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8" r:id="rId4"/>
    <p:sldId id="277" r:id="rId5"/>
    <p:sldId id="259" r:id="rId6"/>
    <p:sldId id="289" r:id="rId7"/>
    <p:sldId id="301" r:id="rId8"/>
    <p:sldId id="285" r:id="rId9"/>
    <p:sldId id="303" r:id="rId10"/>
    <p:sldId id="278" r:id="rId11"/>
    <p:sldId id="266" r:id="rId12"/>
    <p:sldId id="315" r:id="rId13"/>
    <p:sldId id="328" r:id="rId14"/>
    <p:sldId id="329" r:id="rId15"/>
    <p:sldId id="271" r:id="rId16"/>
    <p:sldId id="262" r:id="rId17"/>
    <p:sldId id="312" r:id="rId18"/>
    <p:sldId id="317" r:id="rId19"/>
    <p:sldId id="310" r:id="rId20"/>
    <p:sldId id="314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0" r:id="rId30"/>
    <p:sldId id="339" r:id="rId31"/>
    <p:sldId id="305" r:id="rId32"/>
    <p:sldId id="3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A808"/>
    <a:srgbClr val="8EA30D"/>
    <a:srgbClr val="C40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920B-63F2-4E73-A162-2ACD3AC5BD7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7B3F-CDD0-4AB5-B6C4-6B881EE1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B2A5-DF90-430E-A0A7-2E80B5264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E7FB7-BEE9-48D0-AF7D-9F325D98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C60C-F5D0-4A75-AB2D-7414149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B71F-9DE4-466C-90E5-CA173153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EC1A-EEDA-437C-8AE1-8FF4D97A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3CFE-FC06-4D47-949D-8157F922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5D78B-CE53-45DF-9349-7E97B072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A75F-A4D1-4C1C-A826-BFC639F9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83A9-D117-4461-B804-B44AA8AF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83A9-39B7-4A6A-81FE-5CC635B7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DE829-1263-4036-AD79-2ED980FF0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3861-6852-4497-9CA1-5657F50E0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005E-9B45-4E65-9BE5-9BDC5AEC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BAAF-1A9A-4BD7-A8A6-45201E93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6ED6-C516-4B2D-A2FD-94D6F065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820A-6C3B-4585-8C01-24778E29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469-ADD3-453B-B9E2-FED03B10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9DC7-0E64-42E2-98B9-B0721323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3EFA-A01D-4306-9FC9-E902745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BFB2-2B18-47F4-8F11-FD82AA26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0981-3ECC-4AC8-89C2-246606B1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E9C8-7318-47F0-9026-3CF207C5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0121E-4A85-42D2-999A-D68CDA5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BB5A-6F6D-44EE-AE59-BB4E14D2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8AB6-DE16-42EB-B0EE-AB8BB12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5B61-DF20-410A-9263-15944EDE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EF02-FB9E-4461-9E9D-59ECABCD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3654-31D7-454B-85A9-272F29D9C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7BBA5-4A24-440A-9F47-8A030CA2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2480B-B018-44C1-BFCE-1442DD4A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1CB90-9256-4F1D-9A72-75C73C3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7D3A-CB2D-42AF-B869-64542A4B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7341-8B7E-4117-B327-304E7F19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CAA27-B59A-4727-BBAD-8260CDAA9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E4A32-7EB1-47F9-8956-0B72E34E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CD83F-035E-4FB1-BC81-7148C2ABE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547B-A783-4B31-A053-89C2C330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C1D2F-ECF1-4C10-BFA8-84FBDCFF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F3A24-B102-4153-8701-08264691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75F0-CDA3-4D8A-81BC-DE97A2A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899A2-BFB1-47AB-8C64-EE911C6D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F4560-8163-47BF-A83E-8BE56628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90183-DE8F-443E-8D36-8FDABC45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C68E7-DB65-47B9-A03B-5BF4EC9B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4264D-3C75-45D3-AC29-47D2B428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50EFA-B1A4-4A78-A708-982721A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BBA5-0DFE-4061-AE93-1F666FEB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4D91-A605-48CF-8E9F-DBAA0C56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DD37-5870-498C-9A9F-79301C77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DFAC-14F8-49FA-B961-A1EC5AD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7801-0742-4710-BBF7-1E5C8C51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F9D4E-C143-4103-8D8B-944391BC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6482-929D-4607-B003-BCDC41B2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37573-5E19-4CC2-B05B-7B0202372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8F10E-1BFD-4ED8-B29D-74425061E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C3ED2-41FB-4B14-9E60-EE4E245C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C57C8-69EF-45D5-91ED-53B4F8F0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F75A-7B01-4C61-A355-38686156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9AFB0-5C79-4905-8F49-62DC8D82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E7A1-9C4A-4D11-9DAE-5F8EB5FBB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75A0-4BAD-4368-AA68-A5E6ADF0D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8877-23A1-47D1-B8E0-F8957F0B1C8C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A33C-6811-4C29-B6BC-66DF0538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BBA4-69FF-414B-ABF4-E0376B87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A77D-F33F-49A6-9708-C2BC3FBB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61" y="530956"/>
            <a:ext cx="8737475" cy="112202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Feasibility measurement of kaonic lead X-rays with an HPGe detector at DA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NE for the precise determination of the charged kaon mass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3EFB-8F28-41A8-B3A4-7B06798A3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49" y="213772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Damir Bosnar</a:t>
            </a:r>
          </a:p>
          <a:p>
            <a:r>
              <a:rPr lang="en-US" sz="2400" i="1" dirty="0"/>
              <a:t>Department of Physics, University of Zagreb, Zagreb</a:t>
            </a:r>
            <a:r>
              <a:rPr lang="hr-HR" sz="2400" i="1" dirty="0"/>
              <a:t>, </a:t>
            </a:r>
            <a:r>
              <a:rPr lang="hr-HR" sz="2400" i="1" dirty="0" err="1"/>
              <a:t>Croati</a:t>
            </a:r>
            <a:r>
              <a:rPr lang="en-US" sz="2400" i="1" dirty="0"/>
              <a:t>a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&amp; SIDDHARTA-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collaboration</a:t>
            </a:r>
            <a:endParaRPr lang="hr-H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339A-B293-442B-8D1C-656F2890738B}"/>
              </a:ext>
            </a:extLst>
          </p:cNvPr>
          <p:cNvSpPr txBox="1"/>
          <p:nvPr/>
        </p:nvSpPr>
        <p:spPr>
          <a:xfrm>
            <a:off x="475294" y="4278236"/>
            <a:ext cx="10506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Motivation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and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previous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measurement</a:t>
            </a:r>
            <a:r>
              <a:rPr lang="hr-HR" sz="2800" dirty="0">
                <a:solidFill>
                  <a:schemeClr val="accent1"/>
                </a:solidFill>
              </a:rPr>
              <a:t>s</a:t>
            </a:r>
            <a:r>
              <a:rPr lang="en-US" sz="2800" dirty="0">
                <a:solidFill>
                  <a:schemeClr val="accent1"/>
                </a:solidFill>
              </a:rPr>
              <a:t> of the charged kaon mass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Preparations and measurements at </a:t>
            </a:r>
            <a:r>
              <a:rPr lang="en-US" sz="2800" dirty="0" err="1">
                <a:solidFill>
                  <a:schemeClr val="accent1"/>
                </a:solidFill>
              </a:rPr>
              <a:t>DA</a:t>
            </a:r>
            <a:r>
              <a:rPr lang="en-US" sz="2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en-US" sz="2800" dirty="0" err="1">
                <a:solidFill>
                  <a:schemeClr val="accent1"/>
                </a:solidFill>
              </a:rPr>
              <a:t>NE</a:t>
            </a:r>
            <a:r>
              <a:rPr lang="en-US" sz="2800" dirty="0">
                <a:solidFill>
                  <a:schemeClr val="accent1"/>
                </a:solidFill>
              </a:rPr>
              <a:t> during SIDDHARTA-2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run</a:t>
            </a:r>
            <a:endParaRPr lang="hr-HR" sz="28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Results, discussion and 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4085-635E-43EB-AB5F-9F4D2E2FA67C}"/>
              </a:ext>
            </a:extLst>
          </p:cNvPr>
          <p:cNvSpPr txBox="1"/>
          <p:nvPr/>
        </p:nvSpPr>
        <p:spPr>
          <a:xfrm>
            <a:off x="9063415" y="5263122"/>
            <a:ext cx="338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Croatia</a:t>
            </a:r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Science Foundation</a:t>
            </a:r>
          </a:p>
          <a:p>
            <a:r>
              <a:rPr lang="en-US" dirty="0">
                <a:solidFill>
                  <a:srgbClr val="FF0000"/>
                </a:solidFill>
              </a:rPr>
              <a:t>   Project IP-2022-10-3878</a:t>
            </a:r>
          </a:p>
          <a:p>
            <a:r>
              <a:rPr lang="en-US" dirty="0">
                <a:solidFill>
                  <a:srgbClr val="FF0000"/>
                </a:solidFill>
              </a:rPr>
              <a:t>* STRONG-2020 (GA ID 824093)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A3900-48E7-248E-A186-5F9F87869715}"/>
              </a:ext>
            </a:extLst>
          </p:cNvPr>
          <p:cNvSpPr txBox="1"/>
          <p:nvPr/>
        </p:nvSpPr>
        <p:spPr>
          <a:xfrm>
            <a:off x="334537" y="6389624"/>
            <a:ext cx="10515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SPICE: Strange hadrons as a precision tool for strongly interacting systems, Trento, 13.-17.05.2024</a:t>
            </a:r>
          </a:p>
        </p:txBody>
      </p:sp>
    </p:spTree>
    <p:extLst>
      <p:ext uri="{BB962C8B-B14F-4D97-AF65-F5344CB8AC3E}">
        <p14:creationId xmlns:p14="http://schemas.microsoft.com/office/powerpoint/2010/main" val="24893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8475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CF997-315F-47BF-8730-07B02BC3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1" y="1480255"/>
            <a:ext cx="1980856" cy="2482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359B0-F121-41CD-BEBD-853925853F8F}"/>
              </a:ext>
            </a:extLst>
          </p:cNvPr>
          <p:cNvSpPr txBox="1"/>
          <p:nvPr/>
        </p:nvSpPr>
        <p:spPr>
          <a:xfrm>
            <a:off x="275181" y="760495"/>
            <a:ext cx="373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BSI HPGe </a:t>
            </a:r>
            <a:r>
              <a:rPr lang="en-US" dirty="0"/>
              <a:t>detector</a:t>
            </a:r>
            <a:r>
              <a:rPr lang="hr-HR" dirty="0"/>
              <a:t> </a:t>
            </a:r>
            <a:r>
              <a:rPr lang="en-US" dirty="0"/>
              <a:t>with</a:t>
            </a:r>
            <a:r>
              <a:rPr lang="hr-HR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transistor reset preamplifier </a:t>
            </a:r>
            <a:r>
              <a:rPr lang="hr-HR" b="1" dirty="0">
                <a:solidFill>
                  <a:srgbClr val="FF0000"/>
                </a:solidFill>
              </a:rPr>
              <a:t>(TRP)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082AA-DEF1-4DBF-AA68-F5A8D971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21" y="2794871"/>
            <a:ext cx="1980856" cy="268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124047" y="5483778"/>
            <a:ext cx="479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1600" dirty="0"/>
              <a:t>HPGe </a:t>
            </a:r>
            <a:r>
              <a:rPr lang="en-US" sz="1600" dirty="0"/>
              <a:t>active</a:t>
            </a:r>
            <a:r>
              <a:rPr lang="hr-HR" sz="1600" dirty="0"/>
              <a:t> </a:t>
            </a:r>
            <a:r>
              <a:rPr lang="en-US" sz="1600" dirty="0"/>
              <a:t>detector diameter ~</a:t>
            </a:r>
            <a:r>
              <a:rPr lang="hr-HR" sz="1600" dirty="0"/>
              <a:t>60 mm</a:t>
            </a:r>
            <a:r>
              <a:rPr lang="en-US" sz="1600" dirty="0"/>
              <a:t>, height ~</a:t>
            </a:r>
            <a:r>
              <a:rPr lang="hr-HR" sz="1600" dirty="0"/>
              <a:t>60 mm</a:t>
            </a:r>
            <a:r>
              <a:rPr lang="hr-HR" dirty="0"/>
              <a:t>.       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9771E-60F7-4847-954D-1A3F3036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93731" y="1304001"/>
            <a:ext cx="1585637" cy="172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2EA1A-DF2B-437D-96B9-3539EFC85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01" y="667640"/>
            <a:ext cx="6553202" cy="6087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50A5D9-E2B0-4B9C-8BF2-C72293E4110E}"/>
              </a:ext>
            </a:extLst>
          </p:cNvPr>
          <p:cNvSpPr txBox="1"/>
          <p:nvPr/>
        </p:nvSpPr>
        <p:spPr>
          <a:xfrm>
            <a:off x="187195" y="6192941"/>
            <a:ext cx="428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(Analog electronics)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fast pulse digitizer</a:t>
            </a:r>
            <a:r>
              <a:rPr lang="hr-H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r>
              <a:rPr lang="en-US" sz="3200" dirty="0">
                <a:latin typeface="Arial Black" panose="020B0A04020102020204" pitchFamily="34" charset="0"/>
              </a:rPr>
              <a:t>analog electronics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CF19-6F48-415C-9624-9B67E35BE085}"/>
              </a:ext>
            </a:extLst>
          </p:cNvPr>
          <p:cNvSpPr txBox="1"/>
          <p:nvPr/>
        </p:nvSpPr>
        <p:spPr>
          <a:xfrm>
            <a:off x="-1" y="6039049"/>
            <a:ext cx="495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CAEN spectroscopy amplifier</a:t>
            </a:r>
            <a:r>
              <a:rPr lang="hr-HR" sz="2000" dirty="0"/>
              <a:t> N968</a:t>
            </a:r>
            <a:r>
              <a:rPr lang="en-US" sz="2000" dirty="0"/>
              <a:t>, Canberra</a:t>
            </a:r>
            <a:endParaRPr lang="hr-HR" sz="2000" dirty="0"/>
          </a:p>
          <a:p>
            <a:r>
              <a:rPr lang="en-US" sz="2000" dirty="0"/>
              <a:t> Multiport II,</a:t>
            </a:r>
            <a:r>
              <a:rPr lang="hr-HR" sz="2000" dirty="0"/>
              <a:t> </a:t>
            </a:r>
            <a:r>
              <a:rPr lang="en-US" sz="2000" dirty="0"/>
              <a:t>Canberra Genius DAQ +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471BD-2FDA-4F89-B902-4AFBABFEE0D6}"/>
              </a:ext>
            </a:extLst>
          </p:cNvPr>
          <p:cNvSpPr txBox="1"/>
          <p:nvPr/>
        </p:nvSpPr>
        <p:spPr>
          <a:xfrm>
            <a:off x="7884658" y="5279354"/>
            <a:ext cx="4113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60</a:t>
            </a:r>
            <a:r>
              <a:rPr lang="en-US" sz="2000" dirty="0"/>
              <a:t>Co</a:t>
            </a:r>
            <a:r>
              <a:rPr lang="hr-HR" sz="2000" dirty="0"/>
              <a:t>, </a:t>
            </a:r>
            <a:r>
              <a:rPr lang="hr-HR" sz="2000" baseline="30000" dirty="0"/>
              <a:t>133</a:t>
            </a:r>
            <a:r>
              <a:rPr lang="hr-HR" sz="2000" dirty="0"/>
              <a:t>Ba</a:t>
            </a:r>
            <a:r>
              <a:rPr lang="en-US" sz="2000" dirty="0"/>
              <a:t> </a:t>
            </a:r>
            <a:r>
              <a:rPr lang="en-US" sz="2000" dirty="0" err="1"/>
              <a:t>spectr</a:t>
            </a:r>
            <a:r>
              <a:rPr lang="hr-HR" sz="2000" dirty="0"/>
              <a:t>a</a:t>
            </a:r>
            <a:r>
              <a:rPr lang="en-US" sz="2000" dirty="0"/>
              <a:t>,</a:t>
            </a:r>
            <a:endParaRPr lang="hr-HR" sz="2000" dirty="0"/>
          </a:p>
          <a:p>
            <a:r>
              <a:rPr lang="en-US" sz="2000" dirty="0"/>
              <a:t> resolution</a:t>
            </a:r>
            <a:r>
              <a:rPr lang="hr-HR" sz="2000" dirty="0"/>
              <a:t>s:   0.870 </a:t>
            </a:r>
            <a:r>
              <a:rPr lang="hr-HR" sz="2000" dirty="0" err="1"/>
              <a:t>keV</a:t>
            </a:r>
            <a:r>
              <a:rPr lang="hr-HR" sz="2000" dirty="0"/>
              <a:t>  at   81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1.06 </a:t>
            </a:r>
            <a:r>
              <a:rPr lang="hr-HR" sz="2000" dirty="0" err="1"/>
              <a:t>keV</a:t>
            </a:r>
            <a:r>
              <a:rPr lang="hr-HR" sz="2000" dirty="0"/>
              <a:t>  at  302.9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</a:t>
            </a:r>
            <a:r>
              <a:rPr lang="en-US" sz="2000" dirty="0">
                <a:solidFill>
                  <a:srgbClr val="FF0000"/>
                </a:solidFill>
              </a:rPr>
              <a:t>               </a:t>
            </a:r>
            <a:r>
              <a:rPr lang="hr-HR" sz="2000" dirty="0"/>
              <a:t>    1.</a:t>
            </a:r>
            <a:r>
              <a:rPr lang="en-US" sz="2000" dirty="0"/>
              <a:t>11</a:t>
            </a:r>
            <a:r>
              <a:rPr lang="hr-HR" sz="2000" dirty="0"/>
              <a:t> </a:t>
            </a:r>
            <a:r>
              <a:rPr lang="hr-HR" sz="2000" dirty="0" err="1"/>
              <a:t>keV</a:t>
            </a:r>
            <a:r>
              <a:rPr lang="hr-HR" sz="2000" dirty="0"/>
              <a:t>  at  356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1.67 </a:t>
            </a:r>
            <a:r>
              <a:rPr lang="hr-HR" sz="2000" dirty="0" err="1"/>
              <a:t>keV</a:t>
            </a:r>
            <a:r>
              <a:rPr lang="hr-HR" sz="2000" dirty="0"/>
              <a:t>  at  1330 </a:t>
            </a:r>
            <a:r>
              <a:rPr lang="hr-HR" sz="2000" dirty="0" err="1"/>
              <a:t>keV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BFAB6-F33F-40A5-BAE0-0EC0FB1EF624}"/>
              </a:ext>
            </a:extLst>
          </p:cNvPr>
          <p:cNvSpPr txBox="1"/>
          <p:nvPr/>
        </p:nvSpPr>
        <p:spPr>
          <a:xfrm>
            <a:off x="5412847" y="4671668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Pb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CC828-B251-4D41-99BF-1B06C66D715A}"/>
              </a:ext>
            </a:extLst>
          </p:cNvPr>
          <p:cNvSpPr txBox="1"/>
          <p:nvPr/>
        </p:nvSpPr>
        <p:spPr>
          <a:xfrm>
            <a:off x="4486848" y="1277094"/>
            <a:ext cx="2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Signal from spectroscopy amplifier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227B1-9331-4F2D-8366-BA9D65DE5975}"/>
              </a:ext>
            </a:extLst>
          </p:cNvPr>
          <p:cNvSpPr txBox="1"/>
          <p:nvPr/>
        </p:nvSpPr>
        <p:spPr>
          <a:xfrm>
            <a:off x="5488721" y="5053708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925B7-3170-42A1-A754-6C8D4607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9" y="3115222"/>
            <a:ext cx="3355630" cy="2127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A6C4B-F622-453A-8C9C-F1046CDC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59" y="860519"/>
            <a:ext cx="3298261" cy="2127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85734-2960-4663-ABB3-29603B18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41" y="964022"/>
            <a:ext cx="1362148" cy="881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46F29-6025-4E06-87A8-F99850366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" y="3497847"/>
            <a:ext cx="1558269" cy="25971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FD2B5C-8D48-4D28-939A-3A0D23588C55}"/>
              </a:ext>
            </a:extLst>
          </p:cNvPr>
          <p:cNvSpPr txBox="1"/>
          <p:nvPr/>
        </p:nvSpPr>
        <p:spPr>
          <a:xfrm>
            <a:off x="1751664" y="3760827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CE7D4A-A8BD-4F9F-85C6-043913721D86}"/>
              </a:ext>
            </a:extLst>
          </p:cNvPr>
          <p:cNvSpPr/>
          <p:nvPr/>
        </p:nvSpPr>
        <p:spPr>
          <a:xfrm>
            <a:off x="8686800" y="6094962"/>
            <a:ext cx="526473" cy="4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30EF89-3C67-48B1-B840-633EDFC9D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46" y="1098032"/>
            <a:ext cx="3752767" cy="2262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7BBDB9-14FC-40F2-B69B-476A7BB03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76" y="2088685"/>
            <a:ext cx="3554873" cy="2114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A68817-3174-40C6-95E9-7BA6B736B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907" y="4270139"/>
            <a:ext cx="2666411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br>
              <a:rPr lang="hr-HR" sz="3200" dirty="0">
                <a:latin typeface="Arial Black" panose="020B0A04020102020204" pitchFamily="34" charset="0"/>
              </a:rPr>
            </a:br>
            <a:r>
              <a:rPr lang="hr-HR" sz="3200" dirty="0" err="1">
                <a:latin typeface="Arial Black" panose="020B0A04020102020204" pitchFamily="34" charset="0"/>
              </a:rPr>
              <a:t>fast</a:t>
            </a:r>
            <a:r>
              <a:rPr lang="hr-HR" sz="3200" dirty="0">
                <a:latin typeface="Arial Black" panose="020B0A04020102020204" pitchFamily="34" charset="0"/>
              </a:rPr>
              <a:t> pulse </a:t>
            </a:r>
            <a:r>
              <a:rPr lang="hr-HR" sz="3200" dirty="0" err="1">
                <a:latin typeface="Arial Black" panose="020B0A04020102020204" pitchFamily="34" charset="0"/>
              </a:rPr>
              <a:t>digitizer</a:t>
            </a:r>
            <a:r>
              <a:rPr lang="hr-HR" sz="3200" dirty="0">
                <a:latin typeface="Arial Black" panose="020B0A04020102020204" pitchFamily="34" charset="0"/>
              </a:rPr>
              <a:t>, CAEN DT5781 4 </a:t>
            </a:r>
            <a:r>
              <a:rPr lang="hr-HR" sz="3200" dirty="0" err="1">
                <a:latin typeface="Arial Black" panose="020B0A04020102020204" pitchFamily="34" charset="0"/>
              </a:rPr>
              <a:t>ch</a:t>
            </a:r>
            <a:r>
              <a:rPr lang="hr-HR" sz="3200" dirty="0">
                <a:latin typeface="Arial Black" panose="020B0A04020102020204" pitchFamily="34" charset="0"/>
              </a:rPr>
              <a:t>, 14 bit,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C5BD39-5217-465D-AEAE-CC2C66AD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5" y="4475872"/>
            <a:ext cx="3682513" cy="2209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2FC83-6B68-41E2-B41D-60F7F691571F}"/>
              </a:ext>
            </a:extLst>
          </p:cNvPr>
          <p:cNvSpPr/>
          <p:nvPr/>
        </p:nvSpPr>
        <p:spPr>
          <a:xfrm>
            <a:off x="-13343" y="1691035"/>
            <a:ext cx="849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Signal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spectroscopy amplifier </a:t>
            </a:r>
            <a:r>
              <a:rPr lang="hr-HR" dirty="0"/>
              <a:t>~20 </a:t>
            </a:r>
            <a:r>
              <a:rPr lang="el-GR" dirty="0"/>
              <a:t>μ</a:t>
            </a:r>
            <a:r>
              <a:rPr lang="hr-HR" dirty="0"/>
              <a:t>s (</a:t>
            </a:r>
            <a:r>
              <a:rPr lang="en-US" dirty="0"/>
              <a:t>shaping</a:t>
            </a:r>
            <a:r>
              <a:rPr lang="hr-HR" dirty="0"/>
              <a:t> time 6 </a:t>
            </a:r>
            <a:r>
              <a:rPr lang="el-GR" dirty="0"/>
              <a:t>μ</a:t>
            </a:r>
            <a:r>
              <a:rPr lang="hr-HR" dirty="0"/>
              <a:t>s),</a:t>
            </a:r>
          </a:p>
          <a:p>
            <a:r>
              <a:rPr lang="hr-HR" dirty="0"/>
              <a:t> </a:t>
            </a:r>
            <a:r>
              <a:rPr lang="en-US" dirty="0"/>
              <a:t>restriction on the rate</a:t>
            </a:r>
            <a:r>
              <a:rPr lang="hr-HR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B3EB-BA99-434E-B961-C6BDEA95C1DF}"/>
              </a:ext>
            </a:extLst>
          </p:cNvPr>
          <p:cNvSpPr txBox="1"/>
          <p:nvPr/>
        </p:nvSpPr>
        <p:spPr>
          <a:xfrm>
            <a:off x="53185" y="1164231"/>
            <a:ext cx="947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CAEN DT5781 4 </a:t>
            </a:r>
            <a:r>
              <a:rPr lang="hr-HR" dirty="0" err="1">
                <a:latin typeface="Arial Black" panose="020B0A04020102020204" pitchFamily="34" charset="0"/>
              </a:rPr>
              <a:t>ch</a:t>
            </a:r>
            <a:r>
              <a:rPr lang="hr-HR" dirty="0">
                <a:latin typeface="Arial Black" panose="020B0A04020102020204" pitchFamily="34" charset="0"/>
              </a:rPr>
              <a:t>, 14 bit, 10ns </a:t>
            </a:r>
            <a:r>
              <a:rPr lang="en-US" dirty="0">
                <a:latin typeface="Arial Black" panose="020B0A04020102020204" pitchFamily="34" charset="0"/>
              </a:rPr>
              <a:t>sampling</a:t>
            </a:r>
            <a:r>
              <a:rPr lang="hr-HR" dirty="0">
                <a:latin typeface="Arial Black" panose="020B0A04020102020204" pitchFamily="34" charset="0"/>
              </a:rPr>
              <a:t> time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5268-5072-4D42-9C77-3397684C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655296"/>
            <a:ext cx="2401896" cy="1434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2E65-C100-4F0A-A8A7-3EE33734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7" y="2600438"/>
            <a:ext cx="2687268" cy="1612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4B70B-95C8-46DE-87CF-9C35F6D0C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25" y="1028660"/>
            <a:ext cx="2986087" cy="992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9AF5F-5715-451E-9345-17578AAD6C63}"/>
              </a:ext>
            </a:extLst>
          </p:cNvPr>
          <p:cNvSpPr txBox="1"/>
          <p:nvPr/>
        </p:nvSpPr>
        <p:spPr>
          <a:xfrm>
            <a:off x="53185" y="2313375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 HPGe with</a:t>
            </a:r>
            <a:r>
              <a:rPr lang="hr-HR" sz="1200" dirty="0"/>
              <a:t> </a:t>
            </a:r>
            <a:r>
              <a:rPr lang="en-US" sz="1200" dirty="0"/>
              <a:t>RC </a:t>
            </a:r>
            <a:r>
              <a:rPr lang="hr-HR" sz="1200" dirty="0"/>
              <a:t>pre</a:t>
            </a:r>
            <a:r>
              <a:rPr lang="en-US" sz="1200" dirty="0"/>
              <a:t>am</a:t>
            </a:r>
            <a:r>
              <a:rPr lang="hr-HR" sz="1200" dirty="0"/>
              <a:t>p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A5C0A-DEB9-4E24-8FED-E3B43E2ED677}"/>
              </a:ext>
            </a:extLst>
          </p:cNvPr>
          <p:cNvSpPr txBox="1"/>
          <p:nvPr/>
        </p:nvSpPr>
        <p:spPr>
          <a:xfrm>
            <a:off x="2704302" y="2308692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C8345-D079-4745-94B3-D81871C46338}"/>
              </a:ext>
            </a:extLst>
          </p:cNvPr>
          <p:cNvSpPr txBox="1"/>
          <p:nvPr/>
        </p:nvSpPr>
        <p:spPr>
          <a:xfrm>
            <a:off x="6114528" y="6051234"/>
            <a:ext cx="552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rates up </a:t>
            </a:r>
            <a:r>
              <a:rPr lang="hr-HR" dirty="0"/>
              <a:t>to 150 </a:t>
            </a:r>
            <a:r>
              <a:rPr lang="hr-HR" dirty="0" err="1"/>
              <a:t>kHz</a:t>
            </a:r>
            <a:r>
              <a:rPr lang="en-US" dirty="0"/>
              <a:t>, something worse resolution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D1765-4320-414C-B6F7-85485F2A7D2E}"/>
              </a:ext>
            </a:extLst>
          </p:cNvPr>
          <p:cNvSpPr txBox="1"/>
          <p:nvPr/>
        </p:nvSpPr>
        <p:spPr>
          <a:xfrm>
            <a:off x="7355510" y="2021265"/>
            <a:ext cx="4553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Digital Pulse Processing </a:t>
            </a:r>
            <a:r>
              <a:rPr lang="en-US" dirty="0"/>
              <a:t>for Pulse Height Analysis firmware </a:t>
            </a:r>
            <a:r>
              <a:rPr lang="hr-HR" dirty="0"/>
              <a:t>, </a:t>
            </a:r>
            <a:r>
              <a:rPr lang="en-US" dirty="0"/>
              <a:t>based</a:t>
            </a:r>
            <a:r>
              <a:rPr lang="hr-HR" dirty="0"/>
              <a:t> on </a:t>
            </a:r>
          </a:p>
          <a:p>
            <a:r>
              <a:rPr lang="hr-HR" dirty="0"/>
              <a:t>    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</a:t>
            </a:r>
          </a:p>
          <a:p>
            <a:r>
              <a:rPr lang="hr-HR" dirty="0"/>
              <a:t>     (1994) 337 </a:t>
            </a:r>
          </a:p>
          <a:p>
            <a:endParaRPr lang="en-US" dirty="0"/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79B05578-8C50-4615-A034-5F55DA73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39317" y="3303271"/>
            <a:ext cx="4445409" cy="2747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37856-D809-49CD-B33F-6182F6A5F2AE}"/>
              </a:ext>
            </a:extLst>
          </p:cNvPr>
          <p:cNvSpPr txBox="1"/>
          <p:nvPr/>
        </p:nvSpPr>
        <p:spPr>
          <a:xfrm>
            <a:off x="6705062" y="6420566"/>
            <a:ext cx="39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Coincidences</a:t>
            </a:r>
            <a:r>
              <a:rPr lang="hr-HR" dirty="0"/>
              <a:t> </a:t>
            </a:r>
            <a:r>
              <a:rPr lang="en-US" dirty="0"/>
              <a:t>– </a:t>
            </a:r>
            <a:r>
              <a:rPr lang="en-US" dirty="0" err="1"/>
              <a:t>HPGe</a:t>
            </a:r>
            <a:r>
              <a:rPr lang="en-US" dirty="0"/>
              <a:t> + luminometer</a:t>
            </a:r>
          </a:p>
        </p:txBody>
      </p:sp>
    </p:spTree>
    <p:extLst>
      <p:ext uri="{BB962C8B-B14F-4D97-AF65-F5344CB8AC3E}">
        <p14:creationId xmlns:p14="http://schemas.microsoft.com/office/powerpoint/2010/main" val="188059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A006-865D-4A2D-A128-9A916DCA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Adjustment of the parameters for energy reconstruction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86A305-C498-4B4F-AD41-F9A70A4B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08" y="2186566"/>
            <a:ext cx="4777629" cy="295332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0290F23-2ED0-4832-BFE8-0BA5999B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72" y="1325563"/>
            <a:ext cx="3810000" cy="425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A4BBA-C9DE-4D7B-A269-4CA957D366F8}"/>
              </a:ext>
            </a:extLst>
          </p:cNvPr>
          <p:cNvSpPr txBox="1"/>
          <p:nvPr/>
        </p:nvSpPr>
        <p:spPr>
          <a:xfrm>
            <a:off x="786245" y="1274762"/>
            <a:ext cx="57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(1994) 337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0ACC0-E498-42AC-AB9D-BD327864D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35" y="5583238"/>
            <a:ext cx="2986087" cy="992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7AE119-EB2F-AFE8-3B7E-B9B5568DECA4}"/>
              </a:ext>
            </a:extLst>
          </p:cNvPr>
          <p:cNvSpPr txBox="1"/>
          <p:nvPr/>
        </p:nvSpPr>
        <p:spPr>
          <a:xfrm>
            <a:off x="7003471" y="6079539"/>
            <a:ext cx="518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Resolution </a:t>
            </a:r>
            <a:r>
              <a:rPr lang="hr-HR" sz="2800" b="1" dirty="0"/>
              <a:t>1.</a:t>
            </a:r>
            <a:r>
              <a:rPr lang="en-US" sz="2800" b="1" dirty="0"/>
              <a:t>3</a:t>
            </a:r>
            <a:r>
              <a:rPr lang="hr-HR" sz="2800" b="1" dirty="0"/>
              <a:t> </a:t>
            </a:r>
            <a:r>
              <a:rPr lang="hr-HR" sz="2800" b="1" dirty="0" err="1"/>
              <a:t>keV</a:t>
            </a:r>
            <a:r>
              <a:rPr lang="hr-HR" sz="2800" b="1" dirty="0"/>
              <a:t>  at  302.9 </a:t>
            </a:r>
            <a:r>
              <a:rPr lang="hr-HR" sz="2800" b="1" dirty="0" err="1"/>
              <a:t>keV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338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93BD-9A6A-427B-9810-72B3E4C5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13888"/>
            <a:ext cx="10515600" cy="1325563"/>
          </a:xfrm>
        </p:spPr>
        <p:txBody>
          <a:bodyPr/>
          <a:lstStyle/>
          <a:p>
            <a:r>
              <a:rPr lang="en-US" dirty="0"/>
              <a:t>HPGe in the DA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dirty="0"/>
              <a:t>NE hall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2C28630-A308-46CF-B864-01A0E5F5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96" y="1156830"/>
            <a:ext cx="3653159" cy="2917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5D318-19B7-B6AA-76C7-9B4FD1FA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693" y="275942"/>
            <a:ext cx="4785961" cy="6641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1C4DCB-72DA-23F4-D3D9-672A66F97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08" y="4099370"/>
            <a:ext cx="3831647" cy="27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7DE8-9612-4836-80A2-5E806BE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Simulations</a:t>
            </a:r>
            <a:r>
              <a:rPr lang="hr-HR">
                <a:latin typeface="Arial Black" panose="020B0A04020102020204" pitchFamily="34" charset="0"/>
              </a:rPr>
              <a:t> – GEANT4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8E8B-3A68-4C9E-9A20-8DFA2EEF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estimate the thickness of the target, setup</a:t>
            </a:r>
            <a:r>
              <a:rPr lang="hr-HR" dirty="0"/>
              <a:t> </a:t>
            </a:r>
            <a:r>
              <a:rPr lang="en-US" dirty="0"/>
              <a:t>configuration and HPGe efficiency.</a:t>
            </a:r>
          </a:p>
          <a:p>
            <a:r>
              <a:rPr lang="en-US" dirty="0"/>
              <a:t>To estimate background –  from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kaon absorption and to determine optimal position of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detector and target and shielding .</a:t>
            </a:r>
          </a:p>
          <a:p>
            <a:r>
              <a:rPr lang="en-US" dirty="0"/>
              <a:t>To estimate required time for the measurements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Not all parameters are known</a:t>
            </a:r>
            <a:r>
              <a:rPr lang="hr-HR" dirty="0"/>
              <a:t>: </a:t>
            </a:r>
            <a:r>
              <a:rPr lang="en-US" dirty="0">
                <a:solidFill>
                  <a:srgbClr val="FF0000"/>
                </a:solidFill>
              </a:rPr>
              <a:t>beam background</a:t>
            </a:r>
            <a:r>
              <a:rPr lang="hr-HR" dirty="0">
                <a:solidFill>
                  <a:srgbClr val="FF0000"/>
                </a:solidFill>
              </a:rPr>
              <a:t> !?</a:t>
            </a:r>
            <a:r>
              <a:rPr lang="en-US" dirty="0"/>
              <a:t> – test measurements with the beam  </a:t>
            </a:r>
            <a:r>
              <a:rPr lang="hr-HR" dirty="0"/>
              <a:t>are </a:t>
            </a:r>
            <a:r>
              <a:rPr lang="en-US" dirty="0"/>
              <a:t>required.</a:t>
            </a:r>
          </a:p>
        </p:txBody>
      </p:sp>
    </p:spTree>
    <p:extLst>
      <p:ext uri="{BB962C8B-B14F-4D97-AF65-F5344CB8AC3E}">
        <p14:creationId xmlns:p14="http://schemas.microsoft.com/office/powerpoint/2010/main" val="139856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77AFE-3B1A-420E-BD17-3CCCF68B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0502900" cy="92710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HPGe</a:t>
            </a:r>
            <a:r>
              <a:rPr lang="en-US" sz="2400" b="1" dirty="0"/>
              <a:t> detector on d=110mm from the</a:t>
            </a:r>
            <a:r>
              <a:rPr lang="hr-HR" sz="2400" b="1" dirty="0"/>
              <a:t> </a:t>
            </a:r>
            <a:r>
              <a:rPr lang="en-US" sz="2400" b="1" dirty="0"/>
              <a:t>Pb target</a:t>
            </a:r>
            <a:r>
              <a:rPr lang="hr-HR" sz="2400" b="1" dirty="0"/>
              <a:t> (</a:t>
            </a:r>
            <a:r>
              <a:rPr lang="en-US" sz="2400" b="1" dirty="0"/>
              <a:t>closest position</a:t>
            </a:r>
            <a:r>
              <a:rPr lang="hr-HR" sz="2400" b="1" dirty="0"/>
              <a:t>), 400 </a:t>
            </a:r>
            <a:r>
              <a:rPr lang="hr-HR" sz="2400" b="1" dirty="0" err="1"/>
              <a:t>pb</a:t>
            </a:r>
            <a:r>
              <a:rPr lang="hr-HR" sz="2400" b="1" dirty="0"/>
              <a:t>^-1</a:t>
            </a:r>
            <a:endParaRPr lang="en-US" sz="24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AC36E5C-864F-4A5E-93A3-43DB63409193}"/>
              </a:ext>
            </a:extLst>
          </p:cNvPr>
          <p:cNvSpPr txBox="1"/>
          <p:nvPr/>
        </p:nvSpPr>
        <p:spPr>
          <a:xfrm>
            <a:off x="928609" y="5607733"/>
            <a:ext cx="912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X-rays f</a:t>
            </a:r>
            <a:r>
              <a:rPr lang="hr-HR" dirty="0" err="1"/>
              <a:t>rom</a:t>
            </a:r>
            <a:r>
              <a:rPr lang="en-US" dirty="0"/>
              <a:t> Pb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peak</a:t>
            </a:r>
            <a:r>
              <a:rPr lang="hr-HR" dirty="0"/>
              <a:t> at 291.6 </a:t>
            </a:r>
            <a:r>
              <a:rPr lang="hr-HR" dirty="0" err="1"/>
              <a:t>keV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approx</a:t>
            </a:r>
            <a:r>
              <a:rPr lang="hr-HR" dirty="0"/>
              <a:t> 9.144 X-</a:t>
            </a:r>
            <a:r>
              <a:rPr lang="hr-HR" dirty="0" err="1"/>
              <a:t>rays</a:t>
            </a:r>
            <a:r>
              <a:rPr lang="hr-HR" dirty="0"/>
              <a:t> (</a:t>
            </a:r>
            <a:r>
              <a:rPr lang="hr-HR" dirty="0" err="1"/>
              <a:t>yield</a:t>
            </a:r>
            <a:r>
              <a:rPr lang="hr-HR" dirty="0"/>
              <a:t> 20%).</a:t>
            </a:r>
          </a:p>
          <a:p>
            <a:r>
              <a:rPr lang="hr-HR" dirty="0" err="1"/>
              <a:t>Approx</a:t>
            </a:r>
            <a:r>
              <a:rPr lang="hr-HR" dirty="0"/>
              <a:t>. 9.000 X-</a:t>
            </a:r>
            <a:r>
              <a:rPr lang="hr-HR" dirty="0" err="1"/>
              <a:t>rays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291.6 </a:t>
            </a:r>
            <a:r>
              <a:rPr lang="hr-HR" dirty="0" err="1"/>
              <a:t>keV</a:t>
            </a:r>
            <a:r>
              <a:rPr lang="hr-HR" dirty="0"/>
              <a:t> are </a:t>
            </a:r>
            <a:r>
              <a:rPr lang="hr-HR" dirty="0" err="1"/>
              <a:t>needed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required</a:t>
            </a:r>
            <a:r>
              <a:rPr lang="hr-HR" dirty="0"/>
              <a:t> </a:t>
            </a:r>
            <a:r>
              <a:rPr lang="hr-HR" dirty="0" err="1"/>
              <a:t>precisison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hadronic</a:t>
            </a:r>
            <a:r>
              <a:rPr lang="hr-HR" dirty="0"/>
              <a:t> </a:t>
            </a:r>
            <a:r>
              <a:rPr lang="hr-HR" dirty="0" err="1"/>
              <a:t>background</a:t>
            </a:r>
            <a:r>
              <a:rPr lang="hr-HR" dirty="0"/>
              <a:t>, </a:t>
            </a:r>
            <a:r>
              <a:rPr lang="hr-HR" dirty="0" err="1"/>
              <a:t>peaks</a:t>
            </a:r>
            <a:r>
              <a:rPr lang="hr-HR" dirty="0"/>
              <a:t> are </a:t>
            </a:r>
            <a:r>
              <a:rPr lang="hr-HR" dirty="0" err="1"/>
              <a:t>smeared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detector</a:t>
            </a:r>
            <a:r>
              <a:rPr lang="hr-HR" dirty="0"/>
              <a:t> </a:t>
            </a:r>
            <a:r>
              <a:rPr lang="hr-HR" dirty="0" err="1"/>
              <a:t>resolution</a:t>
            </a:r>
            <a:r>
              <a:rPr lang="hr-HR" dirty="0"/>
              <a:t>.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F7DC0F-774F-46A9-9399-0A9054B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670954-F763-4962-B2AC-09211CD3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" y="912260"/>
            <a:ext cx="6777813" cy="4695473"/>
          </a:xfrm>
          <a:prstGeom prst="rect">
            <a:avLst/>
          </a:prstGeom>
        </p:spPr>
      </p:pic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5D5F2BEC-CE9B-4884-B236-24686CBC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817" y="2349662"/>
            <a:ext cx="4034148" cy="15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0C95-E609-45C9-8279-CBC8C77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" y="188254"/>
            <a:ext cx="10515600" cy="1325563"/>
          </a:xfrm>
        </p:spPr>
        <p:txBody>
          <a:bodyPr/>
          <a:lstStyle/>
          <a:p>
            <a:r>
              <a:rPr lang="en-US" dirty="0"/>
              <a:t>GEANT4 “full” simulation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EDB641-1B28-4F28-B6CF-F74352FE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1648143"/>
            <a:ext cx="5254908" cy="4197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D1E79-FD9A-41D3-83DC-08A75BE0A4A6}"/>
              </a:ext>
            </a:extLst>
          </p:cNvPr>
          <p:cNvSpPr txBox="1"/>
          <p:nvPr/>
        </p:nvSpPr>
        <p:spPr>
          <a:xfrm>
            <a:off x="1775750" y="1140227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drawing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DD64A-AC11-4607-9117-1CD5F1721005}"/>
              </a:ext>
            </a:extLst>
          </p:cNvPr>
          <p:cNvSpPr txBox="1"/>
          <p:nvPr/>
        </p:nvSpPr>
        <p:spPr>
          <a:xfrm>
            <a:off x="7674015" y="1203732"/>
            <a:ext cx="198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GEANT4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41FD7-941F-479F-8430-A775F3B5B0DC}"/>
              </a:ext>
            </a:extLst>
          </p:cNvPr>
          <p:cNvSpPr txBox="1"/>
          <p:nvPr/>
        </p:nvSpPr>
        <p:spPr>
          <a:xfrm>
            <a:off x="567160" y="6227179"/>
            <a:ext cx="875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files for selected objects are converted in GEANT4 </a:t>
            </a:r>
            <a:r>
              <a:rPr lang="en-US" dirty="0" err="1"/>
              <a:t>gdml</a:t>
            </a:r>
            <a:r>
              <a:rPr lang="en-US" dirty="0"/>
              <a:t> files for geometry description, </a:t>
            </a:r>
          </a:p>
          <a:p>
            <a:r>
              <a:rPr lang="en-US" dirty="0"/>
              <a:t>different materials are taken into account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0ADFDD8-D30F-420D-8126-C7299F46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33" y="1648143"/>
            <a:ext cx="5026388" cy="4358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2424E-2F1A-4FFD-BF8D-65FA7E66B7D2}"/>
              </a:ext>
            </a:extLst>
          </p:cNvPr>
          <p:cNvSpPr txBox="1"/>
          <p:nvPr/>
        </p:nvSpPr>
        <p:spPr>
          <a:xfrm>
            <a:off x="6072260" y="423075"/>
            <a:ext cx="5929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Kaons are generated uniformly in 4</a:t>
            </a:r>
            <a:r>
              <a:rPr lang="el-GR" dirty="0"/>
              <a:t>π</a:t>
            </a:r>
            <a:r>
              <a:rPr lang="en-US" dirty="0"/>
              <a:t> </a:t>
            </a:r>
          </a:p>
          <a:p>
            <a:r>
              <a:rPr lang="en-US" dirty="0"/>
              <a:t> Only hadronic background., no background from </a:t>
            </a:r>
            <a:r>
              <a:rPr lang="en-US" dirty="0" err="1"/>
              <a:t>e+e</a:t>
            </a:r>
            <a:r>
              <a:rPr lang="en-US" dirty="0"/>
              <a:t>- beams</a:t>
            </a:r>
          </a:p>
        </p:txBody>
      </p:sp>
    </p:spTree>
    <p:extLst>
      <p:ext uri="{BB962C8B-B14F-4D97-AF65-F5344CB8AC3E}">
        <p14:creationId xmlns:p14="http://schemas.microsoft.com/office/powerpoint/2010/main" val="33536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E00E-8F92-477B-949C-5721AD39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 “full” simulation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B070-B559-447C-81F5-1CF8550E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6" y="1596742"/>
            <a:ext cx="5408557" cy="360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67D4C-4076-40EC-99F6-6A0C368A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87" y="1476392"/>
            <a:ext cx="5441913" cy="3724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1B479-0963-4F7A-9F00-690373E920E8}"/>
              </a:ext>
            </a:extLst>
          </p:cNvPr>
          <p:cNvSpPr txBox="1"/>
          <p:nvPr/>
        </p:nvSpPr>
        <p:spPr>
          <a:xfrm>
            <a:off x="660188" y="6027003"/>
            <a:ext cx="1056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principle, electromagnetic background should not have influence on this spectra </a:t>
            </a:r>
          </a:p>
          <a:p>
            <a:r>
              <a:rPr lang="en-US" sz="2400" dirty="0"/>
              <a:t>(coincidence  luminometer + HPGe),  but it can lead to pile-ups in the HPGe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6FDD0-42D8-4915-89AF-D45A56D25777}"/>
              </a:ext>
            </a:extLst>
          </p:cNvPr>
          <p:cNvSpPr txBox="1"/>
          <p:nvPr/>
        </p:nvSpPr>
        <p:spPr>
          <a:xfrm>
            <a:off x="677121" y="5366255"/>
            <a:ext cx="10199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Electromagnetic background ?   -&gt; Measurements in the hall</a:t>
            </a:r>
          </a:p>
        </p:txBody>
      </p:sp>
    </p:spTree>
    <p:extLst>
      <p:ext uri="{BB962C8B-B14F-4D97-AF65-F5344CB8AC3E}">
        <p14:creationId xmlns:p14="http://schemas.microsoft.com/office/powerpoint/2010/main" val="375384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7E-5803-48BB-B322-472F389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4" y="216794"/>
            <a:ext cx="11500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Estimation of the requested number of X-rays in the peak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(Pb, 9-&gt;8 transition,291 </a:t>
            </a:r>
            <a:r>
              <a:rPr lang="hr-HR" sz="3200" b="1" dirty="0" err="1"/>
              <a:t>keV</a:t>
            </a:r>
            <a:r>
              <a:rPr lang="hr-H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72CAE-A98F-448A-A314-A0429FE5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9" y="1589671"/>
            <a:ext cx="5859773" cy="409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1EACD-CAC6-466F-83F2-3AA0F1914A6C}"/>
              </a:ext>
            </a:extLst>
          </p:cNvPr>
          <p:cNvSpPr txBox="1"/>
          <p:nvPr/>
        </p:nvSpPr>
        <p:spPr>
          <a:xfrm>
            <a:off x="7861995" y="5873567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Estimation: A. </a:t>
            </a:r>
            <a:r>
              <a:rPr lang="en-US" dirty="0" err="1"/>
              <a:t>Scordo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/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06DA3-01F0-4FBF-8F3E-05784AF0E8D2}"/>
              </a:ext>
            </a:extLst>
          </p:cNvPr>
          <p:cNvSpPr txBox="1"/>
          <p:nvPr/>
        </p:nvSpPr>
        <p:spPr>
          <a:xfrm>
            <a:off x="522497" y="3286836"/>
            <a:ext cx="530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FWHM(302.9 </a:t>
            </a:r>
            <a:r>
              <a:rPr lang="hr-HR" dirty="0" err="1"/>
              <a:t>keV</a:t>
            </a:r>
            <a:r>
              <a:rPr lang="hr-HR" dirty="0"/>
              <a:t>)=1.</a:t>
            </a:r>
            <a:r>
              <a:rPr lang="en-US" dirty="0"/>
              <a:t>1</a:t>
            </a:r>
            <a:r>
              <a:rPr lang="hr-HR" dirty="0"/>
              <a:t> </a:t>
            </a:r>
            <a:r>
              <a:rPr lang="hr-HR" dirty="0" err="1"/>
              <a:t>keV</a:t>
            </a:r>
            <a:r>
              <a:rPr lang="hr-HR" dirty="0"/>
              <a:t> -1.3 </a:t>
            </a:r>
            <a:r>
              <a:rPr lang="hr-HR" dirty="0" err="1"/>
              <a:t>keV</a:t>
            </a:r>
            <a:r>
              <a:rPr lang="hr-HR" dirty="0"/>
              <a:t> (</a:t>
            </a:r>
            <a:r>
              <a:rPr lang="hr-HR" dirty="0" err="1"/>
              <a:t>depending</a:t>
            </a:r>
            <a:r>
              <a:rPr lang="hr-HR" dirty="0"/>
              <a:t> on </a:t>
            </a:r>
            <a:r>
              <a:rPr lang="hr-HR" dirty="0" err="1"/>
              <a:t>the</a:t>
            </a:r>
            <a:endParaRPr lang="hr-HR" dirty="0"/>
          </a:p>
          <a:p>
            <a:r>
              <a:rPr lang="hr-HR" dirty="0"/>
              <a:t>                                                                  rate)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0403CF-5DC7-4870-8CBB-8EE273470E30}"/>
              </a:ext>
            </a:extLst>
          </p:cNvPr>
          <p:cNvSpPr/>
          <p:nvPr/>
        </p:nvSpPr>
        <p:spPr>
          <a:xfrm flipV="1">
            <a:off x="51428" y="4800114"/>
            <a:ext cx="395497" cy="42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09541-BDA7-4C5F-A47E-11254E8B0896}"/>
              </a:ext>
            </a:extLst>
          </p:cNvPr>
          <p:cNvSpPr txBox="1"/>
          <p:nvPr/>
        </p:nvSpPr>
        <p:spPr>
          <a:xfrm>
            <a:off x="522497" y="4414865"/>
            <a:ext cx="580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≈6.000-9.000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X-rays in the peak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(291.6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reach the precision of previous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measurements (10 keV)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03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C65-CA59-4360-8565-503A03F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6C77-7DCA-4440-868C-A27741B2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03" y="1390241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The</a:t>
            </a:r>
            <a:r>
              <a:rPr lang="hr-HR" dirty="0"/>
              <a:t> </a:t>
            </a:r>
            <a:r>
              <a:rPr lang="en-US" dirty="0"/>
              <a:t>accuracy</a:t>
            </a:r>
            <a:r>
              <a:rPr lang="en-GB" dirty="0"/>
              <a:t> of the determination of the charged kaon mass </a:t>
            </a:r>
            <a:r>
              <a:rPr lang="hr-HR" i="1" dirty="0">
                <a:solidFill>
                  <a:schemeClr val="accent1"/>
                </a:solidFill>
              </a:rPr>
              <a:t>(</a:t>
            </a:r>
            <a:r>
              <a:rPr lang="en-GB" i="1" dirty="0">
                <a:solidFill>
                  <a:schemeClr val="accent1"/>
                </a:solidFill>
              </a:rPr>
              <a:t>m</a:t>
            </a:r>
            <a:r>
              <a:rPr lang="en-GB" i="1" baseline="-25000" dirty="0">
                <a:solidFill>
                  <a:schemeClr val="accent1"/>
                </a:solidFill>
              </a:rPr>
              <a:t>K</a:t>
            </a:r>
            <a:r>
              <a:rPr lang="en-GB" i="1" dirty="0">
                <a:solidFill>
                  <a:schemeClr val="accent1"/>
                </a:solidFill>
              </a:rPr>
              <a:t>=493.677</a:t>
            </a:r>
            <a:r>
              <a:rPr lang="hr-HR" i="1" dirty="0">
                <a:solidFill>
                  <a:schemeClr val="accent1"/>
                </a:solidFill>
              </a:rPr>
              <a:t>±</a:t>
            </a:r>
            <a:r>
              <a:rPr lang="en-GB" i="1" dirty="0">
                <a:solidFill>
                  <a:schemeClr val="accent1"/>
                </a:solidFill>
              </a:rPr>
              <a:t>0.016 MeV</a:t>
            </a:r>
            <a:r>
              <a:rPr lang="hr-HR" i="1" dirty="0">
                <a:solidFill>
                  <a:schemeClr val="accent1"/>
                </a:solidFill>
              </a:rPr>
              <a:t>, </a:t>
            </a:r>
            <a:r>
              <a:rPr lang="en-US" i="1" dirty="0">
                <a:solidFill>
                  <a:schemeClr val="accent1"/>
                </a:solidFill>
              </a:rPr>
              <a:t>32</a:t>
            </a:r>
            <a:r>
              <a:rPr lang="hr-HR" i="1" dirty="0">
                <a:solidFill>
                  <a:schemeClr val="accent1"/>
                </a:solidFill>
              </a:rPr>
              <a:t>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 </a:t>
            </a:r>
            <a:r>
              <a:rPr lang="en-GB" dirty="0"/>
              <a:t>is </a:t>
            </a:r>
            <a:r>
              <a:rPr lang="hr-HR" dirty="0"/>
              <a:t> </a:t>
            </a:r>
            <a:r>
              <a:rPr lang="en-US" dirty="0"/>
              <a:t>much</a:t>
            </a:r>
            <a:r>
              <a:rPr lang="hr-HR" dirty="0"/>
              <a:t> </a:t>
            </a:r>
            <a:r>
              <a:rPr lang="en-US" dirty="0"/>
              <a:t>less</a:t>
            </a:r>
            <a:r>
              <a:rPr lang="hr-HR" dirty="0"/>
              <a:t> </a:t>
            </a:r>
            <a:r>
              <a:rPr lang="en-GB" dirty="0"/>
              <a:t>than the</a:t>
            </a:r>
            <a:r>
              <a:rPr lang="hr-HR" dirty="0"/>
              <a:t> </a:t>
            </a:r>
            <a:r>
              <a:rPr lang="hr-HR" dirty="0" err="1"/>
              <a:t>accuracy</a:t>
            </a:r>
            <a:r>
              <a:rPr lang="en-GB" dirty="0"/>
              <a:t> of the charged pion mass</a:t>
            </a:r>
            <a:r>
              <a:rPr lang="hr-HR" dirty="0"/>
              <a:t> </a:t>
            </a:r>
            <a:r>
              <a:rPr lang="hr-HR" i="1" dirty="0">
                <a:solidFill>
                  <a:schemeClr val="accent1"/>
                </a:solidFill>
              </a:rPr>
              <a:t>(m</a:t>
            </a:r>
            <a:r>
              <a:rPr lang="el-GR" i="1" baseline="-25000" dirty="0">
                <a:solidFill>
                  <a:schemeClr val="accent1"/>
                </a:solidFill>
              </a:rPr>
              <a:t>π</a:t>
            </a:r>
            <a:r>
              <a:rPr lang="hr-HR" i="1" dirty="0">
                <a:solidFill>
                  <a:schemeClr val="accent1"/>
                </a:solidFill>
              </a:rPr>
              <a:t>=139. 57061±0.00023 </a:t>
            </a:r>
            <a:r>
              <a:rPr lang="hr-HR" i="1" dirty="0" err="1">
                <a:solidFill>
                  <a:schemeClr val="accent1"/>
                </a:solidFill>
              </a:rPr>
              <a:t>MeV</a:t>
            </a:r>
            <a:r>
              <a:rPr lang="hr-HR" i="1" dirty="0">
                <a:solidFill>
                  <a:schemeClr val="accent1"/>
                </a:solidFill>
              </a:rPr>
              <a:t>, 1.6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</a:t>
            </a:r>
            <a:r>
              <a:rPr lang="hr-HR" i="1" dirty="0"/>
              <a:t>, </a:t>
            </a:r>
            <a:r>
              <a:rPr lang="en-US" dirty="0"/>
              <a:t>P</a:t>
            </a:r>
            <a:r>
              <a:rPr lang="hr-HR" dirty="0"/>
              <a:t>DG20</a:t>
            </a:r>
            <a:r>
              <a:rPr lang="en-US" dirty="0"/>
              <a:t>22</a:t>
            </a:r>
            <a:r>
              <a:rPr lang="hr-HR" dirty="0"/>
              <a:t>. </a:t>
            </a:r>
          </a:p>
          <a:p>
            <a:r>
              <a:rPr lang="en-US" dirty="0"/>
              <a:t>Serious disagreement between the</a:t>
            </a:r>
            <a:r>
              <a:rPr lang="hr-HR" dirty="0"/>
              <a:t> </a:t>
            </a:r>
            <a:r>
              <a:rPr lang="en-US" dirty="0"/>
              <a:t>two precise measurements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-&gt;</a:t>
            </a:r>
            <a:r>
              <a:rPr lang="en-US" dirty="0"/>
              <a:t>Large scaling factor</a:t>
            </a:r>
            <a:r>
              <a:rPr lang="hr-HR" dirty="0"/>
              <a:t>: S=2.</a:t>
            </a:r>
            <a:r>
              <a:rPr lang="en-US" dirty="0"/>
              <a:t>8</a:t>
            </a:r>
            <a:r>
              <a:rPr lang="hr-HR" dirty="0"/>
              <a:t> </a:t>
            </a:r>
            <a:endParaRPr lang="en-US" dirty="0"/>
          </a:p>
          <a:p>
            <a:r>
              <a:rPr lang="hr-HR" dirty="0"/>
              <a:t>K</a:t>
            </a:r>
            <a:r>
              <a:rPr lang="en-US" dirty="0"/>
              <a:t>aon mass has large influence on the K</a:t>
            </a:r>
            <a:r>
              <a:rPr lang="en-US" baseline="30000" dirty="0"/>
              <a:t>-</a:t>
            </a:r>
            <a:r>
              <a:rPr lang="en-US" dirty="0"/>
              <a:t>N scattering lengths and through them on the kaon-nucleon sigma terms and eventually</a:t>
            </a:r>
            <a:r>
              <a:rPr lang="hr-HR" dirty="0"/>
              <a:t> </a:t>
            </a:r>
            <a:r>
              <a:rPr lang="en-US" dirty="0"/>
              <a:t>degree of chiral symmetry breaking.</a:t>
            </a:r>
          </a:p>
          <a:p>
            <a:r>
              <a:rPr lang="en-US" dirty="0"/>
              <a:t>Kaonic atoms, charmed mesons, searches beyond standard model.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634BD-6BC5-411F-8B25-AD51F2B0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37" y="2537667"/>
            <a:ext cx="5408557" cy="3603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8BD9A-5AC2-41FE-8A01-63253DF1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7" y="160490"/>
            <a:ext cx="10515600" cy="1325563"/>
          </a:xfrm>
        </p:spPr>
        <p:txBody>
          <a:bodyPr/>
          <a:lstStyle/>
          <a:p>
            <a:r>
              <a:rPr lang="en-US" dirty="0"/>
              <a:t>GEANT4 “full” simulation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D8D0FAB-2826-44A3-A710-D8ABB254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0" y="1372393"/>
            <a:ext cx="3675387" cy="3187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4182EF-CCC6-463F-B4D2-F57DF8941FEF}"/>
              </a:ext>
            </a:extLst>
          </p:cNvPr>
          <p:cNvSpPr txBox="1"/>
          <p:nvPr/>
        </p:nvSpPr>
        <p:spPr>
          <a:xfrm>
            <a:off x="345989" y="4843849"/>
            <a:ext cx="42771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Approx. 50 events (291.6 keV) / pb</a:t>
            </a:r>
            <a:r>
              <a:rPr lang="en-US" baseline="30000" dirty="0"/>
              <a:t>-1</a:t>
            </a:r>
            <a:r>
              <a:rPr lang="en-US" dirty="0"/>
              <a:t>,</a:t>
            </a:r>
          </a:p>
          <a:p>
            <a:r>
              <a:rPr lang="en-US" dirty="0"/>
              <a:t>10 pb</a:t>
            </a:r>
            <a:r>
              <a:rPr lang="en-US" baseline="30000" dirty="0"/>
              <a:t>-1</a:t>
            </a:r>
            <a:r>
              <a:rPr lang="en-US" dirty="0"/>
              <a:t> /day -&gt; approx. 500 events/day.</a:t>
            </a:r>
          </a:p>
          <a:p>
            <a:endParaRPr lang="en-US" dirty="0"/>
          </a:p>
          <a:p>
            <a:r>
              <a:rPr lang="en-US" dirty="0"/>
              <a:t> ~9.000 events -&gt; 10 keV precision (18 days)</a:t>
            </a:r>
          </a:p>
          <a:p>
            <a:r>
              <a:rPr lang="en-US" dirty="0"/>
              <a:t>~25.000 events-&gt; 5 keV precision (50 days)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3" y="729829"/>
            <a:ext cx="7064630" cy="6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43" y="143550"/>
            <a:ext cx="11390904" cy="794287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r>
              <a:rPr lang="en-US" sz="2800" dirty="0">
                <a:latin typeface="Arial Black" panose="020B0A04020102020204" pitchFamily="34" charset="0"/>
              </a:rPr>
              <a:t>,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                                                                   approx. 2 weeks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9038032" y="2299081"/>
            <a:ext cx="302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  <a:endParaRPr lang="en-US" dirty="0"/>
          </a:p>
          <a:p>
            <a:r>
              <a:rPr lang="en-US" dirty="0"/>
              <a:t>+</a:t>
            </a:r>
          </a:p>
          <a:p>
            <a:r>
              <a:rPr lang="en-US" dirty="0"/>
              <a:t>Transit times from IP to luminometer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10275-A65D-44F4-9F04-5DA0CD38C891}"/>
              </a:ext>
            </a:extLst>
          </p:cNvPr>
          <p:cNvCxnSpPr>
            <a:cxnSpLocks/>
          </p:cNvCxnSpPr>
          <p:nvPr/>
        </p:nvCxnSpPr>
        <p:spPr>
          <a:xfrm flipV="1">
            <a:off x="2572443" y="3484701"/>
            <a:ext cx="3249237" cy="6872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7B45B6-9B55-477A-9A31-9848CADEACF6}"/>
              </a:ext>
            </a:extLst>
          </p:cNvPr>
          <p:cNvSpPr txBox="1"/>
          <p:nvPr/>
        </p:nvSpPr>
        <p:spPr>
          <a:xfrm>
            <a:off x="78393" y="3772517"/>
            <a:ext cx="259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Positions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>
                <a:highlight>
                  <a:srgbClr val="FFFF00"/>
                </a:highlight>
              </a:rPr>
              <a:t>target</a:t>
            </a:r>
            <a:r>
              <a:rPr lang="hr-HR" sz="2000" b="1" dirty="0"/>
              <a:t> </a:t>
            </a:r>
          </a:p>
          <a:p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>
                <a:highlight>
                  <a:srgbClr val="FF0000"/>
                </a:highlight>
              </a:rPr>
              <a:t>HPGe </a:t>
            </a:r>
            <a:r>
              <a:rPr lang="hr-HR" sz="2000" b="1" dirty="0" err="1">
                <a:highlight>
                  <a:srgbClr val="FF0000"/>
                </a:highlight>
              </a:rPr>
              <a:t>detector</a:t>
            </a:r>
            <a:endParaRPr lang="hr-HR" sz="2000" b="1" dirty="0">
              <a:highlight>
                <a:srgbClr val="FF0000"/>
              </a:highlight>
            </a:endParaRPr>
          </a:p>
          <a:p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restricted</a:t>
            </a:r>
            <a:r>
              <a:rPr lang="hr-HR" sz="2000" b="1" dirty="0"/>
              <a:t> </a:t>
            </a:r>
            <a:r>
              <a:rPr lang="hr-HR" sz="2000" b="1" dirty="0" err="1"/>
              <a:t>by</a:t>
            </a:r>
            <a:r>
              <a:rPr lang="hr-HR" sz="2000" b="1" dirty="0"/>
              <a:t> </a:t>
            </a:r>
          </a:p>
          <a:p>
            <a:r>
              <a:rPr lang="hr-HR" sz="2000" b="1" dirty="0"/>
              <a:t>SIDDHARTA-2 </a:t>
            </a:r>
            <a:r>
              <a:rPr lang="hr-HR" sz="2000" b="1" dirty="0" err="1"/>
              <a:t>setup</a:t>
            </a:r>
            <a:r>
              <a:rPr lang="hr-HR" sz="20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6649D-25B5-4F74-B5D9-AFD4A0B9DA80}"/>
              </a:ext>
            </a:extLst>
          </p:cNvPr>
          <p:cNvCxnSpPr>
            <a:cxnSpLocks/>
          </p:cNvCxnSpPr>
          <p:nvPr/>
        </p:nvCxnSpPr>
        <p:spPr>
          <a:xfrm flipV="1">
            <a:off x="2766530" y="3429000"/>
            <a:ext cx="2147578" cy="4171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3F820-98A9-4112-B7F5-1740C33455D7}"/>
              </a:ext>
            </a:extLst>
          </p:cNvPr>
          <p:cNvCxnSpPr>
            <a:cxnSpLocks/>
          </p:cNvCxnSpPr>
          <p:nvPr/>
        </p:nvCxnSpPr>
        <p:spPr>
          <a:xfrm flipH="1">
            <a:off x="5029200" y="2563091"/>
            <a:ext cx="3991032" cy="6593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183A366-68D7-4F45-9F7D-C0E79D03DCF3}"/>
              </a:ext>
            </a:extLst>
          </p:cNvPr>
          <p:cNvSpPr/>
          <p:nvPr/>
        </p:nvSpPr>
        <p:spPr>
          <a:xfrm>
            <a:off x="4369452" y="3029216"/>
            <a:ext cx="455984" cy="687246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8EEC4-0763-4FC2-AF5D-C5176E551BF4}"/>
              </a:ext>
            </a:extLst>
          </p:cNvPr>
          <p:cNvSpPr txBox="1"/>
          <p:nvPr/>
        </p:nvSpPr>
        <p:spPr>
          <a:xfrm>
            <a:off x="170848" y="2900817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FC892F-CEFA-48C4-BC9C-AE4FDF19AC34}"/>
              </a:ext>
            </a:extLst>
          </p:cNvPr>
          <p:cNvCxnSpPr>
            <a:cxnSpLocks/>
          </p:cNvCxnSpPr>
          <p:nvPr/>
        </p:nvCxnSpPr>
        <p:spPr>
          <a:xfrm>
            <a:off x="1926200" y="3085430"/>
            <a:ext cx="2503075" cy="2874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5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0848-6A5F-343F-A504-21A74729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05"/>
            <a:ext cx="10661542" cy="2109856"/>
          </a:xfrm>
        </p:spPr>
        <p:txBody>
          <a:bodyPr>
            <a:normAutofit/>
          </a:bodyPr>
          <a:lstStyle/>
          <a:p>
            <a:r>
              <a:rPr lang="en-US" dirty="0"/>
              <a:t>Schematic representation of electronics:</a:t>
            </a:r>
            <a:br>
              <a:rPr lang="en-US" dirty="0"/>
            </a:br>
            <a:r>
              <a:rPr lang="en-US" dirty="0"/>
              <a:t>-HPGe trigger</a:t>
            </a:r>
            <a:br>
              <a:rPr lang="en-US" dirty="0"/>
            </a:br>
            <a:r>
              <a:rPr lang="en-US" dirty="0"/>
              <a:t>-transit times from IP to SC1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B134D-7395-6264-2802-D82C2BFB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353470"/>
            <a:ext cx="96393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083F-F8DC-C3C6-FBDC-352EBA4B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169862"/>
            <a:ext cx="10515600" cy="1325563"/>
          </a:xfrm>
        </p:spPr>
        <p:txBody>
          <a:bodyPr/>
          <a:lstStyle/>
          <a:p>
            <a:r>
              <a:rPr lang="en-US" dirty="0"/>
              <a:t>Spectrum of </a:t>
            </a:r>
            <a:r>
              <a:rPr lang="en-US" baseline="30000" dirty="0"/>
              <a:t>133</a:t>
            </a:r>
            <a:r>
              <a:rPr lang="en-US" dirty="0"/>
              <a:t>Ba, without beam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B6F22-26D1-2488-4398-D8DF6F8C8EA4}"/>
              </a:ext>
            </a:extLst>
          </p:cNvPr>
          <p:cNvSpPr txBox="1"/>
          <p:nvPr/>
        </p:nvSpPr>
        <p:spPr>
          <a:xfrm>
            <a:off x="7656163" y="2350686"/>
            <a:ext cx="4484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Resolution at 302.9 keV = 4.39 keV</a:t>
            </a:r>
          </a:p>
          <a:p>
            <a:r>
              <a:rPr lang="en-US" sz="2400" dirty="0"/>
              <a:t>(close to (9-&gt;8) line in kaonic lead)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E1247-8739-DAA1-BD38-CB7A1228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86" y="1495424"/>
            <a:ext cx="6693977" cy="54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03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083F-F8DC-C3C6-FBDC-352EBA4B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169862"/>
            <a:ext cx="10515600" cy="1325563"/>
          </a:xfrm>
        </p:spPr>
        <p:txBody>
          <a:bodyPr/>
          <a:lstStyle/>
          <a:p>
            <a:r>
              <a:rPr lang="en-US" dirty="0"/>
              <a:t>Coincidences: HPGe, Luminometer and RF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BDC9-64EC-F34B-1123-D1B0A522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86" y="1165672"/>
            <a:ext cx="6922900" cy="552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E3320-85EA-831C-F7BC-6C8E769029AB}"/>
              </a:ext>
            </a:extLst>
          </p:cNvPr>
          <p:cNvSpPr txBox="1"/>
          <p:nvPr/>
        </p:nvSpPr>
        <p:spPr>
          <a:xfrm>
            <a:off x="7656163" y="2350686"/>
            <a:ext cx="405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Integral luminosity ~39.4 pb</a:t>
            </a:r>
            <a:r>
              <a:rPr lang="en-US" sz="2400" baseline="30000" dirty="0"/>
              <a:t>-1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215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C16B-EF55-931D-9658-1A4DAC59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on time correlations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8C1C4-FB00-C7CD-8EAA-2A760578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273" y="0"/>
            <a:ext cx="3373190" cy="2690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6AA71-5540-33AA-2ADD-57F1B8C5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2" y="2227809"/>
            <a:ext cx="4575120" cy="3149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7ADA34-B1C2-E652-B6E8-006AEA5C5555}"/>
              </a:ext>
            </a:extLst>
          </p:cNvPr>
          <p:cNvSpPr txBox="1"/>
          <p:nvPr/>
        </p:nvSpPr>
        <p:spPr>
          <a:xfrm>
            <a:off x="334382" y="5377194"/>
            <a:ext cx="489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correlation between signals in SC1 and HPGE</a:t>
            </a:r>
          </a:p>
          <a:p>
            <a:r>
              <a:rPr lang="en-US" dirty="0"/>
              <a:t>(time resolution of the digitizer is 10 ns)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E854E-56A4-582A-5958-00351DFFA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97" y="2683328"/>
            <a:ext cx="5148987" cy="4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9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E232-D2DB-0F31-2ED7-953867F9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84" y="343417"/>
            <a:ext cx="11256818" cy="11938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 times of particles from IP to the luminometer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1BDA4-9C3B-365B-DC69-3055966A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16" y="1558925"/>
            <a:ext cx="6438900" cy="493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34FB4-FD1A-DC58-9C53-4DCAB75F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1" y="2508107"/>
            <a:ext cx="4670316" cy="2145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B3E6B-25E7-44FB-A50F-16174D8AA6E3}"/>
              </a:ext>
            </a:extLst>
          </p:cNvPr>
          <p:cNvSpPr txBox="1"/>
          <p:nvPr/>
        </p:nvSpPr>
        <p:spPr>
          <a:xfrm>
            <a:off x="7127566" y="30596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2.7ns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040D63-AB00-4D16-6634-CCECE5E122EC}"/>
              </a:ext>
            </a:extLst>
          </p:cNvPr>
          <p:cNvCxnSpPr/>
          <p:nvPr/>
        </p:nvCxnSpPr>
        <p:spPr>
          <a:xfrm>
            <a:off x="7204364" y="3429000"/>
            <a:ext cx="688009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0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629F-D3AC-1239-8B4F-7E0E6205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0"/>
            <a:ext cx="10515600" cy="1325563"/>
          </a:xfrm>
        </p:spPr>
        <p:txBody>
          <a:bodyPr/>
          <a:lstStyle/>
          <a:p>
            <a:r>
              <a:rPr lang="en-US" dirty="0"/>
              <a:t>The spectrum in the HPGe – all cuts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1A43B-12FC-72EF-520C-2116ED2F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97" y="981640"/>
            <a:ext cx="6306305" cy="4892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F33CD-BB5D-FF54-870E-0EB38DE05A68}"/>
              </a:ext>
            </a:extLst>
          </p:cNvPr>
          <p:cNvSpPr txBox="1"/>
          <p:nvPr/>
        </p:nvSpPr>
        <p:spPr>
          <a:xfrm>
            <a:off x="1766807" y="5873857"/>
            <a:ext cx="84389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at 292.47 keV – 3.92 keV (with </a:t>
            </a:r>
            <a:r>
              <a:rPr lang="en-US" baseline="30000" dirty="0"/>
              <a:t>133</a:t>
            </a:r>
            <a:r>
              <a:rPr lang="en-US" dirty="0"/>
              <a:t>Ba  at 302.8 keV without beam – 4.39 keV). </a:t>
            </a:r>
          </a:p>
          <a:p>
            <a:r>
              <a:rPr lang="en-US" sz="2400" b="1" dirty="0"/>
              <a:t>No worsening of the resolution in the full beam conditions!</a:t>
            </a:r>
          </a:p>
        </p:txBody>
      </p:sp>
    </p:spTree>
    <p:extLst>
      <p:ext uri="{BB962C8B-B14F-4D97-AF65-F5344CB8AC3E}">
        <p14:creationId xmlns:p14="http://schemas.microsoft.com/office/powerpoint/2010/main" val="223309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4DAB-2A56-88D7-BE72-1471CE9F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12"/>
            <a:ext cx="10515600" cy="1325563"/>
          </a:xfrm>
        </p:spPr>
        <p:txBody>
          <a:bodyPr/>
          <a:lstStyle/>
          <a:p>
            <a:r>
              <a:rPr lang="en-US" dirty="0"/>
              <a:t>Estimation of the time of measurement for the desired accuracy of 10 keV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FB646-6466-0491-23E6-42E8A0C2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63" y="1690688"/>
            <a:ext cx="4481537" cy="3476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76383-B74D-A733-ED79-9A38C7D2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4" y="3086409"/>
            <a:ext cx="7606139" cy="1497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922B0-DD0F-BF96-DAC6-3CBF96A43F4F}"/>
              </a:ext>
            </a:extLst>
          </p:cNvPr>
          <p:cNvSpPr txBox="1"/>
          <p:nvPr/>
        </p:nvSpPr>
        <p:spPr>
          <a:xfrm>
            <a:off x="1774148" y="2182224"/>
            <a:ext cx="405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Integral luminosity ~39.4 pb</a:t>
            </a:r>
            <a:r>
              <a:rPr lang="en-US" sz="2400" baseline="30000" dirty="0"/>
              <a:t>-1</a:t>
            </a:r>
            <a:r>
              <a:rPr lang="en-US" sz="2400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74952-25D6-0E1A-D5E8-6D1711982320}"/>
              </a:ext>
            </a:extLst>
          </p:cNvPr>
          <p:cNvSpPr txBox="1"/>
          <p:nvPr/>
        </p:nvSpPr>
        <p:spPr>
          <a:xfrm>
            <a:off x="180667" y="5167312"/>
            <a:ext cx="118747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Line (9-&gt;8):     Integral luminosity 435 pb</a:t>
            </a:r>
            <a:r>
              <a:rPr lang="en-US" sz="3600" baseline="30000" dirty="0"/>
              <a:t>-1 </a:t>
            </a:r>
            <a:r>
              <a:rPr lang="en-US" sz="2400" dirty="0"/>
              <a:t>(assumed resolution of 1.3 keV)</a:t>
            </a:r>
            <a:endParaRPr lang="en-US" sz="2400" baseline="30000" dirty="0"/>
          </a:p>
          <a:p>
            <a:endParaRPr lang="en-US" sz="4000" baseline="30000" dirty="0"/>
          </a:p>
          <a:p>
            <a:r>
              <a:rPr lang="en-US" sz="4000" baseline="30000" dirty="0"/>
              <a:t>Clearly visible lines (10-&gt;9) and (8-&gt;7) which can also be used to additionally improve</a:t>
            </a:r>
          </a:p>
          <a:p>
            <a:r>
              <a:rPr lang="en-US" sz="4000" baseline="30000" dirty="0"/>
              <a:t> the accuracy of the charged kaon mass.</a:t>
            </a:r>
          </a:p>
          <a:p>
            <a:r>
              <a:rPr lang="en-US" sz="4000" baseline="30000" dirty="0"/>
              <a:t> 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3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05A5-7236-A14B-4D89-5CE1D218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83B8E-7013-DFC4-511B-639BB1DBB4C8}"/>
              </a:ext>
            </a:extLst>
          </p:cNvPr>
          <p:cNvSpPr txBox="1"/>
          <p:nvPr/>
        </p:nvSpPr>
        <p:spPr>
          <a:xfrm>
            <a:off x="554744" y="1394847"/>
            <a:ext cx="112258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 We can successfully reduce the background (originating</a:t>
            </a:r>
          </a:p>
          <a:p>
            <a:r>
              <a:rPr lang="en-US" sz="3600" dirty="0"/>
              <a:t>     from the beams).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There is no worsening of the HPGe resolution in the full </a:t>
            </a:r>
          </a:p>
          <a:p>
            <a:r>
              <a:rPr lang="en-US" sz="3600" dirty="0"/>
              <a:t>      beam conditions.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estimated time of the measurement to reach the</a:t>
            </a:r>
          </a:p>
          <a:p>
            <a:r>
              <a:rPr lang="en-US" sz="3600" dirty="0"/>
              <a:t>      desired  accuracy is realistic.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There can be measured some transitions (e.g. 8-&gt;7)</a:t>
            </a:r>
          </a:p>
          <a:p>
            <a:r>
              <a:rPr lang="en-US" sz="3600" dirty="0"/>
              <a:t>      in kaonic lead with better precision.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4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7D53-BF84-40AF-B6CA-ED50E69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Measurements of kaon mass,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AF47-8CB1-457C-8108-35D6FEEC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Q </a:t>
            </a:r>
            <a:r>
              <a:rPr lang="en-US" dirty="0"/>
              <a:t>value</a:t>
            </a:r>
            <a:r>
              <a:rPr lang="hr-HR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-</a:t>
            </a:r>
            <a:r>
              <a:rPr lang="hr-HR" dirty="0"/>
              <a:t>&gt;</a:t>
            </a:r>
            <a:r>
              <a:rPr lang="en-US" dirty="0"/>
              <a:t>π</a:t>
            </a:r>
            <a:r>
              <a:rPr lang="hr-HR" baseline="30000" dirty="0"/>
              <a:t>+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W.H. </a:t>
            </a:r>
            <a:r>
              <a:rPr lang="en-US" sz="2000" dirty="0" err="1"/>
              <a:t>Barkas</a:t>
            </a:r>
            <a:r>
              <a:rPr lang="en-US" sz="2000" dirty="0"/>
              <a:t>, </a:t>
            </a:r>
            <a:r>
              <a:rPr lang="en-US" sz="2000" dirty="0" err="1"/>
              <a:t>Annu</a:t>
            </a:r>
            <a:r>
              <a:rPr lang="en-US" sz="2000" dirty="0"/>
              <a:t>. Rev. Nuclear Sci. 15 (1965) 67</a:t>
            </a:r>
            <a:r>
              <a:rPr lang="hr-HR" sz="2000" dirty="0"/>
              <a:t>                          	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</a:t>
            </a:r>
            <a:r>
              <a:rPr lang="hr-HR" sz="2100" dirty="0"/>
              <a:t>5</a:t>
            </a:r>
            <a:r>
              <a:rPr lang="en-US" sz="2100" dirty="0"/>
              <a:t>+0.</a:t>
            </a:r>
            <a:r>
              <a:rPr lang="hr-HR" sz="2100" dirty="0"/>
              <a:t>16</a:t>
            </a:r>
            <a:r>
              <a:rPr lang="en-US" sz="2100" dirty="0"/>
              <a:t> MeV</a:t>
            </a:r>
            <a:r>
              <a:rPr lang="hr-HR" sz="2100" dirty="0"/>
              <a:t> </a:t>
            </a:r>
          </a:p>
          <a:p>
            <a:endParaRPr lang="hr-HR" dirty="0"/>
          </a:p>
          <a:p>
            <a:r>
              <a:rPr lang="en-US" dirty="0"/>
              <a:t>Range measurements in emulsions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(</a:t>
            </a:r>
            <a:r>
              <a:rPr lang="da-DK" sz="2000" dirty="0"/>
              <a:t>A. Barbaro-Galtieri et al., Revs. Mod. Phys. 42</a:t>
            </a:r>
            <a:r>
              <a:rPr lang="hr-HR" sz="2000" dirty="0"/>
              <a:t> </a:t>
            </a:r>
            <a:r>
              <a:rPr lang="da-DK" sz="2000" dirty="0"/>
              <a:t>(1970) 87</a:t>
            </a:r>
            <a:r>
              <a:rPr lang="hr-HR" sz="2000" dirty="0"/>
              <a:t>, 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493.7+0.3 MeV</a:t>
            </a:r>
            <a:r>
              <a:rPr lang="hr-HR" sz="2000" dirty="0"/>
              <a:t>;</a:t>
            </a:r>
          </a:p>
          <a:p>
            <a:pPr marL="0" indent="0">
              <a:buNone/>
            </a:pPr>
            <a:r>
              <a:rPr lang="hr-HR" sz="2000" dirty="0"/>
              <a:t>     L.M. </a:t>
            </a:r>
            <a:r>
              <a:rPr lang="hr-HR" sz="2000" dirty="0" err="1"/>
              <a:t>Barkov</a:t>
            </a:r>
            <a:r>
              <a:rPr lang="hr-HR" sz="2000" dirty="0"/>
              <a:t> </a:t>
            </a:r>
            <a:r>
              <a:rPr lang="hr-HR" sz="2000" dirty="0" err="1"/>
              <a:t>et</a:t>
            </a:r>
            <a:r>
              <a:rPr lang="hr-HR" sz="2000" dirty="0"/>
              <a:t> </a:t>
            </a:r>
            <a:r>
              <a:rPr lang="hr-HR" sz="2000" dirty="0" err="1"/>
              <a:t>al</a:t>
            </a:r>
            <a:r>
              <a:rPr lang="hr-HR" sz="2000" dirty="0"/>
              <a:t>. </a:t>
            </a:r>
            <a:r>
              <a:rPr lang="hr-HR" sz="2000" dirty="0" err="1"/>
              <a:t>Nucl</a:t>
            </a:r>
            <a:r>
              <a:rPr lang="hr-HR" sz="2000" dirty="0"/>
              <a:t>. </a:t>
            </a:r>
            <a:r>
              <a:rPr lang="hr-HR" sz="2000" dirty="0" err="1"/>
              <a:t>Phys</a:t>
            </a:r>
            <a:r>
              <a:rPr lang="hr-HR" sz="2000" dirty="0"/>
              <a:t>. B148   (1979) 53  (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ɸ-&gt;K+K-)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r-HR" sz="2000" dirty="0"/>
              <a:t>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</a:t>
            </a:r>
            <a:r>
              <a:rPr lang="hr-HR" sz="2100" dirty="0"/>
              <a:t>670</a:t>
            </a:r>
            <a:r>
              <a:rPr lang="en-US" sz="2100" dirty="0"/>
              <a:t>+0.</a:t>
            </a:r>
            <a:r>
              <a:rPr lang="hr-HR" sz="2100" dirty="0"/>
              <a:t>029</a:t>
            </a:r>
            <a:r>
              <a:rPr lang="en-US" sz="2100" dirty="0"/>
              <a:t> MeV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aseline="30000" dirty="0"/>
          </a:p>
          <a:p>
            <a:r>
              <a:rPr lang="en-US" b="1" dirty="0"/>
              <a:t>Energies of X-ray transitions in kaonic atoms</a:t>
            </a:r>
            <a:r>
              <a:rPr lang="hr-HR" dirty="0"/>
              <a:t>,              </a:t>
            </a:r>
            <a:r>
              <a:rPr lang="en-GB" sz="2200" b="1" dirty="0"/>
              <a:t>m</a:t>
            </a:r>
            <a:r>
              <a:rPr lang="en-GB" sz="2200" b="1" baseline="-25000" dirty="0"/>
              <a:t>K</a:t>
            </a:r>
            <a:r>
              <a:rPr lang="en-US" sz="2200" b="1" dirty="0"/>
              <a:t>=493.677 ± 0.0</a:t>
            </a:r>
            <a:r>
              <a:rPr lang="hr-HR" sz="2200" b="1" dirty="0"/>
              <a:t>1</a:t>
            </a:r>
            <a:r>
              <a:rPr lang="en-US" sz="2200" b="1" dirty="0"/>
              <a:t>6 MeV</a:t>
            </a:r>
            <a:r>
              <a:rPr lang="hr-HR" sz="2200" dirty="0"/>
              <a:t> 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all with energetic kaons</a:t>
            </a:r>
            <a:r>
              <a:rPr lang="hr-HR" dirty="0"/>
              <a:t>  </a:t>
            </a:r>
            <a:r>
              <a:rPr lang="hr-HR" sz="2200" dirty="0"/>
              <a:t>(PDG20</a:t>
            </a:r>
            <a:r>
              <a:rPr lang="en-US" sz="2200" dirty="0"/>
              <a:t>22</a:t>
            </a:r>
            <a:r>
              <a:rPr lang="hr-HR" sz="2200" dirty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7773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B159D-E8F7-0EF9-759D-E5DBC6057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7" y="0"/>
            <a:ext cx="669174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6C3AD-6A72-FF1F-D7F1-00CA2A0DD1BB}"/>
              </a:ext>
            </a:extLst>
          </p:cNvPr>
          <p:cNvSpPr txBox="1"/>
          <p:nvPr/>
        </p:nvSpPr>
        <p:spPr>
          <a:xfrm>
            <a:off x="110837" y="1343891"/>
            <a:ext cx="2236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SIDDHARTA-2 </a:t>
            </a:r>
          </a:p>
          <a:p>
            <a:r>
              <a:rPr lang="en-US" sz="2800" dirty="0"/>
              <a:t>collaboration:</a:t>
            </a:r>
          </a:p>
        </p:txBody>
      </p:sp>
    </p:spTree>
    <p:extLst>
      <p:ext uri="{BB962C8B-B14F-4D97-AF65-F5344CB8AC3E}">
        <p14:creationId xmlns:p14="http://schemas.microsoft.com/office/powerpoint/2010/main" val="77922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721-E752-41AB-98D3-1A738E7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823" y="4203589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63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2769-0CC8-48CB-BFD4-C3F6B3AC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</a:t>
            </a:r>
            <a:r>
              <a:rPr lang="hr-HR" dirty="0" err="1"/>
              <a:t>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BBEE-B96C-47E9-B41D-0C6EB5E8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7" y="311855"/>
            <a:ext cx="8488680" cy="741780"/>
          </a:xfrm>
        </p:spPr>
        <p:txBody>
          <a:bodyPr/>
          <a:lstStyle/>
          <a:p>
            <a:r>
              <a:rPr lang="hr-HR" b="1" dirty="0">
                <a:cs typeface="Aharoni" panose="02010803020104030203" pitchFamily="2" charset="-79"/>
              </a:rPr>
              <a:t>PDG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b="1" dirty="0">
                <a:cs typeface="Aharoni" panose="02010803020104030203" pitchFamily="2" charset="-79"/>
              </a:rPr>
              <a:t>20</a:t>
            </a:r>
            <a:r>
              <a:rPr lang="en-US" b="1" dirty="0">
                <a:cs typeface="Aharoni" panose="02010803020104030203" pitchFamily="2" charset="-79"/>
              </a:rPr>
              <a:t>22</a:t>
            </a:r>
            <a:r>
              <a:rPr lang="hr-HR" b="1" dirty="0">
                <a:cs typeface="Aharoni" panose="02010803020104030203" pitchFamily="2" charset="-79"/>
              </a:rPr>
              <a:t>:</a:t>
            </a:r>
            <a:endParaRPr lang="en-US" b="1" dirty="0">
              <a:cs typeface="Aharoni" panose="02010803020104030203" pitchFamily="2" charset="-79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01" y="1189165"/>
            <a:ext cx="6406526" cy="518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4482517" y="6185680"/>
            <a:ext cx="105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PDG20</a:t>
            </a:r>
            <a:r>
              <a:rPr lang="en-US" dirty="0"/>
              <a:t>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73225-1810-472E-8695-E2192C23FBF2}"/>
              </a:ext>
            </a:extLst>
          </p:cNvPr>
          <p:cNvSpPr txBox="1">
            <a:spLocks/>
          </p:cNvSpPr>
          <p:nvPr/>
        </p:nvSpPr>
        <p:spPr>
          <a:xfrm>
            <a:off x="6523631" y="122371"/>
            <a:ext cx="5430192" cy="176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main disagreement is between the two most recent and precise measurements</a:t>
            </a:r>
            <a:r>
              <a:rPr lang="hr-HR" dirty="0"/>
              <a:t> (x-ray </a:t>
            </a:r>
            <a:r>
              <a:rPr lang="en-US" dirty="0"/>
              <a:t>energies from kaonic atoms</a:t>
            </a:r>
            <a:r>
              <a:rPr lang="hr-HR" dirty="0"/>
              <a:t>)</a:t>
            </a:r>
            <a:r>
              <a:rPr lang="en-US" dirty="0"/>
              <a:t>: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GB" sz="2500" b="1" dirty="0"/>
              <a:t>m</a:t>
            </a:r>
            <a:r>
              <a:rPr lang="en-GB" sz="2500" b="1" baseline="-25000" dirty="0"/>
              <a:t>K</a:t>
            </a:r>
            <a:r>
              <a:rPr lang="en-GB" sz="2500" b="1" dirty="0"/>
              <a:t>=49</a:t>
            </a:r>
            <a:r>
              <a:rPr lang="hr-HR" sz="2500" b="1" dirty="0"/>
              <a:t>3</a:t>
            </a:r>
            <a:r>
              <a:rPr lang="en-GB" sz="2500" b="1" dirty="0"/>
              <a:t>.6</a:t>
            </a:r>
            <a:r>
              <a:rPr lang="hr-HR" sz="2500" b="1" dirty="0"/>
              <a:t>96±</a:t>
            </a:r>
            <a:r>
              <a:rPr lang="en-GB" sz="2500" b="1" dirty="0"/>
              <a:t>0.0</a:t>
            </a:r>
            <a:r>
              <a:rPr lang="hr-HR" sz="2500" b="1" dirty="0"/>
              <a:t>07</a:t>
            </a:r>
            <a:r>
              <a:rPr lang="en-GB" sz="2500" b="1" dirty="0"/>
              <a:t> MeV</a:t>
            </a:r>
            <a:r>
              <a:rPr lang="hr-HR" sz="2500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A.S. </a:t>
            </a:r>
            <a:r>
              <a:rPr lang="en-US" sz="2500" dirty="0"/>
              <a:t>Denisov</a:t>
            </a:r>
            <a:r>
              <a:rPr lang="hr-HR" sz="2500" dirty="0"/>
              <a:t> </a:t>
            </a:r>
            <a:r>
              <a:rPr lang="hr-HR" sz="2500" dirty="0" err="1"/>
              <a:t>et</a:t>
            </a:r>
            <a:r>
              <a:rPr lang="hr-HR" sz="2500" dirty="0"/>
              <a:t> </a:t>
            </a:r>
            <a:r>
              <a:rPr lang="hr-HR" sz="2500" dirty="0" err="1"/>
              <a:t>al</a:t>
            </a:r>
            <a:r>
              <a:rPr lang="hr-HR" sz="2500" dirty="0"/>
              <a:t>. JEPT </a:t>
            </a:r>
            <a:r>
              <a:rPr lang="hr-HR" sz="2500" dirty="0" err="1"/>
              <a:t>Lett</a:t>
            </a:r>
            <a:r>
              <a:rPr lang="hr-HR" sz="2500" dirty="0"/>
              <a:t>. 54 (1991)558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K</a:t>
            </a:r>
            <a:r>
              <a:rPr lang="hr-HR" sz="2500" baseline="30000" dirty="0"/>
              <a:t>- 12</a:t>
            </a:r>
            <a:r>
              <a:rPr lang="hr-HR" sz="2500" dirty="0"/>
              <a:t>C, </a:t>
            </a:r>
            <a:r>
              <a:rPr lang="en-US" sz="2500" dirty="0"/>
              <a:t>crystal diffraction spectrometer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(6.3 eV at 22.1 </a:t>
            </a:r>
            <a:r>
              <a:rPr lang="hr-HR" sz="2500" dirty="0" err="1"/>
              <a:t>keV</a:t>
            </a:r>
            <a:r>
              <a:rPr lang="hr-HR" sz="2500" dirty="0"/>
              <a:t>), 4f-3d </a:t>
            </a: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2EF2C-ED2E-460A-AAF9-9A1D2993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70" y="1662213"/>
            <a:ext cx="2815622" cy="183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9FA1C-9B00-44DD-886E-3BCA8F0FA5A3}"/>
              </a:ext>
            </a:extLst>
          </p:cNvPr>
          <p:cNvSpPr txBox="1"/>
          <p:nvPr/>
        </p:nvSpPr>
        <p:spPr>
          <a:xfrm>
            <a:off x="6987643" y="6498664"/>
            <a:ext cx="4024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Average </a:t>
            </a:r>
            <a:r>
              <a:rPr lang="hr-HR" sz="1400" b="1" dirty="0"/>
              <a:t> </a:t>
            </a:r>
            <a:r>
              <a:rPr lang="en-GB" sz="1400" b="1" dirty="0"/>
              <a:t>m</a:t>
            </a:r>
            <a:r>
              <a:rPr lang="en-GB" sz="1400" b="1" baseline="-25000" dirty="0"/>
              <a:t>K</a:t>
            </a:r>
            <a:r>
              <a:rPr lang="en-US" sz="1400" b="1" dirty="0"/>
              <a:t>=493.679 ± 0.006 MeV</a:t>
            </a:r>
            <a:r>
              <a:rPr lang="hr-HR" sz="1400" b="1" dirty="0"/>
              <a:t>     S=2.</a:t>
            </a:r>
            <a:r>
              <a:rPr lang="en-US" sz="1400" b="1" dirty="0"/>
              <a:t>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19E08-6A2B-4E70-AEC5-0374E072BB6B}"/>
              </a:ext>
            </a:extLst>
          </p:cNvPr>
          <p:cNvSpPr txBox="1">
            <a:spLocks/>
          </p:cNvSpPr>
          <p:nvPr/>
        </p:nvSpPr>
        <p:spPr>
          <a:xfrm>
            <a:off x="6523631" y="3633456"/>
            <a:ext cx="4952522" cy="1096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     </a:t>
            </a:r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GB" b="1" dirty="0"/>
              <a:t>=493.6</a:t>
            </a:r>
            <a:r>
              <a:rPr lang="hr-HR" b="1" dirty="0"/>
              <a:t>36±</a:t>
            </a:r>
            <a:r>
              <a:rPr lang="en-GB" b="1" dirty="0"/>
              <a:t>0.01</a:t>
            </a:r>
            <a:r>
              <a:rPr lang="hr-HR" b="1" dirty="0"/>
              <a:t>1</a:t>
            </a:r>
            <a:r>
              <a:rPr lang="en-GB" b="1" dirty="0"/>
              <a:t> MeV</a:t>
            </a:r>
            <a:r>
              <a:rPr lang="hr-HR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K.P. </a:t>
            </a:r>
            <a:r>
              <a:rPr lang="hr-HR" dirty="0" err="1"/>
              <a:t>Gall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sz="2900" dirty="0" err="1"/>
              <a:t>Phys</a:t>
            </a:r>
            <a:r>
              <a:rPr lang="hr-HR" dirty="0"/>
              <a:t>. </a:t>
            </a:r>
            <a:r>
              <a:rPr lang="hr-HR" dirty="0" err="1"/>
              <a:t>Rev</a:t>
            </a:r>
            <a:r>
              <a:rPr lang="hr-HR" dirty="0"/>
              <a:t>. </a:t>
            </a:r>
            <a:r>
              <a:rPr lang="hr-HR" dirty="0" err="1"/>
              <a:t>Lett</a:t>
            </a:r>
            <a:r>
              <a:rPr lang="hr-HR" dirty="0"/>
              <a:t>. 60 (1988)186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</a:t>
            </a:r>
            <a:r>
              <a:rPr lang="hr-HR" baseline="30000" dirty="0"/>
              <a:t>- </a:t>
            </a:r>
            <a:r>
              <a:rPr lang="hr-HR" dirty="0"/>
              <a:t>Pb, K</a:t>
            </a:r>
            <a:r>
              <a:rPr lang="hr-HR" baseline="30000" dirty="0"/>
              <a:t>- </a:t>
            </a:r>
            <a:r>
              <a:rPr lang="hr-HR" dirty="0"/>
              <a:t>W; HPGe </a:t>
            </a:r>
            <a:r>
              <a:rPr lang="en-US" dirty="0"/>
              <a:t>detector</a:t>
            </a:r>
            <a:r>
              <a:rPr lang="hr-HR" dirty="0"/>
              <a:t> (1 </a:t>
            </a:r>
            <a:r>
              <a:rPr lang="hr-HR" dirty="0" err="1"/>
              <a:t>keV</a:t>
            </a:r>
            <a:r>
              <a:rPr lang="hr-HR" dirty="0"/>
              <a:t>), </a:t>
            </a:r>
            <a:r>
              <a:rPr lang="en-US" b="1" dirty="0"/>
              <a:t>K</a:t>
            </a:r>
            <a:r>
              <a:rPr lang="hr-HR" b="1" baseline="30000" dirty="0"/>
              <a:t>-</a:t>
            </a:r>
            <a:r>
              <a:rPr lang="en-US" b="1" dirty="0"/>
              <a:t>Pb (9 </a:t>
            </a:r>
            <a:r>
              <a:rPr lang="hr-HR" b="1" dirty="0"/>
              <a:t>-&gt;</a:t>
            </a:r>
            <a:r>
              <a:rPr lang="en-US" b="1" dirty="0"/>
              <a:t> 8)</a:t>
            </a:r>
            <a:r>
              <a:rPr lang="hr-HR" b="1" dirty="0"/>
              <a:t>,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Pb 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(9 </a:t>
            </a:r>
            <a:r>
              <a:rPr lang="hr-HR" dirty="0"/>
              <a:t>-&gt;</a:t>
            </a:r>
            <a:r>
              <a:rPr lang="en-US" dirty="0"/>
              <a:t> 8)</a:t>
            </a:r>
            <a:r>
              <a:rPr lang="hr-HR" dirty="0"/>
              <a:t>,</a:t>
            </a:r>
            <a:r>
              <a:rPr lang="hr-HR" baseline="30000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A944FD7-0103-4207-A9F5-2FC21F230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70" y="4729528"/>
            <a:ext cx="2472782" cy="164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326D1-3CC0-4222-85A1-2DF8A0613550}"/>
              </a:ext>
            </a:extLst>
          </p:cNvPr>
          <p:cNvSpPr txBox="1"/>
          <p:nvPr/>
        </p:nvSpPr>
        <p:spPr>
          <a:xfrm>
            <a:off x="1661863" y="6467619"/>
            <a:ext cx="27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US" b="1" dirty="0"/>
              <a:t>=493.677 ± 0.0</a:t>
            </a:r>
            <a:r>
              <a:rPr lang="hr-HR" b="1" dirty="0"/>
              <a:t>1</a:t>
            </a:r>
            <a:r>
              <a:rPr lang="en-US" b="1" dirty="0"/>
              <a:t>6 MeV</a:t>
            </a:r>
            <a:endParaRPr lang="en-US" dirty="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515A0074-8962-4BCD-BF33-2948EAB1850C}"/>
              </a:ext>
            </a:extLst>
          </p:cNvPr>
          <p:cNvSpPr/>
          <p:nvPr/>
        </p:nvSpPr>
        <p:spPr>
          <a:xfrm rot="21279989">
            <a:off x="2049820" y="3134922"/>
            <a:ext cx="458965" cy="61406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B63F649B-C7FA-4ACE-AAD2-1C36263AB1D9}"/>
              </a:ext>
            </a:extLst>
          </p:cNvPr>
          <p:cNvSpPr/>
          <p:nvPr/>
        </p:nvSpPr>
        <p:spPr>
          <a:xfrm rot="21279989">
            <a:off x="2452248" y="2997200"/>
            <a:ext cx="412027" cy="61844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8B1D18B-19C1-4D13-B1DE-81C890E8C6E2}"/>
              </a:ext>
            </a:extLst>
          </p:cNvPr>
          <p:cNvSpPr/>
          <p:nvPr/>
        </p:nvSpPr>
        <p:spPr>
          <a:xfrm>
            <a:off x="3688247" y="3114920"/>
            <a:ext cx="1404805" cy="3073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FAEE2F11-2C0E-4B40-B201-183C7DB05CDD}"/>
              </a:ext>
            </a:extLst>
          </p:cNvPr>
          <p:cNvSpPr/>
          <p:nvPr/>
        </p:nvSpPr>
        <p:spPr>
          <a:xfrm>
            <a:off x="3709221" y="3366459"/>
            <a:ext cx="1929668" cy="26699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92690C-6725-4F94-9DAE-9E9FB3ED557E}"/>
              </a:ext>
            </a:extLst>
          </p:cNvPr>
          <p:cNvSpPr/>
          <p:nvPr/>
        </p:nvSpPr>
        <p:spPr>
          <a:xfrm>
            <a:off x="7333513" y="3293677"/>
            <a:ext cx="3933019" cy="343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06DBA-7DF4-48DD-ABEA-90D74CC2A324}"/>
              </a:ext>
            </a:extLst>
          </p:cNvPr>
          <p:cNvSpPr/>
          <p:nvPr/>
        </p:nvSpPr>
        <p:spPr>
          <a:xfrm>
            <a:off x="6305187" y="1384725"/>
            <a:ext cx="2173672" cy="477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6" y="311855"/>
            <a:ext cx="10284247" cy="741782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Previous measurements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76" y="1393541"/>
            <a:ext cx="5868459" cy="4746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371598" y="101539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PDG20</a:t>
            </a:r>
            <a:r>
              <a:rPr lang="en-US" dirty="0"/>
              <a:t>20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F7A16-D1B1-449C-BCFB-BA643E7649BA}"/>
              </a:ext>
            </a:extLst>
          </p:cNvPr>
          <p:cNvSpPr/>
          <p:nvPr/>
        </p:nvSpPr>
        <p:spPr>
          <a:xfrm>
            <a:off x="6096000" y="2207083"/>
            <a:ext cx="6196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MR10"/>
              </a:rPr>
              <a:t>” </a:t>
            </a:r>
            <a:r>
              <a:rPr lang="hr-HR" dirty="0" err="1">
                <a:latin typeface="CMR10"/>
              </a:rPr>
              <a:t>While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we suspect that the GALL 88 </a:t>
            </a:r>
            <a:r>
              <a:rPr lang="en-US" dirty="0">
                <a:latin typeface="CMMI10"/>
              </a:rPr>
              <a:t>K</a:t>
            </a:r>
            <a:r>
              <a:rPr lang="en-US" sz="1100" dirty="0">
                <a:latin typeface="CMSY8"/>
              </a:rPr>
              <a:t>− </a:t>
            </a:r>
            <a:r>
              <a:rPr lang="en-US" dirty="0">
                <a:latin typeface="CMR10"/>
              </a:rPr>
              <a:t>Pb (9 </a:t>
            </a:r>
            <a:r>
              <a:rPr lang="hr-HR" dirty="0">
                <a:latin typeface="CMSY10"/>
              </a:rPr>
              <a:t>-&gt;</a:t>
            </a:r>
            <a:r>
              <a:rPr lang="en-US" dirty="0">
                <a:latin typeface="CMR10"/>
              </a:rPr>
              <a:t>8) measurements could be the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problem, we are unable to find clear grounds for rejecting it. Therefore, we retain their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measurement in the average and accept the large scale factor until further information can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be obtained from new measurements</a:t>
            </a:r>
            <a:r>
              <a:rPr lang="hr-HR" dirty="0">
                <a:latin typeface="CMR10"/>
              </a:rPr>
              <a:t> </a:t>
            </a:r>
            <a:r>
              <a:rPr lang="en-US" dirty="0"/>
              <a:t>and/or from reanalysis of GALL 88 and CHENG 75</a:t>
            </a:r>
            <a:r>
              <a:rPr lang="hr-HR" dirty="0"/>
              <a:t> </a:t>
            </a:r>
            <a:r>
              <a:rPr lang="en-US" dirty="0"/>
              <a:t>data</a:t>
            </a:r>
            <a:r>
              <a:rPr lang="hr-HR" dirty="0"/>
              <a:t>”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716BB-2CD0-4C08-99E4-D54CFD60BE71}"/>
              </a:ext>
            </a:extLst>
          </p:cNvPr>
          <p:cNvSpPr txBox="1"/>
          <p:nvPr/>
        </p:nvSpPr>
        <p:spPr>
          <a:xfrm>
            <a:off x="6305187" y="1438648"/>
            <a:ext cx="17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PDG conclusion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0194-B618-4109-A9F1-64FA79ABA214}"/>
              </a:ext>
            </a:extLst>
          </p:cNvPr>
          <p:cNvSpPr txBox="1"/>
          <p:nvPr/>
        </p:nvSpPr>
        <p:spPr>
          <a:xfrm>
            <a:off x="6305186" y="4184539"/>
            <a:ext cx="5648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 is sufficient that the new measurement has the same precision </a:t>
            </a:r>
            <a:r>
              <a:rPr lang="hr-HR" dirty="0">
                <a:solidFill>
                  <a:srgbClr val="C00000"/>
                </a:solidFill>
              </a:rPr>
              <a:t>(10 </a:t>
            </a:r>
            <a:r>
              <a:rPr lang="hr-HR" dirty="0" err="1">
                <a:solidFill>
                  <a:srgbClr val="C00000"/>
                </a:solidFill>
              </a:rPr>
              <a:t>keV</a:t>
            </a:r>
            <a:r>
              <a:rPr lang="hr-HR" dirty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as the 2 previously mentioned measurements,</a:t>
            </a:r>
            <a:r>
              <a:rPr lang="en-US" dirty="0">
                <a:solidFill>
                  <a:srgbClr val="0070C0"/>
                </a:solidFill>
              </a:rPr>
              <a:t>  which differ by 60 keV</a:t>
            </a:r>
            <a:r>
              <a:rPr lang="hr-HR" dirty="0">
                <a:solidFill>
                  <a:srgbClr val="0070C0"/>
                </a:solidFill>
              </a:rPr>
              <a:t> (PLB535 (2002)52)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-if the new result agrees with  Denisov (and results from Gall are disregarded) the precision would be 5 keV (10 </a:t>
            </a:r>
            <a:r>
              <a:rPr lang="en-US" dirty="0" err="1">
                <a:solidFill>
                  <a:srgbClr val="0070C0"/>
                </a:solidFill>
              </a:rPr>
              <a:t>p.p.m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-it the new results </a:t>
            </a:r>
            <a:r>
              <a:rPr lang="en-US" dirty="0" err="1">
                <a:solidFill>
                  <a:srgbClr val="0070C0"/>
                </a:solidFill>
              </a:rPr>
              <a:t>agre</a:t>
            </a:r>
            <a:r>
              <a:rPr lang="hr-HR" dirty="0" err="1">
                <a:solidFill>
                  <a:srgbClr val="0070C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with Gall, the precision would be 7 keV (14 </a:t>
            </a:r>
            <a:r>
              <a:rPr lang="en-US" dirty="0" err="1">
                <a:solidFill>
                  <a:srgbClr val="0070C0"/>
                </a:solidFill>
              </a:rPr>
              <a:t>p.p.m.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-&gt; substantial improvement in the precision</a:t>
            </a:r>
          </a:p>
        </p:txBody>
      </p:sp>
    </p:spTree>
    <p:extLst>
      <p:ext uri="{BB962C8B-B14F-4D97-AF65-F5344CB8AC3E}">
        <p14:creationId xmlns:p14="http://schemas.microsoft.com/office/powerpoint/2010/main" val="14517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7E46-0132-49F2-866F-6063E3864B38}"/>
              </a:ext>
            </a:extLst>
          </p:cNvPr>
          <p:cNvSpPr/>
          <p:nvPr/>
        </p:nvSpPr>
        <p:spPr>
          <a:xfrm>
            <a:off x="1540933" y="4876800"/>
            <a:ext cx="5012903" cy="422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581C-BF5F-4C41-8472-7596259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7" y="250405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                           kaonic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FF47-B210-420E-A588-FCB07F57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4" y="1405836"/>
            <a:ext cx="10450743" cy="490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/>
              <a:t>Measure X-ray energies</a:t>
            </a:r>
            <a:r>
              <a:rPr lang="hr-HR" dirty="0"/>
              <a:t> </a:t>
            </a:r>
            <a:r>
              <a:rPr lang="en-US" dirty="0"/>
              <a:t>in kaonic atoms for </a:t>
            </a:r>
            <a:r>
              <a:rPr lang="hr-HR" dirty="0"/>
              <a:t> </a:t>
            </a:r>
            <a:r>
              <a:rPr lang="en-US" dirty="0"/>
              <a:t>transitions not influenced by strong interactions.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order to determine the kaon mass, measured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 </a:t>
            </a:r>
            <a:r>
              <a:rPr lang="en-US" dirty="0" err="1"/>
              <a:t>trasitions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Measurements with </a:t>
            </a:r>
            <a:r>
              <a:rPr lang="hr-HR" dirty="0"/>
              <a:t>HPGe </a:t>
            </a:r>
            <a:r>
              <a:rPr lang="en-US" dirty="0"/>
              <a:t>detector</a:t>
            </a:r>
            <a:r>
              <a:rPr lang="hr-HR" dirty="0"/>
              <a:t>s</a:t>
            </a:r>
            <a:r>
              <a:rPr lang="en-US" dirty="0"/>
              <a:t> and with crystal diffraction spectrometer</a:t>
            </a:r>
            <a:r>
              <a:rPr lang="hr-HR" dirty="0"/>
              <a:t>, TES, 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2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xplosion: 14 Points 65">
            <a:extLst>
              <a:ext uri="{FF2B5EF4-FFF2-40B4-BE49-F238E27FC236}">
                <a16:creationId xmlns:a16="http://schemas.microsoft.com/office/drawing/2014/main" id="{C9E7C518-3F3C-4AFC-BCDC-0048CADE5BA9}"/>
              </a:ext>
            </a:extLst>
          </p:cNvPr>
          <p:cNvSpPr/>
          <p:nvPr/>
        </p:nvSpPr>
        <p:spPr>
          <a:xfrm>
            <a:off x="2119100" y="4704429"/>
            <a:ext cx="3091867" cy="997037"/>
          </a:xfrm>
          <a:prstGeom prst="irregularSeal2">
            <a:avLst/>
          </a:prstGeom>
          <a:solidFill>
            <a:srgbClr val="C40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E1A203-F198-43E1-B360-29A867494C57}"/>
              </a:ext>
            </a:extLst>
          </p:cNvPr>
          <p:cNvSpPr/>
          <p:nvPr/>
        </p:nvSpPr>
        <p:spPr>
          <a:xfrm>
            <a:off x="4929377" y="4620629"/>
            <a:ext cx="218365" cy="204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F0A0B6-7C0D-441B-A732-DC32B611E11E}"/>
              </a:ext>
            </a:extLst>
          </p:cNvPr>
          <p:cNvSpPr/>
          <p:nvPr/>
        </p:nvSpPr>
        <p:spPr>
          <a:xfrm>
            <a:off x="3300215" y="3457169"/>
            <a:ext cx="3452883" cy="2524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8A3297-FFE1-4BDC-A3F6-F334450D1684}"/>
              </a:ext>
            </a:extLst>
          </p:cNvPr>
          <p:cNvSpPr/>
          <p:nvPr/>
        </p:nvSpPr>
        <p:spPr>
          <a:xfrm>
            <a:off x="3768121" y="3780779"/>
            <a:ext cx="2540875" cy="1835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416C97-283B-405A-9A0D-0A7AAB6550AD}"/>
              </a:ext>
            </a:extLst>
          </p:cNvPr>
          <p:cNvSpPr/>
          <p:nvPr/>
        </p:nvSpPr>
        <p:spPr>
          <a:xfrm>
            <a:off x="2732696" y="3056651"/>
            <a:ext cx="4531812" cy="3280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C50C44-F247-4DAF-BE8D-81FCD4E1E293}"/>
              </a:ext>
            </a:extLst>
          </p:cNvPr>
          <p:cNvSpPr/>
          <p:nvPr/>
        </p:nvSpPr>
        <p:spPr>
          <a:xfrm>
            <a:off x="2219095" y="2642038"/>
            <a:ext cx="5569135" cy="4060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D5788-6ECF-482B-ABC8-471799E4DA79}"/>
              </a:ext>
            </a:extLst>
          </p:cNvPr>
          <p:cNvCxnSpPr>
            <a:cxnSpLocks/>
          </p:cNvCxnSpPr>
          <p:nvPr/>
        </p:nvCxnSpPr>
        <p:spPr>
          <a:xfrm flipV="1">
            <a:off x="2110472" y="2633200"/>
            <a:ext cx="2931952" cy="17611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7A7052A-C33A-4258-A912-114EC1A15804}"/>
              </a:ext>
            </a:extLst>
          </p:cNvPr>
          <p:cNvSpPr/>
          <p:nvPr/>
        </p:nvSpPr>
        <p:spPr>
          <a:xfrm>
            <a:off x="2269657" y="2701558"/>
            <a:ext cx="192885" cy="2113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02CB17-8B3F-413C-8C7B-90A144BFCF0F}"/>
              </a:ext>
            </a:extLst>
          </p:cNvPr>
          <p:cNvCxnSpPr>
            <a:cxnSpLocks/>
          </p:cNvCxnSpPr>
          <p:nvPr/>
        </p:nvCxnSpPr>
        <p:spPr>
          <a:xfrm flipV="1">
            <a:off x="5084548" y="2015114"/>
            <a:ext cx="1835626" cy="63436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3B4524B-6DA4-4CC0-8EA1-8C46B4505654}"/>
              </a:ext>
            </a:extLst>
          </p:cNvPr>
          <p:cNvSpPr/>
          <p:nvPr/>
        </p:nvSpPr>
        <p:spPr>
          <a:xfrm>
            <a:off x="2006561" y="1676808"/>
            <a:ext cx="846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hr-H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baseline="30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8D344C-6E12-462F-A4C2-11582F9C8822}"/>
              </a:ext>
            </a:extLst>
          </p:cNvPr>
          <p:cNvSpPr/>
          <p:nvPr/>
        </p:nvSpPr>
        <p:spPr>
          <a:xfrm>
            <a:off x="6699496" y="2185874"/>
            <a:ext cx="846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</a:t>
            </a:r>
            <a:endParaRPr lang="en-US" sz="54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E4EFE-D5EE-4BE9-9E00-D6BBB3768C72}"/>
              </a:ext>
            </a:extLst>
          </p:cNvPr>
          <p:cNvSpPr txBox="1"/>
          <p:nvPr/>
        </p:nvSpPr>
        <p:spPr>
          <a:xfrm>
            <a:off x="2805695" y="1869309"/>
            <a:ext cx="16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1)</a:t>
            </a:r>
            <a:r>
              <a:rPr lang="hr-HR" dirty="0"/>
              <a:t> </a:t>
            </a:r>
            <a:r>
              <a:rPr lang="en-US" dirty="0">
                <a:solidFill>
                  <a:srgbClr val="FF0000"/>
                </a:solidFill>
              </a:rPr>
              <a:t>Kaon capture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CE107A-BC83-44D4-8D37-273E9228D0C6}"/>
              </a:ext>
            </a:extLst>
          </p:cNvPr>
          <p:cNvCxnSpPr>
            <a:cxnSpLocks/>
          </p:cNvCxnSpPr>
          <p:nvPr/>
        </p:nvCxnSpPr>
        <p:spPr>
          <a:xfrm>
            <a:off x="5033496" y="2635841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70C6F6-FE78-4D44-AA83-3E6A0A9E15B3}"/>
              </a:ext>
            </a:extLst>
          </p:cNvPr>
          <p:cNvCxnSpPr>
            <a:cxnSpLocks/>
          </p:cNvCxnSpPr>
          <p:nvPr/>
        </p:nvCxnSpPr>
        <p:spPr>
          <a:xfrm>
            <a:off x="5008722" y="3042289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161F66-23ED-44FC-9AD7-078C130B78B7}"/>
              </a:ext>
            </a:extLst>
          </p:cNvPr>
          <p:cNvCxnSpPr>
            <a:cxnSpLocks/>
          </p:cNvCxnSpPr>
          <p:nvPr/>
        </p:nvCxnSpPr>
        <p:spPr>
          <a:xfrm>
            <a:off x="5008722" y="345716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C259C7-FBB3-44A8-9A99-362D4813BFA4}"/>
              </a:ext>
            </a:extLst>
          </p:cNvPr>
          <p:cNvSpPr txBox="1"/>
          <p:nvPr/>
        </p:nvSpPr>
        <p:spPr>
          <a:xfrm>
            <a:off x="2660973" y="3545979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2) </a:t>
            </a:r>
            <a:r>
              <a:rPr lang="en-US" dirty="0">
                <a:solidFill>
                  <a:srgbClr val="00B050"/>
                </a:solidFill>
              </a:rPr>
              <a:t>Kaon cascade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CFE9A6-F82A-4C11-ACF3-734DC07C70F4}"/>
              </a:ext>
            </a:extLst>
          </p:cNvPr>
          <p:cNvSpPr txBox="1"/>
          <p:nvPr/>
        </p:nvSpPr>
        <p:spPr>
          <a:xfrm>
            <a:off x="2633386" y="5005518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3) </a:t>
            </a:r>
            <a:r>
              <a:rPr lang="en-US" dirty="0"/>
              <a:t>Kaon absorption</a:t>
            </a:r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47D79FCF-C0AC-43DE-B9D7-A4C311489F03}"/>
              </a:ext>
            </a:extLst>
          </p:cNvPr>
          <p:cNvSpPr>
            <a:spLocks/>
          </p:cNvSpPr>
          <p:nvPr/>
        </p:nvSpPr>
        <p:spPr bwMode="auto">
          <a:xfrm rot="15456114" flipH="1">
            <a:off x="6337254" y="1771855"/>
            <a:ext cx="169423" cy="2892259"/>
          </a:xfrm>
          <a:custGeom>
            <a:avLst/>
            <a:gdLst>
              <a:gd name="T0" fmla="*/ 0 w 20066"/>
              <a:gd name="T1" fmla="*/ 0 h 21600"/>
              <a:gd name="T2" fmla="*/ 0 w 20066"/>
              <a:gd name="T3" fmla="*/ 0 h 21600"/>
              <a:gd name="T4" fmla="*/ 0 w 20066"/>
              <a:gd name="T5" fmla="*/ 0 h 21600"/>
              <a:gd name="T6" fmla="*/ 0 w 20066"/>
              <a:gd name="T7" fmla="*/ 0 h 21600"/>
              <a:gd name="T8" fmla="*/ 0 w 20066"/>
              <a:gd name="T9" fmla="*/ 0 h 21600"/>
              <a:gd name="T10" fmla="*/ 0 w 20066"/>
              <a:gd name="T11" fmla="*/ 0 h 21600"/>
              <a:gd name="T12" fmla="*/ 0 w 20066"/>
              <a:gd name="T13" fmla="*/ 0 h 21600"/>
              <a:gd name="T14" fmla="*/ 0 w 20066"/>
              <a:gd name="T15" fmla="*/ 0 h 21600"/>
              <a:gd name="T16" fmla="*/ 0 w 20066"/>
              <a:gd name="T17" fmla="*/ 0 h 21600"/>
              <a:gd name="T18" fmla="*/ 0 w 20066"/>
              <a:gd name="T19" fmla="*/ 0 h 21600"/>
              <a:gd name="T20" fmla="*/ 0 w 20066"/>
              <a:gd name="T21" fmla="*/ 0 h 21600"/>
              <a:gd name="T22" fmla="*/ 0 w 20066"/>
              <a:gd name="T23" fmla="*/ 0 h 21600"/>
              <a:gd name="T24" fmla="*/ 0 w 20066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66"/>
              <a:gd name="T40" fmla="*/ 0 h 21600"/>
              <a:gd name="T41" fmla="*/ 20066 w 20066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66" h="21600">
                <a:moveTo>
                  <a:pt x="18978" y="0"/>
                </a:moveTo>
                <a:cubicBezTo>
                  <a:pt x="15905" y="255"/>
                  <a:pt x="258" y="518"/>
                  <a:pt x="542" y="1528"/>
                </a:cubicBezTo>
                <a:cubicBezTo>
                  <a:pt x="826" y="2538"/>
                  <a:pt x="20198" y="2770"/>
                  <a:pt x="20062" y="3854"/>
                </a:cubicBezTo>
                <a:cubicBezTo>
                  <a:pt x="19926" y="4937"/>
                  <a:pt x="0" y="4799"/>
                  <a:pt x="0" y="5847"/>
                </a:cubicBezTo>
                <a:cubicBezTo>
                  <a:pt x="0" y="6895"/>
                  <a:pt x="19765" y="6771"/>
                  <a:pt x="20062" y="7774"/>
                </a:cubicBezTo>
                <a:cubicBezTo>
                  <a:pt x="20360" y="8777"/>
                  <a:pt x="1084" y="8493"/>
                  <a:pt x="1084" y="9501"/>
                </a:cubicBezTo>
                <a:cubicBezTo>
                  <a:pt x="1084" y="10509"/>
                  <a:pt x="19926" y="10608"/>
                  <a:pt x="20062" y="11628"/>
                </a:cubicBezTo>
                <a:cubicBezTo>
                  <a:pt x="20199" y="12647"/>
                  <a:pt x="1627" y="12572"/>
                  <a:pt x="1627" y="13554"/>
                </a:cubicBezTo>
                <a:cubicBezTo>
                  <a:pt x="1627" y="14537"/>
                  <a:pt x="20062" y="14425"/>
                  <a:pt x="20062" y="15415"/>
                </a:cubicBezTo>
                <a:cubicBezTo>
                  <a:pt x="20062" y="16405"/>
                  <a:pt x="1774" y="16467"/>
                  <a:pt x="1627" y="17408"/>
                </a:cubicBezTo>
                <a:cubicBezTo>
                  <a:pt x="1479" y="18349"/>
                  <a:pt x="17440" y="18105"/>
                  <a:pt x="19520" y="18870"/>
                </a:cubicBezTo>
                <a:cubicBezTo>
                  <a:pt x="21600" y="19634"/>
                  <a:pt x="12290" y="20476"/>
                  <a:pt x="10844" y="20797"/>
                </a:cubicBezTo>
                <a:lnTo>
                  <a:pt x="6964" y="21600"/>
                </a:lnTo>
              </a:path>
            </a:pathLst>
          </a:custGeom>
          <a:noFill/>
          <a:ln w="50800">
            <a:solidFill>
              <a:srgbClr val="00B05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E41FF875-EB0D-4116-B11B-E7917A77770B}"/>
              </a:ext>
            </a:extLst>
          </p:cNvPr>
          <p:cNvSpPr>
            <a:spLocks/>
          </p:cNvSpPr>
          <p:nvPr/>
        </p:nvSpPr>
        <p:spPr bwMode="auto">
          <a:xfrm>
            <a:off x="7423688" y="3181427"/>
            <a:ext cx="1107341" cy="4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700" u="none" dirty="0">
                <a:solidFill>
                  <a:srgbClr val="00B05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X-ray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EF23590-8E33-4871-AFC9-9123499255A6}"/>
              </a:ext>
            </a:extLst>
          </p:cNvPr>
          <p:cNvSpPr/>
          <p:nvPr/>
        </p:nvSpPr>
        <p:spPr>
          <a:xfrm>
            <a:off x="4198265" y="4035327"/>
            <a:ext cx="1740542" cy="1322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BD80E06-D186-49E3-85F0-FEE6FB7A001C}"/>
              </a:ext>
            </a:extLst>
          </p:cNvPr>
          <p:cNvCxnSpPr>
            <a:cxnSpLocks/>
          </p:cNvCxnSpPr>
          <p:nvPr/>
        </p:nvCxnSpPr>
        <p:spPr>
          <a:xfrm>
            <a:off x="5008722" y="378077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9C48FCB-9111-48A6-AF48-2A9E2D4CE374}"/>
              </a:ext>
            </a:extLst>
          </p:cNvPr>
          <p:cNvSpPr/>
          <p:nvPr/>
        </p:nvSpPr>
        <p:spPr>
          <a:xfrm>
            <a:off x="4631317" y="4353875"/>
            <a:ext cx="822214" cy="615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5B8517-78AE-42A2-91D7-E636F689EBCF}"/>
              </a:ext>
            </a:extLst>
          </p:cNvPr>
          <p:cNvCxnSpPr>
            <a:cxnSpLocks/>
          </p:cNvCxnSpPr>
          <p:nvPr/>
        </p:nvCxnSpPr>
        <p:spPr>
          <a:xfrm>
            <a:off x="4998602" y="4035327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67D688-4011-48B3-A220-4C72DB2A4B7F}"/>
              </a:ext>
            </a:extLst>
          </p:cNvPr>
          <p:cNvSpPr txBox="1"/>
          <p:nvPr/>
        </p:nvSpPr>
        <p:spPr>
          <a:xfrm>
            <a:off x="8709791" y="3244258"/>
            <a:ext cx="28922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Interesting are X-rays from </a:t>
            </a:r>
          </a:p>
          <a:p>
            <a:r>
              <a:rPr lang="en-US" dirty="0"/>
              <a:t>the transitions in the middle</a:t>
            </a:r>
            <a:r>
              <a:rPr lang="hr-HR" dirty="0"/>
              <a:t> </a:t>
            </a:r>
          </a:p>
          <a:p>
            <a:r>
              <a:rPr lang="en-US" dirty="0"/>
              <a:t>of cascading spectrum: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influence from strong </a:t>
            </a:r>
          </a:p>
          <a:p>
            <a:r>
              <a:rPr lang="en-US" dirty="0"/>
              <a:t>      interaction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avoid</a:t>
            </a:r>
            <a:r>
              <a:rPr lang="en-US" dirty="0"/>
              <a:t> electron screening</a:t>
            </a:r>
          </a:p>
          <a:p>
            <a:r>
              <a:rPr lang="en-US" dirty="0"/>
              <a:t>      of nuclei  </a:t>
            </a:r>
          </a:p>
          <a:p>
            <a:r>
              <a:rPr lang="en-US" dirty="0"/>
              <a:t>-&gt;advantage – heavy atoms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938B3-EE0D-4715-9F2A-16F7B6AC2CE8}"/>
              </a:ext>
            </a:extLst>
          </p:cNvPr>
          <p:cNvSpPr txBox="1"/>
          <p:nvPr/>
        </p:nvSpPr>
        <p:spPr>
          <a:xfrm>
            <a:off x="2429781" y="38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E5AF3F-7F3B-76B3-C3AB-85313BE3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38" y="413771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kaonic atoms: X-ray energies in kaonic atoms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endParaRPr lang="en-US" b="1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0F1E9-C8CD-7735-37FB-88A7E2F15940}"/>
              </a:ext>
            </a:extLst>
          </p:cNvPr>
          <p:cNvSpPr txBox="1"/>
          <p:nvPr/>
        </p:nvSpPr>
        <p:spPr>
          <a:xfrm>
            <a:off x="7674467" y="5658591"/>
            <a:ext cx="4269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Measurements with: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hr-HR" sz="2000" b="1" dirty="0"/>
              <a:t>HPGe </a:t>
            </a:r>
            <a:r>
              <a:rPr lang="en-US" sz="2000" b="1" dirty="0"/>
              <a:t>detector</a:t>
            </a:r>
            <a:r>
              <a:rPr lang="hr-HR" sz="2000" b="1" dirty="0"/>
              <a:t>s</a:t>
            </a:r>
            <a:r>
              <a:rPr lang="en-US" sz="2000" b="1" dirty="0"/>
              <a:t> </a:t>
            </a:r>
          </a:p>
          <a:p>
            <a:r>
              <a:rPr lang="en-US" sz="2000" dirty="0"/>
              <a:t> crystal diffraction spectrometer,  </a:t>
            </a:r>
            <a:r>
              <a:rPr lang="hr-HR" sz="2000" dirty="0"/>
              <a:t>TES</a:t>
            </a:r>
            <a:r>
              <a:rPr lang="en-US" sz="2000" dirty="0"/>
              <a:t>,…</a:t>
            </a:r>
          </a:p>
          <a:p>
            <a:r>
              <a:rPr lang="en-US" sz="2000" dirty="0"/>
              <a:t> </a:t>
            </a:r>
            <a:endParaRPr lang="hr-H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92273-1217-6085-C453-EA764ACD8B7F}"/>
              </a:ext>
            </a:extLst>
          </p:cNvPr>
          <p:cNvSpPr txBox="1"/>
          <p:nvPr/>
        </p:nvSpPr>
        <p:spPr>
          <a:xfrm>
            <a:off x="8709791" y="1186659"/>
            <a:ext cx="3170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Measured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non-circular…</a:t>
            </a:r>
          </a:p>
        </p:txBody>
      </p:sp>
    </p:spTree>
    <p:extLst>
      <p:ext uri="{BB962C8B-B14F-4D97-AF65-F5344CB8AC3E}">
        <p14:creationId xmlns:p14="http://schemas.microsoft.com/office/powerpoint/2010/main" val="293275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C2E2-6250-4D55-82B2-5DCA4B83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956" y="1158068"/>
            <a:ext cx="8180614" cy="13018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SIDDHARTA-</a:t>
            </a:r>
            <a:r>
              <a:rPr lang="hr-HR" sz="49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 at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b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Silicon Drift Detector for Hadronic Atom Research</a:t>
            </a:r>
            <a:br>
              <a:rPr lang="hr-HR" sz="2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by Timing Application </a:t>
            </a: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47AF1D-8A25-4C30-A79E-089ABAE5B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896" y="2862450"/>
            <a:ext cx="3857764" cy="2205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07AF3-5A82-4B5C-80AC-813C8762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23" y="3001517"/>
            <a:ext cx="3416809" cy="2137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41032-5FD1-4EA1-87ED-091C8BC5D456}"/>
              </a:ext>
            </a:extLst>
          </p:cNvPr>
          <p:cNvSpPr txBox="1"/>
          <p:nvPr/>
        </p:nvSpPr>
        <p:spPr>
          <a:xfrm>
            <a:off x="3456973" y="2493118"/>
            <a:ext cx="767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SIDDHARTA-2 </a:t>
            </a:r>
            <a:r>
              <a:rPr lang="hr-HR" dirty="0" err="1"/>
              <a:t>run</a:t>
            </a:r>
            <a:r>
              <a:rPr lang="hr-HR" dirty="0"/>
              <a:t>: X-ray </a:t>
            </a:r>
            <a:r>
              <a:rPr lang="en-US" dirty="0"/>
              <a:t>transitions in gaseous</a:t>
            </a:r>
            <a:r>
              <a:rPr lang="hr-HR" dirty="0"/>
              <a:t> </a:t>
            </a:r>
            <a:r>
              <a:rPr lang="en-US" dirty="0"/>
              <a:t>targets: </a:t>
            </a:r>
            <a:r>
              <a:rPr lang="en-US" dirty="0">
                <a:solidFill>
                  <a:srgbClr val="FF0000"/>
                </a:solidFill>
              </a:rPr>
              <a:t>deuterium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US" dirty="0"/>
              <a:t>helium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…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1F987-BB59-443B-85EF-41A49C17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" y="2027643"/>
            <a:ext cx="2764056" cy="28027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4CA448-78B0-468B-94C9-0DA6B4EE84EA}"/>
              </a:ext>
            </a:extLst>
          </p:cNvPr>
          <p:cNvSpPr txBox="1"/>
          <p:nvPr/>
        </p:nvSpPr>
        <p:spPr>
          <a:xfrm>
            <a:off x="137656" y="1336123"/>
            <a:ext cx="325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dirty="0"/>
          </a:p>
          <a:p>
            <a:r>
              <a:rPr lang="hr-HR" dirty="0"/>
              <a:t>e</a:t>
            </a:r>
            <a:r>
              <a:rPr lang="en-US" baseline="30000" dirty="0"/>
              <a:t>+</a:t>
            </a:r>
            <a:r>
              <a:rPr lang="hr-HR" dirty="0"/>
              <a:t>+e</a:t>
            </a:r>
            <a:r>
              <a:rPr lang="en-US" baseline="30000" dirty="0"/>
              <a:t>-</a:t>
            </a:r>
            <a:r>
              <a:rPr lang="hr-HR" dirty="0"/>
              <a:t>-- -&gt;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-&gt; 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 E</a:t>
            </a:r>
            <a:r>
              <a:rPr lang="hr-H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≈ 16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D56-8F61-4200-8FA0-E39567DA8A1F}"/>
              </a:ext>
            </a:extLst>
          </p:cNvPr>
          <p:cNvSpPr txBox="1"/>
          <p:nvPr/>
        </p:nvSpPr>
        <p:spPr>
          <a:xfrm>
            <a:off x="379663" y="327071"/>
            <a:ext cx="1130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-&gt; </a:t>
            </a:r>
            <a:r>
              <a:rPr lang="en-US" dirty="0">
                <a:solidFill>
                  <a:srgbClr val="0070C0"/>
                </a:solidFill>
              </a:rPr>
              <a:t>We performed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a feasibility measurement with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 </a:t>
            </a:r>
            <a:r>
              <a:rPr lang="hr-HR" dirty="0">
                <a:solidFill>
                  <a:srgbClr val="0070C0"/>
                </a:solidFill>
              </a:rPr>
              <a:t>HPGe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during SIDDHARTA-2 run</a:t>
            </a:r>
            <a:r>
              <a:rPr lang="hr-HR" dirty="0">
                <a:solidFill>
                  <a:srgbClr val="0070C0"/>
                </a:solidFill>
              </a:rPr>
              <a:t> at DA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ɸNE</a:t>
            </a:r>
            <a:r>
              <a:rPr lang="hr-HR" dirty="0">
                <a:solidFill>
                  <a:srgbClr val="0070C0"/>
                </a:solidFill>
              </a:rPr>
              <a:t> -  </a:t>
            </a:r>
            <a:r>
              <a:rPr lang="en-US" dirty="0">
                <a:solidFill>
                  <a:srgbClr val="0070C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 a Pb 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02859-F131-4862-050A-343A1481384D}"/>
              </a:ext>
            </a:extLst>
          </p:cNvPr>
          <p:cNvSpPr txBox="1"/>
          <p:nvPr/>
        </p:nvSpPr>
        <p:spPr>
          <a:xfrm>
            <a:off x="663322" y="5345705"/>
            <a:ext cx="11303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Advantage</a:t>
            </a:r>
            <a:r>
              <a:rPr lang="hr-HR" dirty="0"/>
              <a:t>: </a:t>
            </a:r>
            <a:r>
              <a:rPr lang="hr-HR" dirty="0" err="1"/>
              <a:t>DAɸNE</a:t>
            </a:r>
            <a:r>
              <a:rPr lang="hr-HR" dirty="0"/>
              <a:t> </a:t>
            </a:r>
            <a:r>
              <a:rPr lang="en-US" dirty="0"/>
              <a:t>is producing</a:t>
            </a:r>
            <a:r>
              <a:rPr lang="hr-HR" dirty="0"/>
              <a:t> </a:t>
            </a:r>
            <a:r>
              <a:rPr lang="en-US" dirty="0"/>
              <a:t>low momenta kaon pairs – no need for degrader.</a:t>
            </a:r>
            <a:r>
              <a:rPr lang="hr-HR" dirty="0"/>
              <a:t> No </a:t>
            </a:r>
            <a:r>
              <a:rPr lang="en-US" dirty="0"/>
              <a:t>secondary hadronic particles in the beam</a:t>
            </a:r>
            <a:r>
              <a:rPr lang="hr-HR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Disadvantage</a:t>
            </a:r>
            <a:r>
              <a:rPr lang="hr-HR" dirty="0"/>
              <a:t>: </a:t>
            </a:r>
            <a:r>
              <a:rPr lang="en-US" dirty="0"/>
              <a:t>High background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</a:t>
            </a:r>
            <a:r>
              <a:rPr lang="en-US" dirty="0"/>
              <a:t> close to the interaction point</a:t>
            </a:r>
            <a:r>
              <a:rPr lang="hr-HR" dirty="0"/>
              <a:t> (</a:t>
            </a:r>
            <a:r>
              <a:rPr lang="en-US" dirty="0">
                <a:solidFill>
                  <a:srgbClr val="FF0000"/>
                </a:solidFill>
              </a:rPr>
              <a:t>unknown –&gt; the main goal of this feasibility study</a:t>
            </a:r>
            <a:r>
              <a:rPr lang="hr-HR" dirty="0">
                <a:solidFill>
                  <a:srgbClr val="FF0000"/>
                </a:solidFill>
              </a:rPr>
              <a:t>!</a:t>
            </a:r>
            <a:r>
              <a:rPr lang="hr-HR" dirty="0"/>
              <a:t>).</a:t>
            </a:r>
          </a:p>
          <a:p>
            <a:pPr marL="0" indent="0">
              <a:buNone/>
            </a:pPr>
            <a:r>
              <a:rPr lang="en-US" dirty="0"/>
              <a:t>In both cases: background originating from the kaons absorbed in nuclei, GEANT4 simulations indicate it is 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6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3" y="729829"/>
            <a:ext cx="7064630" cy="6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6140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9038032" y="2299081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10275-A65D-44F4-9F04-5DA0CD38C891}"/>
              </a:ext>
            </a:extLst>
          </p:cNvPr>
          <p:cNvCxnSpPr>
            <a:cxnSpLocks/>
          </p:cNvCxnSpPr>
          <p:nvPr/>
        </p:nvCxnSpPr>
        <p:spPr>
          <a:xfrm flipV="1">
            <a:off x="2572443" y="3484701"/>
            <a:ext cx="3249237" cy="6872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7B45B6-9B55-477A-9A31-9848CADEACF6}"/>
              </a:ext>
            </a:extLst>
          </p:cNvPr>
          <p:cNvSpPr txBox="1"/>
          <p:nvPr/>
        </p:nvSpPr>
        <p:spPr>
          <a:xfrm>
            <a:off x="78393" y="3772517"/>
            <a:ext cx="259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Positions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>
                <a:highlight>
                  <a:srgbClr val="FFFF00"/>
                </a:highlight>
              </a:rPr>
              <a:t>target</a:t>
            </a:r>
            <a:r>
              <a:rPr lang="hr-HR" sz="2000" b="1" dirty="0"/>
              <a:t> </a:t>
            </a:r>
          </a:p>
          <a:p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>
                <a:highlight>
                  <a:srgbClr val="FF0000"/>
                </a:highlight>
              </a:rPr>
              <a:t>HPGe </a:t>
            </a:r>
            <a:r>
              <a:rPr lang="hr-HR" sz="2000" b="1" dirty="0" err="1">
                <a:highlight>
                  <a:srgbClr val="FF0000"/>
                </a:highlight>
              </a:rPr>
              <a:t>detector</a:t>
            </a:r>
            <a:endParaRPr lang="hr-HR" sz="2000" b="1" dirty="0">
              <a:highlight>
                <a:srgbClr val="FF0000"/>
              </a:highlight>
            </a:endParaRPr>
          </a:p>
          <a:p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restricted</a:t>
            </a:r>
            <a:r>
              <a:rPr lang="hr-HR" sz="2000" b="1" dirty="0"/>
              <a:t> </a:t>
            </a:r>
            <a:r>
              <a:rPr lang="hr-HR" sz="2000" b="1" dirty="0" err="1"/>
              <a:t>by</a:t>
            </a:r>
            <a:r>
              <a:rPr lang="hr-HR" sz="2000" b="1" dirty="0"/>
              <a:t> </a:t>
            </a:r>
          </a:p>
          <a:p>
            <a:r>
              <a:rPr lang="hr-HR" sz="2000" b="1" dirty="0"/>
              <a:t>SIDDHARTA-2 </a:t>
            </a:r>
            <a:r>
              <a:rPr lang="hr-HR" sz="2000" b="1" dirty="0" err="1"/>
              <a:t>setup</a:t>
            </a:r>
            <a:r>
              <a:rPr lang="hr-HR" sz="20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6649D-25B5-4F74-B5D9-AFD4A0B9DA80}"/>
              </a:ext>
            </a:extLst>
          </p:cNvPr>
          <p:cNvCxnSpPr>
            <a:cxnSpLocks/>
          </p:cNvCxnSpPr>
          <p:nvPr/>
        </p:nvCxnSpPr>
        <p:spPr>
          <a:xfrm flipV="1">
            <a:off x="2766530" y="3429000"/>
            <a:ext cx="2147578" cy="4171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3F820-98A9-4112-B7F5-1740C33455D7}"/>
              </a:ext>
            </a:extLst>
          </p:cNvPr>
          <p:cNvCxnSpPr>
            <a:cxnSpLocks/>
          </p:cNvCxnSpPr>
          <p:nvPr/>
        </p:nvCxnSpPr>
        <p:spPr>
          <a:xfrm flipH="1">
            <a:off x="5029200" y="2563091"/>
            <a:ext cx="3991032" cy="65932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183A366-68D7-4F45-9F7D-C0E79D03DCF3}"/>
              </a:ext>
            </a:extLst>
          </p:cNvPr>
          <p:cNvSpPr/>
          <p:nvPr/>
        </p:nvSpPr>
        <p:spPr>
          <a:xfrm>
            <a:off x="4369452" y="3029216"/>
            <a:ext cx="455984" cy="687246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8EEC4-0763-4FC2-AF5D-C5176E551BF4}"/>
              </a:ext>
            </a:extLst>
          </p:cNvPr>
          <p:cNvSpPr txBox="1"/>
          <p:nvPr/>
        </p:nvSpPr>
        <p:spPr>
          <a:xfrm>
            <a:off x="170848" y="2900817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FC892F-CEFA-48C4-BC9C-AE4FDF19AC34}"/>
              </a:ext>
            </a:extLst>
          </p:cNvPr>
          <p:cNvCxnSpPr>
            <a:cxnSpLocks/>
          </p:cNvCxnSpPr>
          <p:nvPr/>
        </p:nvCxnSpPr>
        <p:spPr>
          <a:xfrm>
            <a:off x="1926200" y="3085430"/>
            <a:ext cx="2503075" cy="2874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327489-BD3B-2BC0-D46D-7C7AFF0C4D3F}"/>
              </a:ext>
            </a:extLst>
          </p:cNvPr>
          <p:cNvSpPr txBox="1"/>
          <p:nvPr/>
        </p:nvSpPr>
        <p:spPr>
          <a:xfrm>
            <a:off x="9110547" y="3972571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of transit times</a:t>
            </a:r>
          </a:p>
          <a:p>
            <a:r>
              <a:rPr lang="en-US" dirty="0"/>
              <a:t>of the particles from IP to the</a:t>
            </a:r>
          </a:p>
          <a:p>
            <a:r>
              <a:rPr lang="en-US" dirty="0"/>
              <a:t>scintillator.</a:t>
            </a:r>
            <a:r>
              <a:rPr lang="hr-HR" dirty="0"/>
              <a:t> 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061BE-0C71-9B16-8605-3F3B28EEDB9E}"/>
              </a:ext>
            </a:extLst>
          </p:cNvPr>
          <p:cNvSpPr txBox="1"/>
          <p:nvPr/>
        </p:nvSpPr>
        <p:spPr>
          <a:xfrm>
            <a:off x="9110547" y="5426829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133</a:t>
            </a:r>
            <a:r>
              <a:rPr lang="en-US" dirty="0"/>
              <a:t>Ba source for the calibration and monitoring of</a:t>
            </a:r>
          </a:p>
          <a:p>
            <a:r>
              <a:rPr lang="en-US" dirty="0"/>
              <a:t>the HPGe resolution.</a:t>
            </a:r>
          </a:p>
        </p:txBody>
      </p:sp>
    </p:spTree>
    <p:extLst>
      <p:ext uri="{BB962C8B-B14F-4D97-AF65-F5344CB8AC3E}">
        <p14:creationId xmlns:p14="http://schemas.microsoft.com/office/powerpoint/2010/main" val="14759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2020</Words>
  <Application>Microsoft Office PowerPoint</Application>
  <PresentationFormat>Widescreen</PresentationFormat>
  <Paragraphs>212</Paragraphs>
  <Slides>32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Calibri Light</vt:lpstr>
      <vt:lpstr>Cambria Math</vt:lpstr>
      <vt:lpstr>CMMI10</vt:lpstr>
      <vt:lpstr>CMR10</vt:lpstr>
      <vt:lpstr>CMSY10</vt:lpstr>
      <vt:lpstr>CMSY8</vt:lpstr>
      <vt:lpstr>Helvetica Neue</vt:lpstr>
      <vt:lpstr>Office Theme</vt:lpstr>
      <vt:lpstr>Feasibility measurement of kaonic lead X-rays with an HPGe detector at DAΦNE for the precise determination of the charged kaon mass </vt:lpstr>
      <vt:lpstr>Motivation</vt:lpstr>
      <vt:lpstr>Measurements of kaon mass, history</vt:lpstr>
      <vt:lpstr>PDG 2022:</vt:lpstr>
      <vt:lpstr>Previous measurements, motivation</vt:lpstr>
      <vt:lpstr>Principles of measurements of kaon mass in                                kaonic atoms</vt:lpstr>
      <vt:lpstr>Principles of measurements of kaon mass in     kaonic atoms: X-ray energies in kaonic atoms </vt:lpstr>
      <vt:lpstr>SIDDHARTA-2 at DAɸNE Silicon Drift Detector for Hadronic Atom Research by Timing Application </vt:lpstr>
      <vt:lpstr> Measurement at DAɸNE with HPGe during SIDDHARTA-2 run</vt:lpstr>
      <vt:lpstr> Measurement at DAɸNE with HPGe during SIDDHARTA-2 </vt:lpstr>
      <vt:lpstr>Laboratory tests of HPGe (BSI - TRP preamp) &amp; analog electronics</vt:lpstr>
      <vt:lpstr>Laboratory tests of HPGe (BSI - TRP preamp) &amp;  fast pulse digitizer, CAEN DT5781 4 ch, 14 bit, </vt:lpstr>
      <vt:lpstr>Adjustment of the parameters for energy reconstruction</vt:lpstr>
      <vt:lpstr>HPGe in the DAΦNE hall</vt:lpstr>
      <vt:lpstr>Simulations – GEANT4 </vt:lpstr>
      <vt:lpstr>HPGe detector on d=110mm from the Pb target (closest position), 400 pb^-1</vt:lpstr>
      <vt:lpstr>GEANT4 “full” simulation</vt:lpstr>
      <vt:lpstr>GEANT4 “full” simulation </vt:lpstr>
      <vt:lpstr>Estimation of the requested number of X-rays in the peak  (Pb, 9-&gt;8 transition,291 keV)</vt:lpstr>
      <vt:lpstr>GEANT4 “full” simulation </vt:lpstr>
      <vt:lpstr> Measurement at DAɸNE with HPGe during SIDDHARTA-2 run,                                                                    approx. 2 weeks 2023</vt:lpstr>
      <vt:lpstr>Schematic representation of electronics: -HPGe trigger -transit times from IP to SC1</vt:lpstr>
      <vt:lpstr>Spectrum of 133Ba, without beam</vt:lpstr>
      <vt:lpstr>Coincidences: HPGe, Luminometer and RF</vt:lpstr>
      <vt:lpstr>Cut on time correlations</vt:lpstr>
      <vt:lpstr>Transit times of particles from IP to the luminometer</vt:lpstr>
      <vt:lpstr>The spectrum in the HPGe – all cuts</vt:lpstr>
      <vt:lpstr>Estimation of the time of measurement for the desired accuracy of 10 keV</vt:lpstr>
      <vt:lpstr>Conclusions</vt:lpstr>
      <vt:lpstr>PowerPoint Presentation</vt:lpstr>
      <vt:lpstr>Thank you for your attention !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charged kaon mass in X-ray transitions  with HPGe detector at DAPHNE</dc:title>
  <dc:creator>Damir Bosnar</dc:creator>
  <cp:lastModifiedBy>Damir Bosnar</cp:lastModifiedBy>
  <cp:revision>322</cp:revision>
  <dcterms:created xsi:type="dcterms:W3CDTF">2018-11-16T08:40:42Z</dcterms:created>
  <dcterms:modified xsi:type="dcterms:W3CDTF">2024-05-16T08:52:41Z</dcterms:modified>
</cp:coreProperties>
</file>