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84" r:id="rId17"/>
    <p:sldId id="271" r:id="rId18"/>
    <p:sldId id="272" r:id="rId19"/>
    <p:sldId id="383" r:id="rId20"/>
    <p:sldId id="274" r:id="rId21"/>
    <p:sldId id="273" r:id="rId22"/>
    <p:sldId id="385" r:id="rId23"/>
    <p:sldId id="335" r:id="rId24"/>
    <p:sldId id="386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D530D-9B5E-40E8-A94C-2AC5CDBA46D8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0BB-2F07-48C4-8B22-4B9B61077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8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7388"/>
            <a:ext cx="6092825" cy="3427412"/>
          </a:xfrm>
          <a:ln/>
        </p:spPr>
      </p:sp>
      <p:sp>
        <p:nvSpPr>
          <p:cNvPr id="12902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87882" y="4342707"/>
            <a:ext cx="5484428" cy="4114480"/>
          </a:xfrm>
          <a:noFill/>
        </p:spPr>
        <p:txBody>
          <a:bodyPr/>
          <a:lstStyle/>
          <a:p>
            <a:endParaRPr lang="en-US" altLang="ja-JP">
              <a:latin typeface="Arial" pitchFamily="34" charset="0"/>
              <a:ea typeface="ＭＳ Ｐ明朝" pitchFamily="18" charset="-128"/>
            </a:endParaRPr>
          </a:p>
        </p:txBody>
      </p:sp>
      <p:sp>
        <p:nvSpPr>
          <p:cNvPr id="129028" name="スライド番号プレースホルダ 3"/>
          <p:cNvSpPr txBox="1">
            <a:spLocks noGrp="1"/>
          </p:cNvSpPr>
          <p:nvPr/>
        </p:nvSpPr>
        <p:spPr bwMode="auto">
          <a:xfrm>
            <a:off x="3884119" y="8685414"/>
            <a:ext cx="2972786" cy="456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20" tIns="45560" rIns="91120" bIns="45560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9pPr>
          </a:lstStyle>
          <a:p>
            <a:pPr algn="r">
              <a:spcBef>
                <a:spcPct val="0"/>
              </a:spcBef>
            </a:pPr>
            <a:fld id="{5967805E-5F4E-400D-A4D8-699C22A60190}" type="slidenum">
              <a:rPr lang="ja-JP" altLang="en-US" b="0" baseline="0">
                <a:ea typeface="ＭＳ Ｐゴシック" pitchFamily="50" charset="-128"/>
              </a:rPr>
              <a:pPr algn="r">
                <a:spcBef>
                  <a:spcPct val="0"/>
                </a:spcBef>
              </a:pPr>
              <a:t>19</a:t>
            </a:fld>
            <a:endParaRPr lang="en-US" altLang="ja-JP" b="0" baseline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205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927ED3-35A6-17C2-1F6B-20E1B35C4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411AA9-9213-BF11-4A01-61D986FC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5B840F-46AE-238D-7C70-FEC791AE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69B508-FB55-4E2C-E910-3512172A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D02207-50A7-3F68-05C4-9C613892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9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EB69E3-B4C1-86CB-9EEF-E3F97282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8FE6FE-CD59-E8B4-8EE4-F6D9B5185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782799-42AC-54A7-2D04-4EA41603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F3D088-A458-54B3-75CC-725FD786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06BE63-F451-5F74-C397-6D5E1FAF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6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E8C9A4-6256-D8E7-D9B7-A8CE51F8E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84504B-1E6C-AA84-0AB8-97A32EF78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10DDE9-F2E0-3BC0-F194-7AD0E6A3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949E8-677C-1539-7C0D-0D465497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AD1187-AEC2-31E2-45F9-B481E0D4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4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F9323-EBF5-466C-E751-2D819417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0C56C6-381E-4212-BE09-F7F1D6A35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53E5E0-F28E-51D4-9DCE-FCC43857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A5E86A-652F-279A-B4E0-089B2D5F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F2B596-5438-2362-C8B8-F2EFAD41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82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BDAF0-E7CF-9A98-4644-68EDD637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9786AA-B63F-22DD-6014-8B088840A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CCFF5D-3411-9FC2-9174-DCF940B67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DE99E5-B083-8F77-D3C9-982EF241B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6A1943-16B5-F948-BA86-C42BD7B5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87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2408-342A-E28F-9548-8E7AF545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2C23D3-9DC9-5422-64A5-45EA31F49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F6CAE4-400B-69C5-8863-23842C07C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DD404-0979-64CB-A977-A7AE0B68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89F2F5-3A96-DDA3-78AA-09A82750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11F634-55A9-6528-A1B9-D28F0D48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67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38BD9A-DEBF-5ABC-1A7B-7185B26FD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4E06C-F5F2-4C0F-B864-2F67F476C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A3B5CF-BC6B-5F3E-5542-2A7D56B3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003C23E-6A24-2EA5-D3CB-6F5550A80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3554C6-1603-2CAC-721D-F490FE2C6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12C859-E283-6DDE-F006-DA8E1B67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5947283-87CC-2089-CF81-0D835240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673BCD-B455-0277-7062-2F2F41D7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36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9F27-7010-5073-44C7-C283DAC7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B077387-C948-E9F1-BEAF-CECAD2C1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9036AA-8F59-4D61-BA57-E221B490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7AB448-12EE-9523-F345-6552F603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23A42C-259D-D3CD-8252-4D362E8C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5E16C3-481A-009F-9881-28745757E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6F082A-45FE-0618-5EE0-C060AC42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1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DB8540-EF77-0AAA-7D90-89F072B1C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8472D0-F21F-98B8-4C17-E7B9733D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AF5DA1-BC8E-D784-0110-5BB385A9F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5A55DA-3C27-21DE-8A9B-9D436854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F0B27A-024A-8B31-F907-F011A9CF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26A8CF-FF08-F27B-49E9-664C4E75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6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19169-D1DB-FB78-F398-2CB4F0380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9BCD24-1475-931D-6AE9-079F617D1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435C08-9CC6-462D-F1FB-8F86DBDCF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E202CE-AA22-2393-8CF9-7D1F443B7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EE2C7A-9CE8-9DD1-4AC7-230009041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7E5EC9-4326-1FE0-2A30-CA48A7F7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77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EE491B-BED5-ACE4-6ADD-D3F6E7A1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763F76-FADB-B9C7-3F1E-7E9045FCC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08440B-93B4-7CF3-38B7-0C9A3381E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E0672B-C583-491D-AB84-9C4F2ACA9A7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2596A9-DF6A-D6C3-7E9E-64E9793A7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472B70-F47E-8669-C46F-B9AF8464C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693543-EBF2-460C-8A09-F75E2D30B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3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F8EF21-2D09-698F-E7CD-12AC0179B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Structure of light </a:t>
            </a:r>
            <a:r>
              <a:rPr kumimoji="1" lang="en-US" altLang="ja-JP" dirty="0" err="1"/>
              <a:t>hypernuclei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57611A-C456-1120-BF84-0FC4C412B2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E. Hiyama (Tohoku Univ./RIKEN)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81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3B338C-4F0E-C9C8-A043-2E203670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B149D4-33A8-4675-8EC8-C962094B1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55FE336-F9D5-2256-5F8B-39AD2B3E0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2681"/>
            <a:ext cx="11100371" cy="6078319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0580A7-0ABC-2307-F93E-9F4D486B77D4}"/>
              </a:ext>
            </a:extLst>
          </p:cNvPr>
          <p:cNvSpPr/>
          <p:nvPr/>
        </p:nvSpPr>
        <p:spPr>
          <a:xfrm>
            <a:off x="1181528" y="3030876"/>
            <a:ext cx="2126751" cy="398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BE375C-6700-4387-0994-F57C5B8D2180}"/>
              </a:ext>
            </a:extLst>
          </p:cNvPr>
          <p:cNvSpPr txBox="1"/>
          <p:nvPr/>
        </p:nvSpPr>
        <p:spPr>
          <a:xfrm>
            <a:off x="1375113" y="3052021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NN interaction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F122977-66D1-2E7E-ED9B-105ECF1F7B04}"/>
              </a:ext>
            </a:extLst>
          </p:cNvPr>
          <p:cNvSpPr/>
          <p:nvPr/>
        </p:nvSpPr>
        <p:spPr>
          <a:xfrm>
            <a:off x="7664521" y="5332288"/>
            <a:ext cx="1376737" cy="308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7141EA-F875-EEAC-A93A-3B335BEC7050}"/>
              </a:ext>
            </a:extLst>
          </p:cNvPr>
          <p:cNvSpPr txBox="1"/>
          <p:nvPr/>
        </p:nvSpPr>
        <p:spPr>
          <a:xfrm>
            <a:off x="7756989" y="5281454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NN interaction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1420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390E13-B8D8-0BD7-9AD2-2EA8E583D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95" y="723709"/>
            <a:ext cx="5840356" cy="3581163"/>
          </a:xfrm>
          <a:prstGeom prst="rect">
            <a:avLst/>
          </a:prstGeom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51F03D67-3DAB-1323-B705-D7BA980783C8}"/>
              </a:ext>
            </a:extLst>
          </p:cNvPr>
          <p:cNvCxnSpPr/>
          <p:nvPr/>
        </p:nvCxnSpPr>
        <p:spPr>
          <a:xfrm flipH="1" flipV="1">
            <a:off x="3462391" y="3429000"/>
            <a:ext cx="678094" cy="16361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8DB802-507D-F7CB-7CD1-AC06E068E053}"/>
              </a:ext>
            </a:extLst>
          </p:cNvPr>
          <p:cNvSpPr txBox="1"/>
          <p:nvPr/>
        </p:nvSpPr>
        <p:spPr>
          <a:xfrm>
            <a:off x="3154166" y="5065160"/>
            <a:ext cx="534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We take error bar of experimental data of </a:t>
            </a:r>
            <a:r>
              <a:rPr kumimoji="1" lang="en-US" altLang="ja-JP" baseline="30000" dirty="0"/>
              <a:t>12</a:t>
            </a:r>
            <a:r>
              <a:rPr kumimoji="1" lang="en-US" altLang="ja-JP" baseline="-25000" dirty="0"/>
              <a:t>Λ</a:t>
            </a:r>
            <a:r>
              <a:rPr kumimoji="1" lang="en-US" altLang="ja-JP" dirty="0"/>
              <a:t>C.</a:t>
            </a:r>
            <a:endParaRPr kumimoji="1" lang="ja-JP" altLang="en-US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DE36777-2BFB-511C-BF4C-E3CBC657D44D}"/>
              </a:ext>
            </a:extLst>
          </p:cNvPr>
          <p:cNvCxnSpPr/>
          <p:nvPr/>
        </p:nvCxnSpPr>
        <p:spPr>
          <a:xfrm flipV="1">
            <a:off x="2013735" y="4247080"/>
            <a:ext cx="339047" cy="118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54708A-5E06-19BE-9CB1-A24583CF4F60}"/>
              </a:ext>
            </a:extLst>
          </p:cNvPr>
          <p:cNvSpPr txBox="1"/>
          <p:nvPr/>
        </p:nvSpPr>
        <p:spPr>
          <a:xfrm>
            <a:off x="821932" y="5456116"/>
            <a:ext cx="10857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/>
              <a:t>If we cite the old data of </a:t>
            </a:r>
            <a:r>
              <a:rPr lang="en-US" altLang="ja-JP" sz="1800" baseline="30000" dirty="0"/>
              <a:t>10</a:t>
            </a:r>
            <a:r>
              <a:rPr lang="en-US" altLang="ja-JP" sz="1800" baseline="-25000" dirty="0"/>
              <a:t>Λ</a:t>
            </a:r>
            <a:r>
              <a:rPr lang="en-US" altLang="ja-JP" sz="1800" dirty="0"/>
              <a:t>Be(9.11±0.22), our result is consistent with data.</a:t>
            </a:r>
          </a:p>
          <a:p>
            <a:r>
              <a:rPr kumimoji="1" lang="en-US" altLang="ja-JP" dirty="0"/>
              <a:t>However, if we take new data of </a:t>
            </a:r>
            <a:r>
              <a:rPr kumimoji="1" lang="en-US" altLang="ja-JP" baseline="30000" dirty="0"/>
              <a:t>10</a:t>
            </a:r>
            <a:r>
              <a:rPr kumimoji="1" lang="en-US" altLang="ja-JP" baseline="-25000" dirty="0"/>
              <a:t>Λ</a:t>
            </a:r>
            <a:r>
              <a:rPr kumimoji="1" lang="en-US" altLang="ja-JP" dirty="0"/>
              <a:t>Be(</a:t>
            </a:r>
            <a:r>
              <a:rPr lang="en-US" altLang="ja-JP" sz="1800" dirty="0"/>
              <a:t>8.60±0.07 ±0.16), our result is inconsistent with the data.</a:t>
            </a:r>
          </a:p>
          <a:p>
            <a:r>
              <a:rPr kumimoji="1" lang="en-US" altLang="ja-JP" dirty="0"/>
              <a:t>In this case, later</a:t>
            </a:r>
            <a:r>
              <a:rPr lang="en-US" altLang="ja-JP" dirty="0"/>
              <a:t>, we discuss on it.</a:t>
            </a:r>
            <a:endParaRPr kumimoji="1" lang="ja-JP" altLang="en-US" dirty="0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385ADBE5-B3B9-BB5B-2452-531185DD97FA}"/>
              </a:ext>
            </a:extLst>
          </p:cNvPr>
          <p:cNvCxnSpPr/>
          <p:nvPr/>
        </p:nvCxnSpPr>
        <p:spPr>
          <a:xfrm flipH="1">
            <a:off x="4438436" y="3524036"/>
            <a:ext cx="3811712" cy="174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04CA009-AA31-90E9-DAD8-5CC3B822A4BA}"/>
              </a:ext>
            </a:extLst>
          </p:cNvPr>
          <p:cNvSpPr txBox="1"/>
          <p:nvPr/>
        </p:nvSpPr>
        <p:spPr>
          <a:xfrm>
            <a:off x="8497295" y="3215811"/>
            <a:ext cx="37802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Within 100keV,</a:t>
            </a:r>
          </a:p>
          <a:p>
            <a:r>
              <a:rPr lang="en-US" altLang="ja-JP" dirty="0"/>
              <a:t>we have CSB effect for A=40</a:t>
            </a:r>
          </a:p>
          <a:p>
            <a:r>
              <a:rPr lang="en-US" altLang="ja-JP" dirty="0"/>
              <a:t>m</a:t>
            </a:r>
            <a:r>
              <a:rPr kumimoji="1" lang="en-US" altLang="ja-JP" dirty="0"/>
              <a:t>irror Λ </a:t>
            </a:r>
            <a:r>
              <a:rPr kumimoji="1" lang="en-US" altLang="ja-JP" dirty="0" err="1"/>
              <a:t>hypernuclei</a:t>
            </a:r>
            <a:r>
              <a:rPr kumimoji="1" lang="en-US" altLang="ja-JP" dirty="0"/>
              <a:t>.</a:t>
            </a:r>
          </a:p>
          <a:p>
            <a:r>
              <a:rPr lang="en-US" altLang="ja-JP" baseline="30000" dirty="0"/>
              <a:t>40</a:t>
            </a:r>
            <a:r>
              <a:rPr lang="en-US" altLang="ja-JP" dirty="0"/>
              <a:t>Ca(π</a:t>
            </a:r>
            <a:r>
              <a:rPr lang="en-US" altLang="ja-JP" baseline="30000" dirty="0"/>
              <a:t>+</a:t>
            </a:r>
            <a:r>
              <a:rPr lang="en-US" altLang="ja-JP" dirty="0"/>
              <a:t>,K</a:t>
            </a:r>
            <a:r>
              <a:rPr lang="en-US" altLang="ja-JP" baseline="30000" dirty="0"/>
              <a:t>+</a:t>
            </a:r>
            <a:r>
              <a:rPr lang="en-US" altLang="ja-JP" dirty="0"/>
              <a:t>) </a:t>
            </a:r>
            <a:r>
              <a:rPr lang="en-US" altLang="ja-JP" baseline="30000" dirty="0"/>
              <a:t>40</a:t>
            </a:r>
            <a:r>
              <a:rPr lang="en-US" altLang="ja-JP" baseline="-25000" dirty="0"/>
              <a:t>Λ</a:t>
            </a:r>
            <a:r>
              <a:rPr lang="en-US" altLang="ja-JP" dirty="0"/>
              <a:t>Ca is possible.</a:t>
            </a:r>
          </a:p>
          <a:p>
            <a:r>
              <a:rPr kumimoji="1" lang="en-US" altLang="ja-JP" dirty="0"/>
              <a:t>If the resolution is within 100keV,</a:t>
            </a:r>
          </a:p>
          <a:p>
            <a:r>
              <a:rPr lang="en-US" altLang="ja-JP" dirty="0"/>
              <a:t>we can obtain information</a:t>
            </a:r>
          </a:p>
          <a:p>
            <a:r>
              <a:rPr lang="en-US" altLang="ja-JP" dirty="0"/>
              <a:t>o</a:t>
            </a:r>
            <a:r>
              <a:rPr kumimoji="1" lang="en-US" altLang="ja-JP" dirty="0"/>
              <a:t>n CSB effect </a:t>
            </a:r>
          </a:p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22850983-276F-F702-748A-082F91B8F16A}"/>
              </a:ext>
            </a:extLst>
          </p:cNvPr>
          <p:cNvCxnSpPr/>
          <p:nvPr/>
        </p:nvCxnSpPr>
        <p:spPr>
          <a:xfrm flipH="1">
            <a:off x="5287094" y="1464066"/>
            <a:ext cx="1057198" cy="9087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C8BA42D-F66F-6181-4F2A-840463A1D133}"/>
              </a:ext>
            </a:extLst>
          </p:cNvPr>
          <p:cNvSpPr txBox="1"/>
          <p:nvPr/>
        </p:nvSpPr>
        <p:spPr>
          <a:xfrm>
            <a:off x="6596009" y="1243173"/>
            <a:ext cx="5142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Since total isospin is the largest, then</a:t>
            </a:r>
          </a:p>
          <a:p>
            <a:r>
              <a:rPr kumimoji="1" lang="en-US" altLang="ja-JP" dirty="0"/>
              <a:t>ΔB</a:t>
            </a:r>
            <a:r>
              <a:rPr kumimoji="1" lang="en-US" altLang="ja-JP" baseline="-25000" dirty="0"/>
              <a:t>Λ</a:t>
            </a:r>
            <a:r>
              <a:rPr kumimoji="1" lang="en-US" altLang="ja-JP" dirty="0"/>
              <a:t> is the largest. But it would be difficult to</a:t>
            </a:r>
          </a:p>
          <a:p>
            <a:r>
              <a:rPr lang="en-US" altLang="ja-JP" dirty="0"/>
              <a:t>produce </a:t>
            </a:r>
            <a:r>
              <a:rPr lang="en-US" altLang="ja-JP" baseline="30000" dirty="0"/>
              <a:t>48</a:t>
            </a:r>
            <a:r>
              <a:rPr lang="en-US" altLang="ja-JP" baseline="-25000" dirty="0"/>
              <a:t>Λ</a:t>
            </a:r>
            <a:r>
              <a:rPr lang="en-US" altLang="ja-JP" dirty="0"/>
              <a:t>Co experimentally.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50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BAB8A05-F945-B861-C3A6-4A79B05E9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732" y="365125"/>
            <a:ext cx="4289193" cy="634443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4C823EF-AA92-986E-CBDA-88BD943E8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416" y="365125"/>
            <a:ext cx="5339222" cy="327388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1B81F0-FEC7-8773-50CF-E42452D18EB2}"/>
              </a:ext>
            </a:extLst>
          </p:cNvPr>
          <p:cNvSpPr txBox="1"/>
          <p:nvPr/>
        </p:nvSpPr>
        <p:spPr>
          <a:xfrm>
            <a:off x="339047" y="4048018"/>
            <a:ext cx="46682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We use three-kinds of NN interaction.</a:t>
            </a:r>
          </a:p>
          <a:p>
            <a:r>
              <a:rPr lang="en-US" altLang="ja-JP" sz="2000" dirty="0"/>
              <a:t>We see ΔB</a:t>
            </a:r>
            <a:r>
              <a:rPr lang="en-US" altLang="ja-JP" sz="2000" baseline="-25000" dirty="0"/>
              <a:t>Λ</a:t>
            </a:r>
            <a:r>
              <a:rPr lang="en-US" altLang="ja-JP" sz="2000" dirty="0"/>
              <a:t>s are not dependent on </a:t>
            </a:r>
          </a:p>
          <a:p>
            <a:r>
              <a:rPr lang="en-US" altLang="ja-JP" sz="2000" dirty="0"/>
              <a:t>NN interaction employed.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58436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8D026D-D804-2143-8C8F-64F25558C5E5}"/>
              </a:ext>
            </a:extLst>
          </p:cNvPr>
          <p:cNvSpPr txBox="1"/>
          <p:nvPr/>
        </p:nvSpPr>
        <p:spPr>
          <a:xfrm>
            <a:off x="287676" y="359595"/>
            <a:ext cx="112806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Next, we see ΔB</a:t>
            </a:r>
            <a:r>
              <a:rPr kumimoji="1" lang="en-US" altLang="ja-JP" sz="2800" baseline="-25000" dirty="0"/>
              <a:t>Λ</a:t>
            </a:r>
            <a:r>
              <a:rPr kumimoji="1" lang="en-US" altLang="ja-JP" sz="2800" dirty="0"/>
              <a:t> dependency on total isospin.</a:t>
            </a:r>
          </a:p>
          <a:p>
            <a:r>
              <a:rPr lang="en-US" altLang="ja-JP" sz="2800" dirty="0"/>
              <a:t>It is expected that CSB effect should be larger in large total isospin</a:t>
            </a:r>
          </a:p>
          <a:p>
            <a:r>
              <a:rPr kumimoji="1" lang="en-US" altLang="ja-JP" sz="2800" dirty="0"/>
              <a:t>of Λ </a:t>
            </a:r>
            <a:r>
              <a:rPr kumimoji="1" lang="en-US" altLang="ja-JP" sz="2800" dirty="0" err="1"/>
              <a:t>hypernuclei</a:t>
            </a:r>
            <a:r>
              <a:rPr kumimoji="1" lang="en-US" altLang="ja-JP" sz="2800" dirty="0"/>
              <a:t>. </a:t>
            </a:r>
            <a:endParaRPr kumimoji="1" lang="ja-JP" altLang="en-US" sz="28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20EF1C-34C7-DA31-B91A-8CE0695CA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011" y="2146626"/>
            <a:ext cx="5677458" cy="313274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E101117-4678-88F9-DA7D-A1C79F780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617" y="2917365"/>
            <a:ext cx="407215" cy="143543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17B945C-739C-914E-8570-0F261A7F19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1007" y="5054862"/>
            <a:ext cx="4972692" cy="86305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83798C-83F1-3E98-16CD-173295C7FC70}"/>
              </a:ext>
            </a:extLst>
          </p:cNvPr>
          <p:cNvSpPr txBox="1"/>
          <p:nvPr/>
        </p:nvSpPr>
        <p:spPr>
          <a:xfrm>
            <a:off x="647271" y="5990476"/>
            <a:ext cx="9220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We see that mirror </a:t>
            </a:r>
            <a:r>
              <a:rPr kumimoji="1" lang="en-US" altLang="ja-JP" sz="2400" dirty="0" err="1"/>
              <a:t>hypernuclei</a:t>
            </a:r>
            <a:r>
              <a:rPr kumimoji="1" lang="en-US" altLang="ja-JP" sz="2400" dirty="0"/>
              <a:t> with larger T give larger ΔB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5645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EBD9AF3-222B-440E-13D1-379EAB897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055" y="660671"/>
            <a:ext cx="6460204" cy="432229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F2E2138-0A04-D254-6BDA-7A7435E44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46" y="1440005"/>
            <a:ext cx="693113" cy="239439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F90D80-3BA7-693E-F5C8-BDE65EC30FC5}"/>
              </a:ext>
            </a:extLst>
          </p:cNvPr>
          <p:cNvSpPr txBox="1"/>
          <p:nvPr/>
        </p:nvSpPr>
        <p:spPr>
          <a:xfrm>
            <a:off x="328773" y="4859676"/>
            <a:ext cx="11131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Next, we study of K-</a:t>
            </a:r>
            <a:r>
              <a:rPr kumimoji="1" lang="en-US" altLang="ja-JP" sz="2400" dirty="0" err="1"/>
              <a:t>istope</a:t>
            </a:r>
            <a:r>
              <a:rPr kumimoji="1" lang="en-US" altLang="ja-JP" sz="2400" dirty="0"/>
              <a:t> Λ </a:t>
            </a:r>
            <a:r>
              <a:rPr kumimoji="1" lang="en-US" altLang="ja-JP" sz="2400" dirty="0" err="1"/>
              <a:t>hypernuclei</a:t>
            </a:r>
            <a:r>
              <a:rPr kumimoji="1" lang="en-US" altLang="ja-JP" sz="2400" dirty="0"/>
              <a:t> with increasing number of neutron.</a:t>
            </a:r>
          </a:p>
          <a:p>
            <a:r>
              <a:rPr lang="en-US" altLang="ja-JP" sz="2400" dirty="0"/>
              <a:t>We see ΔB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 is increasing with larger T(total isospin).</a:t>
            </a:r>
            <a:endParaRPr kumimoji="1" lang="en-US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20028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4467B1-2F2E-D078-8E7A-40023C2AA3D4}"/>
              </a:ext>
            </a:extLst>
          </p:cNvPr>
          <p:cNvSpPr txBox="1"/>
          <p:nvPr/>
        </p:nvSpPr>
        <p:spPr>
          <a:xfrm>
            <a:off x="523982" y="462337"/>
            <a:ext cx="8637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Is it possible to obtain </a:t>
            </a:r>
            <a:r>
              <a:rPr lang="en-US" altLang="ja-JP" sz="2400" dirty="0"/>
              <a:t>information on CSB effect from B</a:t>
            </a:r>
            <a:r>
              <a:rPr lang="en-US" altLang="ja-JP" sz="2400" baseline="-25000" dirty="0"/>
              <a:t>Λ</a:t>
            </a:r>
            <a:r>
              <a:rPr lang="ja-JP" altLang="en-US" sz="2400" dirty="0"/>
              <a:t>？</a:t>
            </a:r>
            <a:endParaRPr lang="en-US" altLang="ja-JP" sz="2400" dirty="0"/>
          </a:p>
          <a:p>
            <a:endParaRPr kumimoji="1" lang="en-US" altLang="ja-JP" sz="2400" dirty="0"/>
          </a:p>
          <a:p>
            <a:r>
              <a:rPr lang="en-US" altLang="ja-JP" sz="2400" dirty="0"/>
              <a:t>Example: A=48 Λ </a:t>
            </a:r>
            <a:r>
              <a:rPr lang="en-US" altLang="ja-JP" sz="2400" dirty="0" err="1"/>
              <a:t>hypernuclei</a:t>
            </a:r>
            <a:endParaRPr kumimoji="1" lang="ja-JP" altLang="en-US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B5F847C-367C-8C12-8F86-4B0AD2078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37" y="1790702"/>
            <a:ext cx="4788638" cy="373996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B2FA877A-A254-90D2-E133-3153A9CA8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959" y="1980392"/>
            <a:ext cx="4900481" cy="3095041"/>
          </a:xfrm>
          <a:prstGeom prst="rect">
            <a:avLst/>
          </a:prstGeom>
        </p:spPr>
      </p:pic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267595D4-734A-DFAC-E0F6-C6C852246E93}"/>
              </a:ext>
            </a:extLst>
          </p:cNvPr>
          <p:cNvCxnSpPr/>
          <p:nvPr/>
        </p:nvCxnSpPr>
        <p:spPr>
          <a:xfrm>
            <a:off x="5178175" y="3180721"/>
            <a:ext cx="917825" cy="0"/>
          </a:xfrm>
          <a:prstGeom prst="straightConnector1">
            <a:avLst/>
          </a:prstGeom>
          <a:ln w="76200">
            <a:solidFill>
              <a:srgbClr val="92D05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6D68C09-B34B-2CC0-8DC3-DBD2C34C8B61}"/>
              </a:ext>
            </a:extLst>
          </p:cNvPr>
          <p:cNvSpPr txBox="1"/>
          <p:nvPr/>
        </p:nvSpPr>
        <p:spPr>
          <a:xfrm>
            <a:off x="4677983" y="3626864"/>
            <a:ext cx="2015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Dependency</a:t>
            </a:r>
          </a:p>
          <a:p>
            <a:r>
              <a:rPr lang="en-US" altLang="ja-JP" dirty="0"/>
              <a:t>of </a:t>
            </a:r>
            <a:r>
              <a:rPr kumimoji="1" lang="en-US" altLang="ja-JP" dirty="0"/>
              <a:t>NN interaction</a:t>
            </a:r>
          </a:p>
          <a:p>
            <a:r>
              <a:rPr kumimoji="1" lang="en-US" altLang="ja-JP" dirty="0"/>
              <a:t>is about 500keV. 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3D6F543-48E2-42D4-C748-D45FC6F40E29}"/>
              </a:ext>
            </a:extLst>
          </p:cNvPr>
          <p:cNvSpPr txBox="1"/>
          <p:nvPr/>
        </p:nvSpPr>
        <p:spPr>
          <a:xfrm>
            <a:off x="4921321" y="5219272"/>
            <a:ext cx="686918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But, we see that B</a:t>
            </a:r>
            <a:r>
              <a:rPr kumimoji="1" lang="en-US" altLang="ja-JP" baseline="-25000" dirty="0"/>
              <a:t>Λ</a:t>
            </a:r>
            <a:r>
              <a:rPr kumimoji="1" lang="en-US" altLang="ja-JP" dirty="0"/>
              <a:t> should be almost flat without CSB.</a:t>
            </a:r>
          </a:p>
          <a:p>
            <a:r>
              <a:rPr lang="en-US" altLang="ja-JP" dirty="0"/>
              <a:t>If they observe  binding energies of some A=48 Λ </a:t>
            </a:r>
            <a:r>
              <a:rPr lang="en-US" altLang="ja-JP" dirty="0" err="1"/>
              <a:t>hypernuclei</a:t>
            </a:r>
            <a:r>
              <a:rPr lang="en-US" altLang="ja-JP" dirty="0"/>
              <a:t>,</a:t>
            </a:r>
          </a:p>
          <a:p>
            <a:r>
              <a:rPr kumimoji="1" lang="en-US" altLang="ja-JP" dirty="0"/>
              <a:t>It might be possible to obtain information on CSB effect. </a:t>
            </a:r>
          </a:p>
          <a:p>
            <a:r>
              <a:rPr lang="en-US" altLang="ja-JP" dirty="0"/>
              <a:t>Experimentally, it is possible to produce</a:t>
            </a:r>
          </a:p>
          <a:p>
            <a:r>
              <a:rPr lang="en-US" altLang="ja-JP" dirty="0"/>
              <a:t>A=48Λ </a:t>
            </a:r>
            <a:r>
              <a:rPr lang="en-US" altLang="ja-JP" dirty="0" err="1"/>
              <a:t>hypernuclei</a:t>
            </a:r>
            <a:r>
              <a:rPr lang="en-US" altLang="ja-JP" dirty="0"/>
              <a:t> with  </a:t>
            </a:r>
            <a:r>
              <a:rPr lang="en-US" altLang="ja-JP" baseline="30000" dirty="0"/>
              <a:t>48</a:t>
            </a:r>
            <a:r>
              <a:rPr lang="en-US" altLang="ja-JP" dirty="0"/>
              <a:t>Ti,</a:t>
            </a:r>
            <a:r>
              <a:rPr lang="en-US" altLang="ja-JP" baseline="30000" dirty="0"/>
              <a:t>48</a:t>
            </a:r>
            <a:r>
              <a:rPr lang="en-US" altLang="ja-JP" dirty="0"/>
              <a:t>Sc,</a:t>
            </a:r>
            <a:r>
              <a:rPr lang="en-US" altLang="ja-JP" baseline="30000" dirty="0"/>
              <a:t>48</a:t>
            </a:r>
            <a:r>
              <a:rPr lang="en-US" altLang="ja-JP" dirty="0"/>
              <a:t>Ca,</a:t>
            </a:r>
            <a:r>
              <a:rPr lang="en-US" altLang="ja-JP" baseline="30000" dirty="0"/>
              <a:t>48</a:t>
            </a:r>
            <a:r>
              <a:rPr lang="en-US" altLang="ja-JP" dirty="0"/>
              <a:t>K targets by (π</a:t>
            </a:r>
            <a:r>
              <a:rPr lang="en-US" altLang="ja-JP" baseline="30000" dirty="0"/>
              <a:t>+</a:t>
            </a:r>
            <a:r>
              <a:rPr lang="en-US" altLang="ja-JP" dirty="0"/>
              <a:t>,K</a:t>
            </a:r>
            <a:r>
              <a:rPr lang="en-US" altLang="ja-JP" baseline="30000" dirty="0"/>
              <a:t>+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reaction.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78174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F66C25-C3D0-6AF9-7103-EB6305A90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852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Some questions to experimentalists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7372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B93039-DBAC-2C12-BF3A-7AB8B04B8F74}"/>
              </a:ext>
            </a:extLst>
          </p:cNvPr>
          <p:cNvSpPr txBox="1"/>
          <p:nvPr/>
        </p:nvSpPr>
        <p:spPr>
          <a:xfrm>
            <a:off x="441788" y="246580"/>
            <a:ext cx="10825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In this way, with basis on </a:t>
            </a:r>
            <a:r>
              <a:rPr kumimoji="1" lang="en-US" altLang="ja-JP" sz="2400" dirty="0" err="1"/>
              <a:t>ΔB</a:t>
            </a:r>
            <a:r>
              <a:rPr kumimoji="1" lang="en-US" altLang="ja-JP" sz="2400" baseline="-25000" dirty="0" err="1"/>
              <a:t>Λ</a:t>
            </a:r>
            <a:r>
              <a:rPr kumimoji="1" lang="en-US" altLang="ja-JP" sz="2400" dirty="0" err="1"/>
              <a:t>of</a:t>
            </a:r>
            <a:r>
              <a:rPr kumimoji="1" lang="en-US" altLang="ja-JP" sz="2400" dirty="0"/>
              <a:t> </a:t>
            </a:r>
            <a:r>
              <a:rPr kumimoji="1" lang="en-US" altLang="ja-JP" sz="2400" baseline="30000" dirty="0"/>
              <a:t>12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B-</a:t>
            </a:r>
            <a:r>
              <a:rPr kumimoji="1" lang="en-US" altLang="ja-JP" sz="2400" baseline="30000" dirty="0"/>
              <a:t>12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C</a:t>
            </a:r>
            <a:r>
              <a:rPr lang="ja-JP" altLang="en-US" sz="2400" dirty="0"/>
              <a:t> </a:t>
            </a:r>
            <a:r>
              <a:rPr lang="en-US" altLang="ja-JP" sz="2400" dirty="0"/>
              <a:t>which</a:t>
            </a:r>
            <a:r>
              <a:rPr lang="ja-JP" altLang="en-US" sz="2400" dirty="0"/>
              <a:t> </a:t>
            </a:r>
            <a:r>
              <a:rPr lang="en-US" altLang="ja-JP" sz="2400" dirty="0"/>
              <a:t>is assumed to come</a:t>
            </a:r>
          </a:p>
          <a:p>
            <a:r>
              <a:rPr lang="en-US" altLang="ja-JP" sz="2400" dirty="0"/>
              <a:t>from CSB effect</a:t>
            </a:r>
            <a:r>
              <a:rPr kumimoji="1" lang="ja-JP" altLang="en-US" sz="2400" dirty="0"/>
              <a:t>、</a:t>
            </a:r>
            <a:r>
              <a:rPr kumimoji="1" lang="en-US" altLang="ja-JP" sz="2400" dirty="0"/>
              <a:t>we see significant ΔB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 for A </a:t>
            </a:r>
            <a:r>
              <a:rPr kumimoji="1" lang="ja-JP" altLang="en-US" sz="2400" dirty="0"/>
              <a:t>～</a:t>
            </a:r>
            <a:r>
              <a:rPr kumimoji="1" lang="en-US" altLang="ja-JP" sz="2400" dirty="0"/>
              <a:t>40 to 48 Λ </a:t>
            </a:r>
            <a:r>
              <a:rPr kumimoji="1" lang="en-US" altLang="ja-JP" sz="2400" dirty="0" err="1"/>
              <a:t>hypernuclei</a:t>
            </a:r>
            <a:r>
              <a:rPr kumimoji="1" lang="en-US" altLang="ja-JP" sz="2400" dirty="0"/>
              <a:t>. 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2A4961-253F-EDFD-EDB2-9D9F24565639}"/>
              </a:ext>
            </a:extLst>
          </p:cNvPr>
          <p:cNvSpPr txBox="1"/>
          <p:nvPr/>
        </p:nvSpPr>
        <p:spPr>
          <a:xfrm>
            <a:off x="729465" y="1294544"/>
            <a:ext cx="9183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However, it should be noted that ΔB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 for A=10 Λ </a:t>
            </a:r>
            <a:r>
              <a:rPr kumimoji="1" lang="en-US" altLang="ja-JP" sz="2400" dirty="0" err="1"/>
              <a:t>hypernuclei</a:t>
            </a:r>
            <a:endParaRPr kumimoji="1" lang="en-US" altLang="ja-JP" sz="2400" dirty="0"/>
          </a:p>
          <a:p>
            <a:r>
              <a:rPr kumimoji="1" lang="en-US" altLang="ja-JP" sz="2400" dirty="0"/>
              <a:t>is different </a:t>
            </a:r>
            <a:r>
              <a:rPr lang="en-US" altLang="ja-JP" sz="2400" dirty="0"/>
              <a:t>tendency.</a:t>
            </a:r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EAA1E6-394B-9905-9518-BCCDA91EAA3A}"/>
              </a:ext>
            </a:extLst>
          </p:cNvPr>
          <p:cNvSpPr txBox="1"/>
          <p:nvPr/>
        </p:nvSpPr>
        <p:spPr>
          <a:xfrm>
            <a:off x="554804" y="2218188"/>
            <a:ext cx="50758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/>
          </a:p>
          <a:p>
            <a:r>
              <a:rPr kumimoji="1" lang="en-US" altLang="ja-JP" sz="2400" dirty="0"/>
              <a:t>B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(</a:t>
            </a:r>
            <a:r>
              <a:rPr lang="en-US" altLang="ja-JP" sz="2400" baseline="30000" dirty="0"/>
              <a:t>10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B)</a:t>
            </a:r>
            <a:r>
              <a:rPr lang="ja-JP" altLang="en-US" sz="2400" dirty="0"/>
              <a:t>＝</a:t>
            </a:r>
            <a:r>
              <a:rPr lang="en-US" altLang="ja-JP" sz="2400" dirty="0"/>
              <a:t>8.89±0.12 MeV</a:t>
            </a:r>
          </a:p>
          <a:p>
            <a:endParaRPr lang="en-US" altLang="ja-JP" sz="2400" dirty="0"/>
          </a:p>
          <a:p>
            <a:r>
              <a:rPr lang="en-US" altLang="ja-JP" sz="2400" dirty="0"/>
              <a:t>B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(</a:t>
            </a:r>
            <a:r>
              <a:rPr lang="en-US" altLang="ja-JP" sz="2400" baseline="30000" dirty="0"/>
              <a:t>10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Be)=8.60±0.07 ±0.16 MeV</a:t>
            </a:r>
          </a:p>
          <a:p>
            <a:r>
              <a:rPr lang="en-US" altLang="ja-JP" sz="2000" dirty="0">
                <a:effectLst/>
              </a:rPr>
              <a:t>T. Gogami et al., PRC 93, 034314 (2016).</a:t>
            </a:r>
          </a:p>
          <a:p>
            <a:endParaRPr kumimoji="1" lang="en-US" altLang="ja-JP" sz="2000" dirty="0"/>
          </a:p>
          <a:p>
            <a:r>
              <a:rPr lang="en-US" altLang="ja-JP" sz="2000" dirty="0"/>
              <a:t>Proton-rich&gt;neutron-rich</a:t>
            </a:r>
          </a:p>
          <a:p>
            <a:r>
              <a:rPr lang="en-US" altLang="ja-JP" sz="2000" dirty="0"/>
              <a:t>the same tendency in the case of </a:t>
            </a:r>
          </a:p>
          <a:p>
            <a:r>
              <a:rPr lang="en-US" altLang="ja-JP" sz="2000" dirty="0"/>
              <a:t>A=4 Λ </a:t>
            </a:r>
            <a:r>
              <a:rPr lang="en-US" altLang="ja-JP" sz="2000" dirty="0" err="1"/>
              <a:t>hypernuclei</a:t>
            </a:r>
            <a:endParaRPr lang="en-US" altLang="ja-JP" sz="2000" dirty="0"/>
          </a:p>
          <a:p>
            <a:endParaRPr kumimoji="1" lang="ja-JP" altLang="en-US" sz="2400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FE3A374-1B7D-8664-C7FE-290797C27936}"/>
              </a:ext>
            </a:extLst>
          </p:cNvPr>
          <p:cNvSpPr/>
          <p:nvPr/>
        </p:nvSpPr>
        <p:spPr>
          <a:xfrm>
            <a:off x="5803990" y="2002430"/>
            <a:ext cx="1789522" cy="184010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79A56935-5E55-550E-FFCD-F41898E02474}"/>
              </a:ext>
            </a:extLst>
          </p:cNvPr>
          <p:cNvSpPr/>
          <p:nvPr/>
        </p:nvSpPr>
        <p:spPr>
          <a:xfrm>
            <a:off x="6146600" y="3000053"/>
            <a:ext cx="552151" cy="5548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EC8899FA-B40F-A272-4731-EB4C5D46310F}"/>
              </a:ext>
            </a:extLst>
          </p:cNvPr>
          <p:cNvSpPr/>
          <p:nvPr/>
        </p:nvSpPr>
        <p:spPr>
          <a:xfrm>
            <a:off x="6907827" y="3000053"/>
            <a:ext cx="552151" cy="5548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84B222A-942F-1D67-0859-6B9D98C09BEB}"/>
              </a:ext>
            </a:extLst>
          </p:cNvPr>
          <p:cNvSpPr/>
          <p:nvPr/>
        </p:nvSpPr>
        <p:spPr>
          <a:xfrm>
            <a:off x="6146600" y="2377291"/>
            <a:ext cx="359596" cy="342204"/>
          </a:xfrm>
          <a:prstGeom prst="ellipse">
            <a:avLst/>
          </a:prstGeom>
          <a:solidFill>
            <a:srgbClr val="DF11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</a:t>
            </a:r>
            <a:endParaRPr kumimoji="1" lang="ja-JP" altLang="en-US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141A0A60-AF4E-A415-7C68-0625DACEEE4D}"/>
              </a:ext>
            </a:extLst>
          </p:cNvPr>
          <p:cNvSpPr/>
          <p:nvPr/>
        </p:nvSpPr>
        <p:spPr>
          <a:xfrm>
            <a:off x="6907827" y="2350163"/>
            <a:ext cx="359596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Λ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255C34-FCE5-7AA3-601E-8084FF5B8446}"/>
              </a:ext>
            </a:extLst>
          </p:cNvPr>
          <p:cNvSpPr txBox="1"/>
          <p:nvPr/>
        </p:nvSpPr>
        <p:spPr>
          <a:xfrm>
            <a:off x="7684740" y="2460816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/>
              <a:t>10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B</a:t>
            </a:r>
            <a:endParaRPr kumimoji="1" lang="ja-JP" altLang="en-US" sz="2400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1F517A-2F10-258B-EFA1-6D15855D8456}"/>
              </a:ext>
            </a:extLst>
          </p:cNvPr>
          <p:cNvSpPr/>
          <p:nvPr/>
        </p:nvSpPr>
        <p:spPr>
          <a:xfrm>
            <a:off x="5882373" y="3984832"/>
            <a:ext cx="1789522" cy="184010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9842E113-7A49-4271-66AB-2EA4809F3FA5}"/>
              </a:ext>
            </a:extLst>
          </p:cNvPr>
          <p:cNvSpPr/>
          <p:nvPr/>
        </p:nvSpPr>
        <p:spPr>
          <a:xfrm>
            <a:off x="6224983" y="4982455"/>
            <a:ext cx="552151" cy="5548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478EBDC6-CE42-AD9D-AF38-B7C6EF423C64}"/>
              </a:ext>
            </a:extLst>
          </p:cNvPr>
          <p:cNvSpPr/>
          <p:nvPr/>
        </p:nvSpPr>
        <p:spPr>
          <a:xfrm>
            <a:off x="6986210" y="4982455"/>
            <a:ext cx="552151" cy="5548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F557A32B-008A-A3A0-A49C-450E314E9FA7}"/>
              </a:ext>
            </a:extLst>
          </p:cNvPr>
          <p:cNvSpPr/>
          <p:nvPr/>
        </p:nvSpPr>
        <p:spPr>
          <a:xfrm>
            <a:off x="6986210" y="4332565"/>
            <a:ext cx="359596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Λ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C149ACB-CBB9-C5FE-06BF-EFE7BF3D4FD2}"/>
              </a:ext>
            </a:extLst>
          </p:cNvPr>
          <p:cNvSpPr txBox="1"/>
          <p:nvPr/>
        </p:nvSpPr>
        <p:spPr>
          <a:xfrm>
            <a:off x="7763123" y="4443218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/>
              <a:t>10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Be</a:t>
            </a:r>
            <a:endParaRPr kumimoji="1" lang="ja-JP" altLang="en-US" sz="2400" dirty="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3763CADD-0988-4D6E-152B-4F58B75F68DA}"/>
              </a:ext>
            </a:extLst>
          </p:cNvPr>
          <p:cNvSpPr/>
          <p:nvPr/>
        </p:nvSpPr>
        <p:spPr>
          <a:xfrm>
            <a:off x="6219290" y="4405045"/>
            <a:ext cx="359596" cy="3422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n</a:t>
            </a:r>
            <a:endParaRPr kumimoji="1" lang="ja-JP" altLang="en-US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C2ACBD-1DFD-C655-9DDB-D195BB3001AE}"/>
              </a:ext>
            </a:extLst>
          </p:cNvPr>
          <p:cNvCxnSpPr/>
          <p:nvPr/>
        </p:nvCxnSpPr>
        <p:spPr>
          <a:xfrm flipH="1">
            <a:off x="5882373" y="3842533"/>
            <a:ext cx="22153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920D1FE-DAEC-4FAA-4829-D3AA7FD167AE}"/>
              </a:ext>
            </a:extLst>
          </p:cNvPr>
          <p:cNvSpPr txBox="1"/>
          <p:nvPr/>
        </p:nvSpPr>
        <p:spPr>
          <a:xfrm>
            <a:off x="8440283" y="3318041"/>
            <a:ext cx="263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o</a:t>
            </a:r>
            <a:r>
              <a:rPr kumimoji="1" lang="en-US" altLang="ja-JP" sz="2000" dirty="0"/>
              <a:t>ld data by emulsion</a:t>
            </a:r>
          </a:p>
          <a:p>
            <a:r>
              <a:rPr lang="en-US" altLang="ja-JP" sz="2000" dirty="0"/>
              <a:t>B</a:t>
            </a:r>
            <a:r>
              <a:rPr lang="en-US" altLang="ja-JP" sz="2000" baseline="-25000" dirty="0"/>
              <a:t>Λ</a:t>
            </a:r>
            <a:r>
              <a:rPr lang="en-US" altLang="ja-JP" sz="2000" dirty="0"/>
              <a:t>=9.11±0.22 MeV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86091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A88EB59-2D91-3C26-B3A8-449DD6EAE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319" y="-764621"/>
            <a:ext cx="7419172" cy="6991563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6CC7CEBC-754A-0F25-58CB-842F9F6F8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440" y="2731161"/>
            <a:ext cx="1477778" cy="69783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F6DB064C-DED8-E21E-9FA3-667D5C565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572907"/>
            <a:ext cx="1812965" cy="92158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CF9D8B9-E55C-9FA9-A48E-6BECBC7ABF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430" y="3429000"/>
            <a:ext cx="804647" cy="2569342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E3DBFFD-7F41-5FA2-1247-6CCADDBBAD71}"/>
              </a:ext>
            </a:extLst>
          </p:cNvPr>
          <p:cNvSpPr txBox="1"/>
          <p:nvPr/>
        </p:nvSpPr>
        <p:spPr>
          <a:xfrm>
            <a:off x="9544692" y="2147299"/>
            <a:ext cx="25218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In </a:t>
            </a:r>
            <a:r>
              <a:rPr kumimoji="1" lang="en-US" altLang="ja-JP" sz="2400" baseline="30000" dirty="0"/>
              <a:t>10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Be,</a:t>
            </a:r>
          </a:p>
          <a:p>
            <a:r>
              <a:rPr lang="en-US" altLang="ja-JP" sz="2400" dirty="0"/>
              <a:t>a</a:t>
            </a:r>
            <a:r>
              <a:rPr kumimoji="1" lang="en-US" altLang="ja-JP" sz="2400" dirty="0"/>
              <a:t>t </a:t>
            </a:r>
            <a:r>
              <a:rPr kumimoji="1" lang="en-US" altLang="ja-JP" sz="2400" dirty="0" err="1"/>
              <a:t>Jlab</a:t>
            </a:r>
            <a:r>
              <a:rPr kumimoji="1" lang="en-US" altLang="ja-JP" sz="2400" dirty="0"/>
              <a:t>,</a:t>
            </a:r>
          </a:p>
          <a:p>
            <a:r>
              <a:rPr lang="en-US" altLang="ja-JP" sz="2400" dirty="0"/>
              <a:t>what spin-parity</a:t>
            </a:r>
          </a:p>
          <a:p>
            <a:r>
              <a:rPr lang="en-US" altLang="ja-JP" sz="2400" dirty="0"/>
              <a:t>t</a:t>
            </a:r>
            <a:r>
              <a:rPr kumimoji="1" lang="en-US" altLang="ja-JP" sz="2400" dirty="0"/>
              <a:t>hey observed?</a:t>
            </a:r>
          </a:p>
          <a:p>
            <a:r>
              <a:rPr lang="en-US" altLang="ja-JP" sz="2400" dirty="0"/>
              <a:t>They measured</a:t>
            </a:r>
          </a:p>
          <a:p>
            <a:r>
              <a:rPr lang="en-US" altLang="ja-JP" sz="2400" dirty="0"/>
              <a:t>averaged energy</a:t>
            </a:r>
          </a:p>
          <a:p>
            <a:r>
              <a:rPr lang="en-US" altLang="ja-JP" sz="2400" dirty="0"/>
              <a:t>of 1</a:t>
            </a:r>
            <a:r>
              <a:rPr lang="en-US" altLang="ja-JP" sz="2400" baseline="30000" dirty="0"/>
              <a:t>-</a:t>
            </a:r>
            <a:r>
              <a:rPr lang="en-US" altLang="ja-JP" sz="2400" dirty="0"/>
              <a:t> -2</a:t>
            </a:r>
            <a:r>
              <a:rPr lang="en-US" altLang="ja-JP" sz="2400" baseline="30000" dirty="0"/>
              <a:t>-</a:t>
            </a:r>
            <a:r>
              <a:rPr lang="en-US" altLang="ja-JP" sz="2400" dirty="0"/>
              <a:t>.  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0396CAB-124C-8545-03F2-D4AEA2CAD12D}"/>
              </a:ext>
            </a:extLst>
          </p:cNvPr>
          <p:cNvSpPr txBox="1"/>
          <p:nvPr/>
        </p:nvSpPr>
        <p:spPr>
          <a:xfrm>
            <a:off x="6361922" y="622694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σ</a:t>
            </a:r>
            <a:r>
              <a:rPr lang="en-US" altLang="ja-JP" baseline="-25000" dirty="0" err="1"/>
              <a:t>N</a:t>
            </a:r>
            <a:r>
              <a:rPr lang="ja-JP" altLang="en-US" dirty="0"/>
              <a:t>・</a:t>
            </a:r>
            <a:r>
              <a:rPr lang="en-US" altLang="ja-JP" dirty="0" err="1"/>
              <a:t>σ</a:t>
            </a:r>
            <a:r>
              <a:rPr lang="en-US" altLang="ja-JP" baseline="-25000" dirty="0" err="1"/>
              <a:t>Λ</a:t>
            </a:r>
            <a:endParaRPr kumimoji="1" lang="ja-JP" altLang="en-US" baseline="-250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7DB24AB-49E7-D954-01F4-7C42FE850CD2}"/>
              </a:ext>
            </a:extLst>
          </p:cNvPr>
          <p:cNvSpPr txBox="1"/>
          <p:nvPr/>
        </p:nvSpPr>
        <p:spPr>
          <a:xfrm>
            <a:off x="9709079" y="5291191"/>
            <a:ext cx="20762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We do not know</a:t>
            </a:r>
          </a:p>
          <a:p>
            <a:r>
              <a:rPr lang="en-US" altLang="ja-JP" dirty="0"/>
              <a:t>observed splitting</a:t>
            </a:r>
          </a:p>
          <a:p>
            <a:r>
              <a:rPr lang="en-US" altLang="ja-JP" dirty="0"/>
              <a:t> energy for this </a:t>
            </a:r>
          </a:p>
          <a:p>
            <a:r>
              <a:rPr lang="en-US" altLang="ja-JP" dirty="0" err="1"/>
              <a:t>hypernucleus</a:t>
            </a:r>
            <a:r>
              <a:rPr lang="en-US" altLang="ja-JP" dirty="0"/>
              <a:t>.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05488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84" y="71438"/>
            <a:ext cx="922867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2544233" y="788988"/>
            <a:ext cx="289984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2542117" y="1800225"/>
            <a:ext cx="192616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>
            <a:off x="6541428" y="4179103"/>
            <a:ext cx="192193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040" name="Line 9"/>
          <p:cNvSpPr>
            <a:spLocks noChangeShapeType="1"/>
          </p:cNvSpPr>
          <p:nvPr/>
        </p:nvSpPr>
        <p:spPr bwMode="auto">
          <a:xfrm>
            <a:off x="3695700" y="2016125"/>
            <a:ext cx="192193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046" name="Line 15"/>
          <p:cNvSpPr>
            <a:spLocks noChangeShapeType="1"/>
          </p:cNvSpPr>
          <p:nvPr/>
        </p:nvSpPr>
        <p:spPr bwMode="auto">
          <a:xfrm>
            <a:off x="2446867" y="1152525"/>
            <a:ext cx="431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049" name="Rectangle 18"/>
          <p:cNvSpPr>
            <a:spLocks noChangeArrowheads="1"/>
          </p:cNvSpPr>
          <p:nvPr/>
        </p:nvSpPr>
        <p:spPr bwMode="auto">
          <a:xfrm>
            <a:off x="2832099" y="1715294"/>
            <a:ext cx="1790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ja-JP" sz="2400" baseline="0" dirty="0"/>
              <a:t>3/2</a:t>
            </a:r>
            <a:r>
              <a:rPr lang="en-US" altLang="ja-JP" baseline="30000" dirty="0"/>
              <a:t>-</a:t>
            </a:r>
          </a:p>
        </p:txBody>
      </p:sp>
      <p:sp>
        <p:nvSpPr>
          <p:cNvPr id="44050" name="Line 19"/>
          <p:cNvSpPr>
            <a:spLocks noChangeShapeType="1"/>
          </p:cNvSpPr>
          <p:nvPr/>
        </p:nvSpPr>
        <p:spPr bwMode="auto">
          <a:xfrm>
            <a:off x="2931583" y="1161494"/>
            <a:ext cx="7391401" cy="44425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051" name="Rectangle 20"/>
          <p:cNvSpPr>
            <a:spLocks noChangeArrowheads="1"/>
          </p:cNvSpPr>
          <p:nvPr/>
        </p:nvSpPr>
        <p:spPr bwMode="auto">
          <a:xfrm>
            <a:off x="5903385" y="792163"/>
            <a:ext cx="10550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ja-JP" sz="1800" baseline="0">
                <a:solidFill>
                  <a:srgbClr val="006600"/>
                </a:solidFill>
              </a:rPr>
              <a:t>α</a:t>
            </a:r>
            <a:r>
              <a:rPr lang="ja-JP" altLang="en-US" sz="1800" baseline="0">
                <a:solidFill>
                  <a:srgbClr val="006600"/>
                </a:solidFill>
              </a:rPr>
              <a:t>＋</a:t>
            </a:r>
            <a:r>
              <a:rPr lang="en-US" altLang="ja-JP" sz="1800" baseline="0">
                <a:solidFill>
                  <a:srgbClr val="006600"/>
                </a:solidFill>
              </a:rPr>
              <a:t>α</a:t>
            </a:r>
            <a:r>
              <a:rPr lang="ja-JP" altLang="en-US" sz="1800" baseline="0">
                <a:solidFill>
                  <a:srgbClr val="006600"/>
                </a:solidFill>
              </a:rPr>
              <a:t>＋ｎ</a:t>
            </a:r>
            <a:endParaRPr lang="en-US" altLang="ja-JP" sz="1800" baseline="0">
              <a:solidFill>
                <a:srgbClr val="006600"/>
              </a:solidFill>
            </a:endParaRPr>
          </a:p>
        </p:txBody>
      </p:sp>
      <p:sp>
        <p:nvSpPr>
          <p:cNvPr id="44053" name="Rectangle 22"/>
          <p:cNvSpPr>
            <a:spLocks noChangeArrowheads="1"/>
          </p:cNvSpPr>
          <p:nvPr/>
        </p:nvSpPr>
        <p:spPr bwMode="auto">
          <a:xfrm>
            <a:off x="8113184" y="792163"/>
            <a:ext cx="14398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ja-JP" sz="1800" baseline="0">
                <a:solidFill>
                  <a:srgbClr val="006600"/>
                </a:solidFill>
              </a:rPr>
              <a:t>α</a:t>
            </a:r>
            <a:r>
              <a:rPr lang="ja-JP" altLang="en-US" sz="1800" baseline="0">
                <a:solidFill>
                  <a:srgbClr val="006600"/>
                </a:solidFill>
              </a:rPr>
              <a:t>＋</a:t>
            </a:r>
            <a:r>
              <a:rPr lang="en-US" altLang="ja-JP" sz="1800" baseline="0">
                <a:solidFill>
                  <a:srgbClr val="006600"/>
                </a:solidFill>
              </a:rPr>
              <a:t>α</a:t>
            </a:r>
            <a:r>
              <a:rPr lang="ja-JP" altLang="en-US" sz="1800" baseline="0">
                <a:solidFill>
                  <a:srgbClr val="006600"/>
                </a:solidFill>
              </a:rPr>
              <a:t>＋ｎ＋</a:t>
            </a:r>
            <a:r>
              <a:rPr lang="en-US" altLang="ja-JP" sz="1800" baseline="0">
                <a:solidFill>
                  <a:srgbClr val="CC0000"/>
                </a:solidFill>
              </a:rPr>
              <a:t>Λ</a:t>
            </a:r>
          </a:p>
        </p:txBody>
      </p:sp>
      <p:sp>
        <p:nvSpPr>
          <p:cNvPr id="44057" name="Rectangle 26"/>
          <p:cNvSpPr>
            <a:spLocks noChangeArrowheads="1"/>
          </p:cNvSpPr>
          <p:nvPr/>
        </p:nvSpPr>
        <p:spPr bwMode="auto">
          <a:xfrm>
            <a:off x="4176184" y="2016125"/>
            <a:ext cx="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ja-JP" sz="2400" b="0" baseline="0"/>
              <a:t>-</a:t>
            </a:r>
            <a:r>
              <a:rPr lang="en-US" altLang="ja-JP" sz="2000" b="0" baseline="0"/>
              <a:t>1.58</a:t>
            </a:r>
            <a:r>
              <a:rPr lang="en-US" altLang="ja-JP" sz="1800" b="0" baseline="0"/>
              <a:t> </a:t>
            </a:r>
          </a:p>
        </p:txBody>
      </p:sp>
      <p:sp>
        <p:nvSpPr>
          <p:cNvPr id="44060" name="Rectangle 29"/>
          <p:cNvSpPr>
            <a:spLocks noChangeArrowheads="1"/>
          </p:cNvSpPr>
          <p:nvPr/>
        </p:nvSpPr>
        <p:spPr bwMode="auto">
          <a:xfrm rot="16200000">
            <a:off x="718345" y="3252224"/>
            <a:ext cx="16193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ja-JP" sz="2800" b="0" baseline="0" dirty="0"/>
              <a:t>       MeV</a:t>
            </a:r>
          </a:p>
        </p:txBody>
      </p:sp>
      <p:sp>
        <p:nvSpPr>
          <p:cNvPr id="44066" name="テキスト ボックス 40"/>
          <p:cNvSpPr txBox="1">
            <a:spLocks noChangeArrowheads="1"/>
          </p:cNvSpPr>
          <p:nvPr/>
        </p:nvSpPr>
        <p:spPr bwMode="auto">
          <a:xfrm>
            <a:off x="7081439" y="4417628"/>
            <a:ext cx="617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aseline="30000" dirty="0">
                <a:solidFill>
                  <a:srgbClr val="CC0000"/>
                </a:solidFill>
              </a:rPr>
              <a:t>10</a:t>
            </a:r>
            <a:r>
              <a:rPr lang="en-US" altLang="ja-JP" sz="2400" b="0" baseline="0" dirty="0">
                <a:solidFill>
                  <a:srgbClr val="CC0000"/>
                </a:solidFill>
              </a:rPr>
              <a:t>B</a:t>
            </a:r>
            <a:endParaRPr lang="ja-JP" altLang="en-US" sz="2400" b="0" baseline="0" dirty="0">
              <a:solidFill>
                <a:srgbClr val="CC0000"/>
              </a:solidFill>
            </a:endParaRPr>
          </a:p>
        </p:txBody>
      </p:sp>
      <p:sp>
        <p:nvSpPr>
          <p:cNvPr id="44067" name="テキスト ボックス 41"/>
          <p:cNvSpPr txBox="1">
            <a:spLocks noChangeArrowheads="1"/>
          </p:cNvSpPr>
          <p:nvPr/>
        </p:nvSpPr>
        <p:spPr bwMode="auto">
          <a:xfrm>
            <a:off x="7081438" y="4641466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aseline="0">
                <a:solidFill>
                  <a:srgbClr val="CC0000"/>
                </a:solidFill>
              </a:rPr>
              <a:t>Λ</a:t>
            </a:r>
            <a:endParaRPr lang="ja-JP" altLang="en-US" sz="2000" baseline="0">
              <a:solidFill>
                <a:srgbClr val="CC0000"/>
              </a:solidFill>
            </a:endParaRPr>
          </a:p>
        </p:txBody>
      </p:sp>
      <p:sp>
        <p:nvSpPr>
          <p:cNvPr id="44068" name="テキスト ボックス 40"/>
          <p:cNvSpPr txBox="1">
            <a:spLocks noChangeArrowheads="1"/>
          </p:cNvSpPr>
          <p:nvPr/>
        </p:nvSpPr>
        <p:spPr bwMode="auto">
          <a:xfrm>
            <a:off x="4290485" y="2473325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aseline="30000" dirty="0">
                <a:solidFill>
                  <a:srgbClr val="006600"/>
                </a:solidFill>
              </a:rPr>
              <a:t>9</a:t>
            </a:r>
            <a:r>
              <a:rPr lang="en-US" altLang="ja-JP" sz="2400" b="0" baseline="0" dirty="0">
                <a:solidFill>
                  <a:srgbClr val="006600"/>
                </a:solidFill>
              </a:rPr>
              <a:t>B</a:t>
            </a:r>
            <a:endParaRPr lang="ja-JP" altLang="en-US" sz="2400" b="0" baseline="0" dirty="0">
              <a:solidFill>
                <a:srgbClr val="006600"/>
              </a:solidFill>
            </a:endParaRPr>
          </a:p>
        </p:txBody>
      </p:sp>
      <p:sp>
        <p:nvSpPr>
          <p:cNvPr id="44069" name="Rectangle 40"/>
          <p:cNvSpPr>
            <a:spLocks noChangeArrowheads="1"/>
          </p:cNvSpPr>
          <p:nvPr/>
        </p:nvSpPr>
        <p:spPr bwMode="auto">
          <a:xfrm>
            <a:off x="3024718" y="6165850"/>
            <a:ext cx="478367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" name="Line 6">
            <a:extLst>
              <a:ext uri="{FF2B5EF4-FFF2-40B4-BE49-F238E27FC236}">
                <a16:creationId xmlns:a16="http://schemas.microsoft.com/office/drawing/2014/main" id="{6834452E-3ED8-2CD4-C5ED-A777084C8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6660" y="3577665"/>
            <a:ext cx="192193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7C8C34-48AE-0D9B-9C0E-93877DC7350E}"/>
              </a:ext>
            </a:extLst>
          </p:cNvPr>
          <p:cNvSpPr txBox="1"/>
          <p:nvPr/>
        </p:nvSpPr>
        <p:spPr>
          <a:xfrm>
            <a:off x="8559549" y="3377610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2 </a:t>
            </a:r>
            <a:r>
              <a:rPr kumimoji="1" lang="en-US" altLang="ja-JP" sz="2000" baseline="30000" dirty="0"/>
              <a:t>-</a:t>
            </a:r>
            <a:endParaRPr kumimoji="1" lang="ja-JP" altLang="en-US" sz="2000" baseline="30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CE6523-CD08-595B-8F08-5BEC5924206F}"/>
              </a:ext>
            </a:extLst>
          </p:cNvPr>
          <p:cNvSpPr txBox="1"/>
          <p:nvPr/>
        </p:nvSpPr>
        <p:spPr>
          <a:xfrm>
            <a:off x="8559549" y="4056016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1 </a:t>
            </a:r>
            <a:r>
              <a:rPr kumimoji="1" lang="en-US" altLang="ja-JP" sz="2000" baseline="30000" dirty="0"/>
              <a:t>-</a:t>
            </a:r>
            <a:endParaRPr kumimoji="1" lang="ja-JP" altLang="en-US" sz="2000" baseline="30000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C62D6FA-F4AE-F13E-7E9E-9C553DDDC530}"/>
              </a:ext>
            </a:extLst>
          </p:cNvPr>
          <p:cNvCxnSpPr/>
          <p:nvPr/>
        </p:nvCxnSpPr>
        <p:spPr>
          <a:xfrm>
            <a:off x="5617633" y="2016125"/>
            <a:ext cx="598232" cy="1672297"/>
          </a:xfrm>
          <a:prstGeom prst="line">
            <a:avLst/>
          </a:prstGeom>
          <a:ln>
            <a:solidFill>
              <a:srgbClr val="92D05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3838E6E-4530-E08B-D8F6-49F5DDFEE238}"/>
              </a:ext>
            </a:extLst>
          </p:cNvPr>
          <p:cNvCxnSpPr>
            <a:endCxn id="2" idx="0"/>
          </p:cNvCxnSpPr>
          <p:nvPr/>
        </p:nvCxnSpPr>
        <p:spPr>
          <a:xfrm flipV="1">
            <a:off x="6214533" y="3577665"/>
            <a:ext cx="262127" cy="200055"/>
          </a:xfrm>
          <a:prstGeom prst="line">
            <a:avLst/>
          </a:prstGeom>
          <a:ln>
            <a:solidFill>
              <a:srgbClr val="92D05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8A227CC-E649-BBCE-D02D-098A3535120D}"/>
              </a:ext>
            </a:extLst>
          </p:cNvPr>
          <p:cNvCxnSpPr>
            <a:endCxn id="44037" idx="0"/>
          </p:cNvCxnSpPr>
          <p:nvPr/>
        </p:nvCxnSpPr>
        <p:spPr>
          <a:xfrm>
            <a:off x="6215199" y="3777720"/>
            <a:ext cx="326229" cy="401383"/>
          </a:xfrm>
          <a:prstGeom prst="line">
            <a:avLst/>
          </a:prstGeom>
          <a:ln>
            <a:solidFill>
              <a:srgbClr val="92D05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BF57906-1A53-1666-144F-2649D3CE2394}"/>
              </a:ext>
            </a:extLst>
          </p:cNvPr>
          <p:cNvCxnSpPr/>
          <p:nvPr/>
        </p:nvCxnSpPr>
        <p:spPr>
          <a:xfrm>
            <a:off x="7259533" y="3577665"/>
            <a:ext cx="0" cy="6014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81A154-5120-2BF0-7AF7-9E19B791BBFE}"/>
              </a:ext>
            </a:extLst>
          </p:cNvPr>
          <p:cNvSpPr txBox="1"/>
          <p:nvPr/>
        </p:nvSpPr>
        <p:spPr>
          <a:xfrm>
            <a:off x="7390178" y="3677692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γ-ray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850A958-9C76-2D4D-13F7-253CC730AB92}"/>
              </a:ext>
            </a:extLst>
          </p:cNvPr>
          <p:cNvSpPr txBox="1"/>
          <p:nvPr/>
        </p:nvSpPr>
        <p:spPr>
          <a:xfrm>
            <a:off x="9034359" y="1800225"/>
            <a:ext cx="326563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Experimentally,</a:t>
            </a:r>
          </a:p>
          <a:p>
            <a:r>
              <a:rPr lang="en-US" altLang="ja-JP" dirty="0"/>
              <a:t>They tried to measure</a:t>
            </a:r>
          </a:p>
          <a:p>
            <a:r>
              <a:rPr kumimoji="1" lang="en-US" altLang="ja-JP" dirty="0"/>
              <a:t>γ-ray 2</a:t>
            </a:r>
            <a:r>
              <a:rPr kumimoji="1" lang="en-US" altLang="ja-JP" baseline="30000" dirty="0"/>
              <a:t>-</a:t>
            </a:r>
            <a:r>
              <a:rPr kumimoji="1" lang="en-US" altLang="ja-JP" dirty="0"/>
              <a:t> state to 1</a:t>
            </a:r>
            <a:r>
              <a:rPr kumimoji="1" lang="en-US" altLang="ja-JP" baseline="30000" dirty="0"/>
              <a:t>-</a:t>
            </a:r>
            <a:r>
              <a:rPr kumimoji="1" lang="en-US" altLang="ja-JP" dirty="0"/>
              <a:t> state</a:t>
            </a:r>
          </a:p>
          <a:p>
            <a:r>
              <a:rPr lang="en-US" altLang="ja-JP" dirty="0"/>
              <a:t>by </a:t>
            </a:r>
            <a:r>
              <a:rPr lang="en-US" altLang="ja-JP" baseline="30000" dirty="0"/>
              <a:t>10</a:t>
            </a:r>
            <a:r>
              <a:rPr lang="en-US" altLang="ja-JP" dirty="0"/>
              <a:t>B(K</a:t>
            </a:r>
            <a:r>
              <a:rPr lang="en-US" altLang="ja-JP" baseline="30000" dirty="0"/>
              <a:t>-</a:t>
            </a:r>
            <a:r>
              <a:rPr lang="en-US" altLang="ja-JP" dirty="0"/>
              <a:t>,π</a:t>
            </a:r>
            <a:r>
              <a:rPr lang="en-US" altLang="ja-JP" baseline="30000" dirty="0"/>
              <a:t>-</a:t>
            </a:r>
            <a:r>
              <a:rPr lang="en-US" altLang="ja-JP" dirty="0"/>
              <a:t>)reaction.</a:t>
            </a:r>
          </a:p>
          <a:p>
            <a:r>
              <a:rPr kumimoji="1" lang="en-US" altLang="ja-JP" dirty="0"/>
              <a:t>But, they observed no</a:t>
            </a:r>
          </a:p>
          <a:p>
            <a:r>
              <a:rPr lang="en-US" altLang="ja-JP" dirty="0"/>
              <a:t>γ</a:t>
            </a:r>
            <a:r>
              <a:rPr kumimoji="1" lang="en-US" altLang="ja-JP" dirty="0"/>
              <a:t>-ray.</a:t>
            </a:r>
          </a:p>
          <a:p>
            <a:r>
              <a:rPr kumimoji="1" lang="en-US" altLang="ja-JP" dirty="0"/>
              <a:t>This means that</a:t>
            </a:r>
          </a:p>
          <a:p>
            <a:r>
              <a:rPr lang="en-US" altLang="ja-JP" dirty="0"/>
              <a:t>s</a:t>
            </a:r>
            <a:r>
              <a:rPr kumimoji="1" lang="en-US" altLang="ja-JP" dirty="0"/>
              <a:t>plitting energy is</a:t>
            </a:r>
          </a:p>
          <a:p>
            <a:r>
              <a:rPr lang="en-US" altLang="ja-JP" dirty="0"/>
              <a:t>less than 80 keV or</a:t>
            </a:r>
          </a:p>
          <a:p>
            <a:r>
              <a:rPr kumimoji="1" lang="en-US" altLang="ja-JP" dirty="0"/>
              <a:t>The ground state is 2- state?</a:t>
            </a:r>
          </a:p>
          <a:p>
            <a:r>
              <a:rPr lang="en-US" altLang="ja-JP" dirty="0"/>
              <a:t>this is open question.</a:t>
            </a:r>
            <a:endParaRPr kumimoji="1" lang="en-US" altLang="ja-JP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581E4DA-ABCB-A820-3F15-6B5BE10E3B3C}"/>
              </a:ext>
            </a:extLst>
          </p:cNvPr>
          <p:cNvSpPr txBox="1"/>
          <p:nvPr/>
        </p:nvSpPr>
        <p:spPr>
          <a:xfrm>
            <a:off x="2832099" y="5181244"/>
            <a:ext cx="62905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B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(</a:t>
            </a:r>
            <a:r>
              <a:rPr lang="en-US" altLang="ja-JP" sz="2400" baseline="30000" dirty="0"/>
              <a:t>10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B)</a:t>
            </a:r>
            <a:r>
              <a:rPr lang="ja-JP" altLang="en-US" sz="2400" dirty="0"/>
              <a:t>＝</a:t>
            </a:r>
            <a:r>
              <a:rPr lang="en-US" altLang="ja-JP" sz="2400" dirty="0"/>
              <a:t>8.89±0.12 MeV  :emulsion data</a:t>
            </a:r>
          </a:p>
          <a:p>
            <a:r>
              <a:rPr lang="en-US" altLang="ja-JP" sz="2400" dirty="0"/>
              <a:t>Is this probably </a:t>
            </a:r>
            <a:r>
              <a:rPr lang="en-US" altLang="ja-JP" sz="2400"/>
              <a:t>ground state?</a:t>
            </a:r>
            <a:endParaRPr lang="en-US" altLang="ja-JP" sz="2400" dirty="0"/>
          </a:p>
          <a:p>
            <a:r>
              <a:rPr lang="en-US" altLang="ja-JP" sz="2400" dirty="0"/>
              <a:t>The total spin-parity is 1</a:t>
            </a:r>
            <a:r>
              <a:rPr lang="en-US" altLang="ja-JP" sz="2400" baseline="30000" dirty="0"/>
              <a:t>-</a:t>
            </a:r>
            <a:r>
              <a:rPr lang="en-US" altLang="ja-JP" sz="2400" dirty="0"/>
              <a:t> state or 2</a:t>
            </a:r>
            <a:r>
              <a:rPr lang="en-US" altLang="ja-JP" sz="2400" baseline="30000" dirty="0"/>
              <a:t>-</a:t>
            </a:r>
            <a:r>
              <a:rPr lang="en-US" altLang="ja-JP" sz="2400" dirty="0"/>
              <a:t> state?</a:t>
            </a:r>
          </a:p>
          <a:p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72232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C3548AE-12D9-5056-87C8-90E0B7BDB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746" y="331152"/>
            <a:ext cx="10264714" cy="356275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A24B47-F9B1-227B-3D0C-923955CAFAE6}"/>
              </a:ext>
            </a:extLst>
          </p:cNvPr>
          <p:cNvSpPr txBox="1"/>
          <p:nvPr/>
        </p:nvSpPr>
        <p:spPr>
          <a:xfrm>
            <a:off x="1273996" y="4315146"/>
            <a:ext cx="305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To be submitted in journal.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3CDC882-B6EC-3D41-D091-9EEDF09DE949}"/>
              </a:ext>
            </a:extLst>
          </p:cNvPr>
          <p:cNvSpPr txBox="1"/>
          <p:nvPr/>
        </p:nvSpPr>
        <p:spPr>
          <a:xfrm>
            <a:off x="914400" y="5116530"/>
            <a:ext cx="828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The calculation </a:t>
            </a:r>
            <a:r>
              <a:rPr lang="en-US" altLang="ja-JP" sz="2400" dirty="0"/>
              <a:t>is done by </a:t>
            </a:r>
            <a:r>
              <a:rPr lang="en-US" altLang="ja-JP" sz="2400" dirty="0" err="1"/>
              <a:t>Tingting</a:t>
            </a:r>
            <a:r>
              <a:rPr lang="en-US" altLang="ja-JP" sz="2400" dirty="0"/>
              <a:t> Sun and Y. Tanimura.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1354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FC369C1-5122-BAA1-AE20-3ED1A01D7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09" y="646936"/>
            <a:ext cx="5127400" cy="3389297"/>
          </a:xfrm>
          <a:prstGeom prst="rect">
            <a:avLst/>
          </a:prstGeom>
        </p:spPr>
      </p:pic>
      <p:sp>
        <p:nvSpPr>
          <p:cNvPr id="2" name="Line 6">
            <a:extLst>
              <a:ext uri="{FF2B5EF4-FFF2-40B4-BE49-F238E27FC236}">
                <a16:creationId xmlns:a16="http://schemas.microsoft.com/office/drawing/2014/main" id="{42F9F16C-44FF-4907-0BF4-CA440CB9A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6678" y="2658330"/>
            <a:ext cx="192193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テキスト ボックス 40">
            <a:extLst>
              <a:ext uri="{FF2B5EF4-FFF2-40B4-BE49-F238E27FC236}">
                <a16:creationId xmlns:a16="http://schemas.microsoft.com/office/drawing/2014/main" id="{1A668012-6B2B-CD24-1AE9-8438F997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689" y="2896855"/>
            <a:ext cx="617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aseline="30000" dirty="0"/>
              <a:t>10</a:t>
            </a:r>
            <a:r>
              <a:rPr lang="en-US" altLang="ja-JP" sz="2400" b="0" baseline="0" dirty="0"/>
              <a:t>B</a:t>
            </a:r>
            <a:endParaRPr lang="ja-JP" altLang="en-US" sz="2400" b="0" baseline="0" dirty="0"/>
          </a:p>
        </p:txBody>
      </p:sp>
      <p:sp>
        <p:nvSpPr>
          <p:cNvPr id="6" name="テキスト ボックス 41">
            <a:extLst>
              <a:ext uri="{FF2B5EF4-FFF2-40B4-BE49-F238E27FC236}">
                <a16:creationId xmlns:a16="http://schemas.microsoft.com/office/drawing/2014/main" id="{687B8DDA-8A31-EF00-A81E-41018F876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688" y="312069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aseline="0" dirty="0"/>
              <a:t>Λ</a:t>
            </a:r>
            <a:endParaRPr lang="ja-JP" altLang="en-US" sz="2000" baseline="0" dirty="0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FD6D0E7D-4596-0431-1A3F-8151892C0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1910" y="2056892"/>
            <a:ext cx="1921933" cy="0"/>
          </a:xfrm>
          <a:prstGeom prst="line">
            <a:avLst/>
          </a:prstGeom>
          <a:noFill/>
          <a:ln w="317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0D3EFE-467D-55D2-1F2B-2AA3C193370C}"/>
              </a:ext>
            </a:extLst>
          </p:cNvPr>
          <p:cNvSpPr txBox="1"/>
          <p:nvPr/>
        </p:nvSpPr>
        <p:spPr>
          <a:xfrm>
            <a:off x="11004799" y="1856837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2 </a:t>
            </a:r>
            <a:r>
              <a:rPr kumimoji="1" lang="en-US" altLang="ja-JP" sz="2000" baseline="30000" dirty="0"/>
              <a:t>-</a:t>
            </a:r>
            <a:endParaRPr kumimoji="1" lang="ja-JP" altLang="en-US" sz="2000" baseline="30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09DE32-1225-A45D-D066-D78D9B8A4DEE}"/>
              </a:ext>
            </a:extLst>
          </p:cNvPr>
          <p:cNvSpPr txBox="1"/>
          <p:nvPr/>
        </p:nvSpPr>
        <p:spPr>
          <a:xfrm>
            <a:off x="11004799" y="2535243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1 </a:t>
            </a:r>
            <a:r>
              <a:rPr kumimoji="1" lang="en-US" altLang="ja-JP" sz="2000" baseline="30000" dirty="0"/>
              <a:t>-</a:t>
            </a:r>
            <a:endParaRPr kumimoji="1" lang="ja-JP" altLang="en-US" sz="2000" baseline="30000" dirty="0"/>
          </a:p>
        </p:txBody>
      </p:sp>
      <p:sp>
        <p:nvSpPr>
          <p:cNvPr id="12" name="Line 6">
            <a:extLst>
              <a:ext uri="{FF2B5EF4-FFF2-40B4-BE49-F238E27FC236}">
                <a16:creationId xmlns:a16="http://schemas.microsoft.com/office/drawing/2014/main" id="{1BDDFA84-C618-59B7-6FD7-4F275F8A9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2746" y="2658330"/>
            <a:ext cx="192193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テキスト ボックス 40">
            <a:extLst>
              <a:ext uri="{FF2B5EF4-FFF2-40B4-BE49-F238E27FC236}">
                <a16:creationId xmlns:a16="http://schemas.microsoft.com/office/drawing/2014/main" id="{EC22341D-9198-5570-E44A-C2F285577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2757" y="2896855"/>
            <a:ext cx="788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aseline="30000" dirty="0"/>
              <a:t>10</a:t>
            </a:r>
            <a:r>
              <a:rPr lang="en-US" altLang="ja-JP" sz="2400" b="0" baseline="0" dirty="0"/>
              <a:t>Be</a:t>
            </a:r>
            <a:endParaRPr lang="ja-JP" altLang="en-US" sz="2400" b="0" baseline="0" dirty="0"/>
          </a:p>
        </p:txBody>
      </p:sp>
      <p:sp>
        <p:nvSpPr>
          <p:cNvPr id="14" name="テキスト ボックス 41">
            <a:extLst>
              <a:ext uri="{FF2B5EF4-FFF2-40B4-BE49-F238E27FC236}">
                <a16:creationId xmlns:a16="http://schemas.microsoft.com/office/drawing/2014/main" id="{B407F3B1-0EC7-A909-98A4-617D6CE75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2756" y="312069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aseline="0" dirty="0"/>
              <a:t>Λ</a:t>
            </a:r>
            <a:endParaRPr lang="ja-JP" altLang="en-US" sz="2000" baseline="0" dirty="0"/>
          </a:p>
        </p:txBody>
      </p:sp>
      <p:sp>
        <p:nvSpPr>
          <p:cNvPr id="15" name="Line 6">
            <a:extLst>
              <a:ext uri="{FF2B5EF4-FFF2-40B4-BE49-F238E27FC236}">
                <a16:creationId xmlns:a16="http://schemas.microsoft.com/office/drawing/2014/main" id="{0D5EB1A5-17CB-A1C8-9C7B-D32CD0484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7978" y="2056892"/>
            <a:ext cx="1921933" cy="0"/>
          </a:xfrm>
          <a:prstGeom prst="line">
            <a:avLst/>
          </a:prstGeom>
          <a:noFill/>
          <a:ln w="317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365648-022E-6441-DA96-E1D41A4D558F}"/>
              </a:ext>
            </a:extLst>
          </p:cNvPr>
          <p:cNvSpPr txBox="1"/>
          <p:nvPr/>
        </p:nvSpPr>
        <p:spPr>
          <a:xfrm>
            <a:off x="8280867" y="1856837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2 </a:t>
            </a:r>
            <a:r>
              <a:rPr kumimoji="1" lang="en-US" altLang="ja-JP" sz="2000" baseline="30000" dirty="0"/>
              <a:t>-</a:t>
            </a:r>
            <a:endParaRPr kumimoji="1" lang="ja-JP" altLang="en-US" sz="2000" baseline="30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88A9F88-A90E-8940-02E9-F675A80C1822}"/>
              </a:ext>
            </a:extLst>
          </p:cNvPr>
          <p:cNvSpPr txBox="1"/>
          <p:nvPr/>
        </p:nvSpPr>
        <p:spPr>
          <a:xfrm>
            <a:off x="8280867" y="2535243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1 </a:t>
            </a:r>
            <a:r>
              <a:rPr kumimoji="1" lang="en-US" altLang="ja-JP" sz="2000" baseline="30000" dirty="0"/>
              <a:t>-</a:t>
            </a:r>
            <a:endParaRPr kumimoji="1" lang="ja-JP" altLang="en-US" sz="2000" baseline="30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F6EAE6D-A2B1-8AFF-E154-73D1D577E00E}"/>
              </a:ext>
            </a:extLst>
          </p:cNvPr>
          <p:cNvSpPr txBox="1"/>
          <p:nvPr/>
        </p:nvSpPr>
        <p:spPr>
          <a:xfrm>
            <a:off x="335194" y="185271"/>
            <a:ext cx="154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Question:</a:t>
            </a:r>
            <a:endParaRPr kumimoji="1" lang="ja-JP" altLang="en-US" sz="2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0CAA9B4-5A1A-CC6F-2063-15D824B29048}"/>
              </a:ext>
            </a:extLst>
          </p:cNvPr>
          <p:cNvSpPr txBox="1"/>
          <p:nvPr/>
        </p:nvSpPr>
        <p:spPr>
          <a:xfrm>
            <a:off x="448209" y="4140287"/>
            <a:ext cx="5346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0</a:t>
            </a:r>
            <a:r>
              <a:rPr kumimoji="1" lang="en-US" altLang="ja-JP" sz="2400" baseline="30000" dirty="0"/>
              <a:t>+</a:t>
            </a:r>
            <a:r>
              <a:rPr kumimoji="1" lang="en-US" altLang="ja-JP" sz="2400" dirty="0"/>
              <a:t>-1</a:t>
            </a:r>
            <a:r>
              <a:rPr kumimoji="1" lang="en-US" altLang="ja-JP" sz="2400" baseline="30000" dirty="0"/>
              <a:t>+</a:t>
            </a:r>
            <a:r>
              <a:rPr kumimoji="1" lang="en-US" altLang="ja-JP" sz="2400" dirty="0"/>
              <a:t> splitting energies  are</a:t>
            </a:r>
            <a:r>
              <a:rPr lang="ja-JP" altLang="en-US" sz="2400" dirty="0"/>
              <a:t> </a:t>
            </a:r>
            <a:r>
              <a:rPr kumimoji="1" lang="en-US" altLang="ja-JP" sz="2400" dirty="0"/>
              <a:t>different </a:t>
            </a:r>
            <a:r>
              <a:rPr lang="en-US" altLang="ja-JP" sz="2400" dirty="0"/>
              <a:t> in </a:t>
            </a:r>
            <a:r>
              <a:rPr lang="en-US" altLang="ja-JP" sz="2400" baseline="30000" dirty="0"/>
              <a:t>4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H and </a:t>
            </a:r>
            <a:r>
              <a:rPr lang="en-US" altLang="ja-JP" sz="2400" baseline="30000" dirty="0"/>
              <a:t>4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He.</a:t>
            </a:r>
            <a:endParaRPr kumimoji="1" lang="ja-JP" altLang="en-US" sz="2400" dirty="0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5445C6A8-7661-4956-3811-7089FA517851}"/>
              </a:ext>
            </a:extLst>
          </p:cNvPr>
          <p:cNvCxnSpPr>
            <a:cxnSpLocks/>
          </p:cNvCxnSpPr>
          <p:nvPr/>
        </p:nvCxnSpPr>
        <p:spPr>
          <a:xfrm flipV="1">
            <a:off x="4593604" y="3801240"/>
            <a:ext cx="2844885" cy="102502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33B2C0-4FA5-8999-1BAE-6122A4B581E0}"/>
              </a:ext>
            </a:extLst>
          </p:cNvPr>
          <p:cNvSpPr txBox="1"/>
          <p:nvPr/>
        </p:nvSpPr>
        <p:spPr>
          <a:xfrm>
            <a:off x="7511713" y="3574568"/>
            <a:ext cx="43861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Energy splitting is the same or different</a:t>
            </a:r>
          </a:p>
          <a:p>
            <a:r>
              <a:rPr lang="en-US" altLang="ja-JP" dirty="0"/>
              <a:t>in A=10 Λ </a:t>
            </a:r>
            <a:r>
              <a:rPr lang="en-US" altLang="ja-JP" dirty="0" err="1"/>
              <a:t>hypernuclei</a:t>
            </a:r>
            <a:r>
              <a:rPr lang="en-US" altLang="ja-JP" dirty="0"/>
              <a:t>?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2DB9BF-13BA-3B3B-8ECB-6BC0C20275A1}"/>
              </a:ext>
            </a:extLst>
          </p:cNvPr>
          <p:cNvSpPr txBox="1"/>
          <p:nvPr/>
        </p:nvSpPr>
        <p:spPr>
          <a:xfrm>
            <a:off x="5321574" y="4584412"/>
            <a:ext cx="639630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It might be difficult to discuss on spitting energies in</a:t>
            </a:r>
          </a:p>
          <a:p>
            <a:r>
              <a:rPr lang="en-US" altLang="ja-JP" sz="2000" dirty="0"/>
              <a:t>A=10 Λ </a:t>
            </a:r>
            <a:r>
              <a:rPr lang="en-US" altLang="ja-JP" sz="2000" dirty="0" err="1"/>
              <a:t>hypernuclei</a:t>
            </a:r>
            <a:r>
              <a:rPr lang="en-US" altLang="ja-JP" sz="2000" dirty="0"/>
              <a:t> experimentally.</a:t>
            </a:r>
          </a:p>
          <a:p>
            <a:endParaRPr kumimoji="1" lang="en-US" altLang="ja-JP" sz="2000" dirty="0"/>
          </a:p>
          <a:p>
            <a:r>
              <a:rPr lang="en-US" altLang="ja-JP" sz="2000" dirty="0"/>
              <a:t>Then, it would be better to measure the energies of</a:t>
            </a:r>
          </a:p>
          <a:p>
            <a:r>
              <a:rPr lang="en-US" altLang="ja-JP" sz="2000" dirty="0"/>
              <a:t>t</a:t>
            </a:r>
            <a:r>
              <a:rPr kumimoji="1" lang="en-US" altLang="ja-JP" sz="2000" dirty="0"/>
              <a:t>he ground states in A=10 Λ </a:t>
            </a:r>
            <a:r>
              <a:rPr kumimoji="1" lang="en-US" altLang="ja-JP" sz="2000" dirty="0" err="1"/>
              <a:t>hypernuclei</a:t>
            </a:r>
            <a:r>
              <a:rPr kumimoji="1" lang="en-US" altLang="ja-JP" sz="2000" dirty="0"/>
              <a:t> within </a:t>
            </a:r>
          </a:p>
          <a:p>
            <a:r>
              <a:rPr lang="en-US" altLang="ja-JP" sz="2000" dirty="0"/>
              <a:t>100keV accuracy. I am not sure if it is possible to</a:t>
            </a:r>
          </a:p>
          <a:p>
            <a:r>
              <a:rPr lang="en-US" altLang="ja-JP" sz="2000" dirty="0"/>
              <a:t>measure them experimentally.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01561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E5B7238-FD1E-D740-B86E-46383A138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160" y="1049358"/>
            <a:ext cx="6623406" cy="557670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7C2992-C65F-403C-378C-78DA03DD2270}"/>
              </a:ext>
            </a:extLst>
          </p:cNvPr>
          <p:cNvSpPr txBox="1"/>
          <p:nvPr/>
        </p:nvSpPr>
        <p:spPr>
          <a:xfrm>
            <a:off x="482885" y="133564"/>
            <a:ext cx="89691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On the other hand, A=7 Λ</a:t>
            </a:r>
            <a:r>
              <a:rPr lang="ja-JP" altLang="en-US" dirty="0"/>
              <a:t> </a:t>
            </a:r>
            <a:r>
              <a:rPr lang="en-US" altLang="ja-JP" dirty="0" err="1"/>
              <a:t>hypernuclei</a:t>
            </a:r>
            <a:r>
              <a:rPr lang="en-US" altLang="ja-JP" dirty="0"/>
              <a:t>,</a:t>
            </a:r>
            <a:r>
              <a:rPr lang="ja-JP" altLang="en-US" dirty="0"/>
              <a:t> </a:t>
            </a:r>
            <a:r>
              <a:rPr lang="en-US" altLang="ja-JP" dirty="0"/>
              <a:t>we</a:t>
            </a:r>
            <a:r>
              <a:rPr lang="ja-JP" altLang="en-US" dirty="0"/>
              <a:t> </a:t>
            </a:r>
            <a:r>
              <a:rPr lang="en-US" altLang="ja-JP" dirty="0"/>
              <a:t>have</a:t>
            </a:r>
            <a:r>
              <a:rPr lang="ja-JP" altLang="en-US" dirty="0"/>
              <a:t> </a:t>
            </a:r>
            <a:r>
              <a:rPr lang="en-US" altLang="ja-JP" dirty="0"/>
              <a:t>no</a:t>
            </a:r>
            <a:r>
              <a:rPr lang="ja-JP" altLang="en-US" dirty="0"/>
              <a:t> </a:t>
            </a:r>
            <a:r>
              <a:rPr lang="en-US" altLang="ja-JP" dirty="0"/>
              <a:t>spin-doublet</a:t>
            </a:r>
            <a:r>
              <a:rPr lang="ja-JP" altLang="en-US" dirty="0"/>
              <a:t> </a:t>
            </a:r>
            <a:r>
              <a:rPr lang="en-US" altLang="ja-JP" dirty="0"/>
              <a:t>states.</a:t>
            </a:r>
          </a:p>
          <a:p>
            <a:r>
              <a:rPr lang="en-US" altLang="ja-JP" dirty="0"/>
              <a:t>This means that it would be better to focus on the binding energies in 0</a:t>
            </a:r>
            <a:r>
              <a:rPr lang="en-US" altLang="ja-JP" baseline="30000" dirty="0"/>
              <a:t>+</a:t>
            </a:r>
            <a:r>
              <a:rPr lang="en-US" altLang="ja-JP" dirty="0"/>
              <a:t> states of </a:t>
            </a:r>
          </a:p>
          <a:p>
            <a:r>
              <a:rPr lang="en-US" altLang="ja-JP" dirty="0"/>
              <a:t>core </a:t>
            </a:r>
            <a:r>
              <a:rPr lang="en-US" altLang="ja-JP" dirty="0" err="1"/>
              <a:t>nuclei+Λ</a:t>
            </a:r>
            <a:r>
              <a:rPr lang="en-US" altLang="ja-JP" dirty="0"/>
              <a:t> systems  for the study of</a:t>
            </a:r>
          </a:p>
          <a:p>
            <a:r>
              <a:rPr lang="en-US" altLang="ja-JP" dirty="0"/>
              <a:t>CSB effect?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26301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D9EAD2-C953-2B0A-B6F2-86C34E65A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40" y="324028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224F2E-5FE8-03FE-4274-15E9AC66B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study CSB effects in A=40 to 48 Λ </a:t>
            </a:r>
            <a:r>
              <a:rPr kumimoji="1" lang="en-US" altLang="ja-JP" dirty="0" err="1"/>
              <a:t>hypernuclei</a:t>
            </a:r>
            <a:r>
              <a:rPr kumimoji="1" lang="en-US" altLang="ja-JP" dirty="0"/>
              <a:t>.</a:t>
            </a:r>
          </a:p>
          <a:p>
            <a:r>
              <a:rPr lang="en-US" altLang="ja-JP" dirty="0"/>
              <a:t>With basis on CSB effect to reproduce </a:t>
            </a:r>
            <a:r>
              <a:rPr lang="en-US" altLang="ja-JP" dirty="0" err="1"/>
              <a:t>ΔB</a:t>
            </a:r>
            <a:r>
              <a:rPr lang="en-US" altLang="ja-JP" baseline="-25000" dirty="0" err="1"/>
              <a:t>Λ</a:t>
            </a:r>
            <a:r>
              <a:rPr lang="en-US" altLang="ja-JP" dirty="0" err="1"/>
              <a:t>of</a:t>
            </a:r>
            <a:r>
              <a:rPr lang="en-US" altLang="ja-JP" dirty="0"/>
              <a:t> </a:t>
            </a:r>
            <a:r>
              <a:rPr lang="en-US" altLang="ja-JP" baseline="30000" dirty="0"/>
              <a:t>12</a:t>
            </a:r>
            <a:r>
              <a:rPr lang="en-US" altLang="ja-JP" baseline="-25000" dirty="0"/>
              <a:t>Λ</a:t>
            </a:r>
            <a:r>
              <a:rPr lang="en-US" altLang="ja-JP" dirty="0"/>
              <a:t>B-</a:t>
            </a:r>
            <a:r>
              <a:rPr lang="en-US" altLang="ja-JP" baseline="30000" dirty="0"/>
              <a:t>12</a:t>
            </a:r>
            <a:r>
              <a:rPr lang="en-US" altLang="ja-JP" baseline="-25000" dirty="0"/>
              <a:t>Λ</a:t>
            </a:r>
            <a:r>
              <a:rPr lang="en-US" altLang="ja-JP" dirty="0"/>
              <a:t>C,</a:t>
            </a:r>
          </a:p>
          <a:p>
            <a:pPr marL="0" indent="0">
              <a:buNone/>
            </a:pPr>
            <a:r>
              <a:rPr lang="en-US" altLang="ja-JP" dirty="0"/>
              <a:t>w</a:t>
            </a:r>
            <a:r>
              <a:rPr kumimoji="1" lang="en-US" altLang="ja-JP" dirty="0"/>
              <a:t>e see large effect of large CSB effect increasing number of neutron.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However, </a:t>
            </a:r>
            <a:r>
              <a:rPr lang="en-US" altLang="ja-JP" dirty="0"/>
              <a:t>it is problem that we do not reproduce the data of</a:t>
            </a:r>
          </a:p>
          <a:p>
            <a:pPr marL="0" indent="0">
              <a:buNone/>
            </a:pPr>
            <a:r>
              <a:rPr kumimoji="1" lang="en-US" altLang="ja-JP" dirty="0"/>
              <a:t>A=10 Λ </a:t>
            </a:r>
            <a:r>
              <a:rPr kumimoji="1" lang="en-US" altLang="ja-JP" dirty="0" err="1"/>
              <a:t>hypernuclei</a:t>
            </a:r>
            <a:r>
              <a:rPr kumimoji="1" lang="en-US" altLang="ja-JP" dirty="0"/>
              <a:t>. Further study for these </a:t>
            </a:r>
            <a:r>
              <a:rPr kumimoji="1" lang="en-US" altLang="ja-JP" dirty="0" err="1"/>
              <a:t>hypernuclei</a:t>
            </a:r>
            <a:r>
              <a:rPr kumimoji="1" lang="en-US" altLang="ja-JP" dirty="0"/>
              <a:t> are necessary.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3957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4">
            <a:extLst>
              <a:ext uri="{FF2B5EF4-FFF2-40B4-BE49-F238E27FC236}">
                <a16:creationId xmlns:a16="http://schemas.microsoft.com/office/drawing/2014/main" id="{AB58CEF0-99AD-38FE-7EF0-3411D0EFA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6" y="1989139"/>
            <a:ext cx="577273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8800" dirty="0">
                <a:solidFill>
                  <a:srgbClr val="00B0F0"/>
                </a:solidFill>
              </a:rPr>
              <a:t>Thank you!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028E173-9FB0-C94F-0D35-E8FDE0C52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2979"/>
            <a:ext cx="13284485" cy="510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0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7F5214-1F97-4798-741D-4735FA2C0615}"/>
              </a:ext>
            </a:extLst>
          </p:cNvPr>
          <p:cNvSpPr txBox="1"/>
          <p:nvPr/>
        </p:nvSpPr>
        <p:spPr>
          <a:xfrm>
            <a:off x="1726060" y="760288"/>
            <a:ext cx="2406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CSB interaction</a:t>
            </a:r>
            <a:endParaRPr kumimoji="1" lang="ja-JP" altLang="en-US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7160C03-9F48-5599-7B43-425FD741C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8551"/>
            <a:ext cx="6082897" cy="4020897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996C60-0F2E-0D6B-4288-5C6126CF83DF}"/>
              </a:ext>
            </a:extLst>
          </p:cNvPr>
          <p:cNvSpPr txBox="1"/>
          <p:nvPr/>
        </p:nvSpPr>
        <p:spPr>
          <a:xfrm>
            <a:off x="6082897" y="1647355"/>
            <a:ext cx="60965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Origin of CSB interaction: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ΛN-ΣN coupling</a:t>
            </a:r>
          </a:p>
          <a:p>
            <a:r>
              <a:rPr lang="en-US" altLang="ja-JP" sz="2000" dirty="0"/>
              <a:t> R.H. </a:t>
            </a:r>
            <a:r>
              <a:rPr lang="en-US" altLang="ja-JP" sz="2000" dirty="0" err="1"/>
              <a:t>Dalitz</a:t>
            </a:r>
            <a:r>
              <a:rPr lang="en-US" altLang="ja-JP" sz="2000" dirty="0"/>
              <a:t> and F.V. </a:t>
            </a:r>
            <a:r>
              <a:rPr lang="en-US" altLang="ja-JP" sz="2000" dirty="0" err="1"/>
              <a:t>Heppel</a:t>
            </a:r>
            <a:r>
              <a:rPr lang="en-US" altLang="ja-JP" sz="2000" dirty="0"/>
              <a:t>, Phys. Lett. 10, 153</a:t>
            </a:r>
          </a:p>
          <a:p>
            <a:r>
              <a:rPr kumimoji="1" lang="en-US" altLang="ja-JP" sz="2000" dirty="0"/>
              <a:t>(1963).</a:t>
            </a:r>
          </a:p>
          <a:p>
            <a:pPr marL="457200" indent="-457200">
              <a:buAutoNum type="alphaUcPeriod"/>
            </a:pPr>
            <a:r>
              <a:rPr lang="en-US" altLang="ja-JP" sz="2000" dirty="0"/>
              <a:t>Nogga et al. Phys. Rev. Lett.88, 172501 (2002)</a:t>
            </a:r>
          </a:p>
          <a:p>
            <a:r>
              <a:rPr kumimoji="1" lang="en-US" altLang="ja-JP" sz="2000" dirty="0"/>
              <a:t>E. H. et al., Phys. Rev. C65, 011301 (2001).</a:t>
            </a:r>
          </a:p>
          <a:p>
            <a:pPr marL="457200" indent="-457200">
              <a:buAutoNum type="alphaUcPeriod"/>
            </a:pPr>
            <a:r>
              <a:rPr lang="en-US" altLang="ja-JP" sz="2000" dirty="0"/>
              <a:t>Gal, Phys. Lett. B 744, 352 (2015)</a:t>
            </a:r>
          </a:p>
          <a:p>
            <a:pPr marL="457200" indent="-457200">
              <a:buAutoNum type="alphaUcPeriod"/>
            </a:pP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3D0AD0-E62E-3A77-6B7D-1FD030E0AA2A}"/>
              </a:ext>
            </a:extLst>
          </p:cNvPr>
          <p:cNvSpPr txBox="1"/>
          <p:nvPr/>
        </p:nvSpPr>
        <p:spPr>
          <a:xfrm>
            <a:off x="5998721" y="4702813"/>
            <a:ext cx="61670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Intensive study of this system of ΛN-ΣN coupling</a:t>
            </a:r>
          </a:p>
          <a:p>
            <a:r>
              <a:rPr kumimoji="1" lang="en-US" altLang="ja-JP" sz="2000" dirty="0"/>
              <a:t>have </a:t>
            </a:r>
            <a:r>
              <a:rPr lang="en-US" altLang="ja-JP" sz="2000" dirty="0"/>
              <a:t>been performed.</a:t>
            </a:r>
          </a:p>
          <a:p>
            <a:endParaRPr kumimoji="1" lang="ja-JP" altLang="en-US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8564B04-06F9-7490-9FB0-C40439832988}"/>
              </a:ext>
            </a:extLst>
          </p:cNvPr>
          <p:cNvSpPr txBox="1"/>
          <p:nvPr/>
        </p:nvSpPr>
        <p:spPr>
          <a:xfrm>
            <a:off x="228745" y="5533810"/>
            <a:ext cx="489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T. O. Yamamoto et al., PRL115, 22501(2015)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014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楕円 10">
            <a:extLst>
              <a:ext uri="{FF2B5EF4-FFF2-40B4-BE49-F238E27FC236}">
                <a16:creationId xmlns:a16="http://schemas.microsoft.com/office/drawing/2014/main" id="{737DA0F8-0589-3D9D-99F1-783E855DD50C}"/>
              </a:ext>
            </a:extLst>
          </p:cNvPr>
          <p:cNvSpPr/>
          <p:nvPr/>
        </p:nvSpPr>
        <p:spPr>
          <a:xfrm>
            <a:off x="462336" y="4577407"/>
            <a:ext cx="1500027" cy="13767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2A458F-CD60-8417-87F2-AB3E2997E646}"/>
              </a:ext>
            </a:extLst>
          </p:cNvPr>
          <p:cNvSpPr txBox="1"/>
          <p:nvPr/>
        </p:nvSpPr>
        <p:spPr>
          <a:xfrm>
            <a:off x="2629027" y="171956"/>
            <a:ext cx="4851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To go to p-shell Λ </a:t>
            </a:r>
            <a:r>
              <a:rPr kumimoji="1" lang="en-US" altLang="ja-JP" sz="2400" dirty="0" err="1"/>
              <a:t>hypernuclei</a:t>
            </a:r>
            <a:r>
              <a:rPr kumimoji="1" lang="en-US" altLang="ja-JP" sz="2400" dirty="0"/>
              <a:t>…</a:t>
            </a:r>
          </a:p>
          <a:p>
            <a:endParaRPr kumimoji="1" lang="ja-JP" altLang="en-US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D8BA589-35AF-23E7-F8DF-682CC5BA0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81" y="1158998"/>
            <a:ext cx="5127400" cy="338929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4AC1139-0588-A88B-2DF4-2DC4A4528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41134"/>
            <a:ext cx="5205078" cy="4382514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264092-4778-753D-79D3-5003F309DAF5}"/>
              </a:ext>
            </a:extLst>
          </p:cNvPr>
          <p:cNvSpPr txBox="1"/>
          <p:nvPr/>
        </p:nvSpPr>
        <p:spPr>
          <a:xfrm>
            <a:off x="181081" y="911117"/>
            <a:ext cx="489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T. O. Yamamoto et al., PRL115, 22501(2015)</a:t>
            </a:r>
            <a:endParaRPr kumimoji="1" lang="ja-JP" altLang="en-US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B0C8D17-54D2-4475-0FBF-8DE7EEFA657F}"/>
              </a:ext>
            </a:extLst>
          </p:cNvPr>
          <p:cNvSpPr/>
          <p:nvPr/>
        </p:nvSpPr>
        <p:spPr>
          <a:xfrm>
            <a:off x="711124" y="4781444"/>
            <a:ext cx="359596" cy="3422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n</a:t>
            </a:r>
            <a:endParaRPr kumimoji="1" lang="ja-JP" altLang="en-US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59967DA3-CEA6-8689-7847-BC4A472D4FAF}"/>
              </a:ext>
            </a:extLst>
          </p:cNvPr>
          <p:cNvSpPr/>
          <p:nvPr/>
        </p:nvSpPr>
        <p:spPr>
          <a:xfrm>
            <a:off x="711124" y="5426281"/>
            <a:ext cx="359596" cy="3422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n</a:t>
            </a:r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5CDBC298-A80E-65CF-319C-BF4FA5A0F36E}"/>
              </a:ext>
            </a:extLst>
          </p:cNvPr>
          <p:cNvSpPr/>
          <p:nvPr/>
        </p:nvSpPr>
        <p:spPr>
          <a:xfrm>
            <a:off x="1296135" y="4781444"/>
            <a:ext cx="359596" cy="342204"/>
          </a:xfrm>
          <a:prstGeom prst="ellipse">
            <a:avLst/>
          </a:prstGeom>
          <a:solidFill>
            <a:srgbClr val="DF11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</a:t>
            </a:r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3B07290-D594-C043-ACFA-AF3D71BB50B9}"/>
              </a:ext>
            </a:extLst>
          </p:cNvPr>
          <p:cNvSpPr/>
          <p:nvPr/>
        </p:nvSpPr>
        <p:spPr>
          <a:xfrm>
            <a:off x="1296135" y="5412717"/>
            <a:ext cx="359596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Λ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078718-6145-5F31-A386-79E22BA891E5}"/>
              </a:ext>
            </a:extLst>
          </p:cNvPr>
          <p:cNvSpPr txBox="1"/>
          <p:nvPr/>
        </p:nvSpPr>
        <p:spPr>
          <a:xfrm>
            <a:off x="742349" y="616827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/>
              <a:t>4</a:t>
            </a:r>
            <a:r>
              <a:rPr kumimoji="1" lang="en-US" altLang="ja-JP" sz="2000" baseline="-25000" dirty="0"/>
              <a:t>Λ</a:t>
            </a:r>
            <a:r>
              <a:rPr kumimoji="1" lang="en-US" altLang="ja-JP" sz="2000" dirty="0"/>
              <a:t>H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028A03-802A-185B-19CD-A3ADBF0D8E41}"/>
              </a:ext>
            </a:extLst>
          </p:cNvPr>
          <p:cNvSpPr txBox="1"/>
          <p:nvPr/>
        </p:nvSpPr>
        <p:spPr>
          <a:xfrm>
            <a:off x="3281411" y="6141223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dirty="0"/>
              <a:t>4</a:t>
            </a:r>
            <a:r>
              <a:rPr kumimoji="1" lang="en-US" altLang="ja-JP" sz="2000" baseline="-25000" dirty="0"/>
              <a:t>Λ</a:t>
            </a:r>
            <a:r>
              <a:rPr kumimoji="1" lang="en-US" altLang="ja-JP" sz="2000" dirty="0"/>
              <a:t>He</a:t>
            </a:r>
            <a:endParaRPr kumimoji="1" lang="ja-JP" altLang="en-US" sz="2000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072911C6-1B3E-8617-240A-CFF0F9DD28D2}"/>
              </a:ext>
            </a:extLst>
          </p:cNvPr>
          <p:cNvSpPr/>
          <p:nvPr/>
        </p:nvSpPr>
        <p:spPr>
          <a:xfrm>
            <a:off x="3037666" y="4548295"/>
            <a:ext cx="1500027" cy="13767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F12814C4-C394-8E46-99D4-0BB4C0F34985}"/>
              </a:ext>
            </a:extLst>
          </p:cNvPr>
          <p:cNvSpPr/>
          <p:nvPr/>
        </p:nvSpPr>
        <p:spPr>
          <a:xfrm>
            <a:off x="3286454" y="5397169"/>
            <a:ext cx="359596" cy="3422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n</a:t>
            </a:r>
            <a:endParaRPr kumimoji="1"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69B3316E-4C97-F751-2077-E81CCFCF3A1B}"/>
              </a:ext>
            </a:extLst>
          </p:cNvPr>
          <p:cNvSpPr/>
          <p:nvPr/>
        </p:nvSpPr>
        <p:spPr>
          <a:xfrm>
            <a:off x="3871465" y="4752332"/>
            <a:ext cx="359596" cy="342204"/>
          </a:xfrm>
          <a:prstGeom prst="ellipse">
            <a:avLst/>
          </a:prstGeom>
          <a:solidFill>
            <a:srgbClr val="DF11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</a:t>
            </a:r>
            <a:endParaRPr kumimoji="1" lang="ja-JP" altLang="en-US" dirty="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1D6137AF-AE7D-7766-13BD-896A42CD85DC}"/>
              </a:ext>
            </a:extLst>
          </p:cNvPr>
          <p:cNvSpPr/>
          <p:nvPr/>
        </p:nvSpPr>
        <p:spPr>
          <a:xfrm>
            <a:off x="3871465" y="5383605"/>
            <a:ext cx="359596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Λ</a:t>
            </a:r>
            <a:endParaRPr kumimoji="1" lang="ja-JP" altLang="en-US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3A1FBDB-F3D7-3919-4B28-515C9BFBCA9A}"/>
              </a:ext>
            </a:extLst>
          </p:cNvPr>
          <p:cNvSpPr/>
          <p:nvPr/>
        </p:nvSpPr>
        <p:spPr>
          <a:xfrm>
            <a:off x="3297908" y="4752332"/>
            <a:ext cx="359596" cy="342204"/>
          </a:xfrm>
          <a:prstGeom prst="ellipse">
            <a:avLst/>
          </a:prstGeom>
          <a:solidFill>
            <a:srgbClr val="DF11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0917E92-D433-7A11-5791-F96E481CFE36}"/>
              </a:ext>
            </a:extLst>
          </p:cNvPr>
          <p:cNvSpPr txBox="1"/>
          <p:nvPr/>
        </p:nvSpPr>
        <p:spPr>
          <a:xfrm>
            <a:off x="4051263" y="5940977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Proton-rich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767FAC4-6310-B46B-F1AF-B0D4B295F7CE}"/>
              </a:ext>
            </a:extLst>
          </p:cNvPr>
          <p:cNvSpPr txBox="1"/>
          <p:nvPr/>
        </p:nvSpPr>
        <p:spPr>
          <a:xfrm>
            <a:off x="7205065" y="5265722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</a:t>
            </a:r>
            <a:r>
              <a:rPr kumimoji="1" lang="en-US" altLang="ja-JP" dirty="0"/>
              <a:t>eutron-rich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902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楕円 10">
            <a:extLst>
              <a:ext uri="{FF2B5EF4-FFF2-40B4-BE49-F238E27FC236}">
                <a16:creationId xmlns:a16="http://schemas.microsoft.com/office/drawing/2014/main" id="{7345EA15-CB43-DB05-FFC3-9F4DFCB930CC}"/>
              </a:ext>
            </a:extLst>
          </p:cNvPr>
          <p:cNvSpPr/>
          <p:nvPr/>
        </p:nvSpPr>
        <p:spPr>
          <a:xfrm>
            <a:off x="5680700" y="1026385"/>
            <a:ext cx="1789522" cy="184010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00EF74-4F45-5D25-D3AE-9D517CCA2AAF}"/>
              </a:ext>
            </a:extLst>
          </p:cNvPr>
          <p:cNvSpPr txBox="1"/>
          <p:nvPr/>
        </p:nvSpPr>
        <p:spPr>
          <a:xfrm>
            <a:off x="678094" y="410967"/>
            <a:ext cx="4658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To see other p-shell Λ </a:t>
            </a:r>
            <a:r>
              <a:rPr kumimoji="1" lang="en-US" altLang="ja-JP" sz="2000" dirty="0" err="1"/>
              <a:t>hypernuclei</a:t>
            </a:r>
            <a:r>
              <a:rPr lang="en-US" altLang="ja-JP" sz="2000" dirty="0"/>
              <a:t>….</a:t>
            </a:r>
          </a:p>
          <a:p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67AE55-C382-F830-D006-DF01ED134851}"/>
              </a:ext>
            </a:extLst>
          </p:cNvPr>
          <p:cNvSpPr txBox="1"/>
          <p:nvPr/>
        </p:nvSpPr>
        <p:spPr>
          <a:xfrm>
            <a:off x="462336" y="1118853"/>
            <a:ext cx="507582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A=10 Λ </a:t>
            </a:r>
            <a:r>
              <a:rPr kumimoji="1" lang="en-US" altLang="ja-JP" sz="2400" dirty="0" err="1"/>
              <a:t>hypernuclei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en-US" altLang="ja-JP" sz="2400" dirty="0"/>
              <a:t>B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(</a:t>
            </a:r>
            <a:r>
              <a:rPr lang="en-US" altLang="ja-JP" sz="2400" baseline="30000" dirty="0"/>
              <a:t>10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B)</a:t>
            </a:r>
            <a:r>
              <a:rPr lang="ja-JP" altLang="en-US" sz="2400" dirty="0"/>
              <a:t>＝</a:t>
            </a:r>
            <a:r>
              <a:rPr lang="en-US" altLang="ja-JP" sz="2400" dirty="0"/>
              <a:t>8.89±0.12 MeV</a:t>
            </a:r>
          </a:p>
          <a:p>
            <a:endParaRPr lang="en-US" altLang="ja-JP" sz="2400" dirty="0"/>
          </a:p>
          <a:p>
            <a:r>
              <a:rPr lang="en-US" altLang="ja-JP" sz="2400" dirty="0"/>
              <a:t>B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(</a:t>
            </a:r>
            <a:r>
              <a:rPr lang="en-US" altLang="ja-JP" sz="2400" baseline="30000" dirty="0"/>
              <a:t>10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Be)=8.60±0.07 ±0.16 MeV</a:t>
            </a:r>
          </a:p>
          <a:p>
            <a:r>
              <a:rPr lang="en-US" altLang="ja-JP" sz="2000" dirty="0">
                <a:effectLst/>
              </a:rPr>
              <a:t>T. Gogami et al., PRC 93, 034314 (2016).</a:t>
            </a:r>
          </a:p>
          <a:p>
            <a:endParaRPr kumimoji="1" lang="en-US" altLang="ja-JP" sz="2000" dirty="0"/>
          </a:p>
          <a:p>
            <a:r>
              <a:rPr lang="en-US" altLang="ja-JP" sz="2000" dirty="0"/>
              <a:t>Proton-rich&gt;neutron-rich</a:t>
            </a:r>
          </a:p>
          <a:p>
            <a:r>
              <a:rPr kumimoji="1" lang="en-US" altLang="ja-JP" sz="2000" dirty="0"/>
              <a:t>The same </a:t>
            </a:r>
            <a:r>
              <a:rPr kumimoji="1" lang="en-US" altLang="ja-JP" sz="2000" dirty="0" err="1"/>
              <a:t>behaviour</a:t>
            </a:r>
            <a:r>
              <a:rPr kumimoji="1" lang="en-US" altLang="ja-JP" sz="2000" dirty="0"/>
              <a:t> in A=4 Λ </a:t>
            </a:r>
            <a:r>
              <a:rPr kumimoji="1" lang="en-US" altLang="ja-JP" sz="2000" dirty="0" err="1"/>
              <a:t>hypernuclei</a:t>
            </a:r>
            <a:endParaRPr kumimoji="1" lang="en-US" altLang="ja-JP" sz="2000" dirty="0"/>
          </a:p>
          <a:p>
            <a:r>
              <a:rPr lang="en-US" altLang="ja-JP" sz="2000" dirty="0"/>
              <a:t>But, the observed binding energy of </a:t>
            </a:r>
            <a:r>
              <a:rPr lang="en-US" altLang="ja-JP" sz="2000" baseline="30000" dirty="0"/>
              <a:t>10</a:t>
            </a:r>
            <a:r>
              <a:rPr lang="en-US" altLang="ja-JP" sz="2000" baseline="-25000" dirty="0"/>
              <a:t>Λ</a:t>
            </a:r>
            <a:r>
              <a:rPr lang="en-US" altLang="ja-JP" sz="2000" dirty="0"/>
              <a:t>B is c</a:t>
            </a:r>
            <a:r>
              <a:rPr kumimoji="1" lang="en-US" altLang="ja-JP" sz="2000" dirty="0"/>
              <a:t>onfirmed?</a:t>
            </a:r>
          </a:p>
          <a:p>
            <a:endParaRPr kumimoji="1" lang="ja-JP" altLang="en-US" sz="2400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9AD1DB4C-C6CD-C7CF-AFFB-0F234D0DBC82}"/>
              </a:ext>
            </a:extLst>
          </p:cNvPr>
          <p:cNvSpPr/>
          <p:nvPr/>
        </p:nvSpPr>
        <p:spPr>
          <a:xfrm>
            <a:off x="6023310" y="2024008"/>
            <a:ext cx="552151" cy="5548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3319A415-6385-D9C1-D110-EEE5D8256BFB}"/>
              </a:ext>
            </a:extLst>
          </p:cNvPr>
          <p:cNvSpPr/>
          <p:nvPr/>
        </p:nvSpPr>
        <p:spPr>
          <a:xfrm>
            <a:off x="6784537" y="2024008"/>
            <a:ext cx="552151" cy="5548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1FF12D4-4D79-C5B9-695A-0EDDEB498E5C}"/>
              </a:ext>
            </a:extLst>
          </p:cNvPr>
          <p:cNvSpPr/>
          <p:nvPr/>
        </p:nvSpPr>
        <p:spPr>
          <a:xfrm>
            <a:off x="6023310" y="1401246"/>
            <a:ext cx="359596" cy="342204"/>
          </a:xfrm>
          <a:prstGeom prst="ellipse">
            <a:avLst/>
          </a:prstGeom>
          <a:solidFill>
            <a:srgbClr val="DF11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</a:t>
            </a:r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3A03899-2664-3503-F6A4-B0BD230A591D}"/>
              </a:ext>
            </a:extLst>
          </p:cNvPr>
          <p:cNvSpPr/>
          <p:nvPr/>
        </p:nvSpPr>
        <p:spPr>
          <a:xfrm>
            <a:off x="6784537" y="1374118"/>
            <a:ext cx="359596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Λ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B8973B-BA27-DDB1-54EC-0AA9974C06F0}"/>
              </a:ext>
            </a:extLst>
          </p:cNvPr>
          <p:cNvSpPr txBox="1"/>
          <p:nvPr/>
        </p:nvSpPr>
        <p:spPr>
          <a:xfrm>
            <a:off x="7561450" y="1484771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/>
              <a:t>10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B</a:t>
            </a:r>
            <a:endParaRPr kumimoji="1" lang="ja-JP" altLang="en-US" sz="2400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40D2F767-E112-7996-9704-94DF4C8C734F}"/>
              </a:ext>
            </a:extLst>
          </p:cNvPr>
          <p:cNvSpPr/>
          <p:nvPr/>
        </p:nvSpPr>
        <p:spPr>
          <a:xfrm>
            <a:off x="5759083" y="3008787"/>
            <a:ext cx="1789522" cy="184010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3AC91C25-4326-C513-7BAB-597476EDE795}"/>
              </a:ext>
            </a:extLst>
          </p:cNvPr>
          <p:cNvSpPr/>
          <p:nvPr/>
        </p:nvSpPr>
        <p:spPr>
          <a:xfrm>
            <a:off x="6101693" y="4006410"/>
            <a:ext cx="552151" cy="5548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314681B-C78B-FFEC-4A7B-160623E0B2D8}"/>
              </a:ext>
            </a:extLst>
          </p:cNvPr>
          <p:cNvSpPr/>
          <p:nvPr/>
        </p:nvSpPr>
        <p:spPr>
          <a:xfrm>
            <a:off x="6862920" y="4006410"/>
            <a:ext cx="552151" cy="5548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α</a:t>
            </a:r>
            <a:endParaRPr kumimoji="1"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5211759-AFB3-23A0-8880-9CBE23FEA372}"/>
              </a:ext>
            </a:extLst>
          </p:cNvPr>
          <p:cNvSpPr/>
          <p:nvPr/>
        </p:nvSpPr>
        <p:spPr>
          <a:xfrm>
            <a:off x="6862920" y="3356520"/>
            <a:ext cx="359596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Λ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609C85B-F4A6-21FD-2CB5-4AA90DFDE433}"/>
              </a:ext>
            </a:extLst>
          </p:cNvPr>
          <p:cNvSpPr txBox="1"/>
          <p:nvPr/>
        </p:nvSpPr>
        <p:spPr>
          <a:xfrm>
            <a:off x="7639833" y="3467173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/>
              <a:t>10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Be</a:t>
            </a:r>
            <a:endParaRPr kumimoji="1" lang="ja-JP" altLang="en-US" sz="2400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716F7543-2D92-BE8B-9648-99C77E211EB1}"/>
              </a:ext>
            </a:extLst>
          </p:cNvPr>
          <p:cNvSpPr/>
          <p:nvPr/>
        </p:nvSpPr>
        <p:spPr>
          <a:xfrm>
            <a:off x="6096000" y="3429000"/>
            <a:ext cx="359596" cy="3422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n</a:t>
            </a:r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BA0FEF7-41C5-8A54-DB41-133287C633DC}"/>
              </a:ext>
            </a:extLst>
          </p:cNvPr>
          <p:cNvSpPr/>
          <p:nvPr/>
        </p:nvSpPr>
        <p:spPr>
          <a:xfrm>
            <a:off x="382667" y="2578813"/>
            <a:ext cx="5265953" cy="4299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DAE34893-668A-8C60-C1E1-80BD475B78BD}"/>
              </a:ext>
            </a:extLst>
          </p:cNvPr>
          <p:cNvCxnSpPr/>
          <p:nvPr/>
        </p:nvCxnSpPr>
        <p:spPr>
          <a:xfrm flipH="1">
            <a:off x="5759083" y="2866488"/>
            <a:ext cx="22153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BD4D7F0-16F4-CE2C-F300-C5E37392F141}"/>
              </a:ext>
            </a:extLst>
          </p:cNvPr>
          <p:cNvSpPr txBox="1"/>
          <p:nvPr/>
        </p:nvSpPr>
        <p:spPr>
          <a:xfrm>
            <a:off x="8316993" y="2341996"/>
            <a:ext cx="263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o</a:t>
            </a:r>
            <a:r>
              <a:rPr kumimoji="1" lang="en-US" altLang="ja-JP" sz="2000" dirty="0"/>
              <a:t>ld data by emulsion</a:t>
            </a:r>
          </a:p>
          <a:p>
            <a:r>
              <a:rPr lang="en-US" altLang="ja-JP" sz="2000" dirty="0"/>
              <a:t>B</a:t>
            </a:r>
            <a:r>
              <a:rPr lang="en-US" altLang="ja-JP" sz="2000" baseline="-25000" dirty="0"/>
              <a:t>Λ</a:t>
            </a:r>
            <a:r>
              <a:rPr lang="en-US" altLang="ja-JP" sz="2000" dirty="0"/>
              <a:t>=9.11±0.22 MeV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4897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242253-4684-C780-890C-F11153796626}"/>
              </a:ext>
            </a:extLst>
          </p:cNvPr>
          <p:cNvSpPr txBox="1"/>
          <p:nvPr/>
        </p:nvSpPr>
        <p:spPr>
          <a:xfrm>
            <a:off x="955497" y="328773"/>
            <a:ext cx="1084463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A= 12 Λ </a:t>
            </a:r>
            <a:r>
              <a:rPr kumimoji="1" lang="en-US" altLang="ja-JP" sz="2400" dirty="0" err="1"/>
              <a:t>hypernuceli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en-US" altLang="ja-JP" sz="2400" baseline="30000" dirty="0"/>
              <a:t>12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B: 11.529±0.025 MeV</a:t>
            </a:r>
          </a:p>
          <a:p>
            <a:r>
              <a:rPr lang="en-US" altLang="ja-JP" sz="2400" baseline="30000" dirty="0"/>
              <a:t>12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C: 11.30 ±0.19 MeV =&gt;large error bar</a:t>
            </a:r>
          </a:p>
          <a:p>
            <a:endParaRPr kumimoji="1" lang="en-US" altLang="ja-JP" sz="2400" dirty="0"/>
          </a:p>
          <a:p>
            <a:r>
              <a:rPr lang="en-US" altLang="ja-JP" sz="2400" dirty="0"/>
              <a:t>Neutron-rich&gt;proton-rich</a:t>
            </a:r>
          </a:p>
          <a:p>
            <a:endParaRPr kumimoji="1" lang="en-US" altLang="ja-JP" sz="2400" dirty="0"/>
          </a:p>
          <a:p>
            <a:r>
              <a:rPr lang="en-US" altLang="ja-JP" sz="2400" dirty="0"/>
              <a:t>We should need more information on CSB effect for heavier Λ </a:t>
            </a:r>
            <a:r>
              <a:rPr lang="en-US" altLang="ja-JP" sz="2400" dirty="0" err="1"/>
              <a:t>hypernuclei</a:t>
            </a:r>
            <a:r>
              <a:rPr lang="en-US" altLang="ja-JP" sz="2400" dirty="0"/>
              <a:t>.</a:t>
            </a:r>
          </a:p>
          <a:p>
            <a:endParaRPr lang="en-US" altLang="ja-JP" sz="2400" dirty="0"/>
          </a:p>
          <a:p>
            <a:r>
              <a:rPr kumimoji="1" lang="en-US" altLang="ja-JP" sz="2400" dirty="0"/>
              <a:t>Indeed, at JLAB, they plan to produce </a:t>
            </a:r>
            <a:r>
              <a:rPr kumimoji="1" lang="en-US" altLang="ja-JP" sz="2400" baseline="30000" dirty="0"/>
              <a:t>40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K and </a:t>
            </a:r>
            <a:r>
              <a:rPr kumimoji="1" lang="en-US" altLang="ja-JP" sz="2400" baseline="30000" dirty="0"/>
              <a:t>48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K</a:t>
            </a:r>
            <a:r>
              <a:rPr lang="ja-JP" altLang="en-US" sz="2400" dirty="0"/>
              <a:t> </a:t>
            </a:r>
            <a:r>
              <a:rPr lang="en-US" altLang="ja-JP" sz="2400" dirty="0"/>
              <a:t>by</a:t>
            </a:r>
            <a:r>
              <a:rPr lang="ja-JP" altLang="en-US" sz="2400" dirty="0"/>
              <a:t> </a:t>
            </a:r>
            <a:r>
              <a:rPr lang="en-US" altLang="ja-JP" sz="2400" baseline="30000" dirty="0"/>
              <a:t>40</a:t>
            </a:r>
            <a:r>
              <a:rPr lang="en-US" altLang="ja-JP" sz="2400" dirty="0"/>
              <a:t>,</a:t>
            </a:r>
            <a:r>
              <a:rPr lang="en-US" altLang="ja-JP" sz="2400" baseline="30000" dirty="0"/>
              <a:t>48</a:t>
            </a:r>
            <a:r>
              <a:rPr lang="en-US" altLang="ja-JP" sz="2400" dirty="0"/>
              <a:t>Ca(</a:t>
            </a:r>
            <a:r>
              <a:rPr lang="en-US" altLang="ja-JP" sz="2400" dirty="0" err="1"/>
              <a:t>e,e’K</a:t>
            </a:r>
            <a:r>
              <a:rPr lang="en-US" altLang="ja-JP" sz="2400" baseline="30000" dirty="0"/>
              <a:t>+</a:t>
            </a:r>
            <a:r>
              <a:rPr lang="en-US" altLang="ja-JP" sz="2400" dirty="0"/>
              <a:t>)</a:t>
            </a:r>
          </a:p>
          <a:p>
            <a:r>
              <a:rPr lang="en-US" altLang="ja-JP" sz="2400" dirty="0"/>
              <a:t>r</a:t>
            </a:r>
            <a:r>
              <a:rPr kumimoji="1" lang="en-US" altLang="ja-JP" sz="2400" dirty="0"/>
              <a:t>eaction.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53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45F896-1E70-BE00-17C5-69E22FAE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7C391A9-37C7-D136-2168-EE0B7D78C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03" y="183132"/>
            <a:ext cx="10968497" cy="283266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CBCE16C-8A01-7A05-371F-A823BE985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424773" y="503672"/>
            <a:ext cx="609613" cy="563892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2728BF-5A91-CED0-82F4-47415E68FA09}"/>
              </a:ext>
            </a:extLst>
          </p:cNvPr>
          <p:cNvSpPr txBox="1"/>
          <p:nvPr/>
        </p:nvSpPr>
        <p:spPr>
          <a:xfrm>
            <a:off x="580512" y="3842203"/>
            <a:ext cx="92223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They calculates </a:t>
            </a:r>
            <a:r>
              <a:rPr kumimoji="1" lang="en-US" altLang="ja-JP" sz="2000" baseline="30000" dirty="0"/>
              <a:t>40</a:t>
            </a:r>
            <a:r>
              <a:rPr kumimoji="1" lang="en-US" altLang="ja-JP" sz="2000" baseline="-25000" dirty="0"/>
              <a:t>Λ</a:t>
            </a:r>
            <a:r>
              <a:rPr kumimoji="1" lang="en-US" altLang="ja-JP" sz="2000" dirty="0"/>
              <a:t>K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and </a:t>
            </a:r>
            <a:r>
              <a:rPr kumimoji="1" lang="en-US" altLang="ja-JP" sz="2000" baseline="30000" dirty="0"/>
              <a:t>48</a:t>
            </a:r>
            <a:r>
              <a:rPr kumimoji="1" lang="en-US" altLang="ja-JP" sz="2000" baseline="-25000" dirty="0"/>
              <a:t>Λ</a:t>
            </a:r>
            <a:r>
              <a:rPr kumimoji="1" lang="en-US" altLang="ja-JP" sz="2000" dirty="0"/>
              <a:t>K  with  quantum Monte Carlo Method for</a:t>
            </a:r>
          </a:p>
          <a:p>
            <a:r>
              <a:rPr lang="en-US" altLang="ja-JP" sz="2000" dirty="0"/>
              <a:t>the study of three-body ΛNN</a:t>
            </a:r>
            <a:r>
              <a:rPr lang="ja-JP" altLang="en-US" sz="2000" dirty="0"/>
              <a:t> </a:t>
            </a:r>
            <a:r>
              <a:rPr lang="en-US" altLang="ja-JP" sz="2000" dirty="0"/>
              <a:t>interaction</a:t>
            </a:r>
            <a:r>
              <a:rPr lang="ja-JP" altLang="en-US" sz="2000" dirty="0"/>
              <a:t> </a:t>
            </a:r>
            <a:r>
              <a:rPr lang="en-US" altLang="ja-JP" sz="2000" dirty="0"/>
              <a:t>which related to ΛN-ΣN coupling</a:t>
            </a:r>
            <a:r>
              <a:rPr kumimoji="1" lang="en-US" altLang="ja-JP" sz="2000" dirty="0"/>
              <a:t>.</a:t>
            </a:r>
          </a:p>
          <a:p>
            <a:r>
              <a:rPr kumimoji="1" lang="en-US" altLang="ja-JP" sz="2000" dirty="0"/>
              <a:t>They use a phenomenological ΛNN</a:t>
            </a:r>
            <a:r>
              <a:rPr lang="ja-JP" altLang="en-US" sz="2000" dirty="0"/>
              <a:t> </a:t>
            </a:r>
            <a:r>
              <a:rPr lang="en-US" altLang="ja-JP" sz="2000" dirty="0"/>
              <a:t>potential .</a:t>
            </a:r>
          </a:p>
          <a:p>
            <a:endParaRPr kumimoji="1" lang="ja-JP" altLang="en-US" sz="20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2D40B36-269F-856D-5973-D4325A4E0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642" y="4736304"/>
            <a:ext cx="4643101" cy="1756571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4C97AA-4774-EB00-06CB-6106EA869108}"/>
              </a:ext>
            </a:extLst>
          </p:cNvPr>
          <p:cNvSpPr txBox="1"/>
          <p:nvPr/>
        </p:nvSpPr>
        <p:spPr>
          <a:xfrm>
            <a:off x="5191710" y="5165642"/>
            <a:ext cx="6115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They calculate </a:t>
            </a:r>
            <a:r>
              <a:rPr kumimoji="1" lang="en-US" altLang="ja-JP" baseline="30000" dirty="0"/>
              <a:t>40</a:t>
            </a:r>
            <a:r>
              <a:rPr kumimoji="1" lang="en-US" altLang="ja-JP" baseline="-25000" dirty="0"/>
              <a:t>Λ</a:t>
            </a:r>
            <a:r>
              <a:rPr kumimoji="1" lang="en-US" altLang="ja-JP" dirty="0"/>
              <a:t>K,</a:t>
            </a:r>
            <a:r>
              <a:rPr kumimoji="1" lang="en-US" altLang="ja-JP" baseline="30000" dirty="0"/>
              <a:t> </a:t>
            </a:r>
            <a:r>
              <a:rPr lang="en-US" altLang="ja-JP" baseline="30000" dirty="0"/>
              <a:t>48</a:t>
            </a:r>
            <a:r>
              <a:rPr kumimoji="1" lang="en-US" altLang="ja-JP" baseline="-25000" dirty="0"/>
              <a:t>Λ</a:t>
            </a:r>
            <a:r>
              <a:rPr kumimoji="1" lang="en-US" altLang="ja-JP" dirty="0"/>
              <a:t>K.</a:t>
            </a:r>
            <a:r>
              <a:rPr kumimoji="1" lang="ja-JP" altLang="en-US" dirty="0"/>
              <a:t>　</a:t>
            </a:r>
            <a:r>
              <a:rPr kumimoji="1" lang="en-US" altLang="ja-JP" dirty="0"/>
              <a:t>But they did not</a:t>
            </a:r>
          </a:p>
          <a:p>
            <a:r>
              <a:rPr lang="en-US" altLang="ja-JP" dirty="0"/>
              <a:t>calculate binding energies of mirror nuclei, </a:t>
            </a:r>
            <a:r>
              <a:rPr lang="en-US" altLang="ja-JP" baseline="30000" dirty="0"/>
              <a:t>40</a:t>
            </a:r>
            <a:r>
              <a:rPr lang="en-US" altLang="ja-JP" baseline="-25000" dirty="0"/>
              <a:t>Λ</a:t>
            </a:r>
            <a:r>
              <a:rPr lang="en-US" altLang="ja-JP" dirty="0"/>
              <a:t>Ca,</a:t>
            </a:r>
            <a:r>
              <a:rPr lang="en-US" altLang="ja-JP" baseline="30000" dirty="0"/>
              <a:t>48</a:t>
            </a:r>
            <a:r>
              <a:rPr lang="en-US" altLang="ja-JP" baseline="-25000" dirty="0"/>
              <a:t>Λ</a:t>
            </a:r>
            <a:r>
              <a:rPr lang="en-US" altLang="ja-JP" dirty="0"/>
              <a:t>Ca.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17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A1E3B3-817E-A05E-F12C-B7ED1378F55B}"/>
              </a:ext>
            </a:extLst>
          </p:cNvPr>
          <p:cNvSpPr txBox="1"/>
          <p:nvPr/>
        </p:nvSpPr>
        <p:spPr>
          <a:xfrm>
            <a:off x="821933" y="750013"/>
            <a:ext cx="9785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Here, the binding energies </a:t>
            </a:r>
            <a:r>
              <a:rPr lang="en-US" altLang="ja-JP" sz="2400" dirty="0"/>
              <a:t>of </a:t>
            </a:r>
            <a:r>
              <a:rPr kumimoji="1" lang="en-US" altLang="ja-JP" sz="2400" dirty="0"/>
              <a:t>A=40 to 48 Λ </a:t>
            </a:r>
            <a:r>
              <a:rPr kumimoji="1" lang="en-US" altLang="ja-JP" sz="2400" dirty="0" err="1"/>
              <a:t>hypernuclei</a:t>
            </a:r>
            <a:r>
              <a:rPr kumimoji="1" lang="en-US" altLang="ja-JP" sz="2400" dirty="0"/>
              <a:t> within RMF</a:t>
            </a:r>
          </a:p>
          <a:p>
            <a:r>
              <a:rPr lang="en-US" altLang="ja-JP" sz="2400" dirty="0"/>
              <a:t>using CSB interaction are discussed.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47A1E8-0B0D-F73C-A35B-1962FF4AC767}"/>
              </a:ext>
            </a:extLst>
          </p:cNvPr>
          <p:cNvSpPr txBox="1"/>
          <p:nvPr/>
        </p:nvSpPr>
        <p:spPr>
          <a:xfrm>
            <a:off x="729465" y="2373330"/>
            <a:ext cx="101553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Basis on : </a:t>
            </a:r>
            <a:r>
              <a:rPr kumimoji="1" lang="en-US" altLang="ja-JP" sz="2400" baseline="30000" dirty="0"/>
              <a:t>12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B-</a:t>
            </a:r>
            <a:r>
              <a:rPr kumimoji="1" lang="en-US" altLang="ja-JP" sz="2400" baseline="30000" dirty="0"/>
              <a:t>12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C: CSB interaction is tuned so as to reproduce data</a:t>
            </a:r>
          </a:p>
          <a:p>
            <a:r>
              <a:rPr lang="en-US" altLang="ja-JP" sz="2400" dirty="0"/>
              <a:t>              B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=11.529±0.025(</a:t>
            </a:r>
            <a:r>
              <a:rPr lang="en-US" altLang="ja-JP" sz="2400" baseline="30000" dirty="0"/>
              <a:t>12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B), 11.30±0.19 MeV(</a:t>
            </a:r>
            <a:r>
              <a:rPr lang="en-US" altLang="ja-JP" sz="2400" baseline="30000" dirty="0"/>
              <a:t>12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C)</a:t>
            </a:r>
          </a:p>
          <a:p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en-US" altLang="ja-JP" sz="2400" baseline="30000" dirty="0"/>
              <a:t>40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K-</a:t>
            </a:r>
            <a:r>
              <a:rPr kumimoji="1" lang="ja-JP" altLang="en-US" sz="2400" baseline="30000" dirty="0"/>
              <a:t>４０</a:t>
            </a:r>
            <a:r>
              <a:rPr kumimoji="1" lang="en-US" altLang="ja-JP" sz="2400" baseline="-25000" dirty="0" err="1"/>
              <a:t>Λ</a:t>
            </a:r>
            <a:r>
              <a:rPr kumimoji="1" lang="en-US" altLang="ja-JP" sz="2400" dirty="0" err="1"/>
              <a:t>Ca</a:t>
            </a:r>
            <a:r>
              <a:rPr kumimoji="1" lang="en-US" altLang="ja-JP" sz="2400" dirty="0"/>
              <a:t>,  </a:t>
            </a:r>
            <a:r>
              <a:rPr kumimoji="1" lang="en-US" altLang="ja-JP" sz="2400" baseline="30000" dirty="0"/>
              <a:t>48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Ca-</a:t>
            </a:r>
            <a:r>
              <a:rPr kumimoji="1" lang="ja-JP" altLang="en-US" sz="2400" baseline="30000" dirty="0"/>
              <a:t>４８</a:t>
            </a:r>
            <a:r>
              <a:rPr kumimoji="1" lang="en-US" altLang="ja-JP" sz="2400" baseline="-25000" dirty="0" err="1"/>
              <a:t>Λ</a:t>
            </a:r>
            <a:r>
              <a:rPr kumimoji="1" lang="en-US" altLang="ja-JP" sz="2400" dirty="0" err="1"/>
              <a:t>Co</a:t>
            </a:r>
            <a:r>
              <a:rPr kumimoji="1" lang="en-US" altLang="ja-JP" sz="2400" dirty="0"/>
              <a:t>, </a:t>
            </a:r>
            <a:r>
              <a:rPr kumimoji="1" lang="en-US" altLang="ja-JP" sz="2400" baseline="30000" dirty="0"/>
              <a:t>42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Ca-</a:t>
            </a:r>
            <a:r>
              <a:rPr kumimoji="1" lang="en-US" altLang="ja-JP" sz="2400" baseline="30000" dirty="0"/>
              <a:t>42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Sc, </a:t>
            </a:r>
            <a:r>
              <a:rPr kumimoji="1" lang="en-US" altLang="ja-JP" sz="2400" baseline="30000" dirty="0"/>
              <a:t>44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Ca,-</a:t>
            </a:r>
            <a:r>
              <a:rPr kumimoji="1" lang="en-US" altLang="ja-JP" sz="2400" baseline="30000" dirty="0"/>
              <a:t>44</a:t>
            </a:r>
            <a:r>
              <a:rPr kumimoji="1" lang="en-US" altLang="ja-JP" sz="2400" baseline="-25000" dirty="0"/>
              <a:t>Λ</a:t>
            </a:r>
            <a:r>
              <a:rPr kumimoji="1" lang="en-US" altLang="ja-JP" sz="2400" dirty="0"/>
              <a:t>V,</a:t>
            </a:r>
          </a:p>
          <a:p>
            <a:r>
              <a:rPr lang="en-US" altLang="ja-JP" sz="2400" baseline="30000" dirty="0"/>
              <a:t>46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Ca-</a:t>
            </a:r>
            <a:r>
              <a:rPr lang="en-US" altLang="ja-JP" sz="2400" baseline="30000" dirty="0"/>
              <a:t>46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Mn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14169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0973F2-4A27-6B3B-D0F5-E36A76985A32}"/>
              </a:ext>
            </a:extLst>
          </p:cNvPr>
          <p:cNvSpPr txBox="1"/>
          <p:nvPr/>
        </p:nvSpPr>
        <p:spPr>
          <a:xfrm>
            <a:off x="544530" y="688369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Interaction</a:t>
            </a:r>
            <a:endParaRPr kumimoji="1" lang="ja-JP" altLang="en-US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A72A03D-1A3D-FFC9-D285-2504737B7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270" y="1199684"/>
            <a:ext cx="10291530" cy="5164341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02F67C-89F0-3FC5-1343-1BA535605243}"/>
              </a:ext>
            </a:extLst>
          </p:cNvPr>
          <p:cNvSpPr/>
          <p:nvPr/>
        </p:nvSpPr>
        <p:spPr>
          <a:xfrm>
            <a:off x="780836" y="1387011"/>
            <a:ext cx="3606229" cy="708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CS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9C55F9-C52B-A9D3-40B9-A8268AA22AA8}"/>
              </a:ext>
            </a:extLst>
          </p:cNvPr>
          <p:cNvSpPr txBox="1"/>
          <p:nvPr/>
        </p:nvSpPr>
        <p:spPr>
          <a:xfrm>
            <a:off x="544530" y="1337361"/>
            <a:ext cx="3950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Charge symmetry </a:t>
            </a:r>
            <a:r>
              <a:rPr kumimoji="1" lang="en-US" altLang="ja-JP" sz="2800" dirty="0"/>
              <a:t> part</a:t>
            </a:r>
            <a:endParaRPr kumimoji="1" lang="ja-JP" altLang="en-US" sz="28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B81F6B-EBFA-C420-31A1-1DF04F0A7204}"/>
              </a:ext>
            </a:extLst>
          </p:cNvPr>
          <p:cNvSpPr/>
          <p:nvPr/>
        </p:nvSpPr>
        <p:spPr>
          <a:xfrm>
            <a:off x="681270" y="4171308"/>
            <a:ext cx="4014020" cy="590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318638-45EC-8617-B31B-DBA4ADD7B78F}"/>
              </a:ext>
            </a:extLst>
          </p:cNvPr>
          <p:cNvSpPr txBox="1"/>
          <p:nvPr/>
        </p:nvSpPr>
        <p:spPr>
          <a:xfrm>
            <a:off x="1219200" y="4121658"/>
            <a:ext cx="1667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CSB part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1046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1183</Words>
  <Application>Microsoft Office PowerPoint</Application>
  <PresentationFormat>ワイド画面</PresentationFormat>
  <Paragraphs>214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Structure of light hypernuclei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summary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light hypernuclei</dc:title>
  <dc:creator>詠美子 肥山</dc:creator>
  <cp:lastModifiedBy>詠美子 肥山</cp:lastModifiedBy>
  <cp:revision>33</cp:revision>
  <dcterms:created xsi:type="dcterms:W3CDTF">2024-05-05T18:55:14Z</dcterms:created>
  <dcterms:modified xsi:type="dcterms:W3CDTF">2024-05-14T09:45:32Z</dcterms:modified>
</cp:coreProperties>
</file>