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0" r:id="rId3"/>
    <p:sldId id="288" r:id="rId4"/>
    <p:sldId id="278" r:id="rId5"/>
    <p:sldId id="276" r:id="rId6"/>
    <p:sldId id="291" r:id="rId7"/>
    <p:sldId id="294" r:id="rId8"/>
    <p:sldId id="293" r:id="rId9"/>
    <p:sldId id="287" r:id="rId10"/>
    <p:sldId id="289" r:id="rId11"/>
    <p:sldId id="259" r:id="rId12"/>
    <p:sldId id="309" r:id="rId13"/>
    <p:sldId id="296" r:id="rId14"/>
    <p:sldId id="303" r:id="rId15"/>
    <p:sldId id="304" r:id="rId16"/>
    <p:sldId id="305" r:id="rId17"/>
    <p:sldId id="310" r:id="rId18"/>
    <p:sldId id="306" r:id="rId19"/>
    <p:sldId id="307" r:id="rId20"/>
    <p:sldId id="308" r:id="rId21"/>
    <p:sldId id="298" r:id="rId22"/>
    <p:sldId id="299" r:id="rId23"/>
    <p:sldId id="297" r:id="rId24"/>
    <p:sldId id="258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990000"/>
    <a:srgbClr val="FF9999"/>
    <a:srgbClr val="FF9900"/>
    <a:srgbClr val="025198"/>
    <a:srgbClr val="422C16"/>
    <a:srgbClr val="FFCCCC"/>
    <a:srgbClr val="FFFFFF"/>
    <a:srgbClr val="66006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8" autoAdjust="0"/>
    <p:restoredTop sz="94652" autoAdjust="0"/>
  </p:normalViewPr>
  <p:slideViewPr>
    <p:cSldViewPr>
      <p:cViewPr varScale="1">
        <p:scale>
          <a:sx n="132" d="100"/>
          <a:sy n="132" d="100"/>
        </p:scale>
        <p:origin x="69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D58DC3-A175-4009-A8BA-55F3D3D2F6F9}" type="datetimeFigureOut">
              <a:rPr lang="fr-FR"/>
              <a:pPr>
                <a:defRPr/>
              </a:pPr>
              <a:t>14/05/2024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3A9D44-98EF-4DFF-ADB4-9A6D16F729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02AEB0-9F87-41A9-A56A-E8417AE48A0B}" type="datetimeFigureOut">
              <a:rPr lang="fr-FR"/>
              <a:pPr>
                <a:defRPr/>
              </a:pPr>
              <a:t>14/05/2024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D5F985-3787-4BB4-B5DE-EF81188746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01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</a:t>
            </a:r>
            <a:r>
              <a:rPr lang="fr-FR" altLang="fr-FR" dirty="0" err="1"/>
              <a:t>fast</a:t>
            </a:r>
            <a:r>
              <a:rPr lang="fr-FR" altLang="fr-FR" dirty="0"/>
              <a:t>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2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29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42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7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12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801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7558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2786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17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06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65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23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413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48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3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8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05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25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7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35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F54B-03C8-48D6-BDF6-5F1C333921E5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6088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B919-535F-4EAF-8549-AD058D279984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87181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7AE39-1D43-481A-83CC-67B41BD55E67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50786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113" y="6596063"/>
            <a:ext cx="3830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fr-FR" sz="1600" dirty="0" err="1">
                <a:solidFill>
                  <a:schemeClr val="bg1"/>
                </a:solidFill>
              </a:rPr>
              <a:t>A.Deltuva</a:t>
            </a:r>
            <a:r>
              <a:rPr lang="es-ES" altLang="fr-FR" sz="1600" dirty="0">
                <a:solidFill>
                  <a:schemeClr val="bg1"/>
                </a:solidFill>
              </a:rPr>
              <a:t>, D. Gazda, M. </a:t>
            </a:r>
            <a:r>
              <a:rPr lang="es-ES" altLang="fr-FR" sz="1600" b="0" dirty="0" err="1">
                <a:solidFill>
                  <a:schemeClr val="bg1"/>
                </a:solidFill>
              </a:rPr>
              <a:t>Sch</a:t>
            </a:r>
            <a:r>
              <a:rPr lang="es-UY" altLang="fr-FR" sz="1600" b="0" dirty="0">
                <a:solidFill>
                  <a:schemeClr val="bg1"/>
                </a:solidFill>
              </a:rPr>
              <a:t>ä</a:t>
            </a:r>
            <a:r>
              <a:rPr lang="es-ES" altLang="fr-FR" sz="1600" b="0" dirty="0" err="1">
                <a:solidFill>
                  <a:schemeClr val="bg1"/>
                </a:solidFill>
              </a:rPr>
              <a:t>fer</a:t>
            </a:r>
            <a:r>
              <a:rPr lang="es-ES" altLang="fr-FR" sz="1600" b="0" dirty="0">
                <a:solidFill>
                  <a:schemeClr val="bg1"/>
                </a:solidFill>
              </a:rPr>
              <a:t> </a:t>
            </a:r>
            <a:r>
              <a:rPr lang="es-ES" altLang="fr-FR" sz="1600" dirty="0">
                <a:solidFill>
                  <a:schemeClr val="bg1"/>
                </a:solidFill>
              </a:rPr>
              <a:t>&amp; RL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9113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88088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FA0F-94E6-40AF-9E1C-EDFBE5650056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51401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F186-F37E-4CD2-A843-15BD1F377A29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22228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3794-BBF6-4184-845A-FB50F647C59D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617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FBBC-2655-4AE1-A8A4-338CCA07B1D6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2744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2FC8-DCE5-4778-B5AE-BEB39DC25B50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0240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1941-1940-4027-8CA8-672EC9D0A281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23457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49D3-98DA-4DF9-94CA-4CC99B6F9BF0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54108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6DF3-BE2C-4F75-B0C8-8388FB6ADCDD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9917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E7E6FE8-72A8-47D6-BF29-7A04847094BE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hyperlink" Target="https://arxiv.org/abs/1904.04675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90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png"/><Relationship Id="rId10" Type="http://schemas.openxmlformats.org/officeDocument/2006/relationships/image" Target="../media/image25.wmf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-108583" y="3983037"/>
            <a:ext cx="9217025" cy="544513"/>
          </a:xfrm>
          <a:noFill/>
        </p:spPr>
        <p:txBody>
          <a:bodyPr anchor="ctr"/>
          <a:lstStyle/>
          <a:p>
            <a:pPr eaLnBrk="1" hangingPunct="1"/>
            <a:r>
              <a:rPr lang="es-UY" altLang="fr-FR" sz="4000" b="1" dirty="0" err="1">
                <a:solidFill>
                  <a:schemeClr val="bg1"/>
                </a:solidFill>
                <a:latin typeface="Gigi" panose="04040504061007020D02" pitchFamily="82" charset="0"/>
              </a:rPr>
              <a:t>Strangers</a:t>
            </a:r>
            <a:r>
              <a:rPr lang="es-UY" altLang="fr-FR" sz="4000" b="1" dirty="0">
                <a:solidFill>
                  <a:schemeClr val="bg1"/>
                </a:solidFill>
                <a:latin typeface="Gigi" panose="04040504061007020D02" pitchFamily="82" charset="0"/>
              </a:rPr>
              <a:t> in a </a:t>
            </a:r>
            <a:r>
              <a:rPr lang="es-UY" altLang="fr-FR" sz="4000" b="1" dirty="0" err="1">
                <a:solidFill>
                  <a:schemeClr val="bg1"/>
                </a:solidFill>
                <a:latin typeface="Gigi" panose="04040504061007020D02" pitchFamily="82" charset="0"/>
              </a:rPr>
              <a:t>strangeness</a:t>
            </a:r>
            <a:r>
              <a:rPr lang="es-UY" altLang="fr-FR" sz="4000" b="1" dirty="0">
                <a:solidFill>
                  <a:schemeClr val="bg1"/>
                </a:solidFill>
                <a:latin typeface="Gigi" panose="04040504061007020D02" pitchFamily="82" charset="0"/>
              </a:rPr>
              <a:t>  </a:t>
            </a:r>
            <a:r>
              <a:rPr lang="es-UY" altLang="fr-FR" sz="4000" b="1" dirty="0" err="1">
                <a:solidFill>
                  <a:schemeClr val="bg1"/>
                </a:solidFill>
                <a:latin typeface="Gigi" panose="04040504061007020D02" pitchFamily="82" charset="0"/>
              </a:rPr>
              <a:t>land</a:t>
            </a:r>
            <a:br>
              <a:rPr lang="es-UY" altLang="fr-FR" sz="4000" b="1" dirty="0">
                <a:solidFill>
                  <a:schemeClr val="bg1"/>
                </a:solidFill>
                <a:latin typeface="Gigi" panose="04040504061007020D02" pitchFamily="82" charset="0"/>
              </a:rPr>
            </a:br>
            <a:r>
              <a:rPr lang="es-UY" altLang="fr-FR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(</a:t>
            </a:r>
            <a:r>
              <a:rPr lang="es-UY" altLang="fr-FR" sz="2000" b="1" dirty="0" err="1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Three</a:t>
            </a:r>
            <a:r>
              <a:rPr lang="es-UY" altLang="fr-FR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- and </a:t>
            </a:r>
            <a:r>
              <a:rPr lang="es-UY" altLang="fr-FR" sz="2000" b="1" dirty="0" err="1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four-body</a:t>
            </a:r>
            <a:r>
              <a:rPr lang="es-UY" altLang="fr-FR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s-UY" altLang="fr-FR" sz="2000" b="1" dirty="0" err="1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hypernuclear</a:t>
            </a:r>
            <a:r>
              <a:rPr lang="es-UY" altLang="fr-FR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s-UY" altLang="fr-FR" sz="2000" b="1" dirty="0" err="1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resonant</a:t>
            </a:r>
            <a:r>
              <a:rPr lang="es-UY" altLang="fr-FR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s-UY" altLang="fr-FR" sz="2000" b="1" dirty="0" err="1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states</a:t>
            </a:r>
            <a:r>
              <a:rPr lang="es-UY" altLang="fr-FR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) </a:t>
            </a:r>
            <a:r>
              <a:rPr lang="es-UY" altLang="fr-FR" sz="2000" b="1" dirty="0">
                <a:solidFill>
                  <a:schemeClr val="accent5">
                    <a:lumMod val="75000"/>
                  </a:schemeClr>
                </a:solidFill>
                <a:latin typeface="Gigi" panose="04040504061007020D02" pitchFamily="82" charset="0"/>
              </a:rPr>
              <a:t> </a:t>
            </a:r>
            <a:endParaRPr lang="es-ES" altLang="fr-FR" sz="2000" b="1" dirty="0">
              <a:solidFill>
                <a:schemeClr val="accent5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sp>
        <p:nvSpPr>
          <p:cNvPr id="5123" name="Rectangle 122"/>
          <p:cNvSpPr>
            <a:spLocks noChangeArrowheads="1"/>
          </p:cNvSpPr>
          <p:nvPr/>
        </p:nvSpPr>
        <p:spPr bwMode="auto">
          <a:xfrm>
            <a:off x="179388" y="4892675"/>
            <a:ext cx="8641084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fr-FR" sz="1300" b="1" dirty="0">
                <a:solidFill>
                  <a:schemeClr val="bg1"/>
                </a:solidFill>
              </a:rPr>
              <a:t>A. Deltuva (</a:t>
            </a:r>
            <a:r>
              <a:rPr lang="es-UY" altLang="fr-FR" sz="1300" b="1" dirty="0" err="1">
                <a:solidFill>
                  <a:schemeClr val="bg1"/>
                </a:solidFill>
              </a:rPr>
              <a:t>Vilnius</a:t>
            </a:r>
            <a:r>
              <a:rPr lang="es-UY" altLang="fr-FR" sz="1300" b="1" dirty="0">
                <a:solidFill>
                  <a:schemeClr val="bg1"/>
                </a:solidFill>
              </a:rPr>
              <a:t> U.), D. Gazda &amp; M. Schäfer  (NPI, </a:t>
            </a:r>
            <a:r>
              <a:rPr lang="es-UY" altLang="fr-FR" sz="1300" b="1" dirty="0" err="1">
                <a:solidFill>
                  <a:schemeClr val="bg1"/>
                </a:solidFill>
              </a:rPr>
              <a:t>Rez</a:t>
            </a:r>
            <a:r>
              <a:rPr lang="es-UY" altLang="fr-FR" sz="1300" b="1" dirty="0">
                <a:solidFill>
                  <a:schemeClr val="bg1"/>
                </a:solidFill>
              </a:rPr>
              <a:t>, </a:t>
            </a:r>
            <a:r>
              <a:rPr lang="es-UY" altLang="fr-FR" sz="1300" b="1" dirty="0" err="1">
                <a:solidFill>
                  <a:schemeClr val="bg1"/>
                </a:solidFill>
              </a:rPr>
              <a:t>Czech</a:t>
            </a:r>
            <a:r>
              <a:rPr lang="es-UY" altLang="fr-FR" sz="1300" b="1" dirty="0">
                <a:solidFill>
                  <a:schemeClr val="bg1"/>
                </a:solidFill>
              </a:rPr>
              <a:t> </a:t>
            </a:r>
            <a:r>
              <a:rPr lang="es-UY" altLang="fr-FR" sz="1300" b="1" dirty="0" err="1">
                <a:solidFill>
                  <a:schemeClr val="bg1"/>
                </a:solidFill>
              </a:rPr>
              <a:t>Republic</a:t>
            </a:r>
            <a:r>
              <a:rPr lang="es-UY" altLang="fr-FR" sz="1300" b="1" dirty="0">
                <a:solidFill>
                  <a:schemeClr val="bg1"/>
                </a:solidFill>
              </a:rPr>
              <a:t>), </a:t>
            </a:r>
            <a:r>
              <a:rPr lang="es-UY" altLang="fr-FR" sz="1300" b="1" u="sng" dirty="0">
                <a:solidFill>
                  <a:schemeClr val="bg1"/>
                </a:solidFill>
              </a:rPr>
              <a:t>R. Lazauskas </a:t>
            </a:r>
            <a:r>
              <a:rPr lang="es-UY" altLang="fr-FR" sz="1300" b="1" dirty="0">
                <a:solidFill>
                  <a:schemeClr val="bg1"/>
                </a:solidFill>
              </a:rPr>
              <a:t>(</a:t>
            </a:r>
            <a:r>
              <a:rPr lang="es-UY" altLang="fr-FR" sz="1300" b="1" dirty="0" err="1">
                <a:solidFill>
                  <a:schemeClr val="bg1"/>
                </a:solidFill>
              </a:rPr>
              <a:t>IPHC,Strasbourg</a:t>
            </a:r>
            <a:r>
              <a:rPr lang="es-UY" altLang="fr-FR" sz="1300" b="1" dirty="0">
                <a:solidFill>
                  <a:schemeClr val="bg1"/>
                </a:solidFill>
              </a:rPr>
              <a:t>)</a:t>
            </a:r>
            <a:endParaRPr lang="es-ES" altLang="fr-FR" sz="1300" b="1" dirty="0">
              <a:solidFill>
                <a:schemeClr val="bg1"/>
              </a:solidFill>
            </a:endParaRPr>
          </a:p>
        </p:txBody>
      </p:sp>
      <p:pic>
        <p:nvPicPr>
          <p:cNvPr id="5124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253163"/>
            <a:ext cx="1031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909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5 Salvador Dali Paintings Every Artist Needs to K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5 Salvador Dali Paintings Every Artist Needs to Kn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5 Salvador Dali Paintings Every Artist Needs to Kn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Salvador Dali painting titled &quot;The Temptation of Saint Anthony&quot; showing impossibly tall elephants in a surreal dreamsca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8" name="Picture 10" descr="Salvador Dalí | The Temptation of Saint Anthony | Mutual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36" y="312737"/>
            <a:ext cx="4118409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Formalism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382228" y="2874352"/>
                <a:ext cx="8761772" cy="3604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9711" indent="-339711">
                  <a:buFont typeface="Arial" panose="020B0604020202020204" pitchFamily="34" charset="0"/>
                  <a:buChar char="•"/>
                </a:pPr>
                <a:r>
                  <a:rPr lang="en-US" altLang="en-US" b="1" dirty="0">
                    <a:latin typeface="Century Schoolbook" panose="02040604050505020304" pitchFamily="18" charset="0"/>
                  </a:rPr>
                  <a:t>Partial wave expansion </a:t>
                </a:r>
                <a:r>
                  <a:rPr lang="en-US" altLang="en-US" dirty="0">
                    <a:latin typeface="Century Schoolbook" panose="02040604050505020304" pitchFamily="18" charset="0"/>
                  </a:rPr>
                  <a:t>to express angular dependence of FY components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alt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alt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alt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altLang="en-US" b="0" i="1" dirty="0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fr-FR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alt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alt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fr-FR" alt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alt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alt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alt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alt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alt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alt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fr-FR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altLang="en-US" dirty="0">
                                              <a:latin typeface="Cambria Math" panose="02040503050406030204" pitchFamily="18" charset="0"/>
                                            </a:rPr>
                                            <m:t>{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altLang="en-US" dirty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fr-FR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⊗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altLang="en-US" dirty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fr-FR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  <m:sSub>
                                        <m:sSubPr>
                                          <m:ctrlP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eqArr>
                                            <m:eqArrPr>
                                              <m:ctrlP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  <m:e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eqArr>
                                        </m:e>
                                        <m:sub>
                                          <m: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⊗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altLang="en-US" dirty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alt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fr-FR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altLang="en-US" dirty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</m:sSub>
                              <m:r>
                                <a:rPr lang="fr-FR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fr-FR" alt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𝒴</m:t>
                                  </m:r>
                                </m:e>
                                <m:sub>
                                  <m:r>
                                    <a:rPr lang="fr-FR" alt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altLang="en-US" b="0" i="1" dirty="0" smtClean="0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latin typeface="Century Schoolbook" panose="02040604050505020304" pitchFamily="18" charset="0"/>
                </a:endParaRPr>
              </a:p>
              <a:p>
                <a:pPr marL="339711" indent="-339711">
                  <a:buFont typeface="Arial" panose="020B0604020202020204" pitchFamily="34" charset="0"/>
                  <a:buChar char="•"/>
                </a:pPr>
                <a:r>
                  <a:rPr lang="en-US" altLang="en-US" b="1" dirty="0">
                    <a:latin typeface="Century Schoolbook" panose="02040604050505020304" pitchFamily="18" charset="0"/>
                  </a:rPr>
                  <a:t>Lagrange-mesh method</a:t>
                </a:r>
                <a:r>
                  <a:rPr lang="en-US" altLang="en-US" dirty="0">
                    <a:latin typeface="Century Schoolbook" panose="02040604050505020304" pitchFamily="18" charset="0"/>
                  </a:rPr>
                  <a:t> to express radial dependence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alt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alt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alt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>
                    <a:latin typeface="Century Schoolbook" panose="02040604050505020304" pitchFamily="18" charset="0"/>
                  </a:rPr>
                  <a:t> and impose proper boundary conditions (</a:t>
                </a:r>
                <a:r>
                  <a:rPr lang="en-US" dirty="0">
                    <a:latin typeface="Century Schoolbook" panose="02040604050505020304" pitchFamily="18" charset="0"/>
                  </a:rPr>
                  <a:t>D. Baye, Physics Reports 565 (2015)1</a:t>
                </a:r>
                <a:r>
                  <a:rPr lang="en-US" altLang="en-US" dirty="0">
                    <a:latin typeface="Century Schoolbook" panose="02040604050505020304" pitchFamily="18" charset="0"/>
                  </a:rPr>
                  <a:t>)</a:t>
                </a:r>
              </a:p>
              <a:p>
                <a:pPr marL="339711" indent="-339711">
                  <a:buFont typeface="Arial" panose="020B0604020202020204" pitchFamily="34" charset="0"/>
                  <a:buChar char="•"/>
                </a:pPr>
                <a:r>
                  <a:rPr lang="en-US" altLang="en-US" b="1" dirty="0">
                    <a:latin typeface="Century Schoolbook" panose="02040604050505020304" pitchFamily="18" charset="0"/>
                  </a:rPr>
                  <a:t>Iterative linear algebra</a:t>
                </a:r>
                <a:r>
                  <a:rPr lang="en-US" altLang="en-US" dirty="0">
                    <a:solidFill>
                      <a:schemeClr val="accent1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n-US" altLang="en-US" dirty="0">
                    <a:latin typeface="Century Schoolbook" panose="02040604050505020304" pitchFamily="18" charset="0"/>
                  </a:rPr>
                  <a:t>methods to solve resulting large scale problem of linear equations </a:t>
                </a:r>
              </a:p>
              <a:p>
                <a:pPr marL="339711" indent="-339711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entury Schoolbook" panose="02040604050505020304" pitchFamily="18" charset="0"/>
                  </a:rPr>
                  <a:t>Resonance positions might be found directly by applying </a:t>
                </a:r>
                <a:r>
                  <a:rPr lang="en-US" altLang="en-US" b="1" dirty="0">
                    <a:latin typeface="Century Schoolbook" panose="02040604050505020304" pitchFamily="18" charset="0"/>
                  </a:rPr>
                  <a:t>complex-scaling method </a:t>
                </a:r>
                <a:r>
                  <a:rPr lang="en-US" altLang="en-US" dirty="0">
                    <a:latin typeface="Century Schoolbook" panose="02040604050505020304" pitchFamily="18" charset="0"/>
                  </a:rPr>
                  <a:t>(R. Lazauskas,</a:t>
                </a:r>
                <a:r>
                  <a:rPr lang="en-US" dirty="0">
                    <a:latin typeface="Century Schoolbook" panose="02040604050505020304" pitchFamily="18" charset="0"/>
                    <a:hlinkClick r:id="rId4"/>
                  </a:rPr>
                  <a:t> arXiv:1904.04675</a:t>
                </a:r>
                <a:r>
                  <a:rPr lang="en-US" dirty="0">
                    <a:latin typeface="Century Schoolbook" panose="02040604050505020304" pitchFamily="18" charset="0"/>
                  </a:rPr>
                  <a:t> </a:t>
                </a:r>
                <a:r>
                  <a:rPr lang="en-US" altLang="en-US" dirty="0">
                    <a:latin typeface="Century Schoolbook" panose="02040604050505020304" pitchFamily="18" charset="0"/>
                  </a:rPr>
                  <a:t>)</a:t>
                </a:r>
              </a:p>
              <a:p>
                <a:pPr marL="339711" indent="-339711"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Century Schoolbook" panose="02040604050505020304" pitchFamily="18" charset="0"/>
                </a:endParaRPr>
              </a:p>
              <a:p>
                <a:pPr marL="339711" indent="-339711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Alternatively resonances in 3-body system are studied by AD solving AGS equations, and analyzing obtained collision amplitudes.</a:t>
                </a:r>
                <a:endParaRPr lang="fr-FR" altLang="en-US" dirty="0">
                  <a:solidFill>
                    <a:srgbClr val="FF0000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8" y="2874352"/>
                <a:ext cx="8761772" cy="3604898"/>
              </a:xfrm>
              <a:prstGeom prst="rect">
                <a:avLst/>
              </a:prstGeom>
              <a:blipFill>
                <a:blip r:embed="rId5"/>
                <a:stretch>
                  <a:fillRect l="-487" t="-1015" b="-18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23"/>
          <p:cNvGrpSpPr>
            <a:grpSpLocks/>
          </p:cNvGrpSpPr>
          <p:nvPr/>
        </p:nvGrpSpPr>
        <p:grpSpPr bwMode="auto">
          <a:xfrm>
            <a:off x="840066" y="1169716"/>
            <a:ext cx="3803942" cy="1539204"/>
            <a:chOff x="3152" y="73"/>
            <a:chExt cx="1906" cy="698"/>
          </a:xfrm>
        </p:grpSpPr>
        <p:grpSp>
          <p:nvGrpSpPr>
            <p:cNvPr id="102" name="Group 24"/>
            <p:cNvGrpSpPr>
              <a:grpSpLocks/>
            </p:cNvGrpSpPr>
            <p:nvPr/>
          </p:nvGrpSpPr>
          <p:grpSpPr bwMode="auto">
            <a:xfrm>
              <a:off x="3152" y="73"/>
              <a:ext cx="1906" cy="698"/>
              <a:chOff x="158" y="3657"/>
              <a:chExt cx="1906" cy="698"/>
            </a:xfrm>
          </p:grpSpPr>
          <p:sp>
            <p:nvSpPr>
              <p:cNvPr id="109" name="Oval 25"/>
              <p:cNvSpPr>
                <a:spLocks noChangeArrowheads="1"/>
              </p:cNvSpPr>
              <p:nvPr/>
            </p:nvSpPr>
            <p:spPr bwMode="auto">
              <a:xfrm>
                <a:off x="284" y="3839"/>
                <a:ext cx="55" cy="6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26"/>
              <p:cNvSpPr>
                <a:spLocks noChangeArrowheads="1"/>
              </p:cNvSpPr>
              <p:nvPr/>
            </p:nvSpPr>
            <p:spPr bwMode="auto">
              <a:xfrm>
                <a:off x="559" y="4163"/>
                <a:ext cx="54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27"/>
              <p:cNvSpPr>
                <a:spLocks noChangeArrowheads="1"/>
              </p:cNvSpPr>
              <p:nvPr/>
            </p:nvSpPr>
            <p:spPr bwMode="auto">
              <a:xfrm>
                <a:off x="686" y="3778"/>
                <a:ext cx="55" cy="6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28"/>
              <p:cNvSpPr>
                <a:spLocks noChangeShapeType="1"/>
              </p:cNvSpPr>
              <p:nvPr/>
            </p:nvSpPr>
            <p:spPr bwMode="auto">
              <a:xfrm>
                <a:off x="321" y="3879"/>
                <a:ext cx="256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" name="Line 29"/>
              <p:cNvSpPr>
                <a:spLocks noChangeShapeType="1"/>
              </p:cNvSpPr>
              <p:nvPr/>
            </p:nvSpPr>
            <p:spPr bwMode="auto">
              <a:xfrm flipV="1">
                <a:off x="412" y="3819"/>
                <a:ext cx="292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4" name="Text Box 30"/>
              <p:cNvSpPr txBox="1">
                <a:spLocks noChangeArrowheads="1"/>
              </p:cNvSpPr>
              <p:nvPr/>
            </p:nvSpPr>
            <p:spPr bwMode="auto">
              <a:xfrm>
                <a:off x="567" y="3688"/>
                <a:ext cx="156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>
                    <a:solidFill>
                      <a:srgbClr val="8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Text Box 31"/>
              <p:cNvSpPr txBox="1">
                <a:spLocks noChangeArrowheads="1"/>
              </p:cNvSpPr>
              <p:nvPr/>
            </p:nvSpPr>
            <p:spPr bwMode="auto">
              <a:xfrm>
                <a:off x="158" y="3775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>
                    <a:solidFill>
                      <a:srgbClr val="0099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 Box 32"/>
              <p:cNvSpPr txBox="1">
                <a:spLocks noChangeArrowheads="1"/>
              </p:cNvSpPr>
              <p:nvPr/>
            </p:nvSpPr>
            <p:spPr bwMode="auto">
              <a:xfrm>
                <a:off x="567" y="4189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Line 33"/>
              <p:cNvSpPr>
                <a:spLocks noChangeShapeType="1"/>
              </p:cNvSpPr>
              <p:nvPr/>
            </p:nvSpPr>
            <p:spPr bwMode="auto">
              <a:xfrm>
                <a:off x="568" y="3900"/>
                <a:ext cx="40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Oval 34"/>
              <p:cNvSpPr>
                <a:spLocks noChangeArrowheads="1"/>
              </p:cNvSpPr>
              <p:nvPr/>
            </p:nvSpPr>
            <p:spPr bwMode="auto">
              <a:xfrm>
                <a:off x="933" y="3981"/>
                <a:ext cx="54" cy="6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Text Box 35"/>
              <p:cNvSpPr txBox="1">
                <a:spLocks noChangeArrowheads="1"/>
              </p:cNvSpPr>
              <p:nvPr/>
            </p:nvSpPr>
            <p:spPr bwMode="auto">
              <a:xfrm>
                <a:off x="969" y="3970"/>
                <a:ext cx="15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>
                    <a:solidFill>
                      <a:srgbClr val="00009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36"/>
              <p:cNvSpPr>
                <a:spLocks noChangeArrowheads="1"/>
              </p:cNvSpPr>
              <p:nvPr/>
            </p:nvSpPr>
            <p:spPr bwMode="auto">
              <a:xfrm>
                <a:off x="1252" y="3839"/>
                <a:ext cx="54" cy="6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37"/>
              <p:cNvSpPr>
                <a:spLocks noChangeArrowheads="1"/>
              </p:cNvSpPr>
              <p:nvPr/>
            </p:nvSpPr>
            <p:spPr bwMode="auto">
              <a:xfrm>
                <a:off x="1526" y="4163"/>
                <a:ext cx="54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38"/>
              <p:cNvSpPr>
                <a:spLocks noChangeArrowheads="1"/>
              </p:cNvSpPr>
              <p:nvPr/>
            </p:nvSpPr>
            <p:spPr bwMode="auto">
              <a:xfrm>
                <a:off x="1653" y="3778"/>
                <a:ext cx="55" cy="6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39"/>
              <p:cNvSpPr>
                <a:spLocks noChangeShapeType="1"/>
              </p:cNvSpPr>
              <p:nvPr/>
            </p:nvSpPr>
            <p:spPr bwMode="auto">
              <a:xfrm>
                <a:off x="1288" y="3879"/>
                <a:ext cx="256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Line 40"/>
              <p:cNvSpPr>
                <a:spLocks noChangeShapeType="1"/>
              </p:cNvSpPr>
              <p:nvPr/>
            </p:nvSpPr>
            <p:spPr bwMode="auto">
              <a:xfrm flipV="1">
                <a:off x="1411" y="3900"/>
                <a:ext cx="40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" name="Text Box 41"/>
              <p:cNvSpPr txBox="1">
                <a:spLocks noChangeArrowheads="1"/>
              </p:cNvSpPr>
              <p:nvPr/>
            </p:nvSpPr>
            <p:spPr bwMode="auto">
              <a:xfrm>
                <a:off x="1590" y="3657"/>
                <a:ext cx="156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>
                    <a:solidFill>
                      <a:srgbClr val="8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Text Box 42"/>
              <p:cNvSpPr txBox="1">
                <a:spLocks noChangeArrowheads="1"/>
              </p:cNvSpPr>
              <p:nvPr/>
            </p:nvSpPr>
            <p:spPr bwMode="auto">
              <a:xfrm>
                <a:off x="1136" y="3744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altLang="en-US" sz="18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Text Box 43"/>
              <p:cNvSpPr txBox="1">
                <a:spLocks noChangeArrowheads="1"/>
              </p:cNvSpPr>
              <p:nvPr/>
            </p:nvSpPr>
            <p:spPr bwMode="auto">
              <a:xfrm>
                <a:off x="1519" y="4201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Line 44"/>
              <p:cNvSpPr>
                <a:spLocks noChangeShapeType="1"/>
              </p:cNvSpPr>
              <p:nvPr/>
            </p:nvSpPr>
            <p:spPr bwMode="auto">
              <a:xfrm>
                <a:off x="1666" y="3819"/>
                <a:ext cx="255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45"/>
              <p:cNvSpPr>
                <a:spLocks noChangeArrowheads="1"/>
              </p:cNvSpPr>
              <p:nvPr/>
            </p:nvSpPr>
            <p:spPr bwMode="auto">
              <a:xfrm>
                <a:off x="1900" y="3963"/>
                <a:ext cx="55" cy="61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 Box 46"/>
              <p:cNvSpPr txBox="1">
                <a:spLocks noChangeArrowheads="1"/>
              </p:cNvSpPr>
              <p:nvPr/>
            </p:nvSpPr>
            <p:spPr bwMode="auto">
              <a:xfrm>
                <a:off x="1908" y="3971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0">
                    <a:solidFill>
                      <a:srgbClr val="00009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altLang="en-US" sz="1800" b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" name="Text Box 47"/>
            <p:cNvSpPr txBox="1">
              <a:spLocks noChangeArrowheads="1"/>
            </p:cNvSpPr>
            <p:nvPr/>
          </p:nvSpPr>
          <p:spPr bwMode="auto">
            <a:xfrm>
              <a:off x="3288" y="391"/>
              <a:ext cx="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altLang="en-US" sz="1800" b="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49"/>
                <p:cNvSpPr>
                  <a:spLocks noChangeArrowheads="1"/>
                </p:cNvSpPr>
                <p:nvPr/>
              </p:nvSpPr>
              <p:spPr bwMode="auto">
                <a:xfrm>
                  <a:off x="3419" y="175"/>
                  <a:ext cx="188" cy="1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alt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altLang="en-US" sz="1800" b="0" dirty="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9" y="175"/>
                  <a:ext cx="188" cy="167"/>
                </a:xfrm>
                <a:prstGeom prst="rect">
                  <a:avLst/>
                </a:prstGeom>
                <a:blipFill>
                  <a:blip r:embed="rId6"/>
                  <a:stretch>
                    <a:fillRect t="-23333" r="-29032" b="-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Rectangle 50"/>
            <p:cNvSpPr>
              <a:spLocks noChangeArrowheads="1"/>
            </p:cNvSpPr>
            <p:nvPr/>
          </p:nvSpPr>
          <p:spPr bwMode="auto">
            <a:xfrm>
              <a:off x="4784" y="190"/>
              <a:ext cx="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altLang="en-US" sz="1800" b="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51"/>
            <p:cNvSpPr>
              <a:spLocks noChangeArrowheads="1"/>
            </p:cNvSpPr>
            <p:nvPr/>
          </p:nvSpPr>
          <p:spPr bwMode="auto">
            <a:xfrm>
              <a:off x="3742" y="210"/>
              <a:ext cx="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altLang="en-US" sz="1800" b="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52"/>
            <p:cNvSpPr>
              <a:spLocks noChangeArrowheads="1"/>
            </p:cNvSpPr>
            <p:nvPr/>
          </p:nvSpPr>
          <p:spPr bwMode="auto">
            <a:xfrm>
              <a:off x="4468" y="261"/>
              <a:ext cx="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altLang="en-US" sz="1800" b="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54396"/>
              </p:ext>
            </p:extLst>
          </p:nvPr>
        </p:nvGraphicFramePr>
        <p:xfrm>
          <a:off x="1861012" y="2234322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7" imgW="406080" imgH="304560" progId="Equation.DSMT4">
                  <p:embed/>
                </p:oleObj>
              </mc:Choice>
              <mc:Fallback>
                <p:oleObj name="Equation" r:id="rId7" imgW="406080" imgH="304560" progId="Equation.DSMT4">
                  <p:embed/>
                  <p:pic>
                    <p:nvPicPr>
                      <p:cNvPr id="118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012" y="2234322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/>
              <p:cNvSpPr txBox="1"/>
              <p:nvPr/>
            </p:nvSpPr>
            <p:spPr>
              <a:xfrm>
                <a:off x="4001168" y="2223451"/>
                <a:ext cx="344518" cy="219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ZoneTexte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168" y="2223451"/>
                <a:ext cx="344518" cy="219355"/>
              </a:xfrm>
              <a:prstGeom prst="rect">
                <a:avLst/>
              </a:prstGeom>
              <a:blipFill>
                <a:blip r:embed="rId9"/>
                <a:stretch>
                  <a:fillRect l="-22807" r="-24561" b="-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49"/>
              <p:cNvSpPr>
                <a:spLocks noChangeArrowheads="1"/>
              </p:cNvSpPr>
              <p:nvPr/>
            </p:nvSpPr>
            <p:spPr bwMode="auto">
              <a:xfrm>
                <a:off x="2003282" y="1580743"/>
                <a:ext cx="3585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altLang="en-US" sz="1800" b="0" dirty="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3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3282" y="1580743"/>
                <a:ext cx="358560" cy="369332"/>
              </a:xfrm>
              <a:prstGeom prst="rect">
                <a:avLst/>
              </a:prstGeom>
              <a:blipFill>
                <a:blip r:embed="rId10"/>
                <a:stretch>
                  <a:fillRect t="-22951" r="-29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49"/>
              <p:cNvSpPr>
                <a:spLocks noChangeArrowheads="1"/>
              </p:cNvSpPr>
              <p:nvPr/>
            </p:nvSpPr>
            <p:spPr bwMode="auto">
              <a:xfrm>
                <a:off x="1077412" y="1949623"/>
                <a:ext cx="375205" cy="368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800" b="0" dirty="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4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412" y="1949623"/>
                <a:ext cx="375205" cy="368262"/>
              </a:xfrm>
              <a:prstGeom prst="rect">
                <a:avLst/>
              </a:prstGeom>
              <a:blipFill>
                <a:blip r:embed="rId11"/>
                <a:stretch>
                  <a:fillRect t="-23333" r="-27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49"/>
              <p:cNvSpPr>
                <a:spLocks noChangeArrowheads="1"/>
              </p:cNvSpPr>
              <p:nvPr/>
            </p:nvSpPr>
            <p:spPr bwMode="auto">
              <a:xfrm>
                <a:off x="3041403" y="1859932"/>
                <a:ext cx="375205" cy="368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800" b="0" dirty="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403" y="1859932"/>
                <a:ext cx="375205" cy="368262"/>
              </a:xfrm>
              <a:prstGeom prst="rect">
                <a:avLst/>
              </a:prstGeom>
              <a:blipFill>
                <a:blip r:embed="rId12"/>
                <a:stretch>
                  <a:fillRect t="-22951" r="-27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49"/>
              <p:cNvSpPr>
                <a:spLocks noChangeArrowheads="1"/>
              </p:cNvSpPr>
              <p:nvPr/>
            </p:nvSpPr>
            <p:spPr bwMode="auto">
              <a:xfrm>
                <a:off x="4079204" y="1460179"/>
                <a:ext cx="375205" cy="368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en-US" sz="1800" b="0" dirty="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6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204" y="1460179"/>
                <a:ext cx="375205" cy="368262"/>
              </a:xfrm>
              <a:prstGeom prst="rect">
                <a:avLst/>
              </a:prstGeom>
              <a:blipFill>
                <a:blip r:embed="rId13"/>
                <a:stretch>
                  <a:fillRect t="-23333" r="-29032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49"/>
              <p:cNvSpPr>
                <a:spLocks noChangeArrowheads="1"/>
              </p:cNvSpPr>
              <p:nvPr/>
            </p:nvSpPr>
            <p:spPr bwMode="auto">
              <a:xfrm>
                <a:off x="3454527" y="1546799"/>
                <a:ext cx="3585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alt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altLang="en-US" sz="1800" b="0" dirty="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7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4527" y="1546799"/>
                <a:ext cx="358560" cy="369332"/>
              </a:xfrm>
              <a:prstGeom prst="rect">
                <a:avLst/>
              </a:prstGeom>
              <a:blipFill>
                <a:blip r:embed="rId14"/>
                <a:stretch>
                  <a:fillRect t="-23333" r="-271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756195" y="1237857"/>
            <a:ext cx="4280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entury Schoolbook" panose="02040604050505020304" pitchFamily="18" charset="0"/>
              </a:rPr>
              <a:t> Protons, neutrons and </a:t>
            </a:r>
            <a:r>
              <a:rPr lang="fr-FR" dirty="0" err="1">
                <a:latin typeface="Century Schoolbook" panose="02040604050505020304" pitchFamily="18" charset="0"/>
              </a:rPr>
              <a:t>hyperons</a:t>
            </a:r>
            <a:r>
              <a:rPr lang="fr-FR" dirty="0">
                <a:latin typeface="Century Schoolbook" panose="02040604050505020304" pitchFamily="18" charset="0"/>
              </a:rPr>
              <a:t> </a:t>
            </a:r>
            <a:r>
              <a:rPr lang="fr-FR" dirty="0" err="1">
                <a:latin typeface="Century Schoolbook" panose="02040604050505020304" pitchFamily="18" charset="0"/>
              </a:rPr>
              <a:t>considered</a:t>
            </a:r>
            <a:r>
              <a:rPr lang="fr-FR" dirty="0">
                <a:latin typeface="Century Schoolbook" panose="02040604050505020304" pitchFamily="18" charset="0"/>
              </a:rPr>
              <a:t> to </a:t>
            </a:r>
            <a:r>
              <a:rPr lang="fr-FR" b="1" dirty="0" err="1">
                <a:latin typeface="Century Schoolbook" panose="02040604050505020304" pitchFamily="18" charset="0"/>
              </a:rPr>
              <a:t>be</a:t>
            </a:r>
            <a:r>
              <a:rPr lang="fr-FR" b="1" dirty="0">
                <a:latin typeface="Century Schoolbook" panose="02040604050505020304" pitchFamily="18" charset="0"/>
              </a:rPr>
              <a:t> </a:t>
            </a:r>
            <a:r>
              <a:rPr lang="fr-FR" b="1" dirty="0" err="1">
                <a:latin typeface="Century Schoolbook" panose="02040604050505020304" pitchFamily="18" charset="0"/>
              </a:rPr>
              <a:t>different</a:t>
            </a:r>
            <a:r>
              <a:rPr lang="fr-FR" b="1" dirty="0">
                <a:latin typeface="Century Schoolbook" panose="02040604050505020304" pitchFamily="18" charset="0"/>
              </a:rPr>
              <a:t> </a:t>
            </a:r>
            <a:r>
              <a:rPr lang="fr-FR" b="1" dirty="0" err="1">
                <a:latin typeface="Century Schoolbook" panose="02040604050505020304" pitchFamily="18" charset="0"/>
              </a:rPr>
              <a:t>particles</a:t>
            </a:r>
            <a:endParaRPr lang="fr-FR" b="1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entury Schoolbook" panose="02040604050505020304" pitchFamily="18" charset="0"/>
              </a:rPr>
              <a:t>4 </a:t>
            </a:r>
            <a:r>
              <a:rPr lang="fr-FR" dirty="0" err="1">
                <a:latin typeface="Century Schoolbook" panose="02040604050505020304" pitchFamily="18" charset="0"/>
              </a:rPr>
              <a:t>coupled</a:t>
            </a:r>
            <a:r>
              <a:rPr lang="fr-FR" dirty="0">
                <a:latin typeface="Century Schoolbook" panose="02040604050505020304" pitchFamily="18" charset="0"/>
              </a:rPr>
              <a:t>-sets, for (</a:t>
            </a:r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>
                <a:latin typeface="Symbol" panose="05050102010706020507" pitchFamily="18" charset="2"/>
              </a:rPr>
              <a:t>,S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>
                <a:latin typeface="Symbol" panose="05050102010706020507" pitchFamily="18" charset="2"/>
              </a:rPr>
              <a:t>,S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>
                <a:latin typeface="Symbol" panose="05050102010706020507" pitchFamily="18" charset="2"/>
              </a:rPr>
              <a:t>,S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>
                <a:latin typeface="Symbol" panose="05050102010706020507" pitchFamily="18" charset="2"/>
              </a:rPr>
              <a:t>)+3N,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fr-FR" dirty="0">
                <a:latin typeface="Century Schoolbook" panose="02040604050505020304" pitchFamily="18" charset="0"/>
              </a:rPr>
              <a:t>of «18» FY </a:t>
            </a:r>
            <a:r>
              <a:rPr lang="fr-FR" dirty="0" err="1">
                <a:latin typeface="Century Schoolbook" panose="02040604050505020304" pitchFamily="18" charset="0"/>
              </a:rPr>
              <a:t>equations</a:t>
            </a:r>
            <a:r>
              <a:rPr lang="fr-FR" dirty="0">
                <a:latin typeface="Century Schoolbook" panose="02040604050505020304" pitchFamily="18" charset="0"/>
              </a:rPr>
              <a:t> are </a:t>
            </a:r>
            <a:r>
              <a:rPr lang="fr-FR" dirty="0" err="1">
                <a:latin typeface="Century Schoolbook" panose="02040604050505020304" pitchFamily="18" charset="0"/>
              </a:rPr>
              <a:t>solved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76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</p:spPr>
            <p:txBody>
              <a:bodyPr/>
              <a:lstStyle/>
              <a:p>
                <a:r>
                  <a:rPr lang="fr-FR" altLang="fr-FR" sz="3600" b="1" dirty="0">
                    <a:solidFill>
                      <a:srgbClr val="C00000"/>
                    </a:solidFill>
                  </a:rPr>
                  <a:t>3-body system, test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fr-FR" sz="3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fr-FR" sz="3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b.s.</a:t>
                </a:r>
              </a:p>
            </p:txBody>
          </p:sp>
        </mc:Choice>
        <mc:Fallback xmlns="">
          <p:sp>
            <p:nvSpPr>
              <p:cNvPr id="717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  <a:blipFill>
                <a:blip r:embed="rId3"/>
                <a:stretch>
                  <a:fillRect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27" name="Connecteur droit 26"/>
          <p:cNvCxnSpPr/>
          <p:nvPr/>
        </p:nvCxnSpPr>
        <p:spPr>
          <a:xfrm>
            <a:off x="695875" y="1917476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95875" y="422173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631979" y="403706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166341" y="288551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81757" y="40109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16329" y="323518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677317" y="3421261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16329" y="311796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551202" y="289828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1527790" y="309572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841164" y="131150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29832" y="432194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716329" y="452358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539" y="4346304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4752" y="310779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86596" y="268704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54364" y="249556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4751" y="248261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77601" y="209849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55548" y="1858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1588201" y="186608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705628" y="4595595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36896" y="5301826"/>
            <a:ext cx="8065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11" indent="-33971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Using Idaho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N3LO NN interaction</a:t>
            </a:r>
          </a:p>
          <a:p>
            <a:r>
              <a:rPr lang="de-DE" sz="1400" dirty="0">
                <a:latin typeface="Century Schoolbook" panose="02040604050505020304" pitchFamily="18" charset="0"/>
              </a:rPr>
              <a:t>D.R. </a:t>
            </a:r>
            <a:r>
              <a:rPr lang="de-DE" sz="1400" dirty="0" err="1">
                <a:latin typeface="Century Schoolbook" panose="02040604050505020304" pitchFamily="18" charset="0"/>
              </a:rPr>
              <a:t>Entem</a:t>
            </a:r>
            <a:r>
              <a:rPr lang="de-DE" sz="1400" dirty="0">
                <a:latin typeface="Century Schoolbook" panose="02040604050505020304" pitchFamily="18" charset="0"/>
              </a:rPr>
              <a:t> et al., Phys. </a:t>
            </a:r>
            <a:r>
              <a:rPr lang="de-DE" sz="1400" dirty="0" err="1">
                <a:latin typeface="Century Schoolbook" panose="02040604050505020304" pitchFamily="18" charset="0"/>
              </a:rPr>
              <a:t>Rev</a:t>
            </a:r>
            <a:r>
              <a:rPr lang="de-DE" sz="1400" dirty="0">
                <a:latin typeface="Century Schoolbook" panose="02040604050505020304" pitchFamily="18" charset="0"/>
              </a:rPr>
              <a:t>. C 68 (2003) 041001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Different YN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models from</a:t>
            </a:r>
          </a:p>
          <a:p>
            <a:r>
              <a:rPr lang="fr-FR" sz="1400" dirty="0">
                <a:latin typeface="Century Schoolbook" panose="02040604050505020304" pitchFamily="18" charset="0"/>
              </a:rPr>
              <a:t>J. Haidenbauer et al., Few-Body </a:t>
            </a:r>
            <a:r>
              <a:rPr lang="fr-FR" sz="1400" dirty="0" err="1">
                <a:latin typeface="Century Schoolbook" panose="02040604050505020304" pitchFamily="18" charset="0"/>
              </a:rPr>
              <a:t>Syst</a:t>
            </a:r>
            <a:r>
              <a:rPr lang="fr-FR" sz="1400" dirty="0">
                <a:latin typeface="Century Schoolbook" panose="02040604050505020304" pitchFamily="18" charset="0"/>
              </a:rPr>
              <a:t>. 62 (2021) 105, </a:t>
            </a:r>
            <a:r>
              <a:rPr lang="fr-FR" sz="1400" dirty="0" err="1">
                <a:latin typeface="Century Schoolbook" panose="02040604050505020304" pitchFamily="18" charset="0"/>
              </a:rPr>
              <a:t>Eur</a:t>
            </a:r>
            <a:r>
              <a:rPr lang="fr-FR" sz="1400" dirty="0">
                <a:latin typeface="Century Schoolbook" panose="02040604050505020304" pitchFamily="18" charset="0"/>
              </a:rPr>
              <a:t>. Phys. J. A (2020) 56-91</a:t>
            </a:r>
            <a:r>
              <a:rPr lang="en-US" altLang="en-US" sz="1400" b="1" dirty="0">
                <a:latin typeface="Century Schoolbook" panose="02040604050505020304" pitchFamily="18" charset="0"/>
              </a:rPr>
              <a:t> </a:t>
            </a:r>
            <a:endParaRPr lang="en-US" altLang="en-US" sz="14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23880"/>
              </p:ext>
            </p:extLst>
          </p:nvPr>
        </p:nvGraphicFramePr>
        <p:xfrm>
          <a:off x="2771800" y="132889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196314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334491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439798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3041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05344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YN </a:t>
                      </a:r>
                      <a:r>
                        <a:rPr lang="fr-FR" dirty="0" err="1"/>
                        <a:t>int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LO700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0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This </a:t>
                      </a:r>
                      <a:r>
                        <a:rPr lang="fr-FR" dirty="0" err="1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6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Ref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08356"/>
                  </a:ext>
                </a:extLst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25747"/>
              </p:ext>
            </p:extLst>
          </p:nvPr>
        </p:nvGraphicFramePr>
        <p:xfrm>
          <a:off x="2771800" y="2591386"/>
          <a:ext cx="4876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196314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334491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439798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30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YN </a:t>
                      </a:r>
                      <a:r>
                        <a:rPr lang="fr-FR" dirty="0" err="1"/>
                        <a:t>int</a:t>
                      </a:r>
                      <a:r>
                        <a:rPr lang="fr-FR" dirty="0"/>
                        <a:t>. </a:t>
                      </a:r>
                    </a:p>
                    <a:p>
                      <a:r>
                        <a:rPr lang="fr-FR" dirty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NLO450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NLO550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NLO650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0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This </a:t>
                      </a:r>
                      <a:r>
                        <a:rPr lang="fr-FR" dirty="0" err="1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-2.299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-2.298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6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Ref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-2.30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083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5207" y="-2395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3-body </a:t>
            </a:r>
            <a:r>
              <a:rPr lang="fr-FR" altLang="fr-FR" sz="3600" b="1" dirty="0" err="1">
                <a:solidFill>
                  <a:schemeClr val="bg1"/>
                </a:solidFill>
              </a:rPr>
              <a:t>systems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069994" y="1879832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069994" y="418408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006098" y="399942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1540460" y="284787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1655876" y="39732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2090448" y="319754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2051436" y="3383617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090448" y="308032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925321" y="286064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2901909" y="305808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66" name="ZoneTexte 65"/>
          <p:cNvSpPr txBox="1"/>
          <p:nvPr/>
        </p:nvSpPr>
        <p:spPr>
          <a:xfrm>
            <a:off x="2206288" y="130975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003951" y="42843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2090448" y="448594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2658" y="430866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8871" y="3070149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2060715" y="264940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28483" y="245792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8870" y="2444968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80" name="Connecteur droit 79"/>
          <p:cNvCxnSpPr/>
          <p:nvPr/>
        </p:nvCxnSpPr>
        <p:spPr>
          <a:xfrm>
            <a:off x="2051720" y="206084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529667" y="18210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2962320" y="182843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079747" y="4557951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à coins arrondis 96"/>
          <p:cNvSpPr/>
          <p:nvPr/>
        </p:nvSpPr>
        <p:spPr>
          <a:xfrm>
            <a:off x="2096858" y="2814300"/>
            <a:ext cx="928935" cy="787101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4" descr="Camping Clipart-flash light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3" y="3022787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ED0E7880-CBB1-47B8-B71A-66D496AD9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30597"/>
              </p:ext>
            </p:extLst>
          </p:nvPr>
        </p:nvGraphicFramePr>
        <p:xfrm>
          <a:off x="4283968" y="2868588"/>
          <a:ext cx="3796719" cy="307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PDF" r:id="rId5" imgW="0" imgH="360" progId="FoxitPhantomPDF.Document">
                  <p:embed/>
                </p:oleObj>
              </mc:Choice>
              <mc:Fallback>
                <p:oleObj name="PDF" r:id="rId5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968" y="2868588"/>
                        <a:ext cx="3796719" cy="307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ABD24106-3494-415B-AAD0-815A7F26EC3D}"/>
                  </a:ext>
                </a:extLst>
              </p:cNvPr>
              <p:cNvSpPr txBox="1"/>
              <p:nvPr/>
            </p:nvSpPr>
            <p:spPr>
              <a:xfrm>
                <a:off x="4473168" y="2060848"/>
                <a:ext cx="4653280" cy="652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b="1" dirty="0">
                    <a:latin typeface="Century Schoolbook" panose="02040604050505020304" pitchFamily="18" charset="0"/>
                  </a:rPr>
                  <a:t>Model dependence of </a:t>
                </a:r>
                <a14:m>
                  <m:oMath xmlns:m="http://schemas.openxmlformats.org/officeDocument/2006/math">
                    <m:r>
                      <a:rPr lang="fr-FR" altLang="en-US" b="1" i="0" smtClean="0"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fr-FR" alt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p>
                        <m:r>
                          <a:rPr lang="fr-FR" alt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alt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altLang="en-US" b="1" dirty="0">
                    <a:latin typeface="Century Schoolbook" panose="02040604050505020304" pitchFamily="18" charset="0"/>
                  </a:rPr>
                  <a:t> total cross section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en-US" b="1" i="0" smtClean="0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p>
                        <m:r>
                          <a:rPr lang="fr-FR" alt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fr-FR" alt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altLang="en-US" b="1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fr-FR" alt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fr-FR" alt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b="1" dirty="0">
                    <a:latin typeface="Century Schoolbook" panose="02040604050505020304" pitchFamily="18" charset="0"/>
                  </a:rPr>
                  <a:t> PW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ABD24106-3494-415B-AAD0-815A7F26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168" y="2060848"/>
                <a:ext cx="4653280" cy="652551"/>
              </a:xfrm>
              <a:prstGeom prst="rect">
                <a:avLst/>
              </a:prstGeom>
              <a:blipFill>
                <a:blip r:embed="rId7"/>
                <a:stretch>
                  <a:fillRect l="-1180" t="-3738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14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CC41C36-59AF-4066-9371-6359C1946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94546"/>
              </p:ext>
            </p:extLst>
          </p:nvPr>
        </p:nvGraphicFramePr>
        <p:xfrm>
          <a:off x="4388242" y="2605038"/>
          <a:ext cx="4915489" cy="375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PDF" r:id="rId4" imgW="0" imgH="360" progId="FoxitPhantomPDF.Document">
                  <p:embed/>
                </p:oleObj>
              </mc:Choice>
              <mc:Fallback>
                <p:oleObj name="PDF" r:id="rId4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8242" y="2605038"/>
                        <a:ext cx="4915489" cy="375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</p:spPr>
            <p:txBody>
              <a:bodyPr/>
              <a:lstStyle/>
              <a:p>
                <a:pPr eaLnBrk="1" hangingPunct="1"/>
                <a:r>
                  <a:rPr lang="fr-FR" altLang="fr-FR" sz="3600" b="1" dirty="0">
                    <a:solidFill>
                      <a:srgbClr val="C00000"/>
                    </a:solidFill>
                  </a:rPr>
                  <a:t>3-body system</a:t>
                </a:r>
                <a:br>
                  <a:rPr lang="fr-FR" altLang="fr-FR" sz="3600" b="1" dirty="0">
                    <a:solidFill>
                      <a:srgbClr val="C00000"/>
                    </a:solidFill>
                  </a:rPr>
                </a:br>
                <a:r>
                  <a:rPr lang="fr-FR" altLang="fr-FR" sz="3600" b="1" dirty="0">
                    <a:solidFill>
                      <a:srgbClr val="C00000"/>
                    </a:solidFill>
                  </a:rPr>
                  <a:t>Z=1,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altLang="fr-FR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r>
                      <a:rPr lang="fr-FR" alt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altLang="fr-FR" sz="3600" b="1" dirty="0">
                    <a:solidFill>
                      <a:srgbClr val="C00000"/>
                    </a:solidFill>
                  </a:rPr>
                  <a:t> state</a:t>
                </a:r>
                <a:endParaRPr lang="fr-FR" altLang="fr-FR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7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  <a:blipFill>
                <a:blip r:embed="rId6"/>
                <a:stretch>
                  <a:fillRect t="-20497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27" name="Connecteur droit 26"/>
          <p:cNvCxnSpPr/>
          <p:nvPr/>
        </p:nvCxnSpPr>
        <p:spPr>
          <a:xfrm>
            <a:off x="695875" y="1917476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95875" y="422173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631979" y="403706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166341" y="288551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81757" y="40109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16329" y="323518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677317" y="3421261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16329" y="311796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551202" y="289828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1527790" y="309572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841164" y="131150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29832" y="432194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716329" y="452358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539" y="4346304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4752" y="310779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86596" y="268704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54364" y="249556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4751" y="248261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77601" y="209849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55548" y="1858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1588201" y="186608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705628" y="4595595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722739" y="3291066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" descr="Camping Clipart-flash light yel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7084" flipH="1">
            <a:off x="2306943" y="2689562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03308" y="1125790"/>
                <a:ext cx="4409156" cy="1526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𝑌𝑁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fr-FR" dirty="0"/>
              </a:p>
              <a:p>
                <a:r>
                  <a:rPr lang="fr-FR" dirty="0">
                    <a:latin typeface="Century Schoolbook" panose="02040604050505020304" pitchFamily="18" charset="0"/>
                  </a:rPr>
                  <a:t>idem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entury Schoolbook" panose="020406040505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1125790"/>
                <a:ext cx="4409156" cy="1526700"/>
              </a:xfrm>
              <a:prstGeom prst="rect">
                <a:avLst/>
              </a:prstGeom>
              <a:blipFill>
                <a:blip r:embed="rId8"/>
                <a:stretch>
                  <a:fillRect l="-1245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36896" y="5301826"/>
            <a:ext cx="8065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11" indent="-33971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Using Idaho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N3LO NN interaction</a:t>
            </a:r>
          </a:p>
          <a:p>
            <a:r>
              <a:rPr lang="de-DE" sz="1400" dirty="0">
                <a:latin typeface="Century Schoolbook" panose="02040604050505020304" pitchFamily="18" charset="0"/>
              </a:rPr>
              <a:t>D.R. </a:t>
            </a:r>
            <a:r>
              <a:rPr lang="de-DE" sz="1400" dirty="0" err="1">
                <a:latin typeface="Century Schoolbook" panose="02040604050505020304" pitchFamily="18" charset="0"/>
              </a:rPr>
              <a:t>Entem</a:t>
            </a:r>
            <a:r>
              <a:rPr lang="de-DE" sz="1400" dirty="0">
                <a:latin typeface="Century Schoolbook" panose="02040604050505020304" pitchFamily="18" charset="0"/>
              </a:rPr>
              <a:t> et al., Phys. </a:t>
            </a:r>
            <a:r>
              <a:rPr lang="de-DE" sz="1400" dirty="0" err="1">
                <a:latin typeface="Century Schoolbook" panose="02040604050505020304" pitchFamily="18" charset="0"/>
              </a:rPr>
              <a:t>Rev</a:t>
            </a:r>
            <a:r>
              <a:rPr lang="de-DE" sz="1400" dirty="0">
                <a:latin typeface="Century Schoolbook" panose="02040604050505020304" pitchFamily="18" charset="0"/>
              </a:rPr>
              <a:t>. C 68 (2003) 041001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Different YN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models from</a:t>
            </a:r>
          </a:p>
          <a:p>
            <a:r>
              <a:rPr lang="fr-FR" sz="1400" dirty="0">
                <a:latin typeface="Century Schoolbook" panose="02040604050505020304" pitchFamily="18" charset="0"/>
              </a:rPr>
              <a:t>J. Haidenbauer et al., Few-Body </a:t>
            </a:r>
            <a:r>
              <a:rPr lang="fr-FR" sz="1400" dirty="0" err="1">
                <a:latin typeface="Century Schoolbook" panose="02040604050505020304" pitchFamily="18" charset="0"/>
              </a:rPr>
              <a:t>Syst</a:t>
            </a:r>
            <a:r>
              <a:rPr lang="fr-FR" sz="1400" dirty="0">
                <a:latin typeface="Century Schoolbook" panose="02040604050505020304" pitchFamily="18" charset="0"/>
              </a:rPr>
              <a:t>. 62 (2021) 105, </a:t>
            </a:r>
            <a:r>
              <a:rPr lang="fr-FR" sz="1400" dirty="0" err="1">
                <a:latin typeface="Century Schoolbook" panose="02040604050505020304" pitchFamily="18" charset="0"/>
              </a:rPr>
              <a:t>Eur</a:t>
            </a:r>
            <a:r>
              <a:rPr lang="fr-FR" sz="1400" dirty="0">
                <a:latin typeface="Century Schoolbook" panose="02040604050505020304" pitchFamily="18" charset="0"/>
              </a:rPr>
              <a:t>. Phys. J. A (2020) 56-91</a:t>
            </a:r>
            <a:r>
              <a:rPr lang="en-US" altLang="en-US" sz="1400" b="1" dirty="0">
                <a:latin typeface="Century Schoolbook" panose="02040604050505020304" pitchFamily="18" charset="0"/>
              </a:rPr>
              <a:t> </a:t>
            </a:r>
            <a:endParaRPr lang="en-US" altLang="en-US" sz="1400" dirty="0">
              <a:latin typeface="Century Schoolbook" panose="020406040505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9643215">
            <a:off x="5637309" y="4561724"/>
            <a:ext cx="3854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Preliminary</a:t>
            </a:r>
            <a:endParaRPr lang="fr-F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4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3-body </a:t>
            </a:r>
            <a:r>
              <a:rPr lang="fr-FR" altLang="fr-FR" sz="3600" b="1" dirty="0" err="1">
                <a:solidFill>
                  <a:schemeClr val="bg1"/>
                </a:solidFill>
              </a:rPr>
              <a:t>systems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p:pic>
        <p:nvPicPr>
          <p:cNvPr id="98" name="Picture 4" descr="Camping Clipart-flash light 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6407" y="2918608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EAAD48B-1AAB-4102-AA8E-572A59E2D0D0}"/>
              </a:ext>
            </a:extLst>
          </p:cNvPr>
          <p:cNvCxnSpPr/>
          <p:nvPr/>
        </p:nvCxnSpPr>
        <p:spPr>
          <a:xfrm>
            <a:off x="877166" y="1728005"/>
            <a:ext cx="0" cy="2376264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E9362F7-55B9-4DA3-8ECF-85B3548CC49C}"/>
              </a:ext>
            </a:extLst>
          </p:cNvPr>
          <p:cNvCxnSpPr/>
          <p:nvPr/>
        </p:nvCxnSpPr>
        <p:spPr>
          <a:xfrm>
            <a:off x="877166" y="403226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1EC60BF-11AE-4093-94C8-2FAC446638EA}"/>
              </a:ext>
            </a:extLst>
          </p:cNvPr>
          <p:cNvSpPr txBox="1"/>
          <p:nvPr/>
        </p:nvSpPr>
        <p:spPr>
          <a:xfrm>
            <a:off x="1876664" y="381371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9F65BAE-34E9-4FD3-B27E-14296C8FCD0C}"/>
              </a:ext>
            </a:extLst>
          </p:cNvPr>
          <p:cNvSpPr txBox="1"/>
          <p:nvPr/>
        </p:nvSpPr>
        <p:spPr>
          <a:xfrm>
            <a:off x="259810" y="240131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ABA2182-9E20-4402-B747-A1EC3842AC91}"/>
              </a:ext>
            </a:extLst>
          </p:cNvPr>
          <p:cNvSpPr txBox="1"/>
          <p:nvPr/>
        </p:nvSpPr>
        <p:spPr>
          <a:xfrm>
            <a:off x="463048" y="382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 0</a:t>
            </a:r>
            <a:endParaRPr lang="en-US" dirty="0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4817440-D2BB-46F5-956C-CCE5F937C184}"/>
              </a:ext>
            </a:extLst>
          </p:cNvPr>
          <p:cNvCxnSpPr/>
          <p:nvPr/>
        </p:nvCxnSpPr>
        <p:spPr>
          <a:xfrm>
            <a:off x="877166" y="191601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8B35B4E-3469-45C2-A910-D5C4FB89C6E2}"/>
              </a:ext>
            </a:extLst>
          </p:cNvPr>
          <p:cNvCxnSpPr/>
          <p:nvPr/>
        </p:nvCxnSpPr>
        <p:spPr>
          <a:xfrm flipH="1">
            <a:off x="858608" y="323179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BE1AD6E-8F52-4C80-96BD-DA268F62A39B}"/>
              </a:ext>
            </a:extLst>
          </p:cNvPr>
          <p:cNvSpPr txBox="1"/>
          <p:nvPr/>
        </p:nvSpPr>
        <p:spPr>
          <a:xfrm>
            <a:off x="270507" y="170331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7039A55-D1F1-44FC-874B-8BE8B178AA73}"/>
              </a:ext>
            </a:extLst>
          </p:cNvPr>
          <p:cNvCxnSpPr/>
          <p:nvPr/>
        </p:nvCxnSpPr>
        <p:spPr>
          <a:xfrm>
            <a:off x="877166" y="255722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E79E28AB-032C-49A4-A869-7E658C48722A}"/>
              </a:ext>
            </a:extLst>
          </p:cNvPr>
          <p:cNvSpPr txBox="1"/>
          <p:nvPr/>
        </p:nvSpPr>
        <p:spPr>
          <a:xfrm>
            <a:off x="1737687" y="242669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6CC1341-B165-4BA4-A6EC-8E0AB4C53473}"/>
              </a:ext>
            </a:extLst>
          </p:cNvPr>
          <p:cNvSpPr txBox="1"/>
          <p:nvPr/>
        </p:nvSpPr>
        <p:spPr>
          <a:xfrm>
            <a:off x="1733679" y="170776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6637D99-4C2E-4026-9370-801147CFF579}"/>
              </a:ext>
            </a:extLst>
          </p:cNvPr>
          <p:cNvSpPr txBox="1"/>
          <p:nvPr/>
        </p:nvSpPr>
        <p:spPr>
          <a:xfrm>
            <a:off x="913337" y="1230214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Z=0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57729B3-4938-4666-92A1-371C3A150A9F}"/>
              </a:ext>
            </a:extLst>
          </p:cNvPr>
          <p:cNvSpPr txBox="1"/>
          <p:nvPr/>
        </p:nvSpPr>
        <p:spPr>
          <a:xfrm>
            <a:off x="7210327" y="110723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2D39542D-E6A2-4DC8-B557-9FB83525D65B}"/>
              </a:ext>
            </a:extLst>
          </p:cNvPr>
          <p:cNvCxnSpPr/>
          <p:nvPr/>
        </p:nvCxnSpPr>
        <p:spPr>
          <a:xfrm>
            <a:off x="873591" y="235901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3FB293AE-8F86-41D2-9CD1-95D90E0F48AB}"/>
              </a:ext>
            </a:extLst>
          </p:cNvPr>
          <p:cNvSpPr txBox="1"/>
          <p:nvPr/>
        </p:nvSpPr>
        <p:spPr>
          <a:xfrm>
            <a:off x="258370" y="210331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78.3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5B1B95C-2111-4187-8F87-6F88911760ED}"/>
              </a:ext>
            </a:extLst>
          </p:cNvPr>
          <p:cNvSpPr/>
          <p:nvPr/>
        </p:nvSpPr>
        <p:spPr>
          <a:xfrm>
            <a:off x="1729673" y="21520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08100F2D-C3C1-4366-A082-6C4369A99112}"/>
              </a:ext>
            </a:extLst>
          </p:cNvPr>
          <p:cNvCxnSpPr/>
          <p:nvPr/>
        </p:nvCxnSpPr>
        <p:spPr>
          <a:xfrm>
            <a:off x="7126375" y="1928471"/>
            <a:ext cx="0" cy="23762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29087886-0ABF-4462-BBF4-9ABD38E86162}"/>
              </a:ext>
            </a:extLst>
          </p:cNvPr>
          <p:cNvCxnSpPr/>
          <p:nvPr/>
        </p:nvCxnSpPr>
        <p:spPr>
          <a:xfrm>
            <a:off x="7126375" y="4232727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AFD2953D-DAD5-43AD-822C-30B1479C9EF1}"/>
              </a:ext>
            </a:extLst>
          </p:cNvPr>
          <p:cNvSpPr txBox="1"/>
          <p:nvPr/>
        </p:nvSpPr>
        <p:spPr>
          <a:xfrm>
            <a:off x="6712257" y="40219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520B0C5-0419-4698-96BF-38D4216EE4BA}"/>
              </a:ext>
            </a:extLst>
          </p:cNvPr>
          <p:cNvCxnSpPr/>
          <p:nvPr/>
        </p:nvCxnSpPr>
        <p:spPr>
          <a:xfrm>
            <a:off x="7117096" y="3271400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2F1A474-F5DE-424A-9078-9BB942451551}"/>
              </a:ext>
            </a:extLst>
          </p:cNvPr>
          <p:cNvCxnSpPr/>
          <p:nvPr/>
        </p:nvCxnSpPr>
        <p:spPr>
          <a:xfrm flipH="1">
            <a:off x="7107817" y="3432256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FB9A7FA9-6146-498C-976C-5B50551324F1}"/>
              </a:ext>
            </a:extLst>
          </p:cNvPr>
          <p:cNvCxnSpPr/>
          <p:nvPr/>
        </p:nvCxnSpPr>
        <p:spPr>
          <a:xfrm>
            <a:off x="7126375" y="2748929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DDE3A34F-F3CD-46A5-9256-5C7F5A591A93}"/>
              </a:ext>
            </a:extLst>
          </p:cNvPr>
          <p:cNvSpPr txBox="1"/>
          <p:nvPr/>
        </p:nvSpPr>
        <p:spPr>
          <a:xfrm>
            <a:off x="7954896" y="257122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E49714BC-3EBF-42AA-B297-5B32AE29D8FA}"/>
              </a:ext>
            </a:extLst>
          </p:cNvPr>
          <p:cNvCxnSpPr/>
          <p:nvPr/>
        </p:nvCxnSpPr>
        <p:spPr>
          <a:xfrm>
            <a:off x="7117096" y="2987933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8B64022-D52E-4AA0-B997-AC45C6F57AEC}"/>
              </a:ext>
            </a:extLst>
          </p:cNvPr>
          <p:cNvSpPr/>
          <p:nvPr/>
        </p:nvSpPr>
        <p:spPr>
          <a:xfrm>
            <a:off x="7981192" y="309380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FFC6DA4-BB45-4565-8C0F-956B866967D3}"/>
              </a:ext>
            </a:extLst>
          </p:cNvPr>
          <p:cNvSpPr txBox="1"/>
          <p:nvPr/>
        </p:nvSpPr>
        <p:spPr>
          <a:xfrm>
            <a:off x="8042025" y="404806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CEFFFC8-7266-4B4C-A5BA-5170E71AD7C3}"/>
              </a:ext>
            </a:extLst>
          </p:cNvPr>
          <p:cNvSpPr txBox="1"/>
          <p:nvPr/>
        </p:nvSpPr>
        <p:spPr>
          <a:xfrm>
            <a:off x="7960240" y="283567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06BA2A7E-8290-4C34-A805-E871FE96D13C}"/>
              </a:ext>
            </a:extLst>
          </p:cNvPr>
          <p:cNvSpPr txBox="1"/>
          <p:nvPr/>
        </p:nvSpPr>
        <p:spPr>
          <a:xfrm>
            <a:off x="6600192" y="255252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3DE0147-A213-4779-8B43-B1E4F5F2DBA2}"/>
              </a:ext>
            </a:extLst>
          </p:cNvPr>
          <p:cNvSpPr txBox="1"/>
          <p:nvPr/>
        </p:nvSpPr>
        <p:spPr>
          <a:xfrm>
            <a:off x="6600347" y="280731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74537E93-279F-4CD5-9F14-ABBB98237D92}"/>
              </a:ext>
            </a:extLst>
          </p:cNvPr>
          <p:cNvSpPr txBox="1"/>
          <p:nvPr/>
        </p:nvSpPr>
        <p:spPr>
          <a:xfrm>
            <a:off x="6600192" y="306285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59716AFB-B3D7-4D36-AABA-60946628CCAD}"/>
              </a:ext>
            </a:extLst>
          </p:cNvPr>
          <p:cNvCxnSpPr/>
          <p:nvPr/>
        </p:nvCxnSpPr>
        <p:spPr>
          <a:xfrm>
            <a:off x="880939" y="3926825"/>
            <a:ext cx="88645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E067C198-E0A1-41C9-A804-1B9349FE6B37}"/>
              </a:ext>
            </a:extLst>
          </p:cNvPr>
          <p:cNvCxnSpPr/>
          <p:nvPr/>
        </p:nvCxnSpPr>
        <p:spPr>
          <a:xfrm>
            <a:off x="7126375" y="4072239"/>
            <a:ext cx="88645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03E38AE-D89A-423C-9F5B-81DF4C90877E}"/>
              </a:ext>
            </a:extLst>
          </p:cNvPr>
          <p:cNvCxnSpPr/>
          <p:nvPr/>
        </p:nvCxnSpPr>
        <p:spPr>
          <a:xfrm>
            <a:off x="877166" y="2727020"/>
            <a:ext cx="88645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7B362C5-DF47-4493-A7C5-D0AAA0C7E5B5}"/>
              </a:ext>
            </a:extLst>
          </p:cNvPr>
          <p:cNvCxnSpPr/>
          <p:nvPr/>
        </p:nvCxnSpPr>
        <p:spPr>
          <a:xfrm>
            <a:off x="7133734" y="3432190"/>
            <a:ext cx="88645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Bulle ronde 1">
            <a:extLst>
              <a:ext uri="{FF2B5EF4-FFF2-40B4-BE49-F238E27FC236}">
                <a16:creationId xmlns:a16="http://schemas.microsoft.com/office/drawing/2014/main" id="{BC67C3DE-8F48-48BA-90EC-8ACBCBD0BBED}"/>
              </a:ext>
            </a:extLst>
          </p:cNvPr>
          <p:cNvSpPr/>
          <p:nvPr/>
        </p:nvSpPr>
        <p:spPr>
          <a:xfrm>
            <a:off x="1775694" y="2890503"/>
            <a:ext cx="816620" cy="772797"/>
          </a:xfrm>
          <a:prstGeom prst="wedgeEllipseCallout">
            <a:avLst>
              <a:gd name="adj1" fmla="val -73297"/>
              <a:gd name="adj2" fmla="val -54930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eufb10" panose="020B0500000000000000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eufb10" panose="020B0500000000000000" pitchFamily="34" charset="0"/>
            </a:endParaRPr>
          </a:p>
        </p:txBody>
      </p:sp>
      <p:sp>
        <p:nvSpPr>
          <p:cNvPr id="102" name="Bulle ronde 94">
            <a:extLst>
              <a:ext uri="{FF2B5EF4-FFF2-40B4-BE49-F238E27FC236}">
                <a16:creationId xmlns:a16="http://schemas.microsoft.com/office/drawing/2014/main" id="{756902C3-84D9-4BF9-8B91-4A6A2570A012}"/>
              </a:ext>
            </a:extLst>
          </p:cNvPr>
          <p:cNvSpPr/>
          <p:nvPr/>
        </p:nvSpPr>
        <p:spPr>
          <a:xfrm>
            <a:off x="8209804" y="3435069"/>
            <a:ext cx="816620" cy="772797"/>
          </a:xfrm>
          <a:prstGeom prst="wedgeEllipseCallout">
            <a:avLst>
              <a:gd name="adj1" fmla="val -103512"/>
              <a:gd name="adj2" fmla="val 14561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eufb10" panose="020B0500000000000000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eufb10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1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Camping Clipart-flash light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0619" flipH="1">
            <a:off x="2519641" y="2969315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657729B3-4938-4666-92A1-371C3A150A9F}"/>
              </a:ext>
            </a:extLst>
          </p:cNvPr>
          <p:cNvSpPr txBox="1"/>
          <p:nvPr/>
        </p:nvSpPr>
        <p:spPr>
          <a:xfrm>
            <a:off x="767520" y="106722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08100F2D-C3C1-4366-A082-6C4369A99112}"/>
              </a:ext>
            </a:extLst>
          </p:cNvPr>
          <p:cNvCxnSpPr/>
          <p:nvPr/>
        </p:nvCxnSpPr>
        <p:spPr>
          <a:xfrm>
            <a:off x="683568" y="1888462"/>
            <a:ext cx="0" cy="23762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29087886-0ABF-4462-BBF4-9ABD38E86162}"/>
              </a:ext>
            </a:extLst>
          </p:cNvPr>
          <p:cNvCxnSpPr/>
          <p:nvPr/>
        </p:nvCxnSpPr>
        <p:spPr>
          <a:xfrm>
            <a:off x="683568" y="4192718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AFD2953D-DAD5-43AD-822C-30B1479C9EF1}"/>
              </a:ext>
            </a:extLst>
          </p:cNvPr>
          <p:cNvSpPr txBox="1"/>
          <p:nvPr/>
        </p:nvSpPr>
        <p:spPr>
          <a:xfrm>
            <a:off x="269450" y="3981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520B0C5-0419-4698-96BF-38D4216EE4BA}"/>
              </a:ext>
            </a:extLst>
          </p:cNvPr>
          <p:cNvCxnSpPr/>
          <p:nvPr/>
        </p:nvCxnSpPr>
        <p:spPr>
          <a:xfrm>
            <a:off x="674289" y="3231391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2F1A474-F5DE-424A-9078-9BB942451551}"/>
              </a:ext>
            </a:extLst>
          </p:cNvPr>
          <p:cNvCxnSpPr/>
          <p:nvPr/>
        </p:nvCxnSpPr>
        <p:spPr>
          <a:xfrm flipH="1">
            <a:off x="665010" y="3392247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FB9A7FA9-6146-498C-976C-5B50551324F1}"/>
              </a:ext>
            </a:extLst>
          </p:cNvPr>
          <p:cNvCxnSpPr/>
          <p:nvPr/>
        </p:nvCxnSpPr>
        <p:spPr>
          <a:xfrm>
            <a:off x="683568" y="2708920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DDE3A34F-F3CD-46A5-9256-5C7F5A591A93}"/>
              </a:ext>
            </a:extLst>
          </p:cNvPr>
          <p:cNvSpPr txBox="1"/>
          <p:nvPr/>
        </p:nvSpPr>
        <p:spPr>
          <a:xfrm>
            <a:off x="1512089" y="253121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E49714BC-3EBF-42AA-B297-5B32AE29D8FA}"/>
              </a:ext>
            </a:extLst>
          </p:cNvPr>
          <p:cNvCxnSpPr/>
          <p:nvPr/>
        </p:nvCxnSpPr>
        <p:spPr>
          <a:xfrm>
            <a:off x="674289" y="2947924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8B64022-D52E-4AA0-B997-AC45C6F57AEC}"/>
              </a:ext>
            </a:extLst>
          </p:cNvPr>
          <p:cNvSpPr/>
          <p:nvPr/>
        </p:nvSpPr>
        <p:spPr>
          <a:xfrm>
            <a:off x="1538385" y="3053791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FFC6DA4-BB45-4565-8C0F-956B866967D3}"/>
              </a:ext>
            </a:extLst>
          </p:cNvPr>
          <p:cNvSpPr txBox="1"/>
          <p:nvPr/>
        </p:nvSpPr>
        <p:spPr>
          <a:xfrm>
            <a:off x="1599218" y="400805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CEFFFC8-7266-4B4C-A5BA-5170E71AD7C3}"/>
              </a:ext>
            </a:extLst>
          </p:cNvPr>
          <p:cNvSpPr txBox="1"/>
          <p:nvPr/>
        </p:nvSpPr>
        <p:spPr>
          <a:xfrm>
            <a:off x="1517433" y="279567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06BA2A7E-8290-4C34-A805-E871FE96D13C}"/>
              </a:ext>
            </a:extLst>
          </p:cNvPr>
          <p:cNvSpPr txBox="1"/>
          <p:nvPr/>
        </p:nvSpPr>
        <p:spPr>
          <a:xfrm>
            <a:off x="157385" y="251251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3DE0147-A213-4779-8B43-B1E4F5F2DBA2}"/>
              </a:ext>
            </a:extLst>
          </p:cNvPr>
          <p:cNvSpPr txBox="1"/>
          <p:nvPr/>
        </p:nvSpPr>
        <p:spPr>
          <a:xfrm>
            <a:off x="157540" y="276730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74537E93-279F-4CD5-9F14-ABBB98237D92}"/>
              </a:ext>
            </a:extLst>
          </p:cNvPr>
          <p:cNvSpPr txBox="1"/>
          <p:nvPr/>
        </p:nvSpPr>
        <p:spPr>
          <a:xfrm>
            <a:off x="157385" y="302284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E067C198-E0A1-41C9-A804-1B9349FE6B37}"/>
              </a:ext>
            </a:extLst>
          </p:cNvPr>
          <p:cNvCxnSpPr/>
          <p:nvPr/>
        </p:nvCxnSpPr>
        <p:spPr>
          <a:xfrm>
            <a:off x="683568" y="4032230"/>
            <a:ext cx="88645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7B362C5-DF47-4493-A7C5-D0AAA0C7E5B5}"/>
              </a:ext>
            </a:extLst>
          </p:cNvPr>
          <p:cNvCxnSpPr/>
          <p:nvPr/>
        </p:nvCxnSpPr>
        <p:spPr>
          <a:xfrm>
            <a:off x="690927" y="3392181"/>
            <a:ext cx="88645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Bulle ronde 94">
            <a:extLst>
              <a:ext uri="{FF2B5EF4-FFF2-40B4-BE49-F238E27FC236}">
                <a16:creationId xmlns:a16="http://schemas.microsoft.com/office/drawing/2014/main" id="{756902C3-84D9-4BF9-8B91-4A6A2570A012}"/>
              </a:ext>
            </a:extLst>
          </p:cNvPr>
          <p:cNvSpPr/>
          <p:nvPr/>
        </p:nvSpPr>
        <p:spPr>
          <a:xfrm>
            <a:off x="1766997" y="3395060"/>
            <a:ext cx="816620" cy="772797"/>
          </a:xfrm>
          <a:prstGeom prst="wedgeEllipseCallout">
            <a:avLst>
              <a:gd name="adj1" fmla="val -111705"/>
              <a:gd name="adj2" fmla="val -46044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eufb10" panose="020B0500000000000000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eufb10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A058ACAF-0327-49F8-9EE8-E6F1CC1E033B}"/>
                  </a:ext>
                </a:extLst>
              </p:cNvPr>
              <p:cNvSpPr txBox="1"/>
              <p:nvPr/>
            </p:nvSpPr>
            <p:spPr>
              <a:xfrm>
                <a:off x="4503308" y="1125790"/>
                <a:ext cx="4409156" cy="1526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𝑌𝑁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fr-FR" dirty="0"/>
              </a:p>
              <a:p>
                <a:r>
                  <a:rPr lang="fr-FR" dirty="0">
                    <a:latin typeface="Century Schoolbook" panose="02040604050505020304" pitchFamily="18" charset="0"/>
                  </a:rPr>
                  <a:t>idem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entury Schoolbook" panose="020406040505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A058ACAF-0327-49F8-9EE8-E6F1CC1E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1125790"/>
                <a:ext cx="4409156" cy="1526700"/>
              </a:xfrm>
              <a:prstGeom prst="rect">
                <a:avLst/>
              </a:prstGeom>
              <a:blipFill>
                <a:blip r:embed="rId5"/>
                <a:stretch>
                  <a:fillRect l="-1245" b="-56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E554AF99-7191-4AAE-A2ED-1C1729672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12797"/>
              </p:ext>
            </p:extLst>
          </p:nvPr>
        </p:nvGraphicFramePr>
        <p:xfrm>
          <a:off x="4076402" y="2768243"/>
          <a:ext cx="4895796" cy="374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Graph" r:id="rId6" imgW="6988583" imgH="5349080" progId="Origin50.Graph">
                  <p:embed/>
                </p:oleObj>
              </mc:Choice>
              <mc:Fallback>
                <p:oleObj name="Graph" r:id="rId6" imgW="6988583" imgH="5349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6402" y="2768243"/>
                        <a:ext cx="4895796" cy="3746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90CFE17-0C75-4264-BACB-F72F2DA9A5F6}"/>
              </a:ext>
            </a:extLst>
          </p:cNvPr>
          <p:cNvSpPr/>
          <p:nvPr/>
        </p:nvSpPr>
        <p:spPr>
          <a:xfrm rot="19643215">
            <a:off x="5166378" y="4774061"/>
            <a:ext cx="3854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>
                <a:extLst>
                  <a:ext uri="{FF2B5EF4-FFF2-40B4-BE49-F238E27FC236}">
                    <a16:creationId xmlns:a16="http://schemas.microsoft.com/office/drawing/2014/main" id="{CE4D1435-B6D5-49A5-833E-B44C80EE0765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</p:spPr>
            <p:txBody>
              <a:bodyPr/>
              <a:lstStyle/>
              <a:p>
                <a:pPr eaLnBrk="1" hangingPunct="1"/>
                <a:r>
                  <a:rPr lang="fr-FR" altLang="fr-FR" sz="3600" b="1" dirty="0">
                    <a:solidFill>
                      <a:srgbClr val="C00000"/>
                    </a:solidFill>
                  </a:rPr>
                  <a:t>3-body system</a:t>
                </a:r>
                <a:br>
                  <a:rPr lang="fr-FR" altLang="fr-FR" sz="3600" b="1" dirty="0">
                    <a:solidFill>
                      <a:srgbClr val="C00000"/>
                    </a:solidFill>
                  </a:rPr>
                </a:br>
                <a:r>
                  <a:rPr lang="fr-FR" altLang="fr-FR" sz="3600" b="1" dirty="0">
                    <a:solidFill>
                      <a:srgbClr val="C00000"/>
                    </a:solidFill>
                  </a:rPr>
                  <a:t>Z=2,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altLang="fr-FR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r>
                      <a:rPr lang="fr-FR" alt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alt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altLang="fr-FR" sz="3600" b="1" dirty="0">
                    <a:solidFill>
                      <a:srgbClr val="C00000"/>
                    </a:solidFill>
                  </a:rPr>
                  <a:t> state</a:t>
                </a:r>
                <a:endParaRPr lang="fr-FR" altLang="fr-FR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">
                <a:extLst>
                  <a:ext uri="{FF2B5EF4-FFF2-40B4-BE49-F238E27FC236}">
                    <a16:creationId xmlns:a16="http://schemas.microsoft.com/office/drawing/2014/main" id="{CE4D1435-B6D5-49A5-833E-B44C80EE0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  <a:blipFill>
                <a:blip r:embed="rId8"/>
                <a:stretch>
                  <a:fillRect t="-20497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6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808" y="-90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3-body </a:t>
            </a:r>
            <a:r>
              <a:rPr lang="fr-FR" altLang="fr-FR" sz="3600" b="1" dirty="0" err="1">
                <a:solidFill>
                  <a:schemeClr val="bg1"/>
                </a:solidFill>
              </a:rPr>
              <a:t>systems</a:t>
            </a:r>
            <a:br>
              <a:rPr lang="fr-FR" altLang="fr-FR" sz="3600" b="1" dirty="0">
                <a:solidFill>
                  <a:schemeClr val="bg1"/>
                </a:solidFill>
              </a:rPr>
            </a:br>
            <a:r>
              <a:rPr lang="fr-FR" altLang="fr-FR" sz="3600" b="1" dirty="0">
                <a:solidFill>
                  <a:schemeClr val="bg1"/>
                </a:solidFill>
              </a:rPr>
              <a:t>(</a:t>
            </a:r>
            <a:r>
              <a:rPr lang="fr-FR" altLang="fr-FR" sz="3600" b="1" dirty="0" err="1">
                <a:solidFill>
                  <a:schemeClr val="bg1"/>
                </a:solidFill>
              </a:rPr>
              <a:t>based</a:t>
            </a:r>
            <a:r>
              <a:rPr lang="fr-FR" altLang="fr-FR" sz="3600" b="1" dirty="0">
                <a:solidFill>
                  <a:schemeClr val="bg1"/>
                </a:solidFill>
              </a:rPr>
              <a:t> on NLO700 (2019))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152263" y="1921120"/>
            <a:ext cx="0" cy="2376264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152263" y="422537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055648" y="399619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534907" y="259442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738145" y="401458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 0</a:t>
            </a:r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152263" y="210912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133705" y="3424905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45604" y="189642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1152263" y="275033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012784" y="261980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2062863" y="187671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3634387" y="2186070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634387" y="449032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570491" y="430566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3104853" y="315411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3220269" y="42795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3654841" y="3503779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615829" y="3689855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3654841" y="338655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489714" y="316688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4466302" y="336431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65" name="ZoneTexte 64"/>
          <p:cNvSpPr txBox="1"/>
          <p:nvPr/>
        </p:nvSpPr>
        <p:spPr>
          <a:xfrm>
            <a:off x="1547664" y="126876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Z=0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694088" y="128843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252362" y="126876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1148688" y="255213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33467" y="229642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78.3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4770" y="2345121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4568344" y="459053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3654841" y="479218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7051" y="4614898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6245003" y="2248355"/>
            <a:ext cx="0" cy="23762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6245003" y="4552611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5830885" y="43418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6235724" y="3591284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226445" y="375214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6245003" y="3068813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073524" y="289110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6235724" y="3307817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099820" y="3413684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76" name="ZoneTexte 75"/>
          <p:cNvSpPr txBox="1"/>
          <p:nvPr/>
        </p:nvSpPr>
        <p:spPr>
          <a:xfrm>
            <a:off x="7160653" y="436794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77" name="ZoneTexte 76"/>
          <p:cNvSpPr txBox="1"/>
          <p:nvPr/>
        </p:nvSpPr>
        <p:spPr>
          <a:xfrm>
            <a:off x="7078868" y="315556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sp>
        <p:nvSpPr>
          <p:cNvPr id="78" name="ZoneTexte 77"/>
          <p:cNvSpPr txBox="1"/>
          <p:nvPr/>
        </p:nvSpPr>
        <p:spPr>
          <a:xfrm>
            <a:off x="5718820" y="287241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93264" y="337638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3625108" y="2955639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2876" y="2764162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3263" y="275120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80" name="Connecteur droit 79"/>
          <p:cNvCxnSpPr/>
          <p:nvPr/>
        </p:nvCxnSpPr>
        <p:spPr>
          <a:xfrm>
            <a:off x="3616113" y="236708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3009454" y="215438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4526713" y="213467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83" name="ZoneTexte 82"/>
          <p:cNvSpPr txBox="1"/>
          <p:nvPr/>
        </p:nvSpPr>
        <p:spPr>
          <a:xfrm>
            <a:off x="5718975" y="312719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84" name="ZoneTexte 83"/>
          <p:cNvSpPr txBox="1"/>
          <p:nvPr/>
        </p:nvSpPr>
        <p:spPr>
          <a:xfrm>
            <a:off x="5718820" y="33827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3644140" y="4864189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à coins arrondis 54">
            <a:extLst>
              <a:ext uri="{FF2B5EF4-FFF2-40B4-BE49-F238E27FC236}">
                <a16:creationId xmlns:a16="http://schemas.microsoft.com/office/drawing/2014/main" id="{004C27D7-7E72-41C4-89C1-160CA4AD9232}"/>
              </a:ext>
            </a:extLst>
          </p:cNvPr>
          <p:cNvSpPr/>
          <p:nvPr/>
        </p:nvSpPr>
        <p:spPr>
          <a:xfrm>
            <a:off x="3674229" y="3179671"/>
            <a:ext cx="928935" cy="454876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4DC5A48-5332-472C-BAF2-52C1685649A0}"/>
              </a:ext>
            </a:extLst>
          </p:cNvPr>
          <p:cNvSpPr/>
          <p:nvPr/>
        </p:nvSpPr>
        <p:spPr>
          <a:xfrm>
            <a:off x="216408" y="5469550"/>
            <a:ext cx="8065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11" indent="-33971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Using Idaho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N3LO NN interaction</a:t>
            </a:r>
          </a:p>
          <a:p>
            <a:r>
              <a:rPr lang="de-DE" sz="1400" dirty="0">
                <a:latin typeface="Century Schoolbook" panose="02040604050505020304" pitchFamily="18" charset="0"/>
              </a:rPr>
              <a:t>D.R. </a:t>
            </a:r>
            <a:r>
              <a:rPr lang="de-DE" sz="1400" dirty="0" err="1">
                <a:latin typeface="Century Schoolbook" panose="02040604050505020304" pitchFamily="18" charset="0"/>
              </a:rPr>
              <a:t>Entem</a:t>
            </a:r>
            <a:r>
              <a:rPr lang="de-DE" sz="1400" dirty="0">
                <a:latin typeface="Century Schoolbook" panose="02040604050505020304" pitchFamily="18" charset="0"/>
              </a:rPr>
              <a:t> et al., Phys. </a:t>
            </a:r>
            <a:r>
              <a:rPr lang="de-DE" sz="1400" dirty="0" err="1">
                <a:latin typeface="Century Schoolbook" panose="02040604050505020304" pitchFamily="18" charset="0"/>
              </a:rPr>
              <a:t>Rev</a:t>
            </a:r>
            <a:r>
              <a:rPr lang="de-DE" sz="1400" dirty="0">
                <a:latin typeface="Century Schoolbook" panose="02040604050505020304" pitchFamily="18" charset="0"/>
              </a:rPr>
              <a:t>. C 68 (2003) 041001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Different YN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models from</a:t>
            </a:r>
          </a:p>
          <a:p>
            <a:r>
              <a:rPr lang="fr-FR" sz="1400" dirty="0">
                <a:latin typeface="Century Schoolbook" panose="02040604050505020304" pitchFamily="18" charset="0"/>
              </a:rPr>
              <a:t>J. Haidenbauer et al., Few-Body </a:t>
            </a:r>
            <a:r>
              <a:rPr lang="fr-FR" sz="1400" dirty="0" err="1">
                <a:latin typeface="Century Schoolbook" panose="02040604050505020304" pitchFamily="18" charset="0"/>
              </a:rPr>
              <a:t>Syst</a:t>
            </a:r>
            <a:r>
              <a:rPr lang="fr-FR" sz="1400" dirty="0">
                <a:latin typeface="Century Schoolbook" panose="02040604050505020304" pitchFamily="18" charset="0"/>
              </a:rPr>
              <a:t>. 62 (2021) 105, </a:t>
            </a:r>
            <a:r>
              <a:rPr lang="fr-FR" sz="1400" dirty="0" err="1">
                <a:latin typeface="Century Schoolbook" panose="02040604050505020304" pitchFamily="18" charset="0"/>
              </a:rPr>
              <a:t>Eur</a:t>
            </a:r>
            <a:r>
              <a:rPr lang="fr-FR" sz="1400" dirty="0">
                <a:latin typeface="Century Schoolbook" panose="02040604050505020304" pitchFamily="18" charset="0"/>
              </a:rPr>
              <a:t>. Phys. J. A (2020) 56-91</a:t>
            </a:r>
            <a:r>
              <a:rPr lang="en-US" altLang="en-US" sz="1400" b="1" dirty="0">
                <a:latin typeface="Century Schoolbook" panose="02040604050505020304" pitchFamily="18" charset="0"/>
              </a:rPr>
              <a:t> </a:t>
            </a:r>
            <a:endParaRPr lang="en-US" altLang="en-US" sz="1400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D8B2082F-B54C-4FD5-838E-DD013587FF4F}"/>
                  </a:ext>
                </a:extLst>
              </p:cNvPr>
              <p:cNvSpPr txBox="1"/>
              <p:nvPr/>
            </p:nvSpPr>
            <p:spPr>
              <a:xfrm>
                <a:off x="3508644" y="5005648"/>
                <a:ext cx="4644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=75.06−1.63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MeV</a:t>
                </a:r>
              </a:p>
            </p:txBody>
          </p:sp>
        </mc:Choice>
        <mc:Fallback xmlns="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D8B2082F-B54C-4FD5-838E-DD013587F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644" y="5005648"/>
                <a:ext cx="4644482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ABD5DC1D-9A5D-40FC-B596-F0C4BB563AD6}"/>
                  </a:ext>
                </a:extLst>
              </p:cNvPr>
              <p:cNvSpPr txBox="1"/>
              <p:nvPr/>
            </p:nvSpPr>
            <p:spPr>
              <a:xfrm>
                <a:off x="6129018" y="4678617"/>
                <a:ext cx="4644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=74.09−0.79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MeV</a:t>
                </a:r>
              </a:p>
            </p:txBody>
          </p:sp>
        </mc:Choice>
        <mc:Fallback xmlns="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ABD5DC1D-9A5D-40FC-B596-F0C4BB563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018" y="4678617"/>
                <a:ext cx="4644482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à coins arrondis 54">
            <a:extLst>
              <a:ext uri="{FF2B5EF4-FFF2-40B4-BE49-F238E27FC236}">
                <a16:creationId xmlns:a16="http://schemas.microsoft.com/office/drawing/2014/main" id="{0040A9F6-5A67-421F-803C-CEBB032A53E7}"/>
              </a:ext>
            </a:extLst>
          </p:cNvPr>
          <p:cNvSpPr/>
          <p:nvPr/>
        </p:nvSpPr>
        <p:spPr>
          <a:xfrm>
            <a:off x="6257093" y="3337545"/>
            <a:ext cx="928935" cy="184462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à coins arrondis 54">
            <a:extLst>
              <a:ext uri="{FF2B5EF4-FFF2-40B4-BE49-F238E27FC236}">
                <a16:creationId xmlns:a16="http://schemas.microsoft.com/office/drawing/2014/main" id="{D0A96C8D-ABD0-4C79-B9E1-82C6F8405463}"/>
              </a:ext>
            </a:extLst>
          </p:cNvPr>
          <p:cNvSpPr/>
          <p:nvPr/>
        </p:nvSpPr>
        <p:spPr>
          <a:xfrm>
            <a:off x="1128059" y="2138513"/>
            <a:ext cx="928935" cy="454876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38C57E1D-BBF7-42A9-8EA6-8D918580EF9B}"/>
                  </a:ext>
                </a:extLst>
              </p:cNvPr>
              <p:cNvSpPr txBox="1"/>
              <p:nvPr/>
            </p:nvSpPr>
            <p:spPr>
              <a:xfrm>
                <a:off x="98380" y="4483527"/>
                <a:ext cx="53971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1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=1.15)=76.65−1.27</m:t>
                    </m:r>
                    <m:r>
                      <a:rPr lang="fr-FR" sz="1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1400" dirty="0">
                    <a:solidFill>
                      <a:srgbClr val="FFC000"/>
                    </a:solidFill>
                  </a:rPr>
                  <a:t> MeV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38C57E1D-BBF7-42A9-8EA6-8D918580E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0" y="4483527"/>
                <a:ext cx="5397190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rgbClr val="C00000"/>
                </a:solidFill>
              </a:rPr>
              <a:t>3-body system</a:t>
            </a:r>
            <a:br>
              <a:rPr lang="fr-FR" altLang="fr-FR" sz="3600" b="1" dirty="0">
                <a:solidFill>
                  <a:srgbClr val="C00000"/>
                </a:solidFill>
              </a:rPr>
            </a:br>
            <a:r>
              <a:rPr lang="fr-FR" altLang="fr-FR" sz="2400" b="1" dirty="0" err="1">
                <a:solidFill>
                  <a:srgbClr val="C00000"/>
                </a:solidFill>
              </a:rPr>
              <a:t>observability</a:t>
            </a:r>
            <a:r>
              <a:rPr lang="fr-FR" altLang="fr-FR" sz="2400" b="1" dirty="0">
                <a:solidFill>
                  <a:srgbClr val="C00000"/>
                </a:solidFill>
              </a:rPr>
              <a:t> of the J=1/2+ </a:t>
            </a:r>
            <a:r>
              <a:rPr lang="fr-FR" altLang="fr-FR" sz="2400" b="1" dirty="0" err="1">
                <a:solidFill>
                  <a:srgbClr val="C00000"/>
                </a:solidFill>
              </a:rPr>
              <a:t>resonances</a:t>
            </a:r>
            <a:r>
              <a:rPr lang="fr-FR" altLang="fr-FR" sz="2400" b="1" dirty="0">
                <a:solidFill>
                  <a:srgbClr val="C00000"/>
                </a:solidFill>
              </a:rPr>
              <a:t>?</a:t>
            </a:r>
            <a:endParaRPr lang="fr-FR" altLang="fr-FR" sz="2400" dirty="0">
              <a:solidFill>
                <a:schemeClr val="bg1"/>
              </a:solidFill>
            </a:endParaRP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27" name="Connecteur droit 26"/>
          <p:cNvCxnSpPr/>
          <p:nvPr/>
        </p:nvCxnSpPr>
        <p:spPr>
          <a:xfrm>
            <a:off x="695875" y="1917476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95875" y="422173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631979" y="403706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166341" y="288551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81757" y="40109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16329" y="323518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677317" y="3421261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16329" y="311796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551202" y="289828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1527790" y="309572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841164" y="131150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29832" y="432194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716329" y="452358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539" y="4346304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4752" y="310779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86596" y="268704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54364" y="249556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4751" y="248261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77601" y="209849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55548" y="1858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1588201" y="186608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705628" y="4595595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700621" y="2833834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" descr="Camping Clipart-flash light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7084" flipH="1">
            <a:off x="2306943" y="2689562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591050" y="1124744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1050" y="1124744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796368" y="388573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6368" y="388573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092280" y="1066410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</p:spPr>
            <p:txBody>
              <a:bodyPr/>
              <a:lstStyle/>
              <a:p>
                <a:pPr eaLnBrk="1" hangingPunct="1"/>
                <a:r>
                  <a:rPr lang="fr-FR" altLang="fr-FR" sz="3600" b="1" dirty="0">
                    <a:solidFill>
                      <a:srgbClr val="C00000"/>
                    </a:solidFill>
                  </a:rPr>
                  <a:t>3-body system, Z=1 case</a:t>
                </a:r>
                <a:br>
                  <a:rPr lang="fr-FR" altLang="fr-FR" sz="3600" b="1" dirty="0">
                    <a:solidFill>
                      <a:srgbClr val="C00000"/>
                    </a:solidFill>
                  </a:rPr>
                </a:br>
                <a:r>
                  <a:rPr lang="fr-FR" altLang="fr-FR" sz="2400" b="1" dirty="0">
                    <a:solidFill>
                      <a:srgbClr val="C00000"/>
                    </a:solidFill>
                  </a:rPr>
                  <a:t>primitive </a:t>
                </a:r>
                <a:r>
                  <a:rPr lang="fr-FR" altLang="fr-FR" sz="2400" b="1" dirty="0">
                    <a:solidFill>
                      <a:srgbClr val="FF0000"/>
                    </a:solidFill>
                  </a:rPr>
                  <a:t>simulation of </a:t>
                </a:r>
                <a14:m>
                  <m:oMath xmlns:m="http://schemas.openxmlformats.org/officeDocument/2006/math">
                    <m:r>
                      <a:rPr lang="fr-FR" altLang="fr-FR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d>
                      <m:dPr>
                        <m:ctrlP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  <m:sup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fr-FR" alt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fr-FR" altLang="fr-FR" sz="2400" dirty="0">
                    <a:solidFill>
                      <a:srgbClr val="FF0000"/>
                    </a:solidFill>
                  </a:rPr>
                  <a:t> reaction</a:t>
                </a:r>
                <a:endParaRPr lang="fr-FR" alt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7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  <a:blipFill>
                <a:blip r:embed="rId4"/>
                <a:stretch>
                  <a:fillRect t="-13043" b="-16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27" name="Connecteur droit 26"/>
          <p:cNvCxnSpPr/>
          <p:nvPr/>
        </p:nvCxnSpPr>
        <p:spPr>
          <a:xfrm>
            <a:off x="695875" y="1917476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95875" y="422173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631979" y="403706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166341" y="288551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81757" y="40109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16329" y="323518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677317" y="3421261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16329" y="311796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551202" y="289828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1527790" y="309572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841164" y="131150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29832" y="432194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716329" y="452358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539" y="4346304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4752" y="310779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86596" y="268704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54364" y="249556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4751" y="248261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77601" y="209849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55548" y="1858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1588201" y="186608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705628" y="4595595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700621" y="2833834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" descr="Camping Clipart-flash light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7084" flipH="1">
            <a:off x="2306943" y="2689562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15D04BBC-4954-42AB-89E4-BD2F0AD79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22844"/>
              </p:ext>
            </p:extLst>
          </p:nvPr>
        </p:nvGraphicFramePr>
        <p:xfrm>
          <a:off x="3491880" y="1858659"/>
          <a:ext cx="6029228" cy="461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Graph" r:id="rId6" imgW="6988583" imgH="5349080" progId="Origin50.Graph">
                  <p:embed/>
                </p:oleObj>
              </mc:Choice>
              <mc:Fallback>
                <p:oleObj name="Graph" r:id="rId6" imgW="6988583" imgH="5349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880" y="1858659"/>
                        <a:ext cx="6029228" cy="4614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27673BA-E92C-4AE4-973E-BADA3B6BEF48}"/>
                  </a:ext>
                </a:extLst>
              </p:cNvPr>
              <p:cNvSpPr txBox="1"/>
              <p:nvPr/>
            </p:nvSpPr>
            <p:spPr>
              <a:xfrm>
                <a:off x="3609849" y="1662278"/>
                <a:ext cx="5520859" cy="62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 </a:t>
                </a:r>
                <a:r>
                  <a:rPr lang="fr-FR" sz="1600" dirty="0" err="1"/>
                  <a:t>Response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function</a:t>
                </a:r>
                <a:r>
                  <a:rPr lang="fr-FR" sz="1600" dirty="0"/>
                  <a:t> </a:t>
                </a:r>
                <a:r>
                  <a:rPr lang="fr-FR" sz="1600" dirty="0" err="1"/>
                  <a:t>calculated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assuming</a:t>
                </a:r>
                <a:r>
                  <a:rPr lang="fr-FR" sz="1600" dirty="0"/>
                  <a:t> contact </a:t>
                </a:r>
                <a:r>
                  <a:rPr lang="fr-FR" sz="1600" dirty="0" err="1"/>
                  <a:t>momentum</a:t>
                </a:r>
                <a:r>
                  <a:rPr lang="fr-FR" sz="1600" dirty="0"/>
                  <a:t> </a:t>
                </a:r>
                <a:r>
                  <a:rPr lang="fr-FR" sz="1600" dirty="0" err="1"/>
                  <a:t>independent</a:t>
                </a:r>
                <a:r>
                  <a:rPr lang="fr-FR" sz="1600" dirty="0"/>
                  <a:t> fortm for </a:t>
                </a:r>
                <a14:m>
                  <m:oMath xmlns:m="http://schemas.openxmlformats.org/officeDocument/2006/math">
                    <m:r>
                      <a:rPr lang="fr-FR" alt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  <m:sup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1600" dirty="0"/>
                  <a:t> amplitude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27673BA-E92C-4AE4-973E-BADA3B6BE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49" y="1662278"/>
                <a:ext cx="5520859" cy="621132"/>
              </a:xfrm>
              <a:prstGeom prst="rect">
                <a:avLst/>
              </a:prstGeom>
              <a:blipFill>
                <a:blip r:embed="rId8"/>
                <a:stretch>
                  <a:fillRect l="-552" b="-1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61064528-A498-4BBC-A65E-8779E144F244}"/>
              </a:ext>
            </a:extLst>
          </p:cNvPr>
          <p:cNvSpPr/>
          <p:nvPr/>
        </p:nvSpPr>
        <p:spPr>
          <a:xfrm rot="19643215">
            <a:off x="4497727" y="4387753"/>
            <a:ext cx="3854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4269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</p:spPr>
            <p:txBody>
              <a:bodyPr/>
              <a:lstStyle/>
              <a:p>
                <a:pPr eaLnBrk="1" hangingPunct="1"/>
                <a:r>
                  <a:rPr lang="fr-FR" altLang="fr-FR" sz="3600" b="1" dirty="0">
                    <a:solidFill>
                      <a:srgbClr val="C00000"/>
                    </a:solidFill>
                  </a:rPr>
                  <a:t>3-body system, Z=1 case</a:t>
                </a:r>
                <a:br>
                  <a:rPr lang="fr-FR" altLang="fr-FR" sz="3600" b="1" dirty="0">
                    <a:solidFill>
                      <a:srgbClr val="C00000"/>
                    </a:solidFill>
                  </a:rPr>
                </a:br>
                <a:r>
                  <a:rPr lang="fr-FR" altLang="fr-FR" sz="2400" b="1" dirty="0">
                    <a:solidFill>
                      <a:srgbClr val="C00000"/>
                    </a:solidFill>
                  </a:rPr>
                  <a:t>primitive </a:t>
                </a:r>
                <a:r>
                  <a:rPr lang="fr-FR" altLang="fr-FR" sz="2400" b="1" dirty="0">
                    <a:solidFill>
                      <a:srgbClr val="FF0000"/>
                    </a:solidFill>
                  </a:rPr>
                  <a:t>simulation of </a:t>
                </a:r>
                <a14:m>
                  <m:oMath xmlns:m="http://schemas.openxmlformats.org/officeDocument/2006/math">
                    <m:r>
                      <a:rPr lang="fr-FR" altLang="fr-FR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d>
                      <m:dPr>
                        <m:ctrlP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fr-FR" alt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fr-FR" altLang="fr-FR" sz="2400" dirty="0">
                    <a:solidFill>
                      <a:srgbClr val="FF0000"/>
                    </a:solidFill>
                  </a:rPr>
                  <a:t> reaction</a:t>
                </a:r>
                <a:endParaRPr lang="fr-FR" alt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7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  <a:blipFill>
                <a:blip r:embed="rId4"/>
                <a:stretch>
                  <a:fillRect t="-13043" b="-16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27" name="Connecteur droit 26"/>
          <p:cNvCxnSpPr/>
          <p:nvPr/>
        </p:nvCxnSpPr>
        <p:spPr>
          <a:xfrm>
            <a:off x="695875" y="1917476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95875" y="422173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631979" y="403706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166341" y="288551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81757" y="40109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16329" y="323518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677317" y="3421261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16329" y="311796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551202" y="289828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1527790" y="309572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841164" y="131150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29832" y="432194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716329" y="452358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539" y="4346304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4752" y="310779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86596" y="268704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54364" y="249556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4751" y="248261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77601" y="209849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55548" y="1858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1588201" y="186608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705628" y="4595595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700621" y="2833834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" descr="Camping Clipart-flash light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7084" flipH="1">
            <a:off x="2306943" y="2689562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15D04BBC-4954-42AB-89E4-BD2F0AD79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469316"/>
              </p:ext>
            </p:extLst>
          </p:nvPr>
        </p:nvGraphicFramePr>
        <p:xfrm>
          <a:off x="3491880" y="1858659"/>
          <a:ext cx="6029228" cy="461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Graph" r:id="rId6" imgW="6988583" imgH="5349080" progId="Origin50.Graph">
                  <p:embed/>
                </p:oleObj>
              </mc:Choice>
              <mc:Fallback>
                <p:oleObj name="Graph" r:id="rId6" imgW="6988583" imgH="5349080" progId="Origin50.Graph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15D04BBC-4954-42AB-89E4-BD2F0AD798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880" y="1858659"/>
                        <a:ext cx="6029228" cy="4614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34BDABFF-5FA2-4A82-AED5-D447B8608DEB}"/>
                  </a:ext>
                </a:extLst>
              </p:cNvPr>
              <p:cNvSpPr txBox="1"/>
              <p:nvPr/>
            </p:nvSpPr>
            <p:spPr>
              <a:xfrm>
                <a:off x="3609849" y="1662278"/>
                <a:ext cx="5520859" cy="62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 </a:t>
                </a:r>
                <a:r>
                  <a:rPr lang="fr-FR" sz="1600" dirty="0" err="1"/>
                  <a:t>Response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function</a:t>
                </a:r>
                <a:r>
                  <a:rPr lang="fr-FR" sz="1600" dirty="0"/>
                  <a:t> </a:t>
                </a:r>
                <a:r>
                  <a:rPr lang="fr-FR" sz="1600" dirty="0" err="1"/>
                  <a:t>calculated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assuming</a:t>
                </a:r>
                <a:r>
                  <a:rPr lang="fr-FR" sz="1600" dirty="0"/>
                  <a:t> contact </a:t>
                </a:r>
                <a:r>
                  <a:rPr lang="fr-FR" sz="1600" dirty="0" err="1"/>
                  <a:t>momentum</a:t>
                </a:r>
                <a:r>
                  <a:rPr lang="fr-FR" sz="1600" dirty="0"/>
                  <a:t> </a:t>
                </a:r>
                <a:r>
                  <a:rPr lang="fr-FR" sz="1600" dirty="0" err="1"/>
                  <a:t>independent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form</a:t>
                </a:r>
                <a:r>
                  <a:rPr lang="fr-FR" sz="1600" dirty="0"/>
                  <a:t> for </a:t>
                </a:r>
                <a14:m>
                  <m:oMath xmlns:m="http://schemas.openxmlformats.org/officeDocument/2006/math">
                    <m:r>
                      <a:rPr lang="fr-FR" alt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1600" dirty="0"/>
                  <a:t> amplitude</a:t>
                </a: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34BDABFF-5FA2-4A82-AED5-D447B8608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49" y="1662278"/>
                <a:ext cx="5520859" cy="621132"/>
              </a:xfrm>
              <a:prstGeom prst="rect">
                <a:avLst/>
              </a:prstGeom>
              <a:blipFill>
                <a:blip r:embed="rId8"/>
                <a:stretch>
                  <a:fillRect l="-552" b="-1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CC6B268-B211-4A70-91E8-44168A5BD59E}"/>
              </a:ext>
            </a:extLst>
          </p:cNvPr>
          <p:cNvSpPr/>
          <p:nvPr/>
        </p:nvSpPr>
        <p:spPr>
          <a:xfrm rot="19643215">
            <a:off x="4497727" y="4387753"/>
            <a:ext cx="3854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1760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Strange </a:t>
            </a:r>
            <a:r>
              <a:rPr lang="fr-FR" altLang="fr-FR" sz="3600" b="1" dirty="0" err="1">
                <a:solidFill>
                  <a:schemeClr val="bg1"/>
                </a:solidFill>
              </a:rPr>
              <a:t>particles</a:t>
            </a:r>
            <a:r>
              <a:rPr lang="fr-FR" altLang="fr-FR" sz="3600" b="1" dirty="0">
                <a:solidFill>
                  <a:schemeClr val="bg1"/>
                </a:solidFill>
              </a:rPr>
              <a:t> (</a:t>
            </a:r>
            <a:r>
              <a:rPr lang="fr-FR" altLang="fr-FR" sz="3600" b="1" dirty="0" err="1">
                <a:solidFill>
                  <a:schemeClr val="bg1"/>
                </a:solidFill>
              </a:rPr>
              <a:t>hyperons</a:t>
            </a:r>
            <a:r>
              <a:rPr lang="fr-FR" altLang="fr-FR" sz="3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6866" name="Picture 2" descr="https://upload.wikimedia.org/wikipedia/commons/thumb/8/81/Quark_structure_neutron.svg/250px-Quark_structure_neutr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5" y="5156119"/>
            <a:ext cx="827035" cy="8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s://upload.wikimedia.org/wikipedia/commons/thumb/9/92/Quark_structure_proton.svg/220px-Quark_structure_prot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62" y="515611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s://upload.wikimedia.org/wikipedia/commons/thumb/a/a3/Quark_structure_lambda_baryon.svg/220px-Quark_structure_lambda_bary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1015200" cy="10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70165" y="3518491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Symbol" panose="05050102010706020507" pitchFamily="18" charset="2"/>
              </a:rPr>
              <a:t>L</a:t>
            </a:r>
            <a:r>
              <a:rPr lang="fr-FR" sz="2000" baseline="30000" dirty="0">
                <a:latin typeface="Symbol" panose="05050102010706020507" pitchFamily="18" charset="2"/>
              </a:rPr>
              <a:t>0</a:t>
            </a:r>
            <a:endParaRPr lang="en-US" sz="2000" baseline="30000" dirty="0"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94" y="579848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entury Schoolbook" panose="02040604050505020304" pitchFamily="18" charset="0"/>
              </a:rPr>
              <a:t>n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16121" y="579848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entury Schoolbook" panose="02040604050505020304" pitchFamily="18" charset="0"/>
              </a:rPr>
              <a:t>p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448076" y="4109123"/>
            <a:ext cx="562064" cy="128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798942" y="4109123"/>
            <a:ext cx="419035" cy="119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845411" y="4352694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Schoolbook" panose="02040604050505020304" pitchFamily="18" charset="0"/>
              </a:rPr>
              <a:t>+165 MeV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4675"/>
            <a:ext cx="4155605" cy="2382980"/>
          </a:xfrm>
          <a:prstGeom prst="rect">
            <a:avLst/>
          </a:prstGeom>
        </p:spPr>
      </p:pic>
      <p:pic>
        <p:nvPicPr>
          <p:cNvPr id="69" name="Picture 6" descr="https://upload.wikimedia.org/wikipedia/commons/thumb/a/a3/Quark_structure_lambda_baryon.svg/220px-Quark_structure_lambda_bary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38" y="1776227"/>
            <a:ext cx="669859" cy="6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s://upload.wikimedia.org/wikipedia/commons/thumb/a/a3/Quark_structure_lambda_baryon.svg/220px-Quark_structure_lambda_bary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2" y="1824350"/>
            <a:ext cx="669859" cy="6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https://upload.wikimedia.org/wikipedia/commons/thumb/a/a3/Quark_structure_lambda_baryon.svg/220px-Quark_structure_lambda_bary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9" y="1840960"/>
            <a:ext cx="669859" cy="6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/>
          <p:cNvSpPr/>
          <p:nvPr/>
        </p:nvSpPr>
        <p:spPr>
          <a:xfrm>
            <a:off x="1146673" y="1447415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p:sp>
        <p:nvSpPr>
          <p:cNvPr id="14346" name="Ellipse 14345"/>
          <p:cNvSpPr/>
          <p:nvPr/>
        </p:nvSpPr>
        <p:spPr>
          <a:xfrm>
            <a:off x="1875600" y="1972800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Arial Rounded MT Bold" panose="020F0704030504030204" pitchFamily="34" charset="0"/>
              </a:rPr>
              <a:t>d</a:t>
            </a:r>
            <a:endParaRPr lang="en-US" sz="1000" b="1" dirty="0">
              <a:latin typeface="Arial Rounded MT Bold" panose="020F0704030504030204" pitchFamily="34" charset="0"/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728742" y="2018879"/>
            <a:ext cx="140400" cy="14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 Rounded MT Bold" panose="020F0704030504030204" pitchFamily="34" charset="0"/>
              </a:rPr>
              <a:t>u</a:t>
            </a:r>
            <a:endParaRPr lang="en-US" sz="1050" b="1" dirty="0">
              <a:latin typeface="Arial Rounded MT Bold" panose="020F0704030504030204" pitchFamily="34" charset="0"/>
            </a:endParaRPr>
          </a:p>
        </p:txBody>
      </p:sp>
      <p:sp>
        <p:nvSpPr>
          <p:cNvPr id="14347" name="Rectangle 14346"/>
          <p:cNvSpPr/>
          <p:nvPr/>
        </p:nvSpPr>
        <p:spPr>
          <a:xfrm>
            <a:off x="422376" y="1445222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905430" y="143098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391876" y="258793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Schoolbook" panose="02040604050505020304" pitchFamily="18" charset="0"/>
              </a:rPr>
              <a:t>+80 MeV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4350" name="Éclair 14349"/>
          <p:cNvSpPr/>
          <p:nvPr/>
        </p:nvSpPr>
        <p:spPr>
          <a:xfrm rot="12605551">
            <a:off x="1087341" y="2584862"/>
            <a:ext cx="462522" cy="621876"/>
          </a:xfrm>
          <a:prstGeom prst="lightningBol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43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Camping Clipart-flash light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0619" flipH="1">
            <a:off x="2519641" y="2969315"/>
            <a:ext cx="1354781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657729B3-4938-4666-92A1-371C3A150A9F}"/>
              </a:ext>
            </a:extLst>
          </p:cNvPr>
          <p:cNvSpPr txBox="1"/>
          <p:nvPr/>
        </p:nvSpPr>
        <p:spPr>
          <a:xfrm>
            <a:off x="767520" y="106722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08100F2D-C3C1-4366-A082-6C4369A99112}"/>
              </a:ext>
            </a:extLst>
          </p:cNvPr>
          <p:cNvCxnSpPr/>
          <p:nvPr/>
        </p:nvCxnSpPr>
        <p:spPr>
          <a:xfrm>
            <a:off x="683568" y="1888462"/>
            <a:ext cx="0" cy="23762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29087886-0ABF-4462-BBF4-9ABD38E86162}"/>
              </a:ext>
            </a:extLst>
          </p:cNvPr>
          <p:cNvCxnSpPr/>
          <p:nvPr/>
        </p:nvCxnSpPr>
        <p:spPr>
          <a:xfrm>
            <a:off x="683568" y="4192718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AFD2953D-DAD5-43AD-822C-30B1479C9EF1}"/>
              </a:ext>
            </a:extLst>
          </p:cNvPr>
          <p:cNvSpPr txBox="1"/>
          <p:nvPr/>
        </p:nvSpPr>
        <p:spPr>
          <a:xfrm>
            <a:off x="269450" y="3981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520B0C5-0419-4698-96BF-38D4216EE4BA}"/>
              </a:ext>
            </a:extLst>
          </p:cNvPr>
          <p:cNvCxnSpPr/>
          <p:nvPr/>
        </p:nvCxnSpPr>
        <p:spPr>
          <a:xfrm>
            <a:off x="674289" y="3231391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2F1A474-F5DE-424A-9078-9BB942451551}"/>
              </a:ext>
            </a:extLst>
          </p:cNvPr>
          <p:cNvCxnSpPr/>
          <p:nvPr/>
        </p:nvCxnSpPr>
        <p:spPr>
          <a:xfrm flipH="1">
            <a:off x="665010" y="3392247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FB9A7FA9-6146-498C-976C-5B50551324F1}"/>
              </a:ext>
            </a:extLst>
          </p:cNvPr>
          <p:cNvCxnSpPr/>
          <p:nvPr/>
        </p:nvCxnSpPr>
        <p:spPr>
          <a:xfrm>
            <a:off x="683568" y="2708920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DDE3A34F-F3CD-46A5-9256-5C7F5A591A93}"/>
              </a:ext>
            </a:extLst>
          </p:cNvPr>
          <p:cNvSpPr txBox="1"/>
          <p:nvPr/>
        </p:nvSpPr>
        <p:spPr>
          <a:xfrm>
            <a:off x="1512089" y="253121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E49714BC-3EBF-42AA-B297-5B32AE29D8FA}"/>
              </a:ext>
            </a:extLst>
          </p:cNvPr>
          <p:cNvCxnSpPr/>
          <p:nvPr/>
        </p:nvCxnSpPr>
        <p:spPr>
          <a:xfrm>
            <a:off x="674289" y="2947924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8B64022-D52E-4AA0-B997-AC45C6F57AEC}"/>
              </a:ext>
            </a:extLst>
          </p:cNvPr>
          <p:cNvSpPr/>
          <p:nvPr/>
        </p:nvSpPr>
        <p:spPr>
          <a:xfrm>
            <a:off x="1538385" y="3053791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FFC6DA4-BB45-4565-8C0F-956B866967D3}"/>
              </a:ext>
            </a:extLst>
          </p:cNvPr>
          <p:cNvSpPr txBox="1"/>
          <p:nvPr/>
        </p:nvSpPr>
        <p:spPr>
          <a:xfrm>
            <a:off x="1599218" y="400805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CEFFFC8-7266-4B4C-A5BA-5170E71AD7C3}"/>
              </a:ext>
            </a:extLst>
          </p:cNvPr>
          <p:cNvSpPr txBox="1"/>
          <p:nvPr/>
        </p:nvSpPr>
        <p:spPr>
          <a:xfrm>
            <a:off x="1517433" y="279567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06BA2A7E-8290-4C34-A805-E871FE96D13C}"/>
              </a:ext>
            </a:extLst>
          </p:cNvPr>
          <p:cNvSpPr txBox="1"/>
          <p:nvPr/>
        </p:nvSpPr>
        <p:spPr>
          <a:xfrm>
            <a:off x="157385" y="251251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3DE0147-A213-4779-8B43-B1E4F5F2DBA2}"/>
              </a:ext>
            </a:extLst>
          </p:cNvPr>
          <p:cNvSpPr txBox="1"/>
          <p:nvPr/>
        </p:nvSpPr>
        <p:spPr>
          <a:xfrm>
            <a:off x="157540" y="276730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74537E93-279F-4CD5-9F14-ABBB98237D92}"/>
              </a:ext>
            </a:extLst>
          </p:cNvPr>
          <p:cNvSpPr txBox="1"/>
          <p:nvPr/>
        </p:nvSpPr>
        <p:spPr>
          <a:xfrm>
            <a:off x="157385" y="302284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E067C198-E0A1-41C9-A804-1B9349FE6B37}"/>
              </a:ext>
            </a:extLst>
          </p:cNvPr>
          <p:cNvCxnSpPr/>
          <p:nvPr/>
        </p:nvCxnSpPr>
        <p:spPr>
          <a:xfrm>
            <a:off x="683568" y="4032230"/>
            <a:ext cx="88645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7B362C5-DF47-4493-A7C5-D0AAA0C7E5B5}"/>
              </a:ext>
            </a:extLst>
          </p:cNvPr>
          <p:cNvCxnSpPr/>
          <p:nvPr/>
        </p:nvCxnSpPr>
        <p:spPr>
          <a:xfrm>
            <a:off x="690927" y="3392181"/>
            <a:ext cx="88645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Bulle ronde 94">
            <a:extLst>
              <a:ext uri="{FF2B5EF4-FFF2-40B4-BE49-F238E27FC236}">
                <a16:creationId xmlns:a16="http://schemas.microsoft.com/office/drawing/2014/main" id="{756902C3-84D9-4BF9-8B91-4A6A2570A012}"/>
              </a:ext>
            </a:extLst>
          </p:cNvPr>
          <p:cNvSpPr/>
          <p:nvPr/>
        </p:nvSpPr>
        <p:spPr>
          <a:xfrm>
            <a:off x="1766997" y="3395060"/>
            <a:ext cx="816620" cy="772797"/>
          </a:xfrm>
          <a:prstGeom prst="wedgeEllipseCallout">
            <a:avLst>
              <a:gd name="adj1" fmla="val -111705"/>
              <a:gd name="adj2" fmla="val -46044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eufb10" panose="020B0500000000000000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eufb10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">
                <a:extLst>
                  <a:ext uri="{FF2B5EF4-FFF2-40B4-BE49-F238E27FC236}">
                    <a16:creationId xmlns:a16="http://schemas.microsoft.com/office/drawing/2014/main" id="{19B09A95-45E1-4850-87FD-093A7342F55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</p:spPr>
            <p:txBody>
              <a:bodyPr/>
              <a:lstStyle/>
              <a:p>
                <a:pPr eaLnBrk="1" hangingPunct="1"/>
                <a:r>
                  <a:rPr lang="fr-FR" altLang="fr-FR" sz="3600" b="1" dirty="0">
                    <a:solidFill>
                      <a:srgbClr val="C00000"/>
                    </a:solidFill>
                  </a:rPr>
                  <a:t>3-body system, Z=2 case</a:t>
                </a:r>
                <a:br>
                  <a:rPr lang="fr-FR" altLang="fr-FR" sz="3600" b="1" dirty="0">
                    <a:solidFill>
                      <a:srgbClr val="C00000"/>
                    </a:solidFill>
                  </a:rPr>
                </a:br>
                <a:r>
                  <a:rPr lang="fr-FR" altLang="fr-FR" sz="2400" b="1" dirty="0">
                    <a:solidFill>
                      <a:srgbClr val="C00000"/>
                    </a:solidFill>
                  </a:rPr>
                  <a:t>primitive </a:t>
                </a:r>
                <a:r>
                  <a:rPr lang="fr-FR" altLang="fr-FR" sz="2400" b="1" dirty="0">
                    <a:solidFill>
                      <a:srgbClr val="FF0000"/>
                    </a:solidFill>
                  </a:rPr>
                  <a:t>simulation of </a:t>
                </a:r>
                <a14:m>
                  <m:oMath xmlns:m="http://schemas.openxmlformats.org/officeDocument/2006/math">
                    <m:r>
                      <a:rPr lang="fr-FR" altLang="fr-FR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d>
                      <m:dPr>
                        <m:ctrlP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alt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fr-FR" alt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fr-FR" alt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fr-FR" altLang="fr-FR" sz="2400" dirty="0">
                    <a:solidFill>
                      <a:srgbClr val="FF0000"/>
                    </a:solidFill>
                  </a:rPr>
                  <a:t> reaction</a:t>
                </a:r>
                <a:endParaRPr lang="fr-FR" alt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">
                <a:extLst>
                  <a:ext uri="{FF2B5EF4-FFF2-40B4-BE49-F238E27FC236}">
                    <a16:creationId xmlns:a16="http://schemas.microsoft.com/office/drawing/2014/main" id="{19B09A95-45E1-4850-87FD-093A7342F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42875" y="31750"/>
                <a:ext cx="9467850" cy="981075"/>
              </a:xfrm>
              <a:blipFill>
                <a:blip r:embed="rId5"/>
                <a:stretch>
                  <a:fillRect t="-13043" b="-16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2293F6B-19E1-4CBA-9E6C-85B6B02529A7}"/>
                  </a:ext>
                </a:extLst>
              </p:cNvPr>
              <p:cNvSpPr txBox="1"/>
              <p:nvPr/>
            </p:nvSpPr>
            <p:spPr>
              <a:xfrm>
                <a:off x="3609849" y="1662278"/>
                <a:ext cx="5520859" cy="62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 </a:t>
                </a:r>
                <a:r>
                  <a:rPr lang="fr-FR" sz="1600" dirty="0" err="1"/>
                  <a:t>Response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function</a:t>
                </a:r>
                <a:r>
                  <a:rPr lang="fr-FR" sz="1600" dirty="0"/>
                  <a:t> </a:t>
                </a:r>
                <a:r>
                  <a:rPr lang="fr-FR" sz="1600" dirty="0" err="1"/>
                  <a:t>calculated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assuming</a:t>
                </a:r>
                <a:r>
                  <a:rPr lang="fr-FR" sz="1600" dirty="0"/>
                  <a:t> contact </a:t>
                </a:r>
                <a:r>
                  <a:rPr lang="fr-FR" sz="1600" dirty="0" err="1"/>
                  <a:t>momentum</a:t>
                </a:r>
                <a:r>
                  <a:rPr lang="fr-FR" sz="1600" dirty="0"/>
                  <a:t> </a:t>
                </a:r>
                <a:r>
                  <a:rPr lang="fr-FR" sz="1600" dirty="0" err="1"/>
                  <a:t>independent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form</a:t>
                </a:r>
                <a:r>
                  <a:rPr lang="fr-FR" sz="1600" dirty="0"/>
                  <a:t> for </a:t>
                </a:r>
                <a14:m>
                  <m:oMath xmlns:m="http://schemas.openxmlformats.org/officeDocument/2006/math">
                    <m:r>
                      <a:rPr lang="fr-FR" alt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fr-FR" alt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fr-FR" alt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1600" dirty="0"/>
                  <a:t> amplitude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2293F6B-19E1-4CBA-9E6C-85B6B025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49" y="1662278"/>
                <a:ext cx="5520859" cy="621132"/>
              </a:xfrm>
              <a:prstGeom prst="rect">
                <a:avLst/>
              </a:prstGeom>
              <a:blipFill>
                <a:blip r:embed="rId8"/>
                <a:stretch>
                  <a:fillRect l="-552" b="-1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95D2FE4C-6B6C-4938-A6FC-A1CCE19C5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998883"/>
              </p:ext>
            </p:extLst>
          </p:nvPr>
        </p:nvGraphicFramePr>
        <p:xfrm>
          <a:off x="3528000" y="2304000"/>
          <a:ext cx="5528272" cy="423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8000" y="2304000"/>
                        <a:ext cx="5528272" cy="4231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685D40F2-FCAF-4214-BFFD-F14736B3A6DD}"/>
              </a:ext>
            </a:extLst>
          </p:cNvPr>
          <p:cNvSpPr/>
          <p:nvPr/>
        </p:nvSpPr>
        <p:spPr>
          <a:xfrm rot="19643215">
            <a:off x="4497727" y="4387753"/>
            <a:ext cx="3854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893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4-body </a:t>
            </a:r>
            <a:r>
              <a:rPr lang="fr-FR" altLang="fr-FR" sz="3600" b="1" dirty="0" err="1">
                <a:solidFill>
                  <a:schemeClr val="bg1"/>
                </a:solidFill>
              </a:rPr>
              <a:t>systems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696691" y="1891341"/>
            <a:ext cx="29335" cy="3632485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96691" y="419559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1632795" y="401093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+nnp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282573" y="39848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717145" y="320905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678133" y="3395126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23123" y="2862859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860704" y="150964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382994" y="151666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660749" y="461108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696691" y="485971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355" y="4320169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9122" y="300432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68.5</a:t>
            </a:r>
            <a:endParaRPr lang="en-US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711358" y="254916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70753" y="2284747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nnn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1553397" y="271791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704695" y="5213458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723123" y="443919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587" y="4675046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-8.5</a:t>
            </a:r>
            <a:endParaRPr lang="en-US" dirty="0"/>
          </a:p>
        </p:txBody>
      </p:sp>
      <p:cxnSp>
        <p:nvCxnSpPr>
          <p:cNvPr id="87" name="Connecteur droit 86"/>
          <p:cNvCxnSpPr/>
          <p:nvPr/>
        </p:nvCxnSpPr>
        <p:spPr>
          <a:xfrm>
            <a:off x="721828" y="5044378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29912" y="26505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72.7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40267" y="229538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75.0</a:t>
            </a:r>
            <a:endParaRPr lang="en-US" dirty="0"/>
          </a:p>
        </p:txBody>
      </p:sp>
      <p:cxnSp>
        <p:nvCxnSpPr>
          <p:cNvPr id="90" name="Connecteur droit 89"/>
          <p:cNvCxnSpPr/>
          <p:nvPr/>
        </p:nvCxnSpPr>
        <p:spPr>
          <a:xfrm>
            <a:off x="711358" y="261248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1528606" y="306958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99" name="ZoneTexte 98"/>
          <p:cNvSpPr txBox="1"/>
          <p:nvPr/>
        </p:nvSpPr>
        <p:spPr>
          <a:xfrm>
            <a:off x="1549491" y="248721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cxnSp>
        <p:nvCxnSpPr>
          <p:cNvPr id="100" name="Connecteur droit 99"/>
          <p:cNvCxnSpPr/>
          <p:nvPr/>
        </p:nvCxnSpPr>
        <p:spPr>
          <a:xfrm>
            <a:off x="3325550" y="2077125"/>
            <a:ext cx="29335" cy="3632485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3340217" y="446170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4237145" y="419559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+npp</a:t>
            </a:r>
            <a:endParaRPr lang="en-US" dirty="0"/>
          </a:p>
        </p:txBody>
      </p:sp>
      <p:sp>
        <p:nvSpPr>
          <p:cNvPr id="103" name="ZoneTexte 102"/>
          <p:cNvSpPr txBox="1"/>
          <p:nvPr/>
        </p:nvSpPr>
        <p:spPr>
          <a:xfrm>
            <a:off x="2936598" y="42547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104" name="Connecteur droit 103"/>
          <p:cNvCxnSpPr/>
          <p:nvPr/>
        </p:nvCxnSpPr>
        <p:spPr>
          <a:xfrm>
            <a:off x="3347864" y="350100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H="1">
            <a:off x="3306992" y="358091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3314254" y="321882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4222362" y="482827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cxnSp>
        <p:nvCxnSpPr>
          <p:cNvPr id="108" name="Connecteur droit 107"/>
          <p:cNvCxnSpPr/>
          <p:nvPr/>
        </p:nvCxnSpPr>
        <p:spPr>
          <a:xfrm>
            <a:off x="3325550" y="504549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759241" y="328672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66.5</a:t>
            </a:r>
            <a:endParaRPr lang="en-US" dirty="0"/>
          </a:p>
        </p:txBody>
      </p:sp>
      <p:cxnSp>
        <p:nvCxnSpPr>
          <p:cNvPr id="110" name="Connecteur droit 109"/>
          <p:cNvCxnSpPr/>
          <p:nvPr/>
        </p:nvCxnSpPr>
        <p:spPr>
          <a:xfrm>
            <a:off x="3325550" y="290258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251145" y="2688053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sp>
        <p:nvSpPr>
          <p:cNvPr id="113" name="ZoneTexte 112"/>
          <p:cNvSpPr txBox="1"/>
          <p:nvPr/>
        </p:nvSpPr>
        <p:spPr>
          <a:xfrm>
            <a:off x="4219398" y="303142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cxnSp>
        <p:nvCxnSpPr>
          <p:cNvPr id="114" name="Connecteur droit 113"/>
          <p:cNvCxnSpPr/>
          <p:nvPr/>
        </p:nvCxnSpPr>
        <p:spPr>
          <a:xfrm>
            <a:off x="3361815" y="5399242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3350687" y="468841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3350687" y="5234596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3325550" y="268805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4219398" y="32895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2761971" y="4492279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2773898" y="4846681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-7.7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11960" y="448544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H+p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1644446" y="426408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sp>
        <p:nvSpPr>
          <p:cNvPr id="123" name="Rectangle à coins arrondis 122"/>
          <p:cNvSpPr/>
          <p:nvPr/>
        </p:nvSpPr>
        <p:spPr>
          <a:xfrm>
            <a:off x="731814" y="3263512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à coins arrondis 123"/>
          <p:cNvSpPr/>
          <p:nvPr/>
        </p:nvSpPr>
        <p:spPr>
          <a:xfrm>
            <a:off x="3355627" y="3540996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85891" y="301885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69.3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2785891" y="250973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74.8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2773192" y="275142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70888" y="244258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H+p</a:t>
            </a:r>
            <a:endParaRPr lang="en-US" dirty="0"/>
          </a:p>
        </p:txBody>
      </p:sp>
      <p:cxnSp>
        <p:nvCxnSpPr>
          <p:cNvPr id="129" name="Connecteur droit 128"/>
          <p:cNvCxnSpPr/>
          <p:nvPr/>
        </p:nvCxnSpPr>
        <p:spPr>
          <a:xfrm flipH="1">
            <a:off x="3764706" y="2162836"/>
            <a:ext cx="0" cy="349323"/>
          </a:xfrm>
          <a:prstGeom prst="line">
            <a:avLst/>
          </a:prstGeom>
          <a:ln w="63500">
            <a:solidFill>
              <a:srgbClr val="025198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H="1">
            <a:off x="1165057" y="2077125"/>
            <a:ext cx="0" cy="349323"/>
          </a:xfrm>
          <a:prstGeom prst="line">
            <a:avLst/>
          </a:prstGeom>
          <a:ln w="73025">
            <a:solidFill>
              <a:srgbClr val="025198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642118" y="5124317"/>
                <a:ext cx="826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18" y="5124317"/>
                <a:ext cx="826701" cy="276999"/>
              </a:xfrm>
              <a:prstGeom prst="rect">
                <a:avLst/>
              </a:prstGeom>
              <a:blipFill>
                <a:blip r:embed="rId3"/>
                <a:stretch>
                  <a:fillRect l="-8088" r="-7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/>
              <p:cNvSpPr txBox="1"/>
              <p:nvPr/>
            </p:nvSpPr>
            <p:spPr>
              <a:xfrm>
                <a:off x="1650107" y="4886567"/>
                <a:ext cx="826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ZoneTexte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107" y="4886567"/>
                <a:ext cx="826701" cy="276999"/>
              </a:xfrm>
              <a:prstGeom prst="rect">
                <a:avLst/>
              </a:prstGeom>
              <a:blipFill>
                <a:blip r:embed="rId4"/>
                <a:stretch>
                  <a:fillRect l="-8148" r="-74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 flipV="1">
            <a:off x="860704" y="4688418"/>
            <a:ext cx="0" cy="1335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860704" y="3031420"/>
            <a:ext cx="0" cy="16629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860704" y="2717918"/>
            <a:ext cx="0" cy="138631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3525855" y="4886567"/>
            <a:ext cx="0" cy="1335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3517792" y="3333894"/>
            <a:ext cx="0" cy="1335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V="1">
            <a:off x="3525855" y="3075458"/>
            <a:ext cx="0" cy="1335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16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95288" y="188913"/>
                <a:ext cx="8748712" cy="981075"/>
              </a:xfrm>
            </p:spPr>
            <p:txBody>
              <a:bodyPr/>
              <a:lstStyle/>
              <a:p>
                <a:pPr eaLnBrk="1" hangingPunct="1"/>
                <a:r>
                  <a:rPr lang="fr-FR" altLang="fr-FR" sz="3600" b="1" dirty="0">
                    <a:solidFill>
                      <a:schemeClr val="bg1"/>
                    </a:solidFill>
                  </a:rPr>
                  <a:t>4-body </a:t>
                </a:r>
                <a:r>
                  <a:rPr lang="fr-FR" altLang="fr-FR" sz="3600" b="1" dirty="0" err="1">
                    <a:solidFill>
                      <a:schemeClr val="bg1"/>
                    </a:solidFill>
                  </a:rPr>
                  <a:t>systems</a:t>
                </a:r>
                <a:r>
                  <a:rPr lang="fr-FR" altLang="fr-FR" sz="3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altLang="fr-FR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r>
                      <a:rPr lang="fr-FR" altLang="fr-F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altLang="fr-FR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altLang="fr-FR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alt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3600" b="1" dirty="0">
                    <a:solidFill>
                      <a:schemeClr val="bg1"/>
                    </a:solidFill>
                  </a:rPr>
                  <a:t>(</a:t>
                </a:r>
                <a:r>
                  <a:rPr lang="fr-FR" altLang="fr-FR" sz="3600" b="1" dirty="0" err="1">
                    <a:solidFill>
                      <a:srgbClr val="0070C0"/>
                    </a:solidFill>
                  </a:rPr>
                  <a:t>preliminary</a:t>
                </a:r>
                <a:r>
                  <a:rPr lang="fr-FR" altLang="fr-FR" sz="36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43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288" y="188913"/>
                <a:ext cx="8748712" cy="981075"/>
              </a:xfrm>
              <a:blipFill>
                <a:blip r:embed="rId3"/>
                <a:stretch>
                  <a:fillRect b="-68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>
            <a:off x="696691" y="1891341"/>
            <a:ext cx="29335" cy="3632485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711358" y="391286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96691" y="305143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860704" y="150964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382994" y="151666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765" y="3719299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68.5</a:t>
            </a:r>
            <a:endParaRPr lang="en-US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711358" y="254916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70753" y="2284747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nnn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1597657" y="283906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01057" y="299106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72.7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40267" y="229538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75.0</a:t>
            </a:r>
            <a:endParaRPr lang="en-US" dirty="0"/>
          </a:p>
        </p:txBody>
      </p:sp>
      <p:cxnSp>
        <p:nvCxnSpPr>
          <p:cNvPr id="90" name="Connecteur droit 89"/>
          <p:cNvCxnSpPr/>
          <p:nvPr/>
        </p:nvCxnSpPr>
        <p:spPr>
          <a:xfrm>
            <a:off x="711358" y="261248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1594012" y="375075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99" name="ZoneTexte 98"/>
          <p:cNvSpPr txBox="1"/>
          <p:nvPr/>
        </p:nvSpPr>
        <p:spPr>
          <a:xfrm>
            <a:off x="1549491" y="248721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cxnSp>
        <p:nvCxnSpPr>
          <p:cNvPr id="100" name="Connecteur droit 99"/>
          <p:cNvCxnSpPr/>
          <p:nvPr/>
        </p:nvCxnSpPr>
        <p:spPr>
          <a:xfrm>
            <a:off x="3325550" y="2077125"/>
            <a:ext cx="29335" cy="3632485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3374514" y="429309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3340217" y="366013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766262" y="408232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66.5</a:t>
            </a:r>
            <a:endParaRPr lang="en-US" dirty="0"/>
          </a:p>
        </p:txBody>
      </p:sp>
      <p:cxnSp>
        <p:nvCxnSpPr>
          <p:cNvPr id="110" name="Connecteur droit 109"/>
          <p:cNvCxnSpPr/>
          <p:nvPr/>
        </p:nvCxnSpPr>
        <p:spPr>
          <a:xfrm>
            <a:off x="3325550" y="290258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251145" y="2688053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sp>
        <p:nvSpPr>
          <p:cNvPr id="113" name="ZoneTexte 112"/>
          <p:cNvSpPr txBox="1"/>
          <p:nvPr/>
        </p:nvSpPr>
        <p:spPr>
          <a:xfrm>
            <a:off x="4282426" y="3302855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cxnSp>
        <p:nvCxnSpPr>
          <p:cNvPr id="117" name="Connecteur droit 116"/>
          <p:cNvCxnSpPr/>
          <p:nvPr/>
        </p:nvCxnSpPr>
        <p:spPr>
          <a:xfrm>
            <a:off x="3325550" y="268805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4372063" y="390948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123" name="Rectangle à coins arrondis 122"/>
          <p:cNvSpPr/>
          <p:nvPr/>
        </p:nvSpPr>
        <p:spPr>
          <a:xfrm>
            <a:off x="729351" y="3881274"/>
            <a:ext cx="886023" cy="405695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94371" y="334565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69.3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2785891" y="250973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74.8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2773192" y="275142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70888" y="244258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H+p</a:t>
            </a:r>
            <a:endParaRPr lang="en-US" dirty="0"/>
          </a:p>
        </p:txBody>
      </p:sp>
      <p:cxnSp>
        <p:nvCxnSpPr>
          <p:cNvPr id="129" name="Connecteur droit 128"/>
          <p:cNvCxnSpPr/>
          <p:nvPr/>
        </p:nvCxnSpPr>
        <p:spPr>
          <a:xfrm flipH="1">
            <a:off x="3764706" y="2162836"/>
            <a:ext cx="0" cy="349323"/>
          </a:xfrm>
          <a:prstGeom prst="line">
            <a:avLst/>
          </a:prstGeom>
          <a:ln w="63500">
            <a:solidFill>
              <a:srgbClr val="025198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H="1">
            <a:off x="1165057" y="2077125"/>
            <a:ext cx="0" cy="349323"/>
          </a:xfrm>
          <a:prstGeom prst="line">
            <a:avLst/>
          </a:prstGeom>
          <a:ln w="73025">
            <a:solidFill>
              <a:srgbClr val="025198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875588" y="3714985"/>
            <a:ext cx="0" cy="16629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860704" y="2856549"/>
            <a:ext cx="14884" cy="207027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3538447" y="4082321"/>
            <a:ext cx="0" cy="184666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V="1">
            <a:off x="3538447" y="3487521"/>
            <a:ext cx="0" cy="133592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11358" y="3714985"/>
            <a:ext cx="864096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51327" y="3475469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69.3</a:t>
            </a:r>
            <a:endParaRPr lang="en-US" dirty="0"/>
          </a:p>
        </p:txBody>
      </p:sp>
      <p:cxnSp>
        <p:nvCxnSpPr>
          <p:cNvPr id="75" name="Connecteur droit 74"/>
          <p:cNvCxnSpPr/>
          <p:nvPr/>
        </p:nvCxnSpPr>
        <p:spPr>
          <a:xfrm>
            <a:off x="726026" y="2872719"/>
            <a:ext cx="864096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3350338" y="3475469"/>
            <a:ext cx="864096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3361815" y="4082321"/>
            <a:ext cx="864096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766262" y="385204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67.3</a:t>
            </a:r>
            <a:endParaRPr lang="en-US" dirty="0"/>
          </a:p>
        </p:txBody>
      </p:sp>
      <p:sp>
        <p:nvSpPr>
          <p:cNvPr id="80" name="Rectangle à coins arrondis 79"/>
          <p:cNvSpPr/>
          <p:nvPr/>
        </p:nvSpPr>
        <p:spPr>
          <a:xfrm>
            <a:off x="3350338" y="4345919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80" idx="1"/>
            <a:endCxn id="80" idx="3"/>
          </p:cNvCxnSpPr>
          <p:nvPr/>
        </p:nvCxnSpPr>
        <p:spPr>
          <a:xfrm>
            <a:off x="3350338" y="4519909"/>
            <a:ext cx="92893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5AD7541-9AA9-45FB-9946-AB4DDD716991}"/>
              </a:ext>
            </a:extLst>
          </p:cNvPr>
          <p:cNvCxnSpPr>
            <a:cxnSpLocks/>
            <a:endCxn id="123" idx="3"/>
          </p:cNvCxnSpPr>
          <p:nvPr/>
        </p:nvCxnSpPr>
        <p:spPr>
          <a:xfrm>
            <a:off x="739950" y="4082321"/>
            <a:ext cx="875424" cy="180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8C7159D0-649D-4557-8343-D921D94F3D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295421"/>
                  </p:ext>
                </p:extLst>
              </p:nvPr>
            </p:nvGraphicFramePr>
            <p:xfrm>
              <a:off x="-23650" y="4717409"/>
              <a:ext cx="4213296" cy="1873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432">
                      <a:extLst>
                        <a:ext uri="{9D8B030D-6E8A-4147-A177-3AD203B41FA5}">
                          <a16:colId xmlns:a16="http://schemas.microsoft.com/office/drawing/2014/main" val="334602742"/>
                        </a:ext>
                      </a:extLst>
                    </a:gridCol>
                    <a:gridCol w="1404432">
                      <a:extLst>
                        <a:ext uri="{9D8B030D-6E8A-4147-A177-3AD203B41FA5}">
                          <a16:colId xmlns:a16="http://schemas.microsoft.com/office/drawing/2014/main" val="2668997412"/>
                        </a:ext>
                      </a:extLst>
                    </a:gridCol>
                    <a:gridCol w="1404432">
                      <a:extLst>
                        <a:ext uri="{9D8B030D-6E8A-4147-A177-3AD203B41FA5}">
                          <a16:colId xmlns:a16="http://schemas.microsoft.com/office/drawing/2014/main" val="3514409025"/>
                        </a:ext>
                      </a:extLst>
                    </a:gridCol>
                  </a:tblGrid>
                  <a:tr h="51035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E-E(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Pre>
                                    <m:sPrePr>
                                      <m:ctrlPr>
                                        <a:rPr lang="fr-FR" sz="16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/>
                                    <m:sup>
                                      <m:r>
                                        <a:rPr lang="fr-FR" sz="1600" b="1" i="0" dirty="0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  <m:e>
                                      <m:r>
                                        <a:rPr lang="fr-FR" sz="1600" b="1" i="0" dirty="0" smtClean="0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sPre>
                                  <m:r>
                                    <a:rPr lang="fr-FR" sz="1600" b="1" i="0" dirty="0" smtClean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fr-FR" sz="1600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E-E(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Pre>
                                    <m:sPrePr>
                                      <m:ctrlPr>
                                        <a:rPr lang="fr-FR" sz="16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/>
                                    <m:sup>
                                      <m:r>
                                        <a:rPr lang="fr-FR" sz="1600" b="1" i="0" dirty="0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  <m:e>
                                      <m:r>
                                        <a:rPr lang="fr-FR" sz="1600" b="1" i="0" dirty="0" smtClean="0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sPre>
                                  <m:r>
                                    <a:rPr lang="fr-FR" sz="1600" b="1" i="0" dirty="0" smtClean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fr-FR" sz="1600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6637528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LO550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-1.44-1.20i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-2.44-1.07i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738727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339966"/>
                              </a:solidFill>
                              <a:latin typeface="Century Schoolbook" panose="02040604050505020304" pitchFamily="18" charset="0"/>
                            </a:rPr>
                            <a:t>LO700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339966"/>
                              </a:solidFill>
                              <a:latin typeface="Century Schoolbook" panose="02040604050505020304" pitchFamily="18" charset="0"/>
                            </a:rPr>
                            <a:t>-1.39-1.53i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339966"/>
                              </a:solidFill>
                              <a:latin typeface="Century Schoolbook" panose="02040604050505020304" pitchFamily="18" charset="0"/>
                            </a:rPr>
                            <a:t>-3.30-1.60i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520064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70C0"/>
                              </a:solidFill>
                              <a:latin typeface="Century Schoolbook" panose="02040604050505020304" pitchFamily="18" charset="0"/>
                            </a:rPr>
                            <a:t>NLO500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70C0"/>
                              </a:solidFill>
                              <a:latin typeface="Century Schoolbook" panose="02040604050505020304" pitchFamily="18" charset="0"/>
                            </a:rPr>
                            <a:t>-1.26-2.95i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70C0"/>
                              </a:solidFill>
                              <a:latin typeface="Century Schoolbook" panose="02040604050505020304" pitchFamily="18" charset="0"/>
                            </a:rPr>
                            <a:t>-2.73-2.74i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248339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FF0000"/>
                              </a:solidFill>
                              <a:latin typeface="Century Schoolbook" panose="02040604050505020304" pitchFamily="18" charset="0"/>
                            </a:rPr>
                            <a:t>NLO700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FF0000"/>
                              </a:solidFill>
                              <a:latin typeface="Century Schoolbook" panose="02040604050505020304" pitchFamily="18" charset="0"/>
                            </a:rPr>
                            <a:t>-2.28-2.85i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FF0000"/>
                              </a:solidFill>
                              <a:latin typeface="Century Schoolbook" panose="02040604050505020304" pitchFamily="18" charset="0"/>
                            </a:rPr>
                            <a:t>-3.83-2.67i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8068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8C7159D0-649D-4557-8343-D921D94F3D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295421"/>
                  </p:ext>
                </p:extLst>
              </p:nvPr>
            </p:nvGraphicFramePr>
            <p:xfrm>
              <a:off x="-23650" y="4717409"/>
              <a:ext cx="4213296" cy="1873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432">
                      <a:extLst>
                        <a:ext uri="{9D8B030D-6E8A-4147-A177-3AD203B41FA5}">
                          <a16:colId xmlns:a16="http://schemas.microsoft.com/office/drawing/2014/main" val="334602742"/>
                        </a:ext>
                      </a:extLst>
                    </a:gridCol>
                    <a:gridCol w="1404432">
                      <a:extLst>
                        <a:ext uri="{9D8B030D-6E8A-4147-A177-3AD203B41FA5}">
                          <a16:colId xmlns:a16="http://schemas.microsoft.com/office/drawing/2014/main" val="2668997412"/>
                        </a:ext>
                      </a:extLst>
                    </a:gridCol>
                    <a:gridCol w="1404432">
                      <a:extLst>
                        <a:ext uri="{9D8B030D-6E8A-4147-A177-3AD203B41FA5}">
                          <a16:colId xmlns:a16="http://schemas.microsoft.com/office/drawing/2014/main" val="3514409025"/>
                        </a:ext>
                      </a:extLst>
                    </a:gridCol>
                  </a:tblGrid>
                  <a:tr h="51035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870" t="-2381" r="-102174" b="-2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381" r="-1732" b="-2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6637528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LO550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-1.44-1.20i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latin typeface="Century Schoolbook" panose="02040604050505020304" pitchFamily="18" charset="0"/>
                            </a:rPr>
                            <a:t>-2.44-1.07i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738727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339966"/>
                              </a:solidFill>
                              <a:latin typeface="Century Schoolbook" panose="02040604050505020304" pitchFamily="18" charset="0"/>
                            </a:rPr>
                            <a:t>LO700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339966"/>
                              </a:solidFill>
                              <a:latin typeface="Century Schoolbook" panose="02040604050505020304" pitchFamily="18" charset="0"/>
                            </a:rPr>
                            <a:t>-1.39-1.53i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339966"/>
                              </a:solidFill>
                              <a:latin typeface="Century Schoolbook" panose="02040604050505020304" pitchFamily="18" charset="0"/>
                            </a:rPr>
                            <a:t>-3.30-1.60i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520064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70C0"/>
                              </a:solidFill>
                              <a:latin typeface="Century Schoolbook" panose="02040604050505020304" pitchFamily="18" charset="0"/>
                            </a:rPr>
                            <a:t>NLO500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70C0"/>
                              </a:solidFill>
                              <a:latin typeface="Century Schoolbook" panose="02040604050505020304" pitchFamily="18" charset="0"/>
                            </a:rPr>
                            <a:t>-1.26-2.95i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70C0"/>
                              </a:solidFill>
                              <a:latin typeface="Century Schoolbook" panose="02040604050505020304" pitchFamily="18" charset="0"/>
                            </a:rPr>
                            <a:t>-2.73-2.74i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248339"/>
                      </a:ext>
                    </a:extLst>
                  </a:tr>
                  <a:tr h="340727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FF0000"/>
                              </a:solidFill>
                              <a:latin typeface="Century Schoolbook" panose="02040604050505020304" pitchFamily="18" charset="0"/>
                            </a:rPr>
                            <a:t>NLO700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FF0000"/>
                              </a:solidFill>
                              <a:latin typeface="Century Schoolbook" panose="02040604050505020304" pitchFamily="18" charset="0"/>
                            </a:rPr>
                            <a:t>-2.28-2.85i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FF0000"/>
                              </a:solidFill>
                              <a:latin typeface="Century Schoolbook" panose="02040604050505020304" pitchFamily="18" charset="0"/>
                            </a:rPr>
                            <a:t>-3.83-2.67i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80689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2" name="Image 51">
            <a:extLst>
              <a:ext uri="{FF2B5EF4-FFF2-40B4-BE49-F238E27FC236}">
                <a16:creationId xmlns:a16="http://schemas.microsoft.com/office/drawing/2014/main" id="{E7FD94B2-D439-4ABB-A71D-7FF65B7B1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04" y="2734269"/>
            <a:ext cx="3509379" cy="233958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7749711-59DC-4CD8-B3C3-C94B1E71C5E3}"/>
              </a:ext>
            </a:extLst>
          </p:cNvPr>
          <p:cNvSpPr/>
          <p:nvPr/>
        </p:nvSpPr>
        <p:spPr>
          <a:xfrm>
            <a:off x="5652120" y="5157192"/>
            <a:ext cx="3355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entury Schoolbook" panose="02040604050505020304" pitchFamily="18" charset="0"/>
              </a:rPr>
              <a:t>T. </a:t>
            </a:r>
            <a:r>
              <a:rPr lang="de-DE" sz="800" dirty="0" err="1">
                <a:latin typeface="Century Schoolbook" panose="02040604050505020304" pitchFamily="18" charset="0"/>
              </a:rPr>
              <a:t>Nagae</a:t>
            </a:r>
            <a:r>
              <a:rPr lang="de-DE" sz="800" dirty="0">
                <a:latin typeface="Century Schoolbook" panose="02040604050505020304" pitchFamily="18" charset="0"/>
              </a:rPr>
              <a:t> et al., Phys.Rev.Lett.80 (1998)1605</a:t>
            </a:r>
          </a:p>
          <a:p>
            <a:r>
              <a:rPr lang="de-DE" sz="800" dirty="0">
                <a:latin typeface="Century Schoolbook" panose="02040604050505020304" pitchFamily="18" charset="0"/>
              </a:rPr>
              <a:t>H. </a:t>
            </a:r>
            <a:r>
              <a:rPr lang="de-DE" sz="800" dirty="0" err="1">
                <a:latin typeface="Century Schoolbook" panose="02040604050505020304" pitchFamily="18" charset="0"/>
              </a:rPr>
              <a:t>Outa</a:t>
            </a:r>
            <a:r>
              <a:rPr lang="de-DE" sz="800" dirty="0">
                <a:latin typeface="Century Schoolbook" panose="02040604050505020304" pitchFamily="18" charset="0"/>
              </a:rPr>
              <a:t> et al., </a:t>
            </a:r>
            <a:r>
              <a:rPr lang="de-DE" sz="800" dirty="0" err="1">
                <a:latin typeface="Century Schoolbook" panose="02040604050505020304" pitchFamily="18" charset="0"/>
              </a:rPr>
              <a:t>Prog</a:t>
            </a:r>
            <a:r>
              <a:rPr lang="de-DE" sz="800" dirty="0">
                <a:latin typeface="Century Schoolbook" panose="02040604050505020304" pitchFamily="18" charset="0"/>
              </a:rPr>
              <a:t>. Theor. Phys. </a:t>
            </a:r>
            <a:r>
              <a:rPr lang="de-DE" sz="800" dirty="0" err="1">
                <a:latin typeface="Century Schoolbook" panose="02040604050505020304" pitchFamily="18" charset="0"/>
              </a:rPr>
              <a:t>Suppl</a:t>
            </a:r>
            <a:r>
              <a:rPr lang="de-DE" sz="800" dirty="0">
                <a:latin typeface="Century Schoolbook" panose="02040604050505020304" pitchFamily="18" charset="0"/>
              </a:rPr>
              <a:t>. 117 (1994) 177; R.S. </a:t>
            </a:r>
            <a:r>
              <a:rPr lang="de-DE" sz="800" dirty="0" err="1">
                <a:latin typeface="Century Schoolbook" panose="02040604050505020304" pitchFamily="18" charset="0"/>
              </a:rPr>
              <a:t>Hayano</a:t>
            </a:r>
            <a:r>
              <a:rPr lang="de-DE" sz="800" dirty="0">
                <a:latin typeface="Century Schoolbook" panose="02040604050505020304" pitchFamily="18" charset="0"/>
              </a:rPr>
              <a:t> et al., Phys. </a:t>
            </a:r>
            <a:r>
              <a:rPr lang="de-DE" sz="800" dirty="0" err="1">
                <a:latin typeface="Century Schoolbook" panose="02040604050505020304" pitchFamily="18" charset="0"/>
              </a:rPr>
              <a:t>Lett</a:t>
            </a:r>
            <a:r>
              <a:rPr lang="de-DE" sz="800" dirty="0">
                <a:latin typeface="Century Schoolbook" panose="02040604050505020304" pitchFamily="18" charset="0"/>
              </a:rPr>
              <a:t>. B 231 (1989) 355</a:t>
            </a:r>
          </a:p>
          <a:p>
            <a:r>
              <a:rPr lang="de-DE" sz="800" dirty="0">
                <a:latin typeface="Century Schoolbook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7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71" grpId="0"/>
      <p:bldP spid="78" grpId="0"/>
      <p:bldP spid="80" grpId="0" animBg="1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rgbClr val="C00000"/>
                </a:solidFill>
              </a:rPr>
              <a:t>3-body system, Z=1 case</a:t>
            </a:r>
            <a:endParaRPr lang="fr-FR" altLang="fr-FR" sz="3600" dirty="0">
              <a:solidFill>
                <a:schemeClr val="bg1"/>
              </a:solidFill>
            </a:endParaRP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03308" y="1125790"/>
                <a:ext cx="4409156" cy="1526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𝑌𝑁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fr-FR" dirty="0"/>
              </a:p>
              <a:p>
                <a:r>
                  <a:rPr lang="fr-FR" dirty="0">
                    <a:latin typeface="Century Schoolbook" panose="02040604050505020304" pitchFamily="18" charset="0"/>
                  </a:rPr>
                  <a:t>idem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entury Schoolbook" panose="020406040505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1125790"/>
                <a:ext cx="4409156" cy="1526700"/>
              </a:xfrm>
              <a:prstGeom prst="rect">
                <a:avLst/>
              </a:prstGeom>
              <a:blipFill>
                <a:blip r:embed="rId4"/>
                <a:stretch>
                  <a:fillRect l="-1245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36896" y="5301826"/>
            <a:ext cx="8065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11" indent="-33971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Using Idaho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N3LO NN interaction</a:t>
            </a:r>
          </a:p>
          <a:p>
            <a:r>
              <a:rPr lang="de-DE" sz="1400" dirty="0">
                <a:latin typeface="Century Schoolbook" panose="02040604050505020304" pitchFamily="18" charset="0"/>
              </a:rPr>
              <a:t>D.R. </a:t>
            </a:r>
            <a:r>
              <a:rPr lang="de-DE" sz="1400" dirty="0" err="1">
                <a:latin typeface="Century Schoolbook" panose="02040604050505020304" pitchFamily="18" charset="0"/>
              </a:rPr>
              <a:t>Entem</a:t>
            </a:r>
            <a:r>
              <a:rPr lang="de-DE" sz="1400" dirty="0">
                <a:latin typeface="Century Schoolbook" panose="02040604050505020304" pitchFamily="18" charset="0"/>
              </a:rPr>
              <a:t> et al., Phys. </a:t>
            </a:r>
            <a:r>
              <a:rPr lang="de-DE" sz="1400" dirty="0" err="1">
                <a:latin typeface="Century Schoolbook" panose="02040604050505020304" pitchFamily="18" charset="0"/>
              </a:rPr>
              <a:t>Rev</a:t>
            </a:r>
            <a:r>
              <a:rPr lang="de-DE" sz="1400" dirty="0">
                <a:latin typeface="Century Schoolbook" panose="02040604050505020304" pitchFamily="18" charset="0"/>
              </a:rPr>
              <a:t>. C 68 (2003) 041001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entury Schoolbook" panose="02040604050505020304" pitchFamily="18" charset="0"/>
              </a:rPr>
              <a:t>Different YN </a:t>
            </a:r>
            <a:r>
              <a:rPr lang="en-US" altLang="en-US" b="1" dirty="0">
                <a:latin typeface="Symbol" panose="05050102010706020507" pitchFamily="18" charset="2"/>
              </a:rPr>
              <a:t>c-</a:t>
            </a:r>
            <a:r>
              <a:rPr lang="en-US" altLang="en-US" b="1" dirty="0">
                <a:latin typeface="Century Schoolbook" panose="02040604050505020304" pitchFamily="18" charset="0"/>
              </a:rPr>
              <a:t>EFT models from</a:t>
            </a:r>
          </a:p>
          <a:p>
            <a:r>
              <a:rPr lang="fr-FR" sz="1400" dirty="0">
                <a:latin typeface="Century Schoolbook" panose="02040604050505020304" pitchFamily="18" charset="0"/>
              </a:rPr>
              <a:t>J. Haidenbauer et al., Few-Body </a:t>
            </a:r>
            <a:r>
              <a:rPr lang="fr-FR" sz="1400" dirty="0" err="1">
                <a:latin typeface="Century Schoolbook" panose="02040604050505020304" pitchFamily="18" charset="0"/>
              </a:rPr>
              <a:t>Syst</a:t>
            </a:r>
            <a:r>
              <a:rPr lang="fr-FR" sz="1400" dirty="0">
                <a:latin typeface="Century Schoolbook" panose="02040604050505020304" pitchFamily="18" charset="0"/>
              </a:rPr>
              <a:t>. 62 (2021) 105, </a:t>
            </a:r>
            <a:r>
              <a:rPr lang="fr-FR" sz="1400" dirty="0" err="1">
                <a:latin typeface="Century Schoolbook" panose="02040604050505020304" pitchFamily="18" charset="0"/>
              </a:rPr>
              <a:t>Eur</a:t>
            </a:r>
            <a:r>
              <a:rPr lang="fr-FR" sz="1400" dirty="0">
                <a:latin typeface="Century Schoolbook" panose="02040604050505020304" pitchFamily="18" charset="0"/>
              </a:rPr>
              <a:t>. Phys. J. A (2020) 56-91</a:t>
            </a:r>
            <a:r>
              <a:rPr lang="en-US" altLang="en-US" sz="1400" b="1" dirty="0">
                <a:latin typeface="Century Schoolbook" panose="02040604050505020304" pitchFamily="18" charset="0"/>
              </a:rPr>
              <a:t> </a:t>
            </a:r>
            <a:endParaRPr lang="en-US" altLang="en-US" sz="14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57300"/>
              </p:ext>
            </p:extLst>
          </p:nvPr>
        </p:nvGraphicFramePr>
        <p:xfrm>
          <a:off x="133350" y="1484784"/>
          <a:ext cx="4328862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0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" y="1484784"/>
                        <a:ext cx="4328862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458929" y="1484432"/>
                <a:ext cx="16777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929" y="1484432"/>
                <a:ext cx="1677703" cy="276999"/>
              </a:xfrm>
              <a:prstGeom prst="rect">
                <a:avLst/>
              </a:prstGeom>
              <a:blipFill>
                <a:blip r:embed="rId7"/>
                <a:stretch>
                  <a:fillRect l="-2536" t="-2222" r="-217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40559" y="3063147"/>
                <a:ext cx="1915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59" y="3063147"/>
                <a:ext cx="1915204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765908"/>
              </p:ext>
            </p:extLst>
          </p:nvPr>
        </p:nvGraphicFramePr>
        <p:xfrm>
          <a:off x="4788024" y="3157164"/>
          <a:ext cx="4020274" cy="307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1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8024" y="3157164"/>
                        <a:ext cx="4020274" cy="3076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436096" y="5194963"/>
            <a:ext cx="28809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9999"/>
                  </a:outerShdw>
                </a:effectLst>
                <a:latin typeface="Century Schoolbook" panose="02040604050505020304" pitchFamily="18" charset="0"/>
              </a:rPr>
              <a:t>Not </a:t>
            </a:r>
            <a:r>
              <a:rPr lang="fr-F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9999"/>
                  </a:outerShdw>
                </a:effectLst>
                <a:latin typeface="Century Schoolbook" panose="02040604050505020304" pitchFamily="18" charset="0"/>
              </a:rPr>
              <a:t>properly</a:t>
            </a:r>
            <a:r>
              <a:rPr lang="fr-F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9999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fr-F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9999"/>
                  </a:outerShdw>
                </a:effectLst>
                <a:latin typeface="Century Schoolbook" panose="02040604050505020304" pitchFamily="18" charset="0"/>
              </a:rPr>
              <a:t>normalized</a:t>
            </a:r>
            <a:r>
              <a:rPr lang="fr-F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9999"/>
                  </a:outerShdw>
                </a:effectLst>
                <a:latin typeface="Century Schoolbook" panose="020406040505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35654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1640" y="1166018"/>
                <a:ext cx="7417072" cy="4525963"/>
              </a:xfrm>
            </p:spPr>
            <p:txBody>
              <a:bodyPr/>
              <a:lstStyle/>
              <a:p>
                <a:pPr marL="0" indent="0" algn="just" eaLnBrk="1" hangingPunct="1">
                  <a:buNone/>
                </a:pPr>
                <a:endParaRPr lang="fr-FR" altLang="fr-FR" sz="2000" dirty="0">
                  <a:latin typeface="Bradley Hand ITC" panose="03070402050302030203" pitchFamily="66" charset="0"/>
                </a:endParaRPr>
              </a:p>
              <a:p>
                <a:pPr algn="just" eaLnBrk="1" hangingPunct="1"/>
                <a:r>
                  <a:rPr lang="fr-FR" altLang="fr-FR" sz="1800" dirty="0" err="1">
                    <a:latin typeface="Century Schoolbook" panose="02040604050505020304" pitchFamily="18" charset="0"/>
                  </a:rPr>
                  <a:t>We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have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developped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a code to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study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resonant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states in 3- and 4-body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hypernucleai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,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employing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modern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realistic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interactions </a:t>
                </a:r>
              </a:p>
              <a:p>
                <a:pPr algn="just" eaLnBrk="1" hangingPunct="1"/>
                <a:endParaRPr lang="fr-FR" altLang="fr-FR" sz="1800" dirty="0">
                  <a:latin typeface="Century Schoolbook" panose="02040604050505020304" pitchFamily="18" charset="0"/>
                </a:endParaRPr>
              </a:p>
              <a:p>
                <a:pPr algn="just" eaLnBrk="1" hangingPunct="1"/>
                <a:r>
                  <a:rPr lang="fr-FR" altLang="fr-FR" sz="1800" dirty="0">
                    <a:latin typeface="Century Schoolbook" panose="02040604050505020304" pitchFamily="18" charset="0"/>
                  </a:rPr>
                  <a:t>Possible existence of «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narrow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altLang="fr-FR" sz="1800"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r>
                      <a:rPr lang="fr-FR" altLang="fr-FR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  <m:sup>
                        <m:r>
                          <a:rPr lang="fr-FR" altLang="fr-FR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altLang="fr-F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1800" dirty="0" err="1">
                    <a:latin typeface="Century Schoolbook" panose="02040604050505020304" pitchFamily="18" charset="0"/>
                  </a:rPr>
                  <a:t>Feschbach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resonance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states in the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vicinity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alt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r-FR" altLang="fr-FR" sz="1800" dirty="0">
                    <a:latin typeface="Century Schoolbook" panose="02040604050505020304" pitchFamily="18" charset="0"/>
                  </a:rPr>
                  <a:t> thresholds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is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suggested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.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These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states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could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be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observed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altLang="fr-FR" sz="1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fr-FR" altLang="fr-FR" sz="1800" dirty="0">
                    <a:latin typeface="Century Schoolbook" panose="02040604050505020304" pitchFamily="18" charset="0"/>
                  </a:rPr>
                  <a:t>)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reactions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alt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fr-FR" altLang="fr-FR" sz="1800" dirty="0">
                    <a:latin typeface="Century Schoolbook" panose="020406040505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alt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</m:oMath>
                </a14:m>
                <a:endParaRPr lang="fr-FR" altLang="fr-FR" sz="1800" dirty="0">
                  <a:latin typeface="Century Schoolbook" panose="02040604050505020304" pitchFamily="18" charset="0"/>
                </a:endParaRPr>
              </a:p>
              <a:p>
                <a:pPr marL="0" indent="0" algn="just" eaLnBrk="1" hangingPunct="1">
                  <a:buNone/>
                </a:pPr>
                <a:endParaRPr lang="fr-FR" altLang="fr-FR" sz="1800" dirty="0">
                  <a:latin typeface="Century Schoolbook" panose="02040604050505020304" pitchFamily="18" charset="0"/>
                </a:endParaRPr>
              </a:p>
              <a:p>
                <a:r>
                  <a:rPr lang="fr-FR" altLang="fr-FR" sz="1800" dirty="0" err="1">
                    <a:latin typeface="Century Schoolbook" panose="02040604050505020304" pitchFamily="18" charset="0"/>
                  </a:rPr>
                  <a:t>We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confirm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the existence of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experimentaly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observed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altLang="fr-FR" sz="1800"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r>
                      <a:rPr lang="fr-FR" altLang="fr-FR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fr-FR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altLang="fr-FR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Feschbach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altLang="fr-FR" sz="1800" dirty="0" err="1">
                    <a:latin typeface="Century Schoolbook" panose="02040604050505020304" pitchFamily="18" charset="0"/>
                  </a:rPr>
                  <a:t>resonance</a:t>
                </a:r>
                <a:r>
                  <a:rPr lang="fr-FR" altLang="fr-FR" sz="1800" dirty="0">
                    <a:latin typeface="Century Schoolbook" panose="020406040505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fr-FR" altLang="fr-FR" sz="1800"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FR" altLang="fr-FR" sz="1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fr-FR" sz="1800" dirty="0">
                    <a:latin typeface="Century Schoolbook" panose="02040604050505020304" pitchFamily="18" charset="0"/>
                  </a:rPr>
                  <a:t>, as </a:t>
                </a:r>
                <a:r>
                  <a:rPr lang="fr-FR" sz="1800" dirty="0" err="1">
                    <a:latin typeface="Century Schoolbook" panose="02040604050505020304" pitchFamily="18" charset="0"/>
                  </a:rPr>
                  <a:t>well</a:t>
                </a:r>
                <a:r>
                  <a:rPr lang="fr-FR" sz="1800" dirty="0">
                    <a:latin typeface="Century Schoolbook" panose="02040604050505020304" pitchFamily="18" charset="0"/>
                  </a:rPr>
                  <a:t> as </a:t>
                </a:r>
                <a:r>
                  <a:rPr lang="fr-FR" sz="1800" dirty="0" err="1">
                    <a:latin typeface="Century Schoolbook" panose="02040604050505020304" pitchFamily="18" charset="0"/>
                  </a:rPr>
                  <a:t>find</a:t>
                </a:r>
                <a:r>
                  <a:rPr lang="fr-FR" sz="1800" dirty="0">
                    <a:latin typeface="Century Schoolbook" panose="02040604050505020304" pitchFamily="18" charset="0"/>
                  </a:rPr>
                  <a:t> </a:t>
                </a:r>
                <a:r>
                  <a:rPr lang="fr-FR" sz="1800" dirty="0" err="1">
                    <a:latin typeface="Century Schoolbook" panose="02040604050505020304" pitchFamily="18" charset="0"/>
                  </a:rPr>
                  <a:t>similar</a:t>
                </a:r>
                <a:r>
                  <a:rPr lang="fr-FR" sz="1800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altLang="fr-FR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fr-F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latin typeface="Century Schoolbook" panose="02040604050505020304" pitchFamily="18" charset="0"/>
                  </a:rPr>
                  <a:t>state</a:t>
                </a:r>
              </a:p>
              <a:p>
                <a:pPr marL="0" indent="0">
                  <a:buNone/>
                </a:pPr>
                <a:endParaRPr lang="fr-FR" sz="1800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We would like to thank J. </a:t>
                </a:r>
                <a:r>
                  <a:rPr lang="en-US" sz="1800" dirty="0" err="1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Haidenbauer</a:t>
                </a:r>
                <a:r>
                  <a:rPr lang="en-US" sz="1800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 &amp; A. </a:t>
                </a:r>
                <a:r>
                  <a:rPr lang="en-US" sz="1800" dirty="0" err="1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Nogga</a:t>
                </a:r>
                <a:r>
                  <a:rPr lang="en-US" sz="1800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 for providing the YN interaction codes and helping in their implementation.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1640" y="1166018"/>
                <a:ext cx="7417072" cy="4525963"/>
              </a:xfrm>
              <a:blipFill>
                <a:blip r:embed="rId3"/>
                <a:stretch>
                  <a:fillRect l="-657" r="-6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id="{63FC9EC6-2789-4E29-AF46-4B8F6698A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5589240"/>
            <a:ext cx="8763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u="sng" dirty="0" err="1">
                <a:latin typeface="Comic Sans MS" pitchFamily="66" charset="0"/>
                <a:cs typeface="Arial" charset="0"/>
              </a:rPr>
              <a:t>Acknowledgements</a:t>
            </a:r>
            <a:r>
              <a:rPr lang="fr-FR" sz="1400" u="sng" dirty="0">
                <a:latin typeface="Comic Sans MS" pitchFamily="66" charset="0"/>
                <a:cs typeface="Arial" charset="0"/>
              </a:rPr>
              <a:t>:</a:t>
            </a:r>
            <a:r>
              <a:rPr lang="fr-FR" sz="1400" b="1" dirty="0">
                <a:latin typeface="Comic Sans MS" pitchFamily="66" charset="0"/>
                <a:cs typeface="Arial" charset="0"/>
              </a:rPr>
              <a:t> </a:t>
            </a:r>
            <a:r>
              <a:rPr lang="en-US" sz="1400" dirty="0">
                <a:latin typeface="Comic Sans MS" pitchFamily="66" charset="0"/>
                <a:cs typeface="Arial" charset="0"/>
              </a:rPr>
              <a:t>We were granted access to the HPC resources of TGCC/IDRIS under the allocation 2023-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AD010506006R2</a:t>
            </a:r>
            <a:r>
              <a:rPr lang="en-US" sz="1400" dirty="0">
                <a:latin typeface="Comic Sans MS" pitchFamily="66" charset="0"/>
                <a:cs typeface="Arial" charset="0"/>
              </a:rPr>
              <a:t> made by GENCI (Grand </a:t>
            </a:r>
            <a:r>
              <a:rPr lang="en-US" sz="1400" dirty="0" err="1">
                <a:latin typeface="Comic Sans MS" pitchFamily="66" charset="0"/>
                <a:cs typeface="Arial" charset="0"/>
              </a:rPr>
              <a:t>Equipement</a:t>
            </a:r>
            <a:r>
              <a:rPr lang="en-US" sz="1400" dirty="0">
                <a:latin typeface="Comic Sans MS" pitchFamily="66" charset="0"/>
                <a:cs typeface="Arial" charset="0"/>
              </a:rPr>
              <a:t> National de </a:t>
            </a:r>
            <a:r>
              <a:rPr lang="en-US" sz="1400" dirty="0" err="1">
                <a:latin typeface="Comic Sans MS" pitchFamily="66" charset="0"/>
                <a:cs typeface="Arial" charset="0"/>
              </a:rPr>
              <a:t>Calcul</a:t>
            </a:r>
            <a:r>
              <a:rPr lang="en-US" sz="1400" dirty="0">
                <a:latin typeface="Comic Sans MS" pitchFamily="66" charset="0"/>
                <a:cs typeface="Arial" charset="0"/>
              </a:rPr>
              <a:t> </a:t>
            </a:r>
            <a:r>
              <a:rPr lang="en-US" sz="1400" dirty="0" err="1">
                <a:latin typeface="Comic Sans MS" pitchFamily="66" charset="0"/>
                <a:cs typeface="Arial" charset="0"/>
              </a:rPr>
              <a:t>Intensif</a:t>
            </a:r>
            <a:r>
              <a:rPr lang="en-US" sz="1400" dirty="0">
                <a:latin typeface="Comic Sans MS" pitchFamily="66" charset="0"/>
                <a:cs typeface="Arial" charset="0"/>
              </a:rPr>
              <a:t>).This work was supported by French IN2P3 for a theory project “PUMA”.</a:t>
            </a:r>
            <a:endParaRPr lang="fr-FR" sz="140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Hyperon-nucleon</a:t>
            </a:r>
            <a:r>
              <a:rPr lang="fr-FR" altLang="fr-FR" sz="3600" b="1" dirty="0">
                <a:solidFill>
                  <a:schemeClr val="bg1"/>
                </a:solidFill>
              </a:rPr>
              <a:t> interaction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774377" y="2505940"/>
            <a:ext cx="0" cy="2376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774377" y="4810196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710481" y="462553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2157021" y="317924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360259" y="45994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2774377" y="2693948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755819" y="4009725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167718" y="248124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2774377" y="3335155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658927" y="310087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3684977" y="246153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</a:t>
            </a:r>
            <a:endParaRPr lang="en-US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4820678" y="2767105"/>
            <a:ext cx="0" cy="2376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820678" y="5071361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756782" y="488669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4291144" y="38250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4406560" y="4860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4841132" y="3505899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4802120" y="427089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252509" y="330665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4841132" y="3967593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771209" y="380469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5709792" y="333515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</a:t>
            </a:r>
            <a:endParaRPr lang="en-US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6848420" y="2172333"/>
            <a:ext cx="0" cy="20016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848420" y="4198882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66896" y="4014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sp>
        <p:nvSpPr>
          <p:cNvPr id="58" name="ZoneTexte 57"/>
          <p:cNvSpPr txBox="1"/>
          <p:nvPr/>
        </p:nvSpPr>
        <p:spPr>
          <a:xfrm>
            <a:off x="7798950" y="401421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+p</a:t>
            </a:r>
            <a:endParaRPr lang="en-US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916747" y="1476562"/>
            <a:ext cx="0" cy="879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916747" y="2381308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639894" y="197219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63" name="ZoneTexte 62"/>
          <p:cNvSpPr txBox="1"/>
          <p:nvPr/>
        </p:nvSpPr>
        <p:spPr>
          <a:xfrm>
            <a:off x="600695" y="21717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124082" y="10555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Z=-1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972906" y="1055505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Z=0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119330" y="107518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210327" y="110723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46" y="3010834"/>
            <a:ext cx="6062686" cy="299560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533952" y="5975485"/>
            <a:ext cx="4358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entury Schoolbook" panose="02040604050505020304" pitchFamily="18" charset="0"/>
              </a:rPr>
              <a:t>J. Haidenbauer et al., </a:t>
            </a:r>
            <a:r>
              <a:rPr lang="fr-FR" sz="1400" dirty="0" err="1">
                <a:latin typeface="Century Schoolbook" panose="02040604050505020304" pitchFamily="18" charset="0"/>
              </a:rPr>
              <a:t>Eur</a:t>
            </a:r>
            <a:r>
              <a:rPr lang="fr-FR" sz="1400" dirty="0">
                <a:latin typeface="Century Schoolbook" panose="02040604050505020304" pitchFamily="18" charset="0"/>
              </a:rPr>
              <a:t>. Phys. J. A (2020) 56-91</a:t>
            </a:r>
            <a:endParaRPr lang="en-US" sz="1400" dirty="0">
              <a:latin typeface="Century Schoolbook" panose="02040604050505020304" pitchFamily="18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8630" y="3179248"/>
            <a:ext cx="1501906" cy="1369766"/>
          </a:xfrm>
          <a:prstGeom prst="wedgeRoundRectCallout">
            <a:avLst>
              <a:gd name="adj1" fmla="val 55726"/>
              <a:gd name="adj2" fmla="val 647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entury Schoolbook" panose="02040604050505020304" pitchFamily="18" charset="0"/>
              </a:rPr>
              <a:t>No 2-body </a:t>
            </a:r>
            <a:r>
              <a:rPr lang="fr-FR" sz="14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bound</a:t>
            </a:r>
            <a:r>
              <a:rPr lang="fr-FR" sz="1400" dirty="0">
                <a:solidFill>
                  <a:schemeClr val="tx1"/>
                </a:solidFill>
                <a:latin typeface="Century Schoolbook" panose="02040604050505020304" pitchFamily="18" charset="0"/>
              </a:rPr>
              <a:t> states.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Century Schoolbook" panose="02040604050505020304" pitchFamily="18" charset="0"/>
              </a:rPr>
              <a:t>36 </a:t>
            </a:r>
            <a:r>
              <a:rPr lang="fr-FR" sz="14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low-energy</a:t>
            </a:r>
            <a:r>
              <a:rPr lang="fr-FR" sz="1400" dirty="0">
                <a:solidFill>
                  <a:schemeClr val="tx1"/>
                </a:solidFill>
                <a:latin typeface="Century Schoolbook" panose="02040604050505020304" pitchFamily="18" charset="0"/>
              </a:rPr>
              <a:t> data points</a:t>
            </a:r>
            <a:endParaRPr lang="en-US" sz="1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Hyperon-nucleon</a:t>
            </a:r>
            <a:r>
              <a:rPr lang="fr-FR" altLang="fr-FR" sz="3600" b="1" dirty="0">
                <a:solidFill>
                  <a:schemeClr val="bg1"/>
                </a:solidFill>
              </a:rPr>
              <a:t> interaction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774377" y="2505940"/>
            <a:ext cx="0" cy="2376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774377" y="4810196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710481" y="462553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2157021" y="317924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360259" y="45994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2774377" y="2693948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755819" y="4009725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167718" y="248124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2774377" y="3335155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658927" y="310087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3684977" y="246153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</a:t>
            </a:r>
            <a:endParaRPr lang="en-US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4820678" y="2767105"/>
            <a:ext cx="0" cy="2376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820678" y="5071361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756782" y="488669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4291144" y="38250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4406560" y="4860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4841132" y="3505899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4802120" y="427089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252509" y="330665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4841132" y="3967593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771209" y="380469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5709792" y="333515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</a:t>
            </a:r>
            <a:endParaRPr lang="en-US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6848420" y="2172333"/>
            <a:ext cx="0" cy="20016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848420" y="4198882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66896" y="4014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sp>
        <p:nvSpPr>
          <p:cNvPr id="58" name="ZoneTexte 57"/>
          <p:cNvSpPr txBox="1"/>
          <p:nvPr/>
        </p:nvSpPr>
        <p:spPr>
          <a:xfrm>
            <a:off x="7798950" y="401421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+p</a:t>
            </a:r>
            <a:endParaRPr lang="en-US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916747" y="1476562"/>
            <a:ext cx="0" cy="879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916747" y="2381308"/>
            <a:ext cx="8640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639894" y="197219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+n</a:t>
            </a:r>
            <a:endParaRPr lang="en-US" dirty="0"/>
          </a:p>
        </p:txBody>
      </p:sp>
      <p:sp>
        <p:nvSpPr>
          <p:cNvPr id="63" name="ZoneTexte 62"/>
          <p:cNvSpPr txBox="1"/>
          <p:nvPr/>
        </p:nvSpPr>
        <p:spPr>
          <a:xfrm>
            <a:off x="600695" y="21717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0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124082" y="10555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Z=-1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972906" y="1055505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Z=0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119330" y="107518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210327" y="110723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33952" y="5975485"/>
            <a:ext cx="434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entury Schoolbook" panose="02040604050505020304" pitchFamily="18" charset="0"/>
              </a:rPr>
              <a:t>J. Haidenbauer et al., </a:t>
            </a:r>
            <a:r>
              <a:rPr lang="fr-FR" sz="1400" dirty="0" err="1">
                <a:latin typeface="Century Schoolbook" panose="02040604050505020304" pitchFamily="18" charset="0"/>
              </a:rPr>
              <a:t>Eur</a:t>
            </a:r>
            <a:r>
              <a:rPr lang="fr-FR" sz="1400" dirty="0">
                <a:latin typeface="Century Schoolbook" panose="02040604050505020304" pitchFamily="18" charset="0"/>
              </a:rPr>
              <a:t>. Phys. J. A 56 (2020) 91</a:t>
            </a:r>
            <a:endParaRPr lang="en-US" sz="1400" dirty="0">
              <a:latin typeface="Century Schoolbook" panose="02040604050505020304" pitchFamily="18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51" y="2462365"/>
            <a:ext cx="4987199" cy="35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8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3892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Bound</a:t>
            </a:r>
            <a:r>
              <a:rPr lang="fr-FR" altLang="fr-FR" sz="3600" b="1" dirty="0">
                <a:solidFill>
                  <a:schemeClr val="bg1"/>
                </a:solidFill>
              </a:rPr>
              <a:t> </a:t>
            </a:r>
            <a:r>
              <a:rPr lang="fr-FR" altLang="fr-FR" sz="3600" b="1" dirty="0" err="1">
                <a:solidFill>
                  <a:schemeClr val="bg1"/>
                </a:solidFill>
              </a:rPr>
              <a:t>hypernuclei</a:t>
            </a:r>
            <a:endParaRPr lang="fr-FR" altLang="fr-FR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70627"/>
              </p:ext>
            </p:extLst>
          </p:nvPr>
        </p:nvGraphicFramePr>
        <p:xfrm>
          <a:off x="5724128" y="1628800"/>
          <a:ext cx="2304258" cy="4689349"/>
        </p:xfrm>
        <a:graphic>
          <a:graphicData uri="http://schemas.openxmlformats.org/drawingml/2006/table">
            <a:tbl>
              <a:tblPr/>
              <a:tblGrid>
                <a:gridCol w="384043">
                  <a:extLst>
                    <a:ext uri="{9D8B030D-6E8A-4147-A177-3AD203B41FA5}">
                      <a16:colId xmlns:a16="http://schemas.microsoft.com/office/drawing/2014/main" val="886082642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930255166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84009793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3032553966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181165254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70627554"/>
                    </a:ext>
                  </a:extLst>
                </a:gridCol>
              </a:tblGrid>
              <a:tr h="816265"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effectLst/>
                        </a:rPr>
                        <a:t>hypernuclei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effectLst/>
                        </a:rPr>
                        <a:t>most loosely bound particles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effectLst/>
                        </a:rPr>
                        <a:t>residual parts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effectLst/>
                        </a:rPr>
                        <a:t>separation energies (MeV)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effectLst/>
                        </a:rPr>
                        <a:t>expected number of gamma;-decaying states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effectLst/>
                        </a:rPr>
                        <a:t>lightest targets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084727"/>
                  </a:ext>
                </a:extLst>
              </a:tr>
              <a:tr h="116268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S-shell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33175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Λ3</a:t>
                      </a:r>
                      <a:r>
                        <a:rPr lang="en-US" sz="600">
                          <a:effectLst/>
                        </a:rPr>
                        <a:t>H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2</a:t>
                      </a:r>
                      <a:r>
                        <a:rPr lang="en-US" sz="600">
                          <a:effectLst/>
                        </a:rPr>
                        <a:t>H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0.13±0.05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≦1 ?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(</a:t>
                      </a:r>
                      <a:r>
                        <a:rPr lang="en-US" sz="600" baseline="30000">
                          <a:effectLst/>
                        </a:rPr>
                        <a:t>3</a:t>
                      </a:r>
                      <a:r>
                        <a:rPr lang="en-US" sz="600">
                          <a:effectLst/>
                        </a:rPr>
                        <a:t>He)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28550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Λ4</a:t>
                      </a:r>
                      <a:r>
                        <a:rPr lang="en-US" sz="600">
                          <a:effectLst/>
                        </a:rPr>
                        <a:t>H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3</a:t>
                      </a:r>
                      <a:r>
                        <a:rPr lang="en-US" sz="600">
                          <a:effectLst/>
                        </a:rPr>
                        <a:t>H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2.04±0.04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4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22720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Λ4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3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2.39±0.03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575493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4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3.12±0.02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-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6</a:t>
                      </a:r>
                      <a:r>
                        <a:rPr lang="en-US" sz="600">
                          <a:effectLst/>
                        </a:rPr>
                        <a:t>Li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12104"/>
                  </a:ext>
                </a:extLst>
              </a:tr>
              <a:tr h="116268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P-shell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958772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Λ6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n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effectLst/>
                        </a:rPr>
                        <a:t>0.17±0.10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≦1 ?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38025"/>
                  </a:ext>
                </a:extLst>
              </a:tr>
              <a:tr h="116268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Λ7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n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Λ6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3.0 ?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7</a:t>
                      </a:r>
                      <a:r>
                        <a:rPr lang="en-US" sz="600">
                          <a:effectLst/>
                        </a:rPr>
                        <a:t>Li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12728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Λ7</a:t>
                      </a:r>
                      <a:r>
                        <a:rPr lang="en-US" sz="600">
                          <a:effectLst/>
                        </a:rPr>
                        <a:t>Li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d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3.93±0.04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4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242944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Λ7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2p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0.67±0.08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-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9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22424"/>
                  </a:ext>
                </a:extLst>
              </a:tr>
              <a:tr h="116268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Λ8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n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Λ7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1.5 ?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 ?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82211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Λ8</a:t>
                      </a:r>
                      <a:r>
                        <a:rPr lang="en-US" sz="600">
                          <a:effectLst/>
                        </a:rPr>
                        <a:t>Li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t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6.15±0.04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5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068202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3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5.31±0.06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5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58987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Λ9</a:t>
                      </a:r>
                      <a:r>
                        <a:rPr lang="en-US" sz="600">
                          <a:effectLst/>
                        </a:rPr>
                        <a:t>Li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n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Λ8</a:t>
                      </a:r>
                      <a:r>
                        <a:rPr lang="en-US" sz="600">
                          <a:effectLst/>
                        </a:rPr>
                        <a:t>Li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3.76±0.16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many</a:t>
                      </a:r>
                      <a:r>
                        <a:rPr lang="en-US" sz="600" baseline="30000">
                          <a:effectLst/>
                        </a:rPr>
                        <a:t>x)</a:t>
                      </a:r>
                      <a:endParaRPr lang="en-US" sz="600">
                        <a:effectLst/>
                      </a:endParaRP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06350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Λ9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α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Λ5</a:t>
                      </a:r>
                      <a:r>
                        <a:rPr lang="en-US" sz="600">
                          <a:effectLst/>
                        </a:rPr>
                        <a:t>He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3.50±0.04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730801"/>
                  </a:ext>
                </a:extLst>
              </a:tr>
              <a:tr h="204323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Λ9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p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Λ8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1.18±0.16c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10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71577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Λ10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n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Λ9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4.25±0.26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many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21628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Λ10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p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Λ9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1.99±0.13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992589"/>
                  </a:ext>
                </a:extLst>
              </a:tr>
              <a:tr h="203217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Λ11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p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Λ10</a:t>
                      </a:r>
                      <a:r>
                        <a:rPr lang="en-US" sz="600">
                          <a:effectLst/>
                        </a:rPr>
                        <a:t>Be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7.53±0.27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many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11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31267"/>
                  </a:ext>
                </a:extLst>
              </a:tr>
              <a:tr h="204323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Λ12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11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11.37±0.06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many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30000">
                          <a:effectLst/>
                        </a:rPr>
                        <a:t>12</a:t>
                      </a:r>
                      <a:r>
                        <a:rPr lang="en-US" sz="600">
                          <a:effectLst/>
                        </a:rPr>
                        <a:t>C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12433"/>
                  </a:ext>
                </a:extLst>
              </a:tr>
              <a:tr h="116268"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Λ12</a:t>
                      </a:r>
                      <a:r>
                        <a:rPr lang="en-US" sz="600">
                          <a:effectLst/>
                        </a:rPr>
                        <a:t>C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>
                          <a:effectLst/>
                        </a:rPr>
                        <a:t>Λ11</a:t>
                      </a:r>
                      <a:r>
                        <a:rPr lang="en-US" sz="600">
                          <a:effectLst/>
                        </a:rPr>
                        <a:t>B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9.8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many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effectLst/>
                        </a:rPr>
                        <a:t>″</a:t>
                      </a:r>
                    </a:p>
                  </a:txBody>
                  <a:tcPr marL="14649" marR="14649" marT="14649" marB="1464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60926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24327" y="1084967"/>
            <a:ext cx="37841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ElsevierGulliver"/>
              </a:rPr>
              <a:t>Table 4. The separation energies of the most loosely bound particles in the light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707070"/>
                </a:solidFill>
                <a:effectLst/>
                <a:latin typeface="ElsevierGulliver"/>
              </a:rPr>
              <a:t>hypernuclei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ElsevierGulliver"/>
              </a:rPr>
              <a:t>. The excitation energies lower than those in column 4 lead to γ-decaying states. The last column shows the lightest of the possible targets which may be used for production of a given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707070"/>
                </a:solidFill>
                <a:effectLst/>
                <a:latin typeface="ElsevierGulliver"/>
              </a:rPr>
              <a:t>hypernucleus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ElsevierGulliver"/>
              </a:rPr>
              <a:t>. Based on the most recent data of the European K</a:t>
            </a:r>
            <a:r>
              <a:rPr kumimoji="0" lang="en-US" altLang="en-US" sz="800" b="0" i="0" u="none" strike="noStrike" cap="none" normalizeH="0" baseline="30000" dirty="0">
                <a:ln>
                  <a:noFill/>
                </a:ln>
                <a:solidFill>
                  <a:srgbClr val="707070"/>
                </a:solidFill>
                <a:effectLst/>
                <a:latin typeface="ElsevierGulliver"/>
              </a:rPr>
              <a:t>−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ElsevierGulliver"/>
              </a:rPr>
              <a:t>-Collaboration [1].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3037284"/>
            <a:ext cx="4533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entury Schoolbook" panose="02040604050505020304" pitchFamily="18" charset="0"/>
              </a:rPr>
              <a:t>J. Haidenbauer et al., Few-Body </a:t>
            </a:r>
            <a:r>
              <a:rPr lang="fr-FR" sz="1400" dirty="0" err="1">
                <a:latin typeface="Century Schoolbook" panose="02040604050505020304" pitchFamily="18" charset="0"/>
              </a:rPr>
              <a:t>Syst</a:t>
            </a:r>
            <a:r>
              <a:rPr lang="fr-FR" sz="1400" dirty="0">
                <a:latin typeface="Century Schoolbook" panose="02040604050505020304" pitchFamily="18" charset="0"/>
              </a:rPr>
              <a:t>. 62 (2021) 105 </a:t>
            </a:r>
            <a:endParaRPr lang="en-US" sz="1400" dirty="0">
              <a:latin typeface="Century Schoolbook" panose="020406040505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563BFC-2EEB-4F01-92F2-77F4D48FE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06348"/>
            <a:ext cx="4588363" cy="1712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932" y="1119069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>
                <a:latin typeface="Century Schoolbook" panose="02040604050505020304" pitchFamily="18" charset="0"/>
              </a:rPr>
              <a:t> </a:t>
            </a:r>
            <a:r>
              <a:rPr lang="fr-FR" dirty="0" err="1">
                <a:latin typeface="Century Schoolbook" panose="02040604050505020304" pitchFamily="18" charset="0"/>
              </a:rPr>
              <a:t>separation</a:t>
            </a:r>
            <a:r>
              <a:rPr lang="fr-FR" dirty="0">
                <a:latin typeface="Century Schoolbook" panose="02040604050505020304" pitchFamily="18" charset="0"/>
              </a:rPr>
              <a:t> </a:t>
            </a:r>
            <a:r>
              <a:rPr lang="fr-FR" dirty="0" err="1">
                <a:latin typeface="Century Schoolbook" panose="02040604050505020304" pitchFamily="18" charset="0"/>
              </a:rPr>
              <a:t>energies</a:t>
            </a:r>
            <a:r>
              <a:rPr lang="fr-FR" dirty="0">
                <a:latin typeface="Century Schoolbook" panose="020406040505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7689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3-body </a:t>
            </a:r>
            <a:r>
              <a:rPr lang="fr-FR" altLang="fr-FR" sz="3600" b="1" dirty="0" err="1">
                <a:solidFill>
                  <a:schemeClr val="bg1"/>
                </a:solidFill>
              </a:rPr>
              <a:t>systems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013328" y="1711650"/>
            <a:ext cx="0" cy="2376264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013328" y="401590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949432" y="383124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2395972" y="23849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599210" y="380511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 0</a:t>
            </a:r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3013328" y="189965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994770" y="3215435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406669" y="168695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3013328" y="254086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873849" y="241033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3923928" y="166724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5059629" y="1972815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059629" y="427707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995733" y="409240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4530095" y="294085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4645511" y="4066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5080083" y="329052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5041071" y="347660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080083" y="317330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914956" y="295362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5891544" y="315106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650872" y="1476562"/>
            <a:ext cx="0" cy="8798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650872" y="238130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374019" y="197219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63" name="ZoneTexte 62"/>
          <p:cNvSpPr txBox="1"/>
          <p:nvPr/>
        </p:nvSpPr>
        <p:spPr>
          <a:xfrm>
            <a:off x="334820" y="217179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0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858207" y="10555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Z=-1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972906" y="1055505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Z=0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119330" y="107518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210327" y="110723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3009753" y="234266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394532" y="208695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78.3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5835" y="2135651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5993586" y="437728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581485" y="3366144"/>
            <a:ext cx="0" cy="879895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81485" y="427089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304632" y="386177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56" name="ZoneTexte 55"/>
          <p:cNvSpPr txBox="1"/>
          <p:nvPr/>
        </p:nvSpPr>
        <p:spPr>
          <a:xfrm>
            <a:off x="265433" y="40613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0</a:t>
            </a:r>
            <a:endParaRPr lang="en-US" dirty="0"/>
          </a:p>
        </p:txBody>
      </p:sp>
      <p:sp>
        <p:nvSpPr>
          <p:cNvPr id="57" name="ZoneTexte 56"/>
          <p:cNvSpPr txBox="1"/>
          <p:nvPr/>
        </p:nvSpPr>
        <p:spPr>
          <a:xfrm>
            <a:off x="788820" y="2945087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Z=3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5080083" y="457892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72293" y="4401643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7202968" y="2086825"/>
            <a:ext cx="0" cy="23762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202968" y="4391081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6788850" y="41802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7193689" y="3429754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7184410" y="359061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7202968" y="2907283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8031489" y="272957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7193689" y="3146287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057785" y="3252154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76" name="ZoneTexte 75"/>
          <p:cNvSpPr txBox="1"/>
          <p:nvPr/>
        </p:nvSpPr>
        <p:spPr>
          <a:xfrm>
            <a:off x="8118618" y="420641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77" name="ZoneTexte 76"/>
          <p:cNvSpPr txBox="1"/>
          <p:nvPr/>
        </p:nvSpPr>
        <p:spPr>
          <a:xfrm>
            <a:off x="8036833" y="299403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sp>
        <p:nvSpPr>
          <p:cNvPr id="78" name="ZoneTexte 77"/>
          <p:cNvSpPr txBox="1"/>
          <p:nvPr/>
        </p:nvSpPr>
        <p:spPr>
          <a:xfrm>
            <a:off x="6676785" y="271088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18506" y="316313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5050350" y="274238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18118" y="2550907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18505" y="253795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80" name="Connecteur droit 79"/>
          <p:cNvCxnSpPr/>
          <p:nvPr/>
        </p:nvCxnSpPr>
        <p:spPr>
          <a:xfrm>
            <a:off x="5041355" y="215383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4434696" y="194113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5951955" y="192142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83" name="ZoneTexte 82"/>
          <p:cNvSpPr txBox="1"/>
          <p:nvPr/>
        </p:nvSpPr>
        <p:spPr>
          <a:xfrm>
            <a:off x="6676940" y="296566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84" name="ZoneTexte 83"/>
          <p:cNvSpPr txBox="1"/>
          <p:nvPr/>
        </p:nvSpPr>
        <p:spPr>
          <a:xfrm>
            <a:off x="6676785" y="322121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5069382" y="4650934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/>
              <p:cNvSpPr txBox="1"/>
              <p:nvPr/>
            </p:nvSpPr>
            <p:spPr>
              <a:xfrm>
                <a:off x="238204" y="4825666"/>
                <a:ext cx="8798292" cy="148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Experimentally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only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>
                    <a:latin typeface="Symbol" panose="05050102010706020507" pitchFamily="18" charset="2"/>
                  </a:rPr>
                  <a:t>L</a:t>
                </a:r>
                <a:r>
                  <a:rPr lang="fr-FR" baseline="30000" dirty="0">
                    <a:latin typeface="Century Schoolbook" panose="02040604050505020304" pitchFamily="18" charset="0"/>
                  </a:rPr>
                  <a:t>2</a:t>
                </a:r>
                <a:r>
                  <a:rPr lang="fr-FR" dirty="0">
                    <a:latin typeface="Century Schoolbook" panose="02040604050505020304" pitchFamily="18" charset="0"/>
                  </a:rPr>
                  <a:t>H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fr-FR" dirty="0">
                    <a:latin typeface="Century Schoolbook" panose="02040604050505020304" pitchFamily="18" charset="0"/>
                  </a:rPr>
                  <a:t>) state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is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well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established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with</a:t>
                </a:r>
                <a:r>
                  <a:rPr lang="fr-FR" dirty="0">
                    <a:latin typeface="Century Schoolbook" panose="02040604050505020304" pitchFamily="18" charset="0"/>
                  </a:rPr>
                  <a:t> B=0.164(43)+2.225 MeV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Century Schoolbook" panose="02040604050505020304" pitchFamily="18" charset="0"/>
                  </a:rPr>
                  <a:t>No indication for a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presence</a:t>
                </a:r>
                <a:r>
                  <a:rPr lang="fr-FR" dirty="0">
                    <a:latin typeface="Century Schoolbook" panose="02040604050505020304" pitchFamily="18" charset="0"/>
                  </a:rPr>
                  <a:t> of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bound</a:t>
                </a:r>
                <a:r>
                  <a:rPr lang="fr-FR" dirty="0">
                    <a:latin typeface="Century Schoolbook" panose="02040604050505020304" pitchFamily="18" charset="0"/>
                  </a:rPr>
                  <a:t> or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resonant</a:t>
                </a:r>
                <a:r>
                  <a:rPr lang="fr-FR" dirty="0">
                    <a:latin typeface="Century Schoolbook" panose="02040604050505020304" pitchFamily="18" charset="0"/>
                  </a:rPr>
                  <a:t> Z=-1 or Z=3 states (A. Stadler, B.F. Gibson, PRC </a:t>
                </a:r>
                <a:r>
                  <a:rPr lang="fr-FR" b="1" dirty="0">
                    <a:latin typeface="Century Schoolbook" panose="02040604050505020304" pitchFamily="18" charset="0"/>
                  </a:rPr>
                  <a:t>50</a:t>
                </a:r>
                <a:r>
                  <a:rPr lang="fr-FR" dirty="0">
                    <a:latin typeface="Century Schoolbook" panose="02040604050505020304" pitchFamily="18" charset="0"/>
                  </a:rPr>
                  <a:t>(1994) 512 ) </a:t>
                </a:r>
                <a:endParaRPr lang="en-US" dirty="0">
                  <a:latin typeface="Century Schoolbook" panose="02040604050505020304" pitchFamily="18" charset="0"/>
                </a:endParaRPr>
              </a:p>
              <a:p>
                <a:pPr algn="just"/>
                <a:endParaRPr lang="fr-FR" b="1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85" name="ZoneText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04" y="4825666"/>
                <a:ext cx="8798292" cy="1489510"/>
              </a:xfrm>
              <a:prstGeom prst="rect">
                <a:avLst/>
              </a:prstGeom>
              <a:blipFill>
                <a:blip r:embed="rId3"/>
                <a:stretch>
                  <a:fillRect l="-416" t="-2049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/>
          <p:nvPr/>
        </p:nvCxnSpPr>
        <p:spPr>
          <a:xfrm>
            <a:off x="334820" y="1455615"/>
            <a:ext cx="1500876" cy="145166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289257" y="1455615"/>
            <a:ext cx="1546439" cy="127396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297314" y="3262991"/>
            <a:ext cx="1500876" cy="145166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251751" y="3262991"/>
            <a:ext cx="1546439" cy="127396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3-body </a:t>
            </a:r>
            <a:r>
              <a:rPr lang="fr-FR" altLang="fr-FR" sz="3600" b="1" dirty="0" err="1">
                <a:solidFill>
                  <a:schemeClr val="bg1"/>
                </a:solidFill>
              </a:rPr>
              <a:t>systems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877166" y="1728005"/>
            <a:ext cx="0" cy="2376264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77166" y="403226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76664" y="381371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259810" y="240131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463048" y="382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 0</a:t>
            </a:r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877166" y="191601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858608" y="323179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70507" y="170331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877166" y="255722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737687" y="242669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1733679" y="170776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3987148" y="1765674"/>
            <a:ext cx="19506" cy="2606111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987148" y="406993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923252" y="388526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3457614" y="273371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3573030" y="3859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4007602" y="308338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968590" y="3269459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007602" y="296616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842475" y="274648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4819063" y="294392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65" name="ZoneTexte 64"/>
          <p:cNvSpPr txBox="1"/>
          <p:nvPr/>
        </p:nvSpPr>
        <p:spPr>
          <a:xfrm>
            <a:off x="913337" y="1230214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Z=0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123442" y="1026397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210327" y="110723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873591" y="235901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58370" y="210331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78.3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29673" y="21520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4921105" y="417014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4007602" y="4371785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99812" y="4194502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7126375" y="1928471"/>
            <a:ext cx="0" cy="23762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126375" y="4232727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6712257" y="40219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7117096" y="3271400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7107817" y="3432256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7126375" y="2748929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954896" y="257122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7117096" y="2987933"/>
            <a:ext cx="864096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981192" y="309380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76" name="ZoneTexte 75"/>
          <p:cNvSpPr txBox="1"/>
          <p:nvPr/>
        </p:nvSpPr>
        <p:spPr>
          <a:xfrm>
            <a:off x="8042025" y="404806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77" name="ZoneTexte 76"/>
          <p:cNvSpPr txBox="1"/>
          <p:nvPr/>
        </p:nvSpPr>
        <p:spPr>
          <a:xfrm>
            <a:off x="7960240" y="283567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pn</a:t>
            </a:r>
            <a:endParaRPr lang="en-US" dirty="0"/>
          </a:p>
        </p:txBody>
      </p:sp>
      <p:sp>
        <p:nvSpPr>
          <p:cNvPr id="78" name="ZoneTexte 77"/>
          <p:cNvSpPr txBox="1"/>
          <p:nvPr/>
        </p:nvSpPr>
        <p:spPr>
          <a:xfrm>
            <a:off x="6600192" y="255252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46025" y="295599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74.7</a:t>
            </a:r>
            <a:endParaRPr lang="en-US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3977869" y="253524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45637" y="2343766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+pn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46024" y="233081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77.0</a:t>
            </a:r>
            <a:endParaRPr lang="en-US" dirty="0"/>
          </a:p>
        </p:txBody>
      </p:sp>
      <p:cxnSp>
        <p:nvCxnSpPr>
          <p:cNvPr id="80" name="Connecteur droit 79"/>
          <p:cNvCxnSpPr/>
          <p:nvPr/>
        </p:nvCxnSpPr>
        <p:spPr>
          <a:xfrm>
            <a:off x="3968874" y="194669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3446821" y="170685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80.5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4879474" y="171428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+pp</a:t>
            </a:r>
            <a:endParaRPr lang="en-US" dirty="0"/>
          </a:p>
        </p:txBody>
      </p:sp>
      <p:sp>
        <p:nvSpPr>
          <p:cNvPr id="83" name="ZoneTexte 82"/>
          <p:cNvSpPr txBox="1"/>
          <p:nvPr/>
        </p:nvSpPr>
        <p:spPr>
          <a:xfrm>
            <a:off x="6600347" y="280731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75.0</a:t>
            </a:r>
            <a:endParaRPr lang="en-US" dirty="0"/>
          </a:p>
        </p:txBody>
      </p:sp>
      <p:sp>
        <p:nvSpPr>
          <p:cNvPr id="84" name="ZoneTexte 83"/>
          <p:cNvSpPr txBox="1"/>
          <p:nvPr/>
        </p:nvSpPr>
        <p:spPr>
          <a:xfrm>
            <a:off x="6600192" y="306285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3996901" y="4443793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224085" y="4528673"/>
            <a:ext cx="87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Schoolbook" panose="02040604050505020304" pitchFamily="18" charset="0"/>
              </a:rPr>
              <a:t>Consensus </a:t>
            </a:r>
            <a:r>
              <a:rPr lang="fr-FR" dirty="0" err="1">
                <a:latin typeface="Century Schoolbook" panose="02040604050505020304" pitchFamily="18" charset="0"/>
              </a:rPr>
              <a:t>that</a:t>
            </a:r>
            <a:r>
              <a:rPr lang="fr-FR" dirty="0">
                <a:latin typeface="Century Schoolbook" panose="02040604050505020304" pitchFamily="18" charset="0"/>
              </a:rPr>
              <a:t> </a:t>
            </a:r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Century Schoolbook" panose="02040604050505020304" pitchFamily="18" charset="0"/>
              </a:rPr>
              <a:t>0</a:t>
            </a:r>
            <a:r>
              <a:rPr lang="fr-FR" dirty="0">
                <a:latin typeface="Century Schoolbook" panose="02040604050505020304" pitchFamily="18" charset="0"/>
              </a:rPr>
              <a:t>nn/ </a:t>
            </a:r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Century Schoolbook" panose="02040604050505020304" pitchFamily="18" charset="0"/>
              </a:rPr>
              <a:t>0</a:t>
            </a:r>
            <a:r>
              <a:rPr lang="fr-FR" dirty="0">
                <a:latin typeface="Century Schoolbook" panose="02040604050505020304" pitchFamily="18" charset="0"/>
              </a:rPr>
              <a:t>pp are not </a:t>
            </a:r>
            <a:r>
              <a:rPr lang="fr-FR" dirty="0" err="1">
                <a:latin typeface="Century Schoolbook" panose="02040604050505020304" pitchFamily="18" charset="0"/>
              </a:rPr>
              <a:t>bound</a:t>
            </a:r>
            <a:r>
              <a:rPr lang="fr-FR" dirty="0">
                <a:latin typeface="Century Schoolbook" panose="02040604050505020304" pitchFamily="18" charset="0"/>
              </a:rPr>
              <a:t>: </a:t>
            </a:r>
          </a:p>
          <a:p>
            <a:r>
              <a:rPr lang="en-US" sz="1400" dirty="0">
                <a:latin typeface="Century Schoolbook" panose="02040604050505020304" pitchFamily="18" charset="0"/>
              </a:rPr>
              <a:t>R. H. </a:t>
            </a:r>
            <a:r>
              <a:rPr lang="en-US" sz="1400" dirty="0" err="1">
                <a:latin typeface="Century Schoolbook" panose="02040604050505020304" pitchFamily="18" charset="0"/>
              </a:rPr>
              <a:t>Dalitz</a:t>
            </a:r>
            <a:r>
              <a:rPr lang="en-US" sz="1400" dirty="0">
                <a:latin typeface="Century Schoolbook" panose="02040604050505020304" pitchFamily="18" charset="0"/>
              </a:rPr>
              <a:t>, Phys. Rev. 114, 593, 1959; .  H. </a:t>
            </a:r>
            <a:r>
              <a:rPr lang="en-US" sz="1400" dirty="0" err="1">
                <a:latin typeface="Century Schoolbook" panose="02040604050505020304" pitchFamily="18" charset="0"/>
              </a:rPr>
              <a:t>Garcilazo</a:t>
            </a:r>
            <a:r>
              <a:rPr lang="en-US" sz="1400" dirty="0">
                <a:latin typeface="Century Schoolbook" panose="02040604050505020304" pitchFamily="18" charset="0"/>
              </a:rPr>
              <a:t>, J. Phys. G: </a:t>
            </a:r>
            <a:r>
              <a:rPr lang="en-US" sz="1400" dirty="0" err="1">
                <a:latin typeface="Century Schoolbook" panose="02040604050505020304" pitchFamily="18" charset="0"/>
              </a:rPr>
              <a:t>Nucl</a:t>
            </a:r>
            <a:r>
              <a:rPr lang="en-US" sz="1400" dirty="0">
                <a:latin typeface="Century Schoolbook" panose="02040604050505020304" pitchFamily="18" charset="0"/>
              </a:rPr>
              <a:t>. Phys. 13, 63, 1987; K. </a:t>
            </a:r>
            <a:r>
              <a:rPr lang="en-US" sz="1400" dirty="0" err="1">
                <a:latin typeface="Century Schoolbook" panose="02040604050505020304" pitchFamily="18" charset="0"/>
              </a:rPr>
              <a:t>Miyagawa</a:t>
            </a:r>
            <a:r>
              <a:rPr lang="en-US" sz="1400" dirty="0">
                <a:latin typeface="Century Schoolbook" panose="02040604050505020304" pitchFamily="18" charset="0"/>
              </a:rPr>
              <a:t> et al., Phys. Rev. C 51, 2905, 1995; H. </a:t>
            </a:r>
            <a:r>
              <a:rPr lang="en-US" sz="1400" dirty="0" err="1">
                <a:latin typeface="Century Schoolbook" panose="02040604050505020304" pitchFamily="18" charset="0"/>
              </a:rPr>
              <a:t>Garcilazo</a:t>
            </a:r>
            <a:r>
              <a:rPr lang="en-US" sz="1400" dirty="0">
                <a:latin typeface="Century Schoolbook" panose="02040604050505020304" pitchFamily="18" charset="0"/>
              </a:rPr>
              <a:t> et al., Phys. Rev. C 76, 034001, 2007;   E. Hiyama et al., Phys. Rev. C 89, 061302(R), 2014. A. Gal, Phys. Lett. B 736, 93, 2014; M. Schäfer et al., Phys. Rev. C 103, 025204, 2021</a:t>
            </a:r>
            <a:r>
              <a:rPr lang="en-US" dirty="0"/>
              <a:t>.</a:t>
            </a:r>
            <a:endParaRPr lang="fr-FR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Century Schoolbook" panose="02040604050505020304" pitchFamily="18" charset="0"/>
              </a:rPr>
              <a:t>Ongoing</a:t>
            </a:r>
            <a:r>
              <a:rPr lang="fr-FR" dirty="0">
                <a:latin typeface="Century Schoolbook" panose="02040604050505020304" pitchFamily="18" charset="0"/>
              </a:rPr>
              <a:t> </a:t>
            </a:r>
            <a:r>
              <a:rPr lang="fr-FR" dirty="0" err="1">
                <a:latin typeface="Century Schoolbook" panose="02040604050505020304" pitchFamily="18" charset="0"/>
              </a:rPr>
              <a:t>debate</a:t>
            </a:r>
            <a:r>
              <a:rPr lang="fr-FR" dirty="0">
                <a:latin typeface="Century Schoolbook" panose="02040604050505020304" pitchFamily="18" charset="0"/>
              </a:rPr>
              <a:t> about </a:t>
            </a:r>
            <a:r>
              <a:rPr lang="fr-FR" dirty="0" err="1">
                <a:latin typeface="Century Schoolbook" panose="02040604050505020304" pitchFamily="18" charset="0"/>
              </a:rPr>
              <a:t>resonant</a:t>
            </a:r>
            <a:r>
              <a:rPr lang="fr-FR" dirty="0">
                <a:latin typeface="Century Schoolbook" panose="02040604050505020304" pitchFamily="18" charset="0"/>
              </a:rPr>
              <a:t> </a:t>
            </a:r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nn &amp; 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dirty="0"/>
              <a:t>NN</a:t>
            </a:r>
            <a:r>
              <a:rPr lang="en-US" dirty="0"/>
              <a:t> </a:t>
            </a:r>
            <a:r>
              <a:rPr lang="fr-FR" dirty="0">
                <a:latin typeface="Century Schoolbook" panose="02040604050505020304" pitchFamily="18" charset="0"/>
              </a:rPr>
              <a:t>states in Z=0 &amp; Z=2 compounds </a:t>
            </a:r>
          </a:p>
          <a:p>
            <a:pPr algn="just"/>
            <a:r>
              <a:rPr lang="en-US" sz="1400" dirty="0">
                <a:latin typeface="Century Schoolbook" panose="02040604050505020304" pitchFamily="18" charset="0"/>
              </a:rPr>
              <a:t>V. B. </a:t>
            </a:r>
            <a:r>
              <a:rPr lang="en-US" sz="1400" dirty="0" err="1">
                <a:latin typeface="Century Schoolbook" panose="02040604050505020304" pitchFamily="18" charset="0"/>
              </a:rPr>
              <a:t>Belyaev</a:t>
            </a:r>
            <a:r>
              <a:rPr lang="en-US" sz="1400" dirty="0">
                <a:latin typeface="Century Schoolbook" panose="02040604050505020304" pitchFamily="18" charset="0"/>
              </a:rPr>
              <a:t> et al., </a:t>
            </a:r>
            <a:r>
              <a:rPr lang="en-US" sz="1400" dirty="0" err="1">
                <a:latin typeface="Century Schoolbook" panose="02040604050505020304" pitchFamily="18" charset="0"/>
              </a:rPr>
              <a:t>Nucl</a:t>
            </a:r>
            <a:r>
              <a:rPr lang="en-US" sz="1400" dirty="0">
                <a:latin typeface="Century Schoolbook" panose="02040604050505020304" pitchFamily="18" charset="0"/>
              </a:rPr>
              <a:t>. Phys. A 803, 210, 2008; I. R. </a:t>
            </a:r>
            <a:r>
              <a:rPr lang="en-US" sz="1400" dirty="0" err="1">
                <a:latin typeface="Century Schoolbook" panose="02040604050505020304" pitchFamily="18" charset="0"/>
              </a:rPr>
              <a:t>Afnan</a:t>
            </a:r>
            <a:r>
              <a:rPr lang="en-US" sz="1400" dirty="0">
                <a:latin typeface="Century Schoolbook" panose="02040604050505020304" pitchFamily="18" charset="0"/>
              </a:rPr>
              <a:t>, B. F. Gibson, Phys. Rev. C 92, 054608, 2015, M. Schafer et al., Phys. Lett. B 808 (2020) 135614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Century Schoolbook" panose="02040604050505020304" pitchFamily="18" charset="0"/>
            </a:endParaRPr>
          </a:p>
          <a:p>
            <a:pPr algn="just"/>
            <a:endParaRPr lang="fr-FR" b="1" dirty="0">
              <a:latin typeface="Century Schoolbook" panose="02040604050505020304" pitchFamily="18" charset="0"/>
            </a:endParaRPr>
          </a:p>
        </p:txBody>
      </p:sp>
      <p:cxnSp>
        <p:nvCxnSpPr>
          <p:cNvPr id="91" name="Connecteur droit 90"/>
          <p:cNvCxnSpPr/>
          <p:nvPr/>
        </p:nvCxnSpPr>
        <p:spPr>
          <a:xfrm>
            <a:off x="880939" y="3926825"/>
            <a:ext cx="88645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7126375" y="4072239"/>
            <a:ext cx="88645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877166" y="2727020"/>
            <a:ext cx="88645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7133734" y="3432190"/>
            <a:ext cx="88645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ulle ronde 1"/>
          <p:cNvSpPr/>
          <p:nvPr/>
        </p:nvSpPr>
        <p:spPr>
          <a:xfrm>
            <a:off x="1775694" y="2890503"/>
            <a:ext cx="816620" cy="772797"/>
          </a:xfrm>
          <a:prstGeom prst="wedgeEllipseCallout">
            <a:avLst>
              <a:gd name="adj1" fmla="val -73297"/>
              <a:gd name="adj2" fmla="val -54930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eufb10" panose="020B0500000000000000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eufb10" panose="020B0500000000000000" pitchFamily="34" charset="0"/>
            </a:endParaRPr>
          </a:p>
        </p:txBody>
      </p:sp>
      <p:sp>
        <p:nvSpPr>
          <p:cNvPr id="95" name="Bulle ronde 94"/>
          <p:cNvSpPr/>
          <p:nvPr/>
        </p:nvSpPr>
        <p:spPr>
          <a:xfrm>
            <a:off x="8209804" y="3435069"/>
            <a:ext cx="816620" cy="772797"/>
          </a:xfrm>
          <a:prstGeom prst="wedgeEllipseCallout">
            <a:avLst>
              <a:gd name="adj1" fmla="val -103512"/>
              <a:gd name="adj2" fmla="val 14561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eufb10" panose="020B0500000000000000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eufb10" panose="020B0500000000000000" pitchFamily="34" charset="0"/>
            </a:endParaRPr>
          </a:p>
        </p:txBody>
      </p:sp>
      <p:sp>
        <p:nvSpPr>
          <p:cNvPr id="63" name="Bulle ronde 1">
            <a:extLst>
              <a:ext uri="{FF2B5EF4-FFF2-40B4-BE49-F238E27FC236}">
                <a16:creationId xmlns:a16="http://schemas.microsoft.com/office/drawing/2014/main" id="{BCB02906-DC73-4D9B-9D34-7E7F5BE0E5E4}"/>
              </a:ext>
            </a:extLst>
          </p:cNvPr>
          <p:cNvSpPr/>
          <p:nvPr/>
        </p:nvSpPr>
        <p:spPr>
          <a:xfrm>
            <a:off x="5629075" y="3399020"/>
            <a:ext cx="816620" cy="772797"/>
          </a:xfrm>
          <a:prstGeom prst="wedgeEllipseCallout">
            <a:avLst>
              <a:gd name="adj1" fmla="val -73297"/>
              <a:gd name="adj2" fmla="val -54930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eufb10" panose="020B0500000000000000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eufb10" panose="020B0500000000000000" pitchFamily="34" charset="0"/>
            </a:endParaRP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DB2B8CFB-258F-46C8-9DB2-532FE94AE723}"/>
              </a:ext>
            </a:extLst>
          </p:cNvPr>
          <p:cNvCxnSpPr/>
          <p:nvPr/>
        </p:nvCxnSpPr>
        <p:spPr>
          <a:xfrm>
            <a:off x="3996421" y="3200742"/>
            <a:ext cx="88645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6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</a:rPr>
              <a:t>4-body </a:t>
            </a:r>
            <a:r>
              <a:rPr lang="fr-FR" altLang="fr-FR" sz="3600" b="1" dirty="0" err="1">
                <a:solidFill>
                  <a:schemeClr val="bg1"/>
                </a:solidFill>
              </a:rPr>
              <a:t>systems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174884" y="2658571"/>
            <a:ext cx="29335" cy="3632485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174884" y="4962827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110988" y="477816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+nnp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1760766" y="47520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2195338" y="397628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2156326" y="4162356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201316" y="3630089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2338897" y="227687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Z=1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861187" y="228389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Gigi" panose="04040504061007020D02" pitchFamily="82" charset="0"/>
              </a:rPr>
              <a:t>Z=2</a:t>
            </a:r>
            <a:endParaRPr lang="en-US" sz="2000" b="1" dirty="0">
              <a:latin typeface="Gigi" panose="04040504061007020D02" pitchFamily="82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138942" y="537831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2174884" y="562694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87548" y="5087399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47315" y="377155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68.5</a:t>
            </a:r>
            <a:endParaRPr lang="en-US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2189551" y="3316392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946" y="3051977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dirty="0" err="1"/>
              <a:t>nnn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3031590" y="348514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-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182888" y="5980688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/>
              <p:cNvSpPr txBox="1"/>
              <p:nvPr/>
            </p:nvSpPr>
            <p:spPr>
              <a:xfrm>
                <a:off x="188568" y="1111492"/>
                <a:ext cx="8798292" cy="93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Century Schoolbook" panose="02040604050505020304" pitchFamily="18" charset="0"/>
                  </a:rPr>
                  <a:t>There are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clearly</a:t>
                </a:r>
                <a:r>
                  <a:rPr lang="fr-FR" dirty="0">
                    <a:latin typeface="Century Schoolbook" panose="02040604050505020304" pitchFamily="18" charset="0"/>
                  </a:rPr>
                  <a:t> no states for Z=-1 (</a:t>
                </a:r>
                <a:r>
                  <a:rPr lang="fr-FR" dirty="0">
                    <a:latin typeface="Symbol" panose="05050102010706020507" pitchFamily="18" charset="2"/>
                  </a:rPr>
                  <a:t>S</a:t>
                </a:r>
                <a:r>
                  <a:rPr lang="fr-FR" baseline="30000" dirty="0">
                    <a:latin typeface="Symbol" panose="05050102010706020507" pitchFamily="18" charset="2"/>
                  </a:rPr>
                  <a:t>-</a:t>
                </a:r>
                <a:r>
                  <a:rPr lang="fr-FR" dirty="0" err="1">
                    <a:latin typeface="Century Schoolbook" panose="02040604050505020304" pitchFamily="18" charset="0"/>
                  </a:rPr>
                  <a:t>nnn</a:t>
                </a:r>
                <a:r>
                  <a:rPr lang="fr-FR" dirty="0">
                    <a:latin typeface="Century Schoolbook" panose="02040604050505020304" pitchFamily="18" charset="0"/>
                  </a:rPr>
                  <a:t>) and Z=4 (</a:t>
                </a:r>
                <a:r>
                  <a:rPr lang="fr-FR" dirty="0" err="1">
                    <a:latin typeface="Symbol" panose="05050102010706020507" pitchFamily="18" charset="2"/>
                  </a:rPr>
                  <a:t>S</a:t>
                </a:r>
                <a:r>
                  <a:rPr lang="fr-FR" baseline="30000" dirty="0" err="1">
                    <a:latin typeface="Symbol" panose="05050102010706020507" pitchFamily="18" charset="2"/>
                  </a:rPr>
                  <a:t>+</a:t>
                </a:r>
                <a:r>
                  <a:rPr lang="fr-FR" dirty="0" err="1">
                    <a:latin typeface="Century Schoolbook" panose="02040604050505020304" pitchFamily="18" charset="0"/>
                  </a:rPr>
                  <a:t>ppp</a:t>
                </a:r>
                <a:r>
                  <a:rPr lang="fr-FR" dirty="0">
                    <a:latin typeface="Century Schoolbook" panose="02040604050505020304" pitchFamily="18" charset="0"/>
                  </a:rPr>
                  <a:t>)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systems</a:t>
                </a:r>
                <a:endParaRPr lang="fr-FR" dirty="0">
                  <a:latin typeface="Century Schoolbook" panose="020406040505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Century Schoolbook" panose="02040604050505020304" pitchFamily="18" charset="0"/>
                  </a:rPr>
                  <a:t>Some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hope</a:t>
                </a:r>
                <a:r>
                  <a:rPr lang="fr-FR" dirty="0">
                    <a:latin typeface="Century Schoolbook" panose="02040604050505020304" pitchFamily="18" charset="0"/>
                  </a:rPr>
                  <a:t> for Z=0 &amp; Z=3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Feschbach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resonant</a:t>
                </a:r>
                <a:r>
                  <a:rPr lang="fr-FR" dirty="0">
                    <a:latin typeface="Century Schoolbook" panose="02040604050505020304" pitchFamily="18" charset="0"/>
                  </a:rPr>
                  <a:t> states in (</a:t>
                </a:r>
                <a:r>
                  <a:rPr lang="fr-FR" dirty="0">
                    <a:latin typeface="Symbol" panose="05050102010706020507" pitchFamily="18" charset="2"/>
                  </a:rPr>
                  <a:t>L</a:t>
                </a:r>
                <a:r>
                  <a:rPr lang="fr-FR" baseline="30000" dirty="0">
                    <a:latin typeface="Century Schoolbook" panose="02040604050505020304" pitchFamily="18" charset="0"/>
                  </a:rPr>
                  <a:t>0</a:t>
                </a:r>
                <a:r>
                  <a:rPr lang="fr-FR" dirty="0">
                    <a:latin typeface="Century Schoolbook" panose="02040604050505020304" pitchFamily="18" charset="0"/>
                  </a:rPr>
                  <a:t>nnn,..) &amp; (</a:t>
                </a:r>
                <a:r>
                  <a:rPr lang="fr-FR" dirty="0">
                    <a:latin typeface="Symbol" panose="05050102010706020507" pitchFamily="18" charset="2"/>
                  </a:rPr>
                  <a:t>L</a:t>
                </a:r>
                <a:r>
                  <a:rPr lang="fr-FR" baseline="30000" dirty="0">
                    <a:latin typeface="Century Schoolbook" panose="02040604050505020304" pitchFamily="18" charset="0"/>
                  </a:rPr>
                  <a:t>0</a:t>
                </a:r>
                <a:r>
                  <a:rPr lang="fr-FR" dirty="0">
                    <a:latin typeface="Century Schoolbook" panose="02040604050505020304" pitchFamily="18" charset="0"/>
                  </a:rPr>
                  <a:t>ppp,..)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Century Schoolbook" panose="02040604050505020304" pitchFamily="18" charset="0"/>
                  </a:rPr>
                  <a:t>Presence</a:t>
                </a:r>
                <a:r>
                  <a:rPr lang="fr-FR" dirty="0">
                    <a:latin typeface="Century Schoolbook" panose="02040604050505020304" pitchFamily="18" charset="0"/>
                  </a:rPr>
                  <a:t> of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well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established</a:t>
                </a:r>
                <a:r>
                  <a:rPr lang="fr-FR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fr-FR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sub>
                      <m:sup>
                        <m:r>
                          <a:rPr lang="fr-FR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fr-FR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fr-FR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e </a:t>
                </a:r>
                <a:r>
                  <a:rPr lang="fr-FR" dirty="0" err="1">
                    <a:latin typeface="Century Schoolbook" panose="02040604050505020304" pitchFamily="18" charset="0"/>
                  </a:rPr>
                  <a:t>bound</a:t>
                </a:r>
                <a:r>
                  <a:rPr lang="fr-FR" dirty="0">
                    <a:latin typeface="Century Schoolbook" panose="02040604050505020304" pitchFamily="18" charset="0"/>
                  </a:rPr>
                  <a:t> states</a:t>
                </a:r>
              </a:p>
            </p:txBody>
          </p:sp>
        </mc:Choice>
        <mc:Fallback xmlns="">
          <p:sp>
            <p:nvSpPr>
              <p:cNvPr id="85" name="ZoneText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8" y="1111492"/>
                <a:ext cx="8798292" cy="932948"/>
              </a:xfrm>
              <a:prstGeom prst="rect">
                <a:avLst/>
              </a:prstGeom>
              <a:blipFill>
                <a:blip r:embed="rId3"/>
                <a:stretch>
                  <a:fillRect l="-485" t="-3268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Connecteur droit 85"/>
          <p:cNvCxnSpPr/>
          <p:nvPr/>
        </p:nvCxnSpPr>
        <p:spPr>
          <a:xfrm>
            <a:off x="2201316" y="520642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13780" y="5442276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-8.5</a:t>
            </a:r>
            <a:endParaRPr lang="en-US" dirty="0"/>
          </a:p>
        </p:txBody>
      </p:sp>
      <p:cxnSp>
        <p:nvCxnSpPr>
          <p:cNvPr id="87" name="Connecteur droit 86"/>
          <p:cNvCxnSpPr/>
          <p:nvPr/>
        </p:nvCxnSpPr>
        <p:spPr>
          <a:xfrm>
            <a:off x="2200021" y="5811608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608105" y="341781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72.7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618460" y="30626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75.0</a:t>
            </a:r>
            <a:endParaRPr lang="en-US" dirty="0"/>
          </a:p>
        </p:txBody>
      </p:sp>
      <p:cxnSp>
        <p:nvCxnSpPr>
          <p:cNvPr id="90" name="Connecteur droit 89"/>
          <p:cNvCxnSpPr/>
          <p:nvPr/>
        </p:nvCxnSpPr>
        <p:spPr>
          <a:xfrm>
            <a:off x="2189551" y="3379710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3006799" y="383681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99" name="ZoneTexte 98"/>
          <p:cNvSpPr txBox="1"/>
          <p:nvPr/>
        </p:nvSpPr>
        <p:spPr>
          <a:xfrm>
            <a:off x="3027684" y="325444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cxnSp>
        <p:nvCxnSpPr>
          <p:cNvPr id="100" name="Connecteur droit 99"/>
          <p:cNvCxnSpPr/>
          <p:nvPr/>
        </p:nvCxnSpPr>
        <p:spPr>
          <a:xfrm>
            <a:off x="4803743" y="2844355"/>
            <a:ext cx="29335" cy="3632485"/>
          </a:xfrm>
          <a:prstGeom prst="line">
            <a:avLst/>
          </a:prstGeom>
          <a:ln w="190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4818410" y="522893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5715338" y="496282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+npp</a:t>
            </a:r>
            <a:endParaRPr lang="en-US" dirty="0"/>
          </a:p>
        </p:txBody>
      </p:sp>
      <p:sp>
        <p:nvSpPr>
          <p:cNvPr id="103" name="ZoneTexte 102"/>
          <p:cNvSpPr txBox="1"/>
          <p:nvPr/>
        </p:nvSpPr>
        <p:spPr>
          <a:xfrm>
            <a:off x="4414791" y="50220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  0</a:t>
            </a:r>
            <a:endParaRPr lang="en-US" dirty="0"/>
          </a:p>
        </p:txBody>
      </p:sp>
      <p:cxnSp>
        <p:nvCxnSpPr>
          <p:cNvPr id="104" name="Connecteur droit 103"/>
          <p:cNvCxnSpPr/>
          <p:nvPr/>
        </p:nvCxnSpPr>
        <p:spPr>
          <a:xfrm>
            <a:off x="4826057" y="426823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H="1">
            <a:off x="4785185" y="4348140"/>
            <a:ext cx="18558" cy="544251"/>
          </a:xfrm>
          <a:prstGeom prst="line">
            <a:avLst/>
          </a:prstGeom>
          <a:ln w="6350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4792447" y="3986051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5700555" y="559550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cxnSp>
        <p:nvCxnSpPr>
          <p:cNvPr id="108" name="Connecteur droit 107"/>
          <p:cNvCxnSpPr/>
          <p:nvPr/>
        </p:nvCxnSpPr>
        <p:spPr>
          <a:xfrm>
            <a:off x="4803743" y="5812726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237434" y="405395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66.5</a:t>
            </a:r>
            <a:endParaRPr lang="en-US" dirty="0"/>
          </a:p>
        </p:txBody>
      </p:sp>
      <p:cxnSp>
        <p:nvCxnSpPr>
          <p:cNvPr id="110" name="Connecteur droit 109"/>
          <p:cNvCxnSpPr/>
          <p:nvPr/>
        </p:nvCxnSpPr>
        <p:spPr>
          <a:xfrm>
            <a:off x="4803743" y="3669814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729338" y="3455283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sp>
        <p:nvSpPr>
          <p:cNvPr id="113" name="ZoneTexte 112"/>
          <p:cNvSpPr txBox="1"/>
          <p:nvPr/>
        </p:nvSpPr>
        <p:spPr>
          <a:xfrm>
            <a:off x="5697591" y="379865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He</a:t>
            </a:r>
            <a:endParaRPr lang="en-US" dirty="0"/>
          </a:p>
        </p:txBody>
      </p:sp>
      <p:cxnSp>
        <p:nvCxnSpPr>
          <p:cNvPr id="114" name="Connecteur droit 113"/>
          <p:cNvCxnSpPr/>
          <p:nvPr/>
        </p:nvCxnSpPr>
        <p:spPr>
          <a:xfrm>
            <a:off x="4840008" y="6166472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4828880" y="5455648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4828880" y="6001826"/>
            <a:ext cx="88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4803743" y="3455283"/>
            <a:ext cx="864096" cy="0"/>
          </a:xfrm>
          <a:prstGeom prst="line">
            <a:avLst/>
          </a:prstGeom>
          <a:ln w="31750">
            <a:solidFill>
              <a:srgbClr val="025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5697591" y="405680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+</a:t>
            </a:r>
            <a:r>
              <a:rPr lang="fr-FR" dirty="0"/>
              <a:t>+</a:t>
            </a:r>
            <a:r>
              <a:rPr lang="fr-FR" baseline="30000" dirty="0"/>
              <a:t>3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4240164" y="5259509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-2.2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4252091" y="5613911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-7.7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90153" y="525267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H+p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122639" y="503131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H+n</a:t>
            </a:r>
            <a:endParaRPr lang="en-US" dirty="0"/>
          </a:p>
        </p:txBody>
      </p:sp>
      <p:sp>
        <p:nvSpPr>
          <p:cNvPr id="123" name="Rectangle à coins arrondis 122"/>
          <p:cNvSpPr/>
          <p:nvPr/>
        </p:nvSpPr>
        <p:spPr>
          <a:xfrm>
            <a:off x="2210007" y="4030742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4" name="Rectangle à coins arrondis 123"/>
          <p:cNvSpPr/>
          <p:nvPr/>
        </p:nvSpPr>
        <p:spPr>
          <a:xfrm>
            <a:off x="4833820" y="4308226"/>
            <a:ext cx="928935" cy="347979"/>
          </a:xfrm>
          <a:prstGeom prst="round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>
                <a:alpha val="48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4" descr="Camping Clipart-flash light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176" y="4050446"/>
            <a:ext cx="1158407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125"/>
          <p:cNvSpPr/>
          <p:nvPr/>
        </p:nvSpPr>
        <p:spPr>
          <a:xfrm>
            <a:off x="4264084" y="378608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69.3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4264084" y="327696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74.8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4251385" y="351865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72.8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49081" y="320981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30000" dirty="0">
                <a:latin typeface="Symbol" panose="05050102010706020507" pitchFamily="18" charset="2"/>
              </a:rPr>
              <a:t>0</a:t>
            </a:r>
            <a:r>
              <a:rPr lang="fr-FR" dirty="0"/>
              <a:t>+</a:t>
            </a:r>
            <a:r>
              <a:rPr lang="fr-FR" baseline="30000" dirty="0"/>
              <a:t>2</a:t>
            </a:r>
            <a:r>
              <a:rPr lang="fr-FR" dirty="0"/>
              <a:t>H+p</a:t>
            </a:r>
            <a:endParaRPr lang="en-US" dirty="0"/>
          </a:p>
        </p:txBody>
      </p:sp>
      <p:cxnSp>
        <p:nvCxnSpPr>
          <p:cNvPr id="129" name="Connecteur droit 128"/>
          <p:cNvCxnSpPr/>
          <p:nvPr/>
        </p:nvCxnSpPr>
        <p:spPr>
          <a:xfrm flipH="1">
            <a:off x="5242899" y="2930066"/>
            <a:ext cx="0" cy="349323"/>
          </a:xfrm>
          <a:prstGeom prst="line">
            <a:avLst/>
          </a:prstGeom>
          <a:ln w="63500">
            <a:solidFill>
              <a:srgbClr val="025198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H="1">
            <a:off x="2643250" y="2844355"/>
            <a:ext cx="0" cy="349323"/>
          </a:xfrm>
          <a:prstGeom prst="line">
            <a:avLst/>
          </a:prstGeom>
          <a:ln w="73025">
            <a:solidFill>
              <a:srgbClr val="025198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63" y="3270447"/>
            <a:ext cx="2378013" cy="1585342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 flipV="1">
            <a:off x="5910833" y="4434481"/>
            <a:ext cx="848844" cy="7589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3120311" y="5891547"/>
                <a:ext cx="826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11" y="5891547"/>
                <a:ext cx="826701" cy="276999"/>
              </a:xfrm>
              <a:prstGeom prst="rect">
                <a:avLst/>
              </a:prstGeom>
              <a:blipFill>
                <a:blip r:embed="rId6"/>
                <a:stretch>
                  <a:fillRect l="-8148" r="-74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/>
              <p:cNvSpPr txBox="1"/>
              <p:nvPr/>
            </p:nvSpPr>
            <p:spPr>
              <a:xfrm>
                <a:off x="3128300" y="5653797"/>
                <a:ext cx="826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ZoneTexte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00" y="5653797"/>
                <a:ext cx="826701" cy="276999"/>
              </a:xfrm>
              <a:prstGeom prst="rect">
                <a:avLst/>
              </a:prstGeom>
              <a:blipFill>
                <a:blip r:embed="rId7"/>
                <a:stretch>
                  <a:fillRect l="-8088" r="-73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6" name="Rectangle 14335"/>
          <p:cNvSpPr/>
          <p:nvPr/>
        </p:nvSpPr>
        <p:spPr>
          <a:xfrm>
            <a:off x="6759677" y="4852485"/>
            <a:ext cx="2493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entury Schoolbook" panose="02040604050505020304" pitchFamily="18" charset="0"/>
              </a:rPr>
              <a:t>T. </a:t>
            </a:r>
            <a:r>
              <a:rPr lang="de-DE" sz="800" dirty="0" err="1">
                <a:latin typeface="Century Schoolbook" panose="02040604050505020304" pitchFamily="18" charset="0"/>
              </a:rPr>
              <a:t>Nagae</a:t>
            </a:r>
            <a:r>
              <a:rPr lang="de-DE" sz="800" dirty="0">
                <a:latin typeface="Century Schoolbook" panose="02040604050505020304" pitchFamily="18" charset="0"/>
              </a:rPr>
              <a:t> et al., Phys.Rev.Lett.80 (1998)1605</a:t>
            </a:r>
          </a:p>
          <a:p>
            <a:r>
              <a:rPr lang="de-DE" sz="800" dirty="0">
                <a:latin typeface="Century Schoolbook" panose="02040604050505020304" pitchFamily="18" charset="0"/>
              </a:rPr>
              <a:t>H. </a:t>
            </a:r>
            <a:r>
              <a:rPr lang="de-DE" sz="800" dirty="0" err="1">
                <a:latin typeface="Century Schoolbook" panose="02040604050505020304" pitchFamily="18" charset="0"/>
              </a:rPr>
              <a:t>Outa</a:t>
            </a:r>
            <a:r>
              <a:rPr lang="de-DE" sz="800" dirty="0">
                <a:latin typeface="Century Schoolbook" panose="02040604050505020304" pitchFamily="18" charset="0"/>
              </a:rPr>
              <a:t> et al., </a:t>
            </a:r>
            <a:r>
              <a:rPr lang="de-DE" sz="800" dirty="0" err="1">
                <a:latin typeface="Century Schoolbook" panose="02040604050505020304" pitchFamily="18" charset="0"/>
              </a:rPr>
              <a:t>Prog</a:t>
            </a:r>
            <a:r>
              <a:rPr lang="de-DE" sz="800" dirty="0">
                <a:latin typeface="Century Schoolbook" panose="02040604050505020304" pitchFamily="18" charset="0"/>
              </a:rPr>
              <a:t>. Theor. Phys. </a:t>
            </a:r>
            <a:r>
              <a:rPr lang="de-DE" sz="800" dirty="0" err="1">
                <a:latin typeface="Century Schoolbook" panose="02040604050505020304" pitchFamily="18" charset="0"/>
              </a:rPr>
              <a:t>Suppl</a:t>
            </a:r>
            <a:r>
              <a:rPr lang="de-DE" sz="800" dirty="0">
                <a:latin typeface="Century Schoolbook" panose="02040604050505020304" pitchFamily="18" charset="0"/>
              </a:rPr>
              <a:t>. 117 (1994) 177; R.S. </a:t>
            </a:r>
            <a:r>
              <a:rPr lang="de-DE" sz="800" dirty="0" err="1">
                <a:latin typeface="Century Schoolbook" panose="02040604050505020304" pitchFamily="18" charset="0"/>
              </a:rPr>
              <a:t>Hayano</a:t>
            </a:r>
            <a:r>
              <a:rPr lang="de-DE" sz="800" dirty="0">
                <a:latin typeface="Century Schoolbook" panose="02040604050505020304" pitchFamily="18" charset="0"/>
              </a:rPr>
              <a:t> et al., Phys. </a:t>
            </a:r>
            <a:r>
              <a:rPr lang="de-DE" sz="800" dirty="0" err="1">
                <a:latin typeface="Century Schoolbook" panose="02040604050505020304" pitchFamily="18" charset="0"/>
              </a:rPr>
              <a:t>Lett</a:t>
            </a:r>
            <a:r>
              <a:rPr lang="de-DE" sz="800" dirty="0">
                <a:latin typeface="Century Schoolbook" panose="02040604050505020304" pitchFamily="18" charset="0"/>
              </a:rPr>
              <a:t>. B 231 (1989) 355</a:t>
            </a:r>
          </a:p>
          <a:p>
            <a:r>
              <a:rPr lang="de-DE" sz="800" dirty="0">
                <a:latin typeface="Century Schoolbook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7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3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Formalism</a:t>
            </a:r>
            <a:endParaRPr lang="fr-FR" altLang="fr-FR" sz="36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47131" y="201639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30767" y="19945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2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730327" y="2337883"/>
            <a:ext cx="623858" cy="61888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730327" y="2337883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429985" y="2636676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1300202" y="2272115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76345" y="2270067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47260" y="2553079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5511" y="2351917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3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5169" y="1341282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3-body 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(</a:t>
            </a:r>
            <a:r>
              <a:rPr lang="fr-FR" sz="1600" dirty="0" err="1">
                <a:latin typeface="Comic Sans MS" panose="030F0702030302020204" pitchFamily="66" charset="0"/>
              </a:rPr>
              <a:t>Faddeev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err="1">
                <a:latin typeface="Comic Sans MS" panose="030F0702030302020204" pitchFamily="66" charset="0"/>
              </a:rPr>
              <a:t>eq</a:t>
            </a:r>
            <a:r>
              <a:rPr lang="fr-FR" sz="1600" dirty="0">
                <a:latin typeface="Comic Sans MS" panose="030F0702030302020204" pitchFamily="66" charset="0"/>
              </a:rPr>
              <a:t>.)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397688" y="2657954"/>
                <a:ext cx="1699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88" y="2657954"/>
                <a:ext cx="169937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1249595" y="332486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2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31504" y="3143501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3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631064" y="3454493"/>
            <a:ext cx="623858" cy="61888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631064" y="3454493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330722" y="3753286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1200939" y="3388725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577082" y="3386677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247997" y="3669689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96248" y="3468527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1413540" y="3753286"/>
                <a:ext cx="165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40" y="3753286"/>
                <a:ext cx="165872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1251197" y="4328109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3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52324" y="434001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H="1">
            <a:off x="780515" y="4664012"/>
            <a:ext cx="623858" cy="61888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780515" y="4664012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480173" y="4962805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1350390" y="4598244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726533" y="4596196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97448" y="4879208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45699" y="4678046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2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1451000" y="4947750"/>
                <a:ext cx="165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000" y="4947750"/>
                <a:ext cx="1658724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463060" y="5532308"/>
                <a:ext cx="236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0" y="5532308"/>
                <a:ext cx="2364045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oneTexte 55"/>
          <p:cNvSpPr txBox="1"/>
          <p:nvPr/>
        </p:nvSpPr>
        <p:spPr>
          <a:xfrm>
            <a:off x="2793300" y="6273915"/>
            <a:ext cx="368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Equations for short-</a:t>
            </a:r>
            <a:r>
              <a:rPr lang="fr-FR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ranged</a:t>
            </a:r>
            <a:r>
              <a:rPr lang="fr-F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pairwise</a:t>
            </a:r>
            <a:r>
              <a:rPr lang="fr-F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interactions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à coins arrondis 56"/>
              <p:cNvSpPr/>
              <p:nvPr/>
            </p:nvSpPr>
            <p:spPr>
              <a:xfrm>
                <a:off x="2652758" y="1163539"/>
                <a:ext cx="2745305" cy="1092901"/>
              </a:xfrm>
              <a:prstGeom prst="wedgeRoundRectCallout">
                <a:avLst>
                  <a:gd name="adj1" fmla="val -114879"/>
                  <a:gd name="adj2" fmla="val 106901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When particle (3) flies away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&amp;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 as a consequence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&amp; </m:t>
                    </m:r>
                    <m:sSub>
                      <m:sSub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fr-FR" sz="1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fr-FR" sz="1400" b="1" dirty="0">
                    <a:solidFill>
                      <a:srgbClr val="008000"/>
                    </a:solidFill>
                  </a:rPr>
                  <a:t>thus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8000"/>
                        </a:solidFill>
                        <a:latin typeface="Cambria Math"/>
                      </a:rPr>
                      <m:t>𝚿</m:t>
                    </m:r>
                    <m:r>
                      <a:rPr lang="fr-FR" sz="1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𝝓</m:t>
                        </m:r>
                      </m:e>
                      <m:sub>
                        <m:r>
                          <a:rPr lang="fr-FR" sz="1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b="1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57" name="Rectangle à coins arrondis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758" y="1163539"/>
                <a:ext cx="2745305" cy="1092901"/>
              </a:xfrm>
              <a:prstGeom prst="wedgeRoundRectCallout">
                <a:avLst>
                  <a:gd name="adj1" fmla="val -114879"/>
                  <a:gd name="adj2" fmla="val 10690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ZoneTexte 57"/>
          <p:cNvSpPr txBox="1"/>
          <p:nvPr/>
        </p:nvSpPr>
        <p:spPr>
          <a:xfrm>
            <a:off x="8707774" y="2170908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i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006859" y="2183403"/>
            <a:ext cx="23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j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H="1">
            <a:off x="7863971" y="2531654"/>
            <a:ext cx="884412" cy="93713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8124524" y="2531654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 flipV="1">
            <a:off x="7196043" y="2830447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 flipV="1">
            <a:off x="7508831" y="3129242"/>
            <a:ext cx="355140" cy="32169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7511396" y="2842110"/>
            <a:ext cx="312787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/>
          <p:cNvSpPr/>
          <p:nvPr/>
        </p:nvSpPr>
        <p:spPr>
          <a:xfrm>
            <a:off x="7809989" y="2747325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6" name="Ellipse 65"/>
          <p:cNvSpPr/>
          <p:nvPr/>
        </p:nvSpPr>
        <p:spPr>
          <a:xfrm>
            <a:off x="7122125" y="2775053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7" name="Ellipse 66"/>
          <p:cNvSpPr/>
          <p:nvPr/>
        </p:nvSpPr>
        <p:spPr>
          <a:xfrm>
            <a:off x="8070542" y="2477549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8" name="Ellipse 67"/>
          <p:cNvSpPr/>
          <p:nvPr/>
        </p:nvSpPr>
        <p:spPr>
          <a:xfrm>
            <a:off x="8694399" y="2468861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9" name="ZoneTexte 68"/>
          <p:cNvSpPr txBox="1"/>
          <p:nvPr/>
        </p:nvSpPr>
        <p:spPr>
          <a:xfrm>
            <a:off x="7165322" y="2555533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l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722258" y="2439548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k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753643" y="1480217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4-body 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(</a:t>
            </a:r>
            <a:r>
              <a:rPr lang="fr-FR" sz="1600" dirty="0" err="1">
                <a:latin typeface="Comic Sans MS" panose="030F0702030302020204" pitchFamily="66" charset="0"/>
              </a:rPr>
              <a:t>Faddeev-Yakubovsky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err="1">
                <a:latin typeface="Comic Sans MS" panose="030F0702030302020204" pitchFamily="66" charset="0"/>
              </a:rPr>
              <a:t>eq</a:t>
            </a:r>
            <a:r>
              <a:rPr lang="fr-FR" sz="1600" dirty="0">
                <a:latin typeface="Comic Sans MS" panose="030F0702030302020204" pitchFamily="66" charset="0"/>
              </a:rPr>
              <a:t>.)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 flipH="1">
            <a:off x="5510841" y="2585759"/>
            <a:ext cx="924200" cy="90880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5811183" y="2585759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 flipV="1">
            <a:off x="5510841" y="2884552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195488" y="3183345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6381058" y="2519991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5757201" y="2517943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8" name="Ellipse 77"/>
          <p:cNvSpPr/>
          <p:nvPr/>
        </p:nvSpPr>
        <p:spPr>
          <a:xfrm>
            <a:off x="5428116" y="2800955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5133345" y="3097102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276367" y="2599793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k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996592" y="2853465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l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405252" y="2330289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i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552940" y="2314972"/>
            <a:ext cx="23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j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950267" y="3688878"/>
            <a:ext cx="1340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K-type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(12 components)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454974" y="3672134"/>
            <a:ext cx="1271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H-type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(6 components)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/>
              <p:cNvSpPr txBox="1"/>
              <p:nvPr/>
            </p:nvSpPr>
            <p:spPr>
              <a:xfrm>
                <a:off x="6022883" y="4222023"/>
                <a:ext cx="161018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ZoneText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883" y="4222023"/>
                <a:ext cx="1610184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/>
              <p:cNvSpPr txBox="1"/>
              <p:nvPr/>
            </p:nvSpPr>
            <p:spPr>
              <a:xfrm>
                <a:off x="4286702" y="4716383"/>
                <a:ext cx="5027210" cy="699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;       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𝑘𝑙</m:t>
                          </m:r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7" name="ZoneText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702" y="4716383"/>
                <a:ext cx="5027210" cy="699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/>
              <p:cNvSpPr txBox="1"/>
              <p:nvPr/>
            </p:nvSpPr>
            <p:spPr>
              <a:xfrm>
                <a:off x="5004132" y="5444806"/>
                <a:ext cx="3823226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𝑖𝑗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</m:sSubSup>
                              <m:r>
                                <a:rPr lang="fr-FR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𝑖𝑗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fr-FR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𝑘𝑙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2" y="5444806"/>
                <a:ext cx="3823226" cy="7958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 animBg="1"/>
      <p:bldP spid="28" grpId="0" animBg="1"/>
      <p:bldP spid="29" grpId="0" animBg="1"/>
      <p:bldP spid="30" grpId="0"/>
      <p:bldP spid="32" grpId="0"/>
      <p:bldP spid="33" grpId="0"/>
      <p:bldP spid="34" grpId="0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50" grpId="0" animBg="1"/>
      <p:bldP spid="51" grpId="0" animBg="1"/>
      <p:bldP spid="52" grpId="0" animBg="1"/>
      <p:bldP spid="53" grpId="0"/>
      <p:bldP spid="54" grpId="0"/>
      <p:bldP spid="55" grpId="0"/>
      <p:bldP spid="57" grpId="0" animBg="1"/>
      <p:bldP spid="58" grpId="0"/>
      <p:bldP spid="59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52110</TotalTime>
  <Words>2607</Words>
  <Application>Microsoft Office PowerPoint</Application>
  <PresentationFormat>Affichage à l'écran (4:3)</PresentationFormat>
  <Paragraphs>701</Paragraphs>
  <Slides>24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41" baseType="lpstr">
      <vt:lpstr>Arial</vt:lpstr>
      <vt:lpstr>Arial Rounded MT Bold</vt:lpstr>
      <vt:lpstr>Book Antiqua</vt:lpstr>
      <vt:lpstr>Bradley Hand ITC</vt:lpstr>
      <vt:lpstr>Calibri</vt:lpstr>
      <vt:lpstr>Cambria Math</vt:lpstr>
      <vt:lpstr>Century Schoolbook</vt:lpstr>
      <vt:lpstr>Comic Sans MS</vt:lpstr>
      <vt:lpstr>ElsevierGulliver</vt:lpstr>
      <vt:lpstr>eufb10</vt:lpstr>
      <vt:lpstr>Gigi</vt:lpstr>
      <vt:lpstr>Symbol</vt:lpstr>
      <vt:lpstr>Times New Roman</vt:lpstr>
      <vt:lpstr>Diseño predeterminado</vt:lpstr>
      <vt:lpstr>Equation</vt:lpstr>
      <vt:lpstr>PDF</vt:lpstr>
      <vt:lpstr>Graph</vt:lpstr>
      <vt:lpstr>Strangers in a strangeness  land (Three- and four-body hypernuclear resonant states)  </vt:lpstr>
      <vt:lpstr>Strange particles (hyperons)</vt:lpstr>
      <vt:lpstr>Hyperon-nucleon interaction</vt:lpstr>
      <vt:lpstr>Hyperon-nucleon interaction</vt:lpstr>
      <vt:lpstr>Bound hypernuclei</vt:lpstr>
      <vt:lpstr>3-body systems</vt:lpstr>
      <vt:lpstr>3-body systems</vt:lpstr>
      <vt:lpstr>4-body systems</vt:lpstr>
      <vt:lpstr>Formalism</vt:lpstr>
      <vt:lpstr>Formalism</vt:lpstr>
      <vt:lpstr>3-body system, test (_Λ^3)H b.s.</vt:lpstr>
      <vt:lpstr>3-body systems</vt:lpstr>
      <vt:lpstr>3-body system Z=1, J^Π=1/2^+ state</vt:lpstr>
      <vt:lpstr>3-body systems</vt:lpstr>
      <vt:lpstr>3-body system Z=2, J^Π=1/2^+ state</vt:lpstr>
      <vt:lpstr>3-body systems (based on NLO700 (2019))</vt:lpstr>
      <vt:lpstr>3-body system observability of the J=1/2+ resonances?</vt:lpstr>
      <vt:lpstr>3-body system, Z=1 case primitive simulation of  (_^3)H (κ^-,π^- )X reaction</vt:lpstr>
      <vt:lpstr>3-body system, Z=1 case primitive simulation of  (_^3)H (K^-,π^- )X reaction</vt:lpstr>
      <vt:lpstr>3-body system, Z=2 case primitive simulation of  (_^3)He (K^-,π^- )X reaction</vt:lpstr>
      <vt:lpstr>4-body systems</vt:lpstr>
      <vt:lpstr>4-body systems J^Π=0^+  (preliminary)</vt:lpstr>
      <vt:lpstr>3-body system, Z=1 case</vt:lpstr>
      <vt:lpstr>Conclusions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Lazauskas</cp:lastModifiedBy>
  <cp:revision>910</cp:revision>
  <dcterms:created xsi:type="dcterms:W3CDTF">2010-05-23T14:28:12Z</dcterms:created>
  <dcterms:modified xsi:type="dcterms:W3CDTF">2024-05-14T07:16:35Z</dcterms:modified>
</cp:coreProperties>
</file>