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2" r:id="rId3"/>
    <p:sldMasterId id="2147483664" r:id="rId4"/>
    <p:sldMasterId id="2147483666" r:id="rId5"/>
  </p:sldMasterIdLst>
  <p:notesMasterIdLst>
    <p:notesMasterId r:id="rId24"/>
  </p:notesMasterIdLst>
  <p:sldIdLst>
    <p:sldId id="257" r:id="rId6"/>
    <p:sldId id="502" r:id="rId7"/>
    <p:sldId id="504" r:id="rId8"/>
    <p:sldId id="258" r:id="rId9"/>
    <p:sldId id="259" r:id="rId10"/>
    <p:sldId id="555" r:id="rId11"/>
    <p:sldId id="263" r:id="rId12"/>
    <p:sldId id="264" r:id="rId13"/>
    <p:sldId id="265" r:id="rId14"/>
    <p:sldId id="261" r:id="rId15"/>
    <p:sldId id="273" r:id="rId16"/>
    <p:sldId id="267" r:id="rId17"/>
    <p:sldId id="270" r:id="rId18"/>
    <p:sldId id="268" r:id="rId19"/>
    <p:sldId id="271" r:id="rId20"/>
    <p:sldId id="557" r:id="rId21"/>
    <p:sldId id="262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404" autoAdjust="0"/>
  </p:normalViewPr>
  <p:slideViewPr>
    <p:cSldViewPr snapToGrid="0">
      <p:cViewPr varScale="1">
        <p:scale>
          <a:sx n="74" d="100"/>
          <a:sy n="74" d="100"/>
        </p:scale>
        <p:origin x="28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9A7DD-8BC0-4089-8556-1B95524FBEE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A9517-F1C1-4001-BCE2-378EE17B87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7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32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80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PNM e uno di SNM, SCGF e CC. </a:t>
            </a:r>
            <a:r>
              <a:rPr lang="en-US" dirty="0" err="1"/>
              <a:t>Rivedere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SNM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31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Rivedere</a:t>
            </a:r>
            <a:r>
              <a:rPr lang="en-US" dirty="0"/>
              <a:t> </a:t>
            </a:r>
            <a:r>
              <a:rPr lang="en-US" dirty="0" err="1"/>
              <a:t>figura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46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02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72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51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8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B2353-97C3-437B-9673-F4A50D43B56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17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B2353-97C3-437B-9673-F4A50D43B56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8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8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56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4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62F71-F1CF-30D9-F5DE-F1FB31B07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607A46-ACEC-52D9-F85D-B385A56B9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9EE9F8-23F6-9030-97FE-33388B82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2229-ED34-4F20-BFA3-3EA7A71377A1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2355B0-1890-1359-8EF2-93077699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906629-9FF1-CE20-E236-DB93FA27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5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D18C2-9BF3-4EEB-03DF-A539AE4E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4B3F7C-52C2-7D79-E550-01EB3932E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BA5B0C-CADD-6E8F-B3A9-0B947AED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8CC4-FD2A-42B1-9CF4-347CE8D83FD6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73E5F4-6B4C-0737-DFAB-FD6ADFA2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EB6ED6-5EEF-911B-DF89-DD2F00F8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4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F90E017-B458-EDEE-DE02-7B68D5F4B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7AD675-6A8A-1C1C-A8CD-E1CC5C1D8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46E3F6-6822-0B4A-1342-1FE9247E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B5A0-56C7-41DD-9F46-DEDCA4A32FC3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9C105F-15E2-F444-50B5-E5BBBA3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296437-1661-5D2B-5B79-38B9C4C6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1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A68F7-5447-2E2E-2D96-75AC69850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F0D1D7-C356-ACCE-C0F4-F62D6EF46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998D48-9E66-52A5-0BF3-30696D0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7C18-00BC-476D-8274-2A1F650B30C3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7E3AF7-B8AC-E0F1-B211-5A077ECE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E70529-2E6D-AC60-4D73-FD3349C9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0925-2C2C-4E80-9930-EEA84C35EA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A68F7-5447-2E2E-2D96-75AC69850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F0D1D7-C356-ACCE-C0F4-F62D6EF46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998D48-9E66-52A5-0BF3-30696D0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CFCC-4AAE-4CCA-92AA-F71526585F62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7E3AF7-B8AC-E0F1-B211-5A077ECE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E70529-2E6D-AC60-4D73-FD3349C9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0925-2C2C-4E80-9930-EEA84C35EA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A68F7-5447-2E2E-2D96-75AC69850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F0D1D7-C356-ACCE-C0F4-F62D6EF46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998D48-9E66-52A5-0BF3-30696D0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2D17-46A8-4477-A732-9550DFDC2DBD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7E3AF7-B8AC-E0F1-B211-5A077ECE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E70529-2E6D-AC60-4D73-FD3349C9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0925-2C2C-4E80-9930-EEA84C35EA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A68F7-5447-2E2E-2D96-75AC69850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F0D1D7-C356-ACCE-C0F4-F62D6EF46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998D48-9E66-52A5-0BF3-30696D0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F5FB-2252-4D7D-A4FA-8124C14BAA2C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7E3AF7-B8AC-E0F1-B211-5A077ECE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E70529-2E6D-AC60-4D73-FD3349C9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0925-2C2C-4E80-9930-EEA84C35EA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03BBC7-BB6E-2E75-D398-BC941D00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86E847-F1AA-FAAA-A038-D88F444BB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641062-2989-21D1-87E9-AE2F49FD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0616-6A17-41DD-B49C-556E382E005F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0CBB2F-BDFA-5747-908D-0415AF638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907D18-EB96-D5CA-705E-FC9F7505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4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494372-6F7F-2D09-824B-964B217A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D44719-266E-2EE4-63CB-C7C6D7073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C49B2A-E79C-E66A-A543-D59B8A26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9C03-F69D-44DA-AFE6-84DC18403C32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D1A5B9-D3A9-85EA-7C41-131A00F1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27AEA1-600E-9910-1F0A-18A5153E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9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3D5DF-CBFE-4924-5F9C-89E85C5B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0FC71F-EE76-ECD3-E2DB-77F558DF1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BC27D7-DB9C-9593-11A7-36E7BD7E4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B7798E-60FC-5617-1540-331972CA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B82C-DA6D-49DE-AA8C-6CD27FE66DD1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99785F-2493-1F2E-6294-E550B1ED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F8C398-2CA3-3C54-03A4-C57D05C0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3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FFD80-3FE4-ABD1-B3D1-F3BD8E7A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2071AE-78F8-576D-9FB1-979FCE684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7C8DC7-6D27-8DF4-D0A9-AF01C2D57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EAF032-4E1C-2168-2E41-391B25D03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76BBAE-3A51-9EC1-2E99-82F0F9392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CC8A6D-A55E-DA3E-CCEF-090573C1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04CE-786C-49B4-AE14-DE1828124D86}" type="datetime1">
              <a:rPr lang="en-US" smtClean="0"/>
              <a:t>4/25/2024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C837DAB-B0B1-2B4C-6559-320DD960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0012179-7C75-5732-E8C1-7897988B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FD7DE5-4236-EBF0-B8D5-C340325F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CCBE1DB-69D1-FD81-62F4-6017E75B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58F7-49D3-4A91-A107-5E0EE55F2045}" type="datetime1">
              <a:rPr lang="en-US" smtClean="0"/>
              <a:t>4/25/2024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FEEA38-AEBD-0D5B-B97F-5968A1AB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EF3770-C467-A94B-2A8C-95F0D871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1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C504C12-8708-960E-39E1-B5D51471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C171-3762-45BF-8F2C-129BC0FCE22A}" type="datetime1">
              <a:rPr lang="en-US" smtClean="0"/>
              <a:t>4/25/2024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DCB0F4-B69D-511D-02E2-1CD28877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7E6D76-CB63-B9F9-FC30-9BCFD726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2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79678D-A8F1-F615-A310-3AFB286C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547862-1A2E-51E3-1D0C-94FBEFD6E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B9B828-0837-DC1A-6EB8-6CDC058BA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F1DBC4-7A29-2CAF-617B-DCC4D01B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5614-7864-414A-834C-10324D3B88B1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84E407-B6F9-AC8E-169B-53398B0A9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EC790F-CC40-C974-7FF9-B6A24830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5A5DE-3FBE-9463-908A-BD3ED720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3215D6A-E702-8153-899B-684A39124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88C2DE-D344-BE9D-7BE7-795B7B14F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E64586-7ECC-CFA4-C2A4-F67AC467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8F0E-FDB7-4DDE-9EC9-C39BDA0D9A64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8660BF-4F70-E5FD-FB8F-97968BDE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D78C15-FDB6-BB1D-C141-F1984E0B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2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410B356-EB52-4B1C-8912-0C9E48CC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650D7C-03D9-E288-F9CA-B182392BE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7E9113-ECF3-CCE1-0D72-3E1A669CD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124615-75CA-47EF-B7BF-0118C65AF486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2FA336-8028-E035-1985-5B1F2D68B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CC5113-9390-4DA0-B9A3-317D0BF23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F666B9-E8B5-08E4-AA62-B84EC786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F2A88-9A1C-447D-A151-9D7B3EEFA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946343-2045-63E1-3AD2-1180003DE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FFA6F-5F72-45FE-881A-56A179A428D0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5E7B8E-77BE-9B5D-5423-BD96C78C4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63F399-996E-54E7-894B-153B048AC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0925-2C2C-4E80-9930-EEA84C35EA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1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F666B9-E8B5-08E4-AA62-B84EC786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F2A88-9A1C-447D-A151-9D7B3EEFA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946343-2045-63E1-3AD2-1180003DE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89A46-B260-42F4-BB06-846C32A78E80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5E7B8E-77BE-9B5D-5423-BD96C78C4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63F399-996E-54E7-894B-153B048AC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0925-2C2C-4E80-9930-EEA84C35EA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1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F666B9-E8B5-08E4-AA62-B84EC786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F2A88-9A1C-447D-A151-9D7B3EEFA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946343-2045-63E1-3AD2-1180003DE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6F725-5FC4-4ED0-8050-918AE418220C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5E7B8E-77BE-9B5D-5423-BD96C78C4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63F399-996E-54E7-894B-153B048AC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0925-2C2C-4E80-9930-EEA84C35EA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1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F666B9-E8B5-08E4-AA62-B84EC786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F2A88-9A1C-447D-A151-9D7B3EEFA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946343-2045-63E1-3AD2-1180003DE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9FF87-BD3A-4EDB-A0BF-7E36DEA655DA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5E7B8E-77BE-9B5D-5423-BD96C78C4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Francesco Marino – Trento, 26 Apr 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63F399-996E-54E7-894B-153B048AC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0925-2C2C-4E80-9930-EEA84C35EA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1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1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4.png"/><Relationship Id="rId9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1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8" Type="http://schemas.openxmlformats.org/officeDocument/2006/relationships/image" Target="../media/image241.png"/><Relationship Id="rId3" Type="http://schemas.openxmlformats.org/officeDocument/2006/relationships/image" Target="../media/image191.png"/><Relationship Id="rId12" Type="http://schemas.openxmlformats.org/officeDocument/2006/relationships/image" Target="../media/image28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27.png"/><Relationship Id="rId6" Type="http://schemas.openxmlformats.org/officeDocument/2006/relationships/image" Target="../media/image220.png"/><Relationship Id="rId5" Type="http://schemas.openxmlformats.org/officeDocument/2006/relationships/image" Target="../media/image211.png"/><Relationship Id="rId10" Type="http://schemas.openxmlformats.org/officeDocument/2006/relationships/image" Target="../media/image26.png"/><Relationship Id="rId4" Type="http://schemas.openxmlformats.org/officeDocument/2006/relationships/image" Target="../media/image201.png"/><Relationship Id="rId14" Type="http://schemas.openxmlformats.org/officeDocument/2006/relationships/image" Target="../media/image30.png"/><Relationship Id="rId9" Type="http://schemas.openxmlformats.org/officeDocument/2006/relationships/image" Target="../media/image2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E788253-5D9B-4813-B164-117BB026F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19" y="509172"/>
            <a:ext cx="10791561" cy="1418655"/>
          </a:xfrm>
        </p:spPr>
        <p:txBody>
          <a:bodyPr>
            <a:noAutofit/>
          </a:bodyPr>
          <a:lstStyle/>
          <a:p>
            <a:r>
              <a:rPr lang="en-US" sz="4800" b="1" i="1" dirty="0"/>
              <a:t>Ab initio </a:t>
            </a:r>
            <a:r>
              <a:rPr lang="en-US" sz="4800" b="1" dirty="0"/>
              <a:t>Green's functions approach for homogeneous nuclear matter</a:t>
            </a:r>
            <a:endParaRPr lang="it-IT" sz="4800" b="1" dirty="0"/>
          </a:p>
          <a:p>
            <a:endParaRPr lang="it-IT" sz="4800" b="1" dirty="0"/>
          </a:p>
          <a:p>
            <a:endParaRPr lang="it-IT" sz="4800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C1E02F-BEC9-40EB-B08D-C183CDE2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3563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EB703E-AD2E-4516-90AE-EEE88FB5A9DD}"/>
              </a:ext>
            </a:extLst>
          </p:cNvPr>
          <p:cNvSpPr txBox="1"/>
          <p:nvPr/>
        </p:nvSpPr>
        <p:spPr>
          <a:xfrm>
            <a:off x="-105760" y="3570990"/>
            <a:ext cx="11724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dirty="0">
                <a:solidFill>
                  <a:srgbClr val="000000"/>
                </a:solidFill>
                <a:latin typeface="Calibri" panose="020F0502020204030204"/>
              </a:rPr>
              <a:t>Institut für Kernphysik </a:t>
            </a:r>
            <a:r>
              <a:rPr lang="en-US" sz="3000" dirty="0">
                <a:solidFill>
                  <a:srgbClr val="000000"/>
                </a:solidFill>
                <a:latin typeface="Calibri" panose="020F0502020204030204"/>
              </a:rPr>
              <a:t>and PRISMA+ Cluster of Excellence</a:t>
            </a:r>
            <a:r>
              <a:rPr lang="de-DE" sz="3000" dirty="0">
                <a:solidFill>
                  <a:srgbClr val="000000"/>
                </a:solidFill>
                <a:latin typeface="Calibri" panose="020F0502020204030204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Johannes Gutenberg-Universität Mainz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C6DE9B4E-632D-0A45-46F8-2514CB25F901}"/>
              </a:ext>
            </a:extLst>
          </p:cNvPr>
          <p:cNvGrpSpPr/>
          <p:nvPr/>
        </p:nvGrpSpPr>
        <p:grpSpPr>
          <a:xfrm>
            <a:off x="483880" y="2668060"/>
            <a:ext cx="11484511" cy="924768"/>
            <a:chOff x="538281" y="2736077"/>
            <a:chExt cx="11484511" cy="924768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F8C178B9-F9E9-FE34-D155-B31C1BA0C6D7}"/>
                </a:ext>
              </a:extLst>
            </p:cNvPr>
            <p:cNvSpPr txBox="1"/>
            <p:nvPr/>
          </p:nvSpPr>
          <p:spPr>
            <a:xfrm>
              <a:off x="1933334" y="2825391"/>
              <a:ext cx="69044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800" b="1" dirty="0"/>
                <a:t>Francesco Marino</a:t>
              </a:r>
              <a:endParaRPr lang="en-US" sz="4800" b="1" dirty="0">
                <a:solidFill>
                  <a:srgbClr val="000000"/>
                </a:solidFill>
                <a:latin typeface="Helvetica Neue"/>
              </a:endParaRPr>
            </a:p>
          </p:txBody>
        </p:sp>
        <p:pic>
          <p:nvPicPr>
            <p:cNvPr id="1026" name="Picture 2" descr="ARIS">
              <a:extLst>
                <a:ext uri="{FF2B5EF4-FFF2-40B4-BE49-F238E27FC236}">
                  <a16:creationId xmlns:a16="http://schemas.microsoft.com/office/drawing/2014/main" id="{3EFD265B-0629-E165-BF04-94A7D566C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81" y="2736077"/>
              <a:ext cx="886395" cy="886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708BA8F9-6850-8685-276E-BB586AF7C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920" t="8134" r="7891" b="8889"/>
            <a:stretch/>
          </p:blipFill>
          <p:spPr>
            <a:xfrm>
              <a:off x="10905351" y="2855754"/>
              <a:ext cx="1117441" cy="805091"/>
            </a:xfrm>
            <a:prstGeom prst="rect">
              <a:avLst/>
            </a:prstGeom>
          </p:spPr>
        </p:pic>
        <p:pic>
          <p:nvPicPr>
            <p:cNvPr id="6" name="Immagine 5" descr="Immagine che contiene Carattere, Elementi grafici, logo, simbolo&#10;&#10;Descrizione generata automaticamente">
              <a:extLst>
                <a:ext uri="{FF2B5EF4-FFF2-40B4-BE49-F238E27FC236}">
                  <a16:creationId xmlns:a16="http://schemas.microsoft.com/office/drawing/2014/main" id="{75A14383-CC90-2864-F336-CDA4A7251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692" y="2841926"/>
              <a:ext cx="2648737" cy="780546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3F7361-FFB8-1F20-498D-189B500A3690}"/>
              </a:ext>
            </a:extLst>
          </p:cNvPr>
          <p:cNvSpPr txBox="1"/>
          <p:nvPr/>
        </p:nvSpPr>
        <p:spPr>
          <a:xfrm>
            <a:off x="770762" y="4944741"/>
            <a:ext cx="106504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Calibri" panose="020F0502020204030204"/>
              </a:rPr>
              <a:t>“The physics of strongly interacting matter: neutron stars, cold atomic gases and related systems”, ECT* (Trento)</a:t>
            </a:r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ACA7F8E3-0474-82D2-6EF1-9FCEBF07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Trento, 26 Apr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3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B9A6FAEC-4F81-2893-36F7-06602E76A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01" y="654281"/>
            <a:ext cx="7989013" cy="5777476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10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2"/>
            <a:ext cx="778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Equations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of state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Trento, 26 Apr 2024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C5D10E-B608-1336-06CB-F3F037FD1C90}"/>
              </a:ext>
            </a:extLst>
          </p:cNvPr>
          <p:cNvSpPr txBox="1"/>
          <p:nvPr/>
        </p:nvSpPr>
        <p:spPr>
          <a:xfrm>
            <a:off x="34815" y="621989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Preliminary!</a:t>
            </a:r>
          </a:p>
        </p:txBody>
      </p:sp>
    </p:spTree>
    <p:extLst>
      <p:ext uri="{BB962C8B-B14F-4D97-AF65-F5344CB8AC3E}">
        <p14:creationId xmlns:p14="http://schemas.microsoft.com/office/powerpoint/2010/main" val="16247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po 43">
            <a:extLst>
              <a:ext uri="{FF2B5EF4-FFF2-40B4-BE49-F238E27FC236}">
                <a16:creationId xmlns:a16="http://schemas.microsoft.com/office/drawing/2014/main" id="{667C9825-6030-9C60-E585-80D0609EB544}"/>
              </a:ext>
            </a:extLst>
          </p:cNvPr>
          <p:cNvGrpSpPr/>
          <p:nvPr/>
        </p:nvGrpSpPr>
        <p:grpSpPr>
          <a:xfrm>
            <a:off x="6129027" y="2083705"/>
            <a:ext cx="5635160" cy="4453674"/>
            <a:chOff x="6120401" y="2230347"/>
            <a:chExt cx="5635160" cy="4453674"/>
          </a:xfrm>
        </p:grpSpPr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3A40205C-7E25-22AF-082E-BAA33ED01639}"/>
                </a:ext>
              </a:extLst>
            </p:cNvPr>
            <p:cNvGrpSpPr/>
            <p:nvPr/>
          </p:nvGrpSpPr>
          <p:grpSpPr>
            <a:xfrm>
              <a:off x="6120401" y="2230347"/>
              <a:ext cx="5635160" cy="4453674"/>
              <a:chOff x="6121089" y="2230347"/>
              <a:chExt cx="5635160" cy="4453674"/>
            </a:xfrm>
          </p:grpSpPr>
          <p:pic>
            <p:nvPicPr>
              <p:cNvPr id="31" name="Immagine 30" descr="Immagine che contiene testo, schermata, linea, Diagramma&#10;&#10;Descrizione generata automaticamente">
                <a:extLst>
                  <a:ext uri="{FF2B5EF4-FFF2-40B4-BE49-F238E27FC236}">
                    <a16:creationId xmlns:a16="http://schemas.microsoft.com/office/drawing/2014/main" id="{82F67DDB-AFC8-E540-FCF6-1A892BE51D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67"/>
              <a:stretch/>
            </p:blipFill>
            <p:spPr>
              <a:xfrm>
                <a:off x="6121089" y="2715333"/>
                <a:ext cx="5156463" cy="3968688"/>
              </a:xfrm>
              <a:prstGeom prst="rect">
                <a:avLst/>
              </a:prstGeom>
            </p:spPr>
          </p:pic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48F92229-D496-9D62-F8EF-DE2E0C96219C}"/>
                  </a:ext>
                </a:extLst>
              </p:cNvPr>
              <p:cNvSpPr txBox="1"/>
              <p:nvPr/>
            </p:nvSpPr>
            <p:spPr>
              <a:xfrm>
                <a:off x="6947880" y="2230347"/>
                <a:ext cx="48083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Symmetric nuclear matter</a:t>
                </a:r>
              </a:p>
            </p:txBody>
          </p:sp>
        </p:grpSp>
        <p:pic>
          <p:nvPicPr>
            <p:cNvPr id="43" name="Immagine 42" descr="Immagine che contiene testo, schermata, linea, Diagramma&#10;&#10;Descrizione generata automaticamente">
              <a:extLst>
                <a:ext uri="{FF2B5EF4-FFF2-40B4-BE49-F238E27FC236}">
                  <a16:creationId xmlns:a16="http://schemas.microsoft.com/office/drawing/2014/main" id="{866EFAFD-9902-F690-7EE7-8EB2BEBF0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17" t="-943" r="25149" b="91225"/>
            <a:stretch/>
          </p:blipFill>
          <p:spPr>
            <a:xfrm>
              <a:off x="7898097" y="3838181"/>
              <a:ext cx="2361277" cy="508163"/>
            </a:xfrm>
            <a:prstGeom prst="rect">
              <a:avLst/>
            </a:prstGeom>
          </p:spPr>
        </p:pic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86644726-DE6F-6189-F0D3-24F7965F0427}"/>
              </a:ext>
            </a:extLst>
          </p:cNvPr>
          <p:cNvGrpSpPr/>
          <p:nvPr/>
        </p:nvGrpSpPr>
        <p:grpSpPr>
          <a:xfrm>
            <a:off x="-182321" y="1873964"/>
            <a:ext cx="6119939" cy="4826467"/>
            <a:chOff x="-190947" y="2020606"/>
            <a:chExt cx="6119939" cy="4826467"/>
          </a:xfrm>
        </p:grpSpPr>
        <p:pic>
          <p:nvPicPr>
            <p:cNvPr id="46" name="Immagine 45" descr="Immagine che contiene testo, diagramma, linea, Diagramma&#10;&#10;Descrizione generata automaticamente">
              <a:extLst>
                <a:ext uri="{FF2B5EF4-FFF2-40B4-BE49-F238E27FC236}">
                  <a16:creationId xmlns:a16="http://schemas.microsoft.com/office/drawing/2014/main" id="{83F45723-1FBA-13C0-43DF-5481079C4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65"/>
            <a:stretch/>
          </p:blipFill>
          <p:spPr>
            <a:xfrm>
              <a:off x="741533" y="2761441"/>
              <a:ext cx="5187459" cy="3922580"/>
            </a:xfrm>
            <a:prstGeom prst="rect">
              <a:avLst/>
            </a:prstGeom>
          </p:spPr>
        </p:pic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B2326C6F-D33F-22D1-609D-34ACA9320721}"/>
                </a:ext>
              </a:extLst>
            </p:cNvPr>
            <p:cNvGrpSpPr/>
            <p:nvPr/>
          </p:nvGrpSpPr>
          <p:grpSpPr>
            <a:xfrm>
              <a:off x="-190947" y="2020606"/>
              <a:ext cx="6118357" cy="4826467"/>
              <a:chOff x="-190947" y="2020606"/>
              <a:chExt cx="6118357" cy="4826467"/>
            </a:xfrm>
          </p:grpSpPr>
          <p:grpSp>
            <p:nvGrpSpPr>
              <p:cNvPr id="17" name="Gruppo 16">
                <a:extLst>
                  <a:ext uri="{FF2B5EF4-FFF2-40B4-BE49-F238E27FC236}">
                    <a16:creationId xmlns:a16="http://schemas.microsoft.com/office/drawing/2014/main" id="{4BD79716-504F-5C4C-178F-F40A4502A074}"/>
                  </a:ext>
                </a:extLst>
              </p:cNvPr>
              <p:cNvGrpSpPr/>
              <p:nvPr/>
            </p:nvGrpSpPr>
            <p:grpSpPr>
              <a:xfrm>
                <a:off x="-190947" y="2020606"/>
                <a:ext cx="6118357" cy="1681114"/>
                <a:chOff x="-190947" y="2020606"/>
                <a:chExt cx="6118357" cy="1681114"/>
              </a:xfrm>
            </p:grpSpPr>
            <p:grpSp>
              <p:nvGrpSpPr>
                <p:cNvPr id="27" name="Gruppo 26">
                  <a:extLst>
                    <a:ext uri="{FF2B5EF4-FFF2-40B4-BE49-F238E27FC236}">
                      <a16:creationId xmlns:a16="http://schemas.microsoft.com/office/drawing/2014/main" id="{9BAF13D5-DCBC-4BBF-26E2-FF2360E90FAD}"/>
                    </a:ext>
                  </a:extLst>
                </p:cNvPr>
                <p:cNvGrpSpPr/>
                <p:nvPr/>
              </p:nvGrpSpPr>
              <p:grpSpPr>
                <a:xfrm>
                  <a:off x="-190947" y="2020606"/>
                  <a:ext cx="6118357" cy="1561059"/>
                  <a:chOff x="-208596" y="2018643"/>
                  <a:chExt cx="6118357" cy="1561059"/>
                </a:xfrm>
              </p:grpSpPr>
              <p:grpSp>
                <p:nvGrpSpPr>
                  <p:cNvPr id="25" name="Gruppo 24">
                    <a:extLst>
                      <a:ext uri="{FF2B5EF4-FFF2-40B4-BE49-F238E27FC236}">
                        <a16:creationId xmlns:a16="http://schemas.microsoft.com/office/drawing/2014/main" id="{82655BD8-9EFF-4AB5-31C2-9D5DA8B7B933}"/>
                      </a:ext>
                    </a:extLst>
                  </p:cNvPr>
                  <p:cNvGrpSpPr/>
                  <p:nvPr/>
                </p:nvGrpSpPr>
                <p:grpSpPr>
                  <a:xfrm>
                    <a:off x="-208596" y="2018643"/>
                    <a:ext cx="2725607" cy="1561059"/>
                    <a:chOff x="-599995" y="2084158"/>
                    <a:chExt cx="2725607" cy="1561059"/>
                  </a:xfrm>
                </p:grpSpPr>
                <p:sp>
                  <p:nvSpPr>
                    <p:cNvPr id="20" name="Freccia in giù 19">
                      <a:extLst>
                        <a:ext uri="{FF2B5EF4-FFF2-40B4-BE49-F238E27FC236}">
                          <a16:creationId xmlns:a16="http://schemas.microsoft.com/office/drawing/2014/main" id="{1C2BF5B1-274C-BBC6-70E6-D2FED6A148D2}"/>
                        </a:ext>
                      </a:extLst>
                    </p:cNvPr>
                    <p:cNvSpPr/>
                    <p:nvPr/>
                  </p:nvSpPr>
                  <p:spPr>
                    <a:xfrm rot="20016989">
                      <a:off x="575395" y="2842335"/>
                      <a:ext cx="210171" cy="802882"/>
                    </a:xfrm>
                    <a:prstGeom prst="downArrow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" name="Gruppo 20">
                      <a:extLst>
                        <a:ext uri="{FF2B5EF4-FFF2-40B4-BE49-F238E27FC236}">
                          <a16:creationId xmlns:a16="http://schemas.microsoft.com/office/drawing/2014/main" id="{1445346F-64AC-0CE0-CD5D-3C49A4172E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599995" y="2084158"/>
                      <a:ext cx="2725607" cy="695254"/>
                      <a:chOff x="-366165" y="3841483"/>
                      <a:chExt cx="2682348" cy="695254"/>
                    </a:xfrm>
                  </p:grpSpPr>
                  <p:sp>
                    <p:nvSpPr>
                      <p:cNvPr id="22" name="CasellaDiTesto 21">
                        <a:extLst>
                          <a:ext uri="{FF2B5EF4-FFF2-40B4-BE49-F238E27FC236}">
                            <a16:creationId xmlns:a16="http://schemas.microsoft.com/office/drawing/2014/main" id="{D87844A4-EF11-4AE3-D73C-67CC52940FB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188788" y="3841483"/>
                        <a:ext cx="2366823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200" dirty="0"/>
                          <a:t>Correlation energy </a:t>
                        </a: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3" name="CasellaDiTesto 22">
                            <a:extLst>
                              <a:ext uri="{FF2B5EF4-FFF2-40B4-BE49-F238E27FC236}">
                                <a16:creationId xmlns:a16="http://schemas.microsoft.com/office/drawing/2014/main" id="{1BFBC953-6FC0-6F9E-2CFD-A125CABECD5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-366165" y="4228960"/>
                            <a:ext cx="2682348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𝑐𝑜𝑟𝑟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𝐻𝐹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3" name="CasellaDiTesto 22">
                            <a:extLst>
                              <a:ext uri="{FF2B5EF4-FFF2-40B4-BE49-F238E27FC236}">
                                <a16:creationId xmlns:a16="http://schemas.microsoft.com/office/drawing/2014/main" id="{1BFBC953-6FC0-6F9E-2CFD-A125CABECD5B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-366165" y="4228960"/>
                            <a:ext cx="2682348" cy="307777"/>
                          </a:xfrm>
                          <a:prstGeom prst="rect">
                            <a:avLst/>
                          </a:prstGeom>
                          <a:blipFill>
                            <a:blip r:embed="rId6"/>
                            <a:stretch>
                              <a:fillRect b="-1568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  <p:sp>
                <p:nvSpPr>
                  <p:cNvPr id="26" name="CasellaDiTesto 25">
                    <a:extLst>
                      <a:ext uri="{FF2B5EF4-FFF2-40B4-BE49-F238E27FC236}">
                        <a16:creationId xmlns:a16="http://schemas.microsoft.com/office/drawing/2014/main" id="{874280F0-EA71-90D7-B285-12A7853E5700}"/>
                      </a:ext>
                    </a:extLst>
                  </p:cNvPr>
                  <p:cNvSpPr txBox="1"/>
                  <p:nvPr/>
                </p:nvSpPr>
                <p:spPr>
                  <a:xfrm>
                    <a:off x="2243591" y="2202343"/>
                    <a:ext cx="366617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/>
                      <a:t>Pure neutron matter</a:t>
                    </a:r>
                  </a:p>
                </p:txBody>
              </p:sp>
            </p:grpSp>
            <p:sp>
              <p:nvSpPr>
                <p:cNvPr id="2" name="CasellaDiTesto 1">
                  <a:extLst>
                    <a:ext uri="{FF2B5EF4-FFF2-40B4-BE49-F238E27FC236}">
                      <a16:creationId xmlns:a16="http://schemas.microsoft.com/office/drawing/2014/main" id="{2C0DF2A8-5DFF-E0F9-F567-9EEAE5E591A5}"/>
                    </a:ext>
                  </a:extLst>
                </p:cNvPr>
                <p:cNvSpPr txBox="1"/>
                <p:nvPr/>
              </p:nvSpPr>
              <p:spPr>
                <a:xfrm>
                  <a:off x="3442658" y="2971569"/>
                  <a:ext cx="8143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EOS</a:t>
                  </a:r>
                </a:p>
              </p:txBody>
            </p:sp>
            <p:sp>
              <p:nvSpPr>
                <p:cNvPr id="9" name="Freccia in giù 8">
                  <a:extLst>
                    <a:ext uri="{FF2B5EF4-FFF2-40B4-BE49-F238E27FC236}">
                      <a16:creationId xmlns:a16="http://schemas.microsoft.com/office/drawing/2014/main" id="{623A32DC-0E73-B5FA-A6ED-F0608E980C93}"/>
                    </a:ext>
                  </a:extLst>
                </p:cNvPr>
                <p:cNvSpPr/>
                <p:nvPr/>
              </p:nvSpPr>
              <p:spPr>
                <a:xfrm rot="18788714">
                  <a:off x="3943232" y="3352094"/>
                  <a:ext cx="197928" cy="501323"/>
                </a:xfrm>
                <a:prstGeom prst="downArrow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3B777C8E-527C-D3A2-DB72-1A02503B3452}"/>
                  </a:ext>
                </a:extLst>
              </p:cNvPr>
              <p:cNvSpPr txBox="1"/>
              <p:nvPr/>
            </p:nvSpPr>
            <p:spPr>
              <a:xfrm>
                <a:off x="17907" y="6323853"/>
                <a:ext cx="2743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Preliminary!</a:t>
                </a:r>
              </a:p>
            </p:txBody>
          </p:sp>
        </p:grp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24030054-C298-1E8E-5708-1DEA509EBF17}"/>
              </a:ext>
            </a:extLst>
          </p:cNvPr>
          <p:cNvGrpSpPr/>
          <p:nvPr/>
        </p:nvGrpSpPr>
        <p:grpSpPr>
          <a:xfrm>
            <a:off x="5272274" y="1231606"/>
            <a:ext cx="5503290" cy="857801"/>
            <a:chOff x="6593331" y="1886639"/>
            <a:chExt cx="5503290" cy="857801"/>
          </a:xfrm>
        </p:grpSpPr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8884ABE4-F82D-B476-7D7F-700B5B114958}"/>
                </a:ext>
              </a:extLst>
            </p:cNvPr>
            <p:cNvSpPr txBox="1"/>
            <p:nvPr/>
          </p:nvSpPr>
          <p:spPr>
            <a:xfrm>
              <a:off x="6593331" y="2036554"/>
              <a:ext cx="55032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CCD      → CC at doubles level</a:t>
              </a:r>
            </a:p>
            <a:p>
              <a:r>
                <a:rPr lang="en-US" sz="2000" dirty="0"/>
                <a:t>CCD(T) → perturbative triples</a:t>
              </a:r>
            </a:p>
          </p:txBody>
        </p:sp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CF723C51-528B-2135-F1FE-44AA3A668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076" t="1" b="-222"/>
            <a:stretch/>
          </p:blipFill>
          <p:spPr>
            <a:xfrm>
              <a:off x="10130574" y="1886639"/>
              <a:ext cx="530847" cy="408828"/>
            </a:xfrm>
            <a:prstGeom prst="rect">
              <a:avLst/>
            </a:prstGeom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8B7C8836-0802-E5F1-5BAD-755BC614A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801" t="8037" r="5332" b="797"/>
            <a:stretch/>
          </p:blipFill>
          <p:spPr>
            <a:xfrm>
              <a:off x="10067392" y="2360901"/>
              <a:ext cx="657212" cy="312798"/>
            </a:xfrm>
            <a:prstGeom prst="rect">
              <a:avLst/>
            </a:prstGeom>
          </p:spPr>
        </p:pic>
      </p:grp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11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2"/>
            <a:ext cx="503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SCGF and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coupled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-cluster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Trento, 26 Apr 2024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A2DB0BAD-9832-B00E-8B2E-E94E04BA82AE}"/>
              </a:ext>
            </a:extLst>
          </p:cNvPr>
          <p:cNvGrpSpPr/>
          <p:nvPr/>
        </p:nvGrpSpPr>
        <p:grpSpPr>
          <a:xfrm>
            <a:off x="9027912" y="116690"/>
            <a:ext cx="2940477" cy="1053236"/>
            <a:chOff x="8013469" y="986276"/>
            <a:chExt cx="2940477" cy="1053236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572723B-3C91-2C0C-4255-E340ED8291DF}"/>
                </a:ext>
              </a:extLst>
            </p:cNvPr>
            <p:cNvSpPr txBox="1"/>
            <p:nvPr/>
          </p:nvSpPr>
          <p:spPr>
            <a:xfrm>
              <a:off x="8013469" y="986276"/>
              <a:ext cx="2498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collaboration with `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B087AD6-7D3D-3EDA-1EA7-FCECE062A76F}"/>
                </a:ext>
              </a:extLst>
            </p:cNvPr>
            <p:cNvSpPr txBox="1"/>
            <p:nvPr/>
          </p:nvSpPr>
          <p:spPr>
            <a:xfrm>
              <a:off x="8013469" y="1670180"/>
              <a:ext cx="27432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Sam </a:t>
              </a:r>
              <a:r>
                <a:rPr lang="en-US" dirty="0" err="1"/>
                <a:t>Novario</a:t>
              </a:r>
              <a:r>
                <a:rPr lang="en-US" dirty="0"/>
                <a:t> (St. Louis)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0FCDCD73-0AC4-A87D-3351-BFACEA4AF9DC}"/>
                </a:ext>
              </a:extLst>
            </p:cNvPr>
            <p:cNvSpPr txBox="1"/>
            <p:nvPr/>
          </p:nvSpPr>
          <p:spPr>
            <a:xfrm>
              <a:off x="8013469" y="1305604"/>
              <a:ext cx="294047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/>
                <a:t>Weiguang</a:t>
              </a:r>
              <a:r>
                <a:rPr lang="en-US" dirty="0"/>
                <a:t> Jiang (Mainz)</a:t>
              </a:r>
            </a:p>
          </p:txBody>
        </p:sp>
        <p:pic>
          <p:nvPicPr>
            <p:cNvPr id="13" name="Picture 2" descr="ARIS">
              <a:extLst>
                <a:ext uri="{FF2B5EF4-FFF2-40B4-BE49-F238E27FC236}">
                  <a16:creationId xmlns:a16="http://schemas.microsoft.com/office/drawing/2014/main" id="{6F406BE3-0E28-5513-3A3D-52F1B7EE4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7724" y="1325666"/>
              <a:ext cx="331620" cy="331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09F0457D-2CB5-B222-903E-8CB0797E9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7909" t="6156" r="16474"/>
            <a:stretch/>
          </p:blipFill>
          <p:spPr>
            <a:xfrm>
              <a:off x="10487724" y="1666909"/>
              <a:ext cx="316273" cy="370381"/>
            </a:xfrm>
            <a:prstGeom prst="rect">
              <a:avLst/>
            </a:prstGeom>
          </p:spPr>
        </p:pic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E1428526-EDE4-2925-4048-19E6677A958E}"/>
              </a:ext>
            </a:extLst>
          </p:cNvPr>
          <p:cNvGrpSpPr/>
          <p:nvPr/>
        </p:nvGrpSpPr>
        <p:grpSpPr>
          <a:xfrm>
            <a:off x="223611" y="744956"/>
            <a:ext cx="6796314" cy="722030"/>
            <a:chOff x="223611" y="876692"/>
            <a:chExt cx="7072539" cy="564350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3F8E46DF-9D11-DE91-99A5-1878167663C3}"/>
                </a:ext>
              </a:extLst>
            </p:cNvPr>
            <p:cNvSpPr txBox="1"/>
            <p:nvPr/>
          </p:nvSpPr>
          <p:spPr>
            <a:xfrm>
              <a:off x="223611" y="876692"/>
              <a:ext cx="7072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ADC-SCGF is compared to </a:t>
              </a:r>
              <a:r>
                <a:rPr lang="en-US" sz="2000" b="1" dirty="0"/>
                <a:t>coupled-cluster</a:t>
              </a:r>
              <a:r>
                <a:rPr lang="en-US" sz="2000" dirty="0"/>
                <a:t> (CC) calculations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81BAAE99-5E4E-F1D6-B61E-797CF9F210E5}"/>
                </a:ext>
              </a:extLst>
            </p:cNvPr>
            <p:cNvSpPr txBox="1"/>
            <p:nvPr/>
          </p:nvSpPr>
          <p:spPr>
            <a:xfrm>
              <a:off x="223611" y="1152366"/>
              <a:ext cx="6371271" cy="288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Hagen, Phys. Rev. C 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89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, 014319 (2014) 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AFC6697-6B09-3AC0-9F05-79BDC833064D}"/>
                  </a:ext>
                </a:extLst>
              </p:cNvPr>
              <p:cNvSpPr txBox="1"/>
              <p:nvPr/>
            </p:nvSpPr>
            <p:spPr>
              <a:xfrm>
                <a:off x="6473186" y="1079733"/>
                <a:ext cx="16624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AFC6697-6B09-3AC0-9F05-79BDC8330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186" y="1079733"/>
                <a:ext cx="1662452" cy="307777"/>
              </a:xfrm>
              <a:prstGeom prst="rect">
                <a:avLst/>
              </a:prstGeom>
              <a:blipFill>
                <a:blip r:embed="rId11"/>
                <a:stretch>
                  <a:fillRect t="-1961" r="-183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10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5FEA4910-0902-11AA-5338-3FE0757C8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18" y="724093"/>
            <a:ext cx="7429757" cy="5783293"/>
          </a:xfrm>
          <a:prstGeom prst="rect">
            <a:avLst/>
          </a:prstGeom>
        </p:spPr>
      </p:pic>
      <p:grpSp>
        <p:nvGrpSpPr>
          <p:cNvPr id="22" name="Gruppo 21">
            <a:extLst>
              <a:ext uri="{FF2B5EF4-FFF2-40B4-BE49-F238E27FC236}">
                <a16:creationId xmlns:a16="http://schemas.microsoft.com/office/drawing/2014/main" id="{515FEA30-82BC-616E-E6C2-8ED87F904C2F}"/>
              </a:ext>
            </a:extLst>
          </p:cNvPr>
          <p:cNvGrpSpPr/>
          <p:nvPr/>
        </p:nvGrpSpPr>
        <p:grpSpPr>
          <a:xfrm>
            <a:off x="8348760" y="3627008"/>
            <a:ext cx="3715539" cy="1200329"/>
            <a:chOff x="8348760" y="3627008"/>
            <a:chExt cx="3715539" cy="1200329"/>
          </a:xfrm>
        </p:grpSpPr>
        <p:sp>
          <p:nvSpPr>
            <p:cNvPr id="20" name="Freccia in giù 19">
              <a:extLst>
                <a:ext uri="{FF2B5EF4-FFF2-40B4-BE49-F238E27FC236}">
                  <a16:creationId xmlns:a16="http://schemas.microsoft.com/office/drawing/2014/main" id="{1AD0A30D-48F8-BDF3-6ACF-5A395115D507}"/>
                </a:ext>
              </a:extLst>
            </p:cNvPr>
            <p:cNvSpPr/>
            <p:nvPr/>
          </p:nvSpPr>
          <p:spPr>
            <a:xfrm rot="4490274">
              <a:off x="8631271" y="3984063"/>
              <a:ext cx="182180" cy="747202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15FBA479-A98F-0534-BC0E-C601B1DF245F}"/>
                </a:ext>
              </a:extLst>
            </p:cNvPr>
            <p:cNvSpPr txBox="1"/>
            <p:nvPr/>
          </p:nvSpPr>
          <p:spPr>
            <a:xfrm>
              <a:off x="9100011" y="3627008"/>
              <a:ext cx="2964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Linear correlation between saturation density and energy</a:t>
              </a:r>
            </a:p>
          </p:txBody>
        </p:sp>
      </p:grp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12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0" y="114882"/>
            <a:ext cx="11641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Saturation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point of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symmetric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nuclear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matter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Trento, 26 Apr 2024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F3C88A-411D-5E9A-1F8E-6E26F83E6DAF}"/>
              </a:ext>
            </a:extLst>
          </p:cNvPr>
          <p:cNvSpPr txBox="1"/>
          <p:nvPr/>
        </p:nvSpPr>
        <p:spPr>
          <a:xfrm>
            <a:off x="179633" y="609474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Preliminary!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1FFFBE0-BF98-3E78-AE86-E135638C1D2A}"/>
              </a:ext>
            </a:extLst>
          </p:cNvPr>
          <p:cNvSpPr txBox="1"/>
          <p:nvPr/>
        </p:nvSpPr>
        <p:spPr>
          <a:xfrm>
            <a:off x="9497768" y="988443"/>
            <a:ext cx="2248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MBPT   → perturbation theory</a:t>
            </a: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B331253B-A6F9-F3EE-E5D2-4AF6EE36E59E}"/>
              </a:ext>
            </a:extLst>
          </p:cNvPr>
          <p:cNvSpPr/>
          <p:nvPr/>
        </p:nvSpPr>
        <p:spPr>
          <a:xfrm rot="3097881">
            <a:off x="5695799" y="1590332"/>
            <a:ext cx="182180" cy="74720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006371C-35B5-17D9-2771-BBBA6D01DE60}"/>
              </a:ext>
            </a:extLst>
          </p:cNvPr>
          <p:cNvSpPr txBox="1"/>
          <p:nvPr/>
        </p:nvSpPr>
        <p:spPr>
          <a:xfrm>
            <a:off x="6021941" y="1245115"/>
            <a:ext cx="2343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Empirical saturation point </a:t>
            </a:r>
          </a:p>
        </p:txBody>
      </p:sp>
    </p:spTree>
    <p:extLst>
      <p:ext uri="{BB962C8B-B14F-4D97-AF65-F5344CB8AC3E}">
        <p14:creationId xmlns:p14="http://schemas.microsoft.com/office/powerpoint/2010/main" val="162691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13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2"/>
            <a:ext cx="507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Momentum</a:t>
            </a: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distributions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5A5EDBA3-63A7-E45E-E7CB-6E46087B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Trento, 26 Apr 2024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F7F7545B-A33E-0451-99F3-BD0FC17FE188}"/>
              </a:ext>
            </a:extLst>
          </p:cNvPr>
          <p:cNvGrpSpPr/>
          <p:nvPr/>
        </p:nvGrpSpPr>
        <p:grpSpPr>
          <a:xfrm>
            <a:off x="69668" y="1530532"/>
            <a:ext cx="5310954" cy="4302034"/>
            <a:chOff x="69668" y="1530532"/>
            <a:chExt cx="5310954" cy="430203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370C812E-B27B-2782-192D-9F2BA842A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" r="3724" b="3634"/>
            <a:stretch/>
          </p:blipFill>
          <p:spPr>
            <a:xfrm>
              <a:off x="69668" y="1530532"/>
              <a:ext cx="5310954" cy="4302034"/>
            </a:xfrm>
            <a:prstGeom prst="rect">
              <a:avLst/>
            </a:prstGeom>
          </p:spPr>
        </p:pic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AC52AC83-0B9C-73E9-AC86-EA5046CB05F6}"/>
                </a:ext>
              </a:extLst>
            </p:cNvPr>
            <p:cNvSpPr/>
            <p:nvPr/>
          </p:nvSpPr>
          <p:spPr>
            <a:xfrm>
              <a:off x="3117668" y="2717073"/>
              <a:ext cx="455024" cy="744434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ccia in giù 11">
              <a:extLst>
                <a:ext uri="{FF2B5EF4-FFF2-40B4-BE49-F238E27FC236}">
                  <a16:creationId xmlns:a16="http://schemas.microsoft.com/office/drawing/2014/main" id="{55BA895D-33C0-4B89-9F50-5C8C393AD002}"/>
                </a:ext>
              </a:extLst>
            </p:cNvPr>
            <p:cNvSpPr/>
            <p:nvPr/>
          </p:nvSpPr>
          <p:spPr>
            <a:xfrm>
              <a:off x="4151932" y="4256424"/>
              <a:ext cx="164232" cy="528224"/>
            </a:xfrm>
            <a:prstGeom prst="downArrow">
              <a:avLst/>
            </a:prstGeom>
            <a:solidFill>
              <a:srgbClr val="A79AEA"/>
            </a:solidFill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D4CDC274-D2A3-2C5A-2A5F-58115C32F5BE}"/>
                </a:ext>
              </a:extLst>
            </p:cNvPr>
            <p:cNvSpPr txBox="1"/>
            <p:nvPr/>
          </p:nvSpPr>
          <p:spPr>
            <a:xfrm>
              <a:off x="2618469" y="3744112"/>
              <a:ext cx="26850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High-momentum tail</a:t>
              </a:r>
            </a:p>
          </p:txBody>
        </p:sp>
        <p:sp>
          <p:nvSpPr>
            <p:cNvPr id="14" name="Freccia in giù 13">
              <a:extLst>
                <a:ext uri="{FF2B5EF4-FFF2-40B4-BE49-F238E27FC236}">
                  <a16:creationId xmlns:a16="http://schemas.microsoft.com/office/drawing/2014/main" id="{5C5FF441-EE1A-1125-36F5-F02F5BF56E54}"/>
                </a:ext>
              </a:extLst>
            </p:cNvPr>
            <p:cNvSpPr/>
            <p:nvPr/>
          </p:nvSpPr>
          <p:spPr>
            <a:xfrm rot="2319418">
              <a:off x="3768589" y="2665317"/>
              <a:ext cx="164232" cy="528224"/>
            </a:xfrm>
            <a:prstGeom prst="downArrow">
              <a:avLst/>
            </a:prstGeom>
            <a:solidFill>
              <a:srgbClr val="A79AEA"/>
            </a:solidFill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F0B63407-C954-F9ED-5292-3334420FF9B2}"/>
                </a:ext>
              </a:extLst>
            </p:cNvPr>
            <p:cNvSpPr txBox="1"/>
            <p:nvPr/>
          </p:nvSpPr>
          <p:spPr>
            <a:xfrm>
              <a:off x="3117668" y="1947632"/>
              <a:ext cx="22328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Discontinuity at the Fermi surface</a:t>
              </a: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21F18EA8-22E3-7BDE-5A27-F11F229DA5A7}"/>
              </a:ext>
            </a:extLst>
          </p:cNvPr>
          <p:cNvGrpSpPr/>
          <p:nvPr/>
        </p:nvGrpSpPr>
        <p:grpSpPr>
          <a:xfrm>
            <a:off x="5772155" y="1578775"/>
            <a:ext cx="5252543" cy="4205548"/>
            <a:chOff x="5223868" y="1578775"/>
            <a:chExt cx="5252543" cy="420554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956536A0-2FE1-4C54-7AE6-0724141D9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868" y="1578775"/>
              <a:ext cx="5252543" cy="4205548"/>
            </a:xfrm>
            <a:prstGeom prst="rect">
              <a:avLst/>
            </a:prstGeom>
          </p:spPr>
        </p:pic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3CCE159E-24C2-2D6F-3151-2D6438E0B325}"/>
                </a:ext>
              </a:extLst>
            </p:cNvPr>
            <p:cNvSpPr/>
            <p:nvPr/>
          </p:nvSpPr>
          <p:spPr>
            <a:xfrm>
              <a:off x="7932100" y="3354478"/>
              <a:ext cx="442601" cy="529545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ccia in giù 16">
              <a:extLst>
                <a:ext uri="{FF2B5EF4-FFF2-40B4-BE49-F238E27FC236}">
                  <a16:creationId xmlns:a16="http://schemas.microsoft.com/office/drawing/2014/main" id="{52955418-557F-4CAA-C129-879BB352B27C}"/>
                </a:ext>
              </a:extLst>
            </p:cNvPr>
            <p:cNvSpPr/>
            <p:nvPr/>
          </p:nvSpPr>
          <p:spPr>
            <a:xfrm rot="14568021">
              <a:off x="7419758" y="3466807"/>
              <a:ext cx="164232" cy="528224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06E6E55D-1A15-772A-6DD5-FD66681F2768}"/>
                </a:ext>
              </a:extLst>
            </p:cNvPr>
            <p:cNvSpPr txBox="1"/>
            <p:nvPr/>
          </p:nvSpPr>
          <p:spPr>
            <a:xfrm>
              <a:off x="5954177" y="3871703"/>
              <a:ext cx="20592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BCS-like distribution?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9D8A63-5C7E-C004-8C01-A06CEEC3FA37}"/>
              </a:ext>
            </a:extLst>
          </p:cNvPr>
          <p:cNvSpPr txBox="1"/>
          <p:nvPr/>
        </p:nvSpPr>
        <p:spPr>
          <a:xfrm>
            <a:off x="179633" y="609474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Preliminary!</a:t>
            </a:r>
          </a:p>
        </p:txBody>
      </p:sp>
    </p:spTree>
    <p:extLst>
      <p:ext uri="{BB962C8B-B14F-4D97-AF65-F5344CB8AC3E}">
        <p14:creationId xmlns:p14="http://schemas.microsoft.com/office/powerpoint/2010/main" val="310862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FEC3C77E-8B7F-0EFB-992E-3EAC7118B4FC}"/>
              </a:ext>
            </a:extLst>
          </p:cNvPr>
          <p:cNvGrpSpPr/>
          <p:nvPr/>
        </p:nvGrpSpPr>
        <p:grpSpPr>
          <a:xfrm>
            <a:off x="0" y="1343932"/>
            <a:ext cx="8871412" cy="5249574"/>
            <a:chOff x="-3774738" y="2577285"/>
            <a:chExt cx="8723689" cy="5162163"/>
          </a:xfrm>
        </p:grpSpPr>
        <p:pic>
          <p:nvPicPr>
            <p:cNvPr id="10" name="Immagine 9" descr="Immagine che contiene testo, diagramma, linea, Carattere&#10;&#10;Descrizione generata automaticamente">
              <a:extLst>
                <a:ext uri="{FF2B5EF4-FFF2-40B4-BE49-F238E27FC236}">
                  <a16:creationId xmlns:a16="http://schemas.microsoft.com/office/drawing/2014/main" id="{C50C798E-CC19-6337-6E05-4896992C7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9514" y="2577285"/>
              <a:ext cx="6758465" cy="49251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29783F51-8541-A9CE-755F-01F08BFA89B4}"/>
                    </a:ext>
                  </a:extLst>
                </p:cNvPr>
                <p:cNvSpPr txBox="1"/>
                <p:nvPr/>
              </p:nvSpPr>
              <p:spPr>
                <a:xfrm>
                  <a:off x="-3774738" y="7404350"/>
                  <a:ext cx="3824622" cy="3350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1600" dirty="0"/>
                    <a:t>PNM,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=0.16</m:t>
                      </m:r>
                    </m:oMath>
                  </a14:m>
                  <a:r>
                    <a:rPr lang="en-US" sz="1600" dirty="0"/>
                    <a:t> fm</a:t>
                  </a:r>
                  <a:r>
                    <a:rPr lang="en-US" sz="1600" baseline="30000" dirty="0"/>
                    <a:t>-3 </a:t>
                  </a:r>
                  <a:r>
                    <a:rPr lang="en-US" sz="1600" dirty="0"/>
                    <a:t>,</a:t>
                  </a:r>
                  <a:r>
                    <a:rPr lang="en-US" sz="1600" b="1" dirty="0"/>
                    <a:t> </a:t>
                  </a:r>
                  <a:r>
                    <a:rPr lang="en-US" sz="1600" dirty="0"/>
                    <a:t>N=66, </a:t>
                  </a:r>
                  <a:r>
                    <a:rPr lang="it-IT" sz="1600" dirty="0" err="1"/>
                    <a:t>NNLO</a:t>
                  </a:r>
                  <a:r>
                    <a:rPr lang="it-IT" sz="1600" baseline="-25000" dirty="0" err="1"/>
                    <a:t>sat</a:t>
                  </a:r>
                  <a:endParaRPr lang="it-IT" sz="1600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29783F51-8541-A9CE-755F-01F08BFA89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74738" y="7404350"/>
                  <a:ext cx="3824622" cy="335098"/>
                </a:xfrm>
                <a:prstGeom prst="rect">
                  <a:avLst/>
                </a:prstGeom>
                <a:blipFill>
                  <a:blip r:embed="rId4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14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2"/>
            <a:ext cx="399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Spectral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functions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1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Trento, 26 Apr 2024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2B8FC67A-B0ED-8443-C208-6DCECFC3E10B}"/>
              </a:ext>
            </a:extLst>
          </p:cNvPr>
          <p:cNvGrpSpPr/>
          <p:nvPr/>
        </p:nvGrpSpPr>
        <p:grpSpPr>
          <a:xfrm>
            <a:off x="2474857" y="720573"/>
            <a:ext cx="6785087" cy="938014"/>
            <a:chOff x="-1072172" y="2104637"/>
            <a:chExt cx="6785087" cy="9380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A81B5B4E-3606-EE16-D275-F58D34D4D14A}"/>
                    </a:ext>
                  </a:extLst>
                </p:cNvPr>
                <p:cNvSpPr txBox="1"/>
                <p:nvPr/>
              </p:nvSpPr>
              <p:spPr>
                <a:xfrm>
                  <a:off x="1970096" y="2104637"/>
                  <a:ext cx="3742819" cy="938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A81B5B4E-3606-EE16-D275-F58D34D4D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096" y="2104637"/>
                  <a:ext cx="3742819" cy="9380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58F92CE3-A5B3-A0D4-83AC-71CDF869E845}"/>
                </a:ext>
              </a:extLst>
            </p:cNvPr>
            <p:cNvSpPr txBox="1"/>
            <p:nvPr/>
          </p:nvSpPr>
          <p:spPr>
            <a:xfrm>
              <a:off x="-1072172" y="2204776"/>
              <a:ext cx="28779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Spectral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06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15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3"/>
            <a:ext cx="406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Spectral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functions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2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Trento, 26 Apr 2024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4FF143F-448C-2109-BB58-B09D40D3C765}"/>
              </a:ext>
            </a:extLst>
          </p:cNvPr>
          <p:cNvGrpSpPr/>
          <p:nvPr/>
        </p:nvGrpSpPr>
        <p:grpSpPr>
          <a:xfrm>
            <a:off x="-37986" y="1197452"/>
            <a:ext cx="11902679" cy="4819858"/>
            <a:chOff x="-37986" y="1197452"/>
            <a:chExt cx="11902679" cy="4819858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35827DCC-5113-A955-C8D5-2C8C462B8F4C}"/>
                </a:ext>
              </a:extLst>
            </p:cNvPr>
            <p:cNvGrpSpPr/>
            <p:nvPr/>
          </p:nvGrpSpPr>
          <p:grpSpPr>
            <a:xfrm>
              <a:off x="-37986" y="1197452"/>
              <a:ext cx="11902679" cy="4819858"/>
              <a:chOff x="-37986" y="1197452"/>
              <a:chExt cx="11902679" cy="4819858"/>
            </a:xfrm>
          </p:grpSpPr>
          <p:grpSp>
            <p:nvGrpSpPr>
              <p:cNvPr id="12" name="Gruppo 11">
                <a:extLst>
                  <a:ext uri="{FF2B5EF4-FFF2-40B4-BE49-F238E27FC236}">
                    <a16:creationId xmlns:a16="http://schemas.microsoft.com/office/drawing/2014/main" id="{0FED1B0F-A21D-93C9-E749-6EFD8089CDF2}"/>
                  </a:ext>
                </a:extLst>
              </p:cNvPr>
              <p:cNvGrpSpPr/>
              <p:nvPr/>
            </p:nvGrpSpPr>
            <p:grpSpPr>
              <a:xfrm>
                <a:off x="-37986" y="1197452"/>
                <a:ext cx="11902679" cy="4819858"/>
                <a:chOff x="-37986" y="1197452"/>
                <a:chExt cx="11902679" cy="4819858"/>
              </a:xfrm>
            </p:grpSpPr>
            <p:grpSp>
              <p:nvGrpSpPr>
                <p:cNvPr id="9" name="Gruppo 8">
                  <a:extLst>
                    <a:ext uri="{FF2B5EF4-FFF2-40B4-BE49-F238E27FC236}">
                      <a16:creationId xmlns:a16="http://schemas.microsoft.com/office/drawing/2014/main" id="{253D6EEF-8768-A821-DFF8-4D3D2EEB6A13}"/>
                    </a:ext>
                  </a:extLst>
                </p:cNvPr>
                <p:cNvGrpSpPr/>
                <p:nvPr/>
              </p:nvGrpSpPr>
              <p:grpSpPr>
                <a:xfrm>
                  <a:off x="-37986" y="1593130"/>
                  <a:ext cx="11902679" cy="4424180"/>
                  <a:chOff x="-37986" y="1593130"/>
                  <a:chExt cx="11902679" cy="4424180"/>
                </a:xfrm>
              </p:grpSpPr>
              <p:pic>
                <p:nvPicPr>
                  <p:cNvPr id="3" name="Immagine 2" descr="Immagine che contiene testo, diagramma, schermata, linea&#10;&#10;Descrizione generata automaticamente">
                    <a:extLst>
                      <a:ext uri="{FF2B5EF4-FFF2-40B4-BE49-F238E27FC236}">
                        <a16:creationId xmlns:a16="http://schemas.microsoft.com/office/drawing/2014/main" id="{748AC4AD-BB65-1118-3004-E2B8B065D8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8619"/>
                  <a:stretch/>
                </p:blipFill>
                <p:spPr>
                  <a:xfrm>
                    <a:off x="-37986" y="1659118"/>
                    <a:ext cx="5988103" cy="4358192"/>
                  </a:xfrm>
                  <a:prstGeom prst="rect">
                    <a:avLst/>
                  </a:prstGeom>
                </p:spPr>
              </p:pic>
              <p:pic>
                <p:nvPicPr>
                  <p:cNvPr id="7" name="Immagine 6" descr="Immagine che contiene testo, diagramma, linea, Diagramma&#10;&#10;Descrizione generata automaticamente">
                    <a:extLst>
                      <a:ext uri="{FF2B5EF4-FFF2-40B4-BE49-F238E27FC236}">
                        <a16:creationId xmlns:a16="http://schemas.microsoft.com/office/drawing/2014/main" id="{5E595D27-B07B-3B19-6D11-D728EBE36B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7205"/>
                  <a:stretch/>
                </p:blipFill>
                <p:spPr>
                  <a:xfrm>
                    <a:off x="5876590" y="1593130"/>
                    <a:ext cx="5988103" cy="442417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08A66F22-7AC2-1BCC-A803-7936563F7553}"/>
                    </a:ext>
                  </a:extLst>
                </p:cNvPr>
                <p:cNvSpPr txBox="1"/>
                <p:nvPr/>
              </p:nvSpPr>
              <p:spPr>
                <a:xfrm>
                  <a:off x="772998" y="1197453"/>
                  <a:ext cx="455314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Periodic boundary conditions</a:t>
                  </a:r>
                </a:p>
              </p:txBody>
            </p:sp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E62A9CF8-C4DF-76DF-8627-005F933E04ED}"/>
                    </a:ext>
                  </a:extLst>
                </p:cNvPr>
                <p:cNvSpPr txBox="1"/>
                <p:nvPr/>
              </p:nvSpPr>
              <p:spPr>
                <a:xfrm>
                  <a:off x="6029944" y="1197452"/>
                  <a:ext cx="48972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Twist-averaged boundary conditions</a:t>
                  </a:r>
                </a:p>
              </p:txBody>
            </p:sp>
          </p:grpSp>
          <p:sp>
            <p:nvSpPr>
              <p:cNvPr id="2" name="Freccia in giù 1">
                <a:extLst>
                  <a:ext uri="{FF2B5EF4-FFF2-40B4-BE49-F238E27FC236}">
                    <a16:creationId xmlns:a16="http://schemas.microsoft.com/office/drawing/2014/main" id="{6BD50DC6-F1B3-0B7F-D789-7610357CE979}"/>
                  </a:ext>
                </a:extLst>
              </p:cNvPr>
              <p:cNvSpPr/>
              <p:nvPr/>
            </p:nvSpPr>
            <p:spPr>
              <a:xfrm rot="19039464">
                <a:off x="8769022" y="3060590"/>
                <a:ext cx="80832" cy="580292"/>
              </a:xfrm>
              <a:prstGeom prst="downArrow">
                <a:avLst/>
              </a:prstGeom>
              <a:solidFill>
                <a:srgbClr val="DD5D23"/>
              </a:solidFill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B895C18-FE22-C2F8-16B9-2E0A71CA7B95}"/>
                  </a:ext>
                </a:extLst>
              </p:cNvPr>
              <p:cNvSpPr txBox="1"/>
              <p:nvPr/>
            </p:nvSpPr>
            <p:spPr>
              <a:xfrm>
                <a:off x="7621712" y="2755837"/>
                <a:ext cx="17136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Particle peaks</a:t>
                </a:r>
              </a:p>
            </p:txBody>
          </p:sp>
          <p:sp>
            <p:nvSpPr>
              <p:cNvPr id="13" name="Freccia in giù 12">
                <a:extLst>
                  <a:ext uri="{FF2B5EF4-FFF2-40B4-BE49-F238E27FC236}">
                    <a16:creationId xmlns:a16="http://schemas.microsoft.com/office/drawing/2014/main" id="{4DFD6CEB-6746-FC5E-6E89-1838637E3579}"/>
                  </a:ext>
                </a:extLst>
              </p:cNvPr>
              <p:cNvSpPr/>
              <p:nvPr/>
            </p:nvSpPr>
            <p:spPr>
              <a:xfrm rot="10608051" flipH="1">
                <a:off x="8072788" y="4386289"/>
                <a:ext cx="70346" cy="369901"/>
              </a:xfrm>
              <a:prstGeom prst="down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F3E4726-222B-BF43-558B-0D6EBCB0C56A}"/>
                  </a:ext>
                </a:extLst>
              </p:cNvPr>
              <p:cNvSpPr txBox="1"/>
              <p:nvPr/>
            </p:nvSpPr>
            <p:spPr>
              <a:xfrm>
                <a:off x="7542007" y="4666228"/>
                <a:ext cx="1222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Hole peaks</a:t>
                </a:r>
              </a:p>
            </p:txBody>
          </p:sp>
        </p:grp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9B0E5C4D-1A69-584F-6671-36F1CA12CA73}"/>
                </a:ext>
              </a:extLst>
            </p:cNvPr>
            <p:cNvSpPr/>
            <p:nvPr/>
          </p:nvSpPr>
          <p:spPr>
            <a:xfrm>
              <a:off x="2796822" y="3908245"/>
              <a:ext cx="241346" cy="239001"/>
            </a:xfrm>
            <a:prstGeom prst="ellipse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ccia in giù 16">
              <a:extLst>
                <a:ext uri="{FF2B5EF4-FFF2-40B4-BE49-F238E27FC236}">
                  <a16:creationId xmlns:a16="http://schemas.microsoft.com/office/drawing/2014/main" id="{1985ACE0-D1BA-A994-9F31-81022FDCFB39}"/>
                </a:ext>
              </a:extLst>
            </p:cNvPr>
            <p:cNvSpPr/>
            <p:nvPr/>
          </p:nvSpPr>
          <p:spPr>
            <a:xfrm rot="20587477">
              <a:off x="2809422" y="3618655"/>
              <a:ext cx="64259" cy="21485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E8755CC-E3B2-AB51-0A2D-7F3C7A245A6D}"/>
                </a:ext>
              </a:extLst>
            </p:cNvPr>
            <p:cNvSpPr txBox="1"/>
            <p:nvPr/>
          </p:nvSpPr>
          <p:spPr>
            <a:xfrm>
              <a:off x="1534073" y="2930143"/>
              <a:ext cx="196580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Mixed particle - hole character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653E9412-7B14-9901-D92B-7CE92F994E72}"/>
                  </a:ext>
                </a:extLst>
              </p:cNvPr>
              <p:cNvSpPr txBox="1"/>
              <p:nvPr/>
            </p:nvSpPr>
            <p:spPr>
              <a:xfrm>
                <a:off x="0" y="6237747"/>
                <a:ext cx="3889386" cy="340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600" dirty="0"/>
                  <a:t>SNM,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=0.16</m:t>
                    </m:r>
                  </m:oMath>
                </a14:m>
                <a:r>
                  <a:rPr lang="en-US" sz="1600" dirty="0"/>
                  <a:t> fm</a:t>
                </a:r>
                <a:r>
                  <a:rPr lang="en-US" sz="1600" baseline="30000" dirty="0"/>
                  <a:t>-3 </a:t>
                </a:r>
                <a:r>
                  <a:rPr lang="en-US" sz="1600" dirty="0"/>
                  <a:t>,</a:t>
                </a:r>
                <a:r>
                  <a:rPr lang="en-US" sz="1600" b="1" dirty="0"/>
                  <a:t> </a:t>
                </a:r>
                <a:r>
                  <a:rPr lang="en-US" sz="1600" dirty="0"/>
                  <a:t>A=132, </a:t>
                </a:r>
                <a:r>
                  <a:rPr lang="it-IT" sz="1600" dirty="0" err="1"/>
                  <a:t>NNLO</a:t>
                </a:r>
                <a:r>
                  <a:rPr lang="it-IT" sz="1600" baseline="-25000" dirty="0" err="1"/>
                  <a:t>sat</a:t>
                </a:r>
                <a:endParaRPr lang="it-IT" sz="16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653E9412-7B14-9901-D92B-7CE92F994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37747"/>
                <a:ext cx="3889386" cy="340772"/>
              </a:xfrm>
              <a:prstGeom prst="rect">
                <a:avLst/>
              </a:prstGeom>
              <a:blipFill>
                <a:blip r:embed="rId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772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16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2"/>
            <a:ext cx="778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Conclusions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perspectives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- SCGF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Trento, 26 Apr 2024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D1BE75-E0C6-ABC1-EB0B-C8D396CD2836}"/>
              </a:ext>
            </a:extLst>
          </p:cNvPr>
          <p:cNvSpPr txBox="1"/>
          <p:nvPr/>
        </p:nvSpPr>
        <p:spPr>
          <a:xfrm>
            <a:off x="223611" y="1157144"/>
            <a:ext cx="943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F14DD8-A475-A044-2A6E-87AC130C3AF9}"/>
              </a:ext>
            </a:extLst>
          </p:cNvPr>
          <p:cNvSpPr txBox="1"/>
          <p:nvPr/>
        </p:nvSpPr>
        <p:spPr>
          <a:xfrm>
            <a:off x="223611" y="1157144"/>
            <a:ext cx="9439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have developed a SCGF approach based on the algebraic diagrammatic construction [</a:t>
            </a:r>
            <a:r>
              <a:rPr lang="en-US" sz="2000" b="1" dirty="0"/>
              <a:t>ADC(3)</a:t>
            </a:r>
            <a:r>
              <a:rPr lang="en-US" sz="2000" dirty="0"/>
              <a:t>] that incorporates </a:t>
            </a:r>
            <a:r>
              <a:rPr lang="en-US" sz="2000" b="1" dirty="0"/>
              <a:t>pairing correlations </a:t>
            </a:r>
            <a:r>
              <a:rPr lang="en-US" sz="2000" dirty="0"/>
              <a:t>for homogeneous nuclear matter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EOS, momentum distributions and spectral functions have been studied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89A487-D758-5A53-D40E-9BC2E54B67C6}"/>
              </a:ext>
            </a:extLst>
          </p:cNvPr>
          <p:cNvSpPr txBox="1"/>
          <p:nvPr/>
        </p:nvSpPr>
        <p:spPr>
          <a:xfrm>
            <a:off x="581709" y="3048860"/>
            <a:ext cx="9081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preparation:</a:t>
            </a:r>
          </a:p>
          <a:p>
            <a:r>
              <a:rPr lang="en-US" sz="2000" b="1" dirty="0"/>
              <a:t>F. Marino</a:t>
            </a:r>
            <a:r>
              <a:rPr lang="en-US" sz="2000" dirty="0"/>
              <a:t>, C. Barbieri and G. Colò → methodological paper</a:t>
            </a:r>
          </a:p>
          <a:p>
            <a:r>
              <a:rPr lang="en-US" sz="2000" b="1" dirty="0"/>
              <a:t>F. Marino</a:t>
            </a:r>
            <a:r>
              <a:rPr lang="en-US" sz="2000" dirty="0"/>
              <a:t>, W. Jiang, S. </a:t>
            </a:r>
            <a:r>
              <a:rPr lang="en-US" sz="2000" dirty="0" err="1"/>
              <a:t>Novario</a:t>
            </a:r>
            <a:r>
              <a:rPr lang="en-US" sz="2000" dirty="0"/>
              <a:t> </a:t>
            </a:r>
            <a:r>
              <a:rPr lang="en-US" sz="2000" i="1" dirty="0"/>
              <a:t>et al.</a:t>
            </a:r>
            <a:r>
              <a:rPr lang="en-US" sz="2000" dirty="0"/>
              <a:t> → comparison SCGF/coupled-cluster/MBPT(3)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7FB5DD-666A-1689-0893-71F1ECF7BB79}"/>
              </a:ext>
            </a:extLst>
          </p:cNvPr>
          <p:cNvSpPr txBox="1"/>
          <p:nvPr/>
        </p:nvSpPr>
        <p:spPr>
          <a:xfrm>
            <a:off x="223611" y="4674430"/>
            <a:ext cx="1003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Perspective: dynamical response functions from the polarization propagator</a:t>
            </a:r>
          </a:p>
        </p:txBody>
      </p:sp>
    </p:spTree>
    <p:extLst>
      <p:ext uri="{BB962C8B-B14F-4D97-AF65-F5344CB8AC3E}">
        <p14:creationId xmlns:p14="http://schemas.microsoft.com/office/powerpoint/2010/main" val="211923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17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D1F3D25-D9AA-74DD-5BA6-3BBB2D879670}"/>
              </a:ext>
            </a:extLst>
          </p:cNvPr>
          <p:cNvSpPr txBox="1"/>
          <p:nvPr/>
        </p:nvSpPr>
        <p:spPr>
          <a:xfrm>
            <a:off x="532640" y="244195"/>
            <a:ext cx="106279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/>
              <a:t>Thank </a:t>
            </a:r>
            <a:r>
              <a:rPr lang="it-IT" sz="6600" b="1" dirty="0" err="1"/>
              <a:t>you</a:t>
            </a:r>
            <a:r>
              <a:rPr lang="it-IT" sz="6600" b="1" dirty="0"/>
              <a:t> for </a:t>
            </a:r>
            <a:r>
              <a:rPr lang="it-IT" sz="6600" b="1" dirty="0" err="1"/>
              <a:t>your</a:t>
            </a:r>
            <a:r>
              <a:rPr lang="it-IT" sz="6600" b="1" dirty="0"/>
              <a:t> </a:t>
            </a:r>
            <a:r>
              <a:rPr lang="it-IT" sz="6600" b="1" dirty="0" err="1"/>
              <a:t>attention</a:t>
            </a:r>
            <a:r>
              <a:rPr lang="it-IT" sz="6600" b="1" dirty="0"/>
              <a:t>!</a:t>
            </a:r>
            <a:endParaRPr lang="it-IT" sz="2400" b="1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E3F349-1082-437C-A9F8-EB9C08E3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Trento, 26 Apr 2024</a:t>
            </a:r>
            <a:endParaRPr lang="en-US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930EB5F-FC3F-3184-2D9A-0FA74A20253C}"/>
              </a:ext>
            </a:extLst>
          </p:cNvPr>
          <p:cNvGrpSpPr/>
          <p:nvPr/>
        </p:nvGrpSpPr>
        <p:grpSpPr>
          <a:xfrm>
            <a:off x="532640" y="1530465"/>
            <a:ext cx="10905066" cy="4411817"/>
            <a:chOff x="643467" y="2339277"/>
            <a:chExt cx="10905066" cy="4411817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209CB2CE-81EA-7439-637B-94A4722C2021}"/>
                </a:ext>
              </a:extLst>
            </p:cNvPr>
            <p:cNvSpPr txBox="1"/>
            <p:nvPr/>
          </p:nvSpPr>
          <p:spPr>
            <a:xfrm>
              <a:off x="815558" y="2339277"/>
              <a:ext cx="10732975" cy="436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87552">
                <a:spcAft>
                  <a:spcPts val="600"/>
                </a:spcAft>
              </a:pPr>
              <a:r>
                <a:rPr lang="en-US" sz="3024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Collaborators</a:t>
              </a:r>
            </a:p>
            <a:p>
              <a:pPr defTabSz="987552">
                <a:spcAft>
                  <a:spcPts val="600"/>
                </a:spcAft>
              </a:pPr>
              <a:endParaRPr lang="en-US" sz="2592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987552">
                <a:spcAft>
                  <a:spcPts val="600"/>
                </a:spcAft>
              </a:pPr>
              <a:r>
                <a:rPr lang="en-US" sz="2592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	Argonne: Alessandro Lovato</a:t>
              </a:r>
            </a:p>
            <a:p>
              <a:pPr defTabSz="987552">
                <a:spcAft>
                  <a:spcPts val="600"/>
                </a:spcAft>
              </a:pPr>
              <a:endParaRPr lang="en-US" sz="2592" dirty="0"/>
            </a:p>
            <a:p>
              <a:pPr defTabSz="987552">
                <a:spcAft>
                  <a:spcPts val="600"/>
                </a:spcAft>
              </a:pPr>
              <a:r>
                <a:rPr lang="en-US" sz="2592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	Mainz: Sonia Bacca, Francesca </a:t>
              </a:r>
              <a:r>
                <a:rPr lang="en-US" sz="2592" kern="120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Bonaiti</a:t>
              </a:r>
              <a:r>
                <a:rPr lang="en-US" sz="2592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, </a:t>
              </a:r>
              <a:r>
                <a:rPr lang="en-US" sz="2592" kern="120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Weiguang</a:t>
              </a:r>
              <a:r>
                <a:rPr lang="en-US" sz="2592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Jiang</a:t>
              </a:r>
            </a:p>
            <a:p>
              <a:pPr defTabSz="987552">
                <a:spcAft>
                  <a:spcPts val="600"/>
                </a:spcAft>
              </a:pPr>
              <a:endParaRPr lang="en-US" sz="2592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987552">
                <a:spcAft>
                  <a:spcPts val="600"/>
                </a:spcAft>
              </a:pPr>
              <a:r>
                <a:rPr lang="en-US" sz="2592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	Milano: Carlo Barbieri, Gianluca Colò, Xavier Roca-Maza, Enrico Vigezzi</a:t>
              </a:r>
            </a:p>
            <a:p>
              <a:pPr defTabSz="987552">
                <a:spcAft>
                  <a:spcPts val="600"/>
                </a:spcAft>
              </a:pPr>
              <a:endParaRPr lang="en-US" sz="2592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987552">
                <a:spcAft>
                  <a:spcPts val="600"/>
                </a:spcAft>
              </a:pPr>
              <a:r>
                <a:rPr lang="en-US" sz="2592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	Trento: Francesco Pederiva</a:t>
              </a:r>
            </a:p>
          </p:txBody>
        </p:sp>
        <p:pic>
          <p:nvPicPr>
            <p:cNvPr id="14" name="Picture 2" descr="PROJECT PROFILE: Argonne National Laboratory (2015) | Department of Energy">
              <a:extLst>
                <a:ext uri="{FF2B5EF4-FFF2-40B4-BE49-F238E27FC236}">
                  <a16:creationId xmlns:a16="http://schemas.microsoft.com/office/drawing/2014/main" id="{6A081F0C-2E80-CE07-01ED-9185D1D2D5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52" t="13216" r="6326" b="33326"/>
            <a:stretch/>
          </p:blipFill>
          <p:spPr bwMode="auto">
            <a:xfrm>
              <a:off x="1031021" y="3328710"/>
              <a:ext cx="579672" cy="55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Università di Trento | Trento">
              <a:extLst>
                <a:ext uri="{FF2B5EF4-FFF2-40B4-BE49-F238E27FC236}">
                  <a16:creationId xmlns:a16="http://schemas.microsoft.com/office/drawing/2014/main" id="{826578E3-A81C-0E70-37AD-308F2BDCE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303" y="6073704"/>
              <a:ext cx="677390" cy="677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magine 15" descr="Immagine che contiene segnale&#10;&#10;Descrizione generata automaticamente">
              <a:extLst>
                <a:ext uri="{FF2B5EF4-FFF2-40B4-BE49-F238E27FC236}">
                  <a16:creationId xmlns:a16="http://schemas.microsoft.com/office/drawing/2014/main" id="{DFC12BC7-D731-9786-92F8-192765962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67" y="5188392"/>
              <a:ext cx="579672" cy="57967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2" descr="Immagine che contiene Elementi grafici, Carattere, grafica, logo&#10;&#10;Descrizione generata automaticamente">
              <a:extLst>
                <a:ext uri="{FF2B5EF4-FFF2-40B4-BE49-F238E27FC236}">
                  <a16:creationId xmlns:a16="http://schemas.microsoft.com/office/drawing/2014/main" id="{58C58585-14D7-98E5-8321-407D4D87E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999" y="5177240"/>
              <a:ext cx="584503" cy="57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ARIS">
              <a:extLst>
                <a:ext uri="{FF2B5EF4-FFF2-40B4-BE49-F238E27FC236}">
                  <a16:creationId xmlns:a16="http://schemas.microsoft.com/office/drawing/2014/main" id="{9A7ACB26-8D4F-7900-62DD-12D2D0BFA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021" y="4223630"/>
              <a:ext cx="579672" cy="579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4623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C25DC9C4-97F3-D784-41B2-335C81111B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6"/>
          <a:stretch/>
        </p:blipFill>
        <p:spPr>
          <a:xfrm>
            <a:off x="5969274" y="2753567"/>
            <a:ext cx="5153031" cy="3940704"/>
          </a:xfrm>
          <a:prstGeom prst="rect">
            <a:avLst/>
          </a:prstGeom>
        </p:spPr>
      </p:pic>
      <p:grpSp>
        <p:nvGrpSpPr>
          <p:cNvPr id="35" name="Gruppo 34">
            <a:extLst>
              <a:ext uri="{FF2B5EF4-FFF2-40B4-BE49-F238E27FC236}">
                <a16:creationId xmlns:a16="http://schemas.microsoft.com/office/drawing/2014/main" id="{24030054-C298-1E8E-5708-1DEA509EBF17}"/>
              </a:ext>
            </a:extLst>
          </p:cNvPr>
          <p:cNvGrpSpPr/>
          <p:nvPr/>
        </p:nvGrpSpPr>
        <p:grpSpPr>
          <a:xfrm>
            <a:off x="7019925" y="929871"/>
            <a:ext cx="5503290" cy="1015663"/>
            <a:chOff x="6507735" y="1976256"/>
            <a:chExt cx="5503290" cy="1015663"/>
          </a:xfrm>
        </p:grpSpPr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8884ABE4-F82D-B476-7D7F-700B5B114958}"/>
                </a:ext>
              </a:extLst>
            </p:cNvPr>
            <p:cNvSpPr txBox="1"/>
            <p:nvPr/>
          </p:nvSpPr>
          <p:spPr>
            <a:xfrm>
              <a:off x="6507735" y="1976256"/>
              <a:ext cx="55032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MBPT   → perturbation theory</a:t>
              </a:r>
            </a:p>
            <a:p>
              <a:r>
                <a:rPr lang="en-US" sz="2000" dirty="0"/>
                <a:t>CCD      → CC at doubles level</a:t>
              </a:r>
            </a:p>
            <a:p>
              <a:r>
                <a:rPr lang="en-US" sz="2000" dirty="0"/>
                <a:t>CCD(T) → perturbative triples</a:t>
              </a:r>
            </a:p>
          </p:txBody>
        </p:sp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CF723C51-528B-2135-F1FE-44AA3A668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76" t="1" b="-222"/>
            <a:stretch/>
          </p:blipFill>
          <p:spPr>
            <a:xfrm>
              <a:off x="10201852" y="2057297"/>
              <a:ext cx="645889" cy="497427"/>
            </a:xfrm>
            <a:prstGeom prst="rect">
              <a:avLst/>
            </a:prstGeom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8B7C8836-0802-E5F1-5BAD-755BC614A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801" t="8037" r="5332" b="797"/>
            <a:stretch/>
          </p:blipFill>
          <p:spPr>
            <a:xfrm>
              <a:off x="10201852" y="2606502"/>
              <a:ext cx="657212" cy="312798"/>
            </a:xfrm>
            <a:prstGeom prst="rect">
              <a:avLst/>
            </a:prstGeom>
          </p:spPr>
        </p:pic>
      </p:grp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18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2"/>
            <a:ext cx="850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SCGF and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coupled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-cluster -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NNLO</a:t>
            </a:r>
            <a:r>
              <a:rPr lang="it-IT" sz="3600" baseline="-25000" dirty="0" err="1">
                <a:solidFill>
                  <a:prstClr val="black"/>
                </a:solidFill>
                <a:latin typeface="Calibri" panose="020F0502020204030204"/>
              </a:rPr>
              <a:t>sat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400" i="1">
                <a:solidFill>
                  <a:prstClr val="black"/>
                </a:solidFill>
                <a:latin typeface="Calibri" panose="020F0502020204030204"/>
              </a:rPr>
              <a:t>Francesco Marino – Trento, 26 Apr 2024</a:t>
            </a:r>
            <a:endParaRPr lang="en-US" sz="14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E1428526-EDE4-2925-4048-19E6677A958E}"/>
              </a:ext>
            </a:extLst>
          </p:cNvPr>
          <p:cNvGrpSpPr/>
          <p:nvPr/>
        </p:nvGrpSpPr>
        <p:grpSpPr>
          <a:xfrm>
            <a:off x="223611" y="728159"/>
            <a:ext cx="6796314" cy="695601"/>
            <a:chOff x="223611" y="876692"/>
            <a:chExt cx="7072539" cy="543693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3F8E46DF-9D11-DE91-99A5-1878167663C3}"/>
                </a:ext>
              </a:extLst>
            </p:cNvPr>
            <p:cNvSpPr txBox="1"/>
            <p:nvPr/>
          </p:nvSpPr>
          <p:spPr>
            <a:xfrm>
              <a:off x="223611" y="876692"/>
              <a:ext cx="7072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ADC-SCGF is compared to </a:t>
              </a:r>
              <a:r>
                <a:rPr lang="en-US" sz="2000" b="1" dirty="0"/>
                <a:t>coupled-cluster</a:t>
              </a:r>
              <a:r>
                <a:rPr lang="en-US" sz="2000" dirty="0"/>
                <a:t> (CC) calculations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81BAAE99-5E4E-F1D6-B61E-797CF9F210E5}"/>
                </a:ext>
              </a:extLst>
            </p:cNvPr>
            <p:cNvSpPr txBox="1"/>
            <p:nvPr/>
          </p:nvSpPr>
          <p:spPr>
            <a:xfrm>
              <a:off x="223611" y="1131709"/>
              <a:ext cx="6371271" cy="288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Hagen, Phys. Rev. C 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89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, 014319 (2014) </a:t>
              </a: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F08C28F1-6D35-541C-FFC7-00553C442896}"/>
              </a:ext>
            </a:extLst>
          </p:cNvPr>
          <p:cNvGrpSpPr/>
          <p:nvPr/>
        </p:nvGrpSpPr>
        <p:grpSpPr>
          <a:xfrm>
            <a:off x="6795480" y="2230347"/>
            <a:ext cx="4808369" cy="2225165"/>
            <a:chOff x="6795480" y="2230347"/>
            <a:chExt cx="4808369" cy="2225165"/>
          </a:xfrm>
        </p:grpSpPr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48F92229-D496-9D62-F8EF-DE2E0C96219C}"/>
                </a:ext>
              </a:extLst>
            </p:cNvPr>
            <p:cNvSpPr txBox="1"/>
            <p:nvPr/>
          </p:nvSpPr>
          <p:spPr>
            <a:xfrm>
              <a:off x="6795480" y="2230347"/>
              <a:ext cx="4808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Symmetric nuclear matter</a:t>
              </a:r>
            </a:p>
          </p:txBody>
        </p:sp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C74F3766-1C5D-A513-D316-87A65FFBD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52229" y="4078635"/>
              <a:ext cx="2133867" cy="376877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B2326C6F-D33F-22D1-609D-34ACA9320721}"/>
              </a:ext>
            </a:extLst>
          </p:cNvPr>
          <p:cNvGrpSpPr/>
          <p:nvPr/>
        </p:nvGrpSpPr>
        <p:grpSpPr>
          <a:xfrm>
            <a:off x="-199876" y="2014904"/>
            <a:ext cx="6169150" cy="4728214"/>
            <a:chOff x="-199876" y="2014904"/>
            <a:chExt cx="6169150" cy="4728214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4BD79716-504F-5C4C-178F-F40A4502A074}"/>
                </a:ext>
              </a:extLst>
            </p:cNvPr>
            <p:cNvGrpSpPr/>
            <p:nvPr/>
          </p:nvGrpSpPr>
          <p:grpSpPr>
            <a:xfrm>
              <a:off x="-199876" y="2014904"/>
              <a:ext cx="6169150" cy="4584148"/>
              <a:chOff x="-199876" y="2014904"/>
              <a:chExt cx="6169150" cy="4584148"/>
            </a:xfrm>
          </p:grpSpPr>
          <p:grpSp>
            <p:nvGrpSpPr>
              <p:cNvPr id="27" name="Gruppo 26">
                <a:extLst>
                  <a:ext uri="{FF2B5EF4-FFF2-40B4-BE49-F238E27FC236}">
                    <a16:creationId xmlns:a16="http://schemas.microsoft.com/office/drawing/2014/main" id="{9BAF13D5-DCBC-4BBF-26E2-FF2360E90FAD}"/>
                  </a:ext>
                </a:extLst>
              </p:cNvPr>
              <p:cNvGrpSpPr/>
              <p:nvPr/>
            </p:nvGrpSpPr>
            <p:grpSpPr>
              <a:xfrm>
                <a:off x="-199876" y="2014904"/>
                <a:ext cx="6169150" cy="4584148"/>
                <a:chOff x="-217525" y="2012941"/>
                <a:chExt cx="6169150" cy="4584148"/>
              </a:xfrm>
            </p:grpSpPr>
            <p:grpSp>
              <p:nvGrpSpPr>
                <p:cNvPr id="25" name="Gruppo 24">
                  <a:extLst>
                    <a:ext uri="{FF2B5EF4-FFF2-40B4-BE49-F238E27FC236}">
                      <a16:creationId xmlns:a16="http://schemas.microsoft.com/office/drawing/2014/main" id="{82655BD8-9EFF-4AB5-31C2-9D5DA8B7B933}"/>
                    </a:ext>
                  </a:extLst>
                </p:cNvPr>
                <p:cNvGrpSpPr/>
                <p:nvPr/>
              </p:nvGrpSpPr>
              <p:grpSpPr>
                <a:xfrm>
                  <a:off x="-217525" y="2012941"/>
                  <a:ext cx="6169150" cy="4584148"/>
                  <a:chOff x="-608924" y="2078456"/>
                  <a:chExt cx="6169150" cy="4584148"/>
                </a:xfrm>
              </p:grpSpPr>
              <p:pic>
                <p:nvPicPr>
                  <p:cNvPr id="3" name="Immagine 2" descr="Immagine che contiene testo, diagramma, linea, Diagramma&#10;&#10;Descrizione generata automaticamente">
                    <a:extLst>
                      <a:ext uri="{FF2B5EF4-FFF2-40B4-BE49-F238E27FC236}">
                        <a16:creationId xmlns:a16="http://schemas.microsoft.com/office/drawing/2014/main" id="{75DF651E-08FC-3E78-F79C-1A4144104A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144" t="9060" r="5036"/>
                  <a:stretch/>
                </p:blipFill>
                <p:spPr>
                  <a:xfrm>
                    <a:off x="403763" y="2864978"/>
                    <a:ext cx="5156463" cy="3797626"/>
                  </a:xfrm>
                  <a:prstGeom prst="rect">
                    <a:avLst/>
                  </a:prstGeom>
                </p:spPr>
              </p:pic>
              <p:sp>
                <p:nvSpPr>
                  <p:cNvPr id="20" name="Freccia in giù 19">
                    <a:extLst>
                      <a:ext uri="{FF2B5EF4-FFF2-40B4-BE49-F238E27FC236}">
                        <a16:creationId xmlns:a16="http://schemas.microsoft.com/office/drawing/2014/main" id="{1C2BF5B1-274C-BBC6-70E6-D2FED6A148D2}"/>
                      </a:ext>
                    </a:extLst>
                  </p:cNvPr>
                  <p:cNvSpPr/>
                  <p:nvPr/>
                </p:nvSpPr>
                <p:spPr>
                  <a:xfrm rot="20554939">
                    <a:off x="660377" y="2883783"/>
                    <a:ext cx="210171" cy="802882"/>
                  </a:xfrm>
                  <a:prstGeom prst="downArrow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" name="Gruppo 20">
                    <a:extLst>
                      <a:ext uri="{FF2B5EF4-FFF2-40B4-BE49-F238E27FC236}">
                        <a16:creationId xmlns:a16="http://schemas.microsoft.com/office/drawing/2014/main" id="{1445346F-64AC-0CE0-CD5D-3C49A4172E5C}"/>
                      </a:ext>
                    </a:extLst>
                  </p:cNvPr>
                  <p:cNvGrpSpPr/>
                  <p:nvPr/>
                </p:nvGrpSpPr>
                <p:grpSpPr>
                  <a:xfrm>
                    <a:off x="-608924" y="2078456"/>
                    <a:ext cx="2725607" cy="730087"/>
                    <a:chOff x="-374955" y="3835781"/>
                    <a:chExt cx="2682348" cy="730087"/>
                  </a:xfrm>
                </p:grpSpPr>
                <p:sp>
                  <p:nvSpPr>
                    <p:cNvPr id="22" name="CasellaDiTesto 21">
                      <a:extLst>
                        <a:ext uri="{FF2B5EF4-FFF2-40B4-BE49-F238E27FC236}">
                          <a16:creationId xmlns:a16="http://schemas.microsoft.com/office/drawing/2014/main" id="{D87844A4-EF11-4AE3-D73C-67CC52940F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151350" y="3835781"/>
                      <a:ext cx="2366823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200" dirty="0"/>
                        <a:t>Correlation energy 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3" name="CasellaDiTesto 22">
                          <a:extLst>
                            <a:ext uri="{FF2B5EF4-FFF2-40B4-BE49-F238E27FC236}">
                              <a16:creationId xmlns:a16="http://schemas.microsoft.com/office/drawing/2014/main" id="{1BFBC953-6FC0-6F9E-2CFD-A125CABECD5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74955" y="4258091"/>
                          <a:ext cx="268234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𝑐𝑜𝑟𝑟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𝐻𝐹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3" name="CasellaDiTesto 22">
                          <a:extLst>
                            <a:ext uri="{FF2B5EF4-FFF2-40B4-BE49-F238E27FC236}">
                              <a16:creationId xmlns:a16="http://schemas.microsoft.com/office/drawing/2014/main" id="{1BFBC953-6FC0-6F9E-2CFD-A125CABECD5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-374955" y="4258091"/>
                          <a:ext cx="2682348" cy="307777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 b="-1568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874280F0-EA71-90D7-B285-12A7853E5700}"/>
                    </a:ext>
                  </a:extLst>
                </p:cNvPr>
                <p:cNvSpPr txBox="1"/>
                <p:nvPr/>
              </p:nvSpPr>
              <p:spPr>
                <a:xfrm>
                  <a:off x="2285455" y="2233545"/>
                  <a:ext cx="36661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Pure neutron matter</a:t>
                  </a:r>
                </a:p>
              </p:txBody>
            </p:sp>
          </p:grpSp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C0DF2A8-5DFF-E0F9-F567-9EEAE5E591A5}"/>
                  </a:ext>
                </a:extLst>
              </p:cNvPr>
              <p:cNvSpPr txBox="1"/>
              <p:nvPr/>
            </p:nvSpPr>
            <p:spPr>
              <a:xfrm>
                <a:off x="3621768" y="2971569"/>
                <a:ext cx="814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EOS</a:t>
                </a:r>
              </a:p>
            </p:txBody>
          </p:sp>
          <p:sp>
            <p:nvSpPr>
              <p:cNvPr id="9" name="Freccia in giù 8">
                <a:extLst>
                  <a:ext uri="{FF2B5EF4-FFF2-40B4-BE49-F238E27FC236}">
                    <a16:creationId xmlns:a16="http://schemas.microsoft.com/office/drawing/2014/main" id="{623A32DC-0E73-B5FA-A6ED-F0608E980C93}"/>
                  </a:ext>
                </a:extLst>
              </p:cNvPr>
              <p:cNvSpPr/>
              <p:nvPr/>
            </p:nvSpPr>
            <p:spPr>
              <a:xfrm rot="18788714">
                <a:off x="4122342" y="3352094"/>
                <a:ext cx="197928" cy="501323"/>
              </a:xfrm>
              <a:prstGeom prst="down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B777C8E-527C-D3A2-DB72-1A02503B3452}"/>
                </a:ext>
              </a:extLst>
            </p:cNvPr>
            <p:cNvSpPr txBox="1"/>
            <p:nvPr/>
          </p:nvSpPr>
          <p:spPr>
            <a:xfrm>
              <a:off x="34815" y="6219898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Preliminary!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46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C572C7-B08D-4D91-A957-EAB47B67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4700" y="6440487"/>
            <a:ext cx="5562600" cy="19685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Francesco Marino – Trento, 26 Apr 2024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C1E02F-BEC9-40EB-B08D-C183CDE2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7296" y="6356350"/>
            <a:ext cx="496503" cy="38133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BE74B8-AF5F-4856-D238-92D964084C53}"/>
              </a:ext>
            </a:extLst>
          </p:cNvPr>
          <p:cNvSpPr txBox="1"/>
          <p:nvPr/>
        </p:nvSpPr>
        <p:spPr>
          <a:xfrm>
            <a:off x="223611" y="114883"/>
            <a:ext cx="207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Overview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C1D5F05-A79D-5980-21BB-DF25300EFD9B}"/>
              </a:ext>
            </a:extLst>
          </p:cNvPr>
          <p:cNvSpPr txBox="1"/>
          <p:nvPr/>
        </p:nvSpPr>
        <p:spPr>
          <a:xfrm>
            <a:off x="1785260" y="1085918"/>
            <a:ext cx="8186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Infinite nuclear matter </a:t>
            </a:r>
            <a:r>
              <a:rPr lang="en-US" sz="2400" dirty="0"/>
              <a:t>is under intense study due to its connections to neutron stars, cold atoms, and finite nuclei</a:t>
            </a:r>
          </a:p>
        </p:txBody>
      </p: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40C9B702-5C24-D0B0-AEC8-157F3D0E4C84}"/>
              </a:ext>
            </a:extLst>
          </p:cNvPr>
          <p:cNvGrpSpPr/>
          <p:nvPr/>
        </p:nvGrpSpPr>
        <p:grpSpPr>
          <a:xfrm>
            <a:off x="2396557" y="3236712"/>
            <a:ext cx="6270720" cy="2541068"/>
            <a:chOff x="790977" y="2292887"/>
            <a:chExt cx="6270720" cy="2541068"/>
          </a:xfrm>
        </p:grpSpPr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68AF605C-8A9C-6F07-A4AF-60788E1922A8}"/>
                </a:ext>
              </a:extLst>
            </p:cNvPr>
            <p:cNvGrpSpPr/>
            <p:nvPr/>
          </p:nvGrpSpPr>
          <p:grpSpPr>
            <a:xfrm>
              <a:off x="790977" y="2292887"/>
              <a:ext cx="5576923" cy="2277720"/>
              <a:chOff x="750337" y="2157789"/>
              <a:chExt cx="5576923" cy="2277720"/>
            </a:xfrm>
          </p:grpSpPr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CFAB19E-539D-C88B-4D81-018FB71A3EEC}"/>
                  </a:ext>
                </a:extLst>
              </p:cNvPr>
              <p:cNvSpPr txBox="1"/>
              <p:nvPr/>
            </p:nvSpPr>
            <p:spPr>
              <a:xfrm>
                <a:off x="1479554" y="2157789"/>
                <a:ext cx="48477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Self-consistent </a:t>
                </a:r>
                <a:r>
                  <a:rPr lang="en-US" sz="2400" b="1" dirty="0"/>
                  <a:t>Green’s functions </a:t>
                </a:r>
                <a:r>
                  <a:rPr lang="en-US" sz="2400" dirty="0"/>
                  <a:t>for homogeneous matter</a:t>
                </a:r>
              </a:p>
            </p:txBody>
          </p:sp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ADBB4E16-1DAC-8688-DFD8-9A96BDA5B8E9}"/>
                  </a:ext>
                </a:extLst>
              </p:cNvPr>
              <p:cNvGrpSpPr/>
              <p:nvPr/>
            </p:nvGrpSpPr>
            <p:grpSpPr>
              <a:xfrm>
                <a:off x="750337" y="3125227"/>
                <a:ext cx="4057671" cy="1310282"/>
                <a:chOff x="7744447" y="3625405"/>
                <a:chExt cx="4317425" cy="1394161"/>
              </a:xfrm>
            </p:grpSpPr>
            <p:pic>
              <p:nvPicPr>
                <p:cNvPr id="32" name="Immagine 31" descr="Immagine che contiene schizzo, cerchio, bianco e nero, design&#10;&#10;Descrizione generata automaticamente">
                  <a:extLst>
                    <a:ext uri="{FF2B5EF4-FFF2-40B4-BE49-F238E27FC236}">
                      <a16:creationId xmlns:a16="http://schemas.microsoft.com/office/drawing/2014/main" id="{F068221B-E482-4B03-72E7-017F649F9D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" t="-802" r="67438" b="58646"/>
                <a:stretch/>
              </p:blipFill>
              <p:spPr>
                <a:xfrm>
                  <a:off x="7744447" y="3654643"/>
                  <a:ext cx="1187453" cy="1212403"/>
                </a:xfrm>
                <a:prstGeom prst="rect">
                  <a:avLst/>
                </a:prstGeom>
              </p:spPr>
            </p:pic>
            <p:grpSp>
              <p:nvGrpSpPr>
                <p:cNvPr id="24" name="Gruppo 23">
                  <a:extLst>
                    <a:ext uri="{FF2B5EF4-FFF2-40B4-BE49-F238E27FC236}">
                      <a16:creationId xmlns:a16="http://schemas.microsoft.com/office/drawing/2014/main" id="{398F9B7A-BD11-37F1-F01E-62D21D2EDC08}"/>
                    </a:ext>
                  </a:extLst>
                </p:cNvPr>
                <p:cNvGrpSpPr/>
                <p:nvPr/>
              </p:nvGrpSpPr>
              <p:grpSpPr>
                <a:xfrm>
                  <a:off x="9139302" y="3625405"/>
                  <a:ext cx="2922570" cy="1394161"/>
                  <a:chOff x="8985274" y="4614248"/>
                  <a:chExt cx="2922570" cy="1394161"/>
                </a:xfrm>
              </p:grpSpPr>
              <p:pic>
                <p:nvPicPr>
                  <p:cNvPr id="26" name="Immagine 25" descr="Immagine che contiene schizzo, cerchio, bianco e nero, design&#10;&#10;Descrizione generata automaticamente">
                    <a:extLst>
                      <a:ext uri="{FF2B5EF4-FFF2-40B4-BE49-F238E27FC236}">
                        <a16:creationId xmlns:a16="http://schemas.microsoft.com/office/drawing/2014/main" id="{7007BC05-8CC7-684A-5FD2-37D04B7895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7551" r="67243"/>
                  <a:stretch/>
                </p:blipFill>
                <p:spPr>
                  <a:xfrm>
                    <a:off x="8985274" y="4614248"/>
                    <a:ext cx="1247382" cy="1270880"/>
                  </a:xfrm>
                  <a:prstGeom prst="rect">
                    <a:avLst/>
                  </a:prstGeom>
                </p:spPr>
              </p:pic>
              <p:pic>
                <p:nvPicPr>
                  <p:cNvPr id="27" name="Immagine 26" descr="Immagine che contiene schizzo, cerchio, bianco e nero, design&#10;&#10;Descrizione generata automaticamente">
                    <a:extLst>
                      <a:ext uri="{FF2B5EF4-FFF2-40B4-BE49-F238E27FC236}">
                        <a16:creationId xmlns:a16="http://schemas.microsoft.com/office/drawing/2014/main" id="{DB85B94D-A704-0C59-868A-A8B757AE91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140" t="57315" r="587" b="-7315"/>
                  <a:stretch/>
                </p:blipFill>
                <p:spPr>
                  <a:xfrm>
                    <a:off x="10440058" y="4643485"/>
                    <a:ext cx="1467786" cy="1364924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35" name="Immagine 34" descr="Immagine che contiene testo, diagramma, linea, Diagramma&#10;&#10;Descrizione generata automaticamente">
              <a:extLst>
                <a:ext uri="{FF2B5EF4-FFF2-40B4-BE49-F238E27FC236}">
                  <a16:creationId xmlns:a16="http://schemas.microsoft.com/office/drawing/2014/main" id="{628A93CA-C029-C972-EE68-0C276AC0C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21" t="7204" r="29440" b="11154"/>
            <a:stretch/>
          </p:blipFill>
          <p:spPr>
            <a:xfrm>
              <a:off x="5389320" y="3176800"/>
              <a:ext cx="1672377" cy="1657155"/>
            </a:xfrm>
            <a:prstGeom prst="rect">
              <a:avLst/>
            </a:prstGeom>
          </p:spPr>
        </p:pic>
      </p:grp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DD0956CB-7F7A-A54C-43B5-6ECC6A877A8D}"/>
              </a:ext>
            </a:extLst>
          </p:cNvPr>
          <p:cNvSpPr/>
          <p:nvPr/>
        </p:nvSpPr>
        <p:spPr>
          <a:xfrm>
            <a:off x="5284594" y="2220480"/>
            <a:ext cx="265033" cy="71266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23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C1E02F-BEC9-40EB-B08D-C183CDE2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7296" y="6356350"/>
            <a:ext cx="496503" cy="38133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BE74B8-AF5F-4856-D238-92D964084C53}"/>
              </a:ext>
            </a:extLst>
          </p:cNvPr>
          <p:cNvSpPr txBox="1"/>
          <p:nvPr/>
        </p:nvSpPr>
        <p:spPr>
          <a:xfrm>
            <a:off x="223611" y="114883"/>
            <a:ext cx="446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Infinite </a:t>
            </a:r>
            <a:r>
              <a:rPr kumimoji="0" lang="it-IT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nuclea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r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matter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EC817FFF-5133-F4EE-C433-B8D6CDB71881}"/>
              </a:ext>
            </a:extLst>
          </p:cNvPr>
          <p:cNvGrpSpPr/>
          <p:nvPr/>
        </p:nvGrpSpPr>
        <p:grpSpPr>
          <a:xfrm>
            <a:off x="223611" y="855602"/>
            <a:ext cx="9461669" cy="2195766"/>
            <a:chOff x="330833" y="1132440"/>
            <a:chExt cx="9226238" cy="2195766"/>
          </a:xfrm>
        </p:grpSpPr>
        <p:sp>
          <p:nvSpPr>
            <p:cNvPr id="36" name="TextBox 8">
              <a:extLst>
                <a:ext uri="{FF2B5EF4-FFF2-40B4-BE49-F238E27FC236}">
                  <a16:creationId xmlns:a16="http://schemas.microsoft.com/office/drawing/2014/main" id="{5DD8E778-305C-D8BF-003A-F21DFCF8C610}"/>
                </a:ext>
              </a:extLst>
            </p:cNvPr>
            <p:cNvSpPr txBox="1"/>
            <p:nvPr/>
          </p:nvSpPr>
          <p:spPr>
            <a:xfrm>
              <a:off x="359489" y="1132440"/>
              <a:ext cx="91975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Nuclear matter is an infinite system of nucleons that interact through the strong interaction only </a:t>
              </a:r>
              <a:endParaRPr lang="en-IT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7" name="TextBox 8">
              <a:extLst>
                <a:ext uri="{FF2B5EF4-FFF2-40B4-BE49-F238E27FC236}">
                  <a16:creationId xmlns:a16="http://schemas.microsoft.com/office/drawing/2014/main" id="{A647313B-EA46-9828-ABA8-7665B0324BA7}"/>
                </a:ext>
              </a:extLst>
            </p:cNvPr>
            <p:cNvSpPr txBox="1"/>
            <p:nvPr/>
          </p:nvSpPr>
          <p:spPr>
            <a:xfrm>
              <a:off x="346458" y="1860634"/>
              <a:ext cx="79694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We simulate nuclear matter using a </a:t>
              </a:r>
              <a:r>
                <a:rPr lang="en-US" sz="2000" b="1" dirty="0"/>
                <a:t>finite number of nucleons </a:t>
              </a:r>
              <a:r>
                <a:rPr lang="en-US" sz="2000" i="1" dirty="0"/>
                <a:t>A </a:t>
              </a:r>
              <a:r>
                <a:rPr lang="en-US" sz="2000" dirty="0"/>
                <a:t>enclosed in a cubic box with </a:t>
              </a:r>
              <a:r>
                <a:rPr lang="en-US" sz="2000" b="1" dirty="0"/>
                <a:t>periodic boundary conditions </a:t>
              </a:r>
              <a:r>
                <a:rPr lang="en-US" sz="2000" dirty="0"/>
                <a:t>(PBCs)</a:t>
              </a:r>
              <a:endParaRPr lang="en-IT" sz="2000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8">
                  <a:extLst>
                    <a:ext uri="{FF2B5EF4-FFF2-40B4-BE49-F238E27FC236}">
                      <a16:creationId xmlns:a16="http://schemas.microsoft.com/office/drawing/2014/main" id="{651EE1E7-CB0E-431D-1A32-7C0647B0F7D9}"/>
                    </a:ext>
                  </a:extLst>
                </p:cNvPr>
                <p:cNvSpPr txBox="1"/>
                <p:nvPr/>
              </p:nvSpPr>
              <p:spPr>
                <a:xfrm>
                  <a:off x="330833" y="2588828"/>
                  <a:ext cx="8103995" cy="739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/>
                    <a:t>Equation of state </a:t>
                  </a:r>
                  <a:r>
                    <a:rPr lang="en-US" sz="2000" dirty="0"/>
                    <a:t>(EOS): energy per particle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000" dirty="0"/>
                    <a:t> as a function of the density </a:t>
                  </a:r>
                  <a:r>
                    <a:rPr lang="el-GR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ρ</a:t>
                  </a:r>
                  <a:r>
                    <a:rPr lang="en-US" sz="2000" baseline="-25000" dirty="0"/>
                    <a:t>0 </a:t>
                  </a:r>
                  <a:r>
                    <a:rPr lang="en-US" sz="2000" dirty="0"/>
                    <a:t>and isospin asymmetry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/>
                    <a:t> </a:t>
                  </a:r>
                  <a:endParaRPr lang="en-IT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8">
                  <a:extLst>
                    <a:ext uri="{FF2B5EF4-FFF2-40B4-BE49-F238E27FC236}">
                      <a16:creationId xmlns:a16="http://schemas.microsoft.com/office/drawing/2014/main" id="{651EE1E7-CB0E-431D-1A32-7C0647B0F7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33" y="2588828"/>
                  <a:ext cx="8103995" cy="739378"/>
                </a:xfrm>
                <a:prstGeom prst="rect">
                  <a:avLst/>
                </a:prstGeom>
                <a:blipFill>
                  <a:blip r:embed="rId3"/>
                  <a:stretch>
                    <a:fillRect l="-807" t="-3279" b="-106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C53F94C8-2559-C120-9591-3A24928EC11F}"/>
              </a:ext>
            </a:extLst>
          </p:cNvPr>
          <p:cNvGrpSpPr/>
          <p:nvPr/>
        </p:nvGrpSpPr>
        <p:grpSpPr>
          <a:xfrm>
            <a:off x="10052919" y="882230"/>
            <a:ext cx="1608754" cy="2523593"/>
            <a:chOff x="9804410" y="833300"/>
            <a:chExt cx="1326075" cy="2228526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82DA135C-AACE-C425-0008-085186946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l="1942" t="1516" r="2051" b="2188"/>
            <a:stretch/>
          </p:blipFill>
          <p:spPr>
            <a:xfrm>
              <a:off x="9804410" y="833300"/>
              <a:ext cx="1243038" cy="1269453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sellaDiTesto 40">
                  <a:extLst>
                    <a:ext uri="{FF2B5EF4-FFF2-40B4-BE49-F238E27FC236}">
                      <a16:creationId xmlns:a16="http://schemas.microsoft.com/office/drawing/2014/main" id="{FD70B670-5FDF-8D95-2EAB-85E4952BB763}"/>
                    </a:ext>
                  </a:extLst>
                </p:cNvPr>
                <p:cNvSpPr txBox="1"/>
                <p:nvPr/>
              </p:nvSpPr>
              <p:spPr>
                <a:xfrm>
                  <a:off x="9804410" y="2173891"/>
                  <a:ext cx="1326075" cy="8879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/>
                    <a:t>L</a:t>
                  </a:r>
                  <a:r>
                    <a:rPr lang="en-US" dirty="0"/>
                    <a:t>: box size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CasellaDiTesto 40">
                  <a:extLst>
                    <a:ext uri="{FF2B5EF4-FFF2-40B4-BE49-F238E27FC236}">
                      <a16:creationId xmlns:a16="http://schemas.microsoft.com/office/drawing/2014/main" id="{FD70B670-5FDF-8D95-2EAB-85E4952BB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4410" y="2173891"/>
                  <a:ext cx="1326075" cy="887935"/>
                </a:xfrm>
                <a:prstGeom prst="rect">
                  <a:avLst/>
                </a:prstGeom>
                <a:blipFill>
                  <a:blip r:embed="rId5"/>
                  <a:stretch>
                    <a:fillRect t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8E2B1E0B-8E84-933D-5C85-6F6ADAF34CD1}"/>
              </a:ext>
            </a:extLst>
          </p:cNvPr>
          <p:cNvGrpSpPr/>
          <p:nvPr/>
        </p:nvGrpSpPr>
        <p:grpSpPr>
          <a:xfrm>
            <a:off x="620636" y="3137664"/>
            <a:ext cx="9432283" cy="3434458"/>
            <a:chOff x="223611" y="3112559"/>
            <a:chExt cx="9432283" cy="3434458"/>
          </a:xfrm>
        </p:grpSpPr>
        <p:pic>
          <p:nvPicPr>
            <p:cNvPr id="44" name="Immagine 43" descr="Immagine che contiene testo, schermata, linea, diagramma&#10;&#10;Descrizione generata automaticamente">
              <a:extLst>
                <a:ext uri="{FF2B5EF4-FFF2-40B4-BE49-F238E27FC236}">
                  <a16:creationId xmlns:a16="http://schemas.microsoft.com/office/drawing/2014/main" id="{B07F404B-5897-1A0A-1F65-02FD436B5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11" y="3112559"/>
              <a:ext cx="4538201" cy="3434458"/>
            </a:xfrm>
            <a:prstGeom prst="rect">
              <a:avLst/>
            </a:prstGeom>
          </p:spPr>
        </p:pic>
        <p:sp>
          <p:nvSpPr>
            <p:cNvPr id="47" name="Freccia in giù 46">
              <a:extLst>
                <a:ext uri="{FF2B5EF4-FFF2-40B4-BE49-F238E27FC236}">
                  <a16:creationId xmlns:a16="http://schemas.microsoft.com/office/drawing/2014/main" id="{474E3865-1302-3924-1AF4-D8C9C2CC805C}"/>
                </a:ext>
              </a:extLst>
            </p:cNvPr>
            <p:cNvSpPr/>
            <p:nvPr/>
          </p:nvSpPr>
          <p:spPr>
            <a:xfrm rot="3477081">
              <a:off x="4704765" y="4937966"/>
              <a:ext cx="114092" cy="502701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306E2CC3-FF42-3315-A967-C568BCF9F038}"/>
                </a:ext>
              </a:extLst>
            </p:cNvPr>
            <p:cNvSpPr txBox="1"/>
            <p:nvPr/>
          </p:nvSpPr>
          <p:spPr>
            <a:xfrm>
              <a:off x="5023078" y="4724525"/>
              <a:ext cx="4632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Symmetric nuclear matter (SNM, </a:t>
              </a:r>
              <a:r>
                <a:rPr lang="en-US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𝛽</a:t>
              </a:r>
              <a:r>
                <a:rPr lang="en-US" sz="2000" dirty="0"/>
                <a:t>=0)</a:t>
              </a: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C01A5FEA-49E6-0020-259C-6EB1B6B1E6AC}"/>
                </a:ext>
              </a:extLst>
            </p:cNvPr>
            <p:cNvSpPr txBox="1"/>
            <p:nvPr/>
          </p:nvSpPr>
          <p:spPr>
            <a:xfrm>
              <a:off x="5023079" y="3500891"/>
              <a:ext cx="4632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Pure neutron matter (PNM, </a:t>
              </a:r>
              <a:r>
                <a:rPr lang="en-US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𝛽</a:t>
              </a:r>
              <a:r>
                <a:rPr lang="en-US" sz="2000" dirty="0"/>
                <a:t>=1)</a:t>
              </a:r>
            </a:p>
          </p:txBody>
        </p:sp>
        <p:sp>
          <p:nvSpPr>
            <p:cNvPr id="7" name="Freccia in giù 6">
              <a:extLst>
                <a:ext uri="{FF2B5EF4-FFF2-40B4-BE49-F238E27FC236}">
                  <a16:creationId xmlns:a16="http://schemas.microsoft.com/office/drawing/2014/main" id="{5500B54D-931A-591A-D53F-FDDE32D75C14}"/>
                </a:ext>
              </a:extLst>
            </p:cNvPr>
            <p:cNvSpPr/>
            <p:nvPr/>
          </p:nvSpPr>
          <p:spPr>
            <a:xfrm rot="6996178">
              <a:off x="4765354" y="3272122"/>
              <a:ext cx="114092" cy="502701"/>
            </a:xfrm>
            <a:prstGeom prst="downArrow">
              <a:avLst/>
            </a:prstGeom>
            <a:solidFill>
              <a:srgbClr val="B48EDE"/>
            </a:solidFill>
            <a:ln w="12700" cap="flat" cmpd="sng" algn="ctr">
              <a:solidFill>
                <a:srgbClr val="7B17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E3BF12-EB5D-EED0-698E-EEA1AED808D7}"/>
              </a:ext>
            </a:extLst>
          </p:cNvPr>
          <p:cNvSpPr txBox="1"/>
          <p:nvPr/>
        </p:nvSpPr>
        <p:spPr>
          <a:xfrm>
            <a:off x="9438006" y="3474123"/>
            <a:ext cx="2873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Typically:</a:t>
            </a:r>
          </a:p>
          <a:p>
            <a:r>
              <a:rPr lang="en-US" i="1" dirty="0"/>
              <a:t>N=66 </a:t>
            </a:r>
            <a:r>
              <a:rPr lang="en-US" dirty="0"/>
              <a:t>neutrons in PNM.</a:t>
            </a:r>
          </a:p>
          <a:p>
            <a:r>
              <a:rPr lang="en-US" i="1" dirty="0"/>
              <a:t>A=132 </a:t>
            </a:r>
            <a:r>
              <a:rPr lang="en-US" dirty="0"/>
              <a:t>nucleons in SNM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129A282F-D259-187A-4341-F8F65CADF5C9}"/>
              </a:ext>
            </a:extLst>
          </p:cNvPr>
          <p:cNvSpPr/>
          <p:nvPr/>
        </p:nvSpPr>
        <p:spPr>
          <a:xfrm rot="16469117">
            <a:off x="7956422" y="1733880"/>
            <a:ext cx="114092" cy="50270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B1CB045-10C4-610C-3C79-52A0D939F09C}"/>
              </a:ext>
            </a:extLst>
          </p:cNvPr>
          <p:cNvSpPr txBox="1"/>
          <p:nvPr/>
        </p:nvSpPr>
        <p:spPr>
          <a:xfrm>
            <a:off x="8293764" y="1649784"/>
            <a:ext cx="156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Quantized momentum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C572C7-B08D-4D91-A957-EAB47B67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4700" y="6440487"/>
            <a:ext cx="5562600" cy="19685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Francesco Marino – Trento, 26 Apr 2024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54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4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2"/>
            <a:ext cx="778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</a:t>
            </a:r>
            <a:r>
              <a:rPr kumimoji="0" lang="it-IT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consistent</a:t>
            </a: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Green’s</a:t>
            </a: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functions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3999DED-AC73-B0CB-C616-E99C47F4BC39}"/>
              </a:ext>
            </a:extLst>
          </p:cNvPr>
          <p:cNvGrpSpPr/>
          <p:nvPr/>
        </p:nvGrpSpPr>
        <p:grpSpPr>
          <a:xfrm>
            <a:off x="299812" y="1113286"/>
            <a:ext cx="8224410" cy="1006235"/>
            <a:chOff x="506510" y="897490"/>
            <a:chExt cx="8224410" cy="1006235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6F7BE006-412E-739D-76A6-42A8C8FE07FB}"/>
                </a:ext>
              </a:extLst>
            </p:cNvPr>
            <p:cNvGrpSpPr/>
            <p:nvPr/>
          </p:nvGrpSpPr>
          <p:grpSpPr>
            <a:xfrm>
              <a:off x="2210535" y="897490"/>
              <a:ext cx="6520385" cy="1006235"/>
              <a:chOff x="2030921" y="834017"/>
              <a:chExt cx="6520385" cy="1006235"/>
            </a:xfrm>
          </p:grpSpPr>
          <p:grpSp>
            <p:nvGrpSpPr>
              <p:cNvPr id="8" name="Gruppo 7">
                <a:extLst>
                  <a:ext uri="{FF2B5EF4-FFF2-40B4-BE49-F238E27FC236}">
                    <a16:creationId xmlns:a16="http://schemas.microsoft.com/office/drawing/2014/main" id="{B8FB3E85-9D16-5B73-DEB7-FAC657C252C3}"/>
                  </a:ext>
                </a:extLst>
              </p:cNvPr>
              <p:cNvGrpSpPr/>
              <p:nvPr/>
            </p:nvGrpSpPr>
            <p:grpSpPr>
              <a:xfrm>
                <a:off x="2030921" y="834017"/>
                <a:ext cx="6520385" cy="1006235"/>
                <a:chOff x="1895575" y="1112574"/>
                <a:chExt cx="5776441" cy="1006235"/>
              </a:xfrm>
            </p:grpSpPr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0F1A4169-2BFF-820D-F8A1-F677439E233F}"/>
                    </a:ext>
                  </a:extLst>
                </p:cNvPr>
                <p:cNvSpPr txBox="1"/>
                <p:nvPr/>
              </p:nvSpPr>
              <p:spPr>
                <a:xfrm>
                  <a:off x="5217301" y="1718699"/>
                  <a:ext cx="138701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dirty="0"/>
                    <a:t>Self-energy</a:t>
                  </a:r>
                </a:p>
              </p:txBody>
            </p:sp>
            <p:grpSp>
              <p:nvGrpSpPr>
                <p:cNvPr id="11" name="Gruppo 10">
                  <a:extLst>
                    <a:ext uri="{FF2B5EF4-FFF2-40B4-BE49-F238E27FC236}">
                      <a16:creationId xmlns:a16="http://schemas.microsoft.com/office/drawing/2014/main" id="{9E2963AB-A584-AAB9-C7C2-40156EB90235}"/>
                    </a:ext>
                  </a:extLst>
                </p:cNvPr>
                <p:cNvGrpSpPr/>
                <p:nvPr/>
              </p:nvGrpSpPr>
              <p:grpSpPr>
                <a:xfrm>
                  <a:off x="1895575" y="1112574"/>
                  <a:ext cx="5776441" cy="981985"/>
                  <a:chOff x="1895576" y="1116633"/>
                  <a:chExt cx="5776441" cy="98198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CasellaDiTesto 11">
                        <a:extLst>
                          <a:ext uri="{FF2B5EF4-FFF2-40B4-BE49-F238E27FC236}">
                            <a16:creationId xmlns:a16="http://schemas.microsoft.com/office/drawing/2014/main" id="{2FF97D87-05BA-1DDB-7954-E36C57C47BC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60500" y="1116633"/>
                        <a:ext cx="5311517" cy="39433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) =</m:t>
                              </m:r>
                              <m:sSup>
                                <m:sSupPr>
                                  <m:ctrlPr>
                                    <a:rPr lang="it-I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it-IT" sz="2400" dirty="0"/>
                      </a:p>
                    </p:txBody>
                  </p:sp>
                </mc:Choice>
                <mc:Fallback xmlns="">
                  <p:sp>
                    <p:nvSpPr>
                      <p:cNvPr id="12" name="CasellaDiTesto 11">
                        <a:extLst>
                          <a:ext uri="{FF2B5EF4-FFF2-40B4-BE49-F238E27FC236}">
                            <a16:creationId xmlns:a16="http://schemas.microsoft.com/office/drawing/2014/main" id="{2FF97D87-05BA-1DDB-7954-E36C57C47BC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60500" y="1116633"/>
                        <a:ext cx="5311517" cy="394339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" name="Freccia in giù 12">
                    <a:extLst>
                      <a:ext uri="{FF2B5EF4-FFF2-40B4-BE49-F238E27FC236}">
                        <a16:creationId xmlns:a16="http://schemas.microsoft.com/office/drawing/2014/main" id="{F10096E8-FC4B-7FC2-E355-F516DD26D69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852784" y="1510421"/>
                    <a:ext cx="77382" cy="283834"/>
                  </a:xfrm>
                  <a:prstGeom prst="downArrow">
                    <a:avLst/>
                  </a:prstGeom>
                  <a:solidFill>
                    <a:srgbClr val="002060"/>
                  </a:solidFill>
                  <a:ln w="12700" cap="flat" cmpd="sng" algn="ctr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CasellaDiTesto 13">
                    <a:extLst>
                      <a:ext uri="{FF2B5EF4-FFF2-40B4-BE49-F238E27FC236}">
                        <a16:creationId xmlns:a16="http://schemas.microsoft.com/office/drawing/2014/main" id="{98218026-BE4F-0DC3-2553-7D7470A5A64F}"/>
                      </a:ext>
                    </a:extLst>
                  </p:cNvPr>
                  <p:cNvSpPr txBox="1"/>
                  <p:nvPr/>
                </p:nvSpPr>
                <p:spPr>
                  <a:xfrm>
                    <a:off x="1895576" y="1698508"/>
                    <a:ext cx="2624179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2000" dirty="0"/>
                      <a:t>One-body propagator</a:t>
                    </a:r>
                  </a:p>
                </p:txBody>
              </p:sp>
            </p:grpSp>
          </p:grpSp>
          <p:sp>
            <p:nvSpPr>
              <p:cNvPr id="9" name="Freccia in giù 8">
                <a:extLst>
                  <a:ext uri="{FF2B5EF4-FFF2-40B4-BE49-F238E27FC236}">
                    <a16:creationId xmlns:a16="http://schemas.microsoft.com/office/drawing/2014/main" id="{2AB634FF-B8BC-3CA3-5125-41A210682AD6}"/>
                  </a:ext>
                </a:extLst>
              </p:cNvPr>
              <p:cNvSpPr/>
              <p:nvPr/>
            </p:nvSpPr>
            <p:spPr>
              <a:xfrm rot="10800000">
                <a:off x="6431515" y="1259040"/>
                <a:ext cx="68787" cy="265991"/>
              </a:xfrm>
              <a:prstGeom prst="downArrow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FDF75998-3398-CDB8-699F-44CC8341D797}"/>
                </a:ext>
              </a:extLst>
            </p:cNvPr>
            <p:cNvSpPr txBox="1"/>
            <p:nvPr/>
          </p:nvSpPr>
          <p:spPr>
            <a:xfrm>
              <a:off x="506510" y="938943"/>
              <a:ext cx="25603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Dyson equation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D8A21F5-B35C-973D-6FD9-3D191846FE08}"/>
                  </a:ext>
                </a:extLst>
              </p:cNvPr>
              <p:cNvSpPr txBox="1"/>
              <p:nvPr/>
            </p:nvSpPr>
            <p:spPr>
              <a:xfrm>
                <a:off x="299812" y="2404766"/>
                <a:ext cx="7167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gives access to </a:t>
                </a:r>
                <a:r>
                  <a:rPr lang="en-US" sz="2000" b="1" dirty="0"/>
                  <a:t>one-body observables</a:t>
                </a:r>
                <a:r>
                  <a:rPr lang="en-US" sz="2000" dirty="0"/>
                  <a:t> and the </a:t>
                </a:r>
                <a:r>
                  <a:rPr lang="en-US" sz="2000" b="1" dirty="0"/>
                  <a:t>total energy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D8A21F5-B35C-973D-6FD9-3D191846F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12" y="2404766"/>
                <a:ext cx="7167916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po 15">
            <a:extLst>
              <a:ext uri="{FF2B5EF4-FFF2-40B4-BE49-F238E27FC236}">
                <a16:creationId xmlns:a16="http://schemas.microsoft.com/office/drawing/2014/main" id="{732F4A18-6DB0-80DC-52E2-8E09DE5B44E6}"/>
              </a:ext>
            </a:extLst>
          </p:cNvPr>
          <p:cNvGrpSpPr/>
          <p:nvPr/>
        </p:nvGrpSpPr>
        <p:grpSpPr>
          <a:xfrm>
            <a:off x="8439223" y="311740"/>
            <a:ext cx="3801099" cy="5989666"/>
            <a:chOff x="8445561" y="434167"/>
            <a:chExt cx="3801099" cy="5989666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4E336C6C-F9C5-205D-4833-FB568F423464}"/>
                </a:ext>
              </a:extLst>
            </p:cNvPr>
            <p:cNvGrpSpPr/>
            <p:nvPr/>
          </p:nvGrpSpPr>
          <p:grpSpPr>
            <a:xfrm>
              <a:off x="8445561" y="434167"/>
              <a:ext cx="3483956" cy="3038025"/>
              <a:chOff x="8342886" y="2106019"/>
              <a:chExt cx="3620275" cy="3156896"/>
            </a:xfrm>
          </p:grpSpPr>
          <p:grpSp>
            <p:nvGrpSpPr>
              <p:cNvPr id="23" name="Gruppo 22">
                <a:extLst>
                  <a:ext uri="{FF2B5EF4-FFF2-40B4-BE49-F238E27FC236}">
                    <a16:creationId xmlns:a16="http://schemas.microsoft.com/office/drawing/2014/main" id="{02D44291-69A1-5677-D577-ED5360AFEC7B}"/>
                  </a:ext>
                </a:extLst>
              </p:cNvPr>
              <p:cNvGrpSpPr/>
              <p:nvPr/>
            </p:nvGrpSpPr>
            <p:grpSpPr>
              <a:xfrm>
                <a:off x="8342886" y="2538471"/>
                <a:ext cx="3620275" cy="2724444"/>
                <a:chOff x="8060253" y="2243662"/>
                <a:chExt cx="3620275" cy="2724444"/>
              </a:xfrm>
            </p:grpSpPr>
            <p:pic>
              <p:nvPicPr>
                <p:cNvPr id="25" name="Immagine 24" descr="Immagine che contiene testo, schermata, linea, Diagramma&#10;&#10;Descrizione generata automaticamente">
                  <a:extLst>
                    <a:ext uri="{FF2B5EF4-FFF2-40B4-BE49-F238E27FC236}">
                      <a16:creationId xmlns:a16="http://schemas.microsoft.com/office/drawing/2014/main" id="{A5678509-9084-F38C-D10E-98067B0F8A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0253" y="2243662"/>
                  <a:ext cx="3620275" cy="2724444"/>
                </a:xfrm>
                <a:prstGeom prst="rect">
                  <a:avLst/>
                </a:prstGeom>
              </p:spPr>
            </p:pic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344F60F5-C0BD-F7CB-68A5-9B4AD8CB8FC6}"/>
                    </a:ext>
                  </a:extLst>
                </p:cNvPr>
                <p:cNvSpPr txBox="1"/>
                <p:nvPr/>
              </p:nvSpPr>
              <p:spPr>
                <a:xfrm>
                  <a:off x="9287596" y="3940232"/>
                  <a:ext cx="88946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SNM</a:t>
                  </a:r>
                </a:p>
              </p:txBody>
            </p:sp>
            <p:sp>
              <p:nvSpPr>
                <p:cNvPr id="27" name="CasellaDiTesto 26">
                  <a:extLst>
                    <a:ext uri="{FF2B5EF4-FFF2-40B4-BE49-F238E27FC236}">
                      <a16:creationId xmlns:a16="http://schemas.microsoft.com/office/drawing/2014/main" id="{806D51E8-BEA3-40BB-78E6-7E005B5956D6}"/>
                    </a:ext>
                  </a:extLst>
                </p:cNvPr>
                <p:cNvSpPr txBox="1"/>
                <p:nvPr/>
              </p:nvSpPr>
              <p:spPr>
                <a:xfrm>
                  <a:off x="9236193" y="2858939"/>
                  <a:ext cx="88946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PNM</a:t>
                  </a:r>
                </a:p>
              </p:txBody>
            </p:sp>
          </p:grp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62F9D63B-0BA8-0994-1346-6027634B3C7C}"/>
                  </a:ext>
                </a:extLst>
              </p:cNvPr>
              <p:cNvSpPr txBox="1"/>
              <p:nvPr/>
            </p:nvSpPr>
            <p:spPr>
              <a:xfrm>
                <a:off x="9221818" y="2106019"/>
                <a:ext cx="2475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Equation of state</a:t>
                </a:r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9B278882-7741-8D8E-94F1-806E43DB0BE0}"/>
                </a:ext>
              </a:extLst>
            </p:cNvPr>
            <p:cNvGrpSpPr/>
            <p:nvPr/>
          </p:nvGrpSpPr>
          <p:grpSpPr>
            <a:xfrm>
              <a:off x="8525729" y="3422583"/>
              <a:ext cx="3720931" cy="3001250"/>
              <a:chOff x="8525729" y="3422583"/>
              <a:chExt cx="3720931" cy="3001250"/>
            </a:xfrm>
          </p:grpSpPr>
          <p:grpSp>
            <p:nvGrpSpPr>
              <p:cNvPr id="19" name="Gruppo 18">
                <a:extLst>
                  <a:ext uri="{FF2B5EF4-FFF2-40B4-BE49-F238E27FC236}">
                    <a16:creationId xmlns:a16="http://schemas.microsoft.com/office/drawing/2014/main" id="{35623007-9B51-4305-EE8F-990D2ADFE96D}"/>
                  </a:ext>
                </a:extLst>
              </p:cNvPr>
              <p:cNvGrpSpPr/>
              <p:nvPr/>
            </p:nvGrpSpPr>
            <p:grpSpPr>
              <a:xfrm>
                <a:off x="8525729" y="3422583"/>
                <a:ext cx="3720931" cy="3001250"/>
                <a:chOff x="8525729" y="3422583"/>
                <a:chExt cx="3720931" cy="3001250"/>
              </a:xfrm>
            </p:grpSpPr>
            <p:pic>
              <p:nvPicPr>
                <p:cNvPr id="21" name="Immagine 20" descr="Immagine che contiene testo, schermata, diagramma, linea&#10;&#10;Descrizione generata automaticamente">
                  <a:extLst>
                    <a:ext uri="{FF2B5EF4-FFF2-40B4-BE49-F238E27FC236}">
                      <a16:creationId xmlns:a16="http://schemas.microsoft.com/office/drawing/2014/main" id="{E82D1DBB-3FCD-7002-4FAE-F4BE6D38A9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5" t="9273" r="1271" b="1531"/>
                <a:stretch/>
              </p:blipFill>
              <p:spPr>
                <a:xfrm>
                  <a:off x="8525729" y="3834639"/>
                  <a:ext cx="3483956" cy="2589194"/>
                </a:xfrm>
                <a:prstGeom prst="rect">
                  <a:avLst/>
                </a:prstGeom>
              </p:spPr>
            </p:pic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B12CAACF-B22D-98CD-2BE6-7DA380122064}"/>
                    </a:ext>
                  </a:extLst>
                </p:cNvPr>
                <p:cNvSpPr txBox="1"/>
                <p:nvPr/>
              </p:nvSpPr>
              <p:spPr>
                <a:xfrm>
                  <a:off x="8877300" y="3422583"/>
                  <a:ext cx="33693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Momentum distribution</a:t>
                  </a:r>
                </a:p>
              </p:txBody>
            </p:sp>
          </p:grp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FB055FC6-EA45-C8CC-C959-2C1E60087235}"/>
                  </a:ext>
                </a:extLst>
              </p:cNvPr>
              <p:cNvSpPr txBox="1"/>
              <p:nvPr/>
            </p:nvSpPr>
            <p:spPr>
              <a:xfrm>
                <a:off x="10677562" y="4453877"/>
                <a:ext cx="855970" cy="44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PNM</a:t>
                </a:r>
              </a:p>
            </p:txBody>
          </p:sp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B6E48C78-B9C7-F060-B5C0-89254BB2F2E1}"/>
              </a:ext>
            </a:extLst>
          </p:cNvPr>
          <p:cNvGrpSpPr/>
          <p:nvPr/>
        </p:nvGrpSpPr>
        <p:grpSpPr>
          <a:xfrm>
            <a:off x="63999" y="3359664"/>
            <a:ext cx="5291324" cy="707886"/>
            <a:chOff x="-158880" y="1579080"/>
            <a:chExt cx="5291324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AAC35522-4183-AC38-E698-212ED63124CB}"/>
                    </a:ext>
                  </a:extLst>
                </p:cNvPr>
                <p:cNvSpPr txBox="1"/>
                <p:nvPr/>
              </p:nvSpPr>
              <p:spPr>
                <a:xfrm>
                  <a:off x="2388551" y="1638964"/>
                  <a:ext cx="2743893" cy="632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𝐻𝐹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AAC35522-4183-AC38-E698-212ED63124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8551" y="1638964"/>
                  <a:ext cx="2743893" cy="63280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63922E2B-26AE-D7CB-AF90-A7D5E9227816}"/>
                </a:ext>
              </a:extLst>
            </p:cNvPr>
            <p:cNvSpPr txBox="1"/>
            <p:nvPr/>
          </p:nvSpPr>
          <p:spPr>
            <a:xfrm>
              <a:off x="-158880" y="1579080"/>
              <a:ext cx="2432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Reference Hartree-</a:t>
              </a:r>
              <a:r>
                <a:rPr lang="en-US" sz="2000" dirty="0" err="1"/>
                <a:t>Fock</a:t>
              </a:r>
              <a:r>
                <a:rPr lang="en-US" sz="2000" dirty="0"/>
                <a:t> propagator</a:t>
              </a:r>
            </a:p>
          </p:txBody>
        </p:sp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233611B2-FBED-A215-292A-101B45DF4BC6}"/>
              </a:ext>
            </a:extLst>
          </p:cNvPr>
          <p:cNvGrpSpPr/>
          <p:nvPr/>
        </p:nvGrpSpPr>
        <p:grpSpPr>
          <a:xfrm>
            <a:off x="188653" y="3808318"/>
            <a:ext cx="8650733" cy="1826169"/>
            <a:chOff x="188653" y="4202706"/>
            <a:chExt cx="8650733" cy="1826169"/>
          </a:xfrm>
        </p:grpSpPr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150A61E1-1821-98B6-1821-C3B286231DF2}"/>
                </a:ext>
              </a:extLst>
            </p:cNvPr>
            <p:cNvGrpSpPr/>
            <p:nvPr/>
          </p:nvGrpSpPr>
          <p:grpSpPr>
            <a:xfrm>
              <a:off x="188653" y="4503958"/>
              <a:ext cx="8650733" cy="1524917"/>
              <a:chOff x="-949392" y="2607616"/>
              <a:chExt cx="8650733" cy="15249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CasellaDiTesto 37">
                    <a:extLst>
                      <a:ext uri="{FF2B5EF4-FFF2-40B4-BE49-F238E27FC236}">
                        <a16:creationId xmlns:a16="http://schemas.microsoft.com/office/drawing/2014/main" id="{DB3CDD38-C11B-6A3E-5F28-CE037B23CEDF}"/>
                      </a:ext>
                    </a:extLst>
                  </p:cNvPr>
                  <p:cNvSpPr txBox="1"/>
                  <p:nvPr/>
                </p:nvSpPr>
                <p:spPr>
                  <a:xfrm>
                    <a:off x="-88776" y="3707737"/>
                    <a:ext cx="7790117" cy="4247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/>
                      <a:t>Poles</a:t>
                    </a:r>
                    <a:r>
                      <a:rPr lang="en-US" sz="2000" dirty="0"/>
                      <a:t>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a14:m>
                    <a:r>
                      <a:rPr lang="en-US" sz="2000" dirty="0"/>
                      <a:t>) and </a:t>
                    </a:r>
                    <a:r>
                      <a:rPr lang="en-US" sz="2000" b="1" dirty="0"/>
                      <a:t>amplitudes</a:t>
                    </a:r>
                    <a:r>
                      <a:rPr lang="en-US" sz="2000" dirty="0"/>
                      <a:t>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a14:m>
                    <a:r>
                      <a:rPr lang="en-US" sz="2000" dirty="0"/>
                      <a:t>) are obtained from the Dyson equation</a:t>
                    </a:r>
                  </a:p>
                </p:txBody>
              </p:sp>
            </mc:Choice>
            <mc:Fallback xmlns="">
              <p:sp>
                <p:nvSpPr>
                  <p:cNvPr id="38" name="CasellaDiTesto 37">
                    <a:extLst>
                      <a:ext uri="{FF2B5EF4-FFF2-40B4-BE49-F238E27FC236}">
                        <a16:creationId xmlns:a16="http://schemas.microsoft.com/office/drawing/2014/main" id="{DB3CDD38-C11B-6A3E-5F28-CE037B23CE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88776" y="3707737"/>
                    <a:ext cx="7790117" cy="42479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7246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9" name="Gruppo 38">
                <a:extLst>
                  <a:ext uri="{FF2B5EF4-FFF2-40B4-BE49-F238E27FC236}">
                    <a16:creationId xmlns:a16="http://schemas.microsoft.com/office/drawing/2014/main" id="{4D8DA9E5-35F0-92E9-2BA9-F39CED61B038}"/>
                  </a:ext>
                </a:extLst>
              </p:cNvPr>
              <p:cNvGrpSpPr/>
              <p:nvPr/>
            </p:nvGrpSpPr>
            <p:grpSpPr>
              <a:xfrm>
                <a:off x="-949392" y="2607616"/>
                <a:ext cx="5761408" cy="892937"/>
                <a:chOff x="-949392" y="2607616"/>
                <a:chExt cx="5761408" cy="89293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CasellaDiTesto 40">
                      <a:extLst>
                        <a:ext uri="{FF2B5EF4-FFF2-40B4-BE49-F238E27FC236}">
                          <a16:creationId xmlns:a16="http://schemas.microsoft.com/office/drawing/2014/main" id="{46B6373B-F649-60B3-8A93-C6730A61EB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25609" y="2607616"/>
                      <a:ext cx="3486407" cy="8929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)=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nary>
                          </m:oMath>
                        </m:oMathPara>
                      </a14:m>
                      <a:endParaRPr lang="en-US" sz="2000" b="0" dirty="0"/>
                    </a:p>
                  </p:txBody>
                </p:sp>
              </mc:Choice>
              <mc:Fallback xmlns="">
                <p:sp>
                  <p:nvSpPr>
                    <p:cNvPr id="41" name="CasellaDiTesto 40">
                      <a:extLst>
                        <a:ext uri="{FF2B5EF4-FFF2-40B4-BE49-F238E27FC236}">
                          <a16:creationId xmlns:a16="http://schemas.microsoft.com/office/drawing/2014/main" id="{46B6373B-F649-60B3-8A93-C6730A61EBC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25609" y="2607616"/>
                      <a:ext cx="3486407" cy="89293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F49C2EC8-C9C1-AA0E-25C6-BC28C4DF6E3B}"/>
                    </a:ext>
                  </a:extLst>
                </p:cNvPr>
                <p:cNvSpPr txBox="1"/>
                <p:nvPr/>
              </p:nvSpPr>
              <p:spPr>
                <a:xfrm>
                  <a:off x="-949392" y="2897807"/>
                  <a:ext cx="193310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Full propagator</a:t>
                  </a:r>
                </a:p>
              </p:txBody>
            </p:sp>
          </p:grpSp>
          <p:sp>
            <p:nvSpPr>
              <p:cNvPr id="40" name="Freccia in giù 39">
                <a:extLst>
                  <a:ext uri="{FF2B5EF4-FFF2-40B4-BE49-F238E27FC236}">
                    <a16:creationId xmlns:a16="http://schemas.microsoft.com/office/drawing/2014/main" id="{79F7DFD8-971D-A516-A12D-B5432E61AA00}"/>
                  </a:ext>
                </a:extLst>
              </p:cNvPr>
              <p:cNvSpPr/>
              <p:nvPr/>
            </p:nvSpPr>
            <p:spPr>
              <a:xfrm rot="10800000">
                <a:off x="3668569" y="3442232"/>
                <a:ext cx="137714" cy="332467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3" name="Freccia in giù 52">
              <a:extLst>
                <a:ext uri="{FF2B5EF4-FFF2-40B4-BE49-F238E27FC236}">
                  <a16:creationId xmlns:a16="http://schemas.microsoft.com/office/drawing/2014/main" id="{D4E3DF50-B307-443C-7317-F540AD7FD983}"/>
                </a:ext>
              </a:extLst>
            </p:cNvPr>
            <p:cNvSpPr/>
            <p:nvPr/>
          </p:nvSpPr>
          <p:spPr>
            <a:xfrm rot="4020052">
              <a:off x="5887876" y="4380935"/>
              <a:ext cx="124369" cy="783325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 cap="flat" cmpd="sng" algn="ctr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79F3EBC0-B732-F578-1C60-6B624FF1AE64}"/>
                </a:ext>
              </a:extLst>
            </p:cNvPr>
            <p:cNvSpPr txBox="1"/>
            <p:nvPr/>
          </p:nvSpPr>
          <p:spPr>
            <a:xfrm>
              <a:off x="5664953" y="4202706"/>
              <a:ext cx="27438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Spectral representation </a:t>
              </a:r>
              <a:endParaRPr lang="en-US" sz="2000" dirty="0"/>
            </a:p>
          </p:txBody>
        </p:sp>
      </p:grp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1E8A5D87-CE7C-7CA4-2170-60062536750E}"/>
              </a:ext>
            </a:extLst>
          </p:cNvPr>
          <p:cNvSpPr txBox="1"/>
          <p:nvPr/>
        </p:nvSpPr>
        <p:spPr>
          <a:xfrm>
            <a:off x="188653" y="5821587"/>
            <a:ext cx="4184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Somà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, Front. Phys. </a:t>
            </a: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, 340 (2020)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Barbieri, Lect. Notes Phys.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936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571 (2017)</a:t>
            </a:r>
            <a:endParaRPr lang="en-US" sz="1800" dirty="0"/>
          </a:p>
        </p:txBody>
      </p:sp>
      <p:sp>
        <p:nvSpPr>
          <p:cNvPr id="28" name="Segnaposto piè di pagina 3">
            <a:extLst>
              <a:ext uri="{FF2B5EF4-FFF2-40B4-BE49-F238E27FC236}">
                <a16:creationId xmlns:a16="http://schemas.microsoft.com/office/drawing/2014/main" id="{6FD61E46-40F1-BA98-1023-00667589F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Trento, 26 Apr 2024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265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5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2"/>
            <a:ext cx="778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64D1FF6-EC16-5C51-2AC3-5B30906506A0}"/>
              </a:ext>
            </a:extLst>
          </p:cNvPr>
          <p:cNvSpPr txBox="1"/>
          <p:nvPr/>
        </p:nvSpPr>
        <p:spPr>
          <a:xfrm>
            <a:off x="155724" y="6134499"/>
            <a:ext cx="3882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Raimondi, Phys Rev C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97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054308 (2018)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Barbieri, Phys. Rev. C 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105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044330 (2022)</a:t>
            </a:r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4F87A134-989B-B744-1B4F-8BE65F8DBEF2}"/>
              </a:ext>
            </a:extLst>
          </p:cNvPr>
          <p:cNvGrpSpPr/>
          <p:nvPr/>
        </p:nvGrpSpPr>
        <p:grpSpPr>
          <a:xfrm>
            <a:off x="283015" y="2681314"/>
            <a:ext cx="7579413" cy="2713590"/>
            <a:chOff x="1338775" y="256623"/>
            <a:chExt cx="7579413" cy="2713590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258CBD4E-F613-C691-2C27-35429D13D0B3}"/>
                </a:ext>
              </a:extLst>
            </p:cNvPr>
            <p:cNvGrpSpPr/>
            <p:nvPr/>
          </p:nvGrpSpPr>
          <p:grpSpPr>
            <a:xfrm>
              <a:off x="1338775" y="775384"/>
              <a:ext cx="7579413" cy="2194829"/>
              <a:chOff x="2253175" y="731726"/>
              <a:chExt cx="7579413" cy="2194829"/>
            </a:xfrm>
          </p:grpSpPr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6388EC7-4876-2A53-0259-4DE28C850440}"/>
                  </a:ext>
                </a:extLst>
              </p:cNvPr>
              <p:cNvSpPr txBox="1"/>
              <p:nvPr/>
            </p:nvSpPr>
            <p:spPr>
              <a:xfrm>
                <a:off x="3613981" y="731726"/>
                <a:ext cx="6218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Algebraic diagrammatic construction (ADC)</a:t>
                </a:r>
              </a:p>
            </p:txBody>
          </p:sp>
          <p:grpSp>
            <p:nvGrpSpPr>
              <p:cNvPr id="15" name="Gruppo 14">
                <a:extLst>
                  <a:ext uri="{FF2B5EF4-FFF2-40B4-BE49-F238E27FC236}">
                    <a16:creationId xmlns:a16="http://schemas.microsoft.com/office/drawing/2014/main" id="{E8BE2727-D0C6-DE1D-769F-81E6CB4B1463}"/>
                  </a:ext>
                </a:extLst>
              </p:cNvPr>
              <p:cNvGrpSpPr/>
              <p:nvPr/>
            </p:nvGrpSpPr>
            <p:grpSpPr>
              <a:xfrm>
                <a:off x="2253175" y="1333625"/>
                <a:ext cx="7053406" cy="1592930"/>
                <a:chOff x="2294739" y="1457594"/>
                <a:chExt cx="7053406" cy="15929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" name="CasellaDiTesto 2">
                      <a:extLst>
                        <a:ext uri="{FF2B5EF4-FFF2-40B4-BE49-F238E27FC236}">
                          <a16:creationId xmlns:a16="http://schemas.microsoft.com/office/drawing/2014/main" id="{ED90EC56-6D24-00E2-C3C1-013989D2C0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94739" y="1457594"/>
                      <a:ext cx="7053406" cy="9380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̃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ac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)=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&gt;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&lt;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000" b="0" dirty="0"/>
                    </a:p>
                    <a:p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" name="CasellaDiTesto 2">
                      <a:extLst>
                        <a:ext uri="{FF2B5EF4-FFF2-40B4-BE49-F238E27FC236}">
                          <a16:creationId xmlns:a16="http://schemas.microsoft.com/office/drawing/2014/main" id="{ED90EC56-6D24-00E2-C3C1-013989D2C0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94739" y="1457594"/>
                      <a:ext cx="7053406" cy="93807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" name="Freccia in giù 9">
                  <a:extLst>
                    <a:ext uri="{FF2B5EF4-FFF2-40B4-BE49-F238E27FC236}">
                      <a16:creationId xmlns:a16="http://schemas.microsoft.com/office/drawing/2014/main" id="{0350DC16-AEA5-7FDD-B23F-8191C9DE5DDE}"/>
                    </a:ext>
                  </a:extLst>
                </p:cNvPr>
                <p:cNvSpPr/>
                <p:nvPr/>
              </p:nvSpPr>
              <p:spPr>
                <a:xfrm rot="10800000">
                  <a:off x="4791938" y="2102151"/>
                  <a:ext cx="68787" cy="265991"/>
                </a:xfrm>
                <a:prstGeom prst="downArrow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Freccia in giù 10">
                  <a:extLst>
                    <a:ext uri="{FF2B5EF4-FFF2-40B4-BE49-F238E27FC236}">
                      <a16:creationId xmlns:a16="http://schemas.microsoft.com/office/drawing/2014/main" id="{8A568179-CE87-0754-2C81-C1C2217C582E}"/>
                    </a:ext>
                  </a:extLst>
                </p:cNvPr>
                <p:cNvSpPr/>
                <p:nvPr/>
              </p:nvSpPr>
              <p:spPr>
                <a:xfrm rot="10800000">
                  <a:off x="7635636" y="2152887"/>
                  <a:ext cx="68787" cy="265991"/>
                </a:xfrm>
                <a:prstGeom prst="downArrow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D0D1E74C-7175-CAD4-5914-5EFA97AE4B70}"/>
                    </a:ext>
                  </a:extLst>
                </p:cNvPr>
                <p:cNvSpPr txBox="1"/>
                <p:nvPr/>
              </p:nvSpPr>
              <p:spPr>
                <a:xfrm>
                  <a:off x="3600351" y="2404193"/>
                  <a:ext cx="252074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Coupling to intermediate 2p1h configurations</a:t>
                  </a:r>
                </a:p>
              </p:txBody>
            </p:sp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5F020FE8-4D24-F3BF-7089-F90119D647E9}"/>
                    </a:ext>
                  </a:extLst>
                </p:cNvPr>
                <p:cNvSpPr txBox="1"/>
                <p:nvPr/>
              </p:nvSpPr>
              <p:spPr>
                <a:xfrm>
                  <a:off x="6579078" y="2404192"/>
                  <a:ext cx="252074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Coupling to intermediate 2h1p configurations</a:t>
                  </a:r>
                </a:p>
              </p:txBody>
            </p:sp>
          </p:grpSp>
        </p:grpSp>
        <p:sp>
          <p:nvSpPr>
            <p:cNvPr id="46" name="Freccia in giù 45">
              <a:extLst>
                <a:ext uri="{FF2B5EF4-FFF2-40B4-BE49-F238E27FC236}">
                  <a16:creationId xmlns:a16="http://schemas.microsoft.com/office/drawing/2014/main" id="{7D8A6CF2-3C92-015A-F20D-399DF9C5DD9C}"/>
                </a:ext>
              </a:extLst>
            </p:cNvPr>
            <p:cNvSpPr/>
            <p:nvPr/>
          </p:nvSpPr>
          <p:spPr>
            <a:xfrm>
              <a:off x="4723698" y="256623"/>
              <a:ext cx="176505" cy="49254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E403C1EB-CF49-8DCF-AB84-429647013FCC}"/>
              </a:ext>
            </a:extLst>
          </p:cNvPr>
          <p:cNvGrpSpPr/>
          <p:nvPr/>
        </p:nvGrpSpPr>
        <p:grpSpPr>
          <a:xfrm>
            <a:off x="7427746" y="1567000"/>
            <a:ext cx="3240630" cy="1383758"/>
            <a:chOff x="8499322" y="1292633"/>
            <a:chExt cx="3240630" cy="1383758"/>
          </a:xfrm>
        </p:grpSpPr>
        <p:pic>
          <p:nvPicPr>
            <p:cNvPr id="55" name="Immagine 54" descr="Immagine che contiene cerchio&#10;&#10;Descrizione generata automaticamente">
              <a:extLst>
                <a:ext uri="{FF2B5EF4-FFF2-40B4-BE49-F238E27FC236}">
                  <a16:creationId xmlns:a16="http://schemas.microsoft.com/office/drawing/2014/main" id="{4F5B96B9-56D4-7209-BE16-FEE6A7AD2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560" y="1292633"/>
              <a:ext cx="2071392" cy="13837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sellaDiTesto 56">
                  <a:extLst>
                    <a:ext uri="{FF2B5EF4-FFF2-40B4-BE49-F238E27FC236}">
                      <a16:creationId xmlns:a16="http://schemas.microsoft.com/office/drawing/2014/main" id="{4F091AFC-B797-C777-306A-FF409F0910A6}"/>
                    </a:ext>
                  </a:extLst>
                </p:cNvPr>
                <p:cNvSpPr txBox="1"/>
                <p:nvPr/>
              </p:nvSpPr>
              <p:spPr>
                <a:xfrm>
                  <a:off x="9112590" y="1788469"/>
                  <a:ext cx="476605" cy="6338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7" name="CasellaDiTesto 56">
                  <a:extLst>
                    <a:ext uri="{FF2B5EF4-FFF2-40B4-BE49-F238E27FC236}">
                      <a16:creationId xmlns:a16="http://schemas.microsoft.com/office/drawing/2014/main" id="{4F091AFC-B797-C777-306A-FF409F091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2590" y="1788469"/>
                  <a:ext cx="476605" cy="63382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asellaDiTesto 58">
                  <a:extLst>
                    <a:ext uri="{FF2B5EF4-FFF2-40B4-BE49-F238E27FC236}">
                      <a16:creationId xmlns:a16="http://schemas.microsoft.com/office/drawing/2014/main" id="{E4A4B017-5AEE-3464-FD52-662714361081}"/>
                    </a:ext>
                  </a:extLst>
                </p:cNvPr>
                <p:cNvSpPr txBox="1"/>
                <p:nvPr/>
              </p:nvSpPr>
              <p:spPr>
                <a:xfrm>
                  <a:off x="8499322" y="1318054"/>
                  <a:ext cx="1297699" cy="4449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(∞)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9" name="CasellaDiTesto 58">
                  <a:extLst>
                    <a:ext uri="{FF2B5EF4-FFF2-40B4-BE49-F238E27FC236}">
                      <a16:creationId xmlns:a16="http://schemas.microsoft.com/office/drawing/2014/main" id="{E4A4B017-5AEE-3464-FD52-6627143610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9322" y="1318054"/>
                  <a:ext cx="1297699" cy="4449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uppo 76">
            <a:extLst>
              <a:ext uri="{FF2B5EF4-FFF2-40B4-BE49-F238E27FC236}">
                <a16:creationId xmlns:a16="http://schemas.microsoft.com/office/drawing/2014/main" id="{262EC7A0-2BB3-9F5A-FB87-4CEABCD5155A}"/>
              </a:ext>
            </a:extLst>
          </p:cNvPr>
          <p:cNvGrpSpPr/>
          <p:nvPr/>
        </p:nvGrpSpPr>
        <p:grpSpPr>
          <a:xfrm>
            <a:off x="7676203" y="3263724"/>
            <a:ext cx="4314831" cy="2155738"/>
            <a:chOff x="7732799" y="3139940"/>
            <a:chExt cx="4314831" cy="2155738"/>
          </a:xfrm>
        </p:grpSpPr>
        <p:grpSp>
          <p:nvGrpSpPr>
            <p:cNvPr id="64" name="Gruppo 63">
              <a:extLst>
                <a:ext uri="{FF2B5EF4-FFF2-40B4-BE49-F238E27FC236}">
                  <a16:creationId xmlns:a16="http://schemas.microsoft.com/office/drawing/2014/main" id="{4698DC27-AFF5-05A7-0000-DCA4F7FB5936}"/>
                </a:ext>
              </a:extLst>
            </p:cNvPr>
            <p:cNvGrpSpPr/>
            <p:nvPr/>
          </p:nvGrpSpPr>
          <p:grpSpPr>
            <a:xfrm>
              <a:off x="7732799" y="3192976"/>
              <a:ext cx="1199101" cy="1674068"/>
              <a:chOff x="9798914" y="2614967"/>
              <a:chExt cx="1199101" cy="1674068"/>
            </a:xfrm>
          </p:grpSpPr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F528523-007C-ABE2-5BC4-7DB8CE16CB8D}"/>
                  </a:ext>
                </a:extLst>
              </p:cNvPr>
              <p:cNvSpPr txBox="1"/>
              <p:nvPr/>
            </p:nvSpPr>
            <p:spPr>
              <a:xfrm>
                <a:off x="9798914" y="2614967"/>
                <a:ext cx="1110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ADC(2)</a:t>
                </a:r>
              </a:p>
            </p:txBody>
          </p:sp>
          <p:pic>
            <p:nvPicPr>
              <p:cNvPr id="63" name="Immagine 62" descr="Immagine che contiene schizzo, cerchio, bianco e nero, design&#10;&#10;Descrizione generata automaticamente">
                <a:extLst>
                  <a:ext uri="{FF2B5EF4-FFF2-40B4-BE49-F238E27FC236}">
                    <a16:creationId xmlns:a16="http://schemas.microsoft.com/office/drawing/2014/main" id="{6F5BB8E8-99CD-FC1C-4AA6-B4DADBED8E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" t="-802" r="67438" b="58646"/>
              <a:stretch/>
            </p:blipFill>
            <p:spPr>
              <a:xfrm>
                <a:off x="9810562" y="3076632"/>
                <a:ext cx="1187453" cy="1212403"/>
              </a:xfrm>
              <a:prstGeom prst="rect">
                <a:avLst/>
              </a:prstGeom>
            </p:spPr>
          </p:pic>
        </p:grp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0AB10C1C-B19E-CCE8-4B9A-4DB5CFF4797B}"/>
                </a:ext>
              </a:extLst>
            </p:cNvPr>
            <p:cNvGrpSpPr/>
            <p:nvPr/>
          </p:nvGrpSpPr>
          <p:grpSpPr>
            <a:xfrm>
              <a:off x="9227046" y="3139940"/>
              <a:ext cx="2820584" cy="2155738"/>
              <a:chOff x="9073018" y="4128783"/>
              <a:chExt cx="2820584" cy="2155738"/>
            </a:xfrm>
          </p:grpSpPr>
          <p:grpSp>
            <p:nvGrpSpPr>
              <p:cNvPr id="26" name="Gruppo 25">
                <a:extLst>
                  <a:ext uri="{FF2B5EF4-FFF2-40B4-BE49-F238E27FC236}">
                    <a16:creationId xmlns:a16="http://schemas.microsoft.com/office/drawing/2014/main" id="{D0337CF7-4AF2-328E-D4CC-4D9E9C63FB8F}"/>
                  </a:ext>
                </a:extLst>
              </p:cNvPr>
              <p:cNvGrpSpPr/>
              <p:nvPr/>
            </p:nvGrpSpPr>
            <p:grpSpPr>
              <a:xfrm>
                <a:off x="9156356" y="4128783"/>
                <a:ext cx="2318703" cy="2155738"/>
                <a:chOff x="6206641" y="2731862"/>
                <a:chExt cx="2318703" cy="2155738"/>
              </a:xfrm>
            </p:grpSpPr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2D941422-58BD-B0C9-F63B-375F06F22B6D}"/>
                    </a:ext>
                  </a:extLst>
                </p:cNvPr>
                <p:cNvSpPr txBox="1"/>
                <p:nvPr/>
              </p:nvSpPr>
              <p:spPr>
                <a:xfrm>
                  <a:off x="6738613" y="2731862"/>
                  <a:ext cx="12929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ADC(3)</a:t>
                  </a:r>
                </a:p>
              </p:txBody>
            </p:sp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89F1D099-2524-F182-B7FA-CB7F135457D8}"/>
                    </a:ext>
                  </a:extLst>
                </p:cNvPr>
                <p:cNvSpPr txBox="1"/>
                <p:nvPr/>
              </p:nvSpPr>
              <p:spPr>
                <a:xfrm>
                  <a:off x="6206641" y="4487490"/>
                  <a:ext cx="89927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Ladder</a:t>
                  </a:r>
                </a:p>
              </p:txBody>
            </p:sp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85E0900A-0C82-46C1-1F2B-526128D1445A}"/>
                    </a:ext>
                  </a:extLst>
                </p:cNvPr>
                <p:cNvSpPr txBox="1"/>
                <p:nvPr/>
              </p:nvSpPr>
              <p:spPr>
                <a:xfrm>
                  <a:off x="7755047" y="4486096"/>
                  <a:ext cx="7702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Ring</a:t>
                  </a:r>
                </a:p>
              </p:txBody>
            </p:sp>
          </p:grpSp>
          <p:pic>
            <p:nvPicPr>
              <p:cNvPr id="65" name="Immagine 64" descr="Immagine che contiene schizzo, cerchio, bianco e nero, design&#10;&#10;Descrizione generata automaticamente">
                <a:extLst>
                  <a:ext uri="{FF2B5EF4-FFF2-40B4-BE49-F238E27FC236}">
                    <a16:creationId xmlns:a16="http://schemas.microsoft.com/office/drawing/2014/main" id="{04D74DA4-C2F0-D8E3-4B64-471422A04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51" r="67243"/>
              <a:stretch/>
            </p:blipFill>
            <p:spPr>
              <a:xfrm>
                <a:off x="9073018" y="4624778"/>
                <a:ext cx="1247381" cy="1270879"/>
              </a:xfrm>
              <a:prstGeom prst="rect">
                <a:avLst/>
              </a:prstGeom>
            </p:spPr>
          </p:pic>
          <p:pic>
            <p:nvPicPr>
              <p:cNvPr id="66" name="Immagine 65" descr="Immagine che contiene schizzo, cerchio, bianco e nero, design&#10;&#10;Descrizione generata automaticamente">
                <a:extLst>
                  <a:ext uri="{FF2B5EF4-FFF2-40B4-BE49-F238E27FC236}">
                    <a16:creationId xmlns:a16="http://schemas.microsoft.com/office/drawing/2014/main" id="{1C3C4A06-EF63-1990-0987-261E2C0C09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40" t="57315" r="587" b="-7315"/>
              <a:stretch/>
            </p:blipFill>
            <p:spPr>
              <a:xfrm>
                <a:off x="10425816" y="4668560"/>
                <a:ext cx="1467786" cy="1364922"/>
              </a:xfrm>
              <a:prstGeom prst="rect">
                <a:avLst/>
              </a:prstGeom>
            </p:spPr>
          </p:pic>
        </p:grpSp>
      </p:grp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Trento, 26 Apr 2024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5B0F3850-73C3-3812-7A4E-6853E8C997C9}"/>
              </a:ext>
            </a:extLst>
          </p:cNvPr>
          <p:cNvGrpSpPr/>
          <p:nvPr/>
        </p:nvGrpSpPr>
        <p:grpSpPr>
          <a:xfrm>
            <a:off x="7998329" y="5708625"/>
            <a:ext cx="2985616" cy="646331"/>
            <a:chOff x="7897153" y="6158553"/>
            <a:chExt cx="2985616" cy="646331"/>
          </a:xfrm>
        </p:grpSpPr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1063B76D-3D33-D07C-D251-8C165144E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97153" y="6330774"/>
              <a:ext cx="951612" cy="412344"/>
            </a:xfrm>
            <a:prstGeom prst="rect">
              <a:avLst/>
            </a:prstGeom>
          </p:spPr>
        </p:pic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F14FA06A-CC60-ABC5-BC7C-F8FE3A367112}"/>
                </a:ext>
              </a:extLst>
            </p:cNvPr>
            <p:cNvSpPr txBox="1"/>
            <p:nvPr/>
          </p:nvSpPr>
          <p:spPr>
            <a:xfrm>
              <a:off x="8848765" y="6158553"/>
              <a:ext cx="2034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Effective two-nucleon interaction</a:t>
              </a: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C0CD7C-CCFA-73A7-C9C1-B0622E51CE14}"/>
              </a:ext>
            </a:extLst>
          </p:cNvPr>
          <p:cNvSpPr txBox="1"/>
          <p:nvPr/>
        </p:nvSpPr>
        <p:spPr>
          <a:xfrm>
            <a:off x="389798" y="212473"/>
            <a:ext cx="929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Algebraic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diagrammatic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construction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1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1CC9F51B-8D9C-6958-3012-0328422FF9A1}"/>
              </a:ext>
            </a:extLst>
          </p:cNvPr>
          <p:cNvGrpSpPr/>
          <p:nvPr/>
        </p:nvGrpSpPr>
        <p:grpSpPr>
          <a:xfrm>
            <a:off x="394051" y="1006435"/>
            <a:ext cx="8261305" cy="432372"/>
            <a:chOff x="398140" y="1201060"/>
            <a:chExt cx="8261305" cy="432372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89B24B1E-D00C-009D-312A-A44C77AA27FE}"/>
                </a:ext>
              </a:extLst>
            </p:cNvPr>
            <p:cNvSpPr txBox="1"/>
            <p:nvPr/>
          </p:nvSpPr>
          <p:spPr>
            <a:xfrm>
              <a:off x="398140" y="1233322"/>
              <a:ext cx="2049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Self-consistent GF </a:t>
              </a:r>
            </a:p>
          </p:txBody>
        </p:sp>
        <p:sp>
          <p:nvSpPr>
            <p:cNvPr id="60" name="Freccia in giù 59">
              <a:extLst>
                <a:ext uri="{FF2B5EF4-FFF2-40B4-BE49-F238E27FC236}">
                  <a16:creationId xmlns:a16="http://schemas.microsoft.com/office/drawing/2014/main" id="{DEFA3518-412E-3029-B244-CC35E29E4EA7}"/>
                </a:ext>
              </a:extLst>
            </p:cNvPr>
            <p:cNvSpPr/>
            <p:nvPr/>
          </p:nvSpPr>
          <p:spPr>
            <a:xfrm rot="16200000">
              <a:off x="2839839" y="1267143"/>
              <a:ext cx="137714" cy="332467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D373BB1B-9C8C-3815-162A-C2592C1FA33A}"/>
                    </a:ext>
                  </a:extLst>
                </p:cNvPr>
                <p:cNvSpPr txBox="1"/>
                <p:nvPr/>
              </p:nvSpPr>
              <p:spPr>
                <a:xfrm>
                  <a:off x="3392081" y="1201060"/>
                  <a:ext cx="5267364" cy="4129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(⋆)</m:t>
                          </m:r>
                        </m:sup>
                      </m:sSup>
                    </m:oMath>
                  </a14:m>
                  <a:r>
                    <a:rPr lang="en-US" sz="2000" dirty="0"/>
                    <a:t> in terms of the </a:t>
                  </a:r>
                  <a:r>
                    <a:rPr lang="en-US" sz="2000" b="1" dirty="0"/>
                    <a:t>dressed</a:t>
                  </a:r>
                  <a:r>
                    <a:rPr lang="en-US" sz="2000" dirty="0"/>
                    <a:t> propagator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D373BB1B-9C8C-3815-162A-C2592C1FA3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2081" y="1201060"/>
                  <a:ext cx="5267364" cy="412934"/>
                </a:xfrm>
                <a:prstGeom prst="rect">
                  <a:avLst/>
                </a:prstGeom>
                <a:blipFill>
                  <a:blip r:embed="rId9"/>
                  <a:stretch>
                    <a:fillRect t="-4412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uppo 74">
            <a:extLst>
              <a:ext uri="{FF2B5EF4-FFF2-40B4-BE49-F238E27FC236}">
                <a16:creationId xmlns:a16="http://schemas.microsoft.com/office/drawing/2014/main" id="{9C417D14-6916-BD27-4352-0EF1ABFA39EE}"/>
              </a:ext>
            </a:extLst>
          </p:cNvPr>
          <p:cNvGrpSpPr/>
          <p:nvPr/>
        </p:nvGrpSpPr>
        <p:grpSpPr>
          <a:xfrm>
            <a:off x="603485" y="1607147"/>
            <a:ext cx="4680467" cy="1042550"/>
            <a:chOff x="2618718" y="1882798"/>
            <a:chExt cx="4680467" cy="1042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48BA69DB-5A44-E5F7-C0C7-95BD2C0A8E86}"/>
                    </a:ext>
                  </a:extLst>
                </p:cNvPr>
                <p:cNvSpPr txBox="1"/>
                <p:nvPr/>
              </p:nvSpPr>
              <p:spPr>
                <a:xfrm>
                  <a:off x="3097165" y="1882798"/>
                  <a:ext cx="2548325" cy="3286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(∞)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48BA69DB-5A44-E5F7-C0C7-95BD2C0A8E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7165" y="1882798"/>
                  <a:ext cx="2548325" cy="328680"/>
                </a:xfrm>
                <a:prstGeom prst="rect">
                  <a:avLst/>
                </a:prstGeom>
                <a:blipFill>
                  <a:blip r:embed="rId10"/>
                  <a:stretch>
                    <a:fillRect l="-1671" t="-18519" r="-2864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Freccia in giù 70">
              <a:extLst>
                <a:ext uri="{FF2B5EF4-FFF2-40B4-BE49-F238E27FC236}">
                  <a16:creationId xmlns:a16="http://schemas.microsoft.com/office/drawing/2014/main" id="{9875BE07-E295-FAD8-8F7E-000F5B0FD3EC}"/>
                </a:ext>
              </a:extLst>
            </p:cNvPr>
            <p:cNvSpPr/>
            <p:nvPr/>
          </p:nvSpPr>
          <p:spPr>
            <a:xfrm rot="13494738">
              <a:off x="4171427" y="2222556"/>
              <a:ext cx="67786" cy="262121"/>
            </a:xfrm>
            <a:prstGeom prst="downArrow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BFF3C6BD-3312-E162-72EB-4941ABE2E81E}"/>
                </a:ext>
              </a:extLst>
            </p:cNvPr>
            <p:cNvSpPr txBox="1"/>
            <p:nvPr/>
          </p:nvSpPr>
          <p:spPr>
            <a:xfrm>
              <a:off x="2618718" y="2504371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Static self-energy</a:t>
              </a:r>
            </a:p>
          </p:txBody>
        </p:sp>
        <p:sp>
          <p:nvSpPr>
            <p:cNvPr id="73" name="Freccia in giù 72">
              <a:extLst>
                <a:ext uri="{FF2B5EF4-FFF2-40B4-BE49-F238E27FC236}">
                  <a16:creationId xmlns:a16="http://schemas.microsoft.com/office/drawing/2014/main" id="{DDEDC890-B36B-D145-B18C-6C3B6D2E72AC}"/>
                </a:ext>
              </a:extLst>
            </p:cNvPr>
            <p:cNvSpPr/>
            <p:nvPr/>
          </p:nvSpPr>
          <p:spPr>
            <a:xfrm rot="7933678">
              <a:off x="5349660" y="2255178"/>
              <a:ext cx="67786" cy="262121"/>
            </a:xfrm>
            <a:prstGeom prst="downArrow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DE779437-E92D-2569-B6E9-96D82CBE4F01}"/>
                </a:ext>
              </a:extLst>
            </p:cNvPr>
            <p:cNvSpPr txBox="1"/>
            <p:nvPr/>
          </p:nvSpPr>
          <p:spPr>
            <a:xfrm>
              <a:off x="4892814" y="2556016"/>
              <a:ext cx="2406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Dynamical self-energy</a:t>
              </a:r>
            </a:p>
          </p:txBody>
        </p:sp>
      </p:grp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EB486ED8-8E98-03BB-C4A3-DBEC7939264B}"/>
              </a:ext>
            </a:extLst>
          </p:cNvPr>
          <p:cNvSpPr txBox="1"/>
          <p:nvPr/>
        </p:nvSpPr>
        <p:spPr>
          <a:xfrm>
            <a:off x="422321" y="5547423"/>
            <a:ext cx="7135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ADC(3) includes third-order perturbation theory, ladders, rings…</a:t>
            </a:r>
          </a:p>
        </p:txBody>
      </p:sp>
    </p:spTree>
    <p:extLst>
      <p:ext uri="{BB962C8B-B14F-4D97-AF65-F5344CB8AC3E}">
        <p14:creationId xmlns:p14="http://schemas.microsoft.com/office/powerpoint/2010/main" val="36982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6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2"/>
            <a:ext cx="778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Algebraic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diagrammatic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construction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2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F650F67C-024F-8FD5-BE4E-341C7C1C9E8C}"/>
              </a:ext>
            </a:extLst>
          </p:cNvPr>
          <p:cNvGrpSpPr/>
          <p:nvPr/>
        </p:nvGrpSpPr>
        <p:grpSpPr>
          <a:xfrm>
            <a:off x="908885" y="1584772"/>
            <a:ext cx="9073315" cy="3165604"/>
            <a:chOff x="191979" y="3194405"/>
            <a:chExt cx="9073315" cy="3165604"/>
          </a:xfrm>
        </p:grpSpPr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90E2B124-60BF-56A4-7F6B-EE5683B387C4}"/>
                </a:ext>
              </a:extLst>
            </p:cNvPr>
            <p:cNvGrpSpPr/>
            <p:nvPr/>
          </p:nvGrpSpPr>
          <p:grpSpPr>
            <a:xfrm>
              <a:off x="1186992" y="3194405"/>
              <a:ext cx="8078302" cy="3165604"/>
              <a:chOff x="1186992" y="3194405"/>
              <a:chExt cx="8078302" cy="3165604"/>
            </a:xfrm>
          </p:grpSpPr>
          <p:grpSp>
            <p:nvGrpSpPr>
              <p:cNvPr id="38" name="Gruppo 37">
                <a:extLst>
                  <a:ext uri="{FF2B5EF4-FFF2-40B4-BE49-F238E27FC236}">
                    <a16:creationId xmlns:a16="http://schemas.microsoft.com/office/drawing/2014/main" id="{CC357D23-1498-2FD5-351D-27D2B416B9E1}"/>
                  </a:ext>
                </a:extLst>
              </p:cNvPr>
              <p:cNvGrpSpPr/>
              <p:nvPr/>
            </p:nvGrpSpPr>
            <p:grpSpPr>
              <a:xfrm>
                <a:off x="1186992" y="3861615"/>
                <a:ext cx="8078302" cy="2498394"/>
                <a:chOff x="1186992" y="3291834"/>
                <a:chExt cx="8078302" cy="249839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CasellaDiTesto 6">
                      <a:extLst>
                        <a:ext uri="{FF2B5EF4-FFF2-40B4-BE49-F238E27FC236}">
                          <a16:creationId xmlns:a16="http://schemas.microsoft.com/office/drawing/2014/main" id="{8BC132B6-0D69-8DCF-12EF-2E4ECDDBBA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6992" y="3851162"/>
                      <a:ext cx="8078302" cy="11890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(∞)</m:t>
                                          </m:r>
                                        </m:sup>
                                      </m:sSup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†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&gt;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†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7" name="CasellaDiTesto 6">
                      <a:extLst>
                        <a:ext uri="{FF2B5EF4-FFF2-40B4-BE49-F238E27FC236}">
                          <a16:creationId xmlns:a16="http://schemas.microsoft.com/office/drawing/2014/main" id="{8BC132B6-0D69-8DCF-12EF-2E4ECDDBBAD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6992" y="3851162"/>
                      <a:ext cx="8078302" cy="1189043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2" name="Freccia in giù 31">
                  <a:extLst>
                    <a:ext uri="{FF2B5EF4-FFF2-40B4-BE49-F238E27FC236}">
                      <a16:creationId xmlns:a16="http://schemas.microsoft.com/office/drawing/2014/main" id="{0A7476DC-5E00-3EAD-D9FA-C1DF9C517451}"/>
                    </a:ext>
                  </a:extLst>
                </p:cNvPr>
                <p:cNvSpPr/>
                <p:nvPr/>
              </p:nvSpPr>
              <p:spPr>
                <a:xfrm rot="10800000">
                  <a:off x="8102767" y="4776093"/>
                  <a:ext cx="164232" cy="528224"/>
                </a:xfrm>
                <a:prstGeom prst="downArrow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ccia in giù 32">
                  <a:extLst>
                    <a:ext uri="{FF2B5EF4-FFF2-40B4-BE49-F238E27FC236}">
                      <a16:creationId xmlns:a16="http://schemas.microsoft.com/office/drawing/2014/main" id="{9B430A21-32B4-C31E-93CA-356C32FFD28D}"/>
                    </a:ext>
                  </a:extLst>
                </p:cNvPr>
                <p:cNvSpPr/>
                <p:nvPr/>
              </p:nvSpPr>
              <p:spPr>
                <a:xfrm rot="17530519">
                  <a:off x="6845252" y="3366830"/>
                  <a:ext cx="164232" cy="528224"/>
                </a:xfrm>
                <a:prstGeom prst="downArrow">
                  <a:avLst/>
                </a:prstGeom>
                <a:solidFill>
                  <a:srgbClr val="FF5B5B"/>
                </a:solidFill>
                <a:ln w="190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Ovale 33">
                  <a:extLst>
                    <a:ext uri="{FF2B5EF4-FFF2-40B4-BE49-F238E27FC236}">
                      <a16:creationId xmlns:a16="http://schemas.microsoft.com/office/drawing/2014/main" id="{D9242F94-247E-3C96-C534-B9FC3041199B}"/>
                    </a:ext>
                  </a:extLst>
                </p:cNvPr>
                <p:cNvSpPr/>
                <p:nvPr/>
              </p:nvSpPr>
              <p:spPr>
                <a:xfrm>
                  <a:off x="7966108" y="4208768"/>
                  <a:ext cx="417254" cy="504968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e 34">
                  <a:extLst>
                    <a:ext uri="{FF2B5EF4-FFF2-40B4-BE49-F238E27FC236}">
                      <a16:creationId xmlns:a16="http://schemas.microsoft.com/office/drawing/2014/main" id="{76D30FA7-1112-0FEA-EF98-1936FFFCFCC0}"/>
                    </a:ext>
                  </a:extLst>
                </p:cNvPr>
                <p:cNvSpPr/>
                <p:nvPr/>
              </p:nvSpPr>
              <p:spPr>
                <a:xfrm>
                  <a:off x="7068053" y="3821837"/>
                  <a:ext cx="417254" cy="504968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6" name="CasellaDiTesto 35">
                  <a:extLst>
                    <a:ext uri="{FF2B5EF4-FFF2-40B4-BE49-F238E27FC236}">
                      <a16:creationId xmlns:a16="http://schemas.microsoft.com/office/drawing/2014/main" id="{602C5ED5-4B5D-333C-7C76-79E7E884DBDB}"/>
                    </a:ext>
                  </a:extLst>
                </p:cNvPr>
                <p:cNvSpPr txBox="1"/>
                <p:nvPr/>
              </p:nvSpPr>
              <p:spPr>
                <a:xfrm>
                  <a:off x="7809799" y="5390118"/>
                  <a:ext cx="914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Poles</a:t>
                  </a:r>
                </a:p>
              </p:txBody>
            </p:sp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C774A5EA-83B7-DCA5-F76A-9A6EFD9C3608}"/>
                    </a:ext>
                  </a:extLst>
                </p:cNvPr>
                <p:cNvSpPr txBox="1"/>
                <p:nvPr/>
              </p:nvSpPr>
              <p:spPr>
                <a:xfrm>
                  <a:off x="5247995" y="3291834"/>
                  <a:ext cx="140380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Amplitudes</a:t>
                  </a:r>
                </a:p>
              </p:txBody>
            </p:sp>
          </p:grpSp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36F2744F-D816-6C91-DD79-335703C218E4}"/>
                  </a:ext>
                </a:extLst>
              </p:cNvPr>
              <p:cNvSpPr txBox="1"/>
              <p:nvPr/>
            </p:nvSpPr>
            <p:spPr>
              <a:xfrm>
                <a:off x="2345858" y="3194405"/>
                <a:ext cx="47221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Self-consistent eigenvalue problem</a:t>
                </a:r>
              </a:p>
            </p:txBody>
          </p:sp>
        </p:grpSp>
        <p:sp>
          <p:nvSpPr>
            <p:cNvPr id="16" name="Freccia in giù 15">
              <a:extLst>
                <a:ext uri="{FF2B5EF4-FFF2-40B4-BE49-F238E27FC236}">
                  <a16:creationId xmlns:a16="http://schemas.microsoft.com/office/drawing/2014/main" id="{DCB099F3-9042-F1AB-71BB-7ACEBE94E861}"/>
                </a:ext>
              </a:extLst>
            </p:cNvPr>
            <p:cNvSpPr/>
            <p:nvPr/>
          </p:nvSpPr>
          <p:spPr>
            <a:xfrm rot="19698416">
              <a:off x="1035864" y="4326536"/>
              <a:ext cx="164232" cy="528224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 cap="flat" cmpd="sng" algn="ctr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DD9FFD12-ABED-EAD3-9207-555CF2907E47}"/>
                    </a:ext>
                  </a:extLst>
                </p:cNvPr>
                <p:cNvSpPr txBox="1"/>
                <p:nvPr/>
              </p:nvSpPr>
              <p:spPr>
                <a:xfrm>
                  <a:off x="191979" y="3807674"/>
                  <a:ext cx="19900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DD9FFD12-ABED-EAD3-9207-555CF2907E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79" y="3807674"/>
                  <a:ext cx="1990026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Trento, 26 Apr 2024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5A33112-DA68-F22C-B5C0-6633ECBD1D79}"/>
              </a:ext>
            </a:extLst>
          </p:cNvPr>
          <p:cNvSpPr txBox="1"/>
          <p:nvPr/>
        </p:nvSpPr>
        <p:spPr>
          <a:xfrm>
            <a:off x="967597" y="4484310"/>
            <a:ext cx="522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ADC(3) problem in the Dyson approach </a:t>
            </a:r>
          </a:p>
        </p:txBody>
      </p:sp>
    </p:spTree>
    <p:extLst>
      <p:ext uri="{BB962C8B-B14F-4D97-AF65-F5344CB8AC3E}">
        <p14:creationId xmlns:p14="http://schemas.microsoft.com/office/powerpoint/2010/main" val="168199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7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2"/>
            <a:ext cx="440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it-IT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Gorkov</a:t>
            </a: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correlations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80228A45-647D-C87F-AA7F-38FB85932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Trento, 26 Apr 2024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3" name="Gruppo 82">
            <a:extLst>
              <a:ext uri="{FF2B5EF4-FFF2-40B4-BE49-F238E27FC236}">
                <a16:creationId xmlns:a16="http://schemas.microsoft.com/office/drawing/2014/main" id="{9BFE5173-E371-A916-6336-8BB1A897C169}"/>
              </a:ext>
            </a:extLst>
          </p:cNvPr>
          <p:cNvGrpSpPr/>
          <p:nvPr/>
        </p:nvGrpSpPr>
        <p:grpSpPr>
          <a:xfrm>
            <a:off x="260747" y="3617871"/>
            <a:ext cx="9583869" cy="2071061"/>
            <a:chOff x="286405" y="2201770"/>
            <a:chExt cx="9583869" cy="2071061"/>
          </a:xfrm>
        </p:grpSpPr>
        <p:sp>
          <p:nvSpPr>
            <p:cNvPr id="66" name="Ovale 65">
              <a:extLst>
                <a:ext uri="{FF2B5EF4-FFF2-40B4-BE49-F238E27FC236}">
                  <a16:creationId xmlns:a16="http://schemas.microsoft.com/office/drawing/2014/main" id="{5040E102-9BAB-1854-ECE7-1720B54A8BD0}"/>
                </a:ext>
              </a:extLst>
            </p:cNvPr>
            <p:cNvSpPr/>
            <p:nvPr/>
          </p:nvSpPr>
          <p:spPr>
            <a:xfrm>
              <a:off x="1672727" y="3525729"/>
              <a:ext cx="223181" cy="588363"/>
            </a:xfrm>
            <a:prstGeom prst="ellipse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611"/>
                </a:solidFill>
              </a:endParaRPr>
            </a:p>
          </p:txBody>
        </p:sp>
        <p:grpSp>
          <p:nvGrpSpPr>
            <p:cNvPr id="69" name="Gruppo 68">
              <a:extLst>
                <a:ext uri="{FF2B5EF4-FFF2-40B4-BE49-F238E27FC236}">
                  <a16:creationId xmlns:a16="http://schemas.microsoft.com/office/drawing/2014/main" id="{63352E72-3D2E-164F-B67F-CD91E5A91AD6}"/>
                </a:ext>
              </a:extLst>
            </p:cNvPr>
            <p:cNvGrpSpPr/>
            <p:nvPr/>
          </p:nvGrpSpPr>
          <p:grpSpPr>
            <a:xfrm>
              <a:off x="286405" y="2201770"/>
              <a:ext cx="9583869" cy="2071061"/>
              <a:chOff x="286405" y="2201770"/>
              <a:chExt cx="9583869" cy="2071061"/>
            </a:xfrm>
          </p:grpSpPr>
          <p:grpSp>
            <p:nvGrpSpPr>
              <p:cNvPr id="36" name="Gruppo 35">
                <a:extLst>
                  <a:ext uri="{FF2B5EF4-FFF2-40B4-BE49-F238E27FC236}">
                    <a16:creationId xmlns:a16="http://schemas.microsoft.com/office/drawing/2014/main" id="{025DDAE6-9692-25CC-1802-72CB8E64D7FF}"/>
                  </a:ext>
                </a:extLst>
              </p:cNvPr>
              <p:cNvGrpSpPr/>
              <p:nvPr/>
            </p:nvGrpSpPr>
            <p:grpSpPr>
              <a:xfrm>
                <a:off x="1217200" y="2201770"/>
                <a:ext cx="8653074" cy="2071061"/>
                <a:chOff x="-317861" y="671584"/>
                <a:chExt cx="8653074" cy="2071061"/>
              </a:xfrm>
            </p:grpSpPr>
            <p:sp>
              <p:nvSpPr>
                <p:cNvPr id="17" name="Ovale 16">
                  <a:extLst>
                    <a:ext uri="{FF2B5EF4-FFF2-40B4-BE49-F238E27FC236}">
                      <a16:creationId xmlns:a16="http://schemas.microsoft.com/office/drawing/2014/main" id="{4DF9CE10-BA66-CB41-AB34-8646610B9572}"/>
                    </a:ext>
                  </a:extLst>
                </p:cNvPr>
                <p:cNvSpPr/>
                <p:nvPr/>
              </p:nvSpPr>
              <p:spPr>
                <a:xfrm>
                  <a:off x="3688155" y="1686870"/>
                  <a:ext cx="1319750" cy="617347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" name="Gruppo 33">
                  <a:extLst>
                    <a:ext uri="{FF2B5EF4-FFF2-40B4-BE49-F238E27FC236}">
                      <a16:creationId xmlns:a16="http://schemas.microsoft.com/office/drawing/2014/main" id="{42A5E973-7433-6D52-BD29-9B7B193B50C6}"/>
                    </a:ext>
                  </a:extLst>
                </p:cNvPr>
                <p:cNvGrpSpPr/>
                <p:nvPr/>
              </p:nvGrpSpPr>
              <p:grpSpPr>
                <a:xfrm>
                  <a:off x="-317861" y="671584"/>
                  <a:ext cx="8653074" cy="2071061"/>
                  <a:chOff x="-317861" y="671584"/>
                  <a:chExt cx="8653074" cy="2071061"/>
                </a:xfrm>
              </p:grpSpPr>
              <p:grpSp>
                <p:nvGrpSpPr>
                  <p:cNvPr id="13" name="Gruppo 12">
                    <a:extLst>
                      <a:ext uri="{FF2B5EF4-FFF2-40B4-BE49-F238E27FC236}">
                        <a16:creationId xmlns:a16="http://schemas.microsoft.com/office/drawing/2014/main" id="{4CCF727D-B308-FF06-DED5-E3EAA4F21452}"/>
                      </a:ext>
                    </a:extLst>
                  </p:cNvPr>
                  <p:cNvGrpSpPr/>
                  <p:nvPr/>
                </p:nvGrpSpPr>
                <p:grpSpPr>
                  <a:xfrm>
                    <a:off x="-317861" y="1722127"/>
                    <a:ext cx="8653074" cy="1020518"/>
                    <a:chOff x="-317861" y="1722127"/>
                    <a:chExt cx="8653074" cy="1020518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" name="CasellaDiTesto 3">
                          <a:extLst>
                            <a:ext uri="{FF2B5EF4-FFF2-40B4-BE49-F238E27FC236}">
                              <a16:creationId xmlns:a16="http://schemas.microsoft.com/office/drawing/2014/main" id="{DAFA6A9C-319F-3227-A6F1-7061B76F52A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17861" y="1774495"/>
                          <a:ext cx="8653074" cy="96815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Σ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12(∞)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>
                                                  <a:latin typeface="Cambria Math" panose="02040503050406030204" pitchFamily="18" charset="0"/>
                                                </a:rPr>
                                                <m:t>Σ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12(∞)</m:t>
                                              </m:r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†</m:t>
                                              </m:r>
                                            </m:sup>
                                          </m:sSup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−(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†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1)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=ℏ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4" name="CasellaDiTesto 3">
                          <a:extLst>
                            <a:ext uri="{FF2B5EF4-FFF2-40B4-BE49-F238E27FC236}">
                              <a16:creationId xmlns:a16="http://schemas.microsoft.com/office/drawing/2014/main" id="{DAFA6A9C-319F-3227-A6F1-7061B76F52A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-317861" y="1774495"/>
                          <a:ext cx="8653074" cy="968150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2" name="Ovale 11">
                      <a:extLst>
                        <a:ext uri="{FF2B5EF4-FFF2-40B4-BE49-F238E27FC236}">
                          <a16:creationId xmlns:a16="http://schemas.microsoft.com/office/drawing/2014/main" id="{823C0A0F-AE7C-B84C-DCC4-3FF9991D55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1304" y="1722127"/>
                      <a:ext cx="422631" cy="588363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CC0000"/>
                        </a:solidFill>
                      </a:endParaRPr>
                    </a:p>
                  </p:txBody>
                </p:sp>
              </p:grpSp>
              <p:sp>
                <p:nvSpPr>
                  <p:cNvPr id="16" name="Freccia in giù 15">
                    <a:extLst>
                      <a:ext uri="{FF2B5EF4-FFF2-40B4-BE49-F238E27FC236}">
                        <a16:creationId xmlns:a16="http://schemas.microsoft.com/office/drawing/2014/main" id="{90076F53-C5A0-D99E-EDED-C5F7B19D1867}"/>
                      </a:ext>
                    </a:extLst>
                  </p:cNvPr>
                  <p:cNvSpPr/>
                  <p:nvPr/>
                </p:nvSpPr>
                <p:spPr>
                  <a:xfrm rot="18525951">
                    <a:off x="1697154" y="1191732"/>
                    <a:ext cx="164232" cy="528224"/>
                  </a:xfrm>
                  <a:prstGeom prst="downArrow">
                    <a:avLst/>
                  </a:prstGeom>
                  <a:solidFill>
                    <a:srgbClr val="FF5B5B"/>
                  </a:solidFill>
                  <a:ln w="19050" cap="flat" cmpd="sng" algn="ctr">
                    <a:solidFill>
                      <a:srgbClr val="C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ccia in giù 22">
                    <a:extLst>
                      <a:ext uri="{FF2B5EF4-FFF2-40B4-BE49-F238E27FC236}">
                        <a16:creationId xmlns:a16="http://schemas.microsoft.com/office/drawing/2014/main" id="{A86D35C0-C1F1-1B08-DC83-6FB3C47423FA}"/>
                      </a:ext>
                    </a:extLst>
                  </p:cNvPr>
                  <p:cNvSpPr/>
                  <p:nvPr/>
                </p:nvSpPr>
                <p:spPr>
                  <a:xfrm>
                    <a:off x="4265914" y="1115170"/>
                    <a:ext cx="164232" cy="528224"/>
                  </a:xfrm>
                  <a:prstGeom prst="downArrow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CasellaDiTesto 25">
                    <a:extLst>
                      <a:ext uri="{FF2B5EF4-FFF2-40B4-BE49-F238E27FC236}">
                        <a16:creationId xmlns:a16="http://schemas.microsoft.com/office/drawing/2014/main" id="{4A10BB6E-F210-A2B8-1192-A7EBD04533A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2601" y="671584"/>
                    <a:ext cx="2615089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Anomalous self-energy</a:t>
                    </a:r>
                  </a:p>
                </p:txBody>
              </p:sp>
              <p:sp>
                <p:nvSpPr>
                  <p:cNvPr id="27" name="CasellaDiTesto 26">
                    <a:extLst>
                      <a:ext uri="{FF2B5EF4-FFF2-40B4-BE49-F238E27FC236}">
                        <a16:creationId xmlns:a16="http://schemas.microsoft.com/office/drawing/2014/main" id="{5900B06F-343E-A2CA-E449-948A311169B9}"/>
                      </a:ext>
                    </a:extLst>
                  </p:cNvPr>
                  <p:cNvSpPr txBox="1"/>
                  <p:nvPr/>
                </p:nvSpPr>
                <p:spPr>
                  <a:xfrm>
                    <a:off x="759273" y="876361"/>
                    <a:ext cx="159466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Dyson matrix</a:t>
                    </a:r>
                  </a:p>
                </p:txBody>
              </p:sp>
            </p:grpSp>
          </p:grpSp>
          <p:sp>
            <p:nvSpPr>
              <p:cNvPr id="67" name="Freccia in giù 66">
                <a:extLst>
                  <a:ext uri="{FF2B5EF4-FFF2-40B4-BE49-F238E27FC236}">
                    <a16:creationId xmlns:a16="http://schemas.microsoft.com/office/drawing/2014/main" id="{5F4DE662-2E8A-3E6A-FCE8-D54AFC7B9158}"/>
                  </a:ext>
                </a:extLst>
              </p:cNvPr>
              <p:cNvSpPr/>
              <p:nvPr/>
            </p:nvSpPr>
            <p:spPr>
              <a:xfrm rot="18759822">
                <a:off x="1420328" y="3031329"/>
                <a:ext cx="164232" cy="528224"/>
              </a:xfrm>
              <a:prstGeom prst="down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 cap="flat" cmpd="sng" algn="ctr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CasellaDiTesto 67">
                <a:extLst>
                  <a:ext uri="{FF2B5EF4-FFF2-40B4-BE49-F238E27FC236}">
                    <a16:creationId xmlns:a16="http://schemas.microsoft.com/office/drawing/2014/main" id="{C8DC2802-BE56-54F7-CF28-32990D8613FF}"/>
                  </a:ext>
                </a:extLst>
              </p:cNvPr>
              <p:cNvSpPr txBox="1"/>
              <p:nvPr/>
            </p:nvSpPr>
            <p:spPr>
              <a:xfrm>
                <a:off x="286405" y="2708279"/>
                <a:ext cx="23892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Chemical potential</a:t>
                </a:r>
              </a:p>
            </p:txBody>
          </p:sp>
        </p:grp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83E2509-8120-0FD9-5E15-CF79D0A325E4}"/>
              </a:ext>
            </a:extLst>
          </p:cNvPr>
          <p:cNvGrpSpPr/>
          <p:nvPr/>
        </p:nvGrpSpPr>
        <p:grpSpPr>
          <a:xfrm>
            <a:off x="7165262" y="2432040"/>
            <a:ext cx="4760663" cy="1166414"/>
            <a:chOff x="7165262" y="2154642"/>
            <a:chExt cx="4760663" cy="1166414"/>
          </a:xfrm>
        </p:grpSpPr>
        <p:pic>
          <p:nvPicPr>
            <p:cNvPr id="80" name="Immagine 79" descr="Immagine che contiene schizzo&#10;&#10;Descrizione generata automaticamente">
              <a:extLst>
                <a:ext uri="{FF2B5EF4-FFF2-40B4-BE49-F238E27FC236}">
                  <a16:creationId xmlns:a16="http://schemas.microsoft.com/office/drawing/2014/main" id="{548E14AB-9869-0943-91C0-C6CE3AE81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262" y="2666473"/>
              <a:ext cx="1322082" cy="654583"/>
            </a:xfrm>
            <a:prstGeom prst="rect">
              <a:avLst/>
            </a:prstGeom>
          </p:spPr>
        </p:pic>
        <p:pic>
          <p:nvPicPr>
            <p:cNvPr id="81" name="Immagine 80" descr="Immagine che contiene cerchio&#10;&#10;Descrizione generata automaticamente">
              <a:extLst>
                <a:ext uri="{FF2B5EF4-FFF2-40B4-BE49-F238E27FC236}">
                  <a16:creationId xmlns:a16="http://schemas.microsoft.com/office/drawing/2014/main" id="{CCEF18CB-F3BF-8E68-680B-ED2F65E59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584" y="2154642"/>
              <a:ext cx="2951341" cy="1147028"/>
            </a:xfrm>
            <a:prstGeom prst="rect">
              <a:avLst/>
            </a:prstGeom>
          </p:spPr>
        </p:pic>
      </p:grp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E6E27D76-F1F3-982A-09A4-CD5A89437F9F}"/>
              </a:ext>
            </a:extLst>
          </p:cNvPr>
          <p:cNvGrpSpPr/>
          <p:nvPr/>
        </p:nvGrpSpPr>
        <p:grpSpPr>
          <a:xfrm>
            <a:off x="265564" y="2127259"/>
            <a:ext cx="11152423" cy="646331"/>
            <a:chOff x="337450" y="473739"/>
            <a:chExt cx="11152423" cy="646331"/>
          </a:xfrm>
        </p:grpSpPr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7AC22F4C-232D-31C0-5473-8E05E28AED98}"/>
                </a:ext>
              </a:extLst>
            </p:cNvPr>
            <p:cNvSpPr txBox="1"/>
            <p:nvPr/>
          </p:nvSpPr>
          <p:spPr>
            <a:xfrm>
              <a:off x="337450" y="560619"/>
              <a:ext cx="4931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Dyson-ADC(3) dynamical self-energy </a:t>
              </a:r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AD207137-2D5D-8DDA-02C1-88894D8F4CB6}"/>
                </a:ext>
              </a:extLst>
            </p:cNvPr>
            <p:cNvSpPr txBox="1"/>
            <p:nvPr/>
          </p:nvSpPr>
          <p:spPr>
            <a:xfrm>
              <a:off x="7037610" y="560618"/>
              <a:ext cx="445226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First-order pairing corrections</a:t>
              </a:r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F8B858D9-B9F8-8993-5C71-393C00AA4FE5}"/>
                </a:ext>
              </a:extLst>
            </p:cNvPr>
            <p:cNvSpPr txBox="1"/>
            <p:nvPr/>
          </p:nvSpPr>
          <p:spPr>
            <a:xfrm>
              <a:off x="5406184" y="473739"/>
              <a:ext cx="5655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/>
                <a:t>+</a:t>
              </a: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C29212D7-3A11-B8EE-D000-AB4829DD07A7}"/>
              </a:ext>
            </a:extLst>
          </p:cNvPr>
          <p:cNvGrpSpPr/>
          <p:nvPr/>
        </p:nvGrpSpPr>
        <p:grpSpPr>
          <a:xfrm>
            <a:off x="260747" y="796588"/>
            <a:ext cx="10966053" cy="5840480"/>
            <a:chOff x="260747" y="519190"/>
            <a:chExt cx="10966053" cy="5840480"/>
          </a:xfrm>
        </p:grpSpPr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5DDE35F8-C07F-45C2-E562-06FF02A9ECC5}"/>
                </a:ext>
              </a:extLst>
            </p:cNvPr>
            <p:cNvSpPr txBox="1"/>
            <p:nvPr/>
          </p:nvSpPr>
          <p:spPr>
            <a:xfrm>
              <a:off x="4375625" y="519190"/>
              <a:ext cx="287146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/>
                <a:t>Gorkov</a:t>
              </a:r>
              <a:r>
                <a:rPr lang="en-US" sz="2400" b="1" dirty="0"/>
                <a:t> approach</a:t>
              </a: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E76C2124-C01D-4092-A7B0-6FAAF7AD387D}"/>
                </a:ext>
              </a:extLst>
            </p:cNvPr>
            <p:cNvGrpSpPr/>
            <p:nvPr/>
          </p:nvGrpSpPr>
          <p:grpSpPr>
            <a:xfrm>
              <a:off x="6020953" y="1248923"/>
              <a:ext cx="5205847" cy="423221"/>
              <a:chOff x="6020953" y="1388603"/>
              <a:chExt cx="5205847" cy="423221"/>
            </a:xfrm>
          </p:grpSpPr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9162527-184F-245F-796E-081ABECCE07D}"/>
                  </a:ext>
                </a:extLst>
              </p:cNvPr>
              <p:cNvSpPr txBox="1"/>
              <p:nvPr/>
            </p:nvSpPr>
            <p:spPr>
              <a:xfrm>
                <a:off x="6474533" y="1393878"/>
                <a:ext cx="47522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Allows to conserve the number of particles</a:t>
                </a:r>
              </a:p>
            </p:txBody>
          </p:sp>
          <p:pic>
            <p:nvPicPr>
              <p:cNvPr id="7" name="Elemento grafico 6" descr="Badge Tick1 con riempimento a tinta unita">
                <a:extLst>
                  <a:ext uri="{FF2B5EF4-FFF2-40B4-BE49-F238E27FC236}">
                    <a16:creationId xmlns:a16="http://schemas.microsoft.com/office/drawing/2014/main" id="{C09125CE-AC1B-8246-EA98-61FC53744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020953" y="1388603"/>
                <a:ext cx="364803" cy="423221"/>
              </a:xfrm>
              <a:prstGeom prst="rect">
                <a:avLst/>
              </a:prstGeom>
            </p:spPr>
          </p:pic>
        </p:grp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C23E2F2A-4819-85E5-BE45-6FFAA54CF69E}"/>
                </a:ext>
              </a:extLst>
            </p:cNvPr>
            <p:cNvGrpSpPr/>
            <p:nvPr/>
          </p:nvGrpSpPr>
          <p:grpSpPr>
            <a:xfrm>
              <a:off x="354191" y="1272034"/>
              <a:ext cx="3509147" cy="423221"/>
              <a:chOff x="589211" y="1302127"/>
              <a:chExt cx="3509147" cy="423221"/>
            </a:xfrm>
          </p:grpSpPr>
          <p:pic>
            <p:nvPicPr>
              <p:cNvPr id="9" name="Elemento grafico 8" descr="Badge Tick1 con riempimento a tinta unita">
                <a:extLst>
                  <a:ext uri="{FF2B5EF4-FFF2-40B4-BE49-F238E27FC236}">
                    <a16:creationId xmlns:a16="http://schemas.microsoft.com/office/drawing/2014/main" id="{DC8FD68D-038A-9B9D-306E-D229FFE4EA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89211" y="1302127"/>
                <a:ext cx="364803" cy="423221"/>
              </a:xfrm>
              <a:prstGeom prst="rect">
                <a:avLst/>
              </a:prstGeom>
            </p:spPr>
          </p:pic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B88C23A-C238-CFD3-315B-A72CCE53EB26}"/>
                  </a:ext>
                </a:extLst>
              </p:cNvPr>
              <p:cNvSpPr txBox="1"/>
              <p:nvPr/>
            </p:nvSpPr>
            <p:spPr>
              <a:xfrm>
                <a:off x="1015232" y="1302127"/>
                <a:ext cx="30831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Superfluid nuclear matter</a:t>
                </a:r>
              </a:p>
            </p:txBody>
          </p:sp>
        </p:grp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54422FB4-5CB8-6353-A8E8-E4E3FB223237}"/>
                </a:ext>
              </a:extLst>
            </p:cNvPr>
            <p:cNvSpPr txBox="1"/>
            <p:nvPr/>
          </p:nvSpPr>
          <p:spPr>
            <a:xfrm>
              <a:off x="260747" y="5990338"/>
              <a:ext cx="389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solidFill>
                    <a:schemeClr val="accent1">
                      <a:lumMod val="75000"/>
                    </a:schemeClr>
                  </a:solidFill>
                </a:rPr>
                <a:t>Somà</a:t>
              </a:r>
              <a:r>
                <a:rPr lang="fr-FR" dirty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Phys. Rev. C 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84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, 064317 (2011)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A9638251-9BCC-EA13-A535-C5F76E4FC802}"/>
              </a:ext>
            </a:extLst>
          </p:cNvPr>
          <p:cNvGrpSpPr/>
          <p:nvPr/>
        </p:nvGrpSpPr>
        <p:grpSpPr>
          <a:xfrm>
            <a:off x="8487344" y="267979"/>
            <a:ext cx="3467092" cy="923330"/>
            <a:chOff x="8487344" y="267979"/>
            <a:chExt cx="3467092" cy="923330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9D26D03B-54E0-6027-F7D6-9873B970F2F5}"/>
                </a:ext>
              </a:extLst>
            </p:cNvPr>
            <p:cNvSpPr txBox="1"/>
            <p:nvPr/>
          </p:nvSpPr>
          <p:spPr>
            <a:xfrm>
              <a:off x="8487344" y="267979"/>
              <a:ext cx="23894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collaboration with Carlo Barbieri and Gianluca Colò (Milano) </a:t>
              </a:r>
            </a:p>
          </p:txBody>
        </p:sp>
        <p:pic>
          <p:nvPicPr>
            <p:cNvPr id="18" name="Immagine 17" descr="Immagine che contiene segnale&#10;&#10;Descrizione generata automaticamente">
              <a:extLst>
                <a:ext uri="{FF2B5EF4-FFF2-40B4-BE49-F238E27FC236}">
                  <a16:creationId xmlns:a16="http://schemas.microsoft.com/office/drawing/2014/main" id="{0E2A9721-76EE-B8BB-4C6C-CC475B404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1129" y="516501"/>
              <a:ext cx="532015" cy="53201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2D61441A-A56A-3F3E-2224-2C317A323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7987" y="506266"/>
              <a:ext cx="536449" cy="532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32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8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2"/>
            <a:ext cx="587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 of SCGF </a:t>
            </a:r>
            <a:r>
              <a:rPr kumimoji="0" lang="it-IT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equations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400CB51E-D534-33B7-6215-4B4255119355}"/>
              </a:ext>
            </a:extLst>
          </p:cNvPr>
          <p:cNvGrpSpPr/>
          <p:nvPr/>
        </p:nvGrpSpPr>
        <p:grpSpPr>
          <a:xfrm>
            <a:off x="269404" y="636340"/>
            <a:ext cx="10843327" cy="1188430"/>
            <a:chOff x="269404" y="844985"/>
            <a:chExt cx="10843327" cy="1188430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DAF67FCB-3421-F12E-145D-222158AEDB53}"/>
                </a:ext>
              </a:extLst>
            </p:cNvPr>
            <p:cNvSpPr txBox="1"/>
            <p:nvPr/>
          </p:nvSpPr>
          <p:spPr>
            <a:xfrm>
              <a:off x="269404" y="1039090"/>
              <a:ext cx="3277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Fully self-consistent solution</a:t>
              </a:r>
            </a:p>
          </p:txBody>
        </p:sp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0AFC1C68-2CA8-AFE6-3DE3-9452C24F16CC}"/>
                </a:ext>
              </a:extLst>
            </p:cNvPr>
            <p:cNvGrpSpPr/>
            <p:nvPr/>
          </p:nvGrpSpPr>
          <p:grpSpPr>
            <a:xfrm>
              <a:off x="3713715" y="844985"/>
              <a:ext cx="7399016" cy="1188430"/>
              <a:chOff x="4605250" y="853297"/>
              <a:chExt cx="7399016" cy="11884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asellaDiTesto 6">
                    <a:extLst>
                      <a:ext uri="{FF2B5EF4-FFF2-40B4-BE49-F238E27FC236}">
                        <a16:creationId xmlns:a16="http://schemas.microsoft.com/office/drawing/2014/main" id="{F8FC49E1-EAC2-8E14-84DE-0B829A8EA0CA}"/>
                      </a:ext>
                    </a:extLst>
                  </p:cNvPr>
                  <p:cNvSpPr txBox="1"/>
                  <p:nvPr/>
                </p:nvSpPr>
                <p:spPr>
                  <a:xfrm>
                    <a:off x="4605250" y="1004122"/>
                    <a:ext cx="1271847" cy="4210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" name="CasellaDiTesto 6">
                    <a:extLst>
                      <a:ext uri="{FF2B5EF4-FFF2-40B4-BE49-F238E27FC236}">
                        <a16:creationId xmlns:a16="http://schemas.microsoft.com/office/drawing/2014/main" id="{F8FC49E1-EAC2-8E14-84DE-0B829A8EA0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05250" y="1004122"/>
                    <a:ext cx="1271847" cy="42101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59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Arco 17">
                <a:extLst>
                  <a:ext uri="{FF2B5EF4-FFF2-40B4-BE49-F238E27FC236}">
                    <a16:creationId xmlns:a16="http://schemas.microsoft.com/office/drawing/2014/main" id="{F0FB503C-7FBF-E041-54C4-BDB428C58022}"/>
                  </a:ext>
                </a:extLst>
              </p:cNvPr>
              <p:cNvSpPr/>
              <p:nvPr/>
            </p:nvSpPr>
            <p:spPr>
              <a:xfrm rot="7423010">
                <a:off x="7827266" y="644807"/>
                <a:ext cx="1188430" cy="1605410"/>
              </a:xfrm>
              <a:custGeom>
                <a:avLst/>
                <a:gdLst>
                  <a:gd name="connsiteX0" fmla="*/ 1051560 w 2103120"/>
                  <a:gd name="connsiteY0" fmla="*/ 0 h 3016422"/>
                  <a:gd name="connsiteX1" fmla="*/ 2103120 w 2103120"/>
                  <a:gd name="connsiteY1" fmla="*/ 1508211 h 3016422"/>
                  <a:gd name="connsiteX2" fmla="*/ 1051560 w 2103120"/>
                  <a:gd name="connsiteY2" fmla="*/ 1508211 h 3016422"/>
                  <a:gd name="connsiteX3" fmla="*/ 1051560 w 2103120"/>
                  <a:gd name="connsiteY3" fmla="*/ 0 h 3016422"/>
                  <a:gd name="connsiteX0" fmla="*/ 1051560 w 2103120"/>
                  <a:gd name="connsiteY0" fmla="*/ 0 h 3016422"/>
                  <a:gd name="connsiteX1" fmla="*/ 2103120 w 2103120"/>
                  <a:gd name="connsiteY1" fmla="*/ 1508211 h 3016422"/>
                  <a:gd name="connsiteX0" fmla="*/ 0 w 1454480"/>
                  <a:gd name="connsiteY0" fmla="*/ 0 h 1508211"/>
                  <a:gd name="connsiteX1" fmla="*/ 1051560 w 1454480"/>
                  <a:gd name="connsiteY1" fmla="*/ 1508211 h 1508211"/>
                  <a:gd name="connsiteX2" fmla="*/ 1454480 w 1454480"/>
                  <a:gd name="connsiteY2" fmla="*/ 517797 h 1508211"/>
                  <a:gd name="connsiteX3" fmla="*/ 0 w 1454480"/>
                  <a:gd name="connsiteY3" fmla="*/ 0 h 1508211"/>
                  <a:gd name="connsiteX0" fmla="*/ 0 w 1454480"/>
                  <a:gd name="connsiteY0" fmla="*/ 0 h 1508211"/>
                  <a:gd name="connsiteX1" fmla="*/ 1051560 w 1454480"/>
                  <a:gd name="connsiteY1" fmla="*/ 1508211 h 1508211"/>
                  <a:gd name="connsiteX0" fmla="*/ 77231 w 1128791"/>
                  <a:gd name="connsiteY0" fmla="*/ 0 h 1508211"/>
                  <a:gd name="connsiteX1" fmla="*/ 1128791 w 1128791"/>
                  <a:gd name="connsiteY1" fmla="*/ 1508211 h 1508211"/>
                  <a:gd name="connsiteX2" fmla="*/ 0 w 1128791"/>
                  <a:gd name="connsiteY2" fmla="*/ 577644 h 1508211"/>
                  <a:gd name="connsiteX3" fmla="*/ 77231 w 1128791"/>
                  <a:gd name="connsiteY3" fmla="*/ 0 h 1508211"/>
                  <a:gd name="connsiteX0" fmla="*/ 77231 w 1128791"/>
                  <a:gd name="connsiteY0" fmla="*/ 0 h 1508211"/>
                  <a:gd name="connsiteX1" fmla="*/ 1128791 w 1128791"/>
                  <a:gd name="connsiteY1" fmla="*/ 1508211 h 1508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8791" h="1508211" stroke="0" extrusionOk="0">
                    <a:moveTo>
                      <a:pt x="77231" y="0"/>
                    </a:moveTo>
                    <a:cubicBezTo>
                      <a:pt x="657992" y="0"/>
                      <a:pt x="1128791" y="675249"/>
                      <a:pt x="1128791" y="1508211"/>
                    </a:cubicBezTo>
                    <a:lnTo>
                      <a:pt x="0" y="577644"/>
                    </a:lnTo>
                    <a:cubicBezTo>
                      <a:pt x="0" y="74907"/>
                      <a:pt x="77231" y="502737"/>
                      <a:pt x="77231" y="0"/>
                    </a:cubicBezTo>
                    <a:close/>
                  </a:path>
                  <a:path w="1128791" h="1508211" fill="none">
                    <a:moveTo>
                      <a:pt x="77231" y="0"/>
                    </a:moveTo>
                    <a:cubicBezTo>
                      <a:pt x="657992" y="0"/>
                      <a:pt x="1128791" y="675249"/>
                      <a:pt x="1128791" y="1508211"/>
                    </a:cubicBezTo>
                  </a:path>
                </a:pathLst>
              </a:custGeom>
              <a:ln w="5715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uppo 20">
                <a:extLst>
                  <a:ext uri="{FF2B5EF4-FFF2-40B4-BE49-F238E27FC236}">
                    <a16:creationId xmlns:a16="http://schemas.microsoft.com/office/drawing/2014/main" id="{DD6297EE-DCF9-08D1-BF34-3E6DF417F4CC}"/>
                  </a:ext>
                </a:extLst>
              </p:cNvPr>
              <p:cNvGrpSpPr/>
              <p:nvPr/>
            </p:nvGrpSpPr>
            <p:grpSpPr>
              <a:xfrm>
                <a:off x="5833175" y="1033585"/>
                <a:ext cx="6171091" cy="413927"/>
                <a:chOff x="5833175" y="1033585"/>
                <a:chExt cx="6171091" cy="413927"/>
              </a:xfrm>
            </p:grpSpPr>
            <p:sp>
              <p:nvSpPr>
                <p:cNvPr id="8" name="Freccia in giù 7">
                  <a:extLst>
                    <a:ext uri="{FF2B5EF4-FFF2-40B4-BE49-F238E27FC236}">
                      <a16:creationId xmlns:a16="http://schemas.microsoft.com/office/drawing/2014/main" id="{A1A7D982-F23A-076D-8C6D-11703E0C5FE9}"/>
                    </a:ext>
                  </a:extLst>
                </p:cNvPr>
                <p:cNvSpPr/>
                <p:nvPr/>
              </p:nvSpPr>
              <p:spPr>
                <a:xfrm rot="16200000" flipH="1">
                  <a:off x="6004019" y="1001175"/>
                  <a:ext cx="154169" cy="495857"/>
                </a:xfrm>
                <a:prstGeom prst="downArrow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CasellaDiTesto 8">
                      <a:extLst>
                        <a:ext uri="{FF2B5EF4-FFF2-40B4-BE49-F238E27FC236}">
                          <a16:creationId xmlns:a16="http://schemas.microsoft.com/office/drawing/2014/main" id="{CA73E87F-5B30-B95F-A1F0-F112407285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1260" y="1033585"/>
                      <a:ext cx="1995050" cy="4133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/>
                        <a:t>Construct 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(⋆)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9" name="CasellaDiTesto 8">
                      <a:extLst>
                        <a:ext uri="{FF2B5EF4-FFF2-40B4-BE49-F238E27FC236}">
                          <a16:creationId xmlns:a16="http://schemas.microsoft.com/office/drawing/2014/main" id="{CA73E87F-5B30-B95F-A1F0-F112407285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11260" y="1033585"/>
                      <a:ext cx="1995050" cy="41331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049" t="-5882" r="-915" b="-2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" name="Freccia in giù 9">
                  <a:extLst>
                    <a:ext uri="{FF2B5EF4-FFF2-40B4-BE49-F238E27FC236}">
                      <a16:creationId xmlns:a16="http://schemas.microsoft.com/office/drawing/2014/main" id="{D6D45653-F755-D447-B0F7-01D227D7CCD1}"/>
                    </a:ext>
                  </a:extLst>
                </p:cNvPr>
                <p:cNvSpPr/>
                <p:nvPr/>
              </p:nvSpPr>
              <p:spPr>
                <a:xfrm rot="16200000" flipH="1">
                  <a:off x="8550835" y="1022964"/>
                  <a:ext cx="154169" cy="495857"/>
                </a:xfrm>
                <a:prstGeom prst="downArrow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CasellaDiTesto 10">
                      <a:extLst>
                        <a:ext uri="{FF2B5EF4-FFF2-40B4-BE49-F238E27FC236}">
                          <a16:creationId xmlns:a16="http://schemas.microsoft.com/office/drawing/2014/main" id="{1B318585-E503-F56E-0818-34BC29A793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10353" y="1040189"/>
                      <a:ext cx="127184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" name="CasellaDiTesto 10">
                      <a:extLst>
                        <a:ext uri="{FF2B5EF4-FFF2-40B4-BE49-F238E27FC236}">
                          <a16:creationId xmlns:a16="http://schemas.microsoft.com/office/drawing/2014/main" id="{1B318585-E503-F56E-0818-34BC29A793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10353" y="1040189"/>
                      <a:ext cx="1271847" cy="4001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51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9" name="Freccia in giù 18">
                  <a:extLst>
                    <a:ext uri="{FF2B5EF4-FFF2-40B4-BE49-F238E27FC236}">
                      <a16:creationId xmlns:a16="http://schemas.microsoft.com/office/drawing/2014/main" id="{87A18695-ABBB-4EF7-F2AA-10E95C5C6ADF}"/>
                    </a:ext>
                  </a:extLst>
                </p:cNvPr>
                <p:cNvSpPr/>
                <p:nvPr/>
              </p:nvSpPr>
              <p:spPr>
                <a:xfrm rot="16200000" flipH="1">
                  <a:off x="9980757" y="1030307"/>
                  <a:ext cx="154169" cy="495857"/>
                </a:xfrm>
                <a:prstGeom prst="downArrow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5E4A65F9-A16F-24C7-B6B9-DB8FF495F8CF}"/>
                    </a:ext>
                  </a:extLst>
                </p:cNvPr>
                <p:cNvSpPr txBox="1"/>
                <p:nvPr/>
              </p:nvSpPr>
              <p:spPr>
                <a:xfrm>
                  <a:off x="10390212" y="1047402"/>
                  <a:ext cx="161405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Convergence!</a:t>
                  </a:r>
                </a:p>
              </p:txBody>
            </p:sp>
          </p:grpSp>
        </p:grpSp>
      </p:grp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80228A45-647D-C87F-AA7F-38FB85932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Trento, 26 Apr 2024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E72A73A-7DDD-23BE-9DF1-BDAC9A9FEC3E}"/>
              </a:ext>
            </a:extLst>
          </p:cNvPr>
          <p:cNvSpPr txBox="1"/>
          <p:nvPr/>
        </p:nvSpPr>
        <p:spPr>
          <a:xfrm>
            <a:off x="7780603" y="5131816"/>
            <a:ext cx="3514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Marino, PhD thesis (Milano, 2023)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5157CD2A-954B-FBB0-B106-4CF86508B637}"/>
              </a:ext>
            </a:extLst>
          </p:cNvPr>
          <p:cNvGrpSpPr/>
          <p:nvPr/>
        </p:nvGrpSpPr>
        <p:grpSpPr>
          <a:xfrm>
            <a:off x="223611" y="3379656"/>
            <a:ext cx="13651512" cy="2274089"/>
            <a:chOff x="251025" y="4095022"/>
            <a:chExt cx="13651512" cy="22740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sellaDiTesto 40">
                  <a:extLst>
                    <a:ext uri="{FF2B5EF4-FFF2-40B4-BE49-F238E27FC236}">
                      <a16:creationId xmlns:a16="http://schemas.microsoft.com/office/drawing/2014/main" id="{467D2B1B-1133-4CD9-A19C-7758BE61E29C}"/>
                    </a:ext>
                  </a:extLst>
                </p:cNvPr>
                <p:cNvSpPr txBox="1"/>
                <p:nvPr/>
              </p:nvSpPr>
              <p:spPr>
                <a:xfrm>
                  <a:off x="397295" y="5597238"/>
                  <a:ext cx="3329886" cy="6639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𝑂𝑝𝑅𝑆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𝑂𝑝𝑅𝑆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41" name="CasellaDiTesto 40">
                  <a:extLst>
                    <a:ext uri="{FF2B5EF4-FFF2-40B4-BE49-F238E27FC236}">
                      <a16:creationId xmlns:a16="http://schemas.microsoft.com/office/drawing/2014/main" id="{467D2B1B-1133-4CD9-A19C-7758BE61E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95" y="5597238"/>
                  <a:ext cx="3329886" cy="66396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75CC59AE-9F4A-5C05-5B70-664D77705BE7}"/>
                </a:ext>
              </a:extLst>
            </p:cNvPr>
            <p:cNvGrpSpPr/>
            <p:nvPr/>
          </p:nvGrpSpPr>
          <p:grpSpPr>
            <a:xfrm>
              <a:off x="251025" y="4095022"/>
              <a:ext cx="13651512" cy="2274089"/>
              <a:chOff x="251025" y="4095022"/>
              <a:chExt cx="13651512" cy="2274089"/>
            </a:xfrm>
          </p:grpSpPr>
          <p:grpSp>
            <p:nvGrpSpPr>
              <p:cNvPr id="57" name="Gruppo 56">
                <a:extLst>
                  <a:ext uri="{FF2B5EF4-FFF2-40B4-BE49-F238E27FC236}">
                    <a16:creationId xmlns:a16="http://schemas.microsoft.com/office/drawing/2014/main" id="{15FF57D8-FEA2-9D51-0B42-9BE011FF1723}"/>
                  </a:ext>
                </a:extLst>
              </p:cNvPr>
              <p:cNvGrpSpPr/>
              <p:nvPr/>
            </p:nvGrpSpPr>
            <p:grpSpPr>
              <a:xfrm>
                <a:off x="251025" y="4095022"/>
                <a:ext cx="10121126" cy="2274089"/>
                <a:chOff x="223611" y="3838272"/>
                <a:chExt cx="10121126" cy="2274089"/>
              </a:xfrm>
            </p:grpSpPr>
            <p:grpSp>
              <p:nvGrpSpPr>
                <p:cNvPr id="54" name="Gruppo 53">
                  <a:extLst>
                    <a:ext uri="{FF2B5EF4-FFF2-40B4-BE49-F238E27FC236}">
                      <a16:creationId xmlns:a16="http://schemas.microsoft.com/office/drawing/2014/main" id="{1448C9CA-A597-ED17-0F8C-8BDB94E86F20}"/>
                    </a:ext>
                  </a:extLst>
                </p:cNvPr>
                <p:cNvGrpSpPr/>
                <p:nvPr/>
              </p:nvGrpSpPr>
              <p:grpSpPr>
                <a:xfrm>
                  <a:off x="223611" y="3838272"/>
                  <a:ext cx="10121126" cy="2274089"/>
                  <a:chOff x="223611" y="3621862"/>
                  <a:chExt cx="10121126" cy="2274089"/>
                </a:xfrm>
              </p:grpSpPr>
              <p:grpSp>
                <p:nvGrpSpPr>
                  <p:cNvPr id="51" name="Gruppo 50">
                    <a:extLst>
                      <a:ext uri="{FF2B5EF4-FFF2-40B4-BE49-F238E27FC236}">
                        <a16:creationId xmlns:a16="http://schemas.microsoft.com/office/drawing/2014/main" id="{92418877-64C6-326F-F5BE-90052E3D752A}"/>
                      </a:ext>
                    </a:extLst>
                  </p:cNvPr>
                  <p:cNvGrpSpPr/>
                  <p:nvPr/>
                </p:nvGrpSpPr>
                <p:grpSpPr>
                  <a:xfrm>
                    <a:off x="223611" y="4104022"/>
                    <a:ext cx="10121126" cy="739818"/>
                    <a:chOff x="225895" y="4015153"/>
                    <a:chExt cx="10121126" cy="739818"/>
                  </a:xfrm>
                </p:grpSpPr>
                <p:sp>
                  <p:nvSpPr>
                    <p:cNvPr id="42" name="CasellaDiTesto 41">
                      <a:extLst>
                        <a:ext uri="{FF2B5EF4-FFF2-40B4-BE49-F238E27FC236}">
                          <a16:creationId xmlns:a16="http://schemas.microsoft.com/office/drawing/2014/main" id="{B22DA8F2-62F2-B9A6-2AC6-E429130C0F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81502" y="4169040"/>
                      <a:ext cx="844826" cy="523220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dirty="0"/>
                        <a:t>sc0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3" name="CasellaDiTesto 42">
                          <a:extLst>
                            <a:ext uri="{FF2B5EF4-FFF2-40B4-BE49-F238E27FC236}">
                              <a16:creationId xmlns:a16="http://schemas.microsoft.com/office/drawing/2014/main" id="{D14F8A95-9476-CA06-8230-E3847956B8B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25895" y="4169040"/>
                          <a:ext cx="1271847" cy="42101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43" name="CasellaDiTesto 42">
                          <a:extLst>
                            <a:ext uri="{FF2B5EF4-FFF2-40B4-BE49-F238E27FC236}">
                              <a16:creationId xmlns:a16="http://schemas.microsoft.com/office/drawing/2014/main" id="{D14F8A95-9476-CA06-8230-E3847956B8B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25895" y="4169040"/>
                          <a:ext cx="1271847" cy="421013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 b="-1449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44" name="Freccia in giù 43">
                      <a:extLst>
                        <a:ext uri="{FF2B5EF4-FFF2-40B4-BE49-F238E27FC236}">
                          <a16:creationId xmlns:a16="http://schemas.microsoft.com/office/drawing/2014/main" id="{ECF8D4FF-0717-DA54-F0C9-73CB90B7E099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1712095" y="4164696"/>
                      <a:ext cx="154169" cy="495857"/>
                    </a:xfrm>
                    <a:prstGeom prst="downArrow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5" name="CasellaDiTesto 44">
                          <a:extLst>
                            <a:ext uri="{FF2B5EF4-FFF2-40B4-BE49-F238E27FC236}">
                              <a16:creationId xmlns:a16="http://schemas.microsoft.com/office/drawing/2014/main" id="{131FDAE1-C804-3CDE-3C68-C8FABD4BC79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080617" y="4015153"/>
                          <a:ext cx="1800912" cy="73981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000" dirty="0"/>
                            <a:t>Construct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/>
                            <a:t> using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𝑂𝑝𝑅𝑆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45" name="CasellaDiTesto 44">
                          <a:extLst>
                            <a:ext uri="{FF2B5EF4-FFF2-40B4-BE49-F238E27FC236}">
                              <a16:creationId xmlns:a16="http://schemas.microsoft.com/office/drawing/2014/main" id="{131FDAE1-C804-3CDE-3C68-C8FABD4BC79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080617" y="4015153"/>
                          <a:ext cx="1800912" cy="739818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 l="-3729" t="-4132" b="-1322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46" name="Freccia in giù 45">
                      <a:extLst>
                        <a:ext uri="{FF2B5EF4-FFF2-40B4-BE49-F238E27FC236}">
                          <a16:creationId xmlns:a16="http://schemas.microsoft.com/office/drawing/2014/main" id="{E166B46F-856D-8406-7227-4BEF37471E83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052373" y="4200546"/>
                      <a:ext cx="154169" cy="495857"/>
                    </a:xfrm>
                    <a:prstGeom prst="downArrow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" name="Freccia in giù 46">
                      <a:extLst>
                        <a:ext uri="{FF2B5EF4-FFF2-40B4-BE49-F238E27FC236}">
                          <a16:creationId xmlns:a16="http://schemas.microsoft.com/office/drawing/2014/main" id="{712DB001-D16F-E489-0887-7281993AE833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5844476" y="4181263"/>
                      <a:ext cx="154169" cy="495857"/>
                    </a:xfrm>
                    <a:prstGeom prst="downArrow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" name="Freccia in giù 47">
                      <a:extLst>
                        <a:ext uri="{FF2B5EF4-FFF2-40B4-BE49-F238E27FC236}">
                          <a16:creationId xmlns:a16="http://schemas.microsoft.com/office/drawing/2014/main" id="{0F0BDD22-3377-5679-6ABD-35B19F910F51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8274056" y="4175401"/>
                      <a:ext cx="154169" cy="495857"/>
                    </a:xfrm>
                    <a:prstGeom prst="downArrow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" name="CasellaDiTesto 48">
                      <a:extLst>
                        <a:ext uri="{FF2B5EF4-FFF2-40B4-BE49-F238E27FC236}">
                          <a16:creationId xmlns:a16="http://schemas.microsoft.com/office/drawing/2014/main" id="{BABD5C4B-5335-2BD3-A4F6-D84FE59CBB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32967" y="4195524"/>
                      <a:ext cx="161405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/>
                        <a:t>Convergence!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0" name="CasellaDiTesto 49">
                          <a:extLst>
                            <a:ext uri="{FF2B5EF4-FFF2-40B4-BE49-F238E27FC236}">
                              <a16:creationId xmlns:a16="http://schemas.microsoft.com/office/drawing/2014/main" id="{EF1A1025-3508-0BD8-22A6-9B79F338723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88865" y="4195524"/>
                          <a:ext cx="1797472" cy="4070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000" b="0" dirty="0"/>
                            <a:t>Find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𝑶𝒑𝑹𝑺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50" name="CasellaDiTesto 49">
                          <a:extLst>
                            <a:ext uri="{FF2B5EF4-FFF2-40B4-BE49-F238E27FC236}">
                              <a16:creationId xmlns:a16="http://schemas.microsoft.com/office/drawing/2014/main" id="{EF1A1025-3508-0BD8-22A6-9B79F338723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288865" y="4195524"/>
                          <a:ext cx="1797472" cy="407099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 l="-3390" t="-4478" b="-2686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53" name="Arco 17">
                    <a:extLst>
                      <a:ext uri="{FF2B5EF4-FFF2-40B4-BE49-F238E27FC236}">
                        <a16:creationId xmlns:a16="http://schemas.microsoft.com/office/drawing/2014/main" id="{AD977961-896B-1FF0-7DD2-FF4677D15612}"/>
                      </a:ext>
                    </a:extLst>
                  </p:cNvPr>
                  <p:cNvSpPr/>
                  <p:nvPr/>
                </p:nvSpPr>
                <p:spPr>
                  <a:xfrm rot="7589327">
                    <a:off x="3900602" y="3414403"/>
                    <a:ext cx="2274089" cy="2689007"/>
                  </a:xfrm>
                  <a:custGeom>
                    <a:avLst/>
                    <a:gdLst>
                      <a:gd name="connsiteX0" fmla="*/ 1051560 w 2103120"/>
                      <a:gd name="connsiteY0" fmla="*/ 0 h 3016422"/>
                      <a:gd name="connsiteX1" fmla="*/ 2103120 w 2103120"/>
                      <a:gd name="connsiteY1" fmla="*/ 1508211 h 3016422"/>
                      <a:gd name="connsiteX2" fmla="*/ 1051560 w 2103120"/>
                      <a:gd name="connsiteY2" fmla="*/ 1508211 h 3016422"/>
                      <a:gd name="connsiteX3" fmla="*/ 1051560 w 2103120"/>
                      <a:gd name="connsiteY3" fmla="*/ 0 h 3016422"/>
                      <a:gd name="connsiteX0" fmla="*/ 1051560 w 2103120"/>
                      <a:gd name="connsiteY0" fmla="*/ 0 h 3016422"/>
                      <a:gd name="connsiteX1" fmla="*/ 2103120 w 2103120"/>
                      <a:gd name="connsiteY1" fmla="*/ 1508211 h 3016422"/>
                      <a:gd name="connsiteX0" fmla="*/ 0 w 1454480"/>
                      <a:gd name="connsiteY0" fmla="*/ 0 h 1508211"/>
                      <a:gd name="connsiteX1" fmla="*/ 1051560 w 1454480"/>
                      <a:gd name="connsiteY1" fmla="*/ 1508211 h 1508211"/>
                      <a:gd name="connsiteX2" fmla="*/ 1454480 w 1454480"/>
                      <a:gd name="connsiteY2" fmla="*/ 517797 h 1508211"/>
                      <a:gd name="connsiteX3" fmla="*/ 0 w 1454480"/>
                      <a:gd name="connsiteY3" fmla="*/ 0 h 1508211"/>
                      <a:gd name="connsiteX0" fmla="*/ 0 w 1454480"/>
                      <a:gd name="connsiteY0" fmla="*/ 0 h 1508211"/>
                      <a:gd name="connsiteX1" fmla="*/ 1051560 w 1454480"/>
                      <a:gd name="connsiteY1" fmla="*/ 1508211 h 1508211"/>
                      <a:gd name="connsiteX0" fmla="*/ 77231 w 1128791"/>
                      <a:gd name="connsiteY0" fmla="*/ 0 h 1508211"/>
                      <a:gd name="connsiteX1" fmla="*/ 1128791 w 1128791"/>
                      <a:gd name="connsiteY1" fmla="*/ 1508211 h 1508211"/>
                      <a:gd name="connsiteX2" fmla="*/ 0 w 1128791"/>
                      <a:gd name="connsiteY2" fmla="*/ 577644 h 1508211"/>
                      <a:gd name="connsiteX3" fmla="*/ 77231 w 1128791"/>
                      <a:gd name="connsiteY3" fmla="*/ 0 h 1508211"/>
                      <a:gd name="connsiteX0" fmla="*/ 77231 w 1128791"/>
                      <a:gd name="connsiteY0" fmla="*/ 0 h 1508211"/>
                      <a:gd name="connsiteX1" fmla="*/ 1128791 w 1128791"/>
                      <a:gd name="connsiteY1" fmla="*/ 1508211 h 1508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28791" h="1508211" stroke="0" extrusionOk="0">
                        <a:moveTo>
                          <a:pt x="77231" y="0"/>
                        </a:moveTo>
                        <a:cubicBezTo>
                          <a:pt x="657992" y="0"/>
                          <a:pt x="1128791" y="675249"/>
                          <a:pt x="1128791" y="1508211"/>
                        </a:cubicBezTo>
                        <a:lnTo>
                          <a:pt x="0" y="577644"/>
                        </a:lnTo>
                        <a:cubicBezTo>
                          <a:pt x="0" y="74907"/>
                          <a:pt x="77231" y="502737"/>
                          <a:pt x="77231" y="0"/>
                        </a:cubicBezTo>
                        <a:close/>
                      </a:path>
                      <a:path w="1128791" h="1508211" fill="none">
                        <a:moveTo>
                          <a:pt x="77231" y="0"/>
                        </a:moveTo>
                        <a:cubicBezTo>
                          <a:pt x="657992" y="0"/>
                          <a:pt x="1128791" y="675249"/>
                          <a:pt x="1128791" y="1508211"/>
                        </a:cubicBezTo>
                      </a:path>
                    </a:pathLst>
                  </a:custGeom>
                  <a:ln w="57150" cap="flat" cmpd="sng" algn="ctr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6" name="CasellaDiTesto 55">
                  <a:extLst>
                    <a:ext uri="{FF2B5EF4-FFF2-40B4-BE49-F238E27FC236}">
                      <a16:creationId xmlns:a16="http://schemas.microsoft.com/office/drawing/2014/main" id="{BE1A422C-D03F-E706-3534-BEFE312AE5E7}"/>
                    </a:ext>
                  </a:extLst>
                </p:cNvPr>
                <p:cNvSpPr txBox="1"/>
                <p:nvPr/>
              </p:nvSpPr>
              <p:spPr>
                <a:xfrm>
                  <a:off x="269404" y="3886343"/>
                  <a:ext cx="6305475" cy="4129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sc0 + Optimized reference state </a:t>
                  </a:r>
                  <a:r>
                    <a:rPr lang="en-US" sz="2000" b="1" dirty="0"/>
                    <a:t>(</a:t>
                  </a:r>
                  <a:r>
                    <a:rPr lang="en-US" sz="2000" b="1" dirty="0" err="1"/>
                    <a:t>OpRS</a:t>
                  </a:r>
                  <a:r>
                    <a:rPr lang="en-US" sz="2000" b="1" dirty="0"/>
                    <a:t>)</a:t>
                  </a:r>
                  <a:endParaRPr lang="en-US" sz="2000" dirty="0"/>
                </a:p>
              </p:txBody>
            </p:sp>
          </p:grpSp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D077821B-5F3B-DE4A-F022-A242988DC4C7}"/>
                  </a:ext>
                </a:extLst>
              </p:cNvPr>
              <p:cNvSpPr txBox="1"/>
              <p:nvPr/>
            </p:nvSpPr>
            <p:spPr>
              <a:xfrm>
                <a:off x="7808017" y="5556821"/>
                <a:ext cx="60945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Barbieri, Phys. Rev. C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79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064313 (2009)</a:t>
                </a:r>
              </a:p>
            </p:txBody>
          </p:sp>
        </p:grp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936E1449-13FF-3CA2-E087-F8D5ADDD52A3}"/>
              </a:ext>
            </a:extLst>
          </p:cNvPr>
          <p:cNvGrpSpPr/>
          <p:nvPr/>
        </p:nvGrpSpPr>
        <p:grpSpPr>
          <a:xfrm>
            <a:off x="269404" y="1441810"/>
            <a:ext cx="9735009" cy="1815270"/>
            <a:chOff x="269404" y="1441810"/>
            <a:chExt cx="9735009" cy="1815270"/>
          </a:xfrm>
        </p:grpSpPr>
        <p:grpSp>
          <p:nvGrpSpPr>
            <p:cNvPr id="58" name="Gruppo 57">
              <a:extLst>
                <a:ext uri="{FF2B5EF4-FFF2-40B4-BE49-F238E27FC236}">
                  <a16:creationId xmlns:a16="http://schemas.microsoft.com/office/drawing/2014/main" id="{62FA39D0-10C4-AADF-A80C-F59ACEB5D44B}"/>
                </a:ext>
              </a:extLst>
            </p:cNvPr>
            <p:cNvGrpSpPr/>
            <p:nvPr/>
          </p:nvGrpSpPr>
          <p:grpSpPr>
            <a:xfrm>
              <a:off x="269404" y="1441810"/>
              <a:ext cx="9735009" cy="1815270"/>
              <a:chOff x="269404" y="2172569"/>
              <a:chExt cx="9735009" cy="18152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CasellaDiTesto 23">
                    <a:extLst>
                      <a:ext uri="{FF2B5EF4-FFF2-40B4-BE49-F238E27FC236}">
                        <a16:creationId xmlns:a16="http://schemas.microsoft.com/office/drawing/2014/main" id="{78314330-83C5-A6F7-8F3F-AB70DA7F2D4B}"/>
                      </a:ext>
                    </a:extLst>
                  </p:cNvPr>
                  <p:cNvSpPr txBox="1"/>
                  <p:nvPr/>
                </p:nvSpPr>
                <p:spPr>
                  <a:xfrm>
                    <a:off x="269404" y="2172569"/>
                    <a:ext cx="2815450" cy="4129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/>
                      <a:t>sc0</a:t>
                    </a:r>
                    <a:r>
                      <a:rPr lang="en-US" sz="2000" dirty="0"/>
                      <a:t>: Iterate only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(∞)</m:t>
                            </m:r>
                          </m:sup>
                        </m:sSup>
                      </m:oMath>
                    </a14:m>
                    <a:r>
                      <a:rPr lang="en-US" sz="20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4" name="CasellaDiTesto 23">
                    <a:extLst>
                      <a:ext uri="{FF2B5EF4-FFF2-40B4-BE49-F238E27FC236}">
                        <a16:creationId xmlns:a16="http://schemas.microsoft.com/office/drawing/2014/main" id="{78314330-83C5-A6F7-8F3F-AB70DA7F2D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404" y="2172569"/>
                    <a:ext cx="2815450" cy="41293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65" t="-5970" b="-268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0" name="Gruppo 39">
                <a:extLst>
                  <a:ext uri="{FF2B5EF4-FFF2-40B4-BE49-F238E27FC236}">
                    <a16:creationId xmlns:a16="http://schemas.microsoft.com/office/drawing/2014/main" id="{D9427C86-904A-CD07-D9DB-27EC0143BB31}"/>
                  </a:ext>
                </a:extLst>
              </p:cNvPr>
              <p:cNvGrpSpPr/>
              <p:nvPr/>
            </p:nvGrpSpPr>
            <p:grpSpPr>
              <a:xfrm>
                <a:off x="269404" y="2617985"/>
                <a:ext cx="9735009" cy="1369854"/>
                <a:chOff x="382966" y="2947225"/>
                <a:chExt cx="9735009" cy="136985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CasellaDiTesto 24">
                      <a:extLst>
                        <a:ext uri="{FF2B5EF4-FFF2-40B4-BE49-F238E27FC236}">
                          <a16:creationId xmlns:a16="http://schemas.microsoft.com/office/drawing/2014/main" id="{7CEC1900-44AF-0803-D0A4-4AD37C6530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2966" y="3101112"/>
                      <a:ext cx="1271847" cy="4210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5" name="CasellaDiTesto 24">
                      <a:extLst>
                        <a:ext uri="{FF2B5EF4-FFF2-40B4-BE49-F238E27FC236}">
                          <a16:creationId xmlns:a16="http://schemas.microsoft.com/office/drawing/2014/main" id="{7CEC1900-44AF-0803-D0A4-4AD37C65300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2966" y="3101112"/>
                      <a:ext cx="1271847" cy="42101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44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5" name="Arco 17">
                  <a:extLst>
                    <a:ext uri="{FF2B5EF4-FFF2-40B4-BE49-F238E27FC236}">
                      <a16:creationId xmlns:a16="http://schemas.microsoft.com/office/drawing/2014/main" id="{1E80788A-02B8-1711-1A5C-B0F70E1A6FFD}"/>
                    </a:ext>
                  </a:extLst>
                </p:cNvPr>
                <p:cNvSpPr/>
                <p:nvPr/>
              </p:nvSpPr>
              <p:spPr>
                <a:xfrm rot="7423010">
                  <a:off x="5492571" y="2835099"/>
                  <a:ext cx="1355396" cy="1608564"/>
                </a:xfrm>
                <a:custGeom>
                  <a:avLst/>
                  <a:gdLst>
                    <a:gd name="connsiteX0" fmla="*/ 1051560 w 2103120"/>
                    <a:gd name="connsiteY0" fmla="*/ 0 h 3016422"/>
                    <a:gd name="connsiteX1" fmla="*/ 2103120 w 2103120"/>
                    <a:gd name="connsiteY1" fmla="*/ 1508211 h 3016422"/>
                    <a:gd name="connsiteX2" fmla="*/ 1051560 w 2103120"/>
                    <a:gd name="connsiteY2" fmla="*/ 1508211 h 3016422"/>
                    <a:gd name="connsiteX3" fmla="*/ 1051560 w 2103120"/>
                    <a:gd name="connsiteY3" fmla="*/ 0 h 3016422"/>
                    <a:gd name="connsiteX0" fmla="*/ 1051560 w 2103120"/>
                    <a:gd name="connsiteY0" fmla="*/ 0 h 3016422"/>
                    <a:gd name="connsiteX1" fmla="*/ 2103120 w 2103120"/>
                    <a:gd name="connsiteY1" fmla="*/ 1508211 h 3016422"/>
                    <a:gd name="connsiteX0" fmla="*/ 0 w 1454480"/>
                    <a:gd name="connsiteY0" fmla="*/ 0 h 1508211"/>
                    <a:gd name="connsiteX1" fmla="*/ 1051560 w 1454480"/>
                    <a:gd name="connsiteY1" fmla="*/ 1508211 h 1508211"/>
                    <a:gd name="connsiteX2" fmla="*/ 1454480 w 1454480"/>
                    <a:gd name="connsiteY2" fmla="*/ 517797 h 1508211"/>
                    <a:gd name="connsiteX3" fmla="*/ 0 w 1454480"/>
                    <a:gd name="connsiteY3" fmla="*/ 0 h 1508211"/>
                    <a:gd name="connsiteX0" fmla="*/ 0 w 1454480"/>
                    <a:gd name="connsiteY0" fmla="*/ 0 h 1508211"/>
                    <a:gd name="connsiteX1" fmla="*/ 1051560 w 1454480"/>
                    <a:gd name="connsiteY1" fmla="*/ 1508211 h 1508211"/>
                    <a:gd name="connsiteX0" fmla="*/ 77231 w 1128791"/>
                    <a:gd name="connsiteY0" fmla="*/ 0 h 1508211"/>
                    <a:gd name="connsiteX1" fmla="*/ 1128791 w 1128791"/>
                    <a:gd name="connsiteY1" fmla="*/ 1508211 h 1508211"/>
                    <a:gd name="connsiteX2" fmla="*/ 0 w 1128791"/>
                    <a:gd name="connsiteY2" fmla="*/ 577644 h 1508211"/>
                    <a:gd name="connsiteX3" fmla="*/ 77231 w 1128791"/>
                    <a:gd name="connsiteY3" fmla="*/ 0 h 1508211"/>
                    <a:gd name="connsiteX0" fmla="*/ 77231 w 1128791"/>
                    <a:gd name="connsiteY0" fmla="*/ 0 h 1508211"/>
                    <a:gd name="connsiteX1" fmla="*/ 1128791 w 1128791"/>
                    <a:gd name="connsiteY1" fmla="*/ 1508211 h 1508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8791" h="1508211" stroke="0" extrusionOk="0">
                      <a:moveTo>
                        <a:pt x="77231" y="0"/>
                      </a:moveTo>
                      <a:cubicBezTo>
                        <a:pt x="657992" y="0"/>
                        <a:pt x="1128791" y="675249"/>
                        <a:pt x="1128791" y="1508211"/>
                      </a:cubicBezTo>
                      <a:lnTo>
                        <a:pt x="0" y="577644"/>
                      </a:lnTo>
                      <a:cubicBezTo>
                        <a:pt x="0" y="74907"/>
                        <a:pt x="77231" y="502737"/>
                        <a:pt x="77231" y="0"/>
                      </a:cubicBezTo>
                      <a:close/>
                    </a:path>
                    <a:path w="1128791" h="1508211" fill="none">
                      <a:moveTo>
                        <a:pt x="77231" y="0"/>
                      </a:moveTo>
                      <a:cubicBezTo>
                        <a:pt x="657992" y="0"/>
                        <a:pt x="1128791" y="675249"/>
                        <a:pt x="1128791" y="1508211"/>
                      </a:cubicBezTo>
                    </a:path>
                  </a:pathLst>
                </a:custGeom>
                <a:ln w="57150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9" name="Gruppo 38">
                  <a:extLst>
                    <a:ext uri="{FF2B5EF4-FFF2-40B4-BE49-F238E27FC236}">
                      <a16:creationId xmlns:a16="http://schemas.microsoft.com/office/drawing/2014/main" id="{EAC4783C-09A6-E594-5D2A-4D74FBC01F21}"/>
                    </a:ext>
                  </a:extLst>
                </p:cNvPr>
                <p:cNvGrpSpPr/>
                <p:nvPr/>
              </p:nvGrpSpPr>
              <p:grpSpPr>
                <a:xfrm>
                  <a:off x="1698322" y="2947225"/>
                  <a:ext cx="8419653" cy="754797"/>
                  <a:chOff x="1698322" y="2947225"/>
                  <a:chExt cx="8419653" cy="754797"/>
                </a:xfrm>
              </p:grpSpPr>
              <p:sp>
                <p:nvSpPr>
                  <p:cNvPr id="28" name="Freccia in giù 27">
                    <a:extLst>
                      <a:ext uri="{FF2B5EF4-FFF2-40B4-BE49-F238E27FC236}">
                        <a16:creationId xmlns:a16="http://schemas.microsoft.com/office/drawing/2014/main" id="{65B1C545-FF4C-8F59-A715-5C4EE9E1D1BA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869166" y="3096768"/>
                    <a:ext cx="154169" cy="495857"/>
                  </a:xfrm>
                  <a:prstGeom prst="downArrow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CasellaDiTesto 28">
                        <a:extLst>
                          <a:ext uri="{FF2B5EF4-FFF2-40B4-BE49-F238E27FC236}">
                            <a16:creationId xmlns:a16="http://schemas.microsoft.com/office/drawing/2014/main" id="{2179F63A-BFF3-5EFF-A935-E864077787C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237688" y="2947225"/>
                        <a:ext cx="1800912" cy="72878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000" dirty="0"/>
                          <a:t>Construct </a:t>
                        </a:r>
                        <a14:m>
                          <m:oMath xmlns:m="http://schemas.openxmlformats.org/officeDocument/2006/math">
                            <m:acc>
                              <m:accPr>
                                <m:chr m:val="̃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oMath>
                        </a14:m>
                        <a:r>
                          <a:rPr lang="en-US" sz="2000" dirty="0"/>
                          <a:t> using </a:t>
                        </a:r>
                        <a14:m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p>
                          </m:oMath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9" name="CasellaDiTesto 28">
                        <a:extLst>
                          <a:ext uri="{FF2B5EF4-FFF2-40B4-BE49-F238E27FC236}">
                            <a16:creationId xmlns:a16="http://schemas.microsoft.com/office/drawing/2014/main" id="{2179F63A-BFF3-5EFF-A935-E864077787C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37688" y="2947225"/>
                        <a:ext cx="1800912" cy="728789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3378" t="-4202" b="-1596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0" name="Freccia in giù 29">
                    <a:extLst>
                      <a:ext uri="{FF2B5EF4-FFF2-40B4-BE49-F238E27FC236}">
                        <a16:creationId xmlns:a16="http://schemas.microsoft.com/office/drawing/2014/main" id="{EEECFDAB-2BD4-4217-E299-7E5F16785033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4183285" y="3093739"/>
                    <a:ext cx="154169" cy="495857"/>
                  </a:xfrm>
                  <a:prstGeom prst="downArrow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CasellaDiTesto 30">
                        <a:extLst>
                          <a:ext uri="{FF2B5EF4-FFF2-40B4-BE49-F238E27FC236}">
                            <a16:creationId xmlns:a16="http://schemas.microsoft.com/office/drawing/2014/main" id="{06E34068-391E-DD95-4484-C9882888904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567250" y="2981312"/>
                        <a:ext cx="1715801" cy="7207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000" dirty="0"/>
                          <a:t>Calculate </a:t>
                        </a:r>
                        <a14:m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𝚺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(∞)</m:t>
                                </m:r>
                              </m:sup>
                            </m:sSup>
                          </m:oMath>
                        </a14:m>
                        <a:r>
                          <a:rPr lang="en-US" sz="2000" dirty="0"/>
                          <a:t> using </a:t>
                        </a:r>
                        <a14:m>
                          <m:oMath xmlns:m="http://schemas.openxmlformats.org/officeDocument/2006/math"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oMath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1" name="CasellaDiTesto 30">
                        <a:extLst>
                          <a:ext uri="{FF2B5EF4-FFF2-40B4-BE49-F238E27FC236}">
                            <a16:creationId xmlns:a16="http://schemas.microsoft.com/office/drawing/2014/main" id="{06E34068-391E-DD95-4484-C9882888904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67250" y="2981312"/>
                        <a:ext cx="1715801" cy="720710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3915" t="-2542" b="-1440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2" name="Freccia in giù 31">
                    <a:extLst>
                      <a:ext uri="{FF2B5EF4-FFF2-40B4-BE49-F238E27FC236}">
                        <a16:creationId xmlns:a16="http://schemas.microsoft.com/office/drawing/2014/main" id="{7A612EE8-4DB5-BDDA-2D22-2BCC8FB9FE7D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6453895" y="3093740"/>
                    <a:ext cx="154169" cy="495857"/>
                  </a:xfrm>
                  <a:prstGeom prst="downArrow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CasellaDiTesto 32">
                        <a:extLst>
                          <a:ext uri="{FF2B5EF4-FFF2-40B4-BE49-F238E27FC236}">
                            <a16:creationId xmlns:a16="http://schemas.microsoft.com/office/drawing/2014/main" id="{4413DE04-DA84-433D-BA78-A2C73540D7B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41249" y="3095279"/>
                        <a:ext cx="127184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3" name="CasellaDiTesto 32">
                        <a:extLst>
                          <a:ext uri="{FF2B5EF4-FFF2-40B4-BE49-F238E27FC236}">
                            <a16:creationId xmlns:a16="http://schemas.microsoft.com/office/drawing/2014/main" id="{4413DE04-DA84-433D-BA78-A2C73540D7B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41249" y="3095279"/>
                        <a:ext cx="1271847" cy="400110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b="-1363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7" name="Freccia in giù 36">
                    <a:extLst>
                      <a:ext uri="{FF2B5EF4-FFF2-40B4-BE49-F238E27FC236}">
                        <a16:creationId xmlns:a16="http://schemas.microsoft.com/office/drawing/2014/main" id="{3EA5D867-2E7C-7F07-C36D-8226368A1AF8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8045010" y="3091405"/>
                    <a:ext cx="154169" cy="495857"/>
                  </a:xfrm>
                  <a:prstGeom prst="downArrow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CasellaDiTesto 37">
                    <a:extLst>
                      <a:ext uri="{FF2B5EF4-FFF2-40B4-BE49-F238E27FC236}">
                        <a16:creationId xmlns:a16="http://schemas.microsoft.com/office/drawing/2014/main" id="{7A1F3CBA-05FF-9143-9323-137A42459382}"/>
                      </a:ext>
                    </a:extLst>
                  </p:cNvPr>
                  <p:cNvSpPr txBox="1"/>
                  <p:nvPr/>
                </p:nvSpPr>
                <p:spPr>
                  <a:xfrm>
                    <a:off x="8503921" y="3111528"/>
                    <a:ext cx="161405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Convergence!</a:t>
                    </a:r>
                  </a:p>
                </p:txBody>
              </p:sp>
            </p:grpSp>
          </p:grpSp>
        </p:grp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09321F14-676A-A162-6D20-90A4AFCDDD12}"/>
                </a:ext>
              </a:extLst>
            </p:cNvPr>
            <p:cNvSpPr txBox="1"/>
            <p:nvPr/>
          </p:nvSpPr>
          <p:spPr>
            <a:xfrm>
              <a:off x="281203" y="2748842"/>
              <a:ext cx="429915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1">
                      <a:lumMod val="75000"/>
                    </a:schemeClr>
                  </a:solidFill>
                </a:rPr>
                <a:t>Barbieri, Lect. Notes Phys. </a:t>
              </a:r>
              <a:r>
                <a:rPr lang="en-US" sz="1800" b="1" dirty="0">
                  <a:solidFill>
                    <a:schemeClr val="accent1">
                      <a:lumMod val="75000"/>
                    </a:schemeClr>
                  </a:solidFill>
                </a:rPr>
                <a:t>936</a:t>
              </a:r>
              <a:r>
                <a:rPr lang="en-US" sz="1800" dirty="0">
                  <a:solidFill>
                    <a:schemeClr val="accent1">
                      <a:lumMod val="75000"/>
                    </a:schemeClr>
                  </a:solidFill>
                </a:rPr>
                <a:t>, 571 (2017)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5BF982-CD14-929A-B2B9-3CAC374673F2}"/>
              </a:ext>
            </a:extLst>
          </p:cNvPr>
          <p:cNvSpPr txBox="1"/>
          <p:nvPr/>
        </p:nvSpPr>
        <p:spPr>
          <a:xfrm>
            <a:off x="4127173" y="5357251"/>
            <a:ext cx="3049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Single-particle energies are adjusted self-consistently</a:t>
            </a:r>
          </a:p>
        </p:txBody>
      </p:sp>
    </p:spTree>
    <p:extLst>
      <p:ext uri="{BB962C8B-B14F-4D97-AF65-F5344CB8AC3E}">
        <p14:creationId xmlns:p14="http://schemas.microsoft.com/office/powerpoint/2010/main" val="10482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9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2"/>
            <a:ext cx="778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Non-skeleton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corrections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Trento, 26 Apr 2024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F58FF0-D279-1F85-846C-059985794BA0}"/>
              </a:ext>
            </a:extLst>
          </p:cNvPr>
          <p:cNvSpPr txBox="1"/>
          <p:nvPr/>
        </p:nvSpPr>
        <p:spPr>
          <a:xfrm>
            <a:off x="288534" y="1273196"/>
            <a:ext cx="786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full self-consistency is dropped, additional </a:t>
            </a:r>
            <a:r>
              <a:rPr lang="en-US" sz="2000" b="1" dirty="0"/>
              <a:t>non-skeleton</a:t>
            </a:r>
            <a:r>
              <a:rPr lang="en-US" sz="2000" dirty="0"/>
              <a:t> diagrams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58B650E-C50F-306C-BC00-F22FB0B56B05}"/>
              </a:ext>
            </a:extLst>
          </p:cNvPr>
          <p:cNvGrpSpPr/>
          <p:nvPr/>
        </p:nvGrpSpPr>
        <p:grpSpPr>
          <a:xfrm>
            <a:off x="540548" y="1918960"/>
            <a:ext cx="9964231" cy="2168299"/>
            <a:chOff x="540548" y="1652631"/>
            <a:chExt cx="9964231" cy="2168299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BF9EAF6D-9B44-363E-0D42-BC89375F7E54}"/>
                </a:ext>
              </a:extLst>
            </p:cNvPr>
            <p:cNvGrpSpPr/>
            <p:nvPr/>
          </p:nvGrpSpPr>
          <p:grpSpPr>
            <a:xfrm>
              <a:off x="822476" y="1652631"/>
              <a:ext cx="4106575" cy="1797142"/>
              <a:chOff x="2975470" y="2561134"/>
              <a:chExt cx="4106575" cy="1797142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2B15AC97-A6D8-F6B7-70B7-427F995427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65738"/>
              <a:stretch/>
            </p:blipFill>
            <p:spPr>
              <a:xfrm>
                <a:off x="2975470" y="2561134"/>
                <a:ext cx="1699272" cy="1797142"/>
              </a:xfrm>
              <a:prstGeom prst="rect">
                <a:avLst/>
              </a:prstGeom>
            </p:spPr>
          </p:pic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F5B44F90-82E1-58C7-8C2E-53E51C41FF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4333"/>
              <a:stretch/>
            </p:blipFill>
            <p:spPr>
              <a:xfrm>
                <a:off x="4817144" y="2561134"/>
                <a:ext cx="2264901" cy="1797142"/>
              </a:xfrm>
              <a:prstGeom prst="rect">
                <a:avLst/>
              </a:prstGeom>
            </p:spPr>
          </p:pic>
        </p:grp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1664D29-6A84-090F-31E3-8DCE1BC86E70}"/>
                </a:ext>
              </a:extLst>
            </p:cNvPr>
            <p:cNvSpPr txBox="1"/>
            <p:nvPr/>
          </p:nvSpPr>
          <p:spPr>
            <a:xfrm>
              <a:off x="540548" y="3451598"/>
              <a:ext cx="3962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1">
                      <a:lumMod val="75000"/>
                    </a:schemeClr>
                  </a:solidFill>
                </a:rPr>
                <a:t>Raimondi, Phys Rev C </a:t>
              </a:r>
              <a:r>
                <a:rPr lang="en-US" sz="1800" b="1" dirty="0">
                  <a:solidFill>
                    <a:schemeClr val="accent1">
                      <a:lumMod val="75000"/>
                    </a:schemeClr>
                  </a:solidFill>
                </a:rPr>
                <a:t>97</a:t>
              </a:r>
              <a:r>
                <a:rPr lang="en-US" sz="1800" dirty="0">
                  <a:solidFill>
                    <a:schemeClr val="accent1">
                      <a:lumMod val="75000"/>
                    </a:schemeClr>
                  </a:solidFill>
                </a:rPr>
                <a:t>, 054308 (2018)</a:t>
              </a:r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2A52D263-4BAE-0FC2-7B80-5CA93A25ED07}"/>
                </a:ext>
              </a:extLst>
            </p:cNvPr>
            <p:cNvSpPr/>
            <p:nvPr/>
          </p:nvSpPr>
          <p:spPr>
            <a:xfrm>
              <a:off x="4093364" y="2163097"/>
              <a:ext cx="819167" cy="642737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ccia in giù 13">
              <a:extLst>
                <a:ext uri="{FF2B5EF4-FFF2-40B4-BE49-F238E27FC236}">
                  <a16:creationId xmlns:a16="http://schemas.microsoft.com/office/drawing/2014/main" id="{82F7ED9C-1A6F-8967-1EF8-A4BEBE72482A}"/>
                </a:ext>
              </a:extLst>
            </p:cNvPr>
            <p:cNvSpPr/>
            <p:nvPr/>
          </p:nvSpPr>
          <p:spPr>
            <a:xfrm rot="16200000">
              <a:off x="5260075" y="2220353"/>
              <a:ext cx="164232" cy="528224"/>
            </a:xfrm>
            <a:prstGeom prst="downArrow">
              <a:avLst/>
            </a:prstGeom>
            <a:solidFill>
              <a:srgbClr val="FF5B5B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968A544C-C7D7-9F17-FCDD-F5868D59A19B}"/>
                    </a:ext>
                  </a:extLst>
                </p:cNvPr>
                <p:cNvSpPr txBox="1"/>
                <p:nvPr/>
              </p:nvSpPr>
              <p:spPr>
                <a:xfrm>
                  <a:off x="5962560" y="2968789"/>
                  <a:ext cx="2861104" cy="3615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acc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𝐻𝐹</m:t>
                                </m:r>
                              </m:e>
                            </m:d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𝑂𝑝𝑅𝑆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2200" b="0" dirty="0"/>
                </a:p>
              </p:txBody>
            </p:sp>
          </mc:Choice>
          <mc:Fallback xmlns="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968A544C-C7D7-9F17-FCDD-F5868D59A1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2560" y="2968789"/>
                  <a:ext cx="2861104" cy="361509"/>
                </a:xfrm>
                <a:prstGeom prst="rect">
                  <a:avLst/>
                </a:prstGeom>
                <a:blipFill>
                  <a:blip r:embed="rId4"/>
                  <a:stretch>
                    <a:fillRect l="-1919" t="-18644" r="-1706" b="-67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7D4F434-6E0F-39D8-ED5E-427A79C44326}"/>
                </a:ext>
              </a:extLst>
            </p:cNvPr>
            <p:cNvSpPr txBox="1"/>
            <p:nvPr/>
          </p:nvSpPr>
          <p:spPr>
            <a:xfrm>
              <a:off x="5867401" y="2097948"/>
              <a:ext cx="4637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External potential correcting for using an optimized state instead of HF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19D290A-C8CB-99ED-4901-A83E3EC9D322}"/>
              </a:ext>
            </a:extLst>
          </p:cNvPr>
          <p:cNvSpPr txBox="1"/>
          <p:nvPr/>
        </p:nvSpPr>
        <p:spPr>
          <a:xfrm>
            <a:off x="288534" y="4437374"/>
            <a:ext cx="9482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the following, results for </a:t>
            </a:r>
            <a:r>
              <a:rPr lang="en-US" sz="2000" b="1" dirty="0"/>
              <a:t>ADC(3)</a:t>
            </a:r>
            <a:r>
              <a:rPr lang="en-US" sz="2000" dirty="0"/>
              <a:t> and </a:t>
            </a:r>
            <a:r>
              <a:rPr lang="en-US" sz="2000" b="1" dirty="0"/>
              <a:t>ADC(3) with non-skeleton</a:t>
            </a:r>
            <a:r>
              <a:rPr lang="en-US" sz="2000" dirty="0"/>
              <a:t> corrections</a:t>
            </a:r>
          </a:p>
        </p:txBody>
      </p:sp>
    </p:spTree>
    <p:extLst>
      <p:ext uri="{BB962C8B-B14F-4D97-AF65-F5344CB8AC3E}">
        <p14:creationId xmlns:p14="http://schemas.microsoft.com/office/powerpoint/2010/main" val="2816498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8494</TotalTime>
  <Words>1233</Words>
  <Application>Microsoft Office PowerPoint</Application>
  <PresentationFormat>Widescreen</PresentationFormat>
  <Paragraphs>230</Paragraphs>
  <Slides>18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18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Calibri Light</vt:lpstr>
      <vt:lpstr>Cambria Math</vt:lpstr>
      <vt:lpstr>Helvetica Neue</vt:lpstr>
      <vt:lpstr>Tema di Office</vt:lpstr>
      <vt:lpstr>Tema di Office</vt:lpstr>
      <vt:lpstr>Tema di Office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Marino</dc:creator>
  <cp:lastModifiedBy>Francesco Marino</cp:lastModifiedBy>
  <cp:revision>182</cp:revision>
  <dcterms:created xsi:type="dcterms:W3CDTF">2024-04-16T13:30:01Z</dcterms:created>
  <dcterms:modified xsi:type="dcterms:W3CDTF">2024-04-25T21:04:42Z</dcterms:modified>
</cp:coreProperties>
</file>