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01" r:id="rId2"/>
    <p:sldMasterId id="2147483705" r:id="rId3"/>
    <p:sldMasterId id="2147483740" r:id="rId4"/>
    <p:sldMasterId id="2147483754" r:id="rId5"/>
    <p:sldMasterId id="2147483781" r:id="rId6"/>
  </p:sldMasterIdLst>
  <p:notesMasterIdLst>
    <p:notesMasterId r:id="rId30"/>
  </p:notesMasterIdLst>
  <p:sldIdLst>
    <p:sldId id="747" r:id="rId7"/>
    <p:sldId id="2146847104" r:id="rId8"/>
    <p:sldId id="2146847097" r:id="rId9"/>
    <p:sldId id="5607" r:id="rId10"/>
    <p:sldId id="2146847095" r:id="rId11"/>
    <p:sldId id="2142532279" r:id="rId12"/>
    <p:sldId id="300" r:id="rId13"/>
    <p:sldId id="2146847111" r:id="rId14"/>
    <p:sldId id="2146847107" r:id="rId15"/>
    <p:sldId id="257" r:id="rId16"/>
    <p:sldId id="263" r:id="rId17"/>
    <p:sldId id="264" r:id="rId18"/>
    <p:sldId id="10182" r:id="rId19"/>
    <p:sldId id="266" r:id="rId20"/>
    <p:sldId id="2146847108" r:id="rId21"/>
    <p:sldId id="774" r:id="rId22"/>
    <p:sldId id="2146847112" r:id="rId23"/>
    <p:sldId id="2146847113" r:id="rId24"/>
    <p:sldId id="2146847110" r:id="rId25"/>
    <p:sldId id="691" r:id="rId26"/>
    <p:sldId id="258" r:id="rId27"/>
    <p:sldId id="5605" r:id="rId28"/>
    <p:sldId id="214684709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o Di Meglio" initials="ADM" lastIdx="1" clrIdx="0"/>
  <p:cmAuthor id="2" name="Kristiane Novotny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EFB"/>
    <a:srgbClr val="4472C4"/>
    <a:srgbClr val="E9EBF5"/>
    <a:srgbClr val="03A1A3"/>
    <a:srgbClr val="03CF78"/>
    <a:srgbClr val="FFD579"/>
    <a:srgbClr val="3F0F05"/>
    <a:srgbClr val="F2F3F8"/>
    <a:srgbClr val="1D71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7030" autoAdjust="0"/>
  </p:normalViewPr>
  <p:slideViewPr>
    <p:cSldViewPr snapToGrid="0" snapToObjects="1">
      <p:cViewPr varScale="1">
        <p:scale>
          <a:sx n="111" d="100"/>
          <a:sy n="111" d="100"/>
        </p:scale>
        <p:origin x="384" y="192"/>
      </p:cViewPr>
      <p:guideLst/>
    </p:cSldViewPr>
  </p:slideViewPr>
  <p:outlineViewPr>
    <p:cViewPr>
      <p:scale>
        <a:sx n="33" d="100"/>
        <a:sy n="33" d="100"/>
      </p:scale>
      <p:origin x="0" y="-47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592"/>
    </p:cViewPr>
  </p:sorterViewPr>
  <p:notesViewPr>
    <p:cSldViewPr snapToGrid="0" snapToObject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CD1E84-8D71-484F-A792-2E743CFC2775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7A2D528-00FD-D747-8D24-1466CB44D7FC}">
      <dgm:prSet phldrT="[Testo]"/>
      <dgm:spPr/>
      <dgm:t>
        <a:bodyPr/>
        <a:lstStyle/>
        <a:p>
          <a:r>
            <a:rPr lang="it-IT" dirty="0"/>
            <a:t>Data </a:t>
          </a:r>
          <a:r>
            <a:rPr lang="it-IT" dirty="0" err="1"/>
            <a:t>Preparation</a:t>
          </a:r>
          <a:endParaRPr lang="it-IT" dirty="0"/>
        </a:p>
      </dgm:t>
    </dgm:pt>
    <dgm:pt modelId="{7EE625C3-A000-8445-9401-C442E361658A}" type="parTrans" cxnId="{B064B8F9-B572-9C41-A329-2A3906308561}">
      <dgm:prSet/>
      <dgm:spPr/>
      <dgm:t>
        <a:bodyPr/>
        <a:lstStyle/>
        <a:p>
          <a:endParaRPr lang="it-IT"/>
        </a:p>
      </dgm:t>
    </dgm:pt>
    <dgm:pt modelId="{AC3CE445-149C-AC41-B7E4-BA1B74C2EDC9}" type="sibTrans" cxnId="{B064B8F9-B572-9C41-A329-2A3906308561}">
      <dgm:prSet/>
      <dgm:spPr/>
      <dgm:t>
        <a:bodyPr/>
        <a:lstStyle/>
        <a:p>
          <a:endParaRPr lang="it-IT"/>
        </a:p>
      </dgm:t>
    </dgm:pt>
    <dgm:pt modelId="{8BA05243-A20D-1441-8746-F3C1EC8AC1EA}">
      <dgm:prSet phldrT="[Testo]"/>
      <dgm:spPr/>
      <dgm:t>
        <a:bodyPr/>
        <a:lstStyle/>
        <a:p>
          <a:r>
            <a:rPr lang="it-IT" dirty="0"/>
            <a:t>Model Definition</a:t>
          </a:r>
        </a:p>
      </dgm:t>
    </dgm:pt>
    <dgm:pt modelId="{9971E49A-CEB9-3D46-AB30-EA0773871A14}" type="parTrans" cxnId="{3A26F812-4143-734B-9B72-C346363F5BCC}">
      <dgm:prSet/>
      <dgm:spPr/>
      <dgm:t>
        <a:bodyPr/>
        <a:lstStyle/>
        <a:p>
          <a:endParaRPr lang="it-IT"/>
        </a:p>
      </dgm:t>
    </dgm:pt>
    <dgm:pt modelId="{D6CF9018-0DEA-1846-A1CD-D573EC07C98D}" type="sibTrans" cxnId="{3A26F812-4143-734B-9B72-C346363F5BCC}">
      <dgm:prSet/>
      <dgm:spPr/>
      <dgm:t>
        <a:bodyPr/>
        <a:lstStyle/>
        <a:p>
          <a:endParaRPr lang="it-IT"/>
        </a:p>
      </dgm:t>
    </dgm:pt>
    <dgm:pt modelId="{F22BCFE0-8680-594B-95F3-52A8DA0B8A74}">
      <dgm:prSet phldrT="[Testo]"/>
      <dgm:spPr/>
      <dgm:t>
        <a:bodyPr/>
        <a:lstStyle/>
        <a:p>
          <a:r>
            <a:rPr lang="it-IT" dirty="0"/>
            <a:t>Model Training</a:t>
          </a:r>
        </a:p>
      </dgm:t>
    </dgm:pt>
    <dgm:pt modelId="{F163210C-D0F0-BC4A-99C9-567EBAFAC74C}" type="parTrans" cxnId="{56AA1F8B-0EA1-DF4C-9131-E994F9ABFF34}">
      <dgm:prSet/>
      <dgm:spPr/>
      <dgm:t>
        <a:bodyPr/>
        <a:lstStyle/>
        <a:p>
          <a:endParaRPr lang="it-IT"/>
        </a:p>
      </dgm:t>
    </dgm:pt>
    <dgm:pt modelId="{FEFE3B37-C68E-C44B-8682-309292A50543}" type="sibTrans" cxnId="{56AA1F8B-0EA1-DF4C-9131-E994F9ABFF34}">
      <dgm:prSet/>
      <dgm:spPr/>
      <dgm:t>
        <a:bodyPr/>
        <a:lstStyle/>
        <a:p>
          <a:endParaRPr lang="it-IT"/>
        </a:p>
      </dgm:t>
    </dgm:pt>
    <dgm:pt modelId="{BB01B8BA-CF90-2E4E-B76D-A8AEF401E48E}">
      <dgm:prSet phldrT="[Testo]"/>
      <dgm:spPr/>
      <dgm:t>
        <a:bodyPr/>
        <a:lstStyle/>
        <a:p>
          <a:r>
            <a:rPr lang="it-IT" dirty="0"/>
            <a:t>Model Testing</a:t>
          </a:r>
        </a:p>
      </dgm:t>
    </dgm:pt>
    <dgm:pt modelId="{BB206F4F-D745-7248-B103-D0BFAD34D4AA}" type="parTrans" cxnId="{1AF2DD2C-6F7C-6A4D-B972-C1607499ED96}">
      <dgm:prSet/>
      <dgm:spPr/>
      <dgm:t>
        <a:bodyPr/>
        <a:lstStyle/>
        <a:p>
          <a:endParaRPr lang="it-IT"/>
        </a:p>
      </dgm:t>
    </dgm:pt>
    <dgm:pt modelId="{DFE77D02-3C74-BE45-AFF2-47C199ACBAC2}" type="sibTrans" cxnId="{1AF2DD2C-6F7C-6A4D-B972-C1607499ED96}">
      <dgm:prSet/>
      <dgm:spPr/>
      <dgm:t>
        <a:bodyPr/>
        <a:lstStyle/>
        <a:p>
          <a:endParaRPr lang="it-IT"/>
        </a:p>
      </dgm:t>
    </dgm:pt>
    <dgm:pt modelId="{0578DD66-0340-B248-957E-663218B87DDB}">
      <dgm:prSet phldrT="[Testo]"/>
      <dgm:spPr/>
      <dgm:t>
        <a:bodyPr/>
        <a:lstStyle/>
        <a:p>
          <a:r>
            <a:rPr lang="it-IT" dirty="0"/>
            <a:t>Model </a:t>
          </a:r>
          <a:r>
            <a:rPr lang="it-IT" dirty="0" err="1"/>
            <a:t>Interpretation</a:t>
          </a:r>
          <a:endParaRPr lang="it-IT" dirty="0"/>
        </a:p>
      </dgm:t>
    </dgm:pt>
    <dgm:pt modelId="{AB851C9B-CBC5-864A-9424-3875E704F50F}" type="parTrans" cxnId="{F0B497D2-1683-A941-84B6-4F16C21BAFE2}">
      <dgm:prSet/>
      <dgm:spPr/>
      <dgm:t>
        <a:bodyPr/>
        <a:lstStyle/>
        <a:p>
          <a:endParaRPr lang="it-IT"/>
        </a:p>
      </dgm:t>
    </dgm:pt>
    <dgm:pt modelId="{FF6FA12C-BBF6-2F47-AF42-570CCDAF4D0A}" type="sibTrans" cxnId="{F0B497D2-1683-A941-84B6-4F16C21BAFE2}">
      <dgm:prSet/>
      <dgm:spPr/>
      <dgm:t>
        <a:bodyPr/>
        <a:lstStyle/>
        <a:p>
          <a:endParaRPr lang="it-IT"/>
        </a:p>
      </dgm:t>
    </dgm:pt>
    <dgm:pt modelId="{8C2136A7-EF92-2346-BB07-195BD72D051D}" type="pres">
      <dgm:prSet presAssocID="{58CD1E84-8D71-484F-A792-2E743CFC2775}" presName="Name0" presStyleCnt="0">
        <dgm:presLayoutVars>
          <dgm:dir/>
          <dgm:resizeHandles val="exact"/>
        </dgm:presLayoutVars>
      </dgm:prSet>
      <dgm:spPr/>
    </dgm:pt>
    <dgm:pt modelId="{164ADE8C-6C52-0940-AE7A-6FD000301571}" type="pres">
      <dgm:prSet presAssocID="{58CD1E84-8D71-484F-A792-2E743CFC2775}" presName="cycle" presStyleCnt="0"/>
      <dgm:spPr/>
    </dgm:pt>
    <dgm:pt modelId="{E5586FDF-FBB2-4447-9BE2-14BEE841B82F}" type="pres">
      <dgm:prSet presAssocID="{97A2D528-00FD-D747-8D24-1466CB44D7FC}" presName="nodeFirstNode" presStyleLbl="node1" presStyleIdx="0" presStyleCnt="5">
        <dgm:presLayoutVars>
          <dgm:bulletEnabled val="1"/>
        </dgm:presLayoutVars>
      </dgm:prSet>
      <dgm:spPr/>
    </dgm:pt>
    <dgm:pt modelId="{26AB33A4-041F-6A40-A230-6029962421B4}" type="pres">
      <dgm:prSet presAssocID="{AC3CE445-149C-AC41-B7E4-BA1B74C2EDC9}" presName="sibTransFirstNode" presStyleLbl="bgShp" presStyleIdx="0" presStyleCnt="1"/>
      <dgm:spPr/>
    </dgm:pt>
    <dgm:pt modelId="{0421C0B8-623B-7B4A-AF1B-BECA84499BEE}" type="pres">
      <dgm:prSet presAssocID="{8BA05243-A20D-1441-8746-F3C1EC8AC1EA}" presName="nodeFollowingNodes" presStyleLbl="node1" presStyleIdx="1" presStyleCnt="5">
        <dgm:presLayoutVars>
          <dgm:bulletEnabled val="1"/>
        </dgm:presLayoutVars>
      </dgm:prSet>
      <dgm:spPr/>
    </dgm:pt>
    <dgm:pt modelId="{5B0BB3F7-E4C0-D44F-88AB-C50D66CA6565}" type="pres">
      <dgm:prSet presAssocID="{F22BCFE0-8680-594B-95F3-52A8DA0B8A74}" presName="nodeFollowingNodes" presStyleLbl="node1" presStyleIdx="2" presStyleCnt="5">
        <dgm:presLayoutVars>
          <dgm:bulletEnabled val="1"/>
        </dgm:presLayoutVars>
      </dgm:prSet>
      <dgm:spPr/>
    </dgm:pt>
    <dgm:pt modelId="{7530CE90-42F4-CB4B-ADF1-D897CB3EDFBB}" type="pres">
      <dgm:prSet presAssocID="{BB01B8BA-CF90-2E4E-B76D-A8AEF401E48E}" presName="nodeFollowingNodes" presStyleLbl="node1" presStyleIdx="3" presStyleCnt="5">
        <dgm:presLayoutVars>
          <dgm:bulletEnabled val="1"/>
        </dgm:presLayoutVars>
      </dgm:prSet>
      <dgm:spPr/>
    </dgm:pt>
    <dgm:pt modelId="{ED13D9F9-6ADF-6D44-A502-ED0040EF97D5}" type="pres">
      <dgm:prSet presAssocID="{0578DD66-0340-B248-957E-663218B87DDB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3A26F812-4143-734B-9B72-C346363F5BCC}" srcId="{58CD1E84-8D71-484F-A792-2E743CFC2775}" destId="{8BA05243-A20D-1441-8746-F3C1EC8AC1EA}" srcOrd="1" destOrd="0" parTransId="{9971E49A-CEB9-3D46-AB30-EA0773871A14}" sibTransId="{D6CF9018-0DEA-1846-A1CD-D573EC07C98D}"/>
    <dgm:cxn modelId="{47858316-760F-3447-B749-70627AC188AB}" type="presOf" srcId="{8BA05243-A20D-1441-8746-F3C1EC8AC1EA}" destId="{0421C0B8-623B-7B4A-AF1B-BECA84499BEE}" srcOrd="0" destOrd="0" presId="urn:microsoft.com/office/officeart/2005/8/layout/cycle3"/>
    <dgm:cxn modelId="{1AF2DD2C-6F7C-6A4D-B972-C1607499ED96}" srcId="{58CD1E84-8D71-484F-A792-2E743CFC2775}" destId="{BB01B8BA-CF90-2E4E-B76D-A8AEF401E48E}" srcOrd="3" destOrd="0" parTransId="{BB206F4F-D745-7248-B103-D0BFAD34D4AA}" sibTransId="{DFE77D02-3C74-BE45-AFF2-47C199ACBAC2}"/>
    <dgm:cxn modelId="{11993D36-F160-3548-8263-7395B695DAF2}" type="presOf" srcId="{F22BCFE0-8680-594B-95F3-52A8DA0B8A74}" destId="{5B0BB3F7-E4C0-D44F-88AB-C50D66CA6565}" srcOrd="0" destOrd="0" presId="urn:microsoft.com/office/officeart/2005/8/layout/cycle3"/>
    <dgm:cxn modelId="{3C409337-3054-814D-A5EF-DE6600BB7935}" type="presOf" srcId="{BB01B8BA-CF90-2E4E-B76D-A8AEF401E48E}" destId="{7530CE90-42F4-CB4B-ADF1-D897CB3EDFBB}" srcOrd="0" destOrd="0" presId="urn:microsoft.com/office/officeart/2005/8/layout/cycle3"/>
    <dgm:cxn modelId="{D0587764-D54B-984F-B302-9CAD39791ADC}" type="presOf" srcId="{58CD1E84-8D71-484F-A792-2E743CFC2775}" destId="{8C2136A7-EF92-2346-BB07-195BD72D051D}" srcOrd="0" destOrd="0" presId="urn:microsoft.com/office/officeart/2005/8/layout/cycle3"/>
    <dgm:cxn modelId="{56AA1F8B-0EA1-DF4C-9131-E994F9ABFF34}" srcId="{58CD1E84-8D71-484F-A792-2E743CFC2775}" destId="{F22BCFE0-8680-594B-95F3-52A8DA0B8A74}" srcOrd="2" destOrd="0" parTransId="{F163210C-D0F0-BC4A-99C9-567EBAFAC74C}" sibTransId="{FEFE3B37-C68E-C44B-8682-309292A50543}"/>
    <dgm:cxn modelId="{5A4C3AA5-4C49-7C4C-AB52-199FFB5ED265}" type="presOf" srcId="{0578DD66-0340-B248-957E-663218B87DDB}" destId="{ED13D9F9-6ADF-6D44-A502-ED0040EF97D5}" srcOrd="0" destOrd="0" presId="urn:microsoft.com/office/officeart/2005/8/layout/cycle3"/>
    <dgm:cxn modelId="{F0B497D2-1683-A941-84B6-4F16C21BAFE2}" srcId="{58CD1E84-8D71-484F-A792-2E743CFC2775}" destId="{0578DD66-0340-B248-957E-663218B87DDB}" srcOrd="4" destOrd="0" parTransId="{AB851C9B-CBC5-864A-9424-3875E704F50F}" sibTransId="{FF6FA12C-BBF6-2F47-AF42-570CCDAF4D0A}"/>
    <dgm:cxn modelId="{FE9454F0-0330-4F46-80A3-7E042145D970}" type="presOf" srcId="{97A2D528-00FD-D747-8D24-1466CB44D7FC}" destId="{E5586FDF-FBB2-4447-9BE2-14BEE841B82F}" srcOrd="0" destOrd="0" presId="urn:microsoft.com/office/officeart/2005/8/layout/cycle3"/>
    <dgm:cxn modelId="{56B356F2-C9E2-B543-956A-B0645F8462E0}" type="presOf" srcId="{AC3CE445-149C-AC41-B7E4-BA1B74C2EDC9}" destId="{26AB33A4-041F-6A40-A230-6029962421B4}" srcOrd="0" destOrd="0" presId="urn:microsoft.com/office/officeart/2005/8/layout/cycle3"/>
    <dgm:cxn modelId="{B064B8F9-B572-9C41-A329-2A3906308561}" srcId="{58CD1E84-8D71-484F-A792-2E743CFC2775}" destId="{97A2D528-00FD-D747-8D24-1466CB44D7FC}" srcOrd="0" destOrd="0" parTransId="{7EE625C3-A000-8445-9401-C442E361658A}" sibTransId="{AC3CE445-149C-AC41-B7E4-BA1B74C2EDC9}"/>
    <dgm:cxn modelId="{4887A2A7-823C-7440-A6CA-5331A34688D1}" type="presParOf" srcId="{8C2136A7-EF92-2346-BB07-195BD72D051D}" destId="{164ADE8C-6C52-0940-AE7A-6FD000301571}" srcOrd="0" destOrd="0" presId="urn:microsoft.com/office/officeart/2005/8/layout/cycle3"/>
    <dgm:cxn modelId="{25A6AA58-8241-CC46-9DD8-0C3F0AD834A1}" type="presParOf" srcId="{164ADE8C-6C52-0940-AE7A-6FD000301571}" destId="{E5586FDF-FBB2-4447-9BE2-14BEE841B82F}" srcOrd="0" destOrd="0" presId="urn:microsoft.com/office/officeart/2005/8/layout/cycle3"/>
    <dgm:cxn modelId="{BDA22C98-ABC3-F34A-A4AF-1854B5DBFC24}" type="presParOf" srcId="{164ADE8C-6C52-0940-AE7A-6FD000301571}" destId="{26AB33A4-041F-6A40-A230-6029962421B4}" srcOrd="1" destOrd="0" presId="urn:microsoft.com/office/officeart/2005/8/layout/cycle3"/>
    <dgm:cxn modelId="{319A510E-09AF-FF4F-9324-2601B603C7EF}" type="presParOf" srcId="{164ADE8C-6C52-0940-AE7A-6FD000301571}" destId="{0421C0B8-623B-7B4A-AF1B-BECA84499BEE}" srcOrd="2" destOrd="0" presId="urn:microsoft.com/office/officeart/2005/8/layout/cycle3"/>
    <dgm:cxn modelId="{1905F09E-4575-A64B-A0B7-D85359954216}" type="presParOf" srcId="{164ADE8C-6C52-0940-AE7A-6FD000301571}" destId="{5B0BB3F7-E4C0-D44F-88AB-C50D66CA6565}" srcOrd="3" destOrd="0" presId="urn:microsoft.com/office/officeart/2005/8/layout/cycle3"/>
    <dgm:cxn modelId="{78EAD38B-18F5-C942-9CC3-33B6330D1AB9}" type="presParOf" srcId="{164ADE8C-6C52-0940-AE7A-6FD000301571}" destId="{7530CE90-42F4-CB4B-ADF1-D897CB3EDFBB}" srcOrd="4" destOrd="0" presId="urn:microsoft.com/office/officeart/2005/8/layout/cycle3"/>
    <dgm:cxn modelId="{8BB4C880-B593-7441-8EA7-AC2C217B6ABF}" type="presParOf" srcId="{164ADE8C-6C52-0940-AE7A-6FD000301571}" destId="{ED13D9F9-6ADF-6D44-A502-ED0040EF97D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B33A4-041F-6A40-A230-6029962421B4}">
      <dsp:nvSpPr>
        <dsp:cNvPr id="0" name=""/>
        <dsp:cNvSpPr/>
      </dsp:nvSpPr>
      <dsp:spPr>
        <a:xfrm>
          <a:off x="1395186" y="-30460"/>
          <a:ext cx="4895784" cy="4895784"/>
        </a:xfrm>
        <a:prstGeom prst="circularArrow">
          <a:avLst>
            <a:gd name="adj1" fmla="val 5544"/>
            <a:gd name="adj2" fmla="val 330680"/>
            <a:gd name="adj3" fmla="val 13779142"/>
            <a:gd name="adj4" fmla="val 1738400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586FDF-FBB2-4447-9BE2-14BEE841B82F}">
      <dsp:nvSpPr>
        <dsp:cNvPr id="0" name=""/>
        <dsp:cNvSpPr/>
      </dsp:nvSpPr>
      <dsp:spPr>
        <a:xfrm>
          <a:off x="2698411" y="70"/>
          <a:ext cx="2289334" cy="11446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Data </a:t>
          </a:r>
          <a:r>
            <a:rPr lang="it-IT" sz="2600" kern="1200" dirty="0" err="1"/>
            <a:t>Preparation</a:t>
          </a:r>
          <a:endParaRPr lang="it-IT" sz="2600" kern="1200" dirty="0"/>
        </a:p>
      </dsp:txBody>
      <dsp:txXfrm>
        <a:off x="2754289" y="55948"/>
        <a:ext cx="2177578" cy="1032911"/>
      </dsp:txXfrm>
    </dsp:sp>
    <dsp:sp modelId="{0421C0B8-623B-7B4A-AF1B-BECA84499BEE}">
      <dsp:nvSpPr>
        <dsp:cNvPr id="0" name=""/>
        <dsp:cNvSpPr/>
      </dsp:nvSpPr>
      <dsp:spPr>
        <a:xfrm>
          <a:off x="4683984" y="1442673"/>
          <a:ext cx="2289334" cy="11446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Model Definition</a:t>
          </a:r>
        </a:p>
      </dsp:txBody>
      <dsp:txXfrm>
        <a:off x="4739862" y="1498551"/>
        <a:ext cx="2177578" cy="1032911"/>
      </dsp:txXfrm>
    </dsp:sp>
    <dsp:sp modelId="{5B0BB3F7-E4C0-D44F-88AB-C50D66CA6565}">
      <dsp:nvSpPr>
        <dsp:cNvPr id="0" name=""/>
        <dsp:cNvSpPr/>
      </dsp:nvSpPr>
      <dsp:spPr>
        <a:xfrm>
          <a:off x="3925563" y="3776853"/>
          <a:ext cx="2289334" cy="11446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Model Training</a:t>
          </a:r>
        </a:p>
      </dsp:txBody>
      <dsp:txXfrm>
        <a:off x="3981441" y="3832731"/>
        <a:ext cx="2177578" cy="1032911"/>
      </dsp:txXfrm>
    </dsp:sp>
    <dsp:sp modelId="{7530CE90-42F4-CB4B-ADF1-D897CB3EDFBB}">
      <dsp:nvSpPr>
        <dsp:cNvPr id="0" name=""/>
        <dsp:cNvSpPr/>
      </dsp:nvSpPr>
      <dsp:spPr>
        <a:xfrm>
          <a:off x="1471260" y="3776853"/>
          <a:ext cx="2289334" cy="11446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Model Testing</a:t>
          </a:r>
        </a:p>
      </dsp:txBody>
      <dsp:txXfrm>
        <a:off x="1527138" y="3832731"/>
        <a:ext cx="2177578" cy="1032911"/>
      </dsp:txXfrm>
    </dsp:sp>
    <dsp:sp modelId="{ED13D9F9-6ADF-6D44-A502-ED0040EF97D5}">
      <dsp:nvSpPr>
        <dsp:cNvPr id="0" name=""/>
        <dsp:cNvSpPr/>
      </dsp:nvSpPr>
      <dsp:spPr>
        <a:xfrm>
          <a:off x="712839" y="1442673"/>
          <a:ext cx="2289334" cy="11446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Model </a:t>
          </a:r>
          <a:r>
            <a:rPr lang="it-IT" sz="2600" kern="1200" dirty="0" err="1"/>
            <a:t>Interpretation</a:t>
          </a:r>
          <a:endParaRPr lang="it-IT" sz="2600" kern="1200" dirty="0"/>
        </a:p>
      </dsp:txBody>
      <dsp:txXfrm>
        <a:off x="768717" y="1498551"/>
        <a:ext cx="2177578" cy="1032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A5DD6-A9B6-4773-9484-51DBED110E7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6A666-DAFD-4346-9B29-712D4A7305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94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66A666-DAFD-4346-9B29-712D4A7305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12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06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409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9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e406c8d0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fe406c8d0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The interplay between the interactions of the particles and the magnetic field creates this phase mapping for the system.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Depending on the values of kappa and h the system can be in one of the three phases: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Ferromagnetic, Paramagnetic and Antiphase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>
                <a:effectLst/>
                <a:latin typeface="Arial" panose="020B0604020202020204" pitchFamily="34" charset="0"/>
              </a:rPr>
              <a:t>Unsupervised</a:t>
            </a:r>
            <a:r>
              <a:rPr lang="it-IT" dirty="0">
                <a:effectLst/>
                <a:latin typeface="Arial" panose="020B0604020202020204" pitchFamily="34" charset="0"/>
              </a:rPr>
              <a:t> Learning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The model </a:t>
            </a:r>
            <a:r>
              <a:rPr lang="it-IT" dirty="0" err="1">
                <a:effectLst/>
                <a:latin typeface="Arial" panose="020B0604020202020204" pitchFamily="34" charset="0"/>
              </a:rPr>
              <a:t>is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not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provided</a:t>
            </a:r>
            <a:r>
              <a:rPr lang="it-IT" dirty="0">
                <a:effectLst/>
                <a:latin typeface="Arial" panose="020B0604020202020204" pitchFamily="34" charset="0"/>
              </a:rPr>
              <a:t> with the </a:t>
            </a:r>
            <a:r>
              <a:rPr lang="it-IT" dirty="0" err="1">
                <a:effectLst/>
                <a:latin typeface="Arial" panose="020B0604020202020204" pitchFamily="34" charset="0"/>
              </a:rPr>
              <a:t>correct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results</a:t>
            </a:r>
            <a:br>
              <a:rPr lang="it-IT" dirty="0"/>
            </a:br>
            <a:r>
              <a:rPr lang="it-IT" dirty="0" err="1">
                <a:effectLst/>
                <a:latin typeface="Arial" panose="020B0604020202020204" pitchFamily="34" charset="0"/>
              </a:rPr>
              <a:t>during</a:t>
            </a:r>
            <a:r>
              <a:rPr lang="it-IT" dirty="0">
                <a:effectLst/>
                <a:latin typeface="Arial" panose="020B0604020202020204" pitchFamily="34" charset="0"/>
              </a:rPr>
              <a:t> the training.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Can be </a:t>
            </a:r>
            <a:r>
              <a:rPr lang="it-IT" dirty="0" err="1">
                <a:effectLst/>
                <a:latin typeface="Arial" panose="020B0604020202020204" pitchFamily="34" charset="0"/>
              </a:rPr>
              <a:t>used</a:t>
            </a:r>
            <a:r>
              <a:rPr lang="it-IT" dirty="0">
                <a:effectLst/>
                <a:latin typeface="Arial" panose="020B0604020202020204" pitchFamily="34" charset="0"/>
              </a:rPr>
              <a:t> to cluster the input data in classes on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the </a:t>
            </a:r>
            <a:r>
              <a:rPr lang="it-IT" dirty="0" err="1">
                <a:effectLst/>
                <a:latin typeface="Arial" panose="020B0604020202020204" pitchFamily="34" charset="0"/>
              </a:rPr>
              <a:t>basis</a:t>
            </a:r>
            <a:r>
              <a:rPr lang="it-IT" dirty="0">
                <a:effectLst/>
                <a:latin typeface="Arial" panose="020B0604020202020204" pitchFamily="34" charset="0"/>
              </a:rPr>
              <a:t> of </a:t>
            </a:r>
            <a:r>
              <a:rPr lang="it-IT" dirty="0" err="1">
                <a:effectLst/>
                <a:latin typeface="Arial" panose="020B0604020202020204" pitchFamily="34" charset="0"/>
              </a:rPr>
              <a:t>their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sta?s?cal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proper?es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only</a:t>
            </a:r>
            <a:r>
              <a:rPr lang="it-IT" dirty="0">
                <a:effectLst/>
                <a:latin typeface="Arial" panose="020B0604020202020204" pitchFamily="34" charset="0"/>
              </a:rPr>
              <a:t>.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Cluster </a:t>
            </a:r>
            <a:r>
              <a:rPr lang="it-IT" dirty="0" err="1">
                <a:effectLst/>
                <a:latin typeface="Arial" panose="020B0604020202020204" pitchFamily="34" charset="0"/>
              </a:rPr>
              <a:t>significance</a:t>
            </a:r>
            <a:r>
              <a:rPr lang="it-IT" dirty="0">
                <a:effectLst/>
                <a:latin typeface="Arial" panose="020B0604020202020204" pitchFamily="34" charset="0"/>
              </a:rPr>
              <a:t> and </a:t>
            </a:r>
            <a:r>
              <a:rPr lang="it-IT" dirty="0" err="1">
                <a:effectLst/>
                <a:latin typeface="Arial" panose="020B0604020202020204" pitchFamily="34" charset="0"/>
              </a:rPr>
              <a:t>labeling</a:t>
            </a:r>
            <a:r>
              <a:rPr lang="it-IT" dirty="0">
                <a:effectLst/>
                <a:latin typeface="Arial" panose="020B0604020202020204" pitchFamily="34" charset="0"/>
              </a:rPr>
              <a:t>.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The </a:t>
            </a:r>
            <a:r>
              <a:rPr lang="it-IT" dirty="0" err="1">
                <a:effectLst/>
                <a:latin typeface="Arial" panose="020B0604020202020204" pitchFamily="34" charset="0"/>
              </a:rPr>
              <a:t>labeling</a:t>
            </a:r>
            <a:r>
              <a:rPr lang="it-IT" dirty="0">
                <a:effectLst/>
                <a:latin typeface="Arial" panose="020B0604020202020204" pitchFamily="34" charset="0"/>
              </a:rPr>
              <a:t> can be </a:t>
            </a:r>
            <a:r>
              <a:rPr lang="it-IT" dirty="0" err="1">
                <a:effectLst/>
                <a:latin typeface="Arial" panose="020B0604020202020204" pitchFamily="34" charset="0"/>
              </a:rPr>
              <a:t>carried</a:t>
            </a:r>
            <a:r>
              <a:rPr lang="it-IT" dirty="0">
                <a:effectLst/>
                <a:latin typeface="Arial" panose="020B0604020202020204" pitchFamily="34" charset="0"/>
              </a:rPr>
              <a:t> out </a:t>
            </a:r>
            <a:r>
              <a:rPr lang="it-IT" dirty="0" err="1">
                <a:effectLst/>
                <a:latin typeface="Arial" panose="020B0604020202020204" pitchFamily="34" charset="0"/>
              </a:rPr>
              <a:t>even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if</a:t>
            </a:r>
            <a:r>
              <a:rPr lang="it-IT" dirty="0">
                <a:effectLst/>
                <a:latin typeface="Arial" panose="020B0604020202020204" pitchFamily="34" charset="0"/>
              </a:rPr>
              <a:t> the labels are</a:t>
            </a:r>
            <a:br>
              <a:rPr lang="it-IT" dirty="0"/>
            </a:br>
            <a:r>
              <a:rPr lang="it-IT" dirty="0" err="1">
                <a:effectLst/>
                <a:latin typeface="Arial" panose="020B0604020202020204" pitchFamily="34" charset="0"/>
              </a:rPr>
              <a:t>only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available</a:t>
            </a:r>
            <a:r>
              <a:rPr lang="it-IT" dirty="0">
                <a:effectLst/>
                <a:latin typeface="Arial" panose="020B0604020202020204" pitchFamily="34" charset="0"/>
              </a:rPr>
              <a:t> for a small </a:t>
            </a:r>
            <a:r>
              <a:rPr lang="it-IT" dirty="0" err="1">
                <a:effectLst/>
                <a:latin typeface="Arial" panose="020B0604020202020204" pitchFamily="34" charset="0"/>
              </a:rPr>
              <a:t>number</a:t>
            </a:r>
            <a:r>
              <a:rPr lang="it-IT" dirty="0">
                <a:effectLst/>
                <a:latin typeface="Arial" panose="020B0604020202020204" pitchFamily="34" charset="0"/>
              </a:rPr>
              <a:t> of </a:t>
            </a:r>
            <a:r>
              <a:rPr lang="it-IT" dirty="0" err="1">
                <a:effectLst/>
                <a:latin typeface="Arial" panose="020B0604020202020204" pitchFamily="34" charset="0"/>
              </a:rPr>
              <a:t>objects</a:t>
            </a:r>
            <a:br>
              <a:rPr lang="it-IT" dirty="0"/>
            </a:br>
            <a:r>
              <a:rPr lang="it-IT" dirty="0" err="1">
                <a:effectLst/>
                <a:latin typeface="Arial" panose="020B0604020202020204" pitchFamily="34" charset="0"/>
              </a:rPr>
              <a:t>representa?ve</a:t>
            </a:r>
            <a:r>
              <a:rPr lang="it-IT" dirty="0">
                <a:effectLst/>
                <a:latin typeface="Arial" panose="020B0604020202020204" pitchFamily="34" charset="0"/>
              </a:rPr>
              <a:t> of the </a:t>
            </a:r>
            <a:r>
              <a:rPr lang="it-IT" dirty="0" err="1">
                <a:effectLst/>
                <a:latin typeface="Arial" panose="020B0604020202020204" pitchFamily="34" charset="0"/>
              </a:rPr>
              <a:t>desired</a:t>
            </a:r>
            <a:r>
              <a:rPr lang="it-IT" dirty="0">
                <a:effectLst/>
                <a:latin typeface="Arial" panose="020B0604020202020204" pitchFamily="34" charset="0"/>
              </a:rPr>
              <a:t> classes</a:t>
            </a:r>
          </a:p>
          <a:p>
            <a:endParaRPr lang="it-IT" dirty="0">
              <a:effectLst/>
              <a:latin typeface="Arial" panose="020B0604020202020204" pitchFamily="34" charset="0"/>
            </a:endParaRPr>
          </a:p>
          <a:p>
            <a:r>
              <a:rPr lang="it-IT" dirty="0" err="1">
                <a:effectLst/>
                <a:latin typeface="Arial" panose="020B0604020202020204" pitchFamily="34" charset="0"/>
              </a:rPr>
              <a:t>Supervised</a:t>
            </a:r>
            <a:r>
              <a:rPr lang="it-IT" dirty="0">
                <a:effectLst/>
                <a:latin typeface="Arial" panose="020B0604020202020204" pitchFamily="34" charset="0"/>
              </a:rPr>
              <a:t> Learning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Training data </a:t>
            </a:r>
            <a:r>
              <a:rPr lang="it-IT" dirty="0" err="1">
                <a:effectLst/>
                <a:latin typeface="Arial" panose="020B0604020202020204" pitchFamily="34" charset="0"/>
              </a:rPr>
              <a:t>includes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both</a:t>
            </a:r>
            <a:r>
              <a:rPr lang="it-IT" dirty="0">
                <a:effectLst/>
                <a:latin typeface="Arial" panose="020B0604020202020204" pitchFamily="34" charset="0"/>
              </a:rPr>
              <a:t> the input and the</a:t>
            </a:r>
            <a:br>
              <a:rPr lang="it-IT" dirty="0"/>
            </a:br>
            <a:r>
              <a:rPr lang="it-IT" dirty="0" err="1">
                <a:effectLst/>
                <a:latin typeface="Arial" panose="020B0604020202020204" pitchFamily="34" charset="0"/>
              </a:rPr>
              <a:t>desired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results</a:t>
            </a:r>
            <a:r>
              <a:rPr lang="it-IT" dirty="0">
                <a:effectLst/>
                <a:latin typeface="Arial" panose="020B0604020202020204" pitchFamily="34" charset="0"/>
              </a:rPr>
              <a:t>.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For some </a:t>
            </a:r>
            <a:r>
              <a:rPr lang="it-IT" dirty="0" err="1">
                <a:effectLst/>
                <a:latin typeface="Arial" panose="020B0604020202020204" pitchFamily="34" charset="0"/>
              </a:rPr>
              <a:t>examples</a:t>
            </a:r>
            <a:r>
              <a:rPr lang="it-IT" dirty="0">
                <a:effectLst/>
                <a:latin typeface="Arial" panose="020B0604020202020204" pitchFamily="34" charset="0"/>
              </a:rPr>
              <a:t> the </a:t>
            </a:r>
            <a:r>
              <a:rPr lang="it-IT" dirty="0" err="1">
                <a:effectLst/>
                <a:latin typeface="Arial" panose="020B0604020202020204" pitchFamily="34" charset="0"/>
              </a:rPr>
              <a:t>correct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results</a:t>
            </a:r>
            <a:r>
              <a:rPr lang="it-IT" dirty="0">
                <a:effectLst/>
                <a:latin typeface="Arial" panose="020B0604020202020204" pitchFamily="34" charset="0"/>
              </a:rPr>
              <a:t> (targets) are</a:t>
            </a:r>
            <a:br>
              <a:rPr lang="it-IT" dirty="0"/>
            </a:br>
            <a:r>
              <a:rPr lang="it-IT" dirty="0" err="1">
                <a:effectLst/>
                <a:latin typeface="Arial" panose="020B0604020202020204" pitchFamily="34" charset="0"/>
              </a:rPr>
              <a:t>known</a:t>
            </a:r>
            <a:r>
              <a:rPr lang="it-IT" dirty="0">
                <a:effectLst/>
                <a:latin typeface="Arial" panose="020B0604020202020204" pitchFamily="34" charset="0"/>
              </a:rPr>
              <a:t> and are </a:t>
            </a:r>
            <a:r>
              <a:rPr lang="it-IT" dirty="0" err="1">
                <a:effectLst/>
                <a:latin typeface="Arial" panose="020B0604020202020204" pitchFamily="34" charset="0"/>
              </a:rPr>
              <a:t>given</a:t>
            </a:r>
            <a:r>
              <a:rPr lang="it-IT" dirty="0">
                <a:effectLst/>
                <a:latin typeface="Arial" panose="020B0604020202020204" pitchFamily="34" charset="0"/>
              </a:rPr>
              <a:t> in input to the model </a:t>
            </a:r>
            <a:r>
              <a:rPr lang="it-IT" dirty="0" err="1">
                <a:effectLst/>
                <a:latin typeface="Arial" panose="020B0604020202020204" pitchFamily="34" charset="0"/>
              </a:rPr>
              <a:t>during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the learning </a:t>
            </a:r>
            <a:r>
              <a:rPr lang="it-IT" dirty="0" err="1">
                <a:effectLst/>
                <a:latin typeface="Arial" panose="020B0604020202020204" pitchFamily="34" charset="0"/>
              </a:rPr>
              <a:t>process</a:t>
            </a:r>
            <a:r>
              <a:rPr lang="it-IT" dirty="0">
                <a:effectLst/>
                <a:latin typeface="Arial" panose="020B0604020202020204" pitchFamily="34" charset="0"/>
              </a:rPr>
              <a:t>.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The </a:t>
            </a:r>
            <a:r>
              <a:rPr lang="it-IT" dirty="0" err="1">
                <a:effectLst/>
                <a:latin typeface="Arial" panose="020B0604020202020204" pitchFamily="34" charset="0"/>
              </a:rPr>
              <a:t>construc?on</a:t>
            </a:r>
            <a:r>
              <a:rPr lang="it-IT" dirty="0">
                <a:effectLst/>
                <a:latin typeface="Arial" panose="020B0604020202020204" pitchFamily="34" charset="0"/>
              </a:rPr>
              <a:t> of a </a:t>
            </a:r>
            <a:r>
              <a:rPr lang="it-IT" dirty="0" err="1">
                <a:effectLst/>
                <a:latin typeface="Arial" panose="020B0604020202020204" pitchFamily="34" charset="0"/>
              </a:rPr>
              <a:t>proper</a:t>
            </a:r>
            <a:r>
              <a:rPr lang="it-IT" dirty="0">
                <a:effectLst/>
                <a:latin typeface="Arial" panose="020B0604020202020204" pitchFamily="34" charset="0"/>
              </a:rPr>
              <a:t> training, </a:t>
            </a:r>
            <a:r>
              <a:rPr lang="it-IT" dirty="0" err="1">
                <a:effectLst/>
                <a:latin typeface="Arial" panose="020B0604020202020204" pitchFamily="34" charset="0"/>
              </a:rPr>
              <a:t>valida?on</a:t>
            </a:r>
            <a:r>
              <a:rPr lang="it-IT" dirty="0">
                <a:effectLst/>
                <a:latin typeface="Arial" panose="020B0604020202020204" pitchFamily="34" charset="0"/>
              </a:rPr>
              <a:t> and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test set (Bok) </a:t>
            </a:r>
            <a:r>
              <a:rPr lang="it-IT" dirty="0" err="1">
                <a:effectLst/>
                <a:latin typeface="Arial" panose="020B0604020202020204" pitchFamily="34" charset="0"/>
              </a:rPr>
              <a:t>is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crucial</a:t>
            </a:r>
            <a:r>
              <a:rPr lang="it-IT" dirty="0">
                <a:effectLst/>
                <a:latin typeface="Arial" panose="020B0604020202020204" pitchFamily="34" charset="0"/>
              </a:rPr>
              <a:t>.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</a:t>
            </a:r>
            <a:r>
              <a:rPr lang="it-IT" dirty="0" err="1">
                <a:effectLst/>
                <a:latin typeface="Arial" panose="020B0604020202020204" pitchFamily="34" charset="0"/>
              </a:rPr>
              <a:t>These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methods</a:t>
            </a:r>
            <a:r>
              <a:rPr lang="it-IT" dirty="0">
                <a:effectLst/>
                <a:latin typeface="Arial" panose="020B0604020202020204" pitchFamily="34" charset="0"/>
              </a:rPr>
              <a:t> are </a:t>
            </a:r>
            <a:r>
              <a:rPr lang="it-IT" dirty="0" err="1">
                <a:effectLst/>
                <a:latin typeface="Arial" panose="020B0604020202020204" pitchFamily="34" charset="0"/>
              </a:rPr>
              <a:t>usually</a:t>
            </a:r>
            <a:r>
              <a:rPr lang="it-IT" dirty="0">
                <a:effectLst/>
                <a:latin typeface="Arial" panose="020B0604020202020204" pitchFamily="34" charset="0"/>
              </a:rPr>
              <a:t> fast and accurate.</a:t>
            </a:r>
            <a:br>
              <a:rPr lang="it-IT" dirty="0"/>
            </a:br>
            <a:r>
              <a:rPr lang="it-IT" dirty="0">
                <a:effectLst/>
                <a:latin typeface="Arial" panose="020B0604020202020204" pitchFamily="34" charset="0"/>
              </a:rPr>
              <a:t>• </a:t>
            </a:r>
            <a:r>
              <a:rPr lang="it-IT" dirty="0" err="1">
                <a:effectLst/>
                <a:latin typeface="Arial" panose="020B0604020202020204" pitchFamily="34" charset="0"/>
              </a:rPr>
              <a:t>Have</a:t>
            </a:r>
            <a:r>
              <a:rPr lang="it-IT" dirty="0">
                <a:effectLst/>
                <a:latin typeface="Arial" panose="020B0604020202020204" pitchFamily="34" charset="0"/>
              </a:rPr>
              <a:t> to be </a:t>
            </a:r>
            <a:r>
              <a:rPr lang="it-IT" dirty="0" err="1">
                <a:effectLst/>
                <a:latin typeface="Arial" panose="020B0604020202020204" pitchFamily="34" charset="0"/>
              </a:rPr>
              <a:t>able</a:t>
            </a:r>
            <a:r>
              <a:rPr lang="it-IT" dirty="0">
                <a:effectLst/>
                <a:latin typeface="Arial" panose="020B0604020202020204" pitchFamily="34" charset="0"/>
              </a:rPr>
              <a:t> to </a:t>
            </a:r>
            <a:r>
              <a:rPr lang="it-IT" dirty="0" err="1">
                <a:effectLst/>
                <a:latin typeface="Arial" panose="020B0604020202020204" pitchFamily="34" charset="0"/>
              </a:rPr>
              <a:t>generalize</a:t>
            </a:r>
            <a:r>
              <a:rPr lang="it-IT" dirty="0">
                <a:effectLst/>
                <a:latin typeface="Arial" panose="020B0604020202020204" pitchFamily="34" charset="0"/>
              </a:rPr>
              <a:t>: </a:t>
            </a:r>
            <a:r>
              <a:rPr lang="it-IT" dirty="0" err="1">
                <a:effectLst/>
                <a:latin typeface="Arial" panose="020B0604020202020204" pitchFamily="34" charset="0"/>
              </a:rPr>
              <a:t>give</a:t>
            </a:r>
            <a:r>
              <a:rPr lang="it-IT" dirty="0">
                <a:effectLst/>
                <a:latin typeface="Arial" panose="020B0604020202020204" pitchFamily="34" charset="0"/>
              </a:rPr>
              <a:t> the </a:t>
            </a:r>
            <a:r>
              <a:rPr lang="it-IT" dirty="0" err="1">
                <a:effectLst/>
                <a:latin typeface="Arial" panose="020B0604020202020204" pitchFamily="34" charset="0"/>
              </a:rPr>
              <a:t>correct</a:t>
            </a:r>
            <a:br>
              <a:rPr lang="it-IT" dirty="0"/>
            </a:br>
            <a:r>
              <a:rPr lang="it-IT" dirty="0" err="1">
                <a:effectLst/>
                <a:latin typeface="Arial" panose="020B0604020202020204" pitchFamily="34" charset="0"/>
              </a:rPr>
              <a:t>results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when</a:t>
            </a:r>
            <a:r>
              <a:rPr lang="it-IT" dirty="0">
                <a:effectLst/>
                <a:latin typeface="Arial" panose="020B0604020202020204" pitchFamily="34" charset="0"/>
              </a:rPr>
              <a:t> new data are </a:t>
            </a:r>
            <a:r>
              <a:rPr lang="it-IT" dirty="0" err="1">
                <a:effectLst/>
                <a:latin typeface="Arial" panose="020B0604020202020204" pitchFamily="34" charset="0"/>
              </a:rPr>
              <a:t>given</a:t>
            </a:r>
            <a:r>
              <a:rPr lang="it-IT" dirty="0">
                <a:effectLst/>
                <a:latin typeface="Arial" panose="020B0604020202020204" pitchFamily="34" charset="0"/>
              </a:rPr>
              <a:t> in input </a:t>
            </a:r>
            <a:r>
              <a:rPr lang="it-IT" dirty="0" err="1">
                <a:effectLst/>
                <a:latin typeface="Arial" panose="020B0604020202020204" pitchFamily="34" charset="0"/>
              </a:rPr>
              <a:t>without</a:t>
            </a:r>
            <a:br>
              <a:rPr lang="it-IT" dirty="0"/>
            </a:br>
            <a:r>
              <a:rPr lang="it-IT" dirty="0" err="1">
                <a:effectLst/>
                <a:latin typeface="Arial" panose="020B0604020202020204" pitchFamily="34" charset="0"/>
              </a:rPr>
              <a:t>knowing</a:t>
            </a:r>
            <a:r>
              <a:rPr lang="it-IT" dirty="0">
                <a:effectLst/>
                <a:latin typeface="Arial" panose="020B0604020202020204" pitchFamily="34" charset="0"/>
              </a:rPr>
              <a:t> a priori the target.</a:t>
            </a: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26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Geometric Deep learning</a:t>
            </a:r>
          </a:p>
          <a:p>
            <a:r>
              <a:rPr lang="it-IT" dirty="0" err="1"/>
              <a:t>Neural</a:t>
            </a:r>
            <a:r>
              <a:rPr lang="it-IT" dirty="0"/>
              <a:t> network </a:t>
            </a:r>
            <a:r>
              <a:rPr lang="it-IT" dirty="0" err="1"/>
              <a:t>architecture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equivariant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dirty="0" err="1"/>
              <a:t>transformations</a:t>
            </a:r>
            <a:r>
              <a:rPr lang="it-IT" dirty="0"/>
              <a:t> under the Lorentz group, a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of </a:t>
            </a:r>
            <a:r>
              <a:rPr lang="it-IT" dirty="0" err="1"/>
              <a:t>space</a:t>
            </a:r>
            <a:r>
              <a:rPr lang="it-IT" dirty="0"/>
              <a:t> and time in </a:t>
            </a:r>
            <a:r>
              <a:rPr lang="it-IT" dirty="0" err="1"/>
              <a:t>physics</a:t>
            </a:r>
            <a:r>
              <a:rPr lang="it-IT" dirty="0"/>
              <a:t>.</a:t>
            </a:r>
            <a:endParaRPr lang="en-US" dirty="0"/>
          </a:p>
          <a:p>
            <a:endParaRPr lang="en-US" dirty="0"/>
          </a:p>
          <a:p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equivariant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dirty="0" err="1"/>
              <a:t>transformations</a:t>
            </a:r>
            <a:r>
              <a:rPr lang="it-IT" dirty="0"/>
              <a:t> under the Lorentz group, a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of </a:t>
            </a:r>
            <a:r>
              <a:rPr lang="it-IT" dirty="0" err="1"/>
              <a:t>space</a:t>
            </a:r>
            <a:r>
              <a:rPr lang="it-IT" dirty="0"/>
              <a:t> and time in </a:t>
            </a:r>
            <a:r>
              <a:rPr lang="it-IT" dirty="0" err="1"/>
              <a:t>physics</a:t>
            </a:r>
            <a:r>
              <a:rPr lang="it-IT" dirty="0"/>
              <a:t>. The </a:t>
            </a:r>
            <a:r>
              <a:rPr lang="it-IT" dirty="0" err="1"/>
              <a:t>architecture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theory of the finite-</a:t>
            </a:r>
            <a:r>
              <a:rPr lang="it-IT" dirty="0" err="1"/>
              <a:t>dimensional</a:t>
            </a:r>
            <a:r>
              <a:rPr lang="it-IT" dirty="0"/>
              <a:t> </a:t>
            </a:r>
            <a:r>
              <a:rPr lang="it-IT" dirty="0" err="1"/>
              <a:t>representations</a:t>
            </a:r>
            <a:r>
              <a:rPr lang="it-IT" dirty="0"/>
              <a:t> of the Lorentz group and the </a:t>
            </a:r>
            <a:r>
              <a:rPr lang="it-IT" dirty="0" err="1"/>
              <a:t>equivariant</a:t>
            </a:r>
            <a:r>
              <a:rPr lang="it-IT" dirty="0"/>
              <a:t> </a:t>
            </a:r>
            <a:r>
              <a:rPr lang="it-IT" dirty="0" err="1"/>
              <a:t>nonlinearity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the </a:t>
            </a:r>
            <a:r>
              <a:rPr lang="it-IT" dirty="0" err="1"/>
              <a:t>tensor</a:t>
            </a:r>
            <a:r>
              <a:rPr lang="it-IT" dirty="0"/>
              <a:t> product.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6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72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</a:t>
            </a:r>
            <a:r>
              <a:rPr lang="it-FR" dirty="0"/>
              <a:t>n addition to standard complexity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55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Geometric Deep learning</a:t>
            </a:r>
          </a:p>
          <a:p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equivariant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dirty="0" err="1"/>
              <a:t>transformations</a:t>
            </a:r>
            <a:r>
              <a:rPr lang="it-IT" dirty="0"/>
              <a:t> under the Lorentz group, a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of </a:t>
            </a:r>
            <a:r>
              <a:rPr lang="it-IT" dirty="0" err="1"/>
              <a:t>space</a:t>
            </a:r>
            <a:r>
              <a:rPr lang="it-IT" dirty="0"/>
              <a:t> and time in </a:t>
            </a:r>
            <a:r>
              <a:rPr lang="it-IT" dirty="0" err="1"/>
              <a:t>physics</a:t>
            </a:r>
            <a:r>
              <a:rPr lang="it-IT" dirty="0"/>
              <a:t>. The </a:t>
            </a:r>
            <a:r>
              <a:rPr lang="it-IT" dirty="0" err="1"/>
              <a:t>architecture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theory of the finite-</a:t>
            </a:r>
            <a:r>
              <a:rPr lang="it-IT" dirty="0" err="1"/>
              <a:t>dimensional</a:t>
            </a:r>
            <a:r>
              <a:rPr lang="it-IT" dirty="0"/>
              <a:t> </a:t>
            </a:r>
            <a:r>
              <a:rPr lang="it-IT" dirty="0" err="1"/>
              <a:t>representations</a:t>
            </a:r>
            <a:r>
              <a:rPr lang="it-IT" dirty="0"/>
              <a:t> of the Lorentz group and the </a:t>
            </a:r>
            <a:r>
              <a:rPr lang="it-IT" dirty="0" err="1"/>
              <a:t>equivariant</a:t>
            </a:r>
            <a:r>
              <a:rPr lang="it-IT" dirty="0"/>
              <a:t> </a:t>
            </a:r>
            <a:r>
              <a:rPr lang="it-IT" dirty="0" err="1"/>
              <a:t>nonlinearity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the </a:t>
            </a:r>
            <a:r>
              <a:rPr lang="it-IT" dirty="0" err="1"/>
              <a:t>tensor</a:t>
            </a:r>
            <a:r>
              <a:rPr lang="it-IT" dirty="0"/>
              <a:t> product.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CMR9"/>
              </a:rPr>
              <a:t>An explicit quantum </a:t>
            </a:r>
            <a:r>
              <a:rPr lang="it-IT" sz="1800" dirty="0" err="1">
                <a:effectLst/>
                <a:latin typeface="CMR9"/>
              </a:rPr>
              <a:t>classifier</a:t>
            </a:r>
            <a:r>
              <a:rPr lang="it-IT" sz="1800" dirty="0">
                <a:effectLst/>
                <a:latin typeface="CMR9"/>
              </a:rPr>
              <a:t>, </a:t>
            </a:r>
            <a:r>
              <a:rPr lang="it-IT" sz="1800" dirty="0" err="1">
                <a:effectLst/>
                <a:latin typeface="CMR9"/>
              </a:rPr>
              <a:t>where</a:t>
            </a:r>
            <a:r>
              <a:rPr lang="it-IT" sz="1800" dirty="0">
                <a:effectLst/>
                <a:latin typeface="CMR9"/>
              </a:rPr>
              <a:t> the label of a data point </a:t>
            </a:r>
            <a:r>
              <a:rPr lang="it-IT" sz="1800" dirty="0">
                <a:effectLst/>
                <a:latin typeface="CMMIB9"/>
              </a:rPr>
              <a:t>x </a:t>
            </a:r>
            <a:r>
              <a:rPr lang="it-IT" sz="1800" dirty="0" err="1">
                <a:effectLst/>
                <a:latin typeface="CMR9"/>
              </a:rPr>
              <a:t>is</a:t>
            </a:r>
            <a:r>
              <a:rPr lang="it-IT" sz="1800" dirty="0">
                <a:effectLst/>
                <a:latin typeface="CMR9"/>
              </a:rPr>
              <a:t> </a:t>
            </a:r>
            <a:r>
              <a:rPr lang="it-IT" sz="1800" dirty="0" err="1">
                <a:effectLst/>
                <a:latin typeface="CMR9"/>
              </a:rPr>
              <a:t>specified</a:t>
            </a:r>
            <a:r>
              <a:rPr lang="it-IT" sz="1800" dirty="0">
                <a:effectLst/>
                <a:latin typeface="CMR9"/>
              </a:rPr>
              <a:t> by the </a:t>
            </a:r>
            <a:r>
              <a:rPr lang="it-IT" sz="1800" dirty="0" err="1">
                <a:effectLst/>
                <a:latin typeface="CMR9"/>
              </a:rPr>
              <a:t>expectation</a:t>
            </a:r>
            <a:r>
              <a:rPr lang="it-IT" sz="1800" dirty="0">
                <a:effectLst/>
                <a:latin typeface="CMR9"/>
              </a:rPr>
              <a:t> </a:t>
            </a:r>
            <a:r>
              <a:rPr lang="it-IT" sz="1800" dirty="0" err="1">
                <a:effectLst/>
                <a:latin typeface="CMR9"/>
              </a:rPr>
              <a:t>value</a:t>
            </a:r>
            <a:r>
              <a:rPr lang="it-IT" sz="1800" dirty="0">
                <a:effectLst/>
                <a:latin typeface="CMR9"/>
              </a:rPr>
              <a:t> of a </a:t>
            </a:r>
            <a:r>
              <a:rPr lang="it-IT" sz="1800" dirty="0" err="1">
                <a:effectLst/>
                <a:latin typeface="CMR9"/>
              </a:rPr>
              <a:t>variational</a:t>
            </a:r>
            <a:r>
              <a:rPr lang="it-IT" sz="1800" dirty="0">
                <a:effectLst/>
                <a:latin typeface="CMR9"/>
              </a:rPr>
              <a:t> </a:t>
            </a:r>
            <a:r>
              <a:rPr lang="it-IT" sz="1800" dirty="0" err="1">
                <a:effectLst/>
                <a:latin typeface="CMR9"/>
              </a:rPr>
              <a:t>measurement</a:t>
            </a:r>
            <a:r>
              <a:rPr lang="it-IT" sz="1800" dirty="0">
                <a:effectLst/>
                <a:latin typeface="CMR9"/>
              </a:rPr>
              <a:t> on </a:t>
            </a:r>
            <a:r>
              <a:rPr lang="it-IT" sz="1800" dirty="0" err="1">
                <a:effectLst/>
                <a:latin typeface="CMR9"/>
              </a:rPr>
              <a:t>its</a:t>
            </a:r>
            <a:r>
              <a:rPr lang="it-IT" sz="1800" dirty="0">
                <a:effectLst/>
                <a:latin typeface="CMR9"/>
              </a:rPr>
              <a:t> </a:t>
            </a:r>
            <a:r>
              <a:rPr lang="it-IT" sz="1800" dirty="0" err="1">
                <a:effectLst/>
                <a:latin typeface="CMR9"/>
              </a:rPr>
              <a:t>associated</a:t>
            </a:r>
            <a:r>
              <a:rPr lang="it-IT" sz="1800" dirty="0">
                <a:effectLst/>
                <a:latin typeface="CMR9"/>
              </a:rPr>
              <a:t> </a:t>
            </a:r>
            <a:r>
              <a:rPr lang="it-IT" sz="1800" dirty="0" err="1">
                <a:effectLst/>
                <a:latin typeface="CMR9"/>
              </a:rPr>
              <a:t>quan</a:t>
            </a:r>
            <a:r>
              <a:rPr lang="it-IT" sz="1800" dirty="0">
                <a:effectLst/>
                <a:latin typeface="CMR9"/>
              </a:rPr>
              <a:t>- </a:t>
            </a:r>
            <a:r>
              <a:rPr lang="it-IT" sz="1800" dirty="0" err="1">
                <a:effectLst/>
                <a:latin typeface="CMR9"/>
              </a:rPr>
              <a:t>tum</a:t>
            </a:r>
            <a:r>
              <a:rPr lang="it-IT" sz="1800" dirty="0">
                <a:effectLst/>
                <a:latin typeface="CMR9"/>
              </a:rPr>
              <a:t> feature state </a:t>
            </a:r>
            <a:r>
              <a:rPr lang="el-GR" sz="1800" dirty="0">
                <a:effectLst/>
                <a:latin typeface="CMMI9"/>
              </a:rPr>
              <a:t>ρ</a:t>
            </a:r>
            <a:r>
              <a:rPr lang="el-GR" sz="1800" dirty="0">
                <a:effectLst/>
                <a:latin typeface="CMR9"/>
              </a:rPr>
              <a:t>(</a:t>
            </a:r>
            <a:r>
              <a:rPr lang="it-IT" sz="1800" dirty="0">
                <a:effectLst/>
                <a:latin typeface="CMMIB9"/>
              </a:rPr>
              <a:t>x</a:t>
            </a:r>
            <a:r>
              <a:rPr lang="it-IT" sz="1800" dirty="0">
                <a:effectLst/>
                <a:latin typeface="CMR9"/>
              </a:rPr>
              <a:t>). </a:t>
            </a:r>
            <a:endParaRPr lang="it-IT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4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Classical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gradients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vanish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exponentially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with the </a:t>
            </a:r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number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 of </a:t>
            </a:r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layers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 (</a:t>
            </a:r>
            <a:r>
              <a:rPr lang="it-IT" sz="11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J</a:t>
            </a:r>
            <a:r>
              <a:rPr lang="it-IT" sz="1100" dirty="0">
                <a:solidFill>
                  <a:schemeClr val="accent1"/>
                </a:solidFill>
                <a:latin typeface="IBM Plex Sans" panose="020B0503050203000203" pitchFamily="34" charset="0"/>
              </a:rPr>
              <a:t>. </a:t>
            </a:r>
            <a:r>
              <a:rPr lang="it-IT" sz="11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McClean</a:t>
            </a:r>
            <a:r>
              <a:rPr lang="it-IT" sz="11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100" i="1" dirty="0">
                <a:solidFill>
                  <a:schemeClr val="accent1"/>
                </a:solidFill>
                <a:latin typeface="IBM Plex Sans" panose="020B0503050203000203" pitchFamily="34" charset="0"/>
              </a:rPr>
              <a:t>et al</a:t>
            </a:r>
            <a:r>
              <a:rPr lang="it-IT" sz="1100" dirty="0">
                <a:solidFill>
                  <a:schemeClr val="accent1"/>
                </a:solidFill>
                <a:latin typeface="IBM Plex Sans" panose="020B0503050203000203" pitchFamily="34" charset="0"/>
              </a:rPr>
              <a:t>., arXiv:1803.11173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) </a:t>
            </a:r>
          </a:p>
          <a:p>
            <a:pPr lvl="1"/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•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Convergence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still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possible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if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gradients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consistent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between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batches</a:t>
            </a:r>
            <a:r>
              <a:rPr lang="it-IT" sz="1600" dirty="0">
                <a:solidFill>
                  <a:schemeClr val="accent1"/>
                </a:solidFill>
                <a:latin typeface="IBM Plex Sans" panose="020B0503050203000203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CMR10"/>
              </a:rPr>
              <a:t>As</a:t>
            </a:r>
            <a:r>
              <a:rPr lang="it-IT" sz="1800" dirty="0">
                <a:effectLst/>
                <a:latin typeface="CMR10"/>
              </a:rPr>
              <a:t> the ans ̈</a:t>
            </a:r>
            <a:r>
              <a:rPr lang="it-IT" sz="1800" dirty="0" err="1">
                <a:effectLst/>
                <a:latin typeface="CMR10"/>
              </a:rPr>
              <a:t>atze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used</a:t>
            </a:r>
            <a:r>
              <a:rPr lang="it-IT" sz="1800" dirty="0">
                <a:effectLst/>
                <a:latin typeface="CMR10"/>
              </a:rPr>
              <a:t> in </a:t>
            </a:r>
            <a:r>
              <a:rPr lang="it-IT" sz="1800" dirty="0" err="1">
                <a:effectLst/>
                <a:latin typeface="CMR10"/>
              </a:rPr>
              <a:t>variational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algorithms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become</a:t>
            </a:r>
            <a:r>
              <a:rPr lang="it-IT" sz="1800" dirty="0">
                <a:effectLst/>
                <a:latin typeface="CMR10"/>
              </a:rPr>
              <a:t> more and more </a:t>
            </a:r>
            <a:r>
              <a:rPr lang="it-IT" sz="1800" dirty="0" err="1">
                <a:effectLst/>
                <a:latin typeface="CMR10"/>
              </a:rPr>
              <a:t>complex</a:t>
            </a:r>
            <a:r>
              <a:rPr lang="it-IT" sz="1800" dirty="0">
                <a:effectLst/>
                <a:latin typeface="CMR10"/>
              </a:rPr>
              <a:t>, </a:t>
            </a:r>
            <a:r>
              <a:rPr lang="it-IT" sz="1800" dirty="0" err="1">
                <a:effectLst/>
                <a:latin typeface="CMR10"/>
              </a:rPr>
              <a:t>trainability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issues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may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arise</a:t>
            </a:r>
            <a:r>
              <a:rPr lang="it-IT" sz="1800" dirty="0">
                <a:effectLst/>
                <a:latin typeface="CMR10"/>
              </a:rPr>
              <a:t> in the </a:t>
            </a:r>
            <a:r>
              <a:rPr lang="it-IT" sz="1800" dirty="0" err="1">
                <a:effectLst/>
                <a:latin typeface="CMR10"/>
              </a:rPr>
              <a:t>optimization</a:t>
            </a:r>
            <a:r>
              <a:rPr lang="it-IT" sz="1800" dirty="0">
                <a:effectLst/>
                <a:latin typeface="CMR10"/>
              </a:rPr>
              <a:t> step due to the </a:t>
            </a:r>
            <a:r>
              <a:rPr lang="it-IT" sz="1800" dirty="0" err="1">
                <a:effectLst/>
                <a:latin typeface="CMR10"/>
              </a:rPr>
              <a:t>barren</a:t>
            </a:r>
            <a:r>
              <a:rPr lang="it-IT" sz="1800" dirty="0">
                <a:effectLst/>
                <a:latin typeface="CMR10"/>
              </a:rPr>
              <a:t> plateau (BP) </a:t>
            </a:r>
            <a:r>
              <a:rPr lang="it-IT" sz="1800" dirty="0" err="1">
                <a:effectLst/>
                <a:latin typeface="CMR10"/>
              </a:rPr>
              <a:t>phenomenon</a:t>
            </a:r>
            <a:r>
              <a:rPr lang="it-IT" sz="1800" dirty="0">
                <a:effectLst/>
                <a:latin typeface="CMR10"/>
              </a:rPr>
              <a:t> [14], </a:t>
            </a:r>
            <a:r>
              <a:rPr lang="it-IT" sz="1800" dirty="0" err="1">
                <a:effectLst/>
                <a:latin typeface="CMR10"/>
              </a:rPr>
              <a:t>which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implies</a:t>
            </a:r>
            <a:r>
              <a:rPr lang="it-IT" sz="1800" dirty="0">
                <a:effectLst/>
                <a:latin typeface="CMR10"/>
              </a:rPr>
              <a:t> an </a:t>
            </a:r>
            <a:r>
              <a:rPr lang="it-IT" sz="1800" dirty="0" err="1">
                <a:effectLst/>
                <a:latin typeface="CMTI10"/>
              </a:rPr>
              <a:t>exponential</a:t>
            </a:r>
            <a:r>
              <a:rPr lang="it-IT" sz="1800" dirty="0">
                <a:effectLst/>
                <a:latin typeface="CMTI10"/>
              </a:rPr>
              <a:t> </a:t>
            </a:r>
            <a:r>
              <a:rPr lang="it-IT" sz="1800" dirty="0" err="1">
                <a:effectLst/>
                <a:latin typeface="CMTI10"/>
              </a:rPr>
              <a:t>vanishing</a:t>
            </a:r>
            <a:r>
              <a:rPr lang="it-IT" sz="1800" dirty="0">
                <a:effectLst/>
                <a:latin typeface="CMTI10"/>
              </a:rPr>
              <a:t> </a:t>
            </a:r>
            <a:r>
              <a:rPr lang="it-IT" sz="1800" dirty="0">
                <a:effectLst/>
                <a:latin typeface="CMR10"/>
              </a:rPr>
              <a:t>of the </a:t>
            </a:r>
            <a:r>
              <a:rPr lang="it-IT" sz="1800" dirty="0" err="1">
                <a:effectLst/>
                <a:latin typeface="CMR10"/>
              </a:rPr>
              <a:t>gradient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distribution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variance</a:t>
            </a:r>
            <a:r>
              <a:rPr lang="it-IT" sz="1800" dirty="0">
                <a:effectLst/>
                <a:latin typeface="CMR10"/>
              </a:rPr>
              <a:t> with </a:t>
            </a:r>
            <a:r>
              <a:rPr lang="it-IT" sz="1800" dirty="0" err="1">
                <a:effectLst/>
                <a:latin typeface="CMR10"/>
              </a:rPr>
              <a:t>respect</a:t>
            </a:r>
            <a:r>
              <a:rPr lang="it-IT" sz="1800" dirty="0">
                <a:effectLst/>
                <a:latin typeface="CMR10"/>
              </a:rPr>
              <a:t> to the </a:t>
            </a:r>
            <a:r>
              <a:rPr lang="it-IT" sz="1800" dirty="0" err="1">
                <a:effectLst/>
                <a:latin typeface="CMR10"/>
              </a:rPr>
              <a:t>number</a:t>
            </a:r>
            <a:r>
              <a:rPr lang="it-IT" sz="1800" dirty="0">
                <a:effectLst/>
                <a:latin typeface="CMR10"/>
              </a:rPr>
              <a:t> of </a:t>
            </a:r>
            <a:r>
              <a:rPr lang="it-IT" sz="1800" dirty="0" err="1">
                <a:effectLst/>
                <a:latin typeface="CMR10"/>
              </a:rPr>
              <a:t>qubits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MI10"/>
              </a:rPr>
              <a:t>q</a:t>
            </a:r>
            <a:r>
              <a:rPr lang="it-IT" sz="1800" dirty="0">
                <a:effectLst/>
                <a:latin typeface="CMMI10"/>
              </a:rPr>
              <a:t> </a:t>
            </a:r>
            <a:r>
              <a:rPr lang="it-IT" sz="1800" dirty="0">
                <a:effectLst/>
                <a:latin typeface="CMR10"/>
              </a:rPr>
              <a:t>in the model. </a:t>
            </a:r>
            <a:r>
              <a:rPr lang="it-IT" sz="1800" dirty="0" err="1">
                <a:effectLst/>
                <a:latin typeface="CMR10"/>
              </a:rPr>
              <a:t>As</a:t>
            </a:r>
            <a:r>
              <a:rPr lang="it-IT" sz="1800" dirty="0">
                <a:effectLst/>
                <a:latin typeface="CMR10"/>
              </a:rPr>
              <a:t> a </a:t>
            </a:r>
            <a:r>
              <a:rPr lang="it-IT" sz="1800" dirty="0" err="1">
                <a:effectLst/>
                <a:latin typeface="CMR10"/>
              </a:rPr>
              <a:t>consequence</a:t>
            </a:r>
            <a:r>
              <a:rPr lang="it-IT" sz="1800" dirty="0">
                <a:effectLst/>
                <a:latin typeface="CMR10"/>
              </a:rPr>
              <a:t>, an </a:t>
            </a:r>
            <a:r>
              <a:rPr lang="it-IT" sz="1800" dirty="0" err="1">
                <a:effectLst/>
                <a:latin typeface="CMTI10"/>
              </a:rPr>
              <a:t>exponentially</a:t>
            </a:r>
            <a:r>
              <a:rPr lang="it-IT" sz="1800" dirty="0">
                <a:effectLst/>
                <a:latin typeface="CMTI10"/>
              </a:rPr>
              <a:t> </a:t>
            </a:r>
            <a:r>
              <a:rPr lang="it-IT" sz="1800" dirty="0" err="1">
                <a:effectLst/>
                <a:latin typeface="CMTI10"/>
              </a:rPr>
              <a:t>increasing</a:t>
            </a:r>
            <a:r>
              <a:rPr lang="it-IT" sz="1800" dirty="0">
                <a:effectLst/>
                <a:latin typeface="CMTI10"/>
              </a:rPr>
              <a:t> </a:t>
            </a:r>
            <a:r>
              <a:rPr lang="it-IT" sz="1800" dirty="0" err="1">
                <a:effectLst/>
                <a:latin typeface="CMR10"/>
              </a:rPr>
              <a:t>number</a:t>
            </a:r>
            <a:r>
              <a:rPr lang="it-IT" sz="1800" dirty="0">
                <a:effectLst/>
                <a:latin typeface="CMR10"/>
              </a:rPr>
              <a:t> of shots </a:t>
            </a:r>
            <a:r>
              <a:rPr lang="it-IT" sz="1800" dirty="0" err="1">
                <a:effectLst/>
                <a:latin typeface="CMR10"/>
              </a:rPr>
              <a:t>is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necessary</a:t>
            </a:r>
            <a:r>
              <a:rPr lang="it-IT" sz="1800" dirty="0">
                <a:effectLst/>
                <a:latin typeface="CMR10"/>
              </a:rPr>
              <a:t> to </a:t>
            </a:r>
            <a:r>
              <a:rPr lang="it-IT" sz="1800" dirty="0" err="1">
                <a:effectLst/>
                <a:latin typeface="CMR10"/>
              </a:rPr>
              <a:t>effectively</a:t>
            </a:r>
            <a:r>
              <a:rPr lang="it-IT" sz="1800" dirty="0">
                <a:effectLst/>
                <a:latin typeface="CMR10"/>
              </a:rPr>
              <a:t> navigate the cost </a:t>
            </a:r>
            <a:r>
              <a:rPr lang="it-IT" sz="1800" dirty="0" err="1">
                <a:effectLst/>
                <a:latin typeface="CMR10"/>
              </a:rPr>
              <a:t>landscape</a:t>
            </a:r>
            <a:r>
              <a:rPr lang="it-IT" sz="1800" dirty="0">
                <a:effectLst/>
                <a:latin typeface="CMR10"/>
              </a:rPr>
              <a:t> of the </a:t>
            </a:r>
            <a:r>
              <a:rPr lang="it-IT" sz="1800" dirty="0" err="1">
                <a:effectLst/>
                <a:latin typeface="CMR10"/>
              </a:rPr>
              <a:t>problem</a:t>
            </a:r>
            <a:r>
              <a:rPr lang="it-IT" sz="1800" dirty="0">
                <a:effectLst/>
                <a:latin typeface="CMR10"/>
              </a:rPr>
              <a:t>, </a:t>
            </a:r>
            <a:r>
              <a:rPr lang="it-IT" sz="1800" dirty="0" err="1">
                <a:effectLst/>
                <a:latin typeface="CMR10"/>
              </a:rPr>
              <a:t>which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is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practically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impossible</a:t>
            </a:r>
            <a:r>
              <a:rPr lang="it-IT" sz="1800" dirty="0">
                <a:effectLst/>
                <a:latin typeface="CMR10"/>
              </a:rPr>
              <a:t> to </a:t>
            </a:r>
            <a:r>
              <a:rPr lang="it-IT" sz="1800" dirty="0" err="1">
                <a:effectLst/>
                <a:latin typeface="CMR10"/>
              </a:rPr>
              <a:t>perform</a:t>
            </a:r>
            <a:r>
              <a:rPr lang="it-IT" sz="1800" dirty="0">
                <a:effectLst/>
                <a:latin typeface="CMR10"/>
              </a:rPr>
              <a:t>. </a:t>
            </a:r>
            <a:endParaRPr lang="it-IT" dirty="0"/>
          </a:p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45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469c7f5fc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469c7f5fc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The studied system is a variation of the standard Ising Chain model in which each particle can interact with its nearest neighbour and next-nearest neighbour, and every particle is subjected to a constant magnetic field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</a:t>
            </a:r>
            <a:r>
              <a:rPr lang="en-US" dirty="0">
                <a:effectLst/>
                <a:latin typeface="Arial" panose="020B0604020202020204" pitchFamily="34" charset="0"/>
              </a:rPr>
              <a:t>open boundary conditions.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The energy scale of the Hamiltonian is given by the coupling constant J (without loss of generality we set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J = 1), while the dimensionless parameters </a:t>
            </a:r>
            <a:r>
              <a:rPr lang="el-GR" dirty="0">
                <a:effectLst/>
                <a:latin typeface="Arial" panose="020B0604020202020204" pitchFamily="34" charset="0"/>
              </a:rPr>
              <a:t>κ </a:t>
            </a:r>
            <a:r>
              <a:rPr lang="en-US" dirty="0">
                <a:effectLst/>
                <a:latin typeface="Arial" panose="020B0604020202020204" pitchFamily="34" charset="0"/>
              </a:rPr>
              <a:t>and h account for the next-nearest-neighbor interaction and the transverse magnetic field, respectively.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the paramagnetic phase is the disordered one, in contrast with the two ordered phases: the ferromagnetic and the antiphase one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9639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93ad6221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393ad6221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71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93ad6221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393ad6221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7880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93ad6221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93ad6221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Convolutional</a:t>
            </a:r>
            <a:r>
              <a:rPr lang="it-IT" dirty="0"/>
              <a:t> </a:t>
            </a:r>
            <a:r>
              <a:rPr lang="it-IT" dirty="0" err="1"/>
              <a:t>layerwill</a:t>
            </a:r>
            <a:r>
              <a:rPr lang="it-IT" dirty="0"/>
              <a:t> </a:t>
            </a:r>
            <a:r>
              <a:rPr lang="it-IT" dirty="0" err="1"/>
              <a:t>extract</a:t>
            </a:r>
            <a:r>
              <a:rPr lang="it-IT" dirty="0"/>
              <a:t>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correlations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pooling </a:t>
            </a:r>
            <a:r>
              <a:rPr lang="it-IT" dirty="0" err="1"/>
              <a:t>layer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reducing</a:t>
            </a:r>
            <a:r>
              <a:rPr lang="it-IT" dirty="0"/>
              <a:t> the </a:t>
            </a:r>
            <a:r>
              <a:rPr lang="it-IT" dirty="0" err="1"/>
              <a:t>dimensionality</a:t>
            </a:r>
            <a:r>
              <a:rPr lang="it-IT" dirty="0"/>
              <a:t> of the feature </a:t>
            </a:r>
            <a:r>
              <a:rPr lang="it-IT" dirty="0" err="1"/>
              <a:t>vector</a:t>
            </a:r>
            <a:r>
              <a:rPr lang="it-IT" dirty="0"/>
              <a:t>. In a quantum </a:t>
            </a:r>
            <a:r>
              <a:rPr lang="it-IT" dirty="0" err="1"/>
              <a:t>circuit</a:t>
            </a:r>
            <a:r>
              <a:rPr lang="it-IT" dirty="0"/>
              <a:t>, the </a:t>
            </a:r>
            <a:r>
              <a:rPr lang="it-IT" dirty="0" err="1"/>
              <a:t>convolutional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, </a:t>
            </a:r>
            <a:r>
              <a:rPr lang="it-IT" dirty="0" err="1"/>
              <a:t>consisting</a:t>
            </a:r>
            <a:r>
              <a:rPr lang="it-IT" dirty="0"/>
              <a:t> of a kernel </a:t>
            </a:r>
            <a:r>
              <a:rPr lang="it-IT" dirty="0" err="1"/>
              <a:t>swept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entire</a:t>
            </a:r>
            <a:r>
              <a:rPr lang="it-IT" dirty="0"/>
              <a:t> image,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two-qubit</a:t>
            </a:r>
            <a:r>
              <a:rPr lang="it-IT" dirty="0"/>
              <a:t> </a:t>
            </a:r>
            <a:r>
              <a:rPr lang="it-IT" dirty="0" err="1"/>
              <a:t>unitary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correlates</a:t>
            </a:r>
            <a:r>
              <a:rPr lang="it-IT" dirty="0"/>
              <a:t> </a:t>
            </a:r>
            <a:r>
              <a:rPr lang="it-IT" dirty="0" err="1"/>
              <a:t>neighbouring</a:t>
            </a:r>
            <a:r>
              <a:rPr lang="it-IT" dirty="0"/>
              <a:t> </a:t>
            </a:r>
            <a:r>
              <a:rPr lang="it-IT" dirty="0" err="1"/>
              <a:t>qubits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for the pooling </a:t>
            </a:r>
            <a:r>
              <a:rPr lang="it-IT" dirty="0" err="1"/>
              <a:t>layer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use a </a:t>
            </a:r>
            <a:r>
              <a:rPr lang="it-IT" dirty="0" err="1"/>
              <a:t>conditioned</a:t>
            </a:r>
            <a:r>
              <a:rPr lang="it-IT" dirty="0"/>
              <a:t> single-</a:t>
            </a:r>
            <a:r>
              <a:rPr lang="it-IT" dirty="0" err="1"/>
              <a:t>qubit</a:t>
            </a:r>
            <a:r>
              <a:rPr lang="it-IT" dirty="0"/>
              <a:t> </a:t>
            </a:r>
            <a:r>
              <a:rPr lang="it-IT" dirty="0" err="1"/>
              <a:t>unitary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measurement</a:t>
            </a:r>
            <a:r>
              <a:rPr lang="it-IT" dirty="0"/>
              <a:t> of a </a:t>
            </a:r>
            <a:r>
              <a:rPr lang="it-IT" dirty="0" err="1"/>
              <a:t>neighboring</a:t>
            </a:r>
            <a:r>
              <a:rPr lang="it-IT" dirty="0"/>
              <a:t> </a:t>
            </a:r>
            <a:r>
              <a:rPr lang="it-IT" dirty="0" err="1"/>
              <a:t>qubit</a:t>
            </a:r>
            <a:r>
              <a:rPr lang="it-IT" dirty="0"/>
              <a:t>. </a:t>
            </a:r>
            <a:r>
              <a:rPr lang="it-IT" dirty="0" err="1"/>
              <a:t>Finally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use a </a:t>
            </a:r>
            <a:r>
              <a:rPr lang="it-IT" i="1" dirty="0"/>
              <a:t>dense </a:t>
            </a:r>
            <a:r>
              <a:rPr lang="it-IT" i="1" dirty="0" err="1"/>
              <a:t>layer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entangles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qubits</a:t>
            </a:r>
            <a:r>
              <a:rPr lang="it-IT" dirty="0"/>
              <a:t> of the </a:t>
            </a:r>
            <a:r>
              <a:rPr lang="it-IT" dirty="0" err="1"/>
              <a:t>final</a:t>
            </a:r>
            <a:r>
              <a:rPr lang="it-IT" dirty="0"/>
              <a:t> state </a:t>
            </a:r>
            <a:r>
              <a:rPr lang="it-IT" dirty="0" err="1"/>
              <a:t>using</a:t>
            </a:r>
            <a:r>
              <a:rPr lang="it-IT" dirty="0"/>
              <a:t> an </a:t>
            </a:r>
            <a:r>
              <a:rPr lang="it-IT" dirty="0" err="1"/>
              <a:t>all</a:t>
            </a:r>
            <a:r>
              <a:rPr lang="it-IT" dirty="0"/>
              <a:t>-to-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unitary</a:t>
            </a:r>
            <a:r>
              <a:rPr lang="it-IT" dirty="0"/>
              <a:t> gate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8145" y="1194318"/>
            <a:ext cx="10688781" cy="555284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4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167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8700"/>
            <a:ext cx="10515600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pic>
        <p:nvPicPr>
          <p:cNvPr id="24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100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184989"/>
            <a:ext cx="10515600" cy="517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56619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5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774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706879"/>
            <a:ext cx="10515600" cy="46494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17102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(two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0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3252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longsid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3821206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4948238" y="1735138"/>
            <a:ext cx="6405562" cy="442098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8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934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longside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6513512" y="1654549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5"/>
          </p:nvPr>
        </p:nvSpPr>
        <p:spPr>
          <a:xfrm>
            <a:off x="6513512" y="4072310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8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1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2" name="Footer Placeholder 18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10439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6612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6"/>
          </p:nvPr>
        </p:nvSpPr>
        <p:spPr>
          <a:xfrm>
            <a:off x="62499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7" name="Espace réservé pour une image  12"/>
          <p:cNvSpPr>
            <a:spLocks noGrp="1"/>
          </p:cNvSpPr>
          <p:nvPr>
            <p:ph type="pic" sz="quarter" idx="17"/>
          </p:nvPr>
        </p:nvSpPr>
        <p:spPr>
          <a:xfrm>
            <a:off x="6249988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2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3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4" name="Footer Placeholder 18"/>
          <p:cNvSpPr>
            <a:spLocks noGrp="1"/>
          </p:cNvSpPr>
          <p:nvPr>
            <p:ph type="ftr" sz="quarter" idx="19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9231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2750127"/>
            <a:ext cx="9144000" cy="1351506"/>
          </a:xfrm>
        </p:spPr>
        <p:txBody>
          <a:bodyPr anchor="b"/>
          <a:lstStyle>
            <a:lvl1pPr algn="ctr">
              <a:defRPr sz="6000"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93708"/>
            <a:ext cx="9144000" cy="558401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CONFERENCE NAME / MEETING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033858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DD / MM / YYYY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67129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First and Last Name</a:t>
            </a:r>
          </a:p>
        </p:txBody>
      </p:sp>
      <p:pic>
        <p:nvPicPr>
          <p:cNvPr id="9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57" y="758650"/>
            <a:ext cx="6054912" cy="24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706879"/>
            <a:ext cx="10515600" cy="46494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9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9" name="Image 10">
            <a:extLst>
              <a:ext uri="{FF2B5EF4-FFF2-40B4-BE49-F238E27FC236}">
                <a16:creationId xmlns:a16="http://schemas.microsoft.com/office/drawing/2014/main" id="{2AACB805-1397-4FBE-82D2-5FE640BB2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CA2A10EB-B24D-4C55-BD4A-08A72A0EB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36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no format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806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3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3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1" y="260648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5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34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6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9519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259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686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two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0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0" name="Image 10">
            <a:extLst>
              <a:ext uri="{FF2B5EF4-FFF2-40B4-BE49-F238E27FC236}">
                <a16:creationId xmlns:a16="http://schemas.microsoft.com/office/drawing/2014/main" id="{129EA0BB-9D58-42BA-B73C-3026D8312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8E7EB7F4-7493-4C59-995C-0994A26D2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8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27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7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84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933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3"/>
          </a:xfrm>
        </p:spPr>
        <p:txBody>
          <a:bodyPr lIns="45720" rIns="45720"/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7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40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706879"/>
            <a:ext cx="10515600" cy="46494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48209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5938" y="365126"/>
            <a:ext cx="11215258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085" y="1825624"/>
            <a:ext cx="11186420" cy="49215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4247" y="1028700"/>
            <a:ext cx="11215258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Subtitle</a:t>
            </a:r>
          </a:p>
        </p:txBody>
      </p:sp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353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(two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157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longsid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3821206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4948238" y="1735138"/>
            <a:ext cx="6405562" cy="442098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8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0" name="Image 10">
            <a:extLst>
              <a:ext uri="{FF2B5EF4-FFF2-40B4-BE49-F238E27FC236}">
                <a16:creationId xmlns:a16="http://schemas.microsoft.com/office/drawing/2014/main" id="{517CB843-5FE0-474E-82D6-E10F27357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08659B4E-5AE0-492E-8012-5EFD66877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66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2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65514"/>
            <a:ext cx="10515600" cy="451144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buFontTx/>
              <a:buNone/>
              <a:defRPr lang="fr-FR" sz="2800" kern="12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4195" indent="-342891">
              <a:buFontTx/>
              <a:buNone/>
              <a:defRPr lang="fr-FR" sz="2000" kern="1200" dirty="0" smtClean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75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624" indent="0">
              <a:buFontTx/>
              <a:buNone/>
              <a:defRPr sz="12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498" indent="0">
              <a:buFontTx/>
              <a:buNone/>
              <a:defRPr sz="12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268281" lvl="0" indent="-268281" algn="l" defTabSz="914377" rtl="0" eaLnBrk="1" latinLnBrk="0" hangingPunct="1">
              <a:lnSpc>
                <a:spcPct val="100000"/>
              </a:lnSpc>
              <a:spcBef>
                <a:spcPts val="1600"/>
              </a:spcBef>
              <a:buFont typeface="Arial" charset="0"/>
              <a:buChar char="•"/>
              <a:tabLst/>
            </a:pPr>
            <a:r>
              <a:rPr lang="fr-FR"/>
              <a:t>Cliquez pour modifier les styles du texte du masque</a:t>
            </a:r>
          </a:p>
          <a:p>
            <a:pPr marL="536561" lvl="1" indent="-195258" algn="l" defTabSz="914377" rtl="0" eaLnBrk="1" latinLnBrk="0" hangingPunct="1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tabLst/>
            </a:pPr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865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QCMB22 Paris - M.Grossi CERN QTI</a:t>
            </a:r>
            <a:endParaRPr lang="en-GB"/>
          </a:p>
        </p:txBody>
      </p:sp>
      <p:pic>
        <p:nvPicPr>
          <p:cNvPr id="3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80" y="6334921"/>
            <a:ext cx="1053641" cy="248777"/>
          </a:xfrm>
          <a:prstGeom prst="rect">
            <a:avLst/>
          </a:prstGeom>
        </p:spPr>
      </p:pic>
      <p:sp>
        <p:nvSpPr>
          <p:cNvPr id="40" name="Titre 1"/>
          <p:cNvSpPr>
            <a:spLocks noGrp="1"/>
          </p:cNvSpPr>
          <p:nvPr>
            <p:ph type="title" hasCustomPrompt="1"/>
          </p:nvPr>
        </p:nvSpPr>
        <p:spPr>
          <a:xfrm>
            <a:off x="839787" y="365133"/>
            <a:ext cx="9131528" cy="854068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9647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2"/>
            <a:ext cx="12192000" cy="6854653"/>
          </a:xfrm>
          <a:prstGeom prst="rect">
            <a:avLst/>
          </a:prstGeom>
        </p:spPr>
      </p:pic>
      <p:sp>
        <p:nvSpPr>
          <p:cNvPr id="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865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QCMB22 Paris - M.Grossi CERN QTI</a:t>
            </a:r>
            <a:endParaRPr lang="en-GB"/>
          </a:p>
        </p:txBody>
      </p:sp>
      <p:pic>
        <p:nvPicPr>
          <p:cNvPr id="39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80" y="6334921"/>
            <a:ext cx="1053641" cy="248777"/>
          </a:xfrm>
          <a:prstGeom prst="rect">
            <a:avLst/>
          </a:prstGeom>
        </p:spPr>
      </p:pic>
      <p:sp>
        <p:nvSpPr>
          <p:cNvPr id="40" name="Titre 1"/>
          <p:cNvSpPr>
            <a:spLocks noGrp="1"/>
          </p:cNvSpPr>
          <p:nvPr>
            <p:ph type="title" hasCustomPrompt="1"/>
          </p:nvPr>
        </p:nvSpPr>
        <p:spPr>
          <a:xfrm>
            <a:off x="839787" y="365133"/>
            <a:ext cx="9131528" cy="854068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19977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38A5AF-D287-1B4E-9CED-C2E217102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4300" y="1892527"/>
            <a:ext cx="6883400" cy="30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3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A6755-D8D3-F34C-B495-7C9AD5EE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CC1C96-2B01-4347-AE25-C4D09FBE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9A1031-FDB6-EC48-A7A6-1A12B0CC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30D619-8BAD-B641-BE14-1246DE12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F93C875-3D21-6A46-BFC7-6F42F80612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5350" y="1825625"/>
            <a:ext cx="10932583" cy="4351338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2000" b="1">
                <a:solidFill>
                  <a:srgbClr val="2B235D"/>
                </a:solidFill>
              </a:defRPr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r>
              <a:rPr lang="fr-FR" dirty="0"/>
              <a:t>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D79B23F-F94E-F843-AAF3-7697C0EEC545}"/>
              </a:ext>
            </a:extLst>
          </p:cNvPr>
          <p:cNvSpPr/>
          <p:nvPr userDrawn="1"/>
        </p:nvSpPr>
        <p:spPr>
          <a:xfrm>
            <a:off x="364067" y="1809750"/>
            <a:ext cx="247650" cy="867492"/>
          </a:xfrm>
          <a:prstGeom prst="roundRect">
            <a:avLst/>
          </a:prstGeom>
          <a:solidFill>
            <a:srgbClr val="1D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755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6570C27-FD25-4A4F-98EA-ED3B375E6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644" y="1806944"/>
            <a:ext cx="10206711" cy="3244112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D5ED306-3B42-3547-BDFF-0323AB47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8F126A-7BD4-3A48-B96C-7CBFF760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313D4E7-9C57-A54E-8CCD-D9F3E404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A040C3C-DF7C-C240-A550-49694E0269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6549" y="2546719"/>
            <a:ext cx="4146698" cy="178073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386FB2"/>
                </a:solidFill>
              </a:defRPr>
            </a:lvl1pPr>
          </a:lstStyle>
          <a:p>
            <a:pPr lvl="0"/>
            <a:r>
              <a:rPr lang="fr-FR" dirty="0"/>
              <a:t>TITRE SECTION</a:t>
            </a:r>
          </a:p>
        </p:txBody>
      </p:sp>
    </p:spTree>
    <p:extLst>
      <p:ext uri="{BB962C8B-B14F-4D97-AF65-F5344CB8AC3E}">
        <p14:creationId xmlns:p14="http://schemas.microsoft.com/office/powerpoint/2010/main" val="3013204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E5263-7175-1E4E-B25A-C8612876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D71B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4F48D8-7047-1F42-8ED4-941E18879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DDDD11-6F40-4643-AA1F-B951D26F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EF2066-EE9C-5F42-8005-C98F1735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9CDB6D-F31B-6E4D-AD6C-3FEE5E07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627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ave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8B7DE3-CEAD-DB44-AB02-FAA9AE737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7BA62D56-2BCC-3848-A978-B4CD285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761" y="552440"/>
            <a:ext cx="10515600" cy="851617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7FC69-C0FA-4B6B-82DD-4C5C2FE63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647156"/>
            <a:ext cx="6382435" cy="22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3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6F2446-C3F6-CD46-800D-929AB6E3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 b="1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6AF76AD-275D-364B-B883-506470A7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C3D4D6-3020-844C-9B71-96C4AEE3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4B52663-8C97-B148-B781-F3D8CFB3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918F09-FC0A-044C-A848-05E198EB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167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FA3F1B-7B8C-4F47-AA55-A961D273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328A4CA3-2D74-1E4C-8A9F-7F2FC32EE5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56350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90F774-8DF5-DC40-9473-11FA80F806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723C9F-A5B9-2643-908D-D5A30CE4F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4F0C74-9FAE-DE46-B258-0CCA95DC96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99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8606C-0A10-0E40-B441-09967D64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4A8066AE-4E02-664B-BEDA-CEB051B57E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3031066"/>
            <a:ext cx="36830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6DE080A-9378-174F-A6CD-A14F891ADB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1" y="2307167"/>
            <a:ext cx="36830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4" name="Espace réservé pour une image  10">
            <a:extLst>
              <a:ext uri="{FF2B5EF4-FFF2-40B4-BE49-F238E27FC236}">
                <a16:creationId xmlns:a16="http://schemas.microsoft.com/office/drawing/2014/main" id="{DB1E6C45-037D-7248-8090-9E01AF0E14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6768" y="3031066"/>
            <a:ext cx="36830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35" name="Espace réservé du texte 16">
            <a:extLst>
              <a:ext uri="{FF2B5EF4-FFF2-40B4-BE49-F238E27FC236}">
                <a16:creationId xmlns:a16="http://schemas.microsoft.com/office/drawing/2014/main" id="{3B48E81E-F3AE-1149-AF90-39BF371DB9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6768" y="2307167"/>
            <a:ext cx="36830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6" name="Espace réservé pour une image  10">
            <a:extLst>
              <a:ext uri="{FF2B5EF4-FFF2-40B4-BE49-F238E27FC236}">
                <a16:creationId xmlns:a16="http://schemas.microsoft.com/office/drawing/2014/main" id="{83027E6D-304A-EC46-902E-91B5A85E69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17935" y="3031066"/>
            <a:ext cx="3801532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37" name="Espace réservé du texte 16">
            <a:extLst>
              <a:ext uri="{FF2B5EF4-FFF2-40B4-BE49-F238E27FC236}">
                <a16:creationId xmlns:a16="http://schemas.microsoft.com/office/drawing/2014/main" id="{83E28E4C-95DA-3845-B70D-060370F3A0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17935" y="2307167"/>
            <a:ext cx="3801532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5ACEC6-DBA0-6F44-BB97-46F2B85D58E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B3F60A-ED0D-4B44-8393-41ED1F7EA70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4D66712-DC4F-494F-828E-2CD7CDC4454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65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longside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6513512" y="1654549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5"/>
          </p:nvPr>
        </p:nvSpPr>
        <p:spPr>
          <a:xfrm>
            <a:off x="6513512" y="4072310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1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2" name="Footer Placeholder 18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05FDF6-A27D-4818-99A2-88F15AED9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CE85B19-E9D0-4B16-9E12-D63B0E9E7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54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4BB4A48F-0B13-AB43-8BDF-05D3E45FA7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356350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2822F3-2AB0-2C4D-9F50-685D57FE1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3713C5-65FA-7540-B3F9-CA8FED8941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FA8EA8-BA7E-8A48-A593-944ADF9E49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239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8581C-AA4F-C546-A92A-B2ADDD5C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pour une image  10">
            <a:extLst>
              <a:ext uri="{FF2B5EF4-FFF2-40B4-BE49-F238E27FC236}">
                <a16:creationId xmlns:a16="http://schemas.microsoft.com/office/drawing/2014/main" id="{EA217126-9158-6F4F-A81E-55F12383B9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3039533"/>
            <a:ext cx="77978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16">
            <a:extLst>
              <a:ext uri="{FF2B5EF4-FFF2-40B4-BE49-F238E27FC236}">
                <a16:creationId xmlns:a16="http://schemas.microsoft.com/office/drawing/2014/main" id="{0BA8D61D-7560-7B4E-95C7-4B97F818F3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0" y="2315633"/>
            <a:ext cx="77978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47D3D8C3-BC5F-3A44-96FC-60A79469B1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8867" y="3039532"/>
            <a:ext cx="3530599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9FAAAF88-FE85-7842-AF9F-75BD35F67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8867" y="2315633"/>
            <a:ext cx="3530599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31DE3CF5-9AF1-E54A-8F97-E44123587D3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FE99332-4262-2748-88B9-786EF8D01D7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6E66E0B-3C57-8D43-9835-2E03257F62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52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ADBEF69-3EF9-FF42-A8B2-D35560549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0">
            <a:extLst>
              <a:ext uri="{FF2B5EF4-FFF2-40B4-BE49-F238E27FC236}">
                <a16:creationId xmlns:a16="http://schemas.microsoft.com/office/drawing/2014/main" id="{506682D4-E88D-434A-9F4E-F6A456CC68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5600" y="18459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E77B5237-E089-BC4B-BEFF-B653809DEC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600" y="39541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6E9BFC-5EA1-7F45-BE25-8967EF936C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75599" y="1846263"/>
            <a:ext cx="3843867" cy="4097337"/>
          </a:xfrm>
        </p:spPr>
        <p:txBody>
          <a:bodyPr/>
          <a:lstStyle>
            <a:lvl1pPr marL="0" indent="0">
              <a:buNone/>
              <a:defRPr sz="2000" b="1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0" name="Espace réservé pour une image  10">
            <a:extLst>
              <a:ext uri="{FF2B5EF4-FFF2-40B4-BE49-F238E27FC236}">
                <a16:creationId xmlns:a16="http://schemas.microsoft.com/office/drawing/2014/main" id="{D68BF6C3-2BB1-0B40-AF8B-019AA162544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5600" y="18459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1" name="Espace réservé pour une image  10">
            <a:extLst>
              <a:ext uri="{FF2B5EF4-FFF2-40B4-BE49-F238E27FC236}">
                <a16:creationId xmlns:a16="http://schemas.microsoft.com/office/drawing/2014/main" id="{5BC15116-252D-6D4B-A4AD-536F8E1172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65600" y="39541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D6DC58-68E3-E44A-AC77-6EE8A913698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E1B54C-233F-BE48-B87C-5DFFEDF4E2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32B45D-78D5-AE4E-8865-547888745D7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039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de coul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B42AFD-EF45-7449-9C51-424065E4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0C9B8F8-E3F3-3544-97E2-B7FC2D2D4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1543050"/>
            <a:ext cx="11463338" cy="66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EA302A-9260-7E42-BCDF-A9C6E46756C5}"/>
              </a:ext>
            </a:extLst>
          </p:cNvPr>
          <p:cNvSpPr/>
          <p:nvPr userDrawn="1"/>
        </p:nvSpPr>
        <p:spPr bwMode="auto">
          <a:xfrm>
            <a:off x="1768344" y="3265070"/>
            <a:ext cx="1485355" cy="640174"/>
          </a:xfrm>
          <a:prstGeom prst="rect">
            <a:avLst/>
          </a:prstGeom>
          <a:solidFill>
            <a:srgbClr val="2B2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2C22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72946D-FF86-0048-8FC1-ABB96FADABBA}"/>
              </a:ext>
            </a:extLst>
          </p:cNvPr>
          <p:cNvSpPr/>
          <p:nvPr userDrawn="1"/>
        </p:nvSpPr>
        <p:spPr bwMode="auto">
          <a:xfrm>
            <a:off x="3599471" y="3265070"/>
            <a:ext cx="1485355" cy="640174"/>
          </a:xfrm>
          <a:prstGeom prst="rect">
            <a:avLst/>
          </a:prstGeom>
          <a:solidFill>
            <a:srgbClr val="1D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1D71B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59A7CC-28B2-C946-9615-2B858E02AE32}"/>
              </a:ext>
            </a:extLst>
          </p:cNvPr>
          <p:cNvSpPr/>
          <p:nvPr userDrawn="1"/>
        </p:nvSpPr>
        <p:spPr bwMode="auto">
          <a:xfrm>
            <a:off x="5430598" y="3265070"/>
            <a:ext cx="1485355" cy="640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F4B9E-55B5-094A-A766-488BBE405C50}"/>
              </a:ext>
            </a:extLst>
          </p:cNvPr>
          <p:cNvSpPr/>
          <p:nvPr userDrawn="1"/>
        </p:nvSpPr>
        <p:spPr bwMode="auto">
          <a:xfrm>
            <a:off x="7261725" y="3265070"/>
            <a:ext cx="1485355" cy="6401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D4462-7A73-F04E-9EEF-8C008571A577}"/>
              </a:ext>
            </a:extLst>
          </p:cNvPr>
          <p:cNvSpPr/>
          <p:nvPr userDrawn="1"/>
        </p:nvSpPr>
        <p:spPr bwMode="auto">
          <a:xfrm>
            <a:off x="9092852" y="3265070"/>
            <a:ext cx="1485355" cy="640174"/>
          </a:xfrm>
          <a:prstGeom prst="rect">
            <a:avLst/>
          </a:prstGeom>
          <a:gradFill flip="none" rotWithShape="1">
            <a:gsLst>
              <a:gs pos="0">
                <a:srgbClr val="00A19A"/>
              </a:gs>
              <a:gs pos="100000">
                <a:srgbClr val="1D71B8">
                  <a:lumMod val="10000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383C6A8-C2FB-4A4D-82C8-3FD8652558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347ADEF-F590-7048-8CD5-7B9449AAF4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0275548-46C6-0144-BC41-D632987277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871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38A5AF-D287-1B4E-9CED-C2E217102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4300" y="1892527"/>
            <a:ext cx="6883400" cy="30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4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5938" y="365126"/>
            <a:ext cx="11215258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085" y="1825624"/>
            <a:ext cx="11186420" cy="49215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4247" y="1028700"/>
            <a:ext cx="11215258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Subtitle</a:t>
            </a:r>
          </a:p>
        </p:txBody>
      </p:sp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80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150" smtClean="0"/>
            </a:lvl1pPr>
          </a:lstStyle>
          <a:p>
            <a:endParaRPr lang="fr-FR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QCMB22 Paris - M.Grossi CERN QTI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83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4352" y="6356350"/>
            <a:ext cx="2743200" cy="365125"/>
          </a:xfrm>
        </p:spPr>
        <p:txBody>
          <a:bodyPr anchor="b"/>
          <a:lstStyle>
            <a:lvl1pPr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420053DF-BE93-8142-A546-E8F4269BE6DB}" type="slidenum">
              <a:rPr lang="en-US" altLang="it-IT" smtClean="0"/>
              <a:pPr/>
              <a:t>‹#›</a:t>
            </a:fld>
            <a:endParaRPr lang="en-US" altLang="it-IT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BDD260-5DFA-B644-934A-5FAD6F12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049000" cy="648072"/>
          </a:xfrm>
        </p:spPr>
        <p:txBody>
          <a:bodyPr lIns="0" anchor="t">
            <a:normAutofit/>
          </a:bodyPr>
          <a:lstStyle>
            <a:lvl1pPr>
              <a:defRPr sz="3200" b="0" i="0"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226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061A025-F262-A17F-CB72-A6C9999A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8E8E86B-DF7B-6BBE-D127-334B2B8C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2194232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A6755-D8D3-F34C-B495-7C9AD5EE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CC1C96-2B01-4347-AE25-C4D09FBE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30D619-8BAD-B641-BE14-1246DE12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F93C875-3D21-6A46-BFC7-6F42F80612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5350" y="1825625"/>
            <a:ext cx="10932583" cy="4351338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2000" b="1">
                <a:solidFill>
                  <a:srgbClr val="2B235D"/>
                </a:solidFill>
              </a:defRPr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r>
              <a:rPr lang="fr-FR" dirty="0"/>
              <a:t>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D79B23F-F94E-F843-AAF3-7697C0EEC545}"/>
              </a:ext>
            </a:extLst>
          </p:cNvPr>
          <p:cNvSpPr/>
          <p:nvPr userDrawn="1"/>
        </p:nvSpPr>
        <p:spPr>
          <a:xfrm>
            <a:off x="364067" y="1809750"/>
            <a:ext cx="247650" cy="867492"/>
          </a:xfrm>
          <a:prstGeom prst="roundRect">
            <a:avLst/>
          </a:prstGeom>
          <a:solidFill>
            <a:srgbClr val="1D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176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imag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6612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6"/>
          </p:nvPr>
        </p:nvSpPr>
        <p:spPr>
          <a:xfrm>
            <a:off x="62499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Espace réservé pour une image  12"/>
          <p:cNvSpPr>
            <a:spLocks noGrp="1"/>
          </p:cNvSpPr>
          <p:nvPr>
            <p:ph type="pic" sz="quarter" idx="17"/>
          </p:nvPr>
        </p:nvSpPr>
        <p:spPr>
          <a:xfrm>
            <a:off x="6249988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3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4" name="Footer Placeholder 18"/>
          <p:cNvSpPr>
            <a:spLocks noGrp="1"/>
          </p:cNvSpPr>
          <p:nvPr>
            <p:ph type="ftr" sz="quarter" idx="19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6" name="Image 10">
            <a:extLst>
              <a:ext uri="{FF2B5EF4-FFF2-40B4-BE49-F238E27FC236}">
                <a16:creationId xmlns:a16="http://schemas.microsoft.com/office/drawing/2014/main" id="{7F961969-627E-456F-AC72-C0E2BC90B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B3585280-9872-4F8D-AFCD-F0C4E76FFE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3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6570C27-FD25-4A4F-98EA-ED3B375E6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644" y="1806944"/>
            <a:ext cx="10206711" cy="3244112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D5ED306-3B42-3547-BDFF-0323AB47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313D4E7-9C57-A54E-8CCD-D9F3E404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A040C3C-DF7C-C240-A550-49694E0269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6549" y="2546719"/>
            <a:ext cx="4146698" cy="178073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386FB2"/>
                </a:solidFill>
              </a:defRPr>
            </a:lvl1pPr>
          </a:lstStyle>
          <a:p>
            <a:pPr lvl="0"/>
            <a:r>
              <a:rPr lang="fr-FR" dirty="0"/>
              <a:t>TITRE SECTION</a:t>
            </a:r>
          </a:p>
        </p:txBody>
      </p:sp>
    </p:spTree>
    <p:extLst>
      <p:ext uri="{BB962C8B-B14F-4D97-AF65-F5344CB8AC3E}">
        <p14:creationId xmlns:p14="http://schemas.microsoft.com/office/powerpoint/2010/main" val="86739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E5263-7175-1E4E-B25A-C8612876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D71B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4F48D8-7047-1F42-8ED4-941E18879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DDDD11-6F40-4643-AA1F-B951D26F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9CDB6D-F31B-6E4D-AD6C-3FEE5E07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679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ave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8B7DE3-CEAD-DB44-AB02-FAA9AE737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7BA62D56-2BCC-3848-A978-B4CD285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761" y="552440"/>
            <a:ext cx="10515600" cy="851617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7FC69-C0FA-4B6B-82DD-4C5C2FE63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647156"/>
            <a:ext cx="6382435" cy="22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68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6F2446-C3F6-CD46-800D-929AB6E3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 b="1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6AF76AD-275D-364B-B883-506470A7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C3D4D6-3020-844C-9B71-96C4AEE3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918F09-FC0A-044C-A848-05E198EB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032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FA3F1B-7B8C-4F47-AA55-A961D273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328A4CA3-2D74-1E4C-8A9F-7F2FC32EE5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56350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90F774-8DF5-DC40-9473-11FA80F806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4F0C74-9FAE-DE46-B258-0CCA95DC96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244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8606C-0A10-0E40-B441-09967D64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4A8066AE-4E02-664B-BEDA-CEB051B57E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3031066"/>
            <a:ext cx="36830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6DE080A-9378-174F-A6CD-A14F891ADB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1" y="2307167"/>
            <a:ext cx="36830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4" name="Espace réservé pour une image  10">
            <a:extLst>
              <a:ext uri="{FF2B5EF4-FFF2-40B4-BE49-F238E27FC236}">
                <a16:creationId xmlns:a16="http://schemas.microsoft.com/office/drawing/2014/main" id="{DB1E6C45-037D-7248-8090-9E01AF0E14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6768" y="3031066"/>
            <a:ext cx="36830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35" name="Espace réservé du texte 16">
            <a:extLst>
              <a:ext uri="{FF2B5EF4-FFF2-40B4-BE49-F238E27FC236}">
                <a16:creationId xmlns:a16="http://schemas.microsoft.com/office/drawing/2014/main" id="{3B48E81E-F3AE-1149-AF90-39BF371DB9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6768" y="2307167"/>
            <a:ext cx="36830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6" name="Espace réservé pour une image  10">
            <a:extLst>
              <a:ext uri="{FF2B5EF4-FFF2-40B4-BE49-F238E27FC236}">
                <a16:creationId xmlns:a16="http://schemas.microsoft.com/office/drawing/2014/main" id="{83027E6D-304A-EC46-902E-91B5A85E69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17935" y="3031066"/>
            <a:ext cx="3801532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37" name="Espace réservé du texte 16">
            <a:extLst>
              <a:ext uri="{FF2B5EF4-FFF2-40B4-BE49-F238E27FC236}">
                <a16:creationId xmlns:a16="http://schemas.microsoft.com/office/drawing/2014/main" id="{83E28E4C-95DA-3845-B70D-060370F3A0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17935" y="2307167"/>
            <a:ext cx="3801532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5ACEC6-DBA0-6F44-BB97-46F2B85D58E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4D66712-DC4F-494F-828E-2CD7CDC4454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5539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4BB4A48F-0B13-AB43-8BDF-05D3E45FA7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356350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2822F3-2AB0-2C4D-9F50-685D57FE1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3713C5-65FA-7540-B3F9-CA8FED8941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68348" y="6356350"/>
            <a:ext cx="2985052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FA8EA8-BA7E-8A48-A593-944ADF9E49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305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8581C-AA4F-C546-A92A-B2ADDD5C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pour une image  10">
            <a:extLst>
              <a:ext uri="{FF2B5EF4-FFF2-40B4-BE49-F238E27FC236}">
                <a16:creationId xmlns:a16="http://schemas.microsoft.com/office/drawing/2014/main" id="{EA217126-9158-6F4F-A81E-55F12383B9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3039533"/>
            <a:ext cx="77978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16">
            <a:extLst>
              <a:ext uri="{FF2B5EF4-FFF2-40B4-BE49-F238E27FC236}">
                <a16:creationId xmlns:a16="http://schemas.microsoft.com/office/drawing/2014/main" id="{0BA8D61D-7560-7B4E-95C7-4B97F818F3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0" y="2315633"/>
            <a:ext cx="77978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47D3D8C3-BC5F-3A44-96FC-60A79469B1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8867" y="3039532"/>
            <a:ext cx="3530599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9FAAAF88-FE85-7842-AF9F-75BD35F67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8867" y="2315633"/>
            <a:ext cx="3530599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31DE3CF5-9AF1-E54A-8F97-E44123587D3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FE99332-4262-2748-88B9-786EF8D01D7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168348" y="6356350"/>
            <a:ext cx="2985052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6E66E0B-3C57-8D43-9835-2E03257F62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0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ADBEF69-3EF9-FF42-A8B2-D35560549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0">
            <a:extLst>
              <a:ext uri="{FF2B5EF4-FFF2-40B4-BE49-F238E27FC236}">
                <a16:creationId xmlns:a16="http://schemas.microsoft.com/office/drawing/2014/main" id="{506682D4-E88D-434A-9F4E-F6A456CC68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5600" y="18459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E77B5237-E089-BC4B-BEFF-B653809DEC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600" y="39541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6E9BFC-5EA1-7F45-BE25-8967EF936C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75599" y="1846263"/>
            <a:ext cx="3843867" cy="4097337"/>
          </a:xfrm>
        </p:spPr>
        <p:txBody>
          <a:bodyPr/>
          <a:lstStyle>
            <a:lvl1pPr marL="0" indent="0">
              <a:buNone/>
              <a:defRPr sz="2000" b="1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0" name="Espace réservé pour une image  10">
            <a:extLst>
              <a:ext uri="{FF2B5EF4-FFF2-40B4-BE49-F238E27FC236}">
                <a16:creationId xmlns:a16="http://schemas.microsoft.com/office/drawing/2014/main" id="{D68BF6C3-2BB1-0B40-AF8B-019AA162544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5600" y="18459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1" name="Espace réservé pour une image  10">
            <a:extLst>
              <a:ext uri="{FF2B5EF4-FFF2-40B4-BE49-F238E27FC236}">
                <a16:creationId xmlns:a16="http://schemas.microsoft.com/office/drawing/2014/main" id="{5BC15116-252D-6D4B-A4AD-536F8E1172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65600" y="39541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D6DC58-68E3-E44A-AC77-6EE8A913698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E1B54C-233F-BE48-B87C-5DFFEDF4E2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5168348" y="6356350"/>
            <a:ext cx="2985052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32B45D-78D5-AE4E-8865-547888745D7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672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de coul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B42AFD-EF45-7449-9C51-424065E4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0C9B8F8-E3F3-3544-97E2-B7FC2D2D4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1543050"/>
            <a:ext cx="11463338" cy="66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EA302A-9260-7E42-BCDF-A9C6E46756C5}"/>
              </a:ext>
            </a:extLst>
          </p:cNvPr>
          <p:cNvSpPr/>
          <p:nvPr userDrawn="1"/>
        </p:nvSpPr>
        <p:spPr bwMode="auto">
          <a:xfrm>
            <a:off x="1768344" y="3265070"/>
            <a:ext cx="1485355" cy="640174"/>
          </a:xfrm>
          <a:prstGeom prst="rect">
            <a:avLst/>
          </a:prstGeom>
          <a:solidFill>
            <a:srgbClr val="2B2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2C22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72946D-FF86-0048-8FC1-ABB96FADABBA}"/>
              </a:ext>
            </a:extLst>
          </p:cNvPr>
          <p:cNvSpPr/>
          <p:nvPr userDrawn="1"/>
        </p:nvSpPr>
        <p:spPr bwMode="auto">
          <a:xfrm>
            <a:off x="3599471" y="3265070"/>
            <a:ext cx="1485355" cy="640174"/>
          </a:xfrm>
          <a:prstGeom prst="rect">
            <a:avLst/>
          </a:prstGeom>
          <a:solidFill>
            <a:srgbClr val="1D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1D71B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59A7CC-28B2-C946-9615-2B858E02AE32}"/>
              </a:ext>
            </a:extLst>
          </p:cNvPr>
          <p:cNvSpPr/>
          <p:nvPr userDrawn="1"/>
        </p:nvSpPr>
        <p:spPr bwMode="auto">
          <a:xfrm>
            <a:off x="5430598" y="3265070"/>
            <a:ext cx="1485355" cy="640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F4B9E-55B5-094A-A766-488BBE405C50}"/>
              </a:ext>
            </a:extLst>
          </p:cNvPr>
          <p:cNvSpPr/>
          <p:nvPr userDrawn="1"/>
        </p:nvSpPr>
        <p:spPr bwMode="auto">
          <a:xfrm>
            <a:off x="7261725" y="3265070"/>
            <a:ext cx="1485355" cy="6401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D4462-7A73-F04E-9EEF-8C008571A577}"/>
              </a:ext>
            </a:extLst>
          </p:cNvPr>
          <p:cNvSpPr/>
          <p:nvPr userDrawn="1"/>
        </p:nvSpPr>
        <p:spPr bwMode="auto">
          <a:xfrm>
            <a:off x="9092852" y="3265070"/>
            <a:ext cx="1485355" cy="640174"/>
          </a:xfrm>
          <a:prstGeom prst="rect">
            <a:avLst/>
          </a:prstGeom>
          <a:gradFill flip="none" rotWithShape="1">
            <a:gsLst>
              <a:gs pos="0">
                <a:srgbClr val="00A19A"/>
              </a:gs>
              <a:gs pos="100000">
                <a:srgbClr val="1D71B8">
                  <a:lumMod val="10000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383C6A8-C2FB-4A4D-82C8-3FD8652558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0275548-46C6-0144-BC41-D632987277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77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2750127"/>
            <a:ext cx="9144000" cy="1351506"/>
          </a:xfrm>
        </p:spPr>
        <p:txBody>
          <a:bodyPr anchor="b"/>
          <a:lstStyle>
            <a:lvl1pPr algn="ctr">
              <a:defRPr sz="6000"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93708"/>
            <a:ext cx="9144000" cy="558401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CONFERENCE NAME / MEETING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033858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DD / MM / YYYY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67129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First and Last Name</a:t>
            </a:r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27C6B3B1-879E-4E11-BF63-BE6AEE4219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AE60B7AE-B59B-4AFE-A491-C4A8BD5F10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57" y="758650"/>
            <a:ext cx="6054912" cy="24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13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38A5AF-D287-1B4E-9CED-C2E217102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4300" y="1892527"/>
            <a:ext cx="6883400" cy="30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33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5938" y="365126"/>
            <a:ext cx="11215258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085" y="1825624"/>
            <a:ext cx="11186420" cy="49215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4247" y="1028700"/>
            <a:ext cx="11215258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Subtitle</a:t>
            </a:r>
          </a:p>
        </p:txBody>
      </p:sp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>
          <a:xfrm>
            <a:off x="5168348" y="6356350"/>
            <a:ext cx="2985052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QCMB22 Paris - M.Grossi CERN QTI</a:t>
            </a:r>
          </a:p>
        </p:txBody>
      </p:sp>
    </p:spTree>
    <p:extLst>
      <p:ext uri="{BB962C8B-B14F-4D97-AF65-F5344CB8AC3E}">
        <p14:creationId xmlns:p14="http://schemas.microsoft.com/office/powerpoint/2010/main" val="247920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A6755-D8D3-F34C-B495-7C9AD5EE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CC1C96-2B01-4347-AE25-C4D09FBE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9A1031-FDB6-EC48-A7A6-1A12B0CC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30D619-8BAD-B641-BE14-1246DE12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F93C875-3D21-6A46-BFC7-6F42F80612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5350" y="1825625"/>
            <a:ext cx="10932583" cy="4351338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2000" b="1">
                <a:solidFill>
                  <a:srgbClr val="2B235D"/>
                </a:solidFill>
              </a:defRPr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r>
              <a:rPr lang="fr-FR" dirty="0"/>
              <a:t>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D79B23F-F94E-F843-AAF3-7697C0EEC545}"/>
              </a:ext>
            </a:extLst>
          </p:cNvPr>
          <p:cNvSpPr/>
          <p:nvPr userDrawn="1"/>
        </p:nvSpPr>
        <p:spPr>
          <a:xfrm>
            <a:off x="364067" y="1809750"/>
            <a:ext cx="247650" cy="867492"/>
          </a:xfrm>
          <a:prstGeom prst="roundRect">
            <a:avLst/>
          </a:prstGeom>
          <a:solidFill>
            <a:srgbClr val="1D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1577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6570C27-FD25-4A4F-98EA-ED3B375E6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644" y="1806944"/>
            <a:ext cx="10206711" cy="3244112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D5ED306-3B42-3547-BDFF-0323AB47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8F126A-7BD4-3A48-B96C-7CBFF760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313D4E7-9C57-A54E-8CCD-D9F3E404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A040C3C-DF7C-C240-A550-49694E0269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6549" y="2546719"/>
            <a:ext cx="4146698" cy="178073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386FB2"/>
                </a:solidFill>
              </a:defRPr>
            </a:lvl1pPr>
          </a:lstStyle>
          <a:p>
            <a:pPr lvl="0"/>
            <a:r>
              <a:rPr lang="fr-FR" dirty="0"/>
              <a:t>TITRE SECTION</a:t>
            </a:r>
          </a:p>
        </p:txBody>
      </p:sp>
    </p:spTree>
    <p:extLst>
      <p:ext uri="{BB962C8B-B14F-4D97-AF65-F5344CB8AC3E}">
        <p14:creationId xmlns:p14="http://schemas.microsoft.com/office/powerpoint/2010/main" val="3299486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E5263-7175-1E4E-B25A-C8612876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D71B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4F48D8-7047-1F42-8ED4-941E18879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DDDD11-6F40-4643-AA1F-B951D26F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EF2066-EE9C-5F42-8005-C98F1735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9CDB6D-F31B-6E4D-AD6C-3FEE5E07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7387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ave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8B7DE3-CEAD-DB44-AB02-FAA9AE737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7BA62D56-2BCC-3848-A978-B4CD285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761" y="552440"/>
            <a:ext cx="10515600" cy="851617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7FC69-C0FA-4B6B-82DD-4C5C2FE63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647156"/>
            <a:ext cx="6382435" cy="22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66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6F2446-C3F6-CD46-800D-929AB6E3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 b="1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6AF76AD-275D-364B-B883-506470A7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C3D4D6-3020-844C-9B71-96C4AEE3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4B52663-8C97-B148-B781-F3D8CFB3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918F09-FC0A-044C-A848-05E198EB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3902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FA3F1B-7B8C-4F47-AA55-A961D273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328A4CA3-2D74-1E4C-8A9F-7F2FC32EE5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56350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90F774-8DF5-DC40-9473-11FA80F806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723C9F-A5B9-2643-908D-D5A30CE4F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4F0C74-9FAE-DE46-B258-0CCA95DC96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7111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8606C-0A10-0E40-B441-09967D64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4A8066AE-4E02-664B-BEDA-CEB051B57E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3031066"/>
            <a:ext cx="36830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6DE080A-9378-174F-A6CD-A14F891ADB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1" y="2307167"/>
            <a:ext cx="36830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4" name="Espace réservé pour une image  10">
            <a:extLst>
              <a:ext uri="{FF2B5EF4-FFF2-40B4-BE49-F238E27FC236}">
                <a16:creationId xmlns:a16="http://schemas.microsoft.com/office/drawing/2014/main" id="{DB1E6C45-037D-7248-8090-9E01AF0E14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6768" y="3031066"/>
            <a:ext cx="36830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35" name="Espace réservé du texte 16">
            <a:extLst>
              <a:ext uri="{FF2B5EF4-FFF2-40B4-BE49-F238E27FC236}">
                <a16:creationId xmlns:a16="http://schemas.microsoft.com/office/drawing/2014/main" id="{3B48E81E-F3AE-1149-AF90-39BF371DB9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6768" y="2307167"/>
            <a:ext cx="36830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6" name="Espace réservé pour une image  10">
            <a:extLst>
              <a:ext uri="{FF2B5EF4-FFF2-40B4-BE49-F238E27FC236}">
                <a16:creationId xmlns:a16="http://schemas.microsoft.com/office/drawing/2014/main" id="{83027E6D-304A-EC46-902E-91B5A85E69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17935" y="3031066"/>
            <a:ext cx="3801532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37" name="Espace réservé du texte 16">
            <a:extLst>
              <a:ext uri="{FF2B5EF4-FFF2-40B4-BE49-F238E27FC236}">
                <a16:creationId xmlns:a16="http://schemas.microsoft.com/office/drawing/2014/main" id="{83E28E4C-95DA-3845-B70D-060370F3A0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17935" y="2307167"/>
            <a:ext cx="3801532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5ACEC6-DBA0-6F44-BB97-46F2B85D58E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B3F60A-ED0D-4B44-8393-41ED1F7EA70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4D66712-DC4F-494F-828E-2CD7CDC4454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3308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4BB4A48F-0B13-AB43-8BDF-05D3E45FA7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356350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2822F3-2AB0-2C4D-9F50-685D57FE1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3713C5-65FA-7540-B3F9-CA8FED8941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FA8EA8-BA7E-8A48-A593-944ADF9E49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5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rmat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7864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8581C-AA4F-C546-A92A-B2ADDD5C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pour une image  10">
            <a:extLst>
              <a:ext uri="{FF2B5EF4-FFF2-40B4-BE49-F238E27FC236}">
                <a16:creationId xmlns:a16="http://schemas.microsoft.com/office/drawing/2014/main" id="{EA217126-9158-6F4F-A81E-55F12383B9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3039533"/>
            <a:ext cx="7797800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16">
            <a:extLst>
              <a:ext uri="{FF2B5EF4-FFF2-40B4-BE49-F238E27FC236}">
                <a16:creationId xmlns:a16="http://schemas.microsoft.com/office/drawing/2014/main" id="{0BA8D61D-7560-7B4E-95C7-4B97F818F3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0" y="2315633"/>
            <a:ext cx="7797800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47D3D8C3-BC5F-3A44-96FC-60A79469B1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8867" y="3039532"/>
            <a:ext cx="3530599" cy="2904257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9FAAAF88-FE85-7842-AF9F-75BD35F67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8867" y="2315633"/>
            <a:ext cx="3530599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B235D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31DE3CF5-9AF1-E54A-8F97-E44123587D3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FE99332-4262-2748-88B9-786EF8D01D7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6E66E0B-3C57-8D43-9835-2E03257F62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119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ADBEF69-3EF9-FF42-A8B2-D35560549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0">
            <a:extLst>
              <a:ext uri="{FF2B5EF4-FFF2-40B4-BE49-F238E27FC236}">
                <a16:creationId xmlns:a16="http://schemas.microsoft.com/office/drawing/2014/main" id="{506682D4-E88D-434A-9F4E-F6A456CC68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5600" y="18459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E77B5237-E089-BC4B-BEFF-B653809DEC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600" y="39541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6E9BFC-5EA1-7F45-BE25-8967EF936C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75599" y="1846263"/>
            <a:ext cx="3843867" cy="4097337"/>
          </a:xfrm>
        </p:spPr>
        <p:txBody>
          <a:bodyPr/>
          <a:lstStyle>
            <a:lvl1pPr marL="0" indent="0">
              <a:buNone/>
              <a:defRPr sz="2000" b="1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0" name="Espace réservé pour une image  10">
            <a:extLst>
              <a:ext uri="{FF2B5EF4-FFF2-40B4-BE49-F238E27FC236}">
                <a16:creationId xmlns:a16="http://schemas.microsoft.com/office/drawing/2014/main" id="{D68BF6C3-2BB1-0B40-AF8B-019AA162544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5600" y="18459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1" name="Espace réservé pour une image  10">
            <a:extLst>
              <a:ext uri="{FF2B5EF4-FFF2-40B4-BE49-F238E27FC236}">
                <a16:creationId xmlns:a16="http://schemas.microsoft.com/office/drawing/2014/main" id="{5BC15116-252D-6D4B-A4AD-536F8E1172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65600" y="3954121"/>
            <a:ext cx="3691997" cy="1989668"/>
          </a:xfr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D6DC58-68E3-E44A-AC77-6EE8A913698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E1B54C-233F-BE48-B87C-5DFFEDF4E2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32B45D-78D5-AE4E-8865-547888745D7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3335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de coul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B42AFD-EF45-7449-9C51-424065E4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0C9B8F8-E3F3-3544-97E2-B7FC2D2D4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1543050"/>
            <a:ext cx="11463338" cy="66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EA302A-9260-7E42-BCDF-A9C6E46756C5}"/>
              </a:ext>
            </a:extLst>
          </p:cNvPr>
          <p:cNvSpPr/>
          <p:nvPr userDrawn="1"/>
        </p:nvSpPr>
        <p:spPr bwMode="auto">
          <a:xfrm>
            <a:off x="1768344" y="3265070"/>
            <a:ext cx="1485355" cy="640174"/>
          </a:xfrm>
          <a:prstGeom prst="rect">
            <a:avLst/>
          </a:prstGeom>
          <a:solidFill>
            <a:srgbClr val="2B2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2C22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72946D-FF86-0048-8FC1-ABB96FADABBA}"/>
              </a:ext>
            </a:extLst>
          </p:cNvPr>
          <p:cNvSpPr/>
          <p:nvPr userDrawn="1"/>
        </p:nvSpPr>
        <p:spPr bwMode="auto">
          <a:xfrm>
            <a:off x="3599471" y="3265070"/>
            <a:ext cx="1485355" cy="640174"/>
          </a:xfrm>
          <a:prstGeom prst="rect">
            <a:avLst/>
          </a:prstGeom>
          <a:solidFill>
            <a:srgbClr val="1D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1D71B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59A7CC-28B2-C946-9615-2B858E02AE32}"/>
              </a:ext>
            </a:extLst>
          </p:cNvPr>
          <p:cNvSpPr/>
          <p:nvPr userDrawn="1"/>
        </p:nvSpPr>
        <p:spPr bwMode="auto">
          <a:xfrm>
            <a:off x="5430598" y="3265070"/>
            <a:ext cx="1485355" cy="640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F4B9E-55B5-094A-A766-488BBE405C50}"/>
              </a:ext>
            </a:extLst>
          </p:cNvPr>
          <p:cNvSpPr/>
          <p:nvPr userDrawn="1"/>
        </p:nvSpPr>
        <p:spPr bwMode="auto">
          <a:xfrm>
            <a:off x="7261725" y="3265070"/>
            <a:ext cx="1485355" cy="6401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D4462-7A73-F04E-9EEF-8C008571A577}"/>
              </a:ext>
            </a:extLst>
          </p:cNvPr>
          <p:cNvSpPr/>
          <p:nvPr userDrawn="1"/>
        </p:nvSpPr>
        <p:spPr bwMode="auto">
          <a:xfrm>
            <a:off x="9092852" y="3265070"/>
            <a:ext cx="1485355" cy="640174"/>
          </a:xfrm>
          <a:prstGeom prst="rect">
            <a:avLst/>
          </a:prstGeom>
          <a:gradFill flip="none" rotWithShape="1">
            <a:gsLst>
              <a:gs pos="0">
                <a:srgbClr val="00A19A"/>
              </a:gs>
              <a:gs pos="100000">
                <a:srgbClr val="1D71B8">
                  <a:lumMod val="10000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383C6A8-C2FB-4A4D-82C8-3FD8652558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347ADEF-F590-7048-8CD5-7B9449AAF4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0275548-46C6-0144-BC41-D632987277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677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38A5AF-D287-1B4E-9CED-C2E217102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4300" y="1892527"/>
            <a:ext cx="6883400" cy="30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3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95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0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CERN </a:t>
            </a:r>
            <a:r>
              <a:rPr lang="fr-FR" dirty="0" err="1"/>
              <a:t>openlab</a:t>
            </a:r>
            <a:r>
              <a:rPr lang="fr-FR" dirty="0"/>
              <a:t> </a:t>
            </a:r>
            <a:r>
              <a:rPr lang="fr-FR" dirty="0" err="1"/>
              <a:t>presentations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8145" y="1825624"/>
            <a:ext cx="10688781" cy="4921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Below are slides that may be useful in creating your presentation. They can be used to give a brief overview CERN </a:t>
            </a:r>
            <a:r>
              <a:rPr lang="en-GB" noProof="0" dirty="0" err="1"/>
              <a:t>openlab</a:t>
            </a:r>
            <a:r>
              <a:rPr lang="en-GB" noProof="0" dirty="0"/>
              <a:t> and its work. Feel free to include as many or as few of these slides as you see fit.</a:t>
            </a:r>
          </a:p>
          <a:p>
            <a:pPr lvl="0"/>
            <a:r>
              <a:rPr lang="en-GB" noProof="0" dirty="0"/>
              <a:t>Add new slides (of various layouts, but all with the CERN </a:t>
            </a:r>
            <a:r>
              <a:rPr lang="en-GB" noProof="0" dirty="0" err="1"/>
              <a:t>openlab</a:t>
            </a:r>
            <a:r>
              <a:rPr lang="en-GB" noProof="0" dirty="0"/>
              <a:t> formatting), by clicking the drop-down arrow alongside ‘add new slide’.</a:t>
            </a:r>
          </a:p>
          <a:p>
            <a:pPr lvl="0"/>
            <a:r>
              <a:rPr lang="en-GB" noProof="0" dirty="0"/>
              <a:t>If you are unsure about how to use these slides, or would like any guidance about presenting CERN </a:t>
            </a:r>
            <a:r>
              <a:rPr lang="en-GB" noProof="0" dirty="0" err="1"/>
              <a:t>openlab’s</a:t>
            </a:r>
            <a:r>
              <a:rPr lang="en-GB" noProof="0" dirty="0"/>
              <a:t> work, please contact Andrew Purcell.</a:t>
            </a:r>
          </a:p>
          <a:p>
            <a:pPr lvl="0"/>
            <a:r>
              <a:rPr lang="en-GB" noProof="0" dirty="0"/>
              <a:t>These slides are continuously updated by the CERN </a:t>
            </a:r>
            <a:r>
              <a:rPr lang="en-GB" noProof="0" dirty="0" err="1"/>
              <a:t>openlab</a:t>
            </a:r>
            <a:r>
              <a:rPr lang="en-GB" noProof="0" dirty="0"/>
              <a:t> communications team. The latest versions (4:3 and 16:9) are available at http://www.cern.ch/openlab/templates.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0" name="Slide Number Placeholder 22"/>
          <p:cNvSpPr txBox="1">
            <a:spLocks/>
          </p:cNvSpPr>
          <p:nvPr/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rgbClr val="18A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035135" y="62739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QCMB22 Paris - M.Grossi CERN QTI</a:t>
            </a: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0C84AC8-B31E-45BC-AAFB-88232C667A29}"/>
              </a:ext>
            </a:extLst>
          </p:cNvPr>
          <p:cNvSpPr txBox="1">
            <a:spLocks/>
          </p:cNvSpPr>
          <p:nvPr userDrawn="1"/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rgbClr val="18A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76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654" r:id="rId14"/>
    <p:sldLayoutId id="2147483652" r:id="rId15"/>
    <p:sldLayoutId id="2147483656" r:id="rId16"/>
    <p:sldLayoutId id="2147483653" r:id="rId17"/>
    <p:sldLayoutId id="2147483655" r:id="rId18"/>
    <p:sldLayoutId id="2147483657" r:id="rId19"/>
    <p:sldLayoutId id="2147483659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55019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1055019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7" name="Image 4" descr="bande-01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9144000" y="63373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>
                <a:solidFill>
                  <a:srgbClr val="FFFFFF"/>
                </a:solidFill>
              </a:rPr>
              <a:pPr/>
              <a:t>‹#›</a:t>
            </a:fld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453" y="6165304"/>
            <a:ext cx="920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rgbClr val="FFFFFF"/>
                </a:solidFill>
              </a:rPr>
              <a:t>Strategy and framework applicable to knowledge transfer</a:t>
            </a:r>
          </a:p>
          <a:p>
            <a:r>
              <a:rPr lang="en-GB" sz="1000">
                <a:solidFill>
                  <a:srgbClr val="FFFFFF"/>
                </a:solidFill>
              </a:rPr>
              <a:t>by CERN for the benefit of medical applications </a:t>
            </a:r>
          </a:p>
          <a:p>
            <a:r>
              <a:rPr lang="en-GB" sz="1000">
                <a:solidFill>
                  <a:srgbClr val="FFFFFF"/>
                </a:solidFill>
              </a:rPr>
              <a:t>F. Bordry</a:t>
            </a:r>
          </a:p>
          <a:p>
            <a:r>
              <a:rPr lang="en-GB" sz="1000" baseline="0">
                <a:solidFill>
                  <a:srgbClr val="FFFFFF"/>
                </a:solidFill>
              </a:rPr>
              <a:t>Council – 16</a:t>
            </a:r>
            <a:r>
              <a:rPr lang="en-GB" sz="1000" baseline="30000">
                <a:solidFill>
                  <a:srgbClr val="FFFFFF"/>
                </a:solidFill>
              </a:rPr>
              <a:t>th</a:t>
            </a:r>
            <a:r>
              <a:rPr lang="en-GB" sz="1000" baseline="0">
                <a:solidFill>
                  <a:srgbClr val="FFFFFF"/>
                </a:solidFill>
              </a:rPr>
              <a:t> </a:t>
            </a:r>
            <a:r>
              <a:rPr lang="en-GB" sz="1000">
                <a:solidFill>
                  <a:srgbClr val="FFFFFF"/>
                </a:solidFill>
              </a:rPr>
              <a:t>March 2017</a:t>
            </a:r>
          </a:p>
        </p:txBody>
      </p:sp>
    </p:spTree>
    <p:extLst>
      <p:ext uri="{BB962C8B-B14F-4D97-AF65-F5344CB8AC3E}">
        <p14:creationId xmlns:p14="http://schemas.microsoft.com/office/powerpoint/2010/main" val="290964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013" indent="-317500" algn="l" rtl="0" eaLnBrk="1" latinLnBrk="0" hangingPunct="1">
        <a:spcBef>
          <a:spcPct val="20000"/>
        </a:spcBef>
        <a:buClr>
          <a:schemeClr val="tx1"/>
        </a:buClr>
        <a:buSzPct val="75000"/>
        <a:buFont typeface="Lucida Grande"/>
        <a:buChar char="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366713" algn="l" rtl="0" eaLnBrk="1" latinLnBrk="0" hangingPunct="1">
        <a:spcBef>
          <a:spcPct val="20000"/>
        </a:spcBef>
        <a:buClr>
          <a:schemeClr val="accent2"/>
        </a:buClr>
        <a:buSzPct val="75000"/>
        <a:buFont typeface="Lucida Grande"/>
        <a:buChar char="►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1"/>
        </a:buClr>
        <a:buSzPct val="75000"/>
        <a:buFont typeface="Lucida Grande"/>
        <a:buChar char="►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3531"/>
            <a:ext cx="12192000" cy="942936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72800" cy="4270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QCMB22 Paris - M.Grossi CERN QTI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10217"/>
            <a:ext cx="12192000" cy="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5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32" r:id="rId14"/>
    <p:sldLayoutId id="2147483733" r:id="rId15"/>
    <p:sldLayoutId id="2147483734" r:id="rId16"/>
    <p:sldLayoutId id="2147483736" r:id="rId17"/>
    <p:sldLayoutId id="2147483738" r:id="rId18"/>
    <p:sldLayoutId id="2147483739" r:id="rId19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6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6801653-176C-5346-BF24-83533001211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68CB48-F526-994F-A50C-8982841F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65125"/>
            <a:ext cx="11463867" cy="85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711D3C-B15F-884D-B4FC-468F0677F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599" y="1825625"/>
            <a:ext cx="114638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53B0DE-7371-1940-9660-52D433F85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9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C8E9BC-54F0-2843-BC05-EFA10F81D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68348" y="6356350"/>
            <a:ext cx="29850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QCMB22 Paris - M.Grossi CERN QTI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29115D-4159-824D-94D0-E7B270B2D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1DDDE22-8D4F-094D-AC70-1F2C263CD04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45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69" r:id="rId13"/>
    <p:sldLayoutId id="2147483795" r:id="rId14"/>
    <p:sldLayoutId id="2147483796" r:id="rId15"/>
    <p:sldLayoutId id="214748379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86FB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6801653-176C-5346-BF24-83533001211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68CB48-F526-994F-A50C-8982841F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65125"/>
            <a:ext cx="11463867" cy="85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711D3C-B15F-884D-B4FC-468F0677F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599" y="1825625"/>
            <a:ext cx="114638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53B0DE-7371-1940-9660-52D433F85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9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29115D-4159-824D-94D0-E7B270B2D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1DDDE22-8D4F-094D-AC70-1F2C263CD0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1D3C92F-A84E-FD97-5FC4-09B269529E53}"/>
              </a:ext>
            </a:extLst>
          </p:cNvPr>
          <p:cNvSpPr txBox="1">
            <a:spLocks/>
          </p:cNvSpPr>
          <p:nvPr userDrawn="1"/>
        </p:nvSpPr>
        <p:spPr>
          <a:xfrm>
            <a:off x="4591897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360495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7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86FB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6801653-176C-5346-BF24-83533001211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68CB48-F526-994F-A50C-8982841F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65125"/>
            <a:ext cx="11463867" cy="85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711D3C-B15F-884D-B4FC-468F0677F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599" y="1825625"/>
            <a:ext cx="114638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53B0DE-7371-1940-9660-52D433F85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9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C8E9BC-54F0-2843-BC05-EFA10F81D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68348" y="6356350"/>
            <a:ext cx="29850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QCMB22 Paris - M.Grossi CERN QTI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29115D-4159-824D-94D0-E7B270B2D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1DDDE22-8D4F-094D-AC70-1F2C263CD04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83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86FB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ennylane.ai/qml/glossary/qcnn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s://arxiv.org/abs/2110.13162" TargetMode="External"/><Relationship Id="rId5" Type="http://schemas.openxmlformats.org/officeDocument/2006/relationships/hyperlink" Target="https://arxiv.org/abs/2205.06217" TargetMode="Externa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arxiv.org/abs/2103.12257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arxiv.org/pdf/2108.00661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4.png"/><Relationship Id="rId4" Type="http://schemas.openxmlformats.org/officeDocument/2006/relationships/hyperlink" Target="https://arxiv.org/abs/2205.0621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4" Type="http://schemas.openxmlformats.org/officeDocument/2006/relationships/hyperlink" Target="https://www.nature.com/articles/s41467-023-43908-6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B5F945-D802-A0D6-6FF5-830618BC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128" y="365530"/>
            <a:ext cx="8715976" cy="119583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+mj-lt"/>
              </a:rPr>
              <a:t>A quantum machine learning perspective on phase transitions </a:t>
            </a:r>
            <a:br>
              <a:rPr lang="en-US" sz="3600" b="1" dirty="0">
                <a:solidFill>
                  <a:schemeClr val="accent1"/>
                </a:solidFill>
                <a:latin typeface="+mj-lt"/>
              </a:rPr>
            </a:br>
            <a:endParaRPr lang="en-US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9E5547-A62A-B8A3-94FD-087338A025B7}"/>
              </a:ext>
            </a:extLst>
          </p:cNvPr>
          <p:cNvSpPr txBox="1"/>
          <p:nvPr/>
        </p:nvSpPr>
        <p:spPr>
          <a:xfrm>
            <a:off x="325892" y="4117506"/>
            <a:ext cx="11341250" cy="2122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100"/>
              </a:spcBef>
            </a:pPr>
            <a:endParaRPr lang="en-CH" sz="2000" dirty="0">
              <a:latin typeface="IBM Plex Sans" charset="0"/>
              <a:ea typeface="IBM Plex Sans" charset="0"/>
              <a:cs typeface="IBM Plex Sans" charset="0"/>
            </a:endParaRPr>
          </a:p>
          <a:p>
            <a:r>
              <a:rPr lang="en-CH" sz="2000" dirty="0"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en-CH" sz="2000" b="1" dirty="0">
                <a:latin typeface="IBM Plex Sans" charset="0"/>
                <a:ea typeface="IBM Plex Sans" charset="0"/>
                <a:cs typeface="IBM Plex Sans" charset="0"/>
              </a:rPr>
              <a:t>Paper</a:t>
            </a:r>
            <a:r>
              <a:rPr lang="en-CH" sz="2000" dirty="0">
                <a:latin typeface="IBM Plex Sans" charset="0"/>
                <a:ea typeface="IBM Plex Sans" charset="0"/>
                <a:cs typeface="IBM Plex Sans" charset="0"/>
              </a:rPr>
              <a:t>: </a:t>
            </a:r>
            <a:r>
              <a:rPr lang="en-US" sz="2000" dirty="0"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it-IT" sz="2000" i="1" dirty="0">
                <a:latin typeface="IBM Plex Sans" panose="020B0503050203000203" pitchFamily="34" charset="0"/>
                <a:ea typeface="IBM Plex Sans" charset="0"/>
                <a:cs typeface="IBM Plex Sans" charset="0"/>
              </a:rPr>
              <a:t> Monaco, Kiss, Mandarino, Vallecorsa, Grossi, </a:t>
            </a:r>
            <a:r>
              <a:rPr lang="en-GB" sz="2000" dirty="0">
                <a:latin typeface="IBM Plex Sans" panose="020B0503050203000203" pitchFamily="34" charset="0"/>
              </a:rPr>
              <a:t>Phys. Rev. B 107, L081105 </a:t>
            </a:r>
            <a:r>
              <a:rPr lang="it-IT" sz="2000" i="1" dirty="0">
                <a:latin typeface="IBM Plex Sans" charset="0"/>
                <a:ea typeface="IBM Plex Sans" charset="0"/>
                <a:cs typeface="IBM Plex Sans" charset="0"/>
              </a:rPr>
              <a:t>(2023) </a:t>
            </a:r>
          </a:p>
          <a:p>
            <a:endParaRPr lang="en-GB" sz="2000" dirty="0"/>
          </a:p>
          <a:p>
            <a:r>
              <a:rPr lang="en-GB" sz="2000" dirty="0"/>
              <a:t> </a:t>
            </a:r>
            <a:r>
              <a:rPr lang="en-GB" dirty="0">
                <a:latin typeface="IBM Plex Sans" panose="020B0503050203000203" pitchFamily="34" charset="0"/>
              </a:rPr>
              <a:t>Bridging scales: At the crossroads among renormalisation group, multi-scale modelling, and deep learning</a:t>
            </a:r>
            <a:endParaRPr lang="en-CH" dirty="0">
              <a:latin typeface="IBM Plex Sans" panose="020B0503050203000203" pitchFamily="34" charset="0"/>
            </a:endParaRPr>
          </a:p>
          <a:p>
            <a:endParaRPr lang="en-CH" sz="2000" dirty="0"/>
          </a:p>
          <a:p>
            <a:pPr algn="l">
              <a:lnSpc>
                <a:spcPct val="110000"/>
              </a:lnSpc>
              <a:spcBef>
                <a:spcPts val="1100"/>
              </a:spcBef>
            </a:pPr>
            <a:endParaRPr lang="en-CH" sz="2000" dirty="0"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40B5AB-1BEB-1C71-3101-2B32B3417EED}"/>
              </a:ext>
            </a:extLst>
          </p:cNvPr>
          <p:cNvSpPr txBox="1"/>
          <p:nvPr/>
        </p:nvSpPr>
        <p:spPr>
          <a:xfrm>
            <a:off x="397396" y="5636609"/>
            <a:ext cx="1155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ECT*</a:t>
            </a:r>
            <a:r>
              <a:rPr lang="it-IT" sz="1600" i="1" dirty="0"/>
              <a:t>, Trento , </a:t>
            </a:r>
            <a:r>
              <a:rPr lang="it-IT" sz="1600" dirty="0"/>
              <a:t>April 2024</a:t>
            </a:r>
            <a:endParaRPr lang="it-FR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33DB455-2D5E-B3C4-817A-7BC0A69CB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  <p:pic>
        <p:nvPicPr>
          <p:cNvPr id="1026" name="Picture 2" descr="How To Start Learning Quantum Machine Learning PennyLane, 40% OFF">
            <a:extLst>
              <a:ext uri="{FF2B5EF4-FFF2-40B4-BE49-F238E27FC236}">
                <a16:creationId xmlns:a16="http://schemas.microsoft.com/office/drawing/2014/main" id="{90B5B98E-7768-0A92-AFB9-86470C23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79" y="1561363"/>
            <a:ext cx="4742750" cy="253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75466B-176A-F968-CFAF-B15132B9ECA4}"/>
              </a:ext>
            </a:extLst>
          </p:cNvPr>
          <p:cNvSpPr txBox="1"/>
          <p:nvPr/>
        </p:nvSpPr>
        <p:spPr>
          <a:xfrm>
            <a:off x="10824374" y="5990804"/>
            <a:ext cx="2395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/>
              <a:t>Credit: PennyLane</a:t>
            </a:r>
          </a:p>
        </p:txBody>
      </p:sp>
    </p:spTree>
    <p:extLst>
      <p:ext uri="{BB962C8B-B14F-4D97-AF65-F5344CB8AC3E}">
        <p14:creationId xmlns:p14="http://schemas.microsoft.com/office/powerpoint/2010/main" val="10775045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 title="[0,0,0,&quot;https://www.codecogs.com/eqnedit.php?latex=%5Ckappa%20%5Cequiv%20J_1%2FJ_2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2410" y="962728"/>
            <a:ext cx="995010" cy="3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title="[0,0,0,&quot;https://www.codecogs.com/eqnedit.php?latex=h%20%5Cequiv%20%5Cmu%2FJ_1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3192" y="1601381"/>
            <a:ext cx="1153727" cy="30122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/>
          <p:nvPr/>
        </p:nvSpPr>
        <p:spPr>
          <a:xfrm>
            <a:off x="4677773" y="3110141"/>
            <a:ext cx="480000" cy="480000"/>
          </a:xfrm>
          <a:prstGeom prst="ellipse">
            <a:avLst/>
          </a:prstGeom>
          <a:solidFill>
            <a:srgbClr val="C2FFB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77;p14"/>
          <p:cNvSpPr/>
          <p:nvPr/>
        </p:nvSpPr>
        <p:spPr>
          <a:xfrm>
            <a:off x="5693773" y="3110141"/>
            <a:ext cx="480000" cy="480000"/>
          </a:xfrm>
          <a:prstGeom prst="ellipse">
            <a:avLst/>
          </a:prstGeom>
          <a:solidFill>
            <a:srgbClr val="FFC4B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78;p14"/>
          <p:cNvSpPr/>
          <p:nvPr/>
        </p:nvSpPr>
        <p:spPr>
          <a:xfrm>
            <a:off x="6709773" y="3110141"/>
            <a:ext cx="480000" cy="480000"/>
          </a:xfrm>
          <a:prstGeom prst="ellipse">
            <a:avLst/>
          </a:prstGeom>
          <a:solidFill>
            <a:srgbClr val="C2FFB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9" name="Google Shape;79;p14"/>
          <p:cNvSpPr/>
          <p:nvPr/>
        </p:nvSpPr>
        <p:spPr>
          <a:xfrm>
            <a:off x="7725773" y="3110141"/>
            <a:ext cx="480000" cy="480000"/>
          </a:xfrm>
          <a:prstGeom prst="ellipse">
            <a:avLst/>
          </a:prstGeom>
          <a:solidFill>
            <a:srgbClr val="C2FFB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" name="Google Shape;80;p14"/>
          <p:cNvSpPr/>
          <p:nvPr/>
        </p:nvSpPr>
        <p:spPr>
          <a:xfrm>
            <a:off x="8741773" y="3110141"/>
            <a:ext cx="480000" cy="480000"/>
          </a:xfrm>
          <a:prstGeom prst="ellipse">
            <a:avLst/>
          </a:prstGeom>
          <a:solidFill>
            <a:srgbClr val="FFC4B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81;p14"/>
          <p:cNvSpPr/>
          <p:nvPr/>
        </p:nvSpPr>
        <p:spPr>
          <a:xfrm>
            <a:off x="9757773" y="3110141"/>
            <a:ext cx="480000" cy="480000"/>
          </a:xfrm>
          <a:prstGeom prst="ellipse">
            <a:avLst/>
          </a:prstGeom>
          <a:solidFill>
            <a:srgbClr val="C2FFB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4"/>
          <p:cNvSpPr/>
          <p:nvPr/>
        </p:nvSpPr>
        <p:spPr>
          <a:xfrm rot="-5400000">
            <a:off x="10256592" y="2814948"/>
            <a:ext cx="633200" cy="14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3" name="Google Shape;83;p14"/>
          <p:cNvSpPr/>
          <p:nvPr/>
        </p:nvSpPr>
        <p:spPr>
          <a:xfrm>
            <a:off x="4821373" y="3185941"/>
            <a:ext cx="192800" cy="328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" name="Google Shape;84;p14"/>
          <p:cNvSpPr/>
          <p:nvPr/>
        </p:nvSpPr>
        <p:spPr>
          <a:xfrm>
            <a:off x="6853373" y="3185941"/>
            <a:ext cx="192800" cy="328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" name="Google Shape;85;p14"/>
          <p:cNvSpPr/>
          <p:nvPr/>
        </p:nvSpPr>
        <p:spPr>
          <a:xfrm>
            <a:off x="7869373" y="3185941"/>
            <a:ext cx="192800" cy="328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" name="Google Shape;86;p14"/>
          <p:cNvSpPr/>
          <p:nvPr/>
        </p:nvSpPr>
        <p:spPr>
          <a:xfrm>
            <a:off x="9901373" y="3185941"/>
            <a:ext cx="192800" cy="328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7" name="Google Shape;87;p14"/>
          <p:cNvSpPr/>
          <p:nvPr/>
        </p:nvSpPr>
        <p:spPr>
          <a:xfrm rot="10800000">
            <a:off x="5837373" y="3185941"/>
            <a:ext cx="192800" cy="328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88;p14"/>
          <p:cNvSpPr/>
          <p:nvPr/>
        </p:nvSpPr>
        <p:spPr>
          <a:xfrm rot="10800000">
            <a:off x="8885373" y="3185941"/>
            <a:ext cx="192800" cy="328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9" name="Google Shape;89;p14"/>
          <p:cNvSpPr txBox="1"/>
          <p:nvPr/>
        </p:nvSpPr>
        <p:spPr>
          <a:xfrm>
            <a:off x="10908611" y="3186034"/>
            <a:ext cx="6594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667" dirty="0">
                <a:solidFill>
                  <a:srgbClr val="4472C4"/>
                </a:solidFill>
              </a:rPr>
              <a:t>N = 6</a:t>
            </a:r>
            <a:endParaRPr sz="2667" dirty="0">
              <a:solidFill>
                <a:srgbClr val="4472C4"/>
              </a:solidFill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10655592" y="2671303"/>
            <a:ext cx="17820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133" dirty="0">
                <a:solidFill>
                  <a:srgbClr val="3D85C6"/>
                </a:solidFill>
              </a:rPr>
              <a:t>μ</a:t>
            </a:r>
            <a:endParaRPr sz="2133" dirty="0">
              <a:solidFill>
                <a:srgbClr val="3D85C6"/>
              </a:solidFill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6997940" y="3753875"/>
            <a:ext cx="984400" cy="2976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A7CBF"/>
              </a:solidFill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7002573" y="2714784"/>
            <a:ext cx="2126000" cy="3284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A7CBF"/>
              </a:solidFill>
            </a:endParaRPr>
          </a:p>
        </p:txBody>
      </p:sp>
      <p:pic>
        <p:nvPicPr>
          <p:cNvPr id="93" name="Google Shape;93;p14" title="[0,0,0,&quot;https://www.codecogs.com/eqnedit.php?latex=%5Ccolor%7BDarkBlue%7DJ_1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2174" y="3904975"/>
            <a:ext cx="272092" cy="2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title="[0,0,0,&quot;https://www.codecogs.com/eqnedit.php?latex=%5Ccolor%7BDarkBlue%7DJ_2#0&quot;]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78174" y="2470451"/>
            <a:ext cx="272100" cy="2885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50BDFC-0847-75A9-B08A-36A562D9499B}"/>
              </a:ext>
            </a:extLst>
          </p:cNvPr>
          <p:cNvSpPr txBox="1"/>
          <p:nvPr/>
        </p:nvSpPr>
        <p:spPr>
          <a:xfrm>
            <a:off x="155528" y="192241"/>
            <a:ext cx="10446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A1EFB"/>
                </a:solidFill>
                <a:latin typeface="+mj-lt"/>
              </a:rPr>
              <a:t>The Physics model: </a:t>
            </a:r>
            <a:r>
              <a:rPr kumimoji="0" lang="en-CH" sz="2800" b="0" i="0" u="none" strike="noStrike" kern="1200" cap="none" spc="0" normalizeH="0" baseline="0" noProof="0">
                <a:ln>
                  <a:noFill/>
                </a:ln>
                <a:solidFill>
                  <a:srgbClr val="1A1EF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Axial Next Nearest Neighbor Ising (ANNNI)</a:t>
            </a:r>
            <a:r>
              <a:rPr lang="en-US" sz="2800" b="1" dirty="0">
                <a:solidFill>
                  <a:srgbClr val="1A1EFB"/>
                </a:solidFill>
                <a:latin typeface="+mj-lt"/>
              </a:rPr>
              <a:t> </a:t>
            </a:r>
            <a:endParaRPr lang="it-FR" sz="2800" dirty="0">
              <a:solidFill>
                <a:srgbClr val="1A1EFB"/>
              </a:solidFill>
              <a:latin typeface="+mj-lt"/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4520F8FC-D4FA-9FEB-DA9B-007DB493294E}"/>
              </a:ext>
            </a:extLst>
          </p:cNvPr>
          <p:cNvSpPr txBox="1"/>
          <p:nvPr/>
        </p:nvSpPr>
        <p:spPr>
          <a:xfrm>
            <a:off x="4169073" y="1961417"/>
            <a:ext cx="3049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/>
              <a:t>Senk, </a:t>
            </a:r>
            <a:r>
              <a:rPr lang="en-CH" sz="1200" i="1" dirty="0"/>
              <a:t>Physics Reports</a:t>
            </a:r>
            <a:r>
              <a:rPr lang="en-CH" sz="1200" dirty="0"/>
              <a:t>,</a:t>
            </a:r>
            <a:r>
              <a:rPr lang="en-CH" sz="1200" b="1" dirty="0"/>
              <a:t> 170</a:t>
            </a:r>
            <a:r>
              <a:rPr lang="en-CH" sz="1200" dirty="0"/>
              <a:t>, 4 (1988)</a:t>
            </a:r>
          </a:p>
        </p:txBody>
      </p:sp>
      <p:pic>
        <p:nvPicPr>
          <p:cNvPr id="5" name="Google Shape;101;p15" title="[0,0,0,&quot;https://www.codecogs.com/eqnedit.php?latex=%5Cmathcal%7BH%7D%20%3D%20%20-%20J%20_1%5Csum_%7Bi%3D1%7D%5E%7BN%7D%20%5Csigma_x%5Ei%5Csigma_x%5E%7Bi%2B1%7D%20-%20%7B%5Ccolor%7Bred%7D%5Ckappa%7D%5C%2C%20%5Csigma_x%5E%7Bi%7D%5Csigma_x%5E%7Bi%2B2%7D%20-%20%7B%5Ccolor%7Bred%7Dh%7D%5C%2C%20%5Csigma_z%5Ei#0&quot;]">
            <a:extLst>
              <a:ext uri="{FF2B5EF4-FFF2-40B4-BE49-F238E27FC236}">
                <a16:creationId xmlns:a16="http://schemas.microsoft.com/office/drawing/2014/main" id="{35258014-C9FB-505F-9FE0-17EBF876B76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2163" y="737862"/>
            <a:ext cx="6609403" cy="1186300"/>
          </a:xfrm>
          <a:prstGeom prst="rect">
            <a:avLst/>
          </a:prstGeom>
          <a:noFill/>
          <a:ln w="12700">
            <a:solidFill>
              <a:srgbClr val="03A1A3"/>
            </a:solidFill>
          </a:ln>
        </p:spPr>
      </p:pic>
      <p:pic>
        <p:nvPicPr>
          <p:cNvPr id="7" name="Google Shape;155;p19">
            <a:extLst>
              <a:ext uri="{FF2B5EF4-FFF2-40B4-BE49-F238E27FC236}">
                <a16:creationId xmlns:a16="http://schemas.microsoft.com/office/drawing/2014/main" id="{0200828C-B2DC-BA2B-5B9D-CBA320D3162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88329" y="1500867"/>
            <a:ext cx="6781229" cy="48036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156;p19">
            <a:extLst>
              <a:ext uri="{FF2B5EF4-FFF2-40B4-BE49-F238E27FC236}">
                <a16:creationId xmlns:a16="http://schemas.microsoft.com/office/drawing/2014/main" id="{BF098910-C6C2-B032-615E-86D2513B3FD0}"/>
              </a:ext>
            </a:extLst>
          </p:cNvPr>
          <p:cNvCxnSpPr>
            <a:cxnSpLocks/>
          </p:cNvCxnSpPr>
          <p:nvPr/>
        </p:nvCxnSpPr>
        <p:spPr>
          <a:xfrm>
            <a:off x="762647" y="2099916"/>
            <a:ext cx="0" cy="360372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00038" algn="bl" rotWithShape="0">
              <a:srgbClr val="FF0000"/>
            </a:outerShdw>
          </a:effectLst>
        </p:spPr>
      </p:cxnSp>
      <p:cxnSp>
        <p:nvCxnSpPr>
          <p:cNvPr id="9" name="Google Shape;157;p19">
            <a:extLst>
              <a:ext uri="{FF2B5EF4-FFF2-40B4-BE49-F238E27FC236}">
                <a16:creationId xmlns:a16="http://schemas.microsoft.com/office/drawing/2014/main" id="{3CDD5353-C05C-7554-6B26-15F2DE3CBB8E}"/>
              </a:ext>
            </a:extLst>
          </p:cNvPr>
          <p:cNvCxnSpPr>
            <a:cxnSpLocks/>
          </p:cNvCxnSpPr>
          <p:nvPr/>
        </p:nvCxnSpPr>
        <p:spPr>
          <a:xfrm flipH="1">
            <a:off x="762647" y="5703638"/>
            <a:ext cx="34289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00038" algn="bl" rotWithShape="0">
              <a:srgbClr val="FF0000"/>
            </a:outerShdw>
          </a:effectLst>
        </p:spPr>
      </p:cxnSp>
      <p:sp>
        <p:nvSpPr>
          <p:cNvPr id="14" name="Google Shape;158;p19">
            <a:extLst>
              <a:ext uri="{FF2B5EF4-FFF2-40B4-BE49-F238E27FC236}">
                <a16:creationId xmlns:a16="http://schemas.microsoft.com/office/drawing/2014/main" id="{7E21373B-215D-B46A-E465-DE438CF2150C}"/>
              </a:ext>
            </a:extLst>
          </p:cNvPr>
          <p:cNvSpPr txBox="1"/>
          <p:nvPr/>
        </p:nvSpPr>
        <p:spPr>
          <a:xfrm>
            <a:off x="5569972" y="4365051"/>
            <a:ext cx="4754627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4472C4"/>
                </a:solidFill>
              </a:rPr>
              <a:t>Integrable only for:</a:t>
            </a:r>
            <a:endParaRPr sz="2000" dirty="0">
              <a:solidFill>
                <a:srgbClr val="4472C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472C4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it" sz="2000" dirty="0">
                <a:solidFill>
                  <a:srgbClr val="4472C4"/>
                </a:solidFill>
              </a:rPr>
              <a:t>                       </a:t>
            </a:r>
            <a:r>
              <a:rPr lang="it" sz="2000" dirty="0">
                <a:solidFill>
                  <a:srgbClr val="FF0000"/>
                </a:solidFill>
              </a:rPr>
              <a:t>(x-axis)        </a:t>
            </a:r>
            <a:endParaRPr sz="2000" dirty="0">
              <a:solidFill>
                <a:srgbClr val="FF0000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472C4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it" sz="2000" dirty="0">
                <a:solidFill>
                  <a:srgbClr val="4472C4"/>
                </a:solidFill>
              </a:rPr>
              <a:t>                        </a:t>
            </a:r>
            <a:r>
              <a:rPr lang="it" sz="2000" dirty="0">
                <a:solidFill>
                  <a:srgbClr val="FF0000"/>
                </a:solidFill>
              </a:rPr>
              <a:t>(y-axis)</a:t>
            </a: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15" name="Google Shape;160;p19" title="[0,0,0,&quot;https://www.codecogs.com/eqnedit.php?latex=h%20%3D%200%2C%5C%2C%20%5Cforall%20%5Ckappa#0&quot;]">
            <a:extLst>
              <a:ext uri="{FF2B5EF4-FFF2-40B4-BE49-F238E27FC236}">
                <a16:creationId xmlns:a16="http://schemas.microsoft.com/office/drawing/2014/main" id="{6554D897-CC4F-6D9D-729E-C7311E11F80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3393" y="5127987"/>
            <a:ext cx="1317423" cy="27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1;p19" title="[0,0,0,&quot;https://www.codecogs.com/eqnedit.php?latex=%5Ckappa%20%3D%200%2C%5C%2C%20%5Cforall%20h#0&quot;]">
            <a:extLst>
              <a:ext uri="{FF2B5EF4-FFF2-40B4-BE49-F238E27FC236}">
                <a16:creationId xmlns:a16="http://schemas.microsoft.com/office/drawing/2014/main" id="{9564CB7F-187A-18C4-2E75-F4218555CE6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41635" y="5686603"/>
            <a:ext cx="1317432" cy="27077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44A2EBCD-1AF8-9ECA-B534-24A5F89F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10</a:t>
            </a:fld>
            <a:endParaRPr lang="fr-FR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25BA01-2300-D516-5BCD-1B2911126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1051931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/>
        </p:nvSpPr>
        <p:spPr>
          <a:xfrm>
            <a:off x="312300" y="299267"/>
            <a:ext cx="10724800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3200" b="1" dirty="0">
                <a:solidFill>
                  <a:srgbClr val="1A1EFB"/>
                </a:solidFill>
                <a:latin typeface="+mj-lt"/>
              </a:rPr>
              <a:t>Variational Quantum Eigensolver (VQE)</a:t>
            </a:r>
            <a:endParaRPr sz="3200" b="1" dirty="0">
              <a:solidFill>
                <a:srgbClr val="1A1EFB"/>
              </a:solidFill>
              <a:latin typeface="+mj-lt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805" y="991512"/>
            <a:ext cx="11836389" cy="52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1FC15D9-F74C-7665-8763-590AC4CE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11</a:t>
            </a:fld>
            <a:endParaRPr lang="fr-F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0DEB8CF-7AAF-05E0-F6E1-1FA07807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E0003-60B7-87C9-819A-DC3759CB5DBF}"/>
              </a:ext>
            </a:extLst>
          </p:cNvPr>
          <p:cNvSpPr txBox="1"/>
          <p:nvPr/>
        </p:nvSpPr>
        <p:spPr>
          <a:xfrm>
            <a:off x="7222602" y="5833402"/>
            <a:ext cx="6134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accent1"/>
                </a:solidFill>
              </a:rPr>
              <a:t>A. Peruzzo et al., </a:t>
            </a:r>
            <a:r>
              <a:rPr lang="en-GB" sz="1000" dirty="0">
                <a:solidFill>
                  <a:schemeClr val="accent1"/>
                </a:solidFill>
              </a:rPr>
              <a:t> “A variational eigenvalue solver on a photonic quantum processor.” </a:t>
            </a:r>
          </a:p>
          <a:p>
            <a:r>
              <a:rPr lang="en-GB" sz="1000" i="1" dirty="0">
                <a:solidFill>
                  <a:schemeClr val="accent1"/>
                </a:solidFill>
              </a:rPr>
              <a:t>Nat </a:t>
            </a:r>
            <a:r>
              <a:rPr lang="en-GB" sz="1000" i="1" dirty="0" err="1">
                <a:solidFill>
                  <a:schemeClr val="accent1"/>
                </a:solidFill>
              </a:rPr>
              <a:t>Commun</a:t>
            </a:r>
            <a:r>
              <a:rPr lang="en-GB" sz="1000" dirty="0">
                <a:solidFill>
                  <a:schemeClr val="accent1"/>
                </a:solidFill>
              </a:rPr>
              <a:t> </a:t>
            </a:r>
            <a:r>
              <a:rPr lang="en-GB" sz="1000" b="1" dirty="0">
                <a:solidFill>
                  <a:schemeClr val="accent1"/>
                </a:solidFill>
              </a:rPr>
              <a:t>5</a:t>
            </a:r>
            <a:r>
              <a:rPr lang="en-GB" sz="1000" dirty="0">
                <a:solidFill>
                  <a:schemeClr val="accent1"/>
                </a:solidFill>
              </a:rPr>
              <a:t>, 4213 (2014)</a:t>
            </a:r>
            <a:endParaRPr lang="en-CH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5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/>
        </p:nvSpPr>
        <p:spPr>
          <a:xfrm>
            <a:off x="312300" y="299267"/>
            <a:ext cx="10724800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3200" b="1" dirty="0">
                <a:solidFill>
                  <a:srgbClr val="1A1EFB"/>
                </a:solidFill>
              </a:rPr>
              <a:t>Variational Quantum Eigensolver (VQE)</a:t>
            </a:r>
            <a:endParaRPr sz="2000" b="1" dirty="0">
              <a:solidFill>
                <a:srgbClr val="1A1EFB"/>
              </a:solidFill>
            </a:endParaRPr>
          </a:p>
        </p:txBody>
      </p:sp>
      <p:pic>
        <p:nvPicPr>
          <p:cNvPr id="179" name="Google Shape;179;p21" title="[0,0,0,&quot;https://www.codecogs.com/eqnedit.php?latex=%5Cmathcal%7BH%7D(%5Ckappa%2Ch)%20%3D%20%20-%20J%20_1%5Csum_%7Bi%3D1%7D%5E%7BN%7D%20%5Csigma_x%5Ei%5Csigma_x%5E%7Bi%2B1%7D%20-%20%5Ckappa%5C%2C%20%5Csigma_x%5E%7Bi%7D%5Csigma_x%5E%7Bi%2B2%7D%20-%20h%5C%2C%20%5Csigma_z%5Ei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9209" y="1255259"/>
            <a:ext cx="5026196" cy="78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333" y="2022517"/>
            <a:ext cx="5190144" cy="345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933" y="2073054"/>
            <a:ext cx="5190131" cy="345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/>
          <p:nvPr/>
        </p:nvSpPr>
        <p:spPr>
          <a:xfrm>
            <a:off x="5398167" y="3554351"/>
            <a:ext cx="736400" cy="39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3" name="Google Shape;183;p21"/>
          <p:cNvSpPr txBox="1"/>
          <p:nvPr/>
        </p:nvSpPr>
        <p:spPr>
          <a:xfrm>
            <a:off x="699796" y="5481768"/>
            <a:ext cx="1136113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dirty="0">
                <a:solidFill>
                  <a:srgbClr val="4472C4"/>
                </a:solidFill>
              </a:rPr>
              <a:t>and      can assume 100 values each             10,000 total states to obtain through VQE!</a:t>
            </a:r>
            <a:endParaRPr sz="2000" dirty="0">
              <a:solidFill>
                <a:srgbClr val="4472C4"/>
              </a:solidFill>
            </a:endParaRPr>
          </a:p>
        </p:txBody>
      </p:sp>
      <p:pic>
        <p:nvPicPr>
          <p:cNvPr id="184" name="Google Shape;184;p21" title="[0,0,0,&quot;https://www.codecogs.com/eqnedit.php?latex=%5Ckappa#0&quot;]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834" y="5684767"/>
            <a:ext cx="170500" cy="15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 title="[0,0,0,&quot;https://www.codecogs.com/eqnedit.php?latex=h#0&quot;]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5258" y="5593200"/>
            <a:ext cx="170500" cy="24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21"/>
          <p:cNvCxnSpPr/>
          <p:nvPr/>
        </p:nvCxnSpPr>
        <p:spPr>
          <a:xfrm>
            <a:off x="5238767" y="5781371"/>
            <a:ext cx="5276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B27F5F1-F204-0B3E-42A4-B09205356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12</a:t>
            </a:fld>
            <a:endParaRPr lang="fr-F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FF8251B-C641-8F42-0630-3C8EFA0D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2718668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0234-6463-46CD-A376-6D3E51D56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633" y="-1265237"/>
            <a:ext cx="9144000" cy="23876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1A1EFB"/>
                </a:solidFill>
              </a:rPr>
              <a:t>Quantum convolutional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D3496-4B29-4626-A8D7-54EFB596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13</a:t>
            </a:fld>
            <a:endParaRPr lang="fr-F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B5947B-5648-40F4-B036-CA448E078FFD}"/>
              </a:ext>
            </a:extLst>
          </p:cNvPr>
          <p:cNvGrpSpPr/>
          <p:nvPr/>
        </p:nvGrpSpPr>
        <p:grpSpPr>
          <a:xfrm>
            <a:off x="427333" y="1549295"/>
            <a:ext cx="6032125" cy="4115753"/>
            <a:chOff x="427333" y="1549295"/>
            <a:chExt cx="6032125" cy="41157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F56C56-78B4-41BE-982E-4F75B2F46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333" y="1549295"/>
              <a:ext cx="6032125" cy="41157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9268E-2B82-4650-AA0D-13C6DBF753BC}"/>
                </a:ext>
              </a:extLst>
            </p:cNvPr>
            <p:cNvSpPr/>
            <p:nvPr/>
          </p:nvSpPr>
          <p:spPr>
            <a:xfrm>
              <a:off x="5486400" y="1681480"/>
              <a:ext cx="973058" cy="2874617"/>
            </a:xfrm>
            <a:prstGeom prst="rect">
              <a:avLst/>
            </a:prstGeom>
            <a:solidFill>
              <a:srgbClr val="F2F3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920142-D456-44CB-8BC5-147F74133F7D}"/>
                  </a:ext>
                </a:extLst>
              </p:cNvPr>
              <p:cNvSpPr txBox="1"/>
              <p:nvPr/>
            </p:nvSpPr>
            <p:spPr>
              <a:xfrm>
                <a:off x="6940658" y="1508225"/>
                <a:ext cx="5027565" cy="447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have as few as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𝑂𝑙𝑜𝑔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GB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parameters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Related to hierarchical quantum circuits like tree-tensor networks and multi-scale entanglement renormalization ansatz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Quantum phase recognition, quantum error correction, entanglement detection, …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QCNNs are “naturally” shallow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1" dirty="0" err="1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QCNNs</a:t>
                </a:r>
                <a:r>
                  <a:rPr lang="it-IT" sz="1600" b="1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 are </a:t>
                </a:r>
                <a:r>
                  <a:rPr lang="it-IT" sz="1600" b="1" dirty="0" err="1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resistant</a:t>
                </a:r>
                <a:r>
                  <a:rPr lang="it-IT" sz="1600" b="1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to </a:t>
                </a:r>
                <a:r>
                  <a:rPr lang="it-IT" sz="1600" b="1" dirty="0" err="1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barren</a:t>
                </a:r>
                <a:r>
                  <a:rPr lang="it-IT" sz="1600" b="1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</a:t>
                </a:r>
                <a:r>
                  <a:rPr lang="it-IT" sz="1600" b="1" dirty="0" err="1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plateaus</a:t>
                </a:r>
                <a:r>
                  <a:rPr lang="it-IT" sz="1600" b="1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</a:t>
                </a:r>
                <a:r>
                  <a:rPr lang="it-IT" sz="1600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due to </a:t>
                </a:r>
                <a:r>
                  <a:rPr lang="it-IT" sz="1600" dirty="0" err="1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their</a:t>
                </a:r>
                <a:r>
                  <a:rPr lang="it-IT" sz="1600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</a:t>
                </a:r>
                <a:r>
                  <a:rPr lang="it-IT" sz="1600" dirty="0" err="1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distance</a:t>
                </a:r>
                <a:r>
                  <a:rPr lang="it-IT" sz="1600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from low</a:t>
                </a:r>
                <a:r>
                  <a:rPr lang="it-IT" sz="1600" b="1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</a:t>
                </a:r>
                <a:r>
                  <a:rPr lang="it-IT" sz="1600" i="1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T2-design</a:t>
                </a:r>
                <a:r>
                  <a:rPr lang="it-IT" sz="1600" b="1" dirty="0">
                    <a:solidFill>
                      <a:schemeClr val="accent1"/>
                    </a:solidFill>
                    <a:latin typeface="IBM Plex Sans" panose="020B0503050203000203" pitchFamily="34" charset="0"/>
                  </a:rPr>
                  <a:t> </a:t>
                </a:r>
                <a:r>
                  <a:rPr lang="it-IT" sz="1600" i="1" dirty="0">
                    <a:solidFill>
                      <a:srgbClr val="4472C4"/>
                    </a:solidFill>
                    <a:latin typeface="IBM Plex Sans" panose="020B0503050203000203" pitchFamily="34" charset="0"/>
                  </a:rPr>
                  <a:t>(Pesah et al., arxiv:2011.02966)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920142-D456-44CB-8BC5-147F74133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658" y="1508225"/>
                <a:ext cx="5027565" cy="4478662"/>
              </a:xfrm>
              <a:prstGeom prst="rect">
                <a:avLst/>
              </a:prstGeom>
              <a:blipFill>
                <a:blip r:embed="rId3"/>
                <a:stretch>
                  <a:fillRect l="-50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A1A5024-62DD-4881-BC09-838C0BD34F1C}"/>
              </a:ext>
            </a:extLst>
          </p:cNvPr>
          <p:cNvSpPr txBox="1"/>
          <p:nvPr/>
        </p:nvSpPr>
        <p:spPr>
          <a:xfrm>
            <a:off x="7216355" y="5640638"/>
            <a:ext cx="60946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Grant et al., </a:t>
            </a: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npj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 Quant. Inf. 4, 65 (2018)</a:t>
            </a:r>
          </a:p>
          <a:p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Nature </a:t>
            </a: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 15, 1273 (2019)</a:t>
            </a:r>
          </a:p>
          <a:p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Pesah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arXiv:2011.02966 (2020) 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E3B80-E2FB-816F-1A77-20279F8E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3978366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/>
        </p:nvSpPr>
        <p:spPr>
          <a:xfrm>
            <a:off x="312300" y="299267"/>
            <a:ext cx="11831600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3200" b="1" dirty="0">
                <a:solidFill>
                  <a:srgbClr val="1A1EFB"/>
                </a:solidFill>
              </a:rPr>
              <a:t>Quantum Convolutional Neural Network (QCNN)</a:t>
            </a:r>
            <a:endParaRPr sz="2000" b="1" dirty="0">
              <a:solidFill>
                <a:srgbClr val="1A1EFB"/>
              </a:solidFill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683" y="1181665"/>
            <a:ext cx="7981636" cy="384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 title="[0,0,0,&quot;https://www.codecogs.com/eqnedit.php?latex=%5Cmathcal%7BL%7D%20%3D%20%20-%5Cfrac%7B1%7D%7B%7C%5Cmathcal%7BS%7D_X%5En%7C%7D%5Csum_%7B(%5Ckappa%2Ch)%5Cin%20%5Cmathcal%7BS%7D_X%5En%7D%20%5Csum_%7Bj%3D1%7D%5E%7BK%7D%20y_j(%5Ckappa%2Ch)%20%5Clog%7B(p_j(%5Ckappa%2Ch))%7D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4118" y="5269101"/>
            <a:ext cx="5778631" cy="99143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3"/>
          <p:cNvSpPr txBox="1"/>
          <p:nvPr/>
        </p:nvSpPr>
        <p:spPr>
          <a:xfrm>
            <a:off x="563667" y="5410934"/>
            <a:ext cx="47484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133"/>
              <a:t>Loss: </a:t>
            </a:r>
            <a:endParaRPr sz="2133"/>
          </a:p>
        </p:txBody>
      </p:sp>
      <p:sp>
        <p:nvSpPr>
          <p:cNvPr id="218" name="Google Shape;218;p23"/>
          <p:cNvSpPr txBox="1"/>
          <p:nvPr/>
        </p:nvSpPr>
        <p:spPr>
          <a:xfrm>
            <a:off x="8226233" y="990960"/>
            <a:ext cx="3503600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it" sz="2400" dirty="0">
                <a:solidFill>
                  <a:srgbClr val="4472C4"/>
                </a:solidFill>
              </a:rPr>
              <a:t>Labels:</a:t>
            </a:r>
            <a:endParaRPr sz="2400" dirty="0">
              <a:solidFill>
                <a:srgbClr val="4472C4"/>
              </a:solidFill>
            </a:endParaRPr>
          </a:p>
          <a:p>
            <a:pPr marL="609585" indent="-423323">
              <a:lnSpc>
                <a:spcPct val="150000"/>
              </a:lnSpc>
              <a:buSzPts val="1400"/>
              <a:buChar char="-"/>
            </a:pPr>
            <a:r>
              <a:rPr lang="it" sz="2400" dirty="0">
                <a:solidFill>
                  <a:srgbClr val="4472C4"/>
                </a:solidFill>
                <a:highlight>
                  <a:srgbClr val="B7E5FF"/>
                </a:highlight>
              </a:rPr>
              <a:t>[0,1]</a:t>
            </a:r>
            <a:r>
              <a:rPr lang="it" sz="2400" dirty="0">
                <a:solidFill>
                  <a:srgbClr val="4472C4"/>
                </a:solidFill>
              </a:rPr>
              <a:t>  ferromagnetic</a:t>
            </a:r>
            <a:endParaRPr sz="2400" dirty="0">
              <a:solidFill>
                <a:srgbClr val="4472C4"/>
              </a:solidFill>
            </a:endParaRPr>
          </a:p>
          <a:p>
            <a:pPr marL="609585" indent="-423323">
              <a:lnSpc>
                <a:spcPct val="150000"/>
              </a:lnSpc>
              <a:buSzPts val="1400"/>
              <a:buChar char="-"/>
            </a:pPr>
            <a:r>
              <a:rPr lang="it" sz="2400" dirty="0">
                <a:solidFill>
                  <a:srgbClr val="4472C4"/>
                </a:solidFill>
                <a:highlight>
                  <a:srgbClr val="FFEDAC"/>
                </a:highlight>
              </a:rPr>
              <a:t>[1,0]</a:t>
            </a:r>
            <a:r>
              <a:rPr lang="it" sz="2400" dirty="0">
                <a:solidFill>
                  <a:srgbClr val="4472C4"/>
                </a:solidFill>
              </a:rPr>
              <a:t>  antiphase</a:t>
            </a:r>
            <a:endParaRPr sz="2400" dirty="0">
              <a:solidFill>
                <a:srgbClr val="4472C4"/>
              </a:solidFill>
            </a:endParaRPr>
          </a:p>
          <a:p>
            <a:pPr marL="609585" indent="-423323">
              <a:lnSpc>
                <a:spcPct val="150000"/>
              </a:lnSpc>
              <a:buSzPts val="1400"/>
              <a:buChar char="-"/>
            </a:pPr>
            <a:r>
              <a:rPr lang="it" sz="2400" dirty="0">
                <a:solidFill>
                  <a:srgbClr val="4472C4"/>
                </a:solidFill>
                <a:highlight>
                  <a:srgbClr val="C2FFB9"/>
                </a:highlight>
              </a:rPr>
              <a:t>[1,1]</a:t>
            </a:r>
            <a:r>
              <a:rPr lang="it" sz="2400" dirty="0">
                <a:solidFill>
                  <a:srgbClr val="4472C4"/>
                </a:solidFill>
              </a:rPr>
              <a:t>  paramagnetic</a:t>
            </a:r>
            <a:endParaRPr sz="2400" dirty="0">
              <a:solidFill>
                <a:srgbClr val="4472C4"/>
              </a:solidFill>
            </a:endParaRPr>
          </a:p>
          <a:p>
            <a:pPr marL="609585" indent="-423323">
              <a:lnSpc>
                <a:spcPct val="150000"/>
              </a:lnSpc>
              <a:buSzPts val="1400"/>
              <a:buChar char="-"/>
            </a:pPr>
            <a:r>
              <a:rPr lang="it" sz="2400" dirty="0">
                <a:solidFill>
                  <a:srgbClr val="4472C4"/>
                </a:solidFill>
              </a:rPr>
              <a:t>[0,0]  trash label</a:t>
            </a:r>
            <a:endParaRPr sz="2400" dirty="0">
              <a:solidFill>
                <a:srgbClr val="4472C4"/>
              </a:solidFill>
            </a:endParaRPr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5707" y="3544558"/>
            <a:ext cx="4104349" cy="2735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3"/>
          <p:cNvCxnSpPr/>
          <p:nvPr/>
        </p:nvCxnSpPr>
        <p:spPr>
          <a:xfrm>
            <a:off x="9458333" y="3859689"/>
            <a:ext cx="1600" cy="1032800"/>
          </a:xfrm>
          <a:prstGeom prst="straightConnector1">
            <a:avLst/>
          </a:prstGeom>
          <a:noFill/>
          <a:ln w="38100" cap="flat" cmpd="sng">
            <a:solidFill>
              <a:srgbClr val="1CD7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23"/>
          <p:cNvCxnSpPr/>
          <p:nvPr/>
        </p:nvCxnSpPr>
        <p:spPr>
          <a:xfrm flipH="1">
            <a:off x="10457771" y="5919069"/>
            <a:ext cx="1022400" cy="36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23"/>
          <p:cNvCxnSpPr/>
          <p:nvPr/>
        </p:nvCxnSpPr>
        <p:spPr>
          <a:xfrm>
            <a:off x="9459133" y="4892489"/>
            <a:ext cx="1600" cy="1032800"/>
          </a:xfrm>
          <a:prstGeom prst="straightConnector1">
            <a:avLst/>
          </a:prstGeom>
          <a:noFill/>
          <a:ln w="38100" cap="flat" cmpd="sng">
            <a:solidFill>
              <a:srgbClr val="2A7C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23"/>
          <p:cNvCxnSpPr/>
          <p:nvPr/>
        </p:nvCxnSpPr>
        <p:spPr>
          <a:xfrm rot="10800000">
            <a:off x="9460971" y="5922669"/>
            <a:ext cx="996800" cy="0"/>
          </a:xfrm>
          <a:prstGeom prst="straightConnector1">
            <a:avLst/>
          </a:prstGeom>
          <a:noFill/>
          <a:ln w="38100" cap="flat" cmpd="sng">
            <a:solidFill>
              <a:srgbClr val="2A7C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5">
            <a:extLst>
              <a:ext uri="{FF2B5EF4-FFF2-40B4-BE49-F238E27FC236}">
                <a16:creationId xmlns:a16="http://schemas.microsoft.com/office/drawing/2014/main" id="{7AF8C79A-8E8C-9F43-4D9F-43ACF9DD6779}"/>
              </a:ext>
            </a:extLst>
          </p:cNvPr>
          <p:cNvSpPr txBox="1"/>
          <p:nvPr/>
        </p:nvSpPr>
        <p:spPr>
          <a:xfrm>
            <a:off x="538563" y="5024364"/>
            <a:ext cx="265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5E7EC9-CCC1-9ABA-3D3F-68CD326B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14</a:t>
            </a:fld>
            <a:endParaRPr lang="fr-F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E653679-DCE1-75B3-F05C-0C032824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6CAD1A5A-17AF-681D-BF98-8B6246E7C414}"/>
              </a:ext>
            </a:extLst>
          </p:cNvPr>
          <p:cNvSpPr txBox="1">
            <a:spLocks/>
          </p:cNvSpPr>
          <p:nvPr/>
        </p:nvSpPr>
        <p:spPr>
          <a:xfrm>
            <a:off x="4622612" y="2605182"/>
            <a:ext cx="7485413" cy="164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86FB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9EBF5"/>
                </a:solidFill>
              </a:rPr>
              <a:t>QML in a nutshell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9EBF5"/>
                </a:solidFill>
              </a:rPr>
              <a:t>Data and model definition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A1EFB"/>
                </a:solidFill>
              </a:rPr>
              <a:t>Results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575965-88E9-A8C7-029D-21E096BE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EC3B5-8ED2-5F44-5EB5-8B7AF224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2583068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204D53-DA31-622E-82F3-529FAE223AD6}"/>
              </a:ext>
            </a:extLst>
          </p:cNvPr>
          <p:cNvSpPr txBox="1"/>
          <p:nvPr/>
        </p:nvSpPr>
        <p:spPr>
          <a:xfrm>
            <a:off x="138112" y="16289"/>
            <a:ext cx="793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rgbClr val="1A1EFB"/>
                </a:solidFill>
              </a:rPr>
              <a:t>Results: training on the integrable lines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46D71C-8B6E-CD0D-9B65-BB762EC29ED2}"/>
              </a:ext>
            </a:extLst>
          </p:cNvPr>
          <p:cNvSpPr/>
          <p:nvPr/>
        </p:nvSpPr>
        <p:spPr>
          <a:xfrm>
            <a:off x="6608162" y="1027666"/>
            <a:ext cx="1700213" cy="297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064737-A22E-A01A-CD73-4CB0FAA3DC53}"/>
              </a:ext>
            </a:extLst>
          </p:cNvPr>
          <p:cNvSpPr txBox="1"/>
          <p:nvPr/>
        </p:nvSpPr>
        <p:spPr>
          <a:xfrm>
            <a:off x="9043935" y="590770"/>
            <a:ext cx="276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QCNN </a:t>
            </a:r>
            <a:r>
              <a:rPr lang="en-CH" dirty="0"/>
              <a:t>(95% accuracy)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16BF0A-FAD7-8337-A037-E87E1DEA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16</a:t>
            </a:fld>
            <a:endParaRPr lang="fr-FR"/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0D76BD79-BA25-1EC8-39EC-00B0F134472F}"/>
              </a:ext>
            </a:extLst>
          </p:cNvPr>
          <p:cNvSpPr txBox="1"/>
          <p:nvPr/>
        </p:nvSpPr>
        <p:spPr>
          <a:xfrm>
            <a:off x="6776044" y="570313"/>
            <a:ext cx="154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size</a:t>
            </a:r>
            <a:endParaRPr lang="en-CH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B407391-B732-4701-8421-4965A2DD4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96" y="919407"/>
            <a:ext cx="3233858" cy="277754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AB6E4D-773D-5015-97BF-131E69233141}"/>
              </a:ext>
            </a:extLst>
          </p:cNvPr>
          <p:cNvSpPr txBox="1"/>
          <p:nvPr/>
        </p:nvSpPr>
        <p:spPr>
          <a:xfrm>
            <a:off x="138112" y="3473560"/>
            <a:ext cx="4733731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FR" dirty="0">
                <a:solidFill>
                  <a:srgbClr val="4472C4"/>
                </a:solidFill>
              </a:rPr>
              <a:t>Normalised (exact diagonalisation – VQE)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FR" dirty="0">
                <a:solidFill>
                  <a:srgbClr val="4472C4"/>
                </a:solidFill>
              </a:rPr>
              <a:t>The accuracy is always above 99%.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FR" dirty="0">
                <a:solidFill>
                  <a:srgbClr val="4472C4"/>
                </a:solidFill>
              </a:rPr>
              <a:t>The </a:t>
            </a:r>
            <a:r>
              <a:rPr lang="it-FR" i="1" dirty="0">
                <a:solidFill>
                  <a:srgbClr val="4472C4"/>
                </a:solidFill>
              </a:rPr>
              <a:t>Peschel-Emery</a:t>
            </a:r>
            <a:r>
              <a:rPr lang="it-FR" dirty="0">
                <a:solidFill>
                  <a:srgbClr val="4472C4"/>
                </a:solidFill>
              </a:rPr>
              <a:t> line is exhibited, unravelling new </a:t>
            </a:r>
            <a:r>
              <a:rPr lang="it-FR">
                <a:solidFill>
                  <a:srgbClr val="4472C4"/>
                </a:solidFill>
              </a:rPr>
              <a:t>physics by </a:t>
            </a:r>
            <a:r>
              <a:rPr lang="it-FR" dirty="0">
                <a:solidFill>
                  <a:srgbClr val="4472C4"/>
                </a:solidFill>
              </a:rPr>
              <a:t>comparing VQE with different approaches, such </a:t>
            </a:r>
            <a:r>
              <a:rPr lang="it-FR">
                <a:solidFill>
                  <a:srgbClr val="4472C4"/>
                </a:solidFill>
              </a:rPr>
              <a:t>as DMRG</a:t>
            </a:r>
            <a:r>
              <a:rPr lang="en-US" dirty="0">
                <a:solidFill>
                  <a:srgbClr val="4472C4"/>
                </a:solidFill>
              </a:rPr>
              <a:t>.</a:t>
            </a:r>
            <a:endParaRPr lang="it-FR" dirty="0">
              <a:solidFill>
                <a:srgbClr val="4472C4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50020051-22F8-1BDD-DE0E-E3AC6759B6BA}"/>
              </a:ext>
            </a:extLst>
          </p:cNvPr>
          <p:cNvCxnSpPr/>
          <p:nvPr/>
        </p:nvCxnSpPr>
        <p:spPr>
          <a:xfrm>
            <a:off x="5070266" y="671215"/>
            <a:ext cx="0" cy="56490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AFD7B0-C1A0-A1F6-9D56-4AD68099D8D8}"/>
              </a:ext>
            </a:extLst>
          </p:cNvPr>
          <p:cNvSpPr txBox="1"/>
          <p:nvPr/>
        </p:nvSpPr>
        <p:spPr>
          <a:xfrm>
            <a:off x="7827380" y="136525"/>
            <a:ext cx="61403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dirty="0"/>
              <a:t>S. Monaco et al., </a:t>
            </a:r>
            <a:r>
              <a:rPr lang="en-GB" sz="1000" dirty="0">
                <a:latin typeface="IBM Plex Sans" panose="020B0503050203000203" pitchFamily="34" charset="0"/>
              </a:rPr>
              <a:t>Phys. Rev. B 107, L081105 (2023</a:t>
            </a:r>
            <a:endParaRPr lang="en-CH" sz="1000" dirty="0"/>
          </a:p>
        </p:txBody>
      </p:sp>
      <p:pic>
        <p:nvPicPr>
          <p:cNvPr id="14" name="Picture 13" descr="A group of graphs and diagrams&#10;&#10;Description automatically generated with medium confidence">
            <a:extLst>
              <a:ext uri="{FF2B5EF4-FFF2-40B4-BE49-F238E27FC236}">
                <a16:creationId xmlns:a16="http://schemas.microsoft.com/office/drawing/2014/main" id="{79A672ED-A69C-3AE0-22D9-C1D2E67F0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479" y="960102"/>
            <a:ext cx="5470810" cy="538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1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3AE9E-1509-7924-C484-EDDAFD6D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17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3D175-F5D9-036A-7EFA-5800E977B18F}"/>
              </a:ext>
            </a:extLst>
          </p:cNvPr>
          <p:cNvSpPr txBox="1"/>
          <p:nvPr/>
        </p:nvSpPr>
        <p:spPr>
          <a:xfrm>
            <a:off x="277792" y="243069"/>
            <a:ext cx="5818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rgbClr val="1A1EFB"/>
                </a:solidFill>
              </a:rPr>
              <a:t>Results: training everywhere</a:t>
            </a:r>
          </a:p>
        </p:txBody>
      </p:sp>
      <p:pic>
        <p:nvPicPr>
          <p:cNvPr id="7" name="Picture 6" descr="A diagram of a function&#10;&#10;Description automatically generated">
            <a:extLst>
              <a:ext uri="{FF2B5EF4-FFF2-40B4-BE49-F238E27FC236}">
                <a16:creationId xmlns:a16="http://schemas.microsoft.com/office/drawing/2014/main" id="{3393A97A-2D72-D3E3-7BF1-7E49D03C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22" y="1676861"/>
            <a:ext cx="4159973" cy="4048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5DE6-A187-EBBC-19F1-CBE7CDFD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4" y="1830946"/>
            <a:ext cx="4811154" cy="38947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848DE5-C409-DC45-88B6-6A96B972D75D}"/>
              </a:ext>
            </a:extLst>
          </p:cNvPr>
          <p:cNvSpPr txBox="1"/>
          <p:nvPr/>
        </p:nvSpPr>
        <p:spPr>
          <a:xfrm>
            <a:off x="840557" y="891251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accent1"/>
                </a:solidFill>
              </a:rPr>
              <a:t>when the system is large enough, </a:t>
            </a:r>
          </a:p>
          <a:p>
            <a:r>
              <a:rPr lang="en-CH" dirty="0">
                <a:solidFill>
                  <a:schemeClr val="accent1"/>
                </a:solidFill>
              </a:rPr>
              <a:t>the floating phase appears.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7F38D-676B-7FC6-6BDB-1968200B22C2}"/>
              </a:ext>
            </a:extLst>
          </p:cNvPr>
          <p:cNvSpPr txBox="1"/>
          <p:nvPr/>
        </p:nvSpPr>
        <p:spPr>
          <a:xfrm>
            <a:off x="7234177" y="891251"/>
            <a:ext cx="326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accent1"/>
                </a:solidFill>
              </a:rPr>
              <a:t>Training data are sampled in the four phases.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95283-25B4-8491-AB73-1455C3B4FC54}"/>
              </a:ext>
            </a:extLst>
          </p:cNvPr>
          <p:cNvSpPr txBox="1"/>
          <p:nvPr/>
        </p:nvSpPr>
        <p:spPr>
          <a:xfrm>
            <a:off x="405115" y="5856789"/>
            <a:ext cx="246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/>
              <a:t>M. Cea et al., </a:t>
            </a:r>
            <a:r>
              <a:rPr lang="en-GB" sz="1000" dirty="0"/>
              <a:t>arXiv:2402.11022 </a:t>
            </a:r>
          </a:p>
          <a:p>
            <a:endParaRPr lang="en-CH" sz="1000" dirty="0"/>
          </a:p>
        </p:txBody>
      </p:sp>
    </p:spTree>
    <p:extLst>
      <p:ext uri="{BB962C8B-B14F-4D97-AF65-F5344CB8AC3E}">
        <p14:creationId xmlns:p14="http://schemas.microsoft.com/office/powerpoint/2010/main" val="91552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DADB5-334B-3626-7A39-966B122A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18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94845-DFCE-83F6-7FA2-11B6F875270A}"/>
              </a:ext>
            </a:extLst>
          </p:cNvPr>
          <p:cNvSpPr txBox="1"/>
          <p:nvPr/>
        </p:nvSpPr>
        <p:spPr>
          <a:xfrm>
            <a:off x="254642" y="277792"/>
            <a:ext cx="504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rgbClr val="1A1EFB"/>
                </a:solidFill>
              </a:rPr>
              <a:t>Results: anomaly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84C66-B4C8-1518-16EE-7554BD8F38E6}"/>
              </a:ext>
            </a:extLst>
          </p:cNvPr>
          <p:cNvSpPr txBox="1"/>
          <p:nvPr/>
        </p:nvSpPr>
        <p:spPr>
          <a:xfrm>
            <a:off x="144684" y="5710019"/>
            <a:ext cx="60998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dirty="0"/>
              <a:t>S. Monaco et al., </a:t>
            </a:r>
            <a:r>
              <a:rPr lang="en-GB" sz="1000" dirty="0">
                <a:latin typeface="IBM Plex Sans" panose="020B0503050203000203" pitchFamily="34" charset="0"/>
              </a:rPr>
              <a:t>Phys. Rev. B 107, L081105 (2023)</a:t>
            </a:r>
            <a:endParaRPr lang="en-CH" sz="1000" dirty="0"/>
          </a:p>
          <a:p>
            <a:r>
              <a:rPr lang="en-CH" sz="1000" dirty="0"/>
              <a:t>M. Cea et al., </a:t>
            </a:r>
            <a:r>
              <a:rPr lang="en-GB" sz="1000" dirty="0"/>
              <a:t>arXiv:2402.11022 </a:t>
            </a:r>
          </a:p>
          <a:p>
            <a:endParaRPr lang="en-CH" sz="1000" dirty="0"/>
          </a:p>
        </p:txBody>
      </p:sp>
      <p:pic>
        <p:nvPicPr>
          <p:cNvPr id="9" name="Picture 8" descr="A diagram of a circuit board&#10;&#10;Description automatically generated">
            <a:extLst>
              <a:ext uri="{FF2B5EF4-FFF2-40B4-BE49-F238E27FC236}">
                <a16:creationId xmlns:a16="http://schemas.microsoft.com/office/drawing/2014/main" id="{7B715813-8E72-6A3A-E73C-C85E45B7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2" y="2809220"/>
            <a:ext cx="6561446" cy="2313940"/>
          </a:xfrm>
          <a:prstGeom prst="rect">
            <a:avLst/>
          </a:prstGeom>
        </p:spPr>
      </p:pic>
      <p:pic>
        <p:nvPicPr>
          <p:cNvPr id="11" name="Picture 10" descr="A diagram of a number of lines&#10;&#10;Description automatically generated">
            <a:extLst>
              <a:ext uri="{FF2B5EF4-FFF2-40B4-BE49-F238E27FC236}">
                <a16:creationId xmlns:a16="http://schemas.microsoft.com/office/drawing/2014/main" id="{9B21A101-BA96-2B11-3382-250ACBC3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336" y="1563025"/>
            <a:ext cx="5046980" cy="4146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1B7C0-1B61-7B44-DB9A-1AF2839A6E79}"/>
              </a:ext>
            </a:extLst>
          </p:cNvPr>
          <p:cNvSpPr txBox="1"/>
          <p:nvPr/>
        </p:nvSpPr>
        <p:spPr>
          <a:xfrm>
            <a:off x="380999" y="1204951"/>
            <a:ext cx="7362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accent1"/>
                </a:solidFill>
              </a:rPr>
              <a:t>Unsupervised way: </a:t>
            </a:r>
          </a:p>
          <a:p>
            <a:endParaRPr lang="en-CH" sz="2000" b="1" dirty="0">
              <a:solidFill>
                <a:schemeClr val="accent1"/>
              </a:solidFill>
            </a:endParaRPr>
          </a:p>
          <a:p>
            <a:r>
              <a:rPr lang="en-GB" sz="2000" dirty="0">
                <a:solidFill>
                  <a:schemeClr val="accent1"/>
                </a:solidFill>
              </a:rPr>
              <a:t>C</a:t>
            </a:r>
            <a:r>
              <a:rPr lang="en-CH" sz="2000" dirty="0">
                <a:solidFill>
                  <a:schemeClr val="accent1"/>
                </a:solidFill>
              </a:rPr>
              <a:t>ompute compression score on the VQE/MPS ground states.</a:t>
            </a:r>
          </a:p>
          <a:p>
            <a:r>
              <a:rPr lang="en-CH" sz="2000" dirty="0">
                <a:solidFill>
                  <a:schemeClr val="accent1"/>
                </a:solidFill>
              </a:rPr>
              <a:t>The performance differs for the different phases.</a:t>
            </a:r>
          </a:p>
          <a:p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572777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204D53-DA31-622E-82F3-529FAE223AD6}"/>
              </a:ext>
            </a:extLst>
          </p:cNvPr>
          <p:cNvSpPr txBox="1"/>
          <p:nvPr/>
        </p:nvSpPr>
        <p:spPr>
          <a:xfrm>
            <a:off x="138112" y="16289"/>
            <a:ext cx="578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A1EFB"/>
                </a:solidFill>
              </a:rPr>
              <a:t>Conclusion</a:t>
            </a:r>
            <a:endParaRPr lang="en-CH" sz="2800" b="1" dirty="0">
              <a:solidFill>
                <a:srgbClr val="1A1EFB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B4F68-49AB-1181-C4B4-2CF3798C8369}"/>
              </a:ext>
            </a:extLst>
          </p:cNvPr>
          <p:cNvSpPr txBox="1"/>
          <p:nvPr/>
        </p:nvSpPr>
        <p:spPr>
          <a:xfrm>
            <a:off x="894658" y="585914"/>
            <a:ext cx="10059781" cy="473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CH" sz="24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QCNN trained (NO BP) on few training point for Quantum Phase Recognition.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Directly work with quantum data.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H" sz="2400" dirty="0">
                <a:solidFill>
                  <a:schemeClr val="accent1"/>
                </a:solidFill>
              </a:rPr>
              <a:t>Adresses the bottl</a:t>
            </a:r>
            <a:r>
              <a:rPr lang="en-US" sz="2400" dirty="0">
                <a:solidFill>
                  <a:schemeClr val="accent1"/>
                </a:solidFill>
              </a:rPr>
              <a:t>e</a:t>
            </a:r>
            <a:r>
              <a:rPr lang="en-CH" sz="2400" dirty="0">
                <a:solidFill>
                  <a:schemeClr val="accent1"/>
                </a:solidFill>
              </a:rPr>
              <a:t>neck of needing expensive training labels.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H" sz="2400" dirty="0">
                <a:solidFill>
                  <a:schemeClr val="accent1"/>
                </a:solidFill>
              </a:rPr>
              <a:t>Generalisation from few data .</a:t>
            </a:r>
          </a:p>
          <a:p>
            <a:pPr>
              <a:lnSpc>
                <a:spcPct val="150000"/>
              </a:lnSpc>
            </a:pPr>
            <a:r>
              <a:rPr lang="en-CH" sz="1200" dirty="0"/>
              <a:t>[M. Caro et al., </a:t>
            </a:r>
            <a:r>
              <a:rPr lang="en-GB" sz="1200" dirty="0"/>
              <a:t>Generalization in quantum machine learning from few training data. </a:t>
            </a:r>
            <a:r>
              <a:rPr lang="en-GB" sz="1200" i="1" dirty="0"/>
              <a:t>Nat </a:t>
            </a:r>
            <a:r>
              <a:rPr lang="en-GB" sz="1200" i="1" dirty="0" err="1"/>
              <a:t>Commun</a:t>
            </a:r>
            <a:r>
              <a:rPr lang="en-GB" sz="1200" dirty="0"/>
              <a:t> </a:t>
            </a:r>
            <a:r>
              <a:rPr lang="en-GB" sz="1200" b="1" dirty="0"/>
              <a:t>13</a:t>
            </a:r>
            <a:r>
              <a:rPr lang="en-GB" sz="1200" dirty="0"/>
              <a:t>, 4919 (2022)</a:t>
            </a:r>
            <a:r>
              <a:rPr lang="en-CH" sz="1200" dirty="0"/>
              <a:t>]</a:t>
            </a:r>
            <a:endParaRPr lang="en-CH" sz="12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endParaRPr lang="en-CH" sz="24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CH" sz="2400" dirty="0"/>
              <a:t>	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16BF0A-FAD7-8337-A037-E87E1DEA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70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C66D40-C156-7736-8224-BF004BEDB5F7}"/>
              </a:ext>
            </a:extLst>
          </p:cNvPr>
          <p:cNvSpPr txBox="1"/>
          <p:nvPr/>
        </p:nvSpPr>
        <p:spPr>
          <a:xfrm>
            <a:off x="238551" y="177459"/>
            <a:ext cx="8991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200" b="1" dirty="0">
                <a:solidFill>
                  <a:srgbClr val="1A1EFB"/>
                </a:solidFill>
              </a:rPr>
              <a:t>Quantum machine learning for quantum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2F564-87A7-9799-F277-B8121F3D8174}"/>
              </a:ext>
            </a:extLst>
          </p:cNvPr>
          <p:cNvSpPr txBox="1"/>
          <p:nvPr/>
        </p:nvSpPr>
        <p:spPr>
          <a:xfrm>
            <a:off x="804701" y="5861283"/>
            <a:ext cx="441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Huang, </a:t>
            </a:r>
            <a:r>
              <a:rPr lang="en-GB" sz="1600" i="1" dirty="0"/>
              <a:t>et al., Science </a:t>
            </a:r>
            <a:r>
              <a:rPr lang="en-GB" sz="1600" b="1" dirty="0"/>
              <a:t>376</a:t>
            </a:r>
            <a:r>
              <a:rPr lang="en-GB" sz="1600" dirty="0"/>
              <a:t>, 6598 (2022) </a:t>
            </a:r>
            <a:endParaRPr lang="en-CH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1061FC-9DE5-10AD-A7CA-16E8BB29A76A}"/>
              </a:ext>
            </a:extLst>
          </p:cNvPr>
          <p:cNvSpPr txBox="1"/>
          <p:nvPr/>
        </p:nvSpPr>
        <p:spPr>
          <a:xfrm>
            <a:off x="374654" y="2583041"/>
            <a:ext cx="456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accent1"/>
                </a:solidFill>
              </a:rPr>
              <a:t>W</a:t>
            </a:r>
            <a:r>
              <a:rPr lang="en-CH" sz="2000" dirty="0">
                <a:solidFill>
                  <a:schemeClr val="accent1"/>
                </a:solidFill>
              </a:rPr>
              <a:t>ork directly with quantum states (possible from experiments).</a:t>
            </a:r>
          </a:p>
          <a:p>
            <a:pPr marL="342900" indent="-342900">
              <a:buFont typeface="+mj-lt"/>
              <a:buAutoNum type="arabicPeriod"/>
            </a:pPr>
            <a:endParaRPr lang="en-CH" sz="2000" dirty="0">
              <a:solidFill>
                <a:schemeClr val="accent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sz="2000" dirty="0">
                <a:solidFill>
                  <a:schemeClr val="accent1"/>
                </a:solidFill>
              </a:rPr>
              <a:t>Bypass any classical processing.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0E3069-30F3-D93D-6004-85B5354295E4}"/>
              </a:ext>
            </a:extLst>
          </p:cNvPr>
          <p:cNvCxnSpPr/>
          <p:nvPr/>
        </p:nvCxnSpPr>
        <p:spPr>
          <a:xfrm>
            <a:off x="5929313" y="1257300"/>
            <a:ext cx="0" cy="50990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7A92DC-9373-A5E3-F9D1-D162BE5FF0D9}"/>
              </a:ext>
            </a:extLst>
          </p:cNvPr>
          <p:cNvSpPr txBox="1"/>
          <p:nvPr/>
        </p:nvSpPr>
        <p:spPr>
          <a:xfrm>
            <a:off x="6262688" y="1185253"/>
            <a:ext cx="5224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accent1"/>
                </a:solidFill>
              </a:rPr>
              <a:t>Task: Drawing phase diagrams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E20182-5F64-FE80-2933-DDDC35A7C246}"/>
              </a:ext>
            </a:extLst>
          </p:cNvPr>
          <p:cNvSpPr txBox="1"/>
          <p:nvPr/>
        </p:nvSpPr>
        <p:spPr>
          <a:xfrm>
            <a:off x="6265692" y="5851497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Cong,</a:t>
            </a:r>
            <a:r>
              <a:rPr lang="en-GB" i="1" dirty="0"/>
              <a:t> et al., Nat. Phys.</a:t>
            </a:r>
            <a:r>
              <a:rPr lang="en-GB" dirty="0"/>
              <a:t> </a:t>
            </a:r>
            <a:r>
              <a:rPr lang="en-GB" b="1" dirty="0"/>
              <a:t>15</a:t>
            </a:r>
            <a:r>
              <a:rPr lang="en-GB" dirty="0"/>
              <a:t>, 1273–1278 (2019)</a:t>
            </a:r>
            <a:endParaRPr lang="en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D3320-91AC-06A0-6E11-6A7AC490589E}"/>
              </a:ext>
            </a:extLst>
          </p:cNvPr>
          <p:cNvSpPr txBox="1"/>
          <p:nvPr/>
        </p:nvSpPr>
        <p:spPr>
          <a:xfrm>
            <a:off x="6643361" y="1840131"/>
            <a:ext cx="51739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H" sz="2400" dirty="0">
                <a:solidFill>
                  <a:schemeClr val="accent1"/>
                </a:solidFill>
              </a:rPr>
              <a:t>Supervised classification using a convolutional QNN using the groundstates as input data. </a:t>
            </a:r>
          </a:p>
          <a:p>
            <a:pPr marL="457200" indent="-457200">
              <a:buFont typeface="+mj-lt"/>
              <a:buAutoNum type="arabicPeriod"/>
            </a:pPr>
            <a:endParaRPr lang="en-CH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solidFill>
                  <a:schemeClr val="accent1"/>
                </a:solidFill>
              </a:rPr>
              <a:t>Avoid the measur</a:t>
            </a:r>
            <a:r>
              <a:rPr lang="en-GB" sz="2400" dirty="0">
                <a:solidFill>
                  <a:schemeClr val="accent1"/>
                </a:solidFill>
              </a:rPr>
              <a:t>e</a:t>
            </a:r>
            <a:r>
              <a:rPr lang="en-CH" sz="2400" dirty="0">
                <a:solidFill>
                  <a:schemeClr val="accent1"/>
                </a:solidFill>
              </a:rPr>
              <a:t>ments of string order parameters.</a:t>
            </a:r>
          </a:p>
          <a:p>
            <a:pPr marL="457200" indent="-457200">
              <a:buFont typeface="+mj-lt"/>
              <a:buAutoNum type="arabicPeriod"/>
            </a:pPr>
            <a:endParaRPr lang="en-CH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solidFill>
                  <a:srgbClr val="FF0000"/>
                </a:solidFill>
              </a:rPr>
              <a:t>Bottleneck</a:t>
            </a:r>
            <a:r>
              <a:rPr lang="en-CH" sz="2400" dirty="0">
                <a:solidFill>
                  <a:schemeClr val="accent1"/>
                </a:solidFill>
              </a:rPr>
              <a:t>: we need access to classical training labels!  </a:t>
            </a:r>
          </a:p>
          <a:p>
            <a:pPr marL="457200" indent="-457200">
              <a:buFont typeface="+mj-lt"/>
              <a:buAutoNum type="arabicPeriod"/>
            </a:pPr>
            <a:endParaRPr lang="en-CH" sz="2400" dirty="0">
              <a:solidFill>
                <a:schemeClr val="accent1"/>
              </a:solidFill>
            </a:endParaRPr>
          </a:p>
          <a:p>
            <a:endParaRPr lang="en-CH" sz="2400" dirty="0">
              <a:solidFill>
                <a:schemeClr val="accent1"/>
              </a:solidFill>
            </a:endParaRPr>
          </a:p>
        </p:txBody>
      </p:sp>
      <p:pic>
        <p:nvPicPr>
          <p:cNvPr id="4" name="Google Shape;109;p16" title="[0,0,0,&quot;https://www.codecogs.com/eqnedit.php?latex=%5Cmathcal%7BH%7D%20%3D%20%20-%20J%20_1%5Csum_%7Bi%3D1%7D%5E%7BN%7D%20%5Csigma_x%5Ei%5Csigma_x%5E%7Bi%2B1%7D%20-%20%7B%5Ccolor%7Bred%7D%5Ckappa%7D%5C%2C%20%5Csigma_x%5E%7Bi%7D%5Csigma_x%5E%7Bi%2B2%7D%20-%20%7B%5Ccolor%7Bred%7Dh%7D%5C%2C%20%5Csigma_z%5Ei#0&quot;]">
            <a:extLst>
              <a:ext uri="{FF2B5EF4-FFF2-40B4-BE49-F238E27FC236}">
                <a16:creationId xmlns:a16="http://schemas.microsoft.com/office/drawing/2014/main" id="{9BA39919-E2EE-FDEA-4DCC-6FC98A2EFA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246" y="1221066"/>
            <a:ext cx="4569102" cy="8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 descr="Diagram, qr code&#10;&#10;Description automatically generated">
            <a:extLst>
              <a:ext uri="{FF2B5EF4-FFF2-40B4-BE49-F238E27FC236}">
                <a16:creationId xmlns:a16="http://schemas.microsoft.com/office/drawing/2014/main" id="{98739336-9D3A-A133-CBFF-B829F7CF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4" y="3931594"/>
            <a:ext cx="2966545" cy="1935353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82E0263-3416-E3E3-0422-177A66A1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03CC2-C544-B42E-A55B-9BF527E5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1887683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435"/>
            <a:ext cx="12200894" cy="3739243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3630406" y="278435"/>
            <a:ext cx="4931188" cy="1017606"/>
          </a:xfrm>
        </p:spPr>
        <p:txBody>
          <a:bodyPr>
            <a:no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fr-FR" sz="2800" i="1" dirty="0" err="1">
                <a:solidFill>
                  <a:schemeClr val="bg1"/>
                </a:solidFill>
              </a:rPr>
              <a:t>oriel.kiss@cern.ch</a:t>
            </a:r>
            <a:endParaRPr lang="fr-FR" sz="2800" i="1" dirty="0">
              <a:solidFill>
                <a:schemeClr val="bg1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694276-2442-DE67-A3E1-82A94C03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20</a:t>
            </a:fld>
            <a:endParaRPr lang="fr-FR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05264B-1C66-91E2-D280-C5CE3C27E372}"/>
              </a:ext>
            </a:extLst>
          </p:cNvPr>
          <p:cNvSpPr txBox="1"/>
          <p:nvPr/>
        </p:nvSpPr>
        <p:spPr>
          <a:xfrm>
            <a:off x="2808515" y="3971541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800" b="1">
                <a:latin typeface="IBM Plex Sans" charset="0"/>
                <a:ea typeface="IBM Plex Sans" charset="0"/>
                <a:cs typeface="IBM Plex Sans" charset="0"/>
              </a:rPr>
              <a:t>Paper</a:t>
            </a:r>
            <a:endParaRPr lang="it-FR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7A0711D-7055-3FE5-4A73-631991B73107}"/>
              </a:ext>
            </a:extLst>
          </p:cNvPr>
          <p:cNvSpPr txBox="1"/>
          <p:nvPr/>
        </p:nvSpPr>
        <p:spPr>
          <a:xfrm>
            <a:off x="7509588" y="3939072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IBM Plex Sans" charset="0"/>
                <a:ea typeface="IBM Plex Sans" charset="0"/>
                <a:cs typeface="IBM Plex Sans" charset="0"/>
              </a:rPr>
              <a:t>Code</a:t>
            </a:r>
            <a:endParaRPr lang="it-FR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9E03206-A05D-8D3A-DE8B-AB48A111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29" y="4388106"/>
            <a:ext cx="1847461" cy="184746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C03BD73-2E6F-4C9F-69AF-7F8352770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067" y="4388106"/>
            <a:ext cx="1847461" cy="184746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56B6186-C8DA-24A7-F40E-842EB56C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2205844346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F6D0F3-7B63-9C2F-FD17-71488834CE3D}"/>
              </a:ext>
            </a:extLst>
          </p:cNvPr>
          <p:cNvSpPr txBox="1"/>
          <p:nvPr/>
        </p:nvSpPr>
        <p:spPr>
          <a:xfrm>
            <a:off x="6242957" y="1092047"/>
            <a:ext cx="524613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FR" dirty="0"/>
              <a:t>NOTE GENERALIZZAZIONE:</a:t>
            </a:r>
          </a:p>
          <a:p>
            <a:r>
              <a:rPr lang="it-IT" sz="1200" dirty="0"/>
              <a:t>more </a:t>
            </a:r>
            <a:r>
              <a:rPr lang="it-IT" sz="1200" dirty="0" err="1"/>
              <a:t>complex</a:t>
            </a:r>
            <a:r>
              <a:rPr lang="it-IT" sz="1200" dirty="0"/>
              <a:t> models, i.e. models with a </a:t>
            </a:r>
            <a:r>
              <a:rPr lang="it-IT" sz="1200" dirty="0" err="1"/>
              <a:t>larger</a:t>
            </a:r>
            <a:r>
              <a:rPr lang="it-IT" sz="1200" dirty="0"/>
              <a:t> </a:t>
            </a:r>
            <a:r>
              <a:rPr lang="it-IT" sz="1200" dirty="0" err="1"/>
              <a:t>number</a:t>
            </a:r>
            <a:r>
              <a:rPr lang="it-IT" sz="1200" dirty="0"/>
              <a:t> of </a:t>
            </a:r>
            <a:r>
              <a:rPr lang="it-IT" sz="1200" dirty="0" err="1"/>
              <a:t>parameters</a:t>
            </a:r>
            <a:r>
              <a:rPr lang="it-IT" sz="1200" dirty="0"/>
              <a:t>, </a:t>
            </a:r>
            <a:r>
              <a:rPr lang="it-IT" sz="1200" dirty="0" err="1"/>
              <a:t>achieve</a:t>
            </a:r>
            <a:r>
              <a:rPr lang="it-IT" sz="1200" dirty="0"/>
              <a:t> a </a:t>
            </a:r>
            <a:r>
              <a:rPr lang="it-IT" sz="1200" dirty="0" err="1"/>
              <a:t>lower</a:t>
            </a:r>
            <a:r>
              <a:rPr lang="it-IT" sz="1200" dirty="0"/>
              <a:t> </a:t>
            </a:r>
            <a:r>
              <a:rPr lang="it-IT" sz="1200" dirty="0" err="1"/>
              <a:t>error</a:t>
            </a:r>
            <a:r>
              <a:rPr lang="it-IT" sz="1200" dirty="0"/>
              <a:t> on the training data </a:t>
            </a:r>
            <a:r>
              <a:rPr lang="it-IT" sz="1200" dirty="0" err="1"/>
              <a:t>but</a:t>
            </a:r>
            <a:r>
              <a:rPr lang="it-IT" sz="1200" dirty="0"/>
              <a:t> a </a:t>
            </a:r>
            <a:r>
              <a:rPr lang="it-IT" sz="1200" dirty="0" err="1"/>
              <a:t>higher</a:t>
            </a:r>
            <a:r>
              <a:rPr lang="it-IT" sz="1200" dirty="0"/>
              <a:t> </a:t>
            </a:r>
            <a:r>
              <a:rPr lang="it-IT" sz="1200" dirty="0" err="1"/>
              <a:t>generalization</a:t>
            </a:r>
            <a:r>
              <a:rPr lang="it-IT" sz="1200" dirty="0"/>
              <a:t> </a:t>
            </a:r>
            <a:r>
              <a:rPr lang="it-IT" sz="1200" dirty="0" err="1"/>
              <a:t>error</a:t>
            </a:r>
            <a:r>
              <a:rPr lang="it-IT" sz="1200" dirty="0"/>
              <a:t>. </a:t>
            </a:r>
            <a:r>
              <a:rPr lang="it-IT" sz="1200" dirty="0" err="1"/>
              <a:t>Having</a:t>
            </a:r>
            <a:r>
              <a:rPr lang="it-IT" sz="1200" dirty="0"/>
              <a:t> more training data, on the </a:t>
            </a:r>
            <a:r>
              <a:rPr lang="it-IT" sz="1200" dirty="0" err="1"/>
              <a:t>other</a:t>
            </a:r>
            <a:r>
              <a:rPr lang="it-IT" sz="1200" dirty="0"/>
              <a:t> hand, leads to a </a:t>
            </a:r>
            <a:r>
              <a:rPr lang="it-IT" sz="1200" dirty="0" err="1"/>
              <a:t>better</a:t>
            </a:r>
            <a:r>
              <a:rPr lang="it-IT" sz="1200" dirty="0"/>
              <a:t> </a:t>
            </a:r>
            <a:r>
              <a:rPr lang="it-IT" sz="1200" dirty="0" err="1"/>
              <a:t>approximation</a:t>
            </a:r>
            <a:r>
              <a:rPr lang="it-IT" sz="1200" dirty="0"/>
              <a:t> of the </a:t>
            </a:r>
            <a:r>
              <a:rPr lang="it-IT" sz="1200" dirty="0" err="1"/>
              <a:t>true</a:t>
            </a:r>
            <a:r>
              <a:rPr lang="it-IT" sz="1200" dirty="0"/>
              <a:t> </a:t>
            </a:r>
            <a:r>
              <a:rPr lang="it-IT" sz="1200" dirty="0" err="1"/>
              <a:t>expected</a:t>
            </a:r>
            <a:r>
              <a:rPr lang="it-IT" sz="1200" dirty="0"/>
              <a:t> </a:t>
            </a:r>
            <a:r>
              <a:rPr lang="it-IT" sz="1200" dirty="0" err="1"/>
              <a:t>loss</a:t>
            </a:r>
            <a:r>
              <a:rPr lang="it-IT" sz="1200" dirty="0"/>
              <a:t> and </a:t>
            </a:r>
            <a:r>
              <a:rPr lang="it-IT" sz="1200" dirty="0" err="1"/>
              <a:t>hence</a:t>
            </a:r>
            <a:r>
              <a:rPr lang="it-IT" sz="1200" dirty="0"/>
              <a:t> a </a:t>
            </a:r>
            <a:r>
              <a:rPr lang="it-IT" sz="1200" dirty="0" err="1"/>
              <a:t>lower</a:t>
            </a:r>
            <a:r>
              <a:rPr lang="it-IT" sz="1200" dirty="0"/>
              <a:t> </a:t>
            </a:r>
            <a:r>
              <a:rPr lang="it-IT" sz="1200" dirty="0" err="1"/>
              <a:t>generalization</a:t>
            </a:r>
            <a:r>
              <a:rPr lang="it-IT" sz="1200" dirty="0"/>
              <a:t> </a:t>
            </a:r>
            <a:r>
              <a:rPr lang="it-IT" sz="1200" dirty="0" err="1"/>
              <a:t>error</a:t>
            </a:r>
            <a:r>
              <a:rPr lang="it-IT" sz="1200" dirty="0"/>
              <a:t>. </a:t>
            </a:r>
            <a:r>
              <a:rPr lang="it-IT" sz="1200" dirty="0" err="1"/>
              <a:t>generalization</a:t>
            </a:r>
            <a:r>
              <a:rPr lang="it-IT" sz="1200" dirty="0"/>
              <a:t> </a:t>
            </a:r>
            <a:r>
              <a:rPr lang="it-IT" sz="1200" dirty="0" err="1"/>
              <a:t>error</a:t>
            </a:r>
            <a:r>
              <a:rPr lang="it-IT" sz="1200" dirty="0"/>
              <a:t> to </a:t>
            </a:r>
            <a:r>
              <a:rPr lang="it-IT" sz="1200" dirty="0" err="1"/>
              <a:t>depend</a:t>
            </a:r>
            <a:r>
              <a:rPr lang="it-IT" sz="1200" dirty="0"/>
              <a:t> </a:t>
            </a:r>
            <a:r>
              <a:rPr lang="it-IT" sz="1200" dirty="0" err="1"/>
              <a:t>both</a:t>
            </a:r>
            <a:r>
              <a:rPr lang="it-IT" sz="1200" dirty="0"/>
              <a:t> on the </a:t>
            </a:r>
            <a:r>
              <a:rPr lang="it-IT" sz="1200" dirty="0" err="1"/>
              <a:t>richness</a:t>
            </a:r>
            <a:r>
              <a:rPr lang="it-IT" sz="1200" dirty="0"/>
              <a:t> of the model class, </a:t>
            </a:r>
            <a:r>
              <a:rPr lang="it-IT" sz="1200" dirty="0" err="1"/>
              <a:t>as</a:t>
            </a:r>
            <a:r>
              <a:rPr lang="it-IT" sz="1200" dirty="0"/>
              <a:t> </a:t>
            </a:r>
            <a:r>
              <a:rPr lang="it-IT" sz="1200" dirty="0" err="1"/>
              <a:t>well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on the </a:t>
            </a:r>
            <a:r>
              <a:rPr lang="it-IT" sz="1200" dirty="0" err="1"/>
              <a:t>amount</a:t>
            </a:r>
            <a:r>
              <a:rPr lang="it-IT" sz="1200" dirty="0"/>
              <a:t> of training data </a:t>
            </a:r>
            <a:r>
              <a:rPr lang="it-IT" sz="1200" dirty="0" err="1"/>
              <a:t>available</a:t>
            </a:r>
            <a:r>
              <a:rPr lang="it-IT" sz="1200" dirty="0"/>
              <a:t>. (REF CARO)</a:t>
            </a:r>
          </a:p>
          <a:p>
            <a:r>
              <a:rPr lang="it-IT" sz="1200" dirty="0"/>
              <a:t>For </a:t>
            </a:r>
            <a:r>
              <a:rPr lang="it-IT" sz="1200" dirty="0">
                <a:hlinkClick r:id="rId3"/>
              </a:rPr>
              <a:t>quantum convolutional neural networks (QCNNs)</a:t>
            </a:r>
            <a:r>
              <a:rPr lang="it-IT" sz="1200" dirty="0"/>
              <a:t>,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possible</a:t>
            </a:r>
            <a:r>
              <a:rPr lang="it-IT" sz="1200" dirty="0"/>
              <a:t> to </a:t>
            </a:r>
            <a:r>
              <a:rPr lang="it-IT" sz="1200" dirty="0" err="1"/>
              <a:t>get</a:t>
            </a:r>
            <a:r>
              <a:rPr lang="it-IT" sz="1200" dirty="0"/>
              <a:t> a more fine-</a:t>
            </a:r>
            <a:r>
              <a:rPr lang="it-IT" sz="1200" dirty="0" err="1"/>
              <a:t>grained</a:t>
            </a:r>
            <a:r>
              <a:rPr lang="it-IT" sz="1200" dirty="0"/>
              <a:t> </a:t>
            </a:r>
            <a:r>
              <a:rPr lang="it-IT" sz="1200" dirty="0" err="1"/>
              <a:t>bound</a:t>
            </a:r>
            <a:r>
              <a:rPr lang="it-IT" sz="1200" dirty="0"/>
              <a:t> by </a:t>
            </a:r>
            <a:r>
              <a:rPr lang="it-IT" sz="1200" dirty="0" err="1"/>
              <a:t>including</a:t>
            </a:r>
            <a:r>
              <a:rPr lang="it-IT" sz="1200" dirty="0"/>
              <a:t> knowledge on the </a:t>
            </a:r>
            <a:r>
              <a:rPr lang="it-IT" sz="1200" dirty="0" err="1"/>
              <a:t>number</a:t>
            </a:r>
            <a:r>
              <a:rPr lang="it-IT" sz="1200" dirty="0"/>
              <a:t> of gates </a:t>
            </a:r>
            <a:r>
              <a:rPr lang="it-IT" sz="1200" dirty="0">
                <a:effectLst/>
              </a:rPr>
              <a:t>M</a:t>
            </a:r>
            <a:r>
              <a:rPr lang="it-IT" sz="1200" dirty="0"/>
              <a:t> </a:t>
            </a:r>
            <a:r>
              <a:rPr lang="it-IT" sz="1200" dirty="0" err="1"/>
              <a:t>which</a:t>
            </a:r>
            <a:r>
              <a:rPr lang="it-IT" sz="1200" dirty="0"/>
              <a:t> </a:t>
            </a:r>
            <a:r>
              <a:rPr lang="it-IT" sz="1200" dirty="0" err="1"/>
              <a:t>have</a:t>
            </a:r>
            <a:r>
              <a:rPr lang="it-IT" sz="1200" dirty="0"/>
              <a:t> </a:t>
            </a:r>
            <a:r>
              <a:rPr lang="it-IT" sz="1200" dirty="0" err="1"/>
              <a:t>been</a:t>
            </a:r>
            <a:r>
              <a:rPr lang="it-IT" sz="1200" dirty="0"/>
              <a:t> </a:t>
            </a:r>
            <a:r>
              <a:rPr lang="it-IT" sz="1200" dirty="0" err="1"/>
              <a:t>reused</a:t>
            </a:r>
            <a:r>
              <a:rPr lang="it-IT" sz="1200" dirty="0"/>
              <a:t> (i.e. </a:t>
            </a:r>
            <a:r>
              <a:rPr lang="it-IT" sz="1200" dirty="0" err="1"/>
              <a:t>whose</a:t>
            </a:r>
            <a:r>
              <a:rPr lang="it-IT" sz="1200" dirty="0"/>
              <a:t> </a:t>
            </a:r>
            <a:r>
              <a:rPr lang="it-IT" sz="1200" dirty="0" err="1"/>
              <a:t>parameters</a:t>
            </a:r>
            <a:r>
              <a:rPr lang="it-IT" sz="1200" dirty="0"/>
              <a:t> are </a:t>
            </a:r>
            <a:r>
              <a:rPr lang="it-IT" sz="1200" dirty="0" err="1"/>
              <a:t>shared</a:t>
            </a:r>
            <a:r>
              <a:rPr lang="it-IT" sz="1200" dirty="0"/>
              <a:t> </a:t>
            </a:r>
            <a:r>
              <a:rPr lang="it-IT" sz="1200" dirty="0" err="1"/>
              <a:t>across</a:t>
            </a:r>
            <a:r>
              <a:rPr lang="it-IT" sz="1200" dirty="0"/>
              <a:t> </a:t>
            </a:r>
            <a:r>
              <a:rPr lang="it-IT" sz="1200" dirty="0" err="1"/>
              <a:t>wires</a:t>
            </a:r>
            <a:r>
              <a:rPr lang="it-IT" sz="1200" dirty="0"/>
              <a:t>)</a:t>
            </a:r>
          </a:p>
          <a:p>
            <a:r>
              <a:rPr lang="it-IT" sz="1200" dirty="0"/>
              <a:t>For the special case of </a:t>
            </a:r>
            <a:r>
              <a:rPr lang="it-IT" sz="1200" dirty="0" err="1"/>
              <a:t>QCNNs</a:t>
            </a:r>
            <a:r>
              <a:rPr lang="it-IT" sz="1200" dirty="0"/>
              <a:t>, </a:t>
            </a:r>
            <a:r>
              <a:rPr lang="it-IT" sz="1200" dirty="0" err="1"/>
              <a:t>we</a:t>
            </a:r>
            <a:r>
              <a:rPr lang="it-IT" sz="1200" dirty="0"/>
              <a:t> can </a:t>
            </a:r>
            <a:r>
              <a:rPr lang="it-IT" sz="1200" dirty="0" err="1"/>
              <a:t>explicitly</a:t>
            </a:r>
            <a:r>
              <a:rPr lang="it-IT" sz="1200" dirty="0"/>
              <a:t> </a:t>
            </a:r>
            <a:r>
              <a:rPr lang="it-IT" sz="1200" dirty="0" err="1"/>
              <a:t>connect</a:t>
            </a:r>
            <a:r>
              <a:rPr lang="it-IT" sz="1200" dirty="0"/>
              <a:t> the </a:t>
            </a:r>
            <a:r>
              <a:rPr lang="it-IT" sz="1200" dirty="0" err="1"/>
              <a:t>number</a:t>
            </a:r>
            <a:r>
              <a:rPr lang="it-IT" sz="1200" dirty="0"/>
              <a:t> of samples </a:t>
            </a:r>
            <a:r>
              <a:rPr lang="it-IT" sz="1200" dirty="0" err="1"/>
              <a:t>needed</a:t>
            </a:r>
            <a:r>
              <a:rPr lang="it-IT" sz="1200" dirty="0"/>
              <a:t> for good </a:t>
            </a:r>
            <a:r>
              <a:rPr lang="it-IT" sz="1200" dirty="0" err="1"/>
              <a:t>generalization</a:t>
            </a:r>
            <a:r>
              <a:rPr lang="it-IT" sz="1200" dirty="0"/>
              <a:t> to the system size </a:t>
            </a:r>
            <a:r>
              <a:rPr lang="it-IT" sz="1200" dirty="0" err="1">
                <a:effectLst/>
              </a:rPr>
              <a:t>n</a:t>
            </a:r>
            <a:r>
              <a:rPr lang="it-IT" sz="1200" dirty="0"/>
              <a:t> </a:t>
            </a:r>
            <a:r>
              <a:rPr lang="it-IT" sz="1200" dirty="0" err="1"/>
              <a:t>since</a:t>
            </a:r>
            <a:r>
              <a:rPr lang="it-IT" sz="1200" dirty="0"/>
              <a:t> </a:t>
            </a:r>
            <a:r>
              <a:rPr lang="it-IT" sz="1200" dirty="0" err="1"/>
              <a:t>these</a:t>
            </a:r>
            <a:r>
              <a:rPr lang="it-IT" sz="1200" dirty="0"/>
              <a:t> models use </a:t>
            </a:r>
            <a:r>
              <a:rPr lang="it-IT" sz="1200" dirty="0">
                <a:effectLst/>
              </a:rPr>
              <a:t>O(log(</a:t>
            </a:r>
            <a:r>
              <a:rPr lang="it-IT" sz="1200" dirty="0" err="1">
                <a:effectLst/>
              </a:rPr>
              <a:t>n</a:t>
            </a:r>
            <a:r>
              <a:rPr lang="it-IT" sz="1200" dirty="0">
                <a:effectLst/>
              </a:rPr>
              <a:t>))</a:t>
            </a:r>
            <a:r>
              <a:rPr lang="it-IT" sz="1200" dirty="0"/>
              <a:t> </a:t>
            </a:r>
            <a:r>
              <a:rPr lang="it-IT" sz="1200" dirty="0" err="1"/>
              <a:t>independently</a:t>
            </a:r>
            <a:r>
              <a:rPr lang="it-IT" sz="1200" dirty="0"/>
              <a:t> </a:t>
            </a:r>
            <a:r>
              <a:rPr lang="it-IT" sz="1200" dirty="0" err="1"/>
              <a:t>parametrized</a:t>
            </a:r>
            <a:r>
              <a:rPr lang="it-IT" sz="1200" dirty="0"/>
              <a:t> gates, </a:t>
            </a:r>
            <a:r>
              <a:rPr lang="it-IT" sz="1200" dirty="0" err="1"/>
              <a:t>each</a:t>
            </a:r>
            <a:r>
              <a:rPr lang="it-IT" sz="1200" dirty="0"/>
              <a:t> of </a:t>
            </a:r>
            <a:r>
              <a:rPr lang="it-IT" sz="1200" dirty="0" err="1"/>
              <a:t>which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used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 </a:t>
            </a:r>
            <a:r>
              <a:rPr lang="it-IT" sz="1200" dirty="0" err="1"/>
              <a:t>most</a:t>
            </a:r>
            <a:r>
              <a:rPr lang="it-IT" sz="1200" dirty="0"/>
              <a:t> </a:t>
            </a:r>
            <a:r>
              <a:rPr lang="it-IT" sz="1200" dirty="0" err="1">
                <a:effectLst/>
              </a:rPr>
              <a:t>n</a:t>
            </a:r>
            <a:r>
              <a:rPr lang="it-IT" sz="1200" dirty="0"/>
              <a:t> times</a:t>
            </a:r>
            <a:endParaRPr lang="it-FR" sz="120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F86E097-9272-EC21-1236-50626078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QCMB22 Paris - M.Grossi CERN QTI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F98E90E-C23B-4E93-E172-80A4E07D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t>21</a:t>
            </a:fld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9C5689-6460-974E-8EEE-CF1069A0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1234"/>
            <a:ext cx="11049000" cy="648072"/>
          </a:xfrm>
        </p:spPr>
        <p:txBody>
          <a:bodyPr/>
          <a:lstStyle/>
          <a:p>
            <a:r>
              <a:rPr lang="it-IT" b="1" dirty="0" err="1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it-IT" b="1" dirty="0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got</a:t>
            </a:r>
            <a:r>
              <a:rPr lang="it-IT" b="1" dirty="0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it-IT" b="1" dirty="0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 data: </a:t>
            </a:r>
            <a:r>
              <a:rPr lang="it-IT" b="1" dirty="0" err="1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what’s</a:t>
            </a:r>
            <a:r>
              <a:rPr lang="it-IT" b="1" dirty="0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next</a:t>
            </a:r>
            <a:r>
              <a:rPr lang="it-IT" b="1" dirty="0">
                <a:solidFill>
                  <a:srgbClr val="1A1EFB"/>
                </a:solidFill>
                <a:effectLst/>
                <a:latin typeface="Arial" panose="020B0604020202020204" pitchFamily="34" charset="0"/>
              </a:rPr>
              <a:t>?</a:t>
            </a:r>
            <a:endParaRPr lang="en-IT" b="1" dirty="0">
              <a:solidFill>
                <a:srgbClr val="1A1EFB"/>
              </a:solidFill>
            </a:endParaRPr>
          </a:p>
        </p:txBody>
      </p:sp>
      <p:sp>
        <p:nvSpPr>
          <p:cNvPr id="10" name="Segnaposto contenuto 4">
            <a:extLst>
              <a:ext uri="{FF2B5EF4-FFF2-40B4-BE49-F238E27FC236}">
                <a16:creationId xmlns:a16="http://schemas.microsoft.com/office/drawing/2014/main" id="{0DE452D6-FFA6-7046-8648-2237412A0DCE}"/>
              </a:ext>
            </a:extLst>
          </p:cNvPr>
          <p:cNvSpPr txBox="1">
            <a:spLocks/>
          </p:cNvSpPr>
          <p:nvPr/>
        </p:nvSpPr>
        <p:spPr>
          <a:xfrm>
            <a:off x="462388" y="2979748"/>
            <a:ext cx="3811460" cy="15270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472C4"/>
                </a:solidFill>
                <a:highlight>
                  <a:srgbClr val="FFFF00"/>
                </a:highlight>
                <a:latin typeface="IBM Plex Sans" panose="020B0503050203000203" pitchFamily="34" charset="0"/>
              </a:rPr>
              <a:t>Unsupervised ML</a:t>
            </a:r>
          </a:p>
          <a:p>
            <a:pPr marL="0" indent="0" defTabSz="914377" hangingPunct="0">
              <a:buNone/>
              <a:defRPr/>
            </a:pPr>
            <a:r>
              <a:rPr lang="en-US" sz="2000" dirty="0">
                <a:solidFill>
                  <a:srgbClr val="4472C4"/>
                </a:solidFill>
                <a:latin typeface="IBM Plex Sans" panose="020B0503050203000203" pitchFamily="34" charset="0"/>
                <a:sym typeface="Arial"/>
              </a:rPr>
              <a:t>Unlabeled data.</a:t>
            </a:r>
          </a:p>
          <a:p>
            <a:pPr marL="0" indent="0" defTabSz="914377" hangingPunct="0">
              <a:buNone/>
              <a:defRPr/>
            </a:pPr>
            <a:r>
              <a:rPr lang="en-US" sz="2000" dirty="0">
                <a:solidFill>
                  <a:srgbClr val="4472C4"/>
                </a:solidFill>
                <a:latin typeface="IBM Plex Sans" panose="020B0503050203000203" pitchFamily="34" charset="0"/>
                <a:sym typeface="Arial"/>
              </a:rPr>
              <a:t>ML finds patterns in your data.</a:t>
            </a:r>
          </a:p>
          <a:p>
            <a:pPr marL="0" indent="0" defTabSz="914377" hangingPunct="0">
              <a:buNone/>
              <a:defRPr/>
            </a:pPr>
            <a:r>
              <a:rPr lang="en-US" sz="2000" dirty="0">
                <a:solidFill>
                  <a:srgbClr val="4472C4"/>
                </a:solidFill>
                <a:latin typeface="IBM Plex Sans" panose="020B0503050203000203" pitchFamily="34" charset="0"/>
                <a:sym typeface="Arial"/>
              </a:rPr>
              <a:t>Indirect evaluation.</a:t>
            </a:r>
            <a:endParaRPr lang="en-US" sz="2000" dirty="0">
              <a:solidFill>
                <a:srgbClr val="4472C4"/>
              </a:solidFill>
              <a:latin typeface="IBM Plex Sans" panose="020B0503050203000203" pitchFamily="34" charset="0"/>
            </a:endParaRPr>
          </a:p>
        </p:txBody>
      </p:sp>
      <p:sp>
        <p:nvSpPr>
          <p:cNvPr id="12" name="Segnaposto contenuto 4">
            <a:extLst>
              <a:ext uri="{FF2B5EF4-FFF2-40B4-BE49-F238E27FC236}">
                <a16:creationId xmlns:a16="http://schemas.microsoft.com/office/drawing/2014/main" id="{A647E3AB-220C-4649-9AD6-9FB5D3718488}"/>
              </a:ext>
            </a:extLst>
          </p:cNvPr>
          <p:cNvSpPr txBox="1">
            <a:spLocks/>
          </p:cNvSpPr>
          <p:nvPr/>
        </p:nvSpPr>
        <p:spPr>
          <a:xfrm>
            <a:off x="8312514" y="1322014"/>
            <a:ext cx="3740421" cy="269517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472C4"/>
                </a:solidFill>
                <a:highlight>
                  <a:srgbClr val="FFFF00"/>
                </a:highlight>
              </a:rPr>
              <a:t>Supervised ML</a:t>
            </a:r>
          </a:p>
          <a:p>
            <a:pPr defTabSz="914377" hangingPunct="0">
              <a:defRPr/>
            </a:pPr>
            <a:r>
              <a:rPr lang="en-US" sz="2000" dirty="0">
                <a:solidFill>
                  <a:srgbClr val="4472C4"/>
                </a:solidFill>
                <a:sym typeface="Arial"/>
              </a:rPr>
              <a:t>Labeled data, i.e., data with defined output.</a:t>
            </a:r>
          </a:p>
          <a:p>
            <a:pPr defTabSz="914377" hangingPunct="0">
              <a:defRPr/>
            </a:pPr>
            <a:r>
              <a:rPr lang="en-US" sz="2000" dirty="0">
                <a:solidFill>
                  <a:srgbClr val="4472C4"/>
                </a:solidFill>
                <a:sym typeface="Arial"/>
              </a:rPr>
              <a:t>A model is trained giving this data and you have direct evaluation.</a:t>
            </a:r>
          </a:p>
          <a:p>
            <a:endParaRPr lang="en-US" sz="2000" dirty="0">
              <a:solidFill>
                <a:srgbClr val="4472C4"/>
              </a:solidFill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B307E2F9-AA19-6A49-A6E6-2770D98BB88E}"/>
              </a:ext>
            </a:extLst>
          </p:cNvPr>
          <p:cNvSpPr/>
          <p:nvPr/>
        </p:nvSpPr>
        <p:spPr>
          <a:xfrm>
            <a:off x="9126129" y="4017186"/>
            <a:ext cx="2390213" cy="2097349"/>
          </a:xfrm>
          <a:prstGeom prst="ellipse">
            <a:avLst/>
          </a:prstGeom>
          <a:solidFill>
            <a:srgbClr val="7030A0">
              <a:alpha val="75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it-IT" sz="2400" dirty="0"/>
              <a:t>Quantum</a:t>
            </a:r>
          </a:p>
          <a:p>
            <a:pPr algn="ctr"/>
            <a:r>
              <a:rPr lang="it-IT" sz="2400" dirty="0"/>
              <a:t>Computing</a:t>
            </a:r>
            <a:endParaRPr lang="en-GB" sz="2400" dirty="0"/>
          </a:p>
        </p:txBody>
      </p:sp>
      <p:sp>
        <p:nvSpPr>
          <p:cNvPr id="5" name="Oval 22">
            <a:extLst>
              <a:ext uri="{FF2B5EF4-FFF2-40B4-BE49-F238E27FC236}">
                <a16:creationId xmlns:a16="http://schemas.microsoft.com/office/drawing/2014/main" id="{EE65DEB9-8CC6-C183-7D4F-677C4C5C304C}"/>
              </a:ext>
            </a:extLst>
          </p:cNvPr>
          <p:cNvSpPr/>
          <p:nvPr/>
        </p:nvSpPr>
        <p:spPr>
          <a:xfrm>
            <a:off x="3874247" y="3137283"/>
            <a:ext cx="3301873" cy="2695172"/>
          </a:xfrm>
          <a:prstGeom prst="ellipse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Reinforcement</a:t>
            </a:r>
            <a:endParaRPr lang="it-IT" sz="2400" b="1" dirty="0"/>
          </a:p>
          <a:p>
            <a:pPr algn="ctr"/>
            <a:r>
              <a:rPr lang="it-IT" sz="2400" b="1" dirty="0"/>
              <a:t>Learning</a:t>
            </a:r>
            <a:endParaRPr lang="en-GB" sz="2400" b="1" dirty="0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1FAE2236-548F-3D94-1C6C-C3F10C088EDC}"/>
              </a:ext>
            </a:extLst>
          </p:cNvPr>
          <p:cNvSpPr/>
          <p:nvPr/>
        </p:nvSpPr>
        <p:spPr>
          <a:xfrm>
            <a:off x="5410242" y="1025545"/>
            <a:ext cx="2874926" cy="2452129"/>
          </a:xfrm>
          <a:prstGeom prst="ellipse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it-IT" sz="2400" dirty="0" err="1"/>
              <a:t>Supervised</a:t>
            </a:r>
            <a:endParaRPr lang="it-IT" sz="2400" dirty="0"/>
          </a:p>
          <a:p>
            <a:pPr algn="ctr"/>
            <a:r>
              <a:rPr lang="it-IT" sz="2400" dirty="0"/>
              <a:t>Learning</a:t>
            </a:r>
            <a:endParaRPr lang="en-GB" sz="2400" dirty="0"/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14AB76C0-CEB4-516F-B8FD-ED6288406555}"/>
              </a:ext>
            </a:extLst>
          </p:cNvPr>
          <p:cNvSpPr/>
          <p:nvPr/>
        </p:nvSpPr>
        <p:spPr>
          <a:xfrm>
            <a:off x="2796403" y="1025545"/>
            <a:ext cx="2874926" cy="2452129"/>
          </a:xfrm>
          <a:prstGeom prst="ellipse">
            <a:avLst/>
          </a:prstGeom>
          <a:solidFill>
            <a:schemeClr val="accent2">
              <a:lumMod val="75000"/>
              <a:alpha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it-IT" sz="2400" dirty="0" err="1"/>
              <a:t>Unsupervised</a:t>
            </a:r>
            <a:endParaRPr lang="it-IT" sz="2400" dirty="0"/>
          </a:p>
          <a:p>
            <a:pPr algn="ctr"/>
            <a:r>
              <a:rPr lang="it-IT" sz="2400" dirty="0"/>
              <a:t>Learning</a:t>
            </a:r>
            <a:endParaRPr lang="en-GB" sz="2400" dirty="0"/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E445F835-3AC1-573A-9928-8C1A9CC81BF8}"/>
              </a:ext>
            </a:extLst>
          </p:cNvPr>
          <p:cNvSpPr txBox="1"/>
          <p:nvPr/>
        </p:nvSpPr>
        <p:spPr>
          <a:xfrm>
            <a:off x="5288025" y="1126201"/>
            <a:ext cx="2925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rgbClr val="4DB1C4"/>
                </a:solidFill>
              </a:rPr>
              <a:t>regression</a:t>
            </a:r>
            <a:endParaRPr lang="it-IT" i="1" dirty="0">
              <a:solidFill>
                <a:srgbClr val="4DB1C4"/>
              </a:solidFill>
            </a:endParaRPr>
          </a:p>
          <a:p>
            <a:pPr algn="ctr"/>
            <a:r>
              <a:rPr lang="it-IT" i="1" dirty="0" err="1">
                <a:solidFill>
                  <a:srgbClr val="4DB1C4"/>
                </a:solidFill>
              </a:rPr>
              <a:t>classification</a:t>
            </a:r>
            <a:endParaRPr lang="en-GB" i="1" dirty="0">
              <a:solidFill>
                <a:srgbClr val="4DB1C4"/>
              </a:solidFill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87F4A43F-15D9-B0FD-28CA-B7E5514AFE9E}"/>
              </a:ext>
            </a:extLst>
          </p:cNvPr>
          <p:cNvSpPr txBox="1"/>
          <p:nvPr/>
        </p:nvSpPr>
        <p:spPr>
          <a:xfrm>
            <a:off x="2746234" y="1063032"/>
            <a:ext cx="2925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2">
                    <a:lumMod val="25000"/>
                  </a:schemeClr>
                </a:solidFill>
              </a:rPr>
              <a:t>clustering</a:t>
            </a:r>
          </a:p>
          <a:p>
            <a:pPr algn="ctr"/>
            <a:r>
              <a:rPr lang="it-IT" i="1" dirty="0" err="1">
                <a:solidFill>
                  <a:schemeClr val="bg2">
                    <a:lumMod val="25000"/>
                  </a:schemeClr>
                </a:solidFill>
              </a:rPr>
              <a:t>anomaly</a:t>
            </a:r>
            <a:r>
              <a:rPr lang="it-IT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bg2">
                    <a:lumMod val="25000"/>
                  </a:schemeClr>
                </a:solidFill>
              </a:rPr>
              <a:t>detection</a:t>
            </a:r>
            <a:endParaRPr lang="it-IT" i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it-IT" i="1" dirty="0">
                <a:solidFill>
                  <a:schemeClr val="bg2">
                    <a:lumMod val="25000"/>
                  </a:schemeClr>
                </a:solidFill>
              </a:rPr>
              <a:t>feature </a:t>
            </a:r>
            <a:r>
              <a:rPr lang="it-IT" i="1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endParaRPr lang="en-GB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0664921-87B6-E45A-7606-E36A36CB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53DF-BE93-8142-A546-E8F4269BE6DB}" type="slidenum">
              <a:rPr lang="en-US" altLang="it-IT" smtClean="0">
                <a:solidFill>
                  <a:schemeClr val="bg1"/>
                </a:solidFill>
              </a:rPr>
              <a:pPr/>
              <a:t>22</a:t>
            </a:fld>
            <a:endParaRPr lang="en-US" alt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43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E1BDF52-C7DC-98BA-1D72-E6426112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660" y="197513"/>
            <a:ext cx="3589631" cy="284505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C3B19EC-3570-9730-0A24-86154A013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2" y="3635550"/>
            <a:ext cx="6865666" cy="26154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BF9C7-A03F-AB4B-8D5A-7E6D4F5CEC8E}"/>
              </a:ext>
            </a:extLst>
          </p:cNvPr>
          <p:cNvSpPr/>
          <p:nvPr/>
        </p:nvSpPr>
        <p:spPr>
          <a:xfrm>
            <a:off x="850904" y="901179"/>
            <a:ext cx="4262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IBM Plex Sans" panose="020B0503050203000203" pitchFamily="34" charset="0"/>
              </a:rPr>
              <a:t>Variational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IBM Plex Sans" panose="020B0503050203000203" pitchFamily="34" charset="0"/>
              </a:rPr>
              <a:t>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IBM Plex Sans" panose="020B0503050203000203" pitchFamily="34" charset="0"/>
              </a:rPr>
              <a:t>algorithms - EXPLICIT</a:t>
            </a:r>
            <a:endParaRPr lang="en-CH" b="1" i="1">
              <a:solidFill>
                <a:schemeClr val="accent1">
                  <a:lumMod val="50000"/>
                </a:schemeClr>
              </a:solidFill>
              <a:latin typeface="IBM Plex Sans" panose="020B0503050203000203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AE3C8B3-5AD2-F23D-E5EF-A97257C5F22D}"/>
              </a:ext>
            </a:extLst>
          </p:cNvPr>
          <p:cNvSpPr/>
          <p:nvPr/>
        </p:nvSpPr>
        <p:spPr>
          <a:xfrm>
            <a:off x="6967988" y="5521579"/>
            <a:ext cx="7079530" cy="697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</a:rPr>
              <a:t>1-A. </a:t>
            </a:r>
            <a:r>
              <a:rPr lang="en-GB" sz="800" i="1" dirty="0" err="1">
                <a:solidFill>
                  <a:srgbClr val="2A7DBF"/>
                </a:solidFill>
                <a:latin typeface="Arial" panose="020B0604020202020204" pitchFamily="34" charset="0"/>
                <a:cs typeface="Arial"/>
              </a:rPr>
              <a:t>Bogatskiy</a:t>
            </a: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</a:rPr>
              <a:t> et al. "Lorentz group equivariant neural network for particle physics." PMLR, 2020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</a:rPr>
              <a:t>2-J. Meyer et al “Exploiting symmetry in variational quantum machine learning“, </a:t>
            </a: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  <a:hlinkClick r:id="rId5"/>
              </a:rPr>
              <a:t>https://arxiv.org/abs/2205.06217</a:t>
            </a: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</a:rPr>
              <a:t>3-S.Jerbi at all., Quantum Machine Learning Beyond Kernel Methods </a:t>
            </a: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https://arxiv.org/abs/2110.13162</a:t>
            </a:r>
            <a:endParaRPr lang="en-GB" sz="800" i="1" dirty="0">
              <a:solidFill>
                <a:srgbClr val="2A7DBF"/>
              </a:solidFill>
              <a:latin typeface="Arial" panose="020B0604020202020204" pitchFamily="34" charset="0"/>
              <a:cs typeface="Arial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800" i="1" dirty="0">
                <a:solidFill>
                  <a:srgbClr val="2A7DBF"/>
                </a:solidFill>
                <a:latin typeface="Arial" panose="020B0604020202020204" pitchFamily="34" charset="0"/>
                <a:cs typeface="Arial"/>
              </a:rPr>
              <a:t>4- Glick, Jennifer R., et al. "Covariant quantum kernels for data with group structure." arXiv:2105.03406 (2021)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F5AE07-B716-56BB-06D1-ACBCFCECC400}"/>
              </a:ext>
            </a:extLst>
          </p:cNvPr>
          <p:cNvSpPr txBox="1"/>
          <p:nvPr/>
        </p:nvSpPr>
        <p:spPr>
          <a:xfrm>
            <a:off x="620416" y="116830"/>
            <a:ext cx="11571584" cy="59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1A1EFB"/>
                </a:solidFill>
                <a:latin typeface="+mj-lt"/>
              </a:rPr>
              <a:t>QML models implementations for NISQ</a:t>
            </a:r>
            <a:endParaRPr lang="en-US" sz="2400" b="1" i="1" dirty="0">
              <a:solidFill>
                <a:srgbClr val="1A1EFB"/>
              </a:solidFill>
              <a:highlight>
                <a:srgbClr val="FFFF00"/>
              </a:highlight>
              <a:cs typeface="Arial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D6AF9B42-4446-A4A0-4D29-E34721B1F76B}"/>
              </a:ext>
            </a:extLst>
          </p:cNvPr>
          <p:cNvSpPr/>
          <p:nvPr/>
        </p:nvSpPr>
        <p:spPr>
          <a:xfrm>
            <a:off x="286106" y="1365807"/>
            <a:ext cx="4827503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7DBF"/>
                </a:solidFill>
                <a:latin typeface="IBM Plex Sans" panose="020B0503050203000203" pitchFamily="34" charset="0"/>
              </a:rPr>
              <a:t>Flexible parametric ansatz: design can leverage data symmetries</a:t>
            </a:r>
            <a:r>
              <a:rPr lang="en-US" baseline="30000" dirty="0">
                <a:solidFill>
                  <a:srgbClr val="2A7DBF"/>
                </a:solidFill>
                <a:latin typeface="IBM Plex Sans" panose="020B0503050203000203" pitchFamily="34" charset="0"/>
              </a:rPr>
              <a:t>1,2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7DBF"/>
                </a:solidFill>
                <a:latin typeface="IBM Plex Sans" panose="020B0503050203000203" pitchFamily="34" charset="0"/>
              </a:rPr>
              <a:t>Can use </a:t>
            </a:r>
            <a:r>
              <a:rPr lang="en-US" b="1" dirty="0">
                <a:solidFill>
                  <a:srgbClr val="2A7DBF"/>
                </a:solidFill>
                <a:latin typeface="IBM Plex Sans" panose="020B0503050203000203" pitchFamily="34" charset="0"/>
              </a:rPr>
              <a:t>gradient-free</a:t>
            </a:r>
            <a:r>
              <a:rPr lang="en-US" dirty="0">
                <a:solidFill>
                  <a:srgbClr val="2A7DBF"/>
                </a:solidFill>
                <a:latin typeface="IBM Plex Sans" panose="020B0503050203000203" pitchFamily="34" charset="0"/>
              </a:rPr>
              <a:t> methods or</a:t>
            </a:r>
            <a:r>
              <a:rPr lang="en-US" b="1" dirty="0">
                <a:solidFill>
                  <a:srgbClr val="2A7DBF"/>
                </a:solidFill>
                <a:latin typeface="IBM Plex Sans" panose="020B0503050203000203" pitchFamily="34" charset="0"/>
              </a:rPr>
              <a:t> stochastic gradient-descent</a:t>
            </a:r>
            <a:endParaRPr lang="en-US" dirty="0">
              <a:solidFill>
                <a:srgbClr val="2A7DBF"/>
              </a:solidFill>
              <a:latin typeface="IBM Plex Sans" panose="020B050305020300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A7DBF"/>
                </a:solidFill>
                <a:latin typeface="IBM Plex Sans" panose="020B0503050203000203" pitchFamily="34" charset="0"/>
              </a:rPr>
              <a:t>Data Embedding</a:t>
            </a:r>
            <a:r>
              <a:rPr lang="en-US" dirty="0">
                <a:solidFill>
                  <a:srgbClr val="2A7DBF"/>
                </a:solidFill>
                <a:latin typeface="IBM Plex Sans" panose="020B0503050203000203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IBM Plex Sans" panose="020B0503050203000203" pitchFamily="34" charset="0"/>
              </a:rPr>
              <a:t>can be </a:t>
            </a:r>
            <a:r>
              <a:rPr lang="en-US" b="1" dirty="0">
                <a:solidFill>
                  <a:srgbClr val="0070C0"/>
                </a:solidFill>
                <a:latin typeface="IBM Plex Sans" panose="020B0503050203000203" pitchFamily="34" charset="0"/>
              </a:rPr>
              <a:t>learned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IBM Plex Sans" panose="020B0503050203000203" pitchFamily="34" charset="0"/>
              </a:rPr>
              <a:t>Better generalization</a:t>
            </a:r>
            <a:r>
              <a:rPr lang="en-US" b="1" baseline="30000" dirty="0">
                <a:solidFill>
                  <a:srgbClr val="0070C0"/>
                </a:solidFill>
                <a:latin typeface="IBM Plex Sans" panose="020B0503050203000203" pitchFamily="34" charset="0"/>
              </a:rPr>
              <a:t>2,3</a:t>
            </a:r>
          </a:p>
        </p:txBody>
      </p:sp>
      <p:pic>
        <p:nvPicPr>
          <p:cNvPr id="1026" name="Picture 2" descr="Lorentz group &amp; representations – TikZ.net">
            <a:extLst>
              <a:ext uri="{FF2B5EF4-FFF2-40B4-BE49-F238E27FC236}">
                <a16:creationId xmlns:a16="http://schemas.microsoft.com/office/drawing/2014/main" id="{7626721D-BE9D-BADB-D99D-59E98C808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976">
            <a:off x="5337292" y="1056720"/>
            <a:ext cx="2646074" cy="1417441"/>
          </a:xfrm>
          <a:custGeom>
            <a:avLst/>
            <a:gdLst>
              <a:gd name="connsiteX0" fmla="*/ 0 w 2646074"/>
              <a:gd name="connsiteY0" fmla="*/ 0 h 1417441"/>
              <a:gd name="connsiteX1" fmla="*/ 502754 w 2646074"/>
              <a:gd name="connsiteY1" fmla="*/ 0 h 1417441"/>
              <a:gd name="connsiteX2" fmla="*/ 952587 w 2646074"/>
              <a:gd name="connsiteY2" fmla="*/ 0 h 1417441"/>
              <a:gd name="connsiteX3" fmla="*/ 1534723 w 2646074"/>
              <a:gd name="connsiteY3" fmla="*/ 0 h 1417441"/>
              <a:gd name="connsiteX4" fmla="*/ 2037477 w 2646074"/>
              <a:gd name="connsiteY4" fmla="*/ 0 h 1417441"/>
              <a:gd name="connsiteX5" fmla="*/ 2646074 w 2646074"/>
              <a:gd name="connsiteY5" fmla="*/ 0 h 1417441"/>
              <a:gd name="connsiteX6" fmla="*/ 2646074 w 2646074"/>
              <a:gd name="connsiteY6" fmla="*/ 500829 h 1417441"/>
              <a:gd name="connsiteX7" fmla="*/ 2646074 w 2646074"/>
              <a:gd name="connsiteY7" fmla="*/ 973309 h 1417441"/>
              <a:gd name="connsiteX8" fmla="*/ 2646074 w 2646074"/>
              <a:gd name="connsiteY8" fmla="*/ 1417441 h 1417441"/>
              <a:gd name="connsiteX9" fmla="*/ 2169781 w 2646074"/>
              <a:gd name="connsiteY9" fmla="*/ 1417441 h 1417441"/>
              <a:gd name="connsiteX10" fmla="*/ 1640566 w 2646074"/>
              <a:gd name="connsiteY10" fmla="*/ 1417441 h 1417441"/>
              <a:gd name="connsiteX11" fmla="*/ 1111351 w 2646074"/>
              <a:gd name="connsiteY11" fmla="*/ 1417441 h 1417441"/>
              <a:gd name="connsiteX12" fmla="*/ 608597 w 2646074"/>
              <a:gd name="connsiteY12" fmla="*/ 1417441 h 1417441"/>
              <a:gd name="connsiteX13" fmla="*/ 0 w 2646074"/>
              <a:gd name="connsiteY13" fmla="*/ 1417441 h 1417441"/>
              <a:gd name="connsiteX14" fmla="*/ 0 w 2646074"/>
              <a:gd name="connsiteY14" fmla="*/ 916612 h 1417441"/>
              <a:gd name="connsiteX15" fmla="*/ 0 w 2646074"/>
              <a:gd name="connsiteY15" fmla="*/ 415783 h 1417441"/>
              <a:gd name="connsiteX16" fmla="*/ 0 w 2646074"/>
              <a:gd name="connsiteY16" fmla="*/ 0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6074" h="1417441" extrusionOk="0">
                <a:moveTo>
                  <a:pt x="0" y="0"/>
                </a:moveTo>
                <a:cubicBezTo>
                  <a:pt x="206597" y="-11869"/>
                  <a:pt x="372360" y="24969"/>
                  <a:pt x="502754" y="0"/>
                </a:cubicBezTo>
                <a:cubicBezTo>
                  <a:pt x="633148" y="-24969"/>
                  <a:pt x="825767" y="53902"/>
                  <a:pt x="952587" y="0"/>
                </a:cubicBezTo>
                <a:cubicBezTo>
                  <a:pt x="1079407" y="-53902"/>
                  <a:pt x="1398320" y="13125"/>
                  <a:pt x="1534723" y="0"/>
                </a:cubicBezTo>
                <a:cubicBezTo>
                  <a:pt x="1671126" y="-13125"/>
                  <a:pt x="1895811" y="11318"/>
                  <a:pt x="2037477" y="0"/>
                </a:cubicBezTo>
                <a:cubicBezTo>
                  <a:pt x="2179143" y="-11318"/>
                  <a:pt x="2366216" y="44841"/>
                  <a:pt x="2646074" y="0"/>
                </a:cubicBezTo>
                <a:cubicBezTo>
                  <a:pt x="2656753" y="188114"/>
                  <a:pt x="2614263" y="347047"/>
                  <a:pt x="2646074" y="500829"/>
                </a:cubicBezTo>
                <a:cubicBezTo>
                  <a:pt x="2677885" y="654611"/>
                  <a:pt x="2640227" y="877438"/>
                  <a:pt x="2646074" y="973309"/>
                </a:cubicBezTo>
                <a:cubicBezTo>
                  <a:pt x="2651921" y="1069180"/>
                  <a:pt x="2601748" y="1197475"/>
                  <a:pt x="2646074" y="1417441"/>
                </a:cubicBezTo>
                <a:cubicBezTo>
                  <a:pt x="2426374" y="1460148"/>
                  <a:pt x="2349295" y="1405917"/>
                  <a:pt x="2169781" y="1417441"/>
                </a:cubicBezTo>
                <a:cubicBezTo>
                  <a:pt x="1990267" y="1428965"/>
                  <a:pt x="1826881" y="1415860"/>
                  <a:pt x="1640566" y="1417441"/>
                </a:cubicBezTo>
                <a:cubicBezTo>
                  <a:pt x="1454251" y="1419022"/>
                  <a:pt x="1312530" y="1410533"/>
                  <a:pt x="1111351" y="1417441"/>
                </a:cubicBezTo>
                <a:cubicBezTo>
                  <a:pt x="910173" y="1424349"/>
                  <a:pt x="717849" y="1367441"/>
                  <a:pt x="608597" y="1417441"/>
                </a:cubicBezTo>
                <a:cubicBezTo>
                  <a:pt x="499345" y="1467441"/>
                  <a:pt x="256037" y="1356527"/>
                  <a:pt x="0" y="1417441"/>
                </a:cubicBezTo>
                <a:cubicBezTo>
                  <a:pt x="-55662" y="1233340"/>
                  <a:pt x="39383" y="1058019"/>
                  <a:pt x="0" y="916612"/>
                </a:cubicBezTo>
                <a:cubicBezTo>
                  <a:pt x="-39383" y="775205"/>
                  <a:pt x="47516" y="619113"/>
                  <a:pt x="0" y="415783"/>
                </a:cubicBezTo>
                <a:cubicBezTo>
                  <a:pt x="-47516" y="212453"/>
                  <a:pt x="20054" y="170626"/>
                  <a:pt x="0" y="0"/>
                </a:cubicBezTo>
                <a:close/>
              </a:path>
            </a:pathLst>
          </a:custGeom>
          <a:noFill/>
          <a:ln w="2222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cene3d>
            <a:camera prst="perspectiveLeft">
              <a:rot lat="0" lon="2400000" rev="209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8AA7A0-FB4C-A8E7-4400-C1B5B9BC093E}"/>
              </a:ext>
            </a:extLst>
          </p:cNvPr>
          <p:cNvSpPr txBox="1"/>
          <p:nvPr/>
        </p:nvSpPr>
        <p:spPr>
          <a:xfrm>
            <a:off x="5038794" y="2720956"/>
            <a:ext cx="32430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i="1" dirty="0">
                <a:solidFill>
                  <a:srgbClr val="00B0F0"/>
                </a:solidFill>
              </a:rPr>
              <a:t>https://</a:t>
            </a:r>
            <a:r>
              <a:rPr lang="it-IT" sz="1000" i="1" dirty="0" err="1">
                <a:solidFill>
                  <a:srgbClr val="00B0F0"/>
                </a:solidFill>
              </a:rPr>
              <a:t>github.com</a:t>
            </a:r>
            <a:r>
              <a:rPr lang="it-IT" sz="1000" i="1" dirty="0">
                <a:solidFill>
                  <a:srgbClr val="00B0F0"/>
                </a:solidFill>
              </a:rPr>
              <a:t>/</a:t>
            </a:r>
            <a:r>
              <a:rPr lang="it-IT" sz="1000" i="1" dirty="0" err="1">
                <a:solidFill>
                  <a:srgbClr val="00B0F0"/>
                </a:solidFill>
              </a:rPr>
              <a:t>fizisist</a:t>
            </a:r>
            <a:r>
              <a:rPr lang="it-IT" sz="1000" i="1" dirty="0">
                <a:solidFill>
                  <a:srgbClr val="00B0F0"/>
                </a:solidFill>
              </a:rPr>
              <a:t>/</a:t>
            </a:r>
            <a:r>
              <a:rPr lang="it-IT" sz="1000" i="1" dirty="0" err="1">
                <a:solidFill>
                  <a:srgbClr val="00B0F0"/>
                </a:solidFill>
              </a:rPr>
              <a:t>LorentzGroupNetwork</a:t>
            </a:r>
            <a:endParaRPr lang="it-FR" sz="1000" i="1" dirty="0">
              <a:solidFill>
                <a:srgbClr val="00B0F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CB5CDC7-FD91-B65F-1B3E-CF6F78E77869}"/>
              </a:ext>
            </a:extLst>
          </p:cNvPr>
          <p:cNvSpPr txBox="1"/>
          <p:nvPr/>
        </p:nvSpPr>
        <p:spPr>
          <a:xfrm>
            <a:off x="7502951" y="3181968"/>
            <a:ext cx="3950616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i="1" dirty="0">
                <a:solidFill>
                  <a:srgbClr val="1A1EFB"/>
                </a:solidFill>
              </a:rPr>
              <a:t>A </a:t>
            </a:r>
            <a:r>
              <a:rPr lang="it-IT" sz="1600" i="1" dirty="0" err="1">
                <a:solidFill>
                  <a:srgbClr val="1A1EFB"/>
                </a:solidFill>
              </a:rPr>
              <a:t>unitary</a:t>
            </a:r>
            <a:r>
              <a:rPr lang="it-IT" sz="1600" i="1" dirty="0">
                <a:solidFill>
                  <a:srgbClr val="1A1EFB"/>
                </a:solidFill>
              </a:rPr>
              <a:t> </a:t>
            </a:r>
            <a:r>
              <a:rPr lang="it-IT" sz="1600" i="1" dirty="0" err="1">
                <a:solidFill>
                  <a:srgbClr val="1A1EFB"/>
                </a:solidFill>
              </a:rPr>
              <a:t>representation</a:t>
            </a:r>
            <a:r>
              <a:rPr lang="it-IT" sz="1600" i="1" dirty="0">
                <a:solidFill>
                  <a:srgbClr val="1A1EFB"/>
                </a:solidFill>
              </a:rPr>
              <a:t> of a </a:t>
            </a:r>
            <a:r>
              <a:rPr lang="it-IT" sz="1600" i="1" dirty="0" err="1">
                <a:solidFill>
                  <a:srgbClr val="1A1EFB"/>
                </a:solidFill>
              </a:rPr>
              <a:t>symmetry</a:t>
            </a:r>
            <a:r>
              <a:rPr lang="it-IT" sz="1600" i="1" dirty="0">
                <a:solidFill>
                  <a:srgbClr val="1A1EFB"/>
                </a:solidFill>
              </a:rPr>
              <a:t> group </a:t>
            </a:r>
            <a:r>
              <a:rPr lang="it-IT" sz="1600" i="1" dirty="0" err="1">
                <a:solidFill>
                  <a:srgbClr val="1A1EFB"/>
                </a:solidFill>
              </a:rPr>
              <a:t>S</a:t>
            </a:r>
            <a:r>
              <a:rPr lang="it-IT" sz="1600" i="1" dirty="0">
                <a:solidFill>
                  <a:srgbClr val="1A1EFB"/>
                </a:solidFill>
              </a:rPr>
              <a:t> can </a:t>
            </a:r>
            <a:r>
              <a:rPr lang="it-IT" sz="1600" i="1" dirty="0" err="1">
                <a:solidFill>
                  <a:srgbClr val="1A1EFB"/>
                </a:solidFill>
              </a:rPr>
              <a:t>arise</a:t>
            </a:r>
            <a:r>
              <a:rPr lang="it-IT" sz="1600" i="1" dirty="0">
                <a:solidFill>
                  <a:srgbClr val="1A1EFB"/>
                </a:solidFill>
              </a:rPr>
              <a:t> from data </a:t>
            </a:r>
            <a:r>
              <a:rPr lang="it-IT" sz="1600" i="1" dirty="0" err="1">
                <a:solidFill>
                  <a:srgbClr val="1A1EFB"/>
                </a:solidFill>
                <a:highlight>
                  <a:srgbClr val="E9EBF5"/>
                </a:highlight>
              </a:rPr>
              <a:t>symmetries</a:t>
            </a:r>
            <a:r>
              <a:rPr lang="it-IT" sz="1600" i="1" dirty="0">
                <a:solidFill>
                  <a:srgbClr val="1A1EFB"/>
                </a:solidFill>
              </a:rPr>
              <a:t> </a:t>
            </a:r>
            <a:r>
              <a:rPr lang="it-IT" sz="1600" i="1" dirty="0" err="1">
                <a:solidFill>
                  <a:srgbClr val="1A1EFB"/>
                </a:solidFill>
              </a:rPr>
              <a:t>when</a:t>
            </a:r>
            <a:r>
              <a:rPr lang="it-IT" sz="1600" i="1" dirty="0">
                <a:solidFill>
                  <a:srgbClr val="1A1EFB"/>
                </a:solidFill>
              </a:rPr>
              <a:t> the data points are </a:t>
            </a:r>
            <a:r>
              <a:rPr lang="it-IT" sz="1600" i="1" dirty="0" err="1">
                <a:solidFill>
                  <a:srgbClr val="1A1EFB"/>
                </a:solidFill>
              </a:rPr>
              <a:t>suitably</a:t>
            </a:r>
            <a:r>
              <a:rPr lang="it-IT" sz="1600" i="1" dirty="0">
                <a:solidFill>
                  <a:srgbClr val="1A1EFB"/>
                </a:solidFill>
              </a:rPr>
              <a:t> </a:t>
            </a:r>
            <a:r>
              <a:rPr lang="it-IT" sz="1600" i="1" dirty="0" err="1">
                <a:solidFill>
                  <a:srgbClr val="1A1EFB"/>
                </a:solidFill>
                <a:highlight>
                  <a:srgbClr val="E9EBF5"/>
                </a:highlight>
              </a:rPr>
              <a:t>encoded</a:t>
            </a:r>
            <a:r>
              <a:rPr lang="it-IT" sz="1600" i="1" dirty="0">
                <a:solidFill>
                  <a:srgbClr val="1A1EFB"/>
                </a:solidFill>
              </a:rPr>
              <a:t> or </a:t>
            </a:r>
            <a:r>
              <a:rPr lang="it-IT" sz="1600" i="1" dirty="0" err="1">
                <a:solidFill>
                  <a:srgbClr val="1A1EFB"/>
                </a:solidFill>
              </a:rPr>
              <a:t>alternatively</a:t>
            </a:r>
            <a:r>
              <a:rPr lang="it-IT" sz="1600" i="1" dirty="0">
                <a:solidFill>
                  <a:srgbClr val="1A1EFB"/>
                </a:solidFill>
              </a:rPr>
              <a:t> from </a:t>
            </a:r>
            <a:r>
              <a:rPr lang="it-IT" sz="1600" i="1" dirty="0" err="1">
                <a:solidFill>
                  <a:srgbClr val="1A1EFB"/>
                </a:solidFill>
                <a:highlight>
                  <a:srgbClr val="E9EBF5"/>
                </a:highlight>
              </a:rPr>
              <a:t>physical</a:t>
            </a:r>
            <a:r>
              <a:rPr lang="it-IT" sz="1600" i="1" dirty="0">
                <a:solidFill>
                  <a:srgbClr val="1A1EFB"/>
                </a:solidFill>
                <a:highlight>
                  <a:srgbClr val="E9EBF5"/>
                </a:highlight>
              </a:rPr>
              <a:t> </a:t>
            </a:r>
            <a:r>
              <a:rPr lang="it-IT" sz="1600" i="1" dirty="0" err="1">
                <a:solidFill>
                  <a:srgbClr val="1A1EFB"/>
                </a:solidFill>
                <a:highlight>
                  <a:srgbClr val="E9EBF5"/>
                </a:highlight>
              </a:rPr>
              <a:t>considerations</a:t>
            </a:r>
            <a:r>
              <a:rPr lang="it-IT" sz="1600" i="1" dirty="0">
                <a:solidFill>
                  <a:srgbClr val="1A1EFB"/>
                </a:solidFill>
              </a:rPr>
              <a:t> of a </a:t>
            </a:r>
            <a:r>
              <a:rPr lang="it-IT" sz="1600" i="1" dirty="0" err="1">
                <a:solidFill>
                  <a:srgbClr val="1A1EFB"/>
                </a:solidFill>
              </a:rPr>
              <a:t>variational</a:t>
            </a:r>
            <a:r>
              <a:rPr lang="it-IT" sz="1600" i="1" dirty="0">
                <a:solidFill>
                  <a:srgbClr val="1A1EFB"/>
                </a:solidFill>
              </a:rPr>
              <a:t> problem</a:t>
            </a:r>
            <a:r>
              <a:rPr lang="it-IT" sz="1600" i="1" baseline="30000" dirty="0">
                <a:solidFill>
                  <a:srgbClr val="1A1EFB"/>
                </a:solidFill>
              </a:rPr>
              <a:t>2</a:t>
            </a:r>
            <a:r>
              <a:rPr lang="it-IT" sz="1600" i="1" dirty="0">
                <a:solidFill>
                  <a:srgbClr val="1A1EFB"/>
                </a:solidFill>
              </a:rPr>
              <a:t>. </a:t>
            </a:r>
            <a:endParaRPr lang="it-FR" sz="1600" i="1" dirty="0">
              <a:solidFill>
                <a:srgbClr val="1A1EFB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0B7F85B-1DDD-A043-3C41-1DDEA65B23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>
                <a:solidFill>
                  <a:schemeClr val="bg1"/>
                </a:solidFill>
              </a:rPr>
              <a:pPr/>
              <a:t>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CF3BE5B-88F5-B09B-E113-ACC9F749808A}"/>
              </a:ext>
            </a:extLst>
          </p:cNvPr>
          <p:cNvSpPr txBox="1">
            <a:spLocks/>
          </p:cNvSpPr>
          <p:nvPr/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Bridging Scales Trento (2024)– O. Kiss CERN QTI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534730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6CAD1A5A-17AF-681D-BF98-8B6246E7C414}"/>
              </a:ext>
            </a:extLst>
          </p:cNvPr>
          <p:cNvSpPr txBox="1">
            <a:spLocks/>
          </p:cNvSpPr>
          <p:nvPr/>
        </p:nvSpPr>
        <p:spPr>
          <a:xfrm>
            <a:off x="4622612" y="2605182"/>
            <a:ext cx="7485413" cy="164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86FB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A1EFB"/>
                </a:solidFill>
              </a:rPr>
              <a:t>QML in a nutshell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9EBF5"/>
                </a:solidFill>
              </a:rPr>
              <a:t>Data and model definition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9EBF5"/>
                </a:solidFill>
              </a:rPr>
              <a:t>Results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575965-88E9-A8C7-029D-21E096BE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714CD-7F1A-8BCC-3BEB-C7ECF32E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2023333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9AD070-4E5D-1A4F-A17C-6CACB4F1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420053DF-BE93-8142-A546-E8F4269BE6DB}" type="slidenum">
              <a:rPr lang="en-US" altLang="it-IT" smtClean="0">
                <a:solidFill>
                  <a:schemeClr val="bg1"/>
                </a:solidFill>
              </a:rPr>
              <a:pPr/>
              <a:t>4</a:t>
            </a:fld>
            <a:endParaRPr lang="en-US" altLang="it-IT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C5689-6460-974E-8EEE-CF1069A0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049000" cy="6480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1A1EFB"/>
                </a:solidFill>
              </a:rPr>
              <a:t>Quantum machine learning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865C7B-FA9E-4241-9F0E-4D072EC6EE51}"/>
              </a:ext>
            </a:extLst>
          </p:cNvPr>
          <p:cNvSpPr txBox="1">
            <a:spLocks/>
          </p:cNvSpPr>
          <p:nvPr/>
        </p:nvSpPr>
        <p:spPr>
          <a:xfrm>
            <a:off x="433899" y="1355441"/>
            <a:ext cx="5410691" cy="4608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Classical intractability</a:t>
            </a:r>
            <a:r>
              <a:rPr lang="en-US" sz="2000" dirty="0">
                <a:solidFill>
                  <a:schemeClr val="accent1"/>
                </a:solidFill>
              </a:rPr>
              <a:t>: what useful problems can we solve on a quantum computer that we cannot on a classical computer?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Innovation</a:t>
            </a:r>
            <a:r>
              <a:rPr lang="en-US" sz="2000" dirty="0">
                <a:solidFill>
                  <a:schemeClr val="accent1"/>
                </a:solidFill>
              </a:rPr>
              <a:t>: what new algorithms can we come up with?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</a:rPr>
              <a:t>Can quantum </a:t>
            </a:r>
            <a:r>
              <a:rPr lang="en-US" sz="2000" b="1" dirty="0" err="1">
                <a:solidFill>
                  <a:schemeClr val="accent1"/>
                </a:solidFill>
              </a:rPr>
              <a:t>avantage</a:t>
            </a:r>
            <a:r>
              <a:rPr lang="en-US" sz="2000" dirty="0">
                <a:solidFill>
                  <a:schemeClr val="accent1"/>
                </a:solidFill>
              </a:rPr>
              <a:t> be proved with QML (better generalization, less data, les parameters, better performance)? </a:t>
            </a:r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B46A046A-B5BB-42C5-8982-B3D013225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646" y="310054"/>
            <a:ext cx="5509165" cy="3118946"/>
          </a:xfrm>
          <a:prstGeom prst="rect">
            <a:avLst/>
          </a:prstGeom>
        </p:spPr>
      </p:pic>
      <p:sp>
        <p:nvSpPr>
          <p:cNvPr id="15" name="Rettangolo 5">
            <a:extLst>
              <a:ext uri="{FF2B5EF4-FFF2-40B4-BE49-F238E27FC236}">
                <a16:creationId xmlns:a16="http://schemas.microsoft.com/office/drawing/2014/main" id="{921F8D3C-7FF8-41F2-ADF6-24E291670C1F}"/>
              </a:ext>
            </a:extLst>
          </p:cNvPr>
          <p:cNvSpPr/>
          <p:nvPr/>
        </p:nvSpPr>
        <p:spPr>
          <a:xfrm>
            <a:off x="6496646" y="3659755"/>
            <a:ext cx="54874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" panose="020B0503050203000203" pitchFamily="34" charset="0"/>
              </a:rPr>
              <a:t>M.Schuld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" panose="020B0503050203000203" pitchFamily="34" charset="0"/>
              </a:rPr>
              <a:t>: QSI Seminar - Encoding Classical Data into Quantum States for ML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6ED89FF-3436-69D9-87F0-0543B4C7C71B}"/>
              </a:ext>
            </a:extLst>
          </p:cNvPr>
          <p:cNvSpPr txBox="1">
            <a:spLocks/>
          </p:cNvSpPr>
          <p:nvPr/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Bridging Scales Trento (2024)– O. Kiss CERN QTI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2D834-1F28-38E7-EFB7-DB5C2B16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94863"/>
            <a:ext cx="5743907" cy="667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10C7EF-1AB2-4670-0879-F509BD12C8B5}"/>
              </a:ext>
            </a:extLst>
          </p:cNvPr>
          <p:cNvSpPr txBox="1"/>
          <p:nvPr/>
        </p:nvSpPr>
        <p:spPr>
          <a:xfrm>
            <a:off x="6274677" y="5479264"/>
            <a:ext cx="572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1"/>
                </a:solidFill>
              </a:rPr>
              <a:t>Classical ML is better on all standard benchmark! </a:t>
            </a:r>
          </a:p>
        </p:txBody>
      </p:sp>
    </p:spTree>
    <p:extLst>
      <p:ext uri="{BB962C8B-B14F-4D97-AF65-F5344CB8AC3E}">
        <p14:creationId xmlns:p14="http://schemas.microsoft.com/office/powerpoint/2010/main" val="150537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9E7597A-4DB4-B421-D731-50D94404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65125"/>
            <a:ext cx="11463867" cy="8516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A1EFB"/>
                </a:solidFill>
              </a:rPr>
              <a:t>Quantum Machine Learning Model Lifecycle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76091542-6126-146D-870F-8C89D5A02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5285453"/>
              </p:ext>
            </p:extLst>
          </p:nvPr>
        </p:nvGraphicFramePr>
        <p:xfrm>
          <a:off x="2252921" y="1099784"/>
          <a:ext cx="7686158" cy="492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3">
            <a:extLst>
              <a:ext uri="{FF2B5EF4-FFF2-40B4-BE49-F238E27FC236}">
                <a16:creationId xmlns:a16="http://schemas.microsoft.com/office/drawing/2014/main" id="{D618A047-CBED-E5D1-FB33-CA997CEA30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338" r="42126" b="19930"/>
          <a:stretch/>
        </p:blipFill>
        <p:spPr>
          <a:xfrm>
            <a:off x="8978514" y="976619"/>
            <a:ext cx="2877879" cy="127961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1CC6EA0-B14A-D72F-0A42-968215900F00}"/>
              </a:ext>
            </a:extLst>
          </p:cNvPr>
          <p:cNvSpPr txBox="1"/>
          <p:nvPr/>
        </p:nvSpPr>
        <p:spPr>
          <a:xfrm>
            <a:off x="9314122" y="2256232"/>
            <a:ext cx="2877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3A1A3"/>
                </a:solidFill>
                <a:latin typeface="Arial"/>
                <a:cs typeface="Arial"/>
              </a:rPr>
              <a:t>Data Reduction</a:t>
            </a:r>
          </a:p>
          <a:p>
            <a:r>
              <a:rPr lang="en-US" i="1" dirty="0">
                <a:solidFill>
                  <a:srgbClr val="03A1A3"/>
                </a:solidFill>
                <a:latin typeface="Arial"/>
                <a:cs typeface="Arial"/>
              </a:rPr>
              <a:t>Data Encoding [1,2,3]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2DA048E5-BA13-DD5E-8C90-E5FD01185381}"/>
              </a:ext>
            </a:extLst>
          </p:cNvPr>
          <p:cNvSpPr txBox="1"/>
          <p:nvPr/>
        </p:nvSpPr>
        <p:spPr>
          <a:xfrm>
            <a:off x="8642908" y="4863179"/>
            <a:ext cx="3549092" cy="132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A7DBF"/>
                </a:solidFill>
                <a:effectLst/>
                <a:uLnTx/>
                <a:uFillTx/>
                <a:latin typeface="Arial"/>
                <a:cs typeface="Arial"/>
              </a:rPr>
              <a:t>[1] Robust data encodings for quantum classifiers, Ryan LaRose and Brian Coyle, Phys. Rev. A 102, 032420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A7DBF"/>
                </a:solidFill>
                <a:effectLst/>
                <a:uLnTx/>
                <a:uFillTx/>
                <a:latin typeface="Arial"/>
                <a:cs typeface="Arial"/>
              </a:rPr>
              <a:t>[2] Q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A7DBF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rPr>
              <a:t>uantum convolutional neural network for classical data classification,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A7DBF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  <a:hlinkClick r:id="rId9"/>
              </a:rPr>
              <a:t>https://arxiv.org/pdf/2108.00661.pdf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A7DBF"/>
              </a:solidFill>
              <a:effectLst/>
              <a:uLnTx/>
              <a:uFillTx/>
              <a:latin typeface="Arial" panose="020B0604020202020204" pitchFamily="34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A7DB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[3] Quantum Support Vector Machines for Continuum Suppression in B Meson Decays,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A7DB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hlinkClick r:id="rId10"/>
              </a:rPr>
              <a:t>https://arxiv.org/abs/2103.12257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A7DB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8D2582D1-6774-3DC0-4350-C08ED7DF9C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376" b="41007"/>
          <a:stretch/>
        </p:blipFill>
        <p:spPr>
          <a:xfrm>
            <a:off x="9240990" y="3475500"/>
            <a:ext cx="2873383" cy="102695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5BFCC4F-2ABF-D311-1230-1F84B4690A57}"/>
              </a:ext>
            </a:extLst>
          </p:cNvPr>
          <p:cNvSpPr txBox="1"/>
          <p:nvPr/>
        </p:nvSpPr>
        <p:spPr>
          <a:xfrm>
            <a:off x="9613523" y="2970142"/>
            <a:ext cx="2660798" cy="49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i="1" dirty="0">
                <a:solidFill>
                  <a:srgbClr val="03A1A3"/>
                </a:solidFill>
                <a:latin typeface="Arial"/>
                <a:cs typeface="Arial"/>
              </a:rPr>
              <a:t>Read Out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337182B-4E92-06E8-B57D-A1D8995DCE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452" y="3988977"/>
            <a:ext cx="2877879" cy="229275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0E9CF0B-D71A-2D94-BDA7-55C9296B6FE4}"/>
              </a:ext>
            </a:extLst>
          </p:cNvPr>
          <p:cNvSpPr txBox="1"/>
          <p:nvPr/>
        </p:nvSpPr>
        <p:spPr>
          <a:xfrm>
            <a:off x="335607" y="3369482"/>
            <a:ext cx="2660798" cy="49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i="1" dirty="0">
                <a:solidFill>
                  <a:srgbClr val="03A1A3"/>
                </a:solidFill>
                <a:latin typeface="Arial"/>
                <a:cs typeface="Arial"/>
              </a:rPr>
              <a:t>Trainability (BP…)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0D06798-0257-0F90-531E-6C7D8C309D9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806" y="2472693"/>
            <a:ext cx="1303453" cy="19909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E3391FD-E176-7B55-6CA7-862709688D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>
                <a:solidFill>
                  <a:schemeClr val="bg1"/>
                </a:solidFill>
              </a:rPr>
              <a:pPr/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3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ge4image30312896">
            <a:extLst>
              <a:ext uri="{FF2B5EF4-FFF2-40B4-BE49-F238E27FC236}">
                <a16:creationId xmlns:a16="http://schemas.microsoft.com/office/drawing/2014/main" id="{E6D63EF0-E328-F4DA-CD8E-FED0F06A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27" y="755713"/>
            <a:ext cx="7068159" cy="24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BF9C7-A03F-AB4B-8D5A-7E6D4F5CEC8E}"/>
              </a:ext>
            </a:extLst>
          </p:cNvPr>
          <p:cNvSpPr/>
          <p:nvPr/>
        </p:nvSpPr>
        <p:spPr>
          <a:xfrm>
            <a:off x="850904" y="901179"/>
            <a:ext cx="4262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IBM Plex Sans" panose="020B0503050203000203" pitchFamily="34" charset="0"/>
              </a:rPr>
              <a:t>Variational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IBM Plex Sans" panose="020B0503050203000203" pitchFamily="34" charset="0"/>
              </a:rPr>
              <a:t>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IBM Plex Sans" panose="020B0503050203000203" pitchFamily="34" charset="0"/>
              </a:rPr>
              <a:t>algorithms - EXPLICIT</a:t>
            </a:r>
            <a:endParaRPr lang="en-CH" b="1" i="1">
              <a:solidFill>
                <a:schemeClr val="accent1">
                  <a:lumMod val="50000"/>
                </a:schemeClr>
              </a:solidFill>
              <a:latin typeface="IBM Plex Sans" panose="020B0503050203000203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AE3C8B3-5AD2-F23D-E5EF-A97257C5F22D}"/>
              </a:ext>
            </a:extLst>
          </p:cNvPr>
          <p:cNvSpPr/>
          <p:nvPr/>
        </p:nvSpPr>
        <p:spPr>
          <a:xfrm>
            <a:off x="237290" y="5426055"/>
            <a:ext cx="11441566" cy="848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1-M. </a:t>
            </a:r>
            <a:r>
              <a:rPr lang="en-GB" sz="1000" i="1" dirty="0" err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Schuld</a:t>
            </a: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 et al.,”</a:t>
            </a:r>
            <a:r>
              <a:rPr lang="en-GB" sz="1000" b="1" dirty="0">
                <a:solidFill>
                  <a:schemeClr val="accent1"/>
                </a:solidFill>
              </a:rPr>
              <a:t> Effect of data encoding on the expressive power of variational quantum-machine-learning models</a:t>
            </a: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“  </a:t>
            </a:r>
            <a:r>
              <a:rPr lang="en-GB" sz="1000" b="1" dirty="0">
                <a:solidFill>
                  <a:schemeClr val="accent1"/>
                </a:solidFill>
              </a:rPr>
              <a:t>Phys. Rev. A 103, 032430 (2021)</a:t>
            </a:r>
            <a:endParaRPr lang="en-GB" sz="1000" i="1" dirty="0">
              <a:solidFill>
                <a:schemeClr val="accent1"/>
              </a:solidFill>
              <a:latin typeface="Arial" panose="020B0604020202020204" pitchFamily="34" charset="0"/>
              <a:cs typeface="Arial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2-J. Meyer et al “Exploiting symmetry in variational quantum machine learning“, </a:t>
            </a: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https://arxiv.org/abs/2205.06217</a:t>
            </a: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3- </a:t>
            </a:r>
            <a:r>
              <a:rPr lang="en-GB" sz="1000" i="1" dirty="0" err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M.Caro</a:t>
            </a: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 et al., </a:t>
            </a:r>
            <a:r>
              <a:rPr lang="en-GB" sz="1000" dirty="0">
                <a:solidFill>
                  <a:schemeClr val="accent1"/>
                </a:solidFill>
              </a:rPr>
              <a:t>Generalization in quantum machine learning from few training data. </a:t>
            </a:r>
            <a:r>
              <a:rPr lang="en-GB" sz="1000" i="1" dirty="0">
                <a:solidFill>
                  <a:schemeClr val="accent1"/>
                </a:solidFill>
              </a:rPr>
              <a:t>Nat </a:t>
            </a:r>
            <a:r>
              <a:rPr lang="en-GB" sz="1000" i="1" dirty="0" err="1">
                <a:solidFill>
                  <a:schemeClr val="accent1"/>
                </a:solidFill>
              </a:rPr>
              <a:t>Commun</a:t>
            </a:r>
            <a:r>
              <a:rPr lang="en-GB" sz="1000" dirty="0">
                <a:solidFill>
                  <a:schemeClr val="accent1"/>
                </a:solidFill>
              </a:rPr>
              <a:t> </a:t>
            </a:r>
            <a:r>
              <a:rPr lang="en-GB" sz="1000" b="1" dirty="0">
                <a:solidFill>
                  <a:schemeClr val="accent1"/>
                </a:solidFill>
              </a:rPr>
              <a:t>13</a:t>
            </a:r>
            <a:r>
              <a:rPr lang="en-GB" sz="1000" dirty="0">
                <a:solidFill>
                  <a:schemeClr val="accent1"/>
                </a:solidFill>
              </a:rPr>
              <a:t>, 4919 (2022)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  <a:buClr>
                <a:srgbClr val="0055A0"/>
              </a:buClr>
              <a:buSzPct val="80000"/>
              <a:defRPr/>
            </a:pP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4- M. Caro et al., </a:t>
            </a:r>
            <a:r>
              <a:rPr lang="en-GB" sz="1000" dirty="0">
                <a:solidFill>
                  <a:schemeClr val="accent1"/>
                </a:solidFill>
              </a:rPr>
              <a:t>Out-of-distribution generalization for learning quantum dynamics. </a:t>
            </a:r>
            <a:r>
              <a:rPr lang="en-GB" sz="1000" i="1" dirty="0">
                <a:solidFill>
                  <a:schemeClr val="accent1"/>
                </a:solidFill>
              </a:rPr>
              <a:t>Nat </a:t>
            </a:r>
            <a:r>
              <a:rPr lang="en-GB" sz="1000" i="1" dirty="0" err="1">
                <a:solidFill>
                  <a:schemeClr val="accent1"/>
                </a:solidFill>
              </a:rPr>
              <a:t>Commun</a:t>
            </a:r>
            <a:r>
              <a:rPr lang="en-GB" sz="1000" dirty="0">
                <a:solidFill>
                  <a:schemeClr val="accent1"/>
                </a:solidFill>
              </a:rPr>
              <a:t> </a:t>
            </a:r>
            <a:r>
              <a:rPr lang="en-GB" sz="1000" b="1" dirty="0">
                <a:solidFill>
                  <a:schemeClr val="accent1"/>
                </a:solidFill>
              </a:rPr>
              <a:t>14</a:t>
            </a:r>
            <a:r>
              <a:rPr lang="en-GB" sz="1000" dirty="0">
                <a:solidFill>
                  <a:schemeClr val="accent1"/>
                </a:solidFill>
              </a:rPr>
              <a:t>, 3751 (2023)</a:t>
            </a:r>
            <a:endParaRPr lang="en-GB" sz="1000" i="1" dirty="0">
              <a:solidFill>
                <a:schemeClr val="accent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F5AE07-B716-56BB-06D1-ACBCFCECC400}"/>
              </a:ext>
            </a:extLst>
          </p:cNvPr>
          <p:cNvSpPr txBox="1"/>
          <p:nvPr/>
        </p:nvSpPr>
        <p:spPr>
          <a:xfrm>
            <a:off x="620416" y="116830"/>
            <a:ext cx="11571584" cy="59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1A1EFB"/>
                </a:solidFill>
                <a:latin typeface="+mj-lt"/>
              </a:rPr>
              <a:t>QML models implementations for NISQ</a:t>
            </a:r>
            <a:endParaRPr lang="en-US" sz="2400" b="1" i="1" dirty="0">
              <a:solidFill>
                <a:srgbClr val="1A1EFB"/>
              </a:solidFill>
              <a:highlight>
                <a:srgbClr val="FFFF00"/>
              </a:highlight>
              <a:cs typeface="Arial"/>
            </a:endParaRPr>
          </a:p>
        </p:txBody>
      </p:sp>
      <p:cxnSp>
        <p:nvCxnSpPr>
          <p:cNvPr id="10" name="Straight Arrow Connector 17">
            <a:extLst>
              <a:ext uri="{FF2B5EF4-FFF2-40B4-BE49-F238E27FC236}">
                <a16:creationId xmlns:a16="http://schemas.microsoft.com/office/drawing/2014/main" id="{8C7CBEDB-D6E6-999E-006C-FD8E3FAEDEF7}"/>
              </a:ext>
            </a:extLst>
          </p:cNvPr>
          <p:cNvCxnSpPr>
            <a:cxnSpLocks/>
          </p:cNvCxnSpPr>
          <p:nvPr/>
        </p:nvCxnSpPr>
        <p:spPr>
          <a:xfrm flipV="1">
            <a:off x="6536585" y="2739947"/>
            <a:ext cx="0" cy="6110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">
            <a:extLst>
              <a:ext uri="{FF2B5EF4-FFF2-40B4-BE49-F238E27FC236}">
                <a16:creationId xmlns:a16="http://schemas.microsoft.com/office/drawing/2014/main" id="{B1D19639-CFCE-9891-610A-5664EE87AA32}"/>
              </a:ext>
            </a:extLst>
          </p:cNvPr>
          <p:cNvSpPr txBox="1"/>
          <p:nvPr/>
        </p:nvSpPr>
        <p:spPr>
          <a:xfrm>
            <a:off x="6020481" y="3330201"/>
            <a:ext cx="2328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Parametrized circuit</a:t>
            </a:r>
            <a:endParaRPr lang="en-GB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648F182-5F6E-FA7A-F74C-351D1EF802B3}"/>
              </a:ext>
            </a:extLst>
          </p:cNvPr>
          <p:cNvSpPr txBox="1"/>
          <p:nvPr/>
        </p:nvSpPr>
        <p:spPr>
          <a:xfrm>
            <a:off x="5991947" y="3605848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linear model in the quantum feature space!</a:t>
            </a:r>
            <a:endParaRPr lang="it-FR" dirty="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D6AF9B42-4446-A4A0-4D29-E34721B1F76B}"/>
              </a:ext>
            </a:extLst>
          </p:cNvPr>
          <p:cNvSpPr/>
          <p:nvPr/>
        </p:nvSpPr>
        <p:spPr>
          <a:xfrm>
            <a:off x="286107" y="1365807"/>
            <a:ext cx="499195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A7DBF"/>
                </a:solidFill>
                <a:latin typeface="IBM Plex Sans" panose="020B0503050203000203" pitchFamily="34" charset="0"/>
              </a:rPr>
              <a:t>Universal</a:t>
            </a:r>
            <a:r>
              <a:rPr lang="en-US" sz="2400" dirty="0">
                <a:solidFill>
                  <a:srgbClr val="2A7DBF"/>
                </a:solidFill>
                <a:latin typeface="IBM Plex Sans" panose="020B0503050203000203" pitchFamily="34" charset="0"/>
              </a:rPr>
              <a:t> approximators</a:t>
            </a:r>
            <a:r>
              <a:rPr lang="en-US" sz="2400" baseline="30000" dirty="0">
                <a:solidFill>
                  <a:srgbClr val="2A7DBF"/>
                </a:solidFill>
                <a:latin typeface="IBM Plex Sans" panose="020B0503050203000203" pitchFamily="34" charset="0"/>
              </a:rPr>
              <a:t>1</a:t>
            </a:r>
            <a:endParaRPr lang="en-US" sz="2400" dirty="0">
              <a:solidFill>
                <a:srgbClr val="2A7DBF"/>
              </a:solidFill>
              <a:latin typeface="IBM Plex Sans" panose="020B050305020300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A7DBF"/>
                </a:solidFill>
                <a:latin typeface="IBM Plex Sans" panose="020B0503050203000203" pitchFamily="34" charset="0"/>
              </a:rPr>
              <a:t>Flexible</a:t>
            </a:r>
            <a:r>
              <a:rPr lang="en-US" sz="2400" dirty="0">
                <a:solidFill>
                  <a:srgbClr val="2A7DBF"/>
                </a:solidFill>
                <a:latin typeface="IBM Plex Sans" panose="020B0503050203000203" pitchFamily="34" charset="0"/>
              </a:rPr>
              <a:t> parametric ansatz: design can leverage data symmetries</a:t>
            </a:r>
            <a:r>
              <a:rPr lang="en-US" sz="2400" baseline="30000" dirty="0">
                <a:solidFill>
                  <a:srgbClr val="2A7DBF"/>
                </a:solidFill>
                <a:latin typeface="IBM Plex Sans" panose="020B0503050203000203" pitchFamily="34" charset="0"/>
              </a:rPr>
              <a:t>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7DBF"/>
                </a:solidFill>
                <a:latin typeface="IBM Plex Sans" panose="020B0503050203000203" pitchFamily="34" charset="0"/>
              </a:rPr>
              <a:t>Can use </a:t>
            </a:r>
            <a:r>
              <a:rPr lang="en-US" sz="2400" b="1" dirty="0">
                <a:solidFill>
                  <a:srgbClr val="2A7DBF"/>
                </a:solidFill>
                <a:latin typeface="IBM Plex Sans" panose="020B0503050203000203" pitchFamily="34" charset="0"/>
              </a:rPr>
              <a:t>gradient-free</a:t>
            </a:r>
            <a:r>
              <a:rPr lang="en-US" sz="2400" dirty="0">
                <a:solidFill>
                  <a:srgbClr val="2A7DBF"/>
                </a:solidFill>
                <a:latin typeface="IBM Plex Sans" panose="020B0503050203000203" pitchFamily="34" charset="0"/>
              </a:rPr>
              <a:t> methods or</a:t>
            </a:r>
            <a:r>
              <a:rPr lang="en-US" sz="2400" b="1" dirty="0">
                <a:solidFill>
                  <a:srgbClr val="2A7DBF"/>
                </a:solidFill>
                <a:latin typeface="IBM Plex Sans" panose="020B0503050203000203" pitchFamily="34" charset="0"/>
              </a:rPr>
              <a:t> stochastic gradient-descent</a:t>
            </a:r>
            <a:endParaRPr lang="en-US" sz="2400" dirty="0">
              <a:solidFill>
                <a:srgbClr val="2A7DBF"/>
              </a:solidFill>
              <a:latin typeface="IBM Plex Sans" panose="020B050305020300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A7DBF"/>
                </a:solidFill>
                <a:latin typeface="IBM Plex Sans" panose="020B0503050203000203" pitchFamily="34" charset="0"/>
              </a:rPr>
              <a:t>Data Embedding</a:t>
            </a:r>
            <a:r>
              <a:rPr lang="en-US" sz="2400" dirty="0">
                <a:solidFill>
                  <a:srgbClr val="2A7DBF"/>
                </a:solidFill>
                <a:latin typeface="IBM Plex Sans" panose="020B0503050203000203" pitchFamily="34" charset="0"/>
              </a:rPr>
              <a:t> plays an important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IBM Plex Sans" panose="020B0503050203000203" pitchFamily="34" charset="0"/>
              </a:rPr>
              <a:t>Good generalization</a:t>
            </a:r>
            <a:r>
              <a:rPr lang="en-US" sz="2400" b="1" baseline="30000" dirty="0">
                <a:solidFill>
                  <a:srgbClr val="0070C0"/>
                </a:solidFill>
                <a:latin typeface="IBM Plex Sans" panose="020B0503050203000203" pitchFamily="34" charset="0"/>
              </a:rPr>
              <a:t>3,4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11C7679D-D19E-2BEA-26BB-030ED8D37F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>
                <a:solidFill>
                  <a:schemeClr val="bg1"/>
                </a:solidFill>
              </a:rPr>
              <a:pPr/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544BB84-959E-E14A-126C-8A3A1E798B8C}"/>
              </a:ext>
            </a:extLst>
          </p:cNvPr>
          <p:cNvSpPr txBox="1">
            <a:spLocks/>
          </p:cNvSpPr>
          <p:nvPr/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Bridging Scales Trento (2024)– O. Kiss CERN QTI</a:t>
            </a:r>
          </a:p>
        </p:txBody>
      </p:sp>
      <p:pic>
        <p:nvPicPr>
          <p:cNvPr id="7" name="Picture 6" descr="A black text with square root and square root&#10;&#10;Description automatically generated">
            <a:extLst>
              <a:ext uri="{FF2B5EF4-FFF2-40B4-BE49-F238E27FC236}">
                <a16:creationId xmlns:a16="http://schemas.microsoft.com/office/drawing/2014/main" id="{2AE4AD59-D05F-B655-C321-55FE0F723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399" y="4400235"/>
            <a:ext cx="2594566" cy="898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D02F60-B3A4-0368-E94C-528A42E40DB5}"/>
              </a:ext>
            </a:extLst>
          </p:cNvPr>
          <p:cNvSpPr txBox="1"/>
          <p:nvPr/>
        </p:nvSpPr>
        <p:spPr>
          <a:xfrm>
            <a:off x="4426764" y="1597550"/>
            <a:ext cx="13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Initial state</a:t>
            </a:r>
          </a:p>
        </p:txBody>
      </p:sp>
    </p:spTree>
    <p:extLst>
      <p:ext uri="{BB962C8B-B14F-4D97-AF65-F5344CB8AC3E}">
        <p14:creationId xmlns:p14="http://schemas.microsoft.com/office/powerpoint/2010/main" val="117041768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3BC4B2-B4FB-49DD-B488-12803C43C849}"/>
              </a:ext>
            </a:extLst>
          </p:cNvPr>
          <p:cNvSpPr txBox="1"/>
          <p:nvPr/>
        </p:nvSpPr>
        <p:spPr>
          <a:xfrm>
            <a:off x="1885703" y="208974"/>
            <a:ext cx="842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1A1EFB"/>
                </a:solidFill>
                <a:latin typeface="IBM Plex Sans" panose="020B0503050203000203" pitchFamily="34" charset="0"/>
              </a:rPr>
              <a:t>Model </a:t>
            </a:r>
            <a:r>
              <a:rPr lang="it-IT" sz="2800" i="1" dirty="0" err="1">
                <a:solidFill>
                  <a:srgbClr val="1A1EFB"/>
                </a:solidFill>
                <a:latin typeface="IBM Plex Sans" panose="020B0503050203000203" pitchFamily="34" charset="0"/>
              </a:rPr>
              <a:t>Convergence</a:t>
            </a:r>
            <a:r>
              <a:rPr lang="it-IT" sz="2800" i="1" dirty="0">
                <a:solidFill>
                  <a:srgbClr val="1A1EFB"/>
                </a:solidFill>
                <a:latin typeface="IBM Plex Sans" panose="020B0503050203000203" pitchFamily="34" charset="0"/>
              </a:rPr>
              <a:t> and </a:t>
            </a:r>
            <a:r>
              <a:rPr lang="it-IT" sz="2800" i="1" dirty="0" err="1">
                <a:solidFill>
                  <a:srgbClr val="1A1EFB"/>
                </a:solidFill>
                <a:latin typeface="IBM Plex Sans" panose="020B0503050203000203" pitchFamily="34" charset="0"/>
              </a:rPr>
              <a:t>Barren</a:t>
            </a:r>
            <a:r>
              <a:rPr lang="it-IT" sz="2800" i="1" dirty="0">
                <a:solidFill>
                  <a:srgbClr val="1A1EFB"/>
                </a:solidFill>
                <a:latin typeface="IBM Plex Sans" panose="020B0503050203000203" pitchFamily="34" charset="0"/>
              </a:rPr>
              <a:t> Plateau </a:t>
            </a:r>
          </a:p>
        </p:txBody>
      </p:sp>
      <p:cxnSp>
        <p:nvCxnSpPr>
          <p:cNvPr id="15" name="Connettore 1 8">
            <a:extLst>
              <a:ext uri="{FF2B5EF4-FFF2-40B4-BE49-F238E27FC236}">
                <a16:creationId xmlns:a16="http://schemas.microsoft.com/office/drawing/2014/main" id="{DF30308F-E014-4632-A14F-D35CC14F4BCC}"/>
              </a:ext>
            </a:extLst>
          </p:cNvPr>
          <p:cNvCxnSpPr>
            <a:cxnSpLocks/>
          </p:cNvCxnSpPr>
          <p:nvPr/>
        </p:nvCxnSpPr>
        <p:spPr>
          <a:xfrm flipH="1">
            <a:off x="0" y="6185827"/>
            <a:ext cx="12192001" cy="0"/>
          </a:xfrm>
          <a:prstGeom prst="line">
            <a:avLst/>
          </a:prstGeom>
          <a:ln w="28575">
            <a:gradFill flip="none" rotWithShape="1">
              <a:gsLst>
                <a:gs pos="16000">
                  <a:srgbClr val="6F0A19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Pentagono 23">
            <a:extLst>
              <a:ext uri="{FF2B5EF4-FFF2-40B4-BE49-F238E27FC236}">
                <a16:creationId xmlns:a16="http://schemas.microsoft.com/office/drawing/2014/main" id="{1D4157F7-8BCB-EEA0-4389-F5A3E067E1D4}"/>
              </a:ext>
            </a:extLst>
          </p:cNvPr>
          <p:cNvSpPr/>
          <p:nvPr/>
        </p:nvSpPr>
        <p:spPr>
          <a:xfrm>
            <a:off x="0" y="0"/>
            <a:ext cx="2362201" cy="89500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Solomon Sans Normal" panose="02000000000000000000" pitchFamily="2" charset="77"/>
              </a:rPr>
              <a:t>Open </a:t>
            </a:r>
            <a:r>
              <a:rPr lang="it-IT" sz="1600" b="1" dirty="0" err="1">
                <a:latin typeface="Solomon Sans Normal" panose="02000000000000000000" pitchFamily="2" charset="77"/>
              </a:rPr>
              <a:t>Problem</a:t>
            </a:r>
            <a:endParaRPr lang="it-IT" sz="1600" b="1" dirty="0">
              <a:latin typeface="Solomon Sans Normal" panose="02000000000000000000" pitchFamily="2" charset="77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685D00-AB31-A01F-DD03-AF13DF71A4A5}"/>
              </a:ext>
            </a:extLst>
          </p:cNvPr>
          <p:cNvSpPr/>
          <p:nvPr/>
        </p:nvSpPr>
        <p:spPr>
          <a:xfrm>
            <a:off x="114686" y="963346"/>
            <a:ext cx="820132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Given the size of the Hilbert </a:t>
            </a:r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space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 a compromise </a:t>
            </a:r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between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expressivity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,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convergence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and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generalization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performance </a:t>
            </a:r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is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needed</a:t>
            </a:r>
            <a: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  <a:t>. </a:t>
            </a:r>
            <a:br>
              <a:rPr lang="it-IT" dirty="0">
                <a:solidFill>
                  <a:schemeClr val="accent1"/>
                </a:solidFill>
                <a:latin typeface="IBM Plex Sans" panose="020B0503050203000203" pitchFamily="34" charset="0"/>
              </a:rPr>
            </a:br>
            <a:br>
              <a:rPr lang="it-IT" sz="1600" b="1" dirty="0">
                <a:solidFill>
                  <a:schemeClr val="accent1"/>
                </a:solidFill>
                <a:latin typeface="IBM Plex Sans" panose="020B0503050203000203" pitchFamily="34" charset="0"/>
              </a:rPr>
            </a:b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Quantum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gradient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decay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exponentially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in the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number</a:t>
            </a:r>
            <a:r>
              <a:rPr lang="it-IT" b="1" dirty="0">
                <a:solidFill>
                  <a:schemeClr val="accent1"/>
                </a:solidFill>
                <a:latin typeface="IBM Plex Sans" panose="020B0503050203000203" pitchFamily="34" charset="0"/>
              </a:rPr>
              <a:t> of </a:t>
            </a:r>
            <a:r>
              <a:rPr lang="it-IT" b="1" dirty="0" err="1">
                <a:solidFill>
                  <a:schemeClr val="accent1"/>
                </a:solidFill>
                <a:latin typeface="IBM Plex Sans" panose="020B0503050203000203" pitchFamily="34" charset="0"/>
              </a:rPr>
              <a:t>qubits</a:t>
            </a:r>
            <a:endParaRPr lang="it-IT" b="1" dirty="0">
              <a:solidFill>
                <a:schemeClr val="accent1"/>
              </a:solidFill>
              <a:latin typeface="IBM Plex Sans" panose="020B0503050203000203" pitchFamily="34" charset="0"/>
            </a:endParaRPr>
          </a:p>
          <a:p>
            <a:endParaRPr lang="it-IT" b="1" dirty="0">
              <a:solidFill>
                <a:schemeClr val="accent1"/>
              </a:solidFill>
              <a:latin typeface="IBM Plex Sans" panose="020B0503050203000203" pitchFamily="34" charset="0"/>
            </a:endParaRPr>
          </a:p>
          <a:p>
            <a:endParaRPr lang="it-IT" b="1" dirty="0">
              <a:solidFill>
                <a:schemeClr val="accent1"/>
              </a:solidFill>
              <a:latin typeface="IBM Plex Sans" panose="020B0503050203000203" pitchFamily="34" charset="0"/>
            </a:endParaRPr>
          </a:p>
          <a:p>
            <a:endParaRPr lang="it-IT" b="1" dirty="0">
              <a:solidFill>
                <a:schemeClr val="accent1"/>
              </a:solidFill>
              <a:latin typeface="IBM Plex Sans" panose="020B0503050203000203" pitchFamily="34" charset="0"/>
            </a:endParaRPr>
          </a:p>
          <a:p>
            <a:endParaRPr lang="it-IT" b="1" dirty="0">
              <a:solidFill>
                <a:schemeClr val="accent1"/>
              </a:solidFill>
              <a:latin typeface="IBM Plex Sans" panose="020B050305020300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IBM Plex Sans" panose="020B0503050203000203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4472C4"/>
              </a:solidFill>
              <a:latin typeface="IBM Plex Sans" panose="020B0503050203000203" pitchFamily="34" charset="0"/>
            </a:endParaRPr>
          </a:p>
          <a:p>
            <a:pPr lvl="1"/>
            <a:endParaRPr lang="it-IT" sz="1600" dirty="0">
              <a:solidFill>
                <a:schemeClr val="accent1"/>
              </a:solidFill>
              <a:latin typeface="IBM Plex Sans" panose="020B0503050203000203" pitchFamily="34" charset="0"/>
            </a:endParaRPr>
          </a:p>
        </p:txBody>
      </p:sp>
      <p:pic>
        <p:nvPicPr>
          <p:cNvPr id="3073" name="Picture 1" descr="page15image64412160">
            <a:extLst>
              <a:ext uri="{FF2B5EF4-FFF2-40B4-BE49-F238E27FC236}">
                <a16:creationId xmlns:a16="http://schemas.microsoft.com/office/drawing/2014/main" id="{E9349C98-1D2D-BC27-7AA8-520D0373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47" y="3553014"/>
            <a:ext cx="2615299" cy="26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15image64416528">
            <a:extLst>
              <a:ext uri="{FF2B5EF4-FFF2-40B4-BE49-F238E27FC236}">
                <a16:creationId xmlns:a16="http://schemas.microsoft.com/office/drawing/2014/main" id="{A13C07FB-CD80-843D-FB1A-AE8FFF2B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718" y="848362"/>
            <a:ext cx="2615299" cy="26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94DA39D-FD2C-2AFE-D59A-4F3E018D9138}"/>
              </a:ext>
            </a:extLst>
          </p:cNvPr>
          <p:cNvSpPr/>
          <p:nvPr/>
        </p:nvSpPr>
        <p:spPr>
          <a:xfrm>
            <a:off x="9792884" y="183431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i="1" u="sng" dirty="0" err="1">
                <a:latin typeface="IBM Plex Sans" panose="020B0503050203000203" pitchFamily="34" charset="0"/>
              </a:rPr>
              <a:t>J</a:t>
            </a:r>
            <a:r>
              <a:rPr lang="it-IT" sz="900" i="1" u="sng" dirty="0">
                <a:latin typeface="IBM Plex Sans" panose="020B0503050203000203" pitchFamily="34" charset="0"/>
              </a:rPr>
              <a:t>. </a:t>
            </a:r>
            <a:r>
              <a:rPr lang="it-IT" sz="900" i="1" u="sng" dirty="0" err="1">
                <a:latin typeface="IBM Plex Sans" panose="020B0503050203000203" pitchFamily="34" charset="0"/>
              </a:rPr>
              <a:t>McClean</a:t>
            </a:r>
            <a:r>
              <a:rPr lang="it-IT" sz="900" i="1" u="sng" dirty="0">
                <a:latin typeface="IBM Plex Sans" panose="020B0503050203000203" pitchFamily="34" charset="0"/>
              </a:rPr>
              <a:t> et al., arXiv:1803.11173</a:t>
            </a:r>
          </a:p>
          <a:p>
            <a:r>
              <a:rPr lang="it-IT" sz="900" i="1" u="sng" dirty="0">
                <a:latin typeface="IBM Plex Sans" panose="020B0503050203000203" pitchFamily="34" charset="0"/>
              </a:rPr>
              <a:t>M. Ragone et al., </a:t>
            </a:r>
            <a:r>
              <a:rPr lang="en-GB" sz="900" dirty="0"/>
              <a:t>arXiv:2309.09342</a:t>
            </a:r>
            <a:r>
              <a:rPr lang="it-IT" sz="900" i="1" u="sng" dirty="0">
                <a:latin typeface="IBM Plex Sans" panose="020B0503050203000203" pitchFamily="34" charset="0"/>
              </a:rPr>
              <a:t> </a:t>
            </a:r>
            <a:endParaRPr lang="it-IT" sz="900" i="1" u="sng" dirty="0">
              <a:effectLst/>
              <a:latin typeface="IBM Plex Sans" panose="020B0503050203000203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B7EF7E-B4DC-CB0D-FD94-604F904C6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200" smtClean="0">
                <a:solidFill>
                  <a:schemeClr val="bg1"/>
                </a:solidFill>
              </a:rPr>
              <a:pPr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4FE2DC-B8D3-96DE-95E9-8367818ABF61}"/>
              </a:ext>
            </a:extLst>
          </p:cNvPr>
          <p:cNvSpPr txBox="1">
            <a:spLocks/>
          </p:cNvSpPr>
          <p:nvPr/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Bridging Scales Trento (2024)– O. Kiss CERN QTI</a:t>
            </a:r>
            <a:endParaRPr lang="en-US" dirty="0"/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40DEA07-03A0-C34D-ECCB-40F3CCC58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280219"/>
            <a:ext cx="8791311" cy="45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7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A58DF-78ED-2536-4EDC-A7024A8DC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66" y="1302405"/>
            <a:ext cx="11463867" cy="4351338"/>
          </a:xfrm>
        </p:spPr>
        <p:txBody>
          <a:bodyPr/>
          <a:lstStyle/>
          <a:p>
            <a:r>
              <a:rPr lang="en-CH" dirty="0">
                <a:solidFill>
                  <a:schemeClr val="accent1"/>
                </a:solidFill>
              </a:rPr>
              <a:t>Find applications where QML is useful.</a:t>
            </a:r>
          </a:p>
          <a:p>
            <a:r>
              <a:rPr lang="en-CH" dirty="0">
                <a:solidFill>
                  <a:schemeClr val="accent1"/>
                </a:solidFill>
              </a:rPr>
              <a:t>Find </a:t>
            </a:r>
            <a:r>
              <a:rPr lang="en-GB" dirty="0">
                <a:solidFill>
                  <a:schemeClr val="accent1"/>
                </a:solidFill>
              </a:rPr>
              <a:t>models</a:t>
            </a:r>
            <a:r>
              <a:rPr lang="en-CH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that</a:t>
            </a:r>
            <a:r>
              <a:rPr lang="en-CH" dirty="0">
                <a:solidFill>
                  <a:schemeClr val="accent1"/>
                </a:solidFill>
              </a:rPr>
              <a:t> are trainable and not classical</a:t>
            </a:r>
            <a:r>
              <a:rPr lang="en-GB" dirty="0">
                <a:solidFill>
                  <a:schemeClr val="accent1"/>
                </a:solidFill>
              </a:rPr>
              <a:t>l</a:t>
            </a:r>
            <a:r>
              <a:rPr lang="en-CH" dirty="0">
                <a:solidFill>
                  <a:schemeClr val="accent1"/>
                </a:solidFill>
              </a:rPr>
              <a:t>y simulable. </a:t>
            </a:r>
          </a:p>
          <a:p>
            <a:endParaRPr lang="en-CH" dirty="0">
              <a:solidFill>
                <a:schemeClr val="accent1"/>
              </a:solidFill>
            </a:endParaRPr>
          </a:p>
          <a:p>
            <a:endParaRPr lang="en-CH" dirty="0">
              <a:solidFill>
                <a:schemeClr val="accent1"/>
              </a:solidFill>
            </a:endParaRPr>
          </a:p>
          <a:p>
            <a:endParaRPr lang="en-CH" dirty="0">
              <a:solidFill>
                <a:schemeClr val="accent1"/>
              </a:solidFill>
            </a:endParaRPr>
          </a:p>
          <a:p>
            <a:r>
              <a:rPr lang="en-CH" dirty="0">
                <a:solidFill>
                  <a:schemeClr val="accent1"/>
                </a:solidFill>
              </a:rPr>
              <a:t>Find smart initialization st</a:t>
            </a:r>
            <a:r>
              <a:rPr lang="en-GB" dirty="0" err="1">
                <a:solidFill>
                  <a:schemeClr val="accent1"/>
                </a:solidFill>
              </a:rPr>
              <a:t>ra</a:t>
            </a:r>
            <a:r>
              <a:rPr lang="en-CH" dirty="0">
                <a:solidFill>
                  <a:schemeClr val="accent1"/>
                </a:solidFill>
              </a:rPr>
              <a:t>tegies.</a:t>
            </a:r>
          </a:p>
          <a:p>
            <a:endParaRPr lang="en-CH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497A1-BF64-7C6E-2FDD-63D308C15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Pentagono 23">
            <a:extLst>
              <a:ext uri="{FF2B5EF4-FFF2-40B4-BE49-F238E27FC236}">
                <a16:creationId xmlns:a16="http://schemas.microsoft.com/office/drawing/2014/main" id="{DF1E87F4-D2B1-9691-4B31-DF200130FB15}"/>
              </a:ext>
            </a:extLst>
          </p:cNvPr>
          <p:cNvSpPr/>
          <p:nvPr/>
        </p:nvSpPr>
        <p:spPr>
          <a:xfrm>
            <a:off x="0" y="0"/>
            <a:ext cx="2362201" cy="89500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Solomon Sans Normal" panose="02000000000000000000" pitchFamily="2" charset="77"/>
              </a:rPr>
              <a:t>Open </a:t>
            </a:r>
            <a:r>
              <a:rPr lang="it-IT" sz="1600" b="1" dirty="0" err="1">
                <a:latin typeface="Solomon Sans Normal" panose="02000000000000000000" pitchFamily="2" charset="77"/>
              </a:rPr>
              <a:t>Problem</a:t>
            </a:r>
            <a:endParaRPr lang="it-IT" sz="1600" b="1" dirty="0">
              <a:latin typeface="Solomon Sans Normal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910EE-8DF7-2877-73EC-2434FFD2CBDF}"/>
              </a:ext>
            </a:extLst>
          </p:cNvPr>
          <p:cNvSpPr txBox="1"/>
          <p:nvPr/>
        </p:nvSpPr>
        <p:spPr>
          <a:xfrm>
            <a:off x="3393311" y="190169"/>
            <a:ext cx="540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chemeClr val="accent1"/>
                </a:solidFill>
              </a:rPr>
              <a:t>What is next for QML? </a:t>
            </a:r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5E8738E-D7D5-D2A5-B01B-114CD7E1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22" y="2557186"/>
            <a:ext cx="8758354" cy="1144154"/>
          </a:xfrm>
          <a:prstGeom prst="rect">
            <a:avLst/>
          </a:prstGeom>
        </p:spPr>
      </p:pic>
      <p:pic>
        <p:nvPicPr>
          <p:cNvPr id="11" name="Picture 10" descr="Diagram of a diagram of a graph&#10;&#10;Description automatically generated">
            <a:extLst>
              <a:ext uri="{FF2B5EF4-FFF2-40B4-BE49-F238E27FC236}">
                <a16:creationId xmlns:a16="http://schemas.microsoft.com/office/drawing/2014/main" id="{461863EA-5A21-CCA1-2680-12C249111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313" y="3848943"/>
            <a:ext cx="5386087" cy="2393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13FF58-2AC6-26B3-707F-79A0697DA362}"/>
              </a:ext>
            </a:extLst>
          </p:cNvPr>
          <p:cNvSpPr txBox="1"/>
          <p:nvPr/>
        </p:nvSpPr>
        <p:spPr>
          <a:xfrm>
            <a:off x="752354" y="4826643"/>
            <a:ext cx="403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/>
              <a:t>M. Rudolph et al., </a:t>
            </a:r>
            <a:r>
              <a:rPr lang="en-GB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Synergistic pretraining of parametrized quantum circuits via tensor networks</a:t>
            </a:r>
            <a:endParaRPr lang="en-CH" sz="120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9134503-A594-8272-2D2B-80BBB0052D10}"/>
              </a:ext>
            </a:extLst>
          </p:cNvPr>
          <p:cNvSpPr txBox="1">
            <a:spLocks/>
          </p:cNvSpPr>
          <p:nvPr/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311603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6CAD1A5A-17AF-681D-BF98-8B6246E7C414}"/>
              </a:ext>
            </a:extLst>
          </p:cNvPr>
          <p:cNvSpPr txBox="1">
            <a:spLocks/>
          </p:cNvSpPr>
          <p:nvPr/>
        </p:nvSpPr>
        <p:spPr>
          <a:xfrm>
            <a:off x="4622612" y="2605182"/>
            <a:ext cx="7485413" cy="164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86FB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9EBF5"/>
                </a:solidFill>
              </a:rPr>
              <a:t>QML in a nutshell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A1EFB"/>
                </a:solidFill>
              </a:rPr>
              <a:t>Data and model definition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9EBF5"/>
                </a:solidFill>
              </a:rPr>
              <a:t>Results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575965-88E9-A8C7-029D-21E096BE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E22-8D4F-094D-AC70-1F2C263CD040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C36C2-3E39-DFED-777A-C897EE47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117" y="6402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Bridging Scales Trento (2024)– O. Kiss CERN QTI</a:t>
            </a:r>
          </a:p>
        </p:txBody>
      </p:sp>
    </p:spTree>
    <p:extLst>
      <p:ext uri="{BB962C8B-B14F-4D97-AF65-F5344CB8AC3E}">
        <p14:creationId xmlns:p14="http://schemas.microsoft.com/office/powerpoint/2010/main" val="35543026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solidFill>
              <a:srgbClr val="2A7DBF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ed 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_16-9" id="{5B54B4AD-FA60-8142-8614-195ACA579592}" vid="{E3240C84-E941-6646-AA0E-6276E27A894C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49953</TotalTime>
  <Words>2386</Words>
  <Application>Microsoft Macintosh PowerPoint</Application>
  <PresentationFormat>Widescreen</PresentationFormat>
  <Paragraphs>251</Paragraphs>
  <Slides>23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Cambria Math</vt:lpstr>
      <vt:lpstr>CMMI10</vt:lpstr>
      <vt:lpstr>CMMI9</vt:lpstr>
      <vt:lpstr>CMMIB9</vt:lpstr>
      <vt:lpstr>CMR10</vt:lpstr>
      <vt:lpstr>CMR9</vt:lpstr>
      <vt:lpstr>CMTI10</vt:lpstr>
      <vt:lpstr>IBM Plex Sans</vt:lpstr>
      <vt:lpstr>Lucida Grande</vt:lpstr>
      <vt:lpstr>Optima</vt:lpstr>
      <vt:lpstr>Solomon Sans Normal</vt:lpstr>
      <vt:lpstr>Wingdings</vt:lpstr>
      <vt:lpstr>Thème Office</vt:lpstr>
      <vt:lpstr>Fred 2</vt:lpstr>
      <vt:lpstr>CERNCorporate16-9</vt:lpstr>
      <vt:lpstr>Conception personnalisée</vt:lpstr>
      <vt:lpstr>1_Conception personnalisée</vt:lpstr>
      <vt:lpstr>2_Conception personnalisée</vt:lpstr>
      <vt:lpstr>A quantum machine learning perspective on phase transitions  </vt:lpstr>
      <vt:lpstr>PowerPoint Presentation</vt:lpstr>
      <vt:lpstr>PowerPoint Presentation</vt:lpstr>
      <vt:lpstr>Quantum machine learning </vt:lpstr>
      <vt:lpstr>Quantum Machine Learning Model Lifecycle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convolutional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got your data: what’s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 Vallecorsa</dc:creator>
  <cp:lastModifiedBy>Oriel Orphee Moira Kiss</cp:lastModifiedBy>
  <cp:revision>319</cp:revision>
  <dcterms:created xsi:type="dcterms:W3CDTF">2021-02-19T10:47:25Z</dcterms:created>
  <dcterms:modified xsi:type="dcterms:W3CDTF">2024-04-16T08:55:47Z</dcterms:modified>
</cp:coreProperties>
</file>