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</p:sldIdLst>
  <p:sldSz cx="9144000" cy="5143500" type="screen16x9"/>
  <p:notesSz cx="6858000" cy="9144000"/>
  <p:embeddedFontLst>
    <p:embeddedFont>
      <p:font typeface="Alfa Slab One" panose="020B0604020202020204" charset="0"/>
      <p:regular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0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d551119f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d551119f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d551119f7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d551119f7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7a06b873d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e7a06b873d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e7a06b873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e7a06b873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d551119f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bd551119f7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d551119f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bd551119f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be64d982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be64d982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be64d982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be64d982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be64d9827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be64d9827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be64d9827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be64d9827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7a06b873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7a06b873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be64d9827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be64d98272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bd551119f7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bd551119f7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bd551119f7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bd551119f7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e7a06b873d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e7a06b873d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be64d9827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be64d9827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bef981c08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bef981c08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b4aa4997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b4aa4997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bef981c08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bef981c08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e7a06b873d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e7a06b873d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e7a06b873d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e7a06b873d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551119f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551119f7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e7a06b873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e7a06b873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e7a06b873d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e7a06b873d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e7a06b873d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e7a06b873d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bd551119f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bd551119f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bd551119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bd551119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bd551119f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bd551119f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487aa5d9e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487aa5d9e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bd551119f7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bd551119f7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b41d9ef75a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b41d9ef75a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d551119f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d551119f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d551119f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d551119f7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d551119f7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bd551119f7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4aa49977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4aa49977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d551119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d551119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d551119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bd551119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eb.infn.it/SELDOM/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48550/arXiv.2004.1056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1.1092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physics/050319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abs/1412.6352" TargetMode="Externa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092900"/>
            <a:ext cx="8520600" cy="12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>
                <a:highlight>
                  <a:srgbClr val="FFFFFF"/>
                </a:highlight>
              </a:rPr>
              <a:t>Measurement of the electromagnetic dipole moments of the 𝝠 baryons at LHCb</a:t>
            </a:r>
            <a:endParaRPr sz="3400" b="1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769875"/>
            <a:ext cx="8520600" cy="1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EDMs: complementary experiments and theory connections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ECT* Trento, 07/03/2024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 dirty="0"/>
              <a:t>Giorgia Tonani</a:t>
            </a:r>
            <a:endParaRPr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125" y="4213933"/>
            <a:ext cx="1593159" cy="8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55920"/>
            <a:ext cx="17168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2855" y="4213925"/>
            <a:ext cx="884200" cy="8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4140" y="4289623"/>
            <a:ext cx="1085900" cy="73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6869" y="4348062"/>
            <a:ext cx="1798901" cy="6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65585" y="4138225"/>
            <a:ext cx="884199" cy="8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Source of polarised </a:t>
            </a:r>
            <a:r>
              <a:rPr lang="it" sz="2800" b="1">
                <a:highlight>
                  <a:schemeClr val="lt1"/>
                </a:highlight>
              </a:rPr>
              <a:t>𝝠 baryons: topologies</a:t>
            </a:r>
            <a:r>
              <a:rPr lang="it"/>
              <a:t> </a:t>
            </a:r>
            <a:endParaRPr/>
          </a:p>
        </p:txBody>
      </p:sp>
      <p:pic>
        <p:nvPicPr>
          <p:cNvPr id="262" name="Google Shape;2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08" y="1177998"/>
            <a:ext cx="7350967" cy="13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9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p22" title="[102,102,102,&quot;https://www.codecogs.com/eqnedit.php?latex=%5CLambda_b%5E0%20%5Cto%20J%2F%5CPsi%20(%5Cto%20%5Cmu%5E%2B%20%5Cmu%5E-)%20%5CLambda%20(%5Cto%20p%20%5Cpi%5E-)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00" y="2905075"/>
            <a:ext cx="3213829" cy="2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 title="[102,102,102,&quot;https://www.codecogs.com/eqnedit.php?latex=%5CXi_c%5E0%20%5Cto%20%5CXi%5E-%20(%5Cto%20%5CLambda%20%5Cpi%5E-)%20%5Cpi%5E%2B%20%5Cpi%5E%2B%5Cpi%5E-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050" y="2900350"/>
            <a:ext cx="2730841" cy="2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/>
          <p:nvPr/>
        </p:nvSpPr>
        <p:spPr>
          <a:xfrm>
            <a:off x="418025" y="1047475"/>
            <a:ext cx="4080900" cy="2463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935650" y="3692000"/>
            <a:ext cx="31710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Produced N</a:t>
            </a:r>
            <a:r>
              <a:rPr lang="it" sz="1800" baseline="-25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= 1.2 10</a:t>
            </a:r>
            <a:r>
              <a:rPr lang="it" sz="18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 / fb</a:t>
            </a:r>
            <a:r>
              <a:rPr lang="it" sz="18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4669450" y="3692000"/>
            <a:ext cx="31710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Produced N</a:t>
            </a:r>
            <a:r>
              <a:rPr lang="it" sz="1800" baseline="-25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= 24 10</a:t>
            </a:r>
            <a:r>
              <a:rPr lang="it" sz="18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/ fb</a:t>
            </a:r>
            <a:r>
              <a:rPr lang="it" sz="18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 sz="1800" baseline="30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-4825" y="4257550"/>
            <a:ext cx="92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We need to take into account the geometric acceptance, the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trigger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reconstruction efficiencies</a:t>
            </a:r>
            <a:endParaRPr sz="18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First measurement</a:t>
            </a:r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1"/>
          </p:nvPr>
        </p:nvSpPr>
        <p:spPr>
          <a:xfrm>
            <a:off x="311700" y="991175"/>
            <a:ext cx="85206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Two body decay, with </a:t>
            </a:r>
            <a:r>
              <a:rPr lang="it" b="1"/>
              <a:t>100% initial polarization</a:t>
            </a:r>
            <a:r>
              <a:rPr lang="it"/>
              <a:t> (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P</a:t>
            </a:r>
            <a:r>
              <a:rPr lang="it" baseline="-25000">
                <a:solidFill>
                  <a:schemeClr val="accent1"/>
                </a:solidFill>
                <a:highlight>
                  <a:schemeClr val="lt1"/>
                </a:highlight>
              </a:rPr>
              <a:t>0</a:t>
            </a:r>
            <a:r>
              <a:rPr lang="it"/>
              <a:t>) of the </a:t>
            </a:r>
            <a:r>
              <a:rPr lang="it"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>
                <a:highlight>
                  <a:schemeClr val="lt1"/>
                </a:highlight>
              </a:rPr>
              <a:t> baryon already measured by LHCb and ATLAS collaborations [1], [2].</a:t>
            </a:r>
            <a:endParaRPr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5882"/>
              <a:buChar char="●"/>
            </a:pPr>
            <a:r>
              <a:rPr lang="it" b="1"/>
              <a:t>Efficient trigger</a:t>
            </a:r>
            <a:r>
              <a:rPr lang="it"/>
              <a:t> on J/Ѱ</a:t>
            </a:r>
            <a:r>
              <a:rPr lang="it" sz="1750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it" sz="1750" b="1">
                <a:solidFill>
                  <a:schemeClr val="accent1"/>
                </a:solidFill>
              </a:rPr>
              <a:t>𝝁</a:t>
            </a:r>
            <a:r>
              <a:rPr lang="it" sz="1750" b="1" baseline="30000">
                <a:solidFill>
                  <a:schemeClr val="accent1"/>
                </a:solidFill>
              </a:rPr>
              <a:t>+ </a:t>
            </a:r>
            <a:r>
              <a:rPr lang="it" sz="1750" b="1">
                <a:solidFill>
                  <a:schemeClr val="accent1"/>
                </a:solidFill>
              </a:rPr>
              <a:t>𝝁</a:t>
            </a:r>
            <a:r>
              <a:rPr lang="it" sz="1750" b="1" baseline="30000">
                <a:solidFill>
                  <a:schemeClr val="accent1"/>
                </a:solidFill>
              </a:rPr>
              <a:t>-</a:t>
            </a:r>
            <a:r>
              <a:rPr lang="it"/>
              <a:t>, already available during </a:t>
            </a:r>
            <a:r>
              <a:rPr lang="it" b="1"/>
              <a:t>Run 1 and 2</a:t>
            </a:r>
            <a:r>
              <a:rPr lang="it" sz="1700"/>
              <a:t> (LHCb Run 1: 2011-2012 </a:t>
            </a:r>
            <a:r>
              <a:rPr lang="it" sz="1700" b="1"/>
              <a:t>3 fb</a:t>
            </a:r>
            <a:r>
              <a:rPr lang="it" sz="1700" b="1" baseline="30000"/>
              <a:t>-1</a:t>
            </a:r>
            <a:r>
              <a:rPr lang="it" sz="1700" baseline="30000"/>
              <a:t>    </a:t>
            </a:r>
            <a:r>
              <a:rPr lang="it" sz="1700"/>
              <a:t>+  LHCb Run 2: 2015-2018 </a:t>
            </a:r>
            <a:r>
              <a:rPr lang="it" sz="1700" b="1"/>
              <a:t>6 fb</a:t>
            </a:r>
            <a:r>
              <a:rPr lang="it" sz="1700" b="1" baseline="30000"/>
              <a:t>-1</a:t>
            </a:r>
            <a:r>
              <a:rPr lang="it" sz="1700"/>
              <a:t>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Analysis ongoing to perform a first </a:t>
            </a:r>
            <a:r>
              <a:rPr lang="it" b="1"/>
              <a:t>proof of principle</a:t>
            </a:r>
            <a:r>
              <a:rPr lang="it"/>
              <a:t> measurement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Expected to reach a </a:t>
            </a:r>
            <a:r>
              <a:rPr lang="it" b="1"/>
              <a:t>sensitivity </a:t>
            </a:r>
            <a:r>
              <a:rPr lang="it"/>
              <a:t>comparable to the </a:t>
            </a:r>
            <a:r>
              <a:rPr lang="it" b="1"/>
              <a:t>current experimental best limits </a:t>
            </a:r>
            <a:r>
              <a:rPr lang="it"/>
              <a:t>on</a:t>
            </a:r>
            <a:r>
              <a:rPr lang="it" b="1"/>
              <a:t> EDM </a:t>
            </a:r>
            <a:r>
              <a:rPr lang="it"/>
              <a:t>and </a:t>
            </a:r>
            <a:r>
              <a:rPr lang="it" b="1"/>
              <a:t>MDM</a:t>
            </a:r>
            <a:endParaRPr b="1"/>
          </a:p>
        </p:txBody>
      </p:sp>
      <p:pic>
        <p:nvPicPr>
          <p:cNvPr id="277" name="Google Shape;277;p23" title="[216,67,21,&quot;https://www.codecogs.com/eqnedit.php?latex=%5CLambda_b%5E0%20%5Cto%20J%2F%5CPsi%20(%5Cto%20%5Cmu%5E%2B%20%5Cmu%5E-)%20%5CLambda%20(%5Cto%20p%20%5Cpi%5E-)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650" y="401886"/>
            <a:ext cx="4188674" cy="3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254800" y="4462800"/>
            <a:ext cx="702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LHCb collab, </a:t>
            </a:r>
            <a:r>
              <a:rPr lang="it" sz="110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J. High Energ. Phys. 2020, 110 (2020)</a:t>
            </a:r>
            <a:r>
              <a:rPr lang="it" sz="11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https://doi.org/10.48550/arXiv.2004.10563</a:t>
            </a: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[2] A</a:t>
            </a:r>
            <a:r>
              <a:rPr lang="it" sz="110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TLAS Collaboration, Phys. Rev. D, 89:092009, May 2014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 txBox="1">
            <a:spLocks noGrp="1"/>
          </p:cNvSpPr>
          <p:nvPr>
            <p:ph type="body" idx="1"/>
          </p:nvPr>
        </p:nvSpPr>
        <p:spPr>
          <a:xfrm>
            <a:off x="311700" y="859236"/>
            <a:ext cx="8520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/>
              <a:t>Polarization precession in electromagnetic field:</a:t>
            </a:r>
            <a:r>
              <a:rPr lang="it" dirty="0">
                <a:highlight>
                  <a:schemeClr val="lt1"/>
                </a:highlight>
              </a:rPr>
              <a:t> </a:t>
            </a:r>
            <a:r>
              <a:rPr lang="it" dirty="0">
                <a:solidFill>
                  <a:schemeClr val="accent1"/>
                </a:solidFill>
                <a:highlight>
                  <a:srgbClr val="FFFFFF"/>
                </a:highlight>
              </a:rPr>
              <a:t>Λ</a:t>
            </a:r>
            <a:r>
              <a:rPr lang="it" dirty="0"/>
              <a:t> at LHCb experiment</a:t>
            </a:r>
            <a:endParaRPr dirty="0"/>
          </a:p>
        </p:txBody>
      </p:sp>
      <p:sp>
        <p:nvSpPr>
          <p:cNvPr id="286" name="Google Shape;286;p2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 txBox="1"/>
          <p:nvPr/>
        </p:nvSpPr>
        <p:spPr>
          <a:xfrm rot="1459159">
            <a:off x="7890308" y="255054"/>
            <a:ext cx="1061382" cy="4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strange</a:t>
            </a:r>
            <a:endParaRPr sz="2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8" name="Google Shape;288;p24"/>
          <p:cNvCxnSpPr/>
          <p:nvPr/>
        </p:nvCxnSpPr>
        <p:spPr>
          <a:xfrm rot="10800000" flipH="1">
            <a:off x="4184200" y="3371875"/>
            <a:ext cx="285900" cy="5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4"/>
          <p:cNvCxnSpPr/>
          <p:nvPr/>
        </p:nvCxnSpPr>
        <p:spPr>
          <a:xfrm rot="10800000" flipH="1">
            <a:off x="4470100" y="3229075"/>
            <a:ext cx="806100" cy="14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4"/>
          <p:cNvCxnSpPr/>
          <p:nvPr/>
        </p:nvCxnSpPr>
        <p:spPr>
          <a:xfrm rot="10800000" flipH="1">
            <a:off x="5296575" y="3198375"/>
            <a:ext cx="81600" cy="30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24"/>
          <p:cNvCxnSpPr/>
          <p:nvPr/>
        </p:nvCxnSpPr>
        <p:spPr>
          <a:xfrm rot="10800000">
            <a:off x="724575" y="1596100"/>
            <a:ext cx="0" cy="28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2" name="Google Shape;292;p24"/>
          <p:cNvSpPr/>
          <p:nvPr/>
        </p:nvSpPr>
        <p:spPr>
          <a:xfrm>
            <a:off x="479650" y="2718700"/>
            <a:ext cx="102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" name="Google Shape;293;p24"/>
          <p:cNvCxnSpPr/>
          <p:nvPr/>
        </p:nvCxnSpPr>
        <p:spPr>
          <a:xfrm>
            <a:off x="734775" y="4412800"/>
            <a:ext cx="69600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24"/>
          <p:cNvCxnSpPr>
            <a:stCxn id="292" idx="1"/>
          </p:cNvCxnSpPr>
          <p:nvPr/>
        </p:nvCxnSpPr>
        <p:spPr>
          <a:xfrm>
            <a:off x="479650" y="29188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4"/>
          <p:cNvCxnSpPr/>
          <p:nvPr/>
        </p:nvCxnSpPr>
        <p:spPr>
          <a:xfrm>
            <a:off x="5919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4"/>
          <p:cNvCxnSpPr/>
          <p:nvPr/>
        </p:nvCxnSpPr>
        <p:spPr>
          <a:xfrm>
            <a:off x="7078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4"/>
          <p:cNvCxnSpPr/>
          <p:nvPr/>
        </p:nvCxnSpPr>
        <p:spPr>
          <a:xfrm>
            <a:off x="8238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4"/>
          <p:cNvCxnSpPr/>
          <p:nvPr/>
        </p:nvCxnSpPr>
        <p:spPr>
          <a:xfrm>
            <a:off x="9397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4"/>
          <p:cNvCxnSpPr/>
          <p:nvPr/>
        </p:nvCxnSpPr>
        <p:spPr>
          <a:xfrm>
            <a:off x="10557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24"/>
          <p:cNvCxnSpPr/>
          <p:nvPr/>
        </p:nvCxnSpPr>
        <p:spPr>
          <a:xfrm>
            <a:off x="11716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24"/>
          <p:cNvCxnSpPr/>
          <p:nvPr/>
        </p:nvCxnSpPr>
        <p:spPr>
          <a:xfrm>
            <a:off x="12876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24"/>
          <p:cNvCxnSpPr/>
          <p:nvPr/>
        </p:nvCxnSpPr>
        <p:spPr>
          <a:xfrm>
            <a:off x="14035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24"/>
          <p:cNvCxnSpPr/>
          <p:nvPr/>
        </p:nvCxnSpPr>
        <p:spPr>
          <a:xfrm>
            <a:off x="13833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24"/>
          <p:cNvCxnSpPr/>
          <p:nvPr/>
        </p:nvCxnSpPr>
        <p:spPr>
          <a:xfrm>
            <a:off x="20421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24"/>
          <p:cNvCxnSpPr/>
          <p:nvPr/>
        </p:nvCxnSpPr>
        <p:spPr>
          <a:xfrm>
            <a:off x="270093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4"/>
          <p:cNvCxnSpPr/>
          <p:nvPr/>
        </p:nvCxnSpPr>
        <p:spPr>
          <a:xfrm>
            <a:off x="335972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24"/>
          <p:cNvCxnSpPr/>
          <p:nvPr/>
        </p:nvCxnSpPr>
        <p:spPr>
          <a:xfrm>
            <a:off x="4018513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4"/>
          <p:cNvCxnSpPr/>
          <p:nvPr/>
        </p:nvCxnSpPr>
        <p:spPr>
          <a:xfrm>
            <a:off x="467730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4"/>
          <p:cNvCxnSpPr/>
          <p:nvPr/>
        </p:nvCxnSpPr>
        <p:spPr>
          <a:xfrm>
            <a:off x="5994875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24"/>
          <p:cNvCxnSpPr/>
          <p:nvPr/>
        </p:nvCxnSpPr>
        <p:spPr>
          <a:xfrm>
            <a:off x="73124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4"/>
          <p:cNvCxnSpPr/>
          <p:nvPr/>
        </p:nvCxnSpPr>
        <p:spPr>
          <a:xfrm>
            <a:off x="72457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66536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533608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24"/>
          <p:cNvSpPr txBox="1"/>
          <p:nvPr/>
        </p:nvSpPr>
        <p:spPr>
          <a:xfrm>
            <a:off x="653200" y="4434600"/>
            <a:ext cx="76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1                                                        5                                                                     10    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2215200" y="2459350"/>
            <a:ext cx="172800" cy="88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2533550" y="2187375"/>
            <a:ext cx="172800" cy="13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3315600" y="1754100"/>
            <a:ext cx="2009100" cy="21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593395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 flipH="1">
            <a:off x="6320975" y="159605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670800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663938" y="2331300"/>
            <a:ext cx="7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VELO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2215199" y="1741123"/>
            <a:ext cx="59344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UT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3806600" y="1354350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MAGNET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5795074" y="1243775"/>
            <a:ext cx="144263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T1      T2    T3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836850" y="2262606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6" name="Google Shape;326;p24"/>
          <p:cNvSpPr/>
          <p:nvPr/>
        </p:nvSpPr>
        <p:spPr>
          <a:xfrm rot="10800000" flipH="1">
            <a:off x="823800" y="2705518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327" name="Google Shape;327;p24"/>
          <p:cNvCxnSpPr>
            <a:endCxn id="328" idx="3"/>
          </p:cNvCxnSpPr>
          <p:nvPr/>
        </p:nvCxnSpPr>
        <p:spPr>
          <a:xfrm rot="10800000" flipH="1">
            <a:off x="846903" y="2877537"/>
            <a:ext cx="520500" cy="759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9" name="Google Shape;329;p24"/>
          <p:cNvSpPr/>
          <p:nvPr/>
        </p:nvSpPr>
        <p:spPr>
          <a:xfrm>
            <a:off x="1403549" y="2276850"/>
            <a:ext cx="6432362" cy="572727"/>
          </a:xfrm>
          <a:custGeom>
            <a:avLst/>
            <a:gdLst/>
            <a:ahLst/>
            <a:cxnLst/>
            <a:rect l="l" t="t" r="r" b="b"/>
            <a:pathLst>
              <a:path w="277586" h="30854" extrusionOk="0">
                <a:moveTo>
                  <a:pt x="0" y="30854"/>
                </a:moveTo>
                <a:cubicBezTo>
                  <a:pt x="16465" y="25751"/>
                  <a:pt x="60620" y="2143"/>
                  <a:pt x="98788" y="238"/>
                </a:cubicBezTo>
                <a:cubicBezTo>
                  <a:pt x="136956" y="-1667"/>
                  <a:pt x="199208" y="14730"/>
                  <a:pt x="229008" y="19424"/>
                </a:cubicBezTo>
                <a:cubicBezTo>
                  <a:pt x="258808" y="24118"/>
                  <a:pt x="269490" y="26907"/>
                  <a:pt x="277586" y="28404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0" name="Google Shape;330;p24"/>
          <p:cNvSpPr/>
          <p:nvPr/>
        </p:nvSpPr>
        <p:spPr>
          <a:xfrm>
            <a:off x="1403550" y="1750250"/>
            <a:ext cx="6600959" cy="1525642"/>
          </a:xfrm>
          <a:custGeom>
            <a:avLst/>
            <a:gdLst/>
            <a:ahLst/>
            <a:cxnLst/>
            <a:rect l="l" t="t" r="r" b="b"/>
            <a:pathLst>
              <a:path w="258102" h="65317" extrusionOk="0">
                <a:moveTo>
                  <a:pt x="0" y="47562"/>
                </a:moveTo>
                <a:cubicBezTo>
                  <a:pt x="14560" y="50283"/>
                  <a:pt x="47625" y="70626"/>
                  <a:pt x="87358" y="63890"/>
                </a:cubicBezTo>
                <a:cubicBezTo>
                  <a:pt x="127091" y="57154"/>
                  <a:pt x="209958" y="17762"/>
                  <a:pt x="238397" y="7148"/>
                </a:cubicBezTo>
                <a:cubicBezTo>
                  <a:pt x="266836" y="-3465"/>
                  <a:pt x="254726" y="1366"/>
                  <a:pt x="257992" y="20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1" name="Google Shape;331;p24"/>
          <p:cNvSpPr txBox="1"/>
          <p:nvPr/>
        </p:nvSpPr>
        <p:spPr>
          <a:xfrm>
            <a:off x="1287600" y="3727588"/>
            <a:ext cx="185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POLARIZATION </a:t>
            </a:r>
            <a:r>
              <a:rPr lang="it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b="1" baseline="-250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4229000" y="18084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7704975" y="4217800"/>
            <a:ext cx="8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z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63275" y="1510400"/>
            <a:ext cx="5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x [m]</a:t>
            </a:r>
            <a:endParaRPr dirty="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5" name="Google Shape;335;p24"/>
          <p:cNvCxnSpPr/>
          <p:nvPr/>
        </p:nvCxnSpPr>
        <p:spPr>
          <a:xfrm rot="10800000" flipH="1">
            <a:off x="639450" y="2208675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24"/>
          <p:cNvCxnSpPr/>
          <p:nvPr/>
        </p:nvCxnSpPr>
        <p:spPr>
          <a:xfrm rot="10800000" flipH="1">
            <a:off x="656175" y="3527538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24"/>
          <p:cNvSpPr txBox="1"/>
          <p:nvPr/>
        </p:nvSpPr>
        <p:spPr>
          <a:xfrm>
            <a:off x="354000" y="2028913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337275" y="33287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8098300" y="1485225"/>
            <a:ext cx="110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7436575" y="3100375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7482050" y="2318500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2" name="Google Shape;342;p24"/>
          <p:cNvSpPr txBox="1"/>
          <p:nvPr/>
        </p:nvSpPr>
        <p:spPr>
          <a:xfrm>
            <a:off x="8053425" y="2656425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3" name="Google Shape;343;p24"/>
          <p:cNvSpPr txBox="1"/>
          <p:nvPr/>
        </p:nvSpPr>
        <p:spPr>
          <a:xfrm>
            <a:off x="214950" y="2981488"/>
            <a:ext cx="72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4" name="Google Shape;344;p24"/>
          <p:cNvSpPr txBox="1"/>
          <p:nvPr/>
        </p:nvSpPr>
        <p:spPr>
          <a:xfrm>
            <a:off x="1277913" y="2331290"/>
            <a:ext cx="599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24"/>
          <p:cNvSpPr/>
          <p:nvPr/>
        </p:nvSpPr>
        <p:spPr>
          <a:xfrm rot="-434956">
            <a:off x="974325" y="2804146"/>
            <a:ext cx="394655" cy="19658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4"/>
          <p:cNvSpPr txBox="1"/>
          <p:nvPr/>
        </p:nvSpPr>
        <p:spPr>
          <a:xfrm>
            <a:off x="809249" y="1214522"/>
            <a:ext cx="3517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2500" b="1" baseline="-25000" dirty="0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2300" dirty="0">
                <a:highlight>
                  <a:srgbClr val="FFFFFF"/>
                </a:highlight>
              </a:rPr>
              <a:t>→ 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J/𝜓(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𝝠(p</a:t>
            </a:r>
            <a:r>
              <a:rPr lang="it" sz="20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5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7" name="Google Shape;347;p24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91440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Electromagnetic dipole moments: experimental method</a:t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9075" y="4846400"/>
            <a:ext cx="91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11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425;p25">
            <a:extLst>
              <a:ext uri="{FF2B5EF4-FFF2-40B4-BE49-F238E27FC236}">
                <a16:creationId xmlns:a16="http://schemas.microsoft.com/office/drawing/2014/main" id="{FF7D2796-EAAA-904D-EF11-5C986BE4A5E1}"/>
              </a:ext>
            </a:extLst>
          </p:cNvPr>
          <p:cNvSpPr txBox="1"/>
          <p:nvPr/>
        </p:nvSpPr>
        <p:spPr>
          <a:xfrm>
            <a:off x="6772759" y="4644375"/>
            <a:ext cx="2362166" cy="4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 rot="1459159">
            <a:off x="7890308" y="255054"/>
            <a:ext cx="1061382" cy="4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strange</a:t>
            </a:r>
            <a:endParaRPr sz="2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8" name="Google Shape;358;p25"/>
          <p:cNvCxnSpPr/>
          <p:nvPr/>
        </p:nvCxnSpPr>
        <p:spPr>
          <a:xfrm rot="10800000" flipH="1">
            <a:off x="4184200" y="3371875"/>
            <a:ext cx="285900" cy="5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25"/>
          <p:cNvCxnSpPr/>
          <p:nvPr/>
        </p:nvCxnSpPr>
        <p:spPr>
          <a:xfrm rot="10800000" flipH="1">
            <a:off x="4470100" y="3229075"/>
            <a:ext cx="806100" cy="14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25"/>
          <p:cNvCxnSpPr/>
          <p:nvPr/>
        </p:nvCxnSpPr>
        <p:spPr>
          <a:xfrm rot="10800000" flipH="1">
            <a:off x="5296575" y="3198375"/>
            <a:ext cx="81600" cy="30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25"/>
          <p:cNvCxnSpPr/>
          <p:nvPr/>
        </p:nvCxnSpPr>
        <p:spPr>
          <a:xfrm rot="10800000">
            <a:off x="724575" y="1596100"/>
            <a:ext cx="0" cy="28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" name="Google Shape;362;p25"/>
          <p:cNvSpPr/>
          <p:nvPr/>
        </p:nvSpPr>
        <p:spPr>
          <a:xfrm>
            <a:off x="479650" y="2718700"/>
            <a:ext cx="102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3" name="Google Shape;363;p25"/>
          <p:cNvCxnSpPr/>
          <p:nvPr/>
        </p:nvCxnSpPr>
        <p:spPr>
          <a:xfrm>
            <a:off x="734775" y="4412800"/>
            <a:ext cx="69600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25"/>
          <p:cNvCxnSpPr>
            <a:stCxn id="362" idx="1"/>
          </p:cNvCxnSpPr>
          <p:nvPr/>
        </p:nvCxnSpPr>
        <p:spPr>
          <a:xfrm>
            <a:off x="479650" y="29188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25"/>
          <p:cNvCxnSpPr/>
          <p:nvPr/>
        </p:nvCxnSpPr>
        <p:spPr>
          <a:xfrm>
            <a:off x="5919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25"/>
          <p:cNvCxnSpPr/>
          <p:nvPr/>
        </p:nvCxnSpPr>
        <p:spPr>
          <a:xfrm>
            <a:off x="7078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25"/>
          <p:cNvCxnSpPr/>
          <p:nvPr/>
        </p:nvCxnSpPr>
        <p:spPr>
          <a:xfrm>
            <a:off x="8238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25"/>
          <p:cNvCxnSpPr/>
          <p:nvPr/>
        </p:nvCxnSpPr>
        <p:spPr>
          <a:xfrm>
            <a:off x="9397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5"/>
          <p:cNvCxnSpPr/>
          <p:nvPr/>
        </p:nvCxnSpPr>
        <p:spPr>
          <a:xfrm>
            <a:off x="10557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5"/>
          <p:cNvCxnSpPr/>
          <p:nvPr/>
        </p:nvCxnSpPr>
        <p:spPr>
          <a:xfrm>
            <a:off x="11716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5"/>
          <p:cNvCxnSpPr/>
          <p:nvPr/>
        </p:nvCxnSpPr>
        <p:spPr>
          <a:xfrm>
            <a:off x="12876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5"/>
          <p:cNvCxnSpPr/>
          <p:nvPr/>
        </p:nvCxnSpPr>
        <p:spPr>
          <a:xfrm>
            <a:off x="14035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5"/>
          <p:cNvCxnSpPr/>
          <p:nvPr/>
        </p:nvCxnSpPr>
        <p:spPr>
          <a:xfrm>
            <a:off x="13833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25"/>
          <p:cNvCxnSpPr/>
          <p:nvPr/>
        </p:nvCxnSpPr>
        <p:spPr>
          <a:xfrm>
            <a:off x="20421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5"/>
          <p:cNvCxnSpPr/>
          <p:nvPr/>
        </p:nvCxnSpPr>
        <p:spPr>
          <a:xfrm>
            <a:off x="270093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25"/>
          <p:cNvCxnSpPr/>
          <p:nvPr/>
        </p:nvCxnSpPr>
        <p:spPr>
          <a:xfrm>
            <a:off x="335972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25"/>
          <p:cNvCxnSpPr/>
          <p:nvPr/>
        </p:nvCxnSpPr>
        <p:spPr>
          <a:xfrm>
            <a:off x="4018513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25"/>
          <p:cNvCxnSpPr/>
          <p:nvPr/>
        </p:nvCxnSpPr>
        <p:spPr>
          <a:xfrm>
            <a:off x="467730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25"/>
          <p:cNvCxnSpPr/>
          <p:nvPr/>
        </p:nvCxnSpPr>
        <p:spPr>
          <a:xfrm>
            <a:off x="5994875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25"/>
          <p:cNvCxnSpPr/>
          <p:nvPr/>
        </p:nvCxnSpPr>
        <p:spPr>
          <a:xfrm>
            <a:off x="73124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25"/>
          <p:cNvCxnSpPr/>
          <p:nvPr/>
        </p:nvCxnSpPr>
        <p:spPr>
          <a:xfrm>
            <a:off x="72457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25"/>
          <p:cNvCxnSpPr/>
          <p:nvPr/>
        </p:nvCxnSpPr>
        <p:spPr>
          <a:xfrm>
            <a:off x="66536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25"/>
          <p:cNvCxnSpPr/>
          <p:nvPr/>
        </p:nvCxnSpPr>
        <p:spPr>
          <a:xfrm>
            <a:off x="533608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" name="Google Shape;384;p25"/>
          <p:cNvSpPr txBox="1"/>
          <p:nvPr/>
        </p:nvSpPr>
        <p:spPr>
          <a:xfrm>
            <a:off x="653200" y="4434600"/>
            <a:ext cx="76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1                                                        5                                                                     10    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25"/>
          <p:cNvSpPr/>
          <p:nvPr/>
        </p:nvSpPr>
        <p:spPr>
          <a:xfrm>
            <a:off x="2215200" y="2459350"/>
            <a:ext cx="172800" cy="88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"/>
          <p:cNvSpPr/>
          <p:nvPr/>
        </p:nvSpPr>
        <p:spPr>
          <a:xfrm>
            <a:off x="2533550" y="2187375"/>
            <a:ext cx="172800" cy="13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"/>
          <p:cNvSpPr/>
          <p:nvPr/>
        </p:nvSpPr>
        <p:spPr>
          <a:xfrm>
            <a:off x="3315600" y="1754100"/>
            <a:ext cx="2009100" cy="21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"/>
          <p:cNvSpPr/>
          <p:nvPr/>
        </p:nvSpPr>
        <p:spPr>
          <a:xfrm>
            <a:off x="593395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5"/>
          <p:cNvSpPr/>
          <p:nvPr/>
        </p:nvSpPr>
        <p:spPr>
          <a:xfrm flipH="1">
            <a:off x="6320975" y="159605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670800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5"/>
          <p:cNvSpPr txBox="1"/>
          <p:nvPr/>
        </p:nvSpPr>
        <p:spPr>
          <a:xfrm>
            <a:off x="663938" y="2331300"/>
            <a:ext cx="7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VELO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2215200" y="172562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3806600" y="1354350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MAGNET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5795075" y="1243775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T1      T2    T3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836850" y="2262606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6" name="Google Shape;396;p25"/>
          <p:cNvSpPr/>
          <p:nvPr/>
        </p:nvSpPr>
        <p:spPr>
          <a:xfrm rot="10800000" flipH="1">
            <a:off x="823800" y="2705518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397" name="Google Shape;397;p25"/>
          <p:cNvCxnSpPr/>
          <p:nvPr/>
        </p:nvCxnSpPr>
        <p:spPr>
          <a:xfrm rot="10800000" flipH="1">
            <a:off x="847050" y="2469825"/>
            <a:ext cx="4194300" cy="483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8" name="Google Shape;398;p25"/>
          <p:cNvSpPr txBox="1"/>
          <p:nvPr/>
        </p:nvSpPr>
        <p:spPr>
          <a:xfrm>
            <a:off x="1287600" y="3727588"/>
            <a:ext cx="185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POLARIZATION </a:t>
            </a:r>
            <a:r>
              <a:rPr lang="it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b="1" baseline="-250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4229000" y="18084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7704975" y="4217800"/>
            <a:ext cx="8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z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163275" y="1510400"/>
            <a:ext cx="5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x [m]</a:t>
            </a:r>
            <a:endParaRPr dirty="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2" name="Google Shape;402;p25"/>
          <p:cNvCxnSpPr/>
          <p:nvPr/>
        </p:nvCxnSpPr>
        <p:spPr>
          <a:xfrm rot="10800000" flipH="1">
            <a:off x="639450" y="2208675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25"/>
          <p:cNvCxnSpPr/>
          <p:nvPr/>
        </p:nvCxnSpPr>
        <p:spPr>
          <a:xfrm rot="10800000" flipH="1">
            <a:off x="656175" y="3527538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25"/>
          <p:cNvSpPr txBox="1"/>
          <p:nvPr/>
        </p:nvSpPr>
        <p:spPr>
          <a:xfrm>
            <a:off x="354000" y="2028913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337275" y="33287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6" name="Google Shape;406;p25"/>
          <p:cNvSpPr txBox="1"/>
          <p:nvPr/>
        </p:nvSpPr>
        <p:spPr>
          <a:xfrm>
            <a:off x="7490050" y="1376788"/>
            <a:ext cx="110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25"/>
          <p:cNvSpPr txBox="1"/>
          <p:nvPr/>
        </p:nvSpPr>
        <p:spPr>
          <a:xfrm>
            <a:off x="7436575" y="3100375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7482050" y="2318500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7749275" y="1963725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214950" y="2981488"/>
            <a:ext cx="72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1335888" y="2275140"/>
            <a:ext cx="599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25"/>
          <p:cNvSpPr/>
          <p:nvPr/>
        </p:nvSpPr>
        <p:spPr>
          <a:xfrm rot="-434956">
            <a:off x="2862775" y="2616971"/>
            <a:ext cx="394655" cy="19658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5"/>
          <p:cNvSpPr/>
          <p:nvPr/>
        </p:nvSpPr>
        <p:spPr>
          <a:xfrm rot="458614">
            <a:off x="3464005" y="2515491"/>
            <a:ext cx="394707" cy="196739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5"/>
          <p:cNvSpPr/>
          <p:nvPr/>
        </p:nvSpPr>
        <p:spPr>
          <a:xfrm rot="2698153">
            <a:off x="4608003" y="2358594"/>
            <a:ext cx="394778" cy="196859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5" name="Google Shape;415;p25"/>
          <p:cNvCxnSpPr/>
          <p:nvPr/>
        </p:nvCxnSpPr>
        <p:spPr>
          <a:xfrm rot="10800000" flipH="1">
            <a:off x="5092475" y="1653400"/>
            <a:ext cx="2316600" cy="816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5"/>
          <p:cNvCxnSpPr/>
          <p:nvPr/>
        </p:nvCxnSpPr>
        <p:spPr>
          <a:xfrm rot="10800000" flipH="1">
            <a:off x="5102675" y="2184100"/>
            <a:ext cx="2367600" cy="306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25"/>
          <p:cNvSpPr/>
          <p:nvPr/>
        </p:nvSpPr>
        <p:spPr>
          <a:xfrm rot="1714333">
            <a:off x="4100537" y="2464964"/>
            <a:ext cx="394550" cy="19640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"/>
          <p:cNvSpPr txBox="1"/>
          <p:nvPr/>
        </p:nvSpPr>
        <p:spPr>
          <a:xfrm>
            <a:off x="4677313" y="3716688"/>
            <a:ext cx="185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FINAL</a:t>
            </a:r>
            <a:endParaRPr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POLARIZATION </a:t>
            </a:r>
            <a:r>
              <a:rPr lang="it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endParaRPr b="1" baseline="-25000">
              <a:solidFill>
                <a:schemeClr val="accent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809250" y="1222995"/>
            <a:ext cx="3517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2500" b="1" baseline="-25000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2300">
                <a:highlight>
                  <a:srgbClr val="FFFFFF"/>
                </a:highlight>
              </a:rPr>
              <a:t>→ </a:t>
            </a: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J/𝜓(</a:t>
            </a: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𝝠(p</a:t>
            </a: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25"/>
          <p:cNvSpPr txBox="1"/>
          <p:nvPr/>
        </p:nvSpPr>
        <p:spPr>
          <a:xfrm>
            <a:off x="6837600" y="2630950"/>
            <a:ext cx="193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1877775" y="2714625"/>
            <a:ext cx="11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"/>
          <p:cNvSpPr txBox="1">
            <a:spLocks noGrp="1"/>
          </p:cNvSpPr>
          <p:nvPr>
            <p:ph type="title"/>
          </p:nvPr>
        </p:nvSpPr>
        <p:spPr>
          <a:xfrm>
            <a:off x="150" y="0"/>
            <a:ext cx="91440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Electromagnetic dipole moments: experimental method</a:t>
            </a:r>
            <a:endParaRPr/>
          </a:p>
        </p:txBody>
      </p:sp>
      <p:sp>
        <p:nvSpPr>
          <p:cNvPr id="424" name="Google Shape;424;p25"/>
          <p:cNvSpPr txBox="1"/>
          <p:nvPr/>
        </p:nvSpPr>
        <p:spPr>
          <a:xfrm>
            <a:off x="9075" y="4846400"/>
            <a:ext cx="91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11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5" name="Google Shape;425;p25"/>
          <p:cNvSpPr txBox="1"/>
          <p:nvPr/>
        </p:nvSpPr>
        <p:spPr>
          <a:xfrm>
            <a:off x="6772759" y="4644375"/>
            <a:ext cx="2362166" cy="4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285;p24">
            <a:extLst>
              <a:ext uri="{FF2B5EF4-FFF2-40B4-BE49-F238E27FC236}">
                <a16:creationId xmlns:a16="http://schemas.microsoft.com/office/drawing/2014/main" id="{D7218510-0FFF-B95C-9D74-611A8C76431D}"/>
              </a:ext>
            </a:extLst>
          </p:cNvPr>
          <p:cNvSpPr txBox="1">
            <a:spLocks/>
          </p:cNvSpPr>
          <p:nvPr/>
        </p:nvSpPr>
        <p:spPr>
          <a:xfrm>
            <a:off x="311700" y="859236"/>
            <a:ext cx="8520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200"/>
              </a:spcAft>
              <a:buFont typeface="Proxima Nova"/>
              <a:buNone/>
            </a:pPr>
            <a:r>
              <a:rPr lang="en-US"/>
              <a:t>Polarization precession in electromagnetic field:</a:t>
            </a:r>
            <a:r>
              <a:rPr lang="en-US">
                <a:highlight>
                  <a:schemeClr val="lt1"/>
                </a:highlight>
              </a:rPr>
              <a:t> </a:t>
            </a:r>
            <a:r>
              <a:rPr lang="en-US">
                <a:solidFill>
                  <a:schemeClr val="accent1"/>
                </a:solidFill>
                <a:highlight>
                  <a:srgbClr val="FFFFFF"/>
                </a:highlight>
              </a:rPr>
              <a:t>Λ</a:t>
            </a:r>
            <a:r>
              <a:rPr lang="en-US"/>
              <a:t> at LHCb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Track reconstruction in LHCb</a:t>
            </a:r>
            <a:endParaRPr baseline="-25000"/>
          </a:p>
        </p:txBody>
      </p:sp>
      <p:sp>
        <p:nvSpPr>
          <p:cNvPr id="431" name="Google Shape;431;p2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29979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Need to reconstruct particles downstream of the magnetic field 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Use of</a:t>
            </a:r>
            <a:r>
              <a:rPr lang="it" sz="1600" b="1">
                <a:solidFill>
                  <a:schemeClr val="accent1"/>
                </a:solidFill>
                <a:highlight>
                  <a:schemeClr val="lt1"/>
                </a:highlight>
              </a:rPr>
              <a:t> T tracks </a:t>
            </a:r>
            <a:r>
              <a:rPr lang="it" sz="2200">
                <a:highlight>
                  <a:schemeClr val="lt1"/>
                </a:highlight>
              </a:rPr>
              <a:t>→ </a:t>
            </a:r>
            <a:r>
              <a:rPr lang="it" sz="1600" b="1">
                <a:solidFill>
                  <a:schemeClr val="accent1"/>
                </a:solidFill>
                <a:highlight>
                  <a:schemeClr val="lt1"/>
                </a:highlight>
              </a:rPr>
              <a:t>experimental challenge: </a:t>
            </a:r>
            <a:endParaRPr sz="160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developed new ad-hoc reconstruction techniques 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12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4" name="Google Shape;434;p2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309625" y="979175"/>
            <a:ext cx="7352550" cy="38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6"/>
          <p:cNvPicPr preferRelativeResize="0"/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3914575" y="1453525"/>
            <a:ext cx="3105625" cy="21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6"/>
          <p:cNvSpPr/>
          <p:nvPr/>
        </p:nvSpPr>
        <p:spPr>
          <a:xfrm>
            <a:off x="5959250" y="2923325"/>
            <a:ext cx="1200900" cy="7077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5345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accent1"/>
                </a:solidFill>
                <a:highlight>
                  <a:schemeClr val="lt1"/>
                </a:highlight>
              </a:rPr>
              <a:t>Reconstruction challenges</a:t>
            </a: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 linked to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low magnetic field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few tracking stations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poor </a:t>
            </a:r>
            <a:r>
              <a:rPr lang="it" sz="1600" b="1">
                <a:solidFill>
                  <a:schemeClr val="accent1"/>
                </a:solidFill>
              </a:rPr>
              <a:t>momentum resolution of ~20% </a:t>
            </a:r>
            <a:r>
              <a:rPr lang="it" sz="1600">
                <a:solidFill>
                  <a:schemeClr val="accent1"/>
                </a:solidFill>
              </a:rPr>
              <a:t>(0.5-1% for Long tracks)</a:t>
            </a: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10275" y="4846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13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4" name="Google Shape;444;p27"/>
          <p:cNvSpPr txBox="1">
            <a:spLocks noGrp="1"/>
          </p:cNvSpPr>
          <p:nvPr>
            <p:ph type="title"/>
          </p:nvPr>
        </p:nvSpPr>
        <p:spPr>
          <a:xfrm>
            <a:off x="228750" y="22860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 tracks reconstruction </a:t>
            </a: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2567725" y="1945250"/>
            <a:ext cx="144900" cy="24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27"/>
          <p:cNvSpPr txBox="1"/>
          <p:nvPr/>
        </p:nvSpPr>
        <p:spPr>
          <a:xfrm>
            <a:off x="5509975" y="4648050"/>
            <a:ext cx="3153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[1] LHCb Collab,</a:t>
            </a:r>
            <a:r>
              <a:rPr lang="it" sz="11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 CERN-LHCb-DP-2022-001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7" name="Google Shape;4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250" y="996525"/>
            <a:ext cx="4008749" cy="35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Improvement of the momentum resolution</a:t>
            </a:r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bottom-up decay tree fit via a ‘leaf-by-leaf‘ approach</a:t>
            </a:r>
            <a:endParaRPr/>
          </a:p>
        </p:txBody>
      </p:sp>
      <p:cxnSp>
        <p:nvCxnSpPr>
          <p:cNvPr id="454" name="Google Shape;454;p28"/>
          <p:cNvCxnSpPr/>
          <p:nvPr/>
        </p:nvCxnSpPr>
        <p:spPr>
          <a:xfrm rot="10800000" flipH="1">
            <a:off x="5337400" y="2558775"/>
            <a:ext cx="1020600" cy="5001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28"/>
          <p:cNvCxnSpPr/>
          <p:nvPr/>
        </p:nvCxnSpPr>
        <p:spPr>
          <a:xfrm>
            <a:off x="5337400" y="3548750"/>
            <a:ext cx="1265400" cy="285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28"/>
          <p:cNvCxnSpPr/>
          <p:nvPr/>
        </p:nvCxnSpPr>
        <p:spPr>
          <a:xfrm>
            <a:off x="53374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28"/>
          <p:cNvCxnSpPr/>
          <p:nvPr/>
        </p:nvCxnSpPr>
        <p:spPr>
          <a:xfrm>
            <a:off x="56939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Google Shape;458;p28"/>
          <p:cNvCxnSpPr/>
          <p:nvPr/>
        </p:nvCxnSpPr>
        <p:spPr>
          <a:xfrm>
            <a:off x="60708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28"/>
          <p:cNvSpPr txBox="1"/>
          <p:nvPr/>
        </p:nvSpPr>
        <p:spPr>
          <a:xfrm>
            <a:off x="6447750" y="2227500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0" name="Google Shape;460;p28"/>
          <p:cNvSpPr txBox="1"/>
          <p:nvPr/>
        </p:nvSpPr>
        <p:spPr>
          <a:xfrm>
            <a:off x="6602800" y="3610000"/>
            <a:ext cx="5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4285F4"/>
                </a:solidFill>
                <a:highlight>
                  <a:srgbClr val="FFFFFF"/>
                </a:highlight>
              </a:rPr>
              <a:t>π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1" name="Google Shape;461;p28"/>
          <p:cNvSpPr txBox="1"/>
          <p:nvPr/>
        </p:nvSpPr>
        <p:spPr>
          <a:xfrm>
            <a:off x="1438950" y="4370625"/>
            <a:ext cx="55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Velo                     TT                                               T1       T2    T3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62" name="Google Shape;462;p28"/>
          <p:cNvCxnSpPr/>
          <p:nvPr/>
        </p:nvCxnSpPr>
        <p:spPr>
          <a:xfrm>
            <a:off x="288745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28"/>
          <p:cNvCxnSpPr/>
          <p:nvPr/>
        </p:nvCxnSpPr>
        <p:spPr>
          <a:xfrm>
            <a:off x="30092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Google Shape;464;p28"/>
          <p:cNvSpPr txBox="1"/>
          <p:nvPr/>
        </p:nvSpPr>
        <p:spPr>
          <a:xfrm>
            <a:off x="4932600" y="1490475"/>
            <a:ext cx="11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Not in scale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5" name="Google Shape;465;p28"/>
          <p:cNvSpPr/>
          <p:nvPr/>
        </p:nvSpPr>
        <p:spPr>
          <a:xfrm>
            <a:off x="1316500" y="2625175"/>
            <a:ext cx="1265400" cy="500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8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8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Improvement of the momentum resolution</a:t>
            </a:r>
            <a:endParaRPr/>
          </a:p>
        </p:txBody>
      </p:sp>
      <p:sp>
        <p:nvSpPr>
          <p:cNvPr id="473" name="Google Shape;473;p2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bottom-up decay tree fit via a ‘leaf-by-leaf‘ approach</a:t>
            </a:r>
            <a:endParaRPr/>
          </a:p>
        </p:txBody>
      </p:sp>
      <p:cxnSp>
        <p:nvCxnSpPr>
          <p:cNvPr id="474" name="Google Shape;474;p29"/>
          <p:cNvCxnSpPr/>
          <p:nvPr/>
        </p:nvCxnSpPr>
        <p:spPr>
          <a:xfrm rot="10800000" flipH="1">
            <a:off x="5337400" y="2558775"/>
            <a:ext cx="1020600" cy="5001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29"/>
          <p:cNvCxnSpPr/>
          <p:nvPr/>
        </p:nvCxnSpPr>
        <p:spPr>
          <a:xfrm>
            <a:off x="5337400" y="3548750"/>
            <a:ext cx="1265400" cy="285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29"/>
          <p:cNvCxnSpPr/>
          <p:nvPr/>
        </p:nvCxnSpPr>
        <p:spPr>
          <a:xfrm>
            <a:off x="53374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29"/>
          <p:cNvCxnSpPr/>
          <p:nvPr/>
        </p:nvCxnSpPr>
        <p:spPr>
          <a:xfrm>
            <a:off x="56939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29"/>
          <p:cNvCxnSpPr/>
          <p:nvPr/>
        </p:nvCxnSpPr>
        <p:spPr>
          <a:xfrm>
            <a:off x="60708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Google Shape;479;p29"/>
          <p:cNvCxnSpPr/>
          <p:nvPr/>
        </p:nvCxnSpPr>
        <p:spPr>
          <a:xfrm flipH="1">
            <a:off x="4643500" y="3069100"/>
            <a:ext cx="693900" cy="306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0" name="Google Shape;480;p29"/>
          <p:cNvCxnSpPr/>
          <p:nvPr/>
        </p:nvCxnSpPr>
        <p:spPr>
          <a:xfrm rot="10800000">
            <a:off x="4643500" y="3354950"/>
            <a:ext cx="719400" cy="193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81" name="Google Shape;481;p29"/>
          <p:cNvSpPr txBox="1"/>
          <p:nvPr/>
        </p:nvSpPr>
        <p:spPr>
          <a:xfrm>
            <a:off x="6447750" y="2227500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2" name="Google Shape;482;p29"/>
          <p:cNvSpPr txBox="1"/>
          <p:nvPr/>
        </p:nvSpPr>
        <p:spPr>
          <a:xfrm>
            <a:off x="6602800" y="3610000"/>
            <a:ext cx="5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4285F4"/>
                </a:solidFill>
                <a:highlight>
                  <a:srgbClr val="FFFFFF"/>
                </a:highlight>
              </a:rPr>
              <a:t>π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4612825" y="3314025"/>
            <a:ext cx="153000" cy="142800"/>
          </a:xfrm>
          <a:prstGeom prst="ellipse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9"/>
          <p:cNvSpPr txBox="1"/>
          <p:nvPr/>
        </p:nvSpPr>
        <p:spPr>
          <a:xfrm>
            <a:off x="1438950" y="4370625"/>
            <a:ext cx="55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Velo                     TT                                               T1       T2    T3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85" name="Google Shape;485;p29"/>
          <p:cNvCxnSpPr/>
          <p:nvPr/>
        </p:nvCxnSpPr>
        <p:spPr>
          <a:xfrm>
            <a:off x="288745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29"/>
          <p:cNvCxnSpPr/>
          <p:nvPr/>
        </p:nvCxnSpPr>
        <p:spPr>
          <a:xfrm>
            <a:off x="30092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29"/>
          <p:cNvSpPr txBox="1"/>
          <p:nvPr/>
        </p:nvSpPr>
        <p:spPr>
          <a:xfrm>
            <a:off x="4932600" y="1490475"/>
            <a:ext cx="11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Not in scale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1316500" y="2625175"/>
            <a:ext cx="1265400" cy="500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9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14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Improvement of the momentum resolution</a:t>
            </a:r>
            <a:endParaRPr/>
          </a:p>
        </p:txBody>
      </p:sp>
      <p:sp>
        <p:nvSpPr>
          <p:cNvPr id="496" name="Google Shape;496;p30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bottom-up decay tree fit via a ‘leaf-by-leaf‘ approach</a:t>
            </a:r>
            <a:endParaRPr/>
          </a:p>
        </p:txBody>
      </p:sp>
      <p:cxnSp>
        <p:nvCxnSpPr>
          <p:cNvPr id="497" name="Google Shape;497;p30"/>
          <p:cNvCxnSpPr/>
          <p:nvPr/>
        </p:nvCxnSpPr>
        <p:spPr>
          <a:xfrm rot="10800000" flipH="1">
            <a:off x="5337400" y="2558775"/>
            <a:ext cx="1020600" cy="5001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30"/>
          <p:cNvCxnSpPr/>
          <p:nvPr/>
        </p:nvCxnSpPr>
        <p:spPr>
          <a:xfrm>
            <a:off x="5337400" y="3548750"/>
            <a:ext cx="1265400" cy="285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30"/>
          <p:cNvCxnSpPr/>
          <p:nvPr/>
        </p:nvCxnSpPr>
        <p:spPr>
          <a:xfrm>
            <a:off x="53374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30"/>
          <p:cNvCxnSpPr/>
          <p:nvPr/>
        </p:nvCxnSpPr>
        <p:spPr>
          <a:xfrm>
            <a:off x="569390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30"/>
          <p:cNvCxnSpPr/>
          <p:nvPr/>
        </p:nvCxnSpPr>
        <p:spPr>
          <a:xfrm>
            <a:off x="60708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30"/>
          <p:cNvCxnSpPr/>
          <p:nvPr/>
        </p:nvCxnSpPr>
        <p:spPr>
          <a:xfrm flipH="1">
            <a:off x="4643500" y="3069100"/>
            <a:ext cx="693900" cy="306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30"/>
          <p:cNvCxnSpPr/>
          <p:nvPr/>
        </p:nvCxnSpPr>
        <p:spPr>
          <a:xfrm rot="10800000">
            <a:off x="4643500" y="3354950"/>
            <a:ext cx="719400" cy="193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4" name="Google Shape;504;p30"/>
          <p:cNvSpPr txBox="1"/>
          <p:nvPr/>
        </p:nvSpPr>
        <p:spPr>
          <a:xfrm>
            <a:off x="6447750" y="2536363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6602800" y="3610000"/>
            <a:ext cx="5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4285F4"/>
                </a:solidFill>
                <a:highlight>
                  <a:srgbClr val="FFFFFF"/>
                </a:highlight>
              </a:rPr>
              <a:t>π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4612825" y="3314025"/>
            <a:ext cx="153000" cy="142800"/>
          </a:xfrm>
          <a:prstGeom prst="ellipse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7" name="Google Shape;507;p30"/>
          <p:cNvCxnSpPr/>
          <p:nvPr/>
        </p:nvCxnSpPr>
        <p:spPr>
          <a:xfrm rot="10800000" flipH="1">
            <a:off x="2071700" y="2120125"/>
            <a:ext cx="4122900" cy="8265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0"/>
          <p:cNvCxnSpPr/>
          <p:nvPr/>
        </p:nvCxnSpPr>
        <p:spPr>
          <a:xfrm rot="10800000" flipH="1">
            <a:off x="2092050" y="2538475"/>
            <a:ext cx="4143300" cy="447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Google Shape;509;p30"/>
          <p:cNvSpPr/>
          <p:nvPr/>
        </p:nvSpPr>
        <p:spPr>
          <a:xfrm>
            <a:off x="2019975" y="2916075"/>
            <a:ext cx="153000" cy="142800"/>
          </a:xfrm>
          <a:prstGeom prst="ellipse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0"/>
          <p:cNvSpPr txBox="1"/>
          <p:nvPr/>
        </p:nvSpPr>
        <p:spPr>
          <a:xfrm>
            <a:off x="6358000" y="1819625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μ-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30"/>
          <p:cNvSpPr txBox="1"/>
          <p:nvPr/>
        </p:nvSpPr>
        <p:spPr>
          <a:xfrm>
            <a:off x="6358000" y="2158575"/>
            <a:ext cx="5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μ+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1438950" y="4446825"/>
            <a:ext cx="55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Velo                     TT                                               T1       T2    T3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13" name="Google Shape;513;p30"/>
          <p:cNvCxnSpPr/>
          <p:nvPr/>
        </p:nvCxnSpPr>
        <p:spPr>
          <a:xfrm>
            <a:off x="2887450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30"/>
          <p:cNvCxnSpPr/>
          <p:nvPr/>
        </p:nvCxnSpPr>
        <p:spPr>
          <a:xfrm>
            <a:off x="3009225" y="21097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" name="Google Shape;515;p30"/>
          <p:cNvSpPr txBox="1"/>
          <p:nvPr/>
        </p:nvSpPr>
        <p:spPr>
          <a:xfrm>
            <a:off x="4932600" y="1566675"/>
            <a:ext cx="11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Not in scale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1316500" y="2625175"/>
            <a:ext cx="1265400" cy="500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0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0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Improvement of the momentum resolution</a:t>
            </a:r>
            <a:endParaRPr/>
          </a:p>
        </p:txBody>
      </p:sp>
      <p:sp>
        <p:nvSpPr>
          <p:cNvPr id="524" name="Google Shape;524;p31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bottom-up decay tree fit via a ‘leaf-by-leaf‘ approach</a:t>
            </a:r>
            <a:endParaRPr/>
          </a:p>
        </p:txBody>
      </p:sp>
      <p:cxnSp>
        <p:nvCxnSpPr>
          <p:cNvPr id="525" name="Google Shape;525;p31"/>
          <p:cNvCxnSpPr/>
          <p:nvPr/>
        </p:nvCxnSpPr>
        <p:spPr>
          <a:xfrm rot="10800000" flipH="1">
            <a:off x="5185000" y="2406375"/>
            <a:ext cx="1020600" cy="5001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1"/>
          <p:cNvCxnSpPr/>
          <p:nvPr/>
        </p:nvCxnSpPr>
        <p:spPr>
          <a:xfrm>
            <a:off x="5185000" y="3396350"/>
            <a:ext cx="1265400" cy="285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31"/>
          <p:cNvCxnSpPr/>
          <p:nvPr/>
        </p:nvCxnSpPr>
        <p:spPr>
          <a:xfrm>
            <a:off x="5185000" y="19573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1"/>
          <p:cNvCxnSpPr/>
          <p:nvPr/>
        </p:nvCxnSpPr>
        <p:spPr>
          <a:xfrm>
            <a:off x="5541500" y="19573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1"/>
          <p:cNvCxnSpPr/>
          <p:nvPr/>
        </p:nvCxnSpPr>
        <p:spPr>
          <a:xfrm>
            <a:off x="5918425" y="19573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31"/>
          <p:cNvCxnSpPr/>
          <p:nvPr/>
        </p:nvCxnSpPr>
        <p:spPr>
          <a:xfrm flipH="1">
            <a:off x="4491100" y="2916700"/>
            <a:ext cx="693900" cy="306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31"/>
          <p:cNvCxnSpPr/>
          <p:nvPr/>
        </p:nvCxnSpPr>
        <p:spPr>
          <a:xfrm rot="10800000">
            <a:off x="4491100" y="3202550"/>
            <a:ext cx="719400" cy="193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2" name="Google Shape;532;p31"/>
          <p:cNvSpPr txBox="1"/>
          <p:nvPr/>
        </p:nvSpPr>
        <p:spPr>
          <a:xfrm>
            <a:off x="6295350" y="2383963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3" name="Google Shape;533;p31"/>
          <p:cNvSpPr txBox="1"/>
          <p:nvPr/>
        </p:nvSpPr>
        <p:spPr>
          <a:xfrm>
            <a:off x="6450400" y="3457600"/>
            <a:ext cx="59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4285F4"/>
                </a:solidFill>
                <a:highlight>
                  <a:srgbClr val="FFFFFF"/>
                </a:highlight>
              </a:rPr>
              <a:t>π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4" name="Google Shape;534;p31"/>
          <p:cNvSpPr/>
          <p:nvPr/>
        </p:nvSpPr>
        <p:spPr>
          <a:xfrm>
            <a:off x="4460425" y="3161625"/>
            <a:ext cx="153000" cy="142800"/>
          </a:xfrm>
          <a:prstGeom prst="ellipse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5" name="Google Shape;535;p31"/>
          <p:cNvCxnSpPr/>
          <p:nvPr/>
        </p:nvCxnSpPr>
        <p:spPr>
          <a:xfrm rot="10800000" flipH="1">
            <a:off x="1919300" y="1967725"/>
            <a:ext cx="4122900" cy="8265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31"/>
          <p:cNvCxnSpPr/>
          <p:nvPr/>
        </p:nvCxnSpPr>
        <p:spPr>
          <a:xfrm rot="10800000" flipH="1">
            <a:off x="1939650" y="2386075"/>
            <a:ext cx="4143300" cy="447900"/>
          </a:xfrm>
          <a:prstGeom prst="straightConnector1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Google Shape;537;p31"/>
          <p:cNvSpPr/>
          <p:nvPr/>
        </p:nvSpPr>
        <p:spPr>
          <a:xfrm>
            <a:off x="1867575" y="2763675"/>
            <a:ext cx="153000" cy="142800"/>
          </a:xfrm>
          <a:prstGeom prst="ellipse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 txBox="1"/>
          <p:nvPr/>
        </p:nvSpPr>
        <p:spPr>
          <a:xfrm>
            <a:off x="6205600" y="1667225"/>
            <a:ext cx="5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μ-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9" name="Google Shape;539;p31"/>
          <p:cNvSpPr txBox="1"/>
          <p:nvPr/>
        </p:nvSpPr>
        <p:spPr>
          <a:xfrm>
            <a:off x="6205600" y="2006175"/>
            <a:ext cx="5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4285F4"/>
                </a:solidFill>
                <a:latin typeface="Proxima Nova"/>
                <a:ea typeface="Proxima Nova"/>
                <a:cs typeface="Proxima Nova"/>
                <a:sym typeface="Proxima Nova"/>
              </a:rPr>
              <a:t>μ+</a:t>
            </a:r>
            <a:endParaRPr b="1"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0" name="Google Shape;540;p31"/>
          <p:cNvCxnSpPr>
            <a:stCxn id="534" idx="2"/>
          </p:cNvCxnSpPr>
          <p:nvPr/>
        </p:nvCxnSpPr>
        <p:spPr>
          <a:xfrm rot="10800000">
            <a:off x="2041825" y="2886225"/>
            <a:ext cx="2418600" cy="346800"/>
          </a:xfrm>
          <a:prstGeom prst="straightConnector1">
            <a:avLst/>
          </a:prstGeom>
          <a:noFill/>
          <a:ln w="28575" cap="flat" cmpd="sng">
            <a:solidFill>
              <a:srgbClr val="1C3AA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41" name="Google Shape;541;p31"/>
          <p:cNvSpPr txBox="1"/>
          <p:nvPr/>
        </p:nvSpPr>
        <p:spPr>
          <a:xfrm>
            <a:off x="3322450" y="3223000"/>
            <a:ext cx="29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endParaRPr b="1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2" name="Google Shape;542;p31"/>
          <p:cNvSpPr txBox="1"/>
          <p:nvPr/>
        </p:nvSpPr>
        <p:spPr>
          <a:xfrm>
            <a:off x="1867575" y="2394225"/>
            <a:ext cx="7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J/ψ</a:t>
            </a:r>
            <a:endParaRPr b="1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3" name="Google Shape;543;p31"/>
          <p:cNvSpPr txBox="1"/>
          <p:nvPr/>
        </p:nvSpPr>
        <p:spPr>
          <a:xfrm>
            <a:off x="1694775" y="2926725"/>
            <a:ext cx="5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b="1" baseline="300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b="1" baseline="-250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 baseline="-250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4" name="Google Shape;544;p31"/>
          <p:cNvSpPr txBox="1"/>
          <p:nvPr/>
        </p:nvSpPr>
        <p:spPr>
          <a:xfrm>
            <a:off x="1286550" y="4294425"/>
            <a:ext cx="55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Velo                     TT                                               T1       T2    T3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5" name="Google Shape;545;p31"/>
          <p:cNvCxnSpPr/>
          <p:nvPr/>
        </p:nvCxnSpPr>
        <p:spPr>
          <a:xfrm>
            <a:off x="2735050" y="19573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31"/>
          <p:cNvCxnSpPr/>
          <p:nvPr/>
        </p:nvCxnSpPr>
        <p:spPr>
          <a:xfrm>
            <a:off x="2856825" y="1957375"/>
            <a:ext cx="0" cy="2306400"/>
          </a:xfrm>
          <a:prstGeom prst="straightConnector1">
            <a:avLst/>
          </a:prstGeom>
          <a:noFill/>
          <a:ln w="9525" cap="flat" cmpd="sng">
            <a:solidFill>
              <a:srgbClr val="455A6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7" name="Google Shape;547;p31"/>
          <p:cNvSpPr/>
          <p:nvPr/>
        </p:nvSpPr>
        <p:spPr>
          <a:xfrm>
            <a:off x="1164100" y="2472775"/>
            <a:ext cx="1265400" cy="500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1"/>
          <p:cNvSpPr txBox="1"/>
          <p:nvPr/>
        </p:nvSpPr>
        <p:spPr>
          <a:xfrm>
            <a:off x="4780200" y="1414275"/>
            <a:ext cx="11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Not in scale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9" name="Google Shape;549;p31"/>
          <p:cNvSpPr txBox="1"/>
          <p:nvPr/>
        </p:nvSpPr>
        <p:spPr>
          <a:xfrm>
            <a:off x="6788250" y="931025"/>
            <a:ext cx="2355900" cy="4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Decay Tree Fitter algorithm [1]: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decay chain fitted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simultaneously</a:t>
            </a:r>
            <a:endParaRPr sz="18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Possibility to fix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mass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vertex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constraints </a:t>
            </a:r>
            <a:endParaRPr sz="18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6200650" y="967525"/>
            <a:ext cx="678000" cy="28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1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3" name="Google Shape;553;p31"/>
          <p:cNvSpPr txBox="1"/>
          <p:nvPr/>
        </p:nvSpPr>
        <p:spPr>
          <a:xfrm>
            <a:off x="1727203" y="4669125"/>
            <a:ext cx="8425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</a:t>
            </a:r>
            <a:r>
              <a:rPr lang="it" sz="1100" u="sng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Hulsbergen W. Nuclear Instruments and Methods in Physics Research Section A, Volume 552, Issue 3, p. 566-575 </a:t>
            </a:r>
            <a:endParaRPr sz="11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182450" y="903438"/>
            <a:ext cx="4262100" cy="379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575050" y="943500"/>
            <a:ext cx="4262100" cy="3796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34750" y="183975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highlight>
                  <a:schemeClr val="lt1"/>
                </a:highlight>
              </a:rPr>
              <a:t>The 𝝠 </a:t>
            </a:r>
            <a:r>
              <a:rPr lang="it" sz="2800"/>
              <a:t>baryon</a:t>
            </a:r>
            <a:endParaRPr sz="2800"/>
          </a:p>
        </p:txBody>
      </p:sp>
      <p:sp>
        <p:nvSpPr>
          <p:cNvPr id="71" name="Google Shape;71;p1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9090" y="4846400"/>
            <a:ext cx="911490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48177" y="903807"/>
            <a:ext cx="3844850" cy="246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chemeClr val="accent4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20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baryon identity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quark model </a:t>
            </a:r>
            <a:r>
              <a:rPr lang="it" sz="2000" b="1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u d s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mass m = 1115.683 ± 0.006 MeV, 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mean lifetime 𝝉 = (2.632 ± 0.020) x 10</a:t>
            </a:r>
            <a:r>
              <a:rPr lang="it" sz="2000" baseline="30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-10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s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spin ½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chemeClr val="accent4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20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baryon decays: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 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</a:rPr>
              <a:t>→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 𝜋</a:t>
            </a:r>
            <a:r>
              <a:rPr lang="it" sz="2000" baseline="30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64%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 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</a:rPr>
              <a:t>→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n 𝜋</a:t>
            </a:r>
            <a:r>
              <a:rPr lang="it" sz="2000" baseline="30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sz="2000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36%</a:t>
            </a: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797200" y="1093975"/>
            <a:ext cx="3908400" cy="3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 </a:t>
            </a: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</a:rPr>
              <a:t>→</a:t>
            </a: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 𝜋</a:t>
            </a:r>
            <a:r>
              <a:rPr lang="it" sz="20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aseline="3000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Decay parameter 𝜶 of the </a:t>
            </a: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 </a:t>
            </a: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baryon has recently been measured by BESIII [1]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𝜶</a:t>
            </a:r>
            <a:r>
              <a:rPr lang="it" sz="2000" baseline="-25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0.757 </a:t>
            </a:r>
            <a:r>
              <a:rPr lang="it" sz="2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± 0.011 ± 0.008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disagreement with the previous word average (2018) [2]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𝜶</a:t>
            </a:r>
            <a:r>
              <a:rPr lang="it" sz="2000" baseline="-250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0.642 ± 0.013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841540" y="3984942"/>
            <a:ext cx="1847416" cy="324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22623" y="4681700"/>
            <a:ext cx="867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Nature Phys. 15 (2019) 631-634  [2] </a:t>
            </a:r>
            <a:r>
              <a:rPr lang="it" sz="11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Particle Data Group, Review of particle physics, Phys. Rev.D98 (2018) 030001     </a:t>
            </a:r>
            <a:endParaRPr sz="11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5345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poor </a:t>
            </a:r>
            <a:r>
              <a:rPr lang="it" sz="1600" b="1">
                <a:solidFill>
                  <a:schemeClr val="accent1"/>
                </a:solidFill>
              </a:rPr>
              <a:t>momentum resolution of ~20% </a:t>
            </a:r>
            <a:r>
              <a:rPr lang="it" sz="1600">
                <a:solidFill>
                  <a:schemeClr val="accent1"/>
                </a:solidFill>
              </a:rPr>
              <a:t>(0.5-1% for Long tracks)</a:t>
            </a: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Resolution improvement using DTF: </a:t>
            </a:r>
            <a:r>
              <a:rPr lang="it" sz="1600" b="1">
                <a:solidFill>
                  <a:schemeClr val="accent1"/>
                </a:solidFill>
              </a:rPr>
              <a:t>~4.5%</a:t>
            </a:r>
            <a:endParaRPr sz="1600"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On data we have about a </a:t>
            </a:r>
            <a:r>
              <a:rPr lang="it" sz="1600" b="1">
                <a:solidFill>
                  <a:schemeClr val="accent1"/>
                </a:solidFill>
              </a:rPr>
              <a:t>factor 5</a:t>
            </a:r>
            <a:r>
              <a:rPr lang="it" sz="1600">
                <a:solidFill>
                  <a:schemeClr val="accent1"/>
                </a:solidFill>
              </a:rPr>
              <a:t> improvement</a:t>
            </a: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 txBox="1"/>
          <p:nvPr/>
        </p:nvSpPr>
        <p:spPr>
          <a:xfrm>
            <a:off x="10275" y="4846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15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1" name="Google Shape;561;p32"/>
          <p:cNvSpPr txBox="1">
            <a:spLocks noGrp="1"/>
          </p:cNvSpPr>
          <p:nvPr>
            <p:ph type="title"/>
          </p:nvPr>
        </p:nvSpPr>
        <p:spPr>
          <a:xfrm>
            <a:off x="228750" y="22860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 tracks reconstruction </a:t>
            </a:r>
            <a:endParaRPr/>
          </a:p>
        </p:txBody>
      </p:sp>
      <p:sp>
        <p:nvSpPr>
          <p:cNvPr id="562" name="Google Shape;562;p32"/>
          <p:cNvSpPr/>
          <p:nvPr/>
        </p:nvSpPr>
        <p:spPr>
          <a:xfrm>
            <a:off x="2423375" y="2233950"/>
            <a:ext cx="442800" cy="450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3" name="Google Shape;5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750" y="2653801"/>
            <a:ext cx="2596850" cy="2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362" y="158325"/>
            <a:ext cx="2535239" cy="2247649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2"/>
          <p:cNvSpPr/>
          <p:nvPr/>
        </p:nvSpPr>
        <p:spPr>
          <a:xfrm>
            <a:off x="7083375" y="2233950"/>
            <a:ext cx="442800" cy="450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6" name="Google Shape;566;p32"/>
          <p:cNvSpPr txBox="1"/>
          <p:nvPr/>
        </p:nvSpPr>
        <p:spPr>
          <a:xfrm>
            <a:off x="6443275" y="2849925"/>
            <a:ext cx="902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DTF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5345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accent1"/>
                </a:solidFill>
                <a:highlight>
                  <a:schemeClr val="lt1"/>
                </a:highlight>
              </a:rPr>
              <a:t>Reconstruction challenges</a:t>
            </a: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 linked to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low magnetic field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few tracking stations</a:t>
            </a:r>
            <a:endParaRPr sz="160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poor </a:t>
            </a:r>
            <a:r>
              <a:rPr lang="it" sz="1600" b="1">
                <a:solidFill>
                  <a:schemeClr val="accent1"/>
                </a:solidFill>
              </a:rPr>
              <a:t>momentum resolution of ~20% </a:t>
            </a:r>
            <a:r>
              <a:rPr lang="it" sz="1600">
                <a:solidFill>
                  <a:schemeClr val="accent1"/>
                </a:solidFill>
              </a:rPr>
              <a:t>(0.5-1% for Long tracks)</a:t>
            </a: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 b="1">
                <a:solidFill>
                  <a:schemeClr val="accent1"/>
                </a:solidFill>
              </a:rPr>
              <a:t>vertex </a:t>
            </a:r>
            <a:r>
              <a:rPr lang="it" sz="1600">
                <a:solidFill>
                  <a:schemeClr val="accent1"/>
                </a:solidFill>
              </a:rPr>
              <a:t>reconstruction </a:t>
            </a:r>
            <a:r>
              <a:rPr lang="it" sz="1600" b="1">
                <a:solidFill>
                  <a:schemeClr val="accent1"/>
                </a:solidFill>
              </a:rPr>
              <a:t>resolution </a:t>
            </a:r>
            <a:r>
              <a:rPr lang="it" sz="1600">
                <a:solidFill>
                  <a:schemeClr val="accent1"/>
                </a:solidFill>
              </a:rPr>
              <a:t>of 10 cm (100 μm for Long tracks)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 txBox="1"/>
          <p:nvPr/>
        </p:nvSpPr>
        <p:spPr>
          <a:xfrm>
            <a:off x="10275" y="4846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16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4" name="Google Shape;574;p33"/>
          <p:cNvSpPr txBox="1">
            <a:spLocks noGrp="1"/>
          </p:cNvSpPr>
          <p:nvPr>
            <p:ph type="title"/>
          </p:nvPr>
        </p:nvSpPr>
        <p:spPr>
          <a:xfrm>
            <a:off x="228750" y="22860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 tracks reconstruction </a:t>
            </a:r>
            <a:endParaRPr/>
          </a:p>
        </p:txBody>
      </p:sp>
      <p:pic>
        <p:nvPicPr>
          <p:cNvPr id="575" name="Google Shape;5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200" y="997447"/>
            <a:ext cx="4114825" cy="384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5345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accent1"/>
                </a:solidFill>
                <a:highlight>
                  <a:schemeClr val="lt1"/>
                </a:highlight>
              </a:rPr>
              <a:t>Reconstruction challenges</a:t>
            </a: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 linked to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low magnetic field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  <a:highlight>
                  <a:schemeClr val="lt1"/>
                </a:highlight>
              </a:rPr>
              <a:t>few tracking stations</a:t>
            </a:r>
            <a:endParaRPr sz="1600" b="1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>
                <a:solidFill>
                  <a:schemeClr val="accent1"/>
                </a:solidFill>
              </a:rPr>
              <a:t>poor </a:t>
            </a:r>
            <a:r>
              <a:rPr lang="it" sz="1600" b="1">
                <a:solidFill>
                  <a:schemeClr val="accent1"/>
                </a:solidFill>
              </a:rPr>
              <a:t>momentum resolution of ~20% </a:t>
            </a:r>
            <a:r>
              <a:rPr lang="it" sz="1600">
                <a:solidFill>
                  <a:schemeClr val="accent1"/>
                </a:solidFill>
              </a:rPr>
              <a:t>(0.5-1% for Long tracks)</a:t>
            </a: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 b="1">
                <a:solidFill>
                  <a:schemeClr val="accent1"/>
                </a:solidFill>
              </a:rPr>
              <a:t>vertex </a:t>
            </a:r>
            <a:r>
              <a:rPr lang="it" sz="1600">
                <a:solidFill>
                  <a:schemeClr val="accent1"/>
                </a:solidFill>
              </a:rPr>
              <a:t>reconstruction </a:t>
            </a:r>
            <a:r>
              <a:rPr lang="it" sz="1600" b="1">
                <a:solidFill>
                  <a:schemeClr val="accent1"/>
                </a:solidFill>
              </a:rPr>
              <a:t>resolution </a:t>
            </a:r>
            <a:r>
              <a:rPr lang="it" sz="1600">
                <a:solidFill>
                  <a:schemeClr val="accent1"/>
                </a:solidFill>
              </a:rPr>
              <a:t>of 10 cm (100 μm for Long tracks)</a:t>
            </a:r>
            <a:endParaRPr sz="1600">
              <a:solidFill>
                <a:schemeClr val="accen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it" sz="1600" b="1">
                <a:solidFill>
                  <a:schemeClr val="accent1"/>
                </a:solidFill>
              </a:rPr>
              <a:t>closing-track topology</a:t>
            </a:r>
            <a:r>
              <a:rPr lang="it" sz="1600">
                <a:solidFill>
                  <a:schemeClr val="accent1"/>
                </a:solidFill>
              </a:rPr>
              <a:t> for 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</a:rPr>
              <a:t>Λ </a:t>
            </a:r>
            <a:r>
              <a:rPr lang="it" sz="1600">
                <a:solidFill>
                  <a:schemeClr val="accent1"/>
                </a:solidFill>
              </a:rPr>
              <a:t>baryons (</a:t>
            </a:r>
            <a:r>
              <a:rPr lang="it" sz="1600" b="1">
                <a:solidFill>
                  <a:srgbClr val="E69138"/>
                </a:solidFill>
              </a:rPr>
              <a:t>Ghost vertex</a:t>
            </a:r>
            <a:r>
              <a:rPr lang="it" sz="1600">
                <a:solidFill>
                  <a:schemeClr val="accent1"/>
                </a:solidFill>
              </a:rPr>
              <a:t>)</a:t>
            </a:r>
            <a:endParaRPr/>
          </a:p>
        </p:txBody>
      </p:sp>
      <p:sp>
        <p:nvSpPr>
          <p:cNvPr id="581" name="Google Shape;581;p3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4"/>
          <p:cNvSpPr txBox="1"/>
          <p:nvPr/>
        </p:nvSpPr>
        <p:spPr>
          <a:xfrm>
            <a:off x="10275" y="4846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16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3" name="Google Shape;583;p34"/>
          <p:cNvSpPr txBox="1">
            <a:spLocks noGrp="1"/>
          </p:cNvSpPr>
          <p:nvPr>
            <p:ph type="title"/>
          </p:nvPr>
        </p:nvSpPr>
        <p:spPr>
          <a:xfrm>
            <a:off x="228750" y="228600"/>
            <a:ext cx="91440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 tracks reconstruction </a:t>
            </a:r>
            <a:endParaRPr/>
          </a:p>
        </p:txBody>
      </p:sp>
      <p:pic>
        <p:nvPicPr>
          <p:cNvPr id="584" name="Google Shape;5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200" y="997447"/>
            <a:ext cx="4114825" cy="384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“Ghost vertices” and closing-track topology</a:t>
            </a:r>
            <a:endParaRPr/>
          </a:p>
        </p:txBody>
      </p:sp>
      <p:sp>
        <p:nvSpPr>
          <p:cNvPr id="590" name="Google Shape;59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8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low Q-value </a:t>
            </a:r>
            <a:r>
              <a:rPr lang="it" b="1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it"/>
              <a:t> small opening angle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poor momentum resolution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Standard vertexing algorithm cannot discriminate between the true and ghost vertex</a:t>
            </a:r>
            <a:endParaRPr/>
          </a:p>
        </p:txBody>
      </p:sp>
      <p:pic>
        <p:nvPicPr>
          <p:cNvPr id="591" name="Google Shape;5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38" y="1166800"/>
            <a:ext cx="45243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3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14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5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17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44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Identifying ghosts with a BDT</a:t>
            </a:r>
            <a:endParaRPr/>
          </a:p>
        </p:txBody>
      </p:sp>
      <p:sp>
        <p:nvSpPr>
          <p:cNvPr id="601" name="Google Shape;601;p36"/>
          <p:cNvSpPr txBox="1">
            <a:spLocks noGrp="1"/>
          </p:cNvSpPr>
          <p:nvPr>
            <p:ph type="body" idx="1"/>
          </p:nvPr>
        </p:nvSpPr>
        <p:spPr>
          <a:xfrm>
            <a:off x="83100" y="1089919"/>
            <a:ext cx="3373022" cy="383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CatBoost Classifier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Trained with variable related to the topology: vertices and momenta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AUC = 0.84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 dirty="0"/>
              <a:t>After applying the BDT cut: from 30% to 6% of ghosts in the test set</a:t>
            </a:r>
            <a:endParaRPr dirty="0"/>
          </a:p>
        </p:txBody>
      </p:sp>
      <p:sp>
        <p:nvSpPr>
          <p:cNvPr id="602" name="Google Shape;602;p3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6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19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04" name="Google Shape;6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500" y="1175075"/>
            <a:ext cx="5345801" cy="30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18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7"/>
          <p:cNvSpPr txBox="1">
            <a:spLocks noGrp="1"/>
          </p:cNvSpPr>
          <p:nvPr>
            <p:ph type="title"/>
          </p:nvPr>
        </p:nvSpPr>
        <p:spPr>
          <a:xfrm>
            <a:off x="83100" y="64025"/>
            <a:ext cx="689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Removing ghosts with a BDT</a:t>
            </a: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7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19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19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16" name="Google Shape;6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13" y="845725"/>
            <a:ext cx="4174325" cy="40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763" y="893625"/>
            <a:ext cx="4064258" cy="3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7"/>
          <p:cNvSpPr/>
          <p:nvPr/>
        </p:nvSpPr>
        <p:spPr>
          <a:xfrm>
            <a:off x="3583800" y="2410625"/>
            <a:ext cx="1522200" cy="69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3611550" y="2506125"/>
            <a:ext cx="14667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After BDT</a:t>
            </a:r>
            <a:endParaRPr sz="18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0" name="Google Shape;620;p37"/>
          <p:cNvSpPr txBox="1"/>
          <p:nvPr/>
        </p:nvSpPr>
        <p:spPr>
          <a:xfrm>
            <a:off x="3062450" y="1675825"/>
            <a:ext cx="12333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30%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1" name="Google Shape;621;p37"/>
          <p:cNvSpPr txBox="1"/>
          <p:nvPr/>
        </p:nvSpPr>
        <p:spPr>
          <a:xfrm>
            <a:off x="7786850" y="1675825"/>
            <a:ext cx="12333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6%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Signal candidates</a:t>
            </a:r>
            <a:endParaRPr/>
          </a:p>
        </p:txBody>
      </p:sp>
      <p:sp>
        <p:nvSpPr>
          <p:cNvPr id="627" name="Google Shape;627;p38"/>
          <p:cNvSpPr txBox="1"/>
          <p:nvPr/>
        </p:nvSpPr>
        <p:spPr>
          <a:xfrm>
            <a:off x="153075" y="990600"/>
            <a:ext cx="4647000" cy="3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roxima Nova"/>
              <a:buChar char="●"/>
            </a:pP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Core mass resolutions of 7.7 </a:t>
            </a:r>
            <a:r>
              <a:rPr lang="it" sz="1800" dirty="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± </a:t>
            </a: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0.4 and 74.4 </a:t>
            </a:r>
            <a:r>
              <a:rPr lang="it" sz="1800" dirty="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±</a:t>
            </a: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0.6 MeV/c</a:t>
            </a:r>
            <a:r>
              <a:rPr lang="it" sz="1800" baseline="300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for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 </a:t>
            </a: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1600" b="1" baseline="-25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1600" b="1" baseline="30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0 </a:t>
            </a:r>
            <a:r>
              <a:rPr lang="it" sz="18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respectively</a:t>
            </a: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800" dirty="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Samples of </a:t>
            </a:r>
            <a:r>
              <a:rPr lang="it" sz="18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sym typeface="Proxima Nova"/>
              </a:rPr>
              <a:t>9056</a:t>
            </a:r>
            <a:r>
              <a:rPr lang="it" sz="18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1600" b="1" baseline="-25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1600" b="1" baseline="30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0 </a:t>
            </a:r>
            <a:r>
              <a:rPr lang="it" sz="1600" dirty="0">
                <a:solidFill>
                  <a:schemeClr val="accent1"/>
                </a:solidFill>
                <a:highlight>
                  <a:schemeClr val="lt1"/>
                </a:highlight>
              </a:rPr>
              <a:t>→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J/𝜓 𝝠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800" dirty="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signal events reconstructed</a:t>
            </a:r>
            <a:endParaRPr sz="1800" dirty="0">
              <a:solidFill>
                <a:schemeClr val="accent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8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8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20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32" name="Google Shape;632;p38"/>
          <p:cNvPicPr preferRelativeResize="0"/>
          <p:nvPr/>
        </p:nvPicPr>
        <p:blipFill rotWithShape="1">
          <a:blip r:embed="rId3">
            <a:alphaModFix/>
          </a:blip>
          <a:srcRect b="16478"/>
          <a:stretch/>
        </p:blipFill>
        <p:spPr>
          <a:xfrm>
            <a:off x="5134880" y="990600"/>
            <a:ext cx="3856720" cy="332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Background rejection improvement</a:t>
            </a:r>
            <a:endParaRPr/>
          </a:p>
        </p:txBody>
      </p:sp>
      <p:sp>
        <p:nvSpPr>
          <p:cNvPr id="638" name="Google Shape;638;p39"/>
          <p:cNvSpPr txBox="1">
            <a:spLocks noGrp="1"/>
          </p:cNvSpPr>
          <p:nvPr>
            <p:ph type="body" idx="1"/>
          </p:nvPr>
        </p:nvSpPr>
        <p:spPr>
          <a:xfrm>
            <a:off x="250150" y="881325"/>
            <a:ext cx="3074400" cy="37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roxima Nova"/>
              <a:buChar char="●"/>
            </a:pP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No </a:t>
            </a:r>
            <a:r>
              <a:rPr lang="it" b="1">
                <a:solidFill>
                  <a:schemeClr val="accent1"/>
                </a:solidFill>
                <a:highlight>
                  <a:schemeClr val="lt1"/>
                </a:highlight>
              </a:rPr>
              <a:t>Particle IDentification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 information available for T tracks </a:t>
            </a:r>
            <a:r>
              <a:rPr lang="it" sz="1400">
                <a:highlight>
                  <a:schemeClr val="lt1"/>
                </a:highlight>
              </a:rPr>
              <a:t>→ 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protons and pions misidentification cross-fed background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Possibility to improve the </a:t>
            </a:r>
            <a:r>
              <a:rPr lang="it" sz="1600" b="1">
                <a:solidFill>
                  <a:schemeClr val="accent1"/>
                </a:solidFill>
              </a:rPr>
              <a:t>K</a:t>
            </a:r>
            <a:r>
              <a:rPr lang="it" sz="1600" b="1" baseline="-25000">
                <a:solidFill>
                  <a:schemeClr val="accent1"/>
                </a:solidFill>
              </a:rPr>
              <a:t>s</a:t>
            </a:r>
            <a:r>
              <a:rPr lang="it" sz="1600" b="1" baseline="30000">
                <a:solidFill>
                  <a:schemeClr val="accent1"/>
                </a:solidFill>
              </a:rPr>
              <a:t>0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 background rejection with 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        </a:t>
            </a:r>
            <a:r>
              <a:rPr lang="it" b="1">
                <a:solidFill>
                  <a:schemeClr val="accent1"/>
                </a:solidFill>
                <a:highlight>
                  <a:schemeClr val="lt1"/>
                </a:highlight>
              </a:rPr>
              <a:t>PID 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information addition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PID currently added exploiting RICH2 subdetector, new results with PID are not shown in this presentation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pic>
        <p:nvPicPr>
          <p:cNvPr id="639" name="Google Shape;6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550" y="1414725"/>
            <a:ext cx="5702000" cy="23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3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9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21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0"/>
          <p:cNvSpPr/>
          <p:nvPr/>
        </p:nvSpPr>
        <p:spPr>
          <a:xfrm>
            <a:off x="7915625" y="14816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6" name="Google Shape;646;p40" title="[0,0,0,&quot;https://www.codecogs.com/eqnedit.php?latex=%5Cfrac%7Bd%5CGamma%7D%7Bd%20%5COmega%7D(%5Ccos%20%5Ctheta_p%2C%20%5Cphi_p%2C%20%5Cvec%7BP%7D)%20%5Cpropto%201%20%2B%20%5Calpha%20P_x%20%5Csin%20%5Ctheta_p%20%5Ccos%20%5Cphi_p%20%2B%20%5Calpha%20P_y%20%5Csin%20%5Ctheta_p%20%5Csin%20%5Cphi_p%20%2B%20%5Calpha%20P_z%20%5Ccos%20%5Ctheta_p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381075"/>
            <a:ext cx="8802297" cy="60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0" title="[0,0,0,&quot;https://www.codecogs.com/eqnedit.php?latex=%20%5Cvec%7B%5CPhi%7D%20%3D%20%5Cfrac%7B%5Cmu_B%7D%7B%5Cbeta%20%5Chbar%20c%7D%20%5Cbiggl%5B%20g%20%5Cbiggl(%20%5Cvec%7BD%7D%20-%20%5Cfrac%7B%5Cgamma%20%5Cbeta(%5Cvec%7B%5Cbeta%7D%5Ccdot%5Cvec%7BD%7D)%7D%7B%5Cgamma%2B1%7D%20%5Cbiggr)%20%2B%20d%20%5Cvec%7B%5Cbeta%7D%20%5Ctimes%20%5Cvec%7BD%7D%20%5Cbiggr%5D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250" y="2608228"/>
            <a:ext cx="37901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Sensitivity to the final measurement</a:t>
            </a:r>
            <a:endParaRPr/>
          </a:p>
        </p:txBody>
      </p:sp>
      <p:sp>
        <p:nvSpPr>
          <p:cNvPr id="649" name="Google Shape;649;p40"/>
          <p:cNvSpPr/>
          <p:nvPr/>
        </p:nvSpPr>
        <p:spPr>
          <a:xfrm>
            <a:off x="4429050" y="2055625"/>
            <a:ext cx="285900" cy="399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0" name="Google Shape;650;p40"/>
          <p:cNvSpPr/>
          <p:nvPr/>
        </p:nvSpPr>
        <p:spPr>
          <a:xfrm>
            <a:off x="4429050" y="3369025"/>
            <a:ext cx="285900" cy="399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1" name="Google Shape;651;p40"/>
          <p:cNvSpPr/>
          <p:nvPr/>
        </p:nvSpPr>
        <p:spPr>
          <a:xfrm>
            <a:off x="6941500" y="-6650"/>
            <a:ext cx="22026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2" name="Google Shape;652;p40"/>
          <p:cNvSpPr txBox="1"/>
          <p:nvPr/>
        </p:nvSpPr>
        <p:spPr>
          <a:xfrm>
            <a:off x="7067350" y="360300"/>
            <a:ext cx="1950900" cy="4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r>
              <a:rPr lang="it" sz="2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Angular resolution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endParaRPr lang="it"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endParaRPr lang="it"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r>
              <a:rPr lang="it" sz="2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flight distance resolution </a:t>
            </a:r>
            <a:r>
              <a:rPr lang="it" sz="30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→</a:t>
            </a:r>
            <a:r>
              <a:rPr lang="it" sz="2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vertex resolution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endParaRPr lang="en-US"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endParaRPr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AutoNum type="arabicPeriod"/>
            </a:pPr>
            <a:r>
              <a:rPr lang="it" sz="2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statistics</a:t>
            </a:r>
            <a:endParaRPr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3" name="Google Shape;653;p40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0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12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5" name="Google Shape;655;p40"/>
          <p:cNvSpPr/>
          <p:nvPr/>
        </p:nvSpPr>
        <p:spPr>
          <a:xfrm>
            <a:off x="6118625" y="2671913"/>
            <a:ext cx="204600" cy="4764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0"/>
          <p:cNvSpPr/>
          <p:nvPr/>
        </p:nvSpPr>
        <p:spPr>
          <a:xfrm>
            <a:off x="3969125" y="2657700"/>
            <a:ext cx="204600" cy="4764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0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0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22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9" name="Google Shape;659;p40"/>
          <p:cNvSpPr txBox="1"/>
          <p:nvPr/>
        </p:nvSpPr>
        <p:spPr>
          <a:xfrm>
            <a:off x="174375" y="2084675"/>
            <a:ext cx="1950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Proxima Nova"/>
                <a:ea typeface="Proxima Nova"/>
                <a:cs typeface="Proxima Nova"/>
                <a:sym typeface="Proxima Nova"/>
              </a:rPr>
              <a:t>Spin precession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0" name="Google Shape;660;p40"/>
          <p:cNvSpPr/>
          <p:nvPr/>
        </p:nvSpPr>
        <p:spPr>
          <a:xfrm>
            <a:off x="3343625" y="14816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0"/>
          <p:cNvSpPr/>
          <p:nvPr/>
        </p:nvSpPr>
        <p:spPr>
          <a:xfrm>
            <a:off x="5629625" y="14816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3" name="Google Shape;663;p40" title="[0,0,0,&quot;https://www.codecogs.com/eqnedit.php?latex=%20%5Cfrac%7B%20d%20%5Cvec%7BP%7D%7D%7Bdt%7D%20%3D%20%5Cvec%7BP%7D%20%5Ctimes%20%5Cvec%7B%20%5COmega%7D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75" y="2516624"/>
            <a:ext cx="1613061" cy="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0" title="[0,0,0,&quot;https://www.codecogs.com/eqnedit.php?latex=%20%5Cvec%7BP%7D(l)%20%3D%20(%5Cvec%7BP%7D_0%5Ccdot%20%5Cvec%7B%5Comega'%7D)%5Cvec%7B%5Comega'%7D%2B%20%5B%5Cvec%7BP%7D_0%20-%20(%5Cvec%7BP%7D_0%5Ccdot%5Cvec%7B%5Comega'%7D)%5Cvec%7B%5Comega'%7D%5D%5Ccos%7B%5Cphi%7D%20%2B%20(%5Cvec%7BP%7D_0%5Ctimes%5Cvec%7B%5Comega'%7D)%5Csin%7B%5Cphi%7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156" y="3957325"/>
            <a:ext cx="5930591" cy="2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Angular resolution</a:t>
            </a:r>
            <a:endParaRPr/>
          </a:p>
        </p:txBody>
      </p:sp>
      <p:sp>
        <p:nvSpPr>
          <p:cNvPr id="670" name="Google Shape;670;p41"/>
          <p:cNvSpPr txBox="1"/>
          <p:nvPr/>
        </p:nvSpPr>
        <p:spPr>
          <a:xfrm>
            <a:off x="80675" y="3960400"/>
            <a:ext cx="91440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The angular resolution is affected by the “</a:t>
            </a:r>
            <a:r>
              <a:rPr lang="it" sz="16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ghost vertex</a:t>
            </a:r>
            <a:r>
              <a:rPr lang="it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resolution after the ghost removal with the BDT algorithm</a:t>
            </a:r>
            <a:endParaRPr sz="1600" b="1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1" name="Google Shape;671;p4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1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13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3" name="Google Shape;673;p4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1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23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5" name="Google Shape;6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75" y="695850"/>
            <a:ext cx="3294298" cy="32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87" y="695850"/>
            <a:ext cx="3119811" cy="3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1"/>
          <p:cNvSpPr txBox="1"/>
          <p:nvPr/>
        </p:nvSpPr>
        <p:spPr>
          <a:xfrm>
            <a:off x="3227775" y="818350"/>
            <a:ext cx="9981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41"/>
          <p:cNvSpPr txBox="1"/>
          <p:nvPr/>
        </p:nvSpPr>
        <p:spPr>
          <a:xfrm>
            <a:off x="6567700" y="898300"/>
            <a:ext cx="9981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4614275" y="604275"/>
            <a:ext cx="4416300" cy="3800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34750" y="31575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>
                <a:highlight>
                  <a:schemeClr val="lt1"/>
                </a:highlight>
              </a:rPr>
              <a:t>𝝠 </a:t>
            </a:r>
            <a:r>
              <a:rPr lang="it"/>
              <a:t>electromagnetic dipole moments: why?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670153" y="819416"/>
            <a:ext cx="4416300" cy="2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Magnetic dipole moment (</a:t>
            </a:r>
            <a:r>
              <a:rPr lang="it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MDM</a:t>
            </a:r>
            <a:r>
              <a:rPr lang="it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MDM</a:t>
            </a:r>
            <a:r>
              <a:rPr lang="it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measurement of particle and anti-particle → </a:t>
            </a:r>
            <a:r>
              <a:rPr lang="it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CPT invariance test</a:t>
            </a:r>
            <a:r>
              <a:rPr lang="it" dirty="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it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never performed for </a:t>
            </a:r>
            <a:r>
              <a:rPr lang="it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baryons</a:t>
            </a:r>
            <a:endParaRPr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MDM</a:t>
            </a:r>
            <a:r>
              <a:rPr lang="it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measurement → experimental test of low-energy </a:t>
            </a:r>
            <a:r>
              <a:rPr lang="it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QCD models</a:t>
            </a:r>
            <a:r>
              <a:rPr lang="it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, related to non-perturbative QCD dynamics + sensitive to internal baryon dynamics [2]</a:t>
            </a:r>
            <a:endParaRPr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2727214"/>
            <a:ext cx="4200524" cy="218828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090986" y="4462907"/>
            <a:ext cx="381900" cy="3294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52400" y="604275"/>
            <a:ext cx="42621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a quantum system, for spin ½ particles: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Electric dipole moment (</a:t>
            </a:r>
            <a:r>
              <a:rPr lang="it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EDM</a:t>
            </a:r>
            <a:r>
              <a:rPr lang="it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SM prediction (from neutron EDM): </a:t>
            </a:r>
            <a:r>
              <a:rPr lang="it" b="1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EDM</a:t>
            </a: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&lt; 10</a:t>
            </a:r>
            <a:r>
              <a:rPr lang="it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−26 </a:t>
            </a: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e cm [1] → sensitive to physics </a:t>
            </a:r>
            <a:r>
              <a:rPr lang="it" b="1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Beyond the Standard Model </a:t>
            </a: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at the current experimental sensitivity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79250" y="631900"/>
            <a:ext cx="4364400" cy="2115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5" title="[0,0,0,&quot;https://www.codecogs.com/eqnedit.php?latex=%5Cboldsymbol%7B%5Cdelta%7D%20%3D%20%5Cfrac%7B1%7D%7B2%7D%20d%20%5Cmu_B%20%5Ctextbf%7BP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73" y="1365225"/>
            <a:ext cx="877938" cy="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1572375" y="1372150"/>
            <a:ext cx="275400" cy="3753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92" name="Google Shape;92;p15" title="[0,0,0,&quot;https://www.codecogs.com/eqnedit.php?latex=%20%5Cboldsymbol%7B%5Cmu%7D%20%3D%20%5Cfrac%7B1%7D%7B2%7D%20g%20%5Cmu_B%20%5Ctextbf%7BP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075" y="1289766"/>
            <a:ext cx="11176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6601575" y="1324366"/>
            <a:ext cx="275400" cy="375300"/>
          </a:xfrm>
          <a:prstGeom prst="ellipse">
            <a:avLst/>
          </a:prstGeom>
          <a:noFill/>
          <a:ln w="19050" cap="flat" cmpd="sng">
            <a:solidFill>
              <a:srgbClr val="1C3A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4" name="Google Shape;94;p15"/>
          <p:cNvSpPr txBox="1"/>
          <p:nvPr/>
        </p:nvSpPr>
        <p:spPr>
          <a:xfrm>
            <a:off x="4753525" y="4469300"/>
            <a:ext cx="26637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rgbClr val="455A64"/>
                </a:solidFill>
                <a:highlight>
                  <a:srgbClr val="FFFFFF"/>
                </a:highlight>
              </a:rPr>
              <a:t>[1] Phys. Lett. </a:t>
            </a:r>
            <a:r>
              <a:rPr lang="it" sz="1100" b="1" dirty="0">
                <a:solidFill>
                  <a:srgbClr val="455A64"/>
                </a:solidFill>
                <a:highlight>
                  <a:srgbClr val="FFFFFF"/>
                </a:highlight>
              </a:rPr>
              <a:t>B </a:t>
            </a:r>
            <a:r>
              <a:rPr lang="it" sz="1100" dirty="0">
                <a:solidFill>
                  <a:srgbClr val="455A64"/>
                </a:solidFill>
                <a:highlight>
                  <a:srgbClr val="FFFFFF"/>
                </a:highlight>
              </a:rPr>
              <a:t>291 (1992) 293</a:t>
            </a:r>
            <a:endParaRPr sz="1100" dirty="0">
              <a:solidFill>
                <a:srgbClr val="455A6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rgbClr val="455A64"/>
                </a:solidFill>
                <a:highlight>
                  <a:srgbClr val="FFFFFF"/>
                </a:highlight>
              </a:rPr>
              <a:t>[2] 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Eur. Phys. J.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 sz="11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55A6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5" title="[0,0,0,&quot;https://www.codecogs.com/eqnedit.php?latex=%5Ctextbf%7BP%7D%20%3D%202%20%3C%5Ctextbf%7BS%7D%3E%2F%5Chbar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1351" y="1445325"/>
            <a:ext cx="1320424" cy="1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 txBox="1">
            <a:spLocks noGrp="1"/>
          </p:cNvSpPr>
          <p:nvPr>
            <p:ph type="body" idx="1"/>
          </p:nvPr>
        </p:nvSpPr>
        <p:spPr>
          <a:xfrm>
            <a:off x="5181600" y="923875"/>
            <a:ext cx="3650700" cy="4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Ghost removal impacts significantly also the vertex resolution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Resolution with ghost: 6%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Resolution after ghost removal: 2.4%</a:t>
            </a:r>
            <a:endParaRPr/>
          </a:p>
        </p:txBody>
      </p:sp>
      <p:sp>
        <p:nvSpPr>
          <p:cNvPr id="684" name="Google Shape;684;p42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2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23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6" name="Google Shape;686;p42"/>
          <p:cNvSpPr txBox="1">
            <a:spLocks noGrp="1"/>
          </p:cNvSpPr>
          <p:nvPr>
            <p:ph type="title"/>
          </p:nvPr>
        </p:nvSpPr>
        <p:spPr>
          <a:xfrm>
            <a:off x="152400" y="122575"/>
            <a:ext cx="356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Vertex resolution</a:t>
            </a:r>
            <a:endParaRPr/>
          </a:p>
        </p:txBody>
      </p:sp>
      <p:sp>
        <p:nvSpPr>
          <p:cNvPr id="687" name="Google Shape;687;p42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24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9" name="Google Shape;6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47675"/>
            <a:ext cx="4613543" cy="38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Efficiency recovery: vertexing algorithm</a:t>
            </a:r>
            <a:endParaRPr/>
          </a:p>
        </p:txBody>
      </p:sp>
      <p:sp>
        <p:nvSpPr>
          <p:cNvPr id="695" name="Google Shape;695;p43"/>
          <p:cNvSpPr txBox="1">
            <a:spLocks noGrp="1"/>
          </p:cNvSpPr>
          <p:nvPr>
            <p:ph type="body" idx="1"/>
          </p:nvPr>
        </p:nvSpPr>
        <p:spPr>
          <a:xfrm>
            <a:off x="311700" y="865325"/>
            <a:ext cx="2795400" cy="4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Vertexing algorithm is the bottleneck: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Poor momentum resolution </a:t>
            </a:r>
            <a:r>
              <a:rPr lang="it" sz="2200">
                <a:highlight>
                  <a:schemeClr val="lt1"/>
                </a:highlight>
              </a:rPr>
              <a:t>→</a:t>
            </a:r>
            <a:r>
              <a:rPr lang="it"/>
              <a:t> about 50% failure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">
                <a:solidFill>
                  <a:schemeClr val="accent1"/>
                </a:solidFill>
              </a:rPr>
              <a:t>use directly DTF </a:t>
            </a:r>
            <a:r>
              <a:rPr lang="it" b="1">
                <a:solidFill>
                  <a:schemeClr val="accent1"/>
                </a:solidFill>
              </a:rPr>
              <a:t>+22% signal yield</a:t>
            </a:r>
            <a:r>
              <a:rPr lang="it">
                <a:solidFill>
                  <a:schemeClr val="accent1"/>
                </a:solidFill>
              </a:rPr>
              <a:t> on data</a:t>
            </a:r>
            <a:endParaRPr/>
          </a:p>
        </p:txBody>
      </p:sp>
      <p:sp>
        <p:nvSpPr>
          <p:cNvPr id="696" name="Google Shape;696;p43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3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23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175" y="1000075"/>
            <a:ext cx="6241125" cy="32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43"/>
          <p:cNvSpPr/>
          <p:nvPr/>
        </p:nvSpPr>
        <p:spPr>
          <a:xfrm rot="5400000">
            <a:off x="1497450" y="2906700"/>
            <a:ext cx="423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0" name="Google Shape;700;p43"/>
          <p:cNvSpPr/>
          <p:nvPr/>
        </p:nvSpPr>
        <p:spPr>
          <a:xfrm>
            <a:off x="3416425" y="2235950"/>
            <a:ext cx="2893500" cy="572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1" name="Google Shape;701;p43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3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25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4"/>
          <p:cNvSpPr txBox="1">
            <a:spLocks noGrp="1"/>
          </p:cNvSpPr>
          <p:nvPr>
            <p:ph type="title"/>
          </p:nvPr>
        </p:nvSpPr>
        <p:spPr>
          <a:xfrm>
            <a:off x="235500" y="64025"/>
            <a:ext cx="88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Towards the dipole moments measurement…</a:t>
            </a:r>
            <a:endParaRPr/>
          </a:p>
        </p:txBody>
      </p:sp>
      <p:sp>
        <p:nvSpPr>
          <p:cNvPr id="708" name="Google Shape;708;p44"/>
          <p:cNvSpPr txBox="1">
            <a:spLocks noGrp="1"/>
          </p:cNvSpPr>
          <p:nvPr>
            <p:ph type="body" idx="1"/>
          </p:nvPr>
        </p:nvSpPr>
        <p:spPr>
          <a:xfrm>
            <a:off x="328025" y="233825"/>
            <a:ext cx="5584800" cy="46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Possibility to measure EDM and MDM of the </a:t>
            </a:r>
            <a:r>
              <a:rPr lang="it" sz="2200"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/>
              <a:t> baryon at </a:t>
            </a:r>
            <a:r>
              <a:rPr lang="it" b="1"/>
              <a:t>LHCb experiment</a:t>
            </a:r>
            <a:r>
              <a:rPr lang="it"/>
              <a:t>: exploiting the spin precession in LHCb magnetic field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Analysis of the EMDM ongoing for </a:t>
            </a:r>
            <a:r>
              <a:rPr lang="it" sz="1850" b="1">
                <a:solidFill>
                  <a:schemeClr val="accent1"/>
                </a:solidFill>
              </a:rPr>
              <a:t>𝝠</a:t>
            </a:r>
            <a:r>
              <a:rPr lang="it" sz="1850" b="1" baseline="-25000">
                <a:solidFill>
                  <a:schemeClr val="accent1"/>
                </a:solidFill>
              </a:rPr>
              <a:t>b</a:t>
            </a:r>
            <a:r>
              <a:rPr lang="it" sz="1850" b="1">
                <a:solidFill>
                  <a:schemeClr val="accent1"/>
                </a:solidFill>
              </a:rPr>
              <a:t> </a:t>
            </a:r>
            <a:r>
              <a:rPr lang="it" sz="1850">
                <a:solidFill>
                  <a:schemeClr val="accen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it" sz="1850" b="1">
                <a:solidFill>
                  <a:schemeClr val="accent1"/>
                </a:solidFill>
              </a:rPr>
              <a:t>J/𝜓(𝝁</a:t>
            </a:r>
            <a:r>
              <a:rPr lang="it" sz="1850" b="1" baseline="30000">
                <a:solidFill>
                  <a:schemeClr val="accent1"/>
                </a:solidFill>
              </a:rPr>
              <a:t>+ </a:t>
            </a:r>
            <a:r>
              <a:rPr lang="it" sz="1850" b="1">
                <a:solidFill>
                  <a:schemeClr val="accent1"/>
                </a:solidFill>
              </a:rPr>
              <a:t>𝝁</a:t>
            </a:r>
            <a:r>
              <a:rPr lang="it" sz="1850" b="1" baseline="30000">
                <a:solidFill>
                  <a:schemeClr val="accent1"/>
                </a:solidFill>
              </a:rPr>
              <a:t>-</a:t>
            </a:r>
            <a:r>
              <a:rPr lang="it" sz="1850" b="1">
                <a:solidFill>
                  <a:schemeClr val="accent1"/>
                </a:solidFill>
              </a:rPr>
              <a:t>) 𝝠(pπ</a:t>
            </a:r>
            <a:r>
              <a:rPr lang="it" sz="1850" b="1" baseline="30000">
                <a:solidFill>
                  <a:schemeClr val="accent1"/>
                </a:solidFill>
              </a:rPr>
              <a:t>-</a:t>
            </a:r>
            <a:r>
              <a:rPr lang="it" sz="1850" b="1">
                <a:solidFill>
                  <a:schemeClr val="accent1"/>
                </a:solidFill>
              </a:rPr>
              <a:t>) </a:t>
            </a:r>
            <a:r>
              <a:rPr lang="it" sz="1850">
                <a:solidFill>
                  <a:schemeClr val="accent1"/>
                </a:solidFill>
              </a:rPr>
              <a:t>decays</a:t>
            </a:r>
            <a:r>
              <a:rPr lang="it"/>
              <a:t>: expected a sensitivity comparable to literature with Run 1 + 2 (~ 10k events)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To be completed by the </a:t>
            </a:r>
            <a:r>
              <a:rPr lang="it" b="1"/>
              <a:t>end of 2024</a:t>
            </a:r>
            <a:r>
              <a:rPr lang="it"/>
              <a:t> for my PhD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0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Development of </a:t>
            </a:r>
            <a:r>
              <a:rPr lang="it" b="1"/>
              <a:t>techniques scalable</a:t>
            </a:r>
            <a:r>
              <a:rPr lang="it"/>
              <a:t> to other decays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Possibility to </a:t>
            </a:r>
            <a:r>
              <a:rPr lang="it" b="1"/>
              <a:t>improve </a:t>
            </a:r>
            <a:r>
              <a:rPr lang="it"/>
              <a:t>the measurement with </a:t>
            </a:r>
            <a:r>
              <a:rPr lang="it" b="1"/>
              <a:t>Run3 </a:t>
            </a:r>
            <a:r>
              <a:rPr lang="it"/>
              <a:t>data and beyond</a:t>
            </a:r>
            <a:endParaRPr/>
          </a:p>
        </p:txBody>
      </p:sp>
      <p:sp>
        <p:nvSpPr>
          <p:cNvPr id="709" name="Google Shape;709;p4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4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1" name="Google Shape;711;p4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26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13" name="Google Shape;713;p44"/>
          <p:cNvPicPr preferRelativeResize="0"/>
          <p:nvPr/>
        </p:nvPicPr>
        <p:blipFill rotWithShape="1">
          <a:blip r:embed="rId3">
            <a:alphaModFix/>
          </a:blip>
          <a:srcRect b="16478"/>
          <a:stretch/>
        </p:blipFill>
        <p:spPr>
          <a:xfrm>
            <a:off x="5852850" y="1322525"/>
            <a:ext cx="3214949" cy="27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5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 of measurements: Run 1+2</a:t>
            </a:r>
            <a:endParaRPr/>
          </a:p>
        </p:txBody>
      </p:sp>
      <p:sp>
        <p:nvSpPr>
          <p:cNvPr id="719" name="Google Shape;719;p45"/>
          <p:cNvSpPr txBox="1">
            <a:spLocks noGrp="1"/>
          </p:cNvSpPr>
          <p:nvPr>
            <p:ph type="body" idx="1"/>
          </p:nvPr>
        </p:nvSpPr>
        <p:spPr>
          <a:xfrm>
            <a:off x="83100" y="923875"/>
            <a:ext cx="52857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Run 1</a:t>
            </a:r>
            <a:r>
              <a:rPr lang="it"/>
              <a:t>: 2011-2012 </a:t>
            </a:r>
            <a:r>
              <a:rPr lang="it" b="1"/>
              <a:t>3 fb</a:t>
            </a:r>
            <a:r>
              <a:rPr lang="it" b="1" baseline="30000"/>
              <a:t>-1</a:t>
            </a:r>
            <a:r>
              <a:rPr lang="it" baseline="30000"/>
              <a:t> </a:t>
            </a:r>
            <a:r>
              <a:rPr lang="it"/>
              <a:t>+ </a:t>
            </a:r>
            <a:r>
              <a:rPr lang="it" b="1"/>
              <a:t>Run 2</a:t>
            </a:r>
            <a:r>
              <a:rPr lang="it"/>
              <a:t>: 2015-2018 </a:t>
            </a:r>
            <a:r>
              <a:rPr lang="it" b="1"/>
              <a:t>6 fb</a:t>
            </a:r>
            <a:r>
              <a:rPr lang="it" b="1" baseline="30000"/>
              <a:t>-1</a:t>
            </a:r>
            <a:endParaRPr b="1" baseline="30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beauty</a:t>
            </a:r>
            <a:r>
              <a:rPr lang="it"/>
              <a:t> decays: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</a:rPr>
              <a:t>charm</a:t>
            </a:r>
            <a:r>
              <a:rPr lang="it"/>
              <a:t> decays, higher cross section wrt beauty:</a:t>
            </a:r>
            <a:endParaRPr/>
          </a:p>
        </p:txBody>
      </p:sp>
      <p:pic>
        <p:nvPicPr>
          <p:cNvPr id="720" name="Google Shape;720;p45"/>
          <p:cNvPicPr preferRelativeResize="0"/>
          <p:nvPr/>
        </p:nvPicPr>
        <p:blipFill rotWithShape="1">
          <a:blip r:embed="rId3">
            <a:alphaModFix/>
          </a:blip>
          <a:srcRect t="30172"/>
          <a:stretch/>
        </p:blipFill>
        <p:spPr>
          <a:xfrm>
            <a:off x="0" y="2835350"/>
            <a:ext cx="4666001" cy="13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5"/>
          <p:cNvSpPr/>
          <p:nvPr/>
        </p:nvSpPr>
        <p:spPr>
          <a:xfrm>
            <a:off x="25375" y="3125900"/>
            <a:ext cx="4333500" cy="494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2" name="Google Shape;7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75" y="4171178"/>
            <a:ext cx="4333500" cy="79440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5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5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27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5" name="Google Shape;725;p45" title="[102,102,102,&quot;https://www.codecogs.com/eqnedit.php?latex=%5CLambda_b%5E0%20%5Cto%20J%2F%5CPsi%20(%5Cto%20%5Cmu%5E%2B%20%5Cmu%5E-)%20%5CLambda%20(%5Cto%20p%20%5Cpi%5E-)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00" y="2066875"/>
            <a:ext cx="3213829" cy="2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45"/>
          <p:cNvSpPr txBox="1"/>
          <p:nvPr/>
        </p:nvSpPr>
        <p:spPr>
          <a:xfrm>
            <a:off x="5368875" y="2647950"/>
            <a:ext cx="35337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it" sz="16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polarization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measurement ongoing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</a:pP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observed a dilution in the polarization in SL decays, more focus on LL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Final polarization measurement not possible, </a:t>
            </a:r>
            <a:r>
              <a:rPr lang="it" sz="16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trigger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for T tracks available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7" name="Google Shape;727;p45"/>
          <p:cNvSpPr/>
          <p:nvPr/>
        </p:nvSpPr>
        <p:spPr>
          <a:xfrm>
            <a:off x="4797400" y="3474625"/>
            <a:ext cx="6441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4797400" y="1969875"/>
            <a:ext cx="6441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9" name="Google Shape;729;p45"/>
          <p:cNvSpPr txBox="1"/>
          <p:nvPr/>
        </p:nvSpPr>
        <p:spPr>
          <a:xfrm>
            <a:off x="5813625" y="1916413"/>
            <a:ext cx="313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First measurement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6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Program of measurements: Run 3</a:t>
            </a:r>
            <a:endParaRPr/>
          </a:p>
        </p:txBody>
      </p:sp>
      <p:sp>
        <p:nvSpPr>
          <p:cNvPr id="735" name="Google Shape;735;p46"/>
          <p:cNvSpPr txBox="1">
            <a:spLocks noGrp="1"/>
          </p:cNvSpPr>
          <p:nvPr>
            <p:ph type="body" idx="1"/>
          </p:nvPr>
        </p:nvSpPr>
        <p:spPr>
          <a:xfrm>
            <a:off x="142800" y="897775"/>
            <a:ext cx="4041300" cy="1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Run 3</a:t>
            </a:r>
            <a:r>
              <a:rPr lang="it"/>
              <a:t>: 2022-2025, expected </a:t>
            </a:r>
            <a:r>
              <a:rPr lang="it" b="1"/>
              <a:t>50</a:t>
            </a:r>
            <a:r>
              <a:rPr lang="it"/>
              <a:t> </a:t>
            </a:r>
            <a:r>
              <a:rPr lang="it" b="1"/>
              <a:t>fb</a:t>
            </a:r>
            <a:r>
              <a:rPr lang="it" b="1" baseline="30000"/>
              <a:t>-1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New </a:t>
            </a:r>
            <a:r>
              <a:rPr lang="it" b="1"/>
              <a:t>fully software trigger</a:t>
            </a:r>
            <a:r>
              <a:rPr lang="it"/>
              <a:t>, development of dedicated trigger lines for all the decays: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6" name="Google Shape;736;p46"/>
          <p:cNvPicPr preferRelativeResize="0"/>
          <p:nvPr/>
        </p:nvPicPr>
        <p:blipFill rotWithShape="1">
          <a:blip r:embed="rId3">
            <a:alphaModFix/>
          </a:blip>
          <a:srcRect t="30172"/>
          <a:stretch/>
        </p:blipFill>
        <p:spPr>
          <a:xfrm>
            <a:off x="4145925" y="997575"/>
            <a:ext cx="4939675" cy="15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6"/>
          <p:cNvSpPr/>
          <p:nvPr/>
        </p:nvSpPr>
        <p:spPr>
          <a:xfrm>
            <a:off x="4172788" y="1355308"/>
            <a:ext cx="4630247" cy="52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38" name="Google Shape;738;p46" title="[102,102,102,&quot;https://www.codecogs.com/eqnedit.php?latex=J%2F%5CPsi%20%5Cto%20%5CLambda%20%5Cbar%7B%5CLambd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21" y="4548325"/>
            <a:ext cx="1030614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6" title="[102,102,102,&quot;https://www.codecogs.com/eqnedit.php?latex=%5CLambda_b%5E0%20%5Cto%20J%2F%5CPsi%20(%5Cto%20%5Cmu%5E%2B%20%5Cmu%5E-)%20%5CLambda%20(%5Cto%20p%20%5Cpi%5E-)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00" y="2662475"/>
            <a:ext cx="2880001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6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28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42" name="Google Shape;742;p46" title="[102,102,102,&quot;https://www.codecogs.com/eqnedit.php?latex=%5CLambda_b%5E0%20%5Cto%20%5CLambda_c%5E%2B%20(%5Cto%20%5CLambda%20%5Cpi%5E%2B)%20%5Cpi%5E%2B%20%5Cpi%5E-%20%5Cmu%5E-%20%5Cbar%7B%5Cnu%7D_%7B%5Cmu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00" y="3367425"/>
            <a:ext cx="2520001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6" title="[102,102,102,&quot;https://www.codecogs.com/eqnedit.php?latex=%5CLambda_b%5E0%20%5Cto%20%5CLambda_c%5E%2B%20(%5Cto%20%5CLambda%20%5Cpi%5E%2B%20%5Cpi%5E%2B%20%5Cpi%5E-)%20%5Cmu%5E-%20%5Cbar%7B%5Cnu%7D_%7B%5Cmu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000" y="3767575"/>
            <a:ext cx="2520001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6" title="[102,102,102,&quot;https://www.codecogs.com/eqnedit.php?latex=%5CLambda_b%5E0%20%5Cto%20%5CLambda_c%5E%2B%20(%5Cto%20%5CLambda%20%5Cpi%5E%2B%20%5Cpi%5E%2B%20%5Cpi%5E-)%20%5Cpi%5E%2B%20%5Cpi%5E-%20%5Cmu%5E-%20%5Cbar%7B%5Cnu%7D_%7B%5Cmu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214" y="4167725"/>
            <a:ext cx="2880001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6"/>
          <p:cNvSpPr/>
          <p:nvPr/>
        </p:nvSpPr>
        <p:spPr>
          <a:xfrm>
            <a:off x="3254450" y="3303450"/>
            <a:ext cx="272100" cy="1192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6" name="Google Shape;746;p46"/>
          <p:cNvSpPr txBox="1"/>
          <p:nvPr/>
        </p:nvSpPr>
        <p:spPr>
          <a:xfrm>
            <a:off x="4141375" y="3749500"/>
            <a:ext cx="4587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Semi-leptonic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decays: </a:t>
            </a:r>
            <a:r>
              <a:rPr lang="it" sz="1600" u="sng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ratio factor 200 greater than that in the 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1850" baseline="-25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850" dirty="0">
                <a:solidFill>
                  <a:schemeClr val="accent1"/>
                </a:solidFill>
                <a:highlight>
                  <a:schemeClr val="lt1"/>
                </a:highlight>
              </a:rPr>
              <a:t>→ 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J/𝜓(𝝁</a:t>
            </a:r>
            <a:r>
              <a:rPr lang="it" sz="1850" baseline="30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1850" baseline="30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) 𝝠(pπ</a:t>
            </a:r>
            <a:r>
              <a:rPr lang="it" sz="1850" baseline="30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18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r>
              <a:rPr lang="it" sz="165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decay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 More difficulties in the </a:t>
            </a:r>
            <a:r>
              <a:rPr lang="it" sz="1600" u="sng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reconstruction, 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work in progress</a:t>
            </a:r>
            <a:endParaRPr sz="1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7" name="Google Shape;747;p46"/>
          <p:cNvSpPr txBox="1"/>
          <p:nvPr/>
        </p:nvSpPr>
        <p:spPr>
          <a:xfrm>
            <a:off x="4121675" y="2520375"/>
            <a:ext cx="48849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Charm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decays: number of </a:t>
            </a:r>
            <a:r>
              <a:rPr lang="it" sz="16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2200" dirty="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produced is few (2-5) orders of magnitude greater than that in b-decays. </a:t>
            </a:r>
            <a:r>
              <a:rPr lang="it" sz="1600" u="sng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Triggers ready </a:t>
            </a:r>
            <a:r>
              <a:rPr lang="it" sz="1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 Run 3</a:t>
            </a: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8" name="Google Shape;748;p46"/>
          <p:cNvSpPr/>
          <p:nvPr/>
        </p:nvSpPr>
        <p:spPr>
          <a:xfrm>
            <a:off x="4142174" y="3741602"/>
            <a:ext cx="4660861" cy="119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9" name="Google Shape;749;p46"/>
          <p:cNvSpPr/>
          <p:nvPr/>
        </p:nvSpPr>
        <p:spPr>
          <a:xfrm>
            <a:off x="4142175" y="2571750"/>
            <a:ext cx="4660862" cy="99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0" name="Google Shape;750;p46"/>
          <p:cNvSpPr/>
          <p:nvPr/>
        </p:nvSpPr>
        <p:spPr>
          <a:xfrm>
            <a:off x="3627025" y="3797125"/>
            <a:ext cx="494700" cy="19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1" name="Google Shape;751;p46"/>
          <p:cNvSpPr/>
          <p:nvPr/>
        </p:nvSpPr>
        <p:spPr>
          <a:xfrm>
            <a:off x="6265025" y="2330550"/>
            <a:ext cx="272100" cy="308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Future prospects</a:t>
            </a: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288875" y="1008300"/>
            <a:ext cx="4092300" cy="2314200"/>
          </a:xfrm>
          <a:prstGeom prst="rect">
            <a:avLst/>
          </a:prstGeom>
          <a:solidFill>
            <a:srgbClr val="FF572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7"/>
          <p:cNvSpPr txBox="1"/>
          <p:nvPr/>
        </p:nvSpPr>
        <p:spPr>
          <a:xfrm>
            <a:off x="211175" y="1008300"/>
            <a:ext cx="42477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Current limit Λ EDM: Fermilab, 1981, fixed target experiment </a:t>
            </a:r>
            <a:r>
              <a:rPr lang="it" sz="1600" b="1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Λ EDM &lt; 1.5 × 10</a:t>
            </a:r>
            <a:r>
              <a:rPr lang="it" sz="1600" b="1" baseline="300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−16 </a:t>
            </a:r>
            <a:r>
              <a:rPr lang="it" sz="1600" b="1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ecm</a:t>
            </a: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, with 95% C.L.</a:t>
            </a:r>
            <a:endParaRPr sz="16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Expected improvement Λ EDM: LHCb project, sensitivity reachable</a:t>
            </a:r>
            <a:r>
              <a:rPr lang="it" sz="1600" b="1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sz="1600" b="1" baseline="-2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δ</a:t>
            </a:r>
            <a:r>
              <a:rPr lang="it" sz="1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≈</a:t>
            </a:r>
            <a:r>
              <a:rPr lang="it" sz="1600" b="1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1.3×10</a:t>
            </a:r>
            <a:r>
              <a:rPr lang="it" sz="1600" b="1" baseline="300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−18 </a:t>
            </a:r>
            <a:r>
              <a:rPr lang="it" sz="1600" b="1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ecm</a:t>
            </a: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with 50 fb</a:t>
            </a:r>
            <a:r>
              <a:rPr lang="it" sz="1600" baseline="300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-1 </a:t>
            </a:r>
            <a:r>
              <a:rPr lang="it" sz="1600">
                <a:solidFill>
                  <a:srgbClr val="FFFFFF"/>
                </a:solidFill>
                <a:highlight>
                  <a:srgbClr val="FF5722"/>
                </a:highlight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endParaRPr sz="1600" baseline="300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FF5722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9" name="Google Shape;759;p47"/>
          <p:cNvSpPr/>
          <p:nvPr/>
        </p:nvSpPr>
        <p:spPr>
          <a:xfrm>
            <a:off x="4802225" y="2814425"/>
            <a:ext cx="4151100" cy="203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7"/>
          <p:cNvSpPr txBox="1"/>
          <p:nvPr/>
        </p:nvSpPr>
        <p:spPr>
          <a:xfrm>
            <a:off x="4852150" y="2814425"/>
            <a:ext cx="3944100" cy="25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measured value Λ MDM: 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μ = 0.613±0.004 μ</a:t>
            </a:r>
            <a:r>
              <a:rPr lang="it" sz="1600" b="1" baseline="-2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endParaRPr sz="1600" b="1" baseline="-2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Char char="●"/>
            </a:pP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Expected improvement Λ MDM: sensitivity reachable 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sz="1600" b="1" baseline="-2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μ 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≈ 10</a:t>
            </a:r>
            <a:r>
              <a:rPr lang="it" sz="1600" b="1" baseline="30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−4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μ</a:t>
            </a:r>
            <a:r>
              <a:rPr lang="it" sz="1600" b="1" baseline="-2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with  50 fb</a:t>
            </a:r>
            <a:r>
              <a:rPr lang="it" sz="1600" baseline="30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-1 </a:t>
            </a: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data ⇒ first 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CPT </a:t>
            </a: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test at 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it" sz="1600" b="1" baseline="30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−4</a:t>
            </a:r>
            <a:r>
              <a:rPr lang="it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level </a:t>
            </a:r>
            <a:r>
              <a:rPr lang="it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with Λ baryons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1" name="Google Shape;761;p4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7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29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3" name="Google Shape;763;p47"/>
          <p:cNvPicPr preferRelativeResize="0"/>
          <p:nvPr/>
        </p:nvPicPr>
        <p:blipFill rotWithShape="1">
          <a:blip r:embed="rId3">
            <a:alphaModFix/>
          </a:blip>
          <a:srcRect l="2543"/>
          <a:stretch/>
        </p:blipFill>
        <p:spPr>
          <a:xfrm>
            <a:off x="4458875" y="41375"/>
            <a:ext cx="4494300" cy="26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7"/>
          <p:cNvSpPr/>
          <p:nvPr/>
        </p:nvSpPr>
        <p:spPr>
          <a:xfrm>
            <a:off x="8465050" y="2094850"/>
            <a:ext cx="331200" cy="193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5" name="Google Shape;765;p47"/>
          <p:cNvSpPr txBox="1"/>
          <p:nvPr/>
        </p:nvSpPr>
        <p:spPr>
          <a:xfrm>
            <a:off x="291200" y="3608225"/>
            <a:ext cx="4034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LHCb plans to run up to 2041 and reach </a:t>
            </a:r>
            <a:r>
              <a:rPr lang="it" sz="1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300 fb</a:t>
            </a:r>
            <a:r>
              <a:rPr lang="it" sz="1600" b="1" baseline="30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-1 </a:t>
            </a:r>
            <a:r>
              <a:rPr lang="it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data  ⇒ possibility to reach even better sensitivity in a long time scale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6" name="Google Shape;766;p47"/>
          <p:cNvSpPr/>
          <p:nvPr/>
        </p:nvSpPr>
        <p:spPr>
          <a:xfrm>
            <a:off x="8465050" y="671525"/>
            <a:ext cx="331200" cy="193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Backup</a:t>
            </a:r>
            <a:endParaRPr/>
          </a:p>
        </p:txBody>
      </p:sp>
      <p:sp>
        <p:nvSpPr>
          <p:cNvPr id="772" name="Google Shape;77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Increase in statistics</a:t>
            </a:r>
            <a:endParaRPr/>
          </a:p>
        </p:txBody>
      </p:sp>
      <p:sp>
        <p:nvSpPr>
          <p:cNvPr id="796" name="Google Shape;796;p50"/>
          <p:cNvSpPr txBox="1">
            <a:spLocks noGrp="1"/>
          </p:cNvSpPr>
          <p:nvPr>
            <p:ph type="body" idx="1"/>
          </p:nvPr>
        </p:nvSpPr>
        <p:spPr>
          <a:xfrm>
            <a:off x="6900" y="923875"/>
            <a:ext cx="5859900" cy="15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Change of vertexing approach: + 22% increase on data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Run 1 data: + 1500 events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Total of about </a:t>
            </a:r>
            <a:r>
              <a:rPr lang="it" b="1"/>
              <a:t>9000</a:t>
            </a:r>
            <a:r>
              <a:rPr lang="it"/>
              <a:t> signal candidates selected</a:t>
            </a:r>
            <a:endParaRPr/>
          </a:p>
        </p:txBody>
      </p:sp>
      <p:pic>
        <p:nvPicPr>
          <p:cNvPr id="797" name="Google Shape;79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650" y="2494977"/>
            <a:ext cx="2936374" cy="247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0"/>
          <p:cNvPicPr preferRelativeResize="0"/>
          <p:nvPr/>
        </p:nvPicPr>
        <p:blipFill rotWithShape="1">
          <a:blip r:embed="rId4">
            <a:alphaModFix/>
          </a:blip>
          <a:srcRect l="50721"/>
          <a:stretch/>
        </p:blipFill>
        <p:spPr>
          <a:xfrm>
            <a:off x="5910500" y="-76200"/>
            <a:ext cx="3132275" cy="25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50"/>
          <p:cNvSpPr/>
          <p:nvPr/>
        </p:nvSpPr>
        <p:spPr>
          <a:xfrm rot="5400000">
            <a:off x="7233275" y="2294000"/>
            <a:ext cx="423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0" name="Google Shape;80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674" y="2468150"/>
            <a:ext cx="2644075" cy="23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0"/>
          <p:cNvSpPr/>
          <p:nvPr/>
        </p:nvSpPr>
        <p:spPr>
          <a:xfrm>
            <a:off x="203900" y="3903750"/>
            <a:ext cx="2649600" cy="847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2" name="Google Shape;802;p50"/>
          <p:cNvSpPr txBox="1"/>
          <p:nvPr/>
        </p:nvSpPr>
        <p:spPr>
          <a:xfrm>
            <a:off x="294850" y="4084675"/>
            <a:ext cx="2454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Sensitivity: 𝝈 ∝  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3" name="Google Shape;803;p50" title="[255,255,255,&quot;https://www.codecogs.com/eqnedit.php?latex=%5Cfrac%7B1%7D%7BP_0%20%5Csqrt%7BN%7D%20%7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7350" y="4078975"/>
            <a:ext cx="559800" cy="4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50"/>
          <p:cNvSpPr txBox="1"/>
          <p:nvPr/>
        </p:nvSpPr>
        <p:spPr>
          <a:xfrm>
            <a:off x="8257525" y="2588300"/>
            <a:ext cx="7395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DTF only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5" name="Google Shape;805;p50"/>
          <p:cNvSpPr txBox="1"/>
          <p:nvPr/>
        </p:nvSpPr>
        <p:spPr>
          <a:xfrm>
            <a:off x="8181325" y="73700"/>
            <a:ext cx="7395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VF + DTF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6" name="Google Shape;806;p50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0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21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8" name="Google Shape;808;p50"/>
          <p:cNvSpPr txBox="1"/>
          <p:nvPr/>
        </p:nvSpPr>
        <p:spPr>
          <a:xfrm>
            <a:off x="116325" y="2530625"/>
            <a:ext cx="29364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Proof of principle analysis: expected a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sensitivity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EDM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comparable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the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Fermilab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one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B</a:t>
            </a:r>
            <a:r>
              <a:rPr lang="it" b="1" baseline="30000"/>
              <a:t>0</a:t>
            </a:r>
            <a:r>
              <a:rPr lang="it" b="1"/>
              <a:t> </a:t>
            </a:r>
            <a:r>
              <a:rPr lang="it">
                <a:highlight>
                  <a:schemeClr val="lt1"/>
                </a:highlight>
              </a:rPr>
              <a:t>→ </a:t>
            </a:r>
            <a:r>
              <a:rPr lang="it" b="1"/>
              <a:t>J/𝜓(𝝁</a:t>
            </a:r>
            <a:r>
              <a:rPr lang="it" b="1" baseline="30000"/>
              <a:t>+ </a:t>
            </a:r>
            <a:r>
              <a:rPr lang="it" b="1"/>
              <a:t>𝝁</a:t>
            </a:r>
            <a:r>
              <a:rPr lang="it" b="1" baseline="30000"/>
              <a:t>-</a:t>
            </a:r>
            <a:r>
              <a:rPr lang="it" b="1"/>
              <a:t>) K</a:t>
            </a:r>
            <a:r>
              <a:rPr lang="it" b="1" baseline="-25000"/>
              <a:t>s</a:t>
            </a:r>
            <a:r>
              <a:rPr lang="it" b="1" baseline="30000"/>
              <a:t>0</a:t>
            </a:r>
            <a:r>
              <a:rPr lang="it" b="1"/>
              <a:t>(π</a:t>
            </a:r>
            <a:r>
              <a:rPr lang="it" b="1" baseline="30000"/>
              <a:t>+</a:t>
            </a:r>
            <a:r>
              <a:rPr lang="it" b="1"/>
              <a:t>π</a:t>
            </a:r>
            <a:r>
              <a:rPr lang="it" b="1" baseline="30000"/>
              <a:t>-</a:t>
            </a:r>
            <a:r>
              <a:rPr lang="it" b="1"/>
              <a:t>) and vertex resolution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1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                   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6" name="Google Shape;8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62" y="829575"/>
            <a:ext cx="8398274" cy="40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1"/>
          <p:cNvSpPr txBox="1"/>
          <p:nvPr/>
        </p:nvSpPr>
        <p:spPr>
          <a:xfrm>
            <a:off x="1267275" y="4468150"/>
            <a:ext cx="233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Data error bars need to be added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>
                <a:highlight>
                  <a:schemeClr val="lt1"/>
                </a:highlight>
              </a:rPr>
              <a:t>𝝠 </a:t>
            </a:r>
            <a:r>
              <a:rPr lang="it"/>
              <a:t>electromagnetic dipole moments: how?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311700" y="737575"/>
            <a:ext cx="85206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</a:rPr>
              <a:t>METHOD</a:t>
            </a:r>
            <a:r>
              <a:rPr lang="it"/>
              <a:t>: spin polarization </a:t>
            </a:r>
            <a:r>
              <a:rPr lang="it" b="1">
                <a:solidFill>
                  <a:schemeClr val="dk1"/>
                </a:solidFill>
              </a:rPr>
              <a:t>precession</a:t>
            </a:r>
            <a:r>
              <a:rPr lang="it" b="1"/>
              <a:t> </a:t>
            </a:r>
            <a:r>
              <a:rPr lang="it"/>
              <a:t>in a magnetic field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Dynamics of spin in an external magnetic field given by the T-BMT equations [1], in the lab  frame:</a:t>
            </a:r>
            <a:endParaRPr/>
          </a:p>
        </p:txBody>
      </p:sp>
      <p:cxnSp>
        <p:nvCxnSpPr>
          <p:cNvPr id="102" name="Google Shape;102;p16"/>
          <p:cNvCxnSpPr/>
          <p:nvPr/>
        </p:nvCxnSpPr>
        <p:spPr>
          <a:xfrm rot="10800000" flipH="1">
            <a:off x="6575131" y="2628546"/>
            <a:ext cx="171900" cy="30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 rot="10800000" flipH="1">
            <a:off x="6747095" y="2543080"/>
            <a:ext cx="485100" cy="85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6"/>
          <p:cNvCxnSpPr/>
          <p:nvPr/>
        </p:nvCxnSpPr>
        <p:spPr>
          <a:xfrm rot="10800000" flipH="1">
            <a:off x="7244208" y="2524636"/>
            <a:ext cx="49200" cy="18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6"/>
          <p:cNvSpPr/>
          <p:nvPr/>
        </p:nvSpPr>
        <p:spPr>
          <a:xfrm>
            <a:off x="4346900" y="2237111"/>
            <a:ext cx="613800" cy="24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6"/>
          <p:cNvCxnSpPr>
            <a:stCxn id="105" idx="1"/>
          </p:cNvCxnSpPr>
          <p:nvPr/>
        </p:nvCxnSpPr>
        <p:spPr>
          <a:xfrm>
            <a:off x="4346900" y="235711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4484159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4553901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4623643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4693385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4763128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6"/>
          <p:cNvCxnSpPr/>
          <p:nvPr/>
        </p:nvCxnSpPr>
        <p:spPr>
          <a:xfrm>
            <a:off x="4832870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6"/>
          <p:cNvCxnSpPr/>
          <p:nvPr/>
        </p:nvCxnSpPr>
        <p:spPr>
          <a:xfrm>
            <a:off x="4902612" y="2300794"/>
            <a:ext cx="0" cy="1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6"/>
          <p:cNvSpPr/>
          <p:nvPr/>
        </p:nvSpPr>
        <p:spPr>
          <a:xfrm>
            <a:off x="5390807" y="2081674"/>
            <a:ext cx="104100" cy="5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582290" y="1918670"/>
            <a:ext cx="104100" cy="80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052681" y="1658994"/>
            <a:ext cx="1208400" cy="127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7627579" y="1564299"/>
            <a:ext cx="104100" cy="144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 flipH="1">
            <a:off x="7860205" y="1564269"/>
            <a:ext cx="104100" cy="144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8093158" y="1564299"/>
            <a:ext cx="104100" cy="144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6226249" y="1350025"/>
            <a:ext cx="9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MAGNET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 rot="10800000" flipH="1">
            <a:off x="4567886" y="2087989"/>
            <a:ext cx="2522700" cy="2898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2" name="Google Shape;122;p16"/>
          <p:cNvSpPr txBox="1"/>
          <p:nvPr/>
        </p:nvSpPr>
        <p:spPr>
          <a:xfrm>
            <a:off x="8719476" y="1381802"/>
            <a:ext cx="4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719469" y="1784629"/>
            <a:ext cx="23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4252314" y="1818870"/>
            <a:ext cx="36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16"/>
          <p:cNvSpPr/>
          <p:nvPr/>
        </p:nvSpPr>
        <p:spPr>
          <a:xfrm rot="-435583">
            <a:off x="5780323" y="2176059"/>
            <a:ext cx="237403" cy="11766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/>
          <p:nvPr/>
        </p:nvSpPr>
        <p:spPr>
          <a:xfrm rot="457689">
            <a:off x="6141998" y="2115340"/>
            <a:ext cx="237300" cy="11773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2690767">
            <a:off x="6830308" y="2021129"/>
            <a:ext cx="236952" cy="11815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 rot="10800000" flipH="1">
            <a:off x="7121444" y="1598577"/>
            <a:ext cx="1393200" cy="489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 rot="10800000" flipH="1">
            <a:off x="7127580" y="1916803"/>
            <a:ext cx="1424100" cy="183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6"/>
          <p:cNvSpPr/>
          <p:nvPr/>
        </p:nvSpPr>
        <p:spPr>
          <a:xfrm rot="1708647">
            <a:off x="6524949" y="2085019"/>
            <a:ext cx="237200" cy="117869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5187851" y="2234668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16" title="[255,255,255,&quot;https://www.codecogs.com/eqnedit.php?latex=%5Cfrac%7B1%7D%7BP_0%20%5Csqrt%7BN%7D%20%7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750" y="4307575"/>
            <a:ext cx="559800" cy="4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p16" title="[0,0,0,&quot;https://www.codecogs.com/eqnedit.php?latex=%20%5Cfrac%7B%20d%20%5Cvec%7BP%7D%7D%7Bdt%7D%20%3D%20%5Cvec%7BP%7D%20%5Ctimes%20%5Cvec%7B%20%5COmega%7D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950" y="1500050"/>
            <a:ext cx="1714519" cy="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357825" y="2342650"/>
            <a:ext cx="430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baryons are neutral particles, assuming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= 0 (as in LHCb detector)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4518500" y="3659625"/>
            <a:ext cx="442200" cy="373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239325" y="4583975"/>
            <a:ext cx="442200" cy="373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698400" y="3589300"/>
            <a:ext cx="29583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 terms of flight length (l)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16" title="[0,0,0,&quot;https://www.codecogs.com/eqnedit.php?latex=%20%5Cvec%7B%5CPhi%7D%20%3D%20%5Cfrac%7B%5Cmu_B%7D%7B%5Cbeta%20%5Chbar%20c%7D%20%5Cbiggl%5B%20g%20%5Cbiggl(%20%5Cvec%7BD%7D%20-%20%5Cfrac%7B%5Cgamma%20%5Cbeta(%5Cvec%7B%5Cbeta%7D%5Ccdot%5Cvec%7BD%7D)%7D%7B%5Cgamma%2B1%7D%20%5Cbiggr)%20%2B%20d%20%5Cvec%7B%5Cbeta%7D%20%5Ctimes%20%5Cvec%7BD%7D%20%5Cbiggr%5D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450" y="3598828"/>
            <a:ext cx="37901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5457075" y="3115425"/>
            <a:ext cx="2146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2" name="Google Shape;142;p16" title="[0,0,0,&quot;https://www.codecogs.com/eqnedit.php?latex=%20%5Cvec%7BP%7D(l)%20%3D%20(%5Cvec%7BP%7D_0%5Ccdot%20%5Cvec%7B%5Comega'%7D)%5Cvec%7B%5Comega'%7D%2B%20%5B%5Cvec%7BP%7D_0%20-%20(%5Cvec%7BP%7D_0%5Ccdot%5Cvec%7B%5Comega'%7D)%5Cvec%7B%5Comega'%7D%5D%5Ccos%7B%5Cphi%7D%20%2B%20(%5Cvec%7BP%7D_0%5Ctimes%5Cvec%7B%5Comega'%7D)%5Csin%7B%5Cphi%7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2756" y="4643125"/>
            <a:ext cx="5930591" cy="2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394425" y="3941475"/>
            <a:ext cx="3356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T-BMT equation of motion: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16" title="[0,0,0,&quot;https://www.codecogs.com/eqnedit.php?latex=%5Cvec%7B%5COmega%7D%20%3D%20%5Cfrac%7B%5Cmu_B%7D%7B%5Chbar%7D%20%5Cbiggl%5B%20g%20%5Cbiggl(%20%5Cvec%7BB%7D%20-%20%5Cfrac%7B%5Cgamma(%5Cvec%7B%5Cbeta%7D%20%5Ccdot%20%5Cvec%7BB%7D)%5Cvec%7B%5Cbeta%7D%7D%7B%5Cgamma%2B1%7D%20%5Cbiggr)%20%2B%20d%5Cvec%7B%5Cbeta%7D%20%5Ctimes%20%5Cvec%7BB%7D%20%5Cbiggr%5D%2C%2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675" y="3054977"/>
            <a:ext cx="3356702" cy="50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title="[0,0,0,&quot;https://www.codecogs.com/eqnedit.php?latex=%5Cvec%7B%5Comega%7D%3D%5Cvec%7B%5COmega%7D%2F%5COmega%2C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3300" y="3164378"/>
            <a:ext cx="961247" cy="2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title="[0,0,0,&quot;https://www.codecogs.com/eqnedit.php?latex=%5Cvec%7BD%7D%20%3D%20%5Cint%20%5Cvec%7BB%7D%20dl%2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6200" y="3088574"/>
            <a:ext cx="961250" cy="44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title="[0,0,0,&quot;https://www.codecogs.com/eqnedit.php?latex=%5Cvec%7BP%7D(t)%20%3D%20(%5Cvec%7BP%7D_0%5Ccdot%20%5Cvec%7B%5Comega%7D)%5Cvec%7B%5Comega%7D%20%2B%20%5B%5Cvec%7BP%7D_0%20-%20(%5Cvec%7BP%7D_0%5Ccdot%5Cvec%7B%5Comega%7D)%5Cvec%7B%5Comega%7D%5D%5Ccos(%7B%5COmega%20t%7D)%20%2B%20(%5Cvec%7BP%7D_0%5Ctimes%5Cvec%7B%5Comega%7D)%5Csin(%7B%5COmega%20t%7D)%2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1200" y="4296925"/>
            <a:ext cx="7926915" cy="3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6462250" y="-26425"/>
            <a:ext cx="28902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</a:t>
            </a:r>
            <a:r>
              <a:rPr lang="it" sz="110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Phys. Rev. Lett., 2:435–436, May 1959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 title="[0,0,0,&quot;https://www.codecogs.com/eqnedit.php?latex=%5Cphi%20%3D%20%5Cfrac%7Bg%20D_y%20%5Cmu_B%7D%7B%5Cbeta%20%5Chbar%20c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800" y="3961275"/>
            <a:ext cx="1485901" cy="68282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>
                <a:highlight>
                  <a:schemeClr val="lt1"/>
                </a:highlight>
              </a:rPr>
              <a:t>𝝠 </a:t>
            </a:r>
            <a:r>
              <a:rPr lang="it"/>
              <a:t>electromagnetic dipole moments: how?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311700" y="737575"/>
            <a:ext cx="85206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</a:rPr>
              <a:t>METHOD</a:t>
            </a:r>
            <a:r>
              <a:rPr lang="it"/>
              <a:t>: spin polarization </a:t>
            </a:r>
            <a:r>
              <a:rPr lang="it" b="1">
                <a:solidFill>
                  <a:schemeClr val="dk1"/>
                </a:solidFill>
              </a:rPr>
              <a:t>precession</a:t>
            </a:r>
            <a:r>
              <a:rPr lang="it" b="1"/>
              <a:t> </a:t>
            </a:r>
            <a:r>
              <a:rPr lang="it"/>
              <a:t>in a magnetic field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Dynamics of spin in an external magnetic field given by the T-BMT equations</a:t>
            </a: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 rot="10800000" flipH="1">
            <a:off x="3051766" y="2897098"/>
            <a:ext cx="198600" cy="3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7"/>
          <p:cNvCxnSpPr/>
          <p:nvPr/>
        </p:nvCxnSpPr>
        <p:spPr>
          <a:xfrm rot="10800000" flipH="1">
            <a:off x="3250270" y="2786444"/>
            <a:ext cx="559800" cy="110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7"/>
          <p:cNvCxnSpPr/>
          <p:nvPr/>
        </p:nvCxnSpPr>
        <p:spPr>
          <a:xfrm rot="10800000" flipH="1">
            <a:off x="3824102" y="2762613"/>
            <a:ext cx="56700" cy="23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7"/>
          <p:cNvCxnSpPr>
            <a:stCxn id="160" idx="1"/>
          </p:cNvCxnSpPr>
          <p:nvPr/>
        </p:nvCxnSpPr>
        <p:spPr>
          <a:xfrm>
            <a:off x="479650" y="254580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17"/>
          <p:cNvSpPr/>
          <p:nvPr/>
        </p:nvSpPr>
        <p:spPr>
          <a:xfrm>
            <a:off x="2448686" y="1642430"/>
            <a:ext cx="1395000" cy="165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2649050" y="1623600"/>
            <a:ext cx="9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MAGNET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 rot="-10412119" flipH="1">
            <a:off x="721158" y="2348954"/>
            <a:ext cx="2912318" cy="374993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4" name="Google Shape;164;p17"/>
          <p:cNvSpPr txBox="1"/>
          <p:nvPr/>
        </p:nvSpPr>
        <p:spPr>
          <a:xfrm>
            <a:off x="5222250" y="1512325"/>
            <a:ext cx="51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5222243" y="2033611"/>
            <a:ext cx="26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16947" y="2046538"/>
            <a:ext cx="41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17"/>
          <p:cNvSpPr/>
          <p:nvPr/>
        </p:nvSpPr>
        <p:spPr>
          <a:xfrm rot="-97658">
            <a:off x="2119792" y="2472132"/>
            <a:ext cx="274611" cy="15210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 rot="896853">
            <a:off x="2543325" y="2440858"/>
            <a:ext cx="274488" cy="15223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 rot="3275170">
            <a:off x="3338181" y="2413146"/>
            <a:ext cx="290434" cy="145122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" name="Google Shape;170;p17"/>
          <p:cNvCxnSpPr/>
          <p:nvPr/>
        </p:nvCxnSpPr>
        <p:spPr>
          <a:xfrm rot="10800000" flipH="1">
            <a:off x="3606193" y="1869235"/>
            <a:ext cx="1608300" cy="633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/>
          <p:cNvCxnSpPr/>
          <p:nvPr/>
        </p:nvCxnSpPr>
        <p:spPr>
          <a:xfrm rot="10800000" flipH="1">
            <a:off x="3613275" y="2280757"/>
            <a:ext cx="1644000" cy="237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7"/>
          <p:cNvSpPr/>
          <p:nvPr/>
        </p:nvSpPr>
        <p:spPr>
          <a:xfrm rot="2269289">
            <a:off x="2983306" y="2453628"/>
            <a:ext cx="281799" cy="14873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1450386" y="2387394"/>
            <a:ext cx="77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28850" y="4079450"/>
            <a:ext cx="208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Precession angle: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17" title="[0,0,0,&quot;https://www.codecogs.com/eqnedit.php?latex=%5Cvec%7BP_0%7D%20%3D%20(0%2C0%2CP_0)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00" y="3515125"/>
            <a:ext cx="1791001" cy="3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6356950" y="1618425"/>
            <a:ext cx="32307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Ingredients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source of polarized            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  and 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magnetic field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detector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17" title="[102,102,102,&quot;https://www.codecogs.com/eqnedit.php?latex=%5CLambda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225" y="2289585"/>
            <a:ext cx="140600" cy="16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 title="[102,102,102,&quot;https://www.codecogs.com/eqnedit.php?latex=%5Cbar%7B%5CLambd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6825" y="2260850"/>
            <a:ext cx="140607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 title="[0,0,0,&quot;https://www.codecogs.com/eqnedit.php?latex=%5Cvec%7BP_f%7D%20%3D%20(-P_0%20%5Csin%20%5Cphi%20%2C%20-P_0%20%5Cfrac%7Bd%20%5Cbeta%7D%7Bg%7D%20%5Csin%20%5Cphi%2C%20P_0%20%5Ccos%20%5Cphi)%2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926" y="3451050"/>
            <a:ext cx="4093374" cy="56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7"/>
          <p:cNvCxnSpPr/>
          <p:nvPr/>
        </p:nvCxnSpPr>
        <p:spPr>
          <a:xfrm rot="10800000" flipH="1">
            <a:off x="2112800" y="3741875"/>
            <a:ext cx="1485900" cy="12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81" name="Google Shape;181;p17" title="[0,0,0,&quot;https://www.codecogs.com/eqnedit.php?latex=%5Cvec%7BB%7D%20%3D%20(0%2C%20B_y%2C%200)%2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5675" y="3471673"/>
            <a:ext cx="1109699" cy="241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/>
          <p:nvPr/>
        </p:nvSpPr>
        <p:spPr>
          <a:xfrm>
            <a:off x="4471100" y="4056150"/>
            <a:ext cx="2649600" cy="847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4562050" y="4237075"/>
            <a:ext cx="37578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Sensitivity: 𝝈 ∝  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17" title="[255,255,255,&quot;https://www.codecogs.com/eqnedit.php?latex=%5Cfrac%7B1%7D%7BP_0%20%5Csqrt%7BN%7D%20%7D%2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0750" y="4307575"/>
            <a:ext cx="559800" cy="4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-1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5915775" y="3353350"/>
            <a:ext cx="275400" cy="3753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8" name="Google Shape;188;p17"/>
          <p:cNvSpPr/>
          <p:nvPr/>
        </p:nvSpPr>
        <p:spPr>
          <a:xfrm>
            <a:off x="2639175" y="3962950"/>
            <a:ext cx="275400" cy="375300"/>
          </a:xfrm>
          <a:prstGeom prst="ellipse">
            <a:avLst/>
          </a:prstGeom>
          <a:noFill/>
          <a:ln w="19050" cap="flat" cmpd="sng">
            <a:solidFill>
              <a:srgbClr val="1C3A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9" name="Google Shape;189;p17"/>
          <p:cNvSpPr txBox="1"/>
          <p:nvPr/>
        </p:nvSpPr>
        <p:spPr>
          <a:xfrm>
            <a:off x="7081125" y="4644375"/>
            <a:ext cx="2266950" cy="4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55A6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100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D590275-85BD-F96A-3DEE-E29A988FFD86}"/>
              </a:ext>
            </a:extLst>
          </p:cNvPr>
          <p:cNvCxnSpPr>
            <a:cxnSpLocks/>
          </p:cNvCxnSpPr>
          <p:nvPr/>
        </p:nvCxnSpPr>
        <p:spPr>
          <a:xfrm flipV="1">
            <a:off x="185200" y="1415991"/>
            <a:ext cx="0" cy="611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92DD4F3-E792-BF52-3ABE-1BBA9021815F}"/>
              </a:ext>
            </a:extLst>
          </p:cNvPr>
          <p:cNvCxnSpPr>
            <a:cxnSpLocks/>
          </p:cNvCxnSpPr>
          <p:nvPr/>
        </p:nvCxnSpPr>
        <p:spPr>
          <a:xfrm>
            <a:off x="185200" y="2032933"/>
            <a:ext cx="584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9062D5-D584-C8D4-6AC1-0D6FF40AE0D5}"/>
              </a:ext>
            </a:extLst>
          </p:cNvPr>
          <p:cNvSpPr txBox="1"/>
          <p:nvPr/>
        </p:nvSpPr>
        <p:spPr>
          <a:xfrm>
            <a:off x="-40891" y="1309605"/>
            <a:ext cx="28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y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EA4263-73AF-7872-1566-EC95CCDC1F8B}"/>
              </a:ext>
            </a:extLst>
          </p:cNvPr>
          <p:cNvSpPr txBox="1"/>
          <p:nvPr/>
        </p:nvSpPr>
        <p:spPr>
          <a:xfrm>
            <a:off x="669445" y="1926955"/>
            <a:ext cx="28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z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Polarization measurement</a:t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3419825" y="21674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5705825" y="21674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7991825" y="2167453"/>
            <a:ext cx="388800" cy="384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366500" y="2947975"/>
            <a:ext cx="62448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𝜶: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decay asymmetry parameter, fixed from world average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: helicity angles of the proton in the </a:t>
            </a:r>
            <a:r>
              <a:rPr lang="it" sz="16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</a:t>
            </a: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rest frame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" name="Google Shape;199;p18" title="[102,102,102,&quot;https://www.codecogs.com/eqnedit.php?latex=(%5Ccos%20%5Ctheta_p%2C%20%5Cphi_p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25" y="3661825"/>
            <a:ext cx="1013450" cy="2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/>
        </p:nvSpPr>
        <p:spPr>
          <a:xfrm>
            <a:off x="341750" y="1090175"/>
            <a:ext cx="88023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Polarization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extracted from the </a:t>
            </a: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angular distribution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proton in the 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rest frame (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𝝠 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</a:rPr>
              <a:t>→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 𝜋</a:t>
            </a:r>
            <a:r>
              <a:rPr lang="it" sz="2200" baseline="300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½ 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</a:rPr>
              <a:t>→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½ 0) [1]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 </a:t>
            </a:r>
            <a:r>
              <a:rPr lang="it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3" name="Google Shape;203;p18" title="[0,0,0,&quot;https://www.codecogs.com/eqnedit.php?latex=%5Cfrac%7Bd%5CGamma%7D%7Bd%20%5COmega%7D(%5Ccos%20%5Ctheta_p%2C%20%5Cphi_p%2C%20%5Cvec%7BP%7D)%20%5Cpropto%201%20%2B%20%5Calpha%20P_x%20%5Csin%20%5Ctheta_p%20%5Ccos%20%5Cphi_p%20%2B%20%5Calpha%20P_y%20%5Csin%20%5Ctheta_p%20%5Csin%20%5Cphi_p%20%2B%20%5Calpha%20P_z%20%5Ccos%20%5Ctheta_p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66875"/>
            <a:ext cx="8802297" cy="60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300" y="2706587"/>
            <a:ext cx="2380300" cy="190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/>
          <p:nvPr/>
        </p:nvSpPr>
        <p:spPr>
          <a:xfrm>
            <a:off x="7864150" y="3321675"/>
            <a:ext cx="32100" cy="117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757500" y="3947650"/>
            <a:ext cx="87900" cy="19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375225" y="4571400"/>
            <a:ext cx="5211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[1] J. D. Richman, Calif. Inst. Technol., Pasadena, CA, 1984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State of the art</a:t>
            </a:r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604125" y="3138500"/>
            <a:ext cx="64137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it"/>
              <a:t>Current 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Λ </a:t>
            </a:r>
            <a:r>
              <a:rPr lang="it">
                <a:solidFill>
                  <a:schemeClr val="accent4"/>
                </a:solidFill>
                <a:highlight>
                  <a:schemeClr val="lt1"/>
                </a:highlight>
              </a:rPr>
              <a:t>EDM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 limit: Λ EDM &lt; </a:t>
            </a:r>
            <a:r>
              <a:rPr lang="it" b="1">
                <a:solidFill>
                  <a:schemeClr val="accent4"/>
                </a:solidFill>
                <a:highlight>
                  <a:schemeClr val="lt1"/>
                </a:highlight>
              </a:rPr>
              <a:t>1.5 x 10 </a:t>
            </a:r>
            <a:r>
              <a:rPr lang="it" b="1" baseline="30000">
                <a:solidFill>
                  <a:schemeClr val="accent4"/>
                </a:solidFill>
                <a:highlight>
                  <a:schemeClr val="lt1"/>
                </a:highlight>
              </a:rPr>
              <a:t>-16</a:t>
            </a:r>
            <a:r>
              <a:rPr lang="it" b="1">
                <a:solidFill>
                  <a:schemeClr val="accent4"/>
                </a:solidFill>
                <a:highlight>
                  <a:schemeClr val="lt1"/>
                </a:highlight>
              </a:rPr>
              <a:t> ecm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 with 95% C.L.</a:t>
            </a:r>
            <a:endParaRPr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Current measured Λ </a:t>
            </a:r>
            <a:r>
              <a:rPr lang="it">
                <a:solidFill>
                  <a:schemeClr val="accent5"/>
                </a:solidFill>
                <a:highlight>
                  <a:schemeClr val="lt1"/>
                </a:highlight>
              </a:rPr>
              <a:t>MDM</a:t>
            </a:r>
            <a:r>
              <a:rPr lang="it">
                <a:solidFill>
                  <a:schemeClr val="accent1"/>
                </a:solidFill>
                <a:highlight>
                  <a:schemeClr val="lt1"/>
                </a:highlight>
              </a:rPr>
              <a:t>: </a:t>
            </a:r>
            <a:r>
              <a:rPr lang="it" b="1">
                <a:solidFill>
                  <a:schemeClr val="accent5"/>
                </a:solidFill>
                <a:highlight>
                  <a:schemeClr val="lt1"/>
                </a:highlight>
              </a:rPr>
              <a:t>0.613 ± 0.004 </a:t>
            </a:r>
            <a:r>
              <a:rPr lang="it" b="1">
                <a:solidFill>
                  <a:schemeClr val="accent5"/>
                </a:solidFill>
              </a:rPr>
              <a:t>μ</a:t>
            </a:r>
            <a:r>
              <a:rPr lang="it" b="1" baseline="-25000">
                <a:solidFill>
                  <a:schemeClr val="accent5"/>
                </a:solidFill>
              </a:rPr>
              <a:t>N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75" y="690200"/>
            <a:ext cx="3849894" cy="2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 txBox="1"/>
          <p:nvPr/>
        </p:nvSpPr>
        <p:spPr>
          <a:xfrm>
            <a:off x="4706775" y="460625"/>
            <a:ext cx="4364700" cy="28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Fixed target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p-Be </a:t>
            </a:r>
            <a:endParaRPr sz="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production: 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polarization normal to the production plane</a:t>
            </a:r>
            <a:endParaRPr sz="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 ~ 60-250 GeV/c </a:t>
            </a:r>
            <a:r>
              <a:rPr lang="it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decay length of 10 m and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precession angle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of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150°</a:t>
            </a:r>
            <a:endParaRPr sz="1800" b="1">
              <a:solidFill>
                <a:schemeClr val="accent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D max 15 Tm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 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1200" b="1" baseline="-250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~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8%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,     not polarized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roxima Nova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~ 3 x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it" sz="1800" b="1" baseline="300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8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signal </a:t>
            </a:r>
            <a:r>
              <a:rPr lang="it" sz="18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events</a:t>
            </a:r>
            <a:endParaRPr sz="1800">
              <a:solidFill>
                <a:schemeClr val="accent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8" name="Google Shape;218;p19" title="[102,102,102,&quot;https://www.codecogs.com/eqnedit.php?latex=%5Cbar%7B%5CLambd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700" y="2455400"/>
            <a:ext cx="140607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 title="[102,102,102,&quot;https://www.codecogs.com/eqnedit.php?latex=%5CLambda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00" y="2484135"/>
            <a:ext cx="140600" cy="161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 txBox="1"/>
          <p:nvPr/>
        </p:nvSpPr>
        <p:spPr>
          <a:xfrm>
            <a:off x="4660525" y="33425"/>
            <a:ext cx="4290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Fermilab, 1981 [1,2]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138675" y="4070000"/>
            <a:ext cx="88584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Performed with the </a:t>
            </a:r>
            <a:r>
              <a:rPr lang="it" sz="18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old </a:t>
            </a:r>
            <a:r>
              <a:rPr lang="it" sz="18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value of the 𝜶 parameter </a:t>
            </a:r>
            <a:r>
              <a:rPr lang="it" sz="18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need to be updated</a:t>
            </a:r>
            <a:r>
              <a:rPr lang="it" sz="18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with the new one and improved! </a:t>
            </a:r>
            <a:endParaRPr sz="1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3424145" y="4633024"/>
            <a:ext cx="74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[1] </a:t>
            </a:r>
            <a:r>
              <a:rPr lang="it" sz="11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P. Skubic et al., Phys. Rev.D18(1978) 3115 [2]L. Pondrom et al., Phys. Rev. D23 (1981) 814</a:t>
            </a:r>
            <a:endParaRPr sz="1100"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Measurement at LHCb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-25425" y="519725"/>
            <a:ext cx="6617400" cy="4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Ingredients</a:t>
            </a: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it" sz="22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Source of polarized     and   </a:t>
            </a: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○"/>
            </a:pPr>
            <a:r>
              <a:rPr lang="it" sz="22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weak</a:t>
            </a: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production from b- and c-baryons decays 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○"/>
            </a:pP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→ possibility to access </a:t>
            </a:r>
            <a:r>
              <a:rPr lang="it" sz="22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2200" b="1" baseline="-250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sz="2200" b="1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~ </a:t>
            </a:r>
            <a:r>
              <a:rPr lang="it" sz="2200" b="1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100%</a:t>
            </a: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→ factor 10 in sensitivity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○"/>
            </a:pPr>
            <a:r>
              <a:rPr lang="it" sz="2200">
                <a:solidFill>
                  <a:schemeClr val="dk2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equal production of     and     baryons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○"/>
            </a:pP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Precession angle: 45</a:t>
            </a:r>
            <a:r>
              <a:rPr lang="it" sz="2200">
                <a:solidFill>
                  <a:schemeClr val="accent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°</a:t>
            </a:r>
            <a:endParaRPr sz="2200" b="1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it" sz="22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Magnetic field</a:t>
            </a: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 dipole magnet, D ~ 4 Tm, precision ~ 4 10</a:t>
            </a:r>
            <a:r>
              <a:rPr lang="it" sz="2200" baseline="30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-4</a:t>
            </a:r>
            <a:endParaRPr sz="2200" baseline="30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aseline="30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it" sz="22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Detector</a:t>
            </a:r>
            <a:r>
              <a:rPr lang="it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 LHCb experiment 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p20" title="[102,102,102,&quot;https://www.codecogs.com/eqnedit.php?latex=%5CLambda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875" y="1017096"/>
            <a:ext cx="152208" cy="19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 title="[102,102,102,&quot;https://www.codecogs.com/eqnedit.php?latex=%5Cbar%7B%5CLambd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985" y="982025"/>
            <a:ext cx="152215" cy="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/>
          <p:nvPr/>
        </p:nvSpPr>
        <p:spPr>
          <a:xfrm>
            <a:off x="6506925" y="398550"/>
            <a:ext cx="2297100" cy="608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6509580" y="473768"/>
            <a:ext cx="32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Sensitivity: 𝝈 ∝  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p20" title="[255,255,255,&quot;https://www.codecogs.com/eqnedit.php?latex=%5Cfrac%7B1%7D%7BP_0%20%5Csqrt%7BN%7D%20%7D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7844" y="571228"/>
            <a:ext cx="485356" cy="3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925" y="1336750"/>
            <a:ext cx="2615424" cy="273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 title="[102,102,102,&quot;https://www.codecogs.com/eqnedit.php?latex=%5CLambda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750" y="2720684"/>
            <a:ext cx="152208" cy="19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 title="[102,102,102,&quot;https://www.codecogs.com/eqnedit.php?latex=%5Cbar%7B%5CLambd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860" y="2685612"/>
            <a:ext cx="152215" cy="2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6776325" y="4628877"/>
            <a:ext cx="2346024" cy="4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55A6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100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rgbClr val="455A64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LHCb experiment</a:t>
            </a:r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88200" y="906550"/>
            <a:ext cx="2834700" cy="4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General-purpose single-arm forward spectrometer [1]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Pseudorapidity range 2 &lt; 𝜂 &lt;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Optimized to study particles containing b and c quarks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it" b="1">
                <a:solidFill>
                  <a:schemeClr val="accent4"/>
                </a:solidFill>
              </a:rPr>
              <a:t>Tracking system</a:t>
            </a:r>
            <a:endParaRPr b="1">
              <a:solidFill>
                <a:schemeClr val="accent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it" b="1">
                <a:solidFill>
                  <a:srgbClr val="38761D"/>
                </a:solidFill>
              </a:rPr>
              <a:t>Particle Identification system</a:t>
            </a: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Fully software trigger</a:t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975" y="1457273"/>
            <a:ext cx="6145024" cy="31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/>
          <p:nvPr/>
        </p:nvSpPr>
        <p:spPr>
          <a:xfrm>
            <a:off x="3017200" y="2084175"/>
            <a:ext cx="773700" cy="151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4056775" y="2084175"/>
            <a:ext cx="320400" cy="151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5265600" y="1745700"/>
            <a:ext cx="555900" cy="201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748525" y="2120425"/>
            <a:ext cx="386700" cy="147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5755150" y="1745700"/>
            <a:ext cx="610500" cy="201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253150" y="1350475"/>
            <a:ext cx="1922100" cy="273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416" y="17350"/>
            <a:ext cx="3226459" cy="11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0" y="4846400"/>
            <a:ext cx="915427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                   07/03/2024             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      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4421743" y="4621750"/>
            <a:ext cx="66885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it" sz="1100" dirty="0">
                <a:solidFill>
                  <a:schemeClr val="tx2">
                    <a:lumMod val="50000"/>
                  </a:schemeClr>
                </a:solidFill>
                <a:latin typeface="Proxima Nova"/>
                <a:ea typeface="Proxima Nova"/>
                <a:cs typeface="Proxima Nova"/>
                <a:sym typeface="Proxima Nova"/>
              </a:rPr>
              <a:t>[1] </a:t>
            </a:r>
            <a:r>
              <a:rPr lang="it" sz="1100" u="sng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LHCb Detector Performance, Int.J.Mod.Phys.A 30 (2015) 07, 1530022</a:t>
            </a:r>
            <a:endParaRPr sz="11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2335</Words>
  <Application>Microsoft Office PowerPoint</Application>
  <PresentationFormat>Presentazione su schermo (16:9)</PresentationFormat>
  <Paragraphs>408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Proxima Nova</vt:lpstr>
      <vt:lpstr>Arial</vt:lpstr>
      <vt:lpstr>Times New Roman</vt:lpstr>
      <vt:lpstr>Alfa Slab One</vt:lpstr>
      <vt:lpstr>Gameday</vt:lpstr>
      <vt:lpstr>Measurement of the electromagnetic dipole moments of the 𝝠 baryons at LHCb</vt:lpstr>
      <vt:lpstr>The 𝝠 baryon</vt:lpstr>
      <vt:lpstr>𝝠 electromagnetic dipole moments: why?</vt:lpstr>
      <vt:lpstr>𝝠 electromagnetic dipole moments: how?</vt:lpstr>
      <vt:lpstr>𝝠 electromagnetic dipole moments: how?</vt:lpstr>
      <vt:lpstr>Polarization measurement</vt:lpstr>
      <vt:lpstr>State of the art</vt:lpstr>
      <vt:lpstr>Measurement at LHCb</vt:lpstr>
      <vt:lpstr>LHCb experiment</vt:lpstr>
      <vt:lpstr>Source of polarised 𝝠 baryons: topologies </vt:lpstr>
      <vt:lpstr>First measurement</vt:lpstr>
      <vt:lpstr>Electromagnetic dipole moments: experimental method</vt:lpstr>
      <vt:lpstr>Electromagnetic dipole moments: experimental method</vt:lpstr>
      <vt:lpstr>Track reconstruction in LHCb</vt:lpstr>
      <vt:lpstr>T tracks reconstruction </vt:lpstr>
      <vt:lpstr>Improvement of the momentum resolution</vt:lpstr>
      <vt:lpstr>Improvement of the momentum resolution</vt:lpstr>
      <vt:lpstr>Improvement of the momentum resolution</vt:lpstr>
      <vt:lpstr>Improvement of the momentum resolution</vt:lpstr>
      <vt:lpstr>T tracks reconstruction </vt:lpstr>
      <vt:lpstr>T tracks reconstruction </vt:lpstr>
      <vt:lpstr>T tracks reconstruction </vt:lpstr>
      <vt:lpstr>“Ghost vertices” and closing-track topology</vt:lpstr>
      <vt:lpstr>Identifying ghosts with a BDT</vt:lpstr>
      <vt:lpstr>Removing ghosts with a BDT</vt:lpstr>
      <vt:lpstr>Signal candidates</vt:lpstr>
      <vt:lpstr>Background rejection improvement</vt:lpstr>
      <vt:lpstr>Sensitivity to the final measurement</vt:lpstr>
      <vt:lpstr>Angular resolution</vt:lpstr>
      <vt:lpstr>Vertex resolution</vt:lpstr>
      <vt:lpstr>Efficiency recovery: vertexing algorithm</vt:lpstr>
      <vt:lpstr>Towards the dipole moments measurement…</vt:lpstr>
      <vt:lpstr>Program of measurements: Run 1+2</vt:lpstr>
      <vt:lpstr>Program of measurements: Run 3</vt:lpstr>
      <vt:lpstr>Future prospects</vt:lpstr>
      <vt:lpstr>Backup</vt:lpstr>
      <vt:lpstr>Increase in statistics</vt:lpstr>
      <vt:lpstr>B0 → J/𝜓(𝝁+ 𝝁-) Ks0(π+π-) and vertex resolution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electromagnetic dipole moments of the 𝝠 baryons at LHCb</dc:title>
  <cp:lastModifiedBy>giorgia tonani</cp:lastModifiedBy>
  <cp:revision>2</cp:revision>
  <dcterms:modified xsi:type="dcterms:W3CDTF">2024-03-07T09:06:52Z</dcterms:modified>
</cp:coreProperties>
</file>