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301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/>
    <p:restoredTop sz="94694"/>
  </p:normalViewPr>
  <p:slideViewPr>
    <p:cSldViewPr snapToGrid="0">
      <p:cViewPr varScale="1">
        <p:scale>
          <a:sx n="60" d="100"/>
          <a:sy n="60" d="100"/>
        </p:scale>
        <p:origin x="5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 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lose-up of the top of a hot 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Hot 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 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[B3]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Rectangle"/>
          <p:cNvSpPr/>
          <p:nvPr/>
        </p:nvSpPr>
        <p:spPr>
          <a:xfrm>
            <a:off x="0" y="12192000"/>
            <a:ext cx="24384000" cy="15240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50" name="Shape"/>
          <p:cNvSpPr/>
          <p:nvPr/>
        </p:nvSpPr>
        <p:spPr>
          <a:xfrm>
            <a:off x="-1" y="12192000"/>
            <a:ext cx="2449174" cy="1524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53" name="Group"/>
          <p:cNvGrpSpPr/>
          <p:nvPr/>
        </p:nvGrpSpPr>
        <p:grpSpPr>
          <a:xfrm>
            <a:off x="20555686" y="-1"/>
            <a:ext cx="3828315" cy="13716001"/>
            <a:chOff x="0" y="0"/>
            <a:chExt cx="3828314" cy="13715999"/>
          </a:xfrm>
        </p:grpSpPr>
        <p:sp>
          <p:nvSpPr>
            <p:cNvPr id="151" name="Triangle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52" name="Triangle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154" name="NIKHEF_LOGO.png" descr="NIKHEF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4966" y="12538392"/>
            <a:ext cx="2123754" cy="831216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Low-energy precision measurements: the electron-EDM program"/>
          <p:cNvSpPr txBox="1"/>
          <p:nvPr/>
        </p:nvSpPr>
        <p:spPr>
          <a:xfrm>
            <a:off x="2781823" y="12744332"/>
            <a:ext cx="1744121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l" defTabSz="8255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Low-energy precision measurements: the electron-EDM program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4850" y="12744332"/>
            <a:ext cx="436489" cy="419336"/>
          </a:xfrm>
          <a:prstGeom prst="rect">
            <a:avLst/>
          </a:prstGeom>
        </p:spPr>
        <p:txBody>
          <a:bodyPr lIns="0" tIns="0" rIns="0" bIns="0" anchor="ctr"/>
          <a:lstStyle>
            <a:lvl1pPr algn="l" defTabSz="8255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7" name="Body Level One…"/>
          <p:cNvSpPr txBox="1">
            <a:spLocks noGrp="1"/>
          </p:cNvSpPr>
          <p:nvPr>
            <p:ph type="body" idx="1"/>
          </p:nvPr>
        </p:nvSpPr>
        <p:spPr>
          <a:xfrm>
            <a:off x="635000" y="2686689"/>
            <a:ext cx="16510759" cy="88888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SzTx/>
              <a:buNone/>
              <a:defRPr sz="5500">
                <a:latin typeface="Arial"/>
                <a:ea typeface="Arial"/>
                <a:cs typeface="Arial"/>
                <a:sym typeface="Arial"/>
              </a:defRPr>
            </a:lvl1pPr>
            <a:lvl2pPr marL="1296458" indent="-661458" defTabSz="825500">
              <a:lnSpc>
                <a:spcPct val="120000"/>
              </a:lnSpc>
              <a:spcBef>
                <a:spcPts val="0"/>
              </a:spcBef>
              <a:buSzPct val="125000"/>
              <a:defRPr sz="5000">
                <a:solidFill>
                  <a:srgbClr val="70267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931458" indent="-661458" defTabSz="825500">
              <a:lnSpc>
                <a:spcPct val="120000"/>
              </a:lnSpc>
              <a:spcBef>
                <a:spcPts val="0"/>
              </a:spcBef>
              <a:buSzPct val="125000"/>
              <a:defRPr sz="4500">
                <a:solidFill>
                  <a:srgbClr val="E622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566458" indent="-661458" defTabSz="825500">
              <a:lnSpc>
                <a:spcPct val="120000"/>
              </a:lnSpc>
              <a:spcBef>
                <a:spcPts val="0"/>
              </a:spcBef>
              <a:buSzPct val="125000"/>
              <a:defRPr sz="4500">
                <a:solidFill>
                  <a:srgbClr val="00B3C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201458" indent="-661458" defTabSz="825500">
              <a:lnSpc>
                <a:spcPct val="120000"/>
              </a:lnSpc>
              <a:spcBef>
                <a:spcPts val="0"/>
              </a:spcBef>
              <a:buSzPct val="125000"/>
              <a:defRPr sz="4500">
                <a:solidFill>
                  <a:srgbClr val="00B3C4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8" name="Title Text"/>
          <p:cNvSpPr txBox="1">
            <a:spLocks noGrp="1"/>
          </p:cNvSpPr>
          <p:nvPr>
            <p:ph type="title"/>
          </p:nvPr>
        </p:nvSpPr>
        <p:spPr>
          <a:xfrm>
            <a:off x="639233" y="636058"/>
            <a:ext cx="19556499" cy="133561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825500">
              <a:lnSpc>
                <a:spcPct val="100000"/>
              </a:lnSpc>
              <a:defRPr sz="7000" b="0" cap="all" spc="0">
                <a:solidFill>
                  <a:srgbClr val="E6223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gradFill flip="none" rotWithShape="1">
          <a:gsLst>
            <a:gs pos="0">
              <a:srgbClr val="01041E"/>
            </a:gs>
            <a:gs pos="100000">
              <a:srgbClr val="00397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11200" b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228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685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75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defRPr sz="11200" b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 anchor="ctr"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19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0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205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1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gradFill flip="none" rotWithShape="1">
          <a:gsLst>
            <a:gs pos="0">
              <a:srgbClr val="0065C1"/>
            </a:gs>
            <a:gs pos="100000">
              <a:srgbClr val="00397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 anchor="ctr"/>
          <a:lstStyle>
            <a:lvl1pPr algn="ctr" defTabSz="825500">
              <a:lnSpc>
                <a:spcPct val="100000"/>
              </a:lnSpc>
              <a:defRPr sz="11200" b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 anchor="ctr"/>
          <a:lstStyle>
            <a:lvl1pPr marL="63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7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90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40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75000" indent="-635000" defTabSz="825500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800">
              <a:lnSpc>
                <a:spcPct val="90000"/>
              </a:lnSpc>
              <a:defRPr sz="8800" b="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2" name="Body Level One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9" indent="-640079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821531">
              <a:lnSpc>
                <a:spcPct val="100000"/>
              </a:lnSpc>
              <a:defRPr sz="11200" b="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1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08263" indent="-608263" defTabSz="821531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2763" indent="-608263" defTabSz="821531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497263" indent="-608263" defTabSz="821531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1763" indent="-608263" defTabSz="821531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86263" indent="-608263" defTabSz="821531">
              <a:lnSpc>
                <a:spcPct val="100000"/>
              </a:lnSpc>
              <a:spcBef>
                <a:spcPts val="5900"/>
              </a:spcBef>
              <a:buSzPct val="75000"/>
              <a:defRPr sz="5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250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 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7.png"/><Relationship Id="rId5" Type="http://schemas.openxmlformats.org/officeDocument/2006/relationships/image" Target="../media/image74.png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536 copy.jpg" descr="IMG_153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91418"/>
            <a:ext cx="24384001" cy="243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teven Hoekstra, University of Groningen and Nikhef, The Netherlands"/>
          <p:cNvSpPr txBox="1">
            <a:spLocks noGrp="1"/>
          </p:cNvSpPr>
          <p:nvPr>
            <p:ph type="body" idx="21"/>
          </p:nvPr>
        </p:nvSpPr>
        <p:spPr>
          <a:xfrm>
            <a:off x="357426" y="12780582"/>
            <a:ext cx="21971003" cy="636979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964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Steven Hoekstra, University of Groningen and Nikhef, The Netherlands</a:t>
            </a:r>
          </a:p>
        </p:txBody>
      </p:sp>
      <p:sp>
        <p:nvSpPr>
          <p:cNvPr id="263" name="Probing the electron-EDM"/>
          <p:cNvSpPr txBox="1">
            <a:spLocks noGrp="1"/>
          </p:cNvSpPr>
          <p:nvPr>
            <p:ph type="title"/>
          </p:nvPr>
        </p:nvSpPr>
        <p:spPr>
          <a:xfrm>
            <a:off x="221932" y="-39384"/>
            <a:ext cx="21971004" cy="19050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96000"/>
              </a:srgbClr>
            </a:outerShdw>
          </a:effectLst>
        </p:spPr>
        <p:txBody>
          <a:bodyPr/>
          <a:lstStyle/>
          <a:p>
            <a:r>
              <a:t>Probing the electron-EDM</a:t>
            </a:r>
          </a:p>
        </p:txBody>
      </p:sp>
      <p:sp>
        <p:nvSpPr>
          <p:cNvPr id="264" name="with slow and trapped molecules"/>
          <p:cNvSpPr txBox="1">
            <a:spLocks noGrp="1"/>
          </p:cNvSpPr>
          <p:nvPr>
            <p:ph type="body" sz="quarter" idx="1"/>
          </p:nvPr>
        </p:nvSpPr>
        <p:spPr>
          <a:xfrm>
            <a:off x="408575" y="1661117"/>
            <a:ext cx="12351687" cy="1130803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96462"/>
              </a:srgbClr>
            </a:outerShdw>
          </a:effectLst>
        </p:spPr>
        <p:txBody>
          <a:bodyPr/>
          <a:lstStyle/>
          <a:p>
            <a:r>
              <a:t>with slow and trapped molecules</a:t>
            </a:r>
          </a:p>
        </p:txBody>
      </p:sp>
      <p:grpSp>
        <p:nvGrpSpPr>
          <p:cNvPr id="269" name="Group"/>
          <p:cNvGrpSpPr/>
          <p:nvPr/>
        </p:nvGrpSpPr>
        <p:grpSpPr>
          <a:xfrm>
            <a:off x="20678299" y="1069303"/>
            <a:ext cx="2939959" cy="2834133"/>
            <a:chOff x="0" y="0"/>
            <a:chExt cx="2939958" cy="2834132"/>
          </a:xfrm>
        </p:grpSpPr>
        <p:grpSp>
          <p:nvGrpSpPr>
            <p:cNvPr id="267" name="Group"/>
            <p:cNvGrpSpPr/>
            <p:nvPr/>
          </p:nvGrpSpPr>
          <p:grpSpPr>
            <a:xfrm>
              <a:off x="415228" y="25652"/>
              <a:ext cx="2006787" cy="2800634"/>
              <a:chOff x="0" y="0"/>
              <a:chExt cx="2006786" cy="2800632"/>
            </a:xfrm>
          </p:grpSpPr>
          <p:sp>
            <p:nvSpPr>
              <p:cNvPr id="265" name="Oval"/>
              <p:cNvSpPr/>
              <p:nvPr/>
            </p:nvSpPr>
            <p:spPr>
              <a:xfrm>
                <a:off x="0" y="835093"/>
                <a:ext cx="2006787" cy="196554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66" name="Circle"/>
              <p:cNvSpPr/>
              <p:nvPr/>
            </p:nvSpPr>
            <p:spPr>
              <a:xfrm>
                <a:off x="444512" y="0"/>
                <a:ext cx="1109727" cy="110972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268" name="snowman.pdf" descr="snowman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939959" cy="2834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Interference data using fast molecular bea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Interference data using fast molecular beam</a:t>
            </a:r>
          </a:p>
        </p:txBody>
      </p:sp>
      <p:sp>
        <p:nvSpPr>
          <p:cNvPr id="500" name="to demonstrate control over systematic effect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5000" b="0"/>
            </a:lvl1pPr>
          </a:lstStyle>
          <a:p>
            <a:r>
              <a:t>to demonstrate control over systematic effects</a:t>
            </a:r>
          </a:p>
        </p:txBody>
      </p:sp>
      <p:pic>
        <p:nvPicPr>
          <p:cNvPr id="501" name="Image" descr="Image"/>
          <p:cNvPicPr>
            <a:picLocks noChangeAspect="1"/>
          </p:cNvPicPr>
          <p:nvPr/>
        </p:nvPicPr>
        <p:blipFill>
          <a:blip r:embed="rId2"/>
          <a:srcRect r="3835"/>
          <a:stretch>
            <a:fillRect/>
          </a:stretch>
        </p:blipFill>
        <p:spPr>
          <a:xfrm>
            <a:off x="1300474" y="3724569"/>
            <a:ext cx="14994956" cy="87710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07" name="Group"/>
          <p:cNvGrpSpPr/>
          <p:nvPr/>
        </p:nvGrpSpPr>
        <p:grpSpPr>
          <a:xfrm>
            <a:off x="1379195" y="3719965"/>
            <a:ext cx="14837687" cy="461366"/>
            <a:chOff x="0" y="0"/>
            <a:chExt cx="14837685" cy="461365"/>
          </a:xfrm>
        </p:grpSpPr>
        <p:sp>
          <p:nvSpPr>
            <p:cNvPr id="502" name="Create molecular beam"/>
            <p:cNvSpPr txBox="1"/>
            <p:nvPr/>
          </p:nvSpPr>
          <p:spPr>
            <a:xfrm>
              <a:off x="0" y="0"/>
              <a:ext cx="3287269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Create molecular beam</a:t>
              </a:r>
            </a:p>
          </p:txBody>
        </p:sp>
        <p:sp>
          <p:nvSpPr>
            <p:cNvPr id="503" name="Quantum interference"/>
            <p:cNvSpPr txBox="1"/>
            <p:nvPr/>
          </p:nvSpPr>
          <p:spPr>
            <a:xfrm>
              <a:off x="5765964" y="0"/>
              <a:ext cx="306750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Quantum interference</a:t>
              </a:r>
            </a:p>
          </p:txBody>
        </p:sp>
        <p:sp>
          <p:nvSpPr>
            <p:cNvPr id="504" name="Readout by fluorescence"/>
            <p:cNvSpPr txBox="1"/>
            <p:nvPr/>
          </p:nvSpPr>
          <p:spPr>
            <a:xfrm>
              <a:off x="11324865" y="0"/>
              <a:ext cx="3512821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Readout by fluorescence</a:t>
              </a:r>
            </a:p>
          </p:txBody>
        </p:sp>
        <p:sp>
          <p:nvSpPr>
            <p:cNvPr id="505" name="Line"/>
            <p:cNvSpPr/>
            <p:nvPr/>
          </p:nvSpPr>
          <p:spPr>
            <a:xfrm>
              <a:off x="3350613" y="230682"/>
              <a:ext cx="236757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06" name="Line"/>
            <p:cNvSpPr/>
            <p:nvPr/>
          </p:nvSpPr>
          <p:spPr>
            <a:xfrm>
              <a:off x="8912387" y="230682"/>
              <a:ext cx="2367576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pic>
        <p:nvPicPr>
          <p:cNvPr id="508" name="Image" descr="Image"/>
          <p:cNvPicPr>
            <a:picLocks noChangeAspect="1"/>
          </p:cNvPicPr>
          <p:nvPr/>
        </p:nvPicPr>
        <p:blipFill>
          <a:blip r:embed="rId3"/>
          <a:srcRect l="616" t="9389" r="69246" b="30709"/>
          <a:stretch>
            <a:fillRect/>
          </a:stretch>
        </p:blipFill>
        <p:spPr>
          <a:xfrm>
            <a:off x="16315413" y="6363088"/>
            <a:ext cx="7923153" cy="4930590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Connection Line"/>
          <p:cNvSpPr/>
          <p:nvPr/>
        </p:nvSpPr>
        <p:spPr>
          <a:xfrm>
            <a:off x="16220727" y="3951513"/>
            <a:ext cx="2129147" cy="2210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34" extrusionOk="0">
                <a:moveTo>
                  <a:pt x="0" y="3"/>
                </a:moveTo>
                <a:cubicBezTo>
                  <a:pt x="12302" y="-166"/>
                  <a:pt x="19502" y="6978"/>
                  <a:pt x="21600" y="21434"/>
                </a:cubicBezTo>
              </a:path>
            </a:pathLst>
          </a:custGeom>
          <a:ln w="508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510" name="Compare to theory that includes the full interaction of the molecule with light, electric and magnetic fields…"/>
          <p:cNvSpPr txBox="1"/>
          <p:nvPr/>
        </p:nvSpPr>
        <p:spPr>
          <a:xfrm>
            <a:off x="18005854" y="3654742"/>
            <a:ext cx="5271588" cy="1566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Compare to theory that includes the full interaction of the molecule with light, electric and magnetic fields</a:t>
            </a:r>
          </a:p>
          <a:p>
            <a:r>
              <a:t>(optical Bloch equations)</a:t>
            </a:r>
          </a:p>
        </p:txBody>
      </p:sp>
      <p:sp>
        <p:nvSpPr>
          <p:cNvPr id="511" name="Beautiful quantum interference!…"/>
          <p:cNvSpPr txBox="1"/>
          <p:nvPr/>
        </p:nvSpPr>
        <p:spPr>
          <a:xfrm>
            <a:off x="17234745" y="10496758"/>
            <a:ext cx="6341061" cy="230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Beautiful quantum interference!</a:t>
            </a:r>
          </a:p>
          <a:p>
            <a:endParaRPr/>
          </a:p>
          <a:p>
            <a:r>
              <a:t>Contains all relevant experimental parameters</a:t>
            </a:r>
          </a:p>
          <a:p>
            <a:r>
              <a:t>Crucial for reduction of systematic effects</a:t>
            </a:r>
          </a:p>
          <a:p>
            <a:pPr>
              <a:defRPr i="1"/>
            </a:pPr>
            <a:r>
              <a:t>(A.Boeschoten et al, NL-eEDM collaboration, </a:t>
            </a:r>
          </a:p>
          <a:p>
            <a:pPr>
              <a:defRPr i="1"/>
            </a:pPr>
            <a:r>
              <a:t>arXiv:2303.06402v1)</a:t>
            </a:r>
          </a:p>
        </p:txBody>
      </p:sp>
      <p:pic>
        <p:nvPicPr>
          <p:cNvPr id="51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18" y="11026582"/>
            <a:ext cx="2319269" cy="2235786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NL-eEDM"/>
          <p:cNvSpPr txBox="1"/>
          <p:nvPr/>
        </p:nvSpPr>
        <p:spPr>
          <a:xfrm>
            <a:off x="2330912" y="12559544"/>
            <a:ext cx="145237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NL-eEDM</a:t>
            </a:r>
          </a:p>
        </p:txBody>
      </p:sp>
      <p:sp>
        <p:nvSpPr>
          <p:cNvPr id="514" name="Rectangle"/>
          <p:cNvSpPr/>
          <p:nvPr/>
        </p:nvSpPr>
        <p:spPr>
          <a:xfrm>
            <a:off x="21643277" y="7104064"/>
            <a:ext cx="1848133" cy="3419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067" y="2509105"/>
            <a:ext cx="11609546" cy="10810200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Experiment and the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Experiment and theory</a:t>
            </a:r>
          </a:p>
        </p:txBody>
      </p:sp>
      <p:pic>
        <p:nvPicPr>
          <p:cNvPr id="519" name="Image" descr="Image"/>
          <p:cNvPicPr>
            <a:picLocks noChangeAspect="1"/>
          </p:cNvPicPr>
          <p:nvPr/>
        </p:nvPicPr>
        <p:blipFill>
          <a:blip r:embed="rId3"/>
          <a:srcRect l="4588" r="44696"/>
          <a:stretch>
            <a:fillRect/>
          </a:stretch>
        </p:blipFill>
        <p:spPr>
          <a:xfrm>
            <a:off x="949480" y="4152822"/>
            <a:ext cx="11178446" cy="7522657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Optical Bloch equations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000">
                <a:solidFill>
                  <a:srgbClr val="000000"/>
                </a:solidFill>
              </a:defRPr>
            </a:lvl1pPr>
          </a:lstStyle>
          <a:p>
            <a:r>
              <a:t>Optical Bloch equations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Current status</a:t>
            </a:r>
          </a:p>
        </p:txBody>
      </p:sp>
      <p:sp>
        <p:nvSpPr>
          <p:cNvPr id="523" name="Phase 1: Fast bea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Phase 1: Fast beam</a:t>
            </a:r>
          </a:p>
        </p:txBody>
      </p:sp>
      <p:sp>
        <p:nvSpPr>
          <p:cNvPr id="524" name="Construction complet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Construction completed </a:t>
            </a:r>
          </a:p>
          <a:p>
            <a:pPr lvl="1"/>
            <a:r>
              <a:t>source, lasers, magnetic shielding, DAQ, interference fringes</a:t>
            </a:r>
          </a:p>
          <a:p>
            <a:r>
              <a:t>Routinely taking data - and moving to new lab….</a:t>
            </a:r>
          </a:p>
          <a:p>
            <a:r>
              <a:t>Analysing for eEDM limit (expect at ~YbF level)</a:t>
            </a:r>
          </a:p>
        </p:txBody>
      </p:sp>
      <p:pic>
        <p:nvPicPr>
          <p:cNvPr id="525" name="Afbeelding 15" descr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616" y="5578084"/>
            <a:ext cx="16696601" cy="9391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3B30-2AC7-3D4A-4182-4770C8DE0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Current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C71F9-37E8-BD24-6792-95E7E1AF333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06500" y="2372962"/>
            <a:ext cx="10628449" cy="4485038"/>
          </a:xfrm>
        </p:spPr>
        <p:txBody>
          <a:bodyPr>
            <a:normAutofit/>
          </a:bodyPr>
          <a:lstStyle/>
          <a:p>
            <a:r>
              <a:rPr lang="nl-NL" b="0" dirty="0" err="1"/>
              <a:t>Moving</a:t>
            </a:r>
            <a:r>
              <a:rPr lang="nl-NL" b="0" dirty="0"/>
              <a:t> </a:t>
            </a:r>
            <a:r>
              <a:rPr lang="nl-NL" b="0" dirty="0" err="1"/>
              <a:t>the</a:t>
            </a:r>
            <a:r>
              <a:rPr lang="nl-NL" b="0" dirty="0"/>
              <a:t> </a:t>
            </a:r>
            <a:r>
              <a:rPr lang="nl-NL" b="0" dirty="0" err="1"/>
              <a:t>magnetic</a:t>
            </a:r>
            <a:r>
              <a:rPr lang="nl-NL" b="0" dirty="0"/>
              <a:t> </a:t>
            </a:r>
            <a:r>
              <a:rPr lang="nl-NL" b="0" dirty="0" err="1"/>
              <a:t>shield</a:t>
            </a:r>
            <a:r>
              <a:rPr lang="nl-NL" b="0" dirty="0"/>
              <a:t> </a:t>
            </a:r>
          </a:p>
          <a:p>
            <a:r>
              <a:rPr lang="nl-NL" b="0" dirty="0" err="1"/>
              <a:t>to</a:t>
            </a:r>
            <a:r>
              <a:rPr lang="nl-NL" b="0" dirty="0"/>
              <a:t> new lab </a:t>
            </a:r>
            <a:r>
              <a:rPr lang="nl-NL" b="0" dirty="0" err="1"/>
              <a:t>today</a:t>
            </a:r>
            <a:endParaRPr lang="en-NL" b="0" dirty="0"/>
          </a:p>
        </p:txBody>
      </p:sp>
      <p:pic>
        <p:nvPicPr>
          <p:cNvPr id="12" name="Picture 11" descr="A truck with a tank on it&#10;&#10;Description automatically generated">
            <a:extLst>
              <a:ext uri="{FF2B5EF4-FFF2-40B4-BE49-F238E27FC236}">
                <a16:creationId xmlns:a16="http://schemas.microsoft.com/office/drawing/2014/main" id="{0A603B21-2917-0843-4E7A-F9A6863EC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21596" r="12886" b="12208"/>
          <a:stretch/>
        </p:blipFill>
        <p:spPr>
          <a:xfrm>
            <a:off x="0" y="8063534"/>
            <a:ext cx="14594946" cy="5603966"/>
          </a:xfrm>
          <a:prstGeom prst="rect">
            <a:avLst/>
          </a:prstGeom>
        </p:spPr>
      </p:pic>
      <p:pic>
        <p:nvPicPr>
          <p:cNvPr id="10" name="Picture 9" descr="A red machine in a building&#10;&#10;Description automatically generated">
            <a:extLst>
              <a:ext uri="{FF2B5EF4-FFF2-40B4-BE49-F238E27FC236}">
                <a16:creationId xmlns:a16="http://schemas.microsoft.com/office/drawing/2014/main" id="{C1487DEB-8842-8820-1F70-C114A21B8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09" y="0"/>
            <a:ext cx="10354491" cy="138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954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itel 1"/>
          <p:cNvSpPr txBox="1"/>
          <p:nvPr/>
        </p:nvSpPr>
        <p:spPr>
          <a:xfrm>
            <a:off x="2991192" y="4206631"/>
            <a:ext cx="20848320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r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Phase 2: Slow beam</a:t>
            </a:r>
          </a:p>
        </p:txBody>
      </p:sp>
      <p:sp>
        <p:nvSpPr>
          <p:cNvPr id="528" name="Titel 1"/>
          <p:cNvSpPr txBox="1"/>
          <p:nvPr/>
        </p:nvSpPr>
        <p:spPr>
          <a:xfrm>
            <a:off x="2991192" y="5486159"/>
            <a:ext cx="20848320" cy="480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pPr algn="r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Cryogenic beam (200 m/s)</a:t>
            </a:r>
            <a:endParaRPr sz="8800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r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Transverse laser cooling</a:t>
            </a:r>
          </a:p>
          <a:p>
            <a:pPr algn="r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Stark deceleration</a:t>
            </a:r>
          </a:p>
        </p:txBody>
      </p:sp>
      <p:sp>
        <p:nvSpPr>
          <p:cNvPr id="529" name="Tijdelijke aanduiding voor dianummer 9"/>
          <p:cNvSpPr txBox="1">
            <a:spLocks noGrp="1"/>
          </p:cNvSpPr>
          <p:nvPr>
            <p:ph type="sldNum" sz="quarter" idx="2"/>
          </p:nvPr>
        </p:nvSpPr>
        <p:spPr>
          <a:xfrm>
            <a:off x="22203052" y="12835870"/>
            <a:ext cx="504548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530" name="Afbeelding 16" descr="Afbeelding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24" y="934507"/>
            <a:ext cx="20300801" cy="114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Titel 1"/>
          <p:cNvSpPr txBox="1"/>
          <p:nvPr/>
        </p:nvSpPr>
        <p:spPr>
          <a:xfrm>
            <a:off x="981864" y="9004845"/>
            <a:ext cx="13162653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defTabSz="1828800">
              <a:lnSpc>
                <a:spcPct val="90000"/>
              </a:lnSpc>
              <a:defRPr sz="7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Increase statistics</a:t>
            </a:r>
          </a:p>
        </p:txBody>
      </p:sp>
      <p:sp>
        <p:nvSpPr>
          <p:cNvPr id="532" name="Tijdelijke aanduiding voor inhoud 2"/>
          <p:cNvSpPr/>
          <p:nvPr/>
        </p:nvSpPr>
        <p:spPr>
          <a:xfrm rot="16200000">
            <a:off x="19027046" y="-8886734"/>
            <a:ext cx="1800001" cy="14451106"/>
          </a:xfrm>
          <a:prstGeom prst="rect">
            <a:avLst/>
          </a:prstGeom>
          <a:gradFill>
            <a:gsLst>
              <a:gs pos="0">
                <a:srgbClr val="F6F8FC">
                  <a:alpha val="0"/>
                </a:srgbClr>
              </a:gs>
              <a:gs pos="25000">
                <a:srgbClr val="FFFFFF">
                  <a:alpha val="95000"/>
                </a:srgbClr>
              </a:gs>
              <a:gs pos="75000">
                <a:srgbClr val="FFFFFF">
                  <a:alpha val="95000"/>
                </a:srgbClr>
              </a:gs>
              <a:gs pos="100000">
                <a:srgbClr val="FFFFFF">
                  <a:alpha val="0"/>
                </a:srgbClr>
              </a:gs>
            </a:gsLst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lnSpc>
                <a:spcPct val="90000"/>
              </a:lnSpc>
              <a:spcBef>
                <a:spcPts val="1000"/>
              </a:spcBef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Cryogenic beam…"/>
          <p:cNvSpPr txBox="1"/>
          <p:nvPr/>
        </p:nvSpPr>
        <p:spPr>
          <a:xfrm>
            <a:off x="8109215" y="263508"/>
            <a:ext cx="6925234" cy="304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825500">
              <a:defRPr sz="5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Cryogenic beam</a:t>
            </a:r>
          </a:p>
          <a:p>
            <a:pPr marL="529166" indent="-529166" algn="l" defTabSz="825500">
              <a:buSzPct val="125000"/>
              <a:buChar char="-"/>
              <a:defRPr sz="3500">
                <a:solidFill>
                  <a:srgbClr val="FFFFFF"/>
                </a:solidFill>
              </a:defRPr>
            </a:pPr>
            <a:r>
              <a:t>Evaporating metal target</a:t>
            </a:r>
          </a:p>
          <a:p>
            <a:pPr marL="529166" indent="-529166" algn="l" defTabSz="825500">
              <a:buSzPct val="125000"/>
              <a:buChar char="-"/>
              <a:defRPr sz="3500">
                <a:solidFill>
                  <a:srgbClr val="FFFFFF"/>
                </a:solidFill>
              </a:defRPr>
            </a:pPr>
            <a:r>
              <a:t>Neon carrier gas + SF</a:t>
            </a:r>
            <a:r>
              <a:rPr baseline="-5999"/>
              <a:t>6</a:t>
            </a:r>
          </a:p>
          <a:p>
            <a:pPr marL="529166" indent="-529166" algn="l" defTabSz="825500">
              <a:buSzPct val="125000"/>
              <a:buChar char="-"/>
              <a:defRPr sz="3500">
                <a:solidFill>
                  <a:srgbClr val="FFFFFF"/>
                </a:solidFill>
              </a:defRPr>
            </a:pPr>
            <a:r>
              <a:t>Velocity 150-200 m/s</a:t>
            </a:r>
          </a:p>
        </p:txBody>
      </p:sp>
      <p:pic>
        <p:nvPicPr>
          <p:cNvPr id="53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175" y="-7638045"/>
            <a:ext cx="10466891" cy="2215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5385" y="581200"/>
            <a:ext cx="8278703" cy="11070358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Maarten Mooij, Rick Bethlem @ VU Amsterdam"/>
          <p:cNvSpPr txBox="1"/>
          <p:nvPr/>
        </p:nvSpPr>
        <p:spPr>
          <a:xfrm>
            <a:off x="16300023" y="11833451"/>
            <a:ext cx="652942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Maarten Mooij, Rick Bethlem @ VU Amsterdam</a:t>
            </a:r>
          </a:p>
        </p:txBody>
      </p:sp>
      <p:sp>
        <p:nvSpPr>
          <p:cNvPr id="538" name="Truppe, S. et al. A buffer gas beam source for short, intense and slow molecular pulses. Journal Of Modern Optics 65, 246–254 (2018)."/>
          <p:cNvSpPr txBox="1"/>
          <p:nvPr/>
        </p:nvSpPr>
        <p:spPr>
          <a:xfrm>
            <a:off x="8084215" y="12289963"/>
            <a:ext cx="6814153" cy="1235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2500">
                <a:solidFill>
                  <a:srgbClr val="FFFFFF"/>
                </a:solidFill>
              </a:defRPr>
            </a:lvl1pPr>
          </a:lstStyle>
          <a:p>
            <a:r>
              <a:t>Truppe, S. et al. A buffer gas beam source for short, intense and slow molecular pulses. Journal Of Modern Optics 65, 246–254 (2018). </a:t>
            </a:r>
          </a:p>
        </p:txBody>
      </p:sp>
      <p:sp>
        <p:nvSpPr>
          <p:cNvPr id="539" name="Goal: make the most intense source of slow molecules"/>
          <p:cNvSpPr txBox="1"/>
          <p:nvPr/>
        </p:nvSpPr>
        <p:spPr>
          <a:xfrm>
            <a:off x="8084215" y="6862299"/>
            <a:ext cx="6814153" cy="1130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3500">
                <a:solidFill>
                  <a:srgbClr val="FFFFFF"/>
                </a:solidFill>
              </a:defRPr>
            </a:lvl1pPr>
          </a:lstStyle>
          <a:p>
            <a:r>
              <a:t>Goal: make the most intense source of slow molecules</a:t>
            </a:r>
          </a:p>
        </p:txBody>
      </p:sp>
      <p:sp>
        <p:nvSpPr>
          <p:cNvPr id="540" name="1 in Groningen (SrF, BaF, production)…"/>
          <p:cNvSpPr txBox="1"/>
          <p:nvPr/>
        </p:nvSpPr>
        <p:spPr>
          <a:xfrm>
            <a:off x="7990928" y="8442086"/>
            <a:ext cx="7453536" cy="2171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defRPr sz="3500">
                <a:solidFill>
                  <a:srgbClr val="FFFFFF"/>
                </a:solidFill>
              </a:defRPr>
            </a:pPr>
            <a:r>
              <a:t>1 in Groningen (SrF, BaF, production)</a:t>
            </a:r>
          </a:p>
          <a:p>
            <a:pPr algn="l" defTabSz="825500">
              <a:defRPr sz="3500">
                <a:solidFill>
                  <a:srgbClr val="FFFFFF"/>
                </a:solidFill>
              </a:defRPr>
            </a:pPr>
            <a:r>
              <a:t>1 in A’dam (BaF, optimisation)</a:t>
            </a:r>
          </a:p>
          <a:p>
            <a:pPr algn="l" defTabSz="825500">
              <a:defRPr sz="3500">
                <a:solidFill>
                  <a:srgbClr val="FFFFFF"/>
                </a:solidFill>
              </a:defRPr>
            </a:pPr>
            <a:r>
              <a:t>1 under construction in Groningen (polyatomic molecules)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Optimising the molecular beam sour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Optimising the molecular beam source</a:t>
            </a:r>
          </a:p>
        </p:txBody>
      </p:sp>
      <p:sp>
        <p:nvSpPr>
          <p:cNvPr id="543" name="Mooij et al, arXiv:2401.16588 and arXiv:2401.16590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Mooij et al, arXiv:2401.16588 and arXiv:2401.16590</a:t>
            </a:r>
          </a:p>
        </p:txBody>
      </p:sp>
      <p:pic>
        <p:nvPicPr>
          <p:cNvPr id="54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95" y="3829591"/>
            <a:ext cx="10947401" cy="821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701" y="3681409"/>
            <a:ext cx="9104206" cy="85132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0" name="Group"/>
          <p:cNvGrpSpPr/>
          <p:nvPr/>
        </p:nvGrpSpPr>
        <p:grpSpPr>
          <a:xfrm>
            <a:off x="8407534" y="146071"/>
            <a:ext cx="14576390" cy="5660100"/>
            <a:chOff x="0" y="0"/>
            <a:chExt cx="14576389" cy="5660098"/>
          </a:xfrm>
        </p:grpSpPr>
        <p:pic>
          <p:nvPicPr>
            <p:cNvPr id="547" name="pasted-movie.png" descr="pasted-movie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408775" cy="5353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8" name="pasted-movie.png" descr="pasted-movi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277498" y="406191"/>
              <a:ext cx="6298892" cy="4926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9" name="Combination of arrival time and velocity information gives complete picture"/>
            <p:cNvSpPr txBox="1"/>
            <p:nvPr/>
          </p:nvSpPr>
          <p:spPr>
            <a:xfrm>
              <a:off x="2416168" y="5198732"/>
              <a:ext cx="10298888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Combination of arrival time and velocity information gives complete picture</a:t>
              </a:r>
            </a:p>
          </p:txBody>
        </p:sp>
      </p:grpSp>
      <p:grpSp>
        <p:nvGrpSpPr>
          <p:cNvPr id="554" name="Group"/>
          <p:cNvGrpSpPr/>
          <p:nvPr/>
        </p:nvGrpSpPr>
        <p:grpSpPr>
          <a:xfrm>
            <a:off x="7835768" y="7045166"/>
            <a:ext cx="16274757" cy="6488611"/>
            <a:chOff x="0" y="0"/>
            <a:chExt cx="16274756" cy="6488609"/>
          </a:xfrm>
        </p:grpSpPr>
        <p:pic>
          <p:nvPicPr>
            <p:cNvPr id="551" name="pasted-movie.png" descr="pasted-movi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63871"/>
              <a:ext cx="8619040" cy="62091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2" name="pasted-movie.png" descr="pasted-movi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2862" y="0"/>
              <a:ext cx="7931895" cy="58130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Complete picture allows understanding and efficient optimisation of all parameters"/>
            <p:cNvSpPr txBox="1"/>
            <p:nvPr/>
          </p:nvSpPr>
          <p:spPr>
            <a:xfrm>
              <a:off x="2619348" y="6027243"/>
              <a:ext cx="11321492" cy="461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Complete picture allows understanding and efficient optimisation of all parameters</a:t>
              </a:r>
            </a:p>
          </p:txBody>
        </p:sp>
      </p:grpSp>
      <p:pic>
        <p:nvPicPr>
          <p:cNvPr id="555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53" y="730388"/>
            <a:ext cx="7391401" cy="4820479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# molecules:…"/>
          <p:cNvSpPr txBox="1"/>
          <p:nvPr/>
        </p:nvSpPr>
        <p:spPr>
          <a:xfrm>
            <a:off x="2029914" y="5492883"/>
            <a:ext cx="3324530" cy="153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100"/>
            </a:pPr>
            <a:r>
              <a:t># molecules: </a:t>
            </a:r>
          </a:p>
          <a:p>
            <a:pPr>
              <a:defRPr sz="3100"/>
            </a:pPr>
            <a:r>
              <a:t>2x10</a:t>
            </a:r>
            <a:r>
              <a:rPr baseline="31999"/>
              <a:t>10</a:t>
            </a:r>
            <a:r>
              <a:t> /pulse,</a:t>
            </a:r>
          </a:p>
          <a:p>
            <a:pPr>
              <a:defRPr sz="3100"/>
            </a:pPr>
            <a:r>
              <a:t>1x10</a:t>
            </a:r>
            <a:r>
              <a:rPr baseline="31999"/>
              <a:t>11</a:t>
            </a:r>
            <a:r>
              <a:t> /sr/pulse</a:t>
            </a:r>
          </a:p>
        </p:txBody>
      </p:sp>
      <p:pic>
        <p:nvPicPr>
          <p:cNvPr id="557" name="pasted-movie.png" descr="pasted-movie.png"/>
          <p:cNvPicPr>
            <a:picLocks noChangeAspect="1"/>
          </p:cNvPicPr>
          <p:nvPr/>
        </p:nvPicPr>
        <p:blipFill>
          <a:blip r:embed="rId7"/>
          <a:srcRect t="19243" r="31309" b="30315"/>
          <a:stretch>
            <a:fillRect/>
          </a:stretch>
        </p:blipFill>
        <p:spPr>
          <a:xfrm>
            <a:off x="-67617" y="8887566"/>
            <a:ext cx="7519775" cy="4144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1" animBg="1" advAuto="0"/>
      <p:bldP spid="554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22" y="4873201"/>
            <a:ext cx="22601956" cy="7998745"/>
          </a:xfrm>
          <a:prstGeom prst="rect">
            <a:avLst/>
          </a:prstGeom>
          <a:ln w="12700">
            <a:miter lim="400000"/>
          </a:ln>
        </p:spPr>
      </p:pic>
      <p:sp>
        <p:nvSpPr>
          <p:cNvPr id="560" name="Example: beam cell leng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Example: beam cell length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Beam diverg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Beam divergence</a:t>
            </a:r>
          </a:p>
        </p:txBody>
      </p:sp>
      <p:sp>
        <p:nvSpPr>
          <p:cNvPr id="563" name="Hexapole and laser cool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Hexapole and laser cooling</a:t>
            </a:r>
          </a:p>
        </p:txBody>
      </p:sp>
      <p:pic>
        <p:nvPicPr>
          <p:cNvPr id="564" name="Image" descr="Image"/>
          <p:cNvPicPr>
            <a:picLocks noChangeAspect="1"/>
          </p:cNvPicPr>
          <p:nvPr/>
        </p:nvPicPr>
        <p:blipFill>
          <a:blip r:embed="rId2"/>
          <a:srcRect t="9465" r="75616"/>
          <a:stretch>
            <a:fillRect/>
          </a:stretch>
        </p:blipFill>
        <p:spPr>
          <a:xfrm>
            <a:off x="1425843" y="5133713"/>
            <a:ext cx="5389077" cy="8225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5843" y="4273674"/>
            <a:ext cx="22101107" cy="90860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G_1536 copy.jpg" descr="IMG_153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91418"/>
            <a:ext cx="24384001" cy="243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Steven Hoekstra, University of Groningen and Nikhef, The Netherlands"/>
          <p:cNvSpPr txBox="1">
            <a:spLocks noGrp="1"/>
          </p:cNvSpPr>
          <p:nvPr>
            <p:ph type="body" idx="21"/>
          </p:nvPr>
        </p:nvSpPr>
        <p:spPr>
          <a:xfrm>
            <a:off x="357426" y="12780582"/>
            <a:ext cx="21971003" cy="636979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9646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Steven Hoekstra, University of Groningen and Nikhef, The Netherlands</a:t>
            </a:r>
          </a:p>
        </p:txBody>
      </p:sp>
      <p:sp>
        <p:nvSpPr>
          <p:cNvPr id="273" name="Probing the electron-EDM"/>
          <p:cNvSpPr txBox="1">
            <a:spLocks noGrp="1"/>
          </p:cNvSpPr>
          <p:nvPr>
            <p:ph type="title"/>
          </p:nvPr>
        </p:nvSpPr>
        <p:spPr>
          <a:xfrm>
            <a:off x="221932" y="-39384"/>
            <a:ext cx="21971004" cy="19050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96000"/>
              </a:srgbClr>
            </a:outerShdw>
          </a:effectLst>
        </p:spPr>
        <p:txBody>
          <a:bodyPr/>
          <a:lstStyle/>
          <a:p>
            <a:r>
              <a:t>Probing the electron-EDM</a:t>
            </a:r>
          </a:p>
        </p:txBody>
      </p:sp>
      <p:sp>
        <p:nvSpPr>
          <p:cNvPr id="274" name="with slow and trapped molecules"/>
          <p:cNvSpPr txBox="1">
            <a:spLocks noGrp="1"/>
          </p:cNvSpPr>
          <p:nvPr>
            <p:ph type="body" sz="quarter" idx="1"/>
          </p:nvPr>
        </p:nvSpPr>
        <p:spPr>
          <a:xfrm>
            <a:off x="408575" y="1661117"/>
            <a:ext cx="12351687" cy="1130803"/>
          </a:xfrm>
          <a:prstGeom prst="rect">
            <a:avLst/>
          </a:prstGeom>
          <a:effectLst>
            <a:outerShdw blurRad="127000" dist="25400" dir="5400000" rotWithShape="0">
              <a:srgbClr val="000000">
                <a:alpha val="96462"/>
              </a:srgbClr>
            </a:outerShdw>
          </a:effectLst>
        </p:spPr>
        <p:txBody>
          <a:bodyPr/>
          <a:lstStyle/>
          <a:p>
            <a:r>
              <a:t>with slow and trapped molecules</a:t>
            </a:r>
          </a:p>
        </p:txBody>
      </p:sp>
      <p:grpSp>
        <p:nvGrpSpPr>
          <p:cNvPr id="285" name="Group"/>
          <p:cNvGrpSpPr/>
          <p:nvPr/>
        </p:nvGrpSpPr>
        <p:grpSpPr>
          <a:xfrm>
            <a:off x="17907072" y="4194445"/>
            <a:ext cx="6312792" cy="7909841"/>
            <a:chOff x="31366" y="-1859298"/>
            <a:chExt cx="6312790" cy="7909840"/>
          </a:xfrm>
        </p:grpSpPr>
        <p:grpSp>
          <p:nvGrpSpPr>
            <p:cNvPr id="283" name="Group"/>
            <p:cNvGrpSpPr/>
            <p:nvPr/>
          </p:nvGrpSpPr>
          <p:grpSpPr>
            <a:xfrm>
              <a:off x="31366" y="-1859299"/>
              <a:ext cx="6312792" cy="7909841"/>
              <a:chOff x="5904" y="-1859298"/>
              <a:chExt cx="6312790" cy="7909840"/>
            </a:xfrm>
          </p:grpSpPr>
          <p:sp>
            <p:nvSpPr>
              <p:cNvPr id="275" name="Rectangle"/>
              <p:cNvSpPr/>
              <p:nvPr/>
            </p:nvSpPr>
            <p:spPr>
              <a:xfrm>
                <a:off x="5904" y="-1859299"/>
                <a:ext cx="6312792" cy="7909841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 w="63500" cap="flat">
                <a:solidFill>
                  <a:srgbClr val="FFFFFF">
                    <a:alpha val="8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76" name="Dutch National Institute for (astro)Particle Physics"/>
              <p:cNvSpPr txBox="1"/>
              <p:nvPr/>
            </p:nvSpPr>
            <p:spPr>
              <a:xfrm>
                <a:off x="158871" y="4079909"/>
                <a:ext cx="6006770" cy="4116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825500">
                  <a:defRPr sz="2100"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defRPr>
                </a:lvl1pPr>
              </a:lstStyle>
              <a:p>
                <a:r>
                  <a:t>Dutch National Institute for (astro)Particle Physics</a:t>
                </a:r>
              </a:p>
            </p:txBody>
          </p:sp>
          <p:pic>
            <p:nvPicPr>
              <p:cNvPr id="277" name="frontpage2.png" descr="frontpage2.png"/>
              <p:cNvPicPr>
                <a:picLocks noChangeAspect="1"/>
              </p:cNvPicPr>
              <p:nvPr/>
            </p:nvPicPr>
            <p:blipFill>
              <a:blip r:embed="rId3"/>
              <a:srcRect l="63572" t="1069" r="22708" b="93927"/>
              <a:stretch>
                <a:fillRect/>
              </a:stretch>
            </p:blipFill>
            <p:spPr>
              <a:xfrm>
                <a:off x="362743" y="306387"/>
                <a:ext cx="3248581" cy="12941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1" h="20914" extrusionOk="0">
                    <a:moveTo>
                      <a:pt x="15766" y="0"/>
                    </a:moveTo>
                    <a:cubicBezTo>
                      <a:pt x="15416" y="0"/>
                      <a:pt x="14500" y="2673"/>
                      <a:pt x="14045" y="5015"/>
                    </a:cubicBezTo>
                    <a:cubicBezTo>
                      <a:pt x="13680" y="6896"/>
                      <a:pt x="13601" y="7673"/>
                      <a:pt x="13555" y="9787"/>
                    </a:cubicBezTo>
                    <a:cubicBezTo>
                      <a:pt x="13497" y="12521"/>
                      <a:pt x="13682" y="15257"/>
                      <a:pt x="13967" y="15835"/>
                    </a:cubicBezTo>
                    <a:cubicBezTo>
                      <a:pt x="14088" y="16082"/>
                      <a:pt x="14107" y="16310"/>
                      <a:pt x="14024" y="16554"/>
                    </a:cubicBezTo>
                    <a:cubicBezTo>
                      <a:pt x="13947" y="16782"/>
                      <a:pt x="13944" y="17256"/>
                      <a:pt x="14016" y="17875"/>
                    </a:cubicBezTo>
                    <a:cubicBezTo>
                      <a:pt x="14140" y="18931"/>
                      <a:pt x="14015" y="20134"/>
                      <a:pt x="13754" y="20389"/>
                    </a:cubicBezTo>
                    <a:cubicBezTo>
                      <a:pt x="13652" y="20490"/>
                      <a:pt x="13671" y="20554"/>
                      <a:pt x="13812" y="20569"/>
                    </a:cubicBezTo>
                    <a:cubicBezTo>
                      <a:pt x="13953" y="20584"/>
                      <a:pt x="14097" y="20215"/>
                      <a:pt x="14213" y="19536"/>
                    </a:cubicBezTo>
                    <a:lnTo>
                      <a:pt x="14394" y="18478"/>
                    </a:lnTo>
                    <a:lnTo>
                      <a:pt x="14763" y="19119"/>
                    </a:lnTo>
                    <a:lnTo>
                      <a:pt x="15130" y="19761"/>
                    </a:lnTo>
                    <a:lnTo>
                      <a:pt x="15093" y="18952"/>
                    </a:lnTo>
                    <a:cubicBezTo>
                      <a:pt x="15067" y="18383"/>
                      <a:pt x="15137" y="18013"/>
                      <a:pt x="15329" y="17695"/>
                    </a:cubicBezTo>
                    <a:cubicBezTo>
                      <a:pt x="15578" y="17283"/>
                      <a:pt x="15607" y="17289"/>
                      <a:pt x="15672" y="17798"/>
                    </a:cubicBezTo>
                    <a:cubicBezTo>
                      <a:pt x="15711" y="18104"/>
                      <a:pt x="15796" y="18590"/>
                      <a:pt x="15858" y="18875"/>
                    </a:cubicBezTo>
                    <a:cubicBezTo>
                      <a:pt x="16032" y="19673"/>
                      <a:pt x="15994" y="19993"/>
                      <a:pt x="15695" y="20286"/>
                    </a:cubicBezTo>
                    <a:lnTo>
                      <a:pt x="15423" y="20556"/>
                    </a:lnTo>
                    <a:lnTo>
                      <a:pt x="15695" y="20575"/>
                    </a:lnTo>
                    <a:cubicBezTo>
                      <a:pt x="15846" y="20585"/>
                      <a:pt x="15972" y="20493"/>
                      <a:pt x="15973" y="20370"/>
                    </a:cubicBezTo>
                    <a:cubicBezTo>
                      <a:pt x="15975" y="20247"/>
                      <a:pt x="16076" y="19829"/>
                      <a:pt x="16198" y="19440"/>
                    </a:cubicBezTo>
                    <a:cubicBezTo>
                      <a:pt x="16391" y="18826"/>
                      <a:pt x="16456" y="18776"/>
                      <a:pt x="16693" y="19087"/>
                    </a:cubicBezTo>
                    <a:cubicBezTo>
                      <a:pt x="17055" y="19561"/>
                      <a:pt x="17162" y="19252"/>
                      <a:pt x="16890" y="18516"/>
                    </a:cubicBezTo>
                    <a:cubicBezTo>
                      <a:pt x="16654" y="17877"/>
                      <a:pt x="16722" y="16833"/>
                      <a:pt x="16976" y="17189"/>
                    </a:cubicBezTo>
                    <a:cubicBezTo>
                      <a:pt x="17061" y="17307"/>
                      <a:pt x="16966" y="16982"/>
                      <a:pt x="16769" y="16464"/>
                    </a:cubicBezTo>
                    <a:cubicBezTo>
                      <a:pt x="16490" y="15731"/>
                      <a:pt x="16311" y="15521"/>
                      <a:pt x="15955" y="15521"/>
                    </a:cubicBezTo>
                    <a:cubicBezTo>
                      <a:pt x="15358" y="15521"/>
                      <a:pt x="15288" y="15166"/>
                      <a:pt x="15727" y="14373"/>
                    </a:cubicBezTo>
                    <a:cubicBezTo>
                      <a:pt x="16045" y="13798"/>
                      <a:pt x="16092" y="13783"/>
                      <a:pt x="16190" y="14213"/>
                    </a:cubicBezTo>
                    <a:cubicBezTo>
                      <a:pt x="16278" y="14597"/>
                      <a:pt x="16351" y="14626"/>
                      <a:pt x="16555" y="14360"/>
                    </a:cubicBezTo>
                    <a:cubicBezTo>
                      <a:pt x="16694" y="14177"/>
                      <a:pt x="16895" y="14027"/>
                      <a:pt x="17002" y="14027"/>
                    </a:cubicBezTo>
                    <a:cubicBezTo>
                      <a:pt x="17110" y="14027"/>
                      <a:pt x="17347" y="13775"/>
                      <a:pt x="17529" y="13462"/>
                    </a:cubicBezTo>
                    <a:cubicBezTo>
                      <a:pt x="17711" y="13149"/>
                      <a:pt x="18069" y="12800"/>
                      <a:pt x="18325" y="12693"/>
                    </a:cubicBezTo>
                    <a:cubicBezTo>
                      <a:pt x="18711" y="12532"/>
                      <a:pt x="18767" y="12429"/>
                      <a:pt x="18647" y="12077"/>
                    </a:cubicBezTo>
                    <a:cubicBezTo>
                      <a:pt x="18486" y="11600"/>
                      <a:pt x="18751" y="11253"/>
                      <a:pt x="19554" y="10884"/>
                    </a:cubicBezTo>
                    <a:cubicBezTo>
                      <a:pt x="20198" y="10588"/>
                      <a:pt x="20095" y="10078"/>
                      <a:pt x="19415" y="10198"/>
                    </a:cubicBezTo>
                    <a:cubicBezTo>
                      <a:pt x="18596" y="10342"/>
                      <a:pt x="18620" y="9804"/>
                      <a:pt x="19462" y="9133"/>
                    </a:cubicBezTo>
                    <a:cubicBezTo>
                      <a:pt x="20328" y="8443"/>
                      <a:pt x="20308" y="8478"/>
                      <a:pt x="20117" y="7914"/>
                    </a:cubicBezTo>
                    <a:cubicBezTo>
                      <a:pt x="19985" y="7526"/>
                      <a:pt x="20019" y="7410"/>
                      <a:pt x="20345" y="7132"/>
                    </a:cubicBezTo>
                    <a:cubicBezTo>
                      <a:pt x="20594" y="6919"/>
                      <a:pt x="20717" y="6630"/>
                      <a:pt x="20696" y="6311"/>
                    </a:cubicBezTo>
                    <a:cubicBezTo>
                      <a:pt x="20674" y="5982"/>
                      <a:pt x="20795" y="5726"/>
                      <a:pt x="21060" y="5535"/>
                    </a:cubicBezTo>
                    <a:cubicBezTo>
                      <a:pt x="21600" y="5146"/>
                      <a:pt x="21560" y="4778"/>
                      <a:pt x="20976" y="4778"/>
                    </a:cubicBezTo>
                    <a:cubicBezTo>
                      <a:pt x="20664" y="4778"/>
                      <a:pt x="20456" y="4614"/>
                      <a:pt x="20387" y="4310"/>
                    </a:cubicBezTo>
                    <a:cubicBezTo>
                      <a:pt x="20291" y="3892"/>
                      <a:pt x="20196" y="3918"/>
                      <a:pt x="19538" y="4573"/>
                    </a:cubicBezTo>
                    <a:cubicBezTo>
                      <a:pt x="18512" y="5594"/>
                      <a:pt x="17162" y="7792"/>
                      <a:pt x="16264" y="9903"/>
                    </a:cubicBezTo>
                    <a:cubicBezTo>
                      <a:pt x="15554" y="11571"/>
                      <a:pt x="15178" y="11843"/>
                      <a:pt x="15478" y="10474"/>
                    </a:cubicBezTo>
                    <a:cubicBezTo>
                      <a:pt x="15636" y="9750"/>
                      <a:pt x="15643" y="9160"/>
                      <a:pt x="15491" y="9390"/>
                    </a:cubicBezTo>
                    <a:cubicBezTo>
                      <a:pt x="15271" y="9723"/>
                      <a:pt x="15231" y="8961"/>
                      <a:pt x="15431" y="8216"/>
                    </a:cubicBezTo>
                    <a:cubicBezTo>
                      <a:pt x="15543" y="7797"/>
                      <a:pt x="15602" y="7182"/>
                      <a:pt x="15564" y="6831"/>
                    </a:cubicBezTo>
                    <a:cubicBezTo>
                      <a:pt x="15527" y="6482"/>
                      <a:pt x="15584" y="5869"/>
                      <a:pt x="15690" y="5471"/>
                    </a:cubicBezTo>
                    <a:cubicBezTo>
                      <a:pt x="15832" y="4943"/>
                      <a:pt x="15849" y="4660"/>
                      <a:pt x="15750" y="4419"/>
                    </a:cubicBezTo>
                    <a:cubicBezTo>
                      <a:pt x="15652" y="4178"/>
                      <a:pt x="15684" y="3852"/>
                      <a:pt x="15868" y="3220"/>
                    </a:cubicBezTo>
                    <a:cubicBezTo>
                      <a:pt x="16113" y="2379"/>
                      <a:pt x="16112" y="2341"/>
                      <a:pt x="15892" y="1943"/>
                    </a:cubicBezTo>
                    <a:cubicBezTo>
                      <a:pt x="15710" y="1615"/>
                      <a:pt x="15696" y="1458"/>
                      <a:pt x="15819" y="1154"/>
                    </a:cubicBezTo>
                    <a:cubicBezTo>
                      <a:pt x="16035" y="618"/>
                      <a:pt x="16006" y="0"/>
                      <a:pt x="15766" y="0"/>
                    </a:cubicBezTo>
                    <a:close/>
                    <a:moveTo>
                      <a:pt x="0" y="4746"/>
                    </a:moveTo>
                    <a:lnTo>
                      <a:pt x="134" y="5586"/>
                    </a:lnTo>
                    <a:cubicBezTo>
                      <a:pt x="206" y="6046"/>
                      <a:pt x="732" y="9508"/>
                      <a:pt x="1302" y="13283"/>
                    </a:cubicBezTo>
                    <a:cubicBezTo>
                      <a:pt x="1872" y="17058"/>
                      <a:pt x="2366" y="20247"/>
                      <a:pt x="2397" y="20370"/>
                    </a:cubicBezTo>
                    <a:cubicBezTo>
                      <a:pt x="2428" y="20493"/>
                      <a:pt x="2738" y="20590"/>
                      <a:pt x="3086" y="20588"/>
                    </a:cubicBezTo>
                    <a:lnTo>
                      <a:pt x="3717" y="20581"/>
                    </a:lnTo>
                    <a:lnTo>
                      <a:pt x="4804" y="13052"/>
                    </a:lnTo>
                    <a:cubicBezTo>
                      <a:pt x="5401" y="8910"/>
                      <a:pt x="5916" y="5355"/>
                      <a:pt x="5946" y="5150"/>
                    </a:cubicBezTo>
                    <a:cubicBezTo>
                      <a:pt x="5983" y="4898"/>
                      <a:pt x="5862" y="4778"/>
                      <a:pt x="5574" y="4778"/>
                    </a:cubicBezTo>
                    <a:lnTo>
                      <a:pt x="5150" y="4778"/>
                    </a:lnTo>
                    <a:lnTo>
                      <a:pt x="4327" y="10371"/>
                    </a:lnTo>
                    <a:cubicBezTo>
                      <a:pt x="3529" y="15803"/>
                      <a:pt x="3328" y="16903"/>
                      <a:pt x="3190" y="16567"/>
                    </a:cubicBezTo>
                    <a:cubicBezTo>
                      <a:pt x="3154" y="16478"/>
                      <a:pt x="2734" y="13823"/>
                      <a:pt x="2258" y="10666"/>
                    </a:cubicBezTo>
                    <a:lnTo>
                      <a:pt x="1394" y="4926"/>
                    </a:lnTo>
                    <a:lnTo>
                      <a:pt x="697" y="4836"/>
                    </a:lnTo>
                    <a:lnTo>
                      <a:pt x="0" y="4746"/>
                    </a:lnTo>
                    <a:close/>
                    <a:moveTo>
                      <a:pt x="6931" y="4778"/>
                    </a:moveTo>
                    <a:lnTo>
                      <a:pt x="6970" y="11121"/>
                    </a:lnTo>
                    <a:cubicBezTo>
                      <a:pt x="7016" y="18487"/>
                      <a:pt x="7069" y="18895"/>
                      <a:pt x="8099" y="20152"/>
                    </a:cubicBezTo>
                    <a:cubicBezTo>
                      <a:pt x="9286" y="21600"/>
                      <a:pt x="10979" y="20911"/>
                      <a:pt x="11635" y="18709"/>
                    </a:cubicBezTo>
                    <a:cubicBezTo>
                      <a:pt x="11867" y="17931"/>
                      <a:pt x="11890" y="17370"/>
                      <a:pt x="11926" y="11320"/>
                    </a:cubicBezTo>
                    <a:lnTo>
                      <a:pt x="11965" y="4778"/>
                    </a:lnTo>
                    <a:lnTo>
                      <a:pt x="11407" y="4778"/>
                    </a:lnTo>
                    <a:lnTo>
                      <a:pt x="10850" y="4778"/>
                    </a:lnTo>
                    <a:lnTo>
                      <a:pt x="10850" y="10890"/>
                    </a:lnTo>
                    <a:lnTo>
                      <a:pt x="10850" y="17003"/>
                    </a:lnTo>
                    <a:lnTo>
                      <a:pt x="10493" y="17978"/>
                    </a:lnTo>
                    <a:cubicBezTo>
                      <a:pt x="10190" y="18808"/>
                      <a:pt x="10056" y="18952"/>
                      <a:pt x="9582" y="18952"/>
                    </a:cubicBezTo>
                    <a:cubicBezTo>
                      <a:pt x="9116" y="18952"/>
                      <a:pt x="8962" y="18794"/>
                      <a:pt x="8628" y="17978"/>
                    </a:cubicBezTo>
                    <a:lnTo>
                      <a:pt x="8230" y="17003"/>
                    </a:lnTo>
                    <a:lnTo>
                      <a:pt x="8188" y="10890"/>
                    </a:lnTo>
                    <a:lnTo>
                      <a:pt x="8149" y="4778"/>
                    </a:lnTo>
                    <a:lnTo>
                      <a:pt x="7541" y="4778"/>
                    </a:lnTo>
                    <a:lnTo>
                      <a:pt x="6931" y="4778"/>
                    </a:lnTo>
                    <a:close/>
                    <a:moveTo>
                      <a:pt x="17199" y="14925"/>
                    </a:moveTo>
                    <a:cubicBezTo>
                      <a:pt x="17049" y="14925"/>
                      <a:pt x="16945" y="15116"/>
                      <a:pt x="16945" y="15393"/>
                    </a:cubicBezTo>
                    <a:cubicBezTo>
                      <a:pt x="16945" y="15671"/>
                      <a:pt x="17029" y="15822"/>
                      <a:pt x="17149" y="15765"/>
                    </a:cubicBezTo>
                    <a:cubicBezTo>
                      <a:pt x="17455" y="15620"/>
                      <a:pt x="17496" y="14925"/>
                      <a:pt x="17199" y="14925"/>
                    </a:cubicBezTo>
                    <a:close/>
                    <a:moveTo>
                      <a:pt x="17859" y="17157"/>
                    </a:moveTo>
                    <a:cubicBezTo>
                      <a:pt x="17839" y="17136"/>
                      <a:pt x="17798" y="17144"/>
                      <a:pt x="17744" y="17195"/>
                    </a:cubicBezTo>
                    <a:cubicBezTo>
                      <a:pt x="17640" y="17293"/>
                      <a:pt x="17555" y="17426"/>
                      <a:pt x="17555" y="17490"/>
                    </a:cubicBezTo>
                    <a:cubicBezTo>
                      <a:pt x="17555" y="17732"/>
                      <a:pt x="17787" y="17600"/>
                      <a:pt x="17859" y="17317"/>
                    </a:cubicBezTo>
                    <a:cubicBezTo>
                      <a:pt x="17880" y="17232"/>
                      <a:pt x="17879" y="17178"/>
                      <a:pt x="17859" y="17157"/>
                    </a:cubicBezTo>
                    <a:close/>
                    <a:moveTo>
                      <a:pt x="16913" y="19857"/>
                    </a:moveTo>
                    <a:cubicBezTo>
                      <a:pt x="16869" y="19837"/>
                      <a:pt x="16777" y="19943"/>
                      <a:pt x="16649" y="20171"/>
                    </a:cubicBezTo>
                    <a:cubicBezTo>
                      <a:pt x="16451" y="20525"/>
                      <a:pt x="16443" y="20594"/>
                      <a:pt x="16610" y="20594"/>
                    </a:cubicBezTo>
                    <a:cubicBezTo>
                      <a:pt x="16719" y="20594"/>
                      <a:pt x="16846" y="20449"/>
                      <a:pt x="16890" y="20274"/>
                    </a:cubicBezTo>
                    <a:cubicBezTo>
                      <a:pt x="16954" y="20018"/>
                      <a:pt x="16958" y="19876"/>
                      <a:pt x="16913" y="19857"/>
                    </a:cubicBezTo>
                    <a:close/>
                    <a:moveTo>
                      <a:pt x="15046" y="20177"/>
                    </a:moveTo>
                    <a:cubicBezTo>
                      <a:pt x="15002" y="20157"/>
                      <a:pt x="14940" y="20167"/>
                      <a:pt x="14873" y="20210"/>
                    </a:cubicBezTo>
                    <a:cubicBezTo>
                      <a:pt x="14739" y="20295"/>
                      <a:pt x="14629" y="20416"/>
                      <a:pt x="14629" y="20479"/>
                    </a:cubicBezTo>
                    <a:cubicBezTo>
                      <a:pt x="14629" y="20542"/>
                      <a:pt x="14739" y="20594"/>
                      <a:pt x="14873" y="20594"/>
                    </a:cubicBezTo>
                    <a:cubicBezTo>
                      <a:pt x="15007" y="20594"/>
                      <a:pt x="15117" y="20474"/>
                      <a:pt x="15117" y="20325"/>
                    </a:cubicBezTo>
                    <a:cubicBezTo>
                      <a:pt x="15117" y="20251"/>
                      <a:pt x="15090" y="20198"/>
                      <a:pt x="15046" y="2017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8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4"/>
              <a:srcRect l="42" r="67504"/>
              <a:stretch>
                <a:fillRect/>
              </a:stretch>
            </p:blipFill>
            <p:spPr>
              <a:xfrm>
                <a:off x="885516" y="-1394642"/>
                <a:ext cx="5113796" cy="14351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9" name="Image" descr="Image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894158" y="2167563"/>
                <a:ext cx="4536200" cy="1777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82" name="Group"/>
              <p:cNvGrpSpPr/>
              <p:nvPr/>
            </p:nvGrpSpPr>
            <p:grpSpPr>
              <a:xfrm>
                <a:off x="2111245" y="4596710"/>
                <a:ext cx="2662278" cy="1427285"/>
                <a:chOff x="0" y="36391"/>
                <a:chExt cx="2662276" cy="1427283"/>
              </a:xfrm>
            </p:grpSpPr>
            <p:pic>
              <p:nvPicPr>
                <p:cNvPr id="280" name="uvalogo_tag_d.pdf" descr="uvalogo_tag_d.pdf"/>
                <p:cNvPicPr>
                  <a:picLocks noChangeAspect="1"/>
                </p:cNvPicPr>
                <p:nvPr/>
              </p:nvPicPr>
              <p:blipFill>
                <a:blip r:embed="rId6"/>
                <a:srcRect l="22529" t="4088" r="7803" b="26533"/>
                <a:stretch>
                  <a:fillRect/>
                </a:stretch>
              </p:blipFill>
              <p:spPr>
                <a:xfrm>
                  <a:off x="0" y="36391"/>
                  <a:ext cx="1047354" cy="1427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401" extrusionOk="0">
                      <a:moveTo>
                        <a:pt x="6081" y="2"/>
                      </a:moveTo>
                      <a:cubicBezTo>
                        <a:pt x="5815" y="-17"/>
                        <a:pt x="5585" y="107"/>
                        <a:pt x="5222" y="370"/>
                      </a:cubicBezTo>
                      <a:cubicBezTo>
                        <a:pt x="4497" y="898"/>
                        <a:pt x="4527" y="1046"/>
                        <a:pt x="5517" y="1698"/>
                      </a:cubicBezTo>
                      <a:lnTo>
                        <a:pt x="6630" y="2429"/>
                      </a:lnTo>
                      <a:lnTo>
                        <a:pt x="5451" y="3340"/>
                      </a:lnTo>
                      <a:cubicBezTo>
                        <a:pt x="4478" y="4093"/>
                        <a:pt x="4397" y="4357"/>
                        <a:pt x="4968" y="4857"/>
                      </a:cubicBezTo>
                      <a:cubicBezTo>
                        <a:pt x="5873" y="5650"/>
                        <a:pt x="6250" y="5623"/>
                        <a:pt x="7440" y="4667"/>
                      </a:cubicBezTo>
                      <a:lnTo>
                        <a:pt x="8430" y="3870"/>
                      </a:lnTo>
                      <a:lnTo>
                        <a:pt x="9658" y="4709"/>
                      </a:lnTo>
                      <a:cubicBezTo>
                        <a:pt x="11632" y="6057"/>
                        <a:pt x="12987" y="4889"/>
                        <a:pt x="11156" y="3417"/>
                      </a:cubicBezTo>
                      <a:cubicBezTo>
                        <a:pt x="10318" y="2744"/>
                        <a:pt x="10318" y="2644"/>
                        <a:pt x="11156" y="1971"/>
                      </a:cubicBezTo>
                      <a:cubicBezTo>
                        <a:pt x="11651" y="1573"/>
                        <a:pt x="12056" y="1031"/>
                        <a:pt x="12056" y="769"/>
                      </a:cubicBezTo>
                      <a:cubicBezTo>
                        <a:pt x="12056" y="-58"/>
                        <a:pt x="10424" y="-199"/>
                        <a:pt x="9314" y="531"/>
                      </a:cubicBezTo>
                      <a:cubicBezTo>
                        <a:pt x="8291" y="1205"/>
                        <a:pt x="8196" y="1204"/>
                        <a:pt x="7137" y="507"/>
                      </a:cubicBezTo>
                      <a:cubicBezTo>
                        <a:pt x="6646" y="184"/>
                        <a:pt x="6348" y="20"/>
                        <a:pt x="6081" y="2"/>
                      </a:cubicBezTo>
                      <a:close/>
                      <a:moveTo>
                        <a:pt x="2480" y="5066"/>
                      </a:moveTo>
                      <a:cubicBezTo>
                        <a:pt x="1201" y="5066"/>
                        <a:pt x="1170" y="5136"/>
                        <a:pt x="1170" y="8595"/>
                      </a:cubicBezTo>
                      <a:cubicBezTo>
                        <a:pt x="1170" y="12820"/>
                        <a:pt x="1386" y="13297"/>
                        <a:pt x="3569" y="14016"/>
                      </a:cubicBezTo>
                      <a:cubicBezTo>
                        <a:pt x="5764" y="14739"/>
                        <a:pt x="10107" y="14491"/>
                        <a:pt x="11516" y="13564"/>
                      </a:cubicBezTo>
                      <a:cubicBezTo>
                        <a:pt x="12565" y="12874"/>
                        <a:pt x="12597" y="12881"/>
                        <a:pt x="12597" y="13706"/>
                      </a:cubicBezTo>
                      <a:cubicBezTo>
                        <a:pt x="12597" y="14615"/>
                        <a:pt x="12773" y="14670"/>
                        <a:pt x="14536" y="14325"/>
                      </a:cubicBezTo>
                      <a:cubicBezTo>
                        <a:pt x="15596" y="14118"/>
                        <a:pt x="15662" y="13839"/>
                        <a:pt x="15625" y="9588"/>
                      </a:cubicBezTo>
                      <a:lnTo>
                        <a:pt x="15592" y="5066"/>
                      </a:lnTo>
                      <a:lnTo>
                        <a:pt x="14094" y="5066"/>
                      </a:lnTo>
                      <a:lnTo>
                        <a:pt x="12597" y="5066"/>
                      </a:lnTo>
                      <a:lnTo>
                        <a:pt x="12597" y="8101"/>
                      </a:lnTo>
                      <a:cubicBezTo>
                        <a:pt x="12597" y="11872"/>
                        <a:pt x="11916" y="12585"/>
                        <a:pt x="8300" y="12576"/>
                      </a:cubicBezTo>
                      <a:cubicBezTo>
                        <a:pt x="4473" y="12567"/>
                        <a:pt x="4189" y="12298"/>
                        <a:pt x="3970" y="8440"/>
                      </a:cubicBezTo>
                      <a:cubicBezTo>
                        <a:pt x="3784" y="5180"/>
                        <a:pt x="3739" y="5066"/>
                        <a:pt x="2480" y="5066"/>
                      </a:cubicBezTo>
                      <a:close/>
                      <a:moveTo>
                        <a:pt x="6081" y="6327"/>
                      </a:moveTo>
                      <a:cubicBezTo>
                        <a:pt x="5815" y="6309"/>
                        <a:pt x="5585" y="6439"/>
                        <a:pt x="5222" y="6702"/>
                      </a:cubicBezTo>
                      <a:cubicBezTo>
                        <a:pt x="4497" y="7230"/>
                        <a:pt x="4527" y="7378"/>
                        <a:pt x="5517" y="8029"/>
                      </a:cubicBezTo>
                      <a:lnTo>
                        <a:pt x="6630" y="8761"/>
                      </a:lnTo>
                      <a:lnTo>
                        <a:pt x="5451" y="9672"/>
                      </a:lnTo>
                      <a:cubicBezTo>
                        <a:pt x="4478" y="10425"/>
                        <a:pt x="4397" y="10683"/>
                        <a:pt x="4968" y="11183"/>
                      </a:cubicBezTo>
                      <a:cubicBezTo>
                        <a:pt x="5873" y="11976"/>
                        <a:pt x="6250" y="11949"/>
                        <a:pt x="7440" y="10993"/>
                      </a:cubicBezTo>
                      <a:lnTo>
                        <a:pt x="8430" y="10195"/>
                      </a:lnTo>
                      <a:lnTo>
                        <a:pt x="9617" y="11005"/>
                      </a:lnTo>
                      <a:cubicBezTo>
                        <a:pt x="10678" y="11729"/>
                        <a:pt x="10873" y="11750"/>
                        <a:pt x="11500" y="11201"/>
                      </a:cubicBezTo>
                      <a:cubicBezTo>
                        <a:pt x="12080" y="10692"/>
                        <a:pt x="12038" y="10452"/>
                        <a:pt x="11230" y="9803"/>
                      </a:cubicBezTo>
                      <a:cubicBezTo>
                        <a:pt x="10321" y="9072"/>
                        <a:pt x="10317" y="8971"/>
                        <a:pt x="11156" y="8297"/>
                      </a:cubicBezTo>
                      <a:cubicBezTo>
                        <a:pt x="11651" y="7899"/>
                        <a:pt x="12056" y="7363"/>
                        <a:pt x="12056" y="7101"/>
                      </a:cubicBezTo>
                      <a:cubicBezTo>
                        <a:pt x="12056" y="6274"/>
                        <a:pt x="10424" y="6127"/>
                        <a:pt x="9314" y="6857"/>
                      </a:cubicBezTo>
                      <a:cubicBezTo>
                        <a:pt x="8291" y="7530"/>
                        <a:pt x="8196" y="7530"/>
                        <a:pt x="7137" y="6833"/>
                      </a:cubicBezTo>
                      <a:cubicBezTo>
                        <a:pt x="6646" y="6510"/>
                        <a:pt x="6348" y="6346"/>
                        <a:pt x="6081" y="6327"/>
                      </a:cubicBezTo>
                      <a:close/>
                      <a:moveTo>
                        <a:pt x="10780" y="14950"/>
                      </a:moveTo>
                      <a:cubicBezTo>
                        <a:pt x="10358" y="14950"/>
                        <a:pt x="9701" y="15225"/>
                        <a:pt x="9323" y="15557"/>
                      </a:cubicBezTo>
                      <a:cubicBezTo>
                        <a:pt x="8706" y="16098"/>
                        <a:pt x="8540" y="16098"/>
                        <a:pt x="7718" y="15557"/>
                      </a:cubicBezTo>
                      <a:cubicBezTo>
                        <a:pt x="6588" y="14813"/>
                        <a:pt x="5842" y="14792"/>
                        <a:pt x="5050" y="15486"/>
                      </a:cubicBezTo>
                      <a:cubicBezTo>
                        <a:pt x="4586" y="15893"/>
                        <a:pt x="4698" y="16192"/>
                        <a:pt x="5533" y="16741"/>
                      </a:cubicBezTo>
                      <a:lnTo>
                        <a:pt x="6630" y="17461"/>
                      </a:lnTo>
                      <a:lnTo>
                        <a:pt x="5451" y="18372"/>
                      </a:lnTo>
                      <a:cubicBezTo>
                        <a:pt x="4478" y="19125"/>
                        <a:pt x="4397" y="19383"/>
                        <a:pt x="4968" y="19884"/>
                      </a:cubicBezTo>
                      <a:cubicBezTo>
                        <a:pt x="5873" y="20676"/>
                        <a:pt x="6250" y="20649"/>
                        <a:pt x="7440" y="19693"/>
                      </a:cubicBezTo>
                      <a:lnTo>
                        <a:pt x="8430" y="18896"/>
                      </a:lnTo>
                      <a:lnTo>
                        <a:pt x="9593" y="19687"/>
                      </a:lnTo>
                      <a:cubicBezTo>
                        <a:pt x="10493" y="20302"/>
                        <a:pt x="10899" y="20380"/>
                        <a:pt x="11402" y="20014"/>
                      </a:cubicBezTo>
                      <a:cubicBezTo>
                        <a:pt x="12280" y="19375"/>
                        <a:pt x="12218" y="18712"/>
                        <a:pt x="11222" y="18110"/>
                      </a:cubicBezTo>
                      <a:cubicBezTo>
                        <a:pt x="10480" y="17663"/>
                        <a:pt x="10487" y="17533"/>
                        <a:pt x="11287" y="16890"/>
                      </a:cubicBezTo>
                      <a:cubicBezTo>
                        <a:pt x="12276" y="16096"/>
                        <a:pt x="11979" y="14950"/>
                        <a:pt x="10780" y="14950"/>
                      </a:cubicBezTo>
                      <a:close/>
                      <a:moveTo>
                        <a:pt x="0" y="21282"/>
                      </a:moveTo>
                      <a:lnTo>
                        <a:pt x="0" y="21401"/>
                      </a:lnTo>
                      <a:lnTo>
                        <a:pt x="21600" y="21401"/>
                      </a:lnTo>
                      <a:lnTo>
                        <a:pt x="21600" y="21282"/>
                      </a:lnTo>
                      <a:lnTo>
                        <a:pt x="8521" y="21282"/>
                      </a:lnTo>
                      <a:lnTo>
                        <a:pt x="0" y="21282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1" name="UvA"/>
                <p:cNvSpPr txBox="1"/>
                <p:nvPr/>
              </p:nvSpPr>
              <p:spPr>
                <a:xfrm>
                  <a:off x="1145362" y="320793"/>
                  <a:ext cx="1516915" cy="7742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520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defRPr>
                  </a:lvl1pPr>
                </a:lstStyle>
                <a:p>
                  <a:r>
                    <a:t>UvA</a:t>
                  </a:r>
                </a:p>
              </p:txBody>
            </p:sp>
          </p:grpSp>
        </p:grpSp>
        <p:sp>
          <p:nvSpPr>
            <p:cNvPr id="284" name="VRIJE…"/>
            <p:cNvSpPr txBox="1"/>
            <p:nvPr/>
          </p:nvSpPr>
          <p:spPr>
            <a:xfrm>
              <a:off x="3771758" y="489407"/>
              <a:ext cx="2152499" cy="1197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>
                  <a:solidFill>
                    <a:srgbClr val="3C86C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VRIJE</a:t>
              </a:r>
            </a:p>
            <a:p>
              <a:pPr algn="l">
                <a:defRPr>
                  <a:solidFill>
                    <a:srgbClr val="3C86C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UNIVERSITEIT</a:t>
              </a:r>
            </a:p>
            <a:p>
              <a:pPr algn="l">
                <a:defRPr>
                  <a:solidFill>
                    <a:srgbClr val="3C86CA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AMSTERDAM</a:t>
              </a:r>
            </a:p>
          </p:txBody>
        </p:sp>
      </p:grpSp>
      <p:grpSp>
        <p:nvGrpSpPr>
          <p:cNvPr id="290" name="Group"/>
          <p:cNvGrpSpPr/>
          <p:nvPr/>
        </p:nvGrpSpPr>
        <p:grpSpPr>
          <a:xfrm>
            <a:off x="20678299" y="1069303"/>
            <a:ext cx="2939959" cy="2834133"/>
            <a:chOff x="0" y="0"/>
            <a:chExt cx="2939958" cy="2834132"/>
          </a:xfrm>
        </p:grpSpPr>
        <p:grpSp>
          <p:nvGrpSpPr>
            <p:cNvPr id="288" name="Group"/>
            <p:cNvGrpSpPr/>
            <p:nvPr/>
          </p:nvGrpSpPr>
          <p:grpSpPr>
            <a:xfrm>
              <a:off x="415228" y="25652"/>
              <a:ext cx="2006787" cy="2800634"/>
              <a:chOff x="0" y="0"/>
              <a:chExt cx="2006786" cy="2800632"/>
            </a:xfrm>
          </p:grpSpPr>
          <p:sp>
            <p:nvSpPr>
              <p:cNvPr id="286" name="Oval"/>
              <p:cNvSpPr/>
              <p:nvPr/>
            </p:nvSpPr>
            <p:spPr>
              <a:xfrm>
                <a:off x="0" y="835093"/>
                <a:ext cx="2006787" cy="1965540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287" name="Circle"/>
              <p:cNvSpPr/>
              <p:nvPr/>
            </p:nvSpPr>
            <p:spPr>
              <a:xfrm>
                <a:off x="444512" y="0"/>
                <a:ext cx="1109727" cy="1109727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pic>
          <p:nvPicPr>
            <p:cNvPr id="289" name="snowman.pdf" descr="snowman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939959" cy="2834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1" name="Rectangle"/>
          <p:cNvSpPr/>
          <p:nvPr/>
        </p:nvSpPr>
        <p:spPr>
          <a:xfrm>
            <a:off x="1085738" y="4194445"/>
            <a:ext cx="15886171" cy="7909841"/>
          </a:xfrm>
          <a:prstGeom prst="rect">
            <a:avLst/>
          </a:prstGeom>
          <a:solidFill>
            <a:srgbClr val="FFFFFF">
              <a:alpha val="80000"/>
            </a:srgbClr>
          </a:solidFill>
          <a:ln w="63500">
            <a:solidFill>
              <a:srgbClr val="FFFFFF">
                <a:alpha val="8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aphicFrame>
        <p:nvGraphicFramePr>
          <p:cNvPr id="292" name="Table 1"/>
          <p:cNvGraphicFramePr/>
          <p:nvPr/>
        </p:nvGraphicFramePr>
        <p:xfrm>
          <a:off x="1652544" y="4429050"/>
          <a:ext cx="14752557" cy="744062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4917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17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7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9319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Particle physics theory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Quantum chemistry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Experiments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1309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Jordy de Vries
Heleen Mulder
Rob Timmermans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Anastasia Borschevsky
Lukas Pastecka
Agustin Aucar
Yuly Chamorro
Effion Prinsen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Steven Hoekstra
Lorenz Willmann
Rick Bethlem
Wim Ubachs
Roman Bause
Lucas van Sloten
Joost van Hofslot
Maarten Mooij
Anno Touwen
Bart Schellenberg
Ties Fikkers
Jelmer Levenga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BaF in electric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BaF in electric fields</a:t>
            </a:r>
          </a:p>
        </p:txBody>
      </p:sp>
      <p:sp>
        <p:nvSpPr>
          <p:cNvPr id="568" name="Hexapole (static fields) can focus a beam of neutral molecu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Hexapole (static fields) can focus a beam of neutral molecules</a:t>
            </a:r>
          </a:p>
        </p:txBody>
      </p:sp>
      <p:pic>
        <p:nvPicPr>
          <p:cNvPr id="569" name="pasted-movie.png" descr="pasted-movie.png"/>
          <p:cNvPicPr>
            <a:picLocks noChangeAspect="1"/>
          </p:cNvPicPr>
          <p:nvPr/>
        </p:nvPicPr>
        <p:blipFill>
          <a:blip r:embed="rId2"/>
          <a:srcRect r="53913" b="29394"/>
          <a:stretch>
            <a:fillRect/>
          </a:stretch>
        </p:blipFill>
        <p:spPr>
          <a:xfrm>
            <a:off x="848461" y="3596944"/>
            <a:ext cx="6572595" cy="9559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723" y="5219291"/>
            <a:ext cx="8311860" cy="6314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419" y="5239311"/>
            <a:ext cx="6777845" cy="59909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" grpId="1" animBg="1" advAuto="0"/>
      <p:bldP spid="571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Hexapole focuss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Hexapole focussing</a:t>
            </a:r>
          </a:p>
        </p:txBody>
      </p:sp>
      <p:sp>
        <p:nvSpPr>
          <p:cNvPr id="574" name="Anno Touwen et al, arXiv:2402.09300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Anno Touwen et al, arXiv:2402.09300</a:t>
            </a:r>
          </a:p>
        </p:txBody>
      </p:sp>
      <p:pic>
        <p:nvPicPr>
          <p:cNvPr id="575" name="pasted-movie.png" descr="pasted-movi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5748" y="3927790"/>
            <a:ext cx="8812312" cy="3773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asted-movie.png" descr="pasted-movie.png"/>
          <p:cNvPicPr>
            <a:picLocks noChangeAspect="1"/>
          </p:cNvPicPr>
          <p:nvPr/>
        </p:nvPicPr>
        <p:blipFill>
          <a:blip r:embed="rId3"/>
          <a:srcRect t="5261" r="28156" b="32178"/>
          <a:stretch>
            <a:fillRect/>
          </a:stretch>
        </p:blipFill>
        <p:spPr>
          <a:xfrm>
            <a:off x="-323486" y="7992279"/>
            <a:ext cx="10133195" cy="5589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5262" y="157342"/>
            <a:ext cx="8746122" cy="13401316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simulation"/>
          <p:cNvSpPr txBox="1"/>
          <p:nvPr/>
        </p:nvSpPr>
        <p:spPr>
          <a:xfrm>
            <a:off x="17061352" y="264567"/>
            <a:ext cx="1792644" cy="535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simulation</a:t>
            </a:r>
          </a:p>
        </p:txBody>
      </p:sp>
      <p:sp>
        <p:nvSpPr>
          <p:cNvPr id="579" name="experiment"/>
          <p:cNvSpPr txBox="1"/>
          <p:nvPr/>
        </p:nvSpPr>
        <p:spPr>
          <a:xfrm>
            <a:off x="19508955" y="264567"/>
            <a:ext cx="1956169" cy="5357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r>
              <a:t>experiment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A few words on laser cool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A few words on laser cooling</a:t>
            </a:r>
          </a:p>
        </p:txBody>
      </p:sp>
      <p:sp>
        <p:nvSpPr>
          <p:cNvPr id="582" name="‘molecule X can be lasercooled’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‘molecule X can be lasercooled’</a:t>
            </a:r>
          </a:p>
        </p:txBody>
      </p:sp>
      <p:pic>
        <p:nvPicPr>
          <p:cNvPr id="58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674" y="3739100"/>
            <a:ext cx="16352652" cy="10090626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J. Chem. Phys. 151, 034302 (2019)"/>
          <p:cNvSpPr txBox="1"/>
          <p:nvPr/>
        </p:nvSpPr>
        <p:spPr>
          <a:xfrm>
            <a:off x="14959677" y="3732890"/>
            <a:ext cx="459344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070">
                <a:solidFill>
                  <a:srgbClr val="000000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J. Chem. Phys. 151, 034302 (2019)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509" y="3810453"/>
            <a:ext cx="14103243" cy="9521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424" y="6451946"/>
            <a:ext cx="8411015" cy="6195432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Transitions for laser cooling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Transitions for laser cooling</a:t>
            </a:r>
          </a:p>
        </p:txBody>
      </p:sp>
      <p:sp>
        <p:nvSpPr>
          <p:cNvPr id="589" name="In the presence of hyperfine structure"/>
          <p:cNvSpPr txBox="1"/>
          <p:nvPr/>
        </p:nvSpPr>
        <p:spPr>
          <a:xfrm>
            <a:off x="1206500" y="2244060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000000"/>
                </a:solidFill>
              </a:defRPr>
            </a:lvl1pPr>
          </a:lstStyle>
          <a:p>
            <a:r>
              <a:t>In the presence of hyperfine structure</a:t>
            </a:r>
          </a:p>
        </p:txBody>
      </p:sp>
      <p:sp>
        <p:nvSpPr>
          <p:cNvPr id="590" name="0,08%"/>
          <p:cNvSpPr txBox="1"/>
          <p:nvPr/>
        </p:nvSpPr>
        <p:spPr>
          <a:xfrm rot="2070978">
            <a:off x="6244664" y="9319072"/>
            <a:ext cx="1012242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t>0,08%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718" y="6803239"/>
            <a:ext cx="10012489" cy="6717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8239" y="747710"/>
            <a:ext cx="8643449" cy="5402155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Accumulation in v=1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Accumulation in v=1</a:t>
            </a:r>
          </a:p>
        </p:txBody>
      </p:sp>
      <p:sp>
        <p:nvSpPr>
          <p:cNvPr id="595" name="Dark state remixing"/>
          <p:cNvSpPr txBox="1"/>
          <p:nvPr/>
        </p:nvSpPr>
        <p:spPr>
          <a:xfrm>
            <a:off x="1206500" y="2244060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000000"/>
                </a:solidFill>
              </a:defRPr>
            </a:lvl1pPr>
          </a:lstStyle>
          <a:p>
            <a:r>
              <a:t>Dark state remixing</a:t>
            </a:r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424" y="6451946"/>
            <a:ext cx="8411015" cy="6195432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0,08%"/>
          <p:cNvSpPr txBox="1"/>
          <p:nvPr/>
        </p:nvSpPr>
        <p:spPr>
          <a:xfrm rot="2070978">
            <a:off x="6244664" y="9319072"/>
            <a:ext cx="1012242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t>0,08%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Accumulation in v=1 and v=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Accumulation in v=1 and v=2</a:t>
            </a:r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24" y="6451946"/>
            <a:ext cx="8411015" cy="61954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5" name="Group"/>
          <p:cNvGrpSpPr/>
          <p:nvPr/>
        </p:nvGrpSpPr>
        <p:grpSpPr>
          <a:xfrm>
            <a:off x="9552427" y="2707172"/>
            <a:ext cx="15598366" cy="10006657"/>
            <a:chOff x="0" y="0"/>
            <a:chExt cx="15598365" cy="10006656"/>
          </a:xfrm>
        </p:grpSpPr>
        <p:pic>
          <p:nvPicPr>
            <p:cNvPr id="601" name="Spectra_20240219_L00_2_3_v1.png" descr="Spectra_20240219_L00_2_3_v1.png"/>
            <p:cNvPicPr>
              <a:picLocks noChangeAspect="1"/>
            </p:cNvPicPr>
            <p:nvPr/>
          </p:nvPicPr>
          <p:blipFill>
            <a:blip r:embed="rId3"/>
            <a:srcRect r="7158"/>
            <a:stretch>
              <a:fillRect/>
            </a:stretch>
          </p:blipFill>
          <p:spPr>
            <a:xfrm>
              <a:off x="0" y="0"/>
              <a:ext cx="7678647" cy="4962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Spectra_20240219_L01_4_v1.png" descr="Spectra_20240219_L01_4_v1.png"/>
            <p:cNvPicPr>
              <a:picLocks noChangeAspect="1"/>
            </p:cNvPicPr>
            <p:nvPr/>
          </p:nvPicPr>
          <p:blipFill>
            <a:blip r:embed="rId4"/>
            <a:srcRect l="5657"/>
            <a:stretch>
              <a:fillRect/>
            </a:stretch>
          </p:blipFill>
          <p:spPr>
            <a:xfrm>
              <a:off x="7586216" y="642"/>
              <a:ext cx="7911017" cy="50312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Spectra_20240219_L21_10_v1.png" descr="Spectra_20240219_L21_10_v1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66030" y="4947255"/>
              <a:ext cx="8432336" cy="50594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Spectra_20240219_L10_5_v1.png" descr="Spectra_20240219_L10_5_v1.png"/>
            <p:cNvPicPr>
              <a:picLocks noChangeAspect="1"/>
            </p:cNvPicPr>
            <p:nvPr/>
          </p:nvPicPr>
          <p:blipFill>
            <a:blip r:embed="rId6"/>
            <a:srcRect r="6614"/>
            <a:stretch>
              <a:fillRect/>
            </a:stretch>
          </p:blipFill>
          <p:spPr>
            <a:xfrm>
              <a:off x="6946" y="5059205"/>
              <a:ext cx="7526154" cy="4835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6" name="0,08%"/>
          <p:cNvSpPr txBox="1"/>
          <p:nvPr/>
        </p:nvSpPr>
        <p:spPr>
          <a:xfrm rot="2070978">
            <a:off x="6244664" y="9319072"/>
            <a:ext cx="1012242" cy="46136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D5D5D5"/>
                </a:solidFill>
              </a:defRPr>
            </a:lvl1pPr>
          </a:lstStyle>
          <a:p>
            <a:r>
              <a:t>0,08%</a:t>
            </a:r>
          </a:p>
        </p:txBody>
      </p:sp>
      <p:sp>
        <p:nvSpPr>
          <p:cNvPr id="607" name="Observation @ 860 nm"/>
          <p:cNvSpPr txBox="1"/>
          <p:nvPr/>
        </p:nvSpPr>
        <p:spPr>
          <a:xfrm>
            <a:off x="1206500" y="2372962"/>
            <a:ext cx="21971000" cy="934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l" defTabSz="825500">
              <a:defRPr sz="5500">
                <a:solidFill>
                  <a:srgbClr val="000000"/>
                </a:solidFill>
              </a:defRPr>
            </a:lvl1pPr>
          </a:lstStyle>
          <a:p>
            <a:r>
              <a:t>Observation @ 860 nm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status</a:t>
            </a:r>
          </a:p>
        </p:txBody>
      </p:sp>
      <p:sp>
        <p:nvSpPr>
          <p:cNvPr id="610" name="Phase 2a: 200 m/s bea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658070">
              <a:lnSpc>
                <a:spcPct val="80000"/>
              </a:lnSpc>
              <a:defRPr sz="5780" b="0" spc="-115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Phase 2a: 200 m/s beam</a:t>
            </a:r>
          </a:p>
        </p:txBody>
      </p:sp>
      <p:sp>
        <p:nvSpPr>
          <p:cNvPr id="611" name="Cryogenic beams optimised, ~1010 molecules / shot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6418474"/>
          </a:xfrm>
          <a:prstGeom prst="rect">
            <a:avLst/>
          </a:prstGeom>
        </p:spPr>
        <p:txBody>
          <a:bodyPr/>
          <a:lstStyle/>
          <a:p>
            <a:r>
              <a:t>Cryogenic beams optimised, ~10</a:t>
            </a:r>
            <a:r>
              <a:rPr baseline="31999"/>
              <a:t>10</a:t>
            </a:r>
            <a:r>
              <a:t> molecules / shot</a:t>
            </a:r>
          </a:p>
          <a:p>
            <a:r>
              <a:t>Hexapole implemented, gain factor ~5</a:t>
            </a:r>
          </a:p>
          <a:p>
            <a:r>
              <a:t>Laser cooling setup completed</a:t>
            </a:r>
          </a:p>
          <a:p>
            <a:r>
              <a:t>Currently extending 1D cooling to 2D transverse cooling</a:t>
            </a:r>
          </a:p>
          <a:p>
            <a:r>
              <a:t>Combine with interaction zone this year</a:t>
            </a:r>
          </a:p>
        </p:txBody>
      </p:sp>
      <p:pic>
        <p:nvPicPr>
          <p:cNvPr id="612" name="Image" descr="Imag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61762" y="9374589"/>
            <a:ext cx="9449994" cy="3884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ND3"/>
          <p:cNvSpPr txBox="1"/>
          <p:nvPr/>
        </p:nvSpPr>
        <p:spPr>
          <a:xfrm>
            <a:off x="3899674" y="9890510"/>
            <a:ext cx="1664074" cy="102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/>
          <a:p>
            <a:pPr defTabSz="821531">
              <a:defRPr sz="5800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pPr>
            <a:r>
              <a:t>ND</a:t>
            </a:r>
            <a:r>
              <a:rPr baseline="-5999"/>
              <a:t>3</a:t>
            </a:r>
          </a:p>
        </p:txBody>
      </p:sp>
      <p:sp>
        <p:nvSpPr>
          <p:cNvPr id="615" name="OH"/>
          <p:cNvSpPr txBox="1"/>
          <p:nvPr/>
        </p:nvSpPr>
        <p:spPr>
          <a:xfrm>
            <a:off x="8630015" y="9890510"/>
            <a:ext cx="1424745" cy="1023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/>
          <a:lstStyle>
            <a:lvl1pPr defTabSz="821531">
              <a:defRPr sz="5800">
                <a:solidFill>
                  <a:srgbClr val="000000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OH</a:t>
            </a:r>
          </a:p>
        </p:txBody>
      </p:sp>
      <p:sp>
        <p:nvSpPr>
          <p:cNvPr id="616" name="Rectangle"/>
          <p:cNvSpPr/>
          <p:nvPr/>
        </p:nvSpPr>
        <p:spPr>
          <a:xfrm>
            <a:off x="2222079" y="2035772"/>
            <a:ext cx="19939842" cy="78605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42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17" name="comparing molecules1.pdf" descr="comparing molecules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44" y="2135474"/>
            <a:ext cx="4993280" cy="7561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comparing molecules2.pdf" descr="comparing molecules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491" y="2135474"/>
            <a:ext cx="4993280" cy="75612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3" name="Group"/>
          <p:cNvGrpSpPr/>
          <p:nvPr/>
        </p:nvGrpSpPr>
        <p:grpSpPr>
          <a:xfrm>
            <a:off x="8112490" y="2334435"/>
            <a:ext cx="8139118" cy="6477116"/>
            <a:chOff x="0" y="0"/>
            <a:chExt cx="8139116" cy="6477114"/>
          </a:xfrm>
        </p:grpSpPr>
        <p:sp>
          <p:nvSpPr>
            <p:cNvPr id="619" name="Line"/>
            <p:cNvSpPr/>
            <p:nvPr/>
          </p:nvSpPr>
          <p:spPr>
            <a:xfrm>
              <a:off x="0" y="0"/>
              <a:ext cx="1892477" cy="2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0" name="Line"/>
            <p:cNvSpPr/>
            <p:nvPr/>
          </p:nvSpPr>
          <p:spPr>
            <a:xfrm>
              <a:off x="0" y="6447613"/>
              <a:ext cx="1892477" cy="2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1" name="Line"/>
            <p:cNvSpPr/>
            <p:nvPr/>
          </p:nvSpPr>
          <p:spPr>
            <a:xfrm flipV="1">
              <a:off x="597001" y="79600"/>
              <a:ext cx="1" cy="6397515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642937">
                <a:defRPr sz="16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22" name="2.5 cm-1 = 75 GHz = OH @ 60 m/s"/>
            <p:cNvSpPr txBox="1"/>
            <p:nvPr/>
          </p:nvSpPr>
          <p:spPr>
            <a:xfrm>
              <a:off x="457700" y="96404"/>
              <a:ext cx="7681417" cy="6827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sz="3200">
                  <a:solidFill>
                    <a:srgbClr val="E32400"/>
                  </a:solidFill>
                  <a:latin typeface="Cochin"/>
                  <a:ea typeface="Cochin"/>
                  <a:cs typeface="Cochin"/>
                  <a:sym typeface="Cochin"/>
                </a:defRPr>
              </a:pPr>
              <a:r>
                <a:t>2.5 cm</a:t>
              </a:r>
              <a:r>
                <a:rPr baseline="31999"/>
                <a:t>-1</a:t>
              </a:r>
              <a:r>
                <a:t> = 75 GHz = OH @ 60 m/s</a:t>
              </a:r>
            </a:p>
          </p:txBody>
        </p:sp>
      </p:grpSp>
      <p:sp>
        <p:nvSpPr>
          <p:cNvPr id="624" name="Use Stark shift to decelerate"/>
          <p:cNvSpPr txBox="1"/>
          <p:nvPr/>
        </p:nvSpPr>
        <p:spPr>
          <a:xfrm>
            <a:off x="345652" y="567172"/>
            <a:ext cx="21971001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8500" b="1" spc="-17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Use Stark shift to decelerate</a:t>
            </a:r>
          </a:p>
        </p:txBody>
      </p:sp>
      <p:sp>
        <p:nvSpPr>
          <p:cNvPr id="625" name="Deceleration, trapping, collision studies, lifetime measurements…"/>
          <p:cNvSpPr/>
          <p:nvPr/>
        </p:nvSpPr>
        <p:spPr>
          <a:xfrm>
            <a:off x="1642243" y="11452083"/>
            <a:ext cx="12020689" cy="2336005"/>
          </a:xfrm>
          <a:prstGeom prst="roundRect">
            <a:avLst>
              <a:gd name="adj" fmla="val 12504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Deceleration, trapping, collision studies, lifetime measurements </a:t>
            </a:r>
          </a:p>
          <a:p>
            <a:pPr defTabSz="825500">
              <a:defRPr sz="3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Demonstrated for light molecules: OH, CO, NH</a:t>
            </a:r>
            <a:r>
              <a:rPr baseline="-5999"/>
              <a:t>3</a:t>
            </a:r>
            <a:r>
              <a:t>, NH</a:t>
            </a:r>
          </a:p>
          <a:p>
            <a:pPr defTabSz="825500">
              <a:defRPr sz="21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Science 313 5793 (2006), PRL 98 133001 (2007), PRL 110 133003 (2013)</a:t>
            </a:r>
          </a:p>
        </p:txBody>
      </p:sp>
      <p:grpSp>
        <p:nvGrpSpPr>
          <p:cNvPr id="637" name="Group"/>
          <p:cNvGrpSpPr/>
          <p:nvPr/>
        </p:nvGrpSpPr>
        <p:grpSpPr>
          <a:xfrm>
            <a:off x="10561956" y="2135474"/>
            <a:ext cx="12637237" cy="9787819"/>
            <a:chOff x="0" y="0"/>
            <a:chExt cx="12637235" cy="9787817"/>
          </a:xfrm>
        </p:grpSpPr>
        <p:grpSp>
          <p:nvGrpSpPr>
            <p:cNvPr id="635" name="Group"/>
            <p:cNvGrpSpPr/>
            <p:nvPr/>
          </p:nvGrpSpPr>
          <p:grpSpPr>
            <a:xfrm>
              <a:off x="0" y="0"/>
              <a:ext cx="11161036" cy="9221510"/>
              <a:chOff x="0" y="0"/>
              <a:chExt cx="11161035" cy="9221509"/>
            </a:xfrm>
          </p:grpSpPr>
          <p:sp>
            <p:nvSpPr>
              <p:cNvPr id="626" name="SrF"/>
              <p:cNvSpPr txBox="1"/>
              <p:nvPr/>
            </p:nvSpPr>
            <p:spPr>
              <a:xfrm>
                <a:off x="2788023" y="7713382"/>
                <a:ext cx="1943306" cy="15081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t">
                <a:noAutofit/>
              </a:bodyPr>
              <a:lstStyle>
                <a:lvl1pPr algn="l" defTabSz="821531">
                  <a:defRPr sz="5800">
                    <a:solidFill>
                      <a:srgbClr val="000000"/>
                    </a:solidFill>
                    <a:latin typeface="Cochin"/>
                    <a:ea typeface="Cochin"/>
                    <a:cs typeface="Cochin"/>
                    <a:sym typeface="Cochin"/>
                  </a:defRPr>
                </a:lvl1pPr>
              </a:lstStyle>
              <a:p>
                <a:r>
                  <a:t>SrF</a:t>
                </a:r>
              </a:p>
            </p:txBody>
          </p:sp>
          <p:sp>
            <p:nvSpPr>
              <p:cNvPr id="627" name="SrO"/>
              <p:cNvSpPr txBox="1"/>
              <p:nvPr/>
            </p:nvSpPr>
            <p:spPr>
              <a:xfrm>
                <a:off x="7638665" y="7755035"/>
                <a:ext cx="1537832" cy="102395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1531">
                  <a:defRPr sz="5800">
                    <a:solidFill>
                      <a:srgbClr val="000000"/>
                    </a:solidFill>
                    <a:latin typeface="Cochin"/>
                    <a:ea typeface="Cochin"/>
                    <a:cs typeface="Cochin"/>
                    <a:sym typeface="Cochin"/>
                  </a:defRPr>
                </a:lvl1pPr>
              </a:lstStyle>
              <a:p>
                <a:r>
                  <a:t>SrO</a:t>
                </a:r>
              </a:p>
            </p:txBody>
          </p:sp>
          <p:pic>
            <p:nvPicPr>
              <p:cNvPr id="628" name="comparing molecules3.pdf" descr="comparing molecules3.pd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61478" y="0"/>
                <a:ext cx="4993279" cy="75612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9" name="comparing molecules4.pdf" descr="comparing molecules4.pdf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6167251" y="59661"/>
                <a:ext cx="4993785" cy="756201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34" name="Group"/>
              <p:cNvGrpSpPr/>
              <p:nvPr/>
            </p:nvGrpSpPr>
            <p:grpSpPr>
              <a:xfrm>
                <a:off x="0" y="4955071"/>
                <a:ext cx="7203815" cy="1505549"/>
                <a:chOff x="0" y="0"/>
                <a:chExt cx="7203814" cy="1505548"/>
              </a:xfrm>
            </p:grpSpPr>
            <p:sp>
              <p:nvSpPr>
                <p:cNvPr id="630" name="Line"/>
                <p:cNvSpPr/>
                <p:nvPr/>
              </p:nvSpPr>
              <p:spPr>
                <a:xfrm>
                  <a:off x="2167344" y="0"/>
                  <a:ext cx="1892477" cy="2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642937">
                    <a:defRPr sz="16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1" name="Line"/>
                <p:cNvSpPr/>
                <p:nvPr/>
              </p:nvSpPr>
              <p:spPr>
                <a:xfrm>
                  <a:off x="2207144" y="437800"/>
                  <a:ext cx="1892478" cy="3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642937">
                    <a:defRPr sz="16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2" name="Line"/>
                <p:cNvSpPr/>
                <p:nvPr/>
              </p:nvSpPr>
              <p:spPr>
                <a:xfrm flipV="1">
                  <a:off x="4005921" y="19457"/>
                  <a:ext cx="1" cy="398600"/>
                </a:xfrm>
                <a:prstGeom prst="line">
                  <a:avLst/>
                </a:prstGeom>
                <a:noFill/>
                <a:ln w="25400" cap="flat">
                  <a:solidFill>
                    <a:srgbClr val="E32400"/>
                  </a:solidFill>
                  <a:prstDash val="solid"/>
                  <a:miter lim="400000"/>
                  <a:headEnd type="stealth" w="med" len="med"/>
                  <a:tailEnd type="stealth" w="med" len="med"/>
                </a:ln>
                <a:effectLst/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algn="l" defTabSz="642937">
                    <a:defRPr sz="1600">
                      <a:solidFill>
                        <a:srgbClr val="000000"/>
                      </a:solidFill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633" name="0.16 cm-1 = 4.8 GHz = SrF @ 6 m/s"/>
                <p:cNvSpPr txBox="1"/>
                <p:nvPr/>
              </p:nvSpPr>
              <p:spPr>
                <a:xfrm>
                  <a:off x="0" y="822756"/>
                  <a:ext cx="7203815" cy="68279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1531">
                    <a:defRPr sz="3200">
                      <a:solidFill>
                        <a:srgbClr val="E32400"/>
                      </a:solidFill>
                      <a:latin typeface="Cochin"/>
                      <a:ea typeface="Cochin"/>
                      <a:cs typeface="Cochin"/>
                      <a:sym typeface="Cochin"/>
                    </a:defRPr>
                  </a:pPr>
                  <a:r>
                    <a:t>0.16 cm</a:t>
                  </a:r>
                  <a:r>
                    <a:rPr baseline="31999"/>
                    <a:t>-1</a:t>
                  </a:r>
                  <a:r>
                    <a:t> = 4.8 GHz = SrF @ 6 m/s </a:t>
                  </a:r>
                </a:p>
              </p:txBody>
            </p:sp>
          </p:grpSp>
        </p:grpSp>
        <p:sp>
          <p:nvSpPr>
            <p:cNvPr id="636" name="Challenge: extend this technique to heavier species"/>
            <p:cNvSpPr/>
            <p:nvPr/>
          </p:nvSpPr>
          <p:spPr>
            <a:xfrm>
              <a:off x="616547" y="8635938"/>
              <a:ext cx="12020689" cy="1151880"/>
            </a:xfrm>
            <a:prstGeom prst="roundRect">
              <a:avLst>
                <a:gd name="adj" fmla="val 25359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1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t>Challenge: extend this technique to heavier species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5" grpId="1" animBg="1" advAuto="0"/>
      <p:bldP spid="637" grpId="2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roup" descr="Gro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766" y="1622869"/>
            <a:ext cx="16935400" cy="120989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4" name="Group"/>
          <p:cNvGrpSpPr/>
          <p:nvPr/>
        </p:nvGrpSpPr>
        <p:grpSpPr>
          <a:xfrm>
            <a:off x="2286563" y="1620594"/>
            <a:ext cx="21178251" cy="12405212"/>
            <a:chOff x="0" y="0"/>
            <a:chExt cx="21178249" cy="12405211"/>
          </a:xfrm>
        </p:grpSpPr>
        <p:grpSp>
          <p:nvGrpSpPr>
            <p:cNvPr id="642" name="Group"/>
            <p:cNvGrpSpPr/>
            <p:nvPr/>
          </p:nvGrpSpPr>
          <p:grpSpPr>
            <a:xfrm>
              <a:off x="7592077" y="0"/>
              <a:ext cx="13586173" cy="12405212"/>
              <a:chOff x="0" y="0"/>
              <a:chExt cx="13586172" cy="12405211"/>
            </a:xfrm>
          </p:grpSpPr>
          <p:sp>
            <p:nvSpPr>
              <p:cNvPr id="640" name="Rectangle"/>
              <p:cNvSpPr/>
              <p:nvPr/>
            </p:nvSpPr>
            <p:spPr>
              <a:xfrm>
                <a:off x="1272091" y="0"/>
                <a:ext cx="12314082" cy="12405212"/>
              </a:xfrm>
              <a:prstGeom prst="rect">
                <a:avLst/>
              </a:prstGeom>
              <a:solidFill>
                <a:srgbClr val="2222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lnSpc>
                    <a:spcPct val="80000"/>
                  </a:lnSpc>
                  <a:defRPr sz="3800" cap="all">
                    <a:solidFill>
                      <a:srgbClr val="FFFFFF"/>
                    </a:solidFill>
                    <a:latin typeface="DIN Condensed Bold"/>
                    <a:ea typeface="DIN Condensed Bold"/>
                    <a:cs typeface="DIN Condensed Bold"/>
                    <a:sym typeface="DIN Condensed Bold"/>
                  </a:defRPr>
                </a:pPr>
                <a:endParaRPr/>
              </a:p>
            </p:txBody>
          </p:sp>
          <p:pic>
            <p:nvPicPr>
              <p:cNvPr id="641" name="different geometries.pdf" descr="different geometries.pdf"/>
              <p:cNvPicPr>
                <a:picLocks noChangeAspect="1"/>
              </p:cNvPicPr>
              <p:nvPr/>
            </p:nvPicPr>
            <p:blipFill>
              <a:blip r:embed="rId3"/>
              <a:srcRect l="55211" t="2165" r="993" b="2165"/>
              <a:stretch>
                <a:fillRect/>
              </a:stretch>
            </p:blipFill>
            <p:spPr>
              <a:xfrm>
                <a:off x="0" y="305337"/>
                <a:ext cx="12313881" cy="102275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43" name="Rectangle"/>
            <p:cNvSpPr/>
            <p:nvPr/>
          </p:nvSpPr>
          <p:spPr>
            <a:xfrm>
              <a:off x="0" y="6800324"/>
              <a:ext cx="2697955" cy="2735351"/>
            </a:xfrm>
            <a:prstGeom prst="rect">
              <a:avLst/>
            </a:prstGeom>
            <a:noFill/>
            <a:ln w="25400" cap="flat">
              <a:solidFill>
                <a:srgbClr val="5B5854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lnSpc>
                  <a:spcPct val="80000"/>
                </a:lnSpc>
                <a:defRPr sz="3800" cap="all">
                  <a:solidFill>
                    <a:srgbClr val="838787"/>
                  </a:solidFill>
                  <a:latin typeface="DIN Condensed Bold"/>
                  <a:ea typeface="DIN Condensed Bold"/>
                  <a:cs typeface="DIN Condensed Bold"/>
                  <a:sym typeface="DIN Condensed Bold"/>
                </a:defRPr>
              </a:pPr>
              <a:endParaRPr/>
            </a:p>
          </p:txBody>
        </p:sp>
      </p:grpSp>
      <p:pic>
        <p:nvPicPr>
          <p:cNvPr id="645" name="Rectangle Rectangle" descr="Rectangle Rectangl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63512" y="8359264"/>
            <a:ext cx="2790903" cy="2850354"/>
          </a:xfrm>
          <a:prstGeom prst="rect">
            <a:avLst/>
          </a:prstGeom>
        </p:spPr>
      </p:pic>
      <p:pic>
        <p:nvPicPr>
          <p:cNvPr id="647" name="Line Line" descr="Line Lin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9343190">
            <a:off x="1107214" y="5017882"/>
            <a:ext cx="11291967" cy="101601"/>
          </a:xfrm>
          <a:prstGeom prst="rect">
            <a:avLst/>
          </a:prstGeom>
        </p:spPr>
      </p:pic>
      <p:pic>
        <p:nvPicPr>
          <p:cNvPr id="649" name="Line Line" descr="Line Lin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 rot="940975">
            <a:off x="2087407" y="12358852"/>
            <a:ext cx="9239404" cy="101601"/>
          </a:xfrm>
          <a:prstGeom prst="rect">
            <a:avLst/>
          </a:prstGeom>
        </p:spPr>
      </p:pic>
      <p:pic>
        <p:nvPicPr>
          <p:cNvPr id="651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20312834">
            <a:off x="4709847" y="7179209"/>
            <a:ext cx="6679009" cy="101601"/>
          </a:xfrm>
          <a:prstGeom prst="rect">
            <a:avLst/>
          </a:prstGeom>
        </p:spPr>
      </p:pic>
      <p:pic>
        <p:nvPicPr>
          <p:cNvPr id="653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494211">
            <a:off x="4905503" y="11517013"/>
            <a:ext cx="6342046" cy="101601"/>
          </a:xfrm>
          <a:prstGeom prst="rect">
            <a:avLst/>
          </a:prstGeom>
        </p:spPr>
      </p:pic>
      <p:sp>
        <p:nvSpPr>
          <p:cNvPr id="655" name="Main aims:…"/>
          <p:cNvSpPr/>
          <p:nvPr/>
        </p:nvSpPr>
        <p:spPr>
          <a:xfrm>
            <a:off x="5604377" y="9407661"/>
            <a:ext cx="13175246" cy="4320304"/>
          </a:xfrm>
          <a:prstGeom prst="roundRect">
            <a:avLst>
              <a:gd name="adj" fmla="val 6761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Main aims:</a:t>
            </a:r>
          </a:p>
          <a:p>
            <a:pPr defTabSz="825500">
              <a:defRPr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marL="483809" indent="-483809" algn="l" defTabSz="825500">
              <a:buSzPct val="125000"/>
              <a:buChar char="-"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Capture as many molecules as possible from molecular beam</a:t>
            </a:r>
          </a:p>
          <a:p>
            <a:pPr marL="483809" indent="-483809" algn="l" defTabSz="825500">
              <a:buSzPct val="125000"/>
              <a:buChar char="-"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Bring average beam velocity from ~190 to ~30 m/s</a:t>
            </a:r>
          </a:p>
          <a:p>
            <a:pPr marL="483809" indent="-483809" algn="l" defTabSz="825500">
              <a:buSzPct val="125000"/>
              <a:buChar char="-"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Maintain N during deceleration</a:t>
            </a:r>
          </a:p>
        </p:txBody>
      </p:sp>
      <p:sp>
        <p:nvSpPr>
          <p:cNvPr id="656" name="Traveling-wave decelerator: aim for factor 10 increase in interaction time"/>
          <p:cNvSpPr txBox="1"/>
          <p:nvPr/>
        </p:nvSpPr>
        <p:spPr>
          <a:xfrm>
            <a:off x="1351663" y="256887"/>
            <a:ext cx="23048051" cy="934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l" defTabSz="825500">
              <a:defRPr sz="5500" b="1">
                <a:solidFill>
                  <a:srgbClr val="FFFFFF"/>
                </a:solidFill>
              </a:defRPr>
            </a:pPr>
            <a:r>
              <a:rPr b="0"/>
              <a:t>Traveling-wave decelerator:</a:t>
            </a:r>
            <a:r>
              <a:t> </a:t>
            </a:r>
            <a:r>
              <a:rPr b="0"/>
              <a:t>aim for factor 10 increase in interaction time</a:t>
            </a:r>
            <a: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4" grpId="1" animBg="1" advAuto="0"/>
      <p:bldP spid="645" grpId="4" animBg="1" advAuto="0"/>
      <p:bldP spid="647" grpId="2" animBg="1" advAuto="0"/>
      <p:bldP spid="649" grpId="6" animBg="1" advAuto="0"/>
      <p:bldP spid="651" grpId="3" animBg="1" advAuto="0"/>
      <p:bldP spid="653" grpId="5" animBg="1" advAuto="0"/>
      <p:bldP spid="655" grpId="7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traveling-wave.mov" descr="traveling-wav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22088" y="0"/>
            <a:ext cx="28828176" cy="16215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6" name="Group"/>
          <p:cNvGrpSpPr/>
          <p:nvPr/>
        </p:nvGrpSpPr>
        <p:grpSpPr>
          <a:xfrm>
            <a:off x="3382787" y="6971673"/>
            <a:ext cx="16585122" cy="1041142"/>
            <a:chOff x="0" y="0"/>
            <a:chExt cx="16585120" cy="1041141"/>
          </a:xfrm>
        </p:grpSpPr>
        <p:sp>
          <p:nvSpPr>
            <p:cNvPr id="659" name="Line"/>
            <p:cNvSpPr/>
            <p:nvPr/>
          </p:nvSpPr>
          <p:spPr>
            <a:xfrm flipV="1">
              <a:off x="2073139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0" name="Line"/>
            <p:cNvSpPr/>
            <p:nvPr/>
          </p:nvSpPr>
          <p:spPr>
            <a:xfrm flipV="1">
              <a:off x="1036569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1" name="Line"/>
            <p:cNvSpPr/>
            <p:nvPr/>
          </p:nvSpPr>
          <p:spPr>
            <a:xfrm flipV="1">
              <a:off x="310971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2" name="Line"/>
            <p:cNvSpPr/>
            <p:nvPr/>
          </p:nvSpPr>
          <p:spPr>
            <a:xfrm flipV="1">
              <a:off x="725599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3" name="Line"/>
            <p:cNvSpPr/>
            <p:nvPr/>
          </p:nvSpPr>
          <p:spPr>
            <a:xfrm flipV="1">
              <a:off x="414628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4" name="Line"/>
            <p:cNvSpPr/>
            <p:nvPr/>
          </p:nvSpPr>
          <p:spPr>
            <a:xfrm flipV="1">
              <a:off x="518285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5" name="Line"/>
            <p:cNvSpPr/>
            <p:nvPr/>
          </p:nvSpPr>
          <p:spPr>
            <a:xfrm flipV="1">
              <a:off x="621942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6" name="Line"/>
            <p:cNvSpPr/>
            <p:nvPr/>
          </p:nvSpPr>
          <p:spPr>
            <a:xfrm flipV="1">
              <a:off x="-1" y="0"/>
              <a:ext cx="2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7" name="Line"/>
            <p:cNvSpPr/>
            <p:nvPr/>
          </p:nvSpPr>
          <p:spPr>
            <a:xfrm flipV="1">
              <a:off x="1036570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8" name="Line"/>
            <p:cNvSpPr/>
            <p:nvPr/>
          </p:nvSpPr>
          <p:spPr>
            <a:xfrm flipV="1">
              <a:off x="932913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69" name="Line"/>
            <p:cNvSpPr/>
            <p:nvPr/>
          </p:nvSpPr>
          <p:spPr>
            <a:xfrm flipV="1">
              <a:off x="11402269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0" name="Line"/>
            <p:cNvSpPr/>
            <p:nvPr/>
          </p:nvSpPr>
          <p:spPr>
            <a:xfrm flipV="1">
              <a:off x="15548552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1" name="Line"/>
            <p:cNvSpPr/>
            <p:nvPr/>
          </p:nvSpPr>
          <p:spPr>
            <a:xfrm flipV="1">
              <a:off x="1243884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2" name="Line"/>
            <p:cNvSpPr/>
            <p:nvPr/>
          </p:nvSpPr>
          <p:spPr>
            <a:xfrm flipV="1">
              <a:off x="13475411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3" name="Line"/>
            <p:cNvSpPr/>
            <p:nvPr/>
          </p:nvSpPr>
          <p:spPr>
            <a:xfrm flipV="1">
              <a:off x="14511981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4" name="Line"/>
            <p:cNvSpPr/>
            <p:nvPr/>
          </p:nvSpPr>
          <p:spPr>
            <a:xfrm flipV="1">
              <a:off x="829256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675" name="Line"/>
            <p:cNvSpPr/>
            <p:nvPr/>
          </p:nvSpPr>
          <p:spPr>
            <a:xfrm flipV="1">
              <a:off x="16585120" y="0"/>
              <a:ext cx="1" cy="1041142"/>
            </a:xfrm>
            <a:prstGeom prst="line">
              <a:avLst/>
            </a:prstGeom>
            <a:noFill/>
            <a:ln w="63500" cap="flat">
              <a:solidFill>
                <a:srgbClr val="A6AAA8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</p:grpSp>
      <p:sp>
        <p:nvSpPr>
          <p:cNvPr id="677" name="Traveling-wave decelerator"/>
          <p:cNvSpPr txBox="1"/>
          <p:nvPr/>
        </p:nvSpPr>
        <p:spPr>
          <a:xfrm>
            <a:off x="6382702" y="105341"/>
            <a:ext cx="1161859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Traveling-wave decelerator</a:t>
            </a:r>
          </a:p>
        </p:txBody>
      </p:sp>
      <p:sp>
        <p:nvSpPr>
          <p:cNvPr id="678" name="Rectangle"/>
          <p:cNvSpPr/>
          <p:nvPr/>
        </p:nvSpPr>
        <p:spPr>
          <a:xfrm>
            <a:off x="-216054" y="-55141"/>
            <a:ext cx="2455873" cy="139401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9" name="Rectangle"/>
          <p:cNvSpPr/>
          <p:nvPr/>
        </p:nvSpPr>
        <p:spPr>
          <a:xfrm>
            <a:off x="22144181" y="-55141"/>
            <a:ext cx="2455873" cy="139401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" fill="hold"/>
                                        <p:tgtEl>
                                          <p:spTgt spid="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5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1031C"/>
            </a:gs>
            <a:gs pos="57466">
              <a:srgbClr val="011B43"/>
            </a:gs>
            <a:gs pos="99383">
              <a:srgbClr val="00326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roup"/>
          <p:cNvGrpSpPr/>
          <p:nvPr/>
        </p:nvGrpSpPr>
        <p:grpSpPr>
          <a:xfrm>
            <a:off x="12199135" y="5379464"/>
            <a:ext cx="11896031" cy="3675050"/>
            <a:chOff x="-69850" y="0"/>
            <a:chExt cx="11896029" cy="3675049"/>
          </a:xfrm>
        </p:grpSpPr>
        <p:grpSp>
          <p:nvGrpSpPr>
            <p:cNvPr id="313" name="Group"/>
            <p:cNvGrpSpPr/>
            <p:nvPr/>
          </p:nvGrpSpPr>
          <p:grpSpPr>
            <a:xfrm>
              <a:off x="2164304" y="188796"/>
              <a:ext cx="8901431" cy="1688983"/>
              <a:chOff x="0" y="0"/>
              <a:chExt cx="8901430" cy="1688981"/>
            </a:xfrm>
          </p:grpSpPr>
          <p:sp>
            <p:nvSpPr>
              <p:cNvPr id="311" name="Number of detected molecules"/>
              <p:cNvSpPr txBox="1"/>
              <p:nvPr/>
            </p:nvSpPr>
            <p:spPr>
              <a:xfrm>
                <a:off x="-1" y="825381"/>
                <a:ext cx="8901431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825500">
                  <a:defRPr sz="5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Number of detected molecules</a:t>
                </a:r>
              </a:p>
            </p:txBody>
          </p:sp>
          <p:sp>
            <p:nvSpPr>
              <p:cNvPr id="312" name="Line"/>
              <p:cNvSpPr/>
              <p:nvPr/>
            </p:nvSpPr>
            <p:spPr>
              <a:xfrm flipH="1" flipV="1">
                <a:off x="626292" y="0"/>
                <a:ext cx="845640" cy="84564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316" name="Group"/>
            <p:cNvGrpSpPr/>
            <p:nvPr/>
          </p:nvGrpSpPr>
          <p:grpSpPr>
            <a:xfrm>
              <a:off x="459113" y="339057"/>
              <a:ext cx="7232016" cy="3119260"/>
              <a:chOff x="0" y="0"/>
              <a:chExt cx="7232015" cy="3119258"/>
            </a:xfrm>
          </p:grpSpPr>
          <p:sp>
            <p:nvSpPr>
              <p:cNvPr id="314" name="Coherent interaction time"/>
              <p:cNvSpPr txBox="1"/>
              <p:nvPr/>
            </p:nvSpPr>
            <p:spPr>
              <a:xfrm>
                <a:off x="0" y="2255658"/>
                <a:ext cx="7232016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825500">
                  <a:defRPr sz="50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Coherent interaction time</a:t>
                </a:r>
              </a:p>
            </p:txBody>
          </p:sp>
          <p:sp>
            <p:nvSpPr>
              <p:cNvPr id="315" name="Line"/>
              <p:cNvSpPr/>
              <p:nvPr/>
            </p:nvSpPr>
            <p:spPr>
              <a:xfrm flipV="1">
                <a:off x="1016091" y="-1"/>
                <a:ext cx="1" cy="231484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grpSp>
          <p:nvGrpSpPr>
            <p:cNvPr id="320" name="Group"/>
            <p:cNvGrpSpPr/>
            <p:nvPr/>
          </p:nvGrpSpPr>
          <p:grpSpPr>
            <a:xfrm>
              <a:off x="-69850" y="0"/>
              <a:ext cx="11896030" cy="3675050"/>
              <a:chOff x="-69850" y="0"/>
              <a:chExt cx="11896029" cy="3675049"/>
            </a:xfrm>
          </p:grpSpPr>
          <p:pic>
            <p:nvPicPr>
              <p:cNvPr id="317" name="Rounded Rectangle Rounded rectangle" descr="Rounded Rectangle Rounded rectangle"/>
              <p:cNvPicPr>
                <a:picLocks/>
              </p:cNvPicPr>
              <p:nvPr/>
            </p:nvPicPr>
            <p:blipFill>
              <a:blip r:embed="rId2">
                <a:alphaModFix amt="71000"/>
              </a:blip>
              <a:stretch>
                <a:fillRect/>
              </a:stretch>
            </p:blipFill>
            <p:spPr>
              <a:xfrm>
                <a:off x="-69850" y="854822"/>
                <a:ext cx="11896030" cy="2820228"/>
              </a:xfrm>
              <a:prstGeom prst="rect">
                <a:avLst/>
              </a:prstGeom>
              <a:effectLst/>
            </p:spPr>
          </p:pic>
          <p:sp>
            <p:nvSpPr>
              <p:cNvPr id="319" name="Cold Molecules"/>
              <p:cNvSpPr txBox="1"/>
              <p:nvPr/>
            </p:nvSpPr>
            <p:spPr>
              <a:xfrm>
                <a:off x="5310145" y="-1"/>
                <a:ext cx="4525011" cy="8636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defTabSz="825500">
                  <a:defRPr sz="5000">
                    <a:solidFill>
                      <a:srgbClr val="1497FC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Cold Molecules</a:t>
                </a:r>
              </a:p>
            </p:txBody>
          </p:sp>
        </p:grpSp>
      </p:grpSp>
      <p:grpSp>
        <p:nvGrpSpPr>
          <p:cNvPr id="334" name="Group"/>
          <p:cNvGrpSpPr/>
          <p:nvPr/>
        </p:nvGrpSpPr>
        <p:grpSpPr>
          <a:xfrm>
            <a:off x="967648" y="7415116"/>
            <a:ext cx="11654141" cy="5961314"/>
            <a:chOff x="0" y="431800"/>
            <a:chExt cx="11654139" cy="5961312"/>
          </a:xfrm>
        </p:grpSpPr>
        <p:grpSp>
          <p:nvGrpSpPr>
            <p:cNvPr id="331" name="Group"/>
            <p:cNvGrpSpPr/>
            <p:nvPr/>
          </p:nvGrpSpPr>
          <p:grpSpPr>
            <a:xfrm>
              <a:off x="36788" y="431800"/>
              <a:ext cx="11617352" cy="5961313"/>
              <a:chOff x="0" y="431800"/>
              <a:chExt cx="11617351" cy="5961312"/>
            </a:xfrm>
          </p:grpSpPr>
          <p:grpSp>
            <p:nvGrpSpPr>
              <p:cNvPr id="329" name="Group"/>
              <p:cNvGrpSpPr/>
              <p:nvPr/>
            </p:nvGrpSpPr>
            <p:grpSpPr>
              <a:xfrm>
                <a:off x="0" y="431800"/>
                <a:ext cx="11617352" cy="5961313"/>
                <a:chOff x="0" y="431800"/>
                <a:chExt cx="11617351" cy="5961312"/>
              </a:xfrm>
            </p:grpSpPr>
            <p:grpSp>
              <p:nvGrpSpPr>
                <p:cNvPr id="325" name="Group"/>
                <p:cNvGrpSpPr/>
                <p:nvPr/>
              </p:nvGrpSpPr>
              <p:grpSpPr>
                <a:xfrm>
                  <a:off x="7511946" y="1420763"/>
                  <a:ext cx="2447252" cy="3345210"/>
                  <a:chOff x="0" y="0"/>
                  <a:chExt cx="2447251" cy="3345209"/>
                </a:xfrm>
              </p:grpSpPr>
              <p:sp>
                <p:nvSpPr>
                  <p:cNvPr id="322" name="Oval"/>
                  <p:cNvSpPr/>
                  <p:nvPr/>
                </p:nvSpPr>
                <p:spPr>
                  <a:xfrm>
                    <a:off x="0" y="0"/>
                    <a:ext cx="2447252" cy="334521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0433FF"/>
                      </a:gs>
                      <a:gs pos="44169">
                        <a:srgbClr val="823FA4"/>
                      </a:gs>
                      <a:gs pos="99383">
                        <a:srgbClr val="FF4C49"/>
                      </a:gs>
                    </a:gsLst>
                    <a:lin ang="5400000" scaled="0"/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23" name="Oval"/>
                  <p:cNvSpPr/>
                  <p:nvPr/>
                </p:nvSpPr>
                <p:spPr>
                  <a:xfrm>
                    <a:off x="813672" y="579926"/>
                    <a:ext cx="819907" cy="880882"/>
                  </a:xfrm>
                  <a:prstGeom prst="ellipse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24" name="Circle"/>
                  <p:cNvSpPr/>
                  <p:nvPr/>
                </p:nvSpPr>
                <p:spPr>
                  <a:xfrm>
                    <a:off x="432732" y="1321488"/>
                    <a:ext cx="1581788" cy="1581787"/>
                  </a:xfrm>
                  <a:prstGeom prst="ellipse">
                    <a:avLst/>
                  </a:prstGeom>
                  <a:blipFill rotWithShape="1">
                    <a:blip r:embed="rId3"/>
                    <a:srcRect/>
                    <a:tile tx="0" ty="0" sx="100000" sy="100000" flip="none" algn="tl"/>
                  </a:blipFill>
                  <a:ln w="25400" cap="flat">
                    <a:solidFill>
                      <a:srgbClr val="FFFF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</p:grpSp>
            <p:sp>
              <p:nvSpPr>
                <p:cNvPr id="326" name="Effective electric field"/>
                <p:cNvSpPr/>
                <p:nvPr/>
              </p:nvSpPr>
              <p:spPr>
                <a:xfrm>
                  <a:off x="4187034" y="431800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defTabSz="825500">
                    <a:defRPr sz="5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Effective electric field</a:t>
                  </a:r>
                </a:p>
              </p:txBody>
            </p:sp>
            <p:sp>
              <p:nvSpPr>
                <p:cNvPr id="327" name="polar…"/>
                <p:cNvSpPr/>
                <p:nvPr/>
              </p:nvSpPr>
              <p:spPr>
                <a:xfrm>
                  <a:off x="10347351" y="4736273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pPr defTabSz="825500">
                    <a:defRPr sz="4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t>polar </a:t>
                  </a:r>
                </a:p>
                <a:p>
                  <a:pPr defTabSz="825500">
                    <a:defRPr sz="4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r>
                    <a:t>molecule</a:t>
                  </a:r>
                </a:p>
              </p:txBody>
            </p:sp>
            <p:pic>
              <p:nvPicPr>
                <p:cNvPr id="328" name="Image" descr="Image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0" y="1025737"/>
                  <a:ext cx="7278879" cy="53673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30" name="Circle"/>
              <p:cNvSpPr/>
              <p:nvPr/>
            </p:nvSpPr>
            <p:spPr>
              <a:xfrm>
                <a:off x="8492417" y="2589333"/>
                <a:ext cx="508395" cy="508396"/>
              </a:xfrm>
              <a:prstGeom prst="ellipse">
                <a:avLst/>
              </a:prstGeom>
              <a:blipFill rotWithShape="1">
                <a:blip r:embed="rId3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332" name="Rectangle"/>
            <p:cNvSpPr/>
            <p:nvPr/>
          </p:nvSpPr>
          <p:spPr>
            <a:xfrm>
              <a:off x="0" y="3679613"/>
              <a:ext cx="642297" cy="786053"/>
            </a:xfrm>
            <a:prstGeom prst="rect">
              <a:avLst/>
            </a:prstGeom>
            <a:solidFill>
              <a:srgbClr val="03295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32957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3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-326553" y="4161502"/>
              <a:ext cx="1295401" cy="469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" name="Group"/>
          <p:cNvGrpSpPr/>
          <p:nvPr/>
        </p:nvGrpSpPr>
        <p:grpSpPr>
          <a:xfrm>
            <a:off x="524554" y="1508628"/>
            <a:ext cx="23334891" cy="5891984"/>
            <a:chOff x="0" y="0"/>
            <a:chExt cx="23334890" cy="5891982"/>
          </a:xfrm>
        </p:grpSpPr>
        <p:grpSp>
          <p:nvGrpSpPr>
            <p:cNvPr id="339" name="Group"/>
            <p:cNvGrpSpPr/>
            <p:nvPr/>
          </p:nvGrpSpPr>
          <p:grpSpPr>
            <a:xfrm>
              <a:off x="0" y="0"/>
              <a:ext cx="23334891" cy="4234489"/>
              <a:chOff x="0" y="0"/>
              <a:chExt cx="23334890" cy="4234488"/>
            </a:xfrm>
          </p:grpSpPr>
          <p:grpSp>
            <p:nvGrpSpPr>
              <p:cNvPr id="337" name="Group"/>
              <p:cNvGrpSpPr/>
              <p:nvPr/>
            </p:nvGrpSpPr>
            <p:grpSpPr>
              <a:xfrm>
                <a:off x="0" y="0"/>
                <a:ext cx="23334891" cy="4234489"/>
                <a:chOff x="0" y="0"/>
                <a:chExt cx="23334890" cy="4234488"/>
              </a:xfrm>
            </p:grpSpPr>
            <p:sp>
              <p:nvSpPr>
                <p:cNvPr id="335" name="Rectangle"/>
                <p:cNvSpPr/>
                <p:nvPr/>
              </p:nvSpPr>
              <p:spPr>
                <a:xfrm>
                  <a:off x="0" y="0"/>
                  <a:ext cx="23334891" cy="15398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5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  <a:endParaRPr/>
                </a:p>
              </p:txBody>
            </p:sp>
            <p:sp>
              <p:nvSpPr>
                <p:cNvPr id="336" name="Group"/>
                <p:cNvSpPr/>
                <p:nvPr/>
              </p:nvSpPr>
              <p:spPr>
                <a:xfrm>
                  <a:off x="5564607" y="2964488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defTabSz="825500">
                    <a:defRPr sz="50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statistical error:</a:t>
                  </a:r>
                </a:p>
              </p:txBody>
            </p:sp>
          </p:grpSp>
          <p:pic>
            <p:nvPicPr>
              <p:cNvPr id="338" name="Image" descr="Image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58370" y="2169518"/>
                <a:ext cx="7309228" cy="19655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42" name="Group"/>
            <p:cNvGrpSpPr/>
            <p:nvPr/>
          </p:nvGrpSpPr>
          <p:grpSpPr>
            <a:xfrm>
              <a:off x="8282588" y="4321552"/>
              <a:ext cx="4110934" cy="1570431"/>
              <a:chOff x="0" y="0"/>
              <a:chExt cx="4110933" cy="1570429"/>
            </a:xfrm>
          </p:grpSpPr>
          <p:sp>
            <p:nvSpPr>
              <p:cNvPr id="340" name="Line"/>
              <p:cNvSpPr/>
              <p:nvPr/>
            </p:nvSpPr>
            <p:spPr>
              <a:xfrm flipV="1">
                <a:off x="-1" y="-1"/>
                <a:ext cx="3114515" cy="157043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41" name="Line"/>
              <p:cNvSpPr/>
              <p:nvPr/>
            </p:nvSpPr>
            <p:spPr>
              <a:xfrm>
                <a:off x="2658780" y="800"/>
                <a:ext cx="1452154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</p:grpSp>
      <p:sp>
        <p:nvSpPr>
          <p:cNvPr id="344" name="Ba"/>
          <p:cNvSpPr txBox="1"/>
          <p:nvPr/>
        </p:nvSpPr>
        <p:spPr>
          <a:xfrm>
            <a:off x="9457455" y="10236272"/>
            <a:ext cx="58026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Ba</a:t>
            </a:r>
          </a:p>
        </p:txBody>
      </p:sp>
      <p:sp>
        <p:nvSpPr>
          <p:cNvPr id="345" name="F"/>
          <p:cNvSpPr txBox="1"/>
          <p:nvPr/>
        </p:nvSpPr>
        <p:spPr>
          <a:xfrm>
            <a:off x="9584519" y="9260665"/>
            <a:ext cx="32613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F</a:t>
            </a:r>
          </a:p>
        </p:txBody>
      </p:sp>
      <p:sp>
        <p:nvSpPr>
          <p:cNvPr id="346" name="Increasing the eEDM sensitivity"/>
          <p:cNvSpPr txBox="1">
            <a:spLocks noGrp="1"/>
          </p:cNvSpPr>
          <p:nvPr>
            <p:ph type="title"/>
          </p:nvPr>
        </p:nvSpPr>
        <p:spPr>
          <a:xfrm>
            <a:off x="1206500" y="627316"/>
            <a:ext cx="21971000" cy="1433164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Increasing the eEDM sensitivity</a:t>
            </a:r>
          </a:p>
        </p:txBody>
      </p:sp>
      <p:sp>
        <p:nvSpPr>
          <p:cNvPr id="347" name="Measure shift of molecular energy level that correlates with electric field direction reversal"/>
          <p:cNvSpPr txBox="1">
            <a:spLocks noGrp="1"/>
          </p:cNvSpPr>
          <p:nvPr>
            <p:ph type="body" sz="quarter" idx="1"/>
          </p:nvPr>
        </p:nvSpPr>
        <p:spPr>
          <a:xfrm>
            <a:off x="1206500" y="1958867"/>
            <a:ext cx="21971000" cy="1534006"/>
          </a:xfrm>
          <a:prstGeom prst="rect">
            <a:avLst/>
          </a:prstGeom>
        </p:spPr>
        <p:txBody>
          <a:bodyPr/>
          <a:lstStyle>
            <a:lvl1pPr algn="l">
              <a:defRPr sz="4300"/>
            </a:lvl1pPr>
          </a:lstStyle>
          <a:p>
            <a:r>
              <a:t>Measure shift of molecular energy level that correlates with electric field direction reversal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2" animBg="1" advAuto="0"/>
      <p:bldP spid="343" grpId="1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Rounded Rectangle"/>
          <p:cNvSpPr/>
          <p:nvPr/>
        </p:nvSpPr>
        <p:spPr>
          <a:xfrm>
            <a:off x="-1364675" y="1534362"/>
            <a:ext cx="27503492" cy="12230593"/>
          </a:xfrm>
          <a:prstGeom prst="roundRect">
            <a:avLst>
              <a:gd name="adj" fmla="val 259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82" name="graphical abstract JMS.png" descr="graphical abstract JM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195" y="2657398"/>
            <a:ext cx="19777610" cy="7871333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Molecular beam source"/>
          <p:cNvSpPr txBox="1"/>
          <p:nvPr/>
        </p:nvSpPr>
        <p:spPr>
          <a:xfrm>
            <a:off x="2067488" y="3379072"/>
            <a:ext cx="438874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t>Molecular beam source</a:t>
            </a:r>
          </a:p>
        </p:txBody>
      </p:sp>
      <p:sp>
        <p:nvSpPr>
          <p:cNvPr id="684" name="Decelerator…"/>
          <p:cNvSpPr txBox="1"/>
          <p:nvPr/>
        </p:nvSpPr>
        <p:spPr>
          <a:xfrm>
            <a:off x="12926380" y="3355329"/>
            <a:ext cx="2251711" cy="101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825500">
              <a:defRPr sz="3000" b="1">
                <a:solidFill>
                  <a:srgbClr val="000000"/>
                </a:solidFill>
              </a:defRPr>
            </a:pPr>
            <a:r>
              <a:t>Decelerator</a:t>
            </a:r>
          </a:p>
          <a:p>
            <a:pPr defTabSz="825500">
              <a:defRPr sz="3000">
                <a:solidFill>
                  <a:srgbClr val="000000"/>
                </a:solidFill>
              </a:defRPr>
            </a:pPr>
            <a:r>
              <a:t>4.5 m</a:t>
            </a:r>
          </a:p>
        </p:txBody>
      </p:sp>
      <p:sp>
        <p:nvSpPr>
          <p:cNvPr id="685" name="Fluorescence detection"/>
          <p:cNvSpPr txBox="1"/>
          <p:nvPr/>
        </p:nvSpPr>
        <p:spPr>
          <a:xfrm>
            <a:off x="17876162" y="1978239"/>
            <a:ext cx="438264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3000" b="1">
                <a:solidFill>
                  <a:srgbClr val="000000"/>
                </a:solidFill>
              </a:defRPr>
            </a:lvl1pPr>
          </a:lstStyle>
          <a:p>
            <a:r>
              <a:t>Fluorescence detection</a:t>
            </a:r>
          </a:p>
        </p:txBody>
      </p:sp>
      <p:sp>
        <p:nvSpPr>
          <p:cNvPr id="686" name="Line"/>
          <p:cNvSpPr/>
          <p:nvPr/>
        </p:nvSpPr>
        <p:spPr>
          <a:xfrm>
            <a:off x="7864879" y="4185450"/>
            <a:ext cx="11860989" cy="1187148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87" name="Traveling-wave decelerator"/>
          <p:cNvSpPr txBox="1"/>
          <p:nvPr/>
        </p:nvSpPr>
        <p:spPr>
          <a:xfrm>
            <a:off x="6382702" y="105341"/>
            <a:ext cx="1161859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Traveling-wave decelerator</a:t>
            </a:r>
          </a:p>
        </p:txBody>
      </p:sp>
      <p:sp>
        <p:nvSpPr>
          <p:cNvPr id="688" name="Challenges for heavy diatomic molecules:…"/>
          <p:cNvSpPr/>
          <p:nvPr/>
        </p:nvSpPr>
        <p:spPr>
          <a:xfrm>
            <a:off x="5604377" y="7235181"/>
            <a:ext cx="13175246" cy="3497121"/>
          </a:xfrm>
          <a:prstGeom prst="roundRect">
            <a:avLst>
              <a:gd name="adj" fmla="val 8353"/>
            </a:avLst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Challenges for heavy diatomic molecules:</a:t>
            </a:r>
          </a:p>
          <a:p>
            <a:pPr defTabSz="825500">
              <a:defRPr sz="40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  <a:p>
            <a:pPr marL="483809" indent="-483809" algn="l" defTabSz="825500">
              <a:buSzPct val="125000"/>
              <a:buChar char="-"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Heavy -&gt; long decelerator</a:t>
            </a:r>
          </a:p>
          <a:p>
            <a:pPr marL="483809" indent="-483809" algn="l" defTabSz="825500">
              <a:buSzPct val="125000"/>
              <a:buChar char="-"/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Rotational structure -&gt; limited Stark shift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8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IMG_3167.jpg" descr="IMG_31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7564" y="0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1" name="IMG_4807.jpg" descr="IMG_4807.jpg"/>
          <p:cNvPicPr>
            <a:picLocks noChangeAspect="1"/>
          </p:cNvPicPr>
          <p:nvPr/>
        </p:nvPicPr>
        <p:blipFill>
          <a:blip r:embed="rId3"/>
          <a:srcRect l="9498" t="18837" r="13490" b="18837"/>
          <a:stretch>
            <a:fillRect/>
          </a:stretch>
        </p:blipFill>
        <p:spPr>
          <a:xfrm>
            <a:off x="1637157" y="3564224"/>
            <a:ext cx="8609713" cy="9290537"/>
          </a:xfrm>
          <a:prstGeom prst="rect">
            <a:avLst/>
          </a:prstGeom>
          <a:ln w="12700">
            <a:miter lim="400000"/>
          </a:ln>
        </p:spPr>
      </p:pic>
      <p:sp>
        <p:nvSpPr>
          <p:cNvPr id="692" name="Modular traveling-wave decelerator"/>
          <p:cNvSpPr txBox="1"/>
          <p:nvPr/>
        </p:nvSpPr>
        <p:spPr>
          <a:xfrm>
            <a:off x="605448" y="654465"/>
            <a:ext cx="10673224" cy="238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Modular traveling-wave decelerator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overview_lab_photo.jpeg" descr="overview_lab_photo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853" y="-1992856"/>
            <a:ext cx="24656090" cy="18492068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Traveling-wave decelerator"/>
          <p:cNvSpPr txBox="1"/>
          <p:nvPr/>
        </p:nvSpPr>
        <p:spPr>
          <a:xfrm>
            <a:off x="-381723" y="-5496"/>
            <a:ext cx="24769079" cy="12446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Traveling-wave decelerator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A slow beam of molecu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slow beam of molecules</a:t>
            </a:r>
          </a:p>
        </p:txBody>
      </p:sp>
      <p:sp>
        <p:nvSpPr>
          <p:cNvPr id="698" name="SrF: First combination of deceleration and cryogenic source"/>
          <p:cNvSpPr txBox="1">
            <a:spLocks noGrp="1"/>
          </p:cNvSpPr>
          <p:nvPr>
            <p:ph type="body" idx="21"/>
          </p:nvPr>
        </p:nvSpPr>
        <p:spPr>
          <a:xfrm>
            <a:off x="1206500" y="2244060"/>
            <a:ext cx="21971000" cy="1270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SrF: First combination of deceleration and cryogenic source</a:t>
            </a:r>
          </a:p>
        </p:txBody>
      </p:sp>
      <p:pic>
        <p:nvPicPr>
          <p:cNvPr id="699" name="fig_2.pdf" descr="fig_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3678" y="5612410"/>
            <a:ext cx="9778044" cy="6764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0" name="fig_1.pdf" descr="fig_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5692784"/>
            <a:ext cx="13967973" cy="5972130"/>
          </a:xfrm>
          <a:prstGeom prst="rect">
            <a:avLst/>
          </a:prstGeom>
          <a:ln w="12700">
            <a:miter lim="400000"/>
          </a:ln>
        </p:spPr>
      </p:pic>
      <p:sp>
        <p:nvSpPr>
          <p:cNvPr id="701" name="Square"/>
          <p:cNvSpPr/>
          <p:nvPr/>
        </p:nvSpPr>
        <p:spPr>
          <a:xfrm>
            <a:off x="255203" y="6223000"/>
            <a:ext cx="12700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fig_3.pdf" descr="fig_3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695" y="12458"/>
            <a:ext cx="7028610" cy="136910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0" name="Group"/>
          <p:cNvGrpSpPr/>
          <p:nvPr/>
        </p:nvGrpSpPr>
        <p:grpSpPr>
          <a:xfrm>
            <a:off x="8359618" y="1293327"/>
            <a:ext cx="14436303" cy="11694887"/>
            <a:chOff x="0" y="0"/>
            <a:chExt cx="14436302" cy="11694886"/>
          </a:xfrm>
        </p:grpSpPr>
        <p:pic>
          <p:nvPicPr>
            <p:cNvPr id="704" name="fig_4_marked.pdf" descr="fig_4_marked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8503" y="0"/>
              <a:ext cx="12227800" cy="113491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05" name="Line"/>
            <p:cNvSpPr/>
            <p:nvPr/>
          </p:nvSpPr>
          <p:spPr>
            <a:xfrm flipV="1">
              <a:off x="0" y="1636303"/>
              <a:ext cx="3746683" cy="237630"/>
            </a:xfrm>
            <a:prstGeom prst="line">
              <a:avLst/>
            </a:prstGeom>
            <a:noFill/>
            <a:ln w="50800" cap="flat">
              <a:solidFill>
                <a:srgbClr val="00808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6" name="Line"/>
            <p:cNvSpPr/>
            <p:nvPr/>
          </p:nvSpPr>
          <p:spPr>
            <a:xfrm>
              <a:off x="0" y="3309417"/>
              <a:ext cx="3746683" cy="416977"/>
            </a:xfrm>
            <a:prstGeom prst="line">
              <a:avLst/>
            </a:prstGeom>
            <a:noFill/>
            <a:ln w="50800" cap="flat">
              <a:solidFill>
                <a:srgbClr val="9370DB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7" name="Line"/>
            <p:cNvSpPr/>
            <p:nvPr/>
          </p:nvSpPr>
          <p:spPr>
            <a:xfrm flipV="1">
              <a:off x="-1" y="5846676"/>
              <a:ext cx="3746683" cy="237500"/>
            </a:xfrm>
            <a:prstGeom prst="line">
              <a:avLst/>
            </a:prstGeom>
            <a:noFill/>
            <a:ln w="50800" cap="flat">
              <a:solidFill>
                <a:srgbClr val="A0522C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8" name="Line"/>
            <p:cNvSpPr/>
            <p:nvPr/>
          </p:nvSpPr>
          <p:spPr>
            <a:xfrm flipV="1">
              <a:off x="0" y="7919545"/>
              <a:ext cx="3746682" cy="970176"/>
            </a:xfrm>
            <a:prstGeom prst="line">
              <a:avLst/>
            </a:prstGeom>
            <a:noFill/>
            <a:ln w="50800" cap="flat">
              <a:solidFill>
                <a:srgbClr val="FF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709" name="Line"/>
            <p:cNvSpPr/>
            <p:nvPr/>
          </p:nvSpPr>
          <p:spPr>
            <a:xfrm flipV="1">
              <a:off x="0" y="10055916"/>
              <a:ext cx="3746683" cy="1638971"/>
            </a:xfrm>
            <a:prstGeom prst="line">
              <a:avLst/>
            </a:prstGeom>
            <a:noFill/>
            <a:ln w="50800" cap="flat">
              <a:solidFill>
                <a:srgbClr val="FF7F4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1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Rectangle"/>
          <p:cNvSpPr/>
          <p:nvPr/>
        </p:nvSpPr>
        <p:spPr>
          <a:xfrm>
            <a:off x="9030562" y="-379993"/>
            <a:ext cx="15499570" cy="37264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3" name="Deceleration to standstil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Deceleration to standstill</a:t>
            </a:r>
          </a:p>
        </p:txBody>
      </p:sp>
      <p:pic>
        <p:nvPicPr>
          <p:cNvPr id="714" name="fig_5.pdf" descr="fig_5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5470" y="3138424"/>
            <a:ext cx="10957787" cy="10476171"/>
          </a:xfrm>
          <a:prstGeom prst="rect">
            <a:avLst/>
          </a:prstGeom>
          <a:ln w="12700">
            <a:miter lim="400000"/>
          </a:ln>
        </p:spPr>
      </p:pic>
      <p:sp>
        <p:nvSpPr>
          <p:cNvPr id="715" name="Deceleration of SrF to standstill in 4.2 m, hold there for some time,…"/>
          <p:cNvSpPr txBox="1"/>
          <p:nvPr/>
        </p:nvSpPr>
        <p:spPr>
          <a:xfrm>
            <a:off x="1197379" y="3298756"/>
            <a:ext cx="9022558" cy="2685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5000" spc="-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Deceleration of SrF to standstill in 4.2 m, hold there for some time, </a:t>
            </a:r>
          </a:p>
          <a:p>
            <a:pPr algn="l">
              <a:lnSpc>
                <a:spcPct val="80000"/>
              </a:lnSpc>
              <a:defRPr sz="5000" spc="-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accelerate out again to 50 m/s to detect</a:t>
            </a:r>
          </a:p>
        </p:txBody>
      </p:sp>
      <p:sp>
        <p:nvSpPr>
          <p:cNvPr id="716" name="Deceleration and trapping of SrF molecules…"/>
          <p:cNvSpPr txBox="1"/>
          <p:nvPr/>
        </p:nvSpPr>
        <p:spPr>
          <a:xfrm>
            <a:off x="1134958" y="10922465"/>
            <a:ext cx="9147400" cy="170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1531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Deceleration and trapping of SrF molecules</a:t>
            </a:r>
          </a:p>
          <a:p>
            <a:pPr algn="l" defTabSz="821531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Parul Aggarwal, Yanning Yin et al (NL-eEDM), </a:t>
            </a:r>
          </a:p>
          <a:p>
            <a:pPr algn="l" defTabSz="821531">
              <a:defRPr sz="3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PRL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127</a:t>
            </a:r>
            <a:r>
              <a:t> 173201 (2021)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Improved waveforms:…"/>
          <p:cNvSpPr txBox="1"/>
          <p:nvPr/>
        </p:nvSpPr>
        <p:spPr>
          <a:xfrm>
            <a:off x="200157" y="5778742"/>
            <a:ext cx="5984155" cy="2910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2121354">
              <a:lnSpc>
                <a:spcPct val="80000"/>
              </a:lnSpc>
              <a:defRPr sz="4350" b="1" spc="-87">
                <a:solidFill>
                  <a:srgbClr val="000000"/>
                </a:solidFill>
              </a:defRPr>
            </a:pPr>
            <a:r>
              <a:t>Improved waveforms:</a:t>
            </a:r>
          </a:p>
          <a:p>
            <a:pPr algn="l" defTabSz="2121354">
              <a:lnSpc>
                <a:spcPct val="80000"/>
              </a:lnSpc>
              <a:defRPr sz="4350" spc="-87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Not losing molecules in deceleration, but on the way to detection</a:t>
            </a:r>
          </a:p>
        </p:txBody>
      </p:sp>
      <p:sp>
        <p:nvSpPr>
          <p:cNvPr id="719" name="Rectangle"/>
          <p:cNvSpPr/>
          <p:nvPr/>
        </p:nvSpPr>
        <p:spPr>
          <a:xfrm>
            <a:off x="7461770" y="1032800"/>
            <a:ext cx="16784805" cy="125725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2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608" y="1295694"/>
            <a:ext cx="17199999" cy="1187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511" y="1443993"/>
            <a:ext cx="15788525" cy="11190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2696" y="1436200"/>
            <a:ext cx="8023309" cy="7762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7027" y="4971953"/>
            <a:ext cx="7825511" cy="6327794"/>
          </a:xfrm>
          <a:prstGeom prst="rect">
            <a:avLst/>
          </a:prstGeom>
          <a:ln w="12700">
            <a:miter lim="400000"/>
          </a:ln>
        </p:spPr>
      </p:pic>
      <p:sp>
        <p:nvSpPr>
          <p:cNvPr id="724" name="30 m/s"/>
          <p:cNvSpPr txBox="1"/>
          <p:nvPr/>
        </p:nvSpPr>
        <p:spPr>
          <a:xfrm>
            <a:off x="20144568" y="11347456"/>
            <a:ext cx="105186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1AFEE"/>
                </a:solidFill>
              </a:defRPr>
            </a:lvl1pPr>
          </a:lstStyle>
          <a:p>
            <a:r>
              <a:t>30 m/s</a:t>
            </a:r>
          </a:p>
        </p:txBody>
      </p:sp>
      <p:sp>
        <p:nvSpPr>
          <p:cNvPr id="725" name="190 m/s"/>
          <p:cNvSpPr txBox="1"/>
          <p:nvPr/>
        </p:nvSpPr>
        <p:spPr>
          <a:xfrm>
            <a:off x="14343369" y="3636285"/>
            <a:ext cx="122133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BF343D"/>
                </a:solidFill>
              </a:defRPr>
            </a:lvl1pPr>
          </a:lstStyle>
          <a:p>
            <a:r>
              <a:t>190 m/s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" grpId="2" animBg="1" advAuto="0"/>
      <p:bldP spid="722" grpId="1" animBg="1" advAuto="0"/>
      <p:bldP spid="723" grpId="4" animBg="1" advAuto="0"/>
      <p:bldP spid="724" grpId="3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Deceleration of Ba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Deceleration of BaF</a:t>
            </a:r>
          </a:p>
        </p:txBody>
      </p:sp>
      <p:sp>
        <p:nvSpPr>
          <p:cNvPr id="728" name="Currently upgrading electron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Currently upgrading electronics</a:t>
            </a:r>
          </a:p>
        </p:txBody>
      </p:sp>
      <p:pic>
        <p:nvPicPr>
          <p:cNvPr id="729" name="pasted-movie.png" descr="pasted-movie.png"/>
          <p:cNvPicPr>
            <a:picLocks noChangeAspect="1"/>
          </p:cNvPicPr>
          <p:nvPr/>
        </p:nvPicPr>
        <p:blipFill>
          <a:blip r:embed="rId2"/>
          <a:srcRect b="19643"/>
          <a:stretch>
            <a:fillRect/>
          </a:stretch>
        </p:blipFill>
        <p:spPr>
          <a:xfrm>
            <a:off x="8545146" y="3575948"/>
            <a:ext cx="16030443" cy="9885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Current stat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status</a:t>
            </a:r>
          </a:p>
        </p:txBody>
      </p:sp>
      <p:sp>
        <p:nvSpPr>
          <p:cNvPr id="732" name="Phase 2b: Slow bea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b="0"/>
            </a:lvl1pPr>
          </a:lstStyle>
          <a:p>
            <a:r>
              <a:t>Phase 2b: Slow beam</a:t>
            </a:r>
          </a:p>
        </p:txBody>
      </p:sp>
      <p:sp>
        <p:nvSpPr>
          <p:cNvPr id="733" name="Demonstrated first combination of cryogenic source and decelerator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Demonstrated first combination of cryogenic source and decelerator</a:t>
            </a:r>
          </a:p>
          <a:p>
            <a:r>
              <a:t>Deceleration and trapping of SrF, deceleration of BaF</a:t>
            </a:r>
          </a:p>
          <a:p>
            <a:r>
              <a:t>Upgrading decelerator electronics to capture more molecules from beam</a:t>
            </a:r>
          </a:p>
        </p:txBody>
      </p:sp>
      <p:pic>
        <p:nvPicPr>
          <p:cNvPr id="734" name="Afbeelding 16" descr="Afbeelding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17" y="7017981"/>
            <a:ext cx="15268551" cy="8588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hase 3: using trapped molecu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Phase 3: using trapped molecules</a:t>
            </a:r>
          </a:p>
        </p:txBody>
      </p:sp>
      <p:pic>
        <p:nvPicPr>
          <p:cNvPr id="737" name="pasted-movie.png" descr="pasted-movie.png"/>
          <p:cNvPicPr>
            <a:picLocks noChangeAspect="1"/>
          </p:cNvPicPr>
          <p:nvPr/>
        </p:nvPicPr>
        <p:blipFill>
          <a:blip r:embed="rId2"/>
          <a:srcRect b="33437"/>
          <a:stretch>
            <a:fillRect/>
          </a:stretch>
        </p:blipFill>
        <p:spPr>
          <a:xfrm>
            <a:off x="1056934" y="3362589"/>
            <a:ext cx="10981509" cy="10028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38" name="pasted-movie.png" descr="pasted-movie.png"/>
          <p:cNvPicPr>
            <a:picLocks noChangeAspect="1"/>
          </p:cNvPicPr>
          <p:nvPr/>
        </p:nvPicPr>
        <p:blipFill>
          <a:blip r:embed="rId2"/>
          <a:srcRect t="65739"/>
          <a:stretch>
            <a:fillRect/>
          </a:stretch>
        </p:blipFill>
        <p:spPr>
          <a:xfrm>
            <a:off x="11751098" y="7282505"/>
            <a:ext cx="11255545" cy="5290348"/>
          </a:xfrm>
          <a:prstGeom prst="rect">
            <a:avLst/>
          </a:prstGeom>
          <a:ln w="12700">
            <a:miter lim="400000"/>
          </a:ln>
        </p:spPr>
      </p:pic>
      <p:sp>
        <p:nvSpPr>
          <p:cNvPr id="739" name="Outlook: even longer interaction times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r>
              <a:t>Outlook: even longer interaction times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"/>
          <p:cNvGrpSpPr/>
          <p:nvPr/>
        </p:nvGrpSpPr>
        <p:grpSpPr>
          <a:xfrm>
            <a:off x="15752305" y="2645605"/>
            <a:ext cx="8300509" cy="11661496"/>
            <a:chOff x="515041" y="0"/>
            <a:chExt cx="8300507" cy="11661494"/>
          </a:xfrm>
        </p:grpSpPr>
        <p:grpSp>
          <p:nvGrpSpPr>
            <p:cNvPr id="360" name="Group"/>
            <p:cNvGrpSpPr/>
            <p:nvPr/>
          </p:nvGrpSpPr>
          <p:grpSpPr>
            <a:xfrm>
              <a:off x="515041" y="476180"/>
              <a:ext cx="3406049" cy="11185315"/>
              <a:chOff x="515041" y="452437"/>
              <a:chExt cx="3406047" cy="11185314"/>
            </a:xfrm>
          </p:grpSpPr>
          <p:grpSp>
            <p:nvGrpSpPr>
              <p:cNvPr id="358" name="Group"/>
              <p:cNvGrpSpPr/>
              <p:nvPr/>
            </p:nvGrpSpPr>
            <p:grpSpPr>
              <a:xfrm>
                <a:off x="515041" y="452437"/>
                <a:ext cx="3406049" cy="9549548"/>
                <a:chOff x="309279" y="452437"/>
                <a:chExt cx="3406047" cy="9549547"/>
              </a:xfrm>
            </p:grpSpPr>
            <p:grpSp>
              <p:nvGrpSpPr>
                <p:cNvPr id="352" name="Group"/>
                <p:cNvGrpSpPr/>
                <p:nvPr/>
              </p:nvGrpSpPr>
              <p:grpSpPr>
                <a:xfrm>
                  <a:off x="309279" y="452437"/>
                  <a:ext cx="2168174" cy="9549548"/>
                  <a:chOff x="309279" y="452437"/>
                  <a:chExt cx="2168173" cy="9549546"/>
                </a:xfrm>
              </p:grpSpPr>
              <p:pic>
                <p:nvPicPr>
                  <p:cNvPr id="349" name="Image" descr="Image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309279" y="2938402"/>
                    <a:ext cx="1796347" cy="706358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350" name="fountain"/>
                  <p:cNvSpPr/>
                  <p:nvPr/>
                </p:nvSpPr>
                <p:spPr>
                  <a:xfrm>
                    <a:off x="1207452" y="452437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>
                    <a:lvl1pPr defTabSz="821531">
                      <a:defRPr sz="50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fountain</a:t>
                    </a:r>
                  </a:p>
                </p:txBody>
              </p:sp>
              <p:sp>
                <p:nvSpPr>
                  <p:cNvPr id="351" name="𝜏 ~ 100 ms"/>
                  <p:cNvSpPr/>
                  <p:nvPr/>
                </p:nvSpPr>
                <p:spPr>
                  <a:xfrm>
                    <a:off x="1207452" y="1787327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/>
                  <a:p>
                    <a:pPr defTabSz="821531">
                      <a:defRPr sz="28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r>
                      <a:rPr>
                        <a:latin typeface="Helvetica"/>
                        <a:ea typeface="Helvetica"/>
                        <a:cs typeface="Helvetica"/>
                        <a:sym typeface="Helvetica"/>
                      </a:rPr>
                      <a:t>𝜏</a:t>
                    </a:r>
                    <a:r>
                      <a:t> ~ 100 ms</a:t>
                    </a:r>
                  </a:p>
                </p:txBody>
              </p:sp>
            </p:grpSp>
            <p:sp>
              <p:nvSpPr>
                <p:cNvPr id="353" name="L ~ 0.5 m"/>
                <p:cNvSpPr/>
                <p:nvPr/>
              </p:nvSpPr>
              <p:spPr>
                <a:xfrm>
                  <a:off x="1207452" y="2481822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71437" tIns="71437" rIns="71437" bIns="71437" numCol="1" anchor="ctr">
                  <a:spAutoFit/>
                </a:bodyPr>
                <a:lstStyle>
                  <a:lvl1pPr defTabSz="821531">
                    <a:defRPr sz="28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lvl1pPr>
                </a:lstStyle>
                <a:p>
                  <a:r>
                    <a:t>L ~ 0.5 m</a:t>
                  </a:r>
                </a:p>
              </p:txBody>
            </p:sp>
            <p:grpSp>
              <p:nvGrpSpPr>
                <p:cNvPr id="357" name="Group"/>
                <p:cNvGrpSpPr/>
                <p:nvPr/>
              </p:nvGrpSpPr>
              <p:grpSpPr>
                <a:xfrm rot="16200000">
                  <a:off x="1354066" y="4134780"/>
                  <a:ext cx="3452523" cy="1270001"/>
                  <a:chOff x="0" y="287337"/>
                  <a:chExt cx="3452521" cy="1270000"/>
                </a:xfrm>
              </p:grpSpPr>
              <p:sp>
                <p:nvSpPr>
                  <p:cNvPr id="354" name="L"/>
                  <p:cNvSpPr/>
                  <p:nvPr/>
                </p:nvSpPr>
                <p:spPr>
                  <a:xfrm>
                    <a:off x="1757754" y="287337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>
                    <a:lvl1pPr defTabSz="821531">
                      <a:defRPr sz="28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L</a:t>
                    </a:r>
                  </a:p>
                </p:txBody>
              </p:sp>
              <p:sp>
                <p:nvSpPr>
                  <p:cNvPr id="355" name="Line"/>
                  <p:cNvSpPr/>
                  <p:nvPr/>
                </p:nvSpPr>
                <p:spPr>
                  <a:xfrm>
                    <a:off x="2158943" y="287337"/>
                    <a:ext cx="1293579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56" name="Line"/>
                  <p:cNvSpPr/>
                  <p:nvPr/>
                </p:nvSpPr>
                <p:spPr>
                  <a:xfrm flipH="1" flipV="1">
                    <a:off x="0" y="287337"/>
                    <a:ext cx="1356566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59" name="slow vertical beam"/>
              <p:cNvSpPr/>
              <p:nvPr/>
            </p:nvSpPr>
            <p:spPr>
              <a:xfrm>
                <a:off x="1562950" y="10367751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slow vertical beam</a:t>
                </a:r>
              </a:p>
            </p:txBody>
          </p:sp>
        </p:grpSp>
        <p:grpSp>
          <p:nvGrpSpPr>
            <p:cNvPr id="373" name="Group"/>
            <p:cNvGrpSpPr/>
            <p:nvPr/>
          </p:nvGrpSpPr>
          <p:grpSpPr>
            <a:xfrm>
              <a:off x="3965871" y="0"/>
              <a:ext cx="4849679" cy="7221034"/>
              <a:chOff x="0" y="2976"/>
              <a:chExt cx="4849678" cy="7221033"/>
            </a:xfrm>
          </p:grpSpPr>
          <p:grpSp>
            <p:nvGrpSpPr>
              <p:cNvPr id="371" name="Group"/>
              <p:cNvGrpSpPr/>
              <p:nvPr/>
            </p:nvGrpSpPr>
            <p:grpSpPr>
              <a:xfrm>
                <a:off x="0" y="2976"/>
                <a:ext cx="4849679" cy="6886938"/>
                <a:chOff x="0" y="2976"/>
                <a:chExt cx="4849678" cy="6886936"/>
              </a:xfrm>
            </p:grpSpPr>
            <p:grpSp>
              <p:nvGrpSpPr>
                <p:cNvPr id="366" name="Group"/>
                <p:cNvGrpSpPr/>
                <p:nvPr/>
              </p:nvGrpSpPr>
              <p:grpSpPr>
                <a:xfrm>
                  <a:off x="0" y="2976"/>
                  <a:ext cx="4849679" cy="5975751"/>
                  <a:chOff x="0" y="2976"/>
                  <a:chExt cx="4849678" cy="5975749"/>
                </a:xfrm>
              </p:grpSpPr>
              <p:grpSp>
                <p:nvGrpSpPr>
                  <p:cNvPr id="364" name="Group"/>
                  <p:cNvGrpSpPr/>
                  <p:nvPr/>
                </p:nvGrpSpPr>
                <p:grpSpPr>
                  <a:xfrm>
                    <a:off x="0" y="2976"/>
                    <a:ext cx="4849679" cy="5975751"/>
                    <a:chOff x="0" y="2976"/>
                    <a:chExt cx="4849678" cy="5975750"/>
                  </a:xfrm>
                </p:grpSpPr>
                <p:pic>
                  <p:nvPicPr>
                    <p:cNvPr id="361" name="Image" descr="Image"/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0" y="3436466"/>
                      <a:ext cx="4849679" cy="2542261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sp>
                  <p:nvSpPr>
                    <p:cNvPr id="362" name="trap"/>
                    <p:cNvSpPr txBox="1"/>
                    <p:nvPr/>
                  </p:nvSpPr>
                  <p:spPr>
                    <a:xfrm>
                      <a:off x="1782536" y="2976"/>
                      <a:ext cx="1284606" cy="90487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71437" tIns="71437" rIns="71437" bIns="71437" numCol="1" anchor="ctr">
                      <a:spAutoFit/>
                    </a:bodyPr>
                    <a:lstStyle>
                      <a:lvl1pPr defTabSz="821531">
                        <a:defRPr sz="50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lvl1pPr>
                    </a:lstStyle>
                    <a:p>
                      <a:r>
                        <a:t>trap</a:t>
                      </a:r>
                    </a:p>
                  </p:txBody>
                </p:sp>
                <p:sp>
                  <p:nvSpPr>
                    <p:cNvPr id="363" name="𝜏 ~ 1-10 s"/>
                    <p:cNvSpPr txBox="1"/>
                    <p:nvPr/>
                  </p:nvSpPr>
                  <p:spPr>
                    <a:xfrm>
                      <a:off x="1554241" y="1501543"/>
                      <a:ext cx="1741196" cy="577523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 wrap="none" lIns="71437" tIns="71437" rIns="71437" bIns="71437" numCol="1" anchor="ctr">
                      <a:spAutoFit/>
                    </a:bodyPr>
                    <a:lstStyle/>
                    <a:p>
                      <a:pPr defTabSz="821531">
                        <a:defRPr sz="28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  <a:r>
                        <a:rPr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𝜏</a:t>
                      </a:r>
                      <a:r>
                        <a:t> ~ 1-10 s</a:t>
                      </a:r>
                    </a:p>
                  </p:txBody>
                </p:sp>
              </p:grpSp>
              <p:sp>
                <p:nvSpPr>
                  <p:cNvPr id="365" name="L ~ 0.5 mm"/>
                  <p:cNvSpPr txBox="1"/>
                  <p:nvPr/>
                </p:nvSpPr>
                <p:spPr>
                  <a:xfrm>
                    <a:off x="1439204" y="2126233"/>
                    <a:ext cx="1971270" cy="5746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>
                    <a:lvl1pPr defTabSz="821531">
                      <a:defRPr sz="28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L ~ 0.5 mm</a:t>
                    </a:r>
                  </a:p>
                </p:txBody>
              </p:sp>
            </p:grpSp>
            <p:grpSp>
              <p:nvGrpSpPr>
                <p:cNvPr id="370" name="Group"/>
                <p:cNvGrpSpPr/>
                <p:nvPr/>
              </p:nvGrpSpPr>
              <p:grpSpPr>
                <a:xfrm>
                  <a:off x="1819700" y="5619913"/>
                  <a:ext cx="1936405" cy="1270001"/>
                  <a:chOff x="0" y="287337"/>
                  <a:chExt cx="1936403" cy="1270000"/>
                </a:xfrm>
              </p:grpSpPr>
              <p:sp>
                <p:nvSpPr>
                  <p:cNvPr id="367" name="L"/>
                  <p:cNvSpPr/>
                  <p:nvPr/>
                </p:nvSpPr>
                <p:spPr>
                  <a:xfrm>
                    <a:off x="666403" y="287337"/>
                    <a:ext cx="1270001" cy="1270001"/>
                  </a:xfrm>
                  <a:prstGeom prst="line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none" lIns="71437" tIns="71437" rIns="71437" bIns="71437" numCol="1" anchor="ctr">
                    <a:spAutoFit/>
                  </a:bodyPr>
                  <a:lstStyle>
                    <a:lvl1pPr defTabSz="821531">
                      <a:defRPr sz="28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lvl1pPr>
                  </a:lstStyle>
                  <a:p>
                    <a:r>
                      <a:t>L</a:t>
                    </a:r>
                  </a:p>
                </p:txBody>
              </p:sp>
              <p:sp>
                <p:nvSpPr>
                  <p:cNvPr id="368" name="Line"/>
                  <p:cNvSpPr/>
                  <p:nvPr/>
                </p:nvSpPr>
                <p:spPr>
                  <a:xfrm>
                    <a:off x="702301" y="287337"/>
                    <a:ext cx="507976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  <p:sp>
                <p:nvSpPr>
                  <p:cNvPr id="369" name="Line"/>
                  <p:cNvSpPr/>
                  <p:nvPr/>
                </p:nvSpPr>
                <p:spPr>
                  <a:xfrm flipH="1" flipV="1">
                    <a:off x="-1" y="287337"/>
                    <a:ext cx="470523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FFFFFF"/>
                    </a:solidFill>
                    <a:prstDash val="solid"/>
                    <a:miter lim="400000"/>
                    <a:tailEnd type="triangle" w="med" len="med"/>
                  </a:ln>
                  <a:effectLst/>
                </p:spPr>
                <p:txBody>
                  <a:bodyPr wrap="square" lIns="71437" tIns="71437" rIns="71437" bIns="71437" numCol="1" anchor="ctr">
                    <a:noAutofit/>
                  </a:bodyPr>
                  <a:lstStyle/>
                  <a:p>
                    <a:pPr defTabSz="821531">
                      <a:defRPr sz="36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  <a:endParaRPr/>
                  </a:p>
                </p:txBody>
              </p:sp>
            </p:grpSp>
          </p:grpSp>
          <p:sp>
            <p:nvSpPr>
              <p:cNvPr id="372" name="molecules trapped in…"/>
              <p:cNvSpPr txBox="1"/>
              <p:nvPr/>
            </p:nvSpPr>
            <p:spPr>
              <a:xfrm>
                <a:off x="809832" y="6217535"/>
                <a:ext cx="3514929" cy="10064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molecules trapped in</a:t>
                </a:r>
              </a:p>
              <a:p>
                <a: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t>laser focus</a:t>
                </a:r>
              </a:p>
            </p:txBody>
          </p:sp>
        </p:grpSp>
      </p:grpSp>
      <p:grpSp>
        <p:nvGrpSpPr>
          <p:cNvPr id="384" name="Group"/>
          <p:cNvGrpSpPr/>
          <p:nvPr/>
        </p:nvGrpSpPr>
        <p:grpSpPr>
          <a:xfrm>
            <a:off x="746687" y="3113324"/>
            <a:ext cx="9182386" cy="7371244"/>
            <a:chOff x="0" y="452437"/>
            <a:chExt cx="9182385" cy="7371242"/>
          </a:xfrm>
        </p:grpSpPr>
        <p:grpSp>
          <p:nvGrpSpPr>
            <p:cNvPr id="381" name="Group"/>
            <p:cNvGrpSpPr/>
            <p:nvPr/>
          </p:nvGrpSpPr>
          <p:grpSpPr>
            <a:xfrm>
              <a:off x="0" y="2549008"/>
              <a:ext cx="6033590" cy="5274672"/>
              <a:chOff x="0" y="288760"/>
              <a:chExt cx="6033589" cy="5274671"/>
            </a:xfrm>
          </p:grpSpPr>
          <p:pic>
            <p:nvPicPr>
              <p:cNvPr id="37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414769"/>
                <a:ext cx="6033590" cy="1582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6" name="𝜏 ~ 1-2 ms"/>
              <p:cNvSpPr/>
              <p:nvPr/>
            </p:nvSpPr>
            <p:spPr>
              <a:xfrm>
                <a:off x="4532547" y="28876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>
                    <a:latin typeface="Helvetica"/>
                    <a:ea typeface="Helvetica"/>
                    <a:cs typeface="Helvetica"/>
                    <a:sym typeface="Helvetica"/>
                  </a:rPr>
                  <a:t>𝜏</a:t>
                </a:r>
                <a:r>
                  <a:t> ~ 1-2 ms</a:t>
                </a:r>
              </a:p>
            </p:txBody>
          </p:sp>
          <p:sp>
            <p:nvSpPr>
              <p:cNvPr id="377" name="L ~ 0.5 m"/>
              <p:cNvSpPr/>
              <p:nvPr/>
            </p:nvSpPr>
            <p:spPr>
              <a:xfrm>
                <a:off x="4532547" y="9120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L ~ 0.5 m</a:t>
                </a:r>
              </a:p>
            </p:txBody>
          </p:sp>
          <p:sp>
            <p:nvSpPr>
              <p:cNvPr id="378" name="L"/>
              <p:cNvSpPr/>
              <p:nvPr/>
            </p:nvSpPr>
            <p:spPr>
              <a:xfrm>
                <a:off x="4481133" y="429343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L</a:t>
                </a:r>
              </a:p>
            </p:txBody>
          </p:sp>
          <p:sp>
            <p:nvSpPr>
              <p:cNvPr id="379" name="Line"/>
              <p:cNvSpPr/>
              <p:nvPr/>
            </p:nvSpPr>
            <p:spPr>
              <a:xfrm>
                <a:off x="4680049" y="4293432"/>
                <a:ext cx="129357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80" name="Line"/>
              <p:cNvSpPr/>
              <p:nvPr/>
            </p:nvSpPr>
            <p:spPr>
              <a:xfrm flipH="1">
                <a:off x="3091468" y="4293432"/>
                <a:ext cx="107950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382" name="fast beam"/>
            <p:cNvSpPr/>
            <p:nvPr/>
          </p:nvSpPr>
          <p:spPr>
            <a:xfrm>
              <a:off x="222701" y="452437"/>
              <a:ext cx="895968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fast beam</a:t>
              </a:r>
            </a:p>
          </p:txBody>
        </p:sp>
        <p:sp>
          <p:nvSpPr>
            <p:cNvPr id="383" name="v ~ 250-500 m/s"/>
            <p:cNvSpPr/>
            <p:nvPr/>
          </p:nvSpPr>
          <p:spPr>
            <a:xfrm>
              <a:off x="2811053" y="3925405"/>
              <a:ext cx="37829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2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v ~ 250-500 m/s</a:t>
              </a:r>
            </a:p>
          </p:txBody>
        </p:sp>
      </p:grpSp>
      <p:grpSp>
        <p:nvGrpSpPr>
          <p:cNvPr id="394" name="Group"/>
          <p:cNvGrpSpPr/>
          <p:nvPr/>
        </p:nvGrpSpPr>
        <p:grpSpPr>
          <a:xfrm>
            <a:off x="7997073" y="2660887"/>
            <a:ext cx="8959685" cy="7847423"/>
            <a:chOff x="0" y="0"/>
            <a:chExt cx="8959683" cy="7847422"/>
          </a:xfrm>
        </p:grpSpPr>
        <p:grpSp>
          <p:nvGrpSpPr>
            <p:cNvPr id="391" name="Group"/>
            <p:cNvGrpSpPr/>
            <p:nvPr/>
          </p:nvGrpSpPr>
          <p:grpSpPr>
            <a:xfrm>
              <a:off x="366630" y="2572751"/>
              <a:ext cx="6033590" cy="5274672"/>
              <a:chOff x="0" y="288760"/>
              <a:chExt cx="6033589" cy="5274671"/>
            </a:xfrm>
          </p:grpSpPr>
          <p:pic>
            <p:nvPicPr>
              <p:cNvPr id="385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2414769"/>
                <a:ext cx="6033590" cy="158256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6" name="𝜏 ~ 15 ms"/>
              <p:cNvSpPr/>
              <p:nvPr/>
            </p:nvSpPr>
            <p:spPr>
              <a:xfrm>
                <a:off x="4532547" y="28876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/>
              <a:p>
                <a: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r>
                  <a:rPr>
                    <a:latin typeface="Helvetica"/>
                    <a:ea typeface="Helvetica"/>
                    <a:cs typeface="Helvetica"/>
                    <a:sym typeface="Helvetica"/>
                  </a:rPr>
                  <a:t>𝜏</a:t>
                </a:r>
                <a:r>
                  <a:t> ~ 15 ms</a:t>
                </a:r>
              </a:p>
            </p:txBody>
          </p:sp>
          <p:sp>
            <p:nvSpPr>
              <p:cNvPr id="387" name="L ~ 0.5 m"/>
              <p:cNvSpPr/>
              <p:nvPr/>
            </p:nvSpPr>
            <p:spPr>
              <a:xfrm>
                <a:off x="4532547" y="912026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L ~ 0.5 m</a:t>
                </a:r>
              </a:p>
            </p:txBody>
          </p:sp>
          <p:sp>
            <p:nvSpPr>
              <p:cNvPr id="388" name="L"/>
              <p:cNvSpPr/>
              <p:nvPr/>
            </p:nvSpPr>
            <p:spPr>
              <a:xfrm>
                <a:off x="4481133" y="4293432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71437" tIns="71437" rIns="71437" bIns="71437" numCol="1" anchor="ctr">
                <a:spAutoFit/>
              </a:bodyPr>
              <a:lstStyle>
                <a:lvl1pPr defTabSz="821531">
                  <a:defRPr sz="28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lvl1pPr>
              </a:lstStyle>
              <a:p>
                <a:r>
                  <a:t>L</a:t>
                </a:r>
              </a:p>
            </p:txBody>
          </p:sp>
          <p:sp>
            <p:nvSpPr>
              <p:cNvPr id="389" name="Line"/>
              <p:cNvSpPr/>
              <p:nvPr/>
            </p:nvSpPr>
            <p:spPr>
              <a:xfrm>
                <a:off x="4680049" y="4293432"/>
                <a:ext cx="129357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390" name="Line"/>
              <p:cNvSpPr/>
              <p:nvPr/>
            </p:nvSpPr>
            <p:spPr>
              <a:xfrm flipH="1">
                <a:off x="3091468" y="4293432"/>
                <a:ext cx="1079509" cy="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1531">
                  <a:defRPr sz="36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  <p:sp>
          <p:nvSpPr>
            <p:cNvPr id="392" name="slow beam"/>
            <p:cNvSpPr txBox="1"/>
            <p:nvPr/>
          </p:nvSpPr>
          <p:spPr>
            <a:xfrm>
              <a:off x="0" y="0"/>
              <a:ext cx="8959684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50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slow beam</a:t>
              </a:r>
            </a:p>
          </p:txBody>
        </p:sp>
        <p:sp>
          <p:nvSpPr>
            <p:cNvPr id="393" name="v ~ 30 m/s"/>
            <p:cNvSpPr txBox="1"/>
            <p:nvPr/>
          </p:nvSpPr>
          <p:spPr>
            <a:xfrm>
              <a:off x="3103142" y="3638068"/>
              <a:ext cx="3782981" cy="5746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defTabSz="821531">
                <a:defRPr sz="28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v ~ 30 m/s</a:t>
              </a:r>
            </a:p>
          </p:txBody>
        </p:sp>
      </p:grpSp>
      <p:sp>
        <p:nvSpPr>
          <p:cNvPr id="395" name="Main challenge:…"/>
          <p:cNvSpPr txBox="1"/>
          <p:nvPr/>
        </p:nvSpPr>
        <p:spPr>
          <a:xfrm>
            <a:off x="1274804" y="10752547"/>
            <a:ext cx="12725114" cy="283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Main challenge: </a:t>
            </a:r>
          </a:p>
          <a:p>
            <a:pPr defTabSz="821531"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how to maintain N while increasing t</a:t>
            </a:r>
          </a:p>
          <a:p>
            <a:pPr defTabSz="821531"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  <a:p>
            <a:pPr defTabSz="821531">
              <a:defRPr sz="4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Strongly connected to choice of molecule!</a:t>
            </a:r>
          </a:p>
        </p:txBody>
      </p:sp>
      <p:sp>
        <p:nvSpPr>
          <p:cNvPr id="396" name="Towards longer coherent interaction times"/>
          <p:cNvSpPr txBox="1">
            <a:spLocks noGrp="1"/>
          </p:cNvSpPr>
          <p:nvPr>
            <p:ph type="title"/>
          </p:nvPr>
        </p:nvSpPr>
        <p:spPr>
          <a:xfrm>
            <a:off x="1206500" y="627316"/>
            <a:ext cx="21971000" cy="1433164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sz="8500" b="1" spc="-17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Towards longer coherent interaction times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2" animBg="1" advAuto="0"/>
      <p:bldP spid="394" grpId="1" animBg="1" advAuto="0"/>
      <p:bldP spid="395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" name="pasted-movie.png" descr="pasted-movie.png"/>
          <p:cNvPicPr>
            <a:picLocks noChangeAspect="1"/>
          </p:cNvPicPr>
          <p:nvPr/>
        </p:nvPicPr>
        <p:blipFill>
          <a:blip r:embed="rId2"/>
          <a:srcRect b="26776"/>
          <a:stretch>
            <a:fillRect/>
          </a:stretch>
        </p:blipFill>
        <p:spPr>
          <a:xfrm>
            <a:off x="-431602" y="1135773"/>
            <a:ext cx="25247308" cy="12288806"/>
          </a:xfrm>
          <a:prstGeom prst="rect">
            <a:avLst/>
          </a:prstGeom>
          <a:ln w="12700">
            <a:miter lim="400000"/>
          </a:ln>
        </p:spPr>
      </p:pic>
      <p:sp>
        <p:nvSpPr>
          <p:cNvPr id="742" name="Rectangle"/>
          <p:cNvSpPr/>
          <p:nvPr/>
        </p:nvSpPr>
        <p:spPr>
          <a:xfrm>
            <a:off x="928555" y="1158941"/>
            <a:ext cx="12050663" cy="69871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43" name="Towards an eEDM measurement…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10482231" cy="3334276"/>
          </a:xfrm>
          <a:prstGeom prst="rect">
            <a:avLst/>
          </a:prstGeom>
        </p:spPr>
        <p:txBody>
          <a:bodyPr/>
          <a:lstStyle/>
          <a:p>
            <a:pPr defTabSz="2365188">
              <a:defRPr sz="8245" b="0" spc="-164"/>
            </a:pPr>
            <a:r>
              <a:t>Towards an eEDM measurement</a:t>
            </a:r>
          </a:p>
          <a:p>
            <a:pPr defTabSz="2365188">
              <a:defRPr sz="8245" b="0" spc="-164"/>
            </a:pPr>
            <a:r>
              <a:t>in an optical lattice</a:t>
            </a:r>
          </a:p>
        </p:txBody>
      </p:sp>
      <p:sp>
        <p:nvSpPr>
          <p:cNvPr id="744" name="First BaOH molecules produced!"/>
          <p:cNvSpPr/>
          <p:nvPr/>
        </p:nvSpPr>
        <p:spPr>
          <a:xfrm rot="780000">
            <a:off x="8073690" y="4393643"/>
            <a:ext cx="4606021" cy="4606021"/>
          </a:xfrm>
          <a:prstGeom prst="star8">
            <a:avLst>
              <a:gd name="adj" fmla="val 34600"/>
            </a:avLst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First BaOH molecules produced!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IMG_1536 copy.jpg" descr="IMG_153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691418"/>
            <a:ext cx="24384001" cy="24384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ummary"/>
          <p:cNvSpPr txBox="1">
            <a:spLocks noGrp="1"/>
          </p:cNvSpPr>
          <p:nvPr>
            <p:ph type="title"/>
          </p:nvPr>
        </p:nvSpPr>
        <p:spPr>
          <a:xfrm>
            <a:off x="221932" y="-39384"/>
            <a:ext cx="21971004" cy="1905001"/>
          </a:xfrm>
          <a:prstGeom prst="rect">
            <a:avLst/>
          </a:prstGeom>
          <a:effectLst>
            <a:outerShdw blurRad="139700" dist="25400" dir="5400000" rotWithShape="0">
              <a:srgbClr val="000000">
                <a:alpha val="96000"/>
              </a:srgbClr>
            </a:outerShdw>
          </a:effectLst>
        </p:spPr>
        <p:txBody>
          <a:bodyPr/>
          <a:lstStyle>
            <a:lvl1pPr>
              <a:defRPr sz="8500" spc="-170"/>
            </a:lvl1pPr>
          </a:lstStyle>
          <a:p>
            <a:r>
              <a:t>Summary</a:t>
            </a:r>
          </a:p>
        </p:txBody>
      </p:sp>
      <p:grpSp>
        <p:nvGrpSpPr>
          <p:cNvPr id="751" name="Group"/>
          <p:cNvGrpSpPr/>
          <p:nvPr/>
        </p:nvGrpSpPr>
        <p:grpSpPr>
          <a:xfrm>
            <a:off x="673741" y="7497102"/>
            <a:ext cx="7142751" cy="6044392"/>
            <a:chOff x="0" y="0"/>
            <a:chExt cx="7142750" cy="6044390"/>
          </a:xfrm>
        </p:grpSpPr>
        <p:sp>
          <p:nvSpPr>
            <p:cNvPr id="748" name="Rounded Rectangle"/>
            <p:cNvSpPr/>
            <p:nvPr/>
          </p:nvSpPr>
          <p:spPr>
            <a:xfrm>
              <a:off x="0" y="0"/>
              <a:ext cx="7142751" cy="6044391"/>
            </a:xfrm>
            <a:prstGeom prst="roundRect">
              <a:avLst>
                <a:gd name="adj" fmla="val 644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49" name="Image" descr="Image"/>
            <p:cNvPicPr>
              <a:picLocks noChangeAspect="1"/>
            </p:cNvPicPr>
            <p:nvPr/>
          </p:nvPicPr>
          <p:blipFill>
            <a:blip r:embed="rId3"/>
            <a:srcRect l="616" t="10107" r="69246" b="30709"/>
            <a:stretch>
              <a:fillRect/>
            </a:stretch>
          </p:blipFill>
          <p:spPr>
            <a:xfrm>
              <a:off x="294882" y="392609"/>
              <a:ext cx="6553009" cy="40290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0" name="Spin interference demonstrated…"/>
            <p:cNvSpPr txBox="1"/>
            <p:nvPr/>
          </p:nvSpPr>
          <p:spPr>
            <a:xfrm>
              <a:off x="536341" y="4437918"/>
              <a:ext cx="6070067" cy="10560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Spin interference demonstrated </a:t>
              </a:r>
            </a:p>
            <a:p>
              <a:pPr>
                <a:defRPr sz="3000">
                  <a:solidFill>
                    <a:srgbClr val="000000"/>
                  </a:solidFill>
                </a:defRPr>
              </a:pPr>
              <a:r>
                <a:t>and understood</a:t>
              </a:r>
            </a:p>
          </p:txBody>
        </p:sp>
      </p:grpSp>
      <p:grpSp>
        <p:nvGrpSpPr>
          <p:cNvPr id="755" name="Group"/>
          <p:cNvGrpSpPr/>
          <p:nvPr/>
        </p:nvGrpSpPr>
        <p:grpSpPr>
          <a:xfrm>
            <a:off x="8492243" y="7497102"/>
            <a:ext cx="7142752" cy="6044392"/>
            <a:chOff x="0" y="0"/>
            <a:chExt cx="7142750" cy="6044390"/>
          </a:xfrm>
        </p:grpSpPr>
        <p:sp>
          <p:nvSpPr>
            <p:cNvPr id="752" name="Rounded Rectangle"/>
            <p:cNvSpPr/>
            <p:nvPr/>
          </p:nvSpPr>
          <p:spPr>
            <a:xfrm>
              <a:off x="0" y="0"/>
              <a:ext cx="7142751" cy="6044391"/>
            </a:xfrm>
            <a:prstGeom prst="roundRect">
              <a:avLst>
                <a:gd name="adj" fmla="val 644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3" name="Intense and bright slow beam"/>
            <p:cNvSpPr txBox="1"/>
            <p:nvPr/>
          </p:nvSpPr>
          <p:spPr>
            <a:xfrm>
              <a:off x="800338" y="4462743"/>
              <a:ext cx="5567475" cy="11132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Intense and bright slow beam </a:t>
              </a:r>
            </a:p>
          </p:txBody>
        </p:sp>
        <p:pic>
          <p:nvPicPr>
            <p:cNvPr id="754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353" y="770647"/>
              <a:ext cx="6520044" cy="31081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59" name="Group"/>
          <p:cNvGrpSpPr/>
          <p:nvPr/>
        </p:nvGrpSpPr>
        <p:grpSpPr>
          <a:xfrm>
            <a:off x="16310747" y="7497102"/>
            <a:ext cx="7142751" cy="6044392"/>
            <a:chOff x="0" y="0"/>
            <a:chExt cx="7142750" cy="6044390"/>
          </a:xfrm>
        </p:grpSpPr>
        <p:sp>
          <p:nvSpPr>
            <p:cNvPr id="756" name="Rounded Rectangle"/>
            <p:cNvSpPr/>
            <p:nvPr/>
          </p:nvSpPr>
          <p:spPr>
            <a:xfrm>
              <a:off x="0" y="0"/>
              <a:ext cx="7142751" cy="6044391"/>
            </a:xfrm>
            <a:prstGeom prst="roundRect">
              <a:avLst>
                <a:gd name="adj" fmla="val 644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57" name="Deceleration demonstrated"/>
            <p:cNvSpPr txBox="1"/>
            <p:nvPr/>
          </p:nvSpPr>
          <p:spPr>
            <a:xfrm>
              <a:off x="1162366" y="4688161"/>
              <a:ext cx="4818018" cy="555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>
                  <a:solidFill>
                    <a:srgbClr val="000000"/>
                  </a:solidFill>
                </a:defRPr>
              </a:lvl1pPr>
            </a:lstStyle>
            <a:p>
              <a:r>
                <a:t>Deceleration demonstrated</a:t>
              </a:r>
            </a:p>
          </p:txBody>
        </p:sp>
        <p:pic>
          <p:nvPicPr>
            <p:cNvPr id="758" name="fig_2.pdf" descr="fig_2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978" y="203780"/>
              <a:ext cx="6034795" cy="4175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62" name="Group"/>
          <p:cNvGrpSpPr/>
          <p:nvPr/>
        </p:nvGrpSpPr>
        <p:grpSpPr>
          <a:xfrm>
            <a:off x="5640349" y="1485354"/>
            <a:ext cx="13103302" cy="5322598"/>
            <a:chOff x="-1125946" y="0"/>
            <a:chExt cx="13103300" cy="5322596"/>
          </a:xfrm>
        </p:grpSpPr>
        <p:sp>
          <p:nvSpPr>
            <p:cNvPr id="760" name="Rounded Rectangle"/>
            <p:cNvSpPr/>
            <p:nvPr/>
          </p:nvSpPr>
          <p:spPr>
            <a:xfrm>
              <a:off x="-1125947" y="0"/>
              <a:ext cx="13103302" cy="5322597"/>
            </a:xfrm>
            <a:prstGeom prst="roundRect">
              <a:avLst>
                <a:gd name="adj" fmla="val 6444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61" name="Image" descr="Image"/>
            <p:cNvPicPr>
              <a:picLocks noChangeAspect="1"/>
            </p:cNvPicPr>
            <p:nvPr/>
          </p:nvPicPr>
          <p:blipFill>
            <a:blip r:embed="rId6"/>
            <a:srcRect l="3222" t="21118" r="1022" b="22931"/>
            <a:stretch>
              <a:fillRect/>
            </a:stretch>
          </p:blipFill>
          <p:spPr>
            <a:xfrm>
              <a:off x="-980102" y="191331"/>
              <a:ext cx="12811760" cy="4210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743" y="-104654"/>
            <a:ext cx="24499486" cy="16334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7" name="Group"/>
          <p:cNvGrpSpPr/>
          <p:nvPr/>
        </p:nvGrpSpPr>
        <p:grpSpPr>
          <a:xfrm>
            <a:off x="-60801" y="11987023"/>
            <a:ext cx="24505602" cy="1776119"/>
            <a:chOff x="0" y="0"/>
            <a:chExt cx="24505600" cy="1776118"/>
          </a:xfrm>
        </p:grpSpPr>
        <p:sp>
          <p:nvSpPr>
            <p:cNvPr id="765" name="Rectangle"/>
            <p:cNvSpPr/>
            <p:nvPr/>
          </p:nvSpPr>
          <p:spPr>
            <a:xfrm>
              <a:off x="0" y="0"/>
              <a:ext cx="24505601" cy="17761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766" name="snowman.pdf" descr="snowman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935" y="132408"/>
              <a:ext cx="1567732" cy="151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7" name="frontpage2.png" descr="frontpage2.png"/>
            <p:cNvPicPr>
              <a:picLocks noChangeAspect="1"/>
            </p:cNvPicPr>
            <p:nvPr/>
          </p:nvPicPr>
          <p:blipFill>
            <a:blip r:embed="rId4"/>
            <a:srcRect l="63193" r="12999" b="91761"/>
            <a:stretch>
              <a:fillRect/>
            </a:stretch>
          </p:blipFill>
          <p:spPr>
            <a:xfrm>
              <a:off x="14927015" y="142786"/>
              <a:ext cx="3943067" cy="1490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70" name="Group"/>
            <p:cNvGrpSpPr/>
            <p:nvPr/>
          </p:nvGrpSpPr>
          <p:grpSpPr>
            <a:xfrm>
              <a:off x="3533470" y="132408"/>
              <a:ext cx="3307123" cy="1511301"/>
              <a:chOff x="0" y="0"/>
              <a:chExt cx="3307121" cy="1511299"/>
            </a:xfrm>
          </p:grpSpPr>
          <p:pic>
            <p:nvPicPr>
              <p:cNvPr id="768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5"/>
              <a:srcRect l="67546"/>
              <a:stretch>
                <a:fillRect/>
              </a:stretch>
            </p:blipFill>
            <p:spPr>
              <a:xfrm>
                <a:off x="133967" y="620808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69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5"/>
              <a:srcRect l="42" r="67504"/>
              <a:stretch>
                <a:fillRect/>
              </a:stretch>
            </p:blipFill>
            <p:spPr>
              <a:xfrm>
                <a:off x="0" y="0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3" name="Group"/>
            <p:cNvGrpSpPr/>
            <p:nvPr/>
          </p:nvGrpSpPr>
          <p:grpSpPr>
            <a:xfrm>
              <a:off x="8464396" y="132408"/>
              <a:ext cx="5156732" cy="1511301"/>
              <a:chOff x="0" y="0"/>
              <a:chExt cx="5156730" cy="1511300"/>
            </a:xfrm>
          </p:grpSpPr>
          <p:pic>
            <p:nvPicPr>
              <p:cNvPr id="771" name="Image" descr="Image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51498" y="0"/>
                <a:ext cx="3027919" cy="1186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2" name="Dutch National Institute for (astro)Particle Physics"/>
              <p:cNvSpPr txBox="1"/>
              <p:nvPr/>
            </p:nvSpPr>
            <p:spPr>
              <a:xfrm>
                <a:off x="0" y="1157919"/>
                <a:ext cx="5156731" cy="3533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1800">
                    <a:solidFill>
                      <a:srgbClr val="ED3338"/>
                    </a:solidFill>
                  </a:defRPr>
                </a:lvl1pPr>
              </a:lstStyle>
              <a:p>
                <a:r>
                  <a:t>Dutch National Institute for (astro)Particle Physics</a:t>
                </a:r>
              </a:p>
            </p:txBody>
          </p:sp>
        </p:grpSp>
        <p:grpSp>
          <p:nvGrpSpPr>
            <p:cNvPr id="776" name="Group"/>
            <p:cNvGrpSpPr/>
            <p:nvPr/>
          </p:nvGrpSpPr>
          <p:grpSpPr>
            <a:xfrm>
              <a:off x="20175858" y="132408"/>
              <a:ext cx="2662278" cy="1511301"/>
              <a:chOff x="0" y="0"/>
              <a:chExt cx="2662276" cy="1511300"/>
            </a:xfrm>
          </p:grpSpPr>
          <p:pic>
            <p:nvPicPr>
              <p:cNvPr id="774" name="uvalogo_tag_d.pdf" descr="uvalogo_tag_d.pdf"/>
              <p:cNvPicPr>
                <a:picLocks noChangeAspect="1"/>
              </p:cNvPicPr>
              <p:nvPr/>
            </p:nvPicPr>
            <p:blipFill>
              <a:blip r:embed="rId7"/>
              <a:srcRect l="22529" b="26538"/>
              <a:stretch>
                <a:fillRect/>
              </a:stretch>
            </p:blipFill>
            <p:spPr>
              <a:xfrm>
                <a:off x="0" y="0"/>
                <a:ext cx="1164675" cy="1511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75" name="UvA"/>
              <p:cNvSpPr txBox="1"/>
              <p:nvPr/>
            </p:nvSpPr>
            <p:spPr>
              <a:xfrm>
                <a:off x="1145362" y="368520"/>
                <a:ext cx="1516915" cy="774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2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UvA</a:t>
                </a:r>
              </a:p>
            </p:txBody>
          </p:sp>
        </p:grpSp>
      </p:grpSp>
      <p:sp>
        <p:nvSpPr>
          <p:cNvPr id="778" name="positions…"/>
          <p:cNvSpPr/>
          <p:nvPr/>
        </p:nvSpPr>
        <p:spPr>
          <a:xfrm rot="780000">
            <a:off x="20990907" y="8662625"/>
            <a:ext cx="3044218" cy="3044217"/>
          </a:xfrm>
          <a:prstGeom prst="star8">
            <a:avLst>
              <a:gd name="adj" fmla="val 34600"/>
            </a:avLst>
          </a:prstGeom>
          <a:solidFill>
            <a:schemeClr val="accent4">
              <a:hueOff val="348544"/>
              <a:lumOff val="71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positions</a:t>
            </a:r>
          </a:p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available</a:t>
            </a:r>
          </a:p>
        </p:txBody>
      </p:sp>
      <p:sp>
        <p:nvSpPr>
          <p:cNvPr id="779" name="Rectangle"/>
          <p:cNvSpPr/>
          <p:nvPr/>
        </p:nvSpPr>
        <p:spPr>
          <a:xfrm>
            <a:off x="-60800" y="-75460"/>
            <a:ext cx="7638372" cy="1728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780" name="(part of) the team"/>
          <p:cNvSpPr txBox="1"/>
          <p:nvPr/>
        </p:nvSpPr>
        <p:spPr>
          <a:xfrm>
            <a:off x="355794" y="217285"/>
            <a:ext cx="8770674" cy="1143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825500">
              <a:defRPr sz="7000">
                <a:solidFill>
                  <a:srgbClr val="000000"/>
                </a:solidFill>
              </a:defRPr>
            </a:lvl1pPr>
          </a:lstStyle>
          <a:p>
            <a:r>
              <a:t>(part of) the team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0680" y="1372871"/>
            <a:ext cx="14252002" cy="11530810"/>
          </a:xfrm>
          <a:prstGeom prst="rect">
            <a:avLst/>
          </a:prstGeom>
          <a:ln w="12700">
            <a:miter lim="400000"/>
          </a:ln>
        </p:spPr>
      </p:pic>
      <p:sp>
        <p:nvSpPr>
          <p:cNvPr id="784" name="“The field of high energy physics has been driven to long-term international collaborative efforts on detector R&amp;D  by the numerous challenges posed by the very large and costly devices needed for the relevant experiments. Such a common endeavor that wou"/>
          <p:cNvSpPr txBox="1"/>
          <p:nvPr/>
        </p:nvSpPr>
        <p:spPr>
          <a:xfrm>
            <a:off x="398972" y="1648403"/>
            <a:ext cx="10345697" cy="433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“The field of high energy physics has been driven to long-term international collaborative efforts on detector R&amp;D  by the numerous challenges posed by the very large and costly devices needed for the relevant experiments. Such a common endeavor that would go beyond numerous field-specific efforts in the hugely diverse, highly dynamic, and rapidly evolving field of quantum sensors, with the goal of advancing a wide range of technologies of great benefit to particle physics on a global scale, appears not to have been attempted yet.”</a:t>
            </a:r>
          </a:p>
        </p:txBody>
      </p:sp>
      <p:sp>
        <p:nvSpPr>
          <p:cNvPr id="785" name="up-to-date information:…"/>
          <p:cNvSpPr txBox="1"/>
          <p:nvPr/>
        </p:nvSpPr>
        <p:spPr>
          <a:xfrm>
            <a:off x="15841668" y="12447827"/>
            <a:ext cx="3710026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up-to-date information:</a:t>
            </a:r>
          </a:p>
          <a:p>
            <a:r>
              <a:t>https://doser.web.cern.ch/</a:t>
            </a:r>
          </a:p>
        </p:txBody>
      </p:sp>
      <p:sp>
        <p:nvSpPr>
          <p:cNvPr id="786" name="WP 1 Atomic, nuclear and molecular systems and nanoparticles in traps &amp; beams…"/>
          <p:cNvSpPr txBox="1"/>
          <p:nvPr/>
        </p:nvSpPr>
        <p:spPr>
          <a:xfrm>
            <a:off x="398972" y="6344713"/>
            <a:ext cx="10345697" cy="715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 1 Atomic, nuclear and molecular systems and nanoparticles in traps &amp; beams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WP-1a:Exotic systems in traps and beams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WP-1b: Atom interferometry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WP-1c: Networks Signal and Clock distribution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WP-2 Quantum materials (0-,1- and 2-D materials)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WP-3 Cryogenic materials, devices and systems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WP-4 Scaling up “quantum”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Including massive spin polarized ensembles, hybrid devices (scintillators) ensembles and heterostructures, heterodox devices, optomechanical sensors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WP-5 Quantum techniques for sensing including squeezing, back action evasion, entanglement</a:t>
            </a:r>
          </a:p>
          <a:p>
            <a:pPr algn="l" defTabSz="457200">
              <a:defRPr sz="3100">
                <a:solidFill>
                  <a:srgbClr val="333333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t>WP-6 Capacity building including Education platforms (e.g. schools), exchange platforms and  shared infrastructures</a:t>
            </a:r>
          </a:p>
        </p:txBody>
      </p:sp>
      <p:sp>
        <p:nvSpPr>
          <p:cNvPr id="787" name="ECFA R&amp;D Roadmap"/>
          <p:cNvSpPr txBox="1">
            <a:spLocks noGrp="1"/>
          </p:cNvSpPr>
          <p:nvPr>
            <p:ph type="title" idx="4294967295"/>
          </p:nvPr>
        </p:nvSpPr>
        <p:spPr>
          <a:xfrm>
            <a:off x="385692" y="131692"/>
            <a:ext cx="21971001" cy="1433163"/>
          </a:xfrm>
          <a:prstGeom prst="rect">
            <a:avLst/>
          </a:prstGeom>
        </p:spPr>
        <p:txBody>
          <a:bodyPr/>
          <a:lstStyle/>
          <a:p>
            <a:r>
              <a:t>ECFA R&amp;D Roadmap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9" y="2324886"/>
            <a:ext cx="24090302" cy="9507389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Cold molecules offer longer coherent interaction times"/>
          <p:cNvSpPr txBox="1"/>
          <p:nvPr/>
        </p:nvSpPr>
        <p:spPr>
          <a:xfrm>
            <a:off x="638175" y="368149"/>
            <a:ext cx="2310765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Cold molecules offer longer coherent interaction times</a:t>
            </a:r>
          </a:p>
        </p:txBody>
      </p:sp>
      <p:grpSp>
        <p:nvGrpSpPr>
          <p:cNvPr id="412" name="Group"/>
          <p:cNvGrpSpPr/>
          <p:nvPr/>
        </p:nvGrpSpPr>
        <p:grpSpPr>
          <a:xfrm>
            <a:off x="-60801" y="11987023"/>
            <a:ext cx="24505602" cy="1776119"/>
            <a:chOff x="0" y="0"/>
            <a:chExt cx="24505600" cy="1776118"/>
          </a:xfrm>
        </p:grpSpPr>
        <p:sp>
          <p:nvSpPr>
            <p:cNvPr id="400" name="Rectangle"/>
            <p:cNvSpPr/>
            <p:nvPr/>
          </p:nvSpPr>
          <p:spPr>
            <a:xfrm>
              <a:off x="0" y="0"/>
              <a:ext cx="24505601" cy="17761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6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pic>
          <p:nvPicPr>
            <p:cNvPr id="401" name="snowman.pdf" descr="snowman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935" y="132408"/>
              <a:ext cx="1567732" cy="1511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frontpage2.png" descr="frontpage2.png"/>
            <p:cNvPicPr>
              <a:picLocks noChangeAspect="1"/>
            </p:cNvPicPr>
            <p:nvPr/>
          </p:nvPicPr>
          <p:blipFill>
            <a:blip r:embed="rId4"/>
            <a:srcRect l="63193" r="12999" b="91761"/>
            <a:stretch>
              <a:fillRect/>
            </a:stretch>
          </p:blipFill>
          <p:spPr>
            <a:xfrm>
              <a:off x="14927015" y="142786"/>
              <a:ext cx="3943067" cy="14906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5" name="Group"/>
            <p:cNvGrpSpPr/>
            <p:nvPr/>
          </p:nvGrpSpPr>
          <p:grpSpPr>
            <a:xfrm>
              <a:off x="3533470" y="132408"/>
              <a:ext cx="3307123" cy="1511301"/>
              <a:chOff x="0" y="0"/>
              <a:chExt cx="3307121" cy="1511299"/>
            </a:xfrm>
          </p:grpSpPr>
          <p:pic>
            <p:nvPicPr>
              <p:cNvPr id="403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5"/>
              <a:srcRect l="67546"/>
              <a:stretch>
                <a:fillRect/>
              </a:stretch>
            </p:blipFill>
            <p:spPr>
              <a:xfrm>
                <a:off x="133967" y="620808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4" name="VSIPPG_logoEN_red_CMYK.pdf" descr="VSIPPG_logoEN_red_CMYK.pdf"/>
              <p:cNvPicPr>
                <a:picLocks noChangeAspect="1"/>
              </p:cNvPicPr>
              <p:nvPr/>
            </p:nvPicPr>
            <p:blipFill>
              <a:blip r:embed="rId5"/>
              <a:srcRect l="42" r="67504"/>
              <a:stretch>
                <a:fillRect/>
              </a:stretch>
            </p:blipFill>
            <p:spPr>
              <a:xfrm>
                <a:off x="0" y="0"/>
                <a:ext cx="3173155" cy="8904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408" name="Group"/>
            <p:cNvGrpSpPr/>
            <p:nvPr/>
          </p:nvGrpSpPr>
          <p:grpSpPr>
            <a:xfrm>
              <a:off x="8464396" y="132408"/>
              <a:ext cx="5156732" cy="1511301"/>
              <a:chOff x="0" y="0"/>
              <a:chExt cx="5156730" cy="1511300"/>
            </a:xfrm>
          </p:grpSpPr>
          <p:pic>
            <p:nvPicPr>
              <p:cNvPr id="406" name="Image" descr="Image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851498" y="0"/>
                <a:ext cx="3027919" cy="11866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7" name="Dutch National Institute for (astro)Particle Physics"/>
              <p:cNvSpPr txBox="1"/>
              <p:nvPr/>
            </p:nvSpPr>
            <p:spPr>
              <a:xfrm>
                <a:off x="0" y="1157919"/>
                <a:ext cx="5156731" cy="3533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825500">
                  <a:defRPr sz="1800">
                    <a:solidFill>
                      <a:srgbClr val="ED3338"/>
                    </a:solidFill>
                  </a:defRPr>
                </a:lvl1pPr>
              </a:lstStyle>
              <a:p>
                <a:r>
                  <a:t>Dutch National Institute for (astro)Particle Physics</a:t>
                </a:r>
              </a:p>
            </p:txBody>
          </p:sp>
        </p:grpSp>
        <p:grpSp>
          <p:nvGrpSpPr>
            <p:cNvPr id="411" name="Group"/>
            <p:cNvGrpSpPr/>
            <p:nvPr/>
          </p:nvGrpSpPr>
          <p:grpSpPr>
            <a:xfrm>
              <a:off x="20175858" y="132408"/>
              <a:ext cx="2662278" cy="1511301"/>
              <a:chOff x="0" y="0"/>
              <a:chExt cx="2662276" cy="1511300"/>
            </a:xfrm>
          </p:grpSpPr>
          <p:pic>
            <p:nvPicPr>
              <p:cNvPr id="409" name="uvalogo_tag_d.pdf" descr="uvalogo_tag_d.pdf"/>
              <p:cNvPicPr>
                <a:picLocks noChangeAspect="1"/>
              </p:cNvPicPr>
              <p:nvPr/>
            </p:nvPicPr>
            <p:blipFill>
              <a:blip r:embed="rId7"/>
              <a:srcRect l="22529" b="26538"/>
              <a:stretch>
                <a:fillRect/>
              </a:stretch>
            </p:blipFill>
            <p:spPr>
              <a:xfrm>
                <a:off x="0" y="0"/>
                <a:ext cx="1164675" cy="15113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UvA"/>
              <p:cNvSpPr txBox="1"/>
              <p:nvPr/>
            </p:nvSpPr>
            <p:spPr>
              <a:xfrm>
                <a:off x="1145362" y="368520"/>
                <a:ext cx="1516915" cy="774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520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t>UvA</a:t>
                </a:r>
              </a:p>
            </p:txBody>
          </p:sp>
        </p:grpSp>
      </p:grpSp>
      <p:sp>
        <p:nvSpPr>
          <p:cNvPr id="413" name="Square"/>
          <p:cNvSpPr/>
          <p:nvPr/>
        </p:nvSpPr>
        <p:spPr>
          <a:xfrm>
            <a:off x="4983191" y="6706059"/>
            <a:ext cx="1270001" cy="1270001"/>
          </a:xfrm>
          <a:prstGeom prst="rect">
            <a:avLst/>
          </a:prstGeom>
          <a:solidFill>
            <a:schemeClr val="accent4">
              <a:hueOff val="-1247790"/>
              <a:lumOff val="-1232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4" name="Cryogenic beam"/>
          <p:cNvSpPr txBox="1"/>
          <p:nvPr/>
        </p:nvSpPr>
        <p:spPr>
          <a:xfrm>
            <a:off x="4253677" y="8087461"/>
            <a:ext cx="2729028" cy="523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Cryogenic beam</a:t>
            </a:r>
          </a:p>
        </p:txBody>
      </p:sp>
      <p:sp>
        <p:nvSpPr>
          <p:cNvPr id="415" name="Laser cooling"/>
          <p:cNvSpPr txBox="1"/>
          <p:nvPr/>
        </p:nvSpPr>
        <p:spPr>
          <a:xfrm>
            <a:off x="9035549" y="8441808"/>
            <a:ext cx="2247901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Laser cooling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Line"/>
          <p:cNvSpPr/>
          <p:nvPr/>
        </p:nvSpPr>
        <p:spPr>
          <a:xfrm flipH="1">
            <a:off x="9820845" y="4555472"/>
            <a:ext cx="1" cy="711303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418" name="newlimits.pdf" descr="newlimit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49" y="2117863"/>
            <a:ext cx="23251302" cy="10929042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… with a corresponding increase in eEDM sensitivity!"/>
          <p:cNvSpPr txBox="1"/>
          <p:nvPr/>
        </p:nvSpPr>
        <p:spPr>
          <a:xfrm>
            <a:off x="798671" y="368149"/>
            <a:ext cx="2278665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75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… with a corresponding increase in eEDM sensitivity!</a:t>
            </a:r>
          </a:p>
        </p:txBody>
      </p:sp>
      <p:sp>
        <p:nvSpPr>
          <p:cNvPr id="420" name="(BaF limits are projected sensitivity)"/>
          <p:cNvSpPr txBox="1"/>
          <p:nvPr/>
        </p:nvSpPr>
        <p:spPr>
          <a:xfrm>
            <a:off x="700629" y="4689547"/>
            <a:ext cx="2166750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(BaF limits are </a:t>
            </a:r>
            <a:r>
              <a:rPr i="1"/>
              <a:t>projected sensitivity)</a:t>
            </a:r>
          </a:p>
        </p:txBody>
      </p:sp>
      <p:sp>
        <p:nvSpPr>
          <p:cNvPr id="421" name="HfF+…"/>
          <p:cNvSpPr txBox="1"/>
          <p:nvPr/>
        </p:nvSpPr>
        <p:spPr>
          <a:xfrm>
            <a:off x="9342424" y="3305724"/>
            <a:ext cx="1159003" cy="1005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HfF</a:t>
            </a:r>
            <a:r>
              <a:rPr baseline="31999"/>
              <a:t>+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(2023)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Titel 1"/>
          <p:cNvSpPr txBox="1">
            <a:spLocks noGrp="1"/>
          </p:cNvSpPr>
          <p:nvPr>
            <p:ph type="title"/>
          </p:nvPr>
        </p:nvSpPr>
        <p:spPr>
          <a:xfrm>
            <a:off x="1676400" y="2771668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t>Phase 1: Fast beam</a:t>
            </a:r>
          </a:p>
        </p:txBody>
      </p:sp>
      <p:sp>
        <p:nvSpPr>
          <p:cNvPr id="424" name="Titel 1"/>
          <p:cNvSpPr txBox="1"/>
          <p:nvPr/>
        </p:nvSpPr>
        <p:spPr>
          <a:xfrm>
            <a:off x="1767840" y="5137353"/>
            <a:ext cx="20848320" cy="480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pPr algn="l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Supersonic beam (600 m/s)</a:t>
            </a:r>
            <a:endParaRPr sz="8800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l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Controlled field environment</a:t>
            </a:r>
            <a:endParaRPr sz="8800">
              <a:latin typeface="Calibri Light"/>
              <a:ea typeface="Calibri Light"/>
              <a:cs typeface="Calibri Light"/>
              <a:sym typeface="Calibri Light"/>
            </a:endParaRPr>
          </a:p>
          <a:p>
            <a:pPr algn="l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Explore molecular structure</a:t>
            </a:r>
          </a:p>
          <a:p>
            <a:pPr algn="l" defTabSz="1828800">
              <a:spcBef>
                <a:spcPts val="800"/>
              </a:spcBef>
              <a:def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Spin interferometer measurement</a:t>
            </a:r>
          </a:p>
        </p:txBody>
      </p:sp>
      <p:sp>
        <p:nvSpPr>
          <p:cNvPr id="425" name="Tijdelijke aanduiding voor dianummer 9"/>
          <p:cNvSpPr txBox="1">
            <a:spLocks noGrp="1"/>
          </p:cNvSpPr>
          <p:nvPr>
            <p:ph type="sldNum" sz="quarter" idx="2"/>
          </p:nvPr>
        </p:nvSpPr>
        <p:spPr>
          <a:xfrm>
            <a:off x="22357536" y="12835870"/>
            <a:ext cx="350064" cy="48391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426" name="Afbeelding 15" descr="Afbeelding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25" y="1148357"/>
            <a:ext cx="20300800" cy="114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Titel 1"/>
          <p:cNvSpPr txBox="1"/>
          <p:nvPr/>
        </p:nvSpPr>
        <p:spPr>
          <a:xfrm>
            <a:off x="11093594" y="9359321"/>
            <a:ext cx="11049749" cy="2651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defTabSz="1828800">
              <a:lnSpc>
                <a:spcPct val="90000"/>
              </a:lnSpc>
              <a:defRPr sz="72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Understand systematics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upersonic beams…"/>
          <p:cNvSpPr txBox="1"/>
          <p:nvPr/>
        </p:nvSpPr>
        <p:spPr>
          <a:xfrm>
            <a:off x="704066" y="139002"/>
            <a:ext cx="9254008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7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Supersonic beams</a:t>
            </a:r>
          </a:p>
          <a:p>
            <a:pPr defTabSz="825500">
              <a:defRPr sz="75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of SrF and BaF molecules</a:t>
            </a:r>
          </a:p>
        </p:txBody>
      </p:sp>
      <p:grpSp>
        <p:nvGrpSpPr>
          <p:cNvPr id="443" name="Group"/>
          <p:cNvGrpSpPr/>
          <p:nvPr/>
        </p:nvGrpSpPr>
        <p:grpSpPr>
          <a:xfrm>
            <a:off x="332714" y="3667606"/>
            <a:ext cx="10642649" cy="7952189"/>
            <a:chOff x="0" y="0"/>
            <a:chExt cx="10642648" cy="7952188"/>
          </a:xfrm>
        </p:grpSpPr>
        <p:grpSp>
          <p:nvGrpSpPr>
            <p:cNvPr id="436" name="Group"/>
            <p:cNvGrpSpPr/>
            <p:nvPr/>
          </p:nvGrpSpPr>
          <p:grpSpPr>
            <a:xfrm>
              <a:off x="0" y="0"/>
              <a:ext cx="10642649" cy="7952189"/>
              <a:chOff x="0" y="0"/>
              <a:chExt cx="10642648" cy="7952188"/>
            </a:xfrm>
          </p:grpSpPr>
          <p:sp>
            <p:nvSpPr>
              <p:cNvPr id="430" name="Rectangle"/>
              <p:cNvSpPr/>
              <p:nvPr/>
            </p:nvSpPr>
            <p:spPr>
              <a:xfrm>
                <a:off x="0" y="0"/>
                <a:ext cx="10642649" cy="795218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433" name="Group"/>
              <p:cNvGrpSpPr/>
              <p:nvPr/>
            </p:nvGrpSpPr>
            <p:grpSpPr>
              <a:xfrm>
                <a:off x="4422533" y="667392"/>
                <a:ext cx="4613116" cy="6664917"/>
                <a:chOff x="0" y="0"/>
                <a:chExt cx="4613114" cy="6664915"/>
              </a:xfrm>
            </p:grpSpPr>
            <p:pic>
              <p:nvPicPr>
                <p:cNvPr id="431" name="graphical abstract JMS.png" descr="graphical abstract JMS.png"/>
                <p:cNvPicPr>
                  <a:picLocks noChangeAspect="1"/>
                </p:cNvPicPr>
                <p:nvPr/>
              </p:nvPicPr>
              <p:blipFill>
                <a:blip r:embed="rId2"/>
                <a:srcRect l="75226" t="1166" r="2001" b="9642"/>
                <a:stretch>
                  <a:fillRect/>
                </a:stretch>
              </p:blipFill>
              <p:spPr>
                <a:xfrm>
                  <a:off x="337495" y="0"/>
                  <a:ext cx="4275620" cy="666491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32" name="Rounded Rectangle"/>
                <p:cNvSpPr/>
                <p:nvPr/>
              </p:nvSpPr>
              <p:spPr>
                <a:xfrm rot="1120049">
                  <a:off x="121592" y="3216260"/>
                  <a:ext cx="2993249" cy="1251750"/>
                </a:xfrm>
                <a:prstGeom prst="roundRect">
                  <a:avLst>
                    <a:gd name="adj" fmla="val 14805"/>
                  </a:avLst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434" name="graphical abstract JMS.png" descr="graphical abstract JMS.png"/>
              <p:cNvPicPr>
                <a:picLocks noChangeAspect="1"/>
              </p:cNvPicPr>
              <p:nvPr/>
            </p:nvPicPr>
            <p:blipFill>
              <a:blip r:embed="rId2"/>
              <a:srcRect r="72112" b="26660"/>
              <a:stretch>
                <a:fillRect/>
              </a:stretch>
            </p:blipFill>
            <p:spPr>
              <a:xfrm>
                <a:off x="483453" y="1828448"/>
                <a:ext cx="5236076" cy="5480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5" name="Line"/>
              <p:cNvSpPr/>
              <p:nvPr/>
            </p:nvSpPr>
            <p:spPr>
              <a:xfrm flipH="1" flipV="1">
                <a:off x="5180064" y="4423860"/>
                <a:ext cx="2727084" cy="28768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37" name="Pulsed valve"/>
            <p:cNvSpPr txBox="1"/>
            <p:nvPr/>
          </p:nvSpPr>
          <p:spPr>
            <a:xfrm>
              <a:off x="434485" y="2819047"/>
              <a:ext cx="2194443" cy="558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Pulsed valve</a:t>
              </a:r>
            </a:p>
          </p:txBody>
        </p:sp>
        <p:sp>
          <p:nvSpPr>
            <p:cNvPr id="438" name="Ablation laser"/>
            <p:cNvSpPr txBox="1"/>
            <p:nvPr/>
          </p:nvSpPr>
          <p:spPr>
            <a:xfrm>
              <a:off x="894850" y="7360735"/>
              <a:ext cx="2359812" cy="558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Ablation laser</a:t>
              </a:r>
            </a:p>
          </p:txBody>
        </p:sp>
        <p:sp>
          <p:nvSpPr>
            <p:cNvPr id="439" name="Fluorescence detection"/>
            <p:cNvSpPr txBox="1"/>
            <p:nvPr/>
          </p:nvSpPr>
          <p:spPr>
            <a:xfrm>
              <a:off x="5644348" y="69460"/>
              <a:ext cx="3999919" cy="558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Fluorescence detection</a:t>
              </a:r>
            </a:p>
          </p:txBody>
        </p:sp>
        <p:sp>
          <p:nvSpPr>
            <p:cNvPr id="440" name="Detection laser"/>
            <p:cNvSpPr txBox="1"/>
            <p:nvPr/>
          </p:nvSpPr>
          <p:spPr>
            <a:xfrm>
              <a:off x="6007727" y="7360735"/>
              <a:ext cx="2604372" cy="558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Detection laser</a:t>
              </a:r>
            </a:p>
          </p:txBody>
        </p:sp>
        <p:sp>
          <p:nvSpPr>
            <p:cNvPr id="441" name="Barium…"/>
            <p:cNvSpPr txBox="1"/>
            <p:nvPr/>
          </p:nvSpPr>
          <p:spPr>
            <a:xfrm>
              <a:off x="3462744" y="2314412"/>
              <a:ext cx="1410686" cy="102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Barium </a:t>
              </a:r>
            </a:p>
            <a:p>
              <a: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target</a:t>
              </a:r>
            </a:p>
          </p:txBody>
        </p:sp>
        <p:sp>
          <p:nvSpPr>
            <p:cNvPr id="442" name="Argon…"/>
            <p:cNvSpPr txBox="1"/>
            <p:nvPr/>
          </p:nvSpPr>
          <p:spPr>
            <a:xfrm>
              <a:off x="200925" y="4110953"/>
              <a:ext cx="1123425" cy="10239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Argon</a:t>
              </a:r>
            </a:p>
            <a:p>
              <a:pPr marL="396874" indent="-396874" defTabSz="825500">
                <a:buSzPct val="125000"/>
                <a:buChar char="+"/>
                <a:defRPr sz="3000">
                  <a:solidFill>
                    <a:srgbClr val="000000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r>
                <a:t>SF</a:t>
              </a:r>
              <a:r>
                <a:rPr baseline="-5999"/>
                <a:t>6</a:t>
              </a:r>
            </a:p>
          </p:txBody>
        </p:sp>
      </p:grpSp>
      <p:grpSp>
        <p:nvGrpSpPr>
          <p:cNvPr id="448" name="Group"/>
          <p:cNvGrpSpPr/>
          <p:nvPr/>
        </p:nvGrpSpPr>
        <p:grpSpPr>
          <a:xfrm>
            <a:off x="9947945" y="18789"/>
            <a:ext cx="14209499" cy="13599384"/>
            <a:chOff x="-50800" y="0"/>
            <a:chExt cx="14209497" cy="13599383"/>
          </a:xfrm>
        </p:grpSpPr>
        <p:pic>
          <p:nvPicPr>
            <p:cNvPr id="444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08560" y="0"/>
              <a:ext cx="12050138" cy="7505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5" name="Translational Temp ~1 K… Translational Temp ~1 KRotational temp ~4 KAverage velocity 600 m/s" descr="Translational Temp ~1 K… Translational Temp ~1 KRotational temp ~4 KAverage velocity 600 m/s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0456" y="686382"/>
              <a:ext cx="6298695" cy="1803655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  <p:pic>
          <p:nvPicPr>
            <p:cNvPr id="446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3402" y="7875107"/>
              <a:ext cx="11669221" cy="56765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7" name="Lowest three rotational states populated Lowest three rotational states populated" descr="Lowest three rotational states populated Lowest three rotational states populated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12316429"/>
              <a:ext cx="6298694" cy="1282955"/>
            </a:xfrm>
            <a:prstGeom prst="rect">
              <a:avLst/>
            </a:prstGeom>
            <a:effectLst>
              <a:outerShdw blurRad="355600" rotWithShape="0">
                <a:srgbClr val="000000">
                  <a:alpha val="75000"/>
                </a:srgbClr>
              </a:outerShdw>
            </a:effectLst>
          </p:spPr>
        </p:pic>
      </p:grpSp>
      <p:sp>
        <p:nvSpPr>
          <p:cNvPr id="449" name="P. Aggarwal et al. A supersonic laser ablation beam source with narrow velocity spreads. Rev Sci Instrum 92, 033202 (2021)."/>
          <p:cNvSpPr txBox="1"/>
          <p:nvPr/>
        </p:nvSpPr>
        <p:spPr>
          <a:xfrm>
            <a:off x="341692" y="11787860"/>
            <a:ext cx="10494848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2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P. Aggarwal et al. A supersonic laser ablation beam source with narrow velocity spreads. Rev Sci Instrum 92, 033202 (2021). </a:t>
            </a:r>
          </a:p>
        </p:txBody>
      </p:sp>
      <p:sp>
        <p:nvSpPr>
          <p:cNvPr id="450" name="P. Aggarwal et al. Lifetime measurements of the A 2Π1/2 and A 2Π3/2 states in BaF. Phys Rev A 100, 052503 (2019)."/>
          <p:cNvSpPr txBox="1"/>
          <p:nvPr/>
        </p:nvSpPr>
        <p:spPr>
          <a:xfrm>
            <a:off x="305739" y="12810317"/>
            <a:ext cx="9579171" cy="854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5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P. Aggarwal et al. Lifetime measurements of the A </a:t>
            </a:r>
            <a:r>
              <a:rPr baseline="31999"/>
              <a:t>2</a:t>
            </a:r>
            <a:r>
              <a:t>Π</a:t>
            </a:r>
            <a:r>
              <a:rPr baseline="-5999"/>
              <a:t>1/2</a:t>
            </a:r>
            <a:r>
              <a:t> and A </a:t>
            </a:r>
            <a:r>
              <a:rPr baseline="31999"/>
              <a:t>2</a:t>
            </a:r>
            <a:r>
              <a:t>Π</a:t>
            </a:r>
            <a:r>
              <a:rPr baseline="-5999"/>
              <a:t>3/2</a:t>
            </a:r>
            <a:r>
              <a:t> states in BaF. Phys Rev A 100, 052503 (2019).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umping" descr="Pum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Line"/>
          <p:cNvSpPr/>
          <p:nvPr/>
        </p:nvSpPr>
        <p:spPr>
          <a:xfrm>
            <a:off x="21463279" y="6858000"/>
            <a:ext cx="2783967" cy="0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4" name="How to read out small energy shifts:"/>
          <p:cNvSpPr txBox="1"/>
          <p:nvPr/>
        </p:nvSpPr>
        <p:spPr>
          <a:xfrm>
            <a:off x="5250020" y="-47984"/>
            <a:ext cx="1026604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How to read out small energy shifts:</a:t>
            </a:r>
          </a:p>
        </p:txBody>
      </p:sp>
      <p:sp>
        <p:nvSpPr>
          <p:cNvPr id="455" name="spin interferometer"/>
          <p:cNvSpPr txBox="1"/>
          <p:nvPr/>
        </p:nvSpPr>
        <p:spPr>
          <a:xfrm>
            <a:off x="15562092" y="-47984"/>
            <a:ext cx="5442586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spin interferometer</a:t>
            </a:r>
          </a:p>
        </p:txBody>
      </p:sp>
      <p:sp>
        <p:nvSpPr>
          <p:cNvPr id="456" name="Molecular beam…"/>
          <p:cNvSpPr txBox="1"/>
          <p:nvPr/>
        </p:nvSpPr>
        <p:spPr>
          <a:xfrm>
            <a:off x="307945" y="5453330"/>
            <a:ext cx="378409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defTabSz="825500">
              <a:defRPr sz="4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Molecular beam</a:t>
            </a:r>
          </a:p>
          <a:p>
            <a:pPr algn="l" defTabSz="825500">
              <a:defRPr sz="4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20 Hz</a:t>
            </a:r>
          </a:p>
        </p:txBody>
      </p:sp>
      <p:sp>
        <p:nvSpPr>
          <p:cNvPr id="457" name="Line"/>
          <p:cNvSpPr/>
          <p:nvPr/>
        </p:nvSpPr>
        <p:spPr>
          <a:xfrm>
            <a:off x="381183" y="6858000"/>
            <a:ext cx="1903206" cy="0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8255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58" name="Pulsed laserlight"/>
          <p:cNvSpPr txBox="1"/>
          <p:nvPr/>
        </p:nvSpPr>
        <p:spPr>
          <a:xfrm>
            <a:off x="20441125" y="5758130"/>
            <a:ext cx="38684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defRPr sz="4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Pulsed laserlight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1383</Words>
  <Application>Microsoft Macintosh PowerPoint</Application>
  <PresentationFormat>Custom</PresentationFormat>
  <Paragraphs>240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Helvetica</vt:lpstr>
      <vt:lpstr>Helvetica Light</vt:lpstr>
      <vt:lpstr>Helvetica Neue</vt:lpstr>
      <vt:lpstr>Helvetica Neue Medium</vt:lpstr>
      <vt:lpstr>30_BasicColor</vt:lpstr>
      <vt:lpstr>Probing the electron-EDM</vt:lpstr>
      <vt:lpstr>Probing the electron-EDM</vt:lpstr>
      <vt:lpstr>Increasing the eEDM sensitivity</vt:lpstr>
      <vt:lpstr>Towards longer coherent interaction times</vt:lpstr>
      <vt:lpstr>PowerPoint Presentation</vt:lpstr>
      <vt:lpstr>PowerPoint Presentation</vt:lpstr>
      <vt:lpstr>Phase 1: Fast beam</vt:lpstr>
      <vt:lpstr>PowerPoint Presentation</vt:lpstr>
      <vt:lpstr>PowerPoint Presentation</vt:lpstr>
      <vt:lpstr>Interference data using fast molecular beam</vt:lpstr>
      <vt:lpstr>Experiment and theory</vt:lpstr>
      <vt:lpstr>Current status</vt:lpstr>
      <vt:lpstr>Current status</vt:lpstr>
      <vt:lpstr>PowerPoint Presentation</vt:lpstr>
      <vt:lpstr>PowerPoint Presentation</vt:lpstr>
      <vt:lpstr>Optimising the molecular beam source</vt:lpstr>
      <vt:lpstr>PowerPoint Presentation</vt:lpstr>
      <vt:lpstr>Example: beam cell length</vt:lpstr>
      <vt:lpstr>Beam divergence</vt:lpstr>
      <vt:lpstr>BaF in electric fields</vt:lpstr>
      <vt:lpstr>Hexapole focussing</vt:lpstr>
      <vt:lpstr>A few words on laser cooling</vt:lpstr>
      <vt:lpstr>Transitions for laser cooling</vt:lpstr>
      <vt:lpstr>Accumulation in v=1</vt:lpstr>
      <vt:lpstr>Accumulation in v=1 and v=2</vt:lpstr>
      <vt:lpstr>Current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slow beam of molecules</vt:lpstr>
      <vt:lpstr>PowerPoint Presentation</vt:lpstr>
      <vt:lpstr>Deceleration to standstill</vt:lpstr>
      <vt:lpstr>PowerPoint Presentation</vt:lpstr>
      <vt:lpstr>Deceleration of BaF</vt:lpstr>
      <vt:lpstr>Current status</vt:lpstr>
      <vt:lpstr>Outlook: even longer interaction times</vt:lpstr>
      <vt:lpstr>Towards an eEDM measurement in an optical lattice</vt:lpstr>
      <vt:lpstr>Summary</vt:lpstr>
      <vt:lpstr>PowerPoint Presentation</vt:lpstr>
      <vt:lpstr>PowerPoint Presentation</vt:lpstr>
      <vt:lpstr>ECFA R&amp;D Roadmap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Probing the electron-EDM</dc:title>
  <cp:lastModifiedBy>S. Hoekstra</cp:lastModifiedBy>
  <cp:revision>2</cp:revision>
  <dcterms:modified xsi:type="dcterms:W3CDTF">2024-03-07T12:38:24Z</dcterms:modified>
</cp:coreProperties>
</file>