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  <p:sldMasterId id="2147483994" r:id="rId2"/>
    <p:sldMasterId id="2147483981" r:id="rId3"/>
  </p:sldMasterIdLst>
  <p:notesMasterIdLst>
    <p:notesMasterId r:id="rId29"/>
  </p:notesMasterIdLst>
  <p:handoutMasterIdLst>
    <p:handoutMasterId r:id="rId30"/>
  </p:handoutMasterIdLst>
  <p:sldIdLst>
    <p:sldId id="470" r:id="rId4"/>
    <p:sldId id="340" r:id="rId5"/>
    <p:sldId id="478" r:id="rId6"/>
    <p:sldId id="562" r:id="rId7"/>
    <p:sldId id="459" r:id="rId8"/>
    <p:sldId id="460" r:id="rId9"/>
    <p:sldId id="534" r:id="rId10"/>
    <p:sldId id="506" r:id="rId11"/>
    <p:sldId id="535" r:id="rId12"/>
    <p:sldId id="536" r:id="rId13"/>
    <p:sldId id="472" r:id="rId14"/>
    <p:sldId id="513" r:id="rId15"/>
    <p:sldId id="556" r:id="rId16"/>
    <p:sldId id="577" r:id="rId17"/>
    <p:sldId id="561" r:id="rId18"/>
    <p:sldId id="578" r:id="rId19"/>
    <p:sldId id="579" r:id="rId20"/>
    <p:sldId id="572" r:id="rId21"/>
    <p:sldId id="573" r:id="rId22"/>
    <p:sldId id="580" r:id="rId23"/>
    <p:sldId id="515" r:id="rId24"/>
    <p:sldId id="563" r:id="rId25"/>
    <p:sldId id="558" r:id="rId26"/>
    <p:sldId id="503" r:id="rId27"/>
    <p:sldId id="504" r:id="rId28"/>
  </p:sldIdLst>
  <p:sldSz cx="9144000" cy="6858000" type="screen4x3"/>
  <p:notesSz cx="7099300" cy="10234613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470"/>
            <p14:sldId id="340"/>
            <p14:sldId id="478"/>
            <p14:sldId id="562"/>
            <p14:sldId id="459"/>
            <p14:sldId id="460"/>
            <p14:sldId id="534"/>
            <p14:sldId id="506"/>
            <p14:sldId id="535"/>
            <p14:sldId id="536"/>
            <p14:sldId id="472"/>
            <p14:sldId id="513"/>
            <p14:sldId id="556"/>
            <p14:sldId id="577"/>
            <p14:sldId id="561"/>
            <p14:sldId id="578"/>
            <p14:sldId id="579"/>
            <p14:sldId id="572"/>
            <p14:sldId id="573"/>
            <p14:sldId id="580"/>
            <p14:sldId id="515"/>
            <p14:sldId id="563"/>
            <p14:sldId id="558"/>
            <p14:sldId id="503"/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orient="horz" pos="187">
          <p15:clr>
            <a:srgbClr val="A4A3A4"/>
          </p15:clr>
        </p15:guide>
        <p15:guide id="6" orient="horz" pos="504">
          <p15:clr>
            <a:srgbClr val="A4A3A4"/>
          </p15:clr>
        </p15:guide>
        <p15:guide id="7" orient="horz" pos="4156">
          <p15:clr>
            <a:srgbClr val="A4A3A4"/>
          </p15:clr>
        </p15:guide>
        <p15:guide id="8" orient="horz">
          <p15:clr>
            <a:srgbClr val="A4A3A4"/>
          </p15:clr>
        </p15:guide>
        <p15:guide id="9" pos="657">
          <p15:clr>
            <a:srgbClr val="A4A3A4"/>
          </p15:clr>
        </p15:guide>
        <p15:guide id="10" pos="5534">
          <p15:clr>
            <a:srgbClr val="A4A3A4"/>
          </p15:clr>
        </p15:guide>
        <p15:guide id="11" pos="521">
          <p15:clr>
            <a:srgbClr val="A4A3A4"/>
          </p15:clr>
        </p15:guide>
        <p15:guide id="12" pos="453">
          <p15:clr>
            <a:srgbClr val="A4A3A4"/>
          </p15:clr>
        </p15:guide>
        <p15:guide id="13" pos="1315">
          <p15:clr>
            <a:srgbClr val="A4A3A4"/>
          </p15:clr>
        </p15:guide>
        <p15:guide id="14" pos="3039">
          <p15:clr>
            <a:srgbClr val="A4A3A4"/>
          </p15:clr>
        </p15:guide>
        <p15:guide id="15" pos="3152">
          <p15:clr>
            <a:srgbClr val="A4A3A4"/>
          </p15:clr>
        </p15:guide>
        <p15:guide id="16" pos="57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86"/>
    <a:srgbClr val="A50021"/>
    <a:srgbClr val="C50006"/>
    <a:srgbClr val="DCE6F4"/>
    <a:srgbClr val="EACBCC"/>
    <a:srgbClr val="DFAAAA"/>
    <a:srgbClr val="EFD9DA"/>
    <a:srgbClr val="CC0000"/>
    <a:srgbClr val="E6B7B9"/>
    <a:srgbClr val="3A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1937" autoAdjust="0"/>
  </p:normalViewPr>
  <p:slideViewPr>
    <p:cSldViewPr snapToObjects="1">
      <p:cViewPr varScale="1">
        <p:scale>
          <a:sx n="104" d="100"/>
          <a:sy n="104" d="100"/>
        </p:scale>
        <p:origin x="231" y="60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C3185-4B0A-428B-86C1-9DB9858FF886}" type="doc">
      <dgm:prSet loTypeId="urn:microsoft.com/office/officeart/2005/8/layout/radial4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C712CFC-DD20-4A03-A3F1-42E20FC15EC3}">
      <dgm:prSet phldrT="[Text]" custT="1"/>
      <dgm:spPr>
        <a:solidFill>
          <a:srgbClr val="DCE6F4"/>
        </a:solidFill>
        <a:ln>
          <a:solidFill>
            <a:srgbClr val="004986"/>
          </a:solidFill>
        </a:ln>
      </dgm:spPr>
      <dgm:t>
        <a:bodyPr/>
        <a:lstStyle/>
        <a:p>
          <a:r>
            <a:rPr lang="de-CH" sz="3500" spc="30" dirty="0" err="1">
              <a:solidFill>
                <a:srgbClr val="004986"/>
              </a:solidFill>
              <a:latin typeface="+mn-lt"/>
              <a:cs typeface="Franklin Gothic Book"/>
            </a:rPr>
            <a:t>Z,h</a:t>
          </a:r>
          <a:r>
            <a:rPr lang="de-CH" sz="3500" spc="30" dirty="0">
              <a:solidFill>
                <a:srgbClr val="004986"/>
              </a:solidFill>
              <a:latin typeface="Calibri"/>
              <a:cs typeface="Calibri"/>
            </a:rPr>
            <a:t>→µµ</a:t>
          </a:r>
          <a:endParaRPr lang="en-GB" sz="3500" baseline="0" dirty="0">
            <a:solidFill>
              <a:srgbClr val="004986"/>
            </a:solidFill>
          </a:endParaRPr>
        </a:p>
      </dgm:t>
    </dgm:pt>
    <dgm:pt modelId="{CE70DD27-360D-4E51-8317-E75BDA702214}" type="parTrans" cxnId="{9F3D6FE8-639B-42D8-8972-70AF88A7E7FC}">
      <dgm:prSet/>
      <dgm:spPr>
        <a:solidFill>
          <a:srgbClr val="DCE6F4"/>
        </a:solidFill>
        <a:ln>
          <a:solidFill>
            <a:srgbClr val="004986"/>
          </a:solidFill>
        </a:ln>
      </dgm:spPr>
      <dgm:t>
        <a:bodyPr/>
        <a:lstStyle/>
        <a:p>
          <a:endParaRPr lang="en-GB"/>
        </a:p>
      </dgm:t>
    </dgm:pt>
    <dgm:pt modelId="{C25CD637-DA59-4E06-A17E-4ADC26B8119D}" type="sibTrans" cxnId="{9F3D6FE8-639B-42D8-8972-70AF88A7E7FC}">
      <dgm:prSet/>
      <dgm:spPr/>
      <dgm:t>
        <a:bodyPr/>
        <a:lstStyle/>
        <a:p>
          <a:endParaRPr lang="en-GB"/>
        </a:p>
      </dgm:t>
    </dgm:pt>
    <dgm:pt modelId="{DAF5B157-D03E-4EB9-9529-2A749FFC01B1}">
      <dgm:prSet phldrT="[Text]" custT="1"/>
      <dgm:spPr>
        <a:solidFill>
          <a:srgbClr val="DCE6F4"/>
        </a:solidFill>
        <a:ln>
          <a:solidFill>
            <a:srgbClr val="A50021"/>
          </a:solidFill>
        </a:ln>
      </dgm:spPr>
      <dgm:t>
        <a:bodyPr/>
        <a:lstStyle/>
        <a:p>
          <a:r>
            <a:rPr lang="en-GB" sz="3500" dirty="0">
              <a:solidFill>
                <a:srgbClr val="004986"/>
              </a:solidFill>
            </a:rPr>
            <a:t>d</a:t>
          </a:r>
          <a:r>
            <a:rPr lang="el-GR" sz="3500" baseline="-25000" dirty="0">
              <a:solidFill>
                <a:srgbClr val="004986"/>
              </a:solidFill>
            </a:rPr>
            <a:t>μ</a:t>
          </a:r>
          <a:endParaRPr lang="en-GB" sz="3500" baseline="-25000" dirty="0">
            <a:solidFill>
              <a:srgbClr val="004986"/>
            </a:solidFill>
          </a:endParaRPr>
        </a:p>
      </dgm:t>
    </dgm:pt>
    <dgm:pt modelId="{9FD13638-9B65-4A2E-BB12-6BDFEF54A0FC}" type="parTrans" cxnId="{4EAB2122-F548-4B8B-A386-B2DA2393004A}">
      <dgm:prSet/>
      <dgm:spPr>
        <a:solidFill>
          <a:srgbClr val="DCE6F4"/>
        </a:solidFill>
        <a:ln>
          <a:solidFill>
            <a:srgbClr val="004986"/>
          </a:solidFill>
        </a:ln>
      </dgm:spPr>
      <dgm:t>
        <a:bodyPr/>
        <a:lstStyle/>
        <a:p>
          <a:endParaRPr lang="en-GB"/>
        </a:p>
      </dgm:t>
    </dgm:pt>
    <dgm:pt modelId="{0026C26E-4964-4510-BF82-3BE7102988D3}" type="sibTrans" cxnId="{4EAB2122-F548-4B8B-A386-B2DA2393004A}">
      <dgm:prSet/>
      <dgm:spPr/>
      <dgm:t>
        <a:bodyPr/>
        <a:lstStyle/>
        <a:p>
          <a:endParaRPr lang="en-GB"/>
        </a:p>
      </dgm:t>
    </dgm:pt>
    <dgm:pt modelId="{00DF0BB2-1E41-40EA-83FC-5F4978599679}">
      <dgm:prSet phldrT="[Text]"/>
      <dgm:spPr>
        <a:solidFill>
          <a:srgbClr val="004986"/>
        </a:solidFill>
      </dgm:spPr>
      <dgm:t>
        <a:bodyPr/>
        <a:lstStyle/>
        <a:p>
          <a:r>
            <a:rPr lang="en-GB" dirty="0"/>
            <a:t>a</a:t>
          </a:r>
          <a:r>
            <a:rPr lang="en-GB" baseline="-25000" dirty="0"/>
            <a:t>µ</a:t>
          </a:r>
        </a:p>
      </dgm:t>
    </dgm:pt>
    <dgm:pt modelId="{CBA280BA-451C-4714-8BF5-738E2382DBB6}" type="sibTrans" cxnId="{B7AB0857-B372-4400-864F-C9C5597945CB}">
      <dgm:prSet/>
      <dgm:spPr/>
      <dgm:t>
        <a:bodyPr/>
        <a:lstStyle/>
        <a:p>
          <a:endParaRPr lang="en-GB"/>
        </a:p>
      </dgm:t>
    </dgm:pt>
    <dgm:pt modelId="{7D902BAD-3AF7-4F72-8CC2-35652C0AF2C4}" type="parTrans" cxnId="{B7AB0857-B372-4400-864F-C9C5597945CB}">
      <dgm:prSet/>
      <dgm:spPr/>
      <dgm:t>
        <a:bodyPr/>
        <a:lstStyle/>
        <a:p>
          <a:endParaRPr lang="en-GB"/>
        </a:p>
      </dgm:t>
    </dgm:pt>
    <dgm:pt modelId="{31FA7BD6-6BB7-4C2F-B16C-EBC63241DC6E}" type="pres">
      <dgm:prSet presAssocID="{DF7C3185-4B0A-428B-86C1-9DB9858FF88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1D56129-46FE-4A30-90D3-A12420D5E75C}" type="pres">
      <dgm:prSet presAssocID="{00DF0BB2-1E41-40EA-83FC-5F4978599679}" presName="centerShape" presStyleLbl="node0" presStyleIdx="0" presStyleCnt="1" custScaleX="107983" custScaleY="107983" custLinFactNeighborX="2114" custLinFactNeighborY="-20157"/>
      <dgm:spPr/>
    </dgm:pt>
    <dgm:pt modelId="{46739E1F-86CF-40BD-AD7A-3EF541C5C3D3}" type="pres">
      <dgm:prSet presAssocID="{CE70DD27-360D-4E51-8317-E75BDA702214}" presName="parTrans" presStyleLbl="bgSibTrans2D1" presStyleIdx="0" presStyleCnt="2" custAng="21386840" custFlipHor="1" custScaleX="81182" custScaleY="182679" custLinFactX="100000" custLinFactNeighborX="145466" custLinFactNeighborY="585"/>
      <dgm:spPr/>
    </dgm:pt>
    <dgm:pt modelId="{A04F5324-8778-4E80-A670-11EA3B835702}" type="pres">
      <dgm:prSet presAssocID="{CC712CFC-DD20-4A03-A3F1-42E20FC15EC3}" presName="node" presStyleLbl="node1" presStyleIdx="0" presStyleCnt="2" custScaleX="150159" custScaleY="74944" custRadScaleRad="144693" custRadScaleInc="-19493">
        <dgm:presLayoutVars>
          <dgm:bulletEnabled val="1"/>
        </dgm:presLayoutVars>
      </dgm:prSet>
      <dgm:spPr/>
    </dgm:pt>
    <dgm:pt modelId="{75E6F9A3-D879-424B-B193-8C8306AF6828}" type="pres">
      <dgm:prSet presAssocID="{9FD13638-9B65-4A2E-BB12-6BDFEF54A0FC}" presName="parTrans" presStyleLbl="bgSibTrans2D1" presStyleIdx="1" presStyleCnt="2" custAng="186092" custFlipHor="1" custScaleX="81313" custScaleY="162944" custLinFactNeighborX="47063" custLinFactNeighborY="-12854"/>
      <dgm:spPr/>
    </dgm:pt>
    <dgm:pt modelId="{46703EA2-A93F-41CB-868A-899EBD513DA3}" type="pres">
      <dgm:prSet presAssocID="{DAF5B157-D03E-4EB9-9529-2A749FFC01B1}" presName="node" presStyleLbl="node1" presStyleIdx="1" presStyleCnt="2" custScaleX="139189" custScaleY="76824" custRadScaleRad="142700" custRadScaleInc="19742">
        <dgm:presLayoutVars>
          <dgm:bulletEnabled val="1"/>
        </dgm:presLayoutVars>
      </dgm:prSet>
      <dgm:spPr/>
    </dgm:pt>
  </dgm:ptLst>
  <dgm:cxnLst>
    <dgm:cxn modelId="{292A0506-88BF-4175-B9C8-907AF90006FD}" type="presOf" srcId="{9FD13638-9B65-4A2E-BB12-6BDFEF54A0FC}" destId="{75E6F9A3-D879-424B-B193-8C8306AF6828}" srcOrd="0" destOrd="0" presId="urn:microsoft.com/office/officeart/2005/8/layout/radial4"/>
    <dgm:cxn modelId="{A473DC0D-74EC-40C6-BEBF-7D21555511A9}" type="presOf" srcId="{00DF0BB2-1E41-40EA-83FC-5F4978599679}" destId="{21D56129-46FE-4A30-90D3-A12420D5E75C}" srcOrd="0" destOrd="0" presId="urn:microsoft.com/office/officeart/2005/8/layout/radial4"/>
    <dgm:cxn modelId="{4EAB2122-F548-4B8B-A386-B2DA2393004A}" srcId="{00DF0BB2-1E41-40EA-83FC-5F4978599679}" destId="{DAF5B157-D03E-4EB9-9529-2A749FFC01B1}" srcOrd="1" destOrd="0" parTransId="{9FD13638-9B65-4A2E-BB12-6BDFEF54A0FC}" sibTransId="{0026C26E-4964-4510-BF82-3BE7102988D3}"/>
    <dgm:cxn modelId="{21B90342-C1AE-472A-B11F-732700F5662F}" type="presOf" srcId="{CE70DD27-360D-4E51-8317-E75BDA702214}" destId="{46739E1F-86CF-40BD-AD7A-3EF541C5C3D3}" srcOrd="0" destOrd="0" presId="urn:microsoft.com/office/officeart/2005/8/layout/radial4"/>
    <dgm:cxn modelId="{7E56A854-FE66-4D58-8FE7-67A92A54936D}" type="presOf" srcId="{CC712CFC-DD20-4A03-A3F1-42E20FC15EC3}" destId="{A04F5324-8778-4E80-A670-11EA3B835702}" srcOrd="0" destOrd="0" presId="urn:microsoft.com/office/officeart/2005/8/layout/radial4"/>
    <dgm:cxn modelId="{B7AB0857-B372-4400-864F-C9C5597945CB}" srcId="{DF7C3185-4B0A-428B-86C1-9DB9858FF886}" destId="{00DF0BB2-1E41-40EA-83FC-5F4978599679}" srcOrd="0" destOrd="0" parTransId="{7D902BAD-3AF7-4F72-8CC2-35652C0AF2C4}" sibTransId="{CBA280BA-451C-4714-8BF5-738E2382DBB6}"/>
    <dgm:cxn modelId="{6E4FA4C1-27A3-4815-88B1-02FADAFDC71B}" type="presOf" srcId="{DAF5B157-D03E-4EB9-9529-2A749FFC01B1}" destId="{46703EA2-A93F-41CB-868A-899EBD513DA3}" srcOrd="0" destOrd="0" presId="urn:microsoft.com/office/officeart/2005/8/layout/radial4"/>
    <dgm:cxn modelId="{755C3AD3-C0B9-4B79-9D6C-9564F478894E}" type="presOf" srcId="{DF7C3185-4B0A-428B-86C1-9DB9858FF886}" destId="{31FA7BD6-6BB7-4C2F-B16C-EBC63241DC6E}" srcOrd="0" destOrd="0" presId="urn:microsoft.com/office/officeart/2005/8/layout/radial4"/>
    <dgm:cxn modelId="{9F3D6FE8-639B-42D8-8972-70AF88A7E7FC}" srcId="{00DF0BB2-1E41-40EA-83FC-5F4978599679}" destId="{CC712CFC-DD20-4A03-A3F1-42E20FC15EC3}" srcOrd="0" destOrd="0" parTransId="{CE70DD27-360D-4E51-8317-E75BDA702214}" sibTransId="{C25CD637-DA59-4E06-A17E-4ADC26B8119D}"/>
    <dgm:cxn modelId="{A7B9501D-CD8F-43C9-8BD0-CB1E1B6B40CF}" type="presParOf" srcId="{31FA7BD6-6BB7-4C2F-B16C-EBC63241DC6E}" destId="{21D56129-46FE-4A30-90D3-A12420D5E75C}" srcOrd="0" destOrd="0" presId="urn:microsoft.com/office/officeart/2005/8/layout/radial4"/>
    <dgm:cxn modelId="{A110F205-0269-4AA1-9625-3DA7504A946F}" type="presParOf" srcId="{31FA7BD6-6BB7-4C2F-B16C-EBC63241DC6E}" destId="{46739E1F-86CF-40BD-AD7A-3EF541C5C3D3}" srcOrd="1" destOrd="0" presId="urn:microsoft.com/office/officeart/2005/8/layout/radial4"/>
    <dgm:cxn modelId="{110FB95B-0791-41EE-AB4C-F5AAAB68B40D}" type="presParOf" srcId="{31FA7BD6-6BB7-4C2F-B16C-EBC63241DC6E}" destId="{A04F5324-8778-4E80-A670-11EA3B835702}" srcOrd="2" destOrd="0" presId="urn:microsoft.com/office/officeart/2005/8/layout/radial4"/>
    <dgm:cxn modelId="{98B2737F-1A35-4B46-9B3B-0C649C12482B}" type="presParOf" srcId="{31FA7BD6-6BB7-4C2F-B16C-EBC63241DC6E}" destId="{75E6F9A3-D879-424B-B193-8C8306AF6828}" srcOrd="3" destOrd="0" presId="urn:microsoft.com/office/officeart/2005/8/layout/radial4"/>
    <dgm:cxn modelId="{A1D68AFC-AFD9-4C4D-9551-FF4359E073E3}" type="presParOf" srcId="{31FA7BD6-6BB7-4C2F-B16C-EBC63241DC6E}" destId="{46703EA2-A93F-41CB-868A-899EBD513DA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56129-46FE-4A30-90D3-A12420D5E75C}">
      <dsp:nvSpPr>
        <dsp:cNvPr id="0" name=""/>
        <dsp:cNvSpPr/>
      </dsp:nvSpPr>
      <dsp:spPr>
        <a:xfrm>
          <a:off x="3400592" y="0"/>
          <a:ext cx="1800002" cy="1800002"/>
        </a:xfrm>
        <a:prstGeom prst="ellipse">
          <a:avLst/>
        </a:prstGeom>
        <a:solidFill>
          <a:srgbClr val="0049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a</a:t>
          </a:r>
          <a:r>
            <a:rPr lang="en-GB" sz="6500" kern="1200" baseline="-25000" dirty="0"/>
            <a:t>µ</a:t>
          </a:r>
        </a:p>
      </dsp:txBody>
      <dsp:txXfrm>
        <a:off x="3664196" y="263604"/>
        <a:ext cx="1272794" cy="1272794"/>
      </dsp:txXfrm>
    </dsp:sp>
    <dsp:sp modelId="{46739E1F-86CF-40BD-AD7A-3EF541C5C3D3}">
      <dsp:nvSpPr>
        <dsp:cNvPr id="0" name=""/>
        <dsp:cNvSpPr/>
      </dsp:nvSpPr>
      <dsp:spPr>
        <a:xfrm rot="10938474" flipH="1">
          <a:off x="6517330" y="423946"/>
          <a:ext cx="1697249" cy="867862"/>
        </a:xfrm>
        <a:prstGeom prst="leftArrow">
          <a:avLst>
            <a:gd name="adj1" fmla="val 60000"/>
            <a:gd name="adj2" fmla="val 50000"/>
          </a:avLst>
        </a:prstGeom>
        <a:solidFill>
          <a:srgbClr val="DCE6F4"/>
        </a:solidFill>
        <a:ln>
          <a:solidFill>
            <a:srgbClr val="00498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F5324-8778-4E80-A670-11EA3B835702}">
      <dsp:nvSpPr>
        <dsp:cNvPr id="0" name=""/>
        <dsp:cNvSpPr/>
      </dsp:nvSpPr>
      <dsp:spPr>
        <a:xfrm>
          <a:off x="28" y="357669"/>
          <a:ext cx="2377894" cy="949441"/>
        </a:xfrm>
        <a:prstGeom prst="roundRect">
          <a:avLst>
            <a:gd name="adj" fmla="val 10000"/>
          </a:avLst>
        </a:prstGeom>
        <a:solidFill>
          <a:srgbClr val="DCE6F4"/>
        </a:solidFill>
        <a:ln w="25400" cap="flat" cmpd="sng" algn="ctr">
          <a:solidFill>
            <a:srgbClr val="00498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500" kern="1200" spc="30" dirty="0" err="1">
              <a:solidFill>
                <a:srgbClr val="004986"/>
              </a:solidFill>
              <a:latin typeface="+mn-lt"/>
              <a:cs typeface="Franklin Gothic Book"/>
            </a:rPr>
            <a:t>Z,h</a:t>
          </a:r>
          <a:r>
            <a:rPr lang="de-CH" sz="3500" kern="1200" spc="30" dirty="0">
              <a:solidFill>
                <a:srgbClr val="004986"/>
              </a:solidFill>
              <a:latin typeface="Calibri"/>
              <a:cs typeface="Calibri"/>
            </a:rPr>
            <a:t>→µµ</a:t>
          </a:r>
          <a:endParaRPr lang="en-GB" sz="3500" kern="1200" baseline="0" dirty="0">
            <a:solidFill>
              <a:srgbClr val="004986"/>
            </a:solidFill>
          </a:endParaRPr>
        </a:p>
      </dsp:txBody>
      <dsp:txXfrm>
        <a:off x="27836" y="385477"/>
        <a:ext cx="2322278" cy="893825"/>
      </dsp:txXfrm>
    </dsp:sp>
    <dsp:sp modelId="{75E6F9A3-D879-424B-B193-8C8306AF6828}">
      <dsp:nvSpPr>
        <dsp:cNvPr id="0" name=""/>
        <dsp:cNvSpPr/>
      </dsp:nvSpPr>
      <dsp:spPr>
        <a:xfrm rot="21464935" flipH="1">
          <a:off x="6370012" y="422950"/>
          <a:ext cx="1528386" cy="774106"/>
        </a:xfrm>
        <a:prstGeom prst="leftArrow">
          <a:avLst>
            <a:gd name="adj1" fmla="val 60000"/>
            <a:gd name="adj2" fmla="val 50000"/>
          </a:avLst>
        </a:prstGeom>
        <a:solidFill>
          <a:srgbClr val="DCE6F4"/>
        </a:solidFill>
        <a:ln>
          <a:solidFill>
            <a:srgbClr val="00498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03EA2-A93F-41CB-868A-899EBD513DA3}">
      <dsp:nvSpPr>
        <dsp:cNvPr id="0" name=""/>
        <dsp:cNvSpPr/>
      </dsp:nvSpPr>
      <dsp:spPr>
        <a:xfrm>
          <a:off x="6087218" y="370491"/>
          <a:ext cx="2204175" cy="973258"/>
        </a:xfrm>
        <a:prstGeom prst="roundRect">
          <a:avLst>
            <a:gd name="adj" fmla="val 10000"/>
          </a:avLst>
        </a:prstGeom>
        <a:solidFill>
          <a:srgbClr val="DCE6F4"/>
        </a:solidFill>
        <a:ln w="25400" cap="flat" cmpd="sng" algn="ctr">
          <a:solidFill>
            <a:srgbClr val="A5002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66675" rIns="66675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>
              <a:solidFill>
                <a:srgbClr val="004986"/>
              </a:solidFill>
            </a:rPr>
            <a:t>d</a:t>
          </a:r>
          <a:r>
            <a:rPr lang="el-GR" sz="3500" kern="1200" baseline="-25000" dirty="0">
              <a:solidFill>
                <a:srgbClr val="004986"/>
              </a:solidFill>
            </a:rPr>
            <a:t>μ</a:t>
          </a:r>
          <a:endParaRPr lang="en-GB" sz="3500" kern="1200" baseline="-25000" dirty="0">
            <a:solidFill>
              <a:srgbClr val="004986"/>
            </a:solidFill>
          </a:endParaRPr>
        </a:p>
      </dsp:txBody>
      <dsp:txXfrm>
        <a:off x="6115724" y="398997"/>
        <a:ext cx="2147163" cy="916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392" y="0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t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9688" cy="384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03" y="4862120"/>
            <a:ext cx="5204695" cy="4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defTabSz="990228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92" y="9722432"/>
            <a:ext cx="3076910" cy="51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7" tIns="49509" rIns="99017" bIns="49509" numCol="1" anchor="b" anchorCtr="0" compatLnSpc="1">
            <a:prstTxWarp prst="textNoShape">
              <a:avLst/>
            </a:prstTxWarp>
          </a:bodyPr>
          <a:lstStyle>
            <a:lvl1pPr algn="r" defTabSz="990228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649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768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GB" noProof="0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2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548680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"/>
          <p:cNvSpPr>
            <a:spLocks noChangeArrowheads="1"/>
          </p:cNvSpPr>
          <p:nvPr userDrawn="1"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5" name="Rechteck 15"/>
          <p:cNvSpPr>
            <a:spLocks noChangeArrowheads="1"/>
          </p:cNvSpPr>
          <p:nvPr userDrawn="1"/>
        </p:nvSpPr>
        <p:spPr bwMode="auto">
          <a:xfrm>
            <a:off x="828000" y="61388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91675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ED57-AA6D-44F7-A183-601668E8991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0916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662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9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207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246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1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8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23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116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00498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379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6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84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586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402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210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98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43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75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22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7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415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8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4" name="Titel 9"/>
          <p:cNvSpPr>
            <a:spLocks noGrp="1"/>
          </p:cNvSpPr>
          <p:nvPr>
            <p:ph type="title" hasCustomPrompt="1"/>
          </p:nvPr>
        </p:nvSpPr>
        <p:spPr>
          <a:xfrm>
            <a:off x="467544" y="183862"/>
            <a:ext cx="7738768" cy="508500"/>
          </a:xfrm>
        </p:spPr>
        <p:txBody>
          <a:bodyPr/>
          <a:lstStyle>
            <a:lvl1pPr>
              <a:defRPr sz="3400" baseline="0">
                <a:solidFill>
                  <a:srgbClr val="C00000"/>
                </a:solidFill>
                <a:effectLst/>
              </a:defRPr>
            </a:lvl1pPr>
          </a:lstStyle>
          <a:p>
            <a:r>
              <a:rPr lang="de-DE" noProof="0" dirty="0"/>
              <a:t>Titelmasterformat bearbeiten</a:t>
            </a:r>
            <a:endParaRPr lang="en-GB" noProof="0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97624" y="6652684"/>
            <a:ext cx="2495541" cy="213783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New Physics in the </a:t>
            </a:r>
            <a:r>
              <a:rPr lang="en-US" dirty="0" err="1"/>
              <a:t>Flavour</a:t>
            </a:r>
            <a:r>
              <a:rPr lang="en-US" dirty="0"/>
              <a:t> Sector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19811"/>
            <a:ext cx="8370753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Titelmasterformat durch Klicken 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360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6054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64373" y="836712"/>
            <a:ext cx="8317681" cy="0"/>
          </a:xfrm>
          <a:prstGeom prst="line">
            <a:avLst/>
          </a:prstGeom>
          <a:solidFill>
            <a:schemeClr val="accent1"/>
          </a:solidFill>
          <a:ln w="31750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11BC5-3E16-4BCE-8396-4E3CE6EF4509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451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Folientitel</a:t>
            </a:r>
            <a:r>
              <a:rPr lang="en-GB" noProof="0" dirty="0"/>
              <a:t> </a:t>
            </a:r>
            <a:r>
              <a:rPr lang="en-GB" noProof="0" dirty="0" err="1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67544" y="1341438"/>
            <a:ext cx="8317681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80" r:id="rId8"/>
    <p:sldLayoutId id="2147484006" r:id="rId9"/>
    <p:sldLayoutId id="2147484008" r:id="rId10"/>
    <p:sldLayoutId id="2147484009" r:id="rId11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153E-3E35-4A02-A00D-866062190E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50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A7E71-EE06-4DAD-BB93-06F7BA398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301.1048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2.wmf"/><Relationship Id="rId3" Type="http://schemas.openxmlformats.org/officeDocument/2006/relationships/image" Target="../media/image3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11.bin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1.wmf"/><Relationship Id="rId5" Type="http://schemas.openxmlformats.org/officeDocument/2006/relationships/image" Target="../media/image38.png"/><Relationship Id="rId15" Type="http://schemas.openxmlformats.org/officeDocument/2006/relationships/image" Target="../media/image43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7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1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cad=rja&amp;uact=8&amp;ved=2ahUKEwjDyfKcyv_gAhVSDOwKHfmcAqQQjRx6BAgBEAU&amp;url=https://de.wikipedia.org/wiki/Datei:Universit%C3%A4t_Z%C3%BCrich_logo.svg&amp;psig=AOvVaw0mGnqwg7i1FQzPvymXZvWV&amp;ust=1552581890306287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5306" y="4941168"/>
            <a:ext cx="7969249" cy="1090800"/>
          </a:xfrm>
          <a:effectLst/>
        </p:spPr>
        <p:txBody>
          <a:bodyPr/>
          <a:lstStyle/>
          <a:p>
            <a:r>
              <a:rPr lang="en-US" sz="3200" dirty="0">
                <a:solidFill>
                  <a:srgbClr val="A50021"/>
                </a:solidFill>
              </a:rPr>
              <a:t>The Muon EDM </a:t>
            </a:r>
            <a:br>
              <a:rPr lang="en-US" sz="3200" dirty="0">
                <a:solidFill>
                  <a:srgbClr val="A50021"/>
                </a:solidFill>
              </a:rPr>
            </a:br>
            <a:r>
              <a:rPr lang="en-US" sz="3200" dirty="0">
                <a:solidFill>
                  <a:srgbClr val="A50021"/>
                </a:solidFill>
              </a:rPr>
              <a:t>and New Higgs Bosons at the EW Scale</a:t>
            </a:r>
            <a:endParaRPr lang="de-DE" sz="3200" dirty="0">
              <a:solidFill>
                <a:srgbClr val="A50021"/>
              </a:solidFill>
            </a:endParaRPr>
          </a:p>
        </p:txBody>
      </p:sp>
      <p:sp>
        <p:nvSpPr>
          <p:cNvPr id="6" name="Untertitel 5"/>
          <p:cNvSpPr>
            <a:spLocks noGrp="1"/>
          </p:cNvSpPr>
          <p:nvPr>
            <p:ph type="subTitle" sz="quarter" idx="1"/>
          </p:nvPr>
        </p:nvSpPr>
        <p:spPr>
          <a:xfrm>
            <a:off x="810986" y="3819940"/>
            <a:ext cx="7969249" cy="1348199"/>
          </a:xfrm>
        </p:spPr>
        <p:txBody>
          <a:bodyPr/>
          <a:lstStyle/>
          <a:p>
            <a:r>
              <a:rPr lang="en-GB" sz="3200" dirty="0">
                <a:solidFill>
                  <a:srgbClr val="004986"/>
                </a:solidFill>
              </a:rPr>
              <a:t>Andreas </a:t>
            </a:r>
            <a:r>
              <a:rPr lang="en-GB" sz="3200" dirty="0" err="1">
                <a:solidFill>
                  <a:srgbClr val="004986"/>
                </a:solidFill>
              </a:rPr>
              <a:t>Crivellin</a:t>
            </a:r>
            <a:endParaRPr lang="en-GB" sz="3200" dirty="0">
              <a:solidFill>
                <a:srgbClr val="004986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PSI &amp; UZH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19672" y="6165304"/>
            <a:ext cx="7862069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000" b="1" dirty="0">
                <a:latin typeface="+mn-lt"/>
              </a:rPr>
              <a:t>EDM workshop, 06.03.2024, ECT* Trento</a:t>
            </a:r>
            <a:endParaRPr lang="en-GB" sz="2000" b="1" kern="1000" spc="30" dirty="0">
              <a:latin typeface="+mn-lt"/>
              <a:cs typeface="Franklin Gothic Book"/>
            </a:endParaRPr>
          </a:p>
        </p:txBody>
      </p:sp>
      <p:pic>
        <p:nvPicPr>
          <p:cNvPr id="8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ildergebnis für snsf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6" y="2564904"/>
            <a:ext cx="2341451" cy="7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76890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Future experimental sensitivity</a:t>
            </a:r>
            <a:endParaRPr lang="en-GB" sz="3000" dirty="0">
              <a:solidFill>
                <a:srgbClr val="A5002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99"/>
          <a:stretch/>
        </p:blipFill>
        <p:spPr>
          <a:xfrm>
            <a:off x="1835696" y="1052736"/>
            <a:ext cx="4740178" cy="47322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1268760"/>
            <a:ext cx="187220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 err="1">
                <a:latin typeface="+mn-lt"/>
                <a:cs typeface="Franklin Gothic Book"/>
              </a:rPr>
              <a:t>Fermilab</a:t>
            </a:r>
            <a:r>
              <a:rPr lang="en-GB" sz="1800" kern="1000" spc="30" dirty="0">
                <a:latin typeface="+mn-lt"/>
                <a:cs typeface="Franklin Gothic Book"/>
              </a:rPr>
              <a:t>/J-PARC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61424" y="3284984"/>
            <a:ext cx="187220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kern="1000" spc="30" dirty="0">
                <a:latin typeface="+mn-lt"/>
                <a:cs typeface="Franklin Gothic Book"/>
              </a:rPr>
              <a:t>PSI (</a:t>
            </a:r>
            <a:r>
              <a:rPr lang="en-GB" sz="1800" kern="1000" spc="30" dirty="0">
                <a:cs typeface="Franklin Gothic Book"/>
              </a:rPr>
              <a:t>frozen spin</a:t>
            </a:r>
            <a:r>
              <a:rPr lang="en-GB" sz="1800" kern="1000" spc="30" dirty="0">
                <a:latin typeface="+mn-lt"/>
                <a:cs typeface="Franklin Gothic Book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4" name="Rounded Rectangle 13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200" dirty="0" err="1">
                  <a:latin typeface="Calibri" panose="020F0502020204030204" pitchFamily="34" charset="0"/>
                </a:rPr>
                <a:t>Dedicated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experiment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needed</a:t>
              </a:r>
              <a:r>
                <a:rPr lang="de-CH" sz="3200" dirty="0">
                  <a:latin typeface="Calibri" panose="020F0502020204030204" pitchFamily="34" charset="0"/>
                </a:rPr>
                <a:t>!</a:t>
              </a:r>
              <a:endParaRPr lang="en-GB" sz="3200" kern="120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111D4AF-091D-F829-926D-A679A88E852E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5460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eft Arrow 50"/>
          <p:cNvSpPr/>
          <p:nvPr/>
        </p:nvSpPr>
        <p:spPr>
          <a:xfrm rot="5400000" flipH="1">
            <a:off x="4026588" y="4390029"/>
            <a:ext cx="1360416" cy="41360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Left Arrow 50"/>
          <p:cNvSpPr/>
          <p:nvPr/>
        </p:nvSpPr>
        <p:spPr>
          <a:xfrm rot="16200000" flipH="1">
            <a:off x="4038755" y="2877213"/>
            <a:ext cx="1360416" cy="41360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Left Arrow 55"/>
          <p:cNvSpPr/>
          <p:nvPr/>
        </p:nvSpPr>
        <p:spPr>
          <a:xfrm rot="10800000" flipH="1">
            <a:off x="3002794" y="3330294"/>
            <a:ext cx="1485886" cy="867862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Left Arrow 55"/>
          <p:cNvSpPr/>
          <p:nvPr/>
        </p:nvSpPr>
        <p:spPr>
          <a:xfrm rot="10800000">
            <a:off x="4632712" y="3505424"/>
            <a:ext cx="1745458" cy="576064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Future Implications of a</a:t>
            </a:r>
            <a:r>
              <a:rPr lang="en-GB" sz="3600" baseline="-25000" dirty="0"/>
              <a:t>µ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414507"/>
              </p:ext>
            </p:extLst>
          </p:nvPr>
        </p:nvGraphicFramePr>
        <p:xfrm>
          <a:off x="392226" y="2909530"/>
          <a:ext cx="8329369" cy="2722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grpSp>
        <p:nvGrpSpPr>
          <p:cNvPr id="45" name="Group 44"/>
          <p:cNvGrpSpPr/>
          <p:nvPr/>
        </p:nvGrpSpPr>
        <p:grpSpPr>
          <a:xfrm>
            <a:off x="3545995" y="1165616"/>
            <a:ext cx="2345936" cy="1156574"/>
            <a:chOff x="6092382" y="49711"/>
            <a:chExt cx="1799997" cy="1260001"/>
          </a:xfrm>
        </p:grpSpPr>
        <p:sp>
          <p:nvSpPr>
            <p:cNvPr id="46" name="Rounded Rectangle 45"/>
            <p:cNvSpPr/>
            <p:nvPr/>
          </p:nvSpPr>
          <p:spPr>
            <a:xfrm>
              <a:off x="6092382" y="49711"/>
              <a:ext cx="1799997" cy="1260001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4"/>
            <p:cNvSpPr/>
            <p:nvPr/>
          </p:nvSpPr>
          <p:spPr>
            <a:xfrm>
              <a:off x="6129286" y="86615"/>
              <a:ext cx="1726189" cy="1186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500" kern="1200" dirty="0">
                  <a:solidFill>
                    <a:srgbClr val="004986"/>
                  </a:solidFill>
                </a:rPr>
                <a:t>τ</a:t>
              </a:r>
              <a:r>
                <a:rPr lang="el-GR" sz="3500" kern="1200" dirty="0">
                  <a:solidFill>
                    <a:srgbClr val="004986"/>
                  </a:solidFill>
                  <a:latin typeface="Calibri"/>
                  <a:cs typeface="Calibri"/>
                </a:rPr>
                <a:t>→µγ</a:t>
              </a:r>
              <a:endParaRPr lang="en-GB" sz="3500" kern="1200" baseline="-250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45004" y="5342224"/>
            <a:ext cx="2398003" cy="1002786"/>
            <a:chOff x="845909" y="163225"/>
            <a:chExt cx="1508440" cy="1206752"/>
          </a:xfrm>
        </p:grpSpPr>
        <p:sp>
          <p:nvSpPr>
            <p:cNvPr id="49" name="Rounded Rectangle 48"/>
            <p:cNvSpPr/>
            <p:nvPr/>
          </p:nvSpPr>
          <p:spPr>
            <a:xfrm>
              <a:off x="845909" y="163225"/>
              <a:ext cx="1508440" cy="1206752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881254" y="198570"/>
              <a:ext cx="1437750" cy="11360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500" spc="30" dirty="0">
                  <a:solidFill>
                    <a:srgbClr val="004986"/>
                  </a:solidFill>
                  <a:cs typeface="Franklin Gothic Book"/>
                </a:rPr>
                <a:t>µ</a:t>
              </a:r>
              <a:r>
                <a:rPr lang="en-GB" sz="3500" spc="30" dirty="0">
                  <a:solidFill>
                    <a:srgbClr val="004986"/>
                  </a:solidFill>
                  <a:latin typeface="Calibri"/>
                  <a:cs typeface="Calibri"/>
                </a:rPr>
                <a:t>→e</a:t>
              </a:r>
              <a:r>
                <a:rPr lang="el-GR" sz="3500" spc="30" dirty="0">
                  <a:solidFill>
                    <a:srgbClr val="004986"/>
                  </a:solidFill>
                  <a:latin typeface="Calibri"/>
                  <a:cs typeface="Calibri"/>
                </a:rPr>
                <a:t>γ</a:t>
              </a:r>
              <a:br>
                <a:rPr lang="de-CH" sz="3500" spc="30" dirty="0">
                  <a:solidFill>
                    <a:srgbClr val="004986"/>
                  </a:solidFill>
                  <a:latin typeface="Calibri"/>
                  <a:cs typeface="Calibri"/>
                </a:rPr>
              </a:br>
              <a:r>
                <a:rPr lang="en-GB" sz="3500" spc="30" dirty="0">
                  <a:solidFill>
                    <a:srgbClr val="004986"/>
                  </a:solidFill>
                  <a:cs typeface="Franklin Gothic Book"/>
                </a:rPr>
                <a:t>µ</a:t>
              </a:r>
              <a:r>
                <a:rPr lang="en-GB" sz="3500" spc="30" dirty="0">
                  <a:solidFill>
                    <a:srgbClr val="004986"/>
                  </a:solidFill>
                  <a:cs typeface="Calibri"/>
                </a:rPr>
                <a:t>→</a:t>
              </a:r>
              <a:r>
                <a:rPr lang="en-GB" sz="3500" spc="30" dirty="0" err="1">
                  <a:solidFill>
                    <a:srgbClr val="004986"/>
                  </a:solidFill>
                  <a:cs typeface="Calibri"/>
                </a:rPr>
                <a:t>eee</a:t>
              </a:r>
              <a:endParaRPr lang="en-GB" sz="3500" kern="1200" dirty="0">
                <a:solidFill>
                  <a:srgbClr val="004986"/>
                </a:solidFill>
              </a:endParaRPr>
            </a:p>
          </p:txBody>
        </p:sp>
      </p:grpSp>
      <p:grpSp>
        <p:nvGrpSpPr>
          <p:cNvPr id="58" name="Group 44"/>
          <p:cNvGrpSpPr/>
          <p:nvPr/>
        </p:nvGrpSpPr>
        <p:grpSpPr>
          <a:xfrm>
            <a:off x="3551283" y="1166928"/>
            <a:ext cx="2345936" cy="1156574"/>
            <a:chOff x="6092382" y="49711"/>
            <a:chExt cx="1799997" cy="1260001"/>
          </a:xfrm>
        </p:grpSpPr>
        <p:sp>
          <p:nvSpPr>
            <p:cNvPr id="59" name="Rounded Rectangle 45"/>
            <p:cNvSpPr/>
            <p:nvPr/>
          </p:nvSpPr>
          <p:spPr>
            <a:xfrm>
              <a:off x="6092382" y="49711"/>
              <a:ext cx="1799997" cy="1260001"/>
            </a:xfrm>
            <a:prstGeom prst="roundRect">
              <a:avLst>
                <a:gd name="adj" fmla="val 10000"/>
              </a:avLst>
            </a:prstGeom>
            <a:solidFill>
              <a:srgbClr val="DCE6F4"/>
            </a:solidFill>
            <a:ln>
              <a:solidFill>
                <a:srgbClr val="00498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ounded Rectangle 4"/>
            <p:cNvSpPr/>
            <p:nvPr/>
          </p:nvSpPr>
          <p:spPr>
            <a:xfrm>
              <a:off x="6129286" y="86615"/>
              <a:ext cx="1726189" cy="11861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675" tIns="66675" rIns="66675" bIns="6667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500" kern="1200" dirty="0">
                  <a:solidFill>
                    <a:srgbClr val="004986"/>
                  </a:solidFill>
                </a:rPr>
                <a:t>τ</a:t>
              </a:r>
              <a:r>
                <a:rPr lang="el-GR" sz="3500" kern="1200" dirty="0">
                  <a:solidFill>
                    <a:srgbClr val="004986"/>
                  </a:solidFill>
                  <a:latin typeface="Calibri"/>
                  <a:cs typeface="Calibri"/>
                </a:rPr>
                <a:t>→µγ</a:t>
              </a:r>
              <a:br>
                <a:rPr lang="de-CH" sz="3500" dirty="0">
                  <a:solidFill>
                    <a:srgbClr val="004986"/>
                  </a:solidFill>
                  <a:latin typeface="Calibri"/>
                  <a:cs typeface="Calibri"/>
                </a:rPr>
              </a:br>
              <a:r>
                <a:rPr lang="de-CH" sz="3500" kern="1200" dirty="0">
                  <a:solidFill>
                    <a:srgbClr val="004986"/>
                  </a:solidFill>
                  <a:latin typeface="Calibri"/>
                  <a:cs typeface="Calibri"/>
                </a:rPr>
                <a:t>h</a:t>
              </a:r>
              <a:r>
                <a:rPr lang="el-GR" sz="3500" dirty="0">
                  <a:solidFill>
                    <a:srgbClr val="004986"/>
                  </a:solidFill>
                  <a:cs typeface="Calibri"/>
                </a:rPr>
                <a:t>→</a:t>
              </a:r>
              <a:r>
                <a:rPr lang="el-GR" sz="3500" dirty="0">
                  <a:solidFill>
                    <a:srgbClr val="004986"/>
                  </a:solidFill>
                </a:rPr>
                <a:t> τ</a:t>
              </a:r>
              <a:r>
                <a:rPr lang="el-GR" sz="3500" dirty="0">
                  <a:solidFill>
                    <a:srgbClr val="004986"/>
                  </a:solidFill>
                  <a:cs typeface="Calibri"/>
                </a:rPr>
                <a:t>µ</a:t>
              </a:r>
              <a:endParaRPr lang="en-GB" sz="3500" kern="1200" baseline="-25000" dirty="0">
                <a:solidFill>
                  <a:srgbClr val="004986"/>
                </a:solidFill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8A7C48E-446A-0070-FB2B-9FDECC6B73C5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393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2276872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>
                <a:solidFill>
                  <a:srgbClr val="A50021"/>
                </a:solidFill>
              </a:rPr>
              <a:t>New </a:t>
            </a:r>
            <a:r>
              <a:rPr lang="en-GB" sz="6600" dirty="0" err="1">
                <a:solidFill>
                  <a:srgbClr val="A50021"/>
                </a:solidFill>
              </a:rPr>
              <a:t>Higgses</a:t>
            </a:r>
            <a:r>
              <a:rPr lang="en-GB" sz="6600" dirty="0">
                <a:solidFill>
                  <a:srgbClr val="A50021"/>
                </a:solidFill>
              </a:rPr>
              <a:t> </a:t>
            </a:r>
            <a:br>
              <a:rPr lang="en-GB" sz="6600" dirty="0">
                <a:solidFill>
                  <a:srgbClr val="A50021"/>
                </a:solidFill>
              </a:rPr>
            </a:br>
            <a:r>
              <a:rPr lang="en-GB" sz="6600" dirty="0">
                <a:solidFill>
                  <a:srgbClr val="A50021"/>
                </a:solidFill>
              </a:rPr>
              <a:t>at the EW 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1163D4-7CB7-6366-2AE0-3BFFF694BEC5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25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1FECF4-0681-C9B4-3B41-A3ABDC3D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3608" y="2359773"/>
            <a:ext cx="5685916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S.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Bhattacharya, G.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Coloretti, A.</a:t>
            </a:r>
            <a:r>
              <a:rPr lang="en-US" altLang="en-CH" dirty="0">
                <a:latin typeface="SFMono-Regular"/>
              </a:rPr>
              <a:t>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Crivellin, </a:t>
            </a:r>
            <a:r>
              <a:rPr kumimoji="0" lang="en-US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et al. 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arXiv:2306.17209</a:t>
            </a:r>
            <a:r>
              <a:rPr kumimoji="0" lang="en-CH" altLang="en-C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419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Hints for new Scalars at 95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r>
              <a:rPr lang="en-GB" dirty="0">
                <a:solidFill>
                  <a:srgbClr val="A50021"/>
                </a:solidFill>
              </a:rPr>
              <a:t> &amp; 151.5 </a:t>
            </a:r>
            <a:r>
              <a:rPr lang="en-GB" dirty="0" err="1">
                <a:solidFill>
                  <a:srgbClr val="A50021"/>
                </a:solidFill>
              </a:rPr>
              <a:t>GeV</a:t>
            </a:r>
            <a:endParaRPr lang="en-GB" dirty="0">
              <a:solidFill>
                <a:srgbClr val="A5002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3.8</a:t>
              </a:r>
              <a:r>
                <a:rPr lang="el-GR" sz="3200" dirty="0"/>
                <a:t>σ</a:t>
              </a:r>
              <a:r>
                <a:rPr lang="en-US" sz="3200" dirty="0"/>
                <a:t> &amp; </a:t>
              </a:r>
              <a:r>
                <a:rPr lang="en-GB" sz="3200" dirty="0"/>
                <a:t>4.7</a:t>
              </a:r>
              <a:r>
                <a:rPr lang="el-GR" sz="3200" dirty="0"/>
                <a:t>σ</a:t>
              </a:r>
              <a:r>
                <a:rPr lang="en-GB" sz="3200" dirty="0"/>
                <a:t> global significance</a:t>
              </a:r>
            </a:p>
          </p:txBody>
        </p:sp>
      </p:grpSp>
      <p:sp>
        <p:nvSpPr>
          <p:cNvPr id="7" name="Inhaltsplatzhalter 1"/>
          <p:cNvSpPr>
            <a:spLocks noGrp="1"/>
          </p:cNvSpPr>
          <p:nvPr>
            <p:ph sz="quarter" idx="13"/>
          </p:nvPr>
        </p:nvSpPr>
        <p:spPr>
          <a:xfrm>
            <a:off x="483568" y="980728"/>
            <a:ext cx="8176861" cy="4853679"/>
          </a:xfrm>
        </p:spPr>
        <p:txBody>
          <a:bodyPr/>
          <a:lstStyle/>
          <a:p>
            <a:r>
              <a:rPr lang="en-US" altLang="en-US" sz="3000" dirty="0"/>
              <a:t>At 95 </a:t>
            </a:r>
            <a:r>
              <a:rPr lang="en-US" altLang="en-US" sz="3000" dirty="0" err="1"/>
              <a:t>GeV</a:t>
            </a:r>
            <a:r>
              <a:rPr lang="en-US" altLang="en-US" sz="3000" dirty="0"/>
              <a:t> only inclusive searches at LHC</a:t>
            </a:r>
          </a:p>
          <a:p>
            <a:pPr>
              <a:lnSpc>
                <a:spcPct val="100000"/>
              </a:lnSpc>
            </a:pPr>
            <a:r>
              <a:rPr lang="en-US" altLang="en-US" sz="3000" dirty="0"/>
              <a:t>151.5 GeV from Higgs side-bands in associated production channels </a:t>
            </a:r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0024"/>
            <a:ext cx="8629670" cy="3377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526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Differential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79119"/>
            <a:ext cx="9144000" cy="600751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Physics pollution of this SM measurement?</a:t>
              </a:r>
            </a:p>
          </p:txBody>
        </p:sp>
      </p:grpSp>
      <p:sp>
        <p:nvSpPr>
          <p:cNvPr id="2" name="Rechteck 1"/>
          <p:cNvSpPr/>
          <p:nvPr/>
        </p:nvSpPr>
        <p:spPr bwMode="auto">
          <a:xfrm>
            <a:off x="4763645" y="4437112"/>
            <a:ext cx="504056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4048" y="361976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2303.15340</a:t>
            </a:r>
          </a:p>
        </p:txBody>
      </p:sp>
      <p:pic>
        <p:nvPicPr>
          <p:cNvPr id="80898" name="Picture 2" descr="C:\Users\andre\AppData\Local\Packages\Microsoft.Windows.Photos_8wekyb3d8bbwe\TempState\ShareServiceTempFolder\image_2024_02_28T15_11_06_203Z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9" y="951672"/>
            <a:ext cx="9001000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49686" y="1035024"/>
            <a:ext cx="4002834" cy="21422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ATLAS: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“No model can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describe all measured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distributions within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their uncertainties.”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1BE970-0ADD-BF90-C96A-BB74230A85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11351"/>
              </p:ext>
            </p:extLst>
          </p:nvPr>
        </p:nvGraphicFramePr>
        <p:xfrm>
          <a:off x="611560" y="5518997"/>
          <a:ext cx="720080" cy="48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28600" progId="Equation.DSMT4">
                  <p:embed/>
                </p:oleObj>
              </mc:Choice>
              <mc:Fallback>
                <p:oleObj name="Equation" r:id="rId3" imgW="34272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D1BE970-0ADD-BF90-C96A-BB74230A85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5518997"/>
                        <a:ext cx="720080" cy="480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2A56659B-2E3C-0D82-29A4-C71C56F2B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214" y="5445224"/>
            <a:ext cx="9260346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      angle between the </a:t>
            </a:r>
            <a:r>
              <a:rPr lang="en-US" altLang="en-US" dirty="0" err="1">
                <a:latin typeface="+mn-lt"/>
              </a:rPr>
              <a:t>letons</a:t>
            </a:r>
            <a:r>
              <a:rPr lang="en-US" altLang="en-US" dirty="0">
                <a:latin typeface="+mn-lt"/>
              </a:rPr>
              <a:t> from the W decays</a:t>
            </a:r>
          </a:p>
        </p:txBody>
      </p:sp>
    </p:spTree>
    <p:extLst>
      <p:ext uri="{BB962C8B-B14F-4D97-AF65-F5344CB8AC3E}">
        <p14:creationId xmlns:p14="http://schemas.microsoft.com/office/powerpoint/2010/main" val="27065185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Physics in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434312"/>
              <a:ext cx="6223298" cy="70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Related to the 95 </a:t>
              </a:r>
              <a:r>
                <a:rPr lang="en-GB" sz="3200" dirty="0" err="1"/>
                <a:t>GeV</a:t>
              </a:r>
              <a:r>
                <a:rPr lang="en-GB" sz="3200" dirty="0"/>
                <a:t> and 152 </a:t>
              </a:r>
              <a:r>
                <a:rPr lang="en-GB" sz="3200" dirty="0" err="1"/>
                <a:t>GeV</a:t>
              </a:r>
              <a:r>
                <a:rPr lang="en-GB" sz="3200" dirty="0"/>
                <a:t> hints?</a:t>
              </a:r>
            </a:p>
          </p:txBody>
        </p:sp>
      </p:grp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1379"/>
          <a:stretch/>
        </p:blipFill>
        <p:spPr bwMode="auto">
          <a:xfrm>
            <a:off x="5076056" y="916992"/>
            <a:ext cx="3787363" cy="508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95536" y="1052736"/>
            <a:ext cx="4608512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ATLAS analysis normalized to the total cross section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	only sensitive to the 	shape of NP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Associated production of new scalars decaying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WW and bb has a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top-like signature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6" name="Pfeil nach rechts 5"/>
          <p:cNvSpPr/>
          <p:nvPr/>
        </p:nvSpPr>
        <p:spPr bwMode="auto">
          <a:xfrm>
            <a:off x="798201" y="2939290"/>
            <a:ext cx="504056" cy="360040"/>
          </a:xfrm>
          <a:prstGeom prst="rightArrow">
            <a:avLst/>
          </a:prstGeom>
          <a:solidFill>
            <a:srgbClr val="C5000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C88046-DCD1-87B5-1CCF-E5031BEFC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1091"/>
              </p:ext>
            </p:extLst>
          </p:nvPr>
        </p:nvGraphicFramePr>
        <p:xfrm>
          <a:off x="5232400" y="4581525"/>
          <a:ext cx="5349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C88046-DCD1-87B5-1CCF-E5031BEFCC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32400" y="4581525"/>
                        <a:ext cx="5349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9382B6-405F-1BB9-C875-239F4312AD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459807"/>
              </p:ext>
            </p:extLst>
          </p:nvPr>
        </p:nvGraphicFramePr>
        <p:xfrm>
          <a:off x="5095875" y="2060575"/>
          <a:ext cx="5603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400" imgH="177480" progId="Equation.DSMT4">
                  <p:embed/>
                </p:oleObj>
              </mc:Choice>
              <mc:Fallback>
                <p:oleObj name="Equation" r:id="rId5" imgW="26640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9382B6-405F-1BB9-C875-239F4312AD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5875" y="2060575"/>
                        <a:ext cx="560388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08846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08912" cy="508500"/>
          </a:xfrm>
        </p:spPr>
        <p:txBody>
          <a:bodyPr/>
          <a:lstStyle/>
          <a:p>
            <a:r>
              <a:rPr lang="en-GB" dirty="0"/>
              <a:t>Simplified Model: H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/>
              <a:t>SS</a:t>
            </a:r>
            <a:r>
              <a:rPr lang="en-GB" dirty="0">
                <a:latin typeface="+mn-lt"/>
              </a:rPr>
              <a:t>’</a:t>
            </a:r>
            <a:r>
              <a:rPr lang="en-GB" dirty="0">
                <a:latin typeface="Times New Roman"/>
                <a:cs typeface="Times New Roman"/>
              </a:rPr>
              <a:t>→</a:t>
            </a:r>
            <a:r>
              <a:rPr lang="en-GB" dirty="0" err="1">
                <a:latin typeface="Times New Roman"/>
                <a:cs typeface="Times New Roman"/>
              </a:rPr>
              <a:t>WWbb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Agreement with data significantly improved (&gt;5</a:t>
              </a:r>
              <a:r>
                <a:rPr lang="el-GR" sz="3200" dirty="0"/>
                <a:t>σ</a:t>
              </a:r>
              <a:r>
                <a:rPr lang="en-GB" sz="3200" dirty="0"/>
                <a:t>)</a:t>
              </a:r>
            </a:p>
          </p:txBody>
        </p:sp>
      </p:grp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3243"/>
            <a:ext cx="7331251" cy="425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26" y="2636912"/>
            <a:ext cx="6026997" cy="280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889986"/>
            <a:ext cx="8208912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Fix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</a:t>
            </a:r>
            <a:r>
              <a:rPr lang="en-US" altLang="en-US" sz="2800" dirty="0">
                <a:latin typeface="+mn-lt"/>
              </a:rPr>
              <a:t>=152GeV and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S’</a:t>
            </a:r>
            <a:r>
              <a:rPr lang="en-US" altLang="en-US" sz="2800" dirty="0">
                <a:latin typeface="+mn-lt"/>
              </a:rPr>
              <a:t>=95GeV by the hints for narrow resonances. Weak </a:t>
            </a:r>
            <a:r>
              <a:rPr lang="en-US" altLang="en-US" sz="2800" dirty="0" err="1">
                <a:latin typeface="+mn-lt"/>
              </a:rPr>
              <a:t>m</a:t>
            </a:r>
            <a:r>
              <a:rPr lang="en-US" altLang="en-US" sz="2800" baseline="-25000" dirty="0" err="1">
                <a:latin typeface="+mn-lt"/>
              </a:rPr>
              <a:t>H</a:t>
            </a:r>
            <a:r>
              <a:rPr lang="en-US" altLang="en-US" sz="2800" baseline="-25000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(270GeV) dependence.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5747A8-C5FD-3B5C-E4C7-29261DB4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04" y="385700"/>
            <a:ext cx="1560632" cy="3910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FMono-Regular"/>
              </a:rPr>
              <a:t>arXiv:2308.07953</a:t>
            </a:r>
            <a:r>
              <a:rPr kumimoji="0" lang="en-CH" altLang="en-CH" sz="1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H" altLang="en-CH" sz="1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65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7596336" y="116632"/>
            <a:ext cx="136815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6512" y="5589240"/>
            <a:ext cx="9144000" cy="110376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Consistent with 95 </a:t>
              </a:r>
              <a:r>
                <a:rPr lang="en-US" sz="3200" dirty="0" err="1"/>
                <a:t>GeV</a:t>
              </a:r>
              <a:r>
                <a:rPr lang="en-US" sz="3200" dirty="0"/>
                <a:t> </a:t>
              </a:r>
              <a:r>
                <a:rPr lang="el-GR" sz="3200" dirty="0"/>
                <a:t>γγ</a:t>
              </a:r>
              <a:r>
                <a:rPr lang="en-US" sz="3200" dirty="0"/>
                <a:t> signal strength &amp;</a:t>
              </a:r>
            </a:p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a mass of 151.5GeV excess for S</a:t>
              </a:r>
              <a:r>
                <a:rPr lang="en-US" sz="3200" dirty="0">
                  <a:latin typeface="Times New Roman"/>
                  <a:cs typeface="Times New Roman"/>
                </a:rPr>
                <a:t>→</a:t>
              </a:r>
              <a:r>
                <a:rPr lang="en-US" sz="3200" dirty="0"/>
                <a:t>WW</a:t>
              </a:r>
              <a:endParaRPr lang="en-GB" sz="3200" dirty="0"/>
            </a:p>
          </p:txBody>
        </p:sp>
      </p:grp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5828247" cy="456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6586" y="969744"/>
            <a:ext cx="7775814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</a:t>
            </a:r>
            <a:r>
              <a:rPr lang="en-GB" dirty="0">
                <a:latin typeface="+mn-lt"/>
              </a:rPr>
              <a:t>’</a:t>
            </a:r>
            <a:r>
              <a:rPr lang="en-US" altLang="en-US" dirty="0">
                <a:latin typeface="+mn-lt"/>
              </a:rPr>
              <a:t>(95): Singlet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dominantly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bb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S(152):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decays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dominantly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to WW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183862"/>
            <a:ext cx="8348527" cy="508500"/>
          </a:xfrm>
        </p:spPr>
        <p:txBody>
          <a:bodyPr/>
          <a:lstStyle/>
          <a:p>
            <a:r>
              <a:rPr lang="en-GB" dirty="0"/>
              <a:t>Simplified model </a:t>
            </a:r>
            <a:r>
              <a:rPr lang="en-US" dirty="0"/>
              <a:t>for top distributions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72431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the 151.5 </a:t>
            </a:r>
            <a:r>
              <a:rPr lang="en-GB" dirty="0" err="1"/>
              <a:t>GeV</a:t>
            </a:r>
            <a:r>
              <a:rPr lang="en-GB" dirty="0"/>
              <a:t> Boson a Triplet?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Drell</a:t>
              </a:r>
              <a:r>
                <a:rPr lang="en-GB" sz="3200" dirty="0"/>
                <a:t>-Yan production at the LHC</a:t>
              </a:r>
            </a:p>
          </p:txBody>
        </p:sp>
      </p:grp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53131"/>
            <a:ext cx="7200800" cy="297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b="5374"/>
          <a:stretch/>
        </p:blipFill>
        <p:spPr bwMode="auto">
          <a:xfrm>
            <a:off x="5364088" y="999642"/>
            <a:ext cx="3096344" cy="2134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586" y="969744"/>
            <a:ext cx="7775814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Decays dominantly to WW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and only suppressed to ZZ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Predicts a positive shift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in the W mass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465F0-B55C-ECF2-C1EE-592CF1181981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90F3B-99D4-153E-41B3-157B4E72F6D8}"/>
              </a:ext>
            </a:extLst>
          </p:cNvPr>
          <p:cNvSpPr/>
          <p:nvPr/>
        </p:nvSpPr>
        <p:spPr bwMode="auto">
          <a:xfrm>
            <a:off x="7164288" y="64799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901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h→</a:t>
            </a:r>
            <a:r>
              <a:rPr lang="el-GR" dirty="0">
                <a:latin typeface="Times New Roman"/>
                <a:cs typeface="Times New Roman"/>
              </a:rPr>
              <a:t>γγ</a:t>
            </a:r>
            <a:r>
              <a:rPr lang="en-US" dirty="0">
                <a:latin typeface="Times New Roman"/>
                <a:cs typeface="Times New Roman"/>
              </a:rPr>
              <a:t>+X from ATLAS 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Triplet explains h→</a:t>
              </a:r>
              <a:r>
                <a:rPr lang="el-GR" sz="3200" dirty="0"/>
                <a:t>γγ+</a:t>
              </a:r>
              <a:r>
                <a:rPr lang="en-GB" sz="3200" dirty="0"/>
                <a:t>X </a:t>
              </a:r>
            </a:p>
          </p:txBody>
        </p:sp>
      </p:grp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62" y="911151"/>
            <a:ext cx="7001458" cy="263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62" y="3140968"/>
            <a:ext cx="3468226" cy="289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34014" y="3395585"/>
            <a:ext cx="83529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Analysis of h</a:t>
            </a:r>
            <a:r>
              <a:rPr lang="en-US" altLang="en-US" sz="2800" dirty="0">
                <a:latin typeface="Arial" panose="020B0604020202020204" pitchFamily="34" charset="0"/>
              </a:rPr>
              <a:t>→</a:t>
            </a:r>
            <a:r>
              <a:rPr lang="el-GR" altLang="en-US" sz="2800" dirty="0">
                <a:latin typeface="+mn-lt"/>
              </a:rPr>
              <a:t>γγ</a:t>
            </a:r>
            <a:r>
              <a:rPr lang="en-US" altLang="en-US" sz="2800" dirty="0">
                <a:latin typeface="+mn-lt"/>
              </a:rPr>
              <a:t>+X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22 channels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10 relevant for the triplet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8 of them show excesses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Only mass and Br to photons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are relevant free parameters</a:t>
            </a:r>
          </a:p>
        </p:txBody>
      </p:sp>
      <p:sp>
        <p:nvSpPr>
          <p:cNvPr id="4" name="Rechteck 3"/>
          <p:cNvSpPr/>
          <p:nvPr/>
        </p:nvSpPr>
        <p:spPr>
          <a:xfrm>
            <a:off x="7324696" y="1349796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2301.10486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C41D6-C08A-386B-865D-AB743E0C6A62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494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939872"/>
            <a:ext cx="8339405" cy="5536406"/>
          </a:xfrm>
        </p:spPr>
        <p:txBody>
          <a:bodyPr/>
          <a:lstStyle/>
          <a:p>
            <a:pPr>
              <a:defRPr/>
            </a:pPr>
            <a:r>
              <a:rPr lang="en-GB" altLang="en-US" sz="3200" dirty="0"/>
              <a:t> Introduction</a:t>
            </a:r>
          </a:p>
          <a:p>
            <a:pPr>
              <a:defRPr/>
            </a:pPr>
            <a:r>
              <a:rPr lang="en-GB" altLang="en-US" sz="3200" dirty="0"/>
              <a:t> The anomalous magnetic moment of the muon</a:t>
            </a:r>
          </a:p>
          <a:p>
            <a:pPr>
              <a:defRPr/>
            </a:pPr>
            <a:r>
              <a:rPr lang="en-GB" altLang="en-US" sz="3200" dirty="0"/>
              <a:t> Dipole moments of fundamental fermions</a:t>
            </a:r>
          </a:p>
          <a:p>
            <a:pPr>
              <a:defRPr/>
            </a:pPr>
            <a:r>
              <a:rPr lang="en-GB" altLang="en-US" sz="3200" dirty="0"/>
              <a:t> Chiral enhancement and the muon EDM</a:t>
            </a:r>
          </a:p>
          <a:p>
            <a:pPr>
              <a:defRPr/>
            </a:pPr>
            <a:r>
              <a:rPr lang="en-GB" altLang="en-US" sz="3200" dirty="0"/>
              <a:t> Consequences for future measurements</a:t>
            </a:r>
          </a:p>
          <a:p>
            <a:pPr>
              <a:defRPr/>
            </a:pPr>
            <a:r>
              <a:rPr lang="en-GB" altLang="en-US" sz="3200" dirty="0"/>
              <a:t> New Scalars at the EW scale</a:t>
            </a:r>
            <a:endParaRPr lang="en-GB" altLang="en-US" sz="28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altLang="en-US" sz="3200" dirty="0"/>
              <a:t> Top quark differential distributions</a:t>
            </a:r>
          </a:p>
          <a:p>
            <a:pPr>
              <a:defRPr/>
            </a:pPr>
            <a:r>
              <a:rPr lang="en-GB" altLang="en-US" sz="3200" dirty="0"/>
              <a:t> Conclusions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6784747" cy="508500"/>
          </a:xfrm>
          <a:effectLst/>
        </p:spPr>
        <p:txBody>
          <a:bodyPr/>
          <a:lstStyle/>
          <a:p>
            <a:r>
              <a:rPr lang="de-CH" sz="3600" dirty="0">
                <a:solidFill>
                  <a:srgbClr val="A50021"/>
                </a:solidFill>
              </a:rPr>
              <a:t>Outline</a:t>
            </a:r>
            <a:endParaRPr lang="de-DE" sz="3600" dirty="0">
              <a:solidFill>
                <a:srgbClr val="A50021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9883" y="6661150"/>
            <a:ext cx="991757" cy="19685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 dirty="0"/>
              <a:t>Andreas </a:t>
            </a:r>
            <a:r>
              <a:rPr lang="en-US" dirty="0" err="1"/>
              <a:t>Crivellin</a:t>
            </a:r>
            <a:endParaRPr lang="en-GB" dirty="0"/>
          </a:p>
        </p:txBody>
      </p:sp>
      <p:pic>
        <p:nvPicPr>
          <p:cNvPr id="7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64E82A-9B6E-DEFC-1393-EBC34E89AEE4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047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3862"/>
            <a:ext cx="8496944" cy="508500"/>
          </a:xfrm>
          <a:solidFill>
            <a:schemeClr val="bg1"/>
          </a:solidFill>
        </p:spPr>
        <p:txBody>
          <a:bodyPr/>
          <a:lstStyle/>
          <a:p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n-US" dirty="0">
                <a:latin typeface="Times New Roman"/>
                <a:cs typeface="Times New Roman"/>
              </a:rPr>
              <a:t>2HDMS and resonant top-quark production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Combined explanation possible</a:t>
              </a:r>
              <a:endParaRPr lang="en-GB" sz="3200" dirty="0"/>
            </a:p>
          </p:txBody>
        </p:sp>
      </p:grp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5184576" cy="165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63" y="1052736"/>
            <a:ext cx="5048566" cy="50179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4C6A7AB-9B38-F326-FC3F-D9966D4CD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4" y="2996952"/>
            <a:ext cx="835292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Explains top-quark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differential distributions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Di-photon excesses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Resonant top-quark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production</a:t>
            </a:r>
          </a:p>
          <a:p>
            <a:pPr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</a:rPr>
              <a:t>Elevated 4-top </a:t>
            </a:r>
            <a:br>
              <a:rPr lang="en-US" altLang="en-US" sz="2800" dirty="0">
                <a:latin typeface="+mn-lt"/>
              </a:rPr>
            </a:br>
            <a:r>
              <a:rPr lang="en-US" altLang="en-US" sz="2800" dirty="0">
                <a:latin typeface="+mn-lt"/>
              </a:rPr>
              <a:t>cross section</a:t>
            </a:r>
          </a:p>
        </p:txBody>
      </p:sp>
    </p:spTree>
    <p:extLst>
      <p:ext uri="{BB962C8B-B14F-4D97-AF65-F5344CB8AC3E}">
        <p14:creationId xmlns:p14="http://schemas.microsoft.com/office/powerpoint/2010/main" val="370453545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  <p:sp>
        <p:nvSpPr>
          <p:cNvPr id="21" name="Rechteck 20"/>
          <p:cNvSpPr/>
          <p:nvPr/>
        </p:nvSpPr>
        <p:spPr bwMode="auto">
          <a:xfrm>
            <a:off x="7596336" y="183862"/>
            <a:ext cx="1296144" cy="58084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505640" y="237867"/>
            <a:ext cx="7738768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GB" sz="3200" dirty="0">
                <a:solidFill>
                  <a:srgbClr val="A50021"/>
                </a:solidFill>
              </a:rPr>
              <a:t>Conclusions and Outlook</a:t>
            </a:r>
            <a:endParaRPr lang="en-GB" dirty="0">
              <a:solidFill>
                <a:srgbClr val="A50021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67922" y="908720"/>
            <a:ext cx="8352928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 err="1">
                <a:latin typeface="+mn-lt"/>
                <a:cs typeface="Times New Roman"/>
              </a:rPr>
              <a:t>Chirally</a:t>
            </a:r>
            <a:r>
              <a:rPr lang="en-US" altLang="en-US" sz="2800" dirty="0">
                <a:latin typeface="+mn-lt"/>
                <a:cs typeface="Times New Roman"/>
              </a:rPr>
              <a:t> enhanced explanation of g-2 leads to a free phase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No reason to expect MFV</a:t>
            </a:r>
            <a:br>
              <a:rPr lang="en-US" altLang="en-US" sz="2800" dirty="0">
                <a:latin typeface="+mn-lt"/>
                <a:cs typeface="Times New Roman"/>
              </a:rPr>
            </a:br>
            <a:r>
              <a:rPr lang="en-US" altLang="en-US" sz="2800" dirty="0">
                <a:latin typeface="+mn-lt"/>
                <a:cs typeface="Times New Roman"/>
              </a:rPr>
              <a:t>     </a:t>
            </a:r>
            <a:br>
              <a:rPr lang="en-US" altLang="en-US" sz="2800" dirty="0">
                <a:latin typeface="+mn-lt"/>
                <a:cs typeface="Times New Roman"/>
              </a:rPr>
            </a:br>
            <a:br>
              <a:rPr lang="en-US" altLang="en-US" sz="2800" dirty="0">
                <a:latin typeface="+mn-lt"/>
                <a:cs typeface="Times New Roman"/>
              </a:rPr>
            </a:br>
            <a:r>
              <a:rPr lang="en-US" altLang="en-US" sz="2800" dirty="0">
                <a:solidFill>
                  <a:srgbClr val="A50021"/>
                </a:solidFill>
                <a:latin typeface="+mn-lt"/>
                <a:cs typeface="Times New Roman"/>
              </a:rPr>
              <a:t>Sizable </a:t>
            </a:r>
            <a:r>
              <a:rPr lang="en-US" altLang="en-US" sz="2800" dirty="0">
                <a:solidFill>
                  <a:srgbClr val="A50021"/>
                </a:solidFill>
                <a:latin typeface="+mn-lt"/>
              </a:rPr>
              <a:t>Muon EDM possible and motivated by the g-2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latin typeface="+mn-lt"/>
              <a:cs typeface="Times New Roman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Hints for new scalars at the EW scale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Resonant di-photons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latin typeface="+mn-lt"/>
                <a:cs typeface="Times New Roman"/>
              </a:rPr>
              <a:t>Differential top quark distributions</a:t>
            </a:r>
            <a:br>
              <a:rPr lang="en-US" altLang="en-US" sz="2800" dirty="0">
                <a:latin typeface="+mn-lt"/>
                <a:cs typeface="Times New Roman"/>
              </a:rPr>
            </a:br>
            <a:endParaRPr lang="en-US" altLang="en-US" sz="2800" dirty="0">
              <a:latin typeface="+mn-lt"/>
              <a:cs typeface="Times New Roman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br>
              <a:rPr lang="en-US" altLang="en-US" dirty="0">
                <a:latin typeface="+mn-lt"/>
              </a:rPr>
            </a:br>
            <a:endParaRPr lang="en-US" altLang="en-US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+mn-lt"/>
            </a:endParaRPr>
          </a:p>
        </p:txBody>
      </p:sp>
      <p:grpSp>
        <p:nvGrpSpPr>
          <p:cNvPr id="7" name="Group 19"/>
          <p:cNvGrpSpPr/>
          <p:nvPr/>
        </p:nvGrpSpPr>
        <p:grpSpPr>
          <a:xfrm>
            <a:off x="-1" y="5949280"/>
            <a:ext cx="9144000" cy="690746"/>
            <a:chOff x="42194" y="-37789"/>
            <a:chExt cx="6223298" cy="1344512"/>
          </a:xfrm>
        </p:grpSpPr>
        <p:sp>
          <p:nvSpPr>
            <p:cNvPr id="8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CH" dirty="0"/>
            </a:p>
          </p:txBody>
        </p:sp>
        <p:sp>
          <p:nvSpPr>
            <p:cNvPr id="9" name="Rounded Rectangle 4"/>
            <p:cNvSpPr/>
            <p:nvPr/>
          </p:nvSpPr>
          <p:spPr>
            <a:xfrm>
              <a:off x="42194" y="182187"/>
              <a:ext cx="6223298" cy="1124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What is the impact of the new scalars on EDMs?</a:t>
              </a:r>
              <a:endParaRPr lang="en-GB" sz="3200" dirty="0"/>
            </a:p>
          </p:txBody>
        </p:sp>
      </p:grpSp>
      <p:sp>
        <p:nvSpPr>
          <p:cNvPr id="3" name="Arrow: Down 2">
            <a:extLst>
              <a:ext uri="{FF2B5EF4-FFF2-40B4-BE49-F238E27FC236}">
                <a16:creationId xmlns:a16="http://schemas.microsoft.com/office/drawing/2014/main" id="{57F5DF63-C49A-D395-4ACF-92677AEA3013}"/>
              </a:ext>
            </a:extLst>
          </p:cNvPr>
          <p:cNvSpPr/>
          <p:nvPr/>
        </p:nvSpPr>
        <p:spPr bwMode="auto">
          <a:xfrm>
            <a:off x="1835696" y="2492896"/>
            <a:ext cx="576064" cy="576064"/>
          </a:xfrm>
          <a:prstGeom prst="downArrow">
            <a:avLst/>
          </a:prstGeom>
          <a:solidFill>
            <a:srgbClr val="0049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155638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2276872"/>
            <a:ext cx="9144000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kern="1000" spc="0" baseline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lvl="0" algn="ctr">
              <a:defRPr/>
            </a:pPr>
            <a:r>
              <a:rPr lang="en-GB" sz="6600" dirty="0">
                <a:solidFill>
                  <a:srgbClr val="004986"/>
                </a:solidFill>
              </a:rPr>
              <a:t>Backup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72D732-728D-A751-FE70-767410F97634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81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Differential Top-Quark Distributions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6093296"/>
            <a:ext cx="9144000" cy="586574"/>
            <a:chOff x="42194" y="-37789"/>
            <a:chExt cx="6223298" cy="1281906"/>
          </a:xfrm>
        </p:grpSpPr>
        <p:sp>
          <p:nvSpPr>
            <p:cNvPr id="21" name="Rounded Rectangle 20"/>
            <p:cNvSpPr/>
            <p:nvPr/>
          </p:nvSpPr>
          <p:spPr>
            <a:xfrm>
              <a:off x="278406" y="-37789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2194" y="290103"/>
              <a:ext cx="6223298" cy="854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Physics pollution of this SM measurement?</a:t>
              </a:r>
            </a:p>
          </p:txBody>
        </p:sp>
      </p:grpSp>
      <p:pic>
        <p:nvPicPr>
          <p:cNvPr id="7" name="Picture 25">
            <a:extLst>
              <a:ext uri="{FF2B5EF4-FFF2-40B4-BE49-F238E27FC236}">
                <a16:creationId xmlns:a16="http://schemas.microsoft.com/office/drawing/2014/main" id="{2D6AF1FB-1C5C-5204-BB66-DD9151ADF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980728"/>
            <a:ext cx="4608512" cy="4394909"/>
          </a:xfrm>
          <a:prstGeom prst="rect">
            <a:avLst/>
          </a:prstGeo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b="6782"/>
          <a:stretch/>
        </p:blipFill>
        <p:spPr bwMode="auto">
          <a:xfrm>
            <a:off x="641722" y="1037236"/>
            <a:ext cx="262597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763645" y="4437112"/>
            <a:ext cx="504056" cy="50405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5" name="Gerade Verbindung 4"/>
          <p:cNvCxnSpPr/>
          <p:nvPr/>
        </p:nvCxnSpPr>
        <p:spPr bwMode="auto">
          <a:xfrm flipH="1" flipV="1">
            <a:off x="3225850" y="1052736"/>
            <a:ext cx="2041851" cy="338437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683568" y="3501008"/>
            <a:ext cx="4080077" cy="1440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hteck 13"/>
          <p:cNvSpPr/>
          <p:nvPr/>
        </p:nvSpPr>
        <p:spPr bwMode="auto">
          <a:xfrm>
            <a:off x="683568" y="1052736"/>
            <a:ext cx="2542282" cy="24482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04048" y="3619763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2303.15340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39059" y="3933056"/>
            <a:ext cx="8496300" cy="38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n-lt"/>
              </a:rPr>
              <a:t>ATLAS: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“No model can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describe all measured </a:t>
            </a:r>
            <a:br>
              <a:rPr lang="en-US" altLang="en-US" dirty="0">
                <a:latin typeface="+mn-lt"/>
              </a:rPr>
            </a:br>
            <a:r>
              <a:rPr lang="en-US" altLang="en-US" dirty="0">
                <a:latin typeface="+mn-lt"/>
              </a:rPr>
              <a:t>distributions within their uncertainties.”</a:t>
            </a:r>
          </a:p>
        </p:txBody>
      </p:sp>
    </p:spTree>
    <p:extLst>
      <p:ext uri="{BB962C8B-B14F-4D97-AF65-F5344CB8AC3E}">
        <p14:creationId xmlns:p14="http://schemas.microsoft.com/office/powerpoint/2010/main" val="286201137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+mn-lt"/>
              </a:rPr>
              <a:t>Chirally</a:t>
            </a:r>
            <a:r>
              <a:rPr lang="en-US" altLang="en-US" sz="2600" dirty="0">
                <a:latin typeface="+mn-lt"/>
              </a:rPr>
              <a:t> enhanced effects via top-loops</a:t>
            </a: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br>
              <a:rPr lang="en-US" altLang="en-US" sz="2600" dirty="0">
                <a:latin typeface="+mn-lt"/>
              </a:rPr>
            </a:br>
            <a:endParaRPr lang="en-US" altLang="en-US" sz="2600" dirty="0">
              <a:latin typeface="+mn-lt"/>
            </a:endParaRP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Mt effect in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 	     enhanced effect in 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             enhanced effect in 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4986"/>
                </a:solidFill>
              </a:rPr>
              <a:t>Leptoquarks</a:t>
            </a:r>
            <a:r>
              <a:rPr lang="en-GB" dirty="0">
                <a:solidFill>
                  <a:srgbClr val="004986"/>
                </a:solidFill>
              </a:rPr>
              <a:t> in a</a:t>
            </a:r>
            <a:r>
              <a:rPr lang="el-GR" baseline="-25000" dirty="0">
                <a:solidFill>
                  <a:srgbClr val="004986"/>
                </a:solidFill>
              </a:rPr>
              <a:t>μ</a:t>
            </a:r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Correlations with h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r>
                <a:rPr lang="de-DE" sz="3200" dirty="0">
                  <a:latin typeface="Calibri" panose="020F0502020204030204" pitchFamily="34" charset="0"/>
                </a:rPr>
                <a:t> </a:t>
              </a:r>
              <a:r>
                <a:rPr lang="de-DE" sz="3200" dirty="0" err="1">
                  <a:latin typeface="Calibri" panose="020F0502020204030204" pitchFamily="34" charset="0"/>
                </a:rPr>
                <a:t>and</a:t>
              </a:r>
              <a:r>
                <a:rPr lang="de-DE" sz="3200" dirty="0">
                  <a:latin typeface="Calibri" panose="020F0502020204030204" pitchFamily="34" charset="0"/>
                </a:rPr>
                <a:t> </a:t>
              </a:r>
              <a:r>
                <a:rPr lang="en-GB" sz="3200" dirty="0"/>
                <a:t>Z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  <p:pic>
        <p:nvPicPr>
          <p:cNvPr id="1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66" y="1460914"/>
            <a:ext cx="4391025" cy="3124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t="11595"/>
          <a:stretch/>
        </p:blipFill>
        <p:spPr>
          <a:xfrm>
            <a:off x="4102393" y="3092560"/>
            <a:ext cx="4352925" cy="1945164"/>
          </a:xfrm>
          <a:prstGeom prst="rect">
            <a:avLst/>
          </a:prstGeom>
        </p:spPr>
      </p:pic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781262" y="4651134"/>
          <a:ext cx="1055926" cy="557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41200" progId="Equation.DSMT4">
                  <p:embed/>
                </p:oleObj>
              </mc:Choice>
              <mc:Fallback>
                <p:oleObj name="Equation" r:id="rId6" imgW="457200" imgH="241200" progId="Equation.DSMT4">
                  <p:embed/>
                  <p:pic>
                    <p:nvPicPr>
                      <p:cNvPr id="3" name="Objek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262" y="4651134"/>
                        <a:ext cx="1055926" cy="557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781262" y="5095351"/>
          <a:ext cx="982426" cy="49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41200" progId="Equation.DSMT4">
                  <p:embed/>
                </p:oleObj>
              </mc:Choice>
              <mc:Fallback>
                <p:oleObj name="Equation" r:id="rId8" imgW="482400" imgH="241200" progId="Equation.DSMT4">
                  <p:embed/>
                  <p:pic>
                    <p:nvPicPr>
                      <p:cNvPr id="18" name="Objekt 1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1262" y="5095351"/>
                        <a:ext cx="982426" cy="491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4409238" y="4654887"/>
          <a:ext cx="1336619" cy="50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20" name="Objekt 1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09238" y="4654887"/>
                        <a:ext cx="1336619" cy="509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/>
        </p:nvGraphicFramePr>
        <p:xfrm>
          <a:off x="4391025" y="5126038"/>
          <a:ext cx="1398588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58720" imgH="203040" progId="Equation.DSMT4">
                  <p:embed/>
                </p:oleObj>
              </mc:Choice>
              <mc:Fallback>
                <p:oleObj name="Equation" r:id="rId12" imgW="558720" imgH="203040" progId="Equation.DSMT4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391025" y="5126038"/>
                        <a:ext cx="1398588" cy="509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/>
        </p:nvGraphicFramePr>
        <p:xfrm>
          <a:off x="7064346" y="3789040"/>
          <a:ext cx="1492250" cy="4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96880" imgH="190440" progId="Equation.DSMT4">
                  <p:embed/>
                </p:oleObj>
              </mc:Choice>
              <mc:Fallback>
                <p:oleObj name="Equation" r:id="rId14" imgW="596880" imgH="190440" progId="Equation.DSMT4">
                  <p:embed/>
                  <p:pic>
                    <p:nvPicPr>
                      <p:cNvPr id="22" name="Objekt 2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4346" y="3789040"/>
                        <a:ext cx="1492250" cy="415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2555776" y="1438505"/>
          <a:ext cx="1492250" cy="41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190440" progId="Equation.DSMT4">
                  <p:embed/>
                </p:oleObj>
              </mc:Choice>
              <mc:Fallback>
                <p:oleObj name="Equation" r:id="rId16" imgW="596880" imgH="190440" progId="Equation.DSMT4">
                  <p:embed/>
                  <p:pic>
                    <p:nvPicPr>
                      <p:cNvPr id="24" name="Objekt 2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555776" y="1438505"/>
                        <a:ext cx="1492250" cy="4159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58062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 err="1">
                <a:latin typeface="+mn-lt"/>
              </a:rPr>
              <a:t>Chirally</a:t>
            </a:r>
            <a:r>
              <a:rPr lang="en-US" altLang="en-US" sz="2600" dirty="0">
                <a:latin typeface="+mn-lt"/>
              </a:rPr>
              <a:t> enhanced effects via top-loops</a:t>
            </a:r>
          </a:p>
          <a:p>
            <a:pP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latin typeface="+mn-lt"/>
              </a:rPr>
              <a:t>Same coupling structure  </a:t>
            </a:r>
            <a:r>
              <a:rPr lang="en-US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en-US" sz="2600" dirty="0">
                <a:latin typeface="+mn-lt"/>
              </a:rPr>
              <a:t> direct correlation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4986"/>
                </a:solidFill>
              </a:rPr>
              <a:t>a</a:t>
            </a:r>
            <a:r>
              <a:rPr lang="el-GR" baseline="-25000" dirty="0">
                <a:solidFill>
                  <a:srgbClr val="004986"/>
                </a:solidFill>
              </a:rPr>
              <a:t>μ</a:t>
            </a:r>
            <a:r>
              <a:rPr lang="en-GB" dirty="0">
                <a:solidFill>
                  <a:srgbClr val="004986"/>
                </a:solidFill>
              </a:rPr>
              <a:t> vs h→</a:t>
            </a:r>
            <a:r>
              <a:rPr lang="el-GR" dirty="0">
                <a:solidFill>
                  <a:srgbClr val="004986"/>
                </a:solidFill>
              </a:rPr>
              <a:t>μμ</a:t>
            </a:r>
            <a:endParaRPr lang="en-GB" dirty="0">
              <a:solidFill>
                <a:srgbClr val="004986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h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r>
                <a:rPr lang="en-GB" sz="3200" dirty="0">
                  <a:latin typeface="Calibri" panose="020F0502020204030204" pitchFamily="34" charset="0"/>
                </a:rPr>
                <a:t> at future colliders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  <p:pic>
        <p:nvPicPr>
          <p:cNvPr id="19" name="Picture 2" descr="Bildergebnis für uzh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56" y="1931496"/>
            <a:ext cx="8487724" cy="3433859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94427" y="5396335"/>
            <a:ext cx="4087529" cy="4064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A.C., D.</a:t>
            </a:r>
            <a:r>
              <a:rPr kumimoji="0" lang="de-DE" altLang="de-DE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Mueller,</a:t>
            </a:r>
            <a:r>
              <a:rPr kumimoji="0" lang="de-DE" altLang="de-DE" b="0" i="0" u="none" strike="noStrike" cap="none" normalizeH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 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F. </a:t>
            </a:r>
            <a:r>
              <a:rPr kumimoji="0" lang="de-DE" altLang="de-DE" b="0" i="0" u="none" strike="noStrike" cap="none" normalizeH="0" baseline="0" dirty="0" err="1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Saturnino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  <a:latin typeface="SFMono-Regular"/>
              </a:rPr>
              <a:t>, 2008.02643</a:t>
            </a:r>
            <a:r>
              <a:rPr kumimoji="0" lang="de-DE" altLang="de-DE" b="0" i="0" u="none" strike="noStrike" cap="none" normalizeH="0" baseline="0" dirty="0">
                <a:ln>
                  <a:noFill/>
                </a:ln>
                <a:solidFill>
                  <a:srgbClr val="004986"/>
                </a:solidFill>
                <a:effectLst/>
              </a:rPr>
              <a:t> </a:t>
            </a:r>
            <a:endParaRPr kumimoji="0" lang="de-DE" altLang="de-DE" b="0" i="0" u="none" strike="noStrike" cap="none" normalizeH="0" baseline="0" dirty="0">
              <a:ln>
                <a:noFill/>
              </a:ln>
              <a:solidFill>
                <a:srgbClr val="004986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8211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sp>
        <p:nvSpPr>
          <p:cNvPr id="5" name="Inhaltsplatzhalter 1"/>
          <p:cNvSpPr>
            <a:spLocks noGrp="1"/>
          </p:cNvSpPr>
          <p:nvPr>
            <p:ph sz="quarter" idx="13"/>
          </p:nvPr>
        </p:nvSpPr>
        <p:spPr>
          <a:xfrm>
            <a:off x="467544" y="1004887"/>
            <a:ext cx="7560840" cy="5448449"/>
          </a:xfrm>
        </p:spPr>
        <p:txBody>
          <a:bodyPr/>
          <a:lstStyle/>
          <a:p>
            <a:r>
              <a:rPr lang="en-US" sz="3200" dirty="0"/>
              <a:t>Dark Matter existence established at cosmological scales</a:t>
            </a:r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4986"/>
                </a:solidFill>
              </a:rPr>
              <a:t>New weakly interacting particles</a:t>
            </a:r>
          </a:p>
          <a:p>
            <a:r>
              <a:rPr lang="en-US" sz="3200" dirty="0"/>
              <a:t>Neutrinos not exactly massless</a:t>
            </a:r>
          </a:p>
          <a:p>
            <a:pPr lvl="1"/>
            <a:r>
              <a:rPr lang="en-US" sz="3200" dirty="0">
                <a:solidFill>
                  <a:srgbClr val="004986"/>
                </a:solidFill>
              </a:rPr>
              <a:t> Right-handed (sterile) neutrinos</a:t>
            </a:r>
          </a:p>
          <a:p>
            <a:r>
              <a:rPr lang="en-US" sz="3200" dirty="0"/>
              <a:t>Matter anti-matter asymmetry</a:t>
            </a:r>
            <a:endParaRPr lang="en-US" sz="3200" b="1" dirty="0"/>
          </a:p>
          <a:p>
            <a:pPr lvl="1"/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4986"/>
                </a:solidFill>
              </a:rPr>
              <a:t>Additional CP violating interactions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1" name="Foliennummernplatzhalter 13"/>
          <p:cNvSpPr txBox="1">
            <a:spLocks/>
          </p:cNvSpPr>
          <p:nvPr/>
        </p:nvSpPr>
        <p:spPr>
          <a:xfrm>
            <a:off x="-440626" y="6656298"/>
            <a:ext cx="1604500" cy="21602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defRPr/>
            </a:pPr>
            <a:r>
              <a:rPr lang="de-DE" dirty="0"/>
              <a:t>Andreas </a:t>
            </a:r>
            <a:r>
              <a:rPr lang="de-DE" dirty="0" err="1"/>
              <a:t>Crivellin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039557" y="3525895"/>
            <a:ext cx="17908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writescience.wordpress.com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0602" y="4986198"/>
            <a:ext cx="8314509" cy="1823734"/>
            <a:chOff x="2250" y="-1597616"/>
            <a:chExt cx="6091499" cy="3600400"/>
          </a:xfrm>
        </p:grpSpPr>
        <p:sp>
          <p:nvSpPr>
            <p:cNvPr id="17" name="Rounded Rectangle 16"/>
            <p:cNvSpPr/>
            <p:nvPr/>
          </p:nvSpPr>
          <p:spPr>
            <a:xfrm>
              <a:off x="2250" y="-869754"/>
              <a:ext cx="6091499" cy="2153120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The SM must be extended!    </a:t>
              </a:r>
              <a:br>
                <a:rPr lang="en-GB" sz="3200" dirty="0"/>
              </a:br>
              <a:r>
                <a:rPr lang="en-GB" sz="3200" dirty="0"/>
                <a:t>What is the underlying fundamental theory?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44208" y="877674"/>
            <a:ext cx="2448272" cy="3966688"/>
            <a:chOff x="2250" y="-1597616"/>
            <a:chExt cx="6091498" cy="3600400"/>
          </a:xfrm>
        </p:grpSpPr>
        <p:sp>
          <p:nvSpPr>
            <p:cNvPr id="23" name="Rounded Rectangle 22"/>
            <p:cNvSpPr/>
            <p:nvPr/>
          </p:nvSpPr>
          <p:spPr>
            <a:xfrm>
              <a:off x="2250" y="-869755"/>
              <a:ext cx="6091498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New particles and interactions exist!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2AA3A5-2E24-6DAD-860A-4239ADE61F2C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42284" y="212715"/>
            <a:ext cx="7272808" cy="508500"/>
          </a:xfrm>
        </p:spPr>
        <p:txBody>
          <a:bodyPr/>
          <a:lstStyle/>
          <a:p>
            <a:r>
              <a:rPr lang="de-CH" sz="3600" dirty="0" err="1">
                <a:solidFill>
                  <a:srgbClr val="A50021"/>
                </a:solidFill>
              </a:rPr>
              <a:t>Physics</a:t>
            </a:r>
            <a:r>
              <a:rPr lang="de-CH" sz="3600" dirty="0"/>
              <a:t> </a:t>
            </a:r>
            <a:r>
              <a:rPr lang="de-CH" sz="3600" dirty="0" err="1"/>
              <a:t>Beyond</a:t>
            </a:r>
            <a:r>
              <a:rPr lang="de-CH" sz="3600" dirty="0"/>
              <a:t> </a:t>
            </a:r>
            <a:r>
              <a:rPr lang="de-CH" sz="3600" dirty="0" err="1"/>
              <a:t>the</a:t>
            </a:r>
            <a:r>
              <a:rPr lang="de-CH" sz="3600" dirty="0"/>
              <a:t>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175026470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9042"/>
            <a:ext cx="6427260" cy="1852328"/>
          </a:xfrm>
          <a:prstGeom prst="rect">
            <a:avLst/>
          </a:prstGeom>
        </p:spPr>
      </p:pic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339883" y="981075"/>
            <a:ext cx="862460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Theory prediction challenging (</a:t>
            </a:r>
            <a:r>
              <a:rPr lang="en-GB" altLang="en-US" sz="2700" dirty="0" err="1">
                <a:latin typeface="Arial" panose="020B0604020202020204" pitchFamily="34" charset="0"/>
              </a:rPr>
              <a:t>hadronic</a:t>
            </a:r>
            <a:r>
              <a:rPr lang="en-GB" altLang="en-US" sz="2700" dirty="0">
                <a:latin typeface="Arial" panose="020B0604020202020204" pitchFamily="34" charset="0"/>
              </a:rPr>
              <a:t> effects)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7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Need NP of the order of the SM EW contribution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Lattice closer to the SM</a:t>
            </a:r>
          </a:p>
          <a:p>
            <a:pPr eaLnBrk="1" hangingPunct="1">
              <a:lnSpc>
                <a:spcPct val="10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700" dirty="0">
                <a:latin typeface="Arial" panose="020B0604020202020204" pitchFamily="34" charset="0"/>
              </a:rPr>
              <a:t>New measurement from CDF-3 compatible with SM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Electron g-2 requires LFUV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3862"/>
            <a:ext cx="8280920" cy="508500"/>
          </a:xfrm>
        </p:spPr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Muon Anomalous Magnetic Moment (a</a:t>
            </a:r>
            <a:r>
              <a:rPr lang="el-GR" baseline="-25000" dirty="0">
                <a:solidFill>
                  <a:srgbClr val="A50021"/>
                </a:solidFill>
              </a:rPr>
              <a:t>μ</a:t>
            </a:r>
            <a:r>
              <a:rPr lang="en-GB" dirty="0">
                <a:solidFill>
                  <a:srgbClr val="A50021"/>
                </a:solidFill>
              </a:rPr>
              <a:t>)</a:t>
            </a:r>
            <a:endParaRPr lang="en-GB" baseline="-25000" dirty="0">
              <a:solidFill>
                <a:srgbClr val="A5002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7504" y="6021288"/>
            <a:ext cx="9144000" cy="558914"/>
            <a:chOff x="42194" y="1460"/>
            <a:chExt cx="6223298" cy="1281906"/>
          </a:xfrm>
        </p:grpSpPr>
        <p:sp>
          <p:nvSpPr>
            <p:cNvPr id="15" name="Rounded Rectangle 14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xσ</a:t>
              </a:r>
              <a:r>
                <a:rPr lang="en-GB" sz="3200" dirty="0"/>
                <a:t> deviation from the SM prediction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205911" y="328301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4986"/>
                </a:solidFill>
              </a:rPr>
              <a:t>T. Aoyama et al., arXiv:2006.04822</a:t>
            </a:r>
            <a:endParaRPr lang="en-GB" dirty="0">
              <a:solidFill>
                <a:srgbClr val="004986"/>
              </a:solidFill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868363" y="3227388"/>
          <a:ext cx="324802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60160" imgH="253800" progId="Equation.DSMT4">
                  <p:embed/>
                </p:oleObj>
              </mc:Choice>
              <mc:Fallback>
                <p:oleObj name="Equation" r:id="rId3" imgW="1460160" imgH="253800" progId="Equation.DSMT4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3227388"/>
                        <a:ext cx="3248025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92274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51" y="2378270"/>
            <a:ext cx="3643925" cy="953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64" y="1316594"/>
            <a:ext cx="5400600" cy="688272"/>
          </a:xfrm>
          <a:prstGeom prst="rect">
            <a:avLst/>
          </a:prstGeom>
        </p:spPr>
      </p:pic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dirty="0">
                <a:solidFill>
                  <a:srgbClr val="A50021"/>
                </a:solidFill>
              </a:rPr>
              <a:t>Dipoles in the EFT</a:t>
            </a:r>
            <a:endParaRPr lang="en-US" altLang="en-US" sz="3600" dirty="0">
              <a:solidFill>
                <a:srgbClr val="A5002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grpSp>
        <p:nvGrpSpPr>
          <p:cNvPr id="52" name="Group 51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53" name="Rounded Rectangle 52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>
                  <a:latin typeface="Calibri" panose="020F0502020204030204" pitchFamily="34" charset="0"/>
                </a:rPr>
                <a:t>Processes intrinsically connected</a:t>
              </a:r>
              <a:endParaRPr lang="en-GB" sz="3200" kern="1200" dirty="0"/>
            </a:p>
          </p:txBody>
        </p:sp>
      </p:grpSp>
      <p:sp>
        <p:nvSpPr>
          <p:cNvPr id="75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4565647"/>
          </a:xfrm>
        </p:spPr>
        <p:txBody>
          <a:bodyPr/>
          <a:lstStyle/>
          <a:p>
            <a:r>
              <a:rPr lang="en-US" altLang="en-US" sz="3000" dirty="0"/>
              <a:t> </a:t>
            </a:r>
            <a:r>
              <a:rPr lang="en-GB" altLang="en-US" sz="3000" dirty="0"/>
              <a:t>Effective Hamiltonian</a:t>
            </a:r>
          </a:p>
          <a:p>
            <a:endParaRPr lang="en-GB" altLang="en-US" sz="3000" dirty="0"/>
          </a:p>
          <a:p>
            <a:r>
              <a:rPr lang="en-GB" altLang="en-US" sz="3000" dirty="0"/>
              <a:t> Anomalous magnetic moment</a:t>
            </a:r>
          </a:p>
          <a:p>
            <a:endParaRPr lang="en-GB" altLang="en-US" sz="3500" dirty="0"/>
          </a:p>
          <a:p>
            <a:pPr marL="0" indent="0">
              <a:buNone/>
            </a:pPr>
            <a:endParaRPr lang="en-GB" altLang="en-US" sz="1000" dirty="0"/>
          </a:p>
          <a:p>
            <a:r>
              <a:rPr lang="en-GB" altLang="en-US" sz="3000" dirty="0"/>
              <a:t> Electric Dipole moment</a:t>
            </a:r>
          </a:p>
          <a:p>
            <a:endParaRPr lang="en-GB" altLang="en-US" sz="3500" dirty="0"/>
          </a:p>
          <a:p>
            <a:r>
              <a:rPr lang="en-GB" altLang="en-US" sz="3000" dirty="0"/>
              <a:t> Radiative Lepton decays</a:t>
            </a:r>
          </a:p>
          <a:p>
            <a:pPr marL="0" indent="0">
              <a:buNone/>
            </a:pPr>
            <a:endParaRPr lang="en-GB" altLang="en-US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64" y="3694023"/>
            <a:ext cx="2917824" cy="6877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55" y="4734171"/>
            <a:ext cx="5337613" cy="1096656"/>
          </a:xfrm>
          <a:prstGeom prst="rect">
            <a:avLst/>
          </a:prstGeom>
        </p:spPr>
      </p:pic>
      <p:pic>
        <p:nvPicPr>
          <p:cNvPr id="13" name="Picture 2" descr="Bildergebnis für uzh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9E3867-33C3-BA74-219A-6C4AF2C90143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351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Effect of the order of the EW-SM contribution needed 		</a:t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</a:rPr>
              <a:t>	</a:t>
            </a:r>
            <a:r>
              <a:rPr lang="en-GB" altLang="en-US" sz="2800" dirty="0">
                <a:solidFill>
                  <a:srgbClr val="004986"/>
                </a:solidFill>
                <a:latin typeface="Arial" panose="020B0604020202020204" pitchFamily="34" charset="0"/>
              </a:rPr>
              <a:t>enhancement necessary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Light particles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Neutral scalars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Neutral vector (Z’ Dark Photon)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ALP (</a:t>
            </a:r>
            <a:r>
              <a:rPr lang="en-GB" altLang="en-US" sz="2400" dirty="0" err="1">
                <a:latin typeface="Arial" panose="020B0604020202020204" pitchFamily="34" charset="0"/>
              </a:rPr>
              <a:t>axion</a:t>
            </a:r>
            <a:r>
              <a:rPr lang="en-GB" altLang="en-US" sz="2400" dirty="0">
                <a:latin typeface="Arial" panose="020B0604020202020204" pitchFamily="34" charset="0"/>
              </a:rPr>
              <a:t> like particle)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Chiral enhancement: Chirality flip does </a:t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</a:rPr>
              <a:t>not come from the muon mass but rather </a:t>
            </a:r>
            <a:br>
              <a:rPr lang="en-GB" altLang="en-US" sz="2800" dirty="0">
                <a:latin typeface="Arial" panose="020B0604020202020204" pitchFamily="34" charset="0"/>
              </a:rPr>
            </a:br>
            <a:r>
              <a:rPr lang="en-GB" altLang="en-US" sz="2800" dirty="0">
                <a:latin typeface="Arial" panose="020B0604020202020204" pitchFamily="34" charset="0"/>
              </a:rPr>
              <a:t>from a NP mass inside the loop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Explaining the Muon AMM</a:t>
            </a:r>
            <a:endParaRPr lang="en-GB" baseline="-25000" dirty="0">
              <a:solidFill>
                <a:srgbClr val="A5002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7504" y="5921746"/>
            <a:ext cx="9144000" cy="658456"/>
            <a:chOff x="42194" y="1460"/>
            <a:chExt cx="6223298" cy="1281906"/>
          </a:xfrm>
        </p:grpSpPr>
        <p:sp>
          <p:nvSpPr>
            <p:cNvPr id="15" name="Rounded Rectangle 14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Light particles or/and chiral enhancement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12" name="Left Arrow 11"/>
          <p:cNvSpPr/>
          <p:nvPr/>
        </p:nvSpPr>
        <p:spPr>
          <a:xfrm rot="10800000">
            <a:off x="512160" y="2017214"/>
            <a:ext cx="772982" cy="54189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DCE6F4"/>
          </a:solidFill>
          <a:ln>
            <a:solidFill>
              <a:srgbClr val="004986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3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7"/>
          <p:cNvSpPr/>
          <p:nvPr/>
        </p:nvSpPr>
        <p:spPr>
          <a:xfrm>
            <a:off x="6461896" y="1650098"/>
            <a:ext cx="2396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000" dirty="0" err="1">
                <a:solidFill>
                  <a:srgbClr val="004986"/>
                </a:solidFill>
                <a:latin typeface="+mn-lt"/>
              </a:rPr>
              <a:t>Huge</a:t>
            </a:r>
            <a:r>
              <a:rPr lang="it-IT" sz="3000" dirty="0">
                <a:solidFill>
                  <a:srgbClr val="004986"/>
                </a:solidFill>
                <a:latin typeface="+mn-lt"/>
              </a:rPr>
              <a:t> </a:t>
            </a:r>
            <a:r>
              <a:rPr lang="it-IT" sz="3000" dirty="0" err="1">
                <a:solidFill>
                  <a:srgbClr val="004986"/>
                </a:solidFill>
                <a:latin typeface="+mn-lt"/>
              </a:rPr>
              <a:t>literature</a:t>
            </a:r>
            <a:endParaRPr lang="en-GB" sz="3000" dirty="0">
              <a:solidFill>
                <a:srgbClr val="004986"/>
              </a:solidFill>
              <a:latin typeface="+mn-lt"/>
            </a:endParaRPr>
          </a:p>
        </p:txBody>
      </p:sp>
      <p:sp>
        <p:nvSpPr>
          <p:cNvPr id="13" name="Rectangle 6"/>
          <p:cNvSpPr/>
          <p:nvPr/>
        </p:nvSpPr>
        <p:spPr>
          <a:xfrm>
            <a:off x="7157061" y="3140968"/>
            <a:ext cx="1728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solidFill>
                  <a:srgbClr val="004986"/>
                </a:solidFill>
                <a:latin typeface="+mn-lt"/>
              </a:rPr>
              <a:t>See following days and sessions!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F87D1-7EDF-34AC-33DD-42748B7D9693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157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468313" y="981075"/>
            <a:ext cx="8229600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Enhancement by the mass of the fermion in the loop</a:t>
            </a:r>
          </a:p>
          <a:p>
            <a:pPr marL="0" indent="0" eaLnBrk="1" hangingPunct="1">
              <a:lnSpc>
                <a:spcPct val="115000"/>
              </a:lnSpc>
              <a:spcBef>
                <a:spcPct val="25000"/>
              </a:spcBef>
              <a:buSzPct val="100000"/>
              <a:buNone/>
              <a:defRPr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ct val="25000"/>
              </a:spcBef>
              <a:buSzPct val="100000"/>
              <a:buNone/>
              <a:defRPr/>
            </a:pPr>
            <a:r>
              <a:rPr lang="en-GB" altLang="en-US" sz="28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  <a:spcBef>
                <a:spcPct val="25000"/>
              </a:spcBef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28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en-US" sz="15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MSSM: (tan(ß))</a:t>
            </a: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Arial" panose="020B0604020202020204" pitchFamily="34" charset="0"/>
              </a:rPr>
              <a:t>Leptoquarks</a:t>
            </a:r>
            <a:r>
              <a:rPr lang="en-GB" altLang="en-US" sz="2400" dirty="0">
                <a:latin typeface="Arial" panose="020B0604020202020204" pitchFamily="34" charset="0"/>
              </a:rPr>
              <a:t>: </a:t>
            </a:r>
            <a:r>
              <a:rPr lang="en-GB" altLang="en-US" sz="2400" dirty="0" err="1">
                <a:latin typeface="Arial" panose="020B0604020202020204" pitchFamily="34" charset="0"/>
              </a:rPr>
              <a:t>m</a:t>
            </a:r>
            <a:r>
              <a:rPr lang="en-GB" altLang="en-US" sz="2400" baseline="-25000" dirty="0" err="1">
                <a:latin typeface="Arial" panose="020B0604020202020204" pitchFamily="34" charset="0"/>
              </a:rPr>
              <a:t>t</a:t>
            </a:r>
            <a:r>
              <a:rPr lang="en-GB" altLang="en-US" sz="2400" dirty="0">
                <a:latin typeface="Arial" panose="020B0604020202020204" pitchFamily="34" charset="0"/>
              </a:rPr>
              <a:t>/m</a:t>
            </a:r>
            <a:r>
              <a:rPr lang="el-GR" altLang="en-US" sz="2400" baseline="-25000" dirty="0">
                <a:latin typeface="Arial" panose="020B0604020202020204" pitchFamily="34" charset="0"/>
              </a:rPr>
              <a:t>μ</a:t>
            </a:r>
            <a:endParaRPr lang="en-GB" altLang="en-US" sz="2400" baseline="-250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115000"/>
              </a:lnSpc>
              <a:spcBef>
                <a:spcPct val="25000"/>
              </a:spcBef>
              <a:buClr>
                <a:srgbClr val="004986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en-US" sz="2400" dirty="0">
                <a:latin typeface="Arial" panose="020B0604020202020204" pitchFamily="34" charset="0"/>
              </a:rPr>
              <a:t>Model with vector like fermions: </a:t>
            </a:r>
            <a:r>
              <a:rPr lang="en-GB" altLang="en-US" sz="2400" dirty="0" err="1">
                <a:latin typeface="Arial" panose="020B0604020202020204" pitchFamily="34" charset="0"/>
              </a:rPr>
              <a:t>m</a:t>
            </a:r>
            <a:r>
              <a:rPr lang="en-GB" altLang="en-US" sz="2400" baseline="-25000" dirty="0" err="1">
                <a:latin typeface="Arial" panose="020B0604020202020204" pitchFamily="34" charset="0"/>
              </a:rPr>
              <a:t>Ψ</a:t>
            </a:r>
            <a:r>
              <a:rPr lang="en-GB" altLang="en-US" sz="2400" dirty="0">
                <a:latin typeface="Arial" panose="020B0604020202020204" pitchFamily="34" charset="0"/>
              </a:rPr>
              <a:t>/m</a:t>
            </a:r>
            <a:r>
              <a:rPr lang="el-GR" altLang="en-US" sz="2400" baseline="-25000" dirty="0">
                <a:latin typeface="Arial" panose="020B0604020202020204" pitchFamily="34" charset="0"/>
              </a:rPr>
              <a:t>μ</a:t>
            </a:r>
            <a:endParaRPr lang="en-GB" altLang="en-US" sz="240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A50021"/>
                </a:solidFill>
              </a:rPr>
              <a:t>Chiral enhancement</a:t>
            </a:r>
            <a:endParaRPr lang="en-GB" baseline="-25000" dirty="0">
              <a:solidFill>
                <a:srgbClr val="A5002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97688"/>
              </p:ext>
            </p:extLst>
          </p:nvPr>
        </p:nvGraphicFramePr>
        <p:xfrm>
          <a:off x="642938" y="1916113"/>
          <a:ext cx="8264525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080" imgH="939600" progId="Equation.DSMT4">
                  <p:embed/>
                </p:oleObj>
              </mc:Choice>
              <mc:Fallback>
                <p:oleObj name="Equation" r:id="rId2" imgW="3835080" imgH="939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42938" y="1916113"/>
                        <a:ext cx="8264525" cy="202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07504" y="5921746"/>
            <a:ext cx="9144000" cy="658456"/>
            <a:chOff x="42194" y="1460"/>
            <a:chExt cx="6223298" cy="1281906"/>
          </a:xfrm>
        </p:grpSpPr>
        <p:sp>
          <p:nvSpPr>
            <p:cNvPr id="13" name="Rounded Rectangle 12"/>
            <p:cNvSpPr/>
            <p:nvPr/>
          </p:nvSpPr>
          <p:spPr>
            <a:xfrm>
              <a:off x="265353" y="1460"/>
              <a:ext cx="5750873" cy="1281906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GB" dirty="0"/>
                <a:t> </a:t>
              </a:r>
            </a:p>
          </p:txBody>
        </p:sp>
        <p:sp>
          <p:nvSpPr>
            <p:cNvPr id="17" name="Rounded Rectangle 4"/>
            <p:cNvSpPr/>
            <p:nvPr/>
          </p:nvSpPr>
          <p:spPr>
            <a:xfrm>
              <a:off x="42194" y="268700"/>
              <a:ext cx="6223298" cy="747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/>
                <a:t>A priori arbitrary phase            muon EDM</a:t>
              </a:r>
            </a:p>
          </p:txBody>
        </p:sp>
      </p:grpSp>
      <p:sp>
        <p:nvSpPr>
          <p:cNvPr id="5" name="Pfeil nach rechts 4"/>
          <p:cNvSpPr/>
          <p:nvPr/>
        </p:nvSpPr>
        <p:spPr bwMode="auto">
          <a:xfrm>
            <a:off x="5356136" y="6027207"/>
            <a:ext cx="648072" cy="496887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Time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8D1F2-6B0A-8037-5B20-8E8A1CE7F0C1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70733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29" y="1340768"/>
            <a:ext cx="390074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67544" y="926578"/>
            <a:ext cx="84963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7" rIns="92075" bIns="46037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 err="1">
                <a:latin typeface="+mn-lt"/>
              </a:rPr>
              <a:t>Chirally</a:t>
            </a:r>
            <a:r>
              <a:rPr lang="en-US" altLang="en-US" dirty="0">
                <a:latin typeface="+mn-lt"/>
              </a:rPr>
              <a:t> enhanced effects requires three fields</a:t>
            </a:r>
          </a:p>
          <a:p>
            <a:pPr>
              <a:defRPr/>
            </a:pPr>
            <a:endParaRPr lang="en-US" altLang="en-US" dirty="0">
              <a:latin typeface="+mn-lt"/>
            </a:endParaRPr>
          </a:p>
          <a:p>
            <a:pPr>
              <a:defRPr/>
            </a:pPr>
            <a:endParaRPr lang="en-US" altLang="en-US" dirty="0">
              <a:latin typeface="+mn-lt"/>
            </a:endParaRPr>
          </a:p>
          <a:p>
            <a:pPr>
              <a:defRPr/>
            </a:pPr>
            <a:endParaRPr lang="en-US" altLang="en-US" dirty="0">
              <a:latin typeface="+mn-lt"/>
            </a:endParaRPr>
          </a:p>
          <a:p>
            <a:pPr>
              <a:defRPr/>
            </a:pPr>
            <a:r>
              <a:rPr lang="en-US" altLang="en-US" dirty="0">
                <a:latin typeface="+mn-lt"/>
              </a:rPr>
              <a:t>SMEFT Matching</a:t>
            </a:r>
          </a:p>
          <a:p>
            <a:pPr>
              <a:buClr>
                <a:schemeClr val="tx1"/>
              </a:buClr>
              <a:defRPr/>
            </a:pPr>
            <a:r>
              <a:rPr lang="en-US" altLang="en-US" dirty="0">
                <a:latin typeface="+mn-lt"/>
              </a:rPr>
              <a:t>Correlations with</a:t>
            </a:r>
          </a:p>
          <a:p>
            <a:pPr lvl="1">
              <a:buClr>
                <a:schemeClr val="tx1"/>
              </a:buClr>
              <a:defRPr/>
            </a:pPr>
            <a:r>
              <a:rPr lang="en-US" altLang="en-US" dirty="0">
                <a:latin typeface="+mn-lt"/>
              </a:rPr>
              <a:t>Z</a:t>
            </a:r>
            <a:r>
              <a:rPr lang="en-US" altLang="en-US" dirty="0">
                <a:latin typeface="Calibri"/>
                <a:cs typeface="Calibri"/>
              </a:rPr>
              <a:t>→µµ</a:t>
            </a:r>
            <a:endParaRPr lang="en-US" altLang="en-US" dirty="0">
              <a:latin typeface="+mn-lt"/>
            </a:endParaRPr>
          </a:p>
          <a:p>
            <a:pPr lvl="1">
              <a:buClr>
                <a:schemeClr val="tx1"/>
              </a:buClr>
              <a:defRPr/>
            </a:pPr>
            <a:r>
              <a:rPr lang="en-US" altLang="en-US" dirty="0">
                <a:latin typeface="+mn-lt"/>
              </a:rPr>
              <a:t>h</a:t>
            </a:r>
            <a:r>
              <a:rPr lang="en-US" altLang="en-US" dirty="0">
                <a:latin typeface="Calibri"/>
                <a:cs typeface="Calibri"/>
              </a:rPr>
              <a:t> →µµ</a:t>
            </a:r>
            <a:endParaRPr lang="en-US" altLang="en-US" dirty="0">
              <a:latin typeface="+mn-lt"/>
            </a:endParaRPr>
          </a:p>
          <a:p>
            <a:pPr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6675438" y="60610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en-US" sz="1200"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5599571"/>
            <a:ext cx="8278048" cy="1143918"/>
            <a:chOff x="2249" y="-1597616"/>
            <a:chExt cx="6091500" cy="3600400"/>
          </a:xfrm>
        </p:grpSpPr>
        <p:sp>
          <p:nvSpPr>
            <p:cNvPr id="15" name="Rounded Rectangle 14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200" dirty="0" err="1"/>
                <a:t>Z,h</a:t>
              </a:r>
              <a:r>
                <a:rPr lang="en-GB" sz="3200" dirty="0">
                  <a:latin typeface="Calibri" panose="020F0502020204030204" pitchFamily="34" charset="0"/>
                </a:rPr>
                <a:t>→</a:t>
              </a:r>
              <a:r>
                <a:rPr lang="el-GR" sz="3200" dirty="0">
                  <a:latin typeface="Calibri" panose="020F0502020204030204" pitchFamily="34" charset="0"/>
                </a:rPr>
                <a:t>μμ</a:t>
              </a:r>
              <a:r>
                <a:rPr lang="en-GB" sz="3200" dirty="0">
                  <a:latin typeface="Calibri" panose="020F0502020204030204" pitchFamily="34" charset="0"/>
                </a:rPr>
                <a:t> at future colliders</a:t>
              </a:r>
              <a:endParaRPr lang="en-GB" sz="3200" kern="12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  <p:pic>
        <p:nvPicPr>
          <p:cNvPr id="19" name="Picture 2" descr="Bildergebnis für uzh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586" y="27692"/>
            <a:ext cx="1800200" cy="8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eck 16"/>
          <p:cNvSpPr/>
          <p:nvPr/>
        </p:nvSpPr>
        <p:spPr bwMode="auto">
          <a:xfrm>
            <a:off x="6516216" y="116632"/>
            <a:ext cx="2520280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584" y="2924944"/>
            <a:ext cx="28147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04986"/>
                </a:solidFill>
                <a:latin typeface="+mn-lt"/>
              </a:rPr>
              <a:t>A.C., M. </a:t>
            </a:r>
            <a:r>
              <a:rPr lang="it-IT" sz="1400" dirty="0" err="1">
                <a:solidFill>
                  <a:srgbClr val="004986"/>
                </a:solidFill>
                <a:latin typeface="+mn-lt"/>
              </a:rPr>
              <a:t>Hoferichter</a:t>
            </a:r>
            <a:r>
              <a:rPr lang="it-IT" sz="1400" dirty="0">
                <a:solidFill>
                  <a:srgbClr val="004986"/>
                </a:solidFill>
                <a:latin typeface="+mn-lt"/>
              </a:rPr>
              <a:t>, 2104.03202</a:t>
            </a:r>
            <a:br>
              <a:rPr lang="it-IT" sz="1400" dirty="0">
                <a:solidFill>
                  <a:srgbClr val="004986"/>
                </a:solidFill>
                <a:latin typeface="+mn-lt"/>
              </a:rPr>
            </a:br>
            <a:endParaRPr lang="en-GB" sz="1400" dirty="0">
              <a:solidFill>
                <a:srgbClr val="004986"/>
              </a:solidFill>
              <a:latin typeface="+mn-lt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945" y="1412777"/>
            <a:ext cx="430013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A50021"/>
                </a:solidFill>
              </a:rPr>
              <a:t>Heavy </a:t>
            </a:r>
            <a:r>
              <a:rPr lang="de-DE" dirty="0" err="1">
                <a:solidFill>
                  <a:srgbClr val="A50021"/>
                </a:solidFill>
              </a:rPr>
              <a:t>new</a:t>
            </a:r>
            <a:r>
              <a:rPr lang="de-DE" dirty="0">
                <a:solidFill>
                  <a:srgbClr val="A50021"/>
                </a:solidFill>
              </a:rPr>
              <a:t> </a:t>
            </a:r>
            <a:r>
              <a:rPr lang="de-DE" dirty="0" err="1">
                <a:solidFill>
                  <a:srgbClr val="A50021"/>
                </a:solidFill>
              </a:rPr>
              <a:t>scalars</a:t>
            </a:r>
            <a:r>
              <a:rPr lang="de-DE" dirty="0">
                <a:solidFill>
                  <a:srgbClr val="A50021"/>
                </a:solidFill>
              </a:rPr>
              <a:t> </a:t>
            </a:r>
            <a:r>
              <a:rPr lang="de-DE" dirty="0" err="1">
                <a:solidFill>
                  <a:srgbClr val="A50021"/>
                </a:solidFill>
              </a:rPr>
              <a:t>and</a:t>
            </a:r>
            <a:r>
              <a:rPr lang="de-DE" dirty="0">
                <a:solidFill>
                  <a:srgbClr val="A50021"/>
                </a:solidFill>
              </a:rPr>
              <a:t> </a:t>
            </a:r>
            <a:r>
              <a:rPr lang="de-DE" dirty="0" err="1">
                <a:solidFill>
                  <a:srgbClr val="A50021"/>
                </a:solidFill>
              </a:rPr>
              <a:t>fermions</a:t>
            </a:r>
            <a:endParaRPr lang="en-GB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760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z="3600" dirty="0">
                <a:solidFill>
                  <a:srgbClr val="A50021"/>
                </a:solidFill>
              </a:rPr>
              <a:t>Indirect Limit on the Muon EDM</a:t>
            </a:r>
            <a:endParaRPr lang="en-US" altLang="en-US" sz="3600" dirty="0">
              <a:solidFill>
                <a:srgbClr val="A50021"/>
              </a:solidFill>
              <a:effectLst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grpSp>
        <p:nvGrpSpPr>
          <p:cNvPr id="52" name="Group 51"/>
          <p:cNvGrpSpPr/>
          <p:nvPr/>
        </p:nvGrpSpPr>
        <p:grpSpPr>
          <a:xfrm>
            <a:off x="493057" y="5591358"/>
            <a:ext cx="8278048" cy="1143918"/>
            <a:chOff x="2249" y="-1597616"/>
            <a:chExt cx="6091500" cy="3600400"/>
          </a:xfrm>
        </p:grpSpPr>
        <p:sp>
          <p:nvSpPr>
            <p:cNvPr id="53" name="Rounded Rectangle 52"/>
            <p:cNvSpPr/>
            <p:nvPr/>
          </p:nvSpPr>
          <p:spPr>
            <a:xfrm>
              <a:off x="2249" y="-869755"/>
              <a:ext cx="6091500" cy="2153121"/>
            </a:xfrm>
            <a:prstGeom prst="roundRect">
              <a:avLst>
                <a:gd name="adj" fmla="val 10000"/>
              </a:avLst>
            </a:prstGeom>
            <a:solidFill>
              <a:srgbClr val="00498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Rounded Rectangle 4"/>
            <p:cNvSpPr/>
            <p:nvPr/>
          </p:nvSpPr>
          <p:spPr>
            <a:xfrm>
              <a:off x="21023" y="-1597616"/>
              <a:ext cx="6053952" cy="3600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CH" sz="3200" dirty="0" err="1">
                  <a:latin typeface="Calibri" panose="020F0502020204030204" pitchFamily="34" charset="0"/>
                </a:rPr>
                <a:t>Improvement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of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direct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limit</a:t>
              </a:r>
              <a:r>
                <a:rPr lang="de-CH" sz="3200" dirty="0">
                  <a:latin typeface="Calibri" panose="020F0502020204030204" pitchFamily="34" charset="0"/>
                </a:rPr>
                <a:t> </a:t>
              </a:r>
              <a:r>
                <a:rPr lang="de-CH" sz="3200" dirty="0" err="1">
                  <a:latin typeface="Calibri" panose="020F0502020204030204" pitchFamily="34" charset="0"/>
                </a:rPr>
                <a:t>important</a:t>
              </a:r>
              <a:endParaRPr lang="en-GB" sz="3200" kern="1200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239"/>
          <a:stretch/>
        </p:blipFill>
        <p:spPr>
          <a:xfrm>
            <a:off x="4956398" y="2355526"/>
            <a:ext cx="3973059" cy="3300021"/>
          </a:xfrm>
          <a:prstGeom prst="rect">
            <a:avLst/>
          </a:prstGeom>
        </p:spPr>
      </p:pic>
      <p:sp>
        <p:nvSpPr>
          <p:cNvPr id="75" name="Inhaltsplatzhalter 1"/>
          <p:cNvSpPr>
            <a:spLocks noGrp="1"/>
          </p:cNvSpPr>
          <p:nvPr>
            <p:ph sz="quarter" idx="13"/>
          </p:nvPr>
        </p:nvSpPr>
        <p:spPr>
          <a:xfrm>
            <a:off x="427587" y="951585"/>
            <a:ext cx="8350514" cy="5616624"/>
          </a:xfrm>
        </p:spPr>
        <p:txBody>
          <a:bodyPr/>
          <a:lstStyle/>
          <a:p>
            <a:r>
              <a:rPr lang="en-US" altLang="en-US" sz="3000" dirty="0"/>
              <a:t>MFV:  </a:t>
            </a:r>
          </a:p>
          <a:p>
            <a:r>
              <a:rPr lang="en-GB" altLang="en-US" sz="3000" dirty="0"/>
              <a:t>Contribution only starts at the 3-loop level</a:t>
            </a:r>
          </a:p>
          <a:p>
            <a:endParaRPr lang="en-GB" altLang="en-US" sz="3000" dirty="0"/>
          </a:p>
          <a:p>
            <a:endParaRPr lang="en-GB" altLang="en-US" sz="3000" dirty="0"/>
          </a:p>
          <a:p>
            <a:endParaRPr lang="en-GB" altLang="en-US" sz="3000" dirty="0"/>
          </a:p>
          <a:p>
            <a:endParaRPr lang="en-GB" altLang="en-US" sz="3000" dirty="0"/>
          </a:p>
          <a:p>
            <a:pPr marL="0" indent="0">
              <a:buNone/>
            </a:pPr>
            <a:endParaRPr lang="en-GB" altLang="en-US" sz="3000" dirty="0"/>
          </a:p>
          <a:p>
            <a:r>
              <a:rPr lang="en-GB" altLang="en-US" sz="3000" dirty="0"/>
              <a:t> Direct limit</a:t>
            </a:r>
            <a:endParaRPr lang="en-US" altLang="en-US" sz="3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890832"/>
            <a:ext cx="4451583" cy="631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AAB8E1-C929-8036-B182-479317E34A89}"/>
              </a:ext>
            </a:extLst>
          </p:cNvPr>
          <p:cNvSpPr/>
          <p:nvPr/>
        </p:nvSpPr>
        <p:spPr bwMode="auto">
          <a:xfrm>
            <a:off x="7252291" y="116632"/>
            <a:ext cx="1784205" cy="63836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F25DB19-B44D-7920-1E99-E14890DA6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98" y="2069801"/>
            <a:ext cx="4328261" cy="7142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Y.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Ema, T.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Gao and M.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CH" altLang="en-CH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Pospelov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</a:t>
            </a:r>
            <a:b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Phys. Rev. Lett. </a:t>
            </a:r>
            <a:r>
              <a:rPr kumimoji="0" lang="en-US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128 </a:t>
            </a:r>
            <a:r>
              <a:rPr kumimoji="0" lang="en-CH" altLang="en-CH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(2022) no.13, 131803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C96CBEA-6AE4-B070-DDC6-5FD6FE53D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8610038"/>
              </p:ext>
            </p:extLst>
          </p:nvPr>
        </p:nvGraphicFramePr>
        <p:xfrm>
          <a:off x="474762" y="2906041"/>
          <a:ext cx="50133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41400" imgH="253800" progId="Equation.DSMT4">
                  <p:embed/>
                </p:oleObj>
              </mc:Choice>
              <mc:Fallback>
                <p:oleObj name="Equation" r:id="rId4" imgW="18414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C96CBEA-6AE4-B070-DDC6-5FD6FE53D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4762" y="2906041"/>
                        <a:ext cx="5013325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9769E8-D64D-9AF7-531A-6743BA25A5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11230"/>
              </p:ext>
            </p:extLst>
          </p:nvPr>
        </p:nvGraphicFramePr>
        <p:xfrm>
          <a:off x="573722" y="3714338"/>
          <a:ext cx="3627437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79360" progId="Equation.DSMT4">
                  <p:embed/>
                </p:oleObj>
              </mc:Choice>
              <mc:Fallback>
                <p:oleObj name="Equation" r:id="rId6" imgW="133344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9769E8-D64D-9AF7-531A-6743BA25A5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722" y="3714338"/>
                        <a:ext cx="3627437" cy="75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27E4D2D-835D-B699-C349-94C9D80F74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5983"/>
          <a:stretch/>
        </p:blipFill>
        <p:spPr>
          <a:xfrm>
            <a:off x="530735" y="5048726"/>
            <a:ext cx="3855551" cy="52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124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SI PowerPoint Master english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 PowerPoint Master english</Template>
  <TotalTime>399</TotalTime>
  <Words>994</Words>
  <Application>Microsoft Office PowerPoint</Application>
  <PresentationFormat>On-screen Show (4:3)</PresentationFormat>
  <Paragraphs>186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Georgia</vt:lpstr>
      <vt:lpstr>Rockwell</vt:lpstr>
      <vt:lpstr>SFMono-Regular</vt:lpstr>
      <vt:lpstr>Symbol</vt:lpstr>
      <vt:lpstr>Times</vt:lpstr>
      <vt:lpstr>Times New Roman</vt:lpstr>
      <vt:lpstr>Wingdings</vt:lpstr>
      <vt:lpstr>PSI PowerPoint Master english</vt:lpstr>
      <vt:lpstr>1_Custom Design</vt:lpstr>
      <vt:lpstr>Custom Design</vt:lpstr>
      <vt:lpstr>Equation</vt:lpstr>
      <vt:lpstr>The Muon EDM  and New Higgs Bosons at the EW Scale</vt:lpstr>
      <vt:lpstr>Outline</vt:lpstr>
      <vt:lpstr>Physics Beyond the Standard Model</vt:lpstr>
      <vt:lpstr>Muon Anomalous Magnetic Moment (aμ)</vt:lpstr>
      <vt:lpstr>Dipoles in the EFT</vt:lpstr>
      <vt:lpstr>Explaining the Muon AMM</vt:lpstr>
      <vt:lpstr>Chiral enhancement</vt:lpstr>
      <vt:lpstr>Heavy new scalars and fermions</vt:lpstr>
      <vt:lpstr>Indirect Limit on the Muon EDM</vt:lpstr>
      <vt:lpstr>Future experimental sensitivity</vt:lpstr>
      <vt:lpstr>Future Implications of aµ</vt:lpstr>
      <vt:lpstr>PowerPoint Presentation</vt:lpstr>
      <vt:lpstr>Hints for new Scalars at 95 GeV &amp; 151.5 GeV</vt:lpstr>
      <vt:lpstr>Differential Top-Quark Distributions</vt:lpstr>
      <vt:lpstr>New Physics in Top-Quark Distributions</vt:lpstr>
      <vt:lpstr>Simplified Model: H→SS’→WWbb</vt:lpstr>
      <vt:lpstr>Simplified model for top distributions</vt:lpstr>
      <vt:lpstr>Is the 151.5 GeV Boson a Triplet?</vt:lpstr>
      <vt:lpstr>h→γγ+X from ATLAS </vt:lpstr>
      <vt:lpstr>Δ2HDMS and resonant top-quark production</vt:lpstr>
      <vt:lpstr>PowerPoint Presentation</vt:lpstr>
      <vt:lpstr>PowerPoint Presentation</vt:lpstr>
      <vt:lpstr>Differential Top-Quark Distributions</vt:lpstr>
      <vt:lpstr>Leptoquarks in aμ</vt:lpstr>
      <vt:lpstr>aμ vs h→μμ</vt:lpstr>
    </vt:vector>
  </TitlesOfParts>
  <Company>PSI - Paul Scherrer Institut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the title of your  presentation here</dc:title>
  <dc:creator>Crivellin Andreas</dc:creator>
  <cp:lastModifiedBy>Andreas Crivellin</cp:lastModifiedBy>
  <cp:revision>611</cp:revision>
  <cp:lastPrinted>2018-03-01T20:24:14Z</cp:lastPrinted>
  <dcterms:created xsi:type="dcterms:W3CDTF">2016-11-10T14:03:25Z</dcterms:created>
  <dcterms:modified xsi:type="dcterms:W3CDTF">2024-03-06T12:01:45Z</dcterms:modified>
</cp:coreProperties>
</file>