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notesMasterIdLst>
    <p:notesMasterId r:id="rId59"/>
  </p:notesMasterIdLst>
  <p:handoutMasterIdLst>
    <p:handoutMasterId r:id="rId60"/>
  </p:handoutMasterIdLst>
  <p:sldIdLst>
    <p:sldId id="256" r:id="rId2"/>
    <p:sldId id="258" r:id="rId3"/>
    <p:sldId id="257" r:id="rId4"/>
    <p:sldId id="260" r:id="rId5"/>
    <p:sldId id="272" r:id="rId6"/>
    <p:sldId id="273" r:id="rId7"/>
    <p:sldId id="261" r:id="rId8"/>
    <p:sldId id="262" r:id="rId9"/>
    <p:sldId id="263" r:id="rId10"/>
    <p:sldId id="264" r:id="rId11"/>
    <p:sldId id="265" r:id="rId12"/>
    <p:sldId id="266" r:id="rId13"/>
    <p:sldId id="267" r:id="rId14"/>
    <p:sldId id="268" r:id="rId15"/>
    <p:sldId id="476" r:id="rId16"/>
    <p:sldId id="533" r:id="rId17"/>
    <p:sldId id="583" r:id="rId18"/>
    <p:sldId id="584" r:id="rId19"/>
    <p:sldId id="585" r:id="rId20"/>
    <p:sldId id="539" r:id="rId21"/>
    <p:sldId id="574" r:id="rId22"/>
    <p:sldId id="575" r:id="rId23"/>
    <p:sldId id="576" r:id="rId24"/>
    <p:sldId id="577" r:id="rId25"/>
    <p:sldId id="483" r:id="rId26"/>
    <p:sldId id="493" r:id="rId27"/>
    <p:sldId id="494" r:id="rId28"/>
    <p:sldId id="495" r:id="rId29"/>
    <p:sldId id="496" r:id="rId30"/>
    <p:sldId id="497" r:id="rId31"/>
    <p:sldId id="498" r:id="rId32"/>
    <p:sldId id="508" r:id="rId33"/>
    <p:sldId id="509" r:id="rId34"/>
    <p:sldId id="511" r:id="rId35"/>
    <p:sldId id="510" r:id="rId36"/>
    <p:sldId id="500" r:id="rId37"/>
    <p:sldId id="502" r:id="rId38"/>
    <p:sldId id="503" r:id="rId39"/>
    <p:sldId id="504" r:id="rId40"/>
    <p:sldId id="505" r:id="rId41"/>
    <p:sldId id="506" r:id="rId42"/>
    <p:sldId id="507" r:id="rId43"/>
    <p:sldId id="485" r:id="rId44"/>
    <p:sldId id="579" r:id="rId45"/>
    <p:sldId id="580" r:id="rId46"/>
    <p:sldId id="541" r:id="rId47"/>
    <p:sldId id="578" r:id="rId48"/>
    <p:sldId id="543" r:id="rId49"/>
    <p:sldId id="487" r:id="rId50"/>
    <p:sldId id="545" r:id="rId51"/>
    <p:sldId id="546" r:id="rId52"/>
    <p:sldId id="544" r:id="rId53"/>
    <p:sldId id="547" r:id="rId54"/>
    <p:sldId id="490" r:id="rId55"/>
    <p:sldId id="549" r:id="rId56"/>
    <p:sldId id="550" r:id="rId57"/>
    <p:sldId id="55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21"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5DCFE6-F9B0-54F6-74F1-1E234D7588F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B1A3F3-A71C-7A01-0195-53C0055A86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34E26F-94C9-4767-9D59-CC7575A0B875}" type="datetimeFigureOut">
              <a:rPr lang="en-US" smtClean="0"/>
              <a:t>3/8/2024</a:t>
            </a:fld>
            <a:endParaRPr lang="en-US"/>
          </a:p>
        </p:txBody>
      </p:sp>
      <p:sp>
        <p:nvSpPr>
          <p:cNvPr id="4" name="Footer Placeholder 3">
            <a:extLst>
              <a:ext uri="{FF2B5EF4-FFF2-40B4-BE49-F238E27FC236}">
                <a16:creationId xmlns:a16="http://schemas.microsoft.com/office/drawing/2014/main" id="{0E1A425A-DAA4-7712-2B05-326D624275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D2AD92-EDEC-1E13-61A4-AE209AE630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1C475F-CCD3-4F10-98FD-6AEC7EBF6FAF}" type="slidenum">
              <a:rPr lang="en-US" smtClean="0"/>
              <a:t>‹#›</a:t>
            </a:fld>
            <a:endParaRPr lang="en-US"/>
          </a:p>
        </p:txBody>
      </p:sp>
    </p:spTree>
    <p:extLst>
      <p:ext uri="{BB962C8B-B14F-4D97-AF65-F5344CB8AC3E}">
        <p14:creationId xmlns:p14="http://schemas.microsoft.com/office/powerpoint/2010/main" val="23562079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0034A-4AB8-48E4-A4A7-EF056DD07CDA}"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A06B26-8372-414C-878A-A32A5D0C88B6}" type="slidenum">
              <a:rPr lang="en-US" smtClean="0"/>
              <a:t>‹#›</a:t>
            </a:fld>
            <a:endParaRPr lang="en-US"/>
          </a:p>
        </p:txBody>
      </p:sp>
    </p:spTree>
    <p:extLst>
      <p:ext uri="{BB962C8B-B14F-4D97-AF65-F5344CB8AC3E}">
        <p14:creationId xmlns:p14="http://schemas.microsoft.com/office/powerpoint/2010/main" val="25078014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JILA eEDM group </a:t>
            </a:r>
            <a:r>
              <a:rPr lang="en-US" baseline="0" dirty="0"/>
              <a:t>use trapped HfF+ ions and rotating electric and magnetic fields. They apply optical pumping to prepare populations either in the upper doublet or the lower doublet. Then, they induce a Ramsey spin-processing and detect the final spin polarization by state-selective photodissociation. This plot shows a typical Ramsey fringe measurement. </a:t>
            </a:r>
          </a:p>
        </p:txBody>
      </p:sp>
      <p:sp>
        <p:nvSpPr>
          <p:cNvPr id="4" name="Slide Number Placeholder 3"/>
          <p:cNvSpPr>
            <a:spLocks noGrp="1"/>
          </p:cNvSpPr>
          <p:nvPr>
            <p:ph type="sldNum" sz="quarter" idx="5"/>
          </p:nvPr>
        </p:nvSpPr>
        <p:spPr/>
        <p:txBody>
          <a:bodyPr/>
          <a:lstStyle/>
          <a:p>
            <a:fld id="{8E7A2EE0-B5FC-4690-8C5A-70DB85CB6489}" type="slidenum">
              <a:rPr lang="en-US" smtClean="0"/>
              <a:t>15</a:t>
            </a:fld>
            <a:endParaRPr lang="en-US"/>
          </a:p>
        </p:txBody>
      </p:sp>
    </p:spTree>
    <p:extLst>
      <p:ext uri="{BB962C8B-B14F-4D97-AF65-F5344CB8AC3E}">
        <p14:creationId xmlns:p14="http://schemas.microsoft.com/office/powerpoint/2010/main" val="89026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apply lasers to cool Yb+ to the ground motional state. At the same time, </a:t>
            </a:r>
            <a:r>
              <a:rPr lang="en-US" dirty="0" err="1"/>
              <a:t>ThF</a:t>
            </a:r>
            <a:r>
              <a:rPr lang="en-US" dirty="0"/>
              <a:t>+ is sympathetically cooled to the ground motional state as well. We use n to label the motional state. We need to notice that the two ion species must be in the same motional state for all the time because they are linked together tightly by Coulomb force. This is essential for the quantum logic technology.  </a:t>
            </a:r>
          </a:p>
        </p:txBody>
      </p:sp>
      <p:sp>
        <p:nvSpPr>
          <p:cNvPr id="4" name="Slide Number Placeholder 3"/>
          <p:cNvSpPr>
            <a:spLocks noGrp="1"/>
          </p:cNvSpPr>
          <p:nvPr>
            <p:ph type="sldNum" sz="quarter" idx="5"/>
          </p:nvPr>
        </p:nvSpPr>
        <p:spPr/>
        <p:txBody>
          <a:bodyPr/>
          <a:lstStyle/>
          <a:p>
            <a:fld id="{8E7A2EE0-B5FC-4690-8C5A-70DB85CB6489}" type="slidenum">
              <a:rPr lang="en-US" smtClean="0"/>
              <a:t>33</a:t>
            </a:fld>
            <a:endParaRPr lang="en-US"/>
          </a:p>
        </p:txBody>
      </p:sp>
    </p:spTree>
    <p:extLst>
      <p:ext uri="{BB962C8B-B14F-4D97-AF65-F5344CB8AC3E}">
        <p14:creationId xmlns:p14="http://schemas.microsoft.com/office/powerpoint/2010/main" val="1394964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apply lasers to cool Yb+ to the ground motional state. At the same time, </a:t>
            </a:r>
            <a:r>
              <a:rPr lang="en-US" dirty="0" err="1"/>
              <a:t>ThF</a:t>
            </a:r>
            <a:r>
              <a:rPr lang="en-US" dirty="0"/>
              <a:t>+ is sympathetically cooled to the ground motional state as well. We use n to label the motional state. We need to notice that the two ion species must be in the same motional state for all the time because they are linked together tightly by Coulomb force. This is essential for the quantum logic technology.  </a:t>
            </a:r>
          </a:p>
        </p:txBody>
      </p:sp>
      <p:sp>
        <p:nvSpPr>
          <p:cNvPr id="4" name="Slide Number Placeholder 3"/>
          <p:cNvSpPr>
            <a:spLocks noGrp="1"/>
          </p:cNvSpPr>
          <p:nvPr>
            <p:ph type="sldNum" sz="quarter" idx="5"/>
          </p:nvPr>
        </p:nvSpPr>
        <p:spPr/>
        <p:txBody>
          <a:bodyPr/>
          <a:lstStyle/>
          <a:p>
            <a:fld id="{8E7A2EE0-B5FC-4690-8C5A-70DB85CB6489}" type="slidenum">
              <a:rPr lang="en-US" smtClean="0"/>
              <a:t>34</a:t>
            </a:fld>
            <a:endParaRPr lang="en-US"/>
          </a:p>
        </p:txBody>
      </p:sp>
    </p:spTree>
    <p:extLst>
      <p:ext uri="{BB962C8B-B14F-4D97-AF65-F5344CB8AC3E}">
        <p14:creationId xmlns:p14="http://schemas.microsoft.com/office/powerpoint/2010/main" val="3041021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state should not exist if we perform good ground state cooling and state purification. </a:t>
            </a:r>
          </a:p>
        </p:txBody>
      </p:sp>
      <p:sp>
        <p:nvSpPr>
          <p:cNvPr id="4" name="Slide Number Placeholder 3"/>
          <p:cNvSpPr>
            <a:spLocks noGrp="1"/>
          </p:cNvSpPr>
          <p:nvPr>
            <p:ph type="sldNum" sz="quarter" idx="5"/>
          </p:nvPr>
        </p:nvSpPr>
        <p:spPr/>
        <p:txBody>
          <a:bodyPr/>
          <a:lstStyle/>
          <a:p>
            <a:fld id="{8E7A2EE0-B5FC-4690-8C5A-70DB85CB6489}" type="slidenum">
              <a:rPr lang="en-US" smtClean="0"/>
              <a:t>35</a:t>
            </a:fld>
            <a:endParaRPr lang="en-US"/>
          </a:p>
        </p:txBody>
      </p:sp>
    </p:spTree>
    <p:extLst>
      <p:ext uri="{BB962C8B-B14F-4D97-AF65-F5344CB8AC3E}">
        <p14:creationId xmlns:p14="http://schemas.microsoft.com/office/powerpoint/2010/main" val="806266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A2EE0-B5FC-4690-8C5A-70DB85CB6489}" type="slidenum">
              <a:rPr lang="en-US" smtClean="0"/>
              <a:t>36</a:t>
            </a:fld>
            <a:endParaRPr lang="en-US"/>
          </a:p>
        </p:txBody>
      </p:sp>
    </p:spTree>
    <p:extLst>
      <p:ext uri="{BB962C8B-B14F-4D97-AF65-F5344CB8AC3E}">
        <p14:creationId xmlns:p14="http://schemas.microsoft.com/office/powerpoint/2010/main" val="1555844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A2EE0-B5FC-4690-8C5A-70DB85CB6489}" type="slidenum">
              <a:rPr lang="en-US" smtClean="0"/>
              <a:t>37</a:t>
            </a:fld>
            <a:endParaRPr lang="en-US"/>
          </a:p>
        </p:txBody>
      </p:sp>
    </p:spTree>
    <p:extLst>
      <p:ext uri="{BB962C8B-B14F-4D97-AF65-F5344CB8AC3E}">
        <p14:creationId xmlns:p14="http://schemas.microsoft.com/office/powerpoint/2010/main" val="3847131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A2EE0-B5FC-4690-8C5A-70DB85CB6489}" type="slidenum">
              <a:rPr lang="en-US" smtClean="0"/>
              <a:t>38</a:t>
            </a:fld>
            <a:endParaRPr lang="en-US"/>
          </a:p>
        </p:txBody>
      </p:sp>
    </p:spTree>
    <p:extLst>
      <p:ext uri="{BB962C8B-B14F-4D97-AF65-F5344CB8AC3E}">
        <p14:creationId xmlns:p14="http://schemas.microsoft.com/office/powerpoint/2010/main" val="1870891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A2EE0-B5FC-4690-8C5A-70DB85CB6489}" type="slidenum">
              <a:rPr lang="en-US" smtClean="0"/>
              <a:t>39</a:t>
            </a:fld>
            <a:endParaRPr lang="en-US"/>
          </a:p>
        </p:txBody>
      </p:sp>
    </p:spTree>
    <p:extLst>
      <p:ext uri="{BB962C8B-B14F-4D97-AF65-F5344CB8AC3E}">
        <p14:creationId xmlns:p14="http://schemas.microsoft.com/office/powerpoint/2010/main" val="2280108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A2EE0-B5FC-4690-8C5A-70DB85CB6489}" type="slidenum">
              <a:rPr lang="en-US" smtClean="0"/>
              <a:t>40</a:t>
            </a:fld>
            <a:endParaRPr lang="en-US"/>
          </a:p>
        </p:txBody>
      </p:sp>
    </p:spTree>
    <p:extLst>
      <p:ext uri="{BB962C8B-B14F-4D97-AF65-F5344CB8AC3E}">
        <p14:creationId xmlns:p14="http://schemas.microsoft.com/office/powerpoint/2010/main" val="943220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A2EE0-B5FC-4690-8C5A-70DB85CB6489}" type="slidenum">
              <a:rPr lang="en-US" smtClean="0"/>
              <a:t>41</a:t>
            </a:fld>
            <a:endParaRPr lang="en-US"/>
          </a:p>
        </p:txBody>
      </p:sp>
    </p:spTree>
    <p:extLst>
      <p:ext uri="{BB962C8B-B14F-4D97-AF65-F5344CB8AC3E}">
        <p14:creationId xmlns:p14="http://schemas.microsoft.com/office/powerpoint/2010/main" val="1682524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A2EE0-B5FC-4690-8C5A-70DB85CB6489}" type="slidenum">
              <a:rPr lang="en-US" smtClean="0"/>
              <a:t>42</a:t>
            </a:fld>
            <a:endParaRPr lang="en-US"/>
          </a:p>
        </p:txBody>
      </p:sp>
    </p:spTree>
    <p:extLst>
      <p:ext uri="{BB962C8B-B14F-4D97-AF65-F5344CB8AC3E}">
        <p14:creationId xmlns:p14="http://schemas.microsoft.com/office/powerpoint/2010/main" val="1621061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A2EE0-B5FC-4690-8C5A-70DB85CB6489}" type="slidenum">
              <a:rPr lang="en-US" smtClean="0"/>
              <a:t>25</a:t>
            </a:fld>
            <a:endParaRPr lang="en-US"/>
          </a:p>
        </p:txBody>
      </p:sp>
    </p:spTree>
    <p:extLst>
      <p:ext uri="{BB962C8B-B14F-4D97-AF65-F5344CB8AC3E}">
        <p14:creationId xmlns:p14="http://schemas.microsoft.com/office/powerpoint/2010/main" val="21153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generate GV/cm effective electric field, we need to apply at least 10 V/cm rotating external field. However, such rotating E-field is incompatible with the quantum </a:t>
            </a:r>
            <a:r>
              <a:rPr lang="en-US"/>
              <a:t>logic scheme. </a:t>
            </a:r>
            <a:endParaRPr lang="en-US" dirty="0"/>
          </a:p>
        </p:txBody>
      </p:sp>
      <p:sp>
        <p:nvSpPr>
          <p:cNvPr id="4" name="Slide Number Placeholder 3"/>
          <p:cNvSpPr>
            <a:spLocks noGrp="1"/>
          </p:cNvSpPr>
          <p:nvPr>
            <p:ph type="sldNum" sz="quarter" idx="5"/>
          </p:nvPr>
        </p:nvSpPr>
        <p:spPr/>
        <p:txBody>
          <a:bodyPr/>
          <a:lstStyle/>
          <a:p>
            <a:fld id="{8E7A2EE0-B5FC-4690-8C5A-70DB85CB6489}" type="slidenum">
              <a:rPr lang="en-US" smtClean="0"/>
              <a:t>43</a:t>
            </a:fld>
            <a:endParaRPr lang="en-US"/>
          </a:p>
        </p:txBody>
      </p:sp>
    </p:spTree>
    <p:extLst>
      <p:ext uri="{BB962C8B-B14F-4D97-AF65-F5344CB8AC3E}">
        <p14:creationId xmlns:p14="http://schemas.microsoft.com/office/powerpoint/2010/main" val="2891529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757FD-B76C-88BE-E836-2C00F01357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3AA389-DE64-B28C-8073-997CF2E104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C7547-7908-E3E8-4D17-4E7CE8118DA1}"/>
              </a:ext>
            </a:extLst>
          </p:cNvPr>
          <p:cNvSpPr>
            <a:spLocks noGrp="1"/>
          </p:cNvSpPr>
          <p:nvPr>
            <p:ph type="body" idx="1"/>
          </p:nvPr>
        </p:nvSpPr>
        <p:spPr/>
        <p:txBody>
          <a:bodyPr/>
          <a:lstStyle/>
          <a:p>
            <a:r>
              <a:rPr lang="en-US" dirty="0"/>
              <a:t>To generate GV/cm effective electric field, we need to apply at least 10 V/cm rotating external field. However, such rotating E-field is incompatible with the quantum </a:t>
            </a:r>
            <a:r>
              <a:rPr lang="en-US"/>
              <a:t>logic scheme. </a:t>
            </a:r>
            <a:endParaRPr lang="en-US" dirty="0"/>
          </a:p>
        </p:txBody>
      </p:sp>
      <p:sp>
        <p:nvSpPr>
          <p:cNvPr id="4" name="Slide Number Placeholder 3">
            <a:extLst>
              <a:ext uri="{FF2B5EF4-FFF2-40B4-BE49-F238E27FC236}">
                <a16:creationId xmlns:a16="http://schemas.microsoft.com/office/drawing/2014/main" id="{BB6640DB-3DDC-EBFB-11C9-EEB22006DBBD}"/>
              </a:ext>
            </a:extLst>
          </p:cNvPr>
          <p:cNvSpPr>
            <a:spLocks noGrp="1"/>
          </p:cNvSpPr>
          <p:nvPr>
            <p:ph type="sldNum" sz="quarter" idx="5"/>
          </p:nvPr>
        </p:nvSpPr>
        <p:spPr/>
        <p:txBody>
          <a:bodyPr/>
          <a:lstStyle/>
          <a:p>
            <a:fld id="{8E7A2EE0-B5FC-4690-8C5A-70DB85CB6489}" type="slidenum">
              <a:rPr lang="en-US" smtClean="0"/>
              <a:t>44</a:t>
            </a:fld>
            <a:endParaRPr lang="en-US"/>
          </a:p>
        </p:txBody>
      </p:sp>
    </p:spTree>
    <p:extLst>
      <p:ext uri="{BB962C8B-B14F-4D97-AF65-F5344CB8AC3E}">
        <p14:creationId xmlns:p14="http://schemas.microsoft.com/office/powerpoint/2010/main" val="4049652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D02B5-DECA-5AFC-DBBC-FE02EDD62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51FCC2-A0E6-CF2D-BD39-F3E10BC53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5ED5B5-B0B0-9301-A720-7B17E42E5BD0}"/>
              </a:ext>
            </a:extLst>
          </p:cNvPr>
          <p:cNvSpPr>
            <a:spLocks noGrp="1"/>
          </p:cNvSpPr>
          <p:nvPr>
            <p:ph type="body" idx="1"/>
          </p:nvPr>
        </p:nvSpPr>
        <p:spPr/>
        <p:txBody>
          <a:bodyPr/>
          <a:lstStyle/>
          <a:p>
            <a:r>
              <a:rPr lang="en-US" dirty="0"/>
              <a:t>To generate GV/cm effective electric field, we need to apply at least 10 V/cm rotating external field. However, such rotating E-field is incompatible with the quantum </a:t>
            </a:r>
            <a:r>
              <a:rPr lang="en-US"/>
              <a:t>logic scheme. </a:t>
            </a:r>
            <a:endParaRPr lang="en-US" dirty="0"/>
          </a:p>
        </p:txBody>
      </p:sp>
      <p:sp>
        <p:nvSpPr>
          <p:cNvPr id="4" name="Slide Number Placeholder 3">
            <a:extLst>
              <a:ext uri="{FF2B5EF4-FFF2-40B4-BE49-F238E27FC236}">
                <a16:creationId xmlns:a16="http://schemas.microsoft.com/office/drawing/2014/main" id="{338D58B0-0C31-660D-DEBA-23B57BF0D3B7}"/>
              </a:ext>
            </a:extLst>
          </p:cNvPr>
          <p:cNvSpPr>
            <a:spLocks noGrp="1"/>
          </p:cNvSpPr>
          <p:nvPr>
            <p:ph type="sldNum" sz="quarter" idx="5"/>
          </p:nvPr>
        </p:nvSpPr>
        <p:spPr/>
        <p:txBody>
          <a:bodyPr/>
          <a:lstStyle/>
          <a:p>
            <a:fld id="{8E7A2EE0-B5FC-4690-8C5A-70DB85CB6489}" type="slidenum">
              <a:rPr lang="en-US" smtClean="0"/>
              <a:t>45</a:t>
            </a:fld>
            <a:endParaRPr lang="en-US"/>
          </a:p>
        </p:txBody>
      </p:sp>
    </p:spTree>
    <p:extLst>
      <p:ext uri="{BB962C8B-B14F-4D97-AF65-F5344CB8AC3E}">
        <p14:creationId xmlns:p14="http://schemas.microsoft.com/office/powerpoint/2010/main" val="1495368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A06B26-8372-414C-878A-A32A5D0C88B6}" type="slidenum">
              <a:rPr lang="en-US" smtClean="0"/>
              <a:t>48</a:t>
            </a:fld>
            <a:endParaRPr lang="en-US"/>
          </a:p>
        </p:txBody>
      </p:sp>
    </p:spTree>
    <p:extLst>
      <p:ext uri="{BB962C8B-B14F-4D97-AF65-F5344CB8AC3E}">
        <p14:creationId xmlns:p14="http://schemas.microsoft.com/office/powerpoint/2010/main" val="1012467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A2EE0-B5FC-4690-8C5A-70DB85CB6489}" type="slidenum">
              <a:rPr lang="en-US" smtClean="0"/>
              <a:t>26</a:t>
            </a:fld>
            <a:endParaRPr lang="en-US"/>
          </a:p>
        </p:txBody>
      </p:sp>
    </p:spTree>
    <p:extLst>
      <p:ext uri="{BB962C8B-B14F-4D97-AF65-F5344CB8AC3E}">
        <p14:creationId xmlns:p14="http://schemas.microsoft.com/office/powerpoint/2010/main" val="4040316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A2EE0-B5FC-4690-8C5A-70DB85CB6489}" type="slidenum">
              <a:rPr lang="en-US" smtClean="0"/>
              <a:t>27</a:t>
            </a:fld>
            <a:endParaRPr lang="en-US"/>
          </a:p>
        </p:txBody>
      </p:sp>
    </p:spTree>
    <p:extLst>
      <p:ext uri="{BB962C8B-B14F-4D97-AF65-F5344CB8AC3E}">
        <p14:creationId xmlns:p14="http://schemas.microsoft.com/office/powerpoint/2010/main" val="3616063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A2EE0-B5FC-4690-8C5A-70DB85CB6489}" type="slidenum">
              <a:rPr lang="en-US" smtClean="0"/>
              <a:t>28</a:t>
            </a:fld>
            <a:endParaRPr lang="en-US"/>
          </a:p>
        </p:txBody>
      </p:sp>
    </p:spTree>
    <p:extLst>
      <p:ext uri="{BB962C8B-B14F-4D97-AF65-F5344CB8AC3E}">
        <p14:creationId xmlns:p14="http://schemas.microsoft.com/office/powerpoint/2010/main" val="678167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A2EE0-B5FC-4690-8C5A-70DB85CB6489}" type="slidenum">
              <a:rPr lang="en-US" smtClean="0"/>
              <a:t>29</a:t>
            </a:fld>
            <a:endParaRPr lang="en-US"/>
          </a:p>
        </p:txBody>
      </p:sp>
    </p:spTree>
    <p:extLst>
      <p:ext uri="{BB962C8B-B14F-4D97-AF65-F5344CB8AC3E}">
        <p14:creationId xmlns:p14="http://schemas.microsoft.com/office/powerpoint/2010/main" val="3006472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A2EE0-B5FC-4690-8C5A-70DB85CB6489}" type="slidenum">
              <a:rPr lang="en-US" smtClean="0"/>
              <a:t>30</a:t>
            </a:fld>
            <a:endParaRPr lang="en-US"/>
          </a:p>
        </p:txBody>
      </p:sp>
    </p:spTree>
    <p:extLst>
      <p:ext uri="{BB962C8B-B14F-4D97-AF65-F5344CB8AC3E}">
        <p14:creationId xmlns:p14="http://schemas.microsoft.com/office/powerpoint/2010/main" val="2007639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7A2EE0-B5FC-4690-8C5A-70DB85CB6489}" type="slidenum">
              <a:rPr lang="en-US" smtClean="0"/>
              <a:t>31</a:t>
            </a:fld>
            <a:endParaRPr lang="en-US"/>
          </a:p>
        </p:txBody>
      </p:sp>
    </p:spTree>
    <p:extLst>
      <p:ext uri="{BB962C8B-B14F-4D97-AF65-F5344CB8AC3E}">
        <p14:creationId xmlns:p14="http://schemas.microsoft.com/office/powerpoint/2010/main" val="3006952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load two ions in the trap. One is Yb+ that is laser controllable. The other is </a:t>
            </a:r>
            <a:r>
              <a:rPr lang="en-US" dirty="0" err="1"/>
              <a:t>ThF</a:t>
            </a:r>
            <a:r>
              <a:rPr lang="en-US" dirty="0"/>
              <a:t>+ that is sensitive to EDM. The two ions are linked together by strong Coulomb force. </a:t>
            </a:r>
          </a:p>
        </p:txBody>
      </p:sp>
      <p:sp>
        <p:nvSpPr>
          <p:cNvPr id="4" name="Slide Number Placeholder 3"/>
          <p:cNvSpPr>
            <a:spLocks noGrp="1"/>
          </p:cNvSpPr>
          <p:nvPr>
            <p:ph type="sldNum" sz="quarter" idx="5"/>
          </p:nvPr>
        </p:nvSpPr>
        <p:spPr/>
        <p:txBody>
          <a:bodyPr/>
          <a:lstStyle/>
          <a:p>
            <a:fld id="{8E7A2EE0-B5FC-4690-8C5A-70DB85CB6489}" type="slidenum">
              <a:rPr lang="en-US" smtClean="0"/>
              <a:t>32</a:t>
            </a:fld>
            <a:endParaRPr lang="en-US"/>
          </a:p>
        </p:txBody>
      </p:sp>
    </p:spTree>
    <p:extLst>
      <p:ext uri="{BB962C8B-B14F-4D97-AF65-F5344CB8AC3E}">
        <p14:creationId xmlns:p14="http://schemas.microsoft.com/office/powerpoint/2010/main" val="1965078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62FD-5203-ABE1-2FB4-24DC39967C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92197B-07DF-A385-9076-A5716BC924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858F9A-6877-4B99-302F-DF90081FE4BD}"/>
              </a:ext>
            </a:extLst>
          </p:cNvPr>
          <p:cNvSpPr>
            <a:spLocks noGrp="1"/>
          </p:cNvSpPr>
          <p:nvPr>
            <p:ph type="dt" sz="half" idx="10"/>
          </p:nvPr>
        </p:nvSpPr>
        <p:spPr/>
        <p:txBody>
          <a:bodyPr/>
          <a:lstStyle/>
          <a:p>
            <a:fld id="{93A474C4-03A1-4C18-AA22-F9A20FDDB224}" type="datetime1">
              <a:rPr lang="en-US" smtClean="0"/>
              <a:t>3/8/2024</a:t>
            </a:fld>
            <a:endParaRPr lang="en-US"/>
          </a:p>
        </p:txBody>
      </p:sp>
      <p:sp>
        <p:nvSpPr>
          <p:cNvPr id="5" name="Footer Placeholder 4">
            <a:extLst>
              <a:ext uri="{FF2B5EF4-FFF2-40B4-BE49-F238E27FC236}">
                <a16:creationId xmlns:a16="http://schemas.microsoft.com/office/drawing/2014/main" id="{52A7215E-F543-9962-C94D-973B165FA258}"/>
              </a:ext>
            </a:extLst>
          </p:cNvPr>
          <p:cNvSpPr>
            <a:spLocks noGrp="1"/>
          </p:cNvSpPr>
          <p:nvPr>
            <p:ph type="ftr" sz="quarter" idx="11"/>
          </p:nvPr>
        </p:nvSpPr>
        <p:spPr/>
        <p:txBody>
          <a:bodyPr/>
          <a:lstStyle/>
          <a:p>
            <a:r>
              <a:rPr lang="en-US"/>
              <a:t>ECT EDM workshop, 2024.3.4</a:t>
            </a:r>
          </a:p>
        </p:txBody>
      </p:sp>
      <p:sp>
        <p:nvSpPr>
          <p:cNvPr id="6" name="Slide Number Placeholder 5">
            <a:extLst>
              <a:ext uri="{FF2B5EF4-FFF2-40B4-BE49-F238E27FC236}">
                <a16:creationId xmlns:a16="http://schemas.microsoft.com/office/drawing/2014/main" id="{9415832E-85A5-3960-499B-5A353160FF31}"/>
              </a:ext>
            </a:extLst>
          </p:cNvPr>
          <p:cNvSpPr>
            <a:spLocks noGrp="1"/>
          </p:cNvSpPr>
          <p:nvPr>
            <p:ph type="sldNum" sz="quarter" idx="12"/>
          </p:nvPr>
        </p:nvSpPr>
        <p:spPr/>
        <p:txBody>
          <a:bodyPr/>
          <a:lstStyle/>
          <a:p>
            <a:fld id="{ED3232F1-7B0D-452B-9F8D-C88EEDC57A07}" type="slidenum">
              <a:rPr lang="en-US" smtClean="0"/>
              <a:t>‹#›</a:t>
            </a:fld>
            <a:endParaRPr lang="en-US"/>
          </a:p>
        </p:txBody>
      </p:sp>
    </p:spTree>
    <p:extLst>
      <p:ext uri="{BB962C8B-B14F-4D97-AF65-F5344CB8AC3E}">
        <p14:creationId xmlns:p14="http://schemas.microsoft.com/office/powerpoint/2010/main" val="1756859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5C6B7-6D5C-6B1D-F1A1-28661305E2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85E0AB-E9B2-F7D9-2525-5E7609FF4B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63FF9-D1C6-6C2C-BDE3-3EEB8C149EAE}"/>
              </a:ext>
            </a:extLst>
          </p:cNvPr>
          <p:cNvSpPr>
            <a:spLocks noGrp="1"/>
          </p:cNvSpPr>
          <p:nvPr>
            <p:ph type="dt" sz="half" idx="10"/>
          </p:nvPr>
        </p:nvSpPr>
        <p:spPr/>
        <p:txBody>
          <a:bodyPr/>
          <a:lstStyle/>
          <a:p>
            <a:fld id="{E3F8A7F6-54B5-45F0-8F30-504AF8541001}" type="datetime1">
              <a:rPr lang="en-US" smtClean="0"/>
              <a:t>3/8/2024</a:t>
            </a:fld>
            <a:endParaRPr lang="en-US"/>
          </a:p>
        </p:txBody>
      </p:sp>
      <p:sp>
        <p:nvSpPr>
          <p:cNvPr id="5" name="Footer Placeholder 4">
            <a:extLst>
              <a:ext uri="{FF2B5EF4-FFF2-40B4-BE49-F238E27FC236}">
                <a16:creationId xmlns:a16="http://schemas.microsoft.com/office/drawing/2014/main" id="{FE3C14C0-AB7E-B27B-CE66-FAC652677727}"/>
              </a:ext>
            </a:extLst>
          </p:cNvPr>
          <p:cNvSpPr>
            <a:spLocks noGrp="1"/>
          </p:cNvSpPr>
          <p:nvPr>
            <p:ph type="ftr" sz="quarter" idx="11"/>
          </p:nvPr>
        </p:nvSpPr>
        <p:spPr/>
        <p:txBody>
          <a:bodyPr/>
          <a:lstStyle/>
          <a:p>
            <a:r>
              <a:rPr lang="en-US"/>
              <a:t>ECT EDM workshop, 2024.3.4</a:t>
            </a:r>
          </a:p>
        </p:txBody>
      </p:sp>
      <p:sp>
        <p:nvSpPr>
          <p:cNvPr id="6" name="Slide Number Placeholder 5">
            <a:extLst>
              <a:ext uri="{FF2B5EF4-FFF2-40B4-BE49-F238E27FC236}">
                <a16:creationId xmlns:a16="http://schemas.microsoft.com/office/drawing/2014/main" id="{C82ACAF2-893B-701F-F597-74667BE71EDE}"/>
              </a:ext>
            </a:extLst>
          </p:cNvPr>
          <p:cNvSpPr>
            <a:spLocks noGrp="1"/>
          </p:cNvSpPr>
          <p:nvPr>
            <p:ph type="sldNum" sz="quarter" idx="12"/>
          </p:nvPr>
        </p:nvSpPr>
        <p:spPr/>
        <p:txBody>
          <a:bodyPr/>
          <a:lstStyle/>
          <a:p>
            <a:fld id="{ED3232F1-7B0D-452B-9F8D-C88EEDC57A07}" type="slidenum">
              <a:rPr lang="en-US" smtClean="0"/>
              <a:t>‹#›</a:t>
            </a:fld>
            <a:endParaRPr lang="en-US"/>
          </a:p>
        </p:txBody>
      </p:sp>
    </p:spTree>
    <p:extLst>
      <p:ext uri="{BB962C8B-B14F-4D97-AF65-F5344CB8AC3E}">
        <p14:creationId xmlns:p14="http://schemas.microsoft.com/office/powerpoint/2010/main" val="2101829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61C92A-83BC-EB14-10BE-DBCB7CA097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AE5AF5-431D-C9B0-61AB-9D640CE4E1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7AFDE-9DD4-0239-D975-D41B705B4D32}"/>
              </a:ext>
            </a:extLst>
          </p:cNvPr>
          <p:cNvSpPr>
            <a:spLocks noGrp="1"/>
          </p:cNvSpPr>
          <p:nvPr>
            <p:ph type="dt" sz="half" idx="10"/>
          </p:nvPr>
        </p:nvSpPr>
        <p:spPr/>
        <p:txBody>
          <a:bodyPr/>
          <a:lstStyle/>
          <a:p>
            <a:fld id="{D930ABCA-D43D-47F4-95E9-7273A908B674}" type="datetime1">
              <a:rPr lang="en-US" smtClean="0"/>
              <a:t>3/8/2024</a:t>
            </a:fld>
            <a:endParaRPr lang="en-US"/>
          </a:p>
        </p:txBody>
      </p:sp>
      <p:sp>
        <p:nvSpPr>
          <p:cNvPr id="5" name="Footer Placeholder 4">
            <a:extLst>
              <a:ext uri="{FF2B5EF4-FFF2-40B4-BE49-F238E27FC236}">
                <a16:creationId xmlns:a16="http://schemas.microsoft.com/office/drawing/2014/main" id="{C6BC4A49-286B-5F00-4383-A9FF312560C2}"/>
              </a:ext>
            </a:extLst>
          </p:cNvPr>
          <p:cNvSpPr>
            <a:spLocks noGrp="1"/>
          </p:cNvSpPr>
          <p:nvPr>
            <p:ph type="ftr" sz="quarter" idx="11"/>
          </p:nvPr>
        </p:nvSpPr>
        <p:spPr/>
        <p:txBody>
          <a:bodyPr/>
          <a:lstStyle/>
          <a:p>
            <a:r>
              <a:rPr lang="en-US"/>
              <a:t>ECT EDM workshop, 2024.3.4</a:t>
            </a:r>
          </a:p>
        </p:txBody>
      </p:sp>
      <p:sp>
        <p:nvSpPr>
          <p:cNvPr id="6" name="Slide Number Placeholder 5">
            <a:extLst>
              <a:ext uri="{FF2B5EF4-FFF2-40B4-BE49-F238E27FC236}">
                <a16:creationId xmlns:a16="http://schemas.microsoft.com/office/drawing/2014/main" id="{36028DAE-8E59-17E4-3562-64F06CFA63C1}"/>
              </a:ext>
            </a:extLst>
          </p:cNvPr>
          <p:cNvSpPr>
            <a:spLocks noGrp="1"/>
          </p:cNvSpPr>
          <p:nvPr>
            <p:ph type="sldNum" sz="quarter" idx="12"/>
          </p:nvPr>
        </p:nvSpPr>
        <p:spPr/>
        <p:txBody>
          <a:bodyPr/>
          <a:lstStyle/>
          <a:p>
            <a:fld id="{ED3232F1-7B0D-452B-9F8D-C88EEDC57A07}" type="slidenum">
              <a:rPr lang="en-US" smtClean="0"/>
              <a:t>‹#›</a:t>
            </a:fld>
            <a:endParaRPr lang="en-US"/>
          </a:p>
        </p:txBody>
      </p:sp>
    </p:spTree>
    <p:extLst>
      <p:ext uri="{BB962C8B-B14F-4D97-AF65-F5344CB8AC3E}">
        <p14:creationId xmlns:p14="http://schemas.microsoft.com/office/powerpoint/2010/main" val="769365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8C4CB-46F0-FB6E-FAAF-71CAC6B30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BB753C-B7F2-2F3E-10F5-03AB882F04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7A85EA-5E0E-AE5D-87B8-6CD0A46B296F}"/>
              </a:ext>
            </a:extLst>
          </p:cNvPr>
          <p:cNvSpPr>
            <a:spLocks noGrp="1"/>
          </p:cNvSpPr>
          <p:nvPr>
            <p:ph type="dt" sz="half" idx="10"/>
          </p:nvPr>
        </p:nvSpPr>
        <p:spPr/>
        <p:txBody>
          <a:bodyPr/>
          <a:lstStyle/>
          <a:p>
            <a:fld id="{0935AB3C-0E21-478E-B746-EB58DACB85FE}" type="datetime1">
              <a:rPr lang="en-US" smtClean="0"/>
              <a:t>3/8/2024</a:t>
            </a:fld>
            <a:endParaRPr lang="en-US"/>
          </a:p>
        </p:txBody>
      </p:sp>
      <p:sp>
        <p:nvSpPr>
          <p:cNvPr id="5" name="Footer Placeholder 4">
            <a:extLst>
              <a:ext uri="{FF2B5EF4-FFF2-40B4-BE49-F238E27FC236}">
                <a16:creationId xmlns:a16="http://schemas.microsoft.com/office/drawing/2014/main" id="{2177C2A6-0D8A-C23F-C76E-385F573788E7}"/>
              </a:ext>
            </a:extLst>
          </p:cNvPr>
          <p:cNvSpPr>
            <a:spLocks noGrp="1"/>
          </p:cNvSpPr>
          <p:nvPr>
            <p:ph type="ftr" sz="quarter" idx="11"/>
          </p:nvPr>
        </p:nvSpPr>
        <p:spPr/>
        <p:txBody>
          <a:bodyPr/>
          <a:lstStyle/>
          <a:p>
            <a:r>
              <a:rPr lang="en-US"/>
              <a:t>ECT EDM workshop, 2024.3.4</a:t>
            </a:r>
          </a:p>
        </p:txBody>
      </p:sp>
      <p:sp>
        <p:nvSpPr>
          <p:cNvPr id="6" name="Slide Number Placeholder 5">
            <a:extLst>
              <a:ext uri="{FF2B5EF4-FFF2-40B4-BE49-F238E27FC236}">
                <a16:creationId xmlns:a16="http://schemas.microsoft.com/office/drawing/2014/main" id="{6D77359E-E143-63A5-216C-14941C772ACB}"/>
              </a:ext>
            </a:extLst>
          </p:cNvPr>
          <p:cNvSpPr>
            <a:spLocks noGrp="1"/>
          </p:cNvSpPr>
          <p:nvPr>
            <p:ph type="sldNum" sz="quarter" idx="12"/>
          </p:nvPr>
        </p:nvSpPr>
        <p:spPr/>
        <p:txBody>
          <a:bodyPr/>
          <a:lstStyle/>
          <a:p>
            <a:fld id="{ED3232F1-7B0D-452B-9F8D-C88EEDC57A07}" type="slidenum">
              <a:rPr lang="en-US" smtClean="0"/>
              <a:t>‹#›</a:t>
            </a:fld>
            <a:endParaRPr lang="en-US"/>
          </a:p>
        </p:txBody>
      </p:sp>
    </p:spTree>
    <p:extLst>
      <p:ext uri="{BB962C8B-B14F-4D97-AF65-F5344CB8AC3E}">
        <p14:creationId xmlns:p14="http://schemas.microsoft.com/office/powerpoint/2010/main" val="2084472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A3DD-6BED-4815-E170-04F9F76E01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37C800-560E-278A-2B01-ED83531B99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21E0E-B6E1-3180-A91B-A54F2E3F0325}"/>
              </a:ext>
            </a:extLst>
          </p:cNvPr>
          <p:cNvSpPr>
            <a:spLocks noGrp="1"/>
          </p:cNvSpPr>
          <p:nvPr>
            <p:ph type="dt" sz="half" idx="10"/>
          </p:nvPr>
        </p:nvSpPr>
        <p:spPr/>
        <p:txBody>
          <a:bodyPr/>
          <a:lstStyle/>
          <a:p>
            <a:fld id="{40DA9067-FF9D-45B5-BE6B-6FF60BD35F41}" type="datetime1">
              <a:rPr lang="en-US" smtClean="0"/>
              <a:t>3/8/2024</a:t>
            </a:fld>
            <a:endParaRPr lang="en-US"/>
          </a:p>
        </p:txBody>
      </p:sp>
      <p:sp>
        <p:nvSpPr>
          <p:cNvPr id="5" name="Footer Placeholder 4">
            <a:extLst>
              <a:ext uri="{FF2B5EF4-FFF2-40B4-BE49-F238E27FC236}">
                <a16:creationId xmlns:a16="http://schemas.microsoft.com/office/drawing/2014/main" id="{86E4822A-98B0-813D-F84A-F7ADD0E9E265}"/>
              </a:ext>
            </a:extLst>
          </p:cNvPr>
          <p:cNvSpPr>
            <a:spLocks noGrp="1"/>
          </p:cNvSpPr>
          <p:nvPr>
            <p:ph type="ftr" sz="quarter" idx="11"/>
          </p:nvPr>
        </p:nvSpPr>
        <p:spPr/>
        <p:txBody>
          <a:bodyPr/>
          <a:lstStyle/>
          <a:p>
            <a:r>
              <a:rPr lang="en-US"/>
              <a:t>ECT EDM workshop, 2024.3.4</a:t>
            </a:r>
          </a:p>
        </p:txBody>
      </p:sp>
      <p:sp>
        <p:nvSpPr>
          <p:cNvPr id="6" name="Slide Number Placeholder 5">
            <a:extLst>
              <a:ext uri="{FF2B5EF4-FFF2-40B4-BE49-F238E27FC236}">
                <a16:creationId xmlns:a16="http://schemas.microsoft.com/office/drawing/2014/main" id="{DCC10BAC-FBDF-4FC7-39B7-4A5B72AF9278}"/>
              </a:ext>
            </a:extLst>
          </p:cNvPr>
          <p:cNvSpPr>
            <a:spLocks noGrp="1"/>
          </p:cNvSpPr>
          <p:nvPr>
            <p:ph type="sldNum" sz="quarter" idx="12"/>
          </p:nvPr>
        </p:nvSpPr>
        <p:spPr/>
        <p:txBody>
          <a:bodyPr/>
          <a:lstStyle/>
          <a:p>
            <a:fld id="{ED3232F1-7B0D-452B-9F8D-C88EEDC57A07}" type="slidenum">
              <a:rPr lang="en-US" smtClean="0"/>
              <a:t>‹#›</a:t>
            </a:fld>
            <a:endParaRPr lang="en-US"/>
          </a:p>
        </p:txBody>
      </p:sp>
    </p:spTree>
    <p:extLst>
      <p:ext uri="{BB962C8B-B14F-4D97-AF65-F5344CB8AC3E}">
        <p14:creationId xmlns:p14="http://schemas.microsoft.com/office/powerpoint/2010/main" val="4182114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51FA-A0E6-A070-1C5F-52D49C14A7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A2178B-EB77-7298-867D-3CAD7A248E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E6D940-F417-1EBA-1C68-F22F786DE9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E22EA0-14A4-4E28-B875-51B0C7CD140C}"/>
              </a:ext>
            </a:extLst>
          </p:cNvPr>
          <p:cNvSpPr>
            <a:spLocks noGrp="1"/>
          </p:cNvSpPr>
          <p:nvPr>
            <p:ph type="dt" sz="half" idx="10"/>
          </p:nvPr>
        </p:nvSpPr>
        <p:spPr/>
        <p:txBody>
          <a:bodyPr/>
          <a:lstStyle/>
          <a:p>
            <a:fld id="{46BD640C-0FC3-4585-83D0-C91499F57E63}" type="datetime1">
              <a:rPr lang="en-US" smtClean="0"/>
              <a:t>3/8/2024</a:t>
            </a:fld>
            <a:endParaRPr lang="en-US"/>
          </a:p>
        </p:txBody>
      </p:sp>
      <p:sp>
        <p:nvSpPr>
          <p:cNvPr id="6" name="Footer Placeholder 5">
            <a:extLst>
              <a:ext uri="{FF2B5EF4-FFF2-40B4-BE49-F238E27FC236}">
                <a16:creationId xmlns:a16="http://schemas.microsoft.com/office/drawing/2014/main" id="{E8D79F09-CF82-F9B3-CAA0-04A8E6CE4282}"/>
              </a:ext>
            </a:extLst>
          </p:cNvPr>
          <p:cNvSpPr>
            <a:spLocks noGrp="1"/>
          </p:cNvSpPr>
          <p:nvPr>
            <p:ph type="ftr" sz="quarter" idx="11"/>
          </p:nvPr>
        </p:nvSpPr>
        <p:spPr/>
        <p:txBody>
          <a:bodyPr/>
          <a:lstStyle/>
          <a:p>
            <a:r>
              <a:rPr lang="en-US"/>
              <a:t>ECT EDM workshop, 2024.3.4</a:t>
            </a:r>
          </a:p>
        </p:txBody>
      </p:sp>
      <p:sp>
        <p:nvSpPr>
          <p:cNvPr id="7" name="Slide Number Placeholder 6">
            <a:extLst>
              <a:ext uri="{FF2B5EF4-FFF2-40B4-BE49-F238E27FC236}">
                <a16:creationId xmlns:a16="http://schemas.microsoft.com/office/drawing/2014/main" id="{25366450-9E0E-C8DA-D844-2ADB163CFD86}"/>
              </a:ext>
            </a:extLst>
          </p:cNvPr>
          <p:cNvSpPr>
            <a:spLocks noGrp="1"/>
          </p:cNvSpPr>
          <p:nvPr>
            <p:ph type="sldNum" sz="quarter" idx="12"/>
          </p:nvPr>
        </p:nvSpPr>
        <p:spPr/>
        <p:txBody>
          <a:bodyPr/>
          <a:lstStyle/>
          <a:p>
            <a:fld id="{ED3232F1-7B0D-452B-9F8D-C88EEDC57A07}" type="slidenum">
              <a:rPr lang="en-US" smtClean="0"/>
              <a:t>‹#›</a:t>
            </a:fld>
            <a:endParaRPr lang="en-US"/>
          </a:p>
        </p:txBody>
      </p:sp>
    </p:spTree>
    <p:extLst>
      <p:ext uri="{BB962C8B-B14F-4D97-AF65-F5344CB8AC3E}">
        <p14:creationId xmlns:p14="http://schemas.microsoft.com/office/powerpoint/2010/main" val="2860250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8E42C-E83F-90BB-6E61-76A045A877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852D24-55C3-DFE3-8D91-32F08DB1C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047F53-B479-77F1-1C2D-53C71740C2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DBF510-4329-7046-4C79-9A2545DC21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1226D8-EB3D-C889-C439-C6A9F6E706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7B2D39-4F26-F73F-2D37-D21D60158CAA}"/>
              </a:ext>
            </a:extLst>
          </p:cNvPr>
          <p:cNvSpPr>
            <a:spLocks noGrp="1"/>
          </p:cNvSpPr>
          <p:nvPr>
            <p:ph type="dt" sz="half" idx="10"/>
          </p:nvPr>
        </p:nvSpPr>
        <p:spPr/>
        <p:txBody>
          <a:bodyPr/>
          <a:lstStyle/>
          <a:p>
            <a:fld id="{86FA88C2-724A-41CD-8F4D-F83EB7131966}" type="datetime1">
              <a:rPr lang="en-US" smtClean="0"/>
              <a:t>3/8/2024</a:t>
            </a:fld>
            <a:endParaRPr lang="en-US"/>
          </a:p>
        </p:txBody>
      </p:sp>
      <p:sp>
        <p:nvSpPr>
          <p:cNvPr id="8" name="Footer Placeholder 7">
            <a:extLst>
              <a:ext uri="{FF2B5EF4-FFF2-40B4-BE49-F238E27FC236}">
                <a16:creationId xmlns:a16="http://schemas.microsoft.com/office/drawing/2014/main" id="{B4E79C31-8F9C-DECA-56D4-E8EEDAE43AAF}"/>
              </a:ext>
            </a:extLst>
          </p:cNvPr>
          <p:cNvSpPr>
            <a:spLocks noGrp="1"/>
          </p:cNvSpPr>
          <p:nvPr>
            <p:ph type="ftr" sz="quarter" idx="11"/>
          </p:nvPr>
        </p:nvSpPr>
        <p:spPr/>
        <p:txBody>
          <a:bodyPr/>
          <a:lstStyle/>
          <a:p>
            <a:r>
              <a:rPr lang="en-US"/>
              <a:t>ECT EDM workshop, 2024.3.4</a:t>
            </a:r>
          </a:p>
        </p:txBody>
      </p:sp>
      <p:sp>
        <p:nvSpPr>
          <p:cNvPr id="9" name="Slide Number Placeholder 8">
            <a:extLst>
              <a:ext uri="{FF2B5EF4-FFF2-40B4-BE49-F238E27FC236}">
                <a16:creationId xmlns:a16="http://schemas.microsoft.com/office/drawing/2014/main" id="{167EE7D9-1AF5-3C20-9E1B-6A7CBC0D70DB}"/>
              </a:ext>
            </a:extLst>
          </p:cNvPr>
          <p:cNvSpPr>
            <a:spLocks noGrp="1"/>
          </p:cNvSpPr>
          <p:nvPr>
            <p:ph type="sldNum" sz="quarter" idx="12"/>
          </p:nvPr>
        </p:nvSpPr>
        <p:spPr/>
        <p:txBody>
          <a:bodyPr/>
          <a:lstStyle/>
          <a:p>
            <a:fld id="{ED3232F1-7B0D-452B-9F8D-C88EEDC57A07}" type="slidenum">
              <a:rPr lang="en-US" smtClean="0"/>
              <a:t>‹#›</a:t>
            </a:fld>
            <a:endParaRPr lang="en-US"/>
          </a:p>
        </p:txBody>
      </p:sp>
    </p:spTree>
    <p:extLst>
      <p:ext uri="{BB962C8B-B14F-4D97-AF65-F5344CB8AC3E}">
        <p14:creationId xmlns:p14="http://schemas.microsoft.com/office/powerpoint/2010/main" val="2927608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4D568-8D39-376A-8480-677284C5D2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BB81C9-3315-5051-9760-BB6A9F841FDB}"/>
              </a:ext>
            </a:extLst>
          </p:cNvPr>
          <p:cNvSpPr>
            <a:spLocks noGrp="1"/>
          </p:cNvSpPr>
          <p:nvPr>
            <p:ph type="dt" sz="half" idx="10"/>
          </p:nvPr>
        </p:nvSpPr>
        <p:spPr/>
        <p:txBody>
          <a:bodyPr/>
          <a:lstStyle/>
          <a:p>
            <a:fld id="{9AEC7A2C-F8E3-4B9D-A0C0-2CC1949E14E8}" type="datetime1">
              <a:rPr lang="en-US" smtClean="0"/>
              <a:t>3/8/2024</a:t>
            </a:fld>
            <a:endParaRPr lang="en-US"/>
          </a:p>
        </p:txBody>
      </p:sp>
      <p:sp>
        <p:nvSpPr>
          <p:cNvPr id="4" name="Footer Placeholder 3">
            <a:extLst>
              <a:ext uri="{FF2B5EF4-FFF2-40B4-BE49-F238E27FC236}">
                <a16:creationId xmlns:a16="http://schemas.microsoft.com/office/drawing/2014/main" id="{B3D1675B-5F6E-089F-C706-FB032C47E825}"/>
              </a:ext>
            </a:extLst>
          </p:cNvPr>
          <p:cNvSpPr>
            <a:spLocks noGrp="1"/>
          </p:cNvSpPr>
          <p:nvPr>
            <p:ph type="ftr" sz="quarter" idx="11"/>
          </p:nvPr>
        </p:nvSpPr>
        <p:spPr/>
        <p:txBody>
          <a:bodyPr/>
          <a:lstStyle/>
          <a:p>
            <a:r>
              <a:rPr lang="en-US"/>
              <a:t>ECT EDM workshop, 2024.3.4</a:t>
            </a:r>
          </a:p>
        </p:txBody>
      </p:sp>
      <p:sp>
        <p:nvSpPr>
          <p:cNvPr id="5" name="Slide Number Placeholder 4">
            <a:extLst>
              <a:ext uri="{FF2B5EF4-FFF2-40B4-BE49-F238E27FC236}">
                <a16:creationId xmlns:a16="http://schemas.microsoft.com/office/drawing/2014/main" id="{C1318584-9397-2AA7-22BD-7109ABD24C65}"/>
              </a:ext>
            </a:extLst>
          </p:cNvPr>
          <p:cNvSpPr>
            <a:spLocks noGrp="1"/>
          </p:cNvSpPr>
          <p:nvPr>
            <p:ph type="sldNum" sz="quarter" idx="12"/>
          </p:nvPr>
        </p:nvSpPr>
        <p:spPr/>
        <p:txBody>
          <a:bodyPr/>
          <a:lstStyle/>
          <a:p>
            <a:fld id="{ED3232F1-7B0D-452B-9F8D-C88EEDC57A07}" type="slidenum">
              <a:rPr lang="en-US" smtClean="0"/>
              <a:t>‹#›</a:t>
            </a:fld>
            <a:endParaRPr lang="en-US"/>
          </a:p>
        </p:txBody>
      </p:sp>
    </p:spTree>
    <p:extLst>
      <p:ext uri="{BB962C8B-B14F-4D97-AF65-F5344CB8AC3E}">
        <p14:creationId xmlns:p14="http://schemas.microsoft.com/office/powerpoint/2010/main" val="614256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1A988-3247-1D08-61D4-A894C2A45BB3}"/>
              </a:ext>
            </a:extLst>
          </p:cNvPr>
          <p:cNvSpPr>
            <a:spLocks noGrp="1"/>
          </p:cNvSpPr>
          <p:nvPr>
            <p:ph type="dt" sz="half" idx="10"/>
          </p:nvPr>
        </p:nvSpPr>
        <p:spPr/>
        <p:txBody>
          <a:bodyPr/>
          <a:lstStyle/>
          <a:p>
            <a:fld id="{AE21AD22-8155-4842-96CE-13AFADE26FD0}" type="datetime1">
              <a:rPr lang="en-US" smtClean="0"/>
              <a:t>3/8/2024</a:t>
            </a:fld>
            <a:endParaRPr lang="en-US"/>
          </a:p>
        </p:txBody>
      </p:sp>
      <p:sp>
        <p:nvSpPr>
          <p:cNvPr id="3" name="Footer Placeholder 2">
            <a:extLst>
              <a:ext uri="{FF2B5EF4-FFF2-40B4-BE49-F238E27FC236}">
                <a16:creationId xmlns:a16="http://schemas.microsoft.com/office/drawing/2014/main" id="{8538779D-EF23-3AC2-B6CC-A634B691234B}"/>
              </a:ext>
            </a:extLst>
          </p:cNvPr>
          <p:cNvSpPr>
            <a:spLocks noGrp="1"/>
          </p:cNvSpPr>
          <p:nvPr>
            <p:ph type="ftr" sz="quarter" idx="11"/>
          </p:nvPr>
        </p:nvSpPr>
        <p:spPr/>
        <p:txBody>
          <a:bodyPr/>
          <a:lstStyle/>
          <a:p>
            <a:r>
              <a:rPr lang="en-US"/>
              <a:t>ECT EDM workshop, 2024.3.4</a:t>
            </a:r>
          </a:p>
        </p:txBody>
      </p:sp>
      <p:sp>
        <p:nvSpPr>
          <p:cNvPr id="4" name="Slide Number Placeholder 3">
            <a:extLst>
              <a:ext uri="{FF2B5EF4-FFF2-40B4-BE49-F238E27FC236}">
                <a16:creationId xmlns:a16="http://schemas.microsoft.com/office/drawing/2014/main" id="{910D4D77-1FE1-6FE2-6ADC-EB1E1A377847}"/>
              </a:ext>
            </a:extLst>
          </p:cNvPr>
          <p:cNvSpPr>
            <a:spLocks noGrp="1"/>
          </p:cNvSpPr>
          <p:nvPr>
            <p:ph type="sldNum" sz="quarter" idx="12"/>
          </p:nvPr>
        </p:nvSpPr>
        <p:spPr/>
        <p:txBody>
          <a:bodyPr/>
          <a:lstStyle/>
          <a:p>
            <a:fld id="{ED3232F1-7B0D-452B-9F8D-C88EEDC57A07}" type="slidenum">
              <a:rPr lang="en-US" smtClean="0"/>
              <a:t>‹#›</a:t>
            </a:fld>
            <a:endParaRPr lang="en-US"/>
          </a:p>
        </p:txBody>
      </p:sp>
    </p:spTree>
    <p:extLst>
      <p:ext uri="{BB962C8B-B14F-4D97-AF65-F5344CB8AC3E}">
        <p14:creationId xmlns:p14="http://schemas.microsoft.com/office/powerpoint/2010/main" val="789780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4C842-DB77-44FB-B937-2F0413214B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8C72CB-A479-EEBF-74D1-C9A902C577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4BD4DB-EB58-8F9E-0B0B-3CF8D46E6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46D2F2-70F4-70DE-0A07-D18D22EC1BA9}"/>
              </a:ext>
            </a:extLst>
          </p:cNvPr>
          <p:cNvSpPr>
            <a:spLocks noGrp="1"/>
          </p:cNvSpPr>
          <p:nvPr>
            <p:ph type="dt" sz="half" idx="10"/>
          </p:nvPr>
        </p:nvSpPr>
        <p:spPr/>
        <p:txBody>
          <a:bodyPr/>
          <a:lstStyle/>
          <a:p>
            <a:fld id="{3F1BBF94-0666-4E6C-90ED-DC73D5C5B0D3}" type="datetime1">
              <a:rPr lang="en-US" smtClean="0"/>
              <a:t>3/8/2024</a:t>
            </a:fld>
            <a:endParaRPr lang="en-US"/>
          </a:p>
        </p:txBody>
      </p:sp>
      <p:sp>
        <p:nvSpPr>
          <p:cNvPr id="6" name="Footer Placeholder 5">
            <a:extLst>
              <a:ext uri="{FF2B5EF4-FFF2-40B4-BE49-F238E27FC236}">
                <a16:creationId xmlns:a16="http://schemas.microsoft.com/office/drawing/2014/main" id="{FD0FB7E0-F8EA-84BA-CE77-497FD0C76B3A}"/>
              </a:ext>
            </a:extLst>
          </p:cNvPr>
          <p:cNvSpPr>
            <a:spLocks noGrp="1"/>
          </p:cNvSpPr>
          <p:nvPr>
            <p:ph type="ftr" sz="quarter" idx="11"/>
          </p:nvPr>
        </p:nvSpPr>
        <p:spPr/>
        <p:txBody>
          <a:bodyPr/>
          <a:lstStyle/>
          <a:p>
            <a:r>
              <a:rPr lang="en-US"/>
              <a:t>ECT EDM workshop, 2024.3.4</a:t>
            </a:r>
          </a:p>
        </p:txBody>
      </p:sp>
      <p:sp>
        <p:nvSpPr>
          <p:cNvPr id="7" name="Slide Number Placeholder 6">
            <a:extLst>
              <a:ext uri="{FF2B5EF4-FFF2-40B4-BE49-F238E27FC236}">
                <a16:creationId xmlns:a16="http://schemas.microsoft.com/office/drawing/2014/main" id="{A5CE25AB-C855-F6BE-2438-35B75D342CE1}"/>
              </a:ext>
            </a:extLst>
          </p:cNvPr>
          <p:cNvSpPr>
            <a:spLocks noGrp="1"/>
          </p:cNvSpPr>
          <p:nvPr>
            <p:ph type="sldNum" sz="quarter" idx="12"/>
          </p:nvPr>
        </p:nvSpPr>
        <p:spPr/>
        <p:txBody>
          <a:bodyPr/>
          <a:lstStyle/>
          <a:p>
            <a:fld id="{ED3232F1-7B0D-452B-9F8D-C88EEDC57A07}" type="slidenum">
              <a:rPr lang="en-US" smtClean="0"/>
              <a:t>‹#›</a:t>
            </a:fld>
            <a:endParaRPr lang="en-US"/>
          </a:p>
        </p:txBody>
      </p:sp>
    </p:spTree>
    <p:extLst>
      <p:ext uri="{BB962C8B-B14F-4D97-AF65-F5344CB8AC3E}">
        <p14:creationId xmlns:p14="http://schemas.microsoft.com/office/powerpoint/2010/main" val="1878476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943FD-89D5-EA6C-E032-82431BB8E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0AE117-AAFD-79A3-4DF1-61C4F001DA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8A279C-B623-34B1-6271-08EB8BCF3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C09F5-C675-A8BA-875D-5B2C96CA723E}"/>
              </a:ext>
            </a:extLst>
          </p:cNvPr>
          <p:cNvSpPr>
            <a:spLocks noGrp="1"/>
          </p:cNvSpPr>
          <p:nvPr>
            <p:ph type="dt" sz="half" idx="10"/>
          </p:nvPr>
        </p:nvSpPr>
        <p:spPr/>
        <p:txBody>
          <a:bodyPr/>
          <a:lstStyle/>
          <a:p>
            <a:fld id="{6407D928-6374-4EA4-ABAD-7A6AB6C66D53}" type="datetime1">
              <a:rPr lang="en-US" smtClean="0"/>
              <a:t>3/8/2024</a:t>
            </a:fld>
            <a:endParaRPr lang="en-US"/>
          </a:p>
        </p:txBody>
      </p:sp>
      <p:sp>
        <p:nvSpPr>
          <p:cNvPr id="6" name="Footer Placeholder 5">
            <a:extLst>
              <a:ext uri="{FF2B5EF4-FFF2-40B4-BE49-F238E27FC236}">
                <a16:creationId xmlns:a16="http://schemas.microsoft.com/office/drawing/2014/main" id="{0366BAD1-B4EE-02DF-F148-C9FA054920CC}"/>
              </a:ext>
            </a:extLst>
          </p:cNvPr>
          <p:cNvSpPr>
            <a:spLocks noGrp="1"/>
          </p:cNvSpPr>
          <p:nvPr>
            <p:ph type="ftr" sz="quarter" idx="11"/>
          </p:nvPr>
        </p:nvSpPr>
        <p:spPr/>
        <p:txBody>
          <a:bodyPr/>
          <a:lstStyle/>
          <a:p>
            <a:r>
              <a:rPr lang="en-US"/>
              <a:t>ECT EDM workshop, 2024.3.4</a:t>
            </a:r>
            <a:endParaRPr lang="en-US" dirty="0"/>
          </a:p>
        </p:txBody>
      </p:sp>
      <p:sp>
        <p:nvSpPr>
          <p:cNvPr id="7" name="Slide Number Placeholder 6">
            <a:extLst>
              <a:ext uri="{FF2B5EF4-FFF2-40B4-BE49-F238E27FC236}">
                <a16:creationId xmlns:a16="http://schemas.microsoft.com/office/drawing/2014/main" id="{E7E63EF6-0B19-E82C-5B7B-ECED630E9930}"/>
              </a:ext>
            </a:extLst>
          </p:cNvPr>
          <p:cNvSpPr>
            <a:spLocks noGrp="1"/>
          </p:cNvSpPr>
          <p:nvPr>
            <p:ph type="sldNum" sz="quarter" idx="12"/>
          </p:nvPr>
        </p:nvSpPr>
        <p:spPr/>
        <p:txBody>
          <a:bodyPr/>
          <a:lstStyle/>
          <a:p>
            <a:fld id="{ED3232F1-7B0D-452B-9F8D-C88EEDC57A07}" type="slidenum">
              <a:rPr lang="en-US" smtClean="0"/>
              <a:t>‹#›</a:t>
            </a:fld>
            <a:endParaRPr lang="en-US"/>
          </a:p>
        </p:txBody>
      </p:sp>
    </p:spTree>
    <p:extLst>
      <p:ext uri="{BB962C8B-B14F-4D97-AF65-F5344CB8AC3E}">
        <p14:creationId xmlns:p14="http://schemas.microsoft.com/office/powerpoint/2010/main" val="3103313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0BAC82-A381-4B8A-D956-AAB207302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9A7A0E-1CB0-848B-69F4-17D093153A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0884A-48A5-9CA3-06AF-5FB0CBACED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FB0C63-6CE1-4916-BA7E-BA5266AFDE13}" type="datetime1">
              <a:rPr lang="en-US" smtClean="0"/>
              <a:t>3/8/2024</a:t>
            </a:fld>
            <a:endParaRPr lang="en-US"/>
          </a:p>
        </p:txBody>
      </p:sp>
      <p:sp>
        <p:nvSpPr>
          <p:cNvPr id="5" name="Footer Placeholder 4">
            <a:extLst>
              <a:ext uri="{FF2B5EF4-FFF2-40B4-BE49-F238E27FC236}">
                <a16:creationId xmlns:a16="http://schemas.microsoft.com/office/drawing/2014/main" id="{4768A1CC-DE61-396D-87E9-F4A7235E17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ECT EDM workshop, 2024.3.4</a:t>
            </a:r>
          </a:p>
        </p:txBody>
      </p:sp>
      <p:sp>
        <p:nvSpPr>
          <p:cNvPr id="6" name="Slide Number Placeholder 5">
            <a:extLst>
              <a:ext uri="{FF2B5EF4-FFF2-40B4-BE49-F238E27FC236}">
                <a16:creationId xmlns:a16="http://schemas.microsoft.com/office/drawing/2014/main" id="{98F7B012-3DBA-05D1-A4D0-0D719EB1E0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3232F1-7B0D-452B-9F8D-C88EEDC57A07}" type="slidenum">
              <a:rPr lang="en-US" smtClean="0"/>
              <a:t>‹#›</a:t>
            </a:fld>
            <a:endParaRPr lang="en-US"/>
          </a:p>
        </p:txBody>
      </p:sp>
    </p:spTree>
    <p:extLst>
      <p:ext uri="{BB962C8B-B14F-4D97-AF65-F5344CB8AC3E}">
        <p14:creationId xmlns:p14="http://schemas.microsoft.com/office/powerpoint/2010/main" val="47751527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3.emf"/><Relationship Id="rId7" Type="http://schemas.openxmlformats.org/officeDocument/2006/relationships/image" Target="../media/image15.emf"/><Relationship Id="rId12" Type="http://schemas.openxmlformats.org/officeDocument/2006/relationships/image" Target="../media/image12.pn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4.emf"/><Relationship Id="rId10" Type="http://schemas.openxmlformats.org/officeDocument/2006/relationships/image" Target="../media/image17.emf"/><Relationship Id="rId4" Type="http://schemas.openxmlformats.org/officeDocument/2006/relationships/image" Target="../media/image9.emf"/><Relationship Id="rId9" Type="http://schemas.openxmlformats.org/officeDocument/2006/relationships/image" Target="../media/image16.emf"/><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0.png"/><Relationship Id="rId3" Type="http://schemas.openxmlformats.org/officeDocument/2006/relationships/image" Target="../media/image13.emf"/><Relationship Id="rId7" Type="http://schemas.openxmlformats.org/officeDocument/2006/relationships/image" Target="../media/image15.emf"/><Relationship Id="rId12" Type="http://schemas.openxmlformats.org/officeDocument/2006/relationships/image" Target="../media/image24.pn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5.png"/><Relationship Id="rId5" Type="http://schemas.openxmlformats.org/officeDocument/2006/relationships/image" Target="../media/image14.emf"/><Relationship Id="rId10" Type="http://schemas.openxmlformats.org/officeDocument/2006/relationships/image" Target="../media/image12.png"/><Relationship Id="rId4" Type="http://schemas.openxmlformats.org/officeDocument/2006/relationships/image" Target="../media/image9.emf"/><Relationship Id="rId9" Type="http://schemas.openxmlformats.org/officeDocument/2006/relationships/image" Target="../media/image17.emf"/><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18.emf"/><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7.emf"/><Relationship Id="rId7" Type="http://schemas.openxmlformats.org/officeDocument/2006/relationships/image" Target="../media/image19.emf"/><Relationship Id="rId12" Type="http://schemas.openxmlformats.org/officeDocument/2006/relationships/image" Target="../media/image24.emf"/><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29.emf"/><Relationship Id="rId10" Type="http://schemas.openxmlformats.org/officeDocument/2006/relationships/image" Target="../media/image22.emf"/><Relationship Id="rId4" Type="http://schemas.openxmlformats.org/officeDocument/2006/relationships/image" Target="../media/image28.emf"/><Relationship Id="rId9" Type="http://schemas.openxmlformats.org/officeDocument/2006/relationships/image" Target="../media/image21.emf"/></Relationships>
</file>

<file path=ppt/slides/_rels/slide14.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3.emf"/><Relationship Id="rId3" Type="http://schemas.openxmlformats.org/officeDocument/2006/relationships/image" Target="../media/image27.emf"/><Relationship Id="rId7" Type="http://schemas.openxmlformats.org/officeDocument/2006/relationships/image" Target="../media/image31.tmp"/><Relationship Id="rId12" Type="http://schemas.openxmlformats.org/officeDocument/2006/relationships/image" Target="../media/image22.emf"/><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tmp"/><Relationship Id="rId11" Type="http://schemas.openxmlformats.org/officeDocument/2006/relationships/image" Target="../media/image21.emf"/><Relationship Id="rId5" Type="http://schemas.openxmlformats.org/officeDocument/2006/relationships/image" Target="../media/image29.emf"/><Relationship Id="rId10" Type="http://schemas.openxmlformats.org/officeDocument/2006/relationships/image" Target="../media/image20.emf"/><Relationship Id="rId4" Type="http://schemas.openxmlformats.org/officeDocument/2006/relationships/image" Target="../media/image28.emf"/><Relationship Id="rId9" Type="http://schemas.openxmlformats.org/officeDocument/2006/relationships/image" Target="../media/image19.emf"/><Relationship Id="rId1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540.pn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openclipart.org/detail/15815/-by--15815" TargetMode="Externa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590.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https://www.flickr.com/photos/s58y/13460657405/" TargetMode="External"/><Relationship Id="rId5" Type="http://schemas.openxmlformats.org/officeDocument/2006/relationships/image" Target="../media/image36.jpe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610.png"/></Relationships>
</file>

<file path=ppt/slides/_rels/slide41.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10.png"/></Relationships>
</file>

<file path=ppt/slides/_rels/slide42.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hyperlink" Target="https://www.flickr.com/photos/s58y/13460657405/" TargetMode="External"/><Relationship Id="rId5" Type="http://schemas.openxmlformats.org/officeDocument/2006/relationships/image" Target="../media/image36.jpeg"/><Relationship Id="rId4" Type="http://schemas.openxmlformats.org/officeDocument/2006/relationships/image" Target="../media/image61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hyperlink" Target="https://freepngimg.com/png/85229-text-photography-question-interrogation-communication-stock"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55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55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550.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tmp"/><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tmp"/><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2.pn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emf"/><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emf"/><Relationship Id="rId7" Type="http://schemas.openxmlformats.org/officeDocument/2006/relationships/image" Target="../media/image12.png"/><Relationship Id="rId2" Type="http://schemas.openxmlformats.org/officeDocument/2006/relationships/image" Target="../media/image8.emf"/><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4.emf"/><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0E944D-1210-5D66-0F5B-5DBBF0772D87}"/>
              </a:ext>
            </a:extLst>
          </p:cNvPr>
          <p:cNvSpPr>
            <a:spLocks noGrp="1"/>
          </p:cNvSpPr>
          <p:nvPr>
            <p:ph type="ctrTitle"/>
          </p:nvPr>
        </p:nvSpPr>
        <p:spPr>
          <a:xfrm>
            <a:off x="731946" y="582828"/>
            <a:ext cx="4353301" cy="3148452"/>
          </a:xfrm>
        </p:spPr>
        <p:txBody>
          <a:bodyPr anchor="b">
            <a:noAutofit/>
          </a:bodyPr>
          <a:lstStyle/>
          <a:p>
            <a:pPr algn="l"/>
            <a:r>
              <a:rPr lang="en-US" sz="3200" b="1" dirty="0">
                <a:latin typeface="Times New Roman" panose="02020603050405020304" pitchFamily="18" charset="0"/>
                <a:cs typeface="Times New Roman" panose="02020603050405020304" pitchFamily="18" charset="0"/>
              </a:rPr>
              <a:t>Toward a measurement of nuclear Magnetic Quadrupole Moment (</a:t>
            </a:r>
            <a:r>
              <a:rPr lang="en-US" sz="3200" b="1" dirty="0" err="1">
                <a:latin typeface="Times New Roman" panose="02020603050405020304" pitchFamily="18" charset="0"/>
                <a:cs typeface="Times New Roman" panose="02020603050405020304" pitchFamily="18" charset="0"/>
              </a:rPr>
              <a:t>nMQM</a:t>
            </a:r>
            <a:r>
              <a:rPr lang="en-US" sz="3200" b="1" dirty="0">
                <a:latin typeface="Times New Roman" panose="02020603050405020304" pitchFamily="18" charset="0"/>
                <a:cs typeface="Times New Roman" panose="02020603050405020304" pitchFamily="18" charset="0"/>
              </a:rPr>
              <a:t>) using quantum logically controlled molecular ions</a:t>
            </a:r>
            <a:endParaRPr lang="en-US" sz="8800" b="1"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6D4AF0E6-1CC4-E4E8-CF28-3F89D076D405}"/>
              </a:ext>
            </a:extLst>
          </p:cNvPr>
          <p:cNvSpPr>
            <a:spLocks noGrp="1"/>
          </p:cNvSpPr>
          <p:nvPr>
            <p:ph type="subTitle" idx="1"/>
          </p:nvPr>
        </p:nvSpPr>
        <p:spPr>
          <a:xfrm>
            <a:off x="820960" y="4700946"/>
            <a:ext cx="4175275" cy="1572768"/>
          </a:xfrm>
        </p:spPr>
        <p:txBody>
          <a:bodyPr>
            <a:normAutofit/>
          </a:bodyPr>
          <a:lstStyle/>
          <a:p>
            <a:pPr algn="l"/>
            <a:r>
              <a:rPr lang="en-US" sz="2200" b="1" dirty="0">
                <a:latin typeface="Times New Roman" panose="02020603050405020304" pitchFamily="18" charset="0"/>
                <a:cs typeface="Times New Roman" panose="02020603050405020304" pitchFamily="18" charset="0"/>
              </a:rPr>
              <a:t>Yan Zhou</a:t>
            </a:r>
          </a:p>
          <a:p>
            <a:pPr algn="l"/>
            <a:r>
              <a:rPr lang="en-US" sz="2200" b="1" dirty="0">
                <a:latin typeface="Times New Roman" panose="02020603050405020304" pitchFamily="18" charset="0"/>
                <a:cs typeface="Times New Roman" panose="02020603050405020304" pitchFamily="18" charset="0"/>
              </a:rPr>
              <a:t>University of Nevada, Las Vegas</a:t>
            </a:r>
          </a:p>
          <a:p>
            <a:pPr algn="l"/>
            <a:r>
              <a:rPr lang="en-US" sz="2200" b="1" dirty="0">
                <a:latin typeface="Times New Roman" panose="02020603050405020304" pitchFamily="18" charset="0"/>
                <a:cs typeface="Times New Roman" panose="02020603050405020304" pitchFamily="18" charset="0"/>
              </a:rPr>
              <a:t>2024.3.4</a:t>
            </a:r>
          </a:p>
        </p:txBody>
      </p:sp>
      <p:sp>
        <p:nvSpPr>
          <p:cNvPr id="1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arge room with many machines and tools&#10;&#10;Description automatically generated">
            <a:extLst>
              <a:ext uri="{FF2B5EF4-FFF2-40B4-BE49-F238E27FC236}">
                <a16:creationId xmlns:a16="http://schemas.microsoft.com/office/drawing/2014/main" id="{4E2C40F1-6C34-98E0-0F19-C5CFF5E47C3A}"/>
              </a:ext>
            </a:extLst>
          </p:cNvPr>
          <p:cNvPicPr>
            <a:picLocks noChangeAspect="1"/>
          </p:cNvPicPr>
          <p:nvPr/>
        </p:nvPicPr>
        <p:blipFill rotWithShape="1">
          <a:blip r:embed="rId2">
            <a:extLst>
              <a:ext uri="{28A0092B-C50C-407E-A947-70E740481C1C}">
                <a14:useLocalDpi xmlns:a14="http://schemas.microsoft.com/office/drawing/2010/main" val="0"/>
              </a:ext>
            </a:extLst>
          </a:blip>
          <a:srcRect l="4094" r="2067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CC9569B4-7B42-4FCA-60B5-88545CC09907}"/>
              </a:ext>
            </a:extLst>
          </p:cNvPr>
          <p:cNvSpPr>
            <a:spLocks noGrp="1"/>
          </p:cNvSpPr>
          <p:nvPr>
            <p:ph type="ftr" sz="quarter" idx="11"/>
          </p:nvPr>
        </p:nvSpPr>
        <p:spPr>
          <a:xfrm>
            <a:off x="6105278" y="6356350"/>
            <a:ext cx="4114800" cy="365125"/>
          </a:xfrm>
        </p:spPr>
        <p:txBody>
          <a:bodyPr>
            <a:normAutofit/>
          </a:bodyPr>
          <a:lstStyle/>
          <a:p>
            <a:pPr algn="l">
              <a:spcAft>
                <a:spcPts val="600"/>
              </a:spcAft>
            </a:pPr>
            <a:r>
              <a:rPr lang="en-US">
                <a:solidFill>
                  <a:srgbClr val="FFFFFF"/>
                </a:solidFill>
                <a:latin typeface="Times New Roman" panose="02020603050405020304" pitchFamily="18" charset="0"/>
                <a:cs typeface="Times New Roman" panose="02020603050405020304" pitchFamily="18" charset="0"/>
              </a:rPr>
              <a:t>ECT EDM workshop, 2024.3.4</a:t>
            </a:r>
          </a:p>
        </p:txBody>
      </p:sp>
      <p:sp>
        <p:nvSpPr>
          <p:cNvPr id="6" name="Slide Number Placeholder 5">
            <a:extLst>
              <a:ext uri="{FF2B5EF4-FFF2-40B4-BE49-F238E27FC236}">
                <a16:creationId xmlns:a16="http://schemas.microsoft.com/office/drawing/2014/main" id="{C9F7E2EB-A04A-5819-E886-D10B3561CF3E}"/>
              </a:ext>
            </a:extLst>
          </p:cNvPr>
          <p:cNvSpPr>
            <a:spLocks noGrp="1"/>
          </p:cNvSpPr>
          <p:nvPr>
            <p:ph type="sldNum" sz="quarter" idx="12"/>
          </p:nvPr>
        </p:nvSpPr>
        <p:spPr/>
        <p:txBody>
          <a:bodyPr/>
          <a:lstStyle/>
          <a:p>
            <a:fld id="{ED3232F1-7B0D-452B-9F8D-C88EEDC57A07}" type="slidenum">
              <a:rPr lang="en-US" smtClean="0"/>
              <a:t>1</a:t>
            </a:fld>
            <a:endParaRPr lang="en-US"/>
          </a:p>
        </p:txBody>
      </p:sp>
    </p:spTree>
    <p:extLst>
      <p:ext uri="{BB962C8B-B14F-4D97-AF65-F5344CB8AC3E}">
        <p14:creationId xmlns:p14="http://schemas.microsoft.com/office/powerpoint/2010/main" val="3869069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3C912B-C2C8-9BC8-A02C-96DF829E1F3A}"/>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4930196" y="2481513"/>
            <a:ext cx="2743200" cy="2057400"/>
          </a:xfrm>
          <a:prstGeom prst="rect">
            <a:avLst/>
          </a:prstGeom>
        </p:spPr>
      </p:pic>
      <p:pic>
        <p:nvPicPr>
          <p:cNvPr id="6" name="Picture 5" descr="red.pdf">
            <a:extLst>
              <a:ext uri="{FF2B5EF4-FFF2-40B4-BE49-F238E27FC236}">
                <a16:creationId xmlns:a16="http://schemas.microsoft.com/office/drawing/2014/main" id="{FD437A37-A581-32C9-769B-B1FE0DB8400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653471" y="2749023"/>
            <a:ext cx="2594811" cy="1603737"/>
          </a:xfrm>
          <a:prstGeom prst="rect">
            <a:avLst/>
          </a:prstGeom>
        </p:spPr>
      </p:pic>
      <p:cxnSp>
        <p:nvCxnSpPr>
          <p:cNvPr id="7" name="Straight Connector 6">
            <a:extLst>
              <a:ext uri="{FF2B5EF4-FFF2-40B4-BE49-F238E27FC236}">
                <a16:creationId xmlns:a16="http://schemas.microsoft.com/office/drawing/2014/main" id="{61782F2D-FED0-07E9-CE23-A2B52A6F8525}"/>
              </a:ext>
            </a:extLst>
          </p:cNvPr>
          <p:cNvCxnSpPr/>
          <p:nvPr/>
        </p:nvCxnSpPr>
        <p:spPr>
          <a:xfrm flipV="1">
            <a:off x="3083349" y="2207352"/>
            <a:ext cx="1233237" cy="10026"/>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52A32DF9-DF60-AB3D-121F-ED990FB2EC50}"/>
              </a:ext>
            </a:extLst>
          </p:cNvPr>
          <p:cNvCxnSpPr/>
          <p:nvPr/>
        </p:nvCxnSpPr>
        <p:spPr>
          <a:xfrm flipV="1">
            <a:off x="3083349" y="4677851"/>
            <a:ext cx="1233237" cy="10026"/>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57394FD7-0542-290B-CF05-277B53FEB5F2}"/>
              </a:ext>
            </a:extLst>
          </p:cNvPr>
          <p:cNvCxnSpPr/>
          <p:nvPr/>
        </p:nvCxnSpPr>
        <p:spPr>
          <a:xfrm flipV="1">
            <a:off x="1751508" y="2616545"/>
            <a:ext cx="0" cy="1774659"/>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EFAC79D3-6374-2BED-C8C1-66ADB30122D4}"/>
              </a:ext>
            </a:extLst>
          </p:cNvPr>
          <p:cNvPicPr>
            <a:picLocks noChangeAspect="1"/>
          </p:cNvPicPr>
          <p:nvPr/>
        </p:nvPicPr>
        <p:blipFill>
          <a:blip r:embed="rId4"/>
          <a:stretch>
            <a:fillRect/>
          </a:stretch>
        </p:blipFill>
        <p:spPr>
          <a:xfrm>
            <a:off x="1622168" y="2073534"/>
            <a:ext cx="266700" cy="342900"/>
          </a:xfrm>
          <a:prstGeom prst="rect">
            <a:avLst/>
          </a:prstGeom>
        </p:spPr>
      </p:pic>
      <p:cxnSp>
        <p:nvCxnSpPr>
          <p:cNvPr id="11" name="Straight Arrow Connector 10">
            <a:extLst>
              <a:ext uri="{FF2B5EF4-FFF2-40B4-BE49-F238E27FC236}">
                <a16:creationId xmlns:a16="http://schemas.microsoft.com/office/drawing/2014/main" id="{FF544741-C100-E48E-1C51-F0A1F0E2D834}"/>
              </a:ext>
            </a:extLst>
          </p:cNvPr>
          <p:cNvCxnSpPr/>
          <p:nvPr/>
        </p:nvCxnSpPr>
        <p:spPr>
          <a:xfrm flipV="1">
            <a:off x="2066335" y="2616545"/>
            <a:ext cx="0" cy="1774659"/>
          </a:xfrm>
          <a:prstGeom prst="straightConnector1">
            <a:avLst/>
          </a:prstGeom>
          <a:ln w="50800">
            <a:solidFill>
              <a:srgbClr val="E7685A"/>
            </a:solidFill>
            <a:headEnd type="arrow"/>
            <a:tailEnd type="none"/>
          </a:ln>
        </p:spPr>
        <p:style>
          <a:lnRef idx="2">
            <a:schemeClr val="accent2"/>
          </a:lnRef>
          <a:fillRef idx="0">
            <a:schemeClr val="accent2"/>
          </a:fillRef>
          <a:effectRef idx="1">
            <a:schemeClr val="accent2"/>
          </a:effectRef>
          <a:fontRef idx="minor">
            <a:schemeClr val="tx1"/>
          </a:fontRef>
        </p:style>
      </p:cxnSp>
      <p:pic>
        <p:nvPicPr>
          <p:cNvPr id="12" name="Picture 11">
            <a:extLst>
              <a:ext uri="{FF2B5EF4-FFF2-40B4-BE49-F238E27FC236}">
                <a16:creationId xmlns:a16="http://schemas.microsoft.com/office/drawing/2014/main" id="{3537F11E-72C3-B11E-6AD4-9D4D337BB536}"/>
              </a:ext>
            </a:extLst>
          </p:cNvPr>
          <p:cNvPicPr>
            <a:picLocks noChangeAspect="1"/>
          </p:cNvPicPr>
          <p:nvPr/>
        </p:nvPicPr>
        <p:blipFill>
          <a:blip r:embed="rId5"/>
          <a:stretch>
            <a:fillRect/>
          </a:stretch>
        </p:blipFill>
        <p:spPr>
          <a:xfrm>
            <a:off x="1937748" y="2073534"/>
            <a:ext cx="257175" cy="342900"/>
          </a:xfrm>
          <a:prstGeom prst="rect">
            <a:avLst/>
          </a:prstGeom>
        </p:spPr>
      </p:pic>
      <p:cxnSp>
        <p:nvCxnSpPr>
          <p:cNvPr id="13" name="Straight Connector 12">
            <a:extLst>
              <a:ext uri="{FF2B5EF4-FFF2-40B4-BE49-F238E27FC236}">
                <a16:creationId xmlns:a16="http://schemas.microsoft.com/office/drawing/2014/main" id="{FFCCB8B9-0A4B-41AE-010A-70220C218AC4}"/>
              </a:ext>
            </a:extLst>
          </p:cNvPr>
          <p:cNvCxnSpPr/>
          <p:nvPr/>
        </p:nvCxnSpPr>
        <p:spPr>
          <a:xfrm flipV="1">
            <a:off x="3083349" y="2471487"/>
            <a:ext cx="1233237" cy="10026"/>
          </a:xfrm>
          <a:prstGeom prst="line">
            <a:avLst/>
          </a:prstGeom>
          <a:ln>
            <a:solidFill>
              <a:schemeClr val="bg1">
                <a:lumMod val="85000"/>
              </a:schemeClr>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33EAABC0-74F1-41DA-3144-1F850FFAC69D}"/>
              </a:ext>
            </a:extLst>
          </p:cNvPr>
          <p:cNvCxnSpPr/>
          <p:nvPr/>
        </p:nvCxnSpPr>
        <p:spPr>
          <a:xfrm flipV="1">
            <a:off x="3083349" y="4410577"/>
            <a:ext cx="1233237" cy="10026"/>
          </a:xfrm>
          <a:prstGeom prst="line">
            <a:avLst/>
          </a:prstGeom>
          <a:ln>
            <a:solidFill>
              <a:schemeClr val="bg1">
                <a:lumMod val="85000"/>
              </a:schemeClr>
            </a:solidFill>
          </a:ln>
        </p:spPr>
        <p:style>
          <a:lnRef idx="3">
            <a:schemeClr val="dk1"/>
          </a:lnRef>
          <a:fillRef idx="0">
            <a:schemeClr val="dk1"/>
          </a:fillRef>
          <a:effectRef idx="2">
            <a:schemeClr val="dk1"/>
          </a:effectRef>
          <a:fontRef idx="minor">
            <a:schemeClr val="tx1"/>
          </a:fontRef>
        </p:style>
      </p:cxnSp>
      <p:pic>
        <p:nvPicPr>
          <p:cNvPr id="15" name="Picture 14" descr="red.pdf">
            <a:extLst>
              <a:ext uri="{FF2B5EF4-FFF2-40B4-BE49-F238E27FC236}">
                <a16:creationId xmlns:a16="http://schemas.microsoft.com/office/drawing/2014/main" id="{9F61F760-047C-DF9C-96C9-0F3696EAE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952" y="2747645"/>
            <a:ext cx="2594811" cy="1603737"/>
          </a:xfrm>
          <a:prstGeom prst="rect">
            <a:avLst/>
          </a:prstGeom>
        </p:spPr>
      </p:pic>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BE1BBADD-ADD8-3343-FD57-B21FEDC5E65B}"/>
                  </a:ext>
                </a:extLst>
              </p:cNvPr>
              <p:cNvSpPr/>
              <p:nvPr/>
            </p:nvSpPr>
            <p:spPr>
              <a:xfrm>
                <a:off x="5913276" y="2163155"/>
                <a:ext cx="726674" cy="362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a:solidFill>
                            <a:srgbClr val="000000"/>
                          </a:solidFill>
                          <a:latin typeface="Cambria Math" charset="0"/>
                          <a:ea typeface="Arial" charset="0"/>
                          <a:cs typeface="Arial" charset="0"/>
                        </a:rPr>
                        <m:t>2</m:t>
                      </m:r>
                      <m:sSub>
                        <m:sSubPr>
                          <m:ctrlPr>
                            <a:rPr lang="en-US" i="1" dirty="0">
                              <a:solidFill>
                                <a:srgbClr val="000000"/>
                              </a:solidFill>
                              <a:latin typeface="Cambria Math" panose="02040503050406030204" pitchFamily="18" charset="0"/>
                              <a:ea typeface="Arial" charset="0"/>
                              <a:cs typeface="Arial" charset="0"/>
                            </a:rPr>
                          </m:ctrlPr>
                        </m:sSubPr>
                        <m:e>
                          <m:r>
                            <a:rPr lang="en-US" i="1" dirty="0">
                              <a:solidFill>
                                <a:srgbClr val="000000"/>
                              </a:solidFill>
                              <a:latin typeface="Cambria Math" charset="0"/>
                              <a:ea typeface="Arial" charset="0"/>
                              <a:cs typeface="Arial" charset="0"/>
                            </a:rPr>
                            <m:t>𝑑</m:t>
                          </m:r>
                        </m:e>
                        <m:sub>
                          <m:r>
                            <a:rPr lang="en-US" i="1" dirty="0">
                              <a:solidFill>
                                <a:srgbClr val="000000"/>
                              </a:solidFill>
                              <a:latin typeface="Cambria Math" charset="0"/>
                              <a:ea typeface="Arial" charset="0"/>
                              <a:cs typeface="Arial" charset="0"/>
                            </a:rPr>
                            <m:t>𝑒</m:t>
                          </m:r>
                        </m:sub>
                      </m:sSub>
                      <m:r>
                        <a:rPr lang="en-US" i="1" dirty="0">
                          <a:solidFill>
                            <a:srgbClr val="000000"/>
                          </a:solidFill>
                          <a:latin typeface="Cambria Math" charset="0"/>
                          <a:ea typeface="Cambria Math" charset="0"/>
                          <a:cs typeface="Cambria Math" charset="0"/>
                        </a:rPr>
                        <m:t>ℇ</m:t>
                      </m:r>
                    </m:oMath>
                  </m:oMathPara>
                </a14:m>
                <a:endParaRPr lang="en-US" baseline="-25000" dirty="0">
                  <a:latin typeface="Arial" charset="0"/>
                  <a:ea typeface="Arial" charset="0"/>
                  <a:cs typeface="Arial" charset="0"/>
                </a:endParaRPr>
              </a:p>
            </p:txBody>
          </p:sp>
        </mc:Choice>
        <mc:Fallback xmlns="">
          <p:sp>
            <p:nvSpPr>
              <p:cNvPr id="16" name="Rectangle 15">
                <a:extLst>
                  <a:ext uri="{FF2B5EF4-FFF2-40B4-BE49-F238E27FC236}">
                    <a16:creationId xmlns:a16="http://schemas.microsoft.com/office/drawing/2014/main" id="{BE1BBADD-ADD8-3343-FD57-B21FEDC5E65B}"/>
                  </a:ext>
                </a:extLst>
              </p:cNvPr>
              <p:cNvSpPr>
                <a:spLocks noRot="1" noChangeAspect="1" noMove="1" noResize="1" noEditPoints="1" noAdjustHandles="1" noChangeArrowheads="1" noChangeShapeType="1" noTextEdit="1"/>
              </p:cNvSpPr>
              <p:nvPr/>
            </p:nvSpPr>
            <p:spPr>
              <a:xfrm>
                <a:off x="5913276" y="2163155"/>
                <a:ext cx="726674" cy="362984"/>
              </a:xfrm>
              <a:prstGeom prst="rect">
                <a:avLst/>
              </a:prstGeom>
              <a:blipFill>
                <a:blip r:embed="rId6"/>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2F4A5C4A-99F4-8413-357F-1DC25982534A}"/>
              </a:ext>
            </a:extLst>
          </p:cNvPr>
          <p:cNvCxnSpPr/>
          <p:nvPr/>
        </p:nvCxnSpPr>
        <p:spPr>
          <a:xfrm flipV="1">
            <a:off x="5919626" y="2561223"/>
            <a:ext cx="617220" cy="0"/>
          </a:xfrm>
          <a:prstGeom prst="straightConnector1">
            <a:avLst/>
          </a:prstGeom>
          <a:ln w="38100">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8C5B9CD-ACF2-CF0A-C983-3E8B113530EC}"/>
              </a:ext>
            </a:extLst>
          </p:cNvPr>
          <p:cNvPicPr>
            <a:picLocks noChangeAspect="1"/>
          </p:cNvPicPr>
          <p:nvPr/>
        </p:nvPicPr>
        <p:blipFill>
          <a:blip r:embed="rId7"/>
          <a:stretch>
            <a:fillRect/>
          </a:stretch>
        </p:blipFill>
        <p:spPr>
          <a:xfrm>
            <a:off x="8071235" y="1080714"/>
            <a:ext cx="3200400" cy="1516457"/>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2CC4549-D8BD-3A42-EB14-99FBDE9DB231}"/>
                  </a:ext>
                </a:extLst>
              </p:cNvPr>
              <p:cNvSpPr txBox="1"/>
              <p:nvPr/>
            </p:nvSpPr>
            <p:spPr>
              <a:xfrm>
                <a:off x="8750030" y="878431"/>
                <a:ext cx="2010487" cy="338554"/>
              </a:xfrm>
              <a:prstGeom prst="rect">
                <a:avLst/>
              </a:prstGeom>
              <a:noFill/>
            </p:spPr>
            <p:txBody>
              <a:bodyPr wrap="none" rtlCol="0">
                <a:spAutoFit/>
              </a:bodyPr>
              <a:lstStyle/>
              <a:p>
                <a:pPr algn="ctr"/>
                <a:r>
                  <a:rPr lang="en-US" sz="1600" b="1" u="sng" dirty="0">
                    <a:latin typeface="Times New Roman" panose="02020603050405020304" pitchFamily="18" charset="0"/>
                    <a:cs typeface="Times New Roman" panose="02020603050405020304" pitchFamily="18" charset="0"/>
                  </a:rPr>
                  <a:t>Large electric field </a:t>
                </a:r>
                <a14:m>
                  <m:oMath xmlns:m="http://schemas.openxmlformats.org/officeDocument/2006/math">
                    <m:r>
                      <a:rPr lang="en-US" sz="1600" b="1" i="1" u="sng" dirty="0">
                        <a:solidFill>
                          <a:srgbClr val="000000"/>
                        </a:solidFill>
                        <a:latin typeface="Cambria Math" charset="0"/>
                        <a:ea typeface="Cambria Math" charset="0"/>
                        <a:cs typeface="Cambria Math" charset="0"/>
                      </a:rPr>
                      <m:t>ℇ</m:t>
                    </m:r>
                  </m:oMath>
                </a14:m>
                <a:endParaRPr lang="en-US" sz="1600" b="1" u="sng" dirty="0">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42CC4549-D8BD-3A42-EB14-99FBDE9DB231}"/>
                  </a:ext>
                </a:extLst>
              </p:cNvPr>
              <p:cNvSpPr txBox="1">
                <a:spLocks noRot="1" noChangeAspect="1" noMove="1" noResize="1" noEditPoints="1" noAdjustHandles="1" noChangeArrowheads="1" noChangeShapeType="1" noTextEdit="1"/>
              </p:cNvSpPr>
              <p:nvPr/>
            </p:nvSpPr>
            <p:spPr>
              <a:xfrm>
                <a:off x="8750030" y="878431"/>
                <a:ext cx="2010487" cy="338554"/>
              </a:xfrm>
              <a:prstGeom prst="rect">
                <a:avLst/>
              </a:prstGeom>
              <a:blipFill>
                <a:blip r:embed="rId8"/>
                <a:stretch>
                  <a:fillRect l="-1212" t="-5357" b="-21429"/>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53848BA8-9F8E-00AA-FADB-6D5D8750DEBA}"/>
              </a:ext>
            </a:extLst>
          </p:cNvPr>
          <p:cNvPicPr>
            <a:picLocks noChangeAspect="1"/>
          </p:cNvPicPr>
          <p:nvPr/>
        </p:nvPicPr>
        <p:blipFill>
          <a:blip r:embed="rId9"/>
          <a:stretch>
            <a:fillRect/>
          </a:stretch>
        </p:blipFill>
        <p:spPr>
          <a:xfrm>
            <a:off x="8071235" y="2829170"/>
            <a:ext cx="3200400" cy="1516457"/>
          </a:xfrm>
          <a:prstGeom prst="rect">
            <a:avLst/>
          </a:prstGeom>
        </p:spPr>
      </p:pic>
      <p:sp>
        <p:nvSpPr>
          <p:cNvPr id="21" name="TextBox 20">
            <a:extLst>
              <a:ext uri="{FF2B5EF4-FFF2-40B4-BE49-F238E27FC236}">
                <a16:creationId xmlns:a16="http://schemas.microsoft.com/office/drawing/2014/main" id="{EE3717C4-510A-77C8-2956-3B7DFEF1CB16}"/>
              </a:ext>
            </a:extLst>
          </p:cNvPr>
          <p:cNvSpPr txBox="1"/>
          <p:nvPr/>
        </p:nvSpPr>
        <p:spPr>
          <a:xfrm>
            <a:off x="8633012" y="2627996"/>
            <a:ext cx="2244525" cy="338554"/>
          </a:xfrm>
          <a:prstGeom prst="rect">
            <a:avLst/>
          </a:prstGeom>
          <a:noFill/>
        </p:spPr>
        <p:txBody>
          <a:bodyPr wrap="none" rtlCol="0">
            <a:spAutoFit/>
          </a:bodyPr>
          <a:lstStyle/>
          <a:p>
            <a:pPr algn="ctr"/>
            <a:r>
              <a:rPr lang="en-US" sz="1600" b="1" u="sng" dirty="0">
                <a:latin typeface="Times New Roman" panose="02020603050405020304" pitchFamily="18" charset="0"/>
                <a:cs typeface="Times New Roman" panose="02020603050405020304" pitchFamily="18" charset="0"/>
              </a:rPr>
              <a:t>Many particle counts </a:t>
            </a:r>
            <a:r>
              <a:rPr lang="en-US" sz="1600" b="1" i="1" u="sng" dirty="0">
                <a:latin typeface="Times New Roman" panose="02020603050405020304" pitchFamily="18" charset="0"/>
                <a:cs typeface="Times New Roman" panose="02020603050405020304" pitchFamily="18" charset="0"/>
              </a:rPr>
              <a:t>N</a:t>
            </a:r>
          </a:p>
        </p:txBody>
      </p:sp>
      <p:pic>
        <p:nvPicPr>
          <p:cNvPr id="22" name="Picture 21">
            <a:extLst>
              <a:ext uri="{FF2B5EF4-FFF2-40B4-BE49-F238E27FC236}">
                <a16:creationId xmlns:a16="http://schemas.microsoft.com/office/drawing/2014/main" id="{D1A8CAF3-8247-8903-81B6-E484695667C6}"/>
              </a:ext>
            </a:extLst>
          </p:cNvPr>
          <p:cNvPicPr>
            <a:picLocks noChangeAspect="1"/>
          </p:cNvPicPr>
          <p:nvPr/>
        </p:nvPicPr>
        <p:blipFill>
          <a:blip r:embed="rId10"/>
          <a:stretch>
            <a:fillRect/>
          </a:stretch>
        </p:blipFill>
        <p:spPr>
          <a:xfrm>
            <a:off x="8065785" y="4538913"/>
            <a:ext cx="3200400" cy="1516457"/>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A8297D1-CEB8-1C65-FD59-CF10A3DADC38}"/>
                  </a:ext>
                </a:extLst>
              </p:cNvPr>
              <p:cNvSpPr txBox="1"/>
              <p:nvPr/>
            </p:nvSpPr>
            <p:spPr>
              <a:xfrm>
                <a:off x="8610570" y="4337083"/>
                <a:ext cx="2213555" cy="338554"/>
              </a:xfrm>
              <a:prstGeom prst="rect">
                <a:avLst/>
              </a:prstGeom>
              <a:noFill/>
            </p:spPr>
            <p:txBody>
              <a:bodyPr wrap="none" rtlCol="0">
                <a:spAutoFit/>
              </a:bodyPr>
              <a:lstStyle/>
              <a:p>
                <a:r>
                  <a:rPr lang="en-US" sz="1600" b="1" u="sng" dirty="0">
                    <a:latin typeface="Times New Roman" panose="02020603050405020304" pitchFamily="18" charset="0"/>
                    <a:cs typeface="Times New Roman" panose="02020603050405020304" pitchFamily="18" charset="0"/>
                  </a:rPr>
                  <a:t>Long coherence time </a:t>
                </a:r>
                <a14:m>
                  <m:oMath xmlns:m="http://schemas.openxmlformats.org/officeDocument/2006/math">
                    <m:r>
                      <a:rPr lang="en-US" sz="1600" b="1" i="1" u="sng">
                        <a:latin typeface="Cambria Math" panose="02040503050406030204" pitchFamily="18" charset="0"/>
                      </a:rPr>
                      <m:t>𝝉</m:t>
                    </m:r>
                  </m:oMath>
                </a14:m>
                <a:r>
                  <a:rPr lang="en-US" sz="1600" b="1" u="sng" dirty="0">
                    <a:latin typeface="Times New Roman" panose="02020603050405020304" pitchFamily="18" charset="0"/>
                    <a:cs typeface="Times New Roman" panose="02020603050405020304" pitchFamily="18" charset="0"/>
                  </a:rPr>
                  <a:t> </a:t>
                </a:r>
              </a:p>
            </p:txBody>
          </p:sp>
        </mc:Choice>
        <mc:Fallback xmlns="">
          <p:sp>
            <p:nvSpPr>
              <p:cNvPr id="23" name="TextBox 22">
                <a:extLst>
                  <a:ext uri="{FF2B5EF4-FFF2-40B4-BE49-F238E27FC236}">
                    <a16:creationId xmlns:a16="http://schemas.microsoft.com/office/drawing/2014/main" id="{6A8297D1-CEB8-1C65-FD59-CF10A3DADC38}"/>
                  </a:ext>
                </a:extLst>
              </p:cNvPr>
              <p:cNvSpPr txBox="1">
                <a:spLocks noRot="1" noChangeAspect="1" noMove="1" noResize="1" noEditPoints="1" noAdjustHandles="1" noChangeArrowheads="1" noChangeShapeType="1" noTextEdit="1"/>
              </p:cNvSpPr>
              <p:nvPr/>
            </p:nvSpPr>
            <p:spPr>
              <a:xfrm>
                <a:off x="8610570" y="4337083"/>
                <a:ext cx="2213555" cy="338554"/>
              </a:xfrm>
              <a:prstGeom prst="rect">
                <a:avLst/>
              </a:prstGeom>
              <a:blipFill>
                <a:blip r:embed="rId11"/>
                <a:stretch>
                  <a:fillRect l="-1374" t="-5357" b="-21429"/>
                </a:stretch>
              </a:blipFill>
            </p:spPr>
            <p:txBody>
              <a:bodyPr/>
              <a:lstStyle/>
              <a:p>
                <a:r>
                  <a:rPr lang="en-US">
                    <a:noFill/>
                  </a:rPr>
                  <a:t> </a:t>
                </a:r>
              </a:p>
            </p:txBody>
          </p:sp>
        </mc:Fallback>
      </mc:AlternateContent>
      <p:pic>
        <p:nvPicPr>
          <p:cNvPr id="25" name="Picture 24">
            <a:extLst>
              <a:ext uri="{FF2B5EF4-FFF2-40B4-BE49-F238E27FC236}">
                <a16:creationId xmlns:a16="http://schemas.microsoft.com/office/drawing/2014/main" id="{5B55EE4E-4ADC-29EC-492F-4DB6318C220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9119" t="7878" r="37503" b="8140"/>
          <a:stretch/>
        </p:blipFill>
        <p:spPr>
          <a:xfrm>
            <a:off x="2246302" y="3947329"/>
            <a:ext cx="649224" cy="926496"/>
          </a:xfrm>
          <a:prstGeom prst="rect">
            <a:avLst/>
          </a:prstGeom>
        </p:spPr>
      </p:pic>
      <p:pic>
        <p:nvPicPr>
          <p:cNvPr id="26" name="Picture 25">
            <a:extLst>
              <a:ext uri="{FF2B5EF4-FFF2-40B4-BE49-F238E27FC236}">
                <a16:creationId xmlns:a16="http://schemas.microsoft.com/office/drawing/2014/main" id="{B9303C8B-FA2A-731D-5ABE-1F46D4D8E6F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9119" t="7878" r="37503" b="8140"/>
          <a:stretch/>
        </p:blipFill>
        <p:spPr>
          <a:xfrm rot="10800000">
            <a:off x="2238017" y="2018265"/>
            <a:ext cx="649224" cy="926496"/>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24DA1FE-1BD1-B474-CD7C-67912365DA52}"/>
                  </a:ext>
                </a:extLst>
              </p:cNvPr>
              <p:cNvSpPr txBox="1"/>
              <p:nvPr/>
            </p:nvSpPr>
            <p:spPr>
              <a:xfrm>
                <a:off x="5463326" y="4860748"/>
                <a:ext cx="1908792" cy="7893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𝛿</m:t>
                      </m:r>
                      <m:sSub>
                        <m:sSubPr>
                          <m:ctrlPr>
                            <a:rPr lang="en-US" sz="2400" i="1">
                              <a:latin typeface="Cambria Math" panose="02040503050406030204" pitchFamily="18" charset="0"/>
                            </a:rPr>
                          </m:ctrlPr>
                        </m:sSubPr>
                        <m:e>
                          <m:r>
                            <a:rPr lang="en-US" sz="2400" i="1">
                              <a:latin typeface="Cambria Math" panose="02040503050406030204" pitchFamily="18" charset="0"/>
                            </a:rPr>
                            <m:t>𝑑</m:t>
                          </m:r>
                        </m:e>
                        <m:sub>
                          <m:r>
                            <a:rPr lang="en-US" sz="2400" i="1">
                              <a:latin typeface="Cambria Math" panose="02040503050406030204" pitchFamily="18" charset="0"/>
                            </a:rPr>
                            <m:t>𝑒</m:t>
                          </m:r>
                        </m:sub>
                      </m:sSub>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d>
                            <m:dPr>
                              <m:begChr m:val="|"/>
                              <m:endChr m:val="|"/>
                              <m:ctrlPr>
                                <a:rPr lang="en-US" sz="2400" i="1">
                                  <a:solidFill>
                                    <a:srgbClr val="000000"/>
                                  </a:solidFill>
                                  <a:latin typeface="Cambria Math" panose="02040503050406030204" pitchFamily="18" charset="0"/>
                                  <a:ea typeface="Cambria Math" charset="0"/>
                                  <a:cs typeface="Cambria Math" charset="0"/>
                                </a:rPr>
                              </m:ctrlPr>
                            </m:dPr>
                            <m:e>
                              <m:r>
                                <a:rPr lang="en-US" sz="2400" i="1" dirty="0">
                                  <a:solidFill>
                                    <a:srgbClr val="000000"/>
                                  </a:solidFill>
                                  <a:latin typeface="Cambria Math" charset="0"/>
                                  <a:ea typeface="Cambria Math" charset="0"/>
                                  <a:cs typeface="Cambria Math" charset="0"/>
                                </a:rPr>
                                <m:t>ℇ</m:t>
                              </m:r>
                            </m:e>
                          </m:d>
                          <m:r>
                            <a:rPr lang="en-US" sz="2400" i="1" dirty="0">
                              <a:solidFill>
                                <a:srgbClr val="000000"/>
                              </a:solidFill>
                              <a:latin typeface="Cambria Math" panose="02040503050406030204" pitchFamily="18" charset="0"/>
                              <a:ea typeface="Cambria Math" charset="0"/>
                              <a:cs typeface="Cambria Math" charset="0"/>
                            </a:rPr>
                            <m:t>𝜏</m:t>
                          </m:r>
                          <m:rad>
                            <m:radPr>
                              <m:degHide m:val="on"/>
                              <m:ctrlPr>
                                <a:rPr lang="en-US" sz="2400" i="1" dirty="0">
                                  <a:solidFill>
                                    <a:srgbClr val="000000"/>
                                  </a:solidFill>
                                  <a:latin typeface="Cambria Math" panose="02040503050406030204" pitchFamily="18" charset="0"/>
                                  <a:ea typeface="Cambria Math" charset="0"/>
                                  <a:cs typeface="Cambria Math" charset="0"/>
                                </a:rPr>
                              </m:ctrlPr>
                            </m:radPr>
                            <m:deg/>
                            <m:e>
                              <m:r>
                                <a:rPr lang="en-US" sz="2400" i="1" dirty="0">
                                  <a:solidFill>
                                    <a:srgbClr val="000000"/>
                                  </a:solidFill>
                                  <a:latin typeface="Cambria Math" panose="02040503050406030204" pitchFamily="18" charset="0"/>
                                  <a:ea typeface="Cambria Math" charset="0"/>
                                  <a:cs typeface="Cambria Math" charset="0"/>
                                </a:rPr>
                                <m:t>𝑁</m:t>
                              </m:r>
                            </m:e>
                          </m:rad>
                        </m:den>
                      </m:f>
                    </m:oMath>
                  </m:oMathPara>
                </a14:m>
                <a:endParaRPr lang="en-US" sz="2400" dirty="0"/>
              </a:p>
            </p:txBody>
          </p:sp>
        </mc:Choice>
        <mc:Fallback xmlns="">
          <p:sp>
            <p:nvSpPr>
              <p:cNvPr id="27" name="TextBox 26">
                <a:extLst>
                  <a:ext uri="{FF2B5EF4-FFF2-40B4-BE49-F238E27FC236}">
                    <a16:creationId xmlns:a16="http://schemas.microsoft.com/office/drawing/2014/main" id="{E24DA1FE-1BD1-B474-CD7C-67912365DA52}"/>
                  </a:ext>
                </a:extLst>
              </p:cNvPr>
              <p:cNvSpPr txBox="1">
                <a:spLocks noRot="1" noChangeAspect="1" noMove="1" noResize="1" noEditPoints="1" noAdjustHandles="1" noChangeArrowheads="1" noChangeShapeType="1" noTextEdit="1"/>
              </p:cNvSpPr>
              <p:nvPr/>
            </p:nvSpPr>
            <p:spPr>
              <a:xfrm>
                <a:off x="5463326" y="4860748"/>
                <a:ext cx="1908792" cy="78931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658FB7F-25C6-1949-2BB9-923AE8135497}"/>
                  </a:ext>
                </a:extLst>
              </p:cNvPr>
              <p:cNvSpPr txBox="1"/>
              <p:nvPr/>
            </p:nvSpPr>
            <p:spPr>
              <a:xfrm>
                <a:off x="2101678" y="5000312"/>
                <a:ext cx="2866855"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sty m:val="p"/>
                        </m:rPr>
                        <a:rPr lang="en-US" sz="2400" dirty="0" smtClean="0">
                          <a:solidFill>
                            <a:srgbClr val="000000"/>
                          </a:solidFill>
                          <a:latin typeface="Cambria Math" charset="0"/>
                        </a:rPr>
                        <m:t>Δ</m:t>
                      </m:r>
                      <m:r>
                        <a:rPr lang="en-US" sz="2400" i="1" dirty="0">
                          <a:solidFill>
                            <a:srgbClr val="000000"/>
                          </a:solidFill>
                          <a:latin typeface="Cambria Math" charset="0"/>
                        </a:rPr>
                        <m:t>𝐸</m:t>
                      </m:r>
                      <m:r>
                        <a:rPr lang="en-US" sz="2400" i="1" dirty="0">
                          <a:solidFill>
                            <a:srgbClr val="000000"/>
                          </a:solidFill>
                          <a:latin typeface="Cambria Math" charset="0"/>
                        </a:rPr>
                        <m:t> =</m:t>
                      </m:r>
                      <m:r>
                        <a:rPr lang="en-US" sz="2400" i="1" dirty="0">
                          <a:solidFill>
                            <a:srgbClr val="000000"/>
                          </a:solidFill>
                          <a:latin typeface="Cambria Math" charset="0"/>
                        </a:rPr>
                        <m:t>𝜇</m:t>
                      </m:r>
                      <m:r>
                        <a:rPr lang="en-US" sz="2400" i="1" baseline="-25000" dirty="0">
                          <a:solidFill>
                            <a:srgbClr val="000000"/>
                          </a:solidFill>
                          <a:latin typeface="Cambria Math" charset="0"/>
                        </a:rPr>
                        <m:t>𝐵</m:t>
                      </m:r>
                      <m:r>
                        <a:rPr lang="en-US" sz="2400" i="1" dirty="0">
                          <a:solidFill>
                            <a:srgbClr val="4F81BD"/>
                          </a:solidFill>
                          <a:latin typeface="Cambria Math" charset="0"/>
                        </a:rPr>
                        <m:t>𝐵</m:t>
                      </m:r>
                      <m:r>
                        <a:rPr lang="en-US" sz="2400" i="1" dirty="0">
                          <a:latin typeface="Cambria Math" panose="02040503050406030204" pitchFamily="18" charset="0"/>
                        </a:rPr>
                        <m:t>+</m:t>
                      </m:r>
                      <m:r>
                        <a:rPr lang="en-US" sz="2400" i="1" dirty="0">
                          <a:solidFill>
                            <a:srgbClr val="000000"/>
                          </a:solidFill>
                          <a:latin typeface="Cambria Math" charset="0"/>
                        </a:rPr>
                        <m:t>𝑑</m:t>
                      </m:r>
                      <m:r>
                        <a:rPr lang="en-US" sz="2400" i="1" baseline="-25000" dirty="0">
                          <a:solidFill>
                            <a:srgbClr val="000000"/>
                          </a:solidFill>
                          <a:latin typeface="Cambria Math" charset="0"/>
                        </a:rPr>
                        <m:t>𝑒</m:t>
                      </m:r>
                      <m:r>
                        <a:rPr lang="en-US" sz="2400" i="1" dirty="0">
                          <a:solidFill>
                            <a:srgbClr val="FF0000"/>
                          </a:solidFill>
                          <a:latin typeface="Cambria Math" charset="0"/>
                        </a:rPr>
                        <m:t>𝐸</m:t>
                      </m:r>
                    </m:oMath>
                  </m:oMathPara>
                </a14:m>
                <a:endParaRPr lang="en-US" sz="2400" dirty="0">
                  <a:solidFill>
                    <a:srgbClr val="9C5252"/>
                  </a:solidFill>
                  <a:latin typeface="Arial"/>
                </a:endParaRPr>
              </a:p>
            </p:txBody>
          </p:sp>
        </mc:Choice>
        <mc:Fallback xmlns="">
          <p:sp>
            <p:nvSpPr>
              <p:cNvPr id="28" name="TextBox 27">
                <a:extLst>
                  <a:ext uri="{FF2B5EF4-FFF2-40B4-BE49-F238E27FC236}">
                    <a16:creationId xmlns:a16="http://schemas.microsoft.com/office/drawing/2014/main" id="{D658FB7F-25C6-1949-2BB9-923AE8135497}"/>
                  </a:ext>
                </a:extLst>
              </p:cNvPr>
              <p:cNvSpPr txBox="1">
                <a:spLocks noRot="1" noChangeAspect="1" noMove="1" noResize="1" noEditPoints="1" noAdjustHandles="1" noChangeArrowheads="1" noChangeShapeType="1" noTextEdit="1"/>
              </p:cNvSpPr>
              <p:nvPr/>
            </p:nvSpPr>
            <p:spPr>
              <a:xfrm>
                <a:off x="2101678" y="5000312"/>
                <a:ext cx="2866855" cy="461665"/>
              </a:xfrm>
              <a:prstGeom prst="rect">
                <a:avLst/>
              </a:prstGeom>
              <a:blipFill>
                <a:blip r:embed="rId14"/>
                <a:stretch>
                  <a:fillRect l="-638" b="-10526"/>
                </a:stretch>
              </a:blipFill>
            </p:spPr>
            <p:txBody>
              <a:bodyPr/>
              <a:lstStyle/>
              <a:p>
                <a:r>
                  <a:rPr lang="en-US">
                    <a:noFill/>
                  </a:rPr>
                  <a:t> </a:t>
                </a:r>
              </a:p>
            </p:txBody>
          </p:sp>
        </mc:Fallback>
      </mc:AlternateContent>
      <p:sp>
        <p:nvSpPr>
          <p:cNvPr id="29" name="Rectangle 28">
            <a:extLst>
              <a:ext uri="{FF2B5EF4-FFF2-40B4-BE49-F238E27FC236}">
                <a16:creationId xmlns:a16="http://schemas.microsoft.com/office/drawing/2014/main" id="{2D8CB0CF-2339-9863-1A25-72606A7D8A48}"/>
              </a:ext>
            </a:extLst>
          </p:cNvPr>
          <p:cNvSpPr/>
          <p:nvPr/>
        </p:nvSpPr>
        <p:spPr>
          <a:xfrm>
            <a:off x="459188" y="232100"/>
            <a:ext cx="4920514"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How to measure the eEDM</a:t>
            </a:r>
          </a:p>
        </p:txBody>
      </p:sp>
      <p:sp>
        <p:nvSpPr>
          <p:cNvPr id="2" name="Footer Placeholder 3">
            <a:extLst>
              <a:ext uri="{FF2B5EF4-FFF2-40B4-BE49-F238E27FC236}">
                <a16:creationId xmlns:a16="http://schemas.microsoft.com/office/drawing/2014/main" id="{09691967-E883-12C5-2189-20C4741EDAED}"/>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97ADE3D7-F8E1-3B17-58C0-F4D5F9872873}"/>
              </a:ext>
            </a:extLst>
          </p:cNvPr>
          <p:cNvSpPr>
            <a:spLocks noGrp="1"/>
          </p:cNvSpPr>
          <p:nvPr>
            <p:ph type="sldNum" sz="quarter" idx="12"/>
          </p:nvPr>
        </p:nvSpPr>
        <p:spPr/>
        <p:txBody>
          <a:bodyPr/>
          <a:lstStyle/>
          <a:p>
            <a:fld id="{ED3232F1-7B0D-452B-9F8D-C88EEDC57A07}" type="slidenum">
              <a:rPr lang="en-US" smtClean="0"/>
              <a:t>10</a:t>
            </a:fld>
            <a:endParaRPr lang="en-US"/>
          </a:p>
        </p:txBody>
      </p:sp>
    </p:spTree>
    <p:extLst>
      <p:ext uri="{BB962C8B-B14F-4D97-AF65-F5344CB8AC3E}">
        <p14:creationId xmlns:p14="http://schemas.microsoft.com/office/powerpoint/2010/main" val="1544964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A750B5-F66E-0212-57D6-9EF957C75865}"/>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4930196" y="2481513"/>
            <a:ext cx="2743200" cy="2057400"/>
          </a:xfrm>
          <a:prstGeom prst="rect">
            <a:avLst/>
          </a:prstGeom>
        </p:spPr>
      </p:pic>
      <p:pic>
        <p:nvPicPr>
          <p:cNvPr id="6" name="Picture 5" descr="red.pdf">
            <a:extLst>
              <a:ext uri="{FF2B5EF4-FFF2-40B4-BE49-F238E27FC236}">
                <a16:creationId xmlns:a16="http://schemas.microsoft.com/office/drawing/2014/main" id="{5551DC0F-CA7D-C173-2A56-DB5DD675BCEA}"/>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653471" y="2749023"/>
            <a:ext cx="2594811" cy="1603737"/>
          </a:xfrm>
          <a:prstGeom prst="rect">
            <a:avLst/>
          </a:prstGeom>
        </p:spPr>
      </p:pic>
      <p:cxnSp>
        <p:nvCxnSpPr>
          <p:cNvPr id="7" name="Straight Connector 6">
            <a:extLst>
              <a:ext uri="{FF2B5EF4-FFF2-40B4-BE49-F238E27FC236}">
                <a16:creationId xmlns:a16="http://schemas.microsoft.com/office/drawing/2014/main" id="{83145AED-95A5-7190-05D2-72B077A7F6AC}"/>
              </a:ext>
            </a:extLst>
          </p:cNvPr>
          <p:cNvCxnSpPr/>
          <p:nvPr/>
        </p:nvCxnSpPr>
        <p:spPr>
          <a:xfrm flipV="1">
            <a:off x="3083349" y="2207352"/>
            <a:ext cx="1233237" cy="10026"/>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DDA518E8-9E0C-EB52-D3C3-E99D4AA4917B}"/>
              </a:ext>
            </a:extLst>
          </p:cNvPr>
          <p:cNvCxnSpPr/>
          <p:nvPr/>
        </p:nvCxnSpPr>
        <p:spPr>
          <a:xfrm flipV="1">
            <a:off x="3083349" y="4677851"/>
            <a:ext cx="1233237" cy="10026"/>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EBBABD70-53AD-2C8F-6828-E850C019EB5B}"/>
              </a:ext>
            </a:extLst>
          </p:cNvPr>
          <p:cNvCxnSpPr/>
          <p:nvPr/>
        </p:nvCxnSpPr>
        <p:spPr>
          <a:xfrm flipV="1">
            <a:off x="1751508" y="2616545"/>
            <a:ext cx="0" cy="1774659"/>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48502279-CE0F-7992-8F4E-C0A292CE1B59}"/>
              </a:ext>
            </a:extLst>
          </p:cNvPr>
          <p:cNvPicPr>
            <a:picLocks noChangeAspect="1"/>
          </p:cNvPicPr>
          <p:nvPr/>
        </p:nvPicPr>
        <p:blipFill>
          <a:blip r:embed="rId4"/>
          <a:stretch>
            <a:fillRect/>
          </a:stretch>
        </p:blipFill>
        <p:spPr>
          <a:xfrm>
            <a:off x="1622168" y="2073534"/>
            <a:ext cx="266700" cy="342900"/>
          </a:xfrm>
          <a:prstGeom prst="rect">
            <a:avLst/>
          </a:prstGeom>
        </p:spPr>
      </p:pic>
      <p:cxnSp>
        <p:nvCxnSpPr>
          <p:cNvPr id="11" name="Straight Arrow Connector 10">
            <a:extLst>
              <a:ext uri="{FF2B5EF4-FFF2-40B4-BE49-F238E27FC236}">
                <a16:creationId xmlns:a16="http://schemas.microsoft.com/office/drawing/2014/main" id="{55C75A15-A9F1-E609-F191-5ED133A64D87}"/>
              </a:ext>
            </a:extLst>
          </p:cNvPr>
          <p:cNvCxnSpPr/>
          <p:nvPr/>
        </p:nvCxnSpPr>
        <p:spPr>
          <a:xfrm flipV="1">
            <a:off x="2066335" y="2616545"/>
            <a:ext cx="0" cy="1774659"/>
          </a:xfrm>
          <a:prstGeom prst="straightConnector1">
            <a:avLst/>
          </a:prstGeom>
          <a:ln w="50800">
            <a:solidFill>
              <a:srgbClr val="E7685A"/>
            </a:solidFill>
            <a:headEnd type="arrow"/>
            <a:tailEnd type="none"/>
          </a:ln>
        </p:spPr>
        <p:style>
          <a:lnRef idx="2">
            <a:schemeClr val="accent2"/>
          </a:lnRef>
          <a:fillRef idx="0">
            <a:schemeClr val="accent2"/>
          </a:fillRef>
          <a:effectRef idx="1">
            <a:schemeClr val="accent2"/>
          </a:effectRef>
          <a:fontRef idx="minor">
            <a:schemeClr val="tx1"/>
          </a:fontRef>
        </p:style>
      </p:cxnSp>
      <p:pic>
        <p:nvPicPr>
          <p:cNvPr id="12" name="Picture 11">
            <a:extLst>
              <a:ext uri="{FF2B5EF4-FFF2-40B4-BE49-F238E27FC236}">
                <a16:creationId xmlns:a16="http://schemas.microsoft.com/office/drawing/2014/main" id="{EB0BA545-EF18-3A8C-C4F7-58F40E2FE14A}"/>
              </a:ext>
            </a:extLst>
          </p:cNvPr>
          <p:cNvPicPr>
            <a:picLocks noChangeAspect="1"/>
          </p:cNvPicPr>
          <p:nvPr/>
        </p:nvPicPr>
        <p:blipFill>
          <a:blip r:embed="rId5"/>
          <a:stretch>
            <a:fillRect/>
          </a:stretch>
        </p:blipFill>
        <p:spPr>
          <a:xfrm>
            <a:off x="1937748" y="2073534"/>
            <a:ext cx="257175" cy="342900"/>
          </a:xfrm>
          <a:prstGeom prst="rect">
            <a:avLst/>
          </a:prstGeom>
        </p:spPr>
      </p:pic>
      <p:cxnSp>
        <p:nvCxnSpPr>
          <p:cNvPr id="13" name="Straight Connector 12">
            <a:extLst>
              <a:ext uri="{FF2B5EF4-FFF2-40B4-BE49-F238E27FC236}">
                <a16:creationId xmlns:a16="http://schemas.microsoft.com/office/drawing/2014/main" id="{DC02BC4A-B05A-3346-25CB-03CA124C27D4}"/>
              </a:ext>
            </a:extLst>
          </p:cNvPr>
          <p:cNvCxnSpPr/>
          <p:nvPr/>
        </p:nvCxnSpPr>
        <p:spPr>
          <a:xfrm flipV="1">
            <a:off x="3083349" y="2471487"/>
            <a:ext cx="1233237" cy="10026"/>
          </a:xfrm>
          <a:prstGeom prst="line">
            <a:avLst/>
          </a:prstGeom>
          <a:ln>
            <a:solidFill>
              <a:schemeClr val="bg1">
                <a:lumMod val="85000"/>
              </a:schemeClr>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86D2ED45-DD62-CEBD-076D-6FBEC89A2CC2}"/>
              </a:ext>
            </a:extLst>
          </p:cNvPr>
          <p:cNvCxnSpPr/>
          <p:nvPr/>
        </p:nvCxnSpPr>
        <p:spPr>
          <a:xfrm flipV="1">
            <a:off x="3083349" y="4410577"/>
            <a:ext cx="1233237" cy="10026"/>
          </a:xfrm>
          <a:prstGeom prst="line">
            <a:avLst/>
          </a:prstGeom>
          <a:ln>
            <a:solidFill>
              <a:schemeClr val="bg1">
                <a:lumMod val="85000"/>
              </a:schemeClr>
            </a:solidFill>
          </a:ln>
        </p:spPr>
        <p:style>
          <a:lnRef idx="3">
            <a:schemeClr val="dk1"/>
          </a:lnRef>
          <a:fillRef idx="0">
            <a:schemeClr val="dk1"/>
          </a:fillRef>
          <a:effectRef idx="2">
            <a:schemeClr val="dk1"/>
          </a:effectRef>
          <a:fontRef idx="minor">
            <a:schemeClr val="tx1"/>
          </a:fontRef>
        </p:style>
      </p:cxnSp>
      <p:pic>
        <p:nvPicPr>
          <p:cNvPr id="15" name="Picture 14" descr="red.pdf">
            <a:extLst>
              <a:ext uri="{FF2B5EF4-FFF2-40B4-BE49-F238E27FC236}">
                <a16:creationId xmlns:a16="http://schemas.microsoft.com/office/drawing/2014/main" id="{C4D662F7-8CF6-6E20-3E15-998B37F90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952" y="2747645"/>
            <a:ext cx="2594811" cy="1603737"/>
          </a:xfrm>
          <a:prstGeom prst="rect">
            <a:avLst/>
          </a:prstGeom>
        </p:spPr>
      </p:pic>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F3EDA80E-34D1-D7E5-9448-E5092367D915}"/>
                  </a:ext>
                </a:extLst>
              </p:cNvPr>
              <p:cNvSpPr/>
              <p:nvPr/>
            </p:nvSpPr>
            <p:spPr>
              <a:xfrm>
                <a:off x="5913276" y="2163155"/>
                <a:ext cx="726674" cy="362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a:solidFill>
                            <a:srgbClr val="000000"/>
                          </a:solidFill>
                          <a:latin typeface="Cambria Math" charset="0"/>
                          <a:ea typeface="Arial" charset="0"/>
                          <a:cs typeface="Arial" charset="0"/>
                        </a:rPr>
                        <m:t>2</m:t>
                      </m:r>
                      <m:sSub>
                        <m:sSubPr>
                          <m:ctrlPr>
                            <a:rPr lang="en-US" i="1" dirty="0">
                              <a:solidFill>
                                <a:srgbClr val="000000"/>
                              </a:solidFill>
                              <a:latin typeface="Cambria Math" panose="02040503050406030204" pitchFamily="18" charset="0"/>
                              <a:ea typeface="Arial" charset="0"/>
                              <a:cs typeface="Arial" charset="0"/>
                            </a:rPr>
                          </m:ctrlPr>
                        </m:sSubPr>
                        <m:e>
                          <m:r>
                            <a:rPr lang="en-US" i="1" dirty="0">
                              <a:solidFill>
                                <a:srgbClr val="000000"/>
                              </a:solidFill>
                              <a:latin typeface="Cambria Math" charset="0"/>
                              <a:ea typeface="Arial" charset="0"/>
                              <a:cs typeface="Arial" charset="0"/>
                            </a:rPr>
                            <m:t>𝑑</m:t>
                          </m:r>
                        </m:e>
                        <m:sub>
                          <m:r>
                            <a:rPr lang="en-US" i="1" dirty="0">
                              <a:solidFill>
                                <a:srgbClr val="000000"/>
                              </a:solidFill>
                              <a:latin typeface="Cambria Math" charset="0"/>
                              <a:ea typeface="Arial" charset="0"/>
                              <a:cs typeface="Arial" charset="0"/>
                            </a:rPr>
                            <m:t>𝑒</m:t>
                          </m:r>
                        </m:sub>
                      </m:sSub>
                      <m:r>
                        <a:rPr lang="en-US" i="1" dirty="0">
                          <a:solidFill>
                            <a:srgbClr val="000000"/>
                          </a:solidFill>
                          <a:latin typeface="Cambria Math" charset="0"/>
                          <a:ea typeface="Cambria Math" charset="0"/>
                          <a:cs typeface="Cambria Math" charset="0"/>
                        </a:rPr>
                        <m:t>ℇ</m:t>
                      </m:r>
                    </m:oMath>
                  </m:oMathPara>
                </a14:m>
                <a:endParaRPr lang="en-US" baseline="-25000" dirty="0">
                  <a:latin typeface="Arial" charset="0"/>
                  <a:ea typeface="Arial" charset="0"/>
                  <a:cs typeface="Arial" charset="0"/>
                </a:endParaRPr>
              </a:p>
            </p:txBody>
          </p:sp>
        </mc:Choice>
        <mc:Fallback xmlns="">
          <p:sp>
            <p:nvSpPr>
              <p:cNvPr id="16" name="Rectangle 15">
                <a:extLst>
                  <a:ext uri="{FF2B5EF4-FFF2-40B4-BE49-F238E27FC236}">
                    <a16:creationId xmlns:a16="http://schemas.microsoft.com/office/drawing/2014/main" id="{F3EDA80E-34D1-D7E5-9448-E5092367D915}"/>
                  </a:ext>
                </a:extLst>
              </p:cNvPr>
              <p:cNvSpPr>
                <a:spLocks noRot="1" noChangeAspect="1" noMove="1" noResize="1" noEditPoints="1" noAdjustHandles="1" noChangeArrowheads="1" noChangeShapeType="1" noTextEdit="1"/>
              </p:cNvSpPr>
              <p:nvPr/>
            </p:nvSpPr>
            <p:spPr>
              <a:xfrm>
                <a:off x="5913276" y="2163155"/>
                <a:ext cx="726674" cy="362984"/>
              </a:xfrm>
              <a:prstGeom prst="rect">
                <a:avLst/>
              </a:prstGeom>
              <a:blipFill>
                <a:blip r:embed="rId6"/>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98D5D769-6403-6961-3B52-528BAE9DE85E}"/>
              </a:ext>
            </a:extLst>
          </p:cNvPr>
          <p:cNvCxnSpPr/>
          <p:nvPr/>
        </p:nvCxnSpPr>
        <p:spPr>
          <a:xfrm flipV="1">
            <a:off x="5919626" y="2561223"/>
            <a:ext cx="617220" cy="0"/>
          </a:xfrm>
          <a:prstGeom prst="straightConnector1">
            <a:avLst/>
          </a:prstGeom>
          <a:ln w="38100">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41FBC2C-C35F-4060-CFDD-91D2F2E9A1D1}"/>
              </a:ext>
            </a:extLst>
          </p:cNvPr>
          <p:cNvPicPr>
            <a:picLocks noChangeAspect="1"/>
          </p:cNvPicPr>
          <p:nvPr/>
        </p:nvPicPr>
        <p:blipFill>
          <a:blip r:embed="rId7"/>
          <a:stretch>
            <a:fillRect/>
          </a:stretch>
        </p:blipFill>
        <p:spPr>
          <a:xfrm>
            <a:off x="8071235" y="1080714"/>
            <a:ext cx="3200400" cy="1516457"/>
          </a:xfrm>
          <a:prstGeom prst="rect">
            <a:avLst/>
          </a:prstGeom>
        </p:spPr>
      </p:pic>
      <p:pic>
        <p:nvPicPr>
          <p:cNvPr id="20" name="Picture 19">
            <a:extLst>
              <a:ext uri="{FF2B5EF4-FFF2-40B4-BE49-F238E27FC236}">
                <a16:creationId xmlns:a16="http://schemas.microsoft.com/office/drawing/2014/main" id="{BBD7EFFE-A759-F012-91DE-E71D76A455CD}"/>
              </a:ext>
            </a:extLst>
          </p:cNvPr>
          <p:cNvPicPr>
            <a:picLocks noChangeAspect="1"/>
          </p:cNvPicPr>
          <p:nvPr/>
        </p:nvPicPr>
        <p:blipFill>
          <a:blip r:embed="rId8"/>
          <a:stretch>
            <a:fillRect/>
          </a:stretch>
        </p:blipFill>
        <p:spPr>
          <a:xfrm>
            <a:off x="8071235" y="2829170"/>
            <a:ext cx="3200400" cy="1516457"/>
          </a:xfrm>
          <a:prstGeom prst="rect">
            <a:avLst/>
          </a:prstGeom>
        </p:spPr>
      </p:pic>
      <p:pic>
        <p:nvPicPr>
          <p:cNvPr id="22" name="Picture 21">
            <a:extLst>
              <a:ext uri="{FF2B5EF4-FFF2-40B4-BE49-F238E27FC236}">
                <a16:creationId xmlns:a16="http://schemas.microsoft.com/office/drawing/2014/main" id="{51DBB4BD-1A79-E58B-41B9-F37E1E532982}"/>
              </a:ext>
            </a:extLst>
          </p:cNvPr>
          <p:cNvPicPr>
            <a:picLocks noChangeAspect="1"/>
          </p:cNvPicPr>
          <p:nvPr/>
        </p:nvPicPr>
        <p:blipFill>
          <a:blip r:embed="rId9"/>
          <a:stretch>
            <a:fillRect/>
          </a:stretch>
        </p:blipFill>
        <p:spPr>
          <a:xfrm>
            <a:off x="8065785" y="4538913"/>
            <a:ext cx="3200400" cy="1516457"/>
          </a:xfrm>
          <a:prstGeom prst="rect">
            <a:avLst/>
          </a:prstGeom>
        </p:spPr>
      </p:pic>
      <p:pic>
        <p:nvPicPr>
          <p:cNvPr id="24" name="Picture 23">
            <a:extLst>
              <a:ext uri="{FF2B5EF4-FFF2-40B4-BE49-F238E27FC236}">
                <a16:creationId xmlns:a16="http://schemas.microsoft.com/office/drawing/2014/main" id="{F0659E6B-B3A8-DD8D-C086-CEC663CCA29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9119" t="7878" r="37503" b="8140"/>
          <a:stretch/>
        </p:blipFill>
        <p:spPr>
          <a:xfrm>
            <a:off x="2246302" y="3947329"/>
            <a:ext cx="649224" cy="926496"/>
          </a:xfrm>
          <a:prstGeom prst="rect">
            <a:avLst/>
          </a:prstGeom>
        </p:spPr>
      </p:pic>
      <p:pic>
        <p:nvPicPr>
          <p:cNvPr id="25" name="Picture 24">
            <a:extLst>
              <a:ext uri="{FF2B5EF4-FFF2-40B4-BE49-F238E27FC236}">
                <a16:creationId xmlns:a16="http://schemas.microsoft.com/office/drawing/2014/main" id="{360A40AA-BA0E-41FA-DF69-D3C79174459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9119" t="7878" r="37503" b="8140"/>
          <a:stretch/>
        </p:blipFill>
        <p:spPr>
          <a:xfrm rot="10800000">
            <a:off x="2238017" y="2018265"/>
            <a:ext cx="649224" cy="926496"/>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0276314-062E-98C0-C56D-08B3C0E553C0}"/>
                  </a:ext>
                </a:extLst>
              </p:cNvPr>
              <p:cNvSpPr txBox="1"/>
              <p:nvPr/>
            </p:nvSpPr>
            <p:spPr>
              <a:xfrm>
                <a:off x="5463326" y="4860748"/>
                <a:ext cx="1908792" cy="7893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𝛿</m:t>
                      </m:r>
                      <m:sSub>
                        <m:sSubPr>
                          <m:ctrlPr>
                            <a:rPr lang="en-US" sz="2400" i="1">
                              <a:latin typeface="Cambria Math" panose="02040503050406030204" pitchFamily="18" charset="0"/>
                            </a:rPr>
                          </m:ctrlPr>
                        </m:sSubPr>
                        <m:e>
                          <m:r>
                            <a:rPr lang="en-US" sz="2400" i="1">
                              <a:latin typeface="Cambria Math" panose="02040503050406030204" pitchFamily="18" charset="0"/>
                            </a:rPr>
                            <m:t>𝑑</m:t>
                          </m:r>
                        </m:e>
                        <m:sub>
                          <m:r>
                            <a:rPr lang="en-US" sz="2400" i="1">
                              <a:latin typeface="Cambria Math" panose="02040503050406030204" pitchFamily="18" charset="0"/>
                            </a:rPr>
                            <m:t>𝑒</m:t>
                          </m:r>
                        </m:sub>
                      </m:sSub>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1</m:t>
                          </m:r>
                        </m:num>
                        <m:den>
                          <m:d>
                            <m:dPr>
                              <m:begChr m:val="|"/>
                              <m:endChr m:val="|"/>
                              <m:ctrlPr>
                                <a:rPr lang="en-US" sz="2400" i="1">
                                  <a:solidFill>
                                    <a:srgbClr val="000000"/>
                                  </a:solidFill>
                                  <a:latin typeface="Cambria Math" panose="02040503050406030204" pitchFamily="18" charset="0"/>
                                  <a:ea typeface="Cambria Math" charset="0"/>
                                  <a:cs typeface="Cambria Math" charset="0"/>
                                </a:rPr>
                              </m:ctrlPr>
                            </m:dPr>
                            <m:e>
                              <m:r>
                                <a:rPr lang="en-US" sz="2400" i="1" dirty="0">
                                  <a:solidFill>
                                    <a:srgbClr val="000000"/>
                                  </a:solidFill>
                                  <a:latin typeface="Cambria Math" charset="0"/>
                                  <a:ea typeface="Cambria Math" charset="0"/>
                                  <a:cs typeface="Cambria Math" charset="0"/>
                                </a:rPr>
                                <m:t>ℇ</m:t>
                              </m:r>
                            </m:e>
                          </m:d>
                          <m:r>
                            <a:rPr lang="en-US" sz="2400" i="1" dirty="0">
                              <a:solidFill>
                                <a:srgbClr val="000000"/>
                              </a:solidFill>
                              <a:latin typeface="Cambria Math" panose="02040503050406030204" pitchFamily="18" charset="0"/>
                              <a:ea typeface="Cambria Math" charset="0"/>
                              <a:cs typeface="Cambria Math" charset="0"/>
                            </a:rPr>
                            <m:t>𝜏</m:t>
                          </m:r>
                          <m:rad>
                            <m:radPr>
                              <m:degHide m:val="on"/>
                              <m:ctrlPr>
                                <a:rPr lang="en-US" sz="2400" i="1" dirty="0">
                                  <a:solidFill>
                                    <a:srgbClr val="000000"/>
                                  </a:solidFill>
                                  <a:latin typeface="Cambria Math" panose="02040503050406030204" pitchFamily="18" charset="0"/>
                                  <a:ea typeface="Cambria Math" charset="0"/>
                                  <a:cs typeface="Cambria Math" charset="0"/>
                                </a:rPr>
                              </m:ctrlPr>
                            </m:radPr>
                            <m:deg/>
                            <m:e>
                              <m:r>
                                <a:rPr lang="en-US" sz="2400" i="1" dirty="0">
                                  <a:solidFill>
                                    <a:srgbClr val="000000"/>
                                  </a:solidFill>
                                  <a:latin typeface="Cambria Math" panose="02040503050406030204" pitchFamily="18" charset="0"/>
                                  <a:ea typeface="Cambria Math" charset="0"/>
                                  <a:cs typeface="Cambria Math" charset="0"/>
                                </a:rPr>
                                <m:t>𝑁</m:t>
                              </m:r>
                            </m:e>
                          </m:rad>
                        </m:den>
                      </m:f>
                    </m:oMath>
                  </m:oMathPara>
                </a14:m>
                <a:endParaRPr lang="en-US" sz="2400" dirty="0"/>
              </a:p>
            </p:txBody>
          </p:sp>
        </mc:Choice>
        <mc:Fallback xmlns="">
          <p:sp>
            <p:nvSpPr>
              <p:cNvPr id="26" name="TextBox 25">
                <a:extLst>
                  <a:ext uri="{FF2B5EF4-FFF2-40B4-BE49-F238E27FC236}">
                    <a16:creationId xmlns:a16="http://schemas.microsoft.com/office/drawing/2014/main" id="{40276314-062E-98C0-C56D-08B3C0E553C0}"/>
                  </a:ext>
                </a:extLst>
              </p:cNvPr>
              <p:cNvSpPr txBox="1">
                <a:spLocks noRot="1" noChangeAspect="1" noMove="1" noResize="1" noEditPoints="1" noAdjustHandles="1" noChangeArrowheads="1" noChangeShapeType="1" noTextEdit="1"/>
              </p:cNvSpPr>
              <p:nvPr/>
            </p:nvSpPr>
            <p:spPr>
              <a:xfrm>
                <a:off x="5463326" y="4860748"/>
                <a:ext cx="1908792" cy="789319"/>
              </a:xfrm>
              <a:prstGeom prst="rect">
                <a:avLst/>
              </a:prstGeom>
              <a:blipFill>
                <a:blip r:embed="rId11"/>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02320EBB-ECAC-02AC-65FB-0177F48F8C11}"/>
              </a:ext>
            </a:extLst>
          </p:cNvPr>
          <p:cNvSpPr txBox="1"/>
          <p:nvPr/>
        </p:nvSpPr>
        <p:spPr>
          <a:xfrm rot="20379258">
            <a:off x="2258567" y="2965066"/>
            <a:ext cx="6658720" cy="1077218"/>
          </a:xfrm>
          <a:prstGeom prst="rect">
            <a:avLst/>
          </a:prstGeom>
          <a:solidFill>
            <a:schemeClr val="bg1"/>
          </a:solidFill>
        </p:spPr>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Cannot be achieved for </a:t>
            </a:r>
          </a:p>
          <a:p>
            <a:pPr algn="ctr"/>
            <a:r>
              <a:rPr lang="en-US" sz="3200" b="1" dirty="0">
                <a:solidFill>
                  <a:srgbClr val="FF0000"/>
                </a:solidFill>
                <a:latin typeface="Times New Roman" panose="02020603050405020304" pitchFamily="18" charset="0"/>
                <a:cs typeface="Times New Roman" panose="02020603050405020304" pitchFamily="18" charset="0"/>
              </a:rPr>
              <a:t>a bare electron</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57A4FE5-F152-7DB1-56B4-8272AC2851C9}"/>
                  </a:ext>
                </a:extLst>
              </p:cNvPr>
              <p:cNvSpPr txBox="1"/>
              <p:nvPr/>
            </p:nvSpPr>
            <p:spPr>
              <a:xfrm>
                <a:off x="2101678" y="5000312"/>
                <a:ext cx="2866855"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sty m:val="p"/>
                        </m:rPr>
                        <a:rPr lang="en-US" sz="2400" dirty="0" smtClean="0">
                          <a:solidFill>
                            <a:srgbClr val="000000"/>
                          </a:solidFill>
                          <a:latin typeface="Cambria Math" charset="0"/>
                        </a:rPr>
                        <m:t>Δ</m:t>
                      </m:r>
                      <m:r>
                        <a:rPr lang="en-US" sz="2400" i="1" dirty="0">
                          <a:solidFill>
                            <a:srgbClr val="000000"/>
                          </a:solidFill>
                          <a:latin typeface="Cambria Math" charset="0"/>
                        </a:rPr>
                        <m:t>𝐸</m:t>
                      </m:r>
                      <m:r>
                        <a:rPr lang="en-US" sz="2400" i="1" dirty="0">
                          <a:solidFill>
                            <a:srgbClr val="000000"/>
                          </a:solidFill>
                          <a:latin typeface="Cambria Math" charset="0"/>
                        </a:rPr>
                        <m:t> =</m:t>
                      </m:r>
                      <m:r>
                        <a:rPr lang="en-US" sz="2400" i="1" dirty="0">
                          <a:solidFill>
                            <a:srgbClr val="000000"/>
                          </a:solidFill>
                          <a:latin typeface="Cambria Math" charset="0"/>
                        </a:rPr>
                        <m:t>𝜇</m:t>
                      </m:r>
                      <m:r>
                        <a:rPr lang="en-US" sz="2400" i="1" baseline="-25000" dirty="0">
                          <a:solidFill>
                            <a:srgbClr val="000000"/>
                          </a:solidFill>
                          <a:latin typeface="Cambria Math" charset="0"/>
                        </a:rPr>
                        <m:t>𝐵</m:t>
                      </m:r>
                      <m:r>
                        <a:rPr lang="en-US" sz="2400" i="1" dirty="0">
                          <a:solidFill>
                            <a:srgbClr val="4F81BD"/>
                          </a:solidFill>
                          <a:latin typeface="Cambria Math" charset="0"/>
                        </a:rPr>
                        <m:t>𝐵</m:t>
                      </m:r>
                      <m:r>
                        <a:rPr lang="en-US" sz="2400" i="1" dirty="0">
                          <a:latin typeface="Cambria Math" panose="02040503050406030204" pitchFamily="18" charset="0"/>
                        </a:rPr>
                        <m:t>+</m:t>
                      </m:r>
                      <m:r>
                        <a:rPr lang="en-US" sz="2400" i="1" dirty="0">
                          <a:solidFill>
                            <a:srgbClr val="000000"/>
                          </a:solidFill>
                          <a:latin typeface="Cambria Math" charset="0"/>
                        </a:rPr>
                        <m:t>𝑑</m:t>
                      </m:r>
                      <m:r>
                        <a:rPr lang="en-US" sz="2400" i="1" baseline="-25000" dirty="0">
                          <a:solidFill>
                            <a:srgbClr val="000000"/>
                          </a:solidFill>
                          <a:latin typeface="Cambria Math" charset="0"/>
                        </a:rPr>
                        <m:t>𝑒</m:t>
                      </m:r>
                      <m:r>
                        <a:rPr lang="en-US" sz="2400" i="1" dirty="0">
                          <a:solidFill>
                            <a:srgbClr val="FF0000"/>
                          </a:solidFill>
                          <a:latin typeface="Cambria Math" charset="0"/>
                        </a:rPr>
                        <m:t>𝐸</m:t>
                      </m:r>
                    </m:oMath>
                  </m:oMathPara>
                </a14:m>
                <a:endParaRPr lang="en-US" sz="2400" dirty="0">
                  <a:solidFill>
                    <a:srgbClr val="9C5252"/>
                  </a:solidFill>
                  <a:latin typeface="Arial"/>
                </a:endParaRPr>
              </a:p>
            </p:txBody>
          </p:sp>
        </mc:Choice>
        <mc:Fallback xmlns="">
          <p:sp>
            <p:nvSpPr>
              <p:cNvPr id="28" name="TextBox 27">
                <a:extLst>
                  <a:ext uri="{FF2B5EF4-FFF2-40B4-BE49-F238E27FC236}">
                    <a16:creationId xmlns:a16="http://schemas.microsoft.com/office/drawing/2014/main" id="{957A4FE5-F152-7DB1-56B4-8272AC2851C9}"/>
                  </a:ext>
                </a:extLst>
              </p:cNvPr>
              <p:cNvSpPr txBox="1">
                <a:spLocks noRot="1" noChangeAspect="1" noMove="1" noResize="1" noEditPoints="1" noAdjustHandles="1" noChangeArrowheads="1" noChangeShapeType="1" noTextEdit="1"/>
              </p:cNvSpPr>
              <p:nvPr/>
            </p:nvSpPr>
            <p:spPr>
              <a:xfrm>
                <a:off x="2101678" y="5000312"/>
                <a:ext cx="2866855" cy="461665"/>
              </a:xfrm>
              <a:prstGeom prst="rect">
                <a:avLst/>
              </a:prstGeom>
              <a:blipFill>
                <a:blip r:embed="rId12"/>
                <a:stretch>
                  <a:fillRect l="-638" b="-10526"/>
                </a:stretch>
              </a:blipFill>
            </p:spPr>
            <p:txBody>
              <a:bodyPr/>
              <a:lstStyle/>
              <a:p>
                <a:r>
                  <a:rPr lang="en-US">
                    <a:noFill/>
                  </a:rPr>
                  <a:t> </a:t>
                </a:r>
              </a:p>
            </p:txBody>
          </p:sp>
        </mc:Fallback>
      </mc:AlternateContent>
      <p:sp>
        <p:nvSpPr>
          <p:cNvPr id="30" name="Slide Number Placeholder 2">
            <a:extLst>
              <a:ext uri="{FF2B5EF4-FFF2-40B4-BE49-F238E27FC236}">
                <a16:creationId xmlns:a16="http://schemas.microsoft.com/office/drawing/2014/main" id="{B1E6F246-655A-D82A-ED94-C088BA0881DA}"/>
              </a:ext>
            </a:extLst>
          </p:cNvPr>
          <p:cNvSpPr>
            <a:spLocks noGrp="1"/>
          </p:cNvSpPr>
          <p:nvPr>
            <p:ph type="sldNum" sz="quarter" idx="12"/>
          </p:nvPr>
        </p:nvSpPr>
        <p:spPr>
          <a:xfrm>
            <a:off x="8610600" y="6356350"/>
            <a:ext cx="2743200" cy="365125"/>
          </a:xfrm>
        </p:spPr>
        <p:txBody>
          <a:bodyPr/>
          <a:lstStyle/>
          <a:p>
            <a:fld id="{C4B4B978-2769-4B31-A37E-51C501BA6227}" type="slidenum">
              <a:rPr lang="en-US" smtClean="0"/>
              <a:t>11</a:t>
            </a:fld>
            <a:endParaRPr lang="en-US"/>
          </a:p>
        </p:txBody>
      </p:sp>
      <p:sp>
        <p:nvSpPr>
          <p:cNvPr id="32" name="Rectangle 31">
            <a:extLst>
              <a:ext uri="{FF2B5EF4-FFF2-40B4-BE49-F238E27FC236}">
                <a16:creationId xmlns:a16="http://schemas.microsoft.com/office/drawing/2014/main" id="{C7B06737-6D66-C456-5FAA-92E1F909454A}"/>
              </a:ext>
            </a:extLst>
          </p:cNvPr>
          <p:cNvSpPr/>
          <p:nvPr/>
        </p:nvSpPr>
        <p:spPr>
          <a:xfrm>
            <a:off x="459188" y="232100"/>
            <a:ext cx="4920514"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How to measure the eEDM</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6C817ABE-3960-400C-151F-51F6F6FD28D9}"/>
                  </a:ext>
                </a:extLst>
              </p:cNvPr>
              <p:cNvSpPr txBox="1"/>
              <p:nvPr/>
            </p:nvSpPr>
            <p:spPr>
              <a:xfrm>
                <a:off x="8750030" y="878431"/>
                <a:ext cx="2010487" cy="338554"/>
              </a:xfrm>
              <a:prstGeom prst="rect">
                <a:avLst/>
              </a:prstGeom>
              <a:noFill/>
            </p:spPr>
            <p:txBody>
              <a:bodyPr wrap="none" rtlCol="0">
                <a:spAutoFit/>
              </a:bodyPr>
              <a:lstStyle/>
              <a:p>
                <a:pPr algn="ctr"/>
                <a:r>
                  <a:rPr lang="en-US" sz="1600" b="1" u="sng" dirty="0">
                    <a:latin typeface="Times New Roman" panose="02020603050405020304" pitchFamily="18" charset="0"/>
                    <a:cs typeface="Times New Roman" panose="02020603050405020304" pitchFamily="18" charset="0"/>
                  </a:rPr>
                  <a:t>Large electric field </a:t>
                </a:r>
                <a14:m>
                  <m:oMath xmlns:m="http://schemas.openxmlformats.org/officeDocument/2006/math">
                    <m:r>
                      <a:rPr lang="en-US" sz="1600" b="1" i="1" u="sng" dirty="0">
                        <a:solidFill>
                          <a:srgbClr val="000000"/>
                        </a:solidFill>
                        <a:latin typeface="Cambria Math" charset="0"/>
                        <a:ea typeface="Cambria Math" charset="0"/>
                        <a:cs typeface="Cambria Math" charset="0"/>
                      </a:rPr>
                      <m:t>ℇ</m:t>
                    </m:r>
                  </m:oMath>
                </a14:m>
                <a:endParaRPr lang="en-US" sz="1600" b="1" u="sng" dirty="0">
                  <a:latin typeface="Times New Roman" panose="02020603050405020304" pitchFamily="18" charset="0"/>
                  <a:cs typeface="Times New Roman" panose="02020603050405020304" pitchFamily="18" charset="0"/>
                </a:endParaRPr>
              </a:p>
            </p:txBody>
          </p:sp>
        </mc:Choice>
        <mc:Fallback xmlns="">
          <p:sp>
            <p:nvSpPr>
              <p:cNvPr id="33" name="TextBox 32">
                <a:extLst>
                  <a:ext uri="{FF2B5EF4-FFF2-40B4-BE49-F238E27FC236}">
                    <a16:creationId xmlns:a16="http://schemas.microsoft.com/office/drawing/2014/main" id="{6C817ABE-3960-400C-151F-51F6F6FD28D9}"/>
                  </a:ext>
                </a:extLst>
              </p:cNvPr>
              <p:cNvSpPr txBox="1">
                <a:spLocks noRot="1" noChangeAspect="1" noMove="1" noResize="1" noEditPoints="1" noAdjustHandles="1" noChangeArrowheads="1" noChangeShapeType="1" noTextEdit="1"/>
              </p:cNvSpPr>
              <p:nvPr/>
            </p:nvSpPr>
            <p:spPr>
              <a:xfrm>
                <a:off x="8750030" y="878431"/>
                <a:ext cx="2010487" cy="338554"/>
              </a:xfrm>
              <a:prstGeom prst="rect">
                <a:avLst/>
              </a:prstGeom>
              <a:blipFill>
                <a:blip r:embed="rId13"/>
                <a:stretch>
                  <a:fillRect l="-1212" t="-5357" b="-21429"/>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0E11DB63-C278-8590-987C-F8C502ACBFE7}"/>
              </a:ext>
            </a:extLst>
          </p:cNvPr>
          <p:cNvSpPr txBox="1"/>
          <p:nvPr/>
        </p:nvSpPr>
        <p:spPr>
          <a:xfrm>
            <a:off x="8633012" y="2627996"/>
            <a:ext cx="2244525" cy="338554"/>
          </a:xfrm>
          <a:prstGeom prst="rect">
            <a:avLst/>
          </a:prstGeom>
          <a:noFill/>
        </p:spPr>
        <p:txBody>
          <a:bodyPr wrap="none" rtlCol="0">
            <a:spAutoFit/>
          </a:bodyPr>
          <a:lstStyle/>
          <a:p>
            <a:pPr algn="ctr"/>
            <a:r>
              <a:rPr lang="en-US" sz="1600" b="1" u="sng" dirty="0">
                <a:latin typeface="Times New Roman" panose="02020603050405020304" pitchFamily="18" charset="0"/>
                <a:cs typeface="Times New Roman" panose="02020603050405020304" pitchFamily="18" charset="0"/>
              </a:rPr>
              <a:t>Many particle counts </a:t>
            </a:r>
            <a:r>
              <a:rPr lang="en-US" sz="1600" b="1" i="1" u="sng" dirty="0">
                <a:latin typeface="Times New Roman" panose="02020603050405020304" pitchFamily="18" charset="0"/>
                <a:cs typeface="Times New Roman" panose="02020603050405020304" pitchFamily="18" charset="0"/>
              </a:rPr>
              <a:t>N</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AFB96C12-7713-9CE2-73D4-185A113C88E4}"/>
                  </a:ext>
                </a:extLst>
              </p:cNvPr>
              <p:cNvSpPr txBox="1"/>
              <p:nvPr/>
            </p:nvSpPr>
            <p:spPr>
              <a:xfrm>
                <a:off x="8610570" y="4337083"/>
                <a:ext cx="2213555" cy="338554"/>
              </a:xfrm>
              <a:prstGeom prst="rect">
                <a:avLst/>
              </a:prstGeom>
              <a:noFill/>
            </p:spPr>
            <p:txBody>
              <a:bodyPr wrap="none" rtlCol="0">
                <a:spAutoFit/>
              </a:bodyPr>
              <a:lstStyle/>
              <a:p>
                <a:r>
                  <a:rPr lang="en-US" sz="1600" b="1" u="sng" dirty="0">
                    <a:latin typeface="Times New Roman" panose="02020603050405020304" pitchFamily="18" charset="0"/>
                    <a:cs typeface="Times New Roman" panose="02020603050405020304" pitchFamily="18" charset="0"/>
                  </a:rPr>
                  <a:t>Long coherence time </a:t>
                </a:r>
                <a14:m>
                  <m:oMath xmlns:m="http://schemas.openxmlformats.org/officeDocument/2006/math">
                    <m:r>
                      <a:rPr lang="en-US" sz="1600" b="1" i="1" u="sng">
                        <a:latin typeface="Cambria Math" panose="02040503050406030204" pitchFamily="18" charset="0"/>
                      </a:rPr>
                      <m:t>𝝉</m:t>
                    </m:r>
                  </m:oMath>
                </a14:m>
                <a:r>
                  <a:rPr lang="en-US" sz="1600" b="1" u="sng" dirty="0">
                    <a:latin typeface="Times New Roman" panose="02020603050405020304" pitchFamily="18" charset="0"/>
                    <a:cs typeface="Times New Roman" panose="02020603050405020304" pitchFamily="18" charset="0"/>
                  </a:rPr>
                  <a:t> </a:t>
                </a:r>
              </a:p>
            </p:txBody>
          </p:sp>
        </mc:Choice>
        <mc:Fallback xmlns="">
          <p:sp>
            <p:nvSpPr>
              <p:cNvPr id="35" name="TextBox 34">
                <a:extLst>
                  <a:ext uri="{FF2B5EF4-FFF2-40B4-BE49-F238E27FC236}">
                    <a16:creationId xmlns:a16="http://schemas.microsoft.com/office/drawing/2014/main" id="{AFB96C12-7713-9CE2-73D4-185A113C88E4}"/>
                  </a:ext>
                </a:extLst>
              </p:cNvPr>
              <p:cNvSpPr txBox="1">
                <a:spLocks noRot="1" noChangeAspect="1" noMove="1" noResize="1" noEditPoints="1" noAdjustHandles="1" noChangeArrowheads="1" noChangeShapeType="1" noTextEdit="1"/>
              </p:cNvSpPr>
              <p:nvPr/>
            </p:nvSpPr>
            <p:spPr>
              <a:xfrm>
                <a:off x="8610570" y="4337083"/>
                <a:ext cx="2213555" cy="338554"/>
              </a:xfrm>
              <a:prstGeom prst="rect">
                <a:avLst/>
              </a:prstGeom>
              <a:blipFill>
                <a:blip r:embed="rId14"/>
                <a:stretch>
                  <a:fillRect l="-1374" t="-5357" b="-21429"/>
                </a:stretch>
              </a:blipFill>
            </p:spPr>
            <p:txBody>
              <a:bodyPr/>
              <a:lstStyle/>
              <a:p>
                <a:r>
                  <a:rPr lang="en-US">
                    <a:noFill/>
                  </a:rPr>
                  <a:t> </a:t>
                </a:r>
              </a:p>
            </p:txBody>
          </p:sp>
        </mc:Fallback>
      </mc:AlternateContent>
      <p:sp>
        <p:nvSpPr>
          <p:cNvPr id="2" name="Footer Placeholder 3">
            <a:extLst>
              <a:ext uri="{FF2B5EF4-FFF2-40B4-BE49-F238E27FC236}">
                <a16:creationId xmlns:a16="http://schemas.microsoft.com/office/drawing/2014/main" id="{91C62627-1BA2-6562-322E-F2AC0A74FD50}"/>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1766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2F12A6-30E1-D10D-3402-D6A6A4B6DE0A}"/>
              </a:ext>
            </a:extLst>
          </p:cNvPr>
          <p:cNvSpPr/>
          <p:nvPr/>
        </p:nvSpPr>
        <p:spPr>
          <a:xfrm>
            <a:off x="459188" y="232100"/>
            <a:ext cx="4606326"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Polar molecules, </a:t>
            </a:r>
            <a:r>
              <a:rPr lang="en-US" sz="3200" b="1" u="sng" baseline="30000" dirty="0">
                <a:latin typeface="Times New Roman" panose="02020603050405020304" pitchFamily="18" charset="0"/>
                <a:cs typeface="Times New Roman" panose="02020603050405020304" pitchFamily="18" charset="0"/>
              </a:rPr>
              <a:t>3</a:t>
            </a:r>
            <a:r>
              <a:rPr lang="el-GR" sz="3200" b="1" u="sng" dirty="0">
                <a:latin typeface="Times New Roman" panose="02020603050405020304" pitchFamily="18" charset="0"/>
                <a:cs typeface="Times New Roman" panose="02020603050405020304" pitchFamily="18" charset="0"/>
              </a:rPr>
              <a:t>Δ</a:t>
            </a:r>
            <a:r>
              <a:rPr lang="en-US" sz="3200" b="1" u="sng" baseline="-25000" dirty="0">
                <a:latin typeface="Times New Roman" panose="02020603050405020304" pitchFamily="18" charset="0"/>
                <a:cs typeface="Times New Roman" panose="02020603050405020304" pitchFamily="18" charset="0"/>
              </a:rPr>
              <a:t>1</a:t>
            </a:r>
            <a:r>
              <a:rPr lang="en-US" sz="3200" b="1" u="sng" dirty="0">
                <a:latin typeface="Times New Roman" panose="02020603050405020304" pitchFamily="18" charset="0"/>
                <a:cs typeface="Times New Roman" panose="02020603050405020304" pitchFamily="18" charset="0"/>
              </a:rPr>
              <a:t> state</a:t>
            </a:r>
            <a:endParaRPr lang="en-US" sz="3200" b="1" u="sng" baseline="-25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EEC4B2F-6329-6039-59B3-7966668964A5}"/>
              </a:ext>
            </a:extLst>
          </p:cNvPr>
          <p:cNvSpPr txBox="1"/>
          <p:nvPr/>
        </p:nvSpPr>
        <p:spPr>
          <a:xfrm>
            <a:off x="453014" y="1012476"/>
            <a:ext cx="5087483" cy="1200329"/>
          </a:xfrm>
          <a:prstGeom prst="rect">
            <a:avLst/>
          </a:prstGeom>
          <a:noFill/>
        </p:spPr>
        <p:txBody>
          <a:bodyPr wrap="none" rtlCol="0">
            <a:spAutoFit/>
          </a:bodyPr>
          <a:lstStyle/>
          <a:p>
            <a:pPr marL="285750" indent="-285750">
              <a:buFont typeface="Arial" charset="0"/>
              <a:buChar char="•"/>
            </a:pPr>
            <a:r>
              <a:rPr lang="el-GR" sz="2400" dirty="0">
                <a:latin typeface="Times New Roman" panose="02020603050405020304" pitchFamily="18" charset="0"/>
                <a:cs typeface="Times New Roman" panose="02020603050405020304" pitchFamily="18" charset="0"/>
              </a:rPr>
              <a:t>δ</a:t>
            </a:r>
            <a:r>
              <a:rPr lang="en-US" sz="2400" dirty="0">
                <a:latin typeface="Times New Roman" panose="02020603050405020304" pitchFamily="18" charset="0"/>
                <a:cs typeface="Times New Roman" panose="02020603050405020304" pitchFamily="18" charset="0"/>
              </a:rPr>
              <a:t> electron orientates molecules</a:t>
            </a:r>
          </a:p>
          <a:p>
            <a:pPr marL="285750" indent="-285750">
              <a:buFont typeface="Arial" charset="0"/>
              <a:buChar char="•"/>
            </a:pPr>
            <a:r>
              <a:rPr lang="el-GR" sz="2400" dirty="0">
                <a:latin typeface="Times New Roman" panose="02020603050405020304" pitchFamily="18" charset="0"/>
                <a:cs typeface="Times New Roman" panose="02020603050405020304" pitchFamily="18" charset="0"/>
              </a:rPr>
              <a:t>σ</a:t>
            </a:r>
            <a:r>
              <a:rPr lang="en-US" sz="2400" dirty="0">
                <a:latin typeface="Times New Roman" panose="02020603050405020304" pitchFamily="18" charset="0"/>
                <a:cs typeface="Times New Roman" panose="02020603050405020304" pitchFamily="18" charset="0"/>
              </a:rPr>
              <a:t> electron senses a large electric field</a:t>
            </a:r>
          </a:p>
          <a:p>
            <a:pPr marL="285750" indent="-285750">
              <a:buFont typeface="Arial" charset="0"/>
              <a:buChar char="•"/>
            </a:pPr>
            <a:r>
              <a:rPr lang="el-GR" sz="2400" dirty="0">
                <a:latin typeface="Times New Roman" panose="02020603050405020304" pitchFamily="18" charset="0"/>
                <a:cs typeface="Times New Roman" panose="02020603050405020304" pitchFamily="18" charset="0"/>
              </a:rPr>
              <a:t>μ</a:t>
            </a:r>
            <a:r>
              <a:rPr lang="en-US" sz="2400" baseline="-25000" dirty="0">
                <a:latin typeface="Times New Roman" panose="02020603050405020304" pitchFamily="18" charset="0"/>
                <a:cs typeface="Times New Roman" panose="02020603050405020304" pitchFamily="18" charset="0"/>
              </a:rPr>
              <a:t>S </a:t>
            </a:r>
            <a:r>
              <a:rPr lang="en-US" sz="2400" dirty="0">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μ</a:t>
            </a:r>
            <a:r>
              <a:rPr lang="en-US" sz="2400" baseline="-25000" dirty="0">
                <a:latin typeface="Times New Roman" panose="02020603050405020304" pitchFamily="18" charset="0"/>
                <a:cs typeface="Times New Roman" panose="02020603050405020304" pitchFamily="18" charset="0"/>
              </a:rPr>
              <a:t>L</a:t>
            </a:r>
            <a:r>
              <a:rPr lang="en-US" sz="2400" dirty="0">
                <a:latin typeface="Times New Roman" panose="02020603050405020304" pitchFamily="18" charset="0"/>
                <a:cs typeface="Times New Roman" panose="02020603050405020304" pitchFamily="18" charset="0"/>
              </a:rPr>
              <a:t>, small magnetic g-factor</a:t>
            </a:r>
          </a:p>
        </p:txBody>
      </p:sp>
      <p:grpSp>
        <p:nvGrpSpPr>
          <p:cNvPr id="8" name="Group 7">
            <a:extLst>
              <a:ext uri="{FF2B5EF4-FFF2-40B4-BE49-F238E27FC236}">
                <a16:creationId xmlns:a16="http://schemas.microsoft.com/office/drawing/2014/main" id="{F983A9EB-73FA-118C-40C4-C70976F0F413}"/>
              </a:ext>
            </a:extLst>
          </p:cNvPr>
          <p:cNvGrpSpPr/>
          <p:nvPr/>
        </p:nvGrpSpPr>
        <p:grpSpPr>
          <a:xfrm>
            <a:off x="842168" y="2486619"/>
            <a:ext cx="3781114" cy="3595917"/>
            <a:chOff x="5838374" y="1131531"/>
            <a:chExt cx="4926565" cy="4805038"/>
          </a:xfrm>
        </p:grpSpPr>
        <p:grpSp>
          <p:nvGrpSpPr>
            <p:cNvPr id="9" name="Group 8">
              <a:extLst>
                <a:ext uri="{FF2B5EF4-FFF2-40B4-BE49-F238E27FC236}">
                  <a16:creationId xmlns:a16="http://schemas.microsoft.com/office/drawing/2014/main" id="{F9B73E21-7FFF-E2BE-9113-4CA36D9D2819}"/>
                </a:ext>
              </a:extLst>
            </p:cNvPr>
            <p:cNvGrpSpPr/>
            <p:nvPr/>
          </p:nvGrpSpPr>
          <p:grpSpPr>
            <a:xfrm>
              <a:off x="5838374" y="1131531"/>
              <a:ext cx="4926565" cy="4805038"/>
              <a:chOff x="5838374" y="1131531"/>
              <a:chExt cx="4926565" cy="4805038"/>
            </a:xfrm>
          </p:grpSpPr>
          <p:grpSp>
            <p:nvGrpSpPr>
              <p:cNvPr id="12" name="Group 11">
                <a:extLst>
                  <a:ext uri="{FF2B5EF4-FFF2-40B4-BE49-F238E27FC236}">
                    <a16:creationId xmlns:a16="http://schemas.microsoft.com/office/drawing/2014/main" id="{12708F20-ABE6-67FF-9640-EDB97820E99D}"/>
                  </a:ext>
                </a:extLst>
              </p:cNvPr>
              <p:cNvGrpSpPr/>
              <p:nvPr/>
            </p:nvGrpSpPr>
            <p:grpSpPr>
              <a:xfrm>
                <a:off x="5838374" y="1703268"/>
                <a:ext cx="4886593" cy="4233301"/>
                <a:chOff x="5613290" y="1548520"/>
                <a:chExt cx="4886593" cy="4233301"/>
              </a:xfrm>
            </p:grpSpPr>
            <p:grpSp>
              <p:nvGrpSpPr>
                <p:cNvPr id="18" name="Group 17">
                  <a:extLst>
                    <a:ext uri="{FF2B5EF4-FFF2-40B4-BE49-F238E27FC236}">
                      <a16:creationId xmlns:a16="http://schemas.microsoft.com/office/drawing/2014/main" id="{0DF25719-417B-8780-5E23-3A09D3C3B86E}"/>
                    </a:ext>
                  </a:extLst>
                </p:cNvPr>
                <p:cNvGrpSpPr/>
                <p:nvPr/>
              </p:nvGrpSpPr>
              <p:grpSpPr>
                <a:xfrm>
                  <a:off x="6103415" y="1558463"/>
                  <a:ext cx="4396468" cy="4223358"/>
                  <a:chOff x="6103415" y="1558463"/>
                  <a:chExt cx="4396468" cy="4223358"/>
                </a:xfrm>
              </p:grpSpPr>
              <p:grpSp>
                <p:nvGrpSpPr>
                  <p:cNvPr id="21" name="Group 20">
                    <a:extLst>
                      <a:ext uri="{FF2B5EF4-FFF2-40B4-BE49-F238E27FC236}">
                        <a16:creationId xmlns:a16="http://schemas.microsoft.com/office/drawing/2014/main" id="{E2CFB5B8-9ED1-D818-73BF-A6B66E931BA8}"/>
                      </a:ext>
                    </a:extLst>
                  </p:cNvPr>
                  <p:cNvGrpSpPr/>
                  <p:nvPr/>
                </p:nvGrpSpPr>
                <p:grpSpPr>
                  <a:xfrm>
                    <a:off x="6819790" y="1789766"/>
                    <a:ext cx="3680093" cy="3992055"/>
                    <a:chOff x="6313353" y="1789766"/>
                    <a:chExt cx="3680093" cy="3992055"/>
                  </a:xfrm>
                </p:grpSpPr>
                <p:grpSp>
                  <p:nvGrpSpPr>
                    <p:cNvPr id="28" name="Group 27">
                      <a:extLst>
                        <a:ext uri="{FF2B5EF4-FFF2-40B4-BE49-F238E27FC236}">
                          <a16:creationId xmlns:a16="http://schemas.microsoft.com/office/drawing/2014/main" id="{CE8C0F8E-9845-CBE8-1ADB-1E2547F79B12}"/>
                        </a:ext>
                      </a:extLst>
                    </p:cNvPr>
                    <p:cNvGrpSpPr/>
                    <p:nvPr/>
                  </p:nvGrpSpPr>
                  <p:grpSpPr>
                    <a:xfrm>
                      <a:off x="6313353" y="2653701"/>
                      <a:ext cx="3680093" cy="2310540"/>
                      <a:chOff x="6313353" y="2653701"/>
                      <a:chExt cx="3680093" cy="2310540"/>
                    </a:xfrm>
                  </p:grpSpPr>
                  <p:grpSp>
                    <p:nvGrpSpPr>
                      <p:cNvPr id="33" name="Group 32">
                        <a:extLst>
                          <a:ext uri="{FF2B5EF4-FFF2-40B4-BE49-F238E27FC236}">
                            <a16:creationId xmlns:a16="http://schemas.microsoft.com/office/drawing/2014/main" id="{04260018-5F2E-F43E-89C6-9FCCC5FB122C}"/>
                          </a:ext>
                        </a:extLst>
                      </p:cNvPr>
                      <p:cNvGrpSpPr/>
                      <p:nvPr/>
                    </p:nvGrpSpPr>
                    <p:grpSpPr>
                      <a:xfrm>
                        <a:off x="6313353" y="2946257"/>
                        <a:ext cx="3680093" cy="1872307"/>
                        <a:chOff x="5785101" y="2445746"/>
                        <a:chExt cx="3680093" cy="1872307"/>
                      </a:xfrm>
                    </p:grpSpPr>
                    <p:grpSp>
                      <p:nvGrpSpPr>
                        <p:cNvPr id="36" name="Group 35">
                          <a:extLst>
                            <a:ext uri="{FF2B5EF4-FFF2-40B4-BE49-F238E27FC236}">
                              <a16:creationId xmlns:a16="http://schemas.microsoft.com/office/drawing/2014/main" id="{4D8907F7-0076-9878-7D83-B269789AA753}"/>
                            </a:ext>
                          </a:extLst>
                        </p:cNvPr>
                        <p:cNvGrpSpPr/>
                        <p:nvPr/>
                      </p:nvGrpSpPr>
                      <p:grpSpPr>
                        <a:xfrm>
                          <a:off x="5785101" y="2445746"/>
                          <a:ext cx="3680093" cy="1872307"/>
                          <a:chOff x="5785101" y="2445746"/>
                          <a:chExt cx="3680093" cy="1872307"/>
                        </a:xfrm>
                      </p:grpSpPr>
                      <p:grpSp>
                        <p:nvGrpSpPr>
                          <p:cNvPr id="38" name="Group 37">
                            <a:extLst>
                              <a:ext uri="{FF2B5EF4-FFF2-40B4-BE49-F238E27FC236}">
                                <a16:creationId xmlns:a16="http://schemas.microsoft.com/office/drawing/2014/main" id="{82A9E2EE-F6A1-8D57-7873-E1E779D54824}"/>
                              </a:ext>
                            </a:extLst>
                          </p:cNvPr>
                          <p:cNvGrpSpPr/>
                          <p:nvPr/>
                        </p:nvGrpSpPr>
                        <p:grpSpPr>
                          <a:xfrm rot="16200000">
                            <a:off x="6688994" y="1541853"/>
                            <a:ext cx="1872307" cy="3680093"/>
                            <a:chOff x="6495966" y="3142611"/>
                            <a:chExt cx="896352" cy="1761815"/>
                          </a:xfrm>
                        </p:grpSpPr>
                        <p:grpSp>
                          <p:nvGrpSpPr>
                            <p:cNvPr id="40" name="Group 39">
                              <a:extLst>
                                <a:ext uri="{FF2B5EF4-FFF2-40B4-BE49-F238E27FC236}">
                                  <a16:creationId xmlns:a16="http://schemas.microsoft.com/office/drawing/2014/main" id="{20BAC70C-1966-7783-ADB4-BBB7EBCDA592}"/>
                                </a:ext>
                              </a:extLst>
                            </p:cNvPr>
                            <p:cNvGrpSpPr/>
                            <p:nvPr/>
                          </p:nvGrpSpPr>
                          <p:grpSpPr>
                            <a:xfrm rot="5400000">
                              <a:off x="6063234" y="3575343"/>
                              <a:ext cx="1761815" cy="896352"/>
                              <a:chOff x="4038600" y="2941504"/>
                              <a:chExt cx="2879993" cy="1465243"/>
                            </a:xfrm>
                          </p:grpSpPr>
                          <p:sp>
                            <p:nvSpPr>
                              <p:cNvPr id="43" name="Oval 42">
                                <a:extLst>
                                  <a:ext uri="{FF2B5EF4-FFF2-40B4-BE49-F238E27FC236}">
                                    <a16:creationId xmlns:a16="http://schemas.microsoft.com/office/drawing/2014/main" id="{55580034-5B05-7B30-D488-8169704F8E6C}"/>
                                  </a:ext>
                                </a:extLst>
                              </p:cNvPr>
                              <p:cNvSpPr/>
                              <p:nvPr/>
                            </p:nvSpPr>
                            <p:spPr>
                              <a:xfrm>
                                <a:off x="4038600" y="2941504"/>
                                <a:ext cx="2879993" cy="146524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CD2F2E9-239D-DFD1-8A45-789C8A609F49}"/>
                                  </a:ext>
                                </a:extLst>
                              </p:cNvPr>
                              <p:cNvGrpSpPr/>
                              <p:nvPr/>
                            </p:nvGrpSpPr>
                            <p:grpSpPr>
                              <a:xfrm>
                                <a:off x="4208443" y="3205908"/>
                                <a:ext cx="2614669" cy="903383"/>
                                <a:chOff x="4208443" y="3205908"/>
                                <a:chExt cx="2614669" cy="903383"/>
                              </a:xfrm>
                            </p:grpSpPr>
                            <p:sp>
                              <p:nvSpPr>
                                <p:cNvPr id="45" name="Oval 44">
                                  <a:extLst>
                                    <a:ext uri="{FF2B5EF4-FFF2-40B4-BE49-F238E27FC236}">
                                      <a16:creationId xmlns:a16="http://schemas.microsoft.com/office/drawing/2014/main" id="{10587120-602B-D6A0-6C58-281ECD538A8A}"/>
                                    </a:ext>
                                  </a:extLst>
                                </p:cNvPr>
                                <p:cNvSpPr/>
                                <p:nvPr/>
                              </p:nvSpPr>
                              <p:spPr>
                                <a:xfrm>
                                  <a:off x="4208443" y="3205908"/>
                                  <a:ext cx="903383" cy="90338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69A634C-A2D9-2FBB-3028-B3F18C736D5F}"/>
                                    </a:ext>
                                  </a:extLst>
                                </p:cNvPr>
                                <p:cNvSpPr/>
                                <p:nvPr/>
                              </p:nvSpPr>
                              <p:spPr>
                                <a:xfrm>
                                  <a:off x="6184133" y="3331817"/>
                                  <a:ext cx="638979" cy="6389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 name="TextBox 40">
                              <a:extLst>
                                <a:ext uri="{FF2B5EF4-FFF2-40B4-BE49-F238E27FC236}">
                                  <a16:creationId xmlns:a16="http://schemas.microsoft.com/office/drawing/2014/main" id="{E36DE08F-C179-4CA6-53C7-8729349A2C72}"/>
                                </a:ext>
                              </a:extLst>
                            </p:cNvPr>
                            <p:cNvSpPr txBox="1"/>
                            <p:nvPr/>
                          </p:nvSpPr>
                          <p:spPr>
                            <a:xfrm rot="5400000">
                              <a:off x="6731437" y="3400318"/>
                              <a:ext cx="426161" cy="295335"/>
                            </a:xfrm>
                            <a:prstGeom prst="rect">
                              <a:avLst/>
                            </a:prstGeom>
                            <a:noFill/>
                          </p:spPr>
                          <p:txBody>
                            <a:bodyPr wrap="none" rtlCol="0">
                              <a:spAutoFit/>
                            </a:bodyPr>
                            <a:lstStyle/>
                            <a:p>
                              <a:r>
                                <a:rPr lang="en-US" sz="2400" b="1" dirty="0"/>
                                <a:t>Th</a:t>
                              </a:r>
                              <a:r>
                                <a:rPr lang="en-US" sz="2400" b="1" baseline="30000" dirty="0"/>
                                <a:t>2</a:t>
                              </a:r>
                              <a:r>
                                <a:rPr lang="en-US" b="1" baseline="30000" dirty="0"/>
                                <a:t>+</a:t>
                              </a:r>
                            </a:p>
                          </p:txBody>
                        </p:sp>
                        <p:sp>
                          <p:nvSpPr>
                            <p:cNvPr id="42" name="TextBox 41">
                              <a:extLst>
                                <a:ext uri="{FF2B5EF4-FFF2-40B4-BE49-F238E27FC236}">
                                  <a16:creationId xmlns:a16="http://schemas.microsoft.com/office/drawing/2014/main" id="{5A56CA28-6CC8-52D7-B5DF-15F0BFB4FD5E}"/>
                                </a:ext>
                              </a:extLst>
                            </p:cNvPr>
                            <p:cNvSpPr txBox="1"/>
                            <p:nvPr/>
                          </p:nvSpPr>
                          <p:spPr>
                            <a:xfrm rot="5400000">
                              <a:off x="6880364" y="4540468"/>
                              <a:ext cx="205056" cy="221018"/>
                            </a:xfrm>
                            <a:prstGeom prst="rect">
                              <a:avLst/>
                            </a:prstGeom>
                            <a:noFill/>
                          </p:spPr>
                          <p:txBody>
                            <a:bodyPr wrap="none" rtlCol="0">
                              <a:spAutoFit/>
                            </a:bodyPr>
                            <a:lstStyle/>
                            <a:p>
                              <a:r>
                                <a:rPr lang="en-US" sz="2400" b="1" dirty="0"/>
                                <a:t>F</a:t>
                              </a:r>
                              <a:r>
                                <a:rPr lang="en-US" sz="2400" b="1" baseline="30000" dirty="0"/>
                                <a:t>–</a:t>
                              </a:r>
                            </a:p>
                          </p:txBody>
                        </p:sp>
                      </p:grpSp>
                      <p:cxnSp>
                        <p:nvCxnSpPr>
                          <p:cNvPr id="39" name="Straight Arrow Connector 38">
                            <a:extLst>
                              <a:ext uri="{FF2B5EF4-FFF2-40B4-BE49-F238E27FC236}">
                                <a16:creationId xmlns:a16="http://schemas.microsoft.com/office/drawing/2014/main" id="{824E5CF9-C072-CA4A-F7FA-BE9750667471}"/>
                              </a:ext>
                            </a:extLst>
                          </p:cNvPr>
                          <p:cNvCxnSpPr>
                            <a:stCxn id="46" idx="2"/>
                          </p:cNvCxnSpPr>
                          <p:nvPr/>
                        </p:nvCxnSpPr>
                        <p:spPr>
                          <a:xfrm flipH="1">
                            <a:off x="7156485" y="3352742"/>
                            <a:ext cx="1370207" cy="740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7" name="Picture 36">
                          <a:extLst>
                            <a:ext uri="{FF2B5EF4-FFF2-40B4-BE49-F238E27FC236}">
                              <a16:creationId xmlns:a16="http://schemas.microsoft.com/office/drawing/2014/main" id="{DF7EEF86-75E8-C5A0-1CA0-33B036AEC097}"/>
                            </a:ext>
                          </a:extLst>
                        </p:cNvPr>
                        <p:cNvPicPr>
                          <a:picLocks noChangeAspect="1"/>
                        </p:cNvPicPr>
                        <p:nvPr/>
                      </p:nvPicPr>
                      <p:blipFill>
                        <a:blip r:embed="rId2"/>
                        <a:stretch>
                          <a:fillRect/>
                        </a:stretch>
                      </p:blipFill>
                      <p:spPr>
                        <a:xfrm>
                          <a:off x="7625148" y="2944494"/>
                          <a:ext cx="254000" cy="330200"/>
                        </a:xfrm>
                        <a:prstGeom prst="rect">
                          <a:avLst/>
                        </a:prstGeom>
                      </p:spPr>
                    </p:pic>
                  </p:grpSp>
                  <p:sp>
                    <p:nvSpPr>
                      <p:cNvPr id="34" name="Arc 33">
                        <a:extLst>
                          <a:ext uri="{FF2B5EF4-FFF2-40B4-BE49-F238E27FC236}">
                            <a16:creationId xmlns:a16="http://schemas.microsoft.com/office/drawing/2014/main" id="{D4C12EB4-1319-6908-802E-FD3E360F5FC1}"/>
                          </a:ext>
                        </a:extLst>
                      </p:cNvPr>
                      <p:cNvSpPr/>
                      <p:nvPr/>
                    </p:nvSpPr>
                    <p:spPr>
                      <a:xfrm>
                        <a:off x="6843299" y="2796599"/>
                        <a:ext cx="657553" cy="2167642"/>
                      </a:xfrm>
                      <a:prstGeom prst="arc">
                        <a:avLst>
                          <a:gd name="adj1" fmla="val 15016546"/>
                          <a:gd name="adj2" fmla="val 6595715"/>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Oval 34">
                        <a:extLst>
                          <a:ext uri="{FF2B5EF4-FFF2-40B4-BE49-F238E27FC236}">
                            <a16:creationId xmlns:a16="http://schemas.microsoft.com/office/drawing/2014/main" id="{DF68A025-7570-C2B5-8E73-02153016C501}"/>
                          </a:ext>
                        </a:extLst>
                      </p:cNvPr>
                      <p:cNvSpPr/>
                      <p:nvPr/>
                    </p:nvSpPr>
                    <p:spPr>
                      <a:xfrm>
                        <a:off x="7047915" y="2653701"/>
                        <a:ext cx="225083" cy="2250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Arc 28">
                      <a:extLst>
                        <a:ext uri="{FF2B5EF4-FFF2-40B4-BE49-F238E27FC236}">
                          <a16:creationId xmlns:a16="http://schemas.microsoft.com/office/drawing/2014/main" id="{738A6481-DC38-B514-488F-B51203E3FF65}"/>
                        </a:ext>
                      </a:extLst>
                    </p:cNvPr>
                    <p:cNvSpPr/>
                    <p:nvPr/>
                  </p:nvSpPr>
                  <p:spPr>
                    <a:xfrm>
                      <a:off x="8193921" y="1899139"/>
                      <a:ext cx="657553" cy="3882682"/>
                    </a:xfrm>
                    <a:prstGeom prst="arc">
                      <a:avLst>
                        <a:gd name="adj1" fmla="val 15172206"/>
                        <a:gd name="adj2" fmla="val 6367010"/>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Oval 29">
                      <a:extLst>
                        <a:ext uri="{FF2B5EF4-FFF2-40B4-BE49-F238E27FC236}">
                          <a16:creationId xmlns:a16="http://schemas.microsoft.com/office/drawing/2014/main" id="{A080375C-084C-6F62-B939-9866B5BC0628}"/>
                        </a:ext>
                      </a:extLst>
                    </p:cNvPr>
                    <p:cNvSpPr/>
                    <p:nvPr/>
                  </p:nvSpPr>
                  <p:spPr>
                    <a:xfrm>
                      <a:off x="8410155" y="1789766"/>
                      <a:ext cx="225083" cy="2250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947EB4A4-1F6A-894B-E5D1-909777A79443}"/>
                        </a:ext>
                      </a:extLst>
                    </p:cNvPr>
                    <p:cNvCxnSpPr/>
                    <p:nvPr/>
                  </p:nvCxnSpPr>
                  <p:spPr>
                    <a:xfrm>
                      <a:off x="6989571" y="2772505"/>
                      <a:ext cx="41148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6AB9997-A079-4B36-5562-74E13E82091D}"/>
                        </a:ext>
                      </a:extLst>
                    </p:cNvPr>
                    <p:cNvCxnSpPr/>
                    <p:nvPr/>
                  </p:nvCxnSpPr>
                  <p:spPr>
                    <a:xfrm flipV="1">
                      <a:off x="8344053" y="1908982"/>
                      <a:ext cx="41495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45831350-4D5D-5729-AC58-CF6D33B38860}"/>
                      </a:ext>
                    </a:extLst>
                  </p:cNvPr>
                  <p:cNvGrpSpPr/>
                  <p:nvPr/>
                </p:nvGrpSpPr>
                <p:grpSpPr>
                  <a:xfrm>
                    <a:off x="6319753" y="2166423"/>
                    <a:ext cx="518542" cy="3432252"/>
                    <a:chOff x="5757137" y="1739539"/>
                    <a:chExt cx="645060" cy="4182695"/>
                  </a:xfrm>
                </p:grpSpPr>
                <p:sp>
                  <p:nvSpPr>
                    <p:cNvPr id="26" name="Freeform 80">
                      <a:extLst>
                        <a:ext uri="{FF2B5EF4-FFF2-40B4-BE49-F238E27FC236}">
                          <a16:creationId xmlns:a16="http://schemas.microsoft.com/office/drawing/2014/main" id="{DA60615A-14CF-9D2A-ABFE-CD7D9BB2D0EA}"/>
                        </a:ext>
                      </a:extLst>
                    </p:cNvPr>
                    <p:cNvSpPr/>
                    <p:nvPr/>
                  </p:nvSpPr>
                  <p:spPr>
                    <a:xfrm rot="17906420">
                      <a:off x="5029327" y="2467349"/>
                      <a:ext cx="2088957" cy="633338"/>
                    </a:xfrm>
                    <a:custGeom>
                      <a:avLst/>
                      <a:gdLst>
                        <a:gd name="connsiteX0" fmla="*/ 0 w 3446584"/>
                        <a:gd name="connsiteY0" fmla="*/ 984738 h 1090435"/>
                        <a:gd name="connsiteX1" fmla="*/ 1350498 w 3446584"/>
                        <a:gd name="connsiteY1" fmla="*/ 998806 h 1090435"/>
                        <a:gd name="connsiteX2" fmla="*/ 3446584 w 3446584"/>
                        <a:gd name="connsiteY2" fmla="*/ 0 h 1090435"/>
                      </a:gdLst>
                      <a:ahLst/>
                      <a:cxnLst>
                        <a:cxn ang="0">
                          <a:pos x="connsiteX0" y="connsiteY0"/>
                        </a:cxn>
                        <a:cxn ang="0">
                          <a:pos x="connsiteX1" y="connsiteY1"/>
                        </a:cxn>
                        <a:cxn ang="0">
                          <a:pos x="connsiteX2" y="connsiteY2"/>
                        </a:cxn>
                      </a:cxnLst>
                      <a:rect l="l" t="t" r="r" b="b"/>
                      <a:pathLst>
                        <a:path w="3446584" h="1090435">
                          <a:moveTo>
                            <a:pt x="0" y="984738"/>
                          </a:moveTo>
                          <a:cubicBezTo>
                            <a:pt x="388033" y="1073833"/>
                            <a:pt x="776067" y="1162929"/>
                            <a:pt x="1350498" y="998806"/>
                          </a:cubicBezTo>
                          <a:cubicBezTo>
                            <a:pt x="1924929" y="834683"/>
                            <a:pt x="3120683" y="175846"/>
                            <a:pt x="3446584"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81">
                      <a:extLst>
                        <a:ext uri="{FF2B5EF4-FFF2-40B4-BE49-F238E27FC236}">
                          <a16:creationId xmlns:a16="http://schemas.microsoft.com/office/drawing/2014/main" id="{EDC82AA2-A7B2-66BC-5F45-86C545C7ED63}"/>
                        </a:ext>
                      </a:extLst>
                    </p:cNvPr>
                    <p:cNvSpPr/>
                    <p:nvPr/>
                  </p:nvSpPr>
                  <p:spPr>
                    <a:xfrm rot="3693580" flipV="1">
                      <a:off x="5041049" y="4561087"/>
                      <a:ext cx="2088957" cy="633338"/>
                    </a:xfrm>
                    <a:custGeom>
                      <a:avLst/>
                      <a:gdLst>
                        <a:gd name="connsiteX0" fmla="*/ 0 w 3446584"/>
                        <a:gd name="connsiteY0" fmla="*/ 984738 h 1090435"/>
                        <a:gd name="connsiteX1" fmla="*/ 1350498 w 3446584"/>
                        <a:gd name="connsiteY1" fmla="*/ 998806 h 1090435"/>
                        <a:gd name="connsiteX2" fmla="*/ 3446584 w 3446584"/>
                        <a:gd name="connsiteY2" fmla="*/ 0 h 1090435"/>
                      </a:gdLst>
                      <a:ahLst/>
                      <a:cxnLst>
                        <a:cxn ang="0">
                          <a:pos x="connsiteX0" y="connsiteY0"/>
                        </a:cxn>
                        <a:cxn ang="0">
                          <a:pos x="connsiteX1" y="connsiteY1"/>
                        </a:cxn>
                        <a:cxn ang="0">
                          <a:pos x="connsiteX2" y="connsiteY2"/>
                        </a:cxn>
                      </a:cxnLst>
                      <a:rect l="l" t="t" r="r" b="b"/>
                      <a:pathLst>
                        <a:path w="3446584" h="1090435">
                          <a:moveTo>
                            <a:pt x="0" y="984738"/>
                          </a:moveTo>
                          <a:cubicBezTo>
                            <a:pt x="388033" y="1073833"/>
                            <a:pt x="776067" y="1162929"/>
                            <a:pt x="1350498" y="998806"/>
                          </a:cubicBezTo>
                          <a:cubicBezTo>
                            <a:pt x="1924929" y="834683"/>
                            <a:pt x="3120683" y="175846"/>
                            <a:pt x="3446584"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 name="Straight Arrow Connector 22">
                    <a:extLst>
                      <a:ext uri="{FF2B5EF4-FFF2-40B4-BE49-F238E27FC236}">
                        <a16:creationId xmlns:a16="http://schemas.microsoft.com/office/drawing/2014/main" id="{3FD369B4-2FBE-0EC5-2168-8907B3B525D4}"/>
                      </a:ext>
                    </a:extLst>
                  </p:cNvPr>
                  <p:cNvCxnSpPr/>
                  <p:nvPr/>
                </p:nvCxnSpPr>
                <p:spPr>
                  <a:xfrm flipH="1">
                    <a:off x="6103415" y="3873297"/>
                    <a:ext cx="6535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6698FE5-D9CE-A8D1-378C-387959D93211}"/>
                      </a:ext>
                    </a:extLst>
                  </p:cNvPr>
                  <p:cNvCxnSpPr/>
                  <p:nvPr/>
                </p:nvCxnSpPr>
                <p:spPr>
                  <a:xfrm flipV="1">
                    <a:off x="6760687" y="1558463"/>
                    <a:ext cx="48089" cy="23204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298E840-0C5B-5576-5E18-955CD51FE5D4}"/>
                      </a:ext>
                    </a:extLst>
                  </p:cNvPr>
                  <p:cNvCxnSpPr/>
                  <p:nvPr/>
                </p:nvCxnSpPr>
                <p:spPr>
                  <a:xfrm flipH="1">
                    <a:off x="6735384" y="2836582"/>
                    <a:ext cx="734561" cy="2250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475187DC-6916-DBF5-F690-BD49DD542C84}"/>
                    </a:ext>
                  </a:extLst>
                </p:cNvPr>
                <p:cNvPicPr>
                  <a:picLocks noChangeAspect="1"/>
                </p:cNvPicPr>
                <p:nvPr/>
              </p:nvPicPr>
              <p:blipFill>
                <a:blip r:embed="rId3"/>
                <a:stretch>
                  <a:fillRect/>
                </a:stretch>
              </p:blipFill>
              <p:spPr>
                <a:xfrm>
                  <a:off x="5613290" y="3655428"/>
                  <a:ext cx="515252" cy="391210"/>
                </a:xfrm>
                <a:prstGeom prst="rect">
                  <a:avLst/>
                </a:prstGeom>
              </p:spPr>
            </p:pic>
            <p:pic>
              <p:nvPicPr>
                <p:cNvPr id="20" name="Picture 19">
                  <a:extLst>
                    <a:ext uri="{FF2B5EF4-FFF2-40B4-BE49-F238E27FC236}">
                      <a16:creationId xmlns:a16="http://schemas.microsoft.com/office/drawing/2014/main" id="{7F5F360D-7746-3206-4F69-12770F137103}"/>
                    </a:ext>
                  </a:extLst>
                </p:cNvPr>
                <p:cNvPicPr>
                  <a:picLocks noChangeAspect="1"/>
                </p:cNvPicPr>
                <p:nvPr/>
              </p:nvPicPr>
              <p:blipFill>
                <a:blip r:embed="rId4"/>
                <a:stretch>
                  <a:fillRect/>
                </a:stretch>
              </p:blipFill>
              <p:spPr>
                <a:xfrm>
                  <a:off x="6458632" y="1548520"/>
                  <a:ext cx="203200" cy="215900"/>
                </a:xfrm>
                <a:prstGeom prst="rect">
                  <a:avLst/>
                </a:prstGeom>
              </p:spPr>
            </p:pic>
          </p:grpSp>
          <p:grpSp>
            <p:nvGrpSpPr>
              <p:cNvPr id="13" name="Group 12">
                <a:extLst>
                  <a:ext uri="{FF2B5EF4-FFF2-40B4-BE49-F238E27FC236}">
                    <a16:creationId xmlns:a16="http://schemas.microsoft.com/office/drawing/2014/main" id="{929C243F-B42A-AE56-3F99-5416974BA110}"/>
                  </a:ext>
                </a:extLst>
              </p:cNvPr>
              <p:cNvGrpSpPr/>
              <p:nvPr/>
            </p:nvGrpSpPr>
            <p:grpSpPr>
              <a:xfrm>
                <a:off x="7434314" y="1131531"/>
                <a:ext cx="3330625" cy="740170"/>
                <a:chOff x="7434314" y="1131531"/>
                <a:chExt cx="3330625" cy="740170"/>
              </a:xfrm>
            </p:grpSpPr>
            <p:cxnSp>
              <p:nvCxnSpPr>
                <p:cNvPr id="14" name="Straight Arrow Connector 13">
                  <a:extLst>
                    <a:ext uri="{FF2B5EF4-FFF2-40B4-BE49-F238E27FC236}">
                      <a16:creationId xmlns:a16="http://schemas.microsoft.com/office/drawing/2014/main" id="{B3D898A1-270E-3999-349F-FF9654B78EE9}"/>
                    </a:ext>
                  </a:extLst>
                </p:cNvPr>
                <p:cNvCxnSpPr/>
                <p:nvPr/>
              </p:nvCxnSpPr>
              <p:spPr>
                <a:xfrm>
                  <a:off x="8082403" y="1662556"/>
                  <a:ext cx="20914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326CE5A-4F6B-02A7-A2AA-41F4D2FEDE54}"/>
                    </a:ext>
                  </a:extLst>
                </p:cNvPr>
                <p:cNvCxnSpPr/>
                <p:nvPr/>
              </p:nvCxnSpPr>
              <p:spPr>
                <a:xfrm flipH="1">
                  <a:off x="8022258" y="1379935"/>
                  <a:ext cx="21515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2D6C6E9B-862D-9771-8B13-3015DDDAB1CC}"/>
                    </a:ext>
                  </a:extLst>
                </p:cNvPr>
                <p:cNvPicPr>
                  <a:picLocks noChangeAspect="1"/>
                </p:cNvPicPr>
                <p:nvPr/>
              </p:nvPicPr>
              <p:blipFill>
                <a:blip r:embed="rId5"/>
                <a:stretch>
                  <a:fillRect/>
                </a:stretch>
              </p:blipFill>
              <p:spPr>
                <a:xfrm>
                  <a:off x="10269639" y="1439901"/>
                  <a:ext cx="495300" cy="431800"/>
                </a:xfrm>
                <a:prstGeom prst="rect">
                  <a:avLst/>
                </a:prstGeom>
              </p:spPr>
            </p:pic>
            <p:pic>
              <p:nvPicPr>
                <p:cNvPr id="17" name="Picture 16">
                  <a:extLst>
                    <a:ext uri="{FF2B5EF4-FFF2-40B4-BE49-F238E27FC236}">
                      <a16:creationId xmlns:a16="http://schemas.microsoft.com/office/drawing/2014/main" id="{43B70751-83A2-3CB9-1DC5-6953392C1D91}"/>
                    </a:ext>
                  </a:extLst>
                </p:cNvPr>
                <p:cNvPicPr>
                  <a:picLocks noChangeAspect="1"/>
                </p:cNvPicPr>
                <p:nvPr/>
              </p:nvPicPr>
              <p:blipFill>
                <a:blip r:embed="rId6"/>
                <a:stretch>
                  <a:fillRect/>
                </a:stretch>
              </p:blipFill>
              <p:spPr>
                <a:xfrm>
                  <a:off x="7434314" y="1131531"/>
                  <a:ext cx="495300" cy="431800"/>
                </a:xfrm>
                <a:prstGeom prst="rect">
                  <a:avLst/>
                </a:prstGeom>
              </p:spPr>
            </p:pic>
          </p:grpSp>
        </p:grpSp>
        <p:pic>
          <p:nvPicPr>
            <p:cNvPr id="10" name="Picture 9">
              <a:extLst>
                <a:ext uri="{FF2B5EF4-FFF2-40B4-BE49-F238E27FC236}">
                  <a16:creationId xmlns:a16="http://schemas.microsoft.com/office/drawing/2014/main" id="{E24329EC-E237-345D-AD5B-8AE25C3AC9C9}"/>
                </a:ext>
              </a:extLst>
            </p:cNvPr>
            <p:cNvPicPr>
              <a:picLocks noChangeAspect="1"/>
            </p:cNvPicPr>
            <p:nvPr/>
          </p:nvPicPr>
          <p:blipFill>
            <a:blip r:embed="rId7"/>
            <a:stretch>
              <a:fillRect/>
            </a:stretch>
          </p:blipFill>
          <p:spPr>
            <a:xfrm>
              <a:off x="8758045" y="2148731"/>
              <a:ext cx="190500" cy="342900"/>
            </a:xfrm>
            <a:prstGeom prst="rect">
              <a:avLst/>
            </a:prstGeom>
          </p:spPr>
        </p:pic>
        <p:pic>
          <p:nvPicPr>
            <p:cNvPr id="11" name="Picture 10">
              <a:extLst>
                <a:ext uri="{FF2B5EF4-FFF2-40B4-BE49-F238E27FC236}">
                  <a16:creationId xmlns:a16="http://schemas.microsoft.com/office/drawing/2014/main" id="{0F8012F7-E743-8DFA-C974-223185CCC61D}"/>
                </a:ext>
              </a:extLst>
            </p:cNvPr>
            <p:cNvPicPr>
              <a:picLocks noChangeAspect="1"/>
            </p:cNvPicPr>
            <p:nvPr/>
          </p:nvPicPr>
          <p:blipFill>
            <a:blip r:embed="rId8"/>
            <a:stretch>
              <a:fillRect/>
            </a:stretch>
          </p:blipFill>
          <p:spPr>
            <a:xfrm>
              <a:off x="8065086" y="2567747"/>
              <a:ext cx="254000" cy="203200"/>
            </a:xfrm>
            <a:prstGeom prst="rect">
              <a:avLst/>
            </a:prstGeom>
          </p:spPr>
        </p:pic>
      </p:grpSp>
      <p:sp>
        <p:nvSpPr>
          <p:cNvPr id="2" name="Footer Placeholder 3">
            <a:extLst>
              <a:ext uri="{FF2B5EF4-FFF2-40B4-BE49-F238E27FC236}">
                <a16:creationId xmlns:a16="http://schemas.microsoft.com/office/drawing/2014/main" id="{AFC001B2-A580-06DB-7619-84DD58ED4112}"/>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5BC3BE24-402E-6A07-D35A-BBE82B3D1F48}"/>
              </a:ext>
            </a:extLst>
          </p:cNvPr>
          <p:cNvSpPr>
            <a:spLocks noGrp="1"/>
          </p:cNvSpPr>
          <p:nvPr>
            <p:ph type="sldNum" sz="quarter" idx="12"/>
          </p:nvPr>
        </p:nvSpPr>
        <p:spPr/>
        <p:txBody>
          <a:bodyPr/>
          <a:lstStyle/>
          <a:p>
            <a:fld id="{ED3232F1-7B0D-452B-9F8D-C88EEDC57A07}" type="slidenum">
              <a:rPr lang="en-US" smtClean="0"/>
              <a:t>12</a:t>
            </a:fld>
            <a:endParaRPr lang="en-US"/>
          </a:p>
        </p:txBody>
      </p:sp>
    </p:spTree>
    <p:extLst>
      <p:ext uri="{BB962C8B-B14F-4D97-AF65-F5344CB8AC3E}">
        <p14:creationId xmlns:p14="http://schemas.microsoft.com/office/powerpoint/2010/main" val="3887439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7B39AE-677C-9103-AE71-F3330D5B6D08}"/>
              </a:ext>
            </a:extLst>
          </p:cNvPr>
          <p:cNvSpPr/>
          <p:nvPr/>
        </p:nvSpPr>
        <p:spPr>
          <a:xfrm>
            <a:off x="459188" y="232100"/>
            <a:ext cx="4606326"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Polar molecules, </a:t>
            </a:r>
            <a:r>
              <a:rPr lang="en-US" sz="3200" b="1" u="sng" baseline="30000" dirty="0">
                <a:latin typeface="Times New Roman" panose="02020603050405020304" pitchFamily="18" charset="0"/>
                <a:cs typeface="Times New Roman" panose="02020603050405020304" pitchFamily="18" charset="0"/>
              </a:rPr>
              <a:t>3</a:t>
            </a:r>
            <a:r>
              <a:rPr lang="el-GR" sz="3200" b="1" u="sng" dirty="0">
                <a:latin typeface="Times New Roman" panose="02020603050405020304" pitchFamily="18" charset="0"/>
                <a:cs typeface="Times New Roman" panose="02020603050405020304" pitchFamily="18" charset="0"/>
              </a:rPr>
              <a:t>Δ</a:t>
            </a:r>
            <a:r>
              <a:rPr lang="en-US" sz="3200" b="1" u="sng" baseline="-25000" dirty="0">
                <a:latin typeface="Times New Roman" panose="02020603050405020304" pitchFamily="18" charset="0"/>
                <a:cs typeface="Times New Roman" panose="02020603050405020304" pitchFamily="18" charset="0"/>
              </a:rPr>
              <a:t>1</a:t>
            </a:r>
            <a:r>
              <a:rPr lang="en-US" sz="3200" b="1" u="sng" dirty="0">
                <a:latin typeface="Times New Roman" panose="02020603050405020304" pitchFamily="18" charset="0"/>
                <a:cs typeface="Times New Roman" panose="02020603050405020304" pitchFamily="18" charset="0"/>
              </a:rPr>
              <a:t> state</a:t>
            </a:r>
            <a:endParaRPr lang="en-US" sz="3200" b="1" u="sng" baseline="-25000"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AE6DA7B5-BCC5-AC31-753B-09D5627CBAB1}"/>
              </a:ext>
            </a:extLst>
          </p:cNvPr>
          <p:cNvSpPr txBox="1"/>
          <p:nvPr/>
        </p:nvSpPr>
        <p:spPr>
          <a:xfrm>
            <a:off x="357588" y="1014527"/>
            <a:ext cx="5200463" cy="830997"/>
          </a:xfrm>
          <a:prstGeom prst="rect">
            <a:avLst/>
          </a:prstGeom>
          <a:noFill/>
        </p:spPr>
        <p:txBody>
          <a:bodyPr wrap="none" rtlCol="0">
            <a:spAutoFit/>
          </a:bodyPr>
          <a:lstStyle/>
          <a:p>
            <a:pPr marL="285750" indent="-285750">
              <a:buFont typeface="Arial" charset="0"/>
              <a:buChar char="•"/>
            </a:pPr>
            <a:r>
              <a:rPr lang="en-US" sz="2400" dirty="0">
                <a:latin typeface="Times New Roman" panose="02020603050405020304" pitchFamily="18" charset="0"/>
                <a:cs typeface="Times New Roman" panose="02020603050405020304" pitchFamily="18" charset="0"/>
              </a:rPr>
              <a:t>Electric field orientates molecules</a:t>
            </a:r>
          </a:p>
          <a:p>
            <a:pPr marL="285750" indent="-285750">
              <a:buFont typeface="Arial" charset="0"/>
              <a:buChar char="•"/>
            </a:pPr>
            <a:r>
              <a:rPr lang="en-US" sz="2400" dirty="0">
                <a:latin typeface="Times New Roman" panose="02020603050405020304" pitchFamily="18" charset="0"/>
                <a:cs typeface="Times New Roman" panose="02020603050405020304" pitchFamily="18" charset="0"/>
              </a:rPr>
              <a:t>Magnetic field orientates electron spin</a:t>
            </a:r>
          </a:p>
        </p:txBody>
      </p:sp>
      <p:grpSp>
        <p:nvGrpSpPr>
          <p:cNvPr id="46" name="Group 45">
            <a:extLst>
              <a:ext uri="{FF2B5EF4-FFF2-40B4-BE49-F238E27FC236}">
                <a16:creationId xmlns:a16="http://schemas.microsoft.com/office/drawing/2014/main" id="{C8C655A4-252C-86EA-72FB-9E2431B6CD30}"/>
              </a:ext>
            </a:extLst>
          </p:cNvPr>
          <p:cNvGrpSpPr/>
          <p:nvPr/>
        </p:nvGrpSpPr>
        <p:grpSpPr>
          <a:xfrm>
            <a:off x="5304504" y="2056927"/>
            <a:ext cx="6522620" cy="3128669"/>
            <a:chOff x="5406104" y="2297154"/>
            <a:chExt cx="6522620" cy="3128669"/>
          </a:xfrm>
        </p:grpSpPr>
        <p:grpSp>
          <p:nvGrpSpPr>
            <p:cNvPr id="47" name="Group 46">
              <a:extLst>
                <a:ext uri="{FF2B5EF4-FFF2-40B4-BE49-F238E27FC236}">
                  <a16:creationId xmlns:a16="http://schemas.microsoft.com/office/drawing/2014/main" id="{88740EB8-C155-D2E6-2362-530020F963D9}"/>
                </a:ext>
              </a:extLst>
            </p:cNvPr>
            <p:cNvGrpSpPr/>
            <p:nvPr/>
          </p:nvGrpSpPr>
          <p:grpSpPr>
            <a:xfrm>
              <a:off x="5967709" y="2297154"/>
              <a:ext cx="5961015" cy="3128669"/>
              <a:chOff x="5967709" y="2297154"/>
              <a:chExt cx="5961015" cy="3128669"/>
            </a:xfrm>
          </p:grpSpPr>
          <p:cxnSp>
            <p:nvCxnSpPr>
              <p:cNvPr id="50" name="Straight Connector 49">
                <a:extLst>
                  <a:ext uri="{FF2B5EF4-FFF2-40B4-BE49-F238E27FC236}">
                    <a16:creationId xmlns:a16="http://schemas.microsoft.com/office/drawing/2014/main" id="{5FC4ADE6-E157-4B59-81E9-D609DF3B1C78}"/>
                  </a:ext>
                </a:extLst>
              </p:cNvPr>
              <p:cNvCxnSpPr/>
              <p:nvPr/>
            </p:nvCxnSpPr>
            <p:spPr>
              <a:xfrm flipV="1">
                <a:off x="6651364" y="3352831"/>
                <a:ext cx="1372652" cy="9339"/>
              </a:xfrm>
              <a:prstGeom prst="line">
                <a:avLst/>
              </a:prstGeom>
              <a:ln w="76200" cap="rnd"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9DEBD8EB-1261-71B4-238C-5A67EA4C2042}"/>
                  </a:ext>
                </a:extLst>
              </p:cNvPr>
              <p:cNvCxnSpPr/>
              <p:nvPr/>
            </p:nvCxnSpPr>
            <p:spPr>
              <a:xfrm flipV="1">
                <a:off x="6651364" y="4976824"/>
                <a:ext cx="1372652" cy="9339"/>
              </a:xfrm>
              <a:prstGeom prst="line">
                <a:avLst/>
              </a:prstGeom>
              <a:ln w="76200" cap="rnd"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AA3BB67A-36B3-B444-DDE9-60A80705A92A}"/>
                  </a:ext>
                </a:extLst>
              </p:cNvPr>
              <p:cNvCxnSpPr/>
              <p:nvPr/>
            </p:nvCxnSpPr>
            <p:spPr>
              <a:xfrm flipV="1">
                <a:off x="9023667" y="3182373"/>
                <a:ext cx="1372652" cy="9339"/>
              </a:xfrm>
              <a:prstGeom prst="line">
                <a:avLst/>
              </a:prstGeom>
              <a:ln w="76200" cap="rnd"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50823147-4245-D82D-48FF-20669FA0A97B}"/>
                  </a:ext>
                </a:extLst>
              </p:cNvPr>
              <p:cNvCxnSpPr/>
              <p:nvPr/>
            </p:nvCxnSpPr>
            <p:spPr>
              <a:xfrm flipV="1">
                <a:off x="9023667" y="4806366"/>
                <a:ext cx="1372652" cy="9339"/>
              </a:xfrm>
              <a:prstGeom prst="line">
                <a:avLst/>
              </a:prstGeom>
              <a:ln w="76200" cap="rnd"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54" name="Picture 53">
                <a:extLst>
                  <a:ext uri="{FF2B5EF4-FFF2-40B4-BE49-F238E27FC236}">
                    <a16:creationId xmlns:a16="http://schemas.microsoft.com/office/drawing/2014/main" id="{C38C41A6-63C5-6688-B90A-379990180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4658" y="2914518"/>
                <a:ext cx="619970" cy="664254"/>
              </a:xfrm>
              <a:prstGeom prst="rect">
                <a:avLst/>
              </a:prstGeom>
            </p:spPr>
          </p:pic>
          <p:cxnSp>
            <p:nvCxnSpPr>
              <p:cNvPr id="55" name="Straight Arrow Connector 54">
                <a:extLst>
                  <a:ext uri="{FF2B5EF4-FFF2-40B4-BE49-F238E27FC236}">
                    <a16:creationId xmlns:a16="http://schemas.microsoft.com/office/drawing/2014/main" id="{0A634D7F-1B27-FF29-671E-403555415E40}"/>
                  </a:ext>
                </a:extLst>
              </p:cNvPr>
              <p:cNvCxnSpPr/>
              <p:nvPr/>
            </p:nvCxnSpPr>
            <p:spPr>
              <a:xfrm flipV="1">
                <a:off x="6180623" y="3491828"/>
                <a:ext cx="0" cy="147406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D21993DC-AFA2-FDEC-7AF8-BAB9E361D9F2}"/>
                  </a:ext>
                </a:extLst>
              </p:cNvPr>
              <p:cNvPicPr>
                <a:picLocks noChangeAspect="1"/>
              </p:cNvPicPr>
              <p:nvPr/>
            </p:nvPicPr>
            <p:blipFill>
              <a:blip r:embed="rId3"/>
              <a:stretch>
                <a:fillRect/>
              </a:stretch>
            </p:blipFill>
            <p:spPr>
              <a:xfrm>
                <a:off x="5967709" y="3144676"/>
                <a:ext cx="425828" cy="252343"/>
              </a:xfrm>
              <a:prstGeom prst="rect">
                <a:avLst/>
              </a:prstGeom>
            </p:spPr>
          </p:pic>
          <p:grpSp>
            <p:nvGrpSpPr>
              <p:cNvPr id="57" name="Group 56">
                <a:extLst>
                  <a:ext uri="{FF2B5EF4-FFF2-40B4-BE49-F238E27FC236}">
                    <a16:creationId xmlns:a16="http://schemas.microsoft.com/office/drawing/2014/main" id="{ECAE2DBE-8390-EE8F-5C6E-4AB11B92D2DC}"/>
                  </a:ext>
                </a:extLst>
              </p:cNvPr>
              <p:cNvGrpSpPr/>
              <p:nvPr/>
            </p:nvGrpSpPr>
            <p:grpSpPr>
              <a:xfrm>
                <a:off x="9525254" y="2297154"/>
                <a:ext cx="437524" cy="575161"/>
                <a:chOff x="7490560" y="1674210"/>
                <a:chExt cx="437524" cy="575161"/>
              </a:xfrm>
            </p:grpSpPr>
            <p:cxnSp>
              <p:nvCxnSpPr>
                <p:cNvPr id="66" name="Straight Arrow Connector 65">
                  <a:extLst>
                    <a:ext uri="{FF2B5EF4-FFF2-40B4-BE49-F238E27FC236}">
                      <a16:creationId xmlns:a16="http://schemas.microsoft.com/office/drawing/2014/main" id="{44DAACE3-111B-8494-AC62-5F59BE0CDB49}"/>
                    </a:ext>
                  </a:extLst>
                </p:cNvPr>
                <p:cNvCxnSpPr/>
                <p:nvPr/>
              </p:nvCxnSpPr>
              <p:spPr>
                <a:xfrm>
                  <a:off x="7490560" y="1695903"/>
                  <a:ext cx="0" cy="5534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154DFF4D-640D-ACA1-DFD6-2B71FE53174F}"/>
                    </a:ext>
                  </a:extLst>
                </p:cNvPr>
                <p:cNvSpPr/>
                <p:nvPr/>
              </p:nvSpPr>
              <p:spPr>
                <a:xfrm>
                  <a:off x="7541440" y="1674210"/>
                  <a:ext cx="386644" cy="553998"/>
                </a:xfrm>
                <a:prstGeom prst="rect">
                  <a:avLst/>
                </a:prstGeom>
              </p:spPr>
              <p:txBody>
                <a:bodyPr wrap="none">
                  <a:spAutoFit/>
                </a:bodyPr>
                <a:lstStyle/>
                <a:p>
                  <a:r>
                    <a:rPr lang="en-US" sz="3000" dirty="0">
                      <a:latin typeface="Palatino Linotype" panose="02040502050505030304" pitchFamily="18" charset="0"/>
                    </a:rPr>
                    <a:t>S</a:t>
                  </a:r>
                </a:p>
              </p:txBody>
            </p:sp>
          </p:grpSp>
          <p:cxnSp>
            <p:nvCxnSpPr>
              <p:cNvPr id="58" name="Straight Arrow Connector 57">
                <a:extLst>
                  <a:ext uri="{FF2B5EF4-FFF2-40B4-BE49-F238E27FC236}">
                    <a16:creationId xmlns:a16="http://schemas.microsoft.com/office/drawing/2014/main" id="{73AE2019-C3F8-82FE-46F6-84B53B756667}"/>
                  </a:ext>
                </a:extLst>
              </p:cNvPr>
              <p:cNvCxnSpPr/>
              <p:nvPr/>
            </p:nvCxnSpPr>
            <p:spPr>
              <a:xfrm flipV="1">
                <a:off x="11391425" y="2723206"/>
                <a:ext cx="0" cy="955203"/>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612C8E61-2EB3-0B56-2049-159EBD3BE250}"/>
                  </a:ext>
                </a:extLst>
              </p:cNvPr>
              <p:cNvPicPr>
                <a:picLocks noChangeAspect="1"/>
              </p:cNvPicPr>
              <p:nvPr/>
            </p:nvPicPr>
            <p:blipFill>
              <a:blip r:embed="rId4"/>
              <a:stretch>
                <a:fillRect/>
              </a:stretch>
            </p:blipFill>
            <p:spPr>
              <a:xfrm>
                <a:off x="11461181" y="3093978"/>
                <a:ext cx="467543" cy="305335"/>
              </a:xfrm>
              <a:prstGeom prst="rect">
                <a:avLst/>
              </a:prstGeom>
            </p:spPr>
          </p:pic>
          <p:cxnSp>
            <p:nvCxnSpPr>
              <p:cNvPr id="60" name="Straight Arrow Connector 59">
                <a:extLst>
                  <a:ext uri="{FF2B5EF4-FFF2-40B4-BE49-F238E27FC236}">
                    <a16:creationId xmlns:a16="http://schemas.microsoft.com/office/drawing/2014/main" id="{0E2ADAF0-0AAD-CA32-354F-E730FE793C6F}"/>
                  </a:ext>
                </a:extLst>
              </p:cNvPr>
              <p:cNvCxnSpPr/>
              <p:nvPr/>
            </p:nvCxnSpPr>
            <p:spPr>
              <a:xfrm>
                <a:off x="11391425" y="4470620"/>
                <a:ext cx="0" cy="955203"/>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A553516D-77B8-44E5-C493-2CED16589C31}"/>
                  </a:ext>
                </a:extLst>
              </p:cNvPr>
              <p:cNvPicPr>
                <a:picLocks noChangeAspect="1"/>
              </p:cNvPicPr>
              <p:nvPr/>
            </p:nvPicPr>
            <p:blipFill>
              <a:blip r:embed="rId4"/>
              <a:stretch>
                <a:fillRect/>
              </a:stretch>
            </p:blipFill>
            <p:spPr>
              <a:xfrm>
                <a:off x="11461181" y="4841392"/>
                <a:ext cx="467543" cy="305335"/>
              </a:xfrm>
              <a:prstGeom prst="rect">
                <a:avLst/>
              </a:prstGeom>
            </p:spPr>
          </p:pic>
          <p:pic>
            <p:nvPicPr>
              <p:cNvPr id="62" name="Picture 61">
                <a:extLst>
                  <a:ext uri="{FF2B5EF4-FFF2-40B4-BE49-F238E27FC236}">
                    <a16:creationId xmlns:a16="http://schemas.microsoft.com/office/drawing/2014/main" id="{EB7DC964-3B37-ABDC-7C32-AA5E3234B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0607600" y="4548281"/>
                <a:ext cx="619970" cy="664254"/>
              </a:xfrm>
              <a:prstGeom prst="rect">
                <a:avLst/>
              </a:prstGeom>
            </p:spPr>
          </p:pic>
          <p:grpSp>
            <p:nvGrpSpPr>
              <p:cNvPr id="63" name="Group 62">
                <a:extLst>
                  <a:ext uri="{FF2B5EF4-FFF2-40B4-BE49-F238E27FC236}">
                    <a16:creationId xmlns:a16="http://schemas.microsoft.com/office/drawing/2014/main" id="{60A27442-01EF-6107-6205-F338212EDAED}"/>
                  </a:ext>
                </a:extLst>
              </p:cNvPr>
              <p:cNvGrpSpPr/>
              <p:nvPr/>
            </p:nvGrpSpPr>
            <p:grpSpPr>
              <a:xfrm>
                <a:off x="7179032" y="2304127"/>
                <a:ext cx="437524" cy="575161"/>
                <a:chOff x="7490560" y="1674210"/>
                <a:chExt cx="437524" cy="575161"/>
              </a:xfrm>
            </p:grpSpPr>
            <p:cxnSp>
              <p:nvCxnSpPr>
                <p:cNvPr id="64" name="Straight Arrow Connector 63">
                  <a:extLst>
                    <a:ext uri="{FF2B5EF4-FFF2-40B4-BE49-F238E27FC236}">
                      <a16:creationId xmlns:a16="http://schemas.microsoft.com/office/drawing/2014/main" id="{8E4C742B-DD43-8031-0D22-6478A09E8A54}"/>
                    </a:ext>
                  </a:extLst>
                </p:cNvPr>
                <p:cNvCxnSpPr/>
                <p:nvPr/>
              </p:nvCxnSpPr>
              <p:spPr>
                <a:xfrm flipV="1">
                  <a:off x="7490560" y="1695903"/>
                  <a:ext cx="0" cy="5534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789E860B-5424-44E3-97A6-E33C09BD348D}"/>
                    </a:ext>
                  </a:extLst>
                </p:cNvPr>
                <p:cNvSpPr/>
                <p:nvPr/>
              </p:nvSpPr>
              <p:spPr>
                <a:xfrm>
                  <a:off x="7541440" y="1674210"/>
                  <a:ext cx="386644" cy="553998"/>
                </a:xfrm>
                <a:prstGeom prst="rect">
                  <a:avLst/>
                </a:prstGeom>
              </p:spPr>
              <p:txBody>
                <a:bodyPr wrap="none">
                  <a:spAutoFit/>
                </a:bodyPr>
                <a:lstStyle/>
                <a:p>
                  <a:r>
                    <a:rPr lang="en-US" sz="3000" dirty="0">
                      <a:latin typeface="Palatino Linotype" panose="02040502050505030304" pitchFamily="18" charset="0"/>
                    </a:rPr>
                    <a:t>S</a:t>
                  </a:r>
                </a:p>
              </p:txBody>
            </p:sp>
          </p:grpSp>
        </p:grpSp>
        <p:cxnSp>
          <p:nvCxnSpPr>
            <p:cNvPr id="48" name="Straight Arrow Connector 47">
              <a:extLst>
                <a:ext uri="{FF2B5EF4-FFF2-40B4-BE49-F238E27FC236}">
                  <a16:creationId xmlns:a16="http://schemas.microsoft.com/office/drawing/2014/main" id="{0C79A204-4409-0194-9B50-F2AC2A88B326}"/>
                </a:ext>
              </a:extLst>
            </p:cNvPr>
            <p:cNvCxnSpPr/>
            <p:nvPr/>
          </p:nvCxnSpPr>
          <p:spPr>
            <a:xfrm flipV="1">
              <a:off x="5624447" y="3469596"/>
              <a:ext cx="0" cy="147626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FCA63BBF-FFA7-DA29-0886-AD3E099B6626}"/>
                </a:ext>
              </a:extLst>
            </p:cNvPr>
            <p:cNvPicPr>
              <a:picLocks noChangeAspect="1"/>
            </p:cNvPicPr>
            <p:nvPr/>
          </p:nvPicPr>
          <p:blipFill>
            <a:blip r:embed="rId5"/>
            <a:stretch>
              <a:fillRect/>
            </a:stretch>
          </p:blipFill>
          <p:spPr>
            <a:xfrm>
              <a:off x="5406104" y="3136511"/>
              <a:ext cx="457370" cy="252343"/>
            </a:xfrm>
            <a:prstGeom prst="rect">
              <a:avLst/>
            </a:prstGeom>
          </p:spPr>
        </p:pic>
      </p:grpSp>
      <p:sp>
        <p:nvSpPr>
          <p:cNvPr id="2" name="Footer Placeholder 3">
            <a:extLst>
              <a:ext uri="{FF2B5EF4-FFF2-40B4-BE49-F238E27FC236}">
                <a16:creationId xmlns:a16="http://schemas.microsoft.com/office/drawing/2014/main" id="{20FFB5F6-46AA-E036-4207-839537D23B12}"/>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A45E2104-37F0-E237-63AD-C77435B12740}"/>
              </a:ext>
            </a:extLst>
          </p:cNvPr>
          <p:cNvGrpSpPr/>
          <p:nvPr/>
        </p:nvGrpSpPr>
        <p:grpSpPr>
          <a:xfrm>
            <a:off x="842168" y="2486619"/>
            <a:ext cx="3781114" cy="3595917"/>
            <a:chOff x="5838374" y="1131531"/>
            <a:chExt cx="4926565" cy="4805038"/>
          </a:xfrm>
        </p:grpSpPr>
        <p:grpSp>
          <p:nvGrpSpPr>
            <p:cNvPr id="4" name="Group 3">
              <a:extLst>
                <a:ext uri="{FF2B5EF4-FFF2-40B4-BE49-F238E27FC236}">
                  <a16:creationId xmlns:a16="http://schemas.microsoft.com/office/drawing/2014/main" id="{B34159EE-A144-83E4-E012-ECA2C5CC82ED}"/>
                </a:ext>
              </a:extLst>
            </p:cNvPr>
            <p:cNvGrpSpPr/>
            <p:nvPr/>
          </p:nvGrpSpPr>
          <p:grpSpPr>
            <a:xfrm>
              <a:off x="5838374" y="1131531"/>
              <a:ext cx="4926565" cy="4805038"/>
              <a:chOff x="5838374" y="1131531"/>
              <a:chExt cx="4926565" cy="4805038"/>
            </a:xfrm>
          </p:grpSpPr>
          <p:grpSp>
            <p:nvGrpSpPr>
              <p:cNvPr id="70" name="Group 69">
                <a:extLst>
                  <a:ext uri="{FF2B5EF4-FFF2-40B4-BE49-F238E27FC236}">
                    <a16:creationId xmlns:a16="http://schemas.microsoft.com/office/drawing/2014/main" id="{E8B903EE-5655-3A87-5CD5-36EB80D27D04}"/>
                  </a:ext>
                </a:extLst>
              </p:cNvPr>
              <p:cNvGrpSpPr/>
              <p:nvPr/>
            </p:nvGrpSpPr>
            <p:grpSpPr>
              <a:xfrm>
                <a:off x="5838374" y="1703268"/>
                <a:ext cx="4886593" cy="4233301"/>
                <a:chOff x="5613290" y="1548520"/>
                <a:chExt cx="4886593" cy="4233301"/>
              </a:xfrm>
            </p:grpSpPr>
            <p:grpSp>
              <p:nvGrpSpPr>
                <p:cNvPr id="76" name="Group 75">
                  <a:extLst>
                    <a:ext uri="{FF2B5EF4-FFF2-40B4-BE49-F238E27FC236}">
                      <a16:creationId xmlns:a16="http://schemas.microsoft.com/office/drawing/2014/main" id="{B0581FD2-7CBF-1E23-1923-318F38425A71}"/>
                    </a:ext>
                  </a:extLst>
                </p:cNvPr>
                <p:cNvGrpSpPr/>
                <p:nvPr/>
              </p:nvGrpSpPr>
              <p:grpSpPr>
                <a:xfrm>
                  <a:off x="6103415" y="1558463"/>
                  <a:ext cx="4396468" cy="4223358"/>
                  <a:chOff x="6103415" y="1558463"/>
                  <a:chExt cx="4396468" cy="4223358"/>
                </a:xfrm>
              </p:grpSpPr>
              <p:grpSp>
                <p:nvGrpSpPr>
                  <p:cNvPr id="79" name="Group 78">
                    <a:extLst>
                      <a:ext uri="{FF2B5EF4-FFF2-40B4-BE49-F238E27FC236}">
                        <a16:creationId xmlns:a16="http://schemas.microsoft.com/office/drawing/2014/main" id="{E8FD2A00-7D63-63D4-184F-4B36B3A676AD}"/>
                      </a:ext>
                    </a:extLst>
                  </p:cNvPr>
                  <p:cNvGrpSpPr/>
                  <p:nvPr/>
                </p:nvGrpSpPr>
                <p:grpSpPr>
                  <a:xfrm>
                    <a:off x="6819790" y="1789766"/>
                    <a:ext cx="3680093" cy="3992055"/>
                    <a:chOff x="6313353" y="1789766"/>
                    <a:chExt cx="3680093" cy="3992055"/>
                  </a:xfrm>
                </p:grpSpPr>
                <p:grpSp>
                  <p:nvGrpSpPr>
                    <p:cNvPr id="86" name="Group 85">
                      <a:extLst>
                        <a:ext uri="{FF2B5EF4-FFF2-40B4-BE49-F238E27FC236}">
                          <a16:creationId xmlns:a16="http://schemas.microsoft.com/office/drawing/2014/main" id="{11A899D9-70B8-64AC-2F9F-CEB7C19C54F8}"/>
                        </a:ext>
                      </a:extLst>
                    </p:cNvPr>
                    <p:cNvGrpSpPr/>
                    <p:nvPr/>
                  </p:nvGrpSpPr>
                  <p:grpSpPr>
                    <a:xfrm>
                      <a:off x="6313353" y="2653701"/>
                      <a:ext cx="3680093" cy="2310540"/>
                      <a:chOff x="6313353" y="2653701"/>
                      <a:chExt cx="3680093" cy="2310540"/>
                    </a:xfrm>
                  </p:grpSpPr>
                  <p:grpSp>
                    <p:nvGrpSpPr>
                      <p:cNvPr id="91" name="Group 90">
                        <a:extLst>
                          <a:ext uri="{FF2B5EF4-FFF2-40B4-BE49-F238E27FC236}">
                            <a16:creationId xmlns:a16="http://schemas.microsoft.com/office/drawing/2014/main" id="{CCC93D3F-8C24-17C7-A284-B4988CAA5101}"/>
                          </a:ext>
                        </a:extLst>
                      </p:cNvPr>
                      <p:cNvGrpSpPr/>
                      <p:nvPr/>
                    </p:nvGrpSpPr>
                    <p:grpSpPr>
                      <a:xfrm>
                        <a:off x="6313353" y="2946257"/>
                        <a:ext cx="3680093" cy="1872307"/>
                        <a:chOff x="5785101" y="2445746"/>
                        <a:chExt cx="3680093" cy="1872307"/>
                      </a:xfrm>
                    </p:grpSpPr>
                    <p:grpSp>
                      <p:nvGrpSpPr>
                        <p:cNvPr id="94" name="Group 93">
                          <a:extLst>
                            <a:ext uri="{FF2B5EF4-FFF2-40B4-BE49-F238E27FC236}">
                              <a16:creationId xmlns:a16="http://schemas.microsoft.com/office/drawing/2014/main" id="{A45301B6-892A-6707-86F7-11490DEB8970}"/>
                            </a:ext>
                          </a:extLst>
                        </p:cNvPr>
                        <p:cNvGrpSpPr/>
                        <p:nvPr/>
                      </p:nvGrpSpPr>
                      <p:grpSpPr>
                        <a:xfrm>
                          <a:off x="5785101" y="2445746"/>
                          <a:ext cx="3680093" cy="1872307"/>
                          <a:chOff x="5785101" y="2445746"/>
                          <a:chExt cx="3680093" cy="1872307"/>
                        </a:xfrm>
                      </p:grpSpPr>
                      <p:grpSp>
                        <p:nvGrpSpPr>
                          <p:cNvPr id="96" name="Group 95">
                            <a:extLst>
                              <a:ext uri="{FF2B5EF4-FFF2-40B4-BE49-F238E27FC236}">
                                <a16:creationId xmlns:a16="http://schemas.microsoft.com/office/drawing/2014/main" id="{7F5D67F7-E136-DC1B-F2A4-9F9F4EB04A6F}"/>
                              </a:ext>
                            </a:extLst>
                          </p:cNvPr>
                          <p:cNvGrpSpPr/>
                          <p:nvPr/>
                        </p:nvGrpSpPr>
                        <p:grpSpPr>
                          <a:xfrm rot="16200000">
                            <a:off x="6688994" y="1541853"/>
                            <a:ext cx="1872307" cy="3680093"/>
                            <a:chOff x="6495966" y="3142611"/>
                            <a:chExt cx="896352" cy="1761815"/>
                          </a:xfrm>
                        </p:grpSpPr>
                        <p:grpSp>
                          <p:nvGrpSpPr>
                            <p:cNvPr id="98" name="Group 97">
                              <a:extLst>
                                <a:ext uri="{FF2B5EF4-FFF2-40B4-BE49-F238E27FC236}">
                                  <a16:creationId xmlns:a16="http://schemas.microsoft.com/office/drawing/2014/main" id="{EE06C12E-8483-66D6-E4AE-A35EB3346FF8}"/>
                                </a:ext>
                              </a:extLst>
                            </p:cNvPr>
                            <p:cNvGrpSpPr/>
                            <p:nvPr/>
                          </p:nvGrpSpPr>
                          <p:grpSpPr>
                            <a:xfrm rot="5400000">
                              <a:off x="6063234" y="3575343"/>
                              <a:ext cx="1761815" cy="896352"/>
                              <a:chOff x="4038600" y="2941504"/>
                              <a:chExt cx="2879993" cy="1465243"/>
                            </a:xfrm>
                          </p:grpSpPr>
                          <p:sp>
                            <p:nvSpPr>
                              <p:cNvPr id="101" name="Oval 100">
                                <a:extLst>
                                  <a:ext uri="{FF2B5EF4-FFF2-40B4-BE49-F238E27FC236}">
                                    <a16:creationId xmlns:a16="http://schemas.microsoft.com/office/drawing/2014/main" id="{C1B908E6-EB6E-572B-87B1-0AA793ADC1BF}"/>
                                  </a:ext>
                                </a:extLst>
                              </p:cNvPr>
                              <p:cNvSpPr/>
                              <p:nvPr/>
                            </p:nvSpPr>
                            <p:spPr>
                              <a:xfrm>
                                <a:off x="4038600" y="2941504"/>
                                <a:ext cx="2879993" cy="146524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a:extLst>
                                  <a:ext uri="{FF2B5EF4-FFF2-40B4-BE49-F238E27FC236}">
                                    <a16:creationId xmlns:a16="http://schemas.microsoft.com/office/drawing/2014/main" id="{15741602-B0FD-930F-74CD-AD67B9189C15}"/>
                                  </a:ext>
                                </a:extLst>
                              </p:cNvPr>
                              <p:cNvGrpSpPr/>
                              <p:nvPr/>
                            </p:nvGrpSpPr>
                            <p:grpSpPr>
                              <a:xfrm>
                                <a:off x="4208443" y="3205908"/>
                                <a:ext cx="2614669" cy="903383"/>
                                <a:chOff x="4208443" y="3205908"/>
                                <a:chExt cx="2614669" cy="903383"/>
                              </a:xfrm>
                            </p:grpSpPr>
                            <p:sp>
                              <p:nvSpPr>
                                <p:cNvPr id="103" name="Oval 102">
                                  <a:extLst>
                                    <a:ext uri="{FF2B5EF4-FFF2-40B4-BE49-F238E27FC236}">
                                      <a16:creationId xmlns:a16="http://schemas.microsoft.com/office/drawing/2014/main" id="{B026EF72-41E0-F3F7-F946-6E15D11804D0}"/>
                                    </a:ext>
                                  </a:extLst>
                                </p:cNvPr>
                                <p:cNvSpPr/>
                                <p:nvPr/>
                              </p:nvSpPr>
                              <p:spPr>
                                <a:xfrm>
                                  <a:off x="4208443" y="3205908"/>
                                  <a:ext cx="903383" cy="90338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A5997C33-C295-1875-845E-EB99F35A6F64}"/>
                                    </a:ext>
                                  </a:extLst>
                                </p:cNvPr>
                                <p:cNvSpPr/>
                                <p:nvPr/>
                              </p:nvSpPr>
                              <p:spPr>
                                <a:xfrm>
                                  <a:off x="6184133" y="3331817"/>
                                  <a:ext cx="638979" cy="6389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9" name="TextBox 98">
                              <a:extLst>
                                <a:ext uri="{FF2B5EF4-FFF2-40B4-BE49-F238E27FC236}">
                                  <a16:creationId xmlns:a16="http://schemas.microsoft.com/office/drawing/2014/main" id="{7EBF936D-18DF-A08D-D826-E0704F0CF1B1}"/>
                                </a:ext>
                              </a:extLst>
                            </p:cNvPr>
                            <p:cNvSpPr txBox="1"/>
                            <p:nvPr/>
                          </p:nvSpPr>
                          <p:spPr>
                            <a:xfrm rot="5400000">
                              <a:off x="6731437" y="3400318"/>
                              <a:ext cx="426161" cy="295335"/>
                            </a:xfrm>
                            <a:prstGeom prst="rect">
                              <a:avLst/>
                            </a:prstGeom>
                            <a:noFill/>
                          </p:spPr>
                          <p:txBody>
                            <a:bodyPr wrap="none" rtlCol="0">
                              <a:spAutoFit/>
                            </a:bodyPr>
                            <a:lstStyle/>
                            <a:p>
                              <a:r>
                                <a:rPr lang="en-US" sz="2400" b="1" dirty="0"/>
                                <a:t>Th</a:t>
                              </a:r>
                              <a:r>
                                <a:rPr lang="en-US" sz="2400" b="1" baseline="30000" dirty="0"/>
                                <a:t>2</a:t>
                              </a:r>
                              <a:r>
                                <a:rPr lang="en-US" b="1" baseline="30000" dirty="0"/>
                                <a:t>+</a:t>
                              </a:r>
                            </a:p>
                          </p:txBody>
                        </p:sp>
                        <p:sp>
                          <p:nvSpPr>
                            <p:cNvPr id="100" name="TextBox 99">
                              <a:extLst>
                                <a:ext uri="{FF2B5EF4-FFF2-40B4-BE49-F238E27FC236}">
                                  <a16:creationId xmlns:a16="http://schemas.microsoft.com/office/drawing/2014/main" id="{1E442268-5E4A-4682-6A65-10E4FCFCF5A2}"/>
                                </a:ext>
                              </a:extLst>
                            </p:cNvPr>
                            <p:cNvSpPr txBox="1"/>
                            <p:nvPr/>
                          </p:nvSpPr>
                          <p:spPr>
                            <a:xfrm rot="5400000">
                              <a:off x="6880364" y="4540468"/>
                              <a:ext cx="205056" cy="221018"/>
                            </a:xfrm>
                            <a:prstGeom prst="rect">
                              <a:avLst/>
                            </a:prstGeom>
                            <a:noFill/>
                          </p:spPr>
                          <p:txBody>
                            <a:bodyPr wrap="none" rtlCol="0">
                              <a:spAutoFit/>
                            </a:bodyPr>
                            <a:lstStyle/>
                            <a:p>
                              <a:r>
                                <a:rPr lang="en-US" sz="2400" b="1" dirty="0"/>
                                <a:t>F</a:t>
                              </a:r>
                              <a:r>
                                <a:rPr lang="en-US" sz="2400" b="1" baseline="30000" dirty="0"/>
                                <a:t>–</a:t>
                              </a:r>
                            </a:p>
                          </p:txBody>
                        </p:sp>
                      </p:grpSp>
                      <p:cxnSp>
                        <p:nvCxnSpPr>
                          <p:cNvPr id="97" name="Straight Arrow Connector 96">
                            <a:extLst>
                              <a:ext uri="{FF2B5EF4-FFF2-40B4-BE49-F238E27FC236}">
                                <a16:creationId xmlns:a16="http://schemas.microsoft.com/office/drawing/2014/main" id="{C495FF5B-EF46-491C-8947-D9CE06F9A80F}"/>
                              </a:ext>
                            </a:extLst>
                          </p:cNvPr>
                          <p:cNvCxnSpPr>
                            <a:stCxn id="104" idx="2"/>
                          </p:cNvCxnSpPr>
                          <p:nvPr/>
                        </p:nvCxnSpPr>
                        <p:spPr>
                          <a:xfrm flipH="1">
                            <a:off x="7156485" y="3352742"/>
                            <a:ext cx="1370207" cy="740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95" name="Picture 94">
                          <a:extLst>
                            <a:ext uri="{FF2B5EF4-FFF2-40B4-BE49-F238E27FC236}">
                              <a16:creationId xmlns:a16="http://schemas.microsoft.com/office/drawing/2014/main" id="{8F81C7A8-749C-DF2F-974A-CF2845C89FE7}"/>
                            </a:ext>
                          </a:extLst>
                        </p:cNvPr>
                        <p:cNvPicPr>
                          <a:picLocks noChangeAspect="1"/>
                        </p:cNvPicPr>
                        <p:nvPr/>
                      </p:nvPicPr>
                      <p:blipFill>
                        <a:blip r:embed="rId6"/>
                        <a:stretch>
                          <a:fillRect/>
                        </a:stretch>
                      </p:blipFill>
                      <p:spPr>
                        <a:xfrm>
                          <a:off x="7625148" y="2944494"/>
                          <a:ext cx="254000" cy="330200"/>
                        </a:xfrm>
                        <a:prstGeom prst="rect">
                          <a:avLst/>
                        </a:prstGeom>
                      </p:spPr>
                    </p:pic>
                  </p:grpSp>
                  <p:sp>
                    <p:nvSpPr>
                      <p:cNvPr id="92" name="Arc 91">
                        <a:extLst>
                          <a:ext uri="{FF2B5EF4-FFF2-40B4-BE49-F238E27FC236}">
                            <a16:creationId xmlns:a16="http://schemas.microsoft.com/office/drawing/2014/main" id="{3FB84001-0D53-7CD0-8604-80E4B37B1599}"/>
                          </a:ext>
                        </a:extLst>
                      </p:cNvPr>
                      <p:cNvSpPr/>
                      <p:nvPr/>
                    </p:nvSpPr>
                    <p:spPr>
                      <a:xfrm>
                        <a:off x="6843299" y="2796599"/>
                        <a:ext cx="657553" cy="2167642"/>
                      </a:xfrm>
                      <a:prstGeom prst="arc">
                        <a:avLst>
                          <a:gd name="adj1" fmla="val 15016546"/>
                          <a:gd name="adj2" fmla="val 6595715"/>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Oval 92">
                        <a:extLst>
                          <a:ext uri="{FF2B5EF4-FFF2-40B4-BE49-F238E27FC236}">
                            <a16:creationId xmlns:a16="http://schemas.microsoft.com/office/drawing/2014/main" id="{803C55E0-29D4-38D3-C808-DC8691CD571D}"/>
                          </a:ext>
                        </a:extLst>
                      </p:cNvPr>
                      <p:cNvSpPr/>
                      <p:nvPr/>
                    </p:nvSpPr>
                    <p:spPr>
                      <a:xfrm>
                        <a:off x="7047915" y="2653701"/>
                        <a:ext cx="225083" cy="2250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7" name="Arc 86">
                      <a:extLst>
                        <a:ext uri="{FF2B5EF4-FFF2-40B4-BE49-F238E27FC236}">
                          <a16:creationId xmlns:a16="http://schemas.microsoft.com/office/drawing/2014/main" id="{7995FF31-44B3-C7CB-4FF0-6BD6C9E2AD4A}"/>
                        </a:ext>
                      </a:extLst>
                    </p:cNvPr>
                    <p:cNvSpPr/>
                    <p:nvPr/>
                  </p:nvSpPr>
                  <p:spPr>
                    <a:xfrm>
                      <a:off x="8193921" y="1899139"/>
                      <a:ext cx="657553" cy="3882682"/>
                    </a:xfrm>
                    <a:prstGeom prst="arc">
                      <a:avLst>
                        <a:gd name="adj1" fmla="val 15172206"/>
                        <a:gd name="adj2" fmla="val 6367010"/>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Oval 87">
                      <a:extLst>
                        <a:ext uri="{FF2B5EF4-FFF2-40B4-BE49-F238E27FC236}">
                          <a16:creationId xmlns:a16="http://schemas.microsoft.com/office/drawing/2014/main" id="{2548E072-AE50-E09B-3280-1AEBF3AF9332}"/>
                        </a:ext>
                      </a:extLst>
                    </p:cNvPr>
                    <p:cNvSpPr/>
                    <p:nvPr/>
                  </p:nvSpPr>
                  <p:spPr>
                    <a:xfrm>
                      <a:off x="8410155" y="1789766"/>
                      <a:ext cx="225083" cy="2250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Arrow Connector 88">
                      <a:extLst>
                        <a:ext uri="{FF2B5EF4-FFF2-40B4-BE49-F238E27FC236}">
                          <a16:creationId xmlns:a16="http://schemas.microsoft.com/office/drawing/2014/main" id="{41BEAB1A-7C0B-0020-E434-A203DF38A4B1}"/>
                        </a:ext>
                      </a:extLst>
                    </p:cNvPr>
                    <p:cNvCxnSpPr/>
                    <p:nvPr/>
                  </p:nvCxnSpPr>
                  <p:spPr>
                    <a:xfrm>
                      <a:off x="6989571" y="2772505"/>
                      <a:ext cx="41148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1751F82C-AAB9-8362-063E-52D3B2D020CD}"/>
                        </a:ext>
                      </a:extLst>
                    </p:cNvPr>
                    <p:cNvCxnSpPr/>
                    <p:nvPr/>
                  </p:nvCxnSpPr>
                  <p:spPr>
                    <a:xfrm flipV="1">
                      <a:off x="8344053" y="1908982"/>
                      <a:ext cx="41495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952535D2-6935-D4B7-3C94-E538EE5943F9}"/>
                      </a:ext>
                    </a:extLst>
                  </p:cNvPr>
                  <p:cNvGrpSpPr/>
                  <p:nvPr/>
                </p:nvGrpSpPr>
                <p:grpSpPr>
                  <a:xfrm>
                    <a:off x="6319753" y="2166423"/>
                    <a:ext cx="518542" cy="3432252"/>
                    <a:chOff x="5757137" y="1739539"/>
                    <a:chExt cx="645060" cy="4182695"/>
                  </a:xfrm>
                </p:grpSpPr>
                <p:sp>
                  <p:nvSpPr>
                    <p:cNvPr id="84" name="Freeform 80">
                      <a:extLst>
                        <a:ext uri="{FF2B5EF4-FFF2-40B4-BE49-F238E27FC236}">
                          <a16:creationId xmlns:a16="http://schemas.microsoft.com/office/drawing/2014/main" id="{AD2A9AB0-D6D9-AFC7-CEEB-A72E5F75C535}"/>
                        </a:ext>
                      </a:extLst>
                    </p:cNvPr>
                    <p:cNvSpPr/>
                    <p:nvPr/>
                  </p:nvSpPr>
                  <p:spPr>
                    <a:xfrm rot="17906420">
                      <a:off x="5029327" y="2467349"/>
                      <a:ext cx="2088957" cy="633338"/>
                    </a:xfrm>
                    <a:custGeom>
                      <a:avLst/>
                      <a:gdLst>
                        <a:gd name="connsiteX0" fmla="*/ 0 w 3446584"/>
                        <a:gd name="connsiteY0" fmla="*/ 984738 h 1090435"/>
                        <a:gd name="connsiteX1" fmla="*/ 1350498 w 3446584"/>
                        <a:gd name="connsiteY1" fmla="*/ 998806 h 1090435"/>
                        <a:gd name="connsiteX2" fmla="*/ 3446584 w 3446584"/>
                        <a:gd name="connsiteY2" fmla="*/ 0 h 1090435"/>
                      </a:gdLst>
                      <a:ahLst/>
                      <a:cxnLst>
                        <a:cxn ang="0">
                          <a:pos x="connsiteX0" y="connsiteY0"/>
                        </a:cxn>
                        <a:cxn ang="0">
                          <a:pos x="connsiteX1" y="connsiteY1"/>
                        </a:cxn>
                        <a:cxn ang="0">
                          <a:pos x="connsiteX2" y="connsiteY2"/>
                        </a:cxn>
                      </a:cxnLst>
                      <a:rect l="l" t="t" r="r" b="b"/>
                      <a:pathLst>
                        <a:path w="3446584" h="1090435">
                          <a:moveTo>
                            <a:pt x="0" y="984738"/>
                          </a:moveTo>
                          <a:cubicBezTo>
                            <a:pt x="388033" y="1073833"/>
                            <a:pt x="776067" y="1162929"/>
                            <a:pt x="1350498" y="998806"/>
                          </a:cubicBezTo>
                          <a:cubicBezTo>
                            <a:pt x="1924929" y="834683"/>
                            <a:pt x="3120683" y="175846"/>
                            <a:pt x="3446584"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1">
                      <a:extLst>
                        <a:ext uri="{FF2B5EF4-FFF2-40B4-BE49-F238E27FC236}">
                          <a16:creationId xmlns:a16="http://schemas.microsoft.com/office/drawing/2014/main" id="{BB6D3A73-4546-8231-A6A5-2D83E049B8C2}"/>
                        </a:ext>
                      </a:extLst>
                    </p:cNvPr>
                    <p:cNvSpPr/>
                    <p:nvPr/>
                  </p:nvSpPr>
                  <p:spPr>
                    <a:xfrm rot="3693580" flipV="1">
                      <a:off x="5041049" y="4561087"/>
                      <a:ext cx="2088957" cy="633338"/>
                    </a:xfrm>
                    <a:custGeom>
                      <a:avLst/>
                      <a:gdLst>
                        <a:gd name="connsiteX0" fmla="*/ 0 w 3446584"/>
                        <a:gd name="connsiteY0" fmla="*/ 984738 h 1090435"/>
                        <a:gd name="connsiteX1" fmla="*/ 1350498 w 3446584"/>
                        <a:gd name="connsiteY1" fmla="*/ 998806 h 1090435"/>
                        <a:gd name="connsiteX2" fmla="*/ 3446584 w 3446584"/>
                        <a:gd name="connsiteY2" fmla="*/ 0 h 1090435"/>
                      </a:gdLst>
                      <a:ahLst/>
                      <a:cxnLst>
                        <a:cxn ang="0">
                          <a:pos x="connsiteX0" y="connsiteY0"/>
                        </a:cxn>
                        <a:cxn ang="0">
                          <a:pos x="connsiteX1" y="connsiteY1"/>
                        </a:cxn>
                        <a:cxn ang="0">
                          <a:pos x="connsiteX2" y="connsiteY2"/>
                        </a:cxn>
                      </a:cxnLst>
                      <a:rect l="l" t="t" r="r" b="b"/>
                      <a:pathLst>
                        <a:path w="3446584" h="1090435">
                          <a:moveTo>
                            <a:pt x="0" y="984738"/>
                          </a:moveTo>
                          <a:cubicBezTo>
                            <a:pt x="388033" y="1073833"/>
                            <a:pt x="776067" y="1162929"/>
                            <a:pt x="1350498" y="998806"/>
                          </a:cubicBezTo>
                          <a:cubicBezTo>
                            <a:pt x="1924929" y="834683"/>
                            <a:pt x="3120683" y="175846"/>
                            <a:pt x="3446584"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1" name="Straight Arrow Connector 80">
                    <a:extLst>
                      <a:ext uri="{FF2B5EF4-FFF2-40B4-BE49-F238E27FC236}">
                        <a16:creationId xmlns:a16="http://schemas.microsoft.com/office/drawing/2014/main" id="{C2D80DA5-7383-BA95-5562-6A8AC07BBC5C}"/>
                      </a:ext>
                    </a:extLst>
                  </p:cNvPr>
                  <p:cNvCxnSpPr/>
                  <p:nvPr/>
                </p:nvCxnSpPr>
                <p:spPr>
                  <a:xfrm flipH="1">
                    <a:off x="6103415" y="3873297"/>
                    <a:ext cx="6535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CF4F5F1D-4733-66E8-F54E-2D471EDDF333}"/>
                      </a:ext>
                    </a:extLst>
                  </p:cNvPr>
                  <p:cNvCxnSpPr/>
                  <p:nvPr/>
                </p:nvCxnSpPr>
                <p:spPr>
                  <a:xfrm flipV="1">
                    <a:off x="6760687" y="1558463"/>
                    <a:ext cx="48089" cy="23204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0B09BC9-A037-62E4-07CC-D73FE8E9B2E0}"/>
                      </a:ext>
                    </a:extLst>
                  </p:cNvPr>
                  <p:cNvCxnSpPr/>
                  <p:nvPr/>
                </p:nvCxnSpPr>
                <p:spPr>
                  <a:xfrm flipH="1">
                    <a:off x="6735384" y="2836582"/>
                    <a:ext cx="734561" cy="2250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77" name="Picture 76">
                  <a:extLst>
                    <a:ext uri="{FF2B5EF4-FFF2-40B4-BE49-F238E27FC236}">
                      <a16:creationId xmlns:a16="http://schemas.microsoft.com/office/drawing/2014/main" id="{121CA96E-A982-7DC1-3679-27E40B34370B}"/>
                    </a:ext>
                  </a:extLst>
                </p:cNvPr>
                <p:cNvPicPr>
                  <a:picLocks noChangeAspect="1"/>
                </p:cNvPicPr>
                <p:nvPr/>
              </p:nvPicPr>
              <p:blipFill>
                <a:blip r:embed="rId7"/>
                <a:stretch>
                  <a:fillRect/>
                </a:stretch>
              </p:blipFill>
              <p:spPr>
                <a:xfrm>
                  <a:off x="5613290" y="3655428"/>
                  <a:ext cx="515252" cy="391210"/>
                </a:xfrm>
                <a:prstGeom prst="rect">
                  <a:avLst/>
                </a:prstGeom>
              </p:spPr>
            </p:pic>
            <p:pic>
              <p:nvPicPr>
                <p:cNvPr id="78" name="Picture 77">
                  <a:extLst>
                    <a:ext uri="{FF2B5EF4-FFF2-40B4-BE49-F238E27FC236}">
                      <a16:creationId xmlns:a16="http://schemas.microsoft.com/office/drawing/2014/main" id="{F78B1383-6D74-57F1-7B1C-E8C1E7E17A10}"/>
                    </a:ext>
                  </a:extLst>
                </p:cNvPr>
                <p:cNvPicPr>
                  <a:picLocks noChangeAspect="1"/>
                </p:cNvPicPr>
                <p:nvPr/>
              </p:nvPicPr>
              <p:blipFill>
                <a:blip r:embed="rId8"/>
                <a:stretch>
                  <a:fillRect/>
                </a:stretch>
              </p:blipFill>
              <p:spPr>
                <a:xfrm>
                  <a:off x="6458632" y="1548520"/>
                  <a:ext cx="203200" cy="215900"/>
                </a:xfrm>
                <a:prstGeom prst="rect">
                  <a:avLst/>
                </a:prstGeom>
              </p:spPr>
            </p:pic>
          </p:grpSp>
          <p:grpSp>
            <p:nvGrpSpPr>
              <p:cNvPr id="71" name="Group 70">
                <a:extLst>
                  <a:ext uri="{FF2B5EF4-FFF2-40B4-BE49-F238E27FC236}">
                    <a16:creationId xmlns:a16="http://schemas.microsoft.com/office/drawing/2014/main" id="{1958E21F-F62C-24C7-4F0C-87ADF5D2B7E6}"/>
                  </a:ext>
                </a:extLst>
              </p:cNvPr>
              <p:cNvGrpSpPr/>
              <p:nvPr/>
            </p:nvGrpSpPr>
            <p:grpSpPr>
              <a:xfrm>
                <a:off x="7434314" y="1131531"/>
                <a:ext cx="3330625" cy="740170"/>
                <a:chOff x="7434314" y="1131531"/>
                <a:chExt cx="3330625" cy="740170"/>
              </a:xfrm>
            </p:grpSpPr>
            <p:cxnSp>
              <p:nvCxnSpPr>
                <p:cNvPr id="72" name="Straight Arrow Connector 71">
                  <a:extLst>
                    <a:ext uri="{FF2B5EF4-FFF2-40B4-BE49-F238E27FC236}">
                      <a16:creationId xmlns:a16="http://schemas.microsoft.com/office/drawing/2014/main" id="{9DD03BBE-F98B-DE98-2551-5953A4D42C16}"/>
                    </a:ext>
                  </a:extLst>
                </p:cNvPr>
                <p:cNvCxnSpPr/>
                <p:nvPr/>
              </p:nvCxnSpPr>
              <p:spPr>
                <a:xfrm>
                  <a:off x="8082403" y="1662556"/>
                  <a:ext cx="20914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44ED465-FA0A-1DF3-B279-48BACF1E4B5A}"/>
                    </a:ext>
                  </a:extLst>
                </p:cNvPr>
                <p:cNvCxnSpPr/>
                <p:nvPr/>
              </p:nvCxnSpPr>
              <p:spPr>
                <a:xfrm flipH="1">
                  <a:off x="8022258" y="1379935"/>
                  <a:ext cx="21515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4" name="Picture 73">
                  <a:extLst>
                    <a:ext uri="{FF2B5EF4-FFF2-40B4-BE49-F238E27FC236}">
                      <a16:creationId xmlns:a16="http://schemas.microsoft.com/office/drawing/2014/main" id="{AEF2FD9D-0991-9753-4349-B99736D69195}"/>
                    </a:ext>
                  </a:extLst>
                </p:cNvPr>
                <p:cNvPicPr>
                  <a:picLocks noChangeAspect="1"/>
                </p:cNvPicPr>
                <p:nvPr/>
              </p:nvPicPr>
              <p:blipFill>
                <a:blip r:embed="rId9"/>
                <a:stretch>
                  <a:fillRect/>
                </a:stretch>
              </p:blipFill>
              <p:spPr>
                <a:xfrm>
                  <a:off x="10269639" y="1439901"/>
                  <a:ext cx="495300" cy="431800"/>
                </a:xfrm>
                <a:prstGeom prst="rect">
                  <a:avLst/>
                </a:prstGeom>
              </p:spPr>
            </p:pic>
            <p:pic>
              <p:nvPicPr>
                <p:cNvPr id="75" name="Picture 74">
                  <a:extLst>
                    <a:ext uri="{FF2B5EF4-FFF2-40B4-BE49-F238E27FC236}">
                      <a16:creationId xmlns:a16="http://schemas.microsoft.com/office/drawing/2014/main" id="{DA17076C-E9E5-FACA-69B7-F57797B770DC}"/>
                    </a:ext>
                  </a:extLst>
                </p:cNvPr>
                <p:cNvPicPr>
                  <a:picLocks noChangeAspect="1"/>
                </p:cNvPicPr>
                <p:nvPr/>
              </p:nvPicPr>
              <p:blipFill>
                <a:blip r:embed="rId10"/>
                <a:stretch>
                  <a:fillRect/>
                </a:stretch>
              </p:blipFill>
              <p:spPr>
                <a:xfrm>
                  <a:off x="7434314" y="1131531"/>
                  <a:ext cx="495300" cy="431800"/>
                </a:xfrm>
                <a:prstGeom prst="rect">
                  <a:avLst/>
                </a:prstGeom>
              </p:spPr>
            </p:pic>
          </p:grpSp>
        </p:grpSp>
        <p:pic>
          <p:nvPicPr>
            <p:cNvPr id="68" name="Picture 67">
              <a:extLst>
                <a:ext uri="{FF2B5EF4-FFF2-40B4-BE49-F238E27FC236}">
                  <a16:creationId xmlns:a16="http://schemas.microsoft.com/office/drawing/2014/main" id="{22E30024-1527-84E8-656C-50A6625DF537}"/>
                </a:ext>
              </a:extLst>
            </p:cNvPr>
            <p:cNvPicPr>
              <a:picLocks noChangeAspect="1"/>
            </p:cNvPicPr>
            <p:nvPr/>
          </p:nvPicPr>
          <p:blipFill>
            <a:blip r:embed="rId11"/>
            <a:stretch>
              <a:fillRect/>
            </a:stretch>
          </p:blipFill>
          <p:spPr>
            <a:xfrm>
              <a:off x="8758045" y="2148731"/>
              <a:ext cx="190500" cy="342900"/>
            </a:xfrm>
            <a:prstGeom prst="rect">
              <a:avLst/>
            </a:prstGeom>
          </p:spPr>
        </p:pic>
        <p:pic>
          <p:nvPicPr>
            <p:cNvPr id="69" name="Picture 68">
              <a:extLst>
                <a:ext uri="{FF2B5EF4-FFF2-40B4-BE49-F238E27FC236}">
                  <a16:creationId xmlns:a16="http://schemas.microsoft.com/office/drawing/2014/main" id="{5B378F30-AD76-9F81-90EE-C184F7A69CD8}"/>
                </a:ext>
              </a:extLst>
            </p:cNvPr>
            <p:cNvPicPr>
              <a:picLocks noChangeAspect="1"/>
            </p:cNvPicPr>
            <p:nvPr/>
          </p:nvPicPr>
          <p:blipFill>
            <a:blip r:embed="rId12"/>
            <a:stretch>
              <a:fillRect/>
            </a:stretch>
          </p:blipFill>
          <p:spPr>
            <a:xfrm>
              <a:off x="8065086" y="2567747"/>
              <a:ext cx="254000" cy="203200"/>
            </a:xfrm>
            <a:prstGeom prst="rect">
              <a:avLst/>
            </a:prstGeom>
          </p:spPr>
        </p:pic>
      </p:grpSp>
      <p:sp>
        <p:nvSpPr>
          <p:cNvPr id="6" name="Slide Number Placeholder 5">
            <a:extLst>
              <a:ext uri="{FF2B5EF4-FFF2-40B4-BE49-F238E27FC236}">
                <a16:creationId xmlns:a16="http://schemas.microsoft.com/office/drawing/2014/main" id="{20F2C953-6465-B3C4-7664-562528177916}"/>
              </a:ext>
            </a:extLst>
          </p:cNvPr>
          <p:cNvSpPr>
            <a:spLocks noGrp="1"/>
          </p:cNvSpPr>
          <p:nvPr>
            <p:ph type="sldNum" sz="quarter" idx="12"/>
          </p:nvPr>
        </p:nvSpPr>
        <p:spPr/>
        <p:txBody>
          <a:bodyPr/>
          <a:lstStyle/>
          <a:p>
            <a:fld id="{ED3232F1-7B0D-452B-9F8D-C88EEDC57A07}" type="slidenum">
              <a:rPr lang="en-US" smtClean="0"/>
              <a:t>13</a:t>
            </a:fld>
            <a:endParaRPr lang="en-US"/>
          </a:p>
        </p:txBody>
      </p:sp>
    </p:spTree>
    <p:extLst>
      <p:ext uri="{BB962C8B-B14F-4D97-AF65-F5344CB8AC3E}">
        <p14:creationId xmlns:p14="http://schemas.microsoft.com/office/powerpoint/2010/main" val="3332408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7B39AE-677C-9103-AE71-F3330D5B6D08}"/>
              </a:ext>
            </a:extLst>
          </p:cNvPr>
          <p:cNvSpPr/>
          <p:nvPr/>
        </p:nvSpPr>
        <p:spPr>
          <a:xfrm>
            <a:off x="459188" y="232100"/>
            <a:ext cx="4606326"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Polar molecules, </a:t>
            </a:r>
            <a:r>
              <a:rPr lang="en-US" sz="3200" b="1" u="sng" baseline="30000" dirty="0">
                <a:latin typeface="Times New Roman" panose="02020603050405020304" pitchFamily="18" charset="0"/>
                <a:cs typeface="Times New Roman" panose="02020603050405020304" pitchFamily="18" charset="0"/>
              </a:rPr>
              <a:t>3</a:t>
            </a:r>
            <a:r>
              <a:rPr lang="el-GR" sz="3200" b="1" u="sng" dirty="0">
                <a:latin typeface="Times New Roman" panose="02020603050405020304" pitchFamily="18" charset="0"/>
                <a:cs typeface="Times New Roman" panose="02020603050405020304" pitchFamily="18" charset="0"/>
              </a:rPr>
              <a:t>Δ</a:t>
            </a:r>
            <a:r>
              <a:rPr lang="en-US" sz="3200" b="1" u="sng" baseline="-25000" dirty="0">
                <a:latin typeface="Times New Roman" panose="02020603050405020304" pitchFamily="18" charset="0"/>
                <a:cs typeface="Times New Roman" panose="02020603050405020304" pitchFamily="18" charset="0"/>
              </a:rPr>
              <a:t>1</a:t>
            </a:r>
            <a:r>
              <a:rPr lang="en-US" sz="3200" b="1" u="sng" dirty="0">
                <a:latin typeface="Times New Roman" panose="02020603050405020304" pitchFamily="18" charset="0"/>
                <a:cs typeface="Times New Roman" panose="02020603050405020304" pitchFamily="18" charset="0"/>
              </a:rPr>
              <a:t> state</a:t>
            </a:r>
            <a:endParaRPr lang="en-US" sz="3200" b="1" u="sng" baseline="-25000"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AE6DA7B5-BCC5-AC31-753B-09D5627CBAB1}"/>
              </a:ext>
            </a:extLst>
          </p:cNvPr>
          <p:cNvSpPr txBox="1"/>
          <p:nvPr/>
        </p:nvSpPr>
        <p:spPr>
          <a:xfrm>
            <a:off x="357588" y="1014527"/>
            <a:ext cx="5200463" cy="830997"/>
          </a:xfrm>
          <a:prstGeom prst="rect">
            <a:avLst/>
          </a:prstGeom>
          <a:noFill/>
        </p:spPr>
        <p:txBody>
          <a:bodyPr wrap="none" rtlCol="0">
            <a:spAutoFit/>
          </a:bodyPr>
          <a:lstStyle/>
          <a:p>
            <a:pPr marL="285750" indent="-285750">
              <a:buFont typeface="Arial" charset="0"/>
              <a:buChar char="•"/>
            </a:pPr>
            <a:r>
              <a:rPr lang="en-US" sz="2400" dirty="0">
                <a:latin typeface="Times New Roman" panose="02020603050405020304" pitchFamily="18" charset="0"/>
                <a:cs typeface="Times New Roman" panose="02020603050405020304" pitchFamily="18" charset="0"/>
              </a:rPr>
              <a:t>Electric field orientates molecules</a:t>
            </a:r>
          </a:p>
          <a:p>
            <a:pPr marL="285750" indent="-285750">
              <a:buFont typeface="Arial" charset="0"/>
              <a:buChar char="•"/>
            </a:pPr>
            <a:r>
              <a:rPr lang="en-US" sz="2400" dirty="0">
                <a:latin typeface="Times New Roman" panose="02020603050405020304" pitchFamily="18" charset="0"/>
                <a:cs typeface="Times New Roman" panose="02020603050405020304" pitchFamily="18" charset="0"/>
              </a:rPr>
              <a:t>Magnetic field orientates electron spin</a:t>
            </a:r>
          </a:p>
        </p:txBody>
      </p:sp>
      <p:grpSp>
        <p:nvGrpSpPr>
          <p:cNvPr id="46" name="Group 45">
            <a:extLst>
              <a:ext uri="{FF2B5EF4-FFF2-40B4-BE49-F238E27FC236}">
                <a16:creationId xmlns:a16="http://schemas.microsoft.com/office/drawing/2014/main" id="{C8C655A4-252C-86EA-72FB-9E2431B6CD30}"/>
              </a:ext>
            </a:extLst>
          </p:cNvPr>
          <p:cNvGrpSpPr/>
          <p:nvPr/>
        </p:nvGrpSpPr>
        <p:grpSpPr>
          <a:xfrm>
            <a:off x="5304504" y="2056927"/>
            <a:ext cx="6522620" cy="3128669"/>
            <a:chOff x="5406104" y="2297154"/>
            <a:chExt cx="6522620" cy="3128669"/>
          </a:xfrm>
        </p:grpSpPr>
        <p:grpSp>
          <p:nvGrpSpPr>
            <p:cNvPr id="47" name="Group 46">
              <a:extLst>
                <a:ext uri="{FF2B5EF4-FFF2-40B4-BE49-F238E27FC236}">
                  <a16:creationId xmlns:a16="http://schemas.microsoft.com/office/drawing/2014/main" id="{88740EB8-C155-D2E6-2362-530020F963D9}"/>
                </a:ext>
              </a:extLst>
            </p:cNvPr>
            <p:cNvGrpSpPr/>
            <p:nvPr/>
          </p:nvGrpSpPr>
          <p:grpSpPr>
            <a:xfrm>
              <a:off x="5967709" y="2297154"/>
              <a:ext cx="5961015" cy="3128669"/>
              <a:chOff x="5967709" y="2297154"/>
              <a:chExt cx="5961015" cy="3128669"/>
            </a:xfrm>
          </p:grpSpPr>
          <p:cxnSp>
            <p:nvCxnSpPr>
              <p:cNvPr id="50" name="Straight Connector 49">
                <a:extLst>
                  <a:ext uri="{FF2B5EF4-FFF2-40B4-BE49-F238E27FC236}">
                    <a16:creationId xmlns:a16="http://schemas.microsoft.com/office/drawing/2014/main" id="{5FC4ADE6-E157-4B59-81E9-D609DF3B1C78}"/>
                  </a:ext>
                </a:extLst>
              </p:cNvPr>
              <p:cNvCxnSpPr/>
              <p:nvPr/>
            </p:nvCxnSpPr>
            <p:spPr>
              <a:xfrm flipV="1">
                <a:off x="6651364" y="3352831"/>
                <a:ext cx="1372652" cy="9339"/>
              </a:xfrm>
              <a:prstGeom prst="line">
                <a:avLst/>
              </a:prstGeom>
              <a:ln w="76200" cap="rnd"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9DEBD8EB-1261-71B4-238C-5A67EA4C2042}"/>
                  </a:ext>
                </a:extLst>
              </p:cNvPr>
              <p:cNvCxnSpPr/>
              <p:nvPr/>
            </p:nvCxnSpPr>
            <p:spPr>
              <a:xfrm flipV="1">
                <a:off x="6651364" y="4976824"/>
                <a:ext cx="1372652" cy="9339"/>
              </a:xfrm>
              <a:prstGeom prst="line">
                <a:avLst/>
              </a:prstGeom>
              <a:ln w="76200" cap="rnd"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AA3BB67A-36B3-B444-DDE9-60A80705A92A}"/>
                  </a:ext>
                </a:extLst>
              </p:cNvPr>
              <p:cNvCxnSpPr/>
              <p:nvPr/>
            </p:nvCxnSpPr>
            <p:spPr>
              <a:xfrm flipV="1">
                <a:off x="9023667" y="3182373"/>
                <a:ext cx="1372652" cy="9339"/>
              </a:xfrm>
              <a:prstGeom prst="line">
                <a:avLst/>
              </a:prstGeom>
              <a:ln w="76200" cap="rnd"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50823147-4245-D82D-48FF-20669FA0A97B}"/>
                  </a:ext>
                </a:extLst>
              </p:cNvPr>
              <p:cNvCxnSpPr/>
              <p:nvPr/>
            </p:nvCxnSpPr>
            <p:spPr>
              <a:xfrm flipV="1">
                <a:off x="9023667" y="4806366"/>
                <a:ext cx="1372652" cy="9339"/>
              </a:xfrm>
              <a:prstGeom prst="line">
                <a:avLst/>
              </a:prstGeom>
              <a:ln w="76200" cap="rnd"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54" name="Picture 53">
                <a:extLst>
                  <a:ext uri="{FF2B5EF4-FFF2-40B4-BE49-F238E27FC236}">
                    <a16:creationId xmlns:a16="http://schemas.microsoft.com/office/drawing/2014/main" id="{C38C41A6-63C5-6688-B90A-379990180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4658" y="2914518"/>
                <a:ext cx="619970" cy="664254"/>
              </a:xfrm>
              <a:prstGeom prst="rect">
                <a:avLst/>
              </a:prstGeom>
            </p:spPr>
          </p:pic>
          <p:cxnSp>
            <p:nvCxnSpPr>
              <p:cNvPr id="55" name="Straight Arrow Connector 54">
                <a:extLst>
                  <a:ext uri="{FF2B5EF4-FFF2-40B4-BE49-F238E27FC236}">
                    <a16:creationId xmlns:a16="http://schemas.microsoft.com/office/drawing/2014/main" id="{0A634D7F-1B27-FF29-671E-403555415E40}"/>
                  </a:ext>
                </a:extLst>
              </p:cNvPr>
              <p:cNvCxnSpPr/>
              <p:nvPr/>
            </p:nvCxnSpPr>
            <p:spPr>
              <a:xfrm flipV="1">
                <a:off x="6180623" y="3491828"/>
                <a:ext cx="0" cy="1474065"/>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D21993DC-AFA2-FDEC-7AF8-BAB9E361D9F2}"/>
                  </a:ext>
                </a:extLst>
              </p:cNvPr>
              <p:cNvPicPr>
                <a:picLocks noChangeAspect="1"/>
              </p:cNvPicPr>
              <p:nvPr/>
            </p:nvPicPr>
            <p:blipFill>
              <a:blip r:embed="rId3"/>
              <a:stretch>
                <a:fillRect/>
              </a:stretch>
            </p:blipFill>
            <p:spPr>
              <a:xfrm>
                <a:off x="5967709" y="3144676"/>
                <a:ext cx="425828" cy="252343"/>
              </a:xfrm>
              <a:prstGeom prst="rect">
                <a:avLst/>
              </a:prstGeom>
            </p:spPr>
          </p:pic>
          <p:grpSp>
            <p:nvGrpSpPr>
              <p:cNvPr id="57" name="Group 56">
                <a:extLst>
                  <a:ext uri="{FF2B5EF4-FFF2-40B4-BE49-F238E27FC236}">
                    <a16:creationId xmlns:a16="http://schemas.microsoft.com/office/drawing/2014/main" id="{ECAE2DBE-8390-EE8F-5C6E-4AB11B92D2DC}"/>
                  </a:ext>
                </a:extLst>
              </p:cNvPr>
              <p:cNvGrpSpPr/>
              <p:nvPr/>
            </p:nvGrpSpPr>
            <p:grpSpPr>
              <a:xfrm>
                <a:off x="9525254" y="2297154"/>
                <a:ext cx="437524" cy="575161"/>
                <a:chOff x="7490560" y="1674210"/>
                <a:chExt cx="437524" cy="575161"/>
              </a:xfrm>
            </p:grpSpPr>
            <p:cxnSp>
              <p:nvCxnSpPr>
                <p:cNvPr id="66" name="Straight Arrow Connector 65">
                  <a:extLst>
                    <a:ext uri="{FF2B5EF4-FFF2-40B4-BE49-F238E27FC236}">
                      <a16:creationId xmlns:a16="http://schemas.microsoft.com/office/drawing/2014/main" id="{44DAACE3-111B-8494-AC62-5F59BE0CDB49}"/>
                    </a:ext>
                  </a:extLst>
                </p:cNvPr>
                <p:cNvCxnSpPr/>
                <p:nvPr/>
              </p:nvCxnSpPr>
              <p:spPr>
                <a:xfrm>
                  <a:off x="7490560" y="1695903"/>
                  <a:ext cx="0" cy="5534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154DFF4D-640D-ACA1-DFD6-2B71FE53174F}"/>
                    </a:ext>
                  </a:extLst>
                </p:cNvPr>
                <p:cNvSpPr/>
                <p:nvPr/>
              </p:nvSpPr>
              <p:spPr>
                <a:xfrm>
                  <a:off x="7541440" y="1674210"/>
                  <a:ext cx="386644" cy="553998"/>
                </a:xfrm>
                <a:prstGeom prst="rect">
                  <a:avLst/>
                </a:prstGeom>
              </p:spPr>
              <p:txBody>
                <a:bodyPr wrap="none">
                  <a:spAutoFit/>
                </a:bodyPr>
                <a:lstStyle/>
                <a:p>
                  <a:r>
                    <a:rPr lang="en-US" sz="3000" dirty="0">
                      <a:latin typeface="Palatino Linotype" panose="02040502050505030304" pitchFamily="18" charset="0"/>
                    </a:rPr>
                    <a:t>S</a:t>
                  </a:r>
                </a:p>
              </p:txBody>
            </p:sp>
          </p:grpSp>
          <p:cxnSp>
            <p:nvCxnSpPr>
              <p:cNvPr id="58" name="Straight Arrow Connector 57">
                <a:extLst>
                  <a:ext uri="{FF2B5EF4-FFF2-40B4-BE49-F238E27FC236}">
                    <a16:creationId xmlns:a16="http://schemas.microsoft.com/office/drawing/2014/main" id="{73AE2019-C3F8-82FE-46F6-84B53B756667}"/>
                  </a:ext>
                </a:extLst>
              </p:cNvPr>
              <p:cNvCxnSpPr/>
              <p:nvPr/>
            </p:nvCxnSpPr>
            <p:spPr>
              <a:xfrm flipV="1">
                <a:off x="11391425" y="2723206"/>
                <a:ext cx="0" cy="955203"/>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612C8E61-2EB3-0B56-2049-159EBD3BE250}"/>
                  </a:ext>
                </a:extLst>
              </p:cNvPr>
              <p:cNvPicPr>
                <a:picLocks noChangeAspect="1"/>
              </p:cNvPicPr>
              <p:nvPr/>
            </p:nvPicPr>
            <p:blipFill>
              <a:blip r:embed="rId4"/>
              <a:stretch>
                <a:fillRect/>
              </a:stretch>
            </p:blipFill>
            <p:spPr>
              <a:xfrm>
                <a:off x="11461181" y="3093978"/>
                <a:ext cx="467543" cy="305335"/>
              </a:xfrm>
              <a:prstGeom prst="rect">
                <a:avLst/>
              </a:prstGeom>
            </p:spPr>
          </p:pic>
          <p:cxnSp>
            <p:nvCxnSpPr>
              <p:cNvPr id="60" name="Straight Arrow Connector 59">
                <a:extLst>
                  <a:ext uri="{FF2B5EF4-FFF2-40B4-BE49-F238E27FC236}">
                    <a16:creationId xmlns:a16="http://schemas.microsoft.com/office/drawing/2014/main" id="{0E2ADAF0-0AAD-CA32-354F-E730FE793C6F}"/>
                  </a:ext>
                </a:extLst>
              </p:cNvPr>
              <p:cNvCxnSpPr/>
              <p:nvPr/>
            </p:nvCxnSpPr>
            <p:spPr>
              <a:xfrm>
                <a:off x="11391425" y="4470620"/>
                <a:ext cx="0" cy="955203"/>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A553516D-77B8-44E5-C493-2CED16589C31}"/>
                  </a:ext>
                </a:extLst>
              </p:cNvPr>
              <p:cNvPicPr>
                <a:picLocks noChangeAspect="1"/>
              </p:cNvPicPr>
              <p:nvPr/>
            </p:nvPicPr>
            <p:blipFill>
              <a:blip r:embed="rId4"/>
              <a:stretch>
                <a:fillRect/>
              </a:stretch>
            </p:blipFill>
            <p:spPr>
              <a:xfrm>
                <a:off x="11461181" y="4841392"/>
                <a:ext cx="467543" cy="305335"/>
              </a:xfrm>
              <a:prstGeom prst="rect">
                <a:avLst/>
              </a:prstGeom>
            </p:spPr>
          </p:pic>
          <p:pic>
            <p:nvPicPr>
              <p:cNvPr id="62" name="Picture 61">
                <a:extLst>
                  <a:ext uri="{FF2B5EF4-FFF2-40B4-BE49-F238E27FC236}">
                    <a16:creationId xmlns:a16="http://schemas.microsoft.com/office/drawing/2014/main" id="{EB7DC964-3B37-ABDC-7C32-AA5E3234B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10607600" y="4548281"/>
                <a:ext cx="619970" cy="664254"/>
              </a:xfrm>
              <a:prstGeom prst="rect">
                <a:avLst/>
              </a:prstGeom>
            </p:spPr>
          </p:pic>
          <p:grpSp>
            <p:nvGrpSpPr>
              <p:cNvPr id="63" name="Group 62">
                <a:extLst>
                  <a:ext uri="{FF2B5EF4-FFF2-40B4-BE49-F238E27FC236}">
                    <a16:creationId xmlns:a16="http://schemas.microsoft.com/office/drawing/2014/main" id="{60A27442-01EF-6107-6205-F338212EDAED}"/>
                  </a:ext>
                </a:extLst>
              </p:cNvPr>
              <p:cNvGrpSpPr/>
              <p:nvPr/>
            </p:nvGrpSpPr>
            <p:grpSpPr>
              <a:xfrm>
                <a:off x="7179032" y="2304127"/>
                <a:ext cx="437524" cy="575161"/>
                <a:chOff x="7490560" y="1674210"/>
                <a:chExt cx="437524" cy="575161"/>
              </a:xfrm>
            </p:grpSpPr>
            <p:cxnSp>
              <p:nvCxnSpPr>
                <p:cNvPr id="64" name="Straight Arrow Connector 63">
                  <a:extLst>
                    <a:ext uri="{FF2B5EF4-FFF2-40B4-BE49-F238E27FC236}">
                      <a16:creationId xmlns:a16="http://schemas.microsoft.com/office/drawing/2014/main" id="{8E4C742B-DD43-8031-0D22-6478A09E8A54}"/>
                    </a:ext>
                  </a:extLst>
                </p:cNvPr>
                <p:cNvCxnSpPr/>
                <p:nvPr/>
              </p:nvCxnSpPr>
              <p:spPr>
                <a:xfrm flipV="1">
                  <a:off x="7490560" y="1695903"/>
                  <a:ext cx="0" cy="55346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789E860B-5424-44E3-97A6-E33C09BD348D}"/>
                    </a:ext>
                  </a:extLst>
                </p:cNvPr>
                <p:cNvSpPr/>
                <p:nvPr/>
              </p:nvSpPr>
              <p:spPr>
                <a:xfrm>
                  <a:off x="7541440" y="1674210"/>
                  <a:ext cx="386644" cy="553998"/>
                </a:xfrm>
                <a:prstGeom prst="rect">
                  <a:avLst/>
                </a:prstGeom>
              </p:spPr>
              <p:txBody>
                <a:bodyPr wrap="none">
                  <a:spAutoFit/>
                </a:bodyPr>
                <a:lstStyle/>
                <a:p>
                  <a:r>
                    <a:rPr lang="en-US" sz="3000" dirty="0">
                      <a:latin typeface="Palatino Linotype" panose="02040502050505030304" pitchFamily="18" charset="0"/>
                    </a:rPr>
                    <a:t>S</a:t>
                  </a:r>
                </a:p>
              </p:txBody>
            </p:sp>
          </p:grpSp>
        </p:grpSp>
        <p:cxnSp>
          <p:nvCxnSpPr>
            <p:cNvPr id="48" name="Straight Arrow Connector 47">
              <a:extLst>
                <a:ext uri="{FF2B5EF4-FFF2-40B4-BE49-F238E27FC236}">
                  <a16:creationId xmlns:a16="http://schemas.microsoft.com/office/drawing/2014/main" id="{0C79A204-4409-0194-9B50-F2AC2A88B326}"/>
                </a:ext>
              </a:extLst>
            </p:cNvPr>
            <p:cNvCxnSpPr/>
            <p:nvPr/>
          </p:nvCxnSpPr>
          <p:spPr>
            <a:xfrm flipV="1">
              <a:off x="5624447" y="3469596"/>
              <a:ext cx="0" cy="147626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FCA63BBF-FFA7-DA29-0886-AD3E099B6626}"/>
                </a:ext>
              </a:extLst>
            </p:cNvPr>
            <p:cNvPicPr>
              <a:picLocks noChangeAspect="1"/>
            </p:cNvPicPr>
            <p:nvPr/>
          </p:nvPicPr>
          <p:blipFill>
            <a:blip r:embed="rId5"/>
            <a:stretch>
              <a:fillRect/>
            </a:stretch>
          </p:blipFill>
          <p:spPr>
            <a:xfrm>
              <a:off x="5406104" y="3136511"/>
              <a:ext cx="457370" cy="252343"/>
            </a:xfrm>
            <a:prstGeom prst="rect">
              <a:avLst/>
            </a:prstGeom>
          </p:spPr>
        </p:pic>
      </p:grpSp>
      <p:cxnSp>
        <p:nvCxnSpPr>
          <p:cNvPr id="2" name="Straight Arrow Connector 1">
            <a:extLst>
              <a:ext uri="{FF2B5EF4-FFF2-40B4-BE49-F238E27FC236}">
                <a16:creationId xmlns:a16="http://schemas.microsoft.com/office/drawing/2014/main" id="{25D9E4F1-1F48-701E-6B25-D05153124417}"/>
              </a:ext>
            </a:extLst>
          </p:cNvPr>
          <p:cNvCxnSpPr/>
          <p:nvPr/>
        </p:nvCxnSpPr>
        <p:spPr>
          <a:xfrm flipH="1">
            <a:off x="7998508" y="2953665"/>
            <a:ext cx="838006" cy="134285"/>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1FBA0E2D-3137-AB6F-7463-7F757DF2A1BF}"/>
              </a:ext>
            </a:extLst>
          </p:cNvPr>
          <p:cNvCxnSpPr/>
          <p:nvPr/>
        </p:nvCxnSpPr>
        <p:spPr>
          <a:xfrm flipH="1">
            <a:off x="8009596" y="4581020"/>
            <a:ext cx="838006" cy="134285"/>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3" descr="Screen Clipping">
            <a:extLst>
              <a:ext uri="{FF2B5EF4-FFF2-40B4-BE49-F238E27FC236}">
                <a16:creationId xmlns:a16="http://schemas.microsoft.com/office/drawing/2014/main" id="{2DAA434D-01E4-1D19-B320-8BC585AF6B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1620" y="3198468"/>
            <a:ext cx="2351755" cy="422322"/>
          </a:xfrm>
          <a:prstGeom prst="rect">
            <a:avLst/>
          </a:prstGeom>
        </p:spPr>
      </p:pic>
      <p:pic>
        <p:nvPicPr>
          <p:cNvPr id="68" name="Picture 67" descr="Screen Clipping">
            <a:extLst>
              <a:ext uri="{FF2B5EF4-FFF2-40B4-BE49-F238E27FC236}">
                <a16:creationId xmlns:a16="http://schemas.microsoft.com/office/drawing/2014/main" id="{7E392675-0F6D-E448-CD98-D426B218CB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1620" y="4837855"/>
            <a:ext cx="2351755" cy="425124"/>
          </a:xfrm>
          <a:prstGeom prst="rect">
            <a:avLst/>
          </a:prstGeom>
        </p:spPr>
      </p:pic>
      <p:sp>
        <p:nvSpPr>
          <p:cNvPr id="69" name="Rectangle 68">
            <a:extLst>
              <a:ext uri="{FF2B5EF4-FFF2-40B4-BE49-F238E27FC236}">
                <a16:creationId xmlns:a16="http://schemas.microsoft.com/office/drawing/2014/main" id="{31EA9B30-26E8-EC79-4EE8-B3046C1857A6}"/>
              </a:ext>
            </a:extLst>
          </p:cNvPr>
          <p:cNvSpPr/>
          <p:nvPr/>
        </p:nvSpPr>
        <p:spPr>
          <a:xfrm>
            <a:off x="7851196" y="6407768"/>
            <a:ext cx="2862882" cy="276999"/>
          </a:xfrm>
          <a:prstGeom prst="rect">
            <a:avLst/>
          </a:prstGeom>
        </p:spPr>
        <p:txBody>
          <a:bodyPr wrap="square">
            <a:spAutoFit/>
          </a:bodyPr>
          <a:lstStyle/>
          <a:p>
            <a:r>
              <a:rPr lang="en-US" sz="1200" b="1" dirty="0">
                <a:latin typeface="Palatino Linotype" panose="02040502050505030304" pitchFamily="18" charset="0"/>
              </a:rPr>
              <a:t>DeMille AIP Conf Proc. 596, 72 (2001)</a:t>
            </a:r>
          </a:p>
        </p:txBody>
      </p:sp>
      <p:sp>
        <p:nvSpPr>
          <p:cNvPr id="70" name="Footer Placeholder 3">
            <a:extLst>
              <a:ext uri="{FF2B5EF4-FFF2-40B4-BE49-F238E27FC236}">
                <a16:creationId xmlns:a16="http://schemas.microsoft.com/office/drawing/2014/main" id="{7697051C-52DF-653E-9C95-350E3910890A}"/>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grpSp>
        <p:nvGrpSpPr>
          <p:cNvPr id="71" name="Group 70">
            <a:extLst>
              <a:ext uri="{FF2B5EF4-FFF2-40B4-BE49-F238E27FC236}">
                <a16:creationId xmlns:a16="http://schemas.microsoft.com/office/drawing/2014/main" id="{E209A29A-6B57-7538-4EA8-C0B5A7D81C23}"/>
              </a:ext>
            </a:extLst>
          </p:cNvPr>
          <p:cNvGrpSpPr/>
          <p:nvPr/>
        </p:nvGrpSpPr>
        <p:grpSpPr>
          <a:xfrm>
            <a:off x="842168" y="2486619"/>
            <a:ext cx="3781114" cy="3595917"/>
            <a:chOff x="5838374" y="1131531"/>
            <a:chExt cx="4926565" cy="4805038"/>
          </a:xfrm>
        </p:grpSpPr>
        <p:grpSp>
          <p:nvGrpSpPr>
            <p:cNvPr id="72" name="Group 71">
              <a:extLst>
                <a:ext uri="{FF2B5EF4-FFF2-40B4-BE49-F238E27FC236}">
                  <a16:creationId xmlns:a16="http://schemas.microsoft.com/office/drawing/2014/main" id="{62E4B590-3C40-F2E4-2FFA-0B8BCEDDE3EB}"/>
                </a:ext>
              </a:extLst>
            </p:cNvPr>
            <p:cNvGrpSpPr/>
            <p:nvPr/>
          </p:nvGrpSpPr>
          <p:grpSpPr>
            <a:xfrm>
              <a:off x="5838374" y="1131531"/>
              <a:ext cx="4926565" cy="4805038"/>
              <a:chOff x="5838374" y="1131531"/>
              <a:chExt cx="4926565" cy="4805038"/>
            </a:xfrm>
          </p:grpSpPr>
          <p:grpSp>
            <p:nvGrpSpPr>
              <p:cNvPr id="75" name="Group 74">
                <a:extLst>
                  <a:ext uri="{FF2B5EF4-FFF2-40B4-BE49-F238E27FC236}">
                    <a16:creationId xmlns:a16="http://schemas.microsoft.com/office/drawing/2014/main" id="{AD961137-7461-AF88-793C-9463294D0C59}"/>
                  </a:ext>
                </a:extLst>
              </p:cNvPr>
              <p:cNvGrpSpPr/>
              <p:nvPr/>
            </p:nvGrpSpPr>
            <p:grpSpPr>
              <a:xfrm>
                <a:off x="5838374" y="1703268"/>
                <a:ext cx="4886593" cy="4233301"/>
                <a:chOff x="5613290" y="1548520"/>
                <a:chExt cx="4886593" cy="4233301"/>
              </a:xfrm>
            </p:grpSpPr>
            <p:grpSp>
              <p:nvGrpSpPr>
                <p:cNvPr id="81" name="Group 80">
                  <a:extLst>
                    <a:ext uri="{FF2B5EF4-FFF2-40B4-BE49-F238E27FC236}">
                      <a16:creationId xmlns:a16="http://schemas.microsoft.com/office/drawing/2014/main" id="{1AFE6B85-0BC4-41AA-F234-E2C36495A3E5}"/>
                    </a:ext>
                  </a:extLst>
                </p:cNvPr>
                <p:cNvGrpSpPr/>
                <p:nvPr/>
              </p:nvGrpSpPr>
              <p:grpSpPr>
                <a:xfrm>
                  <a:off x="6103415" y="1558463"/>
                  <a:ext cx="4396468" cy="4223358"/>
                  <a:chOff x="6103415" y="1558463"/>
                  <a:chExt cx="4396468" cy="4223358"/>
                </a:xfrm>
              </p:grpSpPr>
              <p:grpSp>
                <p:nvGrpSpPr>
                  <p:cNvPr id="84" name="Group 83">
                    <a:extLst>
                      <a:ext uri="{FF2B5EF4-FFF2-40B4-BE49-F238E27FC236}">
                        <a16:creationId xmlns:a16="http://schemas.microsoft.com/office/drawing/2014/main" id="{0FA85FD2-6EB9-C092-FF14-315160610EAA}"/>
                      </a:ext>
                    </a:extLst>
                  </p:cNvPr>
                  <p:cNvGrpSpPr/>
                  <p:nvPr/>
                </p:nvGrpSpPr>
                <p:grpSpPr>
                  <a:xfrm>
                    <a:off x="6819790" y="1789766"/>
                    <a:ext cx="3680093" cy="3992055"/>
                    <a:chOff x="6313353" y="1789766"/>
                    <a:chExt cx="3680093" cy="3992055"/>
                  </a:xfrm>
                </p:grpSpPr>
                <p:grpSp>
                  <p:nvGrpSpPr>
                    <p:cNvPr id="91" name="Group 90">
                      <a:extLst>
                        <a:ext uri="{FF2B5EF4-FFF2-40B4-BE49-F238E27FC236}">
                          <a16:creationId xmlns:a16="http://schemas.microsoft.com/office/drawing/2014/main" id="{3DD241B3-6D63-E30A-07FA-5B84EBF2A384}"/>
                        </a:ext>
                      </a:extLst>
                    </p:cNvPr>
                    <p:cNvGrpSpPr/>
                    <p:nvPr/>
                  </p:nvGrpSpPr>
                  <p:grpSpPr>
                    <a:xfrm>
                      <a:off x="6313353" y="2653701"/>
                      <a:ext cx="3680093" cy="2310540"/>
                      <a:chOff x="6313353" y="2653701"/>
                      <a:chExt cx="3680093" cy="2310540"/>
                    </a:xfrm>
                  </p:grpSpPr>
                  <p:grpSp>
                    <p:nvGrpSpPr>
                      <p:cNvPr id="96" name="Group 95">
                        <a:extLst>
                          <a:ext uri="{FF2B5EF4-FFF2-40B4-BE49-F238E27FC236}">
                            <a16:creationId xmlns:a16="http://schemas.microsoft.com/office/drawing/2014/main" id="{F30A8574-1F1A-1E40-540E-6824FBEAFADF}"/>
                          </a:ext>
                        </a:extLst>
                      </p:cNvPr>
                      <p:cNvGrpSpPr/>
                      <p:nvPr/>
                    </p:nvGrpSpPr>
                    <p:grpSpPr>
                      <a:xfrm>
                        <a:off x="6313353" y="2946257"/>
                        <a:ext cx="3680093" cy="1872307"/>
                        <a:chOff x="5785101" y="2445746"/>
                        <a:chExt cx="3680093" cy="1872307"/>
                      </a:xfrm>
                    </p:grpSpPr>
                    <p:grpSp>
                      <p:nvGrpSpPr>
                        <p:cNvPr id="99" name="Group 98">
                          <a:extLst>
                            <a:ext uri="{FF2B5EF4-FFF2-40B4-BE49-F238E27FC236}">
                              <a16:creationId xmlns:a16="http://schemas.microsoft.com/office/drawing/2014/main" id="{257D8A7F-1EAF-1489-ABC2-D5AF8C3C74C3}"/>
                            </a:ext>
                          </a:extLst>
                        </p:cNvPr>
                        <p:cNvGrpSpPr/>
                        <p:nvPr/>
                      </p:nvGrpSpPr>
                      <p:grpSpPr>
                        <a:xfrm>
                          <a:off x="5785101" y="2445746"/>
                          <a:ext cx="3680093" cy="1872307"/>
                          <a:chOff x="5785101" y="2445746"/>
                          <a:chExt cx="3680093" cy="1872307"/>
                        </a:xfrm>
                      </p:grpSpPr>
                      <p:grpSp>
                        <p:nvGrpSpPr>
                          <p:cNvPr id="101" name="Group 100">
                            <a:extLst>
                              <a:ext uri="{FF2B5EF4-FFF2-40B4-BE49-F238E27FC236}">
                                <a16:creationId xmlns:a16="http://schemas.microsoft.com/office/drawing/2014/main" id="{9580306C-B758-4050-0E2A-27D4BD9772DB}"/>
                              </a:ext>
                            </a:extLst>
                          </p:cNvPr>
                          <p:cNvGrpSpPr/>
                          <p:nvPr/>
                        </p:nvGrpSpPr>
                        <p:grpSpPr>
                          <a:xfrm rot="16200000">
                            <a:off x="6688994" y="1541853"/>
                            <a:ext cx="1872307" cy="3680093"/>
                            <a:chOff x="6495966" y="3142611"/>
                            <a:chExt cx="896352" cy="1761815"/>
                          </a:xfrm>
                        </p:grpSpPr>
                        <p:grpSp>
                          <p:nvGrpSpPr>
                            <p:cNvPr id="103" name="Group 102">
                              <a:extLst>
                                <a:ext uri="{FF2B5EF4-FFF2-40B4-BE49-F238E27FC236}">
                                  <a16:creationId xmlns:a16="http://schemas.microsoft.com/office/drawing/2014/main" id="{FA1DABFC-71F4-7D3C-DE90-72CECC3BB9FB}"/>
                                </a:ext>
                              </a:extLst>
                            </p:cNvPr>
                            <p:cNvGrpSpPr/>
                            <p:nvPr/>
                          </p:nvGrpSpPr>
                          <p:grpSpPr>
                            <a:xfrm rot="5400000">
                              <a:off x="6063234" y="3575343"/>
                              <a:ext cx="1761815" cy="896352"/>
                              <a:chOff x="4038600" y="2941504"/>
                              <a:chExt cx="2879993" cy="1465243"/>
                            </a:xfrm>
                          </p:grpSpPr>
                          <p:sp>
                            <p:nvSpPr>
                              <p:cNvPr id="106" name="Oval 105">
                                <a:extLst>
                                  <a:ext uri="{FF2B5EF4-FFF2-40B4-BE49-F238E27FC236}">
                                    <a16:creationId xmlns:a16="http://schemas.microsoft.com/office/drawing/2014/main" id="{2FD8BC2C-B9F6-A1CB-3FA9-675C34184DEC}"/>
                                  </a:ext>
                                </a:extLst>
                              </p:cNvPr>
                              <p:cNvSpPr/>
                              <p:nvPr/>
                            </p:nvSpPr>
                            <p:spPr>
                              <a:xfrm>
                                <a:off x="4038600" y="2941504"/>
                                <a:ext cx="2879993" cy="1465243"/>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a:extLst>
                                  <a:ext uri="{FF2B5EF4-FFF2-40B4-BE49-F238E27FC236}">
                                    <a16:creationId xmlns:a16="http://schemas.microsoft.com/office/drawing/2014/main" id="{F6186C43-E1B2-DEFA-A12C-E78FFFE2C9B8}"/>
                                  </a:ext>
                                </a:extLst>
                              </p:cNvPr>
                              <p:cNvGrpSpPr/>
                              <p:nvPr/>
                            </p:nvGrpSpPr>
                            <p:grpSpPr>
                              <a:xfrm>
                                <a:off x="4208443" y="3205908"/>
                                <a:ext cx="2614669" cy="903383"/>
                                <a:chOff x="4208443" y="3205908"/>
                                <a:chExt cx="2614669" cy="903383"/>
                              </a:xfrm>
                            </p:grpSpPr>
                            <p:sp>
                              <p:nvSpPr>
                                <p:cNvPr id="108" name="Oval 107">
                                  <a:extLst>
                                    <a:ext uri="{FF2B5EF4-FFF2-40B4-BE49-F238E27FC236}">
                                      <a16:creationId xmlns:a16="http://schemas.microsoft.com/office/drawing/2014/main" id="{5C6D6B58-442A-172F-F1C6-D5529FCDA4C3}"/>
                                    </a:ext>
                                  </a:extLst>
                                </p:cNvPr>
                                <p:cNvSpPr/>
                                <p:nvPr/>
                              </p:nvSpPr>
                              <p:spPr>
                                <a:xfrm>
                                  <a:off x="4208443" y="3205908"/>
                                  <a:ext cx="903383" cy="90338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0178006E-F875-F2D1-83A1-1E0BAD0696A9}"/>
                                    </a:ext>
                                  </a:extLst>
                                </p:cNvPr>
                                <p:cNvSpPr/>
                                <p:nvPr/>
                              </p:nvSpPr>
                              <p:spPr>
                                <a:xfrm>
                                  <a:off x="6184133" y="3331817"/>
                                  <a:ext cx="638979" cy="638979"/>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4" name="TextBox 103">
                              <a:extLst>
                                <a:ext uri="{FF2B5EF4-FFF2-40B4-BE49-F238E27FC236}">
                                  <a16:creationId xmlns:a16="http://schemas.microsoft.com/office/drawing/2014/main" id="{56A8AAFC-7C62-CD07-8F0F-210821EA81B3}"/>
                                </a:ext>
                              </a:extLst>
                            </p:cNvPr>
                            <p:cNvSpPr txBox="1"/>
                            <p:nvPr/>
                          </p:nvSpPr>
                          <p:spPr>
                            <a:xfrm rot="5400000">
                              <a:off x="6731437" y="3400318"/>
                              <a:ext cx="426161" cy="295335"/>
                            </a:xfrm>
                            <a:prstGeom prst="rect">
                              <a:avLst/>
                            </a:prstGeom>
                            <a:noFill/>
                          </p:spPr>
                          <p:txBody>
                            <a:bodyPr wrap="none" rtlCol="0">
                              <a:spAutoFit/>
                            </a:bodyPr>
                            <a:lstStyle/>
                            <a:p>
                              <a:r>
                                <a:rPr lang="en-US" sz="2400" b="1" dirty="0"/>
                                <a:t>Th</a:t>
                              </a:r>
                              <a:r>
                                <a:rPr lang="en-US" sz="2400" b="1" baseline="30000" dirty="0"/>
                                <a:t>2</a:t>
                              </a:r>
                              <a:r>
                                <a:rPr lang="en-US" b="1" baseline="30000" dirty="0"/>
                                <a:t>+</a:t>
                              </a:r>
                            </a:p>
                          </p:txBody>
                        </p:sp>
                        <p:sp>
                          <p:nvSpPr>
                            <p:cNvPr id="105" name="TextBox 104">
                              <a:extLst>
                                <a:ext uri="{FF2B5EF4-FFF2-40B4-BE49-F238E27FC236}">
                                  <a16:creationId xmlns:a16="http://schemas.microsoft.com/office/drawing/2014/main" id="{1B618529-3A14-57D4-8E4F-430CF657A502}"/>
                                </a:ext>
                              </a:extLst>
                            </p:cNvPr>
                            <p:cNvSpPr txBox="1"/>
                            <p:nvPr/>
                          </p:nvSpPr>
                          <p:spPr>
                            <a:xfrm rot="5400000">
                              <a:off x="6880364" y="4540468"/>
                              <a:ext cx="205056" cy="221018"/>
                            </a:xfrm>
                            <a:prstGeom prst="rect">
                              <a:avLst/>
                            </a:prstGeom>
                            <a:noFill/>
                          </p:spPr>
                          <p:txBody>
                            <a:bodyPr wrap="none" rtlCol="0">
                              <a:spAutoFit/>
                            </a:bodyPr>
                            <a:lstStyle/>
                            <a:p>
                              <a:r>
                                <a:rPr lang="en-US" sz="2400" b="1" dirty="0"/>
                                <a:t>F</a:t>
                              </a:r>
                              <a:r>
                                <a:rPr lang="en-US" sz="2400" b="1" baseline="30000" dirty="0"/>
                                <a:t>–</a:t>
                              </a:r>
                            </a:p>
                          </p:txBody>
                        </p:sp>
                      </p:grpSp>
                      <p:cxnSp>
                        <p:nvCxnSpPr>
                          <p:cNvPr id="102" name="Straight Arrow Connector 101">
                            <a:extLst>
                              <a:ext uri="{FF2B5EF4-FFF2-40B4-BE49-F238E27FC236}">
                                <a16:creationId xmlns:a16="http://schemas.microsoft.com/office/drawing/2014/main" id="{45FFD557-2E50-7354-9884-E288CD46AF3A}"/>
                              </a:ext>
                            </a:extLst>
                          </p:cNvPr>
                          <p:cNvCxnSpPr>
                            <a:stCxn id="109" idx="2"/>
                          </p:cNvCxnSpPr>
                          <p:nvPr/>
                        </p:nvCxnSpPr>
                        <p:spPr>
                          <a:xfrm flipH="1">
                            <a:off x="7156485" y="3352742"/>
                            <a:ext cx="1370207" cy="740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00" name="Picture 99">
                          <a:extLst>
                            <a:ext uri="{FF2B5EF4-FFF2-40B4-BE49-F238E27FC236}">
                              <a16:creationId xmlns:a16="http://schemas.microsoft.com/office/drawing/2014/main" id="{5DF2EDDB-2CCA-4629-6330-ACCF2F3A9F32}"/>
                            </a:ext>
                          </a:extLst>
                        </p:cNvPr>
                        <p:cNvPicPr>
                          <a:picLocks noChangeAspect="1"/>
                        </p:cNvPicPr>
                        <p:nvPr/>
                      </p:nvPicPr>
                      <p:blipFill>
                        <a:blip r:embed="rId8"/>
                        <a:stretch>
                          <a:fillRect/>
                        </a:stretch>
                      </p:blipFill>
                      <p:spPr>
                        <a:xfrm>
                          <a:off x="7625148" y="2944494"/>
                          <a:ext cx="254000" cy="330200"/>
                        </a:xfrm>
                        <a:prstGeom prst="rect">
                          <a:avLst/>
                        </a:prstGeom>
                      </p:spPr>
                    </p:pic>
                  </p:grpSp>
                  <p:sp>
                    <p:nvSpPr>
                      <p:cNvPr id="97" name="Arc 96">
                        <a:extLst>
                          <a:ext uri="{FF2B5EF4-FFF2-40B4-BE49-F238E27FC236}">
                            <a16:creationId xmlns:a16="http://schemas.microsoft.com/office/drawing/2014/main" id="{D44ED944-0472-8F46-60EA-8A4A621AB093}"/>
                          </a:ext>
                        </a:extLst>
                      </p:cNvPr>
                      <p:cNvSpPr/>
                      <p:nvPr/>
                    </p:nvSpPr>
                    <p:spPr>
                      <a:xfrm>
                        <a:off x="6843299" y="2796599"/>
                        <a:ext cx="657553" cy="2167642"/>
                      </a:xfrm>
                      <a:prstGeom prst="arc">
                        <a:avLst>
                          <a:gd name="adj1" fmla="val 15016546"/>
                          <a:gd name="adj2" fmla="val 6595715"/>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Oval 97">
                        <a:extLst>
                          <a:ext uri="{FF2B5EF4-FFF2-40B4-BE49-F238E27FC236}">
                            <a16:creationId xmlns:a16="http://schemas.microsoft.com/office/drawing/2014/main" id="{68356DC2-DF2D-FEDB-3854-345B99D73F93}"/>
                          </a:ext>
                        </a:extLst>
                      </p:cNvPr>
                      <p:cNvSpPr/>
                      <p:nvPr/>
                    </p:nvSpPr>
                    <p:spPr>
                      <a:xfrm>
                        <a:off x="7047915" y="2653701"/>
                        <a:ext cx="225083" cy="2250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Arc 91">
                      <a:extLst>
                        <a:ext uri="{FF2B5EF4-FFF2-40B4-BE49-F238E27FC236}">
                          <a16:creationId xmlns:a16="http://schemas.microsoft.com/office/drawing/2014/main" id="{4DC53FAF-E91B-3984-449C-FC8D0F1523A2}"/>
                        </a:ext>
                      </a:extLst>
                    </p:cNvPr>
                    <p:cNvSpPr/>
                    <p:nvPr/>
                  </p:nvSpPr>
                  <p:spPr>
                    <a:xfrm>
                      <a:off x="8193921" y="1899139"/>
                      <a:ext cx="657553" cy="3882682"/>
                    </a:xfrm>
                    <a:prstGeom prst="arc">
                      <a:avLst>
                        <a:gd name="adj1" fmla="val 15172206"/>
                        <a:gd name="adj2" fmla="val 6367010"/>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Oval 92">
                      <a:extLst>
                        <a:ext uri="{FF2B5EF4-FFF2-40B4-BE49-F238E27FC236}">
                          <a16:creationId xmlns:a16="http://schemas.microsoft.com/office/drawing/2014/main" id="{5B508E84-31A3-71AB-AE67-32B07DB8D02A}"/>
                        </a:ext>
                      </a:extLst>
                    </p:cNvPr>
                    <p:cNvSpPr/>
                    <p:nvPr/>
                  </p:nvSpPr>
                  <p:spPr>
                    <a:xfrm>
                      <a:off x="8410155" y="1789766"/>
                      <a:ext cx="225083" cy="2250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Arrow Connector 93">
                      <a:extLst>
                        <a:ext uri="{FF2B5EF4-FFF2-40B4-BE49-F238E27FC236}">
                          <a16:creationId xmlns:a16="http://schemas.microsoft.com/office/drawing/2014/main" id="{87CD28B3-17C1-F046-2570-2AFA0AB20CC1}"/>
                        </a:ext>
                      </a:extLst>
                    </p:cNvPr>
                    <p:cNvCxnSpPr/>
                    <p:nvPr/>
                  </p:nvCxnSpPr>
                  <p:spPr>
                    <a:xfrm>
                      <a:off x="6989571" y="2772505"/>
                      <a:ext cx="41148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0D5E0B00-0BEA-9248-15FC-0F6EF409FCA9}"/>
                        </a:ext>
                      </a:extLst>
                    </p:cNvPr>
                    <p:cNvCxnSpPr/>
                    <p:nvPr/>
                  </p:nvCxnSpPr>
                  <p:spPr>
                    <a:xfrm flipV="1">
                      <a:off x="8344053" y="1908982"/>
                      <a:ext cx="41495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73CC5A8F-BB40-29F7-8660-E6B89EC0129C}"/>
                      </a:ext>
                    </a:extLst>
                  </p:cNvPr>
                  <p:cNvGrpSpPr/>
                  <p:nvPr/>
                </p:nvGrpSpPr>
                <p:grpSpPr>
                  <a:xfrm>
                    <a:off x="6319753" y="2166423"/>
                    <a:ext cx="518542" cy="3432252"/>
                    <a:chOff x="5757137" y="1739539"/>
                    <a:chExt cx="645060" cy="4182695"/>
                  </a:xfrm>
                </p:grpSpPr>
                <p:sp>
                  <p:nvSpPr>
                    <p:cNvPr id="89" name="Freeform 80">
                      <a:extLst>
                        <a:ext uri="{FF2B5EF4-FFF2-40B4-BE49-F238E27FC236}">
                          <a16:creationId xmlns:a16="http://schemas.microsoft.com/office/drawing/2014/main" id="{D0AB28CF-55F3-B9F7-F586-DEC2095D1147}"/>
                        </a:ext>
                      </a:extLst>
                    </p:cNvPr>
                    <p:cNvSpPr/>
                    <p:nvPr/>
                  </p:nvSpPr>
                  <p:spPr>
                    <a:xfrm rot="17906420">
                      <a:off x="5029327" y="2467349"/>
                      <a:ext cx="2088957" cy="633338"/>
                    </a:xfrm>
                    <a:custGeom>
                      <a:avLst/>
                      <a:gdLst>
                        <a:gd name="connsiteX0" fmla="*/ 0 w 3446584"/>
                        <a:gd name="connsiteY0" fmla="*/ 984738 h 1090435"/>
                        <a:gd name="connsiteX1" fmla="*/ 1350498 w 3446584"/>
                        <a:gd name="connsiteY1" fmla="*/ 998806 h 1090435"/>
                        <a:gd name="connsiteX2" fmla="*/ 3446584 w 3446584"/>
                        <a:gd name="connsiteY2" fmla="*/ 0 h 1090435"/>
                      </a:gdLst>
                      <a:ahLst/>
                      <a:cxnLst>
                        <a:cxn ang="0">
                          <a:pos x="connsiteX0" y="connsiteY0"/>
                        </a:cxn>
                        <a:cxn ang="0">
                          <a:pos x="connsiteX1" y="connsiteY1"/>
                        </a:cxn>
                        <a:cxn ang="0">
                          <a:pos x="connsiteX2" y="connsiteY2"/>
                        </a:cxn>
                      </a:cxnLst>
                      <a:rect l="l" t="t" r="r" b="b"/>
                      <a:pathLst>
                        <a:path w="3446584" h="1090435">
                          <a:moveTo>
                            <a:pt x="0" y="984738"/>
                          </a:moveTo>
                          <a:cubicBezTo>
                            <a:pt x="388033" y="1073833"/>
                            <a:pt x="776067" y="1162929"/>
                            <a:pt x="1350498" y="998806"/>
                          </a:cubicBezTo>
                          <a:cubicBezTo>
                            <a:pt x="1924929" y="834683"/>
                            <a:pt x="3120683" y="175846"/>
                            <a:pt x="3446584"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1">
                      <a:extLst>
                        <a:ext uri="{FF2B5EF4-FFF2-40B4-BE49-F238E27FC236}">
                          <a16:creationId xmlns:a16="http://schemas.microsoft.com/office/drawing/2014/main" id="{3D96A4BA-793C-21DD-ED4E-7CB190E61A9D}"/>
                        </a:ext>
                      </a:extLst>
                    </p:cNvPr>
                    <p:cNvSpPr/>
                    <p:nvPr/>
                  </p:nvSpPr>
                  <p:spPr>
                    <a:xfrm rot="3693580" flipV="1">
                      <a:off x="5041049" y="4561087"/>
                      <a:ext cx="2088957" cy="633338"/>
                    </a:xfrm>
                    <a:custGeom>
                      <a:avLst/>
                      <a:gdLst>
                        <a:gd name="connsiteX0" fmla="*/ 0 w 3446584"/>
                        <a:gd name="connsiteY0" fmla="*/ 984738 h 1090435"/>
                        <a:gd name="connsiteX1" fmla="*/ 1350498 w 3446584"/>
                        <a:gd name="connsiteY1" fmla="*/ 998806 h 1090435"/>
                        <a:gd name="connsiteX2" fmla="*/ 3446584 w 3446584"/>
                        <a:gd name="connsiteY2" fmla="*/ 0 h 1090435"/>
                      </a:gdLst>
                      <a:ahLst/>
                      <a:cxnLst>
                        <a:cxn ang="0">
                          <a:pos x="connsiteX0" y="connsiteY0"/>
                        </a:cxn>
                        <a:cxn ang="0">
                          <a:pos x="connsiteX1" y="connsiteY1"/>
                        </a:cxn>
                        <a:cxn ang="0">
                          <a:pos x="connsiteX2" y="connsiteY2"/>
                        </a:cxn>
                      </a:cxnLst>
                      <a:rect l="l" t="t" r="r" b="b"/>
                      <a:pathLst>
                        <a:path w="3446584" h="1090435">
                          <a:moveTo>
                            <a:pt x="0" y="984738"/>
                          </a:moveTo>
                          <a:cubicBezTo>
                            <a:pt x="388033" y="1073833"/>
                            <a:pt x="776067" y="1162929"/>
                            <a:pt x="1350498" y="998806"/>
                          </a:cubicBezTo>
                          <a:cubicBezTo>
                            <a:pt x="1924929" y="834683"/>
                            <a:pt x="3120683" y="175846"/>
                            <a:pt x="3446584"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6" name="Straight Arrow Connector 85">
                    <a:extLst>
                      <a:ext uri="{FF2B5EF4-FFF2-40B4-BE49-F238E27FC236}">
                        <a16:creationId xmlns:a16="http://schemas.microsoft.com/office/drawing/2014/main" id="{53BFF2D1-634A-6A30-FBB8-0276C8521212}"/>
                      </a:ext>
                    </a:extLst>
                  </p:cNvPr>
                  <p:cNvCxnSpPr/>
                  <p:nvPr/>
                </p:nvCxnSpPr>
                <p:spPr>
                  <a:xfrm flipH="1">
                    <a:off x="6103415" y="3873297"/>
                    <a:ext cx="65351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5B1D9555-735F-0279-4E18-13C233AA4BEA}"/>
                      </a:ext>
                    </a:extLst>
                  </p:cNvPr>
                  <p:cNvCxnSpPr/>
                  <p:nvPr/>
                </p:nvCxnSpPr>
                <p:spPr>
                  <a:xfrm flipV="1">
                    <a:off x="6760687" y="1558463"/>
                    <a:ext cx="48089" cy="23204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39F69DA-638C-7782-F0E3-874D1E199D79}"/>
                      </a:ext>
                    </a:extLst>
                  </p:cNvPr>
                  <p:cNvCxnSpPr/>
                  <p:nvPr/>
                </p:nvCxnSpPr>
                <p:spPr>
                  <a:xfrm flipH="1">
                    <a:off x="6735384" y="2836582"/>
                    <a:ext cx="734561" cy="2250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2" name="Picture 81">
                  <a:extLst>
                    <a:ext uri="{FF2B5EF4-FFF2-40B4-BE49-F238E27FC236}">
                      <a16:creationId xmlns:a16="http://schemas.microsoft.com/office/drawing/2014/main" id="{6AAC34CC-3C32-3D9A-1330-EE56CDA2979D}"/>
                    </a:ext>
                  </a:extLst>
                </p:cNvPr>
                <p:cNvPicPr>
                  <a:picLocks noChangeAspect="1"/>
                </p:cNvPicPr>
                <p:nvPr/>
              </p:nvPicPr>
              <p:blipFill>
                <a:blip r:embed="rId9"/>
                <a:stretch>
                  <a:fillRect/>
                </a:stretch>
              </p:blipFill>
              <p:spPr>
                <a:xfrm>
                  <a:off x="5613290" y="3655428"/>
                  <a:ext cx="515252" cy="391210"/>
                </a:xfrm>
                <a:prstGeom prst="rect">
                  <a:avLst/>
                </a:prstGeom>
              </p:spPr>
            </p:pic>
            <p:pic>
              <p:nvPicPr>
                <p:cNvPr id="83" name="Picture 82">
                  <a:extLst>
                    <a:ext uri="{FF2B5EF4-FFF2-40B4-BE49-F238E27FC236}">
                      <a16:creationId xmlns:a16="http://schemas.microsoft.com/office/drawing/2014/main" id="{62427947-9C26-A2A5-0699-72F2F490924C}"/>
                    </a:ext>
                  </a:extLst>
                </p:cNvPr>
                <p:cNvPicPr>
                  <a:picLocks noChangeAspect="1"/>
                </p:cNvPicPr>
                <p:nvPr/>
              </p:nvPicPr>
              <p:blipFill>
                <a:blip r:embed="rId10"/>
                <a:stretch>
                  <a:fillRect/>
                </a:stretch>
              </p:blipFill>
              <p:spPr>
                <a:xfrm>
                  <a:off x="6458632" y="1548520"/>
                  <a:ext cx="203200" cy="215900"/>
                </a:xfrm>
                <a:prstGeom prst="rect">
                  <a:avLst/>
                </a:prstGeom>
              </p:spPr>
            </p:pic>
          </p:grpSp>
          <p:grpSp>
            <p:nvGrpSpPr>
              <p:cNvPr id="76" name="Group 75">
                <a:extLst>
                  <a:ext uri="{FF2B5EF4-FFF2-40B4-BE49-F238E27FC236}">
                    <a16:creationId xmlns:a16="http://schemas.microsoft.com/office/drawing/2014/main" id="{DA433F67-3A18-7FD6-6757-BE4FCC3E1472}"/>
                  </a:ext>
                </a:extLst>
              </p:cNvPr>
              <p:cNvGrpSpPr/>
              <p:nvPr/>
            </p:nvGrpSpPr>
            <p:grpSpPr>
              <a:xfrm>
                <a:off x="7434314" y="1131531"/>
                <a:ext cx="3330625" cy="740170"/>
                <a:chOff x="7434314" y="1131531"/>
                <a:chExt cx="3330625" cy="740170"/>
              </a:xfrm>
            </p:grpSpPr>
            <p:cxnSp>
              <p:nvCxnSpPr>
                <p:cNvPr id="77" name="Straight Arrow Connector 76">
                  <a:extLst>
                    <a:ext uri="{FF2B5EF4-FFF2-40B4-BE49-F238E27FC236}">
                      <a16:creationId xmlns:a16="http://schemas.microsoft.com/office/drawing/2014/main" id="{87A3375B-A694-AF27-8E1B-56A4AA034BF0}"/>
                    </a:ext>
                  </a:extLst>
                </p:cNvPr>
                <p:cNvCxnSpPr/>
                <p:nvPr/>
              </p:nvCxnSpPr>
              <p:spPr>
                <a:xfrm>
                  <a:off x="8082403" y="1662556"/>
                  <a:ext cx="20914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34660D84-3536-E561-1A2A-2FF287ABD641}"/>
                    </a:ext>
                  </a:extLst>
                </p:cNvPr>
                <p:cNvCxnSpPr/>
                <p:nvPr/>
              </p:nvCxnSpPr>
              <p:spPr>
                <a:xfrm flipH="1">
                  <a:off x="8022258" y="1379935"/>
                  <a:ext cx="21515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9" name="Picture 78">
                  <a:extLst>
                    <a:ext uri="{FF2B5EF4-FFF2-40B4-BE49-F238E27FC236}">
                      <a16:creationId xmlns:a16="http://schemas.microsoft.com/office/drawing/2014/main" id="{FD4391CB-818C-F179-07C7-2B05DE189287}"/>
                    </a:ext>
                  </a:extLst>
                </p:cNvPr>
                <p:cNvPicPr>
                  <a:picLocks noChangeAspect="1"/>
                </p:cNvPicPr>
                <p:nvPr/>
              </p:nvPicPr>
              <p:blipFill>
                <a:blip r:embed="rId11"/>
                <a:stretch>
                  <a:fillRect/>
                </a:stretch>
              </p:blipFill>
              <p:spPr>
                <a:xfrm>
                  <a:off x="10269639" y="1439901"/>
                  <a:ext cx="495300" cy="431800"/>
                </a:xfrm>
                <a:prstGeom prst="rect">
                  <a:avLst/>
                </a:prstGeom>
              </p:spPr>
            </p:pic>
            <p:pic>
              <p:nvPicPr>
                <p:cNvPr id="80" name="Picture 79">
                  <a:extLst>
                    <a:ext uri="{FF2B5EF4-FFF2-40B4-BE49-F238E27FC236}">
                      <a16:creationId xmlns:a16="http://schemas.microsoft.com/office/drawing/2014/main" id="{8ED9FEB5-A9FD-6A7B-B9EF-EABFB825BDF8}"/>
                    </a:ext>
                  </a:extLst>
                </p:cNvPr>
                <p:cNvPicPr>
                  <a:picLocks noChangeAspect="1"/>
                </p:cNvPicPr>
                <p:nvPr/>
              </p:nvPicPr>
              <p:blipFill>
                <a:blip r:embed="rId12"/>
                <a:stretch>
                  <a:fillRect/>
                </a:stretch>
              </p:blipFill>
              <p:spPr>
                <a:xfrm>
                  <a:off x="7434314" y="1131531"/>
                  <a:ext cx="495300" cy="431800"/>
                </a:xfrm>
                <a:prstGeom prst="rect">
                  <a:avLst/>
                </a:prstGeom>
              </p:spPr>
            </p:pic>
          </p:grpSp>
        </p:grpSp>
        <p:pic>
          <p:nvPicPr>
            <p:cNvPr id="73" name="Picture 72">
              <a:extLst>
                <a:ext uri="{FF2B5EF4-FFF2-40B4-BE49-F238E27FC236}">
                  <a16:creationId xmlns:a16="http://schemas.microsoft.com/office/drawing/2014/main" id="{BE5055B7-958B-D19F-4943-1123444EB0E5}"/>
                </a:ext>
              </a:extLst>
            </p:cNvPr>
            <p:cNvPicPr>
              <a:picLocks noChangeAspect="1"/>
            </p:cNvPicPr>
            <p:nvPr/>
          </p:nvPicPr>
          <p:blipFill>
            <a:blip r:embed="rId13"/>
            <a:stretch>
              <a:fillRect/>
            </a:stretch>
          </p:blipFill>
          <p:spPr>
            <a:xfrm>
              <a:off x="8758045" y="2148731"/>
              <a:ext cx="190500" cy="342900"/>
            </a:xfrm>
            <a:prstGeom prst="rect">
              <a:avLst/>
            </a:prstGeom>
          </p:spPr>
        </p:pic>
        <p:pic>
          <p:nvPicPr>
            <p:cNvPr id="74" name="Picture 73">
              <a:extLst>
                <a:ext uri="{FF2B5EF4-FFF2-40B4-BE49-F238E27FC236}">
                  <a16:creationId xmlns:a16="http://schemas.microsoft.com/office/drawing/2014/main" id="{24A2D910-E9EA-A085-D421-5DD0DF0BD197}"/>
                </a:ext>
              </a:extLst>
            </p:cNvPr>
            <p:cNvPicPr>
              <a:picLocks noChangeAspect="1"/>
            </p:cNvPicPr>
            <p:nvPr/>
          </p:nvPicPr>
          <p:blipFill>
            <a:blip r:embed="rId14"/>
            <a:stretch>
              <a:fillRect/>
            </a:stretch>
          </p:blipFill>
          <p:spPr>
            <a:xfrm>
              <a:off x="8065086" y="2567747"/>
              <a:ext cx="254000" cy="203200"/>
            </a:xfrm>
            <a:prstGeom prst="rect">
              <a:avLst/>
            </a:prstGeom>
          </p:spPr>
        </p:pic>
      </p:grpSp>
      <p:sp>
        <p:nvSpPr>
          <p:cNvPr id="6" name="Slide Number Placeholder 5">
            <a:extLst>
              <a:ext uri="{FF2B5EF4-FFF2-40B4-BE49-F238E27FC236}">
                <a16:creationId xmlns:a16="http://schemas.microsoft.com/office/drawing/2014/main" id="{01177A6B-6E2B-567A-FF2B-1BE1AFB74C7A}"/>
              </a:ext>
            </a:extLst>
          </p:cNvPr>
          <p:cNvSpPr>
            <a:spLocks noGrp="1"/>
          </p:cNvSpPr>
          <p:nvPr>
            <p:ph type="sldNum" sz="quarter" idx="12"/>
          </p:nvPr>
        </p:nvSpPr>
        <p:spPr/>
        <p:txBody>
          <a:bodyPr/>
          <a:lstStyle/>
          <a:p>
            <a:fld id="{ED3232F1-7B0D-452B-9F8D-C88EEDC57A07}" type="slidenum">
              <a:rPr lang="en-US" smtClean="0"/>
              <a:t>14</a:t>
            </a:fld>
            <a:endParaRPr lang="en-US"/>
          </a:p>
        </p:txBody>
      </p:sp>
    </p:spTree>
    <p:extLst>
      <p:ext uri="{BB962C8B-B14F-4D97-AF65-F5344CB8AC3E}">
        <p14:creationId xmlns:p14="http://schemas.microsoft.com/office/powerpoint/2010/main" val="907656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10D140B-2676-4C92-BB6D-A50B37489B01}"/>
              </a:ext>
            </a:extLst>
          </p:cNvPr>
          <p:cNvSpPr>
            <a:spLocks noGrp="1"/>
          </p:cNvSpPr>
          <p:nvPr>
            <p:ph type="sldNum" sz="quarter" idx="12"/>
          </p:nvPr>
        </p:nvSpPr>
        <p:spPr/>
        <p:txBody>
          <a:bodyPr/>
          <a:lstStyle/>
          <a:p>
            <a:fld id="{C4B4B978-2769-4B31-A37E-51C501BA6227}" type="slidenum">
              <a:rPr lang="en-US" smtClean="0"/>
              <a:t>15</a:t>
            </a:fld>
            <a:endParaRPr lang="en-US"/>
          </a:p>
        </p:txBody>
      </p:sp>
      <p:sp>
        <p:nvSpPr>
          <p:cNvPr id="3" name="Rectangle 2">
            <a:extLst>
              <a:ext uri="{FF2B5EF4-FFF2-40B4-BE49-F238E27FC236}">
                <a16:creationId xmlns:a16="http://schemas.microsoft.com/office/drawing/2014/main" id="{EEF8E4FE-FD4F-5494-0047-E05C154CD4BF}"/>
              </a:ext>
            </a:extLst>
          </p:cNvPr>
          <p:cNvSpPr/>
          <p:nvPr/>
        </p:nvSpPr>
        <p:spPr>
          <a:xfrm>
            <a:off x="459188" y="232100"/>
            <a:ext cx="4968411"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JILA </a:t>
            </a:r>
            <a:r>
              <a:rPr lang="en-US" sz="3200" b="1" u="sng" dirty="0" err="1">
                <a:latin typeface="Times New Roman" panose="02020603050405020304" pitchFamily="18" charset="0"/>
                <a:cs typeface="Times New Roman" panose="02020603050405020304" pitchFamily="18" charset="0"/>
              </a:rPr>
              <a:t>eEDM</a:t>
            </a:r>
            <a:r>
              <a:rPr lang="en-US" sz="3200" b="1" u="sng" dirty="0">
                <a:latin typeface="Times New Roman" panose="02020603050405020304" pitchFamily="18" charset="0"/>
                <a:cs typeface="Times New Roman" panose="02020603050405020304" pitchFamily="18" charset="0"/>
              </a:rPr>
              <a:t> measurements</a:t>
            </a:r>
            <a:endParaRPr lang="en-US" sz="3200" b="1" u="sng" baseline="-25000" dirty="0">
              <a:latin typeface="Times New Roman" panose="02020603050405020304" pitchFamily="18" charset="0"/>
              <a:cs typeface="Times New Roman" panose="02020603050405020304" pitchFamily="18" charset="0"/>
            </a:endParaRPr>
          </a:p>
        </p:txBody>
      </p:sp>
      <p:pic>
        <p:nvPicPr>
          <p:cNvPr id="8" name="Picture 7" descr="Diagram of a diagram of a machine&#10;&#10;Description automatically generated">
            <a:extLst>
              <a:ext uri="{FF2B5EF4-FFF2-40B4-BE49-F238E27FC236}">
                <a16:creationId xmlns:a16="http://schemas.microsoft.com/office/drawing/2014/main" id="{2679D231-B323-C7A3-931F-136CCF48C556}"/>
              </a:ext>
            </a:extLst>
          </p:cNvPr>
          <p:cNvPicPr>
            <a:picLocks noChangeAspect="1"/>
          </p:cNvPicPr>
          <p:nvPr/>
        </p:nvPicPr>
        <p:blipFill rotWithShape="1">
          <a:blip r:embed="rId3">
            <a:extLst>
              <a:ext uri="{28A0092B-C50C-407E-A947-70E740481C1C}">
                <a14:useLocalDpi xmlns:a14="http://schemas.microsoft.com/office/drawing/2010/main" val="0"/>
              </a:ext>
            </a:extLst>
          </a:blip>
          <a:srcRect t="7186"/>
          <a:stretch/>
        </p:blipFill>
        <p:spPr>
          <a:xfrm>
            <a:off x="1317516" y="1122140"/>
            <a:ext cx="9556967" cy="4928944"/>
          </a:xfrm>
          <a:prstGeom prst="rect">
            <a:avLst/>
          </a:prstGeom>
          <a:ln>
            <a:noFill/>
          </a:ln>
          <a:effectLst>
            <a:outerShdw blurRad="292100" dist="139700" dir="2700000" algn="tl" rotWithShape="0">
              <a:srgbClr val="333333">
                <a:alpha val="65000"/>
              </a:srgbClr>
            </a:outerShdw>
          </a:effectLst>
        </p:spPr>
      </p:pic>
      <p:sp>
        <p:nvSpPr>
          <p:cNvPr id="9" name="Footer Placeholder 3">
            <a:extLst>
              <a:ext uri="{FF2B5EF4-FFF2-40B4-BE49-F238E27FC236}">
                <a16:creationId xmlns:a16="http://schemas.microsoft.com/office/drawing/2014/main" id="{1077A2F2-6445-65E5-DFE7-DE80825B6CCF}"/>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EFB7CDB-A5D0-D01A-9B11-1690A49A02F8}"/>
              </a:ext>
            </a:extLst>
          </p:cNvPr>
          <p:cNvSpPr txBox="1"/>
          <p:nvPr/>
        </p:nvSpPr>
        <p:spPr>
          <a:xfrm>
            <a:off x="8121300" y="6302496"/>
            <a:ext cx="2992841"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Science, </a:t>
            </a:r>
            <a:r>
              <a:rPr lang="en-US" sz="1600" b="1" dirty="0">
                <a:latin typeface="Times New Roman" panose="02020603050405020304" pitchFamily="18" charset="0"/>
                <a:cs typeface="Times New Roman" panose="02020603050405020304" pitchFamily="18" charset="0"/>
              </a:rPr>
              <a:t>381</a:t>
            </a:r>
            <a:r>
              <a:rPr lang="en-US" sz="1600" dirty="0">
                <a:latin typeface="Times New Roman" panose="02020603050405020304" pitchFamily="18" charset="0"/>
                <a:cs typeface="Times New Roman" panose="02020603050405020304" pitchFamily="18" charset="0"/>
              </a:rPr>
              <a:t>, 46 (2003)</a:t>
            </a:r>
          </a:p>
        </p:txBody>
      </p:sp>
    </p:spTree>
    <p:extLst>
      <p:ext uri="{BB962C8B-B14F-4D97-AF65-F5344CB8AC3E}">
        <p14:creationId xmlns:p14="http://schemas.microsoft.com/office/powerpoint/2010/main" val="553461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20F062-BC03-6545-4891-97B3312AD7DE}"/>
              </a:ext>
            </a:extLst>
          </p:cNvPr>
          <p:cNvSpPr/>
          <p:nvPr/>
        </p:nvSpPr>
        <p:spPr>
          <a:xfrm>
            <a:off x="459188" y="232100"/>
            <a:ext cx="4968411"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JILA </a:t>
            </a:r>
            <a:r>
              <a:rPr lang="en-US" sz="3200" b="1" u="sng" dirty="0" err="1">
                <a:latin typeface="Times New Roman" panose="02020603050405020304" pitchFamily="18" charset="0"/>
                <a:cs typeface="Times New Roman" panose="02020603050405020304" pitchFamily="18" charset="0"/>
              </a:rPr>
              <a:t>eEDM</a:t>
            </a:r>
            <a:r>
              <a:rPr lang="en-US" sz="3200" b="1" u="sng" dirty="0">
                <a:latin typeface="Times New Roman" panose="02020603050405020304" pitchFamily="18" charset="0"/>
                <a:cs typeface="Times New Roman" panose="02020603050405020304" pitchFamily="18" charset="0"/>
              </a:rPr>
              <a:t> measurements</a:t>
            </a:r>
            <a:endParaRPr lang="en-US" sz="3200" b="1" u="sng" baseline="-25000" dirty="0">
              <a:latin typeface="Times New Roman" panose="02020603050405020304" pitchFamily="18" charset="0"/>
              <a:cs typeface="Times New Roman" panose="02020603050405020304" pitchFamily="18" charset="0"/>
            </a:endParaRPr>
          </a:p>
        </p:txBody>
      </p:sp>
      <p:pic>
        <p:nvPicPr>
          <p:cNvPr id="7" name="Picture 6" descr="A diagram of a graph&#10;&#10;Description automatically generated with medium confidence">
            <a:extLst>
              <a:ext uri="{FF2B5EF4-FFF2-40B4-BE49-F238E27FC236}">
                <a16:creationId xmlns:a16="http://schemas.microsoft.com/office/drawing/2014/main" id="{24565670-DCE9-AC8A-83A0-3DCE86F61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110" y="1101635"/>
            <a:ext cx="3843500" cy="4894217"/>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FD5FF77A-7132-AAF3-2129-2A6101F7B627}"/>
                  </a:ext>
                </a:extLst>
              </p:cNvPr>
              <p:cNvSpPr>
                <a:spLocks noGrp="1"/>
              </p:cNvSpPr>
              <p:nvPr>
                <p:ph idx="1"/>
              </p:nvPr>
            </p:nvSpPr>
            <p:spPr>
              <a:xfrm>
                <a:off x="5903698" y="1239488"/>
                <a:ext cx="5350134" cy="3833739"/>
              </a:xfrm>
            </p:spPr>
            <p:txBody>
              <a:bodyPr>
                <a:noAutofit/>
              </a:bodyPr>
              <a:lstStyle/>
              <a:p>
                <a:pPr>
                  <a:spcBef>
                    <a:spcPts val="600"/>
                  </a:spcBef>
                  <a:spcAft>
                    <a:spcPts val="600"/>
                  </a:spcAft>
                </a:pPr>
                <a:r>
                  <a:rPr lang="en-US" sz="2400" dirty="0">
                    <a:latin typeface="Times New Roman" panose="02020603050405020304" pitchFamily="18" charset="0"/>
                    <a:cs typeface="Times New Roman" panose="02020603050405020304" pitchFamily="18" charset="0"/>
                  </a:rPr>
                  <a:t>3 s coherence time</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23 GV/cm effective electric field</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N ~ 120 ions/shot</a:t>
                </a:r>
              </a:p>
              <a:p>
                <a:pPr>
                  <a:spcBef>
                    <a:spcPts val="600"/>
                  </a:spcBef>
                  <a:spcAft>
                    <a:spcPts val="600"/>
                  </a:spcAft>
                </a:pPr>
                <a:r>
                  <a:rPr lang="en-US" sz="2400" dirty="0">
                    <a:latin typeface="Times New Roman" panose="02020603050405020304" pitchFamily="18" charset="0"/>
                    <a:cs typeface="Times New Roman" panose="02020603050405020304" pitchFamily="18" charset="0"/>
                  </a:rPr>
                  <a:t>620 hours data</a:t>
                </a:r>
              </a:p>
              <a:p>
                <a:pPr>
                  <a:spcBef>
                    <a:spcPts val="600"/>
                  </a:spcBef>
                  <a:spcAft>
                    <a:spcPts val="600"/>
                  </a:spcAft>
                </a:pPr>
                <a:endParaRPr lang="en-US" sz="2400" dirty="0">
                  <a:latin typeface="Times New Roman" panose="02020603050405020304" pitchFamily="18" charset="0"/>
                  <a:cs typeface="Times New Roman" panose="02020603050405020304" pitchFamily="18" charset="0"/>
                </a:endParaRPr>
              </a:p>
              <a:p>
                <a:pPr>
                  <a:spcBef>
                    <a:spcPts val="600"/>
                  </a:spcBef>
                  <a:spcAft>
                    <a:spcPts val="600"/>
                  </a:spcAft>
                </a:pPr>
                <a:r>
                  <a:rPr lang="en-US" sz="2400" i="1" dirty="0">
                    <a:latin typeface="Times New Roman" panose="02020603050405020304" pitchFamily="18" charset="0"/>
                    <a:cs typeface="Times New Roman" panose="02020603050405020304" pitchFamily="18" charset="0"/>
                  </a:rPr>
                  <a:t>f </a:t>
                </a:r>
                <a:r>
                  <a:rPr lang="en-US" sz="2400" dirty="0">
                    <a:latin typeface="Times New Roman" panose="02020603050405020304" pitchFamily="18" charset="0"/>
                    <a:cs typeface="Times New Roman" panose="02020603050405020304" pitchFamily="18" charset="0"/>
                  </a:rPr>
                  <a:t> = -14.6 ± 22.8</a:t>
                </a:r>
                <a:r>
                  <a:rPr lang="en-US" sz="2400" baseline="-25000" dirty="0">
                    <a:latin typeface="Times New Roman" panose="02020603050405020304" pitchFamily="18" charset="0"/>
                    <a:cs typeface="Times New Roman" panose="02020603050405020304" pitchFamily="18" charset="0"/>
                  </a:rPr>
                  <a:t>stat</a:t>
                </a:r>
                <a:r>
                  <a:rPr lang="en-US" sz="2400" dirty="0">
                    <a:latin typeface="Times New Roman" panose="02020603050405020304" pitchFamily="18" charset="0"/>
                    <a:cs typeface="Times New Roman" panose="02020603050405020304" pitchFamily="18" charset="0"/>
                  </a:rPr>
                  <a:t> ± 6.9</a:t>
                </a:r>
                <a:r>
                  <a:rPr lang="en-US" sz="2400" baseline="-25000" dirty="0">
                    <a:latin typeface="Times New Roman" panose="02020603050405020304" pitchFamily="18" charset="0"/>
                    <a:cs typeface="Times New Roman" panose="02020603050405020304" pitchFamily="18" charset="0"/>
                  </a:rPr>
                  <a:t>syst</a:t>
                </a:r>
                <a:r>
                  <a:rPr lang="en-US" sz="2400" dirty="0">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μ</a:t>
                </a:r>
                <a:r>
                  <a:rPr lang="en-US" sz="2400" dirty="0">
                    <a:latin typeface="Times New Roman" panose="02020603050405020304" pitchFamily="18" charset="0"/>
                    <a:cs typeface="Times New Roman" panose="02020603050405020304" pitchFamily="18" charset="0"/>
                  </a:rPr>
                  <a:t>Hz</a:t>
                </a:r>
              </a:p>
              <a:p>
                <a:pPr>
                  <a:spcBef>
                    <a:spcPts val="600"/>
                  </a:spcBef>
                  <a:spcAft>
                    <a:spcPts val="600"/>
                  </a:spcAft>
                </a:pPr>
                <a:r>
                  <a:rPr lang="en-US" sz="2400" i="1" dirty="0">
                    <a:latin typeface="Times New Roman" panose="02020603050405020304" pitchFamily="18" charset="0"/>
                    <a:cs typeface="Times New Roman" panose="02020603050405020304" pitchFamily="18" charset="0"/>
                  </a:rPr>
                  <a:t>d</a:t>
                </a:r>
                <a:r>
                  <a:rPr lang="en-US" sz="2400" i="1" baseline="-25000" dirty="0">
                    <a:latin typeface="Times New Roman" panose="02020603050405020304" pitchFamily="18" charset="0"/>
                    <a:cs typeface="Times New Roman" panose="02020603050405020304" pitchFamily="18" charset="0"/>
                  </a:rPr>
                  <a:t>e</a:t>
                </a:r>
                <a:r>
                  <a:rPr lang="en-US" sz="2400" dirty="0">
                    <a:latin typeface="Times New Roman" panose="02020603050405020304" pitchFamily="18" charset="0"/>
                    <a:cs typeface="Times New Roman" panose="02020603050405020304" pitchFamily="18" charset="0"/>
                  </a:rPr>
                  <a:t> = (-1.3 ± 2.0</a:t>
                </a:r>
                <a:r>
                  <a:rPr lang="en-US" sz="2400" baseline="-25000" dirty="0">
                    <a:latin typeface="Times New Roman" panose="02020603050405020304" pitchFamily="18" charset="0"/>
                    <a:cs typeface="Times New Roman" panose="02020603050405020304" pitchFamily="18" charset="0"/>
                  </a:rPr>
                  <a:t>stat</a:t>
                </a:r>
                <a:r>
                  <a:rPr lang="en-US" sz="2400" dirty="0">
                    <a:latin typeface="Times New Roman" panose="02020603050405020304" pitchFamily="18" charset="0"/>
                    <a:cs typeface="Times New Roman" panose="02020603050405020304" pitchFamily="18" charset="0"/>
                  </a:rPr>
                  <a:t> ± 0.6</a:t>
                </a:r>
                <a:r>
                  <a:rPr lang="en-US" sz="2400" baseline="-25000" dirty="0">
                    <a:latin typeface="Times New Roman" panose="02020603050405020304" pitchFamily="18" charset="0"/>
                    <a:cs typeface="Times New Roman" panose="02020603050405020304" pitchFamily="18" charset="0"/>
                  </a:rPr>
                  <a:t>syst</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dirty="0">
                    <a:latin typeface="Times New Roman" panose="02020603050405020304" pitchFamily="18" charset="0"/>
                    <a:cs typeface="Times New Roman" panose="02020603050405020304" pitchFamily="18" charset="0"/>
                  </a:rPr>
                  <a:t>10</a:t>
                </a:r>
                <a:r>
                  <a:rPr lang="en-US" sz="2400" baseline="30000" dirty="0">
                    <a:latin typeface="Times New Roman" panose="02020603050405020304" pitchFamily="18" charset="0"/>
                    <a:cs typeface="Times New Roman" panose="02020603050405020304" pitchFamily="18" charset="0"/>
                  </a:rPr>
                  <a:t>-30</a:t>
                </a:r>
                <a:r>
                  <a:rPr lang="en-US" sz="2400" dirty="0">
                    <a:latin typeface="Times New Roman" panose="02020603050405020304" pitchFamily="18" charset="0"/>
                    <a:cs typeface="Times New Roman" panose="02020603050405020304" pitchFamily="18" charset="0"/>
                  </a:rPr>
                  <a:t> e.cm</a:t>
                </a:r>
              </a:p>
              <a:p>
                <a:pPr>
                  <a:spcBef>
                    <a:spcPts val="600"/>
                  </a:spcBef>
                  <a:spcAft>
                    <a:spcPts val="600"/>
                  </a:spcAft>
                </a:pPr>
                <a:r>
                  <a:rPr lang="en-US" sz="2400" dirty="0">
                    <a:solidFill>
                      <a:srgbClr val="FF0000"/>
                    </a:solidFill>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d</a:t>
                </a:r>
                <a:r>
                  <a:rPr lang="en-US" sz="2400" i="1" baseline="-25000" dirty="0">
                    <a:solidFill>
                      <a:srgbClr val="FF0000"/>
                    </a:solidFill>
                    <a:latin typeface="Times New Roman" panose="02020603050405020304" pitchFamily="18" charset="0"/>
                    <a:cs typeface="Times New Roman" panose="02020603050405020304" pitchFamily="18" charset="0"/>
                  </a:rPr>
                  <a:t>e</a:t>
                </a:r>
                <a:r>
                  <a:rPr lang="en-US" sz="2400" dirty="0">
                    <a:solidFill>
                      <a:srgbClr val="FF0000"/>
                    </a:solidFill>
                    <a:latin typeface="Times New Roman" panose="02020603050405020304" pitchFamily="18" charset="0"/>
                    <a:cs typeface="Times New Roman" panose="02020603050405020304" pitchFamily="18" charset="0"/>
                  </a:rPr>
                  <a:t>| &lt; 4.1</a:t>
                </a:r>
                <a14:m>
                  <m:oMath xmlns:m="http://schemas.openxmlformats.org/officeDocument/2006/math">
                    <m:r>
                      <a:rPr lang="en-US" sz="240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400" dirty="0">
                    <a:solidFill>
                      <a:srgbClr val="FF0000"/>
                    </a:solidFill>
                    <a:latin typeface="Times New Roman" panose="02020603050405020304" pitchFamily="18" charset="0"/>
                    <a:cs typeface="Times New Roman" panose="02020603050405020304" pitchFamily="18" charset="0"/>
                  </a:rPr>
                  <a:t>10</a:t>
                </a:r>
                <a:r>
                  <a:rPr lang="en-US" sz="2400" baseline="30000" dirty="0">
                    <a:solidFill>
                      <a:srgbClr val="FF0000"/>
                    </a:solidFill>
                    <a:latin typeface="Times New Roman" panose="02020603050405020304" pitchFamily="18" charset="0"/>
                    <a:cs typeface="Times New Roman" panose="02020603050405020304" pitchFamily="18" charset="0"/>
                  </a:rPr>
                  <a:t>-30</a:t>
                </a:r>
                <a:r>
                  <a:rPr lang="en-US" sz="2400" dirty="0">
                    <a:solidFill>
                      <a:srgbClr val="FF0000"/>
                    </a:solidFill>
                    <a:latin typeface="Times New Roman" panose="02020603050405020304" pitchFamily="18" charset="0"/>
                    <a:cs typeface="Times New Roman" panose="02020603050405020304" pitchFamily="18" charset="0"/>
                  </a:rPr>
                  <a:t> e.cm (90% confidence)</a:t>
                </a:r>
              </a:p>
            </p:txBody>
          </p:sp>
        </mc:Choice>
        <mc:Fallback xmlns="">
          <p:sp>
            <p:nvSpPr>
              <p:cNvPr id="9" name="Content Placeholder 2">
                <a:extLst>
                  <a:ext uri="{FF2B5EF4-FFF2-40B4-BE49-F238E27FC236}">
                    <a16:creationId xmlns:a16="http://schemas.microsoft.com/office/drawing/2014/main" id="{FD5FF77A-7132-AAF3-2129-2A6101F7B627}"/>
                  </a:ext>
                </a:extLst>
              </p:cNvPr>
              <p:cNvSpPr>
                <a:spLocks noGrp="1" noRot="1" noChangeAspect="1" noMove="1" noResize="1" noEditPoints="1" noAdjustHandles="1" noChangeArrowheads="1" noChangeShapeType="1" noTextEdit="1"/>
              </p:cNvSpPr>
              <p:nvPr>
                <p:ph idx="1"/>
              </p:nvPr>
            </p:nvSpPr>
            <p:spPr>
              <a:xfrm>
                <a:off x="5903698" y="1239488"/>
                <a:ext cx="5350134" cy="3833739"/>
              </a:xfrm>
              <a:blipFill>
                <a:blip r:embed="rId3"/>
                <a:stretch>
                  <a:fillRect l="-1481" t="-2226" b="-2544"/>
                </a:stretch>
              </a:blipFill>
            </p:spPr>
            <p:txBody>
              <a:bodyPr/>
              <a:lstStyle/>
              <a:p>
                <a:r>
                  <a:rPr lang="en-US">
                    <a:noFill/>
                  </a:rPr>
                  <a:t> </a:t>
                </a:r>
              </a:p>
            </p:txBody>
          </p:sp>
        </mc:Fallback>
      </mc:AlternateContent>
      <p:sp>
        <p:nvSpPr>
          <p:cNvPr id="12" name="Footer Placeholder 3">
            <a:extLst>
              <a:ext uri="{FF2B5EF4-FFF2-40B4-BE49-F238E27FC236}">
                <a16:creationId xmlns:a16="http://schemas.microsoft.com/office/drawing/2014/main" id="{C1BC2F5D-C8EB-3A67-6894-1D858CD55D25}"/>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833D3D6-EEFA-34DE-389F-957A7FC191DB}"/>
              </a:ext>
            </a:extLst>
          </p:cNvPr>
          <p:cNvSpPr txBox="1"/>
          <p:nvPr/>
        </p:nvSpPr>
        <p:spPr>
          <a:xfrm>
            <a:off x="8121300" y="6302496"/>
            <a:ext cx="2992841" cy="338554"/>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Science, </a:t>
            </a:r>
            <a:r>
              <a:rPr lang="en-US" sz="1600" b="1" dirty="0">
                <a:latin typeface="Times New Roman" panose="02020603050405020304" pitchFamily="18" charset="0"/>
                <a:cs typeface="Times New Roman" panose="02020603050405020304" pitchFamily="18" charset="0"/>
              </a:rPr>
              <a:t>381</a:t>
            </a:r>
            <a:r>
              <a:rPr lang="en-US" sz="1600" dirty="0">
                <a:latin typeface="Times New Roman" panose="02020603050405020304" pitchFamily="18" charset="0"/>
                <a:cs typeface="Times New Roman" panose="02020603050405020304" pitchFamily="18" charset="0"/>
              </a:rPr>
              <a:t>, 46 (2003)</a:t>
            </a:r>
          </a:p>
        </p:txBody>
      </p:sp>
      <p:sp>
        <p:nvSpPr>
          <p:cNvPr id="3" name="Slide Number Placeholder 2">
            <a:extLst>
              <a:ext uri="{FF2B5EF4-FFF2-40B4-BE49-F238E27FC236}">
                <a16:creationId xmlns:a16="http://schemas.microsoft.com/office/drawing/2014/main" id="{86722CE2-B779-324A-D936-361C2D79BB0E}"/>
              </a:ext>
            </a:extLst>
          </p:cNvPr>
          <p:cNvSpPr>
            <a:spLocks noGrp="1"/>
          </p:cNvSpPr>
          <p:nvPr>
            <p:ph type="sldNum" sz="quarter" idx="12"/>
          </p:nvPr>
        </p:nvSpPr>
        <p:spPr/>
        <p:txBody>
          <a:bodyPr/>
          <a:lstStyle/>
          <a:p>
            <a:fld id="{ED3232F1-7B0D-452B-9F8D-C88EEDC57A07}" type="slidenum">
              <a:rPr lang="en-US" smtClean="0"/>
              <a:t>16</a:t>
            </a:fld>
            <a:endParaRPr lang="en-US"/>
          </a:p>
        </p:txBody>
      </p:sp>
    </p:spTree>
    <p:extLst>
      <p:ext uri="{BB962C8B-B14F-4D97-AF65-F5344CB8AC3E}">
        <p14:creationId xmlns:p14="http://schemas.microsoft.com/office/powerpoint/2010/main" val="715769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30252-50AD-6BAB-96EC-00E91B5D583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EB4B7E5-AAFB-FA44-165C-A1DF4D79B914}"/>
              </a:ext>
            </a:extLst>
          </p:cNvPr>
          <p:cNvSpPr>
            <a:spLocks noGrp="1"/>
          </p:cNvSpPr>
          <p:nvPr>
            <p:ph type="ftr" sz="quarter" idx="11"/>
          </p:nvPr>
        </p:nvSpPr>
        <p:spPr/>
        <p:txBody>
          <a:bodyPr/>
          <a:lstStyle/>
          <a:p>
            <a:r>
              <a:rPr lang="en-US"/>
              <a:t>ECT EDM workshop, 2024.3.4</a:t>
            </a:r>
          </a:p>
        </p:txBody>
      </p:sp>
      <p:sp>
        <p:nvSpPr>
          <p:cNvPr id="5" name="Slide Number Placeholder 4">
            <a:extLst>
              <a:ext uri="{FF2B5EF4-FFF2-40B4-BE49-F238E27FC236}">
                <a16:creationId xmlns:a16="http://schemas.microsoft.com/office/drawing/2014/main" id="{D46B2ACC-71FD-1EE0-8674-B8C0DD6C43A1}"/>
              </a:ext>
            </a:extLst>
          </p:cNvPr>
          <p:cNvSpPr>
            <a:spLocks noGrp="1"/>
          </p:cNvSpPr>
          <p:nvPr>
            <p:ph type="sldNum" sz="quarter" idx="12"/>
          </p:nvPr>
        </p:nvSpPr>
        <p:spPr/>
        <p:txBody>
          <a:bodyPr/>
          <a:lstStyle/>
          <a:p>
            <a:fld id="{ED3232F1-7B0D-452B-9F8D-C88EEDC57A07}" type="slidenum">
              <a:rPr lang="en-US" smtClean="0"/>
              <a:t>17</a:t>
            </a:fld>
            <a:endParaRPr lang="en-US"/>
          </a:p>
        </p:txBody>
      </p:sp>
      <p:sp>
        <p:nvSpPr>
          <p:cNvPr id="6" name="Rectangle 5">
            <a:extLst>
              <a:ext uri="{FF2B5EF4-FFF2-40B4-BE49-F238E27FC236}">
                <a16:creationId xmlns:a16="http://schemas.microsoft.com/office/drawing/2014/main" id="{DFD1BC83-07AB-17A8-CAE7-241E1AED9619}"/>
              </a:ext>
            </a:extLst>
          </p:cNvPr>
          <p:cNvSpPr/>
          <p:nvPr/>
        </p:nvSpPr>
        <p:spPr>
          <a:xfrm>
            <a:off x="459188" y="232100"/>
            <a:ext cx="260039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What is next?</a:t>
            </a:r>
            <a:endParaRPr lang="en-US" sz="3200" b="1" u="sng" baseline="-25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170F1DF-1A05-2E8A-BA57-17D492F7CDEE}"/>
              </a:ext>
            </a:extLst>
          </p:cNvPr>
          <p:cNvSpPr txBox="1"/>
          <p:nvPr/>
        </p:nvSpPr>
        <p:spPr>
          <a:xfrm>
            <a:off x="629603" y="1109011"/>
            <a:ext cx="11078449" cy="1354217"/>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JILA – larger ion trap</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Trap more than 10,000 ions, but about 100 ions are detected</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a:t>
            </a:r>
            <a:r>
              <a:rPr lang="en-US" sz="2400" dirty="0" err="1">
                <a:latin typeface="Times New Roman" panose="02020603050405020304" pitchFamily="18" charset="0"/>
                <a:cs typeface="Times New Roman" panose="02020603050405020304" pitchFamily="18" charset="0"/>
              </a:rPr>
              <a:t>nMQM</a:t>
            </a:r>
            <a:r>
              <a:rPr lang="en-US" sz="2400" dirty="0">
                <a:latin typeface="Times New Roman" panose="02020603050405020304" pitchFamily="18" charset="0"/>
                <a:cs typeface="Times New Roman" panose="02020603050405020304" pitchFamily="18" charset="0"/>
              </a:rPr>
              <a:t> measurements with large nuclear spin, 1 ion is detected</a:t>
            </a:r>
          </a:p>
        </p:txBody>
      </p:sp>
    </p:spTree>
    <p:extLst>
      <p:ext uri="{BB962C8B-B14F-4D97-AF65-F5344CB8AC3E}">
        <p14:creationId xmlns:p14="http://schemas.microsoft.com/office/powerpoint/2010/main" val="4093585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C3A38-9C7F-88E4-E4E2-3BD8B4B11D7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8AF07FF-08E1-5D0C-FDC4-0CF7B5DFD38C}"/>
              </a:ext>
            </a:extLst>
          </p:cNvPr>
          <p:cNvSpPr>
            <a:spLocks noGrp="1"/>
          </p:cNvSpPr>
          <p:nvPr>
            <p:ph type="ftr" sz="quarter" idx="11"/>
          </p:nvPr>
        </p:nvSpPr>
        <p:spPr/>
        <p:txBody>
          <a:bodyPr/>
          <a:lstStyle/>
          <a:p>
            <a:r>
              <a:rPr lang="en-US"/>
              <a:t>ECT EDM workshop, 2024.3.4</a:t>
            </a:r>
          </a:p>
        </p:txBody>
      </p:sp>
      <p:sp>
        <p:nvSpPr>
          <p:cNvPr id="5" name="Slide Number Placeholder 4">
            <a:extLst>
              <a:ext uri="{FF2B5EF4-FFF2-40B4-BE49-F238E27FC236}">
                <a16:creationId xmlns:a16="http://schemas.microsoft.com/office/drawing/2014/main" id="{8DAE3A65-9CD3-CC19-CDB6-4F4498B26332}"/>
              </a:ext>
            </a:extLst>
          </p:cNvPr>
          <p:cNvSpPr>
            <a:spLocks noGrp="1"/>
          </p:cNvSpPr>
          <p:nvPr>
            <p:ph type="sldNum" sz="quarter" idx="12"/>
          </p:nvPr>
        </p:nvSpPr>
        <p:spPr/>
        <p:txBody>
          <a:bodyPr/>
          <a:lstStyle/>
          <a:p>
            <a:fld id="{ED3232F1-7B0D-452B-9F8D-C88EEDC57A07}" type="slidenum">
              <a:rPr lang="en-US" smtClean="0"/>
              <a:t>18</a:t>
            </a:fld>
            <a:endParaRPr lang="en-US"/>
          </a:p>
        </p:txBody>
      </p:sp>
      <p:sp>
        <p:nvSpPr>
          <p:cNvPr id="6" name="Rectangle 5">
            <a:extLst>
              <a:ext uri="{FF2B5EF4-FFF2-40B4-BE49-F238E27FC236}">
                <a16:creationId xmlns:a16="http://schemas.microsoft.com/office/drawing/2014/main" id="{483ECC4B-1193-F739-F24B-9FF856E67ACF}"/>
              </a:ext>
            </a:extLst>
          </p:cNvPr>
          <p:cNvSpPr/>
          <p:nvPr/>
        </p:nvSpPr>
        <p:spPr>
          <a:xfrm>
            <a:off x="459188" y="232100"/>
            <a:ext cx="260039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What is next?</a:t>
            </a:r>
            <a:endParaRPr lang="en-US" sz="3200" b="1" u="sng" baseline="-25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2343C50-D29F-1294-4A0B-5E86F55AF11A}"/>
              </a:ext>
            </a:extLst>
          </p:cNvPr>
          <p:cNvSpPr txBox="1"/>
          <p:nvPr/>
        </p:nvSpPr>
        <p:spPr>
          <a:xfrm>
            <a:off x="629603" y="1109011"/>
            <a:ext cx="11078449" cy="2693045"/>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JILA – larger ion trap</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Trap more than 10,000 ions, but about 100 ions are detected</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a:t>
            </a:r>
            <a:r>
              <a:rPr lang="en-US" sz="2400" dirty="0" err="1">
                <a:latin typeface="Times New Roman" panose="02020603050405020304" pitchFamily="18" charset="0"/>
                <a:cs typeface="Times New Roman" panose="02020603050405020304" pitchFamily="18" charset="0"/>
              </a:rPr>
              <a:t>nMQM</a:t>
            </a:r>
            <a:r>
              <a:rPr lang="en-US" sz="2400" dirty="0">
                <a:latin typeface="Times New Roman" panose="02020603050405020304" pitchFamily="18" charset="0"/>
                <a:cs typeface="Times New Roman" panose="02020603050405020304" pitchFamily="18" charset="0"/>
              </a:rPr>
              <a:t> measurements with large nuclear spin, 1 ion is detected</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ACME – longer and more intense beam</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Coherent time is still in millisecond scale</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Large sample consumption (expensive with Th-229 or others)</a:t>
            </a:r>
          </a:p>
        </p:txBody>
      </p:sp>
    </p:spTree>
    <p:extLst>
      <p:ext uri="{BB962C8B-B14F-4D97-AF65-F5344CB8AC3E}">
        <p14:creationId xmlns:p14="http://schemas.microsoft.com/office/powerpoint/2010/main" val="1153461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1B424-4F7D-6A9B-8CED-26ADFC2C2B4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7AE9C7B-438D-4AE7-C635-4F9FF6687421}"/>
              </a:ext>
            </a:extLst>
          </p:cNvPr>
          <p:cNvSpPr>
            <a:spLocks noGrp="1"/>
          </p:cNvSpPr>
          <p:nvPr>
            <p:ph type="ftr" sz="quarter" idx="11"/>
          </p:nvPr>
        </p:nvSpPr>
        <p:spPr/>
        <p:txBody>
          <a:bodyPr/>
          <a:lstStyle/>
          <a:p>
            <a:r>
              <a:rPr lang="en-US"/>
              <a:t>ECT EDM workshop, 2024.3.4</a:t>
            </a:r>
          </a:p>
        </p:txBody>
      </p:sp>
      <p:sp>
        <p:nvSpPr>
          <p:cNvPr id="5" name="Slide Number Placeholder 4">
            <a:extLst>
              <a:ext uri="{FF2B5EF4-FFF2-40B4-BE49-F238E27FC236}">
                <a16:creationId xmlns:a16="http://schemas.microsoft.com/office/drawing/2014/main" id="{9EB67D94-81B0-DB5C-6308-4DA9E83DDA77}"/>
              </a:ext>
            </a:extLst>
          </p:cNvPr>
          <p:cNvSpPr>
            <a:spLocks noGrp="1"/>
          </p:cNvSpPr>
          <p:nvPr>
            <p:ph type="sldNum" sz="quarter" idx="12"/>
          </p:nvPr>
        </p:nvSpPr>
        <p:spPr/>
        <p:txBody>
          <a:bodyPr/>
          <a:lstStyle/>
          <a:p>
            <a:fld id="{ED3232F1-7B0D-452B-9F8D-C88EEDC57A07}" type="slidenum">
              <a:rPr lang="en-US" smtClean="0"/>
              <a:t>19</a:t>
            </a:fld>
            <a:endParaRPr lang="en-US"/>
          </a:p>
        </p:txBody>
      </p:sp>
      <p:sp>
        <p:nvSpPr>
          <p:cNvPr id="6" name="Rectangle 5">
            <a:extLst>
              <a:ext uri="{FF2B5EF4-FFF2-40B4-BE49-F238E27FC236}">
                <a16:creationId xmlns:a16="http://schemas.microsoft.com/office/drawing/2014/main" id="{D4F8B5C0-8AA9-B991-3184-5D842D6A669F}"/>
              </a:ext>
            </a:extLst>
          </p:cNvPr>
          <p:cNvSpPr/>
          <p:nvPr/>
        </p:nvSpPr>
        <p:spPr>
          <a:xfrm>
            <a:off x="459188" y="232100"/>
            <a:ext cx="260039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What is next?</a:t>
            </a:r>
            <a:endParaRPr lang="en-US" sz="3200" b="1" u="sng" baseline="-25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E7C740F-9531-BE26-BC67-0A51C321C6C4}"/>
              </a:ext>
            </a:extLst>
          </p:cNvPr>
          <p:cNvSpPr txBox="1"/>
          <p:nvPr/>
        </p:nvSpPr>
        <p:spPr>
          <a:xfrm>
            <a:off x="629603" y="1109011"/>
            <a:ext cx="11078449" cy="403187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JILA – larger ion trap</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Trap more than 10,000 ions, but about 100 ions are detected</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a:t>
            </a:r>
            <a:r>
              <a:rPr lang="en-US" sz="2400" dirty="0" err="1">
                <a:latin typeface="Times New Roman" panose="02020603050405020304" pitchFamily="18" charset="0"/>
                <a:cs typeface="Times New Roman" panose="02020603050405020304" pitchFamily="18" charset="0"/>
              </a:rPr>
              <a:t>nMQM</a:t>
            </a:r>
            <a:r>
              <a:rPr lang="en-US" sz="2400" dirty="0">
                <a:latin typeface="Times New Roman" panose="02020603050405020304" pitchFamily="18" charset="0"/>
                <a:cs typeface="Times New Roman" panose="02020603050405020304" pitchFamily="18" charset="0"/>
              </a:rPr>
              <a:t> measurements with large nuclear spin, 1 ion is detected</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ACME – longer and more intense beam</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Coherent time is still in millisecond scale</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Large sample consumption (expensive with Th-229 or others)</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Laser cooling and trapping</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Very exciting prospective</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Very challenging in molecular physics and laser technologies</a:t>
            </a:r>
          </a:p>
        </p:txBody>
      </p:sp>
    </p:spTree>
    <p:extLst>
      <p:ext uri="{BB962C8B-B14F-4D97-AF65-F5344CB8AC3E}">
        <p14:creationId xmlns:p14="http://schemas.microsoft.com/office/powerpoint/2010/main" val="1224759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625AEB-AED0-C368-C8C7-15E3EF96B1B6}"/>
              </a:ext>
            </a:extLst>
          </p:cNvPr>
          <p:cNvSpPr/>
          <p:nvPr/>
        </p:nvSpPr>
        <p:spPr>
          <a:xfrm>
            <a:off x="459188" y="232100"/>
            <a:ext cx="3752694"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UNLV and Zhou lab</a:t>
            </a:r>
          </a:p>
        </p:txBody>
      </p:sp>
      <p:pic>
        <p:nvPicPr>
          <p:cNvPr id="6" name="Picture 5">
            <a:extLst>
              <a:ext uri="{FF2B5EF4-FFF2-40B4-BE49-F238E27FC236}">
                <a16:creationId xmlns:a16="http://schemas.microsoft.com/office/drawing/2014/main" id="{43215331-BA0F-57C7-0500-02D62D185CD5}"/>
              </a:ext>
            </a:extLst>
          </p:cNvPr>
          <p:cNvPicPr>
            <a:picLocks noChangeAspect="1"/>
          </p:cNvPicPr>
          <p:nvPr/>
        </p:nvPicPr>
        <p:blipFill>
          <a:blip r:embed="rId2"/>
          <a:stretch>
            <a:fillRect/>
          </a:stretch>
        </p:blipFill>
        <p:spPr>
          <a:xfrm>
            <a:off x="284481" y="1031059"/>
            <a:ext cx="6326516" cy="4094661"/>
          </a:xfrm>
          <a:prstGeom prst="rect">
            <a:avLst/>
          </a:prstGeom>
        </p:spPr>
      </p:pic>
      <p:sp>
        <p:nvSpPr>
          <p:cNvPr id="7" name="Arrow: Down 6">
            <a:extLst>
              <a:ext uri="{FF2B5EF4-FFF2-40B4-BE49-F238E27FC236}">
                <a16:creationId xmlns:a16="http://schemas.microsoft.com/office/drawing/2014/main" id="{AF7610DA-2A63-7387-77B5-8FCB7E3CDE12}"/>
              </a:ext>
            </a:extLst>
          </p:cNvPr>
          <p:cNvSpPr/>
          <p:nvPr/>
        </p:nvSpPr>
        <p:spPr>
          <a:xfrm>
            <a:off x="5736772" y="2188028"/>
            <a:ext cx="228600" cy="39188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B2ABCF0-7B07-D54F-E1CD-3186A511FE26}"/>
              </a:ext>
            </a:extLst>
          </p:cNvPr>
          <p:cNvSpPr txBox="1"/>
          <p:nvPr/>
        </p:nvSpPr>
        <p:spPr>
          <a:xfrm>
            <a:off x="6720560" y="299720"/>
            <a:ext cx="5471440" cy="2477601"/>
          </a:xfrm>
          <a:prstGeom prst="rect">
            <a:avLst/>
          </a:prstGeom>
          <a:noFill/>
        </p:spPr>
        <p:txBody>
          <a:bodyPr wrap="square" rtlCol="0">
            <a:spAutoFit/>
          </a:bodyPr>
          <a:lstStyle/>
          <a:p>
            <a:pPr>
              <a:spcAft>
                <a:spcPts val="600"/>
              </a:spcAft>
            </a:pPr>
            <a:r>
              <a:rPr lang="en-US" sz="2000" b="1" dirty="0">
                <a:latin typeface="Times New Roman" panose="02020603050405020304" pitchFamily="18" charset="0"/>
                <a:cs typeface="Times New Roman" panose="02020603050405020304" pitchFamily="18" charset="0"/>
              </a:rPr>
              <a:t>Molecules – quantum control and spectroscopy</a:t>
            </a:r>
          </a:p>
          <a:p>
            <a:pPr>
              <a:spcAft>
                <a:spcPts val="600"/>
              </a:spcAft>
            </a:pPr>
            <a:endParaRPr lang="en-US" sz="2000" dirty="0">
              <a:latin typeface="Times New Roman" panose="02020603050405020304" pitchFamily="18" charset="0"/>
              <a:cs typeface="Times New Roman" panose="02020603050405020304" pitchFamily="18" charset="0"/>
            </a:endParaRPr>
          </a:p>
          <a:p>
            <a:pPr>
              <a:spcAft>
                <a:spcPts val="600"/>
              </a:spcAft>
            </a:pPr>
            <a:endParaRPr lang="en-US" sz="2000" b="1" dirty="0">
              <a:latin typeface="Times New Roman" panose="02020603050405020304" pitchFamily="18" charset="0"/>
              <a:cs typeface="Times New Roman" panose="02020603050405020304" pitchFamily="18" charset="0"/>
            </a:endParaRPr>
          </a:p>
          <a:p>
            <a:pPr>
              <a:spcAft>
                <a:spcPts val="600"/>
              </a:spcAft>
            </a:pPr>
            <a:endParaRPr lang="en-US" sz="2000" b="1" dirty="0">
              <a:latin typeface="Times New Roman" panose="02020603050405020304" pitchFamily="18" charset="0"/>
              <a:cs typeface="Times New Roman" panose="02020603050405020304" pitchFamily="18" charset="0"/>
            </a:endParaRPr>
          </a:p>
          <a:p>
            <a:pPr>
              <a:spcAft>
                <a:spcPts val="600"/>
              </a:spcAft>
            </a:pPr>
            <a:endParaRPr lang="en-US" sz="2000" b="1" dirty="0">
              <a:latin typeface="Times New Roman" panose="02020603050405020304" pitchFamily="18" charset="0"/>
              <a:cs typeface="Times New Roman" panose="02020603050405020304" pitchFamily="18" charset="0"/>
            </a:endParaRPr>
          </a:p>
          <a:p>
            <a:pPr>
              <a:spcAft>
                <a:spcPts val="600"/>
              </a:spcAft>
            </a:pPr>
            <a:endParaRPr lang="en-US" sz="300" b="1" dirty="0">
              <a:latin typeface="Times New Roman" panose="02020603050405020304" pitchFamily="18" charset="0"/>
              <a:cs typeface="Times New Roman" panose="02020603050405020304" pitchFamily="18" charset="0"/>
            </a:endParaRPr>
          </a:p>
          <a:p>
            <a:pPr>
              <a:spcAft>
                <a:spcPts val="600"/>
              </a:spcAft>
            </a:pPr>
            <a:r>
              <a:rPr lang="en-US" sz="2000" b="1" dirty="0">
                <a:latin typeface="Times New Roman" panose="02020603050405020304" pitchFamily="18" charset="0"/>
                <a:cs typeface="Times New Roman" panose="02020603050405020304" pitchFamily="18" charset="0"/>
              </a:rPr>
              <a:t>Students</a:t>
            </a:r>
          </a:p>
        </p:txBody>
      </p:sp>
      <p:sp>
        <p:nvSpPr>
          <p:cNvPr id="14" name="TextBox 13">
            <a:extLst>
              <a:ext uri="{FF2B5EF4-FFF2-40B4-BE49-F238E27FC236}">
                <a16:creationId xmlns:a16="http://schemas.microsoft.com/office/drawing/2014/main" id="{7202799F-A07C-2307-5BB7-67964ADC5423}"/>
              </a:ext>
            </a:extLst>
          </p:cNvPr>
          <p:cNvSpPr txBox="1"/>
          <p:nvPr/>
        </p:nvSpPr>
        <p:spPr>
          <a:xfrm>
            <a:off x="6720560" y="5180602"/>
            <a:ext cx="4640523" cy="1077218"/>
          </a:xfrm>
          <a:prstGeom prst="rect">
            <a:avLst/>
          </a:prstGeom>
          <a:noFill/>
        </p:spPr>
        <p:txBody>
          <a:bodyPr wrap="square">
            <a:spAutoFit/>
          </a:bodyPr>
          <a:lstStyle/>
          <a:p>
            <a:pPr>
              <a:spcAft>
                <a:spcPts val="600"/>
              </a:spcAft>
            </a:pPr>
            <a:r>
              <a:rPr lang="en-US" b="1" dirty="0">
                <a:latin typeface="Times New Roman" panose="02020603050405020304" pitchFamily="18" charset="0"/>
                <a:cs typeface="Times New Roman" panose="02020603050405020304" pitchFamily="18" charset="0"/>
              </a:rPr>
              <a:t>Collaborators</a:t>
            </a:r>
          </a:p>
          <a:p>
            <a:pPr marL="285750" indent="-28575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Ion storage group, NIST, Boulder</a:t>
            </a:r>
          </a:p>
          <a:p>
            <a:pPr marL="285750" indent="-28575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Prof. Garcia-Ruiz and Prof. Field at MIT</a:t>
            </a:r>
          </a:p>
        </p:txBody>
      </p:sp>
      <p:sp>
        <p:nvSpPr>
          <p:cNvPr id="2" name="Footer Placeholder 3">
            <a:extLst>
              <a:ext uri="{FF2B5EF4-FFF2-40B4-BE49-F238E27FC236}">
                <a16:creationId xmlns:a16="http://schemas.microsoft.com/office/drawing/2014/main" id="{84D0A0EA-97A4-CA9D-B857-746C9B4E4853}"/>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E46FAE7-6D3A-AEFE-846C-FC8F887B10BE}"/>
              </a:ext>
            </a:extLst>
          </p:cNvPr>
          <p:cNvSpPr txBox="1"/>
          <p:nvPr/>
        </p:nvSpPr>
        <p:spPr>
          <a:xfrm>
            <a:off x="7257454" y="2687612"/>
            <a:ext cx="2964992" cy="2492990"/>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Rodrigo Fernandez</a:t>
            </a:r>
          </a:p>
          <a:p>
            <a:pPr marL="285750" indent="-285750">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Jose Mosquera Ojeda</a:t>
            </a:r>
          </a:p>
          <a:p>
            <a:pPr marL="285750" indent="-28575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Govinda Bhandari</a:t>
            </a:r>
          </a:p>
          <a:p>
            <a:pPr marL="285750" indent="-285750">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Bernardo Gutierrez</a:t>
            </a:r>
          </a:p>
          <a:p>
            <a:pPr marL="285750" indent="-285750">
              <a:spcAft>
                <a:spcPts val="60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Trevor Taylor</a:t>
            </a:r>
          </a:p>
          <a:p>
            <a:pPr marL="285750" indent="-285750">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Stephanie Letourne</a:t>
            </a:r>
            <a:r>
              <a:rPr lang="en-US" dirty="0">
                <a:latin typeface="Times New Roman" panose="02020603050405020304" pitchFamily="18" charset="0"/>
                <a:cs typeface="Times New Roman" panose="02020603050405020304" pitchFamily="18" charset="0"/>
              </a:rPr>
              <a:t>au</a:t>
            </a:r>
          </a:p>
          <a:p>
            <a:pPr marL="285750" indent="-285750">
              <a:spcAft>
                <a:spcPts val="600"/>
              </a:spcAft>
              <a:buFont typeface="Arial" panose="020B0604020202020204" pitchFamily="34" charset="0"/>
              <a:buChar char="•"/>
            </a:pPr>
            <a:r>
              <a:rPr lang="en-US" sz="1800" dirty="0" err="1">
                <a:latin typeface="Times New Roman" panose="02020603050405020304" pitchFamily="18" charset="0"/>
                <a:cs typeface="Times New Roman" panose="02020603050405020304" pitchFamily="18" charset="0"/>
              </a:rPr>
              <a:t>Xuanyi</a:t>
            </a:r>
            <a:r>
              <a:rPr lang="en-US" sz="1800" dirty="0">
                <a:latin typeface="Times New Roman" panose="02020603050405020304" pitchFamily="18" charset="0"/>
                <a:cs typeface="Times New Roman" panose="02020603050405020304" pitchFamily="18" charset="0"/>
              </a:rPr>
              <a:t> Wu</a:t>
            </a:r>
          </a:p>
        </p:txBody>
      </p:sp>
      <p:sp>
        <p:nvSpPr>
          <p:cNvPr id="10" name="TextBox 9">
            <a:extLst>
              <a:ext uri="{FF2B5EF4-FFF2-40B4-BE49-F238E27FC236}">
                <a16:creationId xmlns:a16="http://schemas.microsoft.com/office/drawing/2014/main" id="{FF1585A9-B0B1-6860-755A-73BA5A23CD6A}"/>
              </a:ext>
            </a:extLst>
          </p:cNvPr>
          <p:cNvSpPr txBox="1"/>
          <p:nvPr/>
        </p:nvSpPr>
        <p:spPr>
          <a:xfrm>
            <a:off x="7257454" y="865004"/>
            <a:ext cx="3889513" cy="1431161"/>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Molecular ions – </a:t>
            </a:r>
            <a:r>
              <a:rPr lang="en-US" sz="1800" dirty="0" err="1">
                <a:latin typeface="Times New Roman" panose="02020603050405020304" pitchFamily="18" charset="0"/>
                <a:cs typeface="Times New Roman" panose="02020603050405020304" pitchFamily="18" charset="0"/>
              </a:rPr>
              <a:t>eEDM</a:t>
            </a:r>
            <a:r>
              <a:rPr lang="en-US" sz="1800" dirty="0">
                <a:latin typeface="Times New Roman" panose="02020603050405020304" pitchFamily="18" charset="0"/>
                <a:cs typeface="Times New Roman" panose="02020603050405020304" pitchFamily="18" charset="0"/>
              </a:rPr>
              <a:t> &amp; </a:t>
            </a:r>
            <a:r>
              <a:rPr lang="en-US" sz="1800" dirty="0" err="1">
                <a:latin typeface="Times New Roman" panose="02020603050405020304" pitchFamily="18" charset="0"/>
                <a:cs typeface="Times New Roman" panose="02020603050405020304" pitchFamily="18" charset="0"/>
              </a:rPr>
              <a:t>nMQM</a:t>
            </a:r>
            <a:endParaRPr lang="en-US" sz="18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Rydberg molecules – </a:t>
            </a:r>
            <a:r>
              <a:rPr lang="en-US" sz="1800" dirty="0" err="1">
                <a:latin typeface="Times New Roman" panose="02020603050405020304" pitchFamily="18" charset="0"/>
                <a:cs typeface="Times New Roman" panose="02020603050405020304" pitchFamily="18" charset="0"/>
              </a:rPr>
              <a:t>RaF</a:t>
            </a:r>
            <a:endParaRPr lang="en-US" sz="18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OFC spectroscopy</a:t>
            </a:r>
          </a:p>
          <a:p>
            <a:pPr marL="285750" indent="-285750">
              <a:spcAft>
                <a:spcPts val="600"/>
              </a:spcAft>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Ion-radical collisions</a:t>
            </a:r>
          </a:p>
        </p:txBody>
      </p:sp>
      <p:pic>
        <p:nvPicPr>
          <p:cNvPr id="3" name="Picture 2">
            <a:extLst>
              <a:ext uri="{FF2B5EF4-FFF2-40B4-BE49-F238E27FC236}">
                <a16:creationId xmlns:a16="http://schemas.microsoft.com/office/drawing/2014/main" id="{7CCB6F60-33AD-F171-9A29-5725B54ED7F9}"/>
              </a:ext>
            </a:extLst>
          </p:cNvPr>
          <p:cNvPicPr>
            <a:picLocks noChangeAspect="1"/>
          </p:cNvPicPr>
          <p:nvPr/>
        </p:nvPicPr>
        <p:blipFill>
          <a:blip r:embed="rId3"/>
          <a:stretch>
            <a:fillRect/>
          </a:stretch>
        </p:blipFill>
        <p:spPr>
          <a:xfrm>
            <a:off x="459188" y="5372233"/>
            <a:ext cx="910529" cy="916599"/>
          </a:xfrm>
          <a:prstGeom prst="rect">
            <a:avLst/>
          </a:prstGeom>
        </p:spPr>
      </p:pic>
      <p:pic>
        <p:nvPicPr>
          <p:cNvPr id="9" name="Picture 8">
            <a:extLst>
              <a:ext uri="{FF2B5EF4-FFF2-40B4-BE49-F238E27FC236}">
                <a16:creationId xmlns:a16="http://schemas.microsoft.com/office/drawing/2014/main" id="{A0D10A35-4BE1-4533-496A-14B3454469F4}"/>
              </a:ext>
            </a:extLst>
          </p:cNvPr>
          <p:cNvPicPr>
            <a:picLocks noChangeAspect="1"/>
          </p:cNvPicPr>
          <p:nvPr/>
        </p:nvPicPr>
        <p:blipFill>
          <a:blip r:embed="rId4"/>
          <a:stretch>
            <a:fillRect/>
          </a:stretch>
        </p:blipFill>
        <p:spPr>
          <a:xfrm>
            <a:off x="2295075" y="5372233"/>
            <a:ext cx="1455066" cy="909416"/>
          </a:xfrm>
          <a:prstGeom prst="rect">
            <a:avLst/>
          </a:prstGeom>
        </p:spPr>
      </p:pic>
      <p:pic>
        <p:nvPicPr>
          <p:cNvPr id="13" name="Picture 4" descr="Army Research Office Logo | Materials Science and Engineering">
            <a:extLst>
              <a:ext uri="{FF2B5EF4-FFF2-40B4-BE49-F238E27FC236}">
                <a16:creationId xmlns:a16="http://schemas.microsoft.com/office/drawing/2014/main" id="{C7CDD370-112E-9188-B17C-118D654564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541" y="537443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a:extLst>
              <a:ext uri="{FF2B5EF4-FFF2-40B4-BE49-F238E27FC236}">
                <a16:creationId xmlns:a16="http://schemas.microsoft.com/office/drawing/2014/main" id="{CB06F7DD-CAB6-538B-E0E9-D01697481B77}"/>
              </a:ext>
            </a:extLst>
          </p:cNvPr>
          <p:cNvSpPr>
            <a:spLocks noGrp="1"/>
          </p:cNvSpPr>
          <p:nvPr>
            <p:ph type="sldNum" sz="quarter" idx="12"/>
          </p:nvPr>
        </p:nvSpPr>
        <p:spPr/>
        <p:txBody>
          <a:bodyPr/>
          <a:lstStyle/>
          <a:p>
            <a:fld id="{ED3232F1-7B0D-452B-9F8D-C88EEDC57A07}" type="slidenum">
              <a:rPr lang="en-US" smtClean="0"/>
              <a:t>2</a:t>
            </a:fld>
            <a:endParaRPr lang="en-US"/>
          </a:p>
        </p:txBody>
      </p:sp>
    </p:spTree>
    <p:extLst>
      <p:ext uri="{BB962C8B-B14F-4D97-AF65-F5344CB8AC3E}">
        <p14:creationId xmlns:p14="http://schemas.microsoft.com/office/powerpoint/2010/main" val="3388018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59C592-6C3B-1C61-DE33-83915C116C17}"/>
              </a:ext>
            </a:extLst>
          </p:cNvPr>
          <p:cNvSpPr/>
          <p:nvPr/>
        </p:nvSpPr>
        <p:spPr>
          <a:xfrm>
            <a:off x="459188" y="232100"/>
            <a:ext cx="5323701"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A new experimental platform</a:t>
            </a:r>
            <a:endParaRPr lang="en-US" sz="3200" b="1" u="sng" baseline="-25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2CB273E-D99D-A6B2-791C-05B97A905982}"/>
              </a:ext>
            </a:extLst>
          </p:cNvPr>
          <p:cNvSpPr txBox="1"/>
          <p:nvPr/>
        </p:nvSpPr>
        <p:spPr>
          <a:xfrm>
            <a:off x="629603" y="1109011"/>
            <a:ext cx="11078449" cy="907941"/>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Concentrate 100% population to a single quantum state from </a:t>
            </a:r>
            <a:r>
              <a:rPr lang="en-US" sz="2400" dirty="0">
                <a:solidFill>
                  <a:srgbClr val="FF0000"/>
                </a:solidFill>
                <a:latin typeface="Times New Roman" panose="02020603050405020304" pitchFamily="18" charset="0"/>
                <a:cs typeface="Times New Roman" panose="02020603050405020304" pitchFamily="18" charset="0"/>
              </a:rPr>
              <a:t>hundreds of initial states</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An efficient state readout with 100% fidelity</a:t>
            </a:r>
          </a:p>
        </p:txBody>
      </p:sp>
      <p:sp>
        <p:nvSpPr>
          <p:cNvPr id="8" name="Footer Placeholder 3">
            <a:extLst>
              <a:ext uri="{FF2B5EF4-FFF2-40B4-BE49-F238E27FC236}">
                <a16:creationId xmlns:a16="http://schemas.microsoft.com/office/drawing/2014/main" id="{7E63DC66-ED43-A5DB-2488-950F64B4C1DF}"/>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8BD98911-F5F6-49B1-ACDC-0CFFB64B3739}"/>
              </a:ext>
            </a:extLst>
          </p:cNvPr>
          <p:cNvSpPr>
            <a:spLocks noGrp="1"/>
          </p:cNvSpPr>
          <p:nvPr>
            <p:ph type="sldNum" sz="quarter" idx="12"/>
          </p:nvPr>
        </p:nvSpPr>
        <p:spPr/>
        <p:txBody>
          <a:bodyPr/>
          <a:lstStyle/>
          <a:p>
            <a:fld id="{ED3232F1-7B0D-452B-9F8D-C88EEDC57A07}" type="slidenum">
              <a:rPr lang="en-US" smtClean="0"/>
              <a:t>20</a:t>
            </a:fld>
            <a:endParaRPr lang="en-US"/>
          </a:p>
        </p:txBody>
      </p:sp>
    </p:spTree>
    <p:extLst>
      <p:ext uri="{BB962C8B-B14F-4D97-AF65-F5344CB8AC3E}">
        <p14:creationId xmlns:p14="http://schemas.microsoft.com/office/powerpoint/2010/main" val="1894085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67B72-DD16-9BA7-5C36-2C78B605076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AC7A6C7-F998-5407-8073-C6865EAFEE30}"/>
              </a:ext>
            </a:extLst>
          </p:cNvPr>
          <p:cNvSpPr/>
          <p:nvPr/>
        </p:nvSpPr>
        <p:spPr>
          <a:xfrm>
            <a:off x="459188" y="232100"/>
            <a:ext cx="5323701"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A new experimental platform</a:t>
            </a:r>
            <a:endParaRPr lang="en-US" sz="3200" b="1" u="sng" baseline="-25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57D7D06-25D8-730B-1BE6-0CDB8CC4BDD7}"/>
              </a:ext>
            </a:extLst>
          </p:cNvPr>
          <p:cNvSpPr txBox="1"/>
          <p:nvPr/>
        </p:nvSpPr>
        <p:spPr>
          <a:xfrm>
            <a:off x="629603" y="1109011"/>
            <a:ext cx="11078449" cy="1585049"/>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Concentrate 100% population to a single quantum state from </a:t>
            </a:r>
            <a:r>
              <a:rPr lang="en-US" sz="2400" dirty="0">
                <a:solidFill>
                  <a:srgbClr val="FF0000"/>
                </a:solidFill>
                <a:latin typeface="Times New Roman" panose="02020603050405020304" pitchFamily="18" charset="0"/>
                <a:cs typeface="Times New Roman" panose="02020603050405020304" pitchFamily="18" charset="0"/>
              </a:rPr>
              <a:t>hundreds of initial states</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An efficient state readout with 100% fidelity</a:t>
            </a:r>
          </a:p>
          <a:p>
            <a:pPr marL="285750" indent="-285750">
              <a:spcAft>
                <a:spcPts val="600"/>
              </a:spcAft>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Extremely long coherence time – beyond a minute</a:t>
            </a:r>
          </a:p>
        </p:txBody>
      </p:sp>
      <p:sp>
        <p:nvSpPr>
          <p:cNvPr id="8" name="Footer Placeholder 3">
            <a:extLst>
              <a:ext uri="{FF2B5EF4-FFF2-40B4-BE49-F238E27FC236}">
                <a16:creationId xmlns:a16="http://schemas.microsoft.com/office/drawing/2014/main" id="{AED04D3B-154F-422A-B5F0-4618B6414DD9}"/>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BDA41512-AB61-DB91-5E77-B493F57E72C2}"/>
              </a:ext>
            </a:extLst>
          </p:cNvPr>
          <p:cNvSpPr>
            <a:spLocks noGrp="1"/>
          </p:cNvSpPr>
          <p:nvPr>
            <p:ph type="sldNum" sz="quarter" idx="12"/>
          </p:nvPr>
        </p:nvSpPr>
        <p:spPr/>
        <p:txBody>
          <a:bodyPr/>
          <a:lstStyle/>
          <a:p>
            <a:fld id="{ED3232F1-7B0D-452B-9F8D-C88EEDC57A07}" type="slidenum">
              <a:rPr lang="en-US" smtClean="0"/>
              <a:t>21</a:t>
            </a:fld>
            <a:endParaRPr lang="en-US"/>
          </a:p>
        </p:txBody>
      </p:sp>
    </p:spTree>
    <p:extLst>
      <p:ext uri="{BB962C8B-B14F-4D97-AF65-F5344CB8AC3E}">
        <p14:creationId xmlns:p14="http://schemas.microsoft.com/office/powerpoint/2010/main" val="630087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DC8B9-2D73-9632-1922-4247F7533E6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3BE3B3F-6D79-DA98-99F7-07BA55C791F0}"/>
              </a:ext>
            </a:extLst>
          </p:cNvPr>
          <p:cNvSpPr/>
          <p:nvPr/>
        </p:nvSpPr>
        <p:spPr>
          <a:xfrm>
            <a:off x="459188" y="232100"/>
            <a:ext cx="5323701"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A new experimental platform</a:t>
            </a:r>
            <a:endParaRPr lang="en-US" sz="3200" b="1" u="sng" baseline="-25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BF0FBF2-4B36-7017-AAE7-4B4A38E5D6A5}"/>
              </a:ext>
            </a:extLst>
          </p:cNvPr>
          <p:cNvSpPr txBox="1"/>
          <p:nvPr/>
        </p:nvSpPr>
        <p:spPr>
          <a:xfrm>
            <a:off x="629603" y="1109011"/>
            <a:ext cx="11078449" cy="3154710"/>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Concentrate 100% population to a single quantum state from </a:t>
            </a:r>
            <a:r>
              <a:rPr lang="en-US" sz="2400" dirty="0">
                <a:solidFill>
                  <a:srgbClr val="FF0000"/>
                </a:solidFill>
                <a:latin typeface="Times New Roman" panose="02020603050405020304" pitchFamily="18" charset="0"/>
                <a:cs typeface="Times New Roman" panose="02020603050405020304" pitchFamily="18" charset="0"/>
              </a:rPr>
              <a:t>hundreds of initial states</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An efficient state readout with 100% fidelity</a:t>
            </a:r>
          </a:p>
          <a:p>
            <a:pPr marL="285750" indent="-285750">
              <a:spcAft>
                <a:spcPts val="600"/>
              </a:spcAft>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Extremely long coherence time – beyond a minute</a:t>
            </a:r>
          </a:p>
          <a:p>
            <a:pPr marL="285750" indent="-285750">
              <a:spcAft>
                <a:spcPts val="600"/>
              </a:spcAft>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2400" dirty="0">
                <a:solidFill>
                  <a:srgbClr val="FF0000"/>
                </a:solidFill>
                <a:latin typeface="Times New Roman" panose="02020603050405020304" pitchFamily="18" charset="0"/>
                <a:cs typeface="Times New Roman" panose="02020603050405020304" pitchFamily="18" charset="0"/>
              </a:rPr>
              <a:t>Universal platform</a:t>
            </a:r>
            <a:r>
              <a:rPr lang="en-US" sz="2400" dirty="0">
                <a:latin typeface="Times New Roman" panose="02020603050405020304" pitchFamily="18" charset="0"/>
                <a:cs typeface="Times New Roman" panose="02020603050405020304" pitchFamily="18" charset="0"/>
              </a:rPr>
              <a:t> for different molecular species</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Rare isotopes – minimum amount of sample</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Repeat measurements of a single ion</a:t>
            </a:r>
          </a:p>
        </p:txBody>
      </p:sp>
      <p:sp>
        <p:nvSpPr>
          <p:cNvPr id="8" name="Footer Placeholder 3">
            <a:extLst>
              <a:ext uri="{FF2B5EF4-FFF2-40B4-BE49-F238E27FC236}">
                <a16:creationId xmlns:a16="http://schemas.microsoft.com/office/drawing/2014/main" id="{7D0A9B76-FCBC-9ACD-6F31-8D888E350DA7}"/>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29A69FCB-9D0B-8FAD-A771-B2D0512A0298}"/>
              </a:ext>
            </a:extLst>
          </p:cNvPr>
          <p:cNvSpPr>
            <a:spLocks noGrp="1"/>
          </p:cNvSpPr>
          <p:nvPr>
            <p:ph type="sldNum" sz="quarter" idx="12"/>
          </p:nvPr>
        </p:nvSpPr>
        <p:spPr/>
        <p:txBody>
          <a:bodyPr/>
          <a:lstStyle/>
          <a:p>
            <a:fld id="{ED3232F1-7B0D-452B-9F8D-C88EEDC57A07}" type="slidenum">
              <a:rPr lang="en-US" smtClean="0"/>
              <a:t>22</a:t>
            </a:fld>
            <a:endParaRPr lang="en-US"/>
          </a:p>
        </p:txBody>
      </p:sp>
    </p:spTree>
    <p:extLst>
      <p:ext uri="{BB962C8B-B14F-4D97-AF65-F5344CB8AC3E}">
        <p14:creationId xmlns:p14="http://schemas.microsoft.com/office/powerpoint/2010/main" val="3748102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EAE09-4FFC-2368-327D-FF121BC63CC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4B5211D-922A-3398-81AD-1BA6E529C65F}"/>
              </a:ext>
            </a:extLst>
          </p:cNvPr>
          <p:cNvSpPr/>
          <p:nvPr/>
        </p:nvSpPr>
        <p:spPr>
          <a:xfrm>
            <a:off x="459188" y="232100"/>
            <a:ext cx="5323701"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A new experimental platform</a:t>
            </a:r>
            <a:endParaRPr lang="en-US" sz="3200" b="1" u="sng" baseline="-25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696C851-04EA-8425-C113-75D2661BCDBF}"/>
              </a:ext>
            </a:extLst>
          </p:cNvPr>
          <p:cNvSpPr txBox="1"/>
          <p:nvPr/>
        </p:nvSpPr>
        <p:spPr>
          <a:xfrm>
            <a:off x="629603" y="1109011"/>
            <a:ext cx="11078449" cy="4278094"/>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Concentrate 100% population to a single quantum state from </a:t>
            </a:r>
            <a:r>
              <a:rPr lang="en-US" sz="2400" dirty="0">
                <a:solidFill>
                  <a:srgbClr val="FF0000"/>
                </a:solidFill>
                <a:latin typeface="Times New Roman" panose="02020603050405020304" pitchFamily="18" charset="0"/>
                <a:cs typeface="Times New Roman" panose="02020603050405020304" pitchFamily="18" charset="0"/>
              </a:rPr>
              <a:t>hundreds of initial states</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An efficient state readout with 100% fidelity</a:t>
            </a:r>
          </a:p>
          <a:p>
            <a:pPr marL="285750" indent="-285750">
              <a:spcAft>
                <a:spcPts val="600"/>
              </a:spcAft>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Extremely long coherence time – beyond a minute</a:t>
            </a:r>
          </a:p>
          <a:p>
            <a:pPr marL="285750" indent="-285750">
              <a:spcAft>
                <a:spcPts val="600"/>
              </a:spcAft>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2400" dirty="0">
                <a:solidFill>
                  <a:srgbClr val="FF0000"/>
                </a:solidFill>
                <a:latin typeface="Times New Roman" panose="02020603050405020304" pitchFamily="18" charset="0"/>
                <a:cs typeface="Times New Roman" panose="02020603050405020304" pitchFamily="18" charset="0"/>
              </a:rPr>
              <a:t>Universal platform</a:t>
            </a:r>
            <a:r>
              <a:rPr lang="en-US" sz="2400" dirty="0">
                <a:latin typeface="Times New Roman" panose="02020603050405020304" pitchFamily="18" charset="0"/>
                <a:cs typeface="Times New Roman" panose="02020603050405020304" pitchFamily="18" charset="0"/>
              </a:rPr>
              <a:t> for different molecular species</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Rare isotopes – minimum amount of sample</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Repeat measurements of a single ion</a:t>
            </a:r>
          </a:p>
          <a:p>
            <a:pPr marL="285750" indent="-285750">
              <a:spcAft>
                <a:spcPts val="600"/>
              </a:spcAft>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Chip-scale of the experimental device – microfabricated ion trap</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Scalability – highly parallel measurements</a:t>
            </a:r>
          </a:p>
        </p:txBody>
      </p:sp>
      <p:sp>
        <p:nvSpPr>
          <p:cNvPr id="8" name="Footer Placeholder 3">
            <a:extLst>
              <a:ext uri="{FF2B5EF4-FFF2-40B4-BE49-F238E27FC236}">
                <a16:creationId xmlns:a16="http://schemas.microsoft.com/office/drawing/2014/main" id="{89216406-FF83-D0D3-907F-BB3813E5002D}"/>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8883D5C3-397F-E334-03A9-856A2AE8E9E5}"/>
              </a:ext>
            </a:extLst>
          </p:cNvPr>
          <p:cNvSpPr>
            <a:spLocks noGrp="1"/>
          </p:cNvSpPr>
          <p:nvPr>
            <p:ph type="sldNum" sz="quarter" idx="12"/>
          </p:nvPr>
        </p:nvSpPr>
        <p:spPr/>
        <p:txBody>
          <a:bodyPr/>
          <a:lstStyle/>
          <a:p>
            <a:fld id="{ED3232F1-7B0D-452B-9F8D-C88EEDC57A07}" type="slidenum">
              <a:rPr lang="en-US" smtClean="0"/>
              <a:t>23</a:t>
            </a:fld>
            <a:endParaRPr lang="en-US"/>
          </a:p>
        </p:txBody>
      </p:sp>
    </p:spTree>
    <p:extLst>
      <p:ext uri="{BB962C8B-B14F-4D97-AF65-F5344CB8AC3E}">
        <p14:creationId xmlns:p14="http://schemas.microsoft.com/office/powerpoint/2010/main" val="4036526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39488-F6B5-28F4-8E0C-38BEF2E06BD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928FC4A-9CB3-FFBF-3D2E-40B294C3014A}"/>
              </a:ext>
            </a:extLst>
          </p:cNvPr>
          <p:cNvSpPr/>
          <p:nvPr/>
        </p:nvSpPr>
        <p:spPr>
          <a:xfrm>
            <a:off x="459188" y="232100"/>
            <a:ext cx="5323701"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A new experimental platform</a:t>
            </a:r>
            <a:endParaRPr lang="en-US" sz="3200" b="1" u="sng" baseline="-25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11526B8-6DBE-22E0-B76D-3EC02CB25870}"/>
              </a:ext>
            </a:extLst>
          </p:cNvPr>
          <p:cNvSpPr txBox="1"/>
          <p:nvPr/>
        </p:nvSpPr>
        <p:spPr>
          <a:xfrm>
            <a:off x="629603" y="1109011"/>
            <a:ext cx="11078449" cy="4955203"/>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Concentrate 100% population to a single quantum state from </a:t>
            </a:r>
            <a:r>
              <a:rPr lang="en-US" sz="2400" dirty="0">
                <a:solidFill>
                  <a:srgbClr val="FF0000"/>
                </a:solidFill>
                <a:latin typeface="Times New Roman" panose="02020603050405020304" pitchFamily="18" charset="0"/>
                <a:cs typeface="Times New Roman" panose="02020603050405020304" pitchFamily="18" charset="0"/>
              </a:rPr>
              <a:t>hundreds of initial states</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An efficient state readout with 100% fidelity</a:t>
            </a:r>
          </a:p>
          <a:p>
            <a:pPr marL="285750" indent="-285750">
              <a:spcAft>
                <a:spcPts val="600"/>
              </a:spcAft>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Extremely long coherence time – beyond a minute</a:t>
            </a:r>
          </a:p>
          <a:p>
            <a:pPr marL="285750" indent="-285750">
              <a:spcAft>
                <a:spcPts val="600"/>
              </a:spcAft>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2400" dirty="0">
                <a:solidFill>
                  <a:srgbClr val="FF0000"/>
                </a:solidFill>
                <a:latin typeface="Times New Roman" panose="02020603050405020304" pitchFamily="18" charset="0"/>
                <a:cs typeface="Times New Roman" panose="02020603050405020304" pitchFamily="18" charset="0"/>
              </a:rPr>
              <a:t>Universal platform</a:t>
            </a:r>
            <a:r>
              <a:rPr lang="en-US" sz="2400" dirty="0">
                <a:latin typeface="Times New Roman" panose="02020603050405020304" pitchFamily="18" charset="0"/>
                <a:cs typeface="Times New Roman" panose="02020603050405020304" pitchFamily="18" charset="0"/>
              </a:rPr>
              <a:t> for different molecular species</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Rare isotopes – minimum amount of sample</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Repeat measurements of a single ion</a:t>
            </a:r>
          </a:p>
          <a:p>
            <a:pPr marL="285750" indent="-285750">
              <a:spcAft>
                <a:spcPts val="600"/>
              </a:spcAft>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Chip-scale of the experimental device – microfabricated ion trap</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Scalability – highly parallel measurements</a:t>
            </a:r>
          </a:p>
          <a:p>
            <a:pPr marL="285750" indent="-285750">
              <a:spcAft>
                <a:spcPts val="600"/>
              </a:spcAft>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Minimum systematics – inherit reference, quantum sensors</a:t>
            </a:r>
          </a:p>
        </p:txBody>
      </p:sp>
      <p:sp>
        <p:nvSpPr>
          <p:cNvPr id="8" name="Footer Placeholder 3">
            <a:extLst>
              <a:ext uri="{FF2B5EF4-FFF2-40B4-BE49-F238E27FC236}">
                <a16:creationId xmlns:a16="http://schemas.microsoft.com/office/drawing/2014/main" id="{ED432E99-A089-34DF-E5B7-6CE418B7DA3F}"/>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81826EB-C751-6EF5-BB48-BC9AE548A536}"/>
              </a:ext>
            </a:extLst>
          </p:cNvPr>
          <p:cNvSpPr>
            <a:spLocks noGrp="1"/>
          </p:cNvSpPr>
          <p:nvPr>
            <p:ph type="sldNum" sz="quarter" idx="12"/>
          </p:nvPr>
        </p:nvSpPr>
        <p:spPr/>
        <p:txBody>
          <a:bodyPr/>
          <a:lstStyle/>
          <a:p>
            <a:fld id="{ED3232F1-7B0D-452B-9F8D-C88EEDC57A07}" type="slidenum">
              <a:rPr lang="en-US" smtClean="0"/>
              <a:t>24</a:t>
            </a:fld>
            <a:endParaRPr lang="en-US"/>
          </a:p>
        </p:txBody>
      </p:sp>
    </p:spTree>
    <p:extLst>
      <p:ext uri="{BB962C8B-B14F-4D97-AF65-F5344CB8AC3E}">
        <p14:creationId xmlns:p14="http://schemas.microsoft.com/office/powerpoint/2010/main" val="3629166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4E907784-21A8-88D9-3964-7A98399F2704}"/>
              </a:ext>
            </a:extLst>
          </p:cNvPr>
          <p:cNvSpPr/>
          <p:nvPr/>
        </p:nvSpPr>
        <p:spPr>
          <a:xfrm>
            <a:off x="3433763" y="878920"/>
            <a:ext cx="8339137"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A32FFBE-6F37-667C-EF02-B96BEBB1511D}"/>
              </a:ext>
            </a:extLst>
          </p:cNvPr>
          <p:cNvSpPr>
            <a:spLocks noGrp="1"/>
          </p:cNvSpPr>
          <p:nvPr>
            <p:ph type="sldNum" sz="quarter" idx="12"/>
          </p:nvPr>
        </p:nvSpPr>
        <p:spPr/>
        <p:txBody>
          <a:bodyPr/>
          <a:lstStyle/>
          <a:p>
            <a:fld id="{C4B4B978-2769-4B31-A37E-51C501BA6227}" type="slidenum">
              <a:rPr lang="en-US" smtClean="0"/>
              <a:t>25</a:t>
            </a:fld>
            <a:endParaRPr lang="en-US"/>
          </a:p>
        </p:txBody>
      </p:sp>
      <p:cxnSp>
        <p:nvCxnSpPr>
          <p:cNvPr id="6" name="Straight Connector 5">
            <a:extLst>
              <a:ext uri="{FF2B5EF4-FFF2-40B4-BE49-F238E27FC236}">
                <a16:creationId xmlns:a16="http://schemas.microsoft.com/office/drawing/2014/main" id="{ACC99906-0FCC-45C8-EBE2-9FC645C4BEE2}"/>
              </a:ext>
            </a:extLst>
          </p:cNvPr>
          <p:cNvCxnSpPr/>
          <p:nvPr/>
        </p:nvCxnSpPr>
        <p:spPr>
          <a:xfrm>
            <a:off x="9481152" y="5411046"/>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258F41-B339-80E1-5CC4-79FDB5AC6E41}"/>
              </a:ext>
            </a:extLst>
          </p:cNvPr>
          <p:cNvCxnSpPr/>
          <p:nvPr/>
        </p:nvCxnSpPr>
        <p:spPr>
          <a:xfrm>
            <a:off x="10013598" y="528049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6EC490-E3C3-4598-ED13-D069C4E99E1B}"/>
              </a:ext>
            </a:extLst>
          </p:cNvPr>
          <p:cNvCxnSpPr/>
          <p:nvPr/>
        </p:nvCxnSpPr>
        <p:spPr>
          <a:xfrm>
            <a:off x="10561818" y="51566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1310EC-6275-4263-66C9-E986D2A44C9F}"/>
              </a:ext>
            </a:extLst>
          </p:cNvPr>
          <p:cNvCxnSpPr/>
          <p:nvPr/>
        </p:nvCxnSpPr>
        <p:spPr>
          <a:xfrm>
            <a:off x="11123262" y="5028080"/>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908911-BBB1-6697-FAC1-3CEAC3B86B04}"/>
              </a:ext>
            </a:extLst>
          </p:cNvPr>
          <p:cNvSpPr txBox="1"/>
          <p:nvPr/>
        </p:nvSpPr>
        <p:spPr>
          <a:xfrm>
            <a:off x="10098370" y="5863483"/>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3</a:t>
            </a:r>
            <a:r>
              <a:rPr lang="el-GR" b="1" dirty="0">
                <a:latin typeface="Palatino Linotype" panose="02040502050505030304" pitchFamily="18" charset="0"/>
              </a:rPr>
              <a:t>Δ</a:t>
            </a:r>
            <a:r>
              <a:rPr lang="en-US" b="1" baseline="-25000" dirty="0">
                <a:latin typeface="Palatino Linotype" panose="02040502050505030304" pitchFamily="18" charset="0"/>
              </a:rPr>
              <a:t>1</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sp>
        <p:nvSpPr>
          <p:cNvPr id="14" name="TextBox 13">
            <a:extLst>
              <a:ext uri="{FF2B5EF4-FFF2-40B4-BE49-F238E27FC236}">
                <a16:creationId xmlns:a16="http://schemas.microsoft.com/office/drawing/2014/main" id="{42683F0C-2DD2-7BF0-782A-6D5A3F92B466}"/>
              </a:ext>
            </a:extLst>
          </p:cNvPr>
          <p:cNvSpPr txBox="1"/>
          <p:nvPr/>
        </p:nvSpPr>
        <p:spPr>
          <a:xfrm>
            <a:off x="9399237" y="5431866"/>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15" name="TextBox 14">
            <a:extLst>
              <a:ext uri="{FF2B5EF4-FFF2-40B4-BE49-F238E27FC236}">
                <a16:creationId xmlns:a16="http://schemas.microsoft.com/office/drawing/2014/main" id="{53E5364E-9A65-0F0F-1E53-903BC5751761}"/>
              </a:ext>
            </a:extLst>
          </p:cNvPr>
          <p:cNvSpPr txBox="1"/>
          <p:nvPr/>
        </p:nvSpPr>
        <p:spPr>
          <a:xfrm>
            <a:off x="9931300" y="5317180"/>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=2</a:t>
            </a:r>
            <a:endParaRPr lang="en-US" dirty="0"/>
          </a:p>
        </p:txBody>
      </p:sp>
      <p:sp>
        <p:nvSpPr>
          <p:cNvPr id="16" name="TextBox 15">
            <a:extLst>
              <a:ext uri="{FF2B5EF4-FFF2-40B4-BE49-F238E27FC236}">
                <a16:creationId xmlns:a16="http://schemas.microsoft.com/office/drawing/2014/main" id="{DE71F177-CDD2-33BC-2D96-96DFB45575FE}"/>
              </a:ext>
            </a:extLst>
          </p:cNvPr>
          <p:cNvSpPr txBox="1"/>
          <p:nvPr/>
        </p:nvSpPr>
        <p:spPr>
          <a:xfrm>
            <a:off x="10479520" y="5195473"/>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=3</a:t>
            </a:r>
            <a:endParaRPr lang="en-US" dirty="0"/>
          </a:p>
        </p:txBody>
      </p:sp>
      <p:sp>
        <p:nvSpPr>
          <p:cNvPr id="17" name="TextBox 16">
            <a:extLst>
              <a:ext uri="{FF2B5EF4-FFF2-40B4-BE49-F238E27FC236}">
                <a16:creationId xmlns:a16="http://schemas.microsoft.com/office/drawing/2014/main" id="{B6B52940-52EE-8395-9EC0-8178C353CA48}"/>
              </a:ext>
            </a:extLst>
          </p:cNvPr>
          <p:cNvSpPr txBox="1"/>
          <p:nvPr/>
        </p:nvSpPr>
        <p:spPr>
          <a:xfrm>
            <a:off x="11040964" y="5062534"/>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=4</a:t>
            </a:r>
            <a:endParaRPr lang="en-US" dirty="0"/>
          </a:p>
        </p:txBody>
      </p:sp>
      <p:sp>
        <p:nvSpPr>
          <p:cNvPr id="18" name="Oval 17">
            <a:extLst>
              <a:ext uri="{FF2B5EF4-FFF2-40B4-BE49-F238E27FC236}">
                <a16:creationId xmlns:a16="http://schemas.microsoft.com/office/drawing/2014/main" id="{4EF27B59-618E-47BD-2334-65962E931D57}"/>
              </a:ext>
            </a:extLst>
          </p:cNvPr>
          <p:cNvSpPr/>
          <p:nvPr/>
        </p:nvSpPr>
        <p:spPr>
          <a:xfrm>
            <a:off x="9558331" y="5189785"/>
            <a:ext cx="210851" cy="21085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2CF381-E4CB-8B5E-EC69-F423EACE65CD}"/>
              </a:ext>
            </a:extLst>
          </p:cNvPr>
          <p:cNvSpPr/>
          <p:nvPr/>
        </p:nvSpPr>
        <p:spPr>
          <a:xfrm>
            <a:off x="10098211" y="5087815"/>
            <a:ext cx="181400" cy="181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D9E39C-8F05-74F4-F2A8-4AF781AF14C8}"/>
              </a:ext>
            </a:extLst>
          </p:cNvPr>
          <p:cNvSpPr/>
          <p:nvPr/>
        </p:nvSpPr>
        <p:spPr>
          <a:xfrm>
            <a:off x="10673137" y="5004808"/>
            <a:ext cx="135799" cy="1357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CCB37BB-C8B6-6429-C529-2256FE58C960}"/>
              </a:ext>
            </a:extLst>
          </p:cNvPr>
          <p:cNvSpPr/>
          <p:nvPr/>
        </p:nvSpPr>
        <p:spPr>
          <a:xfrm>
            <a:off x="11261301" y="4927210"/>
            <a:ext cx="89680" cy="89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E7ABE22-4170-29B0-C8AB-1A1897505941}"/>
              </a:ext>
            </a:extLst>
          </p:cNvPr>
          <p:cNvSpPr txBox="1"/>
          <p:nvPr/>
        </p:nvSpPr>
        <p:spPr>
          <a:xfrm>
            <a:off x="369093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232</a:t>
            </a:r>
            <a:r>
              <a:rPr lang="en-US" b="1" dirty="0">
                <a:latin typeface="Palatino Linotype" panose="02040502050505030304" pitchFamily="18" charset="0"/>
              </a:rPr>
              <a:t>ThF</a:t>
            </a:r>
            <a:r>
              <a:rPr lang="en-US" b="1" baseline="30000" dirty="0">
                <a:latin typeface="Palatino Linotype" panose="02040502050505030304" pitchFamily="18" charset="0"/>
              </a:rPr>
              <a:t>+</a:t>
            </a:r>
          </a:p>
        </p:txBody>
      </p:sp>
      <p:sp>
        <p:nvSpPr>
          <p:cNvPr id="2" name="Rectangle 1">
            <a:extLst>
              <a:ext uri="{FF2B5EF4-FFF2-40B4-BE49-F238E27FC236}">
                <a16:creationId xmlns:a16="http://schemas.microsoft.com/office/drawing/2014/main" id="{81FB24DE-92EB-7E8D-58BD-5158022A3A45}"/>
              </a:ext>
            </a:extLst>
          </p:cNvPr>
          <p:cNvSpPr/>
          <p:nvPr/>
        </p:nvSpPr>
        <p:spPr>
          <a:xfrm>
            <a:off x="459188" y="232100"/>
            <a:ext cx="572522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State preparation and detection</a:t>
            </a:r>
            <a:endParaRPr lang="en-US" sz="3200" b="1" u="sng" baseline="-25000" dirty="0">
              <a:latin typeface="Times New Roman" panose="02020603050405020304" pitchFamily="18" charset="0"/>
              <a:cs typeface="Times New Roman" panose="02020603050405020304" pitchFamily="18" charset="0"/>
            </a:endParaRPr>
          </a:p>
        </p:txBody>
      </p:sp>
      <p:sp>
        <p:nvSpPr>
          <p:cNvPr id="5" name="Footer Placeholder 3">
            <a:extLst>
              <a:ext uri="{FF2B5EF4-FFF2-40B4-BE49-F238E27FC236}">
                <a16:creationId xmlns:a16="http://schemas.microsoft.com/office/drawing/2014/main" id="{D8565B78-B133-0C3B-E8BE-301EE171AD78}"/>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0650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4E907784-21A8-88D9-3964-7A98399F2704}"/>
              </a:ext>
            </a:extLst>
          </p:cNvPr>
          <p:cNvSpPr/>
          <p:nvPr/>
        </p:nvSpPr>
        <p:spPr>
          <a:xfrm>
            <a:off x="3433763" y="878920"/>
            <a:ext cx="8339137"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A32FFBE-6F37-667C-EF02-B96BEBB1511D}"/>
              </a:ext>
            </a:extLst>
          </p:cNvPr>
          <p:cNvSpPr>
            <a:spLocks noGrp="1"/>
          </p:cNvSpPr>
          <p:nvPr>
            <p:ph type="sldNum" sz="quarter" idx="12"/>
          </p:nvPr>
        </p:nvSpPr>
        <p:spPr/>
        <p:txBody>
          <a:bodyPr/>
          <a:lstStyle/>
          <a:p>
            <a:fld id="{C4B4B978-2769-4B31-A37E-51C501BA6227}" type="slidenum">
              <a:rPr lang="en-US" smtClean="0"/>
              <a:t>26</a:t>
            </a:fld>
            <a:endParaRPr lang="en-US"/>
          </a:p>
        </p:txBody>
      </p:sp>
      <p:cxnSp>
        <p:nvCxnSpPr>
          <p:cNvPr id="6" name="Straight Connector 5">
            <a:extLst>
              <a:ext uri="{FF2B5EF4-FFF2-40B4-BE49-F238E27FC236}">
                <a16:creationId xmlns:a16="http://schemas.microsoft.com/office/drawing/2014/main" id="{ACC99906-0FCC-45C8-EBE2-9FC645C4BEE2}"/>
              </a:ext>
            </a:extLst>
          </p:cNvPr>
          <p:cNvCxnSpPr/>
          <p:nvPr/>
        </p:nvCxnSpPr>
        <p:spPr>
          <a:xfrm>
            <a:off x="9481152" y="5411046"/>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258F41-B339-80E1-5CC4-79FDB5AC6E41}"/>
              </a:ext>
            </a:extLst>
          </p:cNvPr>
          <p:cNvCxnSpPr/>
          <p:nvPr/>
        </p:nvCxnSpPr>
        <p:spPr>
          <a:xfrm>
            <a:off x="10013598" y="528049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6EC490-E3C3-4598-ED13-D069C4E99E1B}"/>
              </a:ext>
            </a:extLst>
          </p:cNvPr>
          <p:cNvCxnSpPr/>
          <p:nvPr/>
        </p:nvCxnSpPr>
        <p:spPr>
          <a:xfrm>
            <a:off x="10561818" y="51566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1310EC-6275-4263-66C9-E986D2A44C9F}"/>
              </a:ext>
            </a:extLst>
          </p:cNvPr>
          <p:cNvCxnSpPr/>
          <p:nvPr/>
        </p:nvCxnSpPr>
        <p:spPr>
          <a:xfrm>
            <a:off x="11123262" y="5028080"/>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908911-BBB1-6697-FAC1-3CEAC3B86B04}"/>
              </a:ext>
            </a:extLst>
          </p:cNvPr>
          <p:cNvSpPr txBox="1"/>
          <p:nvPr/>
        </p:nvSpPr>
        <p:spPr>
          <a:xfrm>
            <a:off x="10098370" y="5863483"/>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3</a:t>
            </a:r>
            <a:r>
              <a:rPr lang="el-GR" b="1" dirty="0">
                <a:latin typeface="Palatino Linotype" panose="02040502050505030304" pitchFamily="18" charset="0"/>
              </a:rPr>
              <a:t>Δ</a:t>
            </a:r>
            <a:r>
              <a:rPr lang="en-US" b="1" baseline="-25000" dirty="0">
                <a:latin typeface="Palatino Linotype" panose="02040502050505030304" pitchFamily="18" charset="0"/>
              </a:rPr>
              <a:t>1</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sp>
        <p:nvSpPr>
          <p:cNvPr id="14" name="TextBox 13">
            <a:extLst>
              <a:ext uri="{FF2B5EF4-FFF2-40B4-BE49-F238E27FC236}">
                <a16:creationId xmlns:a16="http://schemas.microsoft.com/office/drawing/2014/main" id="{42683F0C-2DD2-7BF0-782A-6D5A3F92B466}"/>
              </a:ext>
            </a:extLst>
          </p:cNvPr>
          <p:cNvSpPr txBox="1"/>
          <p:nvPr/>
        </p:nvSpPr>
        <p:spPr>
          <a:xfrm>
            <a:off x="9399237" y="5431866"/>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15" name="TextBox 14">
            <a:extLst>
              <a:ext uri="{FF2B5EF4-FFF2-40B4-BE49-F238E27FC236}">
                <a16:creationId xmlns:a16="http://schemas.microsoft.com/office/drawing/2014/main" id="{53E5364E-9A65-0F0F-1E53-903BC5751761}"/>
              </a:ext>
            </a:extLst>
          </p:cNvPr>
          <p:cNvSpPr txBox="1"/>
          <p:nvPr/>
        </p:nvSpPr>
        <p:spPr>
          <a:xfrm>
            <a:off x="9931300" y="5317180"/>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=2</a:t>
            </a:r>
            <a:endParaRPr lang="en-US" dirty="0"/>
          </a:p>
        </p:txBody>
      </p:sp>
      <p:sp>
        <p:nvSpPr>
          <p:cNvPr id="16" name="TextBox 15">
            <a:extLst>
              <a:ext uri="{FF2B5EF4-FFF2-40B4-BE49-F238E27FC236}">
                <a16:creationId xmlns:a16="http://schemas.microsoft.com/office/drawing/2014/main" id="{DE71F177-CDD2-33BC-2D96-96DFB45575FE}"/>
              </a:ext>
            </a:extLst>
          </p:cNvPr>
          <p:cNvSpPr txBox="1"/>
          <p:nvPr/>
        </p:nvSpPr>
        <p:spPr>
          <a:xfrm>
            <a:off x="10479520" y="5195473"/>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=3</a:t>
            </a:r>
            <a:endParaRPr lang="en-US" dirty="0"/>
          </a:p>
        </p:txBody>
      </p:sp>
      <p:sp>
        <p:nvSpPr>
          <p:cNvPr id="17" name="TextBox 16">
            <a:extLst>
              <a:ext uri="{FF2B5EF4-FFF2-40B4-BE49-F238E27FC236}">
                <a16:creationId xmlns:a16="http://schemas.microsoft.com/office/drawing/2014/main" id="{B6B52940-52EE-8395-9EC0-8178C353CA48}"/>
              </a:ext>
            </a:extLst>
          </p:cNvPr>
          <p:cNvSpPr txBox="1"/>
          <p:nvPr/>
        </p:nvSpPr>
        <p:spPr>
          <a:xfrm>
            <a:off x="11040964" y="5062534"/>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=4</a:t>
            </a:r>
            <a:endParaRPr lang="en-US" dirty="0"/>
          </a:p>
        </p:txBody>
      </p:sp>
      <p:sp>
        <p:nvSpPr>
          <p:cNvPr id="18" name="Oval 17">
            <a:extLst>
              <a:ext uri="{FF2B5EF4-FFF2-40B4-BE49-F238E27FC236}">
                <a16:creationId xmlns:a16="http://schemas.microsoft.com/office/drawing/2014/main" id="{4EF27B59-618E-47BD-2334-65962E931D57}"/>
              </a:ext>
            </a:extLst>
          </p:cNvPr>
          <p:cNvSpPr/>
          <p:nvPr/>
        </p:nvSpPr>
        <p:spPr>
          <a:xfrm>
            <a:off x="9558331" y="5189785"/>
            <a:ext cx="210851" cy="21085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2CF381-E4CB-8B5E-EC69-F423EACE65CD}"/>
              </a:ext>
            </a:extLst>
          </p:cNvPr>
          <p:cNvSpPr/>
          <p:nvPr/>
        </p:nvSpPr>
        <p:spPr>
          <a:xfrm>
            <a:off x="10098211" y="5087815"/>
            <a:ext cx="181400" cy="181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D9E39C-8F05-74F4-F2A8-4AF781AF14C8}"/>
              </a:ext>
            </a:extLst>
          </p:cNvPr>
          <p:cNvSpPr/>
          <p:nvPr/>
        </p:nvSpPr>
        <p:spPr>
          <a:xfrm>
            <a:off x="10673137" y="5004808"/>
            <a:ext cx="135799" cy="1357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CCB37BB-C8B6-6429-C529-2256FE58C960}"/>
              </a:ext>
            </a:extLst>
          </p:cNvPr>
          <p:cNvSpPr/>
          <p:nvPr/>
        </p:nvSpPr>
        <p:spPr>
          <a:xfrm>
            <a:off x="11261301" y="4927210"/>
            <a:ext cx="89680" cy="89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E7ABE22-4170-29B0-C8AB-1A1897505941}"/>
              </a:ext>
            </a:extLst>
          </p:cNvPr>
          <p:cNvSpPr txBox="1"/>
          <p:nvPr/>
        </p:nvSpPr>
        <p:spPr>
          <a:xfrm>
            <a:off x="369093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232</a:t>
            </a:r>
            <a:r>
              <a:rPr lang="en-US" b="1" dirty="0">
                <a:latin typeface="Palatino Linotype" panose="02040502050505030304" pitchFamily="18" charset="0"/>
              </a:rPr>
              <a:t>ThF</a:t>
            </a:r>
            <a:r>
              <a:rPr lang="en-US" b="1" baseline="30000" dirty="0">
                <a:latin typeface="Palatino Linotype" panose="02040502050505030304" pitchFamily="18" charset="0"/>
              </a:rPr>
              <a:t>+</a:t>
            </a:r>
          </a:p>
        </p:txBody>
      </p:sp>
      <p:sp>
        <p:nvSpPr>
          <p:cNvPr id="2" name="Arc 1">
            <a:extLst>
              <a:ext uri="{FF2B5EF4-FFF2-40B4-BE49-F238E27FC236}">
                <a16:creationId xmlns:a16="http://schemas.microsoft.com/office/drawing/2014/main" id="{41DD27DA-1013-F48C-B305-2182F7751F1C}"/>
              </a:ext>
            </a:extLst>
          </p:cNvPr>
          <p:cNvSpPr/>
          <p:nvPr/>
        </p:nvSpPr>
        <p:spPr>
          <a:xfrm rot="19415232">
            <a:off x="9643358" y="4915406"/>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423E548-1F37-D5E9-B722-ABA0EB3C848D}"/>
              </a:ext>
            </a:extLst>
          </p:cNvPr>
          <p:cNvSpPr/>
          <p:nvPr/>
        </p:nvSpPr>
        <p:spPr>
          <a:xfrm rot="19415232">
            <a:off x="10202225" y="4819044"/>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0BD4F86D-86B6-E691-138E-549A194647B5}"/>
              </a:ext>
            </a:extLst>
          </p:cNvPr>
          <p:cNvSpPr/>
          <p:nvPr/>
        </p:nvSpPr>
        <p:spPr>
          <a:xfrm rot="19415232">
            <a:off x="10757497" y="4731081"/>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7E75D71B-6BAB-39BE-AE6C-743F1DA1C0CC}"/>
              </a:ext>
            </a:extLst>
          </p:cNvPr>
          <p:cNvSpPr/>
          <p:nvPr/>
        </p:nvSpPr>
        <p:spPr>
          <a:xfrm rot="19415232">
            <a:off x="9901823" y="1301697"/>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984B17E9-CD60-84E0-FA1E-7B8580A0F696}"/>
              </a:ext>
            </a:extLst>
          </p:cNvPr>
          <p:cNvSpPr txBox="1"/>
          <p:nvPr/>
        </p:nvSpPr>
        <p:spPr>
          <a:xfrm>
            <a:off x="10435080" y="1187332"/>
            <a:ext cx="1376363" cy="369332"/>
          </a:xfrm>
          <a:prstGeom prst="rect">
            <a:avLst/>
          </a:prstGeom>
          <a:noFill/>
        </p:spPr>
        <p:txBody>
          <a:bodyPr wrap="square" rtlCol="0">
            <a:spAutoFit/>
          </a:bodyPr>
          <a:lstStyle/>
          <a:p>
            <a:pPr algn="ctr"/>
            <a:r>
              <a:rPr lang="en-US" dirty="0">
                <a:latin typeface="Palatino Linotype" panose="02040502050505030304" pitchFamily="18" charset="0"/>
              </a:rPr>
              <a:t>microwave</a:t>
            </a:r>
          </a:p>
        </p:txBody>
      </p:sp>
      <p:sp>
        <p:nvSpPr>
          <p:cNvPr id="5" name="Rectangle 4">
            <a:extLst>
              <a:ext uri="{FF2B5EF4-FFF2-40B4-BE49-F238E27FC236}">
                <a16:creationId xmlns:a16="http://schemas.microsoft.com/office/drawing/2014/main" id="{CB7621E6-3E19-DB57-F50A-A446B9B4F24D}"/>
              </a:ext>
            </a:extLst>
          </p:cNvPr>
          <p:cNvSpPr/>
          <p:nvPr/>
        </p:nvSpPr>
        <p:spPr>
          <a:xfrm>
            <a:off x="459188" y="232100"/>
            <a:ext cx="572522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State preparation and detection</a:t>
            </a:r>
            <a:endParaRPr lang="en-US" sz="3200" b="1" u="sng" baseline="-25000" dirty="0">
              <a:latin typeface="Times New Roman" panose="02020603050405020304" pitchFamily="18" charset="0"/>
              <a:cs typeface="Times New Roman" panose="02020603050405020304" pitchFamily="18" charset="0"/>
            </a:endParaRPr>
          </a:p>
        </p:txBody>
      </p:sp>
      <p:sp>
        <p:nvSpPr>
          <p:cNvPr id="26" name="Footer Placeholder 3">
            <a:extLst>
              <a:ext uri="{FF2B5EF4-FFF2-40B4-BE49-F238E27FC236}">
                <a16:creationId xmlns:a16="http://schemas.microsoft.com/office/drawing/2014/main" id="{B1188127-8256-0C08-FFEE-E318719E14D1}"/>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3049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4E907784-21A8-88D9-3964-7A98399F2704}"/>
              </a:ext>
            </a:extLst>
          </p:cNvPr>
          <p:cNvSpPr/>
          <p:nvPr/>
        </p:nvSpPr>
        <p:spPr>
          <a:xfrm>
            <a:off x="3433763" y="878920"/>
            <a:ext cx="8339137"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A32FFBE-6F37-667C-EF02-B96BEBB1511D}"/>
              </a:ext>
            </a:extLst>
          </p:cNvPr>
          <p:cNvSpPr>
            <a:spLocks noGrp="1"/>
          </p:cNvSpPr>
          <p:nvPr>
            <p:ph type="sldNum" sz="quarter" idx="12"/>
          </p:nvPr>
        </p:nvSpPr>
        <p:spPr/>
        <p:txBody>
          <a:bodyPr/>
          <a:lstStyle/>
          <a:p>
            <a:fld id="{C4B4B978-2769-4B31-A37E-51C501BA6227}" type="slidenum">
              <a:rPr lang="en-US" smtClean="0"/>
              <a:t>27</a:t>
            </a:fld>
            <a:endParaRPr lang="en-US"/>
          </a:p>
        </p:txBody>
      </p:sp>
      <p:cxnSp>
        <p:nvCxnSpPr>
          <p:cNvPr id="6" name="Straight Connector 5">
            <a:extLst>
              <a:ext uri="{FF2B5EF4-FFF2-40B4-BE49-F238E27FC236}">
                <a16:creationId xmlns:a16="http://schemas.microsoft.com/office/drawing/2014/main" id="{ACC99906-0FCC-45C8-EBE2-9FC645C4BEE2}"/>
              </a:ext>
            </a:extLst>
          </p:cNvPr>
          <p:cNvCxnSpPr/>
          <p:nvPr/>
        </p:nvCxnSpPr>
        <p:spPr>
          <a:xfrm>
            <a:off x="9481152" y="5411046"/>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258F41-B339-80E1-5CC4-79FDB5AC6E41}"/>
              </a:ext>
            </a:extLst>
          </p:cNvPr>
          <p:cNvCxnSpPr/>
          <p:nvPr/>
        </p:nvCxnSpPr>
        <p:spPr>
          <a:xfrm>
            <a:off x="10013598" y="528049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6EC490-E3C3-4598-ED13-D069C4E99E1B}"/>
              </a:ext>
            </a:extLst>
          </p:cNvPr>
          <p:cNvCxnSpPr/>
          <p:nvPr/>
        </p:nvCxnSpPr>
        <p:spPr>
          <a:xfrm>
            <a:off x="10561818" y="51566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1310EC-6275-4263-66C9-E986D2A44C9F}"/>
              </a:ext>
            </a:extLst>
          </p:cNvPr>
          <p:cNvCxnSpPr/>
          <p:nvPr/>
        </p:nvCxnSpPr>
        <p:spPr>
          <a:xfrm>
            <a:off x="11123262" y="5028080"/>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908911-BBB1-6697-FAC1-3CEAC3B86B04}"/>
              </a:ext>
            </a:extLst>
          </p:cNvPr>
          <p:cNvSpPr txBox="1"/>
          <p:nvPr/>
        </p:nvSpPr>
        <p:spPr>
          <a:xfrm>
            <a:off x="10098370" y="5863483"/>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3</a:t>
            </a:r>
            <a:r>
              <a:rPr lang="el-GR" b="1" dirty="0">
                <a:latin typeface="Palatino Linotype" panose="02040502050505030304" pitchFamily="18" charset="0"/>
              </a:rPr>
              <a:t>Δ</a:t>
            </a:r>
            <a:r>
              <a:rPr lang="en-US" b="1" baseline="-25000" dirty="0">
                <a:latin typeface="Palatino Linotype" panose="02040502050505030304" pitchFamily="18" charset="0"/>
              </a:rPr>
              <a:t>1</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sp>
        <p:nvSpPr>
          <p:cNvPr id="14" name="TextBox 13">
            <a:extLst>
              <a:ext uri="{FF2B5EF4-FFF2-40B4-BE49-F238E27FC236}">
                <a16:creationId xmlns:a16="http://schemas.microsoft.com/office/drawing/2014/main" id="{42683F0C-2DD2-7BF0-782A-6D5A3F92B466}"/>
              </a:ext>
            </a:extLst>
          </p:cNvPr>
          <p:cNvSpPr txBox="1"/>
          <p:nvPr/>
        </p:nvSpPr>
        <p:spPr>
          <a:xfrm>
            <a:off x="9399237" y="5431866"/>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15" name="TextBox 14">
            <a:extLst>
              <a:ext uri="{FF2B5EF4-FFF2-40B4-BE49-F238E27FC236}">
                <a16:creationId xmlns:a16="http://schemas.microsoft.com/office/drawing/2014/main" id="{53E5364E-9A65-0F0F-1E53-903BC5751761}"/>
              </a:ext>
            </a:extLst>
          </p:cNvPr>
          <p:cNvSpPr txBox="1"/>
          <p:nvPr/>
        </p:nvSpPr>
        <p:spPr>
          <a:xfrm>
            <a:off x="9931300" y="5317180"/>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=2</a:t>
            </a:r>
            <a:endParaRPr lang="en-US" dirty="0"/>
          </a:p>
        </p:txBody>
      </p:sp>
      <p:sp>
        <p:nvSpPr>
          <p:cNvPr id="16" name="TextBox 15">
            <a:extLst>
              <a:ext uri="{FF2B5EF4-FFF2-40B4-BE49-F238E27FC236}">
                <a16:creationId xmlns:a16="http://schemas.microsoft.com/office/drawing/2014/main" id="{DE71F177-CDD2-33BC-2D96-96DFB45575FE}"/>
              </a:ext>
            </a:extLst>
          </p:cNvPr>
          <p:cNvSpPr txBox="1"/>
          <p:nvPr/>
        </p:nvSpPr>
        <p:spPr>
          <a:xfrm>
            <a:off x="10479520" y="5195473"/>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=3</a:t>
            </a:r>
            <a:endParaRPr lang="en-US" dirty="0"/>
          </a:p>
        </p:txBody>
      </p:sp>
      <p:sp>
        <p:nvSpPr>
          <p:cNvPr id="17" name="TextBox 16">
            <a:extLst>
              <a:ext uri="{FF2B5EF4-FFF2-40B4-BE49-F238E27FC236}">
                <a16:creationId xmlns:a16="http://schemas.microsoft.com/office/drawing/2014/main" id="{B6B52940-52EE-8395-9EC0-8178C353CA48}"/>
              </a:ext>
            </a:extLst>
          </p:cNvPr>
          <p:cNvSpPr txBox="1"/>
          <p:nvPr/>
        </p:nvSpPr>
        <p:spPr>
          <a:xfrm>
            <a:off x="11040964" y="5062534"/>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=4</a:t>
            </a:r>
            <a:endParaRPr lang="en-US" dirty="0"/>
          </a:p>
        </p:txBody>
      </p:sp>
      <p:sp>
        <p:nvSpPr>
          <p:cNvPr id="18" name="Oval 17">
            <a:extLst>
              <a:ext uri="{FF2B5EF4-FFF2-40B4-BE49-F238E27FC236}">
                <a16:creationId xmlns:a16="http://schemas.microsoft.com/office/drawing/2014/main" id="{4EF27B59-618E-47BD-2334-65962E931D57}"/>
              </a:ext>
            </a:extLst>
          </p:cNvPr>
          <p:cNvSpPr/>
          <p:nvPr/>
        </p:nvSpPr>
        <p:spPr>
          <a:xfrm>
            <a:off x="9558331" y="5189785"/>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2CF381-E4CB-8B5E-EC69-F423EACE65CD}"/>
              </a:ext>
            </a:extLst>
          </p:cNvPr>
          <p:cNvSpPr/>
          <p:nvPr/>
        </p:nvSpPr>
        <p:spPr>
          <a:xfrm>
            <a:off x="10098211" y="5087815"/>
            <a:ext cx="181400" cy="18140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D9E39C-8F05-74F4-F2A8-4AF781AF14C8}"/>
              </a:ext>
            </a:extLst>
          </p:cNvPr>
          <p:cNvSpPr/>
          <p:nvPr/>
        </p:nvSpPr>
        <p:spPr>
          <a:xfrm>
            <a:off x="10673137" y="5004808"/>
            <a:ext cx="135799" cy="135799"/>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CCB37BB-C8B6-6429-C529-2256FE58C960}"/>
              </a:ext>
            </a:extLst>
          </p:cNvPr>
          <p:cNvSpPr/>
          <p:nvPr/>
        </p:nvSpPr>
        <p:spPr>
          <a:xfrm>
            <a:off x="11261301" y="4927210"/>
            <a:ext cx="89680" cy="8968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E7ABE22-4170-29B0-C8AB-1A1897505941}"/>
              </a:ext>
            </a:extLst>
          </p:cNvPr>
          <p:cNvSpPr txBox="1"/>
          <p:nvPr/>
        </p:nvSpPr>
        <p:spPr>
          <a:xfrm>
            <a:off x="369093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232</a:t>
            </a:r>
            <a:r>
              <a:rPr lang="en-US" b="1" dirty="0">
                <a:latin typeface="Palatino Linotype" panose="02040502050505030304" pitchFamily="18" charset="0"/>
              </a:rPr>
              <a:t>ThF</a:t>
            </a:r>
            <a:r>
              <a:rPr lang="en-US" b="1" baseline="30000" dirty="0">
                <a:latin typeface="Palatino Linotype" panose="02040502050505030304" pitchFamily="18" charset="0"/>
              </a:rPr>
              <a:t>+</a:t>
            </a:r>
          </a:p>
        </p:txBody>
      </p:sp>
      <p:sp>
        <p:nvSpPr>
          <p:cNvPr id="2" name="Arc 1">
            <a:extLst>
              <a:ext uri="{FF2B5EF4-FFF2-40B4-BE49-F238E27FC236}">
                <a16:creationId xmlns:a16="http://schemas.microsoft.com/office/drawing/2014/main" id="{41DD27DA-1013-F48C-B305-2182F7751F1C}"/>
              </a:ext>
            </a:extLst>
          </p:cNvPr>
          <p:cNvSpPr/>
          <p:nvPr/>
        </p:nvSpPr>
        <p:spPr>
          <a:xfrm rot="19415232">
            <a:off x="9643358" y="4915406"/>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423E548-1F37-D5E9-B722-ABA0EB3C848D}"/>
              </a:ext>
            </a:extLst>
          </p:cNvPr>
          <p:cNvSpPr/>
          <p:nvPr/>
        </p:nvSpPr>
        <p:spPr>
          <a:xfrm rot="19415232">
            <a:off x="10202225" y="4819044"/>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0BD4F86D-86B6-E691-138E-549A194647B5}"/>
              </a:ext>
            </a:extLst>
          </p:cNvPr>
          <p:cNvSpPr/>
          <p:nvPr/>
        </p:nvSpPr>
        <p:spPr>
          <a:xfrm rot="19415232">
            <a:off x="10757497" y="4731081"/>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7E75D71B-6BAB-39BE-AE6C-743F1DA1C0CC}"/>
              </a:ext>
            </a:extLst>
          </p:cNvPr>
          <p:cNvSpPr/>
          <p:nvPr/>
        </p:nvSpPr>
        <p:spPr>
          <a:xfrm rot="19415232">
            <a:off x="9901823" y="1301697"/>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984B17E9-CD60-84E0-FA1E-7B8580A0F696}"/>
              </a:ext>
            </a:extLst>
          </p:cNvPr>
          <p:cNvSpPr txBox="1"/>
          <p:nvPr/>
        </p:nvSpPr>
        <p:spPr>
          <a:xfrm>
            <a:off x="10435080" y="1187332"/>
            <a:ext cx="1376363" cy="369332"/>
          </a:xfrm>
          <a:prstGeom prst="rect">
            <a:avLst/>
          </a:prstGeom>
          <a:noFill/>
        </p:spPr>
        <p:txBody>
          <a:bodyPr wrap="square" rtlCol="0">
            <a:spAutoFit/>
          </a:bodyPr>
          <a:lstStyle/>
          <a:p>
            <a:pPr algn="ctr"/>
            <a:r>
              <a:rPr lang="en-US" dirty="0">
                <a:latin typeface="Palatino Linotype" panose="02040502050505030304" pitchFamily="18" charset="0"/>
              </a:rPr>
              <a:t>microwave</a:t>
            </a:r>
          </a:p>
        </p:txBody>
      </p:sp>
      <p:cxnSp>
        <p:nvCxnSpPr>
          <p:cNvPr id="31" name="Straight Arrow Connector 30">
            <a:extLst>
              <a:ext uri="{FF2B5EF4-FFF2-40B4-BE49-F238E27FC236}">
                <a16:creationId xmlns:a16="http://schemas.microsoft.com/office/drawing/2014/main" id="{BBE7C3F5-F724-5C1C-FF48-C29E7D7C22EF}"/>
              </a:ext>
            </a:extLst>
          </p:cNvPr>
          <p:cNvCxnSpPr>
            <a:cxnSpLocks/>
          </p:cNvCxnSpPr>
          <p:nvPr/>
        </p:nvCxnSpPr>
        <p:spPr>
          <a:xfrm flipH="1" flipV="1">
            <a:off x="7955261" y="1647825"/>
            <a:ext cx="1648913" cy="350884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E6EE7C-D5AE-899F-A361-E2C382EDC1A2}"/>
              </a:ext>
            </a:extLst>
          </p:cNvPr>
          <p:cNvCxnSpPr/>
          <p:nvPr/>
        </p:nvCxnSpPr>
        <p:spPr>
          <a:xfrm>
            <a:off x="6995127" y="34393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ABED956-42CB-D5F7-9199-E908E54E25F2}"/>
              </a:ext>
            </a:extLst>
          </p:cNvPr>
          <p:cNvCxnSpPr/>
          <p:nvPr/>
        </p:nvCxnSpPr>
        <p:spPr>
          <a:xfrm>
            <a:off x="6504590" y="3521187"/>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0DA4834-E058-20FD-877D-93E74962EAC9}"/>
              </a:ext>
            </a:extLst>
          </p:cNvPr>
          <p:cNvSpPr txBox="1"/>
          <p:nvPr/>
        </p:nvSpPr>
        <p:spPr>
          <a:xfrm>
            <a:off x="6422292" y="3519085"/>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=0</a:t>
            </a:r>
            <a:endParaRPr lang="en-US" dirty="0"/>
          </a:p>
        </p:txBody>
      </p:sp>
      <p:sp>
        <p:nvSpPr>
          <p:cNvPr id="32" name="TextBox 31">
            <a:extLst>
              <a:ext uri="{FF2B5EF4-FFF2-40B4-BE49-F238E27FC236}">
                <a16:creationId xmlns:a16="http://schemas.microsoft.com/office/drawing/2014/main" id="{794E094A-0D3B-CD86-4357-86BB64179AA0}"/>
              </a:ext>
            </a:extLst>
          </p:cNvPr>
          <p:cNvSpPr txBox="1"/>
          <p:nvPr/>
        </p:nvSpPr>
        <p:spPr>
          <a:xfrm>
            <a:off x="6912829" y="3445795"/>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35" name="Oval 34">
            <a:extLst>
              <a:ext uri="{FF2B5EF4-FFF2-40B4-BE49-F238E27FC236}">
                <a16:creationId xmlns:a16="http://schemas.microsoft.com/office/drawing/2014/main" id="{D21398A1-D127-02BD-82B1-635D6F13B4F7}"/>
              </a:ext>
            </a:extLst>
          </p:cNvPr>
          <p:cNvSpPr/>
          <p:nvPr/>
        </p:nvSpPr>
        <p:spPr>
          <a:xfrm>
            <a:off x="6589047" y="3296822"/>
            <a:ext cx="210851" cy="21085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53F9494-AB6B-9000-67FE-0A47C623EE55}"/>
              </a:ext>
            </a:extLst>
          </p:cNvPr>
          <p:cNvSpPr/>
          <p:nvPr/>
        </p:nvSpPr>
        <p:spPr>
          <a:xfrm>
            <a:off x="7072580" y="3210009"/>
            <a:ext cx="210851" cy="21085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A9AE43E2-0D70-6ACB-E5ED-E7EED4F1EA34}"/>
              </a:ext>
            </a:extLst>
          </p:cNvPr>
          <p:cNvCxnSpPr>
            <a:cxnSpLocks/>
          </p:cNvCxnSpPr>
          <p:nvPr/>
        </p:nvCxnSpPr>
        <p:spPr>
          <a:xfrm>
            <a:off x="9915348" y="1875480"/>
            <a:ext cx="42587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7E51704-6B20-152E-4A53-579B4BFC508D}"/>
              </a:ext>
            </a:extLst>
          </p:cNvPr>
          <p:cNvSpPr txBox="1"/>
          <p:nvPr/>
        </p:nvSpPr>
        <p:spPr>
          <a:xfrm>
            <a:off x="10417779" y="1703471"/>
            <a:ext cx="1376363" cy="369332"/>
          </a:xfrm>
          <a:prstGeom prst="rect">
            <a:avLst/>
          </a:prstGeom>
          <a:noFill/>
        </p:spPr>
        <p:txBody>
          <a:bodyPr wrap="square" rtlCol="0">
            <a:spAutoFit/>
          </a:bodyPr>
          <a:lstStyle/>
          <a:p>
            <a:pPr algn="ctr"/>
            <a:r>
              <a:rPr lang="en-US" dirty="0">
                <a:latin typeface="Palatino Linotype" panose="02040502050505030304" pitchFamily="18" charset="0"/>
              </a:rPr>
              <a:t>OP lasers</a:t>
            </a:r>
          </a:p>
        </p:txBody>
      </p:sp>
      <p:cxnSp>
        <p:nvCxnSpPr>
          <p:cNvPr id="40" name="Straight Connector 39">
            <a:extLst>
              <a:ext uri="{FF2B5EF4-FFF2-40B4-BE49-F238E27FC236}">
                <a16:creationId xmlns:a16="http://schemas.microsoft.com/office/drawing/2014/main" id="{909A9A46-36FE-41E8-6523-52A1106AFA07}"/>
              </a:ext>
            </a:extLst>
          </p:cNvPr>
          <p:cNvCxnSpPr>
            <a:cxnSpLocks/>
          </p:cNvCxnSpPr>
          <p:nvPr/>
        </p:nvCxnSpPr>
        <p:spPr>
          <a:xfrm>
            <a:off x="7140365" y="1552074"/>
            <a:ext cx="10963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331C4DA-F6D5-9E16-614D-36396EF2B2AA}"/>
              </a:ext>
            </a:extLst>
          </p:cNvPr>
          <p:cNvSpPr txBox="1"/>
          <p:nvPr/>
        </p:nvSpPr>
        <p:spPr>
          <a:xfrm>
            <a:off x="6827481" y="1171350"/>
            <a:ext cx="1788831" cy="369332"/>
          </a:xfrm>
          <a:prstGeom prst="rect">
            <a:avLst/>
          </a:prstGeom>
          <a:noFill/>
        </p:spPr>
        <p:txBody>
          <a:bodyPr wrap="square" rtlCol="0">
            <a:spAutoFit/>
          </a:bodyPr>
          <a:lstStyle/>
          <a:p>
            <a:pPr algn="ctr"/>
            <a:r>
              <a:rPr lang="el-GR" b="1" dirty="0">
                <a:latin typeface="Palatino Linotype" panose="02040502050505030304" pitchFamily="18" charset="0"/>
              </a:rPr>
              <a:t>Ω</a:t>
            </a:r>
            <a:r>
              <a:rPr lang="en-US" b="1" dirty="0">
                <a:latin typeface="Palatino Linotype" panose="02040502050505030304" pitchFamily="18" charset="0"/>
              </a:rPr>
              <a:t>=0</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 </a:t>
            </a:r>
            <a:r>
              <a:rPr lang="en-US" b="1" i="1" dirty="0">
                <a:latin typeface="Palatino Linotype" panose="02040502050505030304" pitchFamily="18" charset="0"/>
              </a:rPr>
              <a:t>J</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sp>
        <p:nvSpPr>
          <p:cNvPr id="42" name="TextBox 41">
            <a:extLst>
              <a:ext uri="{FF2B5EF4-FFF2-40B4-BE49-F238E27FC236}">
                <a16:creationId xmlns:a16="http://schemas.microsoft.com/office/drawing/2014/main" id="{6C65A7D0-95F6-69D6-090F-D637E9393839}"/>
              </a:ext>
            </a:extLst>
          </p:cNvPr>
          <p:cNvSpPr txBox="1"/>
          <p:nvPr/>
        </p:nvSpPr>
        <p:spPr>
          <a:xfrm>
            <a:off x="7442267" y="3407556"/>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1</a:t>
            </a:r>
            <a:r>
              <a:rPr lang="el-GR" b="1" dirty="0">
                <a:latin typeface="Palatino Linotype" panose="02040502050505030304" pitchFamily="18" charset="0"/>
              </a:rPr>
              <a:t>∑</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26" name="Straight Arrow Connector 25">
            <a:extLst>
              <a:ext uri="{FF2B5EF4-FFF2-40B4-BE49-F238E27FC236}">
                <a16:creationId xmlns:a16="http://schemas.microsoft.com/office/drawing/2014/main" id="{9EE15DC8-547B-DDA7-1460-E00B81241D71}"/>
              </a:ext>
            </a:extLst>
          </p:cNvPr>
          <p:cNvCxnSpPr>
            <a:cxnSpLocks/>
          </p:cNvCxnSpPr>
          <p:nvPr/>
        </p:nvCxnSpPr>
        <p:spPr>
          <a:xfrm flipH="1">
            <a:off x="6995127" y="1694253"/>
            <a:ext cx="726769" cy="1346074"/>
          </a:xfrm>
          <a:prstGeom prst="straightConnector1">
            <a:avLst/>
          </a:prstGeom>
          <a:ln w="2540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7445F52-A6BD-9EA3-2D4B-DDFC2C694D77}"/>
                  </a:ext>
                </a:extLst>
              </p:cNvPr>
              <p:cNvSpPr txBox="1"/>
              <p:nvPr/>
            </p:nvSpPr>
            <p:spPr>
              <a:xfrm rot="17997562">
                <a:off x="6771125" y="2086145"/>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~1</m:t>
                      </m:r>
                      <m:r>
                        <a:rPr lang="en-US" b="0" i="1" smtClean="0">
                          <a:latin typeface="Cambria Math" panose="02040503050406030204" pitchFamily="18" charset="0"/>
                        </a:rPr>
                        <m:t>𝜇</m:t>
                      </m:r>
                      <m:r>
                        <a:rPr lang="en-US" b="0" i="1" smtClean="0">
                          <a:latin typeface="Cambria Math" panose="02040503050406030204" pitchFamily="18" charset="0"/>
                        </a:rPr>
                        <m:t>𝑠</m:t>
                      </m:r>
                    </m:oMath>
                  </m:oMathPara>
                </a14:m>
                <a:endParaRPr lang="en-US" dirty="0"/>
              </a:p>
            </p:txBody>
          </p:sp>
        </mc:Choice>
        <mc:Fallback xmlns="">
          <p:sp>
            <p:nvSpPr>
              <p:cNvPr id="38" name="TextBox 37">
                <a:extLst>
                  <a:ext uri="{FF2B5EF4-FFF2-40B4-BE49-F238E27FC236}">
                    <a16:creationId xmlns:a16="http://schemas.microsoft.com/office/drawing/2014/main" id="{B7445F52-A6BD-9EA3-2D4B-DDFC2C694D77}"/>
                  </a:ext>
                </a:extLst>
              </p:cNvPr>
              <p:cNvSpPr txBox="1">
                <a:spLocks noRot="1" noChangeAspect="1" noMove="1" noResize="1" noEditPoints="1" noAdjustHandles="1" noChangeArrowheads="1" noChangeShapeType="1" noTextEdit="1"/>
              </p:cNvSpPr>
              <p:nvPr/>
            </p:nvSpPr>
            <p:spPr>
              <a:xfrm rot="17997562">
                <a:off x="6771125" y="2086145"/>
                <a:ext cx="813759" cy="369332"/>
              </a:xfrm>
              <a:prstGeom prst="rect">
                <a:avLst/>
              </a:prstGeom>
              <a:blipFill>
                <a:blip r:embed="rId3"/>
                <a:stretch>
                  <a:fillRect r="-4959"/>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D58C2414-4BF5-2406-0186-3F8E52E88C12}"/>
              </a:ext>
            </a:extLst>
          </p:cNvPr>
          <p:cNvSpPr/>
          <p:nvPr/>
        </p:nvSpPr>
        <p:spPr>
          <a:xfrm>
            <a:off x="459188" y="232100"/>
            <a:ext cx="572522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State preparation and detection</a:t>
            </a:r>
            <a:endParaRPr lang="en-US" sz="3200" b="1" u="sng" baseline="-25000" dirty="0">
              <a:latin typeface="Times New Roman" panose="02020603050405020304" pitchFamily="18" charset="0"/>
              <a:cs typeface="Times New Roman" panose="02020603050405020304" pitchFamily="18" charset="0"/>
            </a:endParaRPr>
          </a:p>
        </p:txBody>
      </p:sp>
      <p:sp>
        <p:nvSpPr>
          <p:cNvPr id="28" name="Footer Placeholder 3">
            <a:extLst>
              <a:ext uri="{FF2B5EF4-FFF2-40B4-BE49-F238E27FC236}">
                <a16:creationId xmlns:a16="http://schemas.microsoft.com/office/drawing/2014/main" id="{AFC0BBCB-750A-D5D2-D9B9-65C76EF9E7F6}"/>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7362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4E907784-21A8-88D9-3964-7A98399F2704}"/>
              </a:ext>
            </a:extLst>
          </p:cNvPr>
          <p:cNvSpPr/>
          <p:nvPr/>
        </p:nvSpPr>
        <p:spPr>
          <a:xfrm>
            <a:off x="3433763" y="878920"/>
            <a:ext cx="8339137"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A32FFBE-6F37-667C-EF02-B96BEBB1511D}"/>
              </a:ext>
            </a:extLst>
          </p:cNvPr>
          <p:cNvSpPr>
            <a:spLocks noGrp="1"/>
          </p:cNvSpPr>
          <p:nvPr>
            <p:ph type="sldNum" sz="quarter" idx="12"/>
          </p:nvPr>
        </p:nvSpPr>
        <p:spPr/>
        <p:txBody>
          <a:bodyPr/>
          <a:lstStyle/>
          <a:p>
            <a:fld id="{C4B4B978-2769-4B31-A37E-51C501BA6227}" type="slidenum">
              <a:rPr lang="en-US" smtClean="0"/>
              <a:t>28</a:t>
            </a:fld>
            <a:endParaRPr lang="en-US"/>
          </a:p>
        </p:txBody>
      </p:sp>
      <p:cxnSp>
        <p:nvCxnSpPr>
          <p:cNvPr id="6" name="Straight Connector 5">
            <a:extLst>
              <a:ext uri="{FF2B5EF4-FFF2-40B4-BE49-F238E27FC236}">
                <a16:creationId xmlns:a16="http://schemas.microsoft.com/office/drawing/2014/main" id="{ACC99906-0FCC-45C8-EBE2-9FC645C4BEE2}"/>
              </a:ext>
            </a:extLst>
          </p:cNvPr>
          <p:cNvCxnSpPr/>
          <p:nvPr/>
        </p:nvCxnSpPr>
        <p:spPr>
          <a:xfrm>
            <a:off x="9481152" y="5411046"/>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258F41-B339-80E1-5CC4-79FDB5AC6E41}"/>
              </a:ext>
            </a:extLst>
          </p:cNvPr>
          <p:cNvCxnSpPr/>
          <p:nvPr/>
        </p:nvCxnSpPr>
        <p:spPr>
          <a:xfrm>
            <a:off x="10013598" y="528049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6EC490-E3C3-4598-ED13-D069C4E99E1B}"/>
              </a:ext>
            </a:extLst>
          </p:cNvPr>
          <p:cNvCxnSpPr/>
          <p:nvPr/>
        </p:nvCxnSpPr>
        <p:spPr>
          <a:xfrm>
            <a:off x="10561818" y="51566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1310EC-6275-4263-66C9-E986D2A44C9F}"/>
              </a:ext>
            </a:extLst>
          </p:cNvPr>
          <p:cNvCxnSpPr/>
          <p:nvPr/>
        </p:nvCxnSpPr>
        <p:spPr>
          <a:xfrm>
            <a:off x="11123262" y="5028080"/>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908911-BBB1-6697-FAC1-3CEAC3B86B04}"/>
              </a:ext>
            </a:extLst>
          </p:cNvPr>
          <p:cNvSpPr txBox="1"/>
          <p:nvPr/>
        </p:nvSpPr>
        <p:spPr>
          <a:xfrm>
            <a:off x="10098370" y="5863483"/>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3</a:t>
            </a:r>
            <a:r>
              <a:rPr lang="el-GR" b="1" dirty="0">
                <a:latin typeface="Palatino Linotype" panose="02040502050505030304" pitchFamily="18" charset="0"/>
              </a:rPr>
              <a:t>Δ</a:t>
            </a:r>
            <a:r>
              <a:rPr lang="en-US" b="1" baseline="-25000" dirty="0">
                <a:latin typeface="Palatino Linotype" panose="02040502050505030304" pitchFamily="18" charset="0"/>
              </a:rPr>
              <a:t>1</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sp>
        <p:nvSpPr>
          <p:cNvPr id="14" name="TextBox 13">
            <a:extLst>
              <a:ext uri="{FF2B5EF4-FFF2-40B4-BE49-F238E27FC236}">
                <a16:creationId xmlns:a16="http://schemas.microsoft.com/office/drawing/2014/main" id="{42683F0C-2DD2-7BF0-782A-6D5A3F92B466}"/>
              </a:ext>
            </a:extLst>
          </p:cNvPr>
          <p:cNvSpPr txBox="1"/>
          <p:nvPr/>
        </p:nvSpPr>
        <p:spPr>
          <a:xfrm>
            <a:off x="9399237" y="5431866"/>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15" name="TextBox 14">
            <a:extLst>
              <a:ext uri="{FF2B5EF4-FFF2-40B4-BE49-F238E27FC236}">
                <a16:creationId xmlns:a16="http://schemas.microsoft.com/office/drawing/2014/main" id="{53E5364E-9A65-0F0F-1E53-903BC5751761}"/>
              </a:ext>
            </a:extLst>
          </p:cNvPr>
          <p:cNvSpPr txBox="1"/>
          <p:nvPr/>
        </p:nvSpPr>
        <p:spPr>
          <a:xfrm>
            <a:off x="9931300" y="5317180"/>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=2</a:t>
            </a:r>
            <a:endParaRPr lang="en-US" dirty="0"/>
          </a:p>
        </p:txBody>
      </p:sp>
      <p:sp>
        <p:nvSpPr>
          <p:cNvPr id="16" name="TextBox 15">
            <a:extLst>
              <a:ext uri="{FF2B5EF4-FFF2-40B4-BE49-F238E27FC236}">
                <a16:creationId xmlns:a16="http://schemas.microsoft.com/office/drawing/2014/main" id="{DE71F177-CDD2-33BC-2D96-96DFB45575FE}"/>
              </a:ext>
            </a:extLst>
          </p:cNvPr>
          <p:cNvSpPr txBox="1"/>
          <p:nvPr/>
        </p:nvSpPr>
        <p:spPr>
          <a:xfrm>
            <a:off x="10479520" y="5195473"/>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=3</a:t>
            </a:r>
            <a:endParaRPr lang="en-US" dirty="0"/>
          </a:p>
        </p:txBody>
      </p:sp>
      <p:sp>
        <p:nvSpPr>
          <p:cNvPr id="17" name="TextBox 16">
            <a:extLst>
              <a:ext uri="{FF2B5EF4-FFF2-40B4-BE49-F238E27FC236}">
                <a16:creationId xmlns:a16="http://schemas.microsoft.com/office/drawing/2014/main" id="{B6B52940-52EE-8395-9EC0-8178C353CA48}"/>
              </a:ext>
            </a:extLst>
          </p:cNvPr>
          <p:cNvSpPr txBox="1"/>
          <p:nvPr/>
        </p:nvSpPr>
        <p:spPr>
          <a:xfrm>
            <a:off x="11040964" y="5062534"/>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=4</a:t>
            </a:r>
            <a:endParaRPr lang="en-US" dirty="0"/>
          </a:p>
        </p:txBody>
      </p:sp>
      <p:sp>
        <p:nvSpPr>
          <p:cNvPr id="18" name="Oval 17">
            <a:extLst>
              <a:ext uri="{FF2B5EF4-FFF2-40B4-BE49-F238E27FC236}">
                <a16:creationId xmlns:a16="http://schemas.microsoft.com/office/drawing/2014/main" id="{4EF27B59-618E-47BD-2334-65962E931D57}"/>
              </a:ext>
            </a:extLst>
          </p:cNvPr>
          <p:cNvSpPr/>
          <p:nvPr/>
        </p:nvSpPr>
        <p:spPr>
          <a:xfrm>
            <a:off x="9558331" y="5189785"/>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2CF381-E4CB-8B5E-EC69-F423EACE65CD}"/>
              </a:ext>
            </a:extLst>
          </p:cNvPr>
          <p:cNvSpPr/>
          <p:nvPr/>
        </p:nvSpPr>
        <p:spPr>
          <a:xfrm>
            <a:off x="10098211" y="5087815"/>
            <a:ext cx="181400" cy="18140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D9E39C-8F05-74F4-F2A8-4AF781AF14C8}"/>
              </a:ext>
            </a:extLst>
          </p:cNvPr>
          <p:cNvSpPr/>
          <p:nvPr/>
        </p:nvSpPr>
        <p:spPr>
          <a:xfrm>
            <a:off x="10673137" y="5004808"/>
            <a:ext cx="135799" cy="135799"/>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CCB37BB-C8B6-6429-C529-2256FE58C960}"/>
              </a:ext>
            </a:extLst>
          </p:cNvPr>
          <p:cNvSpPr/>
          <p:nvPr/>
        </p:nvSpPr>
        <p:spPr>
          <a:xfrm>
            <a:off x="11261301" y="4927210"/>
            <a:ext cx="89680" cy="8968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E7ABE22-4170-29B0-C8AB-1A1897505941}"/>
              </a:ext>
            </a:extLst>
          </p:cNvPr>
          <p:cNvSpPr txBox="1"/>
          <p:nvPr/>
        </p:nvSpPr>
        <p:spPr>
          <a:xfrm>
            <a:off x="369093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232</a:t>
            </a:r>
            <a:r>
              <a:rPr lang="en-US" b="1" dirty="0">
                <a:latin typeface="Palatino Linotype" panose="02040502050505030304" pitchFamily="18" charset="0"/>
              </a:rPr>
              <a:t>ThF</a:t>
            </a:r>
            <a:r>
              <a:rPr lang="en-US" b="1" baseline="30000" dirty="0">
                <a:latin typeface="Palatino Linotype" panose="02040502050505030304" pitchFamily="18" charset="0"/>
              </a:rPr>
              <a:t>+</a:t>
            </a:r>
          </a:p>
        </p:txBody>
      </p:sp>
      <p:sp>
        <p:nvSpPr>
          <p:cNvPr id="2" name="Arc 1">
            <a:extLst>
              <a:ext uri="{FF2B5EF4-FFF2-40B4-BE49-F238E27FC236}">
                <a16:creationId xmlns:a16="http://schemas.microsoft.com/office/drawing/2014/main" id="{41DD27DA-1013-F48C-B305-2182F7751F1C}"/>
              </a:ext>
            </a:extLst>
          </p:cNvPr>
          <p:cNvSpPr/>
          <p:nvPr/>
        </p:nvSpPr>
        <p:spPr>
          <a:xfrm rot="19415232">
            <a:off x="9643358" y="4915406"/>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423E548-1F37-D5E9-B722-ABA0EB3C848D}"/>
              </a:ext>
            </a:extLst>
          </p:cNvPr>
          <p:cNvSpPr/>
          <p:nvPr/>
        </p:nvSpPr>
        <p:spPr>
          <a:xfrm rot="19415232">
            <a:off x="10202225" y="4819044"/>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0BD4F86D-86B6-E691-138E-549A194647B5}"/>
              </a:ext>
            </a:extLst>
          </p:cNvPr>
          <p:cNvSpPr/>
          <p:nvPr/>
        </p:nvSpPr>
        <p:spPr>
          <a:xfrm rot="19415232">
            <a:off x="10757497" y="4731081"/>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7E75D71B-6BAB-39BE-AE6C-743F1DA1C0CC}"/>
              </a:ext>
            </a:extLst>
          </p:cNvPr>
          <p:cNvSpPr/>
          <p:nvPr/>
        </p:nvSpPr>
        <p:spPr>
          <a:xfrm rot="19415232">
            <a:off x="9901823" y="1301697"/>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984B17E9-CD60-84E0-FA1E-7B8580A0F696}"/>
              </a:ext>
            </a:extLst>
          </p:cNvPr>
          <p:cNvSpPr txBox="1"/>
          <p:nvPr/>
        </p:nvSpPr>
        <p:spPr>
          <a:xfrm>
            <a:off x="10435080" y="1187332"/>
            <a:ext cx="1376363" cy="369332"/>
          </a:xfrm>
          <a:prstGeom prst="rect">
            <a:avLst/>
          </a:prstGeom>
          <a:noFill/>
        </p:spPr>
        <p:txBody>
          <a:bodyPr wrap="square" rtlCol="0">
            <a:spAutoFit/>
          </a:bodyPr>
          <a:lstStyle/>
          <a:p>
            <a:pPr algn="ctr"/>
            <a:r>
              <a:rPr lang="en-US" dirty="0">
                <a:latin typeface="Palatino Linotype" panose="02040502050505030304" pitchFamily="18" charset="0"/>
              </a:rPr>
              <a:t>microwave</a:t>
            </a:r>
          </a:p>
        </p:txBody>
      </p:sp>
      <p:cxnSp>
        <p:nvCxnSpPr>
          <p:cNvPr id="26" name="Straight Connector 25">
            <a:extLst>
              <a:ext uri="{FF2B5EF4-FFF2-40B4-BE49-F238E27FC236}">
                <a16:creationId xmlns:a16="http://schemas.microsoft.com/office/drawing/2014/main" id="{8B03E054-17CC-168D-A9A5-3395BDBB6029}"/>
              </a:ext>
            </a:extLst>
          </p:cNvPr>
          <p:cNvCxnSpPr>
            <a:cxnSpLocks/>
          </p:cNvCxnSpPr>
          <p:nvPr/>
        </p:nvCxnSpPr>
        <p:spPr>
          <a:xfrm>
            <a:off x="7140365" y="1552074"/>
            <a:ext cx="10963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11B855A-9CFF-7283-C3EB-C5814ADDF741}"/>
              </a:ext>
            </a:extLst>
          </p:cNvPr>
          <p:cNvSpPr txBox="1"/>
          <p:nvPr/>
        </p:nvSpPr>
        <p:spPr>
          <a:xfrm>
            <a:off x="6827481" y="1171350"/>
            <a:ext cx="1788831" cy="369332"/>
          </a:xfrm>
          <a:prstGeom prst="rect">
            <a:avLst/>
          </a:prstGeom>
          <a:noFill/>
        </p:spPr>
        <p:txBody>
          <a:bodyPr wrap="square" rtlCol="0">
            <a:spAutoFit/>
          </a:bodyPr>
          <a:lstStyle/>
          <a:p>
            <a:pPr algn="ctr"/>
            <a:r>
              <a:rPr lang="el-GR" b="1" dirty="0">
                <a:latin typeface="Palatino Linotype" panose="02040502050505030304" pitchFamily="18" charset="0"/>
              </a:rPr>
              <a:t>Ω</a:t>
            </a:r>
            <a:r>
              <a:rPr lang="en-US" b="1" dirty="0">
                <a:latin typeface="Palatino Linotype" panose="02040502050505030304" pitchFamily="18" charset="0"/>
              </a:rPr>
              <a:t>=0</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 </a:t>
            </a:r>
            <a:r>
              <a:rPr lang="en-US" b="1" i="1" dirty="0">
                <a:latin typeface="Palatino Linotype" panose="02040502050505030304" pitchFamily="18" charset="0"/>
              </a:rPr>
              <a:t>J</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31" name="Straight Arrow Connector 30">
            <a:extLst>
              <a:ext uri="{FF2B5EF4-FFF2-40B4-BE49-F238E27FC236}">
                <a16:creationId xmlns:a16="http://schemas.microsoft.com/office/drawing/2014/main" id="{BBE7C3F5-F724-5C1C-FF48-C29E7D7C22EF}"/>
              </a:ext>
            </a:extLst>
          </p:cNvPr>
          <p:cNvCxnSpPr>
            <a:cxnSpLocks/>
          </p:cNvCxnSpPr>
          <p:nvPr/>
        </p:nvCxnSpPr>
        <p:spPr>
          <a:xfrm flipH="1" flipV="1">
            <a:off x="7955261" y="1647825"/>
            <a:ext cx="1648913" cy="350884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E6EE7C-D5AE-899F-A361-E2C382EDC1A2}"/>
              </a:ext>
            </a:extLst>
          </p:cNvPr>
          <p:cNvCxnSpPr/>
          <p:nvPr/>
        </p:nvCxnSpPr>
        <p:spPr>
          <a:xfrm>
            <a:off x="6995127" y="34393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ABED956-42CB-D5F7-9199-E908E54E25F2}"/>
              </a:ext>
            </a:extLst>
          </p:cNvPr>
          <p:cNvCxnSpPr/>
          <p:nvPr/>
        </p:nvCxnSpPr>
        <p:spPr>
          <a:xfrm>
            <a:off x="6504590" y="3521187"/>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0DA4834-E058-20FD-877D-93E74962EAC9}"/>
              </a:ext>
            </a:extLst>
          </p:cNvPr>
          <p:cNvSpPr txBox="1"/>
          <p:nvPr/>
        </p:nvSpPr>
        <p:spPr>
          <a:xfrm>
            <a:off x="6422292" y="3519085"/>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=0</a:t>
            </a:r>
            <a:endParaRPr lang="en-US" dirty="0"/>
          </a:p>
        </p:txBody>
      </p:sp>
      <p:sp>
        <p:nvSpPr>
          <p:cNvPr id="32" name="TextBox 31">
            <a:extLst>
              <a:ext uri="{FF2B5EF4-FFF2-40B4-BE49-F238E27FC236}">
                <a16:creationId xmlns:a16="http://schemas.microsoft.com/office/drawing/2014/main" id="{794E094A-0D3B-CD86-4357-86BB64179AA0}"/>
              </a:ext>
            </a:extLst>
          </p:cNvPr>
          <p:cNvSpPr txBox="1"/>
          <p:nvPr/>
        </p:nvSpPr>
        <p:spPr>
          <a:xfrm>
            <a:off x="6912829" y="3445795"/>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35" name="Oval 34">
            <a:extLst>
              <a:ext uri="{FF2B5EF4-FFF2-40B4-BE49-F238E27FC236}">
                <a16:creationId xmlns:a16="http://schemas.microsoft.com/office/drawing/2014/main" id="{D21398A1-D127-02BD-82B1-635D6F13B4F7}"/>
              </a:ext>
            </a:extLst>
          </p:cNvPr>
          <p:cNvSpPr/>
          <p:nvPr/>
        </p:nvSpPr>
        <p:spPr>
          <a:xfrm>
            <a:off x="6535587" y="3212365"/>
            <a:ext cx="295308" cy="2953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53F9494-AB6B-9000-67FE-0A47C623EE55}"/>
              </a:ext>
            </a:extLst>
          </p:cNvPr>
          <p:cNvSpPr/>
          <p:nvPr/>
        </p:nvSpPr>
        <p:spPr>
          <a:xfrm>
            <a:off x="7072580" y="3210009"/>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A9AE43E2-0D70-6ACB-E5ED-E7EED4F1EA34}"/>
              </a:ext>
            </a:extLst>
          </p:cNvPr>
          <p:cNvCxnSpPr>
            <a:cxnSpLocks/>
          </p:cNvCxnSpPr>
          <p:nvPr/>
        </p:nvCxnSpPr>
        <p:spPr>
          <a:xfrm>
            <a:off x="9953484" y="1845810"/>
            <a:ext cx="42587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7E51704-6B20-152E-4A53-579B4BFC508D}"/>
              </a:ext>
            </a:extLst>
          </p:cNvPr>
          <p:cNvSpPr txBox="1"/>
          <p:nvPr/>
        </p:nvSpPr>
        <p:spPr>
          <a:xfrm>
            <a:off x="10417779" y="1703471"/>
            <a:ext cx="1376363" cy="369332"/>
          </a:xfrm>
          <a:prstGeom prst="rect">
            <a:avLst/>
          </a:prstGeom>
          <a:noFill/>
        </p:spPr>
        <p:txBody>
          <a:bodyPr wrap="square" rtlCol="0">
            <a:spAutoFit/>
          </a:bodyPr>
          <a:lstStyle/>
          <a:p>
            <a:pPr algn="ctr"/>
            <a:r>
              <a:rPr lang="en-US" dirty="0">
                <a:latin typeface="Palatino Linotype" panose="02040502050505030304" pitchFamily="18" charset="0"/>
              </a:rPr>
              <a:t>OP lasers</a:t>
            </a:r>
          </a:p>
        </p:txBody>
      </p:sp>
      <p:cxnSp>
        <p:nvCxnSpPr>
          <p:cNvPr id="34" name="Straight Arrow Connector 33">
            <a:extLst>
              <a:ext uri="{FF2B5EF4-FFF2-40B4-BE49-F238E27FC236}">
                <a16:creationId xmlns:a16="http://schemas.microsoft.com/office/drawing/2014/main" id="{80B12E89-827F-AC30-6104-ACF106C745F6}"/>
              </a:ext>
            </a:extLst>
          </p:cNvPr>
          <p:cNvCxnSpPr/>
          <p:nvPr/>
        </p:nvCxnSpPr>
        <p:spPr>
          <a:xfrm flipV="1">
            <a:off x="7196138" y="1647825"/>
            <a:ext cx="647700" cy="152400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3A4FD2A-2A6E-1180-4E3B-3B3C6AC2BC81}"/>
              </a:ext>
            </a:extLst>
          </p:cNvPr>
          <p:cNvCxnSpPr>
            <a:cxnSpLocks/>
          </p:cNvCxnSpPr>
          <p:nvPr/>
        </p:nvCxnSpPr>
        <p:spPr>
          <a:xfrm>
            <a:off x="9953484" y="1951680"/>
            <a:ext cx="425874"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1B2242A-5AA3-5AA2-5E58-BDFD14EBDC91}"/>
              </a:ext>
            </a:extLst>
          </p:cNvPr>
          <p:cNvSpPr txBox="1"/>
          <p:nvPr/>
        </p:nvSpPr>
        <p:spPr>
          <a:xfrm>
            <a:off x="7442267" y="3407556"/>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1</a:t>
            </a:r>
            <a:r>
              <a:rPr lang="el-GR" b="1" dirty="0">
                <a:latin typeface="Palatino Linotype" panose="02040502050505030304" pitchFamily="18" charset="0"/>
              </a:rPr>
              <a:t>∑</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7" name="Straight Arrow Connector 6">
            <a:extLst>
              <a:ext uri="{FF2B5EF4-FFF2-40B4-BE49-F238E27FC236}">
                <a16:creationId xmlns:a16="http://schemas.microsoft.com/office/drawing/2014/main" id="{AE681974-27D5-7C54-94EB-09D630358852}"/>
              </a:ext>
            </a:extLst>
          </p:cNvPr>
          <p:cNvCxnSpPr>
            <a:cxnSpLocks/>
          </p:cNvCxnSpPr>
          <p:nvPr/>
        </p:nvCxnSpPr>
        <p:spPr>
          <a:xfrm flipH="1">
            <a:off x="6772724" y="1657107"/>
            <a:ext cx="799372" cy="1465864"/>
          </a:xfrm>
          <a:prstGeom prst="straightConnector1">
            <a:avLst/>
          </a:prstGeom>
          <a:ln w="2540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F4B6A2D-6A66-DAA7-B220-A3C81284CC26}"/>
                  </a:ext>
                </a:extLst>
              </p:cNvPr>
              <p:cNvSpPr txBox="1"/>
              <p:nvPr/>
            </p:nvSpPr>
            <p:spPr>
              <a:xfrm rot="17949945">
                <a:off x="6537778" y="2181340"/>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~1</m:t>
                      </m:r>
                      <m:r>
                        <a:rPr lang="en-US" b="0" i="1" smtClean="0">
                          <a:latin typeface="Cambria Math" panose="02040503050406030204" pitchFamily="18" charset="0"/>
                        </a:rPr>
                        <m:t>𝜇</m:t>
                      </m:r>
                      <m:r>
                        <a:rPr lang="en-US" b="0" i="1" smtClean="0">
                          <a:latin typeface="Cambria Math" panose="02040503050406030204" pitchFamily="18" charset="0"/>
                        </a:rPr>
                        <m:t>𝑠</m:t>
                      </m:r>
                    </m:oMath>
                  </m:oMathPara>
                </a14:m>
                <a:endParaRPr lang="en-US" dirty="0"/>
              </a:p>
            </p:txBody>
          </p:sp>
        </mc:Choice>
        <mc:Fallback xmlns="">
          <p:sp>
            <p:nvSpPr>
              <p:cNvPr id="41" name="TextBox 40">
                <a:extLst>
                  <a:ext uri="{FF2B5EF4-FFF2-40B4-BE49-F238E27FC236}">
                    <a16:creationId xmlns:a16="http://schemas.microsoft.com/office/drawing/2014/main" id="{AF4B6A2D-6A66-DAA7-B220-A3C81284CC26}"/>
                  </a:ext>
                </a:extLst>
              </p:cNvPr>
              <p:cNvSpPr txBox="1">
                <a:spLocks noRot="1" noChangeAspect="1" noMove="1" noResize="1" noEditPoints="1" noAdjustHandles="1" noChangeArrowheads="1" noChangeShapeType="1" noTextEdit="1"/>
              </p:cNvSpPr>
              <p:nvPr/>
            </p:nvSpPr>
            <p:spPr>
              <a:xfrm rot="17949945">
                <a:off x="6537778" y="2181340"/>
                <a:ext cx="813759" cy="369332"/>
              </a:xfrm>
              <a:prstGeom prst="rect">
                <a:avLst/>
              </a:prstGeom>
              <a:blipFill>
                <a:blip r:embed="rId3"/>
                <a:stretch>
                  <a:fillRect r="-5042"/>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71D13F47-E2C9-5E13-4531-FF06DD18C3D9}"/>
              </a:ext>
            </a:extLst>
          </p:cNvPr>
          <p:cNvSpPr/>
          <p:nvPr/>
        </p:nvSpPr>
        <p:spPr>
          <a:xfrm>
            <a:off x="459188" y="232100"/>
            <a:ext cx="572522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State preparation and detection</a:t>
            </a:r>
            <a:endParaRPr lang="en-US" sz="3200" b="1" u="sng" baseline="-25000" dirty="0">
              <a:latin typeface="Times New Roman" panose="02020603050405020304" pitchFamily="18" charset="0"/>
              <a:cs typeface="Times New Roman" panose="02020603050405020304" pitchFamily="18" charset="0"/>
            </a:endParaRPr>
          </a:p>
        </p:txBody>
      </p:sp>
      <p:sp>
        <p:nvSpPr>
          <p:cNvPr id="33" name="Footer Placeholder 3">
            <a:extLst>
              <a:ext uri="{FF2B5EF4-FFF2-40B4-BE49-F238E27FC236}">
                <a16:creationId xmlns:a16="http://schemas.microsoft.com/office/drawing/2014/main" id="{591D18B3-27A7-2EEA-A924-A8F2D0DCB5D2}"/>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226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4E907784-21A8-88D9-3964-7A98399F2704}"/>
              </a:ext>
            </a:extLst>
          </p:cNvPr>
          <p:cNvSpPr/>
          <p:nvPr/>
        </p:nvSpPr>
        <p:spPr>
          <a:xfrm>
            <a:off x="3433763" y="878920"/>
            <a:ext cx="8339137"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Palatino Linotype" panose="02040502050505030304" pitchFamily="18" charset="0"/>
              </a:rPr>
              <a:t>1</a:t>
            </a:r>
            <a:endParaRPr lang="en-US"/>
          </a:p>
        </p:txBody>
      </p:sp>
      <p:sp>
        <p:nvSpPr>
          <p:cNvPr id="4" name="Slide Number Placeholder 3">
            <a:extLst>
              <a:ext uri="{FF2B5EF4-FFF2-40B4-BE49-F238E27FC236}">
                <a16:creationId xmlns:a16="http://schemas.microsoft.com/office/drawing/2014/main" id="{1A32FFBE-6F37-667C-EF02-B96BEBB1511D}"/>
              </a:ext>
            </a:extLst>
          </p:cNvPr>
          <p:cNvSpPr>
            <a:spLocks noGrp="1"/>
          </p:cNvSpPr>
          <p:nvPr>
            <p:ph type="sldNum" sz="quarter" idx="12"/>
          </p:nvPr>
        </p:nvSpPr>
        <p:spPr/>
        <p:txBody>
          <a:bodyPr/>
          <a:lstStyle/>
          <a:p>
            <a:fld id="{C4B4B978-2769-4B31-A37E-51C501BA6227}" type="slidenum">
              <a:rPr lang="en-US" smtClean="0"/>
              <a:t>29</a:t>
            </a:fld>
            <a:endParaRPr lang="en-US"/>
          </a:p>
        </p:txBody>
      </p:sp>
      <p:cxnSp>
        <p:nvCxnSpPr>
          <p:cNvPr id="6" name="Straight Connector 5">
            <a:extLst>
              <a:ext uri="{FF2B5EF4-FFF2-40B4-BE49-F238E27FC236}">
                <a16:creationId xmlns:a16="http://schemas.microsoft.com/office/drawing/2014/main" id="{ACC99906-0FCC-45C8-EBE2-9FC645C4BEE2}"/>
              </a:ext>
            </a:extLst>
          </p:cNvPr>
          <p:cNvCxnSpPr/>
          <p:nvPr/>
        </p:nvCxnSpPr>
        <p:spPr>
          <a:xfrm>
            <a:off x="9481152" y="5411046"/>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258F41-B339-80E1-5CC4-79FDB5AC6E41}"/>
              </a:ext>
            </a:extLst>
          </p:cNvPr>
          <p:cNvCxnSpPr/>
          <p:nvPr/>
        </p:nvCxnSpPr>
        <p:spPr>
          <a:xfrm>
            <a:off x="10013598" y="528049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6EC490-E3C3-4598-ED13-D069C4E99E1B}"/>
              </a:ext>
            </a:extLst>
          </p:cNvPr>
          <p:cNvCxnSpPr/>
          <p:nvPr/>
        </p:nvCxnSpPr>
        <p:spPr>
          <a:xfrm>
            <a:off x="10561818" y="51566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1310EC-6275-4263-66C9-E986D2A44C9F}"/>
              </a:ext>
            </a:extLst>
          </p:cNvPr>
          <p:cNvCxnSpPr/>
          <p:nvPr/>
        </p:nvCxnSpPr>
        <p:spPr>
          <a:xfrm>
            <a:off x="11123262" y="5028080"/>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908911-BBB1-6697-FAC1-3CEAC3B86B04}"/>
              </a:ext>
            </a:extLst>
          </p:cNvPr>
          <p:cNvSpPr txBox="1"/>
          <p:nvPr/>
        </p:nvSpPr>
        <p:spPr>
          <a:xfrm>
            <a:off x="10098370" y="5863483"/>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3</a:t>
            </a:r>
            <a:r>
              <a:rPr lang="el-GR" b="1" dirty="0">
                <a:latin typeface="Palatino Linotype" panose="02040502050505030304" pitchFamily="18" charset="0"/>
              </a:rPr>
              <a:t>Δ</a:t>
            </a:r>
            <a:r>
              <a:rPr lang="en-US" b="1" baseline="-25000" dirty="0">
                <a:latin typeface="Palatino Linotype" panose="02040502050505030304" pitchFamily="18" charset="0"/>
              </a:rPr>
              <a:t>1</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sp>
        <p:nvSpPr>
          <p:cNvPr id="14" name="TextBox 13">
            <a:extLst>
              <a:ext uri="{FF2B5EF4-FFF2-40B4-BE49-F238E27FC236}">
                <a16:creationId xmlns:a16="http://schemas.microsoft.com/office/drawing/2014/main" id="{42683F0C-2DD2-7BF0-782A-6D5A3F92B466}"/>
              </a:ext>
            </a:extLst>
          </p:cNvPr>
          <p:cNvSpPr txBox="1"/>
          <p:nvPr/>
        </p:nvSpPr>
        <p:spPr>
          <a:xfrm>
            <a:off x="9399237" y="5431866"/>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15" name="TextBox 14">
            <a:extLst>
              <a:ext uri="{FF2B5EF4-FFF2-40B4-BE49-F238E27FC236}">
                <a16:creationId xmlns:a16="http://schemas.microsoft.com/office/drawing/2014/main" id="{53E5364E-9A65-0F0F-1E53-903BC5751761}"/>
              </a:ext>
            </a:extLst>
          </p:cNvPr>
          <p:cNvSpPr txBox="1"/>
          <p:nvPr/>
        </p:nvSpPr>
        <p:spPr>
          <a:xfrm>
            <a:off x="9931300" y="5317180"/>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=2</a:t>
            </a:r>
            <a:endParaRPr lang="en-US" dirty="0"/>
          </a:p>
        </p:txBody>
      </p:sp>
      <p:sp>
        <p:nvSpPr>
          <p:cNvPr id="16" name="TextBox 15">
            <a:extLst>
              <a:ext uri="{FF2B5EF4-FFF2-40B4-BE49-F238E27FC236}">
                <a16:creationId xmlns:a16="http://schemas.microsoft.com/office/drawing/2014/main" id="{DE71F177-CDD2-33BC-2D96-96DFB45575FE}"/>
              </a:ext>
            </a:extLst>
          </p:cNvPr>
          <p:cNvSpPr txBox="1"/>
          <p:nvPr/>
        </p:nvSpPr>
        <p:spPr>
          <a:xfrm>
            <a:off x="10479520" y="5195473"/>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=3</a:t>
            </a:r>
            <a:endParaRPr lang="en-US" dirty="0"/>
          </a:p>
        </p:txBody>
      </p:sp>
      <p:sp>
        <p:nvSpPr>
          <p:cNvPr id="17" name="TextBox 16">
            <a:extLst>
              <a:ext uri="{FF2B5EF4-FFF2-40B4-BE49-F238E27FC236}">
                <a16:creationId xmlns:a16="http://schemas.microsoft.com/office/drawing/2014/main" id="{B6B52940-52EE-8395-9EC0-8178C353CA48}"/>
              </a:ext>
            </a:extLst>
          </p:cNvPr>
          <p:cNvSpPr txBox="1"/>
          <p:nvPr/>
        </p:nvSpPr>
        <p:spPr>
          <a:xfrm>
            <a:off x="11040964" y="5062534"/>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=4</a:t>
            </a:r>
            <a:endParaRPr lang="en-US" dirty="0"/>
          </a:p>
        </p:txBody>
      </p:sp>
      <p:sp>
        <p:nvSpPr>
          <p:cNvPr id="18" name="Oval 17">
            <a:extLst>
              <a:ext uri="{FF2B5EF4-FFF2-40B4-BE49-F238E27FC236}">
                <a16:creationId xmlns:a16="http://schemas.microsoft.com/office/drawing/2014/main" id="{4EF27B59-618E-47BD-2334-65962E931D57}"/>
              </a:ext>
            </a:extLst>
          </p:cNvPr>
          <p:cNvSpPr/>
          <p:nvPr/>
        </p:nvSpPr>
        <p:spPr>
          <a:xfrm>
            <a:off x="9558331" y="5189785"/>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2CF381-E4CB-8B5E-EC69-F423EACE65CD}"/>
              </a:ext>
            </a:extLst>
          </p:cNvPr>
          <p:cNvSpPr/>
          <p:nvPr/>
        </p:nvSpPr>
        <p:spPr>
          <a:xfrm>
            <a:off x="10098211" y="5087815"/>
            <a:ext cx="181400" cy="18140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D9E39C-8F05-74F4-F2A8-4AF781AF14C8}"/>
              </a:ext>
            </a:extLst>
          </p:cNvPr>
          <p:cNvSpPr/>
          <p:nvPr/>
        </p:nvSpPr>
        <p:spPr>
          <a:xfrm>
            <a:off x="10673137" y="5004808"/>
            <a:ext cx="135799" cy="135799"/>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CCB37BB-C8B6-6429-C529-2256FE58C960}"/>
              </a:ext>
            </a:extLst>
          </p:cNvPr>
          <p:cNvSpPr/>
          <p:nvPr/>
        </p:nvSpPr>
        <p:spPr>
          <a:xfrm>
            <a:off x="11261301" y="4927210"/>
            <a:ext cx="89680" cy="8968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E7ABE22-4170-29B0-C8AB-1A1897505941}"/>
              </a:ext>
            </a:extLst>
          </p:cNvPr>
          <p:cNvSpPr txBox="1"/>
          <p:nvPr/>
        </p:nvSpPr>
        <p:spPr>
          <a:xfrm>
            <a:off x="369093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232</a:t>
            </a:r>
            <a:r>
              <a:rPr lang="en-US" b="1" dirty="0">
                <a:latin typeface="Palatino Linotype" panose="02040502050505030304" pitchFamily="18" charset="0"/>
              </a:rPr>
              <a:t>ThF</a:t>
            </a:r>
            <a:r>
              <a:rPr lang="en-US" b="1" baseline="30000" dirty="0">
                <a:latin typeface="Palatino Linotype" panose="02040502050505030304" pitchFamily="18" charset="0"/>
              </a:rPr>
              <a:t>+</a:t>
            </a:r>
          </a:p>
        </p:txBody>
      </p:sp>
      <p:sp>
        <p:nvSpPr>
          <p:cNvPr id="2" name="Arc 1">
            <a:extLst>
              <a:ext uri="{FF2B5EF4-FFF2-40B4-BE49-F238E27FC236}">
                <a16:creationId xmlns:a16="http://schemas.microsoft.com/office/drawing/2014/main" id="{41DD27DA-1013-F48C-B305-2182F7751F1C}"/>
              </a:ext>
            </a:extLst>
          </p:cNvPr>
          <p:cNvSpPr/>
          <p:nvPr/>
        </p:nvSpPr>
        <p:spPr>
          <a:xfrm rot="19415232">
            <a:off x="9643358" y="4915406"/>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423E548-1F37-D5E9-B722-ABA0EB3C848D}"/>
              </a:ext>
            </a:extLst>
          </p:cNvPr>
          <p:cNvSpPr/>
          <p:nvPr/>
        </p:nvSpPr>
        <p:spPr>
          <a:xfrm rot="19415232">
            <a:off x="10202225" y="4819044"/>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0BD4F86D-86B6-E691-138E-549A194647B5}"/>
              </a:ext>
            </a:extLst>
          </p:cNvPr>
          <p:cNvSpPr/>
          <p:nvPr/>
        </p:nvSpPr>
        <p:spPr>
          <a:xfrm rot="19415232">
            <a:off x="10757497" y="4731081"/>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7E75D71B-6BAB-39BE-AE6C-743F1DA1C0CC}"/>
              </a:ext>
            </a:extLst>
          </p:cNvPr>
          <p:cNvSpPr/>
          <p:nvPr/>
        </p:nvSpPr>
        <p:spPr>
          <a:xfrm rot="19415232">
            <a:off x="9901823" y="1301697"/>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984B17E9-CD60-84E0-FA1E-7B8580A0F696}"/>
              </a:ext>
            </a:extLst>
          </p:cNvPr>
          <p:cNvSpPr txBox="1"/>
          <p:nvPr/>
        </p:nvSpPr>
        <p:spPr>
          <a:xfrm>
            <a:off x="10435080" y="1187332"/>
            <a:ext cx="1376363" cy="369332"/>
          </a:xfrm>
          <a:prstGeom prst="rect">
            <a:avLst/>
          </a:prstGeom>
          <a:noFill/>
        </p:spPr>
        <p:txBody>
          <a:bodyPr wrap="square" rtlCol="0">
            <a:spAutoFit/>
          </a:bodyPr>
          <a:lstStyle/>
          <a:p>
            <a:pPr algn="ctr"/>
            <a:r>
              <a:rPr lang="en-US" dirty="0">
                <a:latin typeface="Palatino Linotype" panose="02040502050505030304" pitchFamily="18" charset="0"/>
              </a:rPr>
              <a:t>microwave</a:t>
            </a:r>
          </a:p>
        </p:txBody>
      </p:sp>
      <p:cxnSp>
        <p:nvCxnSpPr>
          <p:cNvPr id="26" name="Straight Connector 25">
            <a:extLst>
              <a:ext uri="{FF2B5EF4-FFF2-40B4-BE49-F238E27FC236}">
                <a16:creationId xmlns:a16="http://schemas.microsoft.com/office/drawing/2014/main" id="{8B03E054-17CC-168D-A9A5-3395BDBB6029}"/>
              </a:ext>
            </a:extLst>
          </p:cNvPr>
          <p:cNvCxnSpPr>
            <a:cxnSpLocks/>
          </p:cNvCxnSpPr>
          <p:nvPr/>
        </p:nvCxnSpPr>
        <p:spPr>
          <a:xfrm>
            <a:off x="7140365" y="1552074"/>
            <a:ext cx="10963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11B855A-9CFF-7283-C3EB-C5814ADDF741}"/>
              </a:ext>
            </a:extLst>
          </p:cNvPr>
          <p:cNvSpPr txBox="1"/>
          <p:nvPr/>
        </p:nvSpPr>
        <p:spPr>
          <a:xfrm>
            <a:off x="6827481" y="1171350"/>
            <a:ext cx="1788831" cy="369332"/>
          </a:xfrm>
          <a:prstGeom prst="rect">
            <a:avLst/>
          </a:prstGeom>
          <a:noFill/>
        </p:spPr>
        <p:txBody>
          <a:bodyPr wrap="square" rtlCol="0">
            <a:spAutoFit/>
          </a:bodyPr>
          <a:lstStyle/>
          <a:p>
            <a:pPr algn="ctr"/>
            <a:r>
              <a:rPr lang="el-GR" b="1" dirty="0">
                <a:latin typeface="Palatino Linotype" panose="02040502050505030304" pitchFamily="18" charset="0"/>
              </a:rPr>
              <a:t>Ω</a:t>
            </a:r>
            <a:r>
              <a:rPr lang="en-US" b="1" dirty="0">
                <a:latin typeface="Palatino Linotype" panose="02040502050505030304" pitchFamily="18" charset="0"/>
              </a:rPr>
              <a:t>=0</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 </a:t>
            </a:r>
            <a:r>
              <a:rPr lang="en-US" b="1" i="1" dirty="0">
                <a:latin typeface="Palatino Linotype" panose="02040502050505030304" pitchFamily="18" charset="0"/>
              </a:rPr>
              <a:t>J</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31" name="Straight Arrow Connector 30">
            <a:extLst>
              <a:ext uri="{FF2B5EF4-FFF2-40B4-BE49-F238E27FC236}">
                <a16:creationId xmlns:a16="http://schemas.microsoft.com/office/drawing/2014/main" id="{BBE7C3F5-F724-5C1C-FF48-C29E7D7C22EF}"/>
              </a:ext>
            </a:extLst>
          </p:cNvPr>
          <p:cNvCxnSpPr>
            <a:cxnSpLocks/>
          </p:cNvCxnSpPr>
          <p:nvPr/>
        </p:nvCxnSpPr>
        <p:spPr>
          <a:xfrm flipH="1" flipV="1">
            <a:off x="7955261" y="1647825"/>
            <a:ext cx="1648913" cy="350884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E6EE7C-D5AE-899F-A361-E2C382EDC1A2}"/>
              </a:ext>
            </a:extLst>
          </p:cNvPr>
          <p:cNvCxnSpPr/>
          <p:nvPr/>
        </p:nvCxnSpPr>
        <p:spPr>
          <a:xfrm>
            <a:off x="6995127" y="34393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ABED956-42CB-D5F7-9199-E908E54E25F2}"/>
              </a:ext>
            </a:extLst>
          </p:cNvPr>
          <p:cNvCxnSpPr/>
          <p:nvPr/>
        </p:nvCxnSpPr>
        <p:spPr>
          <a:xfrm>
            <a:off x="6477069" y="3521187"/>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0DA4834-E058-20FD-877D-93E74962EAC9}"/>
              </a:ext>
            </a:extLst>
          </p:cNvPr>
          <p:cNvSpPr txBox="1"/>
          <p:nvPr/>
        </p:nvSpPr>
        <p:spPr>
          <a:xfrm>
            <a:off x="6422292" y="3704747"/>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=0</a:t>
            </a:r>
            <a:endParaRPr lang="en-US" dirty="0"/>
          </a:p>
        </p:txBody>
      </p:sp>
      <p:sp>
        <p:nvSpPr>
          <p:cNvPr id="32" name="TextBox 31">
            <a:extLst>
              <a:ext uri="{FF2B5EF4-FFF2-40B4-BE49-F238E27FC236}">
                <a16:creationId xmlns:a16="http://schemas.microsoft.com/office/drawing/2014/main" id="{794E094A-0D3B-CD86-4357-86BB64179AA0}"/>
              </a:ext>
            </a:extLst>
          </p:cNvPr>
          <p:cNvSpPr txBox="1"/>
          <p:nvPr/>
        </p:nvSpPr>
        <p:spPr>
          <a:xfrm>
            <a:off x="6912829" y="3445795"/>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35" name="Oval 34">
            <a:extLst>
              <a:ext uri="{FF2B5EF4-FFF2-40B4-BE49-F238E27FC236}">
                <a16:creationId xmlns:a16="http://schemas.microsoft.com/office/drawing/2014/main" id="{D21398A1-D127-02BD-82B1-635D6F13B4F7}"/>
              </a:ext>
            </a:extLst>
          </p:cNvPr>
          <p:cNvSpPr/>
          <p:nvPr/>
        </p:nvSpPr>
        <p:spPr>
          <a:xfrm>
            <a:off x="6514401" y="3391168"/>
            <a:ext cx="120142" cy="1201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53F9494-AB6B-9000-67FE-0A47C623EE55}"/>
              </a:ext>
            </a:extLst>
          </p:cNvPr>
          <p:cNvSpPr/>
          <p:nvPr/>
        </p:nvSpPr>
        <p:spPr>
          <a:xfrm>
            <a:off x="7072580" y="3210009"/>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A9AE43E2-0D70-6ACB-E5ED-E7EED4F1EA34}"/>
              </a:ext>
            </a:extLst>
          </p:cNvPr>
          <p:cNvCxnSpPr>
            <a:cxnSpLocks/>
          </p:cNvCxnSpPr>
          <p:nvPr/>
        </p:nvCxnSpPr>
        <p:spPr>
          <a:xfrm>
            <a:off x="9953484" y="1845810"/>
            <a:ext cx="42587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7E51704-6B20-152E-4A53-579B4BFC508D}"/>
              </a:ext>
            </a:extLst>
          </p:cNvPr>
          <p:cNvSpPr txBox="1"/>
          <p:nvPr/>
        </p:nvSpPr>
        <p:spPr>
          <a:xfrm>
            <a:off x="10417779" y="1703471"/>
            <a:ext cx="1376363" cy="369332"/>
          </a:xfrm>
          <a:prstGeom prst="rect">
            <a:avLst/>
          </a:prstGeom>
          <a:noFill/>
        </p:spPr>
        <p:txBody>
          <a:bodyPr wrap="square" rtlCol="0">
            <a:spAutoFit/>
          </a:bodyPr>
          <a:lstStyle/>
          <a:p>
            <a:pPr algn="ctr"/>
            <a:r>
              <a:rPr lang="en-US" dirty="0">
                <a:latin typeface="Palatino Linotype" panose="02040502050505030304" pitchFamily="18" charset="0"/>
              </a:rPr>
              <a:t>OP lasers</a:t>
            </a:r>
          </a:p>
        </p:txBody>
      </p:sp>
      <p:cxnSp>
        <p:nvCxnSpPr>
          <p:cNvPr id="34" name="Straight Arrow Connector 33">
            <a:extLst>
              <a:ext uri="{FF2B5EF4-FFF2-40B4-BE49-F238E27FC236}">
                <a16:creationId xmlns:a16="http://schemas.microsoft.com/office/drawing/2014/main" id="{80B12E89-827F-AC30-6104-ACF106C745F6}"/>
              </a:ext>
            </a:extLst>
          </p:cNvPr>
          <p:cNvCxnSpPr/>
          <p:nvPr/>
        </p:nvCxnSpPr>
        <p:spPr>
          <a:xfrm flipV="1">
            <a:off x="7196138" y="1647825"/>
            <a:ext cx="647700" cy="152400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3A4FD2A-2A6E-1180-4E3B-3B3C6AC2BC81}"/>
              </a:ext>
            </a:extLst>
          </p:cNvPr>
          <p:cNvCxnSpPr>
            <a:cxnSpLocks/>
          </p:cNvCxnSpPr>
          <p:nvPr/>
        </p:nvCxnSpPr>
        <p:spPr>
          <a:xfrm>
            <a:off x="9953484" y="1951680"/>
            <a:ext cx="425874"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1B2242A-5AA3-5AA2-5E58-BDFD14EBDC91}"/>
              </a:ext>
            </a:extLst>
          </p:cNvPr>
          <p:cNvSpPr txBox="1"/>
          <p:nvPr/>
        </p:nvSpPr>
        <p:spPr>
          <a:xfrm>
            <a:off x="7442267" y="3407556"/>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1</a:t>
            </a:r>
            <a:r>
              <a:rPr lang="el-GR" b="1" dirty="0">
                <a:latin typeface="Palatino Linotype" panose="02040502050505030304" pitchFamily="18" charset="0"/>
              </a:rPr>
              <a:t>∑</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41" name="Straight Arrow Connector 40">
            <a:extLst>
              <a:ext uri="{FF2B5EF4-FFF2-40B4-BE49-F238E27FC236}">
                <a16:creationId xmlns:a16="http://schemas.microsoft.com/office/drawing/2014/main" id="{6280FC1F-1319-E8CF-B2E9-CA656C1E1BBB}"/>
              </a:ext>
            </a:extLst>
          </p:cNvPr>
          <p:cNvCxnSpPr>
            <a:cxnSpLocks/>
          </p:cNvCxnSpPr>
          <p:nvPr/>
        </p:nvCxnSpPr>
        <p:spPr>
          <a:xfrm flipV="1">
            <a:off x="4171950" y="1540682"/>
            <a:ext cx="0" cy="7119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D26F238-0F16-043E-578E-3353487E0A49}"/>
              </a:ext>
            </a:extLst>
          </p:cNvPr>
          <p:cNvSpPr txBox="1"/>
          <p:nvPr/>
        </p:nvSpPr>
        <p:spPr>
          <a:xfrm>
            <a:off x="4182094" y="1426174"/>
            <a:ext cx="346282" cy="369332"/>
          </a:xfrm>
          <a:prstGeom prst="rect">
            <a:avLst/>
          </a:prstGeom>
          <a:noFill/>
        </p:spPr>
        <p:txBody>
          <a:bodyPr wrap="square" rtlCol="0">
            <a:spAutoFit/>
          </a:bodyPr>
          <a:lstStyle/>
          <a:p>
            <a:pPr algn="ctr"/>
            <a:r>
              <a:rPr lang="en-US" b="1" dirty="0">
                <a:latin typeface="Palatino Linotype" panose="02040502050505030304" pitchFamily="18" charset="0"/>
              </a:rPr>
              <a:t>B</a:t>
            </a:r>
          </a:p>
        </p:txBody>
      </p:sp>
      <p:cxnSp>
        <p:nvCxnSpPr>
          <p:cNvPr id="45" name="Straight Connector 44">
            <a:extLst>
              <a:ext uri="{FF2B5EF4-FFF2-40B4-BE49-F238E27FC236}">
                <a16:creationId xmlns:a16="http://schemas.microsoft.com/office/drawing/2014/main" id="{950B02EE-149F-5AB7-2A11-8CC765C6F26A}"/>
              </a:ext>
            </a:extLst>
          </p:cNvPr>
          <p:cNvCxnSpPr/>
          <p:nvPr/>
        </p:nvCxnSpPr>
        <p:spPr>
          <a:xfrm>
            <a:off x="6728102" y="3492609"/>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C9F713B-E93E-4A2D-2D76-47D3A2F117A3}"/>
              </a:ext>
            </a:extLst>
          </p:cNvPr>
          <p:cNvSpPr txBox="1"/>
          <p:nvPr/>
        </p:nvSpPr>
        <p:spPr>
          <a:xfrm>
            <a:off x="6279640" y="3488627"/>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0" name="TextBox 49">
            <a:extLst>
              <a:ext uri="{FF2B5EF4-FFF2-40B4-BE49-F238E27FC236}">
                <a16:creationId xmlns:a16="http://schemas.microsoft.com/office/drawing/2014/main" id="{D72B8C91-405F-D2AF-88DF-AD6336D8FBA4}"/>
              </a:ext>
            </a:extLst>
          </p:cNvPr>
          <p:cNvSpPr txBox="1"/>
          <p:nvPr/>
        </p:nvSpPr>
        <p:spPr>
          <a:xfrm>
            <a:off x="6555439" y="3464215"/>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1" name="Oval 50">
            <a:extLst>
              <a:ext uri="{FF2B5EF4-FFF2-40B4-BE49-F238E27FC236}">
                <a16:creationId xmlns:a16="http://schemas.microsoft.com/office/drawing/2014/main" id="{3FD99E44-7957-E22F-BEB3-A13941578E8A}"/>
              </a:ext>
            </a:extLst>
          </p:cNvPr>
          <p:cNvSpPr/>
          <p:nvPr/>
        </p:nvSpPr>
        <p:spPr>
          <a:xfrm>
            <a:off x="6759203" y="3360221"/>
            <a:ext cx="120142" cy="1201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BEB7D4F1-5E98-EBC5-98E1-4A4C2B3907A5}"/>
              </a:ext>
            </a:extLst>
          </p:cNvPr>
          <p:cNvCxnSpPr>
            <a:cxnSpLocks/>
          </p:cNvCxnSpPr>
          <p:nvPr/>
        </p:nvCxnSpPr>
        <p:spPr>
          <a:xfrm flipH="1">
            <a:off x="6772724" y="1657107"/>
            <a:ext cx="799372" cy="1465864"/>
          </a:xfrm>
          <a:prstGeom prst="straightConnector1">
            <a:avLst/>
          </a:prstGeom>
          <a:ln w="2540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1CEE94FA-C4C6-B7A7-B7C0-28B85A969A00}"/>
                  </a:ext>
                </a:extLst>
              </p:cNvPr>
              <p:cNvSpPr txBox="1"/>
              <p:nvPr/>
            </p:nvSpPr>
            <p:spPr>
              <a:xfrm rot="17949945">
                <a:off x="6537778" y="2181340"/>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~1</m:t>
                      </m:r>
                      <m:r>
                        <a:rPr lang="en-US" b="0" i="1" smtClean="0">
                          <a:latin typeface="Cambria Math" panose="02040503050406030204" pitchFamily="18" charset="0"/>
                        </a:rPr>
                        <m:t>𝜇</m:t>
                      </m:r>
                      <m:r>
                        <a:rPr lang="en-US" b="0" i="1" smtClean="0">
                          <a:latin typeface="Cambria Math" panose="02040503050406030204" pitchFamily="18" charset="0"/>
                        </a:rPr>
                        <m:t>𝑠</m:t>
                      </m:r>
                    </m:oMath>
                  </m:oMathPara>
                </a14:m>
                <a:endParaRPr lang="en-US" dirty="0"/>
              </a:p>
            </p:txBody>
          </p:sp>
        </mc:Choice>
        <mc:Fallback xmlns="">
          <p:sp>
            <p:nvSpPr>
              <p:cNvPr id="42" name="TextBox 41">
                <a:extLst>
                  <a:ext uri="{FF2B5EF4-FFF2-40B4-BE49-F238E27FC236}">
                    <a16:creationId xmlns:a16="http://schemas.microsoft.com/office/drawing/2014/main" id="{1CEE94FA-C4C6-B7A7-B7C0-28B85A969A00}"/>
                  </a:ext>
                </a:extLst>
              </p:cNvPr>
              <p:cNvSpPr txBox="1">
                <a:spLocks noRot="1" noChangeAspect="1" noMove="1" noResize="1" noEditPoints="1" noAdjustHandles="1" noChangeArrowheads="1" noChangeShapeType="1" noTextEdit="1"/>
              </p:cNvSpPr>
              <p:nvPr/>
            </p:nvSpPr>
            <p:spPr>
              <a:xfrm rot="17949945">
                <a:off x="6537778" y="2181340"/>
                <a:ext cx="813759" cy="369332"/>
              </a:xfrm>
              <a:prstGeom prst="rect">
                <a:avLst/>
              </a:prstGeom>
              <a:blipFill>
                <a:blip r:embed="rId3"/>
                <a:stretch>
                  <a:fillRect r="-5042"/>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101BBBC3-D529-1CA3-86EE-60B48705489A}"/>
              </a:ext>
            </a:extLst>
          </p:cNvPr>
          <p:cNvSpPr txBox="1"/>
          <p:nvPr/>
        </p:nvSpPr>
        <p:spPr>
          <a:xfrm>
            <a:off x="5961618" y="3445795"/>
            <a:ext cx="530355" cy="307777"/>
          </a:xfrm>
          <a:prstGeom prst="rect">
            <a:avLst/>
          </a:prstGeom>
          <a:noFill/>
        </p:spPr>
        <p:txBody>
          <a:bodyPr wrap="square">
            <a:spAutoFit/>
          </a:bodyPr>
          <a:lstStyle/>
          <a:p>
            <a:pPr algn="ctr"/>
            <a:r>
              <a:rPr lang="en-US" sz="1400" b="1" dirty="0">
                <a:latin typeface="Palatino Linotype" panose="02040502050505030304" pitchFamily="18" charset="0"/>
              </a:rPr>
              <a:t>m</a:t>
            </a:r>
            <a:r>
              <a:rPr lang="en-US" sz="1400" b="1" baseline="-25000" dirty="0">
                <a:latin typeface="Palatino Linotype" panose="02040502050505030304" pitchFamily="18" charset="0"/>
              </a:rPr>
              <a:t>F</a:t>
            </a:r>
            <a:endParaRPr lang="en-US" sz="1400" baseline="-25000" dirty="0"/>
          </a:p>
        </p:txBody>
      </p:sp>
      <p:sp>
        <p:nvSpPr>
          <p:cNvPr id="44" name="Rectangle 43">
            <a:extLst>
              <a:ext uri="{FF2B5EF4-FFF2-40B4-BE49-F238E27FC236}">
                <a16:creationId xmlns:a16="http://schemas.microsoft.com/office/drawing/2014/main" id="{7EEF4DF0-13FF-4167-CDDA-10897A175024}"/>
              </a:ext>
            </a:extLst>
          </p:cNvPr>
          <p:cNvSpPr/>
          <p:nvPr/>
        </p:nvSpPr>
        <p:spPr>
          <a:xfrm>
            <a:off x="459188" y="232100"/>
            <a:ext cx="572522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State preparation and detection</a:t>
            </a:r>
            <a:endParaRPr lang="en-US" sz="3200" b="1" u="sng" baseline="-25000" dirty="0">
              <a:latin typeface="Times New Roman" panose="02020603050405020304" pitchFamily="18" charset="0"/>
              <a:cs typeface="Times New Roman" panose="02020603050405020304" pitchFamily="18" charset="0"/>
            </a:endParaRPr>
          </a:p>
        </p:txBody>
      </p:sp>
      <p:sp>
        <p:nvSpPr>
          <p:cNvPr id="46" name="Footer Placeholder 3">
            <a:extLst>
              <a:ext uri="{FF2B5EF4-FFF2-40B4-BE49-F238E27FC236}">
                <a16:creationId xmlns:a16="http://schemas.microsoft.com/office/drawing/2014/main" id="{A34CD5E4-4EA7-EAEB-8A5A-10F999EE1058}"/>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4397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098BA6-23E3-C7CA-29C3-76EE67DAE010}"/>
              </a:ext>
            </a:extLst>
          </p:cNvPr>
          <p:cNvSpPr/>
          <p:nvPr/>
        </p:nvSpPr>
        <p:spPr>
          <a:xfrm>
            <a:off x="459188" y="232100"/>
            <a:ext cx="1505540"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Outline</a:t>
            </a:r>
          </a:p>
        </p:txBody>
      </p:sp>
      <p:sp>
        <p:nvSpPr>
          <p:cNvPr id="8" name="TextBox 7">
            <a:extLst>
              <a:ext uri="{FF2B5EF4-FFF2-40B4-BE49-F238E27FC236}">
                <a16:creationId xmlns:a16="http://schemas.microsoft.com/office/drawing/2014/main" id="{8AB17FFB-1D86-7880-F001-F323EF5E00C7}"/>
              </a:ext>
            </a:extLst>
          </p:cNvPr>
          <p:cNvSpPr txBox="1"/>
          <p:nvPr/>
        </p:nvSpPr>
        <p:spPr>
          <a:xfrm>
            <a:off x="1060597" y="1177026"/>
            <a:ext cx="5342901" cy="204671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eEDM</a:t>
            </a:r>
            <a:r>
              <a:rPr lang="en-US" sz="2800" dirty="0">
                <a:latin typeface="Times New Roman" panose="02020603050405020304" pitchFamily="18" charset="0"/>
                <a:cs typeface="Times New Roman" panose="02020603050405020304" pitchFamily="18" charset="0"/>
              </a:rPr>
              <a:t> measurements</a:t>
            </a:r>
          </a:p>
          <a:p>
            <a:pPr marL="285750"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Quantum logic spectroscopy</a:t>
            </a:r>
          </a:p>
          <a:p>
            <a:pPr marL="285750"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New method in a ring trap</a:t>
            </a:r>
          </a:p>
          <a:p>
            <a:pPr marL="285750" indent="-285750">
              <a:spcAft>
                <a:spcPts val="600"/>
              </a:spcAft>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From </a:t>
            </a:r>
            <a:r>
              <a:rPr lang="en-US" sz="2800" dirty="0" err="1">
                <a:latin typeface="Times New Roman" panose="02020603050405020304" pitchFamily="18" charset="0"/>
                <a:cs typeface="Times New Roman" panose="02020603050405020304" pitchFamily="18" charset="0"/>
              </a:rPr>
              <a:t>eEDM</a:t>
            </a:r>
            <a:r>
              <a:rPr lang="en-US" sz="280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nMQM</a:t>
            </a:r>
            <a:endParaRPr lang="en-US" sz="2800" dirty="0">
              <a:latin typeface="Times New Roman" panose="02020603050405020304" pitchFamily="18" charset="0"/>
              <a:cs typeface="Times New Roman" panose="02020603050405020304" pitchFamily="18" charset="0"/>
            </a:endParaRPr>
          </a:p>
        </p:txBody>
      </p:sp>
      <p:sp>
        <p:nvSpPr>
          <p:cNvPr id="2" name="Footer Placeholder 3">
            <a:extLst>
              <a:ext uri="{FF2B5EF4-FFF2-40B4-BE49-F238E27FC236}">
                <a16:creationId xmlns:a16="http://schemas.microsoft.com/office/drawing/2014/main" id="{493BAC40-4E78-A765-DA79-2EE537466E22}"/>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B898DCA7-3EBA-4220-1603-A71C3A1F2DEF}"/>
              </a:ext>
            </a:extLst>
          </p:cNvPr>
          <p:cNvSpPr>
            <a:spLocks noGrp="1"/>
          </p:cNvSpPr>
          <p:nvPr>
            <p:ph type="sldNum" sz="quarter" idx="12"/>
          </p:nvPr>
        </p:nvSpPr>
        <p:spPr/>
        <p:txBody>
          <a:bodyPr/>
          <a:lstStyle/>
          <a:p>
            <a:fld id="{ED3232F1-7B0D-452B-9F8D-C88EEDC57A07}" type="slidenum">
              <a:rPr lang="en-US" smtClean="0"/>
              <a:t>3</a:t>
            </a:fld>
            <a:endParaRPr lang="en-US"/>
          </a:p>
        </p:txBody>
      </p:sp>
    </p:spTree>
    <p:extLst>
      <p:ext uri="{BB962C8B-B14F-4D97-AF65-F5344CB8AC3E}">
        <p14:creationId xmlns:p14="http://schemas.microsoft.com/office/powerpoint/2010/main" val="3655347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Rounded Corners 103">
            <a:extLst>
              <a:ext uri="{FF2B5EF4-FFF2-40B4-BE49-F238E27FC236}">
                <a16:creationId xmlns:a16="http://schemas.microsoft.com/office/drawing/2014/main" id="{C05E8592-9912-9B8A-38AF-F9EB9BD9689B}"/>
              </a:ext>
            </a:extLst>
          </p:cNvPr>
          <p:cNvSpPr/>
          <p:nvPr/>
        </p:nvSpPr>
        <p:spPr>
          <a:xfrm>
            <a:off x="3433763" y="878920"/>
            <a:ext cx="8339137"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Palatino Linotype" panose="02040502050505030304" pitchFamily="18" charset="0"/>
              </a:rPr>
              <a:t>1</a:t>
            </a:r>
            <a:endParaRPr lang="en-US"/>
          </a:p>
        </p:txBody>
      </p:sp>
      <p:sp>
        <p:nvSpPr>
          <p:cNvPr id="87" name="Rectangle: Rounded Corners 86">
            <a:extLst>
              <a:ext uri="{FF2B5EF4-FFF2-40B4-BE49-F238E27FC236}">
                <a16:creationId xmlns:a16="http://schemas.microsoft.com/office/drawing/2014/main" id="{FBC0EDF9-B4A8-6CC2-C455-5C0301938FBA}"/>
              </a:ext>
            </a:extLst>
          </p:cNvPr>
          <p:cNvSpPr/>
          <p:nvPr/>
        </p:nvSpPr>
        <p:spPr>
          <a:xfrm>
            <a:off x="9396986" y="5092188"/>
            <a:ext cx="544796" cy="771296"/>
          </a:xfrm>
          <a:prstGeom prst="roundRect">
            <a:avLst>
              <a:gd name="adj" fmla="val 98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Rounded Corners 85">
            <a:extLst>
              <a:ext uri="{FF2B5EF4-FFF2-40B4-BE49-F238E27FC236}">
                <a16:creationId xmlns:a16="http://schemas.microsoft.com/office/drawing/2014/main" id="{CDDF3A38-68DB-9332-7FBB-DF148CF975C1}"/>
              </a:ext>
            </a:extLst>
          </p:cNvPr>
          <p:cNvSpPr/>
          <p:nvPr/>
        </p:nvSpPr>
        <p:spPr>
          <a:xfrm>
            <a:off x="4182094" y="4704679"/>
            <a:ext cx="2097546" cy="1194511"/>
          </a:xfrm>
          <a:prstGeom prst="roundRect">
            <a:avLst>
              <a:gd name="adj" fmla="val 98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1A32FFBE-6F37-667C-EF02-B96BEBB1511D}"/>
              </a:ext>
            </a:extLst>
          </p:cNvPr>
          <p:cNvSpPr>
            <a:spLocks noGrp="1"/>
          </p:cNvSpPr>
          <p:nvPr>
            <p:ph type="sldNum" sz="quarter" idx="12"/>
          </p:nvPr>
        </p:nvSpPr>
        <p:spPr/>
        <p:txBody>
          <a:bodyPr/>
          <a:lstStyle/>
          <a:p>
            <a:fld id="{C4B4B978-2769-4B31-A37E-51C501BA6227}" type="slidenum">
              <a:rPr lang="en-US" smtClean="0"/>
              <a:t>30</a:t>
            </a:fld>
            <a:endParaRPr lang="en-US"/>
          </a:p>
        </p:txBody>
      </p:sp>
      <p:cxnSp>
        <p:nvCxnSpPr>
          <p:cNvPr id="6" name="Straight Connector 5">
            <a:extLst>
              <a:ext uri="{FF2B5EF4-FFF2-40B4-BE49-F238E27FC236}">
                <a16:creationId xmlns:a16="http://schemas.microsoft.com/office/drawing/2014/main" id="{ACC99906-0FCC-45C8-EBE2-9FC645C4BEE2}"/>
              </a:ext>
            </a:extLst>
          </p:cNvPr>
          <p:cNvCxnSpPr/>
          <p:nvPr/>
        </p:nvCxnSpPr>
        <p:spPr>
          <a:xfrm>
            <a:off x="9481152" y="5411046"/>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258F41-B339-80E1-5CC4-79FDB5AC6E41}"/>
              </a:ext>
            </a:extLst>
          </p:cNvPr>
          <p:cNvCxnSpPr/>
          <p:nvPr/>
        </p:nvCxnSpPr>
        <p:spPr>
          <a:xfrm>
            <a:off x="10013598" y="528049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6EC490-E3C3-4598-ED13-D069C4E99E1B}"/>
              </a:ext>
            </a:extLst>
          </p:cNvPr>
          <p:cNvCxnSpPr/>
          <p:nvPr/>
        </p:nvCxnSpPr>
        <p:spPr>
          <a:xfrm>
            <a:off x="10561818" y="51566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1310EC-6275-4263-66C9-E986D2A44C9F}"/>
              </a:ext>
            </a:extLst>
          </p:cNvPr>
          <p:cNvCxnSpPr/>
          <p:nvPr/>
        </p:nvCxnSpPr>
        <p:spPr>
          <a:xfrm>
            <a:off x="11123262" y="5028080"/>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908911-BBB1-6697-FAC1-3CEAC3B86B04}"/>
              </a:ext>
            </a:extLst>
          </p:cNvPr>
          <p:cNvSpPr txBox="1"/>
          <p:nvPr/>
        </p:nvSpPr>
        <p:spPr>
          <a:xfrm>
            <a:off x="10098370" y="5863483"/>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3</a:t>
            </a:r>
            <a:r>
              <a:rPr lang="el-GR" b="1" dirty="0">
                <a:latin typeface="Palatino Linotype" panose="02040502050505030304" pitchFamily="18" charset="0"/>
              </a:rPr>
              <a:t>Δ</a:t>
            </a:r>
            <a:r>
              <a:rPr lang="en-US" b="1" baseline="-25000" dirty="0">
                <a:latin typeface="Palatino Linotype" panose="02040502050505030304" pitchFamily="18" charset="0"/>
              </a:rPr>
              <a:t>1</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sp>
        <p:nvSpPr>
          <p:cNvPr id="14" name="TextBox 13">
            <a:extLst>
              <a:ext uri="{FF2B5EF4-FFF2-40B4-BE49-F238E27FC236}">
                <a16:creationId xmlns:a16="http://schemas.microsoft.com/office/drawing/2014/main" id="{42683F0C-2DD2-7BF0-782A-6D5A3F92B466}"/>
              </a:ext>
            </a:extLst>
          </p:cNvPr>
          <p:cNvSpPr txBox="1"/>
          <p:nvPr/>
        </p:nvSpPr>
        <p:spPr>
          <a:xfrm>
            <a:off x="9399237" y="5431866"/>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15" name="TextBox 14">
            <a:extLst>
              <a:ext uri="{FF2B5EF4-FFF2-40B4-BE49-F238E27FC236}">
                <a16:creationId xmlns:a16="http://schemas.microsoft.com/office/drawing/2014/main" id="{53E5364E-9A65-0F0F-1E53-903BC5751761}"/>
              </a:ext>
            </a:extLst>
          </p:cNvPr>
          <p:cNvSpPr txBox="1"/>
          <p:nvPr/>
        </p:nvSpPr>
        <p:spPr>
          <a:xfrm>
            <a:off x="9931300" y="5317180"/>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=2</a:t>
            </a:r>
            <a:endParaRPr lang="en-US" dirty="0"/>
          </a:p>
        </p:txBody>
      </p:sp>
      <p:sp>
        <p:nvSpPr>
          <p:cNvPr id="16" name="TextBox 15">
            <a:extLst>
              <a:ext uri="{FF2B5EF4-FFF2-40B4-BE49-F238E27FC236}">
                <a16:creationId xmlns:a16="http://schemas.microsoft.com/office/drawing/2014/main" id="{DE71F177-CDD2-33BC-2D96-96DFB45575FE}"/>
              </a:ext>
            </a:extLst>
          </p:cNvPr>
          <p:cNvSpPr txBox="1"/>
          <p:nvPr/>
        </p:nvSpPr>
        <p:spPr>
          <a:xfrm>
            <a:off x="10479520" y="5195473"/>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=3</a:t>
            </a:r>
            <a:endParaRPr lang="en-US" dirty="0"/>
          </a:p>
        </p:txBody>
      </p:sp>
      <p:sp>
        <p:nvSpPr>
          <p:cNvPr id="17" name="TextBox 16">
            <a:extLst>
              <a:ext uri="{FF2B5EF4-FFF2-40B4-BE49-F238E27FC236}">
                <a16:creationId xmlns:a16="http://schemas.microsoft.com/office/drawing/2014/main" id="{B6B52940-52EE-8395-9EC0-8178C353CA48}"/>
              </a:ext>
            </a:extLst>
          </p:cNvPr>
          <p:cNvSpPr txBox="1"/>
          <p:nvPr/>
        </p:nvSpPr>
        <p:spPr>
          <a:xfrm>
            <a:off x="11040964" y="5062534"/>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=4</a:t>
            </a:r>
            <a:endParaRPr lang="en-US" dirty="0"/>
          </a:p>
        </p:txBody>
      </p:sp>
      <p:sp>
        <p:nvSpPr>
          <p:cNvPr id="18" name="Oval 17">
            <a:extLst>
              <a:ext uri="{FF2B5EF4-FFF2-40B4-BE49-F238E27FC236}">
                <a16:creationId xmlns:a16="http://schemas.microsoft.com/office/drawing/2014/main" id="{4EF27B59-618E-47BD-2334-65962E931D57}"/>
              </a:ext>
            </a:extLst>
          </p:cNvPr>
          <p:cNvSpPr/>
          <p:nvPr/>
        </p:nvSpPr>
        <p:spPr>
          <a:xfrm>
            <a:off x="9558331" y="5189785"/>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2CF381-E4CB-8B5E-EC69-F423EACE65CD}"/>
              </a:ext>
            </a:extLst>
          </p:cNvPr>
          <p:cNvSpPr/>
          <p:nvPr/>
        </p:nvSpPr>
        <p:spPr>
          <a:xfrm>
            <a:off x="10098211" y="5087815"/>
            <a:ext cx="181400" cy="18140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D9E39C-8F05-74F4-F2A8-4AF781AF14C8}"/>
              </a:ext>
            </a:extLst>
          </p:cNvPr>
          <p:cNvSpPr/>
          <p:nvPr/>
        </p:nvSpPr>
        <p:spPr>
          <a:xfrm>
            <a:off x="10673137" y="5004808"/>
            <a:ext cx="135799" cy="135799"/>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CCB37BB-C8B6-6429-C529-2256FE58C960}"/>
              </a:ext>
            </a:extLst>
          </p:cNvPr>
          <p:cNvSpPr/>
          <p:nvPr/>
        </p:nvSpPr>
        <p:spPr>
          <a:xfrm>
            <a:off x="11261301" y="4927210"/>
            <a:ext cx="89680" cy="8968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E7ABE22-4170-29B0-C8AB-1A1897505941}"/>
              </a:ext>
            </a:extLst>
          </p:cNvPr>
          <p:cNvSpPr txBox="1"/>
          <p:nvPr/>
        </p:nvSpPr>
        <p:spPr>
          <a:xfrm>
            <a:off x="369093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232</a:t>
            </a:r>
            <a:r>
              <a:rPr lang="en-US" b="1" dirty="0">
                <a:latin typeface="Palatino Linotype" panose="02040502050505030304" pitchFamily="18" charset="0"/>
              </a:rPr>
              <a:t>ThF</a:t>
            </a:r>
            <a:r>
              <a:rPr lang="en-US" b="1" baseline="30000" dirty="0">
                <a:latin typeface="Palatino Linotype" panose="02040502050505030304" pitchFamily="18" charset="0"/>
              </a:rPr>
              <a:t>+</a:t>
            </a:r>
          </a:p>
        </p:txBody>
      </p:sp>
      <p:sp>
        <p:nvSpPr>
          <p:cNvPr id="2" name="Arc 1">
            <a:extLst>
              <a:ext uri="{FF2B5EF4-FFF2-40B4-BE49-F238E27FC236}">
                <a16:creationId xmlns:a16="http://schemas.microsoft.com/office/drawing/2014/main" id="{41DD27DA-1013-F48C-B305-2182F7751F1C}"/>
              </a:ext>
            </a:extLst>
          </p:cNvPr>
          <p:cNvSpPr/>
          <p:nvPr/>
        </p:nvSpPr>
        <p:spPr>
          <a:xfrm rot="19415232">
            <a:off x="9643358" y="4915406"/>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423E548-1F37-D5E9-B722-ABA0EB3C848D}"/>
              </a:ext>
            </a:extLst>
          </p:cNvPr>
          <p:cNvSpPr/>
          <p:nvPr/>
        </p:nvSpPr>
        <p:spPr>
          <a:xfrm rot="19415232">
            <a:off x="10202225" y="4819044"/>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0BD4F86D-86B6-E691-138E-549A194647B5}"/>
              </a:ext>
            </a:extLst>
          </p:cNvPr>
          <p:cNvSpPr/>
          <p:nvPr/>
        </p:nvSpPr>
        <p:spPr>
          <a:xfrm rot="19415232">
            <a:off x="10757497" y="4731081"/>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7E75D71B-6BAB-39BE-AE6C-743F1DA1C0CC}"/>
              </a:ext>
            </a:extLst>
          </p:cNvPr>
          <p:cNvSpPr/>
          <p:nvPr/>
        </p:nvSpPr>
        <p:spPr>
          <a:xfrm rot="19415232">
            <a:off x="9901823" y="1301697"/>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984B17E9-CD60-84E0-FA1E-7B8580A0F696}"/>
              </a:ext>
            </a:extLst>
          </p:cNvPr>
          <p:cNvSpPr txBox="1"/>
          <p:nvPr/>
        </p:nvSpPr>
        <p:spPr>
          <a:xfrm>
            <a:off x="10435080" y="1187332"/>
            <a:ext cx="1376363" cy="369332"/>
          </a:xfrm>
          <a:prstGeom prst="rect">
            <a:avLst/>
          </a:prstGeom>
          <a:noFill/>
        </p:spPr>
        <p:txBody>
          <a:bodyPr wrap="square" rtlCol="0">
            <a:spAutoFit/>
          </a:bodyPr>
          <a:lstStyle/>
          <a:p>
            <a:pPr algn="ctr"/>
            <a:r>
              <a:rPr lang="en-US" dirty="0">
                <a:latin typeface="Palatino Linotype" panose="02040502050505030304" pitchFamily="18" charset="0"/>
              </a:rPr>
              <a:t>microwave</a:t>
            </a:r>
          </a:p>
        </p:txBody>
      </p:sp>
      <p:cxnSp>
        <p:nvCxnSpPr>
          <p:cNvPr id="26" name="Straight Connector 25">
            <a:extLst>
              <a:ext uri="{FF2B5EF4-FFF2-40B4-BE49-F238E27FC236}">
                <a16:creationId xmlns:a16="http://schemas.microsoft.com/office/drawing/2014/main" id="{8B03E054-17CC-168D-A9A5-3395BDBB6029}"/>
              </a:ext>
            </a:extLst>
          </p:cNvPr>
          <p:cNvCxnSpPr>
            <a:cxnSpLocks/>
          </p:cNvCxnSpPr>
          <p:nvPr/>
        </p:nvCxnSpPr>
        <p:spPr>
          <a:xfrm>
            <a:off x="7140365" y="1552074"/>
            <a:ext cx="10963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11B855A-9CFF-7283-C3EB-C5814ADDF741}"/>
              </a:ext>
            </a:extLst>
          </p:cNvPr>
          <p:cNvSpPr txBox="1"/>
          <p:nvPr/>
        </p:nvSpPr>
        <p:spPr>
          <a:xfrm>
            <a:off x="6827481" y="1171350"/>
            <a:ext cx="1788831" cy="369332"/>
          </a:xfrm>
          <a:prstGeom prst="rect">
            <a:avLst/>
          </a:prstGeom>
          <a:noFill/>
        </p:spPr>
        <p:txBody>
          <a:bodyPr wrap="square" rtlCol="0">
            <a:spAutoFit/>
          </a:bodyPr>
          <a:lstStyle/>
          <a:p>
            <a:pPr algn="ctr"/>
            <a:r>
              <a:rPr lang="el-GR" b="1" dirty="0">
                <a:latin typeface="Palatino Linotype" panose="02040502050505030304" pitchFamily="18" charset="0"/>
              </a:rPr>
              <a:t>Ω</a:t>
            </a:r>
            <a:r>
              <a:rPr lang="en-US" b="1" dirty="0">
                <a:latin typeface="Palatino Linotype" panose="02040502050505030304" pitchFamily="18" charset="0"/>
              </a:rPr>
              <a:t>=0</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 </a:t>
            </a:r>
            <a:r>
              <a:rPr lang="en-US" b="1" i="1" dirty="0">
                <a:latin typeface="Palatino Linotype" panose="02040502050505030304" pitchFamily="18" charset="0"/>
              </a:rPr>
              <a:t>J</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31" name="Straight Arrow Connector 30">
            <a:extLst>
              <a:ext uri="{FF2B5EF4-FFF2-40B4-BE49-F238E27FC236}">
                <a16:creationId xmlns:a16="http://schemas.microsoft.com/office/drawing/2014/main" id="{BBE7C3F5-F724-5C1C-FF48-C29E7D7C22EF}"/>
              </a:ext>
            </a:extLst>
          </p:cNvPr>
          <p:cNvCxnSpPr>
            <a:cxnSpLocks/>
          </p:cNvCxnSpPr>
          <p:nvPr/>
        </p:nvCxnSpPr>
        <p:spPr>
          <a:xfrm flipH="1" flipV="1">
            <a:off x="7955261" y="1647825"/>
            <a:ext cx="1648913" cy="350884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E6EE7C-D5AE-899F-A361-E2C382EDC1A2}"/>
              </a:ext>
            </a:extLst>
          </p:cNvPr>
          <p:cNvCxnSpPr/>
          <p:nvPr/>
        </p:nvCxnSpPr>
        <p:spPr>
          <a:xfrm>
            <a:off x="6995127" y="34393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ABED956-42CB-D5F7-9199-E908E54E25F2}"/>
              </a:ext>
            </a:extLst>
          </p:cNvPr>
          <p:cNvCxnSpPr/>
          <p:nvPr/>
        </p:nvCxnSpPr>
        <p:spPr>
          <a:xfrm>
            <a:off x="6477069" y="3521187"/>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0DA4834-E058-20FD-877D-93E74962EAC9}"/>
              </a:ext>
            </a:extLst>
          </p:cNvPr>
          <p:cNvSpPr txBox="1"/>
          <p:nvPr/>
        </p:nvSpPr>
        <p:spPr>
          <a:xfrm>
            <a:off x="6422292" y="3704747"/>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=0</a:t>
            </a:r>
            <a:endParaRPr lang="en-US" dirty="0"/>
          </a:p>
        </p:txBody>
      </p:sp>
      <p:sp>
        <p:nvSpPr>
          <p:cNvPr id="32" name="TextBox 31">
            <a:extLst>
              <a:ext uri="{FF2B5EF4-FFF2-40B4-BE49-F238E27FC236}">
                <a16:creationId xmlns:a16="http://schemas.microsoft.com/office/drawing/2014/main" id="{794E094A-0D3B-CD86-4357-86BB64179AA0}"/>
              </a:ext>
            </a:extLst>
          </p:cNvPr>
          <p:cNvSpPr txBox="1"/>
          <p:nvPr/>
        </p:nvSpPr>
        <p:spPr>
          <a:xfrm>
            <a:off x="6912829" y="3445795"/>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35" name="Oval 34">
            <a:extLst>
              <a:ext uri="{FF2B5EF4-FFF2-40B4-BE49-F238E27FC236}">
                <a16:creationId xmlns:a16="http://schemas.microsoft.com/office/drawing/2014/main" id="{D21398A1-D127-02BD-82B1-635D6F13B4F7}"/>
              </a:ext>
            </a:extLst>
          </p:cNvPr>
          <p:cNvSpPr/>
          <p:nvPr/>
        </p:nvSpPr>
        <p:spPr>
          <a:xfrm>
            <a:off x="6475336" y="3324018"/>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53F9494-AB6B-9000-67FE-0A47C623EE55}"/>
              </a:ext>
            </a:extLst>
          </p:cNvPr>
          <p:cNvSpPr/>
          <p:nvPr/>
        </p:nvSpPr>
        <p:spPr>
          <a:xfrm>
            <a:off x="7072580" y="3210009"/>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A9AE43E2-0D70-6ACB-E5ED-E7EED4F1EA34}"/>
              </a:ext>
            </a:extLst>
          </p:cNvPr>
          <p:cNvCxnSpPr>
            <a:cxnSpLocks/>
          </p:cNvCxnSpPr>
          <p:nvPr/>
        </p:nvCxnSpPr>
        <p:spPr>
          <a:xfrm>
            <a:off x="9953484" y="1779128"/>
            <a:ext cx="42587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7E51704-6B20-152E-4A53-579B4BFC508D}"/>
              </a:ext>
            </a:extLst>
          </p:cNvPr>
          <p:cNvSpPr txBox="1"/>
          <p:nvPr/>
        </p:nvSpPr>
        <p:spPr>
          <a:xfrm>
            <a:off x="10417779" y="1703471"/>
            <a:ext cx="1376363" cy="369332"/>
          </a:xfrm>
          <a:prstGeom prst="rect">
            <a:avLst/>
          </a:prstGeom>
          <a:noFill/>
        </p:spPr>
        <p:txBody>
          <a:bodyPr wrap="square" rtlCol="0">
            <a:spAutoFit/>
          </a:bodyPr>
          <a:lstStyle/>
          <a:p>
            <a:pPr algn="ctr"/>
            <a:r>
              <a:rPr lang="en-US" dirty="0">
                <a:latin typeface="Palatino Linotype" panose="02040502050505030304" pitchFamily="18" charset="0"/>
              </a:rPr>
              <a:t>OP lasers</a:t>
            </a:r>
          </a:p>
        </p:txBody>
      </p:sp>
      <p:cxnSp>
        <p:nvCxnSpPr>
          <p:cNvPr id="34" name="Straight Arrow Connector 33">
            <a:extLst>
              <a:ext uri="{FF2B5EF4-FFF2-40B4-BE49-F238E27FC236}">
                <a16:creationId xmlns:a16="http://schemas.microsoft.com/office/drawing/2014/main" id="{80B12E89-827F-AC30-6104-ACF106C745F6}"/>
              </a:ext>
            </a:extLst>
          </p:cNvPr>
          <p:cNvCxnSpPr/>
          <p:nvPr/>
        </p:nvCxnSpPr>
        <p:spPr>
          <a:xfrm flipV="1">
            <a:off x="7196138" y="1647825"/>
            <a:ext cx="647700" cy="152400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3A4FD2A-2A6E-1180-4E3B-3B3C6AC2BC81}"/>
              </a:ext>
            </a:extLst>
          </p:cNvPr>
          <p:cNvCxnSpPr>
            <a:cxnSpLocks/>
          </p:cNvCxnSpPr>
          <p:nvPr/>
        </p:nvCxnSpPr>
        <p:spPr>
          <a:xfrm>
            <a:off x="9953484" y="1884998"/>
            <a:ext cx="425874"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1B2242A-5AA3-5AA2-5E58-BDFD14EBDC91}"/>
              </a:ext>
            </a:extLst>
          </p:cNvPr>
          <p:cNvSpPr txBox="1"/>
          <p:nvPr/>
        </p:nvSpPr>
        <p:spPr>
          <a:xfrm>
            <a:off x="7442267" y="3407556"/>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1</a:t>
            </a:r>
            <a:r>
              <a:rPr lang="el-GR" b="1" dirty="0">
                <a:latin typeface="Palatino Linotype" panose="02040502050505030304" pitchFamily="18" charset="0"/>
              </a:rPr>
              <a:t>∑</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41" name="Straight Arrow Connector 40">
            <a:extLst>
              <a:ext uri="{FF2B5EF4-FFF2-40B4-BE49-F238E27FC236}">
                <a16:creationId xmlns:a16="http://schemas.microsoft.com/office/drawing/2014/main" id="{6280FC1F-1319-E8CF-B2E9-CA656C1E1BBB}"/>
              </a:ext>
            </a:extLst>
          </p:cNvPr>
          <p:cNvCxnSpPr>
            <a:cxnSpLocks/>
          </p:cNvCxnSpPr>
          <p:nvPr/>
        </p:nvCxnSpPr>
        <p:spPr>
          <a:xfrm flipV="1">
            <a:off x="4171950" y="1540682"/>
            <a:ext cx="0" cy="7119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D26F238-0F16-043E-578E-3353487E0A49}"/>
              </a:ext>
            </a:extLst>
          </p:cNvPr>
          <p:cNvSpPr txBox="1"/>
          <p:nvPr/>
        </p:nvSpPr>
        <p:spPr>
          <a:xfrm>
            <a:off x="4182094" y="1426174"/>
            <a:ext cx="346282" cy="369332"/>
          </a:xfrm>
          <a:prstGeom prst="rect">
            <a:avLst/>
          </a:prstGeom>
          <a:noFill/>
        </p:spPr>
        <p:txBody>
          <a:bodyPr wrap="square" rtlCol="0">
            <a:spAutoFit/>
          </a:bodyPr>
          <a:lstStyle/>
          <a:p>
            <a:pPr algn="ctr"/>
            <a:r>
              <a:rPr lang="en-US" b="1" dirty="0">
                <a:latin typeface="Palatino Linotype" panose="02040502050505030304" pitchFamily="18" charset="0"/>
              </a:rPr>
              <a:t>B</a:t>
            </a:r>
          </a:p>
        </p:txBody>
      </p:sp>
      <p:cxnSp>
        <p:nvCxnSpPr>
          <p:cNvPr id="45" name="Straight Connector 44">
            <a:extLst>
              <a:ext uri="{FF2B5EF4-FFF2-40B4-BE49-F238E27FC236}">
                <a16:creationId xmlns:a16="http://schemas.microsoft.com/office/drawing/2014/main" id="{950B02EE-149F-5AB7-2A11-8CC765C6F26A}"/>
              </a:ext>
            </a:extLst>
          </p:cNvPr>
          <p:cNvCxnSpPr/>
          <p:nvPr/>
        </p:nvCxnSpPr>
        <p:spPr>
          <a:xfrm>
            <a:off x="6728102" y="3492609"/>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C9F713B-E93E-4A2D-2D76-47D3A2F117A3}"/>
              </a:ext>
            </a:extLst>
          </p:cNvPr>
          <p:cNvSpPr txBox="1"/>
          <p:nvPr/>
        </p:nvSpPr>
        <p:spPr>
          <a:xfrm>
            <a:off x="6279640" y="3488627"/>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0" name="TextBox 49">
            <a:extLst>
              <a:ext uri="{FF2B5EF4-FFF2-40B4-BE49-F238E27FC236}">
                <a16:creationId xmlns:a16="http://schemas.microsoft.com/office/drawing/2014/main" id="{D72B8C91-405F-D2AF-88DF-AD6336D8FBA4}"/>
              </a:ext>
            </a:extLst>
          </p:cNvPr>
          <p:cNvSpPr txBox="1"/>
          <p:nvPr/>
        </p:nvSpPr>
        <p:spPr>
          <a:xfrm>
            <a:off x="6555439" y="3464215"/>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1" name="Oval 50">
            <a:extLst>
              <a:ext uri="{FF2B5EF4-FFF2-40B4-BE49-F238E27FC236}">
                <a16:creationId xmlns:a16="http://schemas.microsoft.com/office/drawing/2014/main" id="{3FD99E44-7957-E22F-BEB3-A13941578E8A}"/>
              </a:ext>
            </a:extLst>
          </p:cNvPr>
          <p:cNvSpPr/>
          <p:nvPr/>
        </p:nvSpPr>
        <p:spPr>
          <a:xfrm>
            <a:off x="6759203" y="3360221"/>
            <a:ext cx="120142" cy="120142"/>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5243C4B1-CA5E-9091-E021-FC8CF03B823B}"/>
              </a:ext>
            </a:extLst>
          </p:cNvPr>
          <p:cNvCxnSpPr>
            <a:cxnSpLocks/>
          </p:cNvCxnSpPr>
          <p:nvPr/>
        </p:nvCxnSpPr>
        <p:spPr>
          <a:xfrm flipV="1">
            <a:off x="6892595" y="1652987"/>
            <a:ext cx="684441" cy="161045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ABA9E6B-B9CF-D3C2-BF37-A2F3CC5EB82A}"/>
              </a:ext>
            </a:extLst>
          </p:cNvPr>
          <p:cNvCxnSpPr>
            <a:cxnSpLocks/>
          </p:cNvCxnSpPr>
          <p:nvPr/>
        </p:nvCxnSpPr>
        <p:spPr>
          <a:xfrm>
            <a:off x="9953484" y="1991832"/>
            <a:ext cx="425874"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3" name="Arrow: Curved Down 52">
            <a:extLst>
              <a:ext uri="{FF2B5EF4-FFF2-40B4-BE49-F238E27FC236}">
                <a16:creationId xmlns:a16="http://schemas.microsoft.com/office/drawing/2014/main" id="{8BF54441-4305-4875-F0CB-F9942E0251AE}"/>
              </a:ext>
            </a:extLst>
          </p:cNvPr>
          <p:cNvSpPr/>
          <p:nvPr/>
        </p:nvSpPr>
        <p:spPr>
          <a:xfrm flipH="1">
            <a:off x="7118525" y="2265353"/>
            <a:ext cx="270940" cy="185098"/>
          </a:xfrm>
          <a:prstGeom prst="curved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a:extLst>
              <a:ext uri="{FF2B5EF4-FFF2-40B4-BE49-F238E27FC236}">
                <a16:creationId xmlns:a16="http://schemas.microsoft.com/office/drawing/2014/main" id="{8B4B6EE9-46AA-ED1C-C9F3-63C7949F5960}"/>
              </a:ext>
            </a:extLst>
          </p:cNvPr>
          <p:cNvCxnSpPr>
            <a:cxnSpLocks/>
          </p:cNvCxnSpPr>
          <p:nvPr/>
        </p:nvCxnSpPr>
        <p:spPr>
          <a:xfrm flipV="1">
            <a:off x="6613439" y="1651786"/>
            <a:ext cx="684441" cy="1610450"/>
          </a:xfrm>
          <a:prstGeom prst="straightConnector1">
            <a:avLst/>
          </a:prstGeom>
          <a:ln w="254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023460C-0187-3117-CA9E-A69C63441E12}"/>
                  </a:ext>
                </a:extLst>
              </p:cNvPr>
              <p:cNvSpPr txBox="1"/>
              <p:nvPr/>
            </p:nvSpPr>
            <p:spPr>
              <a:xfrm rot="17574392">
                <a:off x="6356565" y="2219426"/>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~1</m:t>
                      </m:r>
                      <m:r>
                        <a:rPr lang="en-US" b="0" i="1" smtClean="0">
                          <a:latin typeface="Cambria Math" panose="02040503050406030204" pitchFamily="18" charset="0"/>
                        </a:rPr>
                        <m:t>𝜇</m:t>
                      </m:r>
                      <m:r>
                        <a:rPr lang="en-US" b="0" i="1" smtClean="0">
                          <a:latin typeface="Cambria Math" panose="02040503050406030204" pitchFamily="18" charset="0"/>
                        </a:rPr>
                        <m:t>𝑠</m:t>
                      </m:r>
                    </m:oMath>
                  </m:oMathPara>
                </a14:m>
                <a:endParaRPr lang="en-US" dirty="0"/>
              </a:p>
            </p:txBody>
          </p:sp>
        </mc:Choice>
        <mc:Fallback xmlns="">
          <p:sp>
            <p:nvSpPr>
              <p:cNvPr id="56" name="TextBox 55">
                <a:extLst>
                  <a:ext uri="{FF2B5EF4-FFF2-40B4-BE49-F238E27FC236}">
                    <a16:creationId xmlns:a16="http://schemas.microsoft.com/office/drawing/2014/main" id="{7023460C-0187-3117-CA9E-A69C63441E12}"/>
                  </a:ext>
                </a:extLst>
              </p:cNvPr>
              <p:cNvSpPr txBox="1">
                <a:spLocks noRot="1" noChangeAspect="1" noMove="1" noResize="1" noEditPoints="1" noAdjustHandles="1" noChangeArrowheads="1" noChangeShapeType="1" noTextEdit="1"/>
              </p:cNvSpPr>
              <p:nvPr/>
            </p:nvSpPr>
            <p:spPr>
              <a:xfrm rot="17574392">
                <a:off x="6356565" y="2219426"/>
                <a:ext cx="813759" cy="369332"/>
              </a:xfrm>
              <a:prstGeom prst="rect">
                <a:avLst/>
              </a:prstGeom>
              <a:blipFill>
                <a:blip r:embed="rId3"/>
                <a:stretch>
                  <a:fillRect r="-5505"/>
                </a:stretch>
              </a:blipFill>
            </p:spPr>
            <p:txBody>
              <a:bodyPr/>
              <a:lstStyle/>
              <a:p>
                <a:r>
                  <a:rPr lang="en-US">
                    <a:noFill/>
                  </a:rPr>
                  <a:t> </a:t>
                </a:r>
              </a:p>
            </p:txBody>
          </p:sp>
        </mc:Fallback>
      </mc:AlternateContent>
      <p:cxnSp>
        <p:nvCxnSpPr>
          <p:cNvPr id="57" name="Straight Arrow Connector 56">
            <a:extLst>
              <a:ext uri="{FF2B5EF4-FFF2-40B4-BE49-F238E27FC236}">
                <a16:creationId xmlns:a16="http://schemas.microsoft.com/office/drawing/2014/main" id="{DF196AB4-703F-3ED5-35A7-BD0B9C1452E5}"/>
              </a:ext>
            </a:extLst>
          </p:cNvPr>
          <p:cNvCxnSpPr>
            <a:cxnSpLocks/>
          </p:cNvCxnSpPr>
          <p:nvPr/>
        </p:nvCxnSpPr>
        <p:spPr>
          <a:xfrm flipH="1" flipV="1">
            <a:off x="7147659" y="3916627"/>
            <a:ext cx="2114093" cy="1330573"/>
          </a:xfrm>
          <a:prstGeom prst="straightConnector1">
            <a:avLst/>
          </a:prstGeom>
          <a:ln w="254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ADDB42E-8CB7-5580-3305-BECB9347CE71}"/>
                  </a:ext>
                </a:extLst>
              </p:cNvPr>
              <p:cNvSpPr txBox="1"/>
              <p:nvPr/>
            </p:nvSpPr>
            <p:spPr>
              <a:xfrm rot="1832604">
                <a:off x="7857416" y="4255228"/>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~5</m:t>
                      </m:r>
                      <m:r>
                        <a:rPr lang="en-US" b="0" i="1" smtClean="0">
                          <a:latin typeface="Cambria Math" panose="02040503050406030204" pitchFamily="18" charset="0"/>
                        </a:rPr>
                        <m:t>𝑠</m:t>
                      </m:r>
                    </m:oMath>
                  </m:oMathPara>
                </a14:m>
                <a:endParaRPr lang="en-US" dirty="0"/>
              </a:p>
            </p:txBody>
          </p:sp>
        </mc:Choice>
        <mc:Fallback xmlns="">
          <p:sp>
            <p:nvSpPr>
              <p:cNvPr id="59" name="TextBox 58">
                <a:extLst>
                  <a:ext uri="{FF2B5EF4-FFF2-40B4-BE49-F238E27FC236}">
                    <a16:creationId xmlns:a16="http://schemas.microsoft.com/office/drawing/2014/main" id="{BADDB42E-8CB7-5580-3305-BECB9347CE71}"/>
                  </a:ext>
                </a:extLst>
              </p:cNvPr>
              <p:cNvSpPr txBox="1">
                <a:spLocks noRot="1" noChangeAspect="1" noMove="1" noResize="1" noEditPoints="1" noAdjustHandles="1" noChangeArrowheads="1" noChangeShapeType="1" noTextEdit="1"/>
              </p:cNvSpPr>
              <p:nvPr/>
            </p:nvSpPr>
            <p:spPr>
              <a:xfrm rot="1832604">
                <a:off x="7857416" y="4255228"/>
                <a:ext cx="813759"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6847B67-4F43-3B3B-A868-E164D80AD985}"/>
                  </a:ext>
                </a:extLst>
              </p:cNvPr>
              <p:cNvSpPr txBox="1"/>
              <p:nvPr/>
            </p:nvSpPr>
            <p:spPr>
              <a:xfrm>
                <a:off x="5900545" y="3272334"/>
                <a:ext cx="5338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𝟑𝟎</m:t>
                      </m:r>
                      <m:r>
                        <a:rPr lang="en-US" b="1" i="1" smtClean="0">
                          <a:solidFill>
                            <a:srgbClr val="FF0000"/>
                          </a:solidFill>
                          <a:latin typeface="Cambria Math" panose="02040503050406030204" pitchFamily="18" charset="0"/>
                          <a:ea typeface="Cambria Math" panose="02040503050406030204" pitchFamily="18" charset="0"/>
                        </a:rPr>
                        <m:t>%</m:t>
                      </m:r>
                    </m:oMath>
                  </m:oMathPara>
                </a14:m>
                <a:endParaRPr lang="en-US" b="1" dirty="0">
                  <a:solidFill>
                    <a:srgbClr val="FF0000"/>
                  </a:solidFill>
                </a:endParaRPr>
              </a:p>
            </p:txBody>
          </p:sp>
        </mc:Choice>
        <mc:Fallback xmlns="">
          <p:sp>
            <p:nvSpPr>
              <p:cNvPr id="60" name="TextBox 59">
                <a:extLst>
                  <a:ext uri="{FF2B5EF4-FFF2-40B4-BE49-F238E27FC236}">
                    <a16:creationId xmlns:a16="http://schemas.microsoft.com/office/drawing/2014/main" id="{46847B67-4F43-3B3B-A868-E164D80AD985}"/>
                  </a:ext>
                </a:extLst>
              </p:cNvPr>
              <p:cNvSpPr txBox="1">
                <a:spLocks noRot="1" noChangeAspect="1" noMove="1" noResize="1" noEditPoints="1" noAdjustHandles="1" noChangeArrowheads="1" noChangeShapeType="1" noTextEdit="1"/>
              </p:cNvSpPr>
              <p:nvPr/>
            </p:nvSpPr>
            <p:spPr>
              <a:xfrm>
                <a:off x="5900545" y="3272334"/>
                <a:ext cx="533800" cy="276999"/>
              </a:xfrm>
              <a:prstGeom prst="rect">
                <a:avLst/>
              </a:prstGeom>
              <a:blipFill>
                <a:blip r:embed="rId5"/>
                <a:stretch>
                  <a:fillRect l="-10227" r="-11364" b="-13333"/>
                </a:stretch>
              </a:blipFill>
            </p:spPr>
            <p:txBody>
              <a:bodyPr/>
              <a:lstStyle/>
              <a:p>
                <a:r>
                  <a:rPr lang="en-US">
                    <a:noFill/>
                  </a:rPr>
                  <a:t> </a:t>
                </a:r>
              </a:p>
            </p:txBody>
          </p:sp>
        </mc:Fallback>
      </mc:AlternateContent>
      <p:grpSp>
        <p:nvGrpSpPr>
          <p:cNvPr id="85" name="Group 84">
            <a:extLst>
              <a:ext uri="{FF2B5EF4-FFF2-40B4-BE49-F238E27FC236}">
                <a16:creationId xmlns:a16="http://schemas.microsoft.com/office/drawing/2014/main" id="{DA369105-71F3-E9D2-AEB5-94B49814379C}"/>
              </a:ext>
            </a:extLst>
          </p:cNvPr>
          <p:cNvGrpSpPr/>
          <p:nvPr/>
        </p:nvGrpSpPr>
        <p:grpSpPr>
          <a:xfrm>
            <a:off x="4315889" y="4927210"/>
            <a:ext cx="1822843" cy="802891"/>
            <a:chOff x="4085238" y="4868072"/>
            <a:chExt cx="1369697" cy="603298"/>
          </a:xfrm>
        </p:grpSpPr>
        <p:cxnSp>
          <p:nvCxnSpPr>
            <p:cNvPr id="61" name="Straight Connector 60">
              <a:extLst>
                <a:ext uri="{FF2B5EF4-FFF2-40B4-BE49-F238E27FC236}">
                  <a16:creationId xmlns:a16="http://schemas.microsoft.com/office/drawing/2014/main" id="{33062B11-2E50-8068-39C2-8C26464D4FBF}"/>
                </a:ext>
              </a:extLst>
            </p:cNvPr>
            <p:cNvCxnSpPr>
              <a:cxnSpLocks/>
            </p:cNvCxnSpPr>
            <p:nvPr/>
          </p:nvCxnSpPr>
          <p:spPr>
            <a:xfrm>
              <a:off x="4447189" y="489863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7776E50-EB3F-065E-27B0-6C1F1A4BF7C7}"/>
                </a:ext>
              </a:extLst>
            </p:cNvPr>
            <p:cNvCxnSpPr>
              <a:cxnSpLocks/>
            </p:cNvCxnSpPr>
            <p:nvPr/>
          </p:nvCxnSpPr>
          <p:spPr>
            <a:xfrm>
              <a:off x="4809140" y="4868072"/>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3BFAB99-07B7-E5BC-2EB5-04C720D8335F}"/>
                </a:ext>
              </a:extLst>
            </p:cNvPr>
            <p:cNvCxnSpPr>
              <a:cxnSpLocks/>
            </p:cNvCxnSpPr>
            <p:nvPr/>
          </p:nvCxnSpPr>
          <p:spPr>
            <a:xfrm>
              <a:off x="4447189" y="5035367"/>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CFE10A4-167C-45D5-5DDA-5E7ECB3DB374}"/>
                </a:ext>
              </a:extLst>
            </p:cNvPr>
            <p:cNvCxnSpPr>
              <a:cxnSpLocks/>
            </p:cNvCxnSpPr>
            <p:nvPr/>
          </p:nvCxnSpPr>
          <p:spPr>
            <a:xfrm>
              <a:off x="4809140" y="5004808"/>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1CC7ED7-C25B-5FD9-3377-1C94944BCBBF}"/>
                </a:ext>
              </a:extLst>
            </p:cNvPr>
            <p:cNvCxnSpPr>
              <a:cxnSpLocks/>
            </p:cNvCxnSpPr>
            <p:nvPr/>
          </p:nvCxnSpPr>
          <p:spPr>
            <a:xfrm>
              <a:off x="4085238" y="5334634"/>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8ED9350-288F-D4C8-26D9-DF59A6D21493}"/>
                </a:ext>
              </a:extLst>
            </p:cNvPr>
            <p:cNvCxnSpPr>
              <a:cxnSpLocks/>
            </p:cNvCxnSpPr>
            <p:nvPr/>
          </p:nvCxnSpPr>
          <p:spPr>
            <a:xfrm>
              <a:off x="4447189" y="5304075"/>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8199940-B648-8609-FF1B-CB502255F059}"/>
                </a:ext>
              </a:extLst>
            </p:cNvPr>
            <p:cNvCxnSpPr>
              <a:cxnSpLocks/>
            </p:cNvCxnSpPr>
            <p:nvPr/>
          </p:nvCxnSpPr>
          <p:spPr>
            <a:xfrm>
              <a:off x="4085238" y="5471370"/>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A32DB72-95ED-BE82-C12A-87631680AFF6}"/>
                </a:ext>
              </a:extLst>
            </p:cNvPr>
            <p:cNvCxnSpPr>
              <a:cxnSpLocks/>
            </p:cNvCxnSpPr>
            <p:nvPr/>
          </p:nvCxnSpPr>
          <p:spPr>
            <a:xfrm>
              <a:off x="4447189" y="544081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5981D07-C7C8-2FE8-2A3D-9B1A5F7CD917}"/>
                </a:ext>
              </a:extLst>
            </p:cNvPr>
            <p:cNvCxnSpPr>
              <a:cxnSpLocks/>
            </p:cNvCxnSpPr>
            <p:nvPr/>
          </p:nvCxnSpPr>
          <p:spPr>
            <a:xfrm>
              <a:off x="4818664" y="5270065"/>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C9A4A78-9C6F-4FF5-B99F-844D22047653}"/>
                </a:ext>
              </a:extLst>
            </p:cNvPr>
            <p:cNvCxnSpPr>
              <a:cxnSpLocks/>
            </p:cNvCxnSpPr>
            <p:nvPr/>
          </p:nvCxnSpPr>
          <p:spPr>
            <a:xfrm>
              <a:off x="5180615" y="5239506"/>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46ECB93-8FFD-0D6A-F6A3-C3EA7670E3F4}"/>
                </a:ext>
              </a:extLst>
            </p:cNvPr>
            <p:cNvCxnSpPr>
              <a:cxnSpLocks/>
            </p:cNvCxnSpPr>
            <p:nvPr/>
          </p:nvCxnSpPr>
          <p:spPr>
            <a:xfrm>
              <a:off x="4818664" y="540680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A6FC9A3-16BA-64E4-4AFC-BDC1BBAFBCFC}"/>
                </a:ext>
              </a:extLst>
            </p:cNvPr>
            <p:cNvCxnSpPr>
              <a:cxnSpLocks/>
            </p:cNvCxnSpPr>
            <p:nvPr/>
          </p:nvCxnSpPr>
          <p:spPr>
            <a:xfrm>
              <a:off x="5180615" y="5376242"/>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8" name="Straight Arrow Connector 87">
            <a:extLst>
              <a:ext uri="{FF2B5EF4-FFF2-40B4-BE49-F238E27FC236}">
                <a16:creationId xmlns:a16="http://schemas.microsoft.com/office/drawing/2014/main" id="{09371EA0-6001-58A4-67C1-3D9E2586C89F}"/>
              </a:ext>
            </a:extLst>
          </p:cNvPr>
          <p:cNvCxnSpPr>
            <a:cxnSpLocks/>
          </p:cNvCxnSpPr>
          <p:nvPr/>
        </p:nvCxnSpPr>
        <p:spPr>
          <a:xfrm>
            <a:off x="6952647" y="5305926"/>
            <a:ext cx="2321308" cy="230524"/>
          </a:xfrm>
          <a:prstGeom prst="straightConnector1">
            <a:avLst/>
          </a:prstGeom>
          <a:ln w="127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A79F902D-71B4-A8BE-14D8-C201F62F989D}"/>
              </a:ext>
            </a:extLst>
          </p:cNvPr>
          <p:cNvSpPr txBox="1"/>
          <p:nvPr/>
        </p:nvSpPr>
        <p:spPr>
          <a:xfrm>
            <a:off x="3791978" y="5847519"/>
            <a:ext cx="530355" cy="307777"/>
          </a:xfrm>
          <a:prstGeom prst="rect">
            <a:avLst/>
          </a:prstGeom>
          <a:noFill/>
        </p:spPr>
        <p:txBody>
          <a:bodyPr wrap="square">
            <a:spAutoFit/>
          </a:bodyPr>
          <a:lstStyle/>
          <a:p>
            <a:pPr algn="ctr"/>
            <a:r>
              <a:rPr lang="en-US" sz="1400" b="1" dirty="0">
                <a:latin typeface="Palatino Linotype" panose="02040502050505030304" pitchFamily="18" charset="0"/>
              </a:rPr>
              <a:t>m</a:t>
            </a:r>
            <a:r>
              <a:rPr lang="en-US" sz="1400" b="1" baseline="-25000" dirty="0">
                <a:latin typeface="Palatino Linotype" panose="02040502050505030304" pitchFamily="18" charset="0"/>
              </a:rPr>
              <a:t>F</a:t>
            </a:r>
            <a:endParaRPr lang="en-US" sz="1400" baseline="-25000" dirty="0"/>
          </a:p>
        </p:txBody>
      </p:sp>
      <p:sp>
        <p:nvSpPr>
          <p:cNvPr id="95" name="TextBox 94">
            <a:extLst>
              <a:ext uri="{FF2B5EF4-FFF2-40B4-BE49-F238E27FC236}">
                <a16:creationId xmlns:a16="http://schemas.microsoft.com/office/drawing/2014/main" id="{9087E341-49BF-22BF-BE06-93BEAB43A91F}"/>
              </a:ext>
            </a:extLst>
          </p:cNvPr>
          <p:cNvSpPr txBox="1"/>
          <p:nvPr/>
        </p:nvSpPr>
        <p:spPr>
          <a:xfrm>
            <a:off x="4209433" y="5879985"/>
            <a:ext cx="530355" cy="307777"/>
          </a:xfrm>
          <a:prstGeom prst="rect">
            <a:avLst/>
          </a:prstGeom>
          <a:noFill/>
        </p:spPr>
        <p:txBody>
          <a:bodyPr wrap="square">
            <a:spAutoFit/>
          </a:bodyPr>
          <a:lstStyle/>
          <a:p>
            <a:pPr algn="ctr"/>
            <a:r>
              <a:rPr lang="en-US" sz="1400" b="1" dirty="0">
                <a:latin typeface="Palatino Linotype" panose="02040502050505030304" pitchFamily="18" charset="0"/>
              </a:rPr>
              <a:t>-3/2</a:t>
            </a:r>
            <a:endParaRPr lang="en-US" sz="1400" dirty="0"/>
          </a:p>
        </p:txBody>
      </p:sp>
      <p:sp>
        <p:nvSpPr>
          <p:cNvPr id="96" name="TextBox 95">
            <a:extLst>
              <a:ext uri="{FF2B5EF4-FFF2-40B4-BE49-F238E27FC236}">
                <a16:creationId xmlns:a16="http://schemas.microsoft.com/office/drawing/2014/main" id="{E691BD9A-5D47-77E2-00C5-BDCEF2F297BE}"/>
              </a:ext>
            </a:extLst>
          </p:cNvPr>
          <p:cNvSpPr txBox="1"/>
          <p:nvPr/>
        </p:nvSpPr>
        <p:spPr>
          <a:xfrm>
            <a:off x="4680964"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97" name="TextBox 96">
            <a:extLst>
              <a:ext uri="{FF2B5EF4-FFF2-40B4-BE49-F238E27FC236}">
                <a16:creationId xmlns:a16="http://schemas.microsoft.com/office/drawing/2014/main" id="{FF11B463-B3FD-5E09-8F8B-060BD9E8CB6C}"/>
              </a:ext>
            </a:extLst>
          </p:cNvPr>
          <p:cNvSpPr txBox="1"/>
          <p:nvPr/>
        </p:nvSpPr>
        <p:spPr>
          <a:xfrm>
            <a:off x="5194751"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98" name="TextBox 97">
            <a:extLst>
              <a:ext uri="{FF2B5EF4-FFF2-40B4-BE49-F238E27FC236}">
                <a16:creationId xmlns:a16="http://schemas.microsoft.com/office/drawing/2014/main" id="{FED560D6-0CD1-FB72-4408-9B082B5CF1CC}"/>
              </a:ext>
            </a:extLst>
          </p:cNvPr>
          <p:cNvSpPr txBox="1"/>
          <p:nvPr/>
        </p:nvSpPr>
        <p:spPr>
          <a:xfrm>
            <a:off x="5687929"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3/2</a:t>
            </a:r>
            <a:endParaRPr lang="en-US" sz="1400" dirty="0"/>
          </a:p>
        </p:txBody>
      </p:sp>
      <p:sp>
        <p:nvSpPr>
          <p:cNvPr id="100" name="TextBox 99">
            <a:extLst>
              <a:ext uri="{FF2B5EF4-FFF2-40B4-BE49-F238E27FC236}">
                <a16:creationId xmlns:a16="http://schemas.microsoft.com/office/drawing/2014/main" id="{621FFDFC-8E05-2D43-C63C-21A90A47CC92}"/>
              </a:ext>
            </a:extLst>
          </p:cNvPr>
          <p:cNvSpPr txBox="1"/>
          <p:nvPr/>
        </p:nvSpPr>
        <p:spPr>
          <a:xfrm>
            <a:off x="6235646" y="4851231"/>
            <a:ext cx="710456" cy="338554"/>
          </a:xfrm>
          <a:prstGeom prst="rect">
            <a:avLst/>
          </a:prstGeom>
          <a:noFill/>
        </p:spPr>
        <p:txBody>
          <a:bodyPr wrap="square">
            <a:spAutoFit/>
          </a:bodyPr>
          <a:lstStyle/>
          <a:p>
            <a:pPr algn="ctr"/>
            <a:r>
              <a:rPr lang="en-US" sz="1600" b="1" i="1" dirty="0">
                <a:latin typeface="Palatino Linotype" panose="02040502050505030304" pitchFamily="18" charset="0"/>
              </a:rPr>
              <a:t>F</a:t>
            </a:r>
            <a:r>
              <a:rPr lang="en-US" sz="1600" b="1" dirty="0">
                <a:latin typeface="Palatino Linotype" panose="02040502050505030304" pitchFamily="18" charset="0"/>
              </a:rPr>
              <a:t>=1/2</a:t>
            </a:r>
            <a:endParaRPr lang="en-US" sz="1600" dirty="0"/>
          </a:p>
        </p:txBody>
      </p:sp>
      <p:sp>
        <p:nvSpPr>
          <p:cNvPr id="101" name="TextBox 100">
            <a:extLst>
              <a:ext uri="{FF2B5EF4-FFF2-40B4-BE49-F238E27FC236}">
                <a16:creationId xmlns:a16="http://schemas.microsoft.com/office/drawing/2014/main" id="{D89AE0EF-A434-F3F8-D21C-E3940D2D2E80}"/>
              </a:ext>
            </a:extLst>
          </p:cNvPr>
          <p:cNvSpPr txBox="1"/>
          <p:nvPr/>
        </p:nvSpPr>
        <p:spPr>
          <a:xfrm>
            <a:off x="6235646" y="5347151"/>
            <a:ext cx="710456" cy="338554"/>
          </a:xfrm>
          <a:prstGeom prst="rect">
            <a:avLst/>
          </a:prstGeom>
          <a:noFill/>
        </p:spPr>
        <p:txBody>
          <a:bodyPr wrap="square">
            <a:spAutoFit/>
          </a:bodyPr>
          <a:lstStyle/>
          <a:p>
            <a:pPr algn="ctr"/>
            <a:r>
              <a:rPr lang="en-US" sz="1600" b="1" i="1" dirty="0">
                <a:latin typeface="Palatino Linotype" panose="02040502050505030304" pitchFamily="18" charset="0"/>
              </a:rPr>
              <a:t>F</a:t>
            </a:r>
            <a:r>
              <a:rPr lang="en-US" sz="1600" b="1" dirty="0">
                <a:latin typeface="Palatino Linotype" panose="02040502050505030304" pitchFamily="18" charset="0"/>
              </a:rPr>
              <a:t>=3/2</a:t>
            </a:r>
            <a:endParaRPr lang="en-US" sz="1600" dirty="0"/>
          </a:p>
        </p:txBody>
      </p:sp>
      <p:sp>
        <p:nvSpPr>
          <p:cNvPr id="5" name="Rectangle 4">
            <a:extLst>
              <a:ext uri="{FF2B5EF4-FFF2-40B4-BE49-F238E27FC236}">
                <a16:creationId xmlns:a16="http://schemas.microsoft.com/office/drawing/2014/main" id="{87302DD7-06A1-A67B-F61A-9F154074EEBB}"/>
              </a:ext>
            </a:extLst>
          </p:cNvPr>
          <p:cNvSpPr/>
          <p:nvPr/>
        </p:nvSpPr>
        <p:spPr>
          <a:xfrm>
            <a:off x="459188" y="232100"/>
            <a:ext cx="572522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State preparation and detection</a:t>
            </a:r>
            <a:endParaRPr lang="en-US" sz="3200" b="1" u="sng" baseline="-25000" dirty="0">
              <a:latin typeface="Times New Roman" panose="02020603050405020304" pitchFamily="18" charset="0"/>
              <a:cs typeface="Times New Roman" panose="02020603050405020304" pitchFamily="18" charset="0"/>
            </a:endParaRPr>
          </a:p>
        </p:txBody>
      </p:sp>
      <p:sp>
        <p:nvSpPr>
          <p:cNvPr id="25" name="Footer Placeholder 3">
            <a:extLst>
              <a:ext uri="{FF2B5EF4-FFF2-40B4-BE49-F238E27FC236}">
                <a16:creationId xmlns:a16="http://schemas.microsoft.com/office/drawing/2014/main" id="{050548B0-BB60-9500-41B1-6B96B9EB16A2}"/>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2454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Rounded Corners 101">
            <a:extLst>
              <a:ext uri="{FF2B5EF4-FFF2-40B4-BE49-F238E27FC236}">
                <a16:creationId xmlns:a16="http://schemas.microsoft.com/office/drawing/2014/main" id="{46D13551-5C3E-0F7C-DBB0-4173F02CB916}"/>
              </a:ext>
            </a:extLst>
          </p:cNvPr>
          <p:cNvSpPr/>
          <p:nvPr/>
        </p:nvSpPr>
        <p:spPr>
          <a:xfrm>
            <a:off x="3433763" y="878920"/>
            <a:ext cx="8339137"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1A32FFBE-6F37-667C-EF02-B96BEBB1511D}"/>
              </a:ext>
            </a:extLst>
          </p:cNvPr>
          <p:cNvSpPr>
            <a:spLocks noGrp="1"/>
          </p:cNvSpPr>
          <p:nvPr>
            <p:ph type="sldNum" sz="quarter" idx="12"/>
          </p:nvPr>
        </p:nvSpPr>
        <p:spPr/>
        <p:txBody>
          <a:bodyPr/>
          <a:lstStyle/>
          <a:p>
            <a:fld id="{C4B4B978-2769-4B31-A37E-51C501BA6227}" type="slidenum">
              <a:rPr lang="en-US" smtClean="0"/>
              <a:t>31</a:t>
            </a:fld>
            <a:endParaRPr lang="en-US"/>
          </a:p>
        </p:txBody>
      </p:sp>
      <p:cxnSp>
        <p:nvCxnSpPr>
          <p:cNvPr id="6" name="Straight Connector 5">
            <a:extLst>
              <a:ext uri="{FF2B5EF4-FFF2-40B4-BE49-F238E27FC236}">
                <a16:creationId xmlns:a16="http://schemas.microsoft.com/office/drawing/2014/main" id="{ACC99906-0FCC-45C8-EBE2-9FC645C4BEE2}"/>
              </a:ext>
            </a:extLst>
          </p:cNvPr>
          <p:cNvCxnSpPr/>
          <p:nvPr/>
        </p:nvCxnSpPr>
        <p:spPr>
          <a:xfrm>
            <a:off x="9481152" y="5411046"/>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258F41-B339-80E1-5CC4-79FDB5AC6E41}"/>
              </a:ext>
            </a:extLst>
          </p:cNvPr>
          <p:cNvCxnSpPr/>
          <p:nvPr/>
        </p:nvCxnSpPr>
        <p:spPr>
          <a:xfrm>
            <a:off x="10013598" y="528049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6EC490-E3C3-4598-ED13-D069C4E99E1B}"/>
              </a:ext>
            </a:extLst>
          </p:cNvPr>
          <p:cNvCxnSpPr/>
          <p:nvPr/>
        </p:nvCxnSpPr>
        <p:spPr>
          <a:xfrm>
            <a:off x="10561818" y="51566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1310EC-6275-4263-66C9-E986D2A44C9F}"/>
              </a:ext>
            </a:extLst>
          </p:cNvPr>
          <p:cNvCxnSpPr/>
          <p:nvPr/>
        </p:nvCxnSpPr>
        <p:spPr>
          <a:xfrm>
            <a:off x="11123262" y="5028080"/>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908911-BBB1-6697-FAC1-3CEAC3B86B04}"/>
              </a:ext>
            </a:extLst>
          </p:cNvPr>
          <p:cNvSpPr txBox="1"/>
          <p:nvPr/>
        </p:nvSpPr>
        <p:spPr>
          <a:xfrm>
            <a:off x="10098370" y="5863483"/>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3</a:t>
            </a:r>
            <a:r>
              <a:rPr lang="el-GR" b="1" dirty="0">
                <a:latin typeface="Palatino Linotype" panose="02040502050505030304" pitchFamily="18" charset="0"/>
              </a:rPr>
              <a:t>Δ</a:t>
            </a:r>
            <a:r>
              <a:rPr lang="en-US" b="1" baseline="-25000" dirty="0">
                <a:latin typeface="Palatino Linotype" panose="02040502050505030304" pitchFamily="18" charset="0"/>
              </a:rPr>
              <a:t>1</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sp>
        <p:nvSpPr>
          <p:cNvPr id="14" name="TextBox 13">
            <a:extLst>
              <a:ext uri="{FF2B5EF4-FFF2-40B4-BE49-F238E27FC236}">
                <a16:creationId xmlns:a16="http://schemas.microsoft.com/office/drawing/2014/main" id="{42683F0C-2DD2-7BF0-782A-6D5A3F92B466}"/>
              </a:ext>
            </a:extLst>
          </p:cNvPr>
          <p:cNvSpPr txBox="1"/>
          <p:nvPr/>
        </p:nvSpPr>
        <p:spPr>
          <a:xfrm>
            <a:off x="9399237" y="5431866"/>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15" name="TextBox 14">
            <a:extLst>
              <a:ext uri="{FF2B5EF4-FFF2-40B4-BE49-F238E27FC236}">
                <a16:creationId xmlns:a16="http://schemas.microsoft.com/office/drawing/2014/main" id="{53E5364E-9A65-0F0F-1E53-903BC5751761}"/>
              </a:ext>
            </a:extLst>
          </p:cNvPr>
          <p:cNvSpPr txBox="1"/>
          <p:nvPr/>
        </p:nvSpPr>
        <p:spPr>
          <a:xfrm>
            <a:off x="9931300" y="5317180"/>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=2</a:t>
            </a:r>
            <a:endParaRPr lang="en-US" dirty="0"/>
          </a:p>
        </p:txBody>
      </p:sp>
      <p:sp>
        <p:nvSpPr>
          <p:cNvPr id="16" name="TextBox 15">
            <a:extLst>
              <a:ext uri="{FF2B5EF4-FFF2-40B4-BE49-F238E27FC236}">
                <a16:creationId xmlns:a16="http://schemas.microsoft.com/office/drawing/2014/main" id="{DE71F177-CDD2-33BC-2D96-96DFB45575FE}"/>
              </a:ext>
            </a:extLst>
          </p:cNvPr>
          <p:cNvSpPr txBox="1"/>
          <p:nvPr/>
        </p:nvSpPr>
        <p:spPr>
          <a:xfrm>
            <a:off x="10479520" y="5195473"/>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=3</a:t>
            </a:r>
            <a:endParaRPr lang="en-US" dirty="0"/>
          </a:p>
        </p:txBody>
      </p:sp>
      <p:sp>
        <p:nvSpPr>
          <p:cNvPr id="17" name="TextBox 16">
            <a:extLst>
              <a:ext uri="{FF2B5EF4-FFF2-40B4-BE49-F238E27FC236}">
                <a16:creationId xmlns:a16="http://schemas.microsoft.com/office/drawing/2014/main" id="{B6B52940-52EE-8395-9EC0-8178C353CA48}"/>
              </a:ext>
            </a:extLst>
          </p:cNvPr>
          <p:cNvSpPr txBox="1"/>
          <p:nvPr/>
        </p:nvSpPr>
        <p:spPr>
          <a:xfrm>
            <a:off x="11040964" y="5062534"/>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=4</a:t>
            </a:r>
            <a:endParaRPr lang="en-US" dirty="0"/>
          </a:p>
        </p:txBody>
      </p:sp>
      <p:sp>
        <p:nvSpPr>
          <p:cNvPr id="18" name="Oval 17">
            <a:extLst>
              <a:ext uri="{FF2B5EF4-FFF2-40B4-BE49-F238E27FC236}">
                <a16:creationId xmlns:a16="http://schemas.microsoft.com/office/drawing/2014/main" id="{4EF27B59-618E-47BD-2334-65962E931D57}"/>
              </a:ext>
            </a:extLst>
          </p:cNvPr>
          <p:cNvSpPr/>
          <p:nvPr/>
        </p:nvSpPr>
        <p:spPr>
          <a:xfrm>
            <a:off x="9558331" y="5189785"/>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2CF381-E4CB-8B5E-EC69-F423EACE65CD}"/>
              </a:ext>
            </a:extLst>
          </p:cNvPr>
          <p:cNvSpPr/>
          <p:nvPr/>
        </p:nvSpPr>
        <p:spPr>
          <a:xfrm>
            <a:off x="10098211" y="5087815"/>
            <a:ext cx="181400" cy="18140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D9E39C-8F05-74F4-F2A8-4AF781AF14C8}"/>
              </a:ext>
            </a:extLst>
          </p:cNvPr>
          <p:cNvSpPr/>
          <p:nvPr/>
        </p:nvSpPr>
        <p:spPr>
          <a:xfrm>
            <a:off x="10673137" y="5004808"/>
            <a:ext cx="135799" cy="135799"/>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CCB37BB-C8B6-6429-C529-2256FE58C960}"/>
              </a:ext>
            </a:extLst>
          </p:cNvPr>
          <p:cNvSpPr/>
          <p:nvPr/>
        </p:nvSpPr>
        <p:spPr>
          <a:xfrm>
            <a:off x="11261301" y="4927210"/>
            <a:ext cx="89680" cy="8968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E7ABE22-4170-29B0-C8AB-1A1897505941}"/>
              </a:ext>
            </a:extLst>
          </p:cNvPr>
          <p:cNvSpPr txBox="1"/>
          <p:nvPr/>
        </p:nvSpPr>
        <p:spPr>
          <a:xfrm>
            <a:off x="369093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232</a:t>
            </a:r>
            <a:r>
              <a:rPr lang="en-US" b="1" dirty="0">
                <a:latin typeface="Palatino Linotype" panose="02040502050505030304" pitchFamily="18" charset="0"/>
              </a:rPr>
              <a:t>ThF</a:t>
            </a:r>
            <a:r>
              <a:rPr lang="en-US" b="1" baseline="30000" dirty="0">
                <a:latin typeface="Palatino Linotype" panose="02040502050505030304" pitchFamily="18" charset="0"/>
              </a:rPr>
              <a:t>+</a:t>
            </a:r>
          </a:p>
        </p:txBody>
      </p:sp>
      <p:sp>
        <p:nvSpPr>
          <p:cNvPr id="2" name="Arc 1">
            <a:extLst>
              <a:ext uri="{FF2B5EF4-FFF2-40B4-BE49-F238E27FC236}">
                <a16:creationId xmlns:a16="http://schemas.microsoft.com/office/drawing/2014/main" id="{41DD27DA-1013-F48C-B305-2182F7751F1C}"/>
              </a:ext>
            </a:extLst>
          </p:cNvPr>
          <p:cNvSpPr/>
          <p:nvPr/>
        </p:nvSpPr>
        <p:spPr>
          <a:xfrm rot="19415232">
            <a:off x="9643358" y="4915406"/>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423E548-1F37-D5E9-B722-ABA0EB3C848D}"/>
              </a:ext>
            </a:extLst>
          </p:cNvPr>
          <p:cNvSpPr/>
          <p:nvPr/>
        </p:nvSpPr>
        <p:spPr>
          <a:xfrm rot="19415232">
            <a:off x="10202225" y="4819044"/>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0BD4F86D-86B6-E691-138E-549A194647B5}"/>
              </a:ext>
            </a:extLst>
          </p:cNvPr>
          <p:cNvSpPr/>
          <p:nvPr/>
        </p:nvSpPr>
        <p:spPr>
          <a:xfrm rot="19415232">
            <a:off x="10757497" y="4731081"/>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7E75D71B-6BAB-39BE-AE6C-743F1DA1C0CC}"/>
              </a:ext>
            </a:extLst>
          </p:cNvPr>
          <p:cNvSpPr/>
          <p:nvPr/>
        </p:nvSpPr>
        <p:spPr>
          <a:xfrm rot="19415232">
            <a:off x="9901823" y="1301697"/>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984B17E9-CD60-84E0-FA1E-7B8580A0F696}"/>
              </a:ext>
            </a:extLst>
          </p:cNvPr>
          <p:cNvSpPr txBox="1"/>
          <p:nvPr/>
        </p:nvSpPr>
        <p:spPr>
          <a:xfrm>
            <a:off x="10435080" y="1187332"/>
            <a:ext cx="1376363" cy="369332"/>
          </a:xfrm>
          <a:prstGeom prst="rect">
            <a:avLst/>
          </a:prstGeom>
          <a:noFill/>
        </p:spPr>
        <p:txBody>
          <a:bodyPr wrap="square" rtlCol="0">
            <a:spAutoFit/>
          </a:bodyPr>
          <a:lstStyle/>
          <a:p>
            <a:pPr algn="ctr"/>
            <a:r>
              <a:rPr lang="en-US" dirty="0">
                <a:latin typeface="Palatino Linotype" panose="02040502050505030304" pitchFamily="18" charset="0"/>
              </a:rPr>
              <a:t>microwave</a:t>
            </a:r>
          </a:p>
        </p:txBody>
      </p:sp>
      <p:cxnSp>
        <p:nvCxnSpPr>
          <p:cNvPr id="26" name="Straight Connector 25">
            <a:extLst>
              <a:ext uri="{FF2B5EF4-FFF2-40B4-BE49-F238E27FC236}">
                <a16:creationId xmlns:a16="http://schemas.microsoft.com/office/drawing/2014/main" id="{8B03E054-17CC-168D-A9A5-3395BDBB6029}"/>
              </a:ext>
            </a:extLst>
          </p:cNvPr>
          <p:cNvCxnSpPr>
            <a:cxnSpLocks/>
          </p:cNvCxnSpPr>
          <p:nvPr/>
        </p:nvCxnSpPr>
        <p:spPr>
          <a:xfrm>
            <a:off x="7140365" y="1552074"/>
            <a:ext cx="10963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11B855A-9CFF-7283-C3EB-C5814ADDF741}"/>
              </a:ext>
            </a:extLst>
          </p:cNvPr>
          <p:cNvSpPr txBox="1"/>
          <p:nvPr/>
        </p:nvSpPr>
        <p:spPr>
          <a:xfrm>
            <a:off x="6827481" y="1171350"/>
            <a:ext cx="1788831" cy="369332"/>
          </a:xfrm>
          <a:prstGeom prst="rect">
            <a:avLst/>
          </a:prstGeom>
          <a:noFill/>
        </p:spPr>
        <p:txBody>
          <a:bodyPr wrap="square" rtlCol="0">
            <a:spAutoFit/>
          </a:bodyPr>
          <a:lstStyle/>
          <a:p>
            <a:pPr algn="ctr"/>
            <a:r>
              <a:rPr lang="el-GR" b="1" dirty="0">
                <a:latin typeface="Palatino Linotype" panose="02040502050505030304" pitchFamily="18" charset="0"/>
              </a:rPr>
              <a:t>Ω</a:t>
            </a:r>
            <a:r>
              <a:rPr lang="en-US" b="1" dirty="0">
                <a:latin typeface="Palatino Linotype" panose="02040502050505030304" pitchFamily="18" charset="0"/>
              </a:rPr>
              <a:t>=0</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 </a:t>
            </a:r>
            <a:r>
              <a:rPr lang="en-US" b="1" i="1" dirty="0">
                <a:latin typeface="Palatino Linotype" panose="02040502050505030304" pitchFamily="18" charset="0"/>
              </a:rPr>
              <a:t>J</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31" name="Straight Arrow Connector 30">
            <a:extLst>
              <a:ext uri="{FF2B5EF4-FFF2-40B4-BE49-F238E27FC236}">
                <a16:creationId xmlns:a16="http://schemas.microsoft.com/office/drawing/2014/main" id="{BBE7C3F5-F724-5C1C-FF48-C29E7D7C22EF}"/>
              </a:ext>
            </a:extLst>
          </p:cNvPr>
          <p:cNvCxnSpPr>
            <a:cxnSpLocks/>
          </p:cNvCxnSpPr>
          <p:nvPr/>
        </p:nvCxnSpPr>
        <p:spPr>
          <a:xfrm flipH="1" flipV="1">
            <a:off x="7955261" y="1647825"/>
            <a:ext cx="1648913" cy="350884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E6EE7C-D5AE-899F-A361-E2C382EDC1A2}"/>
              </a:ext>
            </a:extLst>
          </p:cNvPr>
          <p:cNvCxnSpPr/>
          <p:nvPr/>
        </p:nvCxnSpPr>
        <p:spPr>
          <a:xfrm>
            <a:off x="6995127" y="34393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ABED956-42CB-D5F7-9199-E908E54E25F2}"/>
              </a:ext>
            </a:extLst>
          </p:cNvPr>
          <p:cNvCxnSpPr/>
          <p:nvPr/>
        </p:nvCxnSpPr>
        <p:spPr>
          <a:xfrm>
            <a:off x="6477069" y="3521187"/>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0DA4834-E058-20FD-877D-93E74962EAC9}"/>
              </a:ext>
            </a:extLst>
          </p:cNvPr>
          <p:cNvSpPr txBox="1"/>
          <p:nvPr/>
        </p:nvSpPr>
        <p:spPr>
          <a:xfrm>
            <a:off x="6422292" y="3704747"/>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=0</a:t>
            </a:r>
            <a:endParaRPr lang="en-US" dirty="0"/>
          </a:p>
        </p:txBody>
      </p:sp>
      <p:sp>
        <p:nvSpPr>
          <p:cNvPr id="32" name="TextBox 31">
            <a:extLst>
              <a:ext uri="{FF2B5EF4-FFF2-40B4-BE49-F238E27FC236}">
                <a16:creationId xmlns:a16="http://schemas.microsoft.com/office/drawing/2014/main" id="{794E094A-0D3B-CD86-4357-86BB64179AA0}"/>
              </a:ext>
            </a:extLst>
          </p:cNvPr>
          <p:cNvSpPr txBox="1"/>
          <p:nvPr/>
        </p:nvSpPr>
        <p:spPr>
          <a:xfrm>
            <a:off x="6912829" y="3445795"/>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35" name="Oval 34">
            <a:extLst>
              <a:ext uri="{FF2B5EF4-FFF2-40B4-BE49-F238E27FC236}">
                <a16:creationId xmlns:a16="http://schemas.microsoft.com/office/drawing/2014/main" id="{D21398A1-D127-02BD-82B1-635D6F13B4F7}"/>
              </a:ext>
            </a:extLst>
          </p:cNvPr>
          <p:cNvSpPr/>
          <p:nvPr/>
        </p:nvSpPr>
        <p:spPr>
          <a:xfrm>
            <a:off x="6475336" y="3324018"/>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53F9494-AB6B-9000-67FE-0A47C623EE55}"/>
              </a:ext>
            </a:extLst>
          </p:cNvPr>
          <p:cNvSpPr/>
          <p:nvPr/>
        </p:nvSpPr>
        <p:spPr>
          <a:xfrm>
            <a:off x="7072580" y="3210009"/>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A9AE43E2-0D70-6ACB-E5ED-E7EED4F1EA34}"/>
              </a:ext>
            </a:extLst>
          </p:cNvPr>
          <p:cNvCxnSpPr>
            <a:cxnSpLocks/>
          </p:cNvCxnSpPr>
          <p:nvPr/>
        </p:nvCxnSpPr>
        <p:spPr>
          <a:xfrm>
            <a:off x="9953484" y="1779128"/>
            <a:ext cx="42587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7E51704-6B20-152E-4A53-579B4BFC508D}"/>
              </a:ext>
            </a:extLst>
          </p:cNvPr>
          <p:cNvSpPr txBox="1"/>
          <p:nvPr/>
        </p:nvSpPr>
        <p:spPr>
          <a:xfrm>
            <a:off x="10417779" y="1703471"/>
            <a:ext cx="1376363" cy="369332"/>
          </a:xfrm>
          <a:prstGeom prst="rect">
            <a:avLst/>
          </a:prstGeom>
          <a:noFill/>
        </p:spPr>
        <p:txBody>
          <a:bodyPr wrap="square" rtlCol="0">
            <a:spAutoFit/>
          </a:bodyPr>
          <a:lstStyle/>
          <a:p>
            <a:pPr algn="ctr"/>
            <a:r>
              <a:rPr lang="en-US" dirty="0">
                <a:latin typeface="Palatino Linotype" panose="02040502050505030304" pitchFamily="18" charset="0"/>
              </a:rPr>
              <a:t>OP lasers</a:t>
            </a:r>
          </a:p>
        </p:txBody>
      </p:sp>
      <p:cxnSp>
        <p:nvCxnSpPr>
          <p:cNvPr id="34" name="Straight Arrow Connector 33">
            <a:extLst>
              <a:ext uri="{FF2B5EF4-FFF2-40B4-BE49-F238E27FC236}">
                <a16:creationId xmlns:a16="http://schemas.microsoft.com/office/drawing/2014/main" id="{80B12E89-827F-AC30-6104-ACF106C745F6}"/>
              </a:ext>
            </a:extLst>
          </p:cNvPr>
          <p:cNvCxnSpPr/>
          <p:nvPr/>
        </p:nvCxnSpPr>
        <p:spPr>
          <a:xfrm flipV="1">
            <a:off x="7196138" y="1647825"/>
            <a:ext cx="647700" cy="152400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3A4FD2A-2A6E-1180-4E3B-3B3C6AC2BC81}"/>
              </a:ext>
            </a:extLst>
          </p:cNvPr>
          <p:cNvCxnSpPr>
            <a:cxnSpLocks/>
          </p:cNvCxnSpPr>
          <p:nvPr/>
        </p:nvCxnSpPr>
        <p:spPr>
          <a:xfrm>
            <a:off x="9953484" y="1884998"/>
            <a:ext cx="425874"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1B2242A-5AA3-5AA2-5E58-BDFD14EBDC91}"/>
              </a:ext>
            </a:extLst>
          </p:cNvPr>
          <p:cNvSpPr txBox="1"/>
          <p:nvPr/>
        </p:nvSpPr>
        <p:spPr>
          <a:xfrm>
            <a:off x="7442267" y="3407556"/>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1</a:t>
            </a:r>
            <a:r>
              <a:rPr lang="el-GR" b="1" dirty="0">
                <a:latin typeface="Palatino Linotype" panose="02040502050505030304" pitchFamily="18" charset="0"/>
              </a:rPr>
              <a:t>∑</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41" name="Straight Arrow Connector 40">
            <a:extLst>
              <a:ext uri="{FF2B5EF4-FFF2-40B4-BE49-F238E27FC236}">
                <a16:creationId xmlns:a16="http://schemas.microsoft.com/office/drawing/2014/main" id="{6280FC1F-1319-E8CF-B2E9-CA656C1E1BBB}"/>
              </a:ext>
            </a:extLst>
          </p:cNvPr>
          <p:cNvCxnSpPr>
            <a:cxnSpLocks/>
          </p:cNvCxnSpPr>
          <p:nvPr/>
        </p:nvCxnSpPr>
        <p:spPr>
          <a:xfrm flipV="1">
            <a:off x="4171950" y="1540682"/>
            <a:ext cx="0" cy="7119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D26F238-0F16-043E-578E-3353487E0A49}"/>
              </a:ext>
            </a:extLst>
          </p:cNvPr>
          <p:cNvSpPr txBox="1"/>
          <p:nvPr/>
        </p:nvSpPr>
        <p:spPr>
          <a:xfrm>
            <a:off x="4182094" y="1426174"/>
            <a:ext cx="346282" cy="369332"/>
          </a:xfrm>
          <a:prstGeom prst="rect">
            <a:avLst/>
          </a:prstGeom>
          <a:noFill/>
        </p:spPr>
        <p:txBody>
          <a:bodyPr wrap="square" rtlCol="0">
            <a:spAutoFit/>
          </a:bodyPr>
          <a:lstStyle/>
          <a:p>
            <a:pPr algn="ctr"/>
            <a:r>
              <a:rPr lang="en-US" b="1" dirty="0">
                <a:latin typeface="Palatino Linotype" panose="02040502050505030304" pitchFamily="18" charset="0"/>
              </a:rPr>
              <a:t>B</a:t>
            </a:r>
          </a:p>
        </p:txBody>
      </p:sp>
      <p:cxnSp>
        <p:nvCxnSpPr>
          <p:cNvPr id="45" name="Straight Connector 44">
            <a:extLst>
              <a:ext uri="{FF2B5EF4-FFF2-40B4-BE49-F238E27FC236}">
                <a16:creationId xmlns:a16="http://schemas.microsoft.com/office/drawing/2014/main" id="{950B02EE-149F-5AB7-2A11-8CC765C6F26A}"/>
              </a:ext>
            </a:extLst>
          </p:cNvPr>
          <p:cNvCxnSpPr/>
          <p:nvPr/>
        </p:nvCxnSpPr>
        <p:spPr>
          <a:xfrm>
            <a:off x="6728102" y="3492609"/>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C9F713B-E93E-4A2D-2D76-47D3A2F117A3}"/>
              </a:ext>
            </a:extLst>
          </p:cNvPr>
          <p:cNvSpPr txBox="1"/>
          <p:nvPr/>
        </p:nvSpPr>
        <p:spPr>
          <a:xfrm>
            <a:off x="6279640" y="3488627"/>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0" name="TextBox 49">
            <a:extLst>
              <a:ext uri="{FF2B5EF4-FFF2-40B4-BE49-F238E27FC236}">
                <a16:creationId xmlns:a16="http://schemas.microsoft.com/office/drawing/2014/main" id="{D72B8C91-405F-D2AF-88DF-AD6336D8FBA4}"/>
              </a:ext>
            </a:extLst>
          </p:cNvPr>
          <p:cNvSpPr txBox="1"/>
          <p:nvPr/>
        </p:nvSpPr>
        <p:spPr>
          <a:xfrm>
            <a:off x="6555439" y="3464215"/>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1" name="Oval 50">
            <a:extLst>
              <a:ext uri="{FF2B5EF4-FFF2-40B4-BE49-F238E27FC236}">
                <a16:creationId xmlns:a16="http://schemas.microsoft.com/office/drawing/2014/main" id="{3FD99E44-7957-E22F-BEB3-A13941578E8A}"/>
              </a:ext>
            </a:extLst>
          </p:cNvPr>
          <p:cNvSpPr/>
          <p:nvPr/>
        </p:nvSpPr>
        <p:spPr>
          <a:xfrm>
            <a:off x="6759203" y="3360221"/>
            <a:ext cx="120142" cy="120142"/>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5243C4B1-CA5E-9091-E021-FC8CF03B823B}"/>
              </a:ext>
            </a:extLst>
          </p:cNvPr>
          <p:cNvCxnSpPr>
            <a:cxnSpLocks/>
          </p:cNvCxnSpPr>
          <p:nvPr/>
        </p:nvCxnSpPr>
        <p:spPr>
          <a:xfrm flipV="1">
            <a:off x="6892595" y="1652987"/>
            <a:ext cx="684441" cy="161045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ABA9E6B-B9CF-D3C2-BF37-A2F3CC5EB82A}"/>
              </a:ext>
            </a:extLst>
          </p:cNvPr>
          <p:cNvCxnSpPr>
            <a:cxnSpLocks/>
          </p:cNvCxnSpPr>
          <p:nvPr/>
        </p:nvCxnSpPr>
        <p:spPr>
          <a:xfrm>
            <a:off x="9953484" y="1991832"/>
            <a:ext cx="425874"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3" name="Arrow: Curved Down 52">
            <a:extLst>
              <a:ext uri="{FF2B5EF4-FFF2-40B4-BE49-F238E27FC236}">
                <a16:creationId xmlns:a16="http://schemas.microsoft.com/office/drawing/2014/main" id="{8BF54441-4305-4875-F0CB-F9942E0251AE}"/>
              </a:ext>
            </a:extLst>
          </p:cNvPr>
          <p:cNvSpPr/>
          <p:nvPr/>
        </p:nvSpPr>
        <p:spPr>
          <a:xfrm flipH="1">
            <a:off x="7118525" y="2265353"/>
            <a:ext cx="270940" cy="185098"/>
          </a:xfrm>
          <a:prstGeom prst="curved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a:extLst>
              <a:ext uri="{FF2B5EF4-FFF2-40B4-BE49-F238E27FC236}">
                <a16:creationId xmlns:a16="http://schemas.microsoft.com/office/drawing/2014/main" id="{8B4B6EE9-46AA-ED1C-C9F3-63C7949F5960}"/>
              </a:ext>
            </a:extLst>
          </p:cNvPr>
          <p:cNvCxnSpPr>
            <a:cxnSpLocks/>
          </p:cNvCxnSpPr>
          <p:nvPr/>
        </p:nvCxnSpPr>
        <p:spPr>
          <a:xfrm flipV="1">
            <a:off x="6613439" y="1651786"/>
            <a:ext cx="684441" cy="1610450"/>
          </a:xfrm>
          <a:prstGeom prst="straightConnector1">
            <a:avLst/>
          </a:prstGeom>
          <a:ln w="254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023460C-0187-3117-CA9E-A69C63441E12}"/>
                  </a:ext>
                </a:extLst>
              </p:cNvPr>
              <p:cNvSpPr txBox="1"/>
              <p:nvPr/>
            </p:nvSpPr>
            <p:spPr>
              <a:xfrm rot="17574392">
                <a:off x="6356565" y="2219426"/>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~1</m:t>
                      </m:r>
                      <m:r>
                        <a:rPr lang="en-US" b="0" i="1" smtClean="0">
                          <a:latin typeface="Cambria Math" panose="02040503050406030204" pitchFamily="18" charset="0"/>
                        </a:rPr>
                        <m:t>𝜇</m:t>
                      </m:r>
                      <m:r>
                        <a:rPr lang="en-US" b="0" i="1" smtClean="0">
                          <a:latin typeface="Cambria Math" panose="02040503050406030204" pitchFamily="18" charset="0"/>
                        </a:rPr>
                        <m:t>𝑠</m:t>
                      </m:r>
                    </m:oMath>
                  </m:oMathPara>
                </a14:m>
                <a:endParaRPr lang="en-US" dirty="0"/>
              </a:p>
            </p:txBody>
          </p:sp>
        </mc:Choice>
        <mc:Fallback xmlns="">
          <p:sp>
            <p:nvSpPr>
              <p:cNvPr id="56" name="TextBox 55">
                <a:extLst>
                  <a:ext uri="{FF2B5EF4-FFF2-40B4-BE49-F238E27FC236}">
                    <a16:creationId xmlns:a16="http://schemas.microsoft.com/office/drawing/2014/main" id="{7023460C-0187-3117-CA9E-A69C63441E12}"/>
                  </a:ext>
                </a:extLst>
              </p:cNvPr>
              <p:cNvSpPr txBox="1">
                <a:spLocks noRot="1" noChangeAspect="1" noMove="1" noResize="1" noEditPoints="1" noAdjustHandles="1" noChangeArrowheads="1" noChangeShapeType="1" noTextEdit="1"/>
              </p:cNvSpPr>
              <p:nvPr/>
            </p:nvSpPr>
            <p:spPr>
              <a:xfrm rot="17574392">
                <a:off x="6356565" y="2219426"/>
                <a:ext cx="813759" cy="369332"/>
              </a:xfrm>
              <a:prstGeom prst="rect">
                <a:avLst/>
              </a:prstGeom>
              <a:blipFill>
                <a:blip r:embed="rId3"/>
                <a:stretch>
                  <a:fillRect r="-5505"/>
                </a:stretch>
              </a:blipFill>
            </p:spPr>
            <p:txBody>
              <a:bodyPr/>
              <a:lstStyle/>
              <a:p>
                <a:r>
                  <a:rPr lang="en-US">
                    <a:noFill/>
                  </a:rPr>
                  <a:t> </a:t>
                </a:r>
              </a:p>
            </p:txBody>
          </p:sp>
        </mc:Fallback>
      </mc:AlternateContent>
      <p:cxnSp>
        <p:nvCxnSpPr>
          <p:cNvPr id="57" name="Straight Arrow Connector 56">
            <a:extLst>
              <a:ext uri="{FF2B5EF4-FFF2-40B4-BE49-F238E27FC236}">
                <a16:creationId xmlns:a16="http://schemas.microsoft.com/office/drawing/2014/main" id="{DF196AB4-703F-3ED5-35A7-BD0B9C1452E5}"/>
              </a:ext>
            </a:extLst>
          </p:cNvPr>
          <p:cNvCxnSpPr>
            <a:cxnSpLocks/>
          </p:cNvCxnSpPr>
          <p:nvPr/>
        </p:nvCxnSpPr>
        <p:spPr>
          <a:xfrm flipH="1" flipV="1">
            <a:off x="7147659" y="3916627"/>
            <a:ext cx="2114093" cy="1330573"/>
          </a:xfrm>
          <a:prstGeom prst="straightConnector1">
            <a:avLst/>
          </a:prstGeom>
          <a:ln w="254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ADDB42E-8CB7-5580-3305-BECB9347CE71}"/>
                  </a:ext>
                </a:extLst>
              </p:cNvPr>
              <p:cNvSpPr txBox="1"/>
              <p:nvPr/>
            </p:nvSpPr>
            <p:spPr>
              <a:xfrm rot="1832604">
                <a:off x="7857416" y="4255228"/>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~5</m:t>
                      </m:r>
                      <m:r>
                        <a:rPr lang="en-US" b="0" i="1" smtClean="0">
                          <a:latin typeface="Cambria Math" panose="02040503050406030204" pitchFamily="18" charset="0"/>
                        </a:rPr>
                        <m:t>𝑠</m:t>
                      </m:r>
                    </m:oMath>
                  </m:oMathPara>
                </a14:m>
                <a:endParaRPr lang="en-US" dirty="0"/>
              </a:p>
            </p:txBody>
          </p:sp>
        </mc:Choice>
        <mc:Fallback xmlns="">
          <p:sp>
            <p:nvSpPr>
              <p:cNvPr id="59" name="TextBox 58">
                <a:extLst>
                  <a:ext uri="{FF2B5EF4-FFF2-40B4-BE49-F238E27FC236}">
                    <a16:creationId xmlns:a16="http://schemas.microsoft.com/office/drawing/2014/main" id="{BADDB42E-8CB7-5580-3305-BECB9347CE71}"/>
                  </a:ext>
                </a:extLst>
              </p:cNvPr>
              <p:cNvSpPr txBox="1">
                <a:spLocks noRot="1" noChangeAspect="1" noMove="1" noResize="1" noEditPoints="1" noAdjustHandles="1" noChangeArrowheads="1" noChangeShapeType="1" noTextEdit="1"/>
              </p:cNvSpPr>
              <p:nvPr/>
            </p:nvSpPr>
            <p:spPr>
              <a:xfrm rot="1832604">
                <a:off x="7857416" y="4255228"/>
                <a:ext cx="813759" cy="369332"/>
              </a:xfrm>
              <a:prstGeom prst="rect">
                <a:avLst/>
              </a:prstGeom>
              <a:blipFill>
                <a:blip r:embed="rId4"/>
                <a:stretch>
                  <a:fillRect/>
                </a:stretch>
              </a:blipFill>
            </p:spPr>
            <p:txBody>
              <a:bodyPr/>
              <a:lstStyle/>
              <a:p>
                <a:r>
                  <a:rPr lang="en-US">
                    <a:noFill/>
                  </a:rPr>
                  <a:t> </a:t>
                </a:r>
              </a:p>
            </p:txBody>
          </p:sp>
        </mc:Fallback>
      </mc:AlternateContent>
      <p:sp>
        <p:nvSpPr>
          <p:cNvPr id="46" name="Rectangle: Rounded Corners 45">
            <a:extLst>
              <a:ext uri="{FF2B5EF4-FFF2-40B4-BE49-F238E27FC236}">
                <a16:creationId xmlns:a16="http://schemas.microsoft.com/office/drawing/2014/main" id="{F599AF55-9A5C-5D83-B916-793B0A04B636}"/>
              </a:ext>
            </a:extLst>
          </p:cNvPr>
          <p:cNvSpPr/>
          <p:nvPr/>
        </p:nvSpPr>
        <p:spPr>
          <a:xfrm>
            <a:off x="297076" y="891746"/>
            <a:ext cx="2852810"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92BA2519-5059-3739-688D-80C5442D65D5}"/>
              </a:ext>
            </a:extLst>
          </p:cNvPr>
          <p:cNvSpPr txBox="1"/>
          <p:nvPr/>
        </p:nvSpPr>
        <p:spPr>
          <a:xfrm>
            <a:off x="35758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171</a:t>
            </a:r>
            <a:r>
              <a:rPr lang="en-US" b="1" dirty="0">
                <a:latin typeface="Palatino Linotype" panose="02040502050505030304" pitchFamily="18" charset="0"/>
              </a:rPr>
              <a:t>Yb</a:t>
            </a:r>
            <a:r>
              <a:rPr lang="en-US" b="1" baseline="30000" dirty="0">
                <a:latin typeface="Palatino Linotype" panose="02040502050505030304" pitchFamily="18" charset="0"/>
              </a:rPr>
              <a:t>+</a:t>
            </a:r>
          </a:p>
        </p:txBody>
      </p:sp>
      <p:cxnSp>
        <p:nvCxnSpPr>
          <p:cNvPr id="52" name="Straight Connector 51">
            <a:extLst>
              <a:ext uri="{FF2B5EF4-FFF2-40B4-BE49-F238E27FC236}">
                <a16:creationId xmlns:a16="http://schemas.microsoft.com/office/drawing/2014/main" id="{604F2D60-29B6-6BDB-AF6E-FED05A87DB0D}"/>
              </a:ext>
            </a:extLst>
          </p:cNvPr>
          <p:cNvCxnSpPr/>
          <p:nvPr/>
        </p:nvCxnSpPr>
        <p:spPr>
          <a:xfrm>
            <a:off x="1856389" y="566830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967801-0C6E-9F48-B65C-944BEFBA1E5D}"/>
              </a:ext>
            </a:extLst>
          </p:cNvPr>
          <p:cNvCxnSpPr/>
          <p:nvPr/>
        </p:nvCxnSpPr>
        <p:spPr>
          <a:xfrm>
            <a:off x="775301" y="1990237"/>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CB9A83A-ED65-373B-9059-4D40A2ECA6DF}"/>
              </a:ext>
            </a:extLst>
          </p:cNvPr>
          <p:cNvCxnSpPr/>
          <p:nvPr/>
        </p:nvCxnSpPr>
        <p:spPr>
          <a:xfrm>
            <a:off x="1856389" y="3521187"/>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5A5026E-8E7E-B7E0-9149-8C5AAD5ED149}"/>
              </a:ext>
            </a:extLst>
          </p:cNvPr>
          <p:cNvSpPr txBox="1"/>
          <p:nvPr/>
        </p:nvSpPr>
        <p:spPr>
          <a:xfrm>
            <a:off x="724330" y="5483642"/>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S</a:t>
            </a:r>
            <a:r>
              <a:rPr lang="en-US" b="1" baseline="-25000" dirty="0">
                <a:latin typeface="Palatino Linotype" panose="02040502050505030304" pitchFamily="18" charset="0"/>
              </a:rPr>
              <a:t>1/2</a:t>
            </a:r>
            <a:r>
              <a:rPr lang="en-US" b="1" dirty="0">
                <a:latin typeface="Palatino Linotype" panose="02040502050505030304" pitchFamily="18" charset="0"/>
              </a:rPr>
              <a:t>, </a:t>
            </a:r>
            <a:r>
              <a:rPr lang="en-US" b="1" i="1" dirty="0">
                <a:latin typeface="Palatino Linotype" panose="02040502050505030304" pitchFamily="18" charset="0"/>
              </a:rPr>
              <a:t>F=1</a:t>
            </a:r>
            <a:endParaRPr lang="en-US" b="1" baseline="-25000" dirty="0">
              <a:latin typeface="Palatino Linotype" panose="02040502050505030304" pitchFamily="18" charset="0"/>
            </a:endParaRPr>
          </a:p>
        </p:txBody>
      </p:sp>
      <p:sp>
        <p:nvSpPr>
          <p:cNvPr id="61" name="TextBox 60">
            <a:extLst>
              <a:ext uri="{FF2B5EF4-FFF2-40B4-BE49-F238E27FC236}">
                <a16:creationId xmlns:a16="http://schemas.microsoft.com/office/drawing/2014/main" id="{935ECCA9-C0C3-85A0-FAF6-80C674C801FB}"/>
              </a:ext>
            </a:extLst>
          </p:cNvPr>
          <p:cNvSpPr txBox="1"/>
          <p:nvPr/>
        </p:nvSpPr>
        <p:spPr>
          <a:xfrm>
            <a:off x="1644674" y="2967190"/>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D</a:t>
            </a:r>
            <a:r>
              <a:rPr lang="en-US" b="1" baseline="-25000" dirty="0">
                <a:latin typeface="Palatino Linotype" panose="02040502050505030304" pitchFamily="18" charset="0"/>
              </a:rPr>
              <a:t>5/2</a:t>
            </a:r>
            <a:r>
              <a:rPr lang="en-US" b="1" dirty="0">
                <a:latin typeface="Palatino Linotype" panose="02040502050505030304" pitchFamily="18" charset="0"/>
              </a:rPr>
              <a:t>, </a:t>
            </a:r>
            <a:r>
              <a:rPr lang="en-US" b="1" i="1" dirty="0">
                <a:latin typeface="Palatino Linotype" panose="02040502050505030304" pitchFamily="18" charset="0"/>
              </a:rPr>
              <a:t>F=2</a:t>
            </a:r>
            <a:endParaRPr lang="en-US" b="1" baseline="-25000" dirty="0">
              <a:latin typeface="Palatino Linotype" panose="02040502050505030304" pitchFamily="18" charset="0"/>
            </a:endParaRPr>
          </a:p>
        </p:txBody>
      </p:sp>
      <p:sp>
        <p:nvSpPr>
          <p:cNvPr id="62" name="TextBox 61">
            <a:extLst>
              <a:ext uri="{FF2B5EF4-FFF2-40B4-BE49-F238E27FC236}">
                <a16:creationId xmlns:a16="http://schemas.microsoft.com/office/drawing/2014/main" id="{B4054209-A0E0-ED6C-81CB-D5F0D1506077}"/>
              </a:ext>
            </a:extLst>
          </p:cNvPr>
          <p:cNvSpPr txBox="1"/>
          <p:nvPr/>
        </p:nvSpPr>
        <p:spPr>
          <a:xfrm>
            <a:off x="1230667" y="1805571"/>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P</a:t>
            </a:r>
            <a:r>
              <a:rPr lang="en-US" b="1" baseline="-25000" dirty="0">
                <a:latin typeface="Palatino Linotype" panose="02040502050505030304" pitchFamily="18" charset="0"/>
              </a:rPr>
              <a:t>1/2</a:t>
            </a:r>
            <a:r>
              <a:rPr lang="en-US" b="1" dirty="0">
                <a:latin typeface="Palatino Linotype" panose="02040502050505030304" pitchFamily="18" charset="0"/>
              </a:rPr>
              <a:t>, </a:t>
            </a:r>
            <a:r>
              <a:rPr lang="en-US" b="1" i="1" dirty="0">
                <a:latin typeface="Palatino Linotype" panose="02040502050505030304" pitchFamily="18" charset="0"/>
              </a:rPr>
              <a:t>F=0</a:t>
            </a:r>
            <a:endParaRPr lang="en-US" b="1" baseline="-25000" dirty="0">
              <a:latin typeface="Palatino Linotype" panose="02040502050505030304" pitchFamily="18" charset="0"/>
            </a:endParaRPr>
          </a:p>
        </p:txBody>
      </p:sp>
      <p:sp>
        <p:nvSpPr>
          <p:cNvPr id="79" name="Rectangle: Rounded Corners 78">
            <a:extLst>
              <a:ext uri="{FF2B5EF4-FFF2-40B4-BE49-F238E27FC236}">
                <a16:creationId xmlns:a16="http://schemas.microsoft.com/office/drawing/2014/main" id="{BBDB5BFA-0FFC-DCFD-9CF9-80F1BF57D159}"/>
              </a:ext>
            </a:extLst>
          </p:cNvPr>
          <p:cNvSpPr/>
          <p:nvPr/>
        </p:nvSpPr>
        <p:spPr>
          <a:xfrm>
            <a:off x="9396986" y="5092188"/>
            <a:ext cx="544796" cy="771296"/>
          </a:xfrm>
          <a:prstGeom prst="roundRect">
            <a:avLst>
              <a:gd name="adj" fmla="val 98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CFE44978-BE65-9337-35E0-460EA062765D}"/>
              </a:ext>
            </a:extLst>
          </p:cNvPr>
          <p:cNvSpPr/>
          <p:nvPr/>
        </p:nvSpPr>
        <p:spPr>
          <a:xfrm>
            <a:off x="4182094" y="4704679"/>
            <a:ext cx="2097546" cy="1194511"/>
          </a:xfrm>
          <a:prstGeom prst="roundRect">
            <a:avLst>
              <a:gd name="adj" fmla="val 98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651219DC-9B5A-4522-0896-7C5BB660A456}"/>
              </a:ext>
            </a:extLst>
          </p:cNvPr>
          <p:cNvGrpSpPr/>
          <p:nvPr/>
        </p:nvGrpSpPr>
        <p:grpSpPr>
          <a:xfrm>
            <a:off x="4315889" y="4927210"/>
            <a:ext cx="1822843" cy="802891"/>
            <a:chOff x="4085238" y="4868072"/>
            <a:chExt cx="1369697" cy="603298"/>
          </a:xfrm>
        </p:grpSpPr>
        <p:cxnSp>
          <p:nvCxnSpPr>
            <p:cNvPr id="82" name="Straight Connector 81">
              <a:extLst>
                <a:ext uri="{FF2B5EF4-FFF2-40B4-BE49-F238E27FC236}">
                  <a16:creationId xmlns:a16="http://schemas.microsoft.com/office/drawing/2014/main" id="{A2BD8EA9-6759-4CA0-E4B9-F5A674C0F6C7}"/>
                </a:ext>
              </a:extLst>
            </p:cNvPr>
            <p:cNvCxnSpPr>
              <a:cxnSpLocks/>
            </p:cNvCxnSpPr>
            <p:nvPr/>
          </p:nvCxnSpPr>
          <p:spPr>
            <a:xfrm>
              <a:off x="4447189" y="489863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5DE43EB-1D1B-70F6-97D1-BE083EDAE200}"/>
                </a:ext>
              </a:extLst>
            </p:cNvPr>
            <p:cNvCxnSpPr>
              <a:cxnSpLocks/>
            </p:cNvCxnSpPr>
            <p:nvPr/>
          </p:nvCxnSpPr>
          <p:spPr>
            <a:xfrm>
              <a:off x="4809140" y="4868072"/>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71511CD-BA7E-2822-B971-9CB8B15A96D5}"/>
                </a:ext>
              </a:extLst>
            </p:cNvPr>
            <p:cNvCxnSpPr>
              <a:cxnSpLocks/>
            </p:cNvCxnSpPr>
            <p:nvPr/>
          </p:nvCxnSpPr>
          <p:spPr>
            <a:xfrm>
              <a:off x="4447189" y="5035367"/>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12BE2BE-61F5-471E-33D6-1AFD2B271EA7}"/>
                </a:ext>
              </a:extLst>
            </p:cNvPr>
            <p:cNvCxnSpPr>
              <a:cxnSpLocks/>
            </p:cNvCxnSpPr>
            <p:nvPr/>
          </p:nvCxnSpPr>
          <p:spPr>
            <a:xfrm>
              <a:off x="4809140" y="5004808"/>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59FFF4E-ACCB-FF8F-D061-8950069BF5CA}"/>
                </a:ext>
              </a:extLst>
            </p:cNvPr>
            <p:cNvCxnSpPr>
              <a:cxnSpLocks/>
            </p:cNvCxnSpPr>
            <p:nvPr/>
          </p:nvCxnSpPr>
          <p:spPr>
            <a:xfrm>
              <a:off x="4085238" y="5334634"/>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29C04AD-E981-0FF4-B845-F8E66447C0F7}"/>
                </a:ext>
              </a:extLst>
            </p:cNvPr>
            <p:cNvCxnSpPr>
              <a:cxnSpLocks/>
            </p:cNvCxnSpPr>
            <p:nvPr/>
          </p:nvCxnSpPr>
          <p:spPr>
            <a:xfrm>
              <a:off x="4447189" y="5304075"/>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E3DC94D-31CB-98C5-EA11-5DC4E3C81D49}"/>
                </a:ext>
              </a:extLst>
            </p:cNvPr>
            <p:cNvCxnSpPr>
              <a:cxnSpLocks/>
            </p:cNvCxnSpPr>
            <p:nvPr/>
          </p:nvCxnSpPr>
          <p:spPr>
            <a:xfrm>
              <a:off x="4085238" y="5471370"/>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7EB62C3-46CB-3857-DE81-CFC8B5138989}"/>
                </a:ext>
              </a:extLst>
            </p:cNvPr>
            <p:cNvCxnSpPr>
              <a:cxnSpLocks/>
            </p:cNvCxnSpPr>
            <p:nvPr/>
          </p:nvCxnSpPr>
          <p:spPr>
            <a:xfrm>
              <a:off x="4447189" y="544081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3C755F8-54CE-439C-7E68-4CB97D4EFCDF}"/>
                </a:ext>
              </a:extLst>
            </p:cNvPr>
            <p:cNvCxnSpPr>
              <a:cxnSpLocks/>
            </p:cNvCxnSpPr>
            <p:nvPr/>
          </p:nvCxnSpPr>
          <p:spPr>
            <a:xfrm>
              <a:off x="4818664" y="5270065"/>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F0BDBC4-207C-1A2C-0248-5AF28561762C}"/>
                </a:ext>
              </a:extLst>
            </p:cNvPr>
            <p:cNvCxnSpPr>
              <a:cxnSpLocks/>
            </p:cNvCxnSpPr>
            <p:nvPr/>
          </p:nvCxnSpPr>
          <p:spPr>
            <a:xfrm>
              <a:off x="5180615" y="5239506"/>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2C3DC75-DF90-1F93-8A9E-4958FE36DC90}"/>
                </a:ext>
              </a:extLst>
            </p:cNvPr>
            <p:cNvCxnSpPr>
              <a:cxnSpLocks/>
            </p:cNvCxnSpPr>
            <p:nvPr/>
          </p:nvCxnSpPr>
          <p:spPr>
            <a:xfrm>
              <a:off x="4818664" y="540680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B4C256E-734A-989C-922C-812A5F4A4A0C}"/>
                </a:ext>
              </a:extLst>
            </p:cNvPr>
            <p:cNvCxnSpPr>
              <a:cxnSpLocks/>
            </p:cNvCxnSpPr>
            <p:nvPr/>
          </p:nvCxnSpPr>
          <p:spPr>
            <a:xfrm>
              <a:off x="5180615" y="5376242"/>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4" name="Straight Arrow Connector 93">
            <a:extLst>
              <a:ext uri="{FF2B5EF4-FFF2-40B4-BE49-F238E27FC236}">
                <a16:creationId xmlns:a16="http://schemas.microsoft.com/office/drawing/2014/main" id="{81D4C36E-3A8F-8279-BD77-34B4957BE620}"/>
              </a:ext>
            </a:extLst>
          </p:cNvPr>
          <p:cNvCxnSpPr>
            <a:cxnSpLocks/>
          </p:cNvCxnSpPr>
          <p:nvPr/>
        </p:nvCxnSpPr>
        <p:spPr>
          <a:xfrm>
            <a:off x="6952647" y="5305926"/>
            <a:ext cx="2321308" cy="230524"/>
          </a:xfrm>
          <a:prstGeom prst="straightConnector1">
            <a:avLst/>
          </a:prstGeom>
          <a:ln w="127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8BDC5882-18B4-82C4-3FCF-9008255A2E29}"/>
              </a:ext>
            </a:extLst>
          </p:cNvPr>
          <p:cNvSpPr txBox="1"/>
          <p:nvPr/>
        </p:nvSpPr>
        <p:spPr>
          <a:xfrm>
            <a:off x="3791978" y="5847519"/>
            <a:ext cx="530355" cy="307777"/>
          </a:xfrm>
          <a:prstGeom prst="rect">
            <a:avLst/>
          </a:prstGeom>
          <a:noFill/>
        </p:spPr>
        <p:txBody>
          <a:bodyPr wrap="square">
            <a:spAutoFit/>
          </a:bodyPr>
          <a:lstStyle/>
          <a:p>
            <a:pPr algn="ctr"/>
            <a:r>
              <a:rPr lang="en-US" sz="1400" b="1" dirty="0">
                <a:latin typeface="Palatino Linotype" panose="02040502050505030304" pitchFamily="18" charset="0"/>
              </a:rPr>
              <a:t>m</a:t>
            </a:r>
            <a:r>
              <a:rPr lang="en-US" sz="1400" b="1" baseline="-25000" dirty="0">
                <a:latin typeface="Palatino Linotype" panose="02040502050505030304" pitchFamily="18" charset="0"/>
              </a:rPr>
              <a:t>F</a:t>
            </a:r>
            <a:endParaRPr lang="en-US" sz="1400" baseline="-25000" dirty="0"/>
          </a:p>
        </p:txBody>
      </p:sp>
      <p:sp>
        <p:nvSpPr>
          <p:cNvPr id="96" name="TextBox 95">
            <a:extLst>
              <a:ext uri="{FF2B5EF4-FFF2-40B4-BE49-F238E27FC236}">
                <a16:creationId xmlns:a16="http://schemas.microsoft.com/office/drawing/2014/main" id="{021EC9DE-9776-8001-E32A-649950F2CC3E}"/>
              </a:ext>
            </a:extLst>
          </p:cNvPr>
          <p:cNvSpPr txBox="1"/>
          <p:nvPr/>
        </p:nvSpPr>
        <p:spPr>
          <a:xfrm>
            <a:off x="4209433" y="5879985"/>
            <a:ext cx="530355" cy="307777"/>
          </a:xfrm>
          <a:prstGeom prst="rect">
            <a:avLst/>
          </a:prstGeom>
          <a:noFill/>
        </p:spPr>
        <p:txBody>
          <a:bodyPr wrap="square">
            <a:spAutoFit/>
          </a:bodyPr>
          <a:lstStyle/>
          <a:p>
            <a:pPr algn="ctr"/>
            <a:r>
              <a:rPr lang="en-US" sz="1400" b="1" dirty="0">
                <a:latin typeface="Palatino Linotype" panose="02040502050505030304" pitchFamily="18" charset="0"/>
              </a:rPr>
              <a:t>-3/2</a:t>
            </a:r>
            <a:endParaRPr lang="en-US" sz="1400" dirty="0"/>
          </a:p>
        </p:txBody>
      </p:sp>
      <p:sp>
        <p:nvSpPr>
          <p:cNvPr id="97" name="TextBox 96">
            <a:extLst>
              <a:ext uri="{FF2B5EF4-FFF2-40B4-BE49-F238E27FC236}">
                <a16:creationId xmlns:a16="http://schemas.microsoft.com/office/drawing/2014/main" id="{A07DFFF3-2E83-9C78-035C-51555BDFE274}"/>
              </a:ext>
            </a:extLst>
          </p:cNvPr>
          <p:cNvSpPr txBox="1"/>
          <p:nvPr/>
        </p:nvSpPr>
        <p:spPr>
          <a:xfrm>
            <a:off x="4680964"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98" name="TextBox 97">
            <a:extLst>
              <a:ext uri="{FF2B5EF4-FFF2-40B4-BE49-F238E27FC236}">
                <a16:creationId xmlns:a16="http://schemas.microsoft.com/office/drawing/2014/main" id="{2DB26B2D-54C0-39DC-884F-83D0F418376A}"/>
              </a:ext>
            </a:extLst>
          </p:cNvPr>
          <p:cNvSpPr txBox="1"/>
          <p:nvPr/>
        </p:nvSpPr>
        <p:spPr>
          <a:xfrm>
            <a:off x="5194751"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99" name="TextBox 98">
            <a:extLst>
              <a:ext uri="{FF2B5EF4-FFF2-40B4-BE49-F238E27FC236}">
                <a16:creationId xmlns:a16="http://schemas.microsoft.com/office/drawing/2014/main" id="{B1DECE68-3273-0D3F-5DFA-AB459525DFFE}"/>
              </a:ext>
            </a:extLst>
          </p:cNvPr>
          <p:cNvSpPr txBox="1"/>
          <p:nvPr/>
        </p:nvSpPr>
        <p:spPr>
          <a:xfrm>
            <a:off x="5687929"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3/2</a:t>
            </a:r>
            <a:endParaRPr lang="en-US" sz="1400" dirty="0"/>
          </a:p>
        </p:txBody>
      </p:sp>
      <p:sp>
        <p:nvSpPr>
          <p:cNvPr id="100" name="TextBox 99">
            <a:extLst>
              <a:ext uri="{FF2B5EF4-FFF2-40B4-BE49-F238E27FC236}">
                <a16:creationId xmlns:a16="http://schemas.microsoft.com/office/drawing/2014/main" id="{C7A403FA-7D6F-6110-E15F-6B53178957C4}"/>
              </a:ext>
            </a:extLst>
          </p:cNvPr>
          <p:cNvSpPr txBox="1"/>
          <p:nvPr/>
        </p:nvSpPr>
        <p:spPr>
          <a:xfrm>
            <a:off x="6235646" y="4851231"/>
            <a:ext cx="710456" cy="338554"/>
          </a:xfrm>
          <a:prstGeom prst="rect">
            <a:avLst/>
          </a:prstGeom>
          <a:noFill/>
        </p:spPr>
        <p:txBody>
          <a:bodyPr wrap="square">
            <a:spAutoFit/>
          </a:bodyPr>
          <a:lstStyle/>
          <a:p>
            <a:pPr algn="ctr"/>
            <a:r>
              <a:rPr lang="en-US" sz="1600" b="1" i="1" dirty="0">
                <a:latin typeface="Palatino Linotype" panose="02040502050505030304" pitchFamily="18" charset="0"/>
              </a:rPr>
              <a:t>F</a:t>
            </a:r>
            <a:r>
              <a:rPr lang="en-US" sz="1600" b="1" dirty="0">
                <a:latin typeface="Palatino Linotype" panose="02040502050505030304" pitchFamily="18" charset="0"/>
              </a:rPr>
              <a:t>=1/2</a:t>
            </a:r>
            <a:endParaRPr lang="en-US" sz="1600" dirty="0"/>
          </a:p>
        </p:txBody>
      </p:sp>
      <p:sp>
        <p:nvSpPr>
          <p:cNvPr id="101" name="TextBox 100">
            <a:extLst>
              <a:ext uri="{FF2B5EF4-FFF2-40B4-BE49-F238E27FC236}">
                <a16:creationId xmlns:a16="http://schemas.microsoft.com/office/drawing/2014/main" id="{F3845EC6-90CE-496B-F002-CCE8E45F4B6B}"/>
              </a:ext>
            </a:extLst>
          </p:cNvPr>
          <p:cNvSpPr txBox="1"/>
          <p:nvPr/>
        </p:nvSpPr>
        <p:spPr>
          <a:xfrm>
            <a:off x="6235646" y="5347151"/>
            <a:ext cx="710456" cy="338554"/>
          </a:xfrm>
          <a:prstGeom prst="rect">
            <a:avLst/>
          </a:prstGeom>
          <a:noFill/>
        </p:spPr>
        <p:txBody>
          <a:bodyPr wrap="square">
            <a:spAutoFit/>
          </a:bodyPr>
          <a:lstStyle/>
          <a:p>
            <a:pPr algn="ctr"/>
            <a:r>
              <a:rPr lang="en-US" sz="1600" b="1" i="1" dirty="0">
                <a:latin typeface="Palatino Linotype" panose="02040502050505030304" pitchFamily="18" charset="0"/>
              </a:rPr>
              <a:t>F</a:t>
            </a:r>
            <a:r>
              <a:rPr lang="en-US" sz="1600" b="1" dirty="0">
                <a:latin typeface="Palatino Linotype" panose="02040502050505030304" pitchFamily="18" charset="0"/>
              </a:rPr>
              <a:t>=3/2</a:t>
            </a:r>
            <a:endParaRPr lang="en-US" sz="16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9B6B09E-BAAA-6B06-CDF5-05F9617911C0}"/>
                  </a:ext>
                </a:extLst>
              </p:cNvPr>
              <p:cNvSpPr txBox="1"/>
              <p:nvPr/>
            </p:nvSpPr>
            <p:spPr>
              <a:xfrm>
                <a:off x="5900545" y="3272334"/>
                <a:ext cx="5338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𝟑𝟎</m:t>
                      </m:r>
                      <m:r>
                        <a:rPr lang="en-US" b="1" i="1" smtClean="0">
                          <a:solidFill>
                            <a:srgbClr val="FF0000"/>
                          </a:solidFill>
                          <a:latin typeface="Cambria Math" panose="02040503050406030204" pitchFamily="18" charset="0"/>
                          <a:ea typeface="Cambria Math" panose="02040503050406030204" pitchFamily="18" charset="0"/>
                        </a:rPr>
                        <m:t>%</m:t>
                      </m:r>
                    </m:oMath>
                  </m:oMathPara>
                </a14:m>
                <a:endParaRPr lang="en-US" b="1" dirty="0">
                  <a:solidFill>
                    <a:srgbClr val="FF0000"/>
                  </a:solidFill>
                </a:endParaRPr>
              </a:p>
            </p:txBody>
          </p:sp>
        </mc:Choice>
        <mc:Fallback xmlns="">
          <p:sp>
            <p:nvSpPr>
              <p:cNvPr id="5" name="TextBox 4">
                <a:extLst>
                  <a:ext uri="{FF2B5EF4-FFF2-40B4-BE49-F238E27FC236}">
                    <a16:creationId xmlns:a16="http://schemas.microsoft.com/office/drawing/2014/main" id="{29B6B09E-BAAA-6B06-CDF5-05F9617911C0}"/>
                  </a:ext>
                </a:extLst>
              </p:cNvPr>
              <p:cNvSpPr txBox="1">
                <a:spLocks noRot="1" noChangeAspect="1" noMove="1" noResize="1" noEditPoints="1" noAdjustHandles="1" noChangeArrowheads="1" noChangeShapeType="1" noTextEdit="1"/>
              </p:cNvSpPr>
              <p:nvPr/>
            </p:nvSpPr>
            <p:spPr>
              <a:xfrm>
                <a:off x="5900545" y="3272334"/>
                <a:ext cx="533800" cy="276999"/>
              </a:xfrm>
              <a:prstGeom prst="rect">
                <a:avLst/>
              </a:prstGeom>
              <a:blipFill>
                <a:blip r:embed="rId5"/>
                <a:stretch>
                  <a:fillRect l="-10227" r="-11364" b="-13333"/>
                </a:stretch>
              </a:blipFill>
            </p:spPr>
            <p:txBody>
              <a:bodyPr/>
              <a:lstStyle/>
              <a:p>
                <a:r>
                  <a:rPr lang="en-US">
                    <a:noFill/>
                  </a:rPr>
                  <a:t> </a:t>
                </a:r>
              </a:p>
            </p:txBody>
          </p:sp>
        </mc:Fallback>
      </mc:AlternateContent>
      <p:sp>
        <p:nvSpPr>
          <p:cNvPr id="25" name="Rectangle 24">
            <a:extLst>
              <a:ext uri="{FF2B5EF4-FFF2-40B4-BE49-F238E27FC236}">
                <a16:creationId xmlns:a16="http://schemas.microsoft.com/office/drawing/2014/main" id="{A58FEA26-6264-AD37-842D-EA531FEBB390}"/>
              </a:ext>
            </a:extLst>
          </p:cNvPr>
          <p:cNvSpPr/>
          <p:nvPr/>
        </p:nvSpPr>
        <p:spPr>
          <a:xfrm>
            <a:off x="459188" y="232100"/>
            <a:ext cx="572522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State preparation and detection</a:t>
            </a:r>
            <a:endParaRPr lang="en-US" sz="3200" b="1" u="sng" baseline="-25000" dirty="0">
              <a:latin typeface="Times New Roman" panose="02020603050405020304" pitchFamily="18" charset="0"/>
              <a:cs typeface="Times New Roman" panose="02020603050405020304" pitchFamily="18" charset="0"/>
            </a:endParaRPr>
          </a:p>
        </p:txBody>
      </p:sp>
      <p:sp>
        <p:nvSpPr>
          <p:cNvPr id="42" name="Footer Placeholder 3">
            <a:extLst>
              <a:ext uri="{FF2B5EF4-FFF2-40B4-BE49-F238E27FC236}">
                <a16:creationId xmlns:a16="http://schemas.microsoft.com/office/drawing/2014/main" id="{E6AFA844-FCAC-311F-3948-1AE4EA5C526D}"/>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9362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DFD2F7-79C5-4657-AD88-4CC4478FFFC9}"/>
              </a:ext>
            </a:extLst>
          </p:cNvPr>
          <p:cNvSpPr>
            <a:spLocks noGrp="1"/>
          </p:cNvSpPr>
          <p:nvPr>
            <p:ph type="sldNum" sz="quarter" idx="12"/>
          </p:nvPr>
        </p:nvSpPr>
        <p:spPr/>
        <p:txBody>
          <a:bodyPr/>
          <a:lstStyle/>
          <a:p>
            <a:fld id="{C4B4B978-2769-4B31-A37E-51C501BA6227}" type="slidenum">
              <a:rPr lang="en-US" smtClean="0"/>
              <a:t>32</a:t>
            </a:fld>
            <a:endParaRPr lang="en-US"/>
          </a:p>
        </p:txBody>
      </p:sp>
      <p:pic>
        <p:nvPicPr>
          <p:cNvPr id="19" name="Picture 18">
            <a:extLst>
              <a:ext uri="{FF2B5EF4-FFF2-40B4-BE49-F238E27FC236}">
                <a16:creationId xmlns:a16="http://schemas.microsoft.com/office/drawing/2014/main" id="{9B4DC4D7-8239-420D-845F-C58339A05883}"/>
              </a:ext>
            </a:extLst>
          </p:cNvPr>
          <p:cNvPicPr>
            <a:picLocks noChangeAspect="1"/>
          </p:cNvPicPr>
          <p:nvPr/>
        </p:nvPicPr>
        <p:blipFill>
          <a:blip r:embed="rId3"/>
          <a:stretch>
            <a:fillRect/>
          </a:stretch>
        </p:blipFill>
        <p:spPr>
          <a:xfrm>
            <a:off x="1786988" y="4217893"/>
            <a:ext cx="2286521" cy="1410021"/>
          </a:xfrm>
          <a:prstGeom prst="rect">
            <a:avLst/>
          </a:prstGeom>
        </p:spPr>
      </p:pic>
      <p:sp>
        <p:nvSpPr>
          <p:cNvPr id="36" name="Oval 35">
            <a:extLst>
              <a:ext uri="{FF2B5EF4-FFF2-40B4-BE49-F238E27FC236}">
                <a16:creationId xmlns:a16="http://schemas.microsoft.com/office/drawing/2014/main" id="{C3C7AF04-8B2E-4B0E-A3BD-890FB0A413B6}"/>
              </a:ext>
            </a:extLst>
          </p:cNvPr>
          <p:cNvSpPr/>
          <p:nvPr/>
        </p:nvSpPr>
        <p:spPr>
          <a:xfrm>
            <a:off x="2418870" y="4678832"/>
            <a:ext cx="258763" cy="25876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D73F2D4-1DB2-4E47-B84C-5C11321EB907}"/>
              </a:ext>
            </a:extLst>
          </p:cNvPr>
          <p:cNvSpPr/>
          <p:nvPr/>
        </p:nvSpPr>
        <p:spPr>
          <a:xfrm>
            <a:off x="3309514" y="4512985"/>
            <a:ext cx="258763" cy="2587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Connector: Curved 5">
            <a:extLst>
              <a:ext uri="{FF2B5EF4-FFF2-40B4-BE49-F238E27FC236}">
                <a16:creationId xmlns:a16="http://schemas.microsoft.com/office/drawing/2014/main" id="{05514290-53D9-413D-AF03-D9EE702B1316}"/>
              </a:ext>
            </a:extLst>
          </p:cNvPr>
          <p:cNvCxnSpPr>
            <a:cxnSpLocks/>
          </p:cNvCxnSpPr>
          <p:nvPr/>
        </p:nvCxnSpPr>
        <p:spPr>
          <a:xfrm flipV="1">
            <a:off x="2679876" y="4642366"/>
            <a:ext cx="629638" cy="165848"/>
          </a:xfrm>
          <a:prstGeom prst="curvedConnector3">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6ECDBCD7-4CFD-C670-CA3A-D46E99FCF075}"/>
              </a:ext>
            </a:extLst>
          </p:cNvPr>
          <p:cNvSpPr/>
          <p:nvPr/>
        </p:nvSpPr>
        <p:spPr>
          <a:xfrm>
            <a:off x="459188" y="232100"/>
            <a:ext cx="572522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State preparation and detection</a:t>
            </a:r>
            <a:endParaRPr lang="en-US" sz="3200" b="1" u="sng" baseline="-25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E92989F-9395-2648-D145-DAFBE9A06D13}"/>
              </a:ext>
            </a:extLst>
          </p:cNvPr>
          <p:cNvSpPr txBox="1"/>
          <p:nvPr/>
        </p:nvSpPr>
        <p:spPr>
          <a:xfrm>
            <a:off x="4488160" y="1034642"/>
            <a:ext cx="733048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have a harmonic ion trap</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Load one </a:t>
            </a:r>
            <a:r>
              <a:rPr lang="en-US" sz="2400" b="1" dirty="0">
                <a:solidFill>
                  <a:srgbClr val="7030A0"/>
                </a:solidFill>
                <a:latin typeface="Times New Roman" panose="02020603050405020304" pitchFamily="18" charset="0"/>
                <a:cs typeface="Times New Roman" panose="02020603050405020304" pitchFamily="18" charset="0"/>
              </a:rPr>
              <a:t>Yb</a:t>
            </a:r>
            <a:r>
              <a:rPr lang="en-US" sz="2400" b="1" baseline="30000" dirty="0">
                <a:solidFill>
                  <a:srgbClr val="7030A0"/>
                </a:solidFill>
                <a:latin typeface="Times New Roman" panose="02020603050405020304" pitchFamily="18" charset="0"/>
                <a:cs typeface="Times New Roman" panose="02020603050405020304" pitchFamily="18" charset="0"/>
              </a:rPr>
              <a:t>+</a:t>
            </a:r>
            <a:r>
              <a:rPr lang="en-US" sz="2400" b="1" dirty="0">
                <a:solidFill>
                  <a:srgbClr val="7030A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and one </a:t>
            </a:r>
            <a:r>
              <a:rPr lang="en-US" sz="2400" b="1" dirty="0" err="1">
                <a:solidFill>
                  <a:srgbClr val="FF0000"/>
                </a:solidFill>
                <a:latin typeface="Times New Roman" panose="02020603050405020304" pitchFamily="18" charset="0"/>
                <a:cs typeface="Times New Roman" panose="02020603050405020304" pitchFamily="18" charset="0"/>
              </a:rPr>
              <a:t>ThF</a:t>
            </a:r>
            <a:r>
              <a:rPr lang="en-US" sz="2400" b="1" baseline="300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 the trap</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Two ion species are linked by the Coulomb force</a:t>
            </a:r>
          </a:p>
        </p:txBody>
      </p:sp>
      <p:sp>
        <p:nvSpPr>
          <p:cNvPr id="8" name="Footer Placeholder 3">
            <a:extLst>
              <a:ext uri="{FF2B5EF4-FFF2-40B4-BE49-F238E27FC236}">
                <a16:creationId xmlns:a16="http://schemas.microsoft.com/office/drawing/2014/main" id="{27DA19AE-7811-98BB-91E4-CCD06371E995}"/>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86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DFD2F7-79C5-4657-AD88-4CC4478FFFC9}"/>
              </a:ext>
            </a:extLst>
          </p:cNvPr>
          <p:cNvSpPr>
            <a:spLocks noGrp="1"/>
          </p:cNvSpPr>
          <p:nvPr>
            <p:ph type="sldNum" sz="quarter" idx="12"/>
          </p:nvPr>
        </p:nvSpPr>
        <p:spPr/>
        <p:txBody>
          <a:bodyPr/>
          <a:lstStyle/>
          <a:p>
            <a:fld id="{C4B4B978-2769-4B31-A37E-51C501BA6227}" type="slidenum">
              <a:rPr lang="en-US" smtClean="0"/>
              <a:t>33</a:t>
            </a:fld>
            <a:endParaRPr lang="en-US"/>
          </a:p>
        </p:txBody>
      </p:sp>
      <p:pic>
        <p:nvPicPr>
          <p:cNvPr id="11" name="Picture 10">
            <a:extLst>
              <a:ext uri="{FF2B5EF4-FFF2-40B4-BE49-F238E27FC236}">
                <a16:creationId xmlns:a16="http://schemas.microsoft.com/office/drawing/2014/main" id="{D4E5814E-455B-4A7A-8039-9BDA0072E3E7}"/>
              </a:ext>
            </a:extLst>
          </p:cNvPr>
          <p:cNvPicPr>
            <a:picLocks noChangeAspect="1"/>
          </p:cNvPicPr>
          <p:nvPr/>
        </p:nvPicPr>
        <p:blipFill>
          <a:blip r:embed="rId3"/>
          <a:stretch>
            <a:fillRect/>
          </a:stretch>
        </p:blipFill>
        <p:spPr>
          <a:xfrm>
            <a:off x="1786988" y="4217893"/>
            <a:ext cx="2286521" cy="1410021"/>
          </a:xfrm>
          <a:prstGeom prst="rect">
            <a:avLst/>
          </a:prstGeom>
        </p:spPr>
      </p:pic>
      <p:cxnSp>
        <p:nvCxnSpPr>
          <p:cNvPr id="12" name="Straight Connector 11">
            <a:extLst>
              <a:ext uri="{FF2B5EF4-FFF2-40B4-BE49-F238E27FC236}">
                <a16:creationId xmlns:a16="http://schemas.microsoft.com/office/drawing/2014/main" id="{ADFA0051-19A2-4D19-99E7-31011C6003E3}"/>
              </a:ext>
            </a:extLst>
          </p:cNvPr>
          <p:cNvCxnSpPr>
            <a:cxnSpLocks/>
          </p:cNvCxnSpPr>
          <p:nvPr/>
        </p:nvCxnSpPr>
        <p:spPr>
          <a:xfrm>
            <a:off x="2394857" y="5257800"/>
            <a:ext cx="108857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5C4B7FA-7E98-4B13-877B-31747586EC72}"/>
              </a:ext>
            </a:extLst>
          </p:cNvPr>
          <p:cNvCxnSpPr>
            <a:cxnSpLocks/>
          </p:cNvCxnSpPr>
          <p:nvPr/>
        </p:nvCxnSpPr>
        <p:spPr>
          <a:xfrm>
            <a:off x="2111829" y="4837484"/>
            <a:ext cx="1665514"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94A9439-0334-40E6-88B3-4F32F7729AEC}"/>
              </a:ext>
            </a:extLst>
          </p:cNvPr>
          <p:cNvSpPr txBox="1"/>
          <p:nvPr/>
        </p:nvSpPr>
        <p:spPr>
          <a:xfrm>
            <a:off x="1229565" y="5043909"/>
            <a:ext cx="642257" cy="370103"/>
          </a:xfrm>
          <a:prstGeom prst="rect">
            <a:avLst/>
          </a:prstGeom>
          <a:noFill/>
        </p:spPr>
        <p:txBody>
          <a:bodyPr wrap="square" rtlCol="0">
            <a:spAutoFit/>
          </a:bodyPr>
          <a:lstStyle/>
          <a:p>
            <a:pPr algn="ctr"/>
            <a:r>
              <a:rPr lang="en-US" i="1" dirty="0">
                <a:latin typeface="Palatino Linotype" panose="02040502050505030304" pitchFamily="18" charset="0"/>
              </a:rPr>
              <a:t>n</a:t>
            </a:r>
            <a:r>
              <a:rPr lang="en-US" dirty="0">
                <a:latin typeface="Palatino Linotype" panose="02040502050505030304" pitchFamily="18" charset="0"/>
              </a:rPr>
              <a:t>=0</a:t>
            </a:r>
          </a:p>
        </p:txBody>
      </p:sp>
      <p:sp>
        <p:nvSpPr>
          <p:cNvPr id="15" name="TextBox 14">
            <a:extLst>
              <a:ext uri="{FF2B5EF4-FFF2-40B4-BE49-F238E27FC236}">
                <a16:creationId xmlns:a16="http://schemas.microsoft.com/office/drawing/2014/main" id="{AA9FBC85-6176-4CDF-AE8E-91BD98E64188}"/>
              </a:ext>
            </a:extLst>
          </p:cNvPr>
          <p:cNvSpPr txBox="1"/>
          <p:nvPr/>
        </p:nvSpPr>
        <p:spPr>
          <a:xfrm>
            <a:off x="1229565" y="4644955"/>
            <a:ext cx="642257" cy="370103"/>
          </a:xfrm>
          <a:prstGeom prst="rect">
            <a:avLst/>
          </a:prstGeom>
          <a:noFill/>
        </p:spPr>
        <p:txBody>
          <a:bodyPr wrap="square" rtlCol="0">
            <a:spAutoFit/>
          </a:bodyPr>
          <a:lstStyle/>
          <a:p>
            <a:pPr algn="ctr"/>
            <a:r>
              <a:rPr lang="en-US" i="1" dirty="0">
                <a:latin typeface="Palatino Linotype" panose="02040502050505030304" pitchFamily="18" charset="0"/>
              </a:rPr>
              <a:t>n</a:t>
            </a:r>
            <a:r>
              <a:rPr lang="en-US" dirty="0">
                <a:latin typeface="Palatino Linotype" panose="02040502050505030304" pitchFamily="18" charset="0"/>
              </a:rPr>
              <a:t>=1</a:t>
            </a:r>
          </a:p>
        </p:txBody>
      </p:sp>
      <p:sp>
        <p:nvSpPr>
          <p:cNvPr id="16" name="Oval 15">
            <a:extLst>
              <a:ext uri="{FF2B5EF4-FFF2-40B4-BE49-F238E27FC236}">
                <a16:creationId xmlns:a16="http://schemas.microsoft.com/office/drawing/2014/main" id="{373F3291-E574-40DF-A570-87F5B6B6D237}"/>
              </a:ext>
            </a:extLst>
          </p:cNvPr>
          <p:cNvSpPr/>
          <p:nvPr/>
        </p:nvSpPr>
        <p:spPr>
          <a:xfrm>
            <a:off x="2576549" y="5128417"/>
            <a:ext cx="258763" cy="25876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9BB2D4B-0221-4B15-8882-03C06E3E9957}"/>
              </a:ext>
            </a:extLst>
          </p:cNvPr>
          <p:cNvSpPr/>
          <p:nvPr/>
        </p:nvSpPr>
        <p:spPr>
          <a:xfrm>
            <a:off x="3037371" y="5128417"/>
            <a:ext cx="258763" cy="2587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258F15E5-38E9-4891-B353-CC47015D232E}"/>
              </a:ext>
            </a:extLst>
          </p:cNvPr>
          <p:cNvCxnSpPr/>
          <p:nvPr/>
        </p:nvCxnSpPr>
        <p:spPr>
          <a:xfrm flipV="1">
            <a:off x="2010137" y="5367245"/>
            <a:ext cx="606235" cy="621734"/>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0BE9363-6F4F-4E5C-8AAC-69A7730CCB7B}"/>
              </a:ext>
            </a:extLst>
          </p:cNvPr>
          <p:cNvSpPr txBox="1"/>
          <p:nvPr/>
        </p:nvSpPr>
        <p:spPr>
          <a:xfrm>
            <a:off x="4488160" y="1034642"/>
            <a:ext cx="733048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have a harmonic ion trap</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Load one </a:t>
            </a:r>
            <a:r>
              <a:rPr lang="en-US" sz="2400" b="1" dirty="0">
                <a:solidFill>
                  <a:srgbClr val="7030A0"/>
                </a:solidFill>
                <a:latin typeface="Times New Roman" panose="02020603050405020304" pitchFamily="18" charset="0"/>
                <a:cs typeface="Times New Roman" panose="02020603050405020304" pitchFamily="18" charset="0"/>
              </a:rPr>
              <a:t>Yb</a:t>
            </a:r>
            <a:r>
              <a:rPr lang="en-US" sz="2400" b="1" baseline="30000" dirty="0">
                <a:solidFill>
                  <a:srgbClr val="7030A0"/>
                </a:solidFill>
                <a:latin typeface="Times New Roman" panose="02020603050405020304" pitchFamily="18" charset="0"/>
                <a:cs typeface="Times New Roman" panose="02020603050405020304" pitchFamily="18" charset="0"/>
              </a:rPr>
              <a:t>+</a:t>
            </a:r>
            <a:r>
              <a:rPr lang="en-US" sz="2400" b="1" dirty="0">
                <a:solidFill>
                  <a:srgbClr val="7030A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and one </a:t>
            </a:r>
            <a:r>
              <a:rPr lang="en-US" sz="2400" b="1" dirty="0" err="1">
                <a:solidFill>
                  <a:srgbClr val="FF0000"/>
                </a:solidFill>
                <a:latin typeface="Times New Roman" panose="02020603050405020304" pitchFamily="18" charset="0"/>
                <a:cs typeface="Times New Roman" panose="02020603050405020304" pitchFamily="18" charset="0"/>
              </a:rPr>
              <a:t>ThF</a:t>
            </a:r>
            <a:r>
              <a:rPr lang="en-US" sz="2400" b="1" baseline="300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 the trap</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Two ion species are linked by the Coulomb force</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Laser cools </a:t>
            </a:r>
            <a:r>
              <a:rPr lang="en-US" sz="2400" b="1" dirty="0">
                <a:solidFill>
                  <a:srgbClr val="7030A0"/>
                </a:solidFill>
                <a:latin typeface="Times New Roman" panose="02020603050405020304" pitchFamily="18" charset="0"/>
                <a:cs typeface="Times New Roman" panose="02020603050405020304" pitchFamily="18" charset="0"/>
              </a:rPr>
              <a:t>Yb</a:t>
            </a:r>
            <a:r>
              <a:rPr lang="en-US" sz="2400" b="1" baseline="30000" dirty="0">
                <a:solidFill>
                  <a:srgbClr val="7030A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to the ground motional state</a:t>
            </a:r>
            <a:endParaRPr lang="en-US" sz="2400" baseline="30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ThF</a:t>
            </a:r>
            <a:r>
              <a:rPr lang="en-US" sz="2400" b="1" baseline="300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is sympathetically cooled to the ground motional state</a:t>
            </a:r>
          </a:p>
        </p:txBody>
      </p:sp>
      <p:sp>
        <p:nvSpPr>
          <p:cNvPr id="5" name="Rectangle 4">
            <a:extLst>
              <a:ext uri="{FF2B5EF4-FFF2-40B4-BE49-F238E27FC236}">
                <a16:creationId xmlns:a16="http://schemas.microsoft.com/office/drawing/2014/main" id="{DAF1189A-01DC-D2EA-2FDA-D5D9B5E7A58A}"/>
              </a:ext>
            </a:extLst>
          </p:cNvPr>
          <p:cNvSpPr/>
          <p:nvPr/>
        </p:nvSpPr>
        <p:spPr>
          <a:xfrm>
            <a:off x="459188" y="232100"/>
            <a:ext cx="572522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State preparation and detection</a:t>
            </a:r>
            <a:endParaRPr lang="en-US" sz="3200" b="1" u="sng" baseline="-25000" dirty="0">
              <a:latin typeface="Times New Roman" panose="02020603050405020304" pitchFamily="18" charset="0"/>
              <a:cs typeface="Times New Roman" panose="02020603050405020304" pitchFamily="18" charset="0"/>
            </a:endParaRPr>
          </a:p>
        </p:txBody>
      </p:sp>
      <p:sp>
        <p:nvSpPr>
          <p:cNvPr id="6" name="Footer Placeholder 3">
            <a:extLst>
              <a:ext uri="{FF2B5EF4-FFF2-40B4-BE49-F238E27FC236}">
                <a16:creationId xmlns:a16="http://schemas.microsoft.com/office/drawing/2014/main" id="{C996E432-695E-0386-BD28-55523AC8E871}"/>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1546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DFD2F7-79C5-4657-AD88-4CC4478FFFC9}"/>
              </a:ext>
            </a:extLst>
          </p:cNvPr>
          <p:cNvSpPr>
            <a:spLocks noGrp="1"/>
          </p:cNvSpPr>
          <p:nvPr>
            <p:ph type="sldNum" sz="quarter" idx="12"/>
          </p:nvPr>
        </p:nvSpPr>
        <p:spPr/>
        <p:txBody>
          <a:bodyPr/>
          <a:lstStyle/>
          <a:p>
            <a:fld id="{C4B4B978-2769-4B31-A37E-51C501BA6227}" type="slidenum">
              <a:rPr lang="en-US" smtClean="0"/>
              <a:t>34</a:t>
            </a:fld>
            <a:endParaRPr lang="en-US"/>
          </a:p>
        </p:txBody>
      </p:sp>
      <p:pic>
        <p:nvPicPr>
          <p:cNvPr id="11" name="Picture 10">
            <a:extLst>
              <a:ext uri="{FF2B5EF4-FFF2-40B4-BE49-F238E27FC236}">
                <a16:creationId xmlns:a16="http://schemas.microsoft.com/office/drawing/2014/main" id="{D4E5814E-455B-4A7A-8039-9BDA0072E3E7}"/>
              </a:ext>
            </a:extLst>
          </p:cNvPr>
          <p:cNvPicPr>
            <a:picLocks noChangeAspect="1"/>
          </p:cNvPicPr>
          <p:nvPr/>
        </p:nvPicPr>
        <p:blipFill>
          <a:blip r:embed="rId3"/>
          <a:stretch>
            <a:fillRect/>
          </a:stretch>
        </p:blipFill>
        <p:spPr>
          <a:xfrm>
            <a:off x="1786988" y="4217893"/>
            <a:ext cx="2286521" cy="1410021"/>
          </a:xfrm>
          <a:prstGeom prst="rect">
            <a:avLst/>
          </a:prstGeom>
        </p:spPr>
      </p:pic>
      <p:cxnSp>
        <p:nvCxnSpPr>
          <p:cNvPr id="12" name="Straight Connector 11">
            <a:extLst>
              <a:ext uri="{FF2B5EF4-FFF2-40B4-BE49-F238E27FC236}">
                <a16:creationId xmlns:a16="http://schemas.microsoft.com/office/drawing/2014/main" id="{ADFA0051-19A2-4D19-99E7-31011C6003E3}"/>
              </a:ext>
            </a:extLst>
          </p:cNvPr>
          <p:cNvCxnSpPr>
            <a:cxnSpLocks/>
          </p:cNvCxnSpPr>
          <p:nvPr/>
        </p:nvCxnSpPr>
        <p:spPr>
          <a:xfrm>
            <a:off x="2394857" y="5257800"/>
            <a:ext cx="108857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5C4B7FA-7E98-4B13-877B-31747586EC72}"/>
              </a:ext>
            </a:extLst>
          </p:cNvPr>
          <p:cNvCxnSpPr>
            <a:cxnSpLocks/>
          </p:cNvCxnSpPr>
          <p:nvPr/>
        </p:nvCxnSpPr>
        <p:spPr>
          <a:xfrm>
            <a:off x="2111829" y="4837484"/>
            <a:ext cx="1665514"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373F3291-E574-40DF-A570-87F5B6B6D237}"/>
              </a:ext>
            </a:extLst>
          </p:cNvPr>
          <p:cNvSpPr/>
          <p:nvPr/>
        </p:nvSpPr>
        <p:spPr>
          <a:xfrm>
            <a:off x="2567023" y="4720645"/>
            <a:ext cx="258763" cy="25876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9BB2D4B-0221-4B15-8882-03C06E3E9957}"/>
              </a:ext>
            </a:extLst>
          </p:cNvPr>
          <p:cNvSpPr/>
          <p:nvPr/>
        </p:nvSpPr>
        <p:spPr>
          <a:xfrm>
            <a:off x="3032608" y="4708102"/>
            <a:ext cx="258763" cy="2587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D392E325-3554-1839-3998-BA38A65C4C16}"/>
              </a:ext>
            </a:extLst>
          </p:cNvPr>
          <p:cNvCxnSpPr>
            <a:cxnSpLocks/>
          </p:cNvCxnSpPr>
          <p:nvPr/>
        </p:nvCxnSpPr>
        <p:spPr>
          <a:xfrm flipH="1" flipV="1">
            <a:off x="3241754" y="4979408"/>
            <a:ext cx="606235" cy="621734"/>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AF06D5C-9B07-7BCD-3154-C14B24FB74C8}"/>
              </a:ext>
            </a:extLst>
          </p:cNvPr>
          <p:cNvSpPr txBox="1"/>
          <p:nvPr/>
        </p:nvSpPr>
        <p:spPr>
          <a:xfrm>
            <a:off x="1229565" y="5043909"/>
            <a:ext cx="642257" cy="370103"/>
          </a:xfrm>
          <a:prstGeom prst="rect">
            <a:avLst/>
          </a:prstGeom>
          <a:noFill/>
        </p:spPr>
        <p:txBody>
          <a:bodyPr wrap="square" rtlCol="0">
            <a:spAutoFit/>
          </a:bodyPr>
          <a:lstStyle/>
          <a:p>
            <a:pPr algn="ctr"/>
            <a:r>
              <a:rPr lang="en-US" i="1" dirty="0">
                <a:latin typeface="Palatino Linotype" panose="02040502050505030304" pitchFamily="18" charset="0"/>
              </a:rPr>
              <a:t>n</a:t>
            </a:r>
            <a:r>
              <a:rPr lang="en-US" dirty="0">
                <a:latin typeface="Palatino Linotype" panose="02040502050505030304" pitchFamily="18" charset="0"/>
              </a:rPr>
              <a:t>=0</a:t>
            </a:r>
          </a:p>
        </p:txBody>
      </p:sp>
      <p:sp>
        <p:nvSpPr>
          <p:cNvPr id="9" name="TextBox 8">
            <a:extLst>
              <a:ext uri="{FF2B5EF4-FFF2-40B4-BE49-F238E27FC236}">
                <a16:creationId xmlns:a16="http://schemas.microsoft.com/office/drawing/2014/main" id="{9E36A962-128F-62DE-9921-21BE40EA5757}"/>
              </a:ext>
            </a:extLst>
          </p:cNvPr>
          <p:cNvSpPr txBox="1"/>
          <p:nvPr/>
        </p:nvSpPr>
        <p:spPr>
          <a:xfrm>
            <a:off x="1229565" y="4644955"/>
            <a:ext cx="642257" cy="370103"/>
          </a:xfrm>
          <a:prstGeom prst="rect">
            <a:avLst/>
          </a:prstGeom>
          <a:noFill/>
        </p:spPr>
        <p:txBody>
          <a:bodyPr wrap="square" rtlCol="0">
            <a:spAutoFit/>
          </a:bodyPr>
          <a:lstStyle/>
          <a:p>
            <a:pPr algn="ctr"/>
            <a:r>
              <a:rPr lang="en-US" i="1" dirty="0">
                <a:latin typeface="Palatino Linotype" panose="02040502050505030304" pitchFamily="18" charset="0"/>
              </a:rPr>
              <a:t>n</a:t>
            </a:r>
            <a:r>
              <a:rPr lang="en-US" dirty="0">
                <a:latin typeface="Palatino Linotype" panose="02040502050505030304" pitchFamily="18" charset="0"/>
              </a:rPr>
              <a:t>=1</a:t>
            </a:r>
          </a:p>
        </p:txBody>
      </p:sp>
      <p:sp>
        <p:nvSpPr>
          <p:cNvPr id="2" name="TextBox 1">
            <a:extLst>
              <a:ext uri="{FF2B5EF4-FFF2-40B4-BE49-F238E27FC236}">
                <a16:creationId xmlns:a16="http://schemas.microsoft.com/office/drawing/2014/main" id="{41E7D6A7-E80C-2139-EFBF-59AF2424CC4E}"/>
              </a:ext>
            </a:extLst>
          </p:cNvPr>
          <p:cNvSpPr txBox="1"/>
          <p:nvPr/>
        </p:nvSpPr>
        <p:spPr>
          <a:xfrm>
            <a:off x="4488160" y="1034642"/>
            <a:ext cx="7330480"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have a harmonic ion trap</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Load one </a:t>
            </a:r>
            <a:r>
              <a:rPr lang="en-US" sz="2400" b="1" dirty="0">
                <a:solidFill>
                  <a:srgbClr val="7030A0"/>
                </a:solidFill>
                <a:latin typeface="Times New Roman" panose="02020603050405020304" pitchFamily="18" charset="0"/>
                <a:cs typeface="Times New Roman" panose="02020603050405020304" pitchFamily="18" charset="0"/>
              </a:rPr>
              <a:t>Yb</a:t>
            </a:r>
            <a:r>
              <a:rPr lang="en-US" sz="2400" b="1" baseline="30000" dirty="0">
                <a:solidFill>
                  <a:srgbClr val="7030A0"/>
                </a:solidFill>
                <a:latin typeface="Times New Roman" panose="02020603050405020304" pitchFamily="18" charset="0"/>
                <a:cs typeface="Times New Roman" panose="02020603050405020304" pitchFamily="18" charset="0"/>
              </a:rPr>
              <a:t>+</a:t>
            </a:r>
            <a:r>
              <a:rPr lang="en-US" sz="2400" b="1" dirty="0">
                <a:solidFill>
                  <a:srgbClr val="7030A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and one </a:t>
            </a:r>
            <a:r>
              <a:rPr lang="en-US" sz="2400" b="1" dirty="0" err="1">
                <a:solidFill>
                  <a:srgbClr val="FF0000"/>
                </a:solidFill>
                <a:latin typeface="Times New Roman" panose="02020603050405020304" pitchFamily="18" charset="0"/>
                <a:cs typeface="Times New Roman" panose="02020603050405020304" pitchFamily="18" charset="0"/>
              </a:rPr>
              <a:t>ThF</a:t>
            </a:r>
            <a:r>
              <a:rPr lang="en-US" sz="2400" b="1" baseline="300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 the trap</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Two ion species are linked by the Coulomb force</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Laser cools </a:t>
            </a:r>
            <a:r>
              <a:rPr lang="en-US" sz="2400" b="1" dirty="0">
                <a:solidFill>
                  <a:srgbClr val="7030A0"/>
                </a:solidFill>
                <a:latin typeface="Times New Roman" panose="02020603050405020304" pitchFamily="18" charset="0"/>
                <a:cs typeface="Times New Roman" panose="02020603050405020304" pitchFamily="18" charset="0"/>
              </a:rPr>
              <a:t>Yb</a:t>
            </a:r>
            <a:r>
              <a:rPr lang="en-US" sz="2400" b="1" baseline="30000" dirty="0">
                <a:solidFill>
                  <a:srgbClr val="7030A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to the ground motional state</a:t>
            </a:r>
            <a:endParaRPr lang="en-US" sz="2400" baseline="30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ThF</a:t>
            </a:r>
            <a:r>
              <a:rPr lang="en-US" sz="2400" b="1" baseline="300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is sympathetically cooled to the ground motional state</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a:t>
            </a:r>
            <a:r>
              <a:rPr lang="en-US" sz="2400" b="1" dirty="0">
                <a:solidFill>
                  <a:srgbClr val="FF0000"/>
                </a:solidFill>
                <a:latin typeface="Times New Roman" panose="02020603050405020304" pitchFamily="18" charset="0"/>
                <a:cs typeface="Times New Roman" panose="02020603050405020304" pitchFamily="18" charset="0"/>
              </a:rPr>
              <a:t>ThF</a:t>
            </a:r>
            <a:r>
              <a:rPr lang="en-US" sz="2400" b="1" baseline="30000" dirty="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is excited to the motional excited state, </a:t>
            </a:r>
            <a:r>
              <a:rPr lang="en-US" sz="2400" b="1" dirty="0">
                <a:solidFill>
                  <a:srgbClr val="7030A0"/>
                </a:solidFill>
                <a:latin typeface="Times New Roman" panose="02020603050405020304" pitchFamily="18" charset="0"/>
                <a:cs typeface="Times New Roman" panose="02020603050405020304" pitchFamily="18" charset="0"/>
              </a:rPr>
              <a:t>Yb</a:t>
            </a:r>
            <a:r>
              <a:rPr lang="en-US" sz="2400" b="1" baseline="30000" dirty="0">
                <a:solidFill>
                  <a:srgbClr val="7030A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is in the motional excited state as well</a:t>
            </a:r>
          </a:p>
        </p:txBody>
      </p:sp>
      <p:sp>
        <p:nvSpPr>
          <p:cNvPr id="7" name="Rectangle 6">
            <a:extLst>
              <a:ext uri="{FF2B5EF4-FFF2-40B4-BE49-F238E27FC236}">
                <a16:creationId xmlns:a16="http://schemas.microsoft.com/office/drawing/2014/main" id="{F5C9AFCF-E1B1-72E9-FAAA-599C935E938C}"/>
              </a:ext>
            </a:extLst>
          </p:cNvPr>
          <p:cNvSpPr/>
          <p:nvPr/>
        </p:nvSpPr>
        <p:spPr>
          <a:xfrm>
            <a:off x="459188" y="232100"/>
            <a:ext cx="572522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State preparation and detection</a:t>
            </a:r>
            <a:endParaRPr lang="en-US" sz="3200" b="1" u="sng" baseline="-25000" dirty="0">
              <a:latin typeface="Times New Roman" panose="02020603050405020304" pitchFamily="18" charset="0"/>
              <a:cs typeface="Times New Roman" panose="02020603050405020304" pitchFamily="18" charset="0"/>
            </a:endParaRPr>
          </a:p>
        </p:txBody>
      </p:sp>
      <p:sp>
        <p:nvSpPr>
          <p:cNvPr id="10" name="Footer Placeholder 3">
            <a:extLst>
              <a:ext uri="{FF2B5EF4-FFF2-40B4-BE49-F238E27FC236}">
                <a16:creationId xmlns:a16="http://schemas.microsoft.com/office/drawing/2014/main" id="{B39E201D-5932-47A9-28DD-AF33AD0C31F2}"/>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4278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DFD2F7-79C5-4657-AD88-4CC4478FFFC9}"/>
              </a:ext>
            </a:extLst>
          </p:cNvPr>
          <p:cNvSpPr>
            <a:spLocks noGrp="1"/>
          </p:cNvSpPr>
          <p:nvPr>
            <p:ph type="sldNum" sz="quarter" idx="12"/>
          </p:nvPr>
        </p:nvSpPr>
        <p:spPr/>
        <p:txBody>
          <a:bodyPr/>
          <a:lstStyle/>
          <a:p>
            <a:fld id="{C4B4B978-2769-4B31-A37E-51C501BA6227}" type="slidenum">
              <a:rPr lang="en-US" smtClean="0"/>
              <a:t>35</a:t>
            </a:fld>
            <a:endParaRPr lang="en-US"/>
          </a:p>
        </p:txBody>
      </p:sp>
      <p:pic>
        <p:nvPicPr>
          <p:cNvPr id="11" name="Picture 10">
            <a:extLst>
              <a:ext uri="{FF2B5EF4-FFF2-40B4-BE49-F238E27FC236}">
                <a16:creationId xmlns:a16="http://schemas.microsoft.com/office/drawing/2014/main" id="{D4E5814E-455B-4A7A-8039-9BDA0072E3E7}"/>
              </a:ext>
            </a:extLst>
          </p:cNvPr>
          <p:cNvPicPr>
            <a:picLocks noChangeAspect="1"/>
          </p:cNvPicPr>
          <p:nvPr/>
        </p:nvPicPr>
        <p:blipFill>
          <a:blip r:embed="rId3"/>
          <a:stretch>
            <a:fillRect/>
          </a:stretch>
        </p:blipFill>
        <p:spPr>
          <a:xfrm>
            <a:off x="1786988" y="4217893"/>
            <a:ext cx="2286521" cy="1410021"/>
          </a:xfrm>
          <a:prstGeom prst="rect">
            <a:avLst/>
          </a:prstGeom>
        </p:spPr>
      </p:pic>
      <p:cxnSp>
        <p:nvCxnSpPr>
          <p:cNvPr id="12" name="Straight Connector 11">
            <a:extLst>
              <a:ext uri="{FF2B5EF4-FFF2-40B4-BE49-F238E27FC236}">
                <a16:creationId xmlns:a16="http://schemas.microsoft.com/office/drawing/2014/main" id="{ADFA0051-19A2-4D19-99E7-31011C6003E3}"/>
              </a:ext>
            </a:extLst>
          </p:cNvPr>
          <p:cNvCxnSpPr>
            <a:cxnSpLocks/>
          </p:cNvCxnSpPr>
          <p:nvPr/>
        </p:nvCxnSpPr>
        <p:spPr>
          <a:xfrm>
            <a:off x="2394857" y="5257800"/>
            <a:ext cx="108857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5C4B7FA-7E98-4B13-877B-31747586EC72}"/>
              </a:ext>
            </a:extLst>
          </p:cNvPr>
          <p:cNvCxnSpPr>
            <a:cxnSpLocks/>
          </p:cNvCxnSpPr>
          <p:nvPr/>
        </p:nvCxnSpPr>
        <p:spPr>
          <a:xfrm>
            <a:off x="2111829" y="4837484"/>
            <a:ext cx="1665514"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373F3291-E574-40DF-A570-87F5B6B6D237}"/>
              </a:ext>
            </a:extLst>
          </p:cNvPr>
          <p:cNvSpPr/>
          <p:nvPr/>
        </p:nvSpPr>
        <p:spPr>
          <a:xfrm>
            <a:off x="2576549" y="5128417"/>
            <a:ext cx="258763" cy="25876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9BB2D4B-0221-4B15-8882-03C06E3E9957}"/>
              </a:ext>
            </a:extLst>
          </p:cNvPr>
          <p:cNvSpPr/>
          <p:nvPr/>
        </p:nvSpPr>
        <p:spPr>
          <a:xfrm>
            <a:off x="3087613" y="4708102"/>
            <a:ext cx="258763" cy="2587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Icon&#10;&#10;Description automatically generated">
            <a:extLst>
              <a:ext uri="{FF2B5EF4-FFF2-40B4-BE49-F238E27FC236}">
                <a16:creationId xmlns:a16="http://schemas.microsoft.com/office/drawing/2014/main" id="{9CCF9261-E1BC-49B7-AEA0-A6570535023F}"/>
              </a:ext>
            </a:extLst>
          </p:cNvPr>
          <p:cNvPicPr>
            <a:picLocks noChangeAspect="1"/>
          </p:cNvPicPr>
          <p:nvPr/>
        </p:nvPicPr>
        <p:blipFill>
          <a:blip r:embed="rId4" cstate="print">
            <a:alphaModFix amt="20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351592" y="4427507"/>
            <a:ext cx="1175102" cy="1175102"/>
          </a:xfrm>
          <a:prstGeom prst="rect">
            <a:avLst/>
          </a:prstGeom>
        </p:spPr>
      </p:pic>
      <p:sp>
        <p:nvSpPr>
          <p:cNvPr id="5" name="TextBox 4">
            <a:extLst>
              <a:ext uri="{FF2B5EF4-FFF2-40B4-BE49-F238E27FC236}">
                <a16:creationId xmlns:a16="http://schemas.microsoft.com/office/drawing/2014/main" id="{D907FDB6-7040-A22B-8E66-796B81D9B25B}"/>
              </a:ext>
            </a:extLst>
          </p:cNvPr>
          <p:cNvSpPr txBox="1"/>
          <p:nvPr/>
        </p:nvSpPr>
        <p:spPr>
          <a:xfrm>
            <a:off x="1229565" y="5043909"/>
            <a:ext cx="642257" cy="370103"/>
          </a:xfrm>
          <a:prstGeom prst="rect">
            <a:avLst/>
          </a:prstGeom>
          <a:noFill/>
        </p:spPr>
        <p:txBody>
          <a:bodyPr wrap="square" rtlCol="0">
            <a:spAutoFit/>
          </a:bodyPr>
          <a:lstStyle/>
          <a:p>
            <a:pPr algn="ctr"/>
            <a:r>
              <a:rPr lang="en-US" i="1" dirty="0">
                <a:latin typeface="Palatino Linotype" panose="02040502050505030304" pitchFamily="18" charset="0"/>
              </a:rPr>
              <a:t>n</a:t>
            </a:r>
            <a:r>
              <a:rPr lang="en-US" dirty="0">
                <a:latin typeface="Palatino Linotype" panose="02040502050505030304" pitchFamily="18" charset="0"/>
              </a:rPr>
              <a:t>=0</a:t>
            </a:r>
          </a:p>
        </p:txBody>
      </p:sp>
      <p:sp>
        <p:nvSpPr>
          <p:cNvPr id="6" name="TextBox 5">
            <a:extLst>
              <a:ext uri="{FF2B5EF4-FFF2-40B4-BE49-F238E27FC236}">
                <a16:creationId xmlns:a16="http://schemas.microsoft.com/office/drawing/2014/main" id="{0AFF5CE5-7115-1632-6750-0E5E4DF302F3}"/>
              </a:ext>
            </a:extLst>
          </p:cNvPr>
          <p:cNvSpPr txBox="1"/>
          <p:nvPr/>
        </p:nvSpPr>
        <p:spPr>
          <a:xfrm>
            <a:off x="1229565" y="4644955"/>
            <a:ext cx="642257" cy="370103"/>
          </a:xfrm>
          <a:prstGeom prst="rect">
            <a:avLst/>
          </a:prstGeom>
          <a:noFill/>
        </p:spPr>
        <p:txBody>
          <a:bodyPr wrap="square" rtlCol="0">
            <a:spAutoFit/>
          </a:bodyPr>
          <a:lstStyle/>
          <a:p>
            <a:pPr algn="ctr"/>
            <a:r>
              <a:rPr lang="en-US" i="1" dirty="0">
                <a:latin typeface="Palatino Linotype" panose="02040502050505030304" pitchFamily="18" charset="0"/>
              </a:rPr>
              <a:t>n</a:t>
            </a:r>
            <a:r>
              <a:rPr lang="en-US" dirty="0">
                <a:latin typeface="Palatino Linotype" panose="02040502050505030304" pitchFamily="18" charset="0"/>
              </a:rPr>
              <a:t>=1</a:t>
            </a:r>
          </a:p>
        </p:txBody>
      </p:sp>
      <p:sp>
        <p:nvSpPr>
          <p:cNvPr id="2" name="TextBox 1">
            <a:extLst>
              <a:ext uri="{FF2B5EF4-FFF2-40B4-BE49-F238E27FC236}">
                <a16:creationId xmlns:a16="http://schemas.microsoft.com/office/drawing/2014/main" id="{9F3C97BE-8AED-8751-0B1A-0BB83564134E}"/>
              </a:ext>
            </a:extLst>
          </p:cNvPr>
          <p:cNvSpPr txBox="1"/>
          <p:nvPr/>
        </p:nvSpPr>
        <p:spPr>
          <a:xfrm>
            <a:off x="4488160" y="1034642"/>
            <a:ext cx="733048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have a harmonic ion trap</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Load one </a:t>
            </a:r>
            <a:r>
              <a:rPr lang="en-US" sz="2400" b="1" dirty="0">
                <a:solidFill>
                  <a:srgbClr val="7030A0"/>
                </a:solidFill>
                <a:latin typeface="Times New Roman" panose="02020603050405020304" pitchFamily="18" charset="0"/>
                <a:cs typeface="Times New Roman" panose="02020603050405020304" pitchFamily="18" charset="0"/>
              </a:rPr>
              <a:t>Yb</a:t>
            </a:r>
            <a:r>
              <a:rPr lang="en-US" sz="2400" b="1" baseline="30000" dirty="0">
                <a:solidFill>
                  <a:srgbClr val="7030A0"/>
                </a:solidFill>
                <a:latin typeface="Times New Roman" panose="02020603050405020304" pitchFamily="18" charset="0"/>
                <a:cs typeface="Times New Roman" panose="02020603050405020304" pitchFamily="18" charset="0"/>
              </a:rPr>
              <a:t>+</a:t>
            </a:r>
            <a:r>
              <a:rPr lang="en-US" sz="2400" b="1" dirty="0">
                <a:solidFill>
                  <a:srgbClr val="7030A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and one </a:t>
            </a:r>
            <a:r>
              <a:rPr lang="en-US" sz="2400" b="1" dirty="0" err="1">
                <a:solidFill>
                  <a:srgbClr val="FF0000"/>
                </a:solidFill>
                <a:latin typeface="Times New Roman" panose="02020603050405020304" pitchFamily="18" charset="0"/>
                <a:cs typeface="Times New Roman" panose="02020603050405020304" pitchFamily="18" charset="0"/>
              </a:rPr>
              <a:t>ThF</a:t>
            </a:r>
            <a:r>
              <a:rPr lang="en-US" sz="2400" b="1" baseline="300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 the trap</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Two ion species are linked by the Coulomb force</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Laser cools </a:t>
            </a:r>
            <a:r>
              <a:rPr lang="en-US" sz="2400" b="1" dirty="0">
                <a:solidFill>
                  <a:srgbClr val="7030A0"/>
                </a:solidFill>
                <a:latin typeface="Times New Roman" panose="02020603050405020304" pitchFamily="18" charset="0"/>
                <a:cs typeface="Times New Roman" panose="02020603050405020304" pitchFamily="18" charset="0"/>
              </a:rPr>
              <a:t>Yb</a:t>
            </a:r>
            <a:r>
              <a:rPr lang="en-US" sz="2400" b="1" baseline="30000" dirty="0">
                <a:solidFill>
                  <a:srgbClr val="7030A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to the ground motional state</a:t>
            </a:r>
            <a:endParaRPr lang="en-US" sz="2400" baseline="30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ThF</a:t>
            </a:r>
            <a:r>
              <a:rPr lang="en-US" sz="2400" b="1" baseline="30000" dirty="0">
                <a:solidFill>
                  <a:srgbClr val="FF0000"/>
                </a:solidFill>
                <a:latin typeface="Times New Roman" panose="02020603050405020304" pitchFamily="18" charset="0"/>
                <a:cs typeface="Times New Roman" panose="02020603050405020304" pitchFamily="18" charset="0"/>
              </a:rPr>
              <a:t>+</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is sympathetically cooled to the ground motional state</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If </a:t>
            </a:r>
            <a:r>
              <a:rPr lang="en-US" sz="2400" b="1" dirty="0">
                <a:solidFill>
                  <a:srgbClr val="FF0000"/>
                </a:solidFill>
                <a:latin typeface="Times New Roman" panose="02020603050405020304" pitchFamily="18" charset="0"/>
                <a:cs typeface="Times New Roman" panose="02020603050405020304" pitchFamily="18" charset="0"/>
              </a:rPr>
              <a:t>ThF</a:t>
            </a:r>
            <a:r>
              <a:rPr lang="en-US" sz="2400" b="1" baseline="30000" dirty="0">
                <a:solidFill>
                  <a:srgbClr val="FF0000"/>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is excited to the motional excited state, </a:t>
            </a:r>
            <a:r>
              <a:rPr lang="en-US" sz="2400" b="1" dirty="0">
                <a:solidFill>
                  <a:srgbClr val="7030A0"/>
                </a:solidFill>
                <a:latin typeface="Times New Roman" panose="02020603050405020304" pitchFamily="18" charset="0"/>
                <a:cs typeface="Times New Roman" panose="02020603050405020304" pitchFamily="18" charset="0"/>
              </a:rPr>
              <a:t>Yb</a:t>
            </a:r>
            <a:r>
              <a:rPr lang="en-US" sz="2400" b="1" baseline="30000" dirty="0">
                <a:solidFill>
                  <a:srgbClr val="7030A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is in the motional excited state as well</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This state does not exist</a:t>
            </a:r>
          </a:p>
        </p:txBody>
      </p:sp>
      <p:sp>
        <p:nvSpPr>
          <p:cNvPr id="8" name="Rectangle 7">
            <a:extLst>
              <a:ext uri="{FF2B5EF4-FFF2-40B4-BE49-F238E27FC236}">
                <a16:creationId xmlns:a16="http://schemas.microsoft.com/office/drawing/2014/main" id="{BF067967-CD6D-99A4-BAB9-24A13575DFF6}"/>
              </a:ext>
            </a:extLst>
          </p:cNvPr>
          <p:cNvSpPr/>
          <p:nvPr/>
        </p:nvSpPr>
        <p:spPr>
          <a:xfrm>
            <a:off x="459188" y="232100"/>
            <a:ext cx="572522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State preparation and detection</a:t>
            </a:r>
            <a:endParaRPr lang="en-US" sz="3200" b="1" u="sng" baseline="-25000" dirty="0">
              <a:latin typeface="Times New Roman" panose="02020603050405020304" pitchFamily="18" charset="0"/>
              <a:cs typeface="Times New Roman" panose="02020603050405020304" pitchFamily="18" charset="0"/>
            </a:endParaRPr>
          </a:p>
        </p:txBody>
      </p:sp>
      <p:sp>
        <p:nvSpPr>
          <p:cNvPr id="9" name="Footer Placeholder 3">
            <a:extLst>
              <a:ext uri="{FF2B5EF4-FFF2-40B4-BE49-F238E27FC236}">
                <a16:creationId xmlns:a16="http://schemas.microsoft.com/office/drawing/2014/main" id="{F3642DEC-5E18-9FDB-F70A-6720304EBAE8}"/>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4155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Rounded Corners 101">
            <a:extLst>
              <a:ext uri="{FF2B5EF4-FFF2-40B4-BE49-F238E27FC236}">
                <a16:creationId xmlns:a16="http://schemas.microsoft.com/office/drawing/2014/main" id="{46D13551-5C3E-0F7C-DBB0-4173F02CB916}"/>
              </a:ext>
            </a:extLst>
          </p:cNvPr>
          <p:cNvSpPr/>
          <p:nvPr/>
        </p:nvSpPr>
        <p:spPr>
          <a:xfrm>
            <a:off x="3433763" y="878920"/>
            <a:ext cx="8339137"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Palatino Linotype" panose="02040502050505030304" pitchFamily="18" charset="0"/>
              </a:rPr>
              <a:t>1</a:t>
            </a:r>
            <a:endParaRPr lang="en-US"/>
          </a:p>
        </p:txBody>
      </p:sp>
      <p:sp>
        <p:nvSpPr>
          <p:cNvPr id="4" name="Slide Number Placeholder 3">
            <a:extLst>
              <a:ext uri="{FF2B5EF4-FFF2-40B4-BE49-F238E27FC236}">
                <a16:creationId xmlns:a16="http://schemas.microsoft.com/office/drawing/2014/main" id="{1A32FFBE-6F37-667C-EF02-B96BEBB1511D}"/>
              </a:ext>
            </a:extLst>
          </p:cNvPr>
          <p:cNvSpPr>
            <a:spLocks noGrp="1"/>
          </p:cNvSpPr>
          <p:nvPr>
            <p:ph type="sldNum" sz="quarter" idx="12"/>
          </p:nvPr>
        </p:nvSpPr>
        <p:spPr/>
        <p:txBody>
          <a:bodyPr/>
          <a:lstStyle/>
          <a:p>
            <a:fld id="{C4B4B978-2769-4B31-A37E-51C501BA6227}" type="slidenum">
              <a:rPr lang="en-US" smtClean="0"/>
              <a:t>36</a:t>
            </a:fld>
            <a:endParaRPr lang="en-US"/>
          </a:p>
        </p:txBody>
      </p:sp>
      <p:cxnSp>
        <p:nvCxnSpPr>
          <p:cNvPr id="6" name="Straight Connector 5">
            <a:extLst>
              <a:ext uri="{FF2B5EF4-FFF2-40B4-BE49-F238E27FC236}">
                <a16:creationId xmlns:a16="http://schemas.microsoft.com/office/drawing/2014/main" id="{ACC99906-0FCC-45C8-EBE2-9FC645C4BEE2}"/>
              </a:ext>
            </a:extLst>
          </p:cNvPr>
          <p:cNvCxnSpPr/>
          <p:nvPr/>
        </p:nvCxnSpPr>
        <p:spPr>
          <a:xfrm>
            <a:off x="9481152" y="5411046"/>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258F41-B339-80E1-5CC4-79FDB5AC6E41}"/>
              </a:ext>
            </a:extLst>
          </p:cNvPr>
          <p:cNvCxnSpPr/>
          <p:nvPr/>
        </p:nvCxnSpPr>
        <p:spPr>
          <a:xfrm>
            <a:off x="10013598" y="528049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6EC490-E3C3-4598-ED13-D069C4E99E1B}"/>
              </a:ext>
            </a:extLst>
          </p:cNvPr>
          <p:cNvCxnSpPr/>
          <p:nvPr/>
        </p:nvCxnSpPr>
        <p:spPr>
          <a:xfrm>
            <a:off x="10561818" y="51566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1310EC-6275-4263-66C9-E986D2A44C9F}"/>
              </a:ext>
            </a:extLst>
          </p:cNvPr>
          <p:cNvCxnSpPr/>
          <p:nvPr/>
        </p:nvCxnSpPr>
        <p:spPr>
          <a:xfrm>
            <a:off x="11123262" y="5028080"/>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908911-BBB1-6697-FAC1-3CEAC3B86B04}"/>
              </a:ext>
            </a:extLst>
          </p:cNvPr>
          <p:cNvSpPr txBox="1"/>
          <p:nvPr/>
        </p:nvSpPr>
        <p:spPr>
          <a:xfrm>
            <a:off x="10098370" y="5863483"/>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3</a:t>
            </a:r>
            <a:r>
              <a:rPr lang="el-GR" b="1" dirty="0">
                <a:latin typeface="Palatino Linotype" panose="02040502050505030304" pitchFamily="18" charset="0"/>
              </a:rPr>
              <a:t>Δ</a:t>
            </a:r>
            <a:r>
              <a:rPr lang="en-US" b="1" baseline="-25000" dirty="0">
                <a:latin typeface="Palatino Linotype" panose="02040502050505030304" pitchFamily="18" charset="0"/>
              </a:rPr>
              <a:t>1</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sp>
        <p:nvSpPr>
          <p:cNvPr id="14" name="TextBox 13">
            <a:extLst>
              <a:ext uri="{FF2B5EF4-FFF2-40B4-BE49-F238E27FC236}">
                <a16:creationId xmlns:a16="http://schemas.microsoft.com/office/drawing/2014/main" id="{42683F0C-2DD2-7BF0-782A-6D5A3F92B466}"/>
              </a:ext>
            </a:extLst>
          </p:cNvPr>
          <p:cNvSpPr txBox="1"/>
          <p:nvPr/>
        </p:nvSpPr>
        <p:spPr>
          <a:xfrm>
            <a:off x="9399237" y="5431866"/>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15" name="TextBox 14">
            <a:extLst>
              <a:ext uri="{FF2B5EF4-FFF2-40B4-BE49-F238E27FC236}">
                <a16:creationId xmlns:a16="http://schemas.microsoft.com/office/drawing/2014/main" id="{53E5364E-9A65-0F0F-1E53-903BC5751761}"/>
              </a:ext>
            </a:extLst>
          </p:cNvPr>
          <p:cNvSpPr txBox="1"/>
          <p:nvPr/>
        </p:nvSpPr>
        <p:spPr>
          <a:xfrm>
            <a:off x="9931300" y="5317180"/>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=2</a:t>
            </a:r>
            <a:endParaRPr lang="en-US" dirty="0"/>
          </a:p>
        </p:txBody>
      </p:sp>
      <p:sp>
        <p:nvSpPr>
          <p:cNvPr id="16" name="TextBox 15">
            <a:extLst>
              <a:ext uri="{FF2B5EF4-FFF2-40B4-BE49-F238E27FC236}">
                <a16:creationId xmlns:a16="http://schemas.microsoft.com/office/drawing/2014/main" id="{DE71F177-CDD2-33BC-2D96-96DFB45575FE}"/>
              </a:ext>
            </a:extLst>
          </p:cNvPr>
          <p:cNvSpPr txBox="1"/>
          <p:nvPr/>
        </p:nvSpPr>
        <p:spPr>
          <a:xfrm>
            <a:off x="10479520" y="5195473"/>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=3</a:t>
            </a:r>
            <a:endParaRPr lang="en-US" dirty="0"/>
          </a:p>
        </p:txBody>
      </p:sp>
      <p:sp>
        <p:nvSpPr>
          <p:cNvPr id="17" name="TextBox 16">
            <a:extLst>
              <a:ext uri="{FF2B5EF4-FFF2-40B4-BE49-F238E27FC236}">
                <a16:creationId xmlns:a16="http://schemas.microsoft.com/office/drawing/2014/main" id="{B6B52940-52EE-8395-9EC0-8178C353CA48}"/>
              </a:ext>
            </a:extLst>
          </p:cNvPr>
          <p:cNvSpPr txBox="1"/>
          <p:nvPr/>
        </p:nvSpPr>
        <p:spPr>
          <a:xfrm>
            <a:off x="11040964" y="5062534"/>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=4</a:t>
            </a:r>
            <a:endParaRPr lang="en-US" dirty="0"/>
          </a:p>
        </p:txBody>
      </p:sp>
      <p:sp>
        <p:nvSpPr>
          <p:cNvPr id="18" name="Oval 17">
            <a:extLst>
              <a:ext uri="{FF2B5EF4-FFF2-40B4-BE49-F238E27FC236}">
                <a16:creationId xmlns:a16="http://schemas.microsoft.com/office/drawing/2014/main" id="{4EF27B59-618E-47BD-2334-65962E931D57}"/>
              </a:ext>
            </a:extLst>
          </p:cNvPr>
          <p:cNvSpPr/>
          <p:nvPr/>
        </p:nvSpPr>
        <p:spPr>
          <a:xfrm>
            <a:off x="9558331" y="5189785"/>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2CF381-E4CB-8B5E-EC69-F423EACE65CD}"/>
              </a:ext>
            </a:extLst>
          </p:cNvPr>
          <p:cNvSpPr/>
          <p:nvPr/>
        </p:nvSpPr>
        <p:spPr>
          <a:xfrm>
            <a:off x="10098211" y="5087815"/>
            <a:ext cx="181400" cy="18140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D9E39C-8F05-74F4-F2A8-4AF781AF14C8}"/>
              </a:ext>
            </a:extLst>
          </p:cNvPr>
          <p:cNvSpPr/>
          <p:nvPr/>
        </p:nvSpPr>
        <p:spPr>
          <a:xfrm>
            <a:off x="10673137" y="5004808"/>
            <a:ext cx="135799" cy="135799"/>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CCB37BB-C8B6-6429-C529-2256FE58C960}"/>
              </a:ext>
            </a:extLst>
          </p:cNvPr>
          <p:cNvSpPr/>
          <p:nvPr/>
        </p:nvSpPr>
        <p:spPr>
          <a:xfrm>
            <a:off x="11261301" y="4927210"/>
            <a:ext cx="89680" cy="8968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E7ABE22-4170-29B0-C8AB-1A1897505941}"/>
              </a:ext>
            </a:extLst>
          </p:cNvPr>
          <p:cNvSpPr txBox="1"/>
          <p:nvPr/>
        </p:nvSpPr>
        <p:spPr>
          <a:xfrm>
            <a:off x="369093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232</a:t>
            </a:r>
            <a:r>
              <a:rPr lang="en-US" b="1" dirty="0">
                <a:latin typeface="Palatino Linotype" panose="02040502050505030304" pitchFamily="18" charset="0"/>
              </a:rPr>
              <a:t>ThF</a:t>
            </a:r>
            <a:r>
              <a:rPr lang="en-US" b="1" baseline="30000" dirty="0">
                <a:latin typeface="Palatino Linotype" panose="02040502050505030304" pitchFamily="18" charset="0"/>
              </a:rPr>
              <a:t>+</a:t>
            </a:r>
          </a:p>
        </p:txBody>
      </p:sp>
      <p:sp>
        <p:nvSpPr>
          <p:cNvPr id="2" name="Arc 1">
            <a:extLst>
              <a:ext uri="{FF2B5EF4-FFF2-40B4-BE49-F238E27FC236}">
                <a16:creationId xmlns:a16="http://schemas.microsoft.com/office/drawing/2014/main" id="{41DD27DA-1013-F48C-B305-2182F7751F1C}"/>
              </a:ext>
            </a:extLst>
          </p:cNvPr>
          <p:cNvSpPr/>
          <p:nvPr/>
        </p:nvSpPr>
        <p:spPr>
          <a:xfrm rot="19415232">
            <a:off x="9643358" y="4915406"/>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423E548-1F37-D5E9-B722-ABA0EB3C848D}"/>
              </a:ext>
            </a:extLst>
          </p:cNvPr>
          <p:cNvSpPr/>
          <p:nvPr/>
        </p:nvSpPr>
        <p:spPr>
          <a:xfrm rot="19415232">
            <a:off x="10202225" y="4819044"/>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0BD4F86D-86B6-E691-138E-549A194647B5}"/>
              </a:ext>
            </a:extLst>
          </p:cNvPr>
          <p:cNvSpPr/>
          <p:nvPr/>
        </p:nvSpPr>
        <p:spPr>
          <a:xfrm rot="19415232">
            <a:off x="10757497" y="4731081"/>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7E75D71B-6BAB-39BE-AE6C-743F1DA1C0CC}"/>
              </a:ext>
            </a:extLst>
          </p:cNvPr>
          <p:cNvSpPr/>
          <p:nvPr/>
        </p:nvSpPr>
        <p:spPr>
          <a:xfrm rot="19415232">
            <a:off x="9901823" y="1301697"/>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8B03E054-17CC-168D-A9A5-3395BDBB6029}"/>
              </a:ext>
            </a:extLst>
          </p:cNvPr>
          <p:cNvCxnSpPr>
            <a:cxnSpLocks/>
          </p:cNvCxnSpPr>
          <p:nvPr/>
        </p:nvCxnSpPr>
        <p:spPr>
          <a:xfrm>
            <a:off x="7140365" y="1552074"/>
            <a:ext cx="10963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11B855A-9CFF-7283-C3EB-C5814ADDF741}"/>
              </a:ext>
            </a:extLst>
          </p:cNvPr>
          <p:cNvSpPr txBox="1"/>
          <p:nvPr/>
        </p:nvSpPr>
        <p:spPr>
          <a:xfrm>
            <a:off x="6827481" y="1171350"/>
            <a:ext cx="1788831" cy="369332"/>
          </a:xfrm>
          <a:prstGeom prst="rect">
            <a:avLst/>
          </a:prstGeom>
          <a:noFill/>
        </p:spPr>
        <p:txBody>
          <a:bodyPr wrap="square" rtlCol="0">
            <a:spAutoFit/>
          </a:bodyPr>
          <a:lstStyle/>
          <a:p>
            <a:pPr algn="ctr"/>
            <a:r>
              <a:rPr lang="el-GR" b="1" dirty="0">
                <a:latin typeface="Palatino Linotype" panose="02040502050505030304" pitchFamily="18" charset="0"/>
              </a:rPr>
              <a:t>Ω</a:t>
            </a:r>
            <a:r>
              <a:rPr lang="en-US" b="1" dirty="0">
                <a:latin typeface="Palatino Linotype" panose="02040502050505030304" pitchFamily="18" charset="0"/>
              </a:rPr>
              <a:t>=0</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 </a:t>
            </a:r>
            <a:r>
              <a:rPr lang="en-US" b="1" i="1" dirty="0">
                <a:latin typeface="Palatino Linotype" panose="02040502050505030304" pitchFamily="18" charset="0"/>
              </a:rPr>
              <a:t>J</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31" name="Straight Arrow Connector 30">
            <a:extLst>
              <a:ext uri="{FF2B5EF4-FFF2-40B4-BE49-F238E27FC236}">
                <a16:creationId xmlns:a16="http://schemas.microsoft.com/office/drawing/2014/main" id="{BBE7C3F5-F724-5C1C-FF48-C29E7D7C22EF}"/>
              </a:ext>
            </a:extLst>
          </p:cNvPr>
          <p:cNvCxnSpPr>
            <a:cxnSpLocks/>
          </p:cNvCxnSpPr>
          <p:nvPr/>
        </p:nvCxnSpPr>
        <p:spPr>
          <a:xfrm flipH="1" flipV="1">
            <a:off x="7955261" y="1647825"/>
            <a:ext cx="1648913" cy="350884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E6EE7C-D5AE-899F-A361-E2C382EDC1A2}"/>
              </a:ext>
            </a:extLst>
          </p:cNvPr>
          <p:cNvCxnSpPr/>
          <p:nvPr/>
        </p:nvCxnSpPr>
        <p:spPr>
          <a:xfrm>
            <a:off x="6995127" y="34393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ABED956-42CB-D5F7-9199-E908E54E25F2}"/>
              </a:ext>
            </a:extLst>
          </p:cNvPr>
          <p:cNvCxnSpPr/>
          <p:nvPr/>
        </p:nvCxnSpPr>
        <p:spPr>
          <a:xfrm>
            <a:off x="6477069" y="3521187"/>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0DA4834-E058-20FD-877D-93E74962EAC9}"/>
              </a:ext>
            </a:extLst>
          </p:cNvPr>
          <p:cNvSpPr txBox="1"/>
          <p:nvPr/>
        </p:nvSpPr>
        <p:spPr>
          <a:xfrm>
            <a:off x="6422292" y="3704747"/>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=0</a:t>
            </a:r>
            <a:endParaRPr lang="en-US" dirty="0"/>
          </a:p>
        </p:txBody>
      </p:sp>
      <p:sp>
        <p:nvSpPr>
          <p:cNvPr id="32" name="TextBox 31">
            <a:extLst>
              <a:ext uri="{FF2B5EF4-FFF2-40B4-BE49-F238E27FC236}">
                <a16:creationId xmlns:a16="http://schemas.microsoft.com/office/drawing/2014/main" id="{794E094A-0D3B-CD86-4357-86BB64179AA0}"/>
              </a:ext>
            </a:extLst>
          </p:cNvPr>
          <p:cNvSpPr txBox="1"/>
          <p:nvPr/>
        </p:nvSpPr>
        <p:spPr>
          <a:xfrm>
            <a:off x="6912829" y="3445795"/>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35" name="Oval 34">
            <a:extLst>
              <a:ext uri="{FF2B5EF4-FFF2-40B4-BE49-F238E27FC236}">
                <a16:creationId xmlns:a16="http://schemas.microsoft.com/office/drawing/2014/main" id="{D21398A1-D127-02BD-82B1-635D6F13B4F7}"/>
              </a:ext>
            </a:extLst>
          </p:cNvPr>
          <p:cNvSpPr/>
          <p:nvPr/>
        </p:nvSpPr>
        <p:spPr>
          <a:xfrm>
            <a:off x="6501371" y="3450172"/>
            <a:ext cx="142050" cy="1420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53F9494-AB6B-9000-67FE-0A47C623EE55}"/>
              </a:ext>
            </a:extLst>
          </p:cNvPr>
          <p:cNvSpPr/>
          <p:nvPr/>
        </p:nvSpPr>
        <p:spPr>
          <a:xfrm>
            <a:off x="7072580" y="3210009"/>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A9AE43E2-0D70-6ACB-E5ED-E7EED4F1EA34}"/>
              </a:ext>
            </a:extLst>
          </p:cNvPr>
          <p:cNvCxnSpPr>
            <a:cxnSpLocks/>
          </p:cNvCxnSpPr>
          <p:nvPr/>
        </p:nvCxnSpPr>
        <p:spPr>
          <a:xfrm>
            <a:off x="9953484" y="1779128"/>
            <a:ext cx="42587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0B12E89-827F-AC30-6104-ACF106C745F6}"/>
              </a:ext>
            </a:extLst>
          </p:cNvPr>
          <p:cNvCxnSpPr/>
          <p:nvPr/>
        </p:nvCxnSpPr>
        <p:spPr>
          <a:xfrm flipV="1">
            <a:off x="7196138" y="1647825"/>
            <a:ext cx="647700" cy="152400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3A4FD2A-2A6E-1180-4E3B-3B3C6AC2BC81}"/>
              </a:ext>
            </a:extLst>
          </p:cNvPr>
          <p:cNvCxnSpPr>
            <a:cxnSpLocks/>
          </p:cNvCxnSpPr>
          <p:nvPr/>
        </p:nvCxnSpPr>
        <p:spPr>
          <a:xfrm>
            <a:off x="9953484" y="1884998"/>
            <a:ext cx="425874"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1B2242A-5AA3-5AA2-5E58-BDFD14EBDC91}"/>
              </a:ext>
            </a:extLst>
          </p:cNvPr>
          <p:cNvSpPr txBox="1"/>
          <p:nvPr/>
        </p:nvSpPr>
        <p:spPr>
          <a:xfrm>
            <a:off x="7442267" y="3407556"/>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1</a:t>
            </a:r>
            <a:r>
              <a:rPr lang="el-GR" b="1" dirty="0">
                <a:latin typeface="Palatino Linotype" panose="02040502050505030304" pitchFamily="18" charset="0"/>
              </a:rPr>
              <a:t>∑</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41" name="Straight Arrow Connector 40">
            <a:extLst>
              <a:ext uri="{FF2B5EF4-FFF2-40B4-BE49-F238E27FC236}">
                <a16:creationId xmlns:a16="http://schemas.microsoft.com/office/drawing/2014/main" id="{6280FC1F-1319-E8CF-B2E9-CA656C1E1BBB}"/>
              </a:ext>
            </a:extLst>
          </p:cNvPr>
          <p:cNvCxnSpPr>
            <a:cxnSpLocks/>
          </p:cNvCxnSpPr>
          <p:nvPr/>
        </p:nvCxnSpPr>
        <p:spPr>
          <a:xfrm flipV="1">
            <a:off x="4171950" y="1540682"/>
            <a:ext cx="0" cy="7119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D26F238-0F16-043E-578E-3353487E0A49}"/>
              </a:ext>
            </a:extLst>
          </p:cNvPr>
          <p:cNvSpPr txBox="1"/>
          <p:nvPr/>
        </p:nvSpPr>
        <p:spPr>
          <a:xfrm>
            <a:off x="4182094" y="1426174"/>
            <a:ext cx="346282" cy="369332"/>
          </a:xfrm>
          <a:prstGeom prst="rect">
            <a:avLst/>
          </a:prstGeom>
          <a:noFill/>
        </p:spPr>
        <p:txBody>
          <a:bodyPr wrap="square" rtlCol="0">
            <a:spAutoFit/>
          </a:bodyPr>
          <a:lstStyle/>
          <a:p>
            <a:pPr algn="ctr"/>
            <a:r>
              <a:rPr lang="en-US" b="1" dirty="0">
                <a:latin typeface="Palatino Linotype" panose="02040502050505030304" pitchFamily="18" charset="0"/>
              </a:rPr>
              <a:t>B</a:t>
            </a:r>
          </a:p>
        </p:txBody>
      </p:sp>
      <p:cxnSp>
        <p:nvCxnSpPr>
          <p:cNvPr id="45" name="Straight Connector 44">
            <a:extLst>
              <a:ext uri="{FF2B5EF4-FFF2-40B4-BE49-F238E27FC236}">
                <a16:creationId xmlns:a16="http://schemas.microsoft.com/office/drawing/2014/main" id="{950B02EE-149F-5AB7-2A11-8CC765C6F26A}"/>
              </a:ext>
            </a:extLst>
          </p:cNvPr>
          <p:cNvCxnSpPr/>
          <p:nvPr/>
        </p:nvCxnSpPr>
        <p:spPr>
          <a:xfrm>
            <a:off x="6728102" y="3492609"/>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C9F713B-E93E-4A2D-2D76-47D3A2F117A3}"/>
              </a:ext>
            </a:extLst>
          </p:cNvPr>
          <p:cNvSpPr txBox="1"/>
          <p:nvPr/>
        </p:nvSpPr>
        <p:spPr>
          <a:xfrm>
            <a:off x="6279640" y="3488627"/>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0" name="TextBox 49">
            <a:extLst>
              <a:ext uri="{FF2B5EF4-FFF2-40B4-BE49-F238E27FC236}">
                <a16:creationId xmlns:a16="http://schemas.microsoft.com/office/drawing/2014/main" id="{D72B8C91-405F-D2AF-88DF-AD6336D8FBA4}"/>
              </a:ext>
            </a:extLst>
          </p:cNvPr>
          <p:cNvSpPr txBox="1"/>
          <p:nvPr/>
        </p:nvSpPr>
        <p:spPr>
          <a:xfrm>
            <a:off x="6555439" y="3464215"/>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1" name="Oval 50">
            <a:extLst>
              <a:ext uri="{FF2B5EF4-FFF2-40B4-BE49-F238E27FC236}">
                <a16:creationId xmlns:a16="http://schemas.microsoft.com/office/drawing/2014/main" id="{3FD99E44-7957-E22F-BEB3-A13941578E8A}"/>
              </a:ext>
            </a:extLst>
          </p:cNvPr>
          <p:cNvSpPr/>
          <p:nvPr/>
        </p:nvSpPr>
        <p:spPr>
          <a:xfrm>
            <a:off x="6759203" y="3360221"/>
            <a:ext cx="120142" cy="120142"/>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5243C4B1-CA5E-9091-E021-FC8CF03B823B}"/>
              </a:ext>
            </a:extLst>
          </p:cNvPr>
          <p:cNvCxnSpPr>
            <a:cxnSpLocks/>
          </p:cNvCxnSpPr>
          <p:nvPr/>
        </p:nvCxnSpPr>
        <p:spPr>
          <a:xfrm flipV="1">
            <a:off x="6892595" y="1652987"/>
            <a:ext cx="684441" cy="161045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ABA9E6B-B9CF-D3C2-BF37-A2F3CC5EB82A}"/>
              </a:ext>
            </a:extLst>
          </p:cNvPr>
          <p:cNvCxnSpPr>
            <a:cxnSpLocks/>
          </p:cNvCxnSpPr>
          <p:nvPr/>
        </p:nvCxnSpPr>
        <p:spPr>
          <a:xfrm>
            <a:off x="9953484" y="1991832"/>
            <a:ext cx="425874"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3" name="Arrow: Curved Down 52">
            <a:extLst>
              <a:ext uri="{FF2B5EF4-FFF2-40B4-BE49-F238E27FC236}">
                <a16:creationId xmlns:a16="http://schemas.microsoft.com/office/drawing/2014/main" id="{8BF54441-4305-4875-F0CB-F9942E0251AE}"/>
              </a:ext>
            </a:extLst>
          </p:cNvPr>
          <p:cNvSpPr/>
          <p:nvPr/>
        </p:nvSpPr>
        <p:spPr>
          <a:xfrm flipH="1">
            <a:off x="7118525" y="2265353"/>
            <a:ext cx="270940" cy="185098"/>
          </a:xfrm>
          <a:prstGeom prst="curved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a:extLst>
              <a:ext uri="{FF2B5EF4-FFF2-40B4-BE49-F238E27FC236}">
                <a16:creationId xmlns:a16="http://schemas.microsoft.com/office/drawing/2014/main" id="{8B4B6EE9-46AA-ED1C-C9F3-63C7949F5960}"/>
              </a:ext>
            </a:extLst>
          </p:cNvPr>
          <p:cNvCxnSpPr>
            <a:cxnSpLocks/>
          </p:cNvCxnSpPr>
          <p:nvPr/>
        </p:nvCxnSpPr>
        <p:spPr>
          <a:xfrm flipV="1">
            <a:off x="6613439" y="1651786"/>
            <a:ext cx="684441" cy="1610450"/>
          </a:xfrm>
          <a:prstGeom prst="straightConnector1">
            <a:avLst/>
          </a:prstGeom>
          <a:ln w="254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023460C-0187-3117-CA9E-A69C63441E12}"/>
                  </a:ext>
                </a:extLst>
              </p:cNvPr>
              <p:cNvSpPr txBox="1"/>
              <p:nvPr/>
            </p:nvSpPr>
            <p:spPr>
              <a:xfrm rot="17574392">
                <a:off x="6356565" y="2219426"/>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~1</m:t>
                      </m:r>
                      <m:r>
                        <a:rPr lang="en-US" b="0" i="1" smtClean="0">
                          <a:latin typeface="Cambria Math" panose="02040503050406030204" pitchFamily="18" charset="0"/>
                        </a:rPr>
                        <m:t>𝜇</m:t>
                      </m:r>
                      <m:r>
                        <a:rPr lang="en-US" b="0" i="1" smtClean="0">
                          <a:latin typeface="Cambria Math" panose="02040503050406030204" pitchFamily="18" charset="0"/>
                        </a:rPr>
                        <m:t>𝑠</m:t>
                      </m:r>
                    </m:oMath>
                  </m:oMathPara>
                </a14:m>
                <a:endParaRPr lang="en-US" dirty="0"/>
              </a:p>
            </p:txBody>
          </p:sp>
        </mc:Choice>
        <mc:Fallback xmlns="">
          <p:sp>
            <p:nvSpPr>
              <p:cNvPr id="56" name="TextBox 55">
                <a:extLst>
                  <a:ext uri="{FF2B5EF4-FFF2-40B4-BE49-F238E27FC236}">
                    <a16:creationId xmlns:a16="http://schemas.microsoft.com/office/drawing/2014/main" id="{7023460C-0187-3117-CA9E-A69C63441E12}"/>
                  </a:ext>
                </a:extLst>
              </p:cNvPr>
              <p:cNvSpPr txBox="1">
                <a:spLocks noRot="1" noChangeAspect="1" noMove="1" noResize="1" noEditPoints="1" noAdjustHandles="1" noChangeArrowheads="1" noChangeShapeType="1" noTextEdit="1"/>
              </p:cNvSpPr>
              <p:nvPr/>
            </p:nvSpPr>
            <p:spPr>
              <a:xfrm rot="17574392">
                <a:off x="6356565" y="2219426"/>
                <a:ext cx="813759" cy="369332"/>
              </a:xfrm>
              <a:prstGeom prst="rect">
                <a:avLst/>
              </a:prstGeom>
              <a:blipFill>
                <a:blip r:embed="rId3"/>
                <a:stretch>
                  <a:fillRect r="-5505"/>
                </a:stretch>
              </a:blipFill>
            </p:spPr>
            <p:txBody>
              <a:bodyPr/>
              <a:lstStyle/>
              <a:p>
                <a:r>
                  <a:rPr lang="en-US">
                    <a:noFill/>
                  </a:rPr>
                  <a:t> </a:t>
                </a:r>
              </a:p>
            </p:txBody>
          </p:sp>
        </mc:Fallback>
      </mc:AlternateContent>
      <p:cxnSp>
        <p:nvCxnSpPr>
          <p:cNvPr id="57" name="Straight Arrow Connector 56">
            <a:extLst>
              <a:ext uri="{FF2B5EF4-FFF2-40B4-BE49-F238E27FC236}">
                <a16:creationId xmlns:a16="http://schemas.microsoft.com/office/drawing/2014/main" id="{DF196AB4-703F-3ED5-35A7-BD0B9C1452E5}"/>
              </a:ext>
            </a:extLst>
          </p:cNvPr>
          <p:cNvCxnSpPr>
            <a:cxnSpLocks/>
          </p:cNvCxnSpPr>
          <p:nvPr/>
        </p:nvCxnSpPr>
        <p:spPr>
          <a:xfrm flipH="1" flipV="1">
            <a:off x="7147659" y="3916627"/>
            <a:ext cx="2114093" cy="1330573"/>
          </a:xfrm>
          <a:prstGeom prst="straightConnector1">
            <a:avLst/>
          </a:prstGeom>
          <a:ln w="254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ADDB42E-8CB7-5580-3305-BECB9347CE71}"/>
                  </a:ext>
                </a:extLst>
              </p:cNvPr>
              <p:cNvSpPr txBox="1"/>
              <p:nvPr/>
            </p:nvSpPr>
            <p:spPr>
              <a:xfrm rot="1832604">
                <a:off x="7857416" y="4255228"/>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~5</m:t>
                      </m:r>
                      <m:r>
                        <a:rPr lang="en-US" b="0" i="1" smtClean="0">
                          <a:latin typeface="Cambria Math" panose="02040503050406030204" pitchFamily="18" charset="0"/>
                        </a:rPr>
                        <m:t>𝑠</m:t>
                      </m:r>
                    </m:oMath>
                  </m:oMathPara>
                </a14:m>
                <a:endParaRPr lang="en-US" dirty="0"/>
              </a:p>
            </p:txBody>
          </p:sp>
        </mc:Choice>
        <mc:Fallback xmlns="">
          <p:sp>
            <p:nvSpPr>
              <p:cNvPr id="59" name="TextBox 58">
                <a:extLst>
                  <a:ext uri="{FF2B5EF4-FFF2-40B4-BE49-F238E27FC236}">
                    <a16:creationId xmlns:a16="http://schemas.microsoft.com/office/drawing/2014/main" id="{BADDB42E-8CB7-5580-3305-BECB9347CE71}"/>
                  </a:ext>
                </a:extLst>
              </p:cNvPr>
              <p:cNvSpPr txBox="1">
                <a:spLocks noRot="1" noChangeAspect="1" noMove="1" noResize="1" noEditPoints="1" noAdjustHandles="1" noChangeArrowheads="1" noChangeShapeType="1" noTextEdit="1"/>
              </p:cNvSpPr>
              <p:nvPr/>
            </p:nvSpPr>
            <p:spPr>
              <a:xfrm rot="1832604">
                <a:off x="7857416" y="4255228"/>
                <a:ext cx="813759" cy="369332"/>
              </a:xfrm>
              <a:prstGeom prst="rect">
                <a:avLst/>
              </a:prstGeom>
              <a:blipFill>
                <a:blip r:embed="rId4"/>
                <a:stretch>
                  <a:fillRect/>
                </a:stretch>
              </a:blipFill>
            </p:spPr>
            <p:txBody>
              <a:bodyPr/>
              <a:lstStyle/>
              <a:p>
                <a:r>
                  <a:rPr lang="en-US">
                    <a:noFill/>
                  </a:rPr>
                  <a:t> </a:t>
                </a:r>
              </a:p>
            </p:txBody>
          </p:sp>
        </mc:Fallback>
      </mc:AlternateContent>
      <p:sp>
        <p:nvSpPr>
          <p:cNvPr id="46" name="Rectangle: Rounded Corners 45">
            <a:extLst>
              <a:ext uri="{FF2B5EF4-FFF2-40B4-BE49-F238E27FC236}">
                <a16:creationId xmlns:a16="http://schemas.microsoft.com/office/drawing/2014/main" id="{F599AF55-9A5C-5D83-B916-793B0A04B636}"/>
              </a:ext>
            </a:extLst>
          </p:cNvPr>
          <p:cNvSpPr/>
          <p:nvPr/>
        </p:nvSpPr>
        <p:spPr>
          <a:xfrm>
            <a:off x="297076" y="891746"/>
            <a:ext cx="2852810"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92BA2519-5059-3739-688D-80C5442D65D5}"/>
              </a:ext>
            </a:extLst>
          </p:cNvPr>
          <p:cNvSpPr txBox="1"/>
          <p:nvPr/>
        </p:nvSpPr>
        <p:spPr>
          <a:xfrm>
            <a:off x="35758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171</a:t>
            </a:r>
            <a:r>
              <a:rPr lang="en-US" b="1" dirty="0">
                <a:latin typeface="Palatino Linotype" panose="02040502050505030304" pitchFamily="18" charset="0"/>
              </a:rPr>
              <a:t>Yb</a:t>
            </a:r>
            <a:r>
              <a:rPr lang="en-US" b="1" baseline="30000" dirty="0">
                <a:latin typeface="Palatino Linotype" panose="02040502050505030304" pitchFamily="18" charset="0"/>
              </a:rPr>
              <a:t>+</a:t>
            </a:r>
          </a:p>
        </p:txBody>
      </p:sp>
      <p:cxnSp>
        <p:nvCxnSpPr>
          <p:cNvPr id="52" name="Straight Connector 51">
            <a:extLst>
              <a:ext uri="{FF2B5EF4-FFF2-40B4-BE49-F238E27FC236}">
                <a16:creationId xmlns:a16="http://schemas.microsoft.com/office/drawing/2014/main" id="{604F2D60-29B6-6BDB-AF6E-FED05A87DB0D}"/>
              </a:ext>
            </a:extLst>
          </p:cNvPr>
          <p:cNvCxnSpPr/>
          <p:nvPr/>
        </p:nvCxnSpPr>
        <p:spPr>
          <a:xfrm>
            <a:off x="1856389" y="566830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967801-0C6E-9F48-B65C-944BEFBA1E5D}"/>
              </a:ext>
            </a:extLst>
          </p:cNvPr>
          <p:cNvCxnSpPr/>
          <p:nvPr/>
        </p:nvCxnSpPr>
        <p:spPr>
          <a:xfrm>
            <a:off x="775301" y="1990237"/>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CB9A83A-ED65-373B-9059-4D40A2ECA6DF}"/>
              </a:ext>
            </a:extLst>
          </p:cNvPr>
          <p:cNvCxnSpPr/>
          <p:nvPr/>
        </p:nvCxnSpPr>
        <p:spPr>
          <a:xfrm>
            <a:off x="1856389" y="3521187"/>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5A5026E-8E7E-B7E0-9149-8C5AAD5ED149}"/>
              </a:ext>
            </a:extLst>
          </p:cNvPr>
          <p:cNvSpPr txBox="1"/>
          <p:nvPr/>
        </p:nvSpPr>
        <p:spPr>
          <a:xfrm>
            <a:off x="724330" y="5483642"/>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S</a:t>
            </a:r>
            <a:r>
              <a:rPr lang="en-US" b="1" baseline="-25000" dirty="0">
                <a:latin typeface="Palatino Linotype" panose="02040502050505030304" pitchFamily="18" charset="0"/>
              </a:rPr>
              <a:t>1/2</a:t>
            </a:r>
            <a:r>
              <a:rPr lang="en-US" b="1" dirty="0">
                <a:latin typeface="Palatino Linotype" panose="02040502050505030304" pitchFamily="18" charset="0"/>
              </a:rPr>
              <a:t>, </a:t>
            </a:r>
            <a:r>
              <a:rPr lang="en-US" b="1" i="1" dirty="0">
                <a:latin typeface="Palatino Linotype" panose="02040502050505030304" pitchFamily="18" charset="0"/>
              </a:rPr>
              <a:t>F=1</a:t>
            </a:r>
            <a:endParaRPr lang="en-US" b="1" baseline="-25000" dirty="0">
              <a:latin typeface="Palatino Linotype" panose="02040502050505030304" pitchFamily="18" charset="0"/>
            </a:endParaRPr>
          </a:p>
        </p:txBody>
      </p:sp>
      <p:sp>
        <p:nvSpPr>
          <p:cNvPr id="61" name="TextBox 60">
            <a:extLst>
              <a:ext uri="{FF2B5EF4-FFF2-40B4-BE49-F238E27FC236}">
                <a16:creationId xmlns:a16="http://schemas.microsoft.com/office/drawing/2014/main" id="{935ECCA9-C0C3-85A0-FAF6-80C674C801FB}"/>
              </a:ext>
            </a:extLst>
          </p:cNvPr>
          <p:cNvSpPr txBox="1"/>
          <p:nvPr/>
        </p:nvSpPr>
        <p:spPr>
          <a:xfrm>
            <a:off x="1644674" y="2967190"/>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D</a:t>
            </a:r>
            <a:r>
              <a:rPr lang="en-US" b="1" baseline="-25000" dirty="0">
                <a:latin typeface="Palatino Linotype" panose="02040502050505030304" pitchFamily="18" charset="0"/>
              </a:rPr>
              <a:t>5/2</a:t>
            </a:r>
            <a:r>
              <a:rPr lang="en-US" b="1" dirty="0">
                <a:latin typeface="Palatino Linotype" panose="02040502050505030304" pitchFamily="18" charset="0"/>
              </a:rPr>
              <a:t>, </a:t>
            </a:r>
            <a:r>
              <a:rPr lang="en-US" b="1" i="1" dirty="0">
                <a:latin typeface="Palatino Linotype" panose="02040502050505030304" pitchFamily="18" charset="0"/>
              </a:rPr>
              <a:t>F=2</a:t>
            </a:r>
            <a:endParaRPr lang="en-US" b="1" baseline="-25000" dirty="0">
              <a:latin typeface="Palatino Linotype" panose="02040502050505030304" pitchFamily="18" charset="0"/>
            </a:endParaRPr>
          </a:p>
        </p:txBody>
      </p:sp>
      <p:sp>
        <p:nvSpPr>
          <p:cNvPr id="62" name="TextBox 61">
            <a:extLst>
              <a:ext uri="{FF2B5EF4-FFF2-40B4-BE49-F238E27FC236}">
                <a16:creationId xmlns:a16="http://schemas.microsoft.com/office/drawing/2014/main" id="{B4054209-A0E0-ED6C-81CB-D5F0D1506077}"/>
              </a:ext>
            </a:extLst>
          </p:cNvPr>
          <p:cNvSpPr txBox="1"/>
          <p:nvPr/>
        </p:nvSpPr>
        <p:spPr>
          <a:xfrm>
            <a:off x="1230667" y="1805571"/>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P</a:t>
            </a:r>
            <a:r>
              <a:rPr lang="en-US" b="1" baseline="-25000" dirty="0">
                <a:latin typeface="Palatino Linotype" panose="02040502050505030304" pitchFamily="18" charset="0"/>
              </a:rPr>
              <a:t>1/2</a:t>
            </a:r>
            <a:r>
              <a:rPr lang="en-US" b="1" dirty="0">
                <a:latin typeface="Palatino Linotype" panose="02040502050505030304" pitchFamily="18" charset="0"/>
              </a:rPr>
              <a:t>, </a:t>
            </a:r>
            <a:r>
              <a:rPr lang="en-US" b="1" i="1" dirty="0">
                <a:latin typeface="Palatino Linotype" panose="02040502050505030304" pitchFamily="18" charset="0"/>
              </a:rPr>
              <a:t>F=0</a:t>
            </a:r>
            <a:endParaRPr lang="en-US" b="1" baseline="-25000" dirty="0">
              <a:latin typeface="Palatino Linotype" panose="02040502050505030304" pitchFamily="18" charset="0"/>
            </a:endParaRPr>
          </a:p>
        </p:txBody>
      </p:sp>
      <p:sp>
        <p:nvSpPr>
          <p:cNvPr id="79" name="Rectangle: Rounded Corners 78">
            <a:extLst>
              <a:ext uri="{FF2B5EF4-FFF2-40B4-BE49-F238E27FC236}">
                <a16:creationId xmlns:a16="http://schemas.microsoft.com/office/drawing/2014/main" id="{BBDB5BFA-0FFC-DCFD-9CF9-80F1BF57D159}"/>
              </a:ext>
            </a:extLst>
          </p:cNvPr>
          <p:cNvSpPr/>
          <p:nvPr/>
        </p:nvSpPr>
        <p:spPr>
          <a:xfrm>
            <a:off x="9396986" y="5092188"/>
            <a:ext cx="544796" cy="771296"/>
          </a:xfrm>
          <a:prstGeom prst="roundRect">
            <a:avLst>
              <a:gd name="adj" fmla="val 98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CFE44978-BE65-9337-35E0-460EA062765D}"/>
              </a:ext>
            </a:extLst>
          </p:cNvPr>
          <p:cNvSpPr/>
          <p:nvPr/>
        </p:nvSpPr>
        <p:spPr>
          <a:xfrm>
            <a:off x="4182094" y="4704679"/>
            <a:ext cx="2097546" cy="1194511"/>
          </a:xfrm>
          <a:prstGeom prst="roundRect">
            <a:avLst>
              <a:gd name="adj" fmla="val 98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651219DC-9B5A-4522-0896-7C5BB660A456}"/>
              </a:ext>
            </a:extLst>
          </p:cNvPr>
          <p:cNvGrpSpPr/>
          <p:nvPr/>
        </p:nvGrpSpPr>
        <p:grpSpPr>
          <a:xfrm>
            <a:off x="4315889" y="4927210"/>
            <a:ext cx="1822843" cy="802891"/>
            <a:chOff x="4085238" y="4868072"/>
            <a:chExt cx="1369697" cy="603298"/>
          </a:xfrm>
        </p:grpSpPr>
        <p:cxnSp>
          <p:nvCxnSpPr>
            <p:cNvPr id="82" name="Straight Connector 81">
              <a:extLst>
                <a:ext uri="{FF2B5EF4-FFF2-40B4-BE49-F238E27FC236}">
                  <a16:creationId xmlns:a16="http://schemas.microsoft.com/office/drawing/2014/main" id="{A2BD8EA9-6759-4CA0-E4B9-F5A674C0F6C7}"/>
                </a:ext>
              </a:extLst>
            </p:cNvPr>
            <p:cNvCxnSpPr>
              <a:cxnSpLocks/>
            </p:cNvCxnSpPr>
            <p:nvPr/>
          </p:nvCxnSpPr>
          <p:spPr>
            <a:xfrm>
              <a:off x="4447189" y="489863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5DE43EB-1D1B-70F6-97D1-BE083EDAE200}"/>
                </a:ext>
              </a:extLst>
            </p:cNvPr>
            <p:cNvCxnSpPr>
              <a:cxnSpLocks/>
            </p:cNvCxnSpPr>
            <p:nvPr/>
          </p:nvCxnSpPr>
          <p:spPr>
            <a:xfrm>
              <a:off x="4809140" y="4868072"/>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71511CD-BA7E-2822-B971-9CB8B15A96D5}"/>
                </a:ext>
              </a:extLst>
            </p:cNvPr>
            <p:cNvCxnSpPr>
              <a:cxnSpLocks/>
            </p:cNvCxnSpPr>
            <p:nvPr/>
          </p:nvCxnSpPr>
          <p:spPr>
            <a:xfrm>
              <a:off x="4447189" y="5035367"/>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12BE2BE-61F5-471E-33D6-1AFD2B271EA7}"/>
                </a:ext>
              </a:extLst>
            </p:cNvPr>
            <p:cNvCxnSpPr>
              <a:cxnSpLocks/>
            </p:cNvCxnSpPr>
            <p:nvPr/>
          </p:nvCxnSpPr>
          <p:spPr>
            <a:xfrm>
              <a:off x="4809140" y="5004808"/>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59FFF4E-ACCB-FF8F-D061-8950069BF5CA}"/>
                </a:ext>
              </a:extLst>
            </p:cNvPr>
            <p:cNvCxnSpPr>
              <a:cxnSpLocks/>
            </p:cNvCxnSpPr>
            <p:nvPr/>
          </p:nvCxnSpPr>
          <p:spPr>
            <a:xfrm>
              <a:off x="4085238" y="5334634"/>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29C04AD-E981-0FF4-B845-F8E66447C0F7}"/>
                </a:ext>
              </a:extLst>
            </p:cNvPr>
            <p:cNvCxnSpPr>
              <a:cxnSpLocks/>
            </p:cNvCxnSpPr>
            <p:nvPr/>
          </p:nvCxnSpPr>
          <p:spPr>
            <a:xfrm>
              <a:off x="4447189" y="5304075"/>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E3DC94D-31CB-98C5-EA11-5DC4E3C81D49}"/>
                </a:ext>
              </a:extLst>
            </p:cNvPr>
            <p:cNvCxnSpPr>
              <a:cxnSpLocks/>
            </p:cNvCxnSpPr>
            <p:nvPr/>
          </p:nvCxnSpPr>
          <p:spPr>
            <a:xfrm>
              <a:off x="4085238" y="5471370"/>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7EB62C3-46CB-3857-DE81-CFC8B5138989}"/>
                </a:ext>
              </a:extLst>
            </p:cNvPr>
            <p:cNvCxnSpPr>
              <a:cxnSpLocks/>
            </p:cNvCxnSpPr>
            <p:nvPr/>
          </p:nvCxnSpPr>
          <p:spPr>
            <a:xfrm>
              <a:off x="4447189" y="544081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3C755F8-54CE-439C-7E68-4CB97D4EFCDF}"/>
                </a:ext>
              </a:extLst>
            </p:cNvPr>
            <p:cNvCxnSpPr>
              <a:cxnSpLocks/>
            </p:cNvCxnSpPr>
            <p:nvPr/>
          </p:nvCxnSpPr>
          <p:spPr>
            <a:xfrm>
              <a:off x="4818664" y="5270065"/>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F0BDBC4-207C-1A2C-0248-5AF28561762C}"/>
                </a:ext>
              </a:extLst>
            </p:cNvPr>
            <p:cNvCxnSpPr>
              <a:cxnSpLocks/>
            </p:cNvCxnSpPr>
            <p:nvPr/>
          </p:nvCxnSpPr>
          <p:spPr>
            <a:xfrm>
              <a:off x="5180615" y="5239506"/>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2C3DC75-DF90-1F93-8A9E-4958FE36DC90}"/>
                </a:ext>
              </a:extLst>
            </p:cNvPr>
            <p:cNvCxnSpPr>
              <a:cxnSpLocks/>
            </p:cNvCxnSpPr>
            <p:nvPr/>
          </p:nvCxnSpPr>
          <p:spPr>
            <a:xfrm>
              <a:off x="4818664" y="540680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B4C256E-734A-989C-922C-812A5F4A4A0C}"/>
                </a:ext>
              </a:extLst>
            </p:cNvPr>
            <p:cNvCxnSpPr>
              <a:cxnSpLocks/>
            </p:cNvCxnSpPr>
            <p:nvPr/>
          </p:nvCxnSpPr>
          <p:spPr>
            <a:xfrm>
              <a:off x="5180615" y="5376242"/>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4" name="Straight Arrow Connector 93">
            <a:extLst>
              <a:ext uri="{FF2B5EF4-FFF2-40B4-BE49-F238E27FC236}">
                <a16:creationId xmlns:a16="http://schemas.microsoft.com/office/drawing/2014/main" id="{81D4C36E-3A8F-8279-BD77-34B4957BE620}"/>
              </a:ext>
            </a:extLst>
          </p:cNvPr>
          <p:cNvCxnSpPr>
            <a:cxnSpLocks/>
          </p:cNvCxnSpPr>
          <p:nvPr/>
        </p:nvCxnSpPr>
        <p:spPr>
          <a:xfrm>
            <a:off x="6952647" y="5305926"/>
            <a:ext cx="2321308" cy="230524"/>
          </a:xfrm>
          <a:prstGeom prst="straightConnector1">
            <a:avLst/>
          </a:prstGeom>
          <a:ln w="127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8BDC5882-18B4-82C4-3FCF-9008255A2E29}"/>
              </a:ext>
            </a:extLst>
          </p:cNvPr>
          <p:cNvSpPr txBox="1"/>
          <p:nvPr/>
        </p:nvSpPr>
        <p:spPr>
          <a:xfrm>
            <a:off x="3791978" y="5847519"/>
            <a:ext cx="530355" cy="307777"/>
          </a:xfrm>
          <a:prstGeom prst="rect">
            <a:avLst/>
          </a:prstGeom>
          <a:noFill/>
        </p:spPr>
        <p:txBody>
          <a:bodyPr wrap="square">
            <a:spAutoFit/>
          </a:bodyPr>
          <a:lstStyle/>
          <a:p>
            <a:pPr algn="ctr"/>
            <a:r>
              <a:rPr lang="en-US" sz="1400" b="1" dirty="0">
                <a:latin typeface="Palatino Linotype" panose="02040502050505030304" pitchFamily="18" charset="0"/>
              </a:rPr>
              <a:t>m</a:t>
            </a:r>
            <a:r>
              <a:rPr lang="en-US" sz="1400" b="1" baseline="-25000" dirty="0">
                <a:latin typeface="Palatino Linotype" panose="02040502050505030304" pitchFamily="18" charset="0"/>
              </a:rPr>
              <a:t>F</a:t>
            </a:r>
            <a:endParaRPr lang="en-US" sz="1400" baseline="-25000" dirty="0"/>
          </a:p>
        </p:txBody>
      </p:sp>
      <p:sp>
        <p:nvSpPr>
          <p:cNvPr id="96" name="TextBox 95">
            <a:extLst>
              <a:ext uri="{FF2B5EF4-FFF2-40B4-BE49-F238E27FC236}">
                <a16:creationId xmlns:a16="http://schemas.microsoft.com/office/drawing/2014/main" id="{021EC9DE-9776-8001-E32A-649950F2CC3E}"/>
              </a:ext>
            </a:extLst>
          </p:cNvPr>
          <p:cNvSpPr txBox="1"/>
          <p:nvPr/>
        </p:nvSpPr>
        <p:spPr>
          <a:xfrm>
            <a:off x="4209433" y="5879985"/>
            <a:ext cx="530355" cy="307777"/>
          </a:xfrm>
          <a:prstGeom prst="rect">
            <a:avLst/>
          </a:prstGeom>
          <a:noFill/>
        </p:spPr>
        <p:txBody>
          <a:bodyPr wrap="square">
            <a:spAutoFit/>
          </a:bodyPr>
          <a:lstStyle/>
          <a:p>
            <a:pPr algn="ctr"/>
            <a:r>
              <a:rPr lang="en-US" sz="1400" b="1" dirty="0">
                <a:latin typeface="Palatino Linotype" panose="02040502050505030304" pitchFamily="18" charset="0"/>
              </a:rPr>
              <a:t>-3/2</a:t>
            </a:r>
            <a:endParaRPr lang="en-US" sz="1400" dirty="0"/>
          </a:p>
        </p:txBody>
      </p:sp>
      <p:sp>
        <p:nvSpPr>
          <p:cNvPr id="97" name="TextBox 96">
            <a:extLst>
              <a:ext uri="{FF2B5EF4-FFF2-40B4-BE49-F238E27FC236}">
                <a16:creationId xmlns:a16="http://schemas.microsoft.com/office/drawing/2014/main" id="{A07DFFF3-2E83-9C78-035C-51555BDFE274}"/>
              </a:ext>
            </a:extLst>
          </p:cNvPr>
          <p:cNvSpPr txBox="1"/>
          <p:nvPr/>
        </p:nvSpPr>
        <p:spPr>
          <a:xfrm>
            <a:off x="4680964"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98" name="TextBox 97">
            <a:extLst>
              <a:ext uri="{FF2B5EF4-FFF2-40B4-BE49-F238E27FC236}">
                <a16:creationId xmlns:a16="http://schemas.microsoft.com/office/drawing/2014/main" id="{2DB26B2D-54C0-39DC-884F-83D0F418376A}"/>
              </a:ext>
            </a:extLst>
          </p:cNvPr>
          <p:cNvSpPr txBox="1"/>
          <p:nvPr/>
        </p:nvSpPr>
        <p:spPr>
          <a:xfrm>
            <a:off x="5194751"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99" name="TextBox 98">
            <a:extLst>
              <a:ext uri="{FF2B5EF4-FFF2-40B4-BE49-F238E27FC236}">
                <a16:creationId xmlns:a16="http://schemas.microsoft.com/office/drawing/2014/main" id="{B1DECE68-3273-0D3F-5DFA-AB459525DFFE}"/>
              </a:ext>
            </a:extLst>
          </p:cNvPr>
          <p:cNvSpPr txBox="1"/>
          <p:nvPr/>
        </p:nvSpPr>
        <p:spPr>
          <a:xfrm>
            <a:off x="5687929"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3/2</a:t>
            </a:r>
            <a:endParaRPr lang="en-US" sz="1400" dirty="0"/>
          </a:p>
        </p:txBody>
      </p:sp>
      <p:sp>
        <p:nvSpPr>
          <p:cNvPr id="100" name="TextBox 99">
            <a:extLst>
              <a:ext uri="{FF2B5EF4-FFF2-40B4-BE49-F238E27FC236}">
                <a16:creationId xmlns:a16="http://schemas.microsoft.com/office/drawing/2014/main" id="{C7A403FA-7D6F-6110-E15F-6B53178957C4}"/>
              </a:ext>
            </a:extLst>
          </p:cNvPr>
          <p:cNvSpPr txBox="1"/>
          <p:nvPr/>
        </p:nvSpPr>
        <p:spPr>
          <a:xfrm>
            <a:off x="6235646" y="4851231"/>
            <a:ext cx="710456" cy="338554"/>
          </a:xfrm>
          <a:prstGeom prst="rect">
            <a:avLst/>
          </a:prstGeom>
          <a:noFill/>
        </p:spPr>
        <p:txBody>
          <a:bodyPr wrap="square">
            <a:spAutoFit/>
          </a:bodyPr>
          <a:lstStyle/>
          <a:p>
            <a:pPr algn="ctr"/>
            <a:r>
              <a:rPr lang="en-US" sz="1600" b="1" i="1" dirty="0">
                <a:latin typeface="Palatino Linotype" panose="02040502050505030304" pitchFamily="18" charset="0"/>
              </a:rPr>
              <a:t>F</a:t>
            </a:r>
            <a:r>
              <a:rPr lang="en-US" sz="1600" b="1" dirty="0">
                <a:latin typeface="Palatino Linotype" panose="02040502050505030304" pitchFamily="18" charset="0"/>
              </a:rPr>
              <a:t>=1/2</a:t>
            </a:r>
            <a:endParaRPr lang="en-US" sz="1600" dirty="0"/>
          </a:p>
        </p:txBody>
      </p:sp>
      <p:sp>
        <p:nvSpPr>
          <p:cNvPr id="101" name="TextBox 100">
            <a:extLst>
              <a:ext uri="{FF2B5EF4-FFF2-40B4-BE49-F238E27FC236}">
                <a16:creationId xmlns:a16="http://schemas.microsoft.com/office/drawing/2014/main" id="{F3845EC6-90CE-496B-F002-CCE8E45F4B6B}"/>
              </a:ext>
            </a:extLst>
          </p:cNvPr>
          <p:cNvSpPr txBox="1"/>
          <p:nvPr/>
        </p:nvSpPr>
        <p:spPr>
          <a:xfrm>
            <a:off x="6235646" y="5347151"/>
            <a:ext cx="710456" cy="338554"/>
          </a:xfrm>
          <a:prstGeom prst="rect">
            <a:avLst/>
          </a:prstGeom>
          <a:noFill/>
        </p:spPr>
        <p:txBody>
          <a:bodyPr wrap="square">
            <a:spAutoFit/>
          </a:bodyPr>
          <a:lstStyle/>
          <a:p>
            <a:pPr algn="ctr"/>
            <a:r>
              <a:rPr lang="en-US" sz="1600" b="1" i="1" dirty="0">
                <a:latin typeface="Palatino Linotype" panose="02040502050505030304" pitchFamily="18" charset="0"/>
              </a:rPr>
              <a:t>F</a:t>
            </a:r>
            <a:r>
              <a:rPr lang="en-US" sz="1600" b="1" dirty="0">
                <a:latin typeface="Palatino Linotype" panose="02040502050505030304" pitchFamily="18" charset="0"/>
              </a:rPr>
              <a:t>=3/2</a:t>
            </a:r>
            <a:endParaRPr lang="en-US" sz="1600" dirty="0"/>
          </a:p>
        </p:txBody>
      </p:sp>
      <p:cxnSp>
        <p:nvCxnSpPr>
          <p:cNvPr id="7" name="Straight Connector 6">
            <a:extLst>
              <a:ext uri="{FF2B5EF4-FFF2-40B4-BE49-F238E27FC236}">
                <a16:creationId xmlns:a16="http://schemas.microsoft.com/office/drawing/2014/main" id="{3F9917EC-9662-C10B-4527-10A1068BCB3F}"/>
              </a:ext>
            </a:extLst>
          </p:cNvPr>
          <p:cNvCxnSpPr/>
          <p:nvPr/>
        </p:nvCxnSpPr>
        <p:spPr>
          <a:xfrm>
            <a:off x="1856389" y="5579094"/>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53C77-F9D1-40A0-AD11-7C0673401325}"/>
              </a:ext>
            </a:extLst>
          </p:cNvPr>
          <p:cNvCxnSpPr/>
          <p:nvPr/>
        </p:nvCxnSpPr>
        <p:spPr>
          <a:xfrm>
            <a:off x="1856587" y="3438340"/>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F7FB991-C819-C147-907B-2DCD567E4F20}"/>
              </a:ext>
            </a:extLst>
          </p:cNvPr>
          <p:cNvCxnSpPr>
            <a:stCxn id="46" idx="3"/>
            <a:endCxn id="102" idx="1"/>
          </p:cNvCxnSpPr>
          <p:nvPr/>
        </p:nvCxnSpPr>
        <p:spPr>
          <a:xfrm flipV="1">
            <a:off x="3149886" y="3617635"/>
            <a:ext cx="283877"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1221F95-9B19-6010-BC88-6494C62BFB20}"/>
              </a:ext>
            </a:extLst>
          </p:cNvPr>
          <p:cNvSpPr txBox="1"/>
          <p:nvPr/>
        </p:nvSpPr>
        <p:spPr>
          <a:xfrm>
            <a:off x="2232694" y="3718306"/>
            <a:ext cx="2206787" cy="646331"/>
          </a:xfrm>
          <a:prstGeom prst="rect">
            <a:avLst/>
          </a:prstGeom>
          <a:noFill/>
        </p:spPr>
        <p:txBody>
          <a:bodyPr wrap="square" rtlCol="0">
            <a:spAutoFit/>
          </a:bodyPr>
          <a:lstStyle/>
          <a:p>
            <a:pPr algn="ctr"/>
            <a:r>
              <a:rPr lang="en-US" b="1" dirty="0">
                <a:latin typeface="Palatino Linotype" panose="02040502050505030304" pitchFamily="18" charset="0"/>
              </a:rPr>
              <a:t>motional entanglement</a:t>
            </a:r>
          </a:p>
        </p:txBody>
      </p:sp>
      <p:cxnSp>
        <p:nvCxnSpPr>
          <p:cNvPr id="64" name="Straight Connector 63">
            <a:extLst>
              <a:ext uri="{FF2B5EF4-FFF2-40B4-BE49-F238E27FC236}">
                <a16:creationId xmlns:a16="http://schemas.microsoft.com/office/drawing/2014/main" id="{9D5A097A-EC56-E473-8D3E-C29575A01196}"/>
              </a:ext>
            </a:extLst>
          </p:cNvPr>
          <p:cNvCxnSpPr/>
          <p:nvPr/>
        </p:nvCxnSpPr>
        <p:spPr>
          <a:xfrm>
            <a:off x="4315204" y="5672562"/>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F69ADBB-6BC4-FD07-A687-511F67C85BC3}"/>
              </a:ext>
            </a:extLst>
          </p:cNvPr>
          <p:cNvCxnSpPr/>
          <p:nvPr/>
        </p:nvCxnSpPr>
        <p:spPr>
          <a:xfrm>
            <a:off x="4315204" y="548883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388E62D-E801-68D8-9C64-69E8F0602A35}"/>
              </a:ext>
            </a:extLst>
          </p:cNvPr>
          <p:cNvCxnSpPr/>
          <p:nvPr/>
        </p:nvCxnSpPr>
        <p:spPr>
          <a:xfrm>
            <a:off x="4797587" y="562988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575CD0-5B7C-8281-043F-37D004188604}"/>
              </a:ext>
            </a:extLst>
          </p:cNvPr>
          <p:cNvCxnSpPr/>
          <p:nvPr/>
        </p:nvCxnSpPr>
        <p:spPr>
          <a:xfrm>
            <a:off x="4797587" y="544138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D3FEA28-F00C-50A5-2565-5F7A20E8DC7D}"/>
              </a:ext>
            </a:extLst>
          </p:cNvPr>
          <p:cNvCxnSpPr/>
          <p:nvPr/>
        </p:nvCxnSpPr>
        <p:spPr>
          <a:xfrm>
            <a:off x="5291959" y="5584449"/>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27E73D3-9D1B-FCD8-6C1B-1D48935953DD}"/>
              </a:ext>
            </a:extLst>
          </p:cNvPr>
          <p:cNvCxnSpPr/>
          <p:nvPr/>
        </p:nvCxnSpPr>
        <p:spPr>
          <a:xfrm>
            <a:off x="5291959" y="5400718"/>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93EC38A-B0A5-7FB8-E892-935C8674F98E}"/>
              </a:ext>
            </a:extLst>
          </p:cNvPr>
          <p:cNvCxnSpPr/>
          <p:nvPr/>
        </p:nvCxnSpPr>
        <p:spPr>
          <a:xfrm>
            <a:off x="5773657" y="5546402"/>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5428707-2A9A-DFB3-54F6-5E88DEF85078}"/>
              </a:ext>
            </a:extLst>
          </p:cNvPr>
          <p:cNvCxnSpPr/>
          <p:nvPr/>
        </p:nvCxnSpPr>
        <p:spPr>
          <a:xfrm>
            <a:off x="5773657" y="536267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7039397-C2B5-8B97-2D65-9B72A8293605}"/>
              </a:ext>
            </a:extLst>
          </p:cNvPr>
          <p:cNvCxnSpPr/>
          <p:nvPr/>
        </p:nvCxnSpPr>
        <p:spPr>
          <a:xfrm>
            <a:off x="4797587" y="509153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46809C7-6481-BF08-FBE1-E401113847AF}"/>
              </a:ext>
            </a:extLst>
          </p:cNvPr>
          <p:cNvCxnSpPr/>
          <p:nvPr/>
        </p:nvCxnSpPr>
        <p:spPr>
          <a:xfrm>
            <a:off x="4797587" y="4907806"/>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961A7FA-2955-0B6C-622F-10C7509F33C7}"/>
              </a:ext>
            </a:extLst>
          </p:cNvPr>
          <p:cNvCxnSpPr/>
          <p:nvPr/>
        </p:nvCxnSpPr>
        <p:spPr>
          <a:xfrm>
            <a:off x="5273811" y="5058198"/>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A317EEA-51C1-2835-9B7F-333FE5DFEE03}"/>
              </a:ext>
            </a:extLst>
          </p:cNvPr>
          <p:cNvCxnSpPr/>
          <p:nvPr/>
        </p:nvCxnSpPr>
        <p:spPr>
          <a:xfrm>
            <a:off x="5273811" y="487446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19FC9632-3677-9CAF-35B5-24550037FD2B}"/>
              </a:ext>
            </a:extLst>
          </p:cNvPr>
          <p:cNvSpPr txBox="1"/>
          <p:nvPr/>
        </p:nvSpPr>
        <p:spPr>
          <a:xfrm>
            <a:off x="2245172" y="5565237"/>
            <a:ext cx="569298" cy="338554"/>
          </a:xfrm>
          <a:prstGeom prst="rect">
            <a:avLst/>
          </a:prstGeom>
          <a:noFill/>
        </p:spPr>
        <p:txBody>
          <a:bodyPr wrap="square">
            <a:spAutoFit/>
          </a:bodyPr>
          <a:lstStyle/>
          <a:p>
            <a:pPr algn="ctr"/>
            <a:r>
              <a:rPr lang="en-US" sz="1600" b="1" i="1" dirty="0">
                <a:latin typeface="Palatino Linotype" panose="02040502050505030304" pitchFamily="18" charset="0"/>
              </a:rPr>
              <a:t>n=0</a:t>
            </a:r>
            <a:endParaRPr lang="en-US" sz="1600" dirty="0"/>
          </a:p>
        </p:txBody>
      </p:sp>
      <p:sp>
        <p:nvSpPr>
          <p:cNvPr id="105" name="TextBox 104">
            <a:extLst>
              <a:ext uri="{FF2B5EF4-FFF2-40B4-BE49-F238E27FC236}">
                <a16:creationId xmlns:a16="http://schemas.microsoft.com/office/drawing/2014/main" id="{7A99B4EB-45BD-A59E-C839-ED3AA7099961}"/>
              </a:ext>
            </a:extLst>
          </p:cNvPr>
          <p:cNvSpPr txBox="1"/>
          <p:nvPr/>
        </p:nvSpPr>
        <p:spPr>
          <a:xfrm>
            <a:off x="2279078" y="5344081"/>
            <a:ext cx="569298" cy="338554"/>
          </a:xfrm>
          <a:prstGeom prst="rect">
            <a:avLst/>
          </a:prstGeom>
          <a:noFill/>
        </p:spPr>
        <p:txBody>
          <a:bodyPr wrap="square">
            <a:spAutoFit/>
          </a:bodyPr>
          <a:lstStyle/>
          <a:p>
            <a:pPr algn="ctr"/>
            <a:r>
              <a:rPr lang="en-US" sz="1600" b="1" i="1" dirty="0">
                <a:solidFill>
                  <a:srgbClr val="00B0F0"/>
                </a:solidFill>
                <a:latin typeface="Palatino Linotype" panose="02040502050505030304" pitchFamily="18" charset="0"/>
              </a:rPr>
              <a:t>n=1</a:t>
            </a:r>
            <a:endParaRPr lang="en-US" sz="1600" dirty="0">
              <a:solidFill>
                <a:srgbClr val="00B0F0"/>
              </a:solidFill>
            </a:endParaRPr>
          </a:p>
        </p:txBody>
      </p:sp>
      <p:sp>
        <p:nvSpPr>
          <p:cNvPr id="106" name="Oval 105">
            <a:extLst>
              <a:ext uri="{FF2B5EF4-FFF2-40B4-BE49-F238E27FC236}">
                <a16:creationId xmlns:a16="http://schemas.microsoft.com/office/drawing/2014/main" id="{D3AA513E-3126-A6E3-E6FB-153417ED1DF0}"/>
              </a:ext>
            </a:extLst>
          </p:cNvPr>
          <p:cNvSpPr/>
          <p:nvPr/>
        </p:nvSpPr>
        <p:spPr>
          <a:xfrm>
            <a:off x="1966058" y="3455432"/>
            <a:ext cx="133878" cy="13387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 name="Straight Connector 106">
            <a:extLst>
              <a:ext uri="{FF2B5EF4-FFF2-40B4-BE49-F238E27FC236}">
                <a16:creationId xmlns:a16="http://schemas.microsoft.com/office/drawing/2014/main" id="{559523F5-26D3-3B02-BEE4-A3854EA61ACA}"/>
              </a:ext>
            </a:extLst>
          </p:cNvPr>
          <p:cNvCxnSpPr>
            <a:cxnSpLocks/>
          </p:cNvCxnSpPr>
          <p:nvPr/>
        </p:nvCxnSpPr>
        <p:spPr>
          <a:xfrm>
            <a:off x="6477069" y="3412454"/>
            <a:ext cx="18562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DAA9321C-6686-7544-9A79-50C1B8395DAD}"/>
              </a:ext>
            </a:extLst>
          </p:cNvPr>
          <p:cNvSpPr txBox="1"/>
          <p:nvPr/>
        </p:nvSpPr>
        <p:spPr>
          <a:xfrm>
            <a:off x="10435080" y="1244488"/>
            <a:ext cx="1376363" cy="338554"/>
          </a:xfrm>
          <a:prstGeom prst="rect">
            <a:avLst/>
          </a:prstGeom>
          <a:noFill/>
        </p:spPr>
        <p:txBody>
          <a:bodyPr wrap="square" rtlCol="0">
            <a:spAutoFit/>
          </a:bodyPr>
          <a:lstStyle/>
          <a:p>
            <a:pPr algn="ctr"/>
            <a:r>
              <a:rPr lang="en-US" sz="1600" dirty="0">
                <a:latin typeface="Palatino Linotype" panose="02040502050505030304" pitchFamily="18" charset="0"/>
              </a:rPr>
              <a:t>microwave</a:t>
            </a:r>
          </a:p>
        </p:txBody>
      </p:sp>
      <p:sp>
        <p:nvSpPr>
          <p:cNvPr id="69" name="TextBox 68">
            <a:extLst>
              <a:ext uri="{FF2B5EF4-FFF2-40B4-BE49-F238E27FC236}">
                <a16:creationId xmlns:a16="http://schemas.microsoft.com/office/drawing/2014/main" id="{CBC09705-0958-18BF-D766-5E20B452FA06}"/>
              </a:ext>
            </a:extLst>
          </p:cNvPr>
          <p:cNvSpPr txBox="1"/>
          <p:nvPr/>
        </p:nvSpPr>
        <p:spPr>
          <a:xfrm>
            <a:off x="10417779" y="1703471"/>
            <a:ext cx="1376363" cy="338554"/>
          </a:xfrm>
          <a:prstGeom prst="rect">
            <a:avLst/>
          </a:prstGeom>
          <a:noFill/>
        </p:spPr>
        <p:txBody>
          <a:bodyPr wrap="square" rtlCol="0">
            <a:spAutoFit/>
          </a:bodyPr>
          <a:lstStyle/>
          <a:p>
            <a:pPr algn="ctr"/>
            <a:r>
              <a:rPr lang="en-US" sz="1600" dirty="0">
                <a:latin typeface="Palatino Linotype" panose="02040502050505030304" pitchFamily="18" charset="0"/>
              </a:rPr>
              <a:t>OP lasers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F7F3E6D-4339-0395-1931-62C3531BB904}"/>
                  </a:ext>
                </a:extLst>
              </p:cNvPr>
              <p:cNvSpPr txBox="1"/>
              <p:nvPr/>
            </p:nvSpPr>
            <p:spPr>
              <a:xfrm>
                <a:off x="5900226" y="3377970"/>
                <a:ext cx="5338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𝟑𝟎</m:t>
                      </m:r>
                      <m:r>
                        <a:rPr lang="en-US" b="1" i="1" smtClean="0">
                          <a:solidFill>
                            <a:srgbClr val="FF0000"/>
                          </a:solidFill>
                          <a:latin typeface="Cambria Math" panose="02040503050406030204" pitchFamily="18" charset="0"/>
                          <a:ea typeface="Cambria Math" panose="02040503050406030204" pitchFamily="18" charset="0"/>
                        </a:rPr>
                        <m:t>%</m:t>
                      </m:r>
                    </m:oMath>
                  </m:oMathPara>
                </a14:m>
                <a:endParaRPr lang="en-US" b="1" dirty="0">
                  <a:solidFill>
                    <a:srgbClr val="FF0000"/>
                  </a:solidFill>
                </a:endParaRPr>
              </a:p>
            </p:txBody>
          </p:sp>
        </mc:Choice>
        <mc:Fallback xmlns="">
          <p:sp>
            <p:nvSpPr>
              <p:cNvPr id="5" name="TextBox 4">
                <a:extLst>
                  <a:ext uri="{FF2B5EF4-FFF2-40B4-BE49-F238E27FC236}">
                    <a16:creationId xmlns:a16="http://schemas.microsoft.com/office/drawing/2014/main" id="{EF7F3E6D-4339-0395-1931-62C3531BB904}"/>
                  </a:ext>
                </a:extLst>
              </p:cNvPr>
              <p:cNvSpPr txBox="1">
                <a:spLocks noRot="1" noChangeAspect="1" noMove="1" noResize="1" noEditPoints="1" noAdjustHandles="1" noChangeArrowheads="1" noChangeShapeType="1" noTextEdit="1"/>
              </p:cNvSpPr>
              <p:nvPr/>
            </p:nvSpPr>
            <p:spPr>
              <a:xfrm>
                <a:off x="5900226" y="3377970"/>
                <a:ext cx="533800" cy="276999"/>
              </a:xfrm>
              <a:prstGeom prst="rect">
                <a:avLst/>
              </a:prstGeom>
              <a:blipFill>
                <a:blip r:embed="rId5"/>
                <a:stretch>
                  <a:fillRect l="-10345" r="-12644"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51570EE-E360-D0B9-0542-8928367CF998}"/>
                  </a:ext>
                </a:extLst>
              </p:cNvPr>
              <p:cNvSpPr txBox="1"/>
              <p:nvPr/>
            </p:nvSpPr>
            <p:spPr>
              <a:xfrm>
                <a:off x="1803498" y="3628263"/>
                <a:ext cx="577081" cy="276999"/>
              </a:xfrm>
              <a:prstGeom prst="rect">
                <a:avLst/>
              </a:prstGeom>
              <a:noFill/>
            </p:spPr>
            <p:txBody>
              <a:bodyPr wrap="none" lIns="0" tIns="0" rIns="0" bIns="0" rtlCol="0">
                <a:spAutoFit/>
              </a:bodyPr>
              <a:lstStyle/>
              <a:p>
                <a:r>
                  <a:rPr lang="en-US" b="1" dirty="0">
                    <a:solidFill>
                      <a:srgbClr val="FF0000"/>
                    </a:solidFill>
                    <a:latin typeface="Palatino Linotype" panose="02040502050505030304" pitchFamily="18" charset="0"/>
                  </a:rPr>
                  <a:t>10</a:t>
                </a:r>
                <a14:m>
                  <m:oMath xmlns:m="http://schemas.openxmlformats.org/officeDocument/2006/math">
                    <m:r>
                      <a:rPr lang="en-US" b="1" i="1" smtClean="0">
                        <a:solidFill>
                          <a:srgbClr val="FF0000"/>
                        </a:solidFill>
                        <a:latin typeface="Cambria Math" panose="02040503050406030204" pitchFamily="18" charset="0"/>
                      </a:rPr>
                      <m:t>𝟎</m:t>
                    </m:r>
                    <m:r>
                      <a:rPr lang="en-US" b="1" i="1" smtClean="0">
                        <a:solidFill>
                          <a:srgbClr val="FF0000"/>
                        </a:solidFill>
                        <a:latin typeface="Cambria Math" panose="02040503050406030204" pitchFamily="18" charset="0"/>
                        <a:ea typeface="Cambria Math" panose="02040503050406030204" pitchFamily="18" charset="0"/>
                      </a:rPr>
                      <m:t>%</m:t>
                    </m:r>
                  </m:oMath>
                </a14:m>
                <a:endParaRPr lang="en-US" b="1" dirty="0">
                  <a:solidFill>
                    <a:srgbClr val="FF0000"/>
                  </a:solidFill>
                  <a:latin typeface="Palatino Linotype" panose="02040502050505030304" pitchFamily="18" charset="0"/>
                </a:endParaRPr>
              </a:p>
            </p:txBody>
          </p:sp>
        </mc:Choice>
        <mc:Fallback xmlns="">
          <p:sp>
            <p:nvSpPr>
              <p:cNvPr id="24" name="TextBox 23">
                <a:extLst>
                  <a:ext uri="{FF2B5EF4-FFF2-40B4-BE49-F238E27FC236}">
                    <a16:creationId xmlns:a16="http://schemas.microsoft.com/office/drawing/2014/main" id="{251570EE-E360-D0B9-0542-8928367CF998}"/>
                  </a:ext>
                </a:extLst>
              </p:cNvPr>
              <p:cNvSpPr txBox="1">
                <a:spLocks noRot="1" noChangeAspect="1" noMove="1" noResize="1" noEditPoints="1" noAdjustHandles="1" noChangeArrowheads="1" noChangeShapeType="1" noTextEdit="1"/>
              </p:cNvSpPr>
              <p:nvPr/>
            </p:nvSpPr>
            <p:spPr>
              <a:xfrm>
                <a:off x="1803498" y="3628263"/>
                <a:ext cx="577081" cy="276999"/>
              </a:xfrm>
              <a:prstGeom prst="rect">
                <a:avLst/>
              </a:prstGeom>
              <a:blipFill>
                <a:blip r:embed="rId6"/>
                <a:stretch>
                  <a:fillRect l="-25263" t="-28261" r="-13684" b="-50000"/>
                </a:stretch>
              </a:blipFill>
            </p:spPr>
            <p:txBody>
              <a:bodyPr/>
              <a:lstStyle/>
              <a:p>
                <a:r>
                  <a:rPr lang="en-US">
                    <a:noFill/>
                  </a:rPr>
                  <a:t> </a:t>
                </a:r>
              </a:p>
            </p:txBody>
          </p:sp>
        </mc:Fallback>
      </mc:AlternateContent>
      <p:sp>
        <p:nvSpPr>
          <p:cNvPr id="39" name="Rectangle 38">
            <a:extLst>
              <a:ext uri="{FF2B5EF4-FFF2-40B4-BE49-F238E27FC236}">
                <a16:creationId xmlns:a16="http://schemas.microsoft.com/office/drawing/2014/main" id="{30D4F980-D3AD-5E9D-7981-EFB5AB2B10BA}"/>
              </a:ext>
            </a:extLst>
          </p:cNvPr>
          <p:cNvSpPr/>
          <p:nvPr/>
        </p:nvSpPr>
        <p:spPr>
          <a:xfrm>
            <a:off x="459188" y="232100"/>
            <a:ext cx="572522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State preparation and detection</a:t>
            </a:r>
            <a:endParaRPr lang="en-US" sz="3200" b="1" u="sng" baseline="-25000" dirty="0">
              <a:latin typeface="Times New Roman" panose="02020603050405020304" pitchFamily="18" charset="0"/>
              <a:cs typeface="Times New Roman" panose="02020603050405020304" pitchFamily="18" charset="0"/>
            </a:endParaRPr>
          </a:p>
        </p:txBody>
      </p:sp>
      <p:sp>
        <p:nvSpPr>
          <p:cNvPr id="78" name="Footer Placeholder 3">
            <a:extLst>
              <a:ext uri="{FF2B5EF4-FFF2-40B4-BE49-F238E27FC236}">
                <a16:creationId xmlns:a16="http://schemas.microsoft.com/office/drawing/2014/main" id="{BD473BA1-BEB8-EEEB-4A7D-44E594CB1712}"/>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7632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Rounded Corners 101">
            <a:extLst>
              <a:ext uri="{FF2B5EF4-FFF2-40B4-BE49-F238E27FC236}">
                <a16:creationId xmlns:a16="http://schemas.microsoft.com/office/drawing/2014/main" id="{46D13551-5C3E-0F7C-DBB0-4173F02CB916}"/>
              </a:ext>
            </a:extLst>
          </p:cNvPr>
          <p:cNvSpPr/>
          <p:nvPr/>
        </p:nvSpPr>
        <p:spPr>
          <a:xfrm>
            <a:off x="3433763" y="878920"/>
            <a:ext cx="8339137"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Palatino Linotype" panose="02040502050505030304" pitchFamily="18" charset="0"/>
              </a:rPr>
              <a:t>1</a:t>
            </a:r>
            <a:endParaRPr lang="en-US"/>
          </a:p>
        </p:txBody>
      </p:sp>
      <p:sp>
        <p:nvSpPr>
          <p:cNvPr id="4" name="Slide Number Placeholder 3">
            <a:extLst>
              <a:ext uri="{FF2B5EF4-FFF2-40B4-BE49-F238E27FC236}">
                <a16:creationId xmlns:a16="http://schemas.microsoft.com/office/drawing/2014/main" id="{1A32FFBE-6F37-667C-EF02-B96BEBB1511D}"/>
              </a:ext>
            </a:extLst>
          </p:cNvPr>
          <p:cNvSpPr>
            <a:spLocks noGrp="1"/>
          </p:cNvSpPr>
          <p:nvPr>
            <p:ph type="sldNum" sz="quarter" idx="12"/>
          </p:nvPr>
        </p:nvSpPr>
        <p:spPr/>
        <p:txBody>
          <a:bodyPr/>
          <a:lstStyle/>
          <a:p>
            <a:fld id="{C4B4B978-2769-4B31-A37E-51C501BA6227}" type="slidenum">
              <a:rPr lang="en-US" smtClean="0"/>
              <a:t>37</a:t>
            </a:fld>
            <a:endParaRPr lang="en-US"/>
          </a:p>
        </p:txBody>
      </p:sp>
      <p:cxnSp>
        <p:nvCxnSpPr>
          <p:cNvPr id="6" name="Straight Connector 5">
            <a:extLst>
              <a:ext uri="{FF2B5EF4-FFF2-40B4-BE49-F238E27FC236}">
                <a16:creationId xmlns:a16="http://schemas.microsoft.com/office/drawing/2014/main" id="{ACC99906-0FCC-45C8-EBE2-9FC645C4BEE2}"/>
              </a:ext>
            </a:extLst>
          </p:cNvPr>
          <p:cNvCxnSpPr/>
          <p:nvPr/>
        </p:nvCxnSpPr>
        <p:spPr>
          <a:xfrm>
            <a:off x="9481152" y="5411046"/>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258F41-B339-80E1-5CC4-79FDB5AC6E41}"/>
              </a:ext>
            </a:extLst>
          </p:cNvPr>
          <p:cNvCxnSpPr/>
          <p:nvPr/>
        </p:nvCxnSpPr>
        <p:spPr>
          <a:xfrm>
            <a:off x="10013598" y="528049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6EC490-E3C3-4598-ED13-D069C4E99E1B}"/>
              </a:ext>
            </a:extLst>
          </p:cNvPr>
          <p:cNvCxnSpPr/>
          <p:nvPr/>
        </p:nvCxnSpPr>
        <p:spPr>
          <a:xfrm>
            <a:off x="10561818" y="51566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1310EC-6275-4263-66C9-E986D2A44C9F}"/>
              </a:ext>
            </a:extLst>
          </p:cNvPr>
          <p:cNvCxnSpPr/>
          <p:nvPr/>
        </p:nvCxnSpPr>
        <p:spPr>
          <a:xfrm>
            <a:off x="11123262" y="5028080"/>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908911-BBB1-6697-FAC1-3CEAC3B86B04}"/>
              </a:ext>
            </a:extLst>
          </p:cNvPr>
          <p:cNvSpPr txBox="1"/>
          <p:nvPr/>
        </p:nvSpPr>
        <p:spPr>
          <a:xfrm>
            <a:off x="10098370" y="5863483"/>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3</a:t>
            </a:r>
            <a:r>
              <a:rPr lang="el-GR" b="1" dirty="0">
                <a:latin typeface="Palatino Linotype" panose="02040502050505030304" pitchFamily="18" charset="0"/>
              </a:rPr>
              <a:t>Δ</a:t>
            </a:r>
            <a:r>
              <a:rPr lang="en-US" b="1" baseline="-25000" dirty="0">
                <a:latin typeface="Palatino Linotype" panose="02040502050505030304" pitchFamily="18" charset="0"/>
              </a:rPr>
              <a:t>1</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sp>
        <p:nvSpPr>
          <p:cNvPr id="14" name="TextBox 13">
            <a:extLst>
              <a:ext uri="{FF2B5EF4-FFF2-40B4-BE49-F238E27FC236}">
                <a16:creationId xmlns:a16="http://schemas.microsoft.com/office/drawing/2014/main" id="{42683F0C-2DD2-7BF0-782A-6D5A3F92B466}"/>
              </a:ext>
            </a:extLst>
          </p:cNvPr>
          <p:cNvSpPr txBox="1"/>
          <p:nvPr/>
        </p:nvSpPr>
        <p:spPr>
          <a:xfrm>
            <a:off x="9399237" y="5431866"/>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15" name="TextBox 14">
            <a:extLst>
              <a:ext uri="{FF2B5EF4-FFF2-40B4-BE49-F238E27FC236}">
                <a16:creationId xmlns:a16="http://schemas.microsoft.com/office/drawing/2014/main" id="{53E5364E-9A65-0F0F-1E53-903BC5751761}"/>
              </a:ext>
            </a:extLst>
          </p:cNvPr>
          <p:cNvSpPr txBox="1"/>
          <p:nvPr/>
        </p:nvSpPr>
        <p:spPr>
          <a:xfrm>
            <a:off x="9931300" y="5317180"/>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=2</a:t>
            </a:r>
            <a:endParaRPr lang="en-US" dirty="0"/>
          </a:p>
        </p:txBody>
      </p:sp>
      <p:sp>
        <p:nvSpPr>
          <p:cNvPr id="16" name="TextBox 15">
            <a:extLst>
              <a:ext uri="{FF2B5EF4-FFF2-40B4-BE49-F238E27FC236}">
                <a16:creationId xmlns:a16="http://schemas.microsoft.com/office/drawing/2014/main" id="{DE71F177-CDD2-33BC-2D96-96DFB45575FE}"/>
              </a:ext>
            </a:extLst>
          </p:cNvPr>
          <p:cNvSpPr txBox="1"/>
          <p:nvPr/>
        </p:nvSpPr>
        <p:spPr>
          <a:xfrm>
            <a:off x="10479520" y="5195473"/>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=3</a:t>
            </a:r>
            <a:endParaRPr lang="en-US" dirty="0"/>
          </a:p>
        </p:txBody>
      </p:sp>
      <p:sp>
        <p:nvSpPr>
          <p:cNvPr id="17" name="TextBox 16">
            <a:extLst>
              <a:ext uri="{FF2B5EF4-FFF2-40B4-BE49-F238E27FC236}">
                <a16:creationId xmlns:a16="http://schemas.microsoft.com/office/drawing/2014/main" id="{B6B52940-52EE-8395-9EC0-8178C353CA48}"/>
              </a:ext>
            </a:extLst>
          </p:cNvPr>
          <p:cNvSpPr txBox="1"/>
          <p:nvPr/>
        </p:nvSpPr>
        <p:spPr>
          <a:xfrm>
            <a:off x="11040964" y="5062534"/>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=4</a:t>
            </a:r>
            <a:endParaRPr lang="en-US" dirty="0"/>
          </a:p>
        </p:txBody>
      </p:sp>
      <p:sp>
        <p:nvSpPr>
          <p:cNvPr id="18" name="Oval 17">
            <a:extLst>
              <a:ext uri="{FF2B5EF4-FFF2-40B4-BE49-F238E27FC236}">
                <a16:creationId xmlns:a16="http://schemas.microsoft.com/office/drawing/2014/main" id="{4EF27B59-618E-47BD-2334-65962E931D57}"/>
              </a:ext>
            </a:extLst>
          </p:cNvPr>
          <p:cNvSpPr/>
          <p:nvPr/>
        </p:nvSpPr>
        <p:spPr>
          <a:xfrm>
            <a:off x="9558331" y="5189785"/>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2CF381-E4CB-8B5E-EC69-F423EACE65CD}"/>
              </a:ext>
            </a:extLst>
          </p:cNvPr>
          <p:cNvSpPr/>
          <p:nvPr/>
        </p:nvSpPr>
        <p:spPr>
          <a:xfrm>
            <a:off x="10098211" y="5087815"/>
            <a:ext cx="181400" cy="18140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D9E39C-8F05-74F4-F2A8-4AF781AF14C8}"/>
              </a:ext>
            </a:extLst>
          </p:cNvPr>
          <p:cNvSpPr/>
          <p:nvPr/>
        </p:nvSpPr>
        <p:spPr>
          <a:xfrm>
            <a:off x="10673137" y="5004808"/>
            <a:ext cx="135799" cy="135799"/>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CCB37BB-C8B6-6429-C529-2256FE58C960}"/>
              </a:ext>
            </a:extLst>
          </p:cNvPr>
          <p:cNvSpPr/>
          <p:nvPr/>
        </p:nvSpPr>
        <p:spPr>
          <a:xfrm>
            <a:off x="11261301" y="4927210"/>
            <a:ext cx="89680" cy="8968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E7ABE22-4170-29B0-C8AB-1A1897505941}"/>
              </a:ext>
            </a:extLst>
          </p:cNvPr>
          <p:cNvSpPr txBox="1"/>
          <p:nvPr/>
        </p:nvSpPr>
        <p:spPr>
          <a:xfrm>
            <a:off x="369093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232</a:t>
            </a:r>
            <a:r>
              <a:rPr lang="en-US" b="1" dirty="0">
                <a:latin typeface="Palatino Linotype" panose="02040502050505030304" pitchFamily="18" charset="0"/>
              </a:rPr>
              <a:t>ThF</a:t>
            </a:r>
            <a:r>
              <a:rPr lang="en-US" b="1" baseline="30000" dirty="0">
                <a:latin typeface="Palatino Linotype" panose="02040502050505030304" pitchFamily="18" charset="0"/>
              </a:rPr>
              <a:t>+</a:t>
            </a:r>
          </a:p>
        </p:txBody>
      </p:sp>
      <p:sp>
        <p:nvSpPr>
          <p:cNvPr id="2" name="Arc 1">
            <a:extLst>
              <a:ext uri="{FF2B5EF4-FFF2-40B4-BE49-F238E27FC236}">
                <a16:creationId xmlns:a16="http://schemas.microsoft.com/office/drawing/2014/main" id="{41DD27DA-1013-F48C-B305-2182F7751F1C}"/>
              </a:ext>
            </a:extLst>
          </p:cNvPr>
          <p:cNvSpPr/>
          <p:nvPr/>
        </p:nvSpPr>
        <p:spPr>
          <a:xfrm rot="19415232">
            <a:off x="9643358" y="4915406"/>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423E548-1F37-D5E9-B722-ABA0EB3C848D}"/>
              </a:ext>
            </a:extLst>
          </p:cNvPr>
          <p:cNvSpPr/>
          <p:nvPr/>
        </p:nvSpPr>
        <p:spPr>
          <a:xfrm rot="19415232">
            <a:off x="10202225" y="4819044"/>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0BD4F86D-86B6-E691-138E-549A194647B5}"/>
              </a:ext>
            </a:extLst>
          </p:cNvPr>
          <p:cNvSpPr/>
          <p:nvPr/>
        </p:nvSpPr>
        <p:spPr>
          <a:xfrm rot="19415232">
            <a:off x="10757497" y="4731081"/>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7E75D71B-6BAB-39BE-AE6C-743F1DA1C0CC}"/>
              </a:ext>
            </a:extLst>
          </p:cNvPr>
          <p:cNvSpPr/>
          <p:nvPr/>
        </p:nvSpPr>
        <p:spPr>
          <a:xfrm rot="19415232">
            <a:off x="9901823" y="1301697"/>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984B17E9-CD60-84E0-FA1E-7B8580A0F696}"/>
              </a:ext>
            </a:extLst>
          </p:cNvPr>
          <p:cNvSpPr txBox="1"/>
          <p:nvPr/>
        </p:nvSpPr>
        <p:spPr>
          <a:xfrm>
            <a:off x="10435080" y="1244488"/>
            <a:ext cx="1376363" cy="338554"/>
          </a:xfrm>
          <a:prstGeom prst="rect">
            <a:avLst/>
          </a:prstGeom>
          <a:noFill/>
        </p:spPr>
        <p:txBody>
          <a:bodyPr wrap="square" rtlCol="0">
            <a:spAutoFit/>
          </a:bodyPr>
          <a:lstStyle/>
          <a:p>
            <a:pPr algn="ctr"/>
            <a:r>
              <a:rPr lang="en-US" sz="1600" dirty="0">
                <a:latin typeface="Palatino Linotype" panose="02040502050505030304" pitchFamily="18" charset="0"/>
              </a:rPr>
              <a:t>microwave</a:t>
            </a:r>
          </a:p>
        </p:txBody>
      </p:sp>
      <p:cxnSp>
        <p:nvCxnSpPr>
          <p:cNvPr id="26" name="Straight Connector 25">
            <a:extLst>
              <a:ext uri="{FF2B5EF4-FFF2-40B4-BE49-F238E27FC236}">
                <a16:creationId xmlns:a16="http://schemas.microsoft.com/office/drawing/2014/main" id="{8B03E054-17CC-168D-A9A5-3395BDBB6029}"/>
              </a:ext>
            </a:extLst>
          </p:cNvPr>
          <p:cNvCxnSpPr>
            <a:cxnSpLocks/>
          </p:cNvCxnSpPr>
          <p:nvPr/>
        </p:nvCxnSpPr>
        <p:spPr>
          <a:xfrm>
            <a:off x="7140365" y="1552074"/>
            <a:ext cx="10963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11B855A-9CFF-7283-C3EB-C5814ADDF741}"/>
              </a:ext>
            </a:extLst>
          </p:cNvPr>
          <p:cNvSpPr txBox="1"/>
          <p:nvPr/>
        </p:nvSpPr>
        <p:spPr>
          <a:xfrm>
            <a:off x="6827481" y="1171350"/>
            <a:ext cx="1788831" cy="369332"/>
          </a:xfrm>
          <a:prstGeom prst="rect">
            <a:avLst/>
          </a:prstGeom>
          <a:noFill/>
        </p:spPr>
        <p:txBody>
          <a:bodyPr wrap="square" rtlCol="0">
            <a:spAutoFit/>
          </a:bodyPr>
          <a:lstStyle/>
          <a:p>
            <a:pPr algn="ctr"/>
            <a:r>
              <a:rPr lang="el-GR" b="1" dirty="0">
                <a:latin typeface="Palatino Linotype" panose="02040502050505030304" pitchFamily="18" charset="0"/>
              </a:rPr>
              <a:t>Ω</a:t>
            </a:r>
            <a:r>
              <a:rPr lang="en-US" b="1" dirty="0">
                <a:latin typeface="Palatino Linotype" panose="02040502050505030304" pitchFamily="18" charset="0"/>
              </a:rPr>
              <a:t>=0</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 </a:t>
            </a:r>
            <a:r>
              <a:rPr lang="en-US" b="1" i="1" dirty="0">
                <a:latin typeface="Palatino Linotype" panose="02040502050505030304" pitchFamily="18" charset="0"/>
              </a:rPr>
              <a:t>J</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31" name="Straight Arrow Connector 30">
            <a:extLst>
              <a:ext uri="{FF2B5EF4-FFF2-40B4-BE49-F238E27FC236}">
                <a16:creationId xmlns:a16="http://schemas.microsoft.com/office/drawing/2014/main" id="{BBE7C3F5-F724-5C1C-FF48-C29E7D7C22EF}"/>
              </a:ext>
            </a:extLst>
          </p:cNvPr>
          <p:cNvCxnSpPr>
            <a:cxnSpLocks/>
          </p:cNvCxnSpPr>
          <p:nvPr/>
        </p:nvCxnSpPr>
        <p:spPr>
          <a:xfrm flipH="1" flipV="1">
            <a:off x="7955261" y="1647825"/>
            <a:ext cx="1648913" cy="350884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E6EE7C-D5AE-899F-A361-E2C382EDC1A2}"/>
              </a:ext>
            </a:extLst>
          </p:cNvPr>
          <p:cNvCxnSpPr/>
          <p:nvPr/>
        </p:nvCxnSpPr>
        <p:spPr>
          <a:xfrm>
            <a:off x="6995127" y="34393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ABED956-42CB-D5F7-9199-E908E54E25F2}"/>
              </a:ext>
            </a:extLst>
          </p:cNvPr>
          <p:cNvCxnSpPr/>
          <p:nvPr/>
        </p:nvCxnSpPr>
        <p:spPr>
          <a:xfrm>
            <a:off x="6477069" y="3521187"/>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0DA4834-E058-20FD-877D-93E74962EAC9}"/>
              </a:ext>
            </a:extLst>
          </p:cNvPr>
          <p:cNvSpPr txBox="1"/>
          <p:nvPr/>
        </p:nvSpPr>
        <p:spPr>
          <a:xfrm>
            <a:off x="6422292" y="3704747"/>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=0</a:t>
            </a:r>
            <a:endParaRPr lang="en-US" dirty="0"/>
          </a:p>
        </p:txBody>
      </p:sp>
      <p:sp>
        <p:nvSpPr>
          <p:cNvPr id="32" name="TextBox 31">
            <a:extLst>
              <a:ext uri="{FF2B5EF4-FFF2-40B4-BE49-F238E27FC236}">
                <a16:creationId xmlns:a16="http://schemas.microsoft.com/office/drawing/2014/main" id="{794E094A-0D3B-CD86-4357-86BB64179AA0}"/>
              </a:ext>
            </a:extLst>
          </p:cNvPr>
          <p:cNvSpPr txBox="1"/>
          <p:nvPr/>
        </p:nvSpPr>
        <p:spPr>
          <a:xfrm>
            <a:off x="6912829" y="3445795"/>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35" name="Oval 34">
            <a:extLst>
              <a:ext uri="{FF2B5EF4-FFF2-40B4-BE49-F238E27FC236}">
                <a16:creationId xmlns:a16="http://schemas.microsoft.com/office/drawing/2014/main" id="{D21398A1-D127-02BD-82B1-635D6F13B4F7}"/>
              </a:ext>
            </a:extLst>
          </p:cNvPr>
          <p:cNvSpPr/>
          <p:nvPr/>
        </p:nvSpPr>
        <p:spPr>
          <a:xfrm>
            <a:off x="6501371" y="3450172"/>
            <a:ext cx="142050" cy="14205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53F9494-AB6B-9000-67FE-0A47C623EE55}"/>
              </a:ext>
            </a:extLst>
          </p:cNvPr>
          <p:cNvSpPr/>
          <p:nvPr/>
        </p:nvSpPr>
        <p:spPr>
          <a:xfrm>
            <a:off x="7072580" y="3210009"/>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A9AE43E2-0D70-6ACB-E5ED-E7EED4F1EA34}"/>
              </a:ext>
            </a:extLst>
          </p:cNvPr>
          <p:cNvCxnSpPr>
            <a:cxnSpLocks/>
          </p:cNvCxnSpPr>
          <p:nvPr/>
        </p:nvCxnSpPr>
        <p:spPr>
          <a:xfrm>
            <a:off x="9953484" y="1779128"/>
            <a:ext cx="42587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7E51704-6B20-152E-4A53-579B4BFC508D}"/>
              </a:ext>
            </a:extLst>
          </p:cNvPr>
          <p:cNvSpPr txBox="1"/>
          <p:nvPr/>
        </p:nvSpPr>
        <p:spPr>
          <a:xfrm>
            <a:off x="10417779" y="1703471"/>
            <a:ext cx="1376363" cy="338554"/>
          </a:xfrm>
          <a:prstGeom prst="rect">
            <a:avLst/>
          </a:prstGeom>
          <a:noFill/>
        </p:spPr>
        <p:txBody>
          <a:bodyPr wrap="square" rtlCol="0">
            <a:spAutoFit/>
          </a:bodyPr>
          <a:lstStyle/>
          <a:p>
            <a:pPr algn="ctr"/>
            <a:r>
              <a:rPr lang="en-US" sz="1600" dirty="0">
                <a:latin typeface="Palatino Linotype" panose="02040502050505030304" pitchFamily="18" charset="0"/>
              </a:rPr>
              <a:t>OP lasers</a:t>
            </a:r>
          </a:p>
        </p:txBody>
      </p:sp>
      <p:cxnSp>
        <p:nvCxnSpPr>
          <p:cNvPr id="34" name="Straight Arrow Connector 33">
            <a:extLst>
              <a:ext uri="{FF2B5EF4-FFF2-40B4-BE49-F238E27FC236}">
                <a16:creationId xmlns:a16="http://schemas.microsoft.com/office/drawing/2014/main" id="{80B12E89-827F-AC30-6104-ACF106C745F6}"/>
              </a:ext>
            </a:extLst>
          </p:cNvPr>
          <p:cNvCxnSpPr/>
          <p:nvPr/>
        </p:nvCxnSpPr>
        <p:spPr>
          <a:xfrm flipV="1">
            <a:off x="7196138" y="1647825"/>
            <a:ext cx="647700" cy="152400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3A4FD2A-2A6E-1180-4E3B-3B3C6AC2BC81}"/>
              </a:ext>
            </a:extLst>
          </p:cNvPr>
          <p:cNvCxnSpPr>
            <a:cxnSpLocks/>
          </p:cNvCxnSpPr>
          <p:nvPr/>
        </p:nvCxnSpPr>
        <p:spPr>
          <a:xfrm>
            <a:off x="9953484" y="1884998"/>
            <a:ext cx="425874"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1B2242A-5AA3-5AA2-5E58-BDFD14EBDC91}"/>
              </a:ext>
            </a:extLst>
          </p:cNvPr>
          <p:cNvSpPr txBox="1"/>
          <p:nvPr/>
        </p:nvSpPr>
        <p:spPr>
          <a:xfrm>
            <a:off x="7442267" y="3407556"/>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1</a:t>
            </a:r>
            <a:r>
              <a:rPr lang="el-GR" b="1" dirty="0">
                <a:latin typeface="Palatino Linotype" panose="02040502050505030304" pitchFamily="18" charset="0"/>
              </a:rPr>
              <a:t>∑</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41" name="Straight Arrow Connector 40">
            <a:extLst>
              <a:ext uri="{FF2B5EF4-FFF2-40B4-BE49-F238E27FC236}">
                <a16:creationId xmlns:a16="http://schemas.microsoft.com/office/drawing/2014/main" id="{6280FC1F-1319-E8CF-B2E9-CA656C1E1BBB}"/>
              </a:ext>
            </a:extLst>
          </p:cNvPr>
          <p:cNvCxnSpPr>
            <a:cxnSpLocks/>
          </p:cNvCxnSpPr>
          <p:nvPr/>
        </p:nvCxnSpPr>
        <p:spPr>
          <a:xfrm flipV="1">
            <a:off x="4171950" y="1540682"/>
            <a:ext cx="0" cy="7119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D26F238-0F16-043E-578E-3353487E0A49}"/>
              </a:ext>
            </a:extLst>
          </p:cNvPr>
          <p:cNvSpPr txBox="1"/>
          <p:nvPr/>
        </p:nvSpPr>
        <p:spPr>
          <a:xfrm>
            <a:off x="4182094" y="1426174"/>
            <a:ext cx="346282" cy="369332"/>
          </a:xfrm>
          <a:prstGeom prst="rect">
            <a:avLst/>
          </a:prstGeom>
          <a:noFill/>
        </p:spPr>
        <p:txBody>
          <a:bodyPr wrap="square" rtlCol="0">
            <a:spAutoFit/>
          </a:bodyPr>
          <a:lstStyle/>
          <a:p>
            <a:pPr algn="ctr"/>
            <a:r>
              <a:rPr lang="en-US" b="1" dirty="0">
                <a:latin typeface="Palatino Linotype" panose="02040502050505030304" pitchFamily="18" charset="0"/>
              </a:rPr>
              <a:t>B</a:t>
            </a:r>
          </a:p>
        </p:txBody>
      </p:sp>
      <p:cxnSp>
        <p:nvCxnSpPr>
          <p:cNvPr id="45" name="Straight Connector 44">
            <a:extLst>
              <a:ext uri="{FF2B5EF4-FFF2-40B4-BE49-F238E27FC236}">
                <a16:creationId xmlns:a16="http://schemas.microsoft.com/office/drawing/2014/main" id="{950B02EE-149F-5AB7-2A11-8CC765C6F26A}"/>
              </a:ext>
            </a:extLst>
          </p:cNvPr>
          <p:cNvCxnSpPr/>
          <p:nvPr/>
        </p:nvCxnSpPr>
        <p:spPr>
          <a:xfrm>
            <a:off x="6728102" y="3492609"/>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C9F713B-E93E-4A2D-2D76-47D3A2F117A3}"/>
              </a:ext>
            </a:extLst>
          </p:cNvPr>
          <p:cNvSpPr txBox="1"/>
          <p:nvPr/>
        </p:nvSpPr>
        <p:spPr>
          <a:xfrm>
            <a:off x="6279640" y="3488627"/>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0" name="TextBox 49">
            <a:extLst>
              <a:ext uri="{FF2B5EF4-FFF2-40B4-BE49-F238E27FC236}">
                <a16:creationId xmlns:a16="http://schemas.microsoft.com/office/drawing/2014/main" id="{D72B8C91-405F-D2AF-88DF-AD6336D8FBA4}"/>
              </a:ext>
            </a:extLst>
          </p:cNvPr>
          <p:cNvSpPr txBox="1"/>
          <p:nvPr/>
        </p:nvSpPr>
        <p:spPr>
          <a:xfrm>
            <a:off x="6555439" y="3464215"/>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1" name="Oval 50">
            <a:extLst>
              <a:ext uri="{FF2B5EF4-FFF2-40B4-BE49-F238E27FC236}">
                <a16:creationId xmlns:a16="http://schemas.microsoft.com/office/drawing/2014/main" id="{3FD99E44-7957-E22F-BEB3-A13941578E8A}"/>
              </a:ext>
            </a:extLst>
          </p:cNvPr>
          <p:cNvSpPr/>
          <p:nvPr/>
        </p:nvSpPr>
        <p:spPr>
          <a:xfrm>
            <a:off x="6759203" y="3360221"/>
            <a:ext cx="120142" cy="120142"/>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5243C4B1-CA5E-9091-E021-FC8CF03B823B}"/>
              </a:ext>
            </a:extLst>
          </p:cNvPr>
          <p:cNvCxnSpPr>
            <a:cxnSpLocks/>
          </p:cNvCxnSpPr>
          <p:nvPr/>
        </p:nvCxnSpPr>
        <p:spPr>
          <a:xfrm flipV="1">
            <a:off x="6892595" y="1652987"/>
            <a:ext cx="684441" cy="161045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ABA9E6B-B9CF-D3C2-BF37-A2F3CC5EB82A}"/>
              </a:ext>
            </a:extLst>
          </p:cNvPr>
          <p:cNvCxnSpPr>
            <a:cxnSpLocks/>
          </p:cNvCxnSpPr>
          <p:nvPr/>
        </p:nvCxnSpPr>
        <p:spPr>
          <a:xfrm>
            <a:off x="9953484" y="1991832"/>
            <a:ext cx="425874"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3" name="Arrow: Curved Down 52">
            <a:extLst>
              <a:ext uri="{FF2B5EF4-FFF2-40B4-BE49-F238E27FC236}">
                <a16:creationId xmlns:a16="http://schemas.microsoft.com/office/drawing/2014/main" id="{8BF54441-4305-4875-F0CB-F9942E0251AE}"/>
              </a:ext>
            </a:extLst>
          </p:cNvPr>
          <p:cNvSpPr/>
          <p:nvPr/>
        </p:nvSpPr>
        <p:spPr>
          <a:xfrm flipH="1">
            <a:off x="7118525" y="2265353"/>
            <a:ext cx="270940" cy="185098"/>
          </a:xfrm>
          <a:prstGeom prst="curved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a:extLst>
              <a:ext uri="{FF2B5EF4-FFF2-40B4-BE49-F238E27FC236}">
                <a16:creationId xmlns:a16="http://schemas.microsoft.com/office/drawing/2014/main" id="{8B4B6EE9-46AA-ED1C-C9F3-63C7949F5960}"/>
              </a:ext>
            </a:extLst>
          </p:cNvPr>
          <p:cNvCxnSpPr>
            <a:cxnSpLocks/>
          </p:cNvCxnSpPr>
          <p:nvPr/>
        </p:nvCxnSpPr>
        <p:spPr>
          <a:xfrm flipV="1">
            <a:off x="6613439" y="1651786"/>
            <a:ext cx="684441" cy="1610450"/>
          </a:xfrm>
          <a:prstGeom prst="straightConnector1">
            <a:avLst/>
          </a:prstGeom>
          <a:ln w="254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023460C-0187-3117-CA9E-A69C63441E12}"/>
                  </a:ext>
                </a:extLst>
              </p:cNvPr>
              <p:cNvSpPr txBox="1"/>
              <p:nvPr/>
            </p:nvSpPr>
            <p:spPr>
              <a:xfrm rot="17574392">
                <a:off x="6356565" y="2219426"/>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~1</m:t>
                      </m:r>
                      <m:r>
                        <a:rPr lang="en-US" b="0" i="1" smtClean="0">
                          <a:latin typeface="Cambria Math" panose="02040503050406030204" pitchFamily="18" charset="0"/>
                        </a:rPr>
                        <m:t>𝜇</m:t>
                      </m:r>
                      <m:r>
                        <a:rPr lang="en-US" b="0" i="1" smtClean="0">
                          <a:latin typeface="Cambria Math" panose="02040503050406030204" pitchFamily="18" charset="0"/>
                        </a:rPr>
                        <m:t>𝑠</m:t>
                      </m:r>
                    </m:oMath>
                  </m:oMathPara>
                </a14:m>
                <a:endParaRPr lang="en-US" dirty="0"/>
              </a:p>
            </p:txBody>
          </p:sp>
        </mc:Choice>
        <mc:Fallback xmlns="">
          <p:sp>
            <p:nvSpPr>
              <p:cNvPr id="56" name="TextBox 55">
                <a:extLst>
                  <a:ext uri="{FF2B5EF4-FFF2-40B4-BE49-F238E27FC236}">
                    <a16:creationId xmlns:a16="http://schemas.microsoft.com/office/drawing/2014/main" id="{7023460C-0187-3117-CA9E-A69C63441E12}"/>
                  </a:ext>
                </a:extLst>
              </p:cNvPr>
              <p:cNvSpPr txBox="1">
                <a:spLocks noRot="1" noChangeAspect="1" noMove="1" noResize="1" noEditPoints="1" noAdjustHandles="1" noChangeArrowheads="1" noChangeShapeType="1" noTextEdit="1"/>
              </p:cNvSpPr>
              <p:nvPr/>
            </p:nvSpPr>
            <p:spPr>
              <a:xfrm rot="17574392">
                <a:off x="6356565" y="2219426"/>
                <a:ext cx="813759" cy="369332"/>
              </a:xfrm>
              <a:prstGeom prst="rect">
                <a:avLst/>
              </a:prstGeom>
              <a:blipFill>
                <a:blip r:embed="rId3"/>
                <a:stretch>
                  <a:fillRect r="-5505"/>
                </a:stretch>
              </a:blipFill>
            </p:spPr>
            <p:txBody>
              <a:bodyPr/>
              <a:lstStyle/>
              <a:p>
                <a:r>
                  <a:rPr lang="en-US">
                    <a:noFill/>
                  </a:rPr>
                  <a:t> </a:t>
                </a:r>
              </a:p>
            </p:txBody>
          </p:sp>
        </mc:Fallback>
      </mc:AlternateContent>
      <p:cxnSp>
        <p:nvCxnSpPr>
          <p:cNvPr id="57" name="Straight Arrow Connector 56">
            <a:extLst>
              <a:ext uri="{FF2B5EF4-FFF2-40B4-BE49-F238E27FC236}">
                <a16:creationId xmlns:a16="http://schemas.microsoft.com/office/drawing/2014/main" id="{DF196AB4-703F-3ED5-35A7-BD0B9C1452E5}"/>
              </a:ext>
            </a:extLst>
          </p:cNvPr>
          <p:cNvCxnSpPr>
            <a:cxnSpLocks/>
          </p:cNvCxnSpPr>
          <p:nvPr/>
        </p:nvCxnSpPr>
        <p:spPr>
          <a:xfrm flipH="1" flipV="1">
            <a:off x="7147659" y="3916627"/>
            <a:ext cx="2114093" cy="1330573"/>
          </a:xfrm>
          <a:prstGeom prst="straightConnector1">
            <a:avLst/>
          </a:prstGeom>
          <a:ln w="254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ADDB42E-8CB7-5580-3305-BECB9347CE71}"/>
                  </a:ext>
                </a:extLst>
              </p:cNvPr>
              <p:cNvSpPr txBox="1"/>
              <p:nvPr/>
            </p:nvSpPr>
            <p:spPr>
              <a:xfrm rot="1832604">
                <a:off x="7857416" y="4255228"/>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~5</m:t>
                      </m:r>
                      <m:r>
                        <a:rPr lang="en-US" b="0" i="1" smtClean="0">
                          <a:latin typeface="Cambria Math" panose="02040503050406030204" pitchFamily="18" charset="0"/>
                        </a:rPr>
                        <m:t>𝑠</m:t>
                      </m:r>
                    </m:oMath>
                  </m:oMathPara>
                </a14:m>
                <a:endParaRPr lang="en-US" dirty="0"/>
              </a:p>
            </p:txBody>
          </p:sp>
        </mc:Choice>
        <mc:Fallback xmlns="">
          <p:sp>
            <p:nvSpPr>
              <p:cNvPr id="59" name="TextBox 58">
                <a:extLst>
                  <a:ext uri="{FF2B5EF4-FFF2-40B4-BE49-F238E27FC236}">
                    <a16:creationId xmlns:a16="http://schemas.microsoft.com/office/drawing/2014/main" id="{BADDB42E-8CB7-5580-3305-BECB9347CE71}"/>
                  </a:ext>
                </a:extLst>
              </p:cNvPr>
              <p:cNvSpPr txBox="1">
                <a:spLocks noRot="1" noChangeAspect="1" noMove="1" noResize="1" noEditPoints="1" noAdjustHandles="1" noChangeArrowheads="1" noChangeShapeType="1" noTextEdit="1"/>
              </p:cNvSpPr>
              <p:nvPr/>
            </p:nvSpPr>
            <p:spPr>
              <a:xfrm rot="1832604">
                <a:off x="7857416" y="4255228"/>
                <a:ext cx="813759" cy="369332"/>
              </a:xfrm>
              <a:prstGeom prst="rect">
                <a:avLst/>
              </a:prstGeom>
              <a:blipFill>
                <a:blip r:embed="rId4"/>
                <a:stretch>
                  <a:fillRect/>
                </a:stretch>
              </a:blipFill>
            </p:spPr>
            <p:txBody>
              <a:bodyPr/>
              <a:lstStyle/>
              <a:p>
                <a:r>
                  <a:rPr lang="en-US">
                    <a:noFill/>
                  </a:rPr>
                  <a:t> </a:t>
                </a:r>
              </a:p>
            </p:txBody>
          </p:sp>
        </mc:Fallback>
      </mc:AlternateContent>
      <p:sp>
        <p:nvSpPr>
          <p:cNvPr id="46" name="Rectangle: Rounded Corners 45">
            <a:extLst>
              <a:ext uri="{FF2B5EF4-FFF2-40B4-BE49-F238E27FC236}">
                <a16:creationId xmlns:a16="http://schemas.microsoft.com/office/drawing/2014/main" id="{F599AF55-9A5C-5D83-B916-793B0A04B636}"/>
              </a:ext>
            </a:extLst>
          </p:cNvPr>
          <p:cNvSpPr/>
          <p:nvPr/>
        </p:nvSpPr>
        <p:spPr>
          <a:xfrm>
            <a:off x="297076" y="891746"/>
            <a:ext cx="2852810"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92BA2519-5059-3739-688D-80C5442D65D5}"/>
              </a:ext>
            </a:extLst>
          </p:cNvPr>
          <p:cNvSpPr txBox="1"/>
          <p:nvPr/>
        </p:nvSpPr>
        <p:spPr>
          <a:xfrm>
            <a:off x="35758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171</a:t>
            </a:r>
            <a:r>
              <a:rPr lang="en-US" b="1" dirty="0">
                <a:latin typeface="Palatino Linotype" panose="02040502050505030304" pitchFamily="18" charset="0"/>
              </a:rPr>
              <a:t>Yb</a:t>
            </a:r>
            <a:r>
              <a:rPr lang="en-US" b="1" baseline="30000" dirty="0">
                <a:latin typeface="Palatino Linotype" panose="02040502050505030304" pitchFamily="18" charset="0"/>
              </a:rPr>
              <a:t>+</a:t>
            </a:r>
          </a:p>
        </p:txBody>
      </p:sp>
      <p:cxnSp>
        <p:nvCxnSpPr>
          <p:cNvPr id="52" name="Straight Connector 51">
            <a:extLst>
              <a:ext uri="{FF2B5EF4-FFF2-40B4-BE49-F238E27FC236}">
                <a16:creationId xmlns:a16="http://schemas.microsoft.com/office/drawing/2014/main" id="{604F2D60-29B6-6BDB-AF6E-FED05A87DB0D}"/>
              </a:ext>
            </a:extLst>
          </p:cNvPr>
          <p:cNvCxnSpPr/>
          <p:nvPr/>
        </p:nvCxnSpPr>
        <p:spPr>
          <a:xfrm>
            <a:off x="1856389" y="566830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967801-0C6E-9F48-B65C-944BEFBA1E5D}"/>
              </a:ext>
            </a:extLst>
          </p:cNvPr>
          <p:cNvCxnSpPr/>
          <p:nvPr/>
        </p:nvCxnSpPr>
        <p:spPr>
          <a:xfrm>
            <a:off x="775301" y="1990237"/>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CB9A83A-ED65-373B-9059-4D40A2ECA6DF}"/>
              </a:ext>
            </a:extLst>
          </p:cNvPr>
          <p:cNvCxnSpPr/>
          <p:nvPr/>
        </p:nvCxnSpPr>
        <p:spPr>
          <a:xfrm>
            <a:off x="1856389" y="3521187"/>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5A5026E-8E7E-B7E0-9149-8C5AAD5ED149}"/>
              </a:ext>
            </a:extLst>
          </p:cNvPr>
          <p:cNvSpPr txBox="1"/>
          <p:nvPr/>
        </p:nvSpPr>
        <p:spPr>
          <a:xfrm>
            <a:off x="724330" y="5483642"/>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S</a:t>
            </a:r>
            <a:r>
              <a:rPr lang="en-US" b="1" baseline="-25000" dirty="0">
                <a:latin typeface="Palatino Linotype" panose="02040502050505030304" pitchFamily="18" charset="0"/>
              </a:rPr>
              <a:t>1/2</a:t>
            </a:r>
            <a:r>
              <a:rPr lang="en-US" b="1" dirty="0">
                <a:latin typeface="Palatino Linotype" panose="02040502050505030304" pitchFamily="18" charset="0"/>
              </a:rPr>
              <a:t>, </a:t>
            </a:r>
            <a:r>
              <a:rPr lang="en-US" b="1" i="1" dirty="0">
                <a:latin typeface="Palatino Linotype" panose="02040502050505030304" pitchFamily="18" charset="0"/>
              </a:rPr>
              <a:t>F=1</a:t>
            </a:r>
            <a:endParaRPr lang="en-US" b="1" baseline="-25000" dirty="0">
              <a:latin typeface="Palatino Linotype" panose="02040502050505030304" pitchFamily="18" charset="0"/>
            </a:endParaRPr>
          </a:p>
        </p:txBody>
      </p:sp>
      <p:sp>
        <p:nvSpPr>
          <p:cNvPr id="61" name="TextBox 60">
            <a:extLst>
              <a:ext uri="{FF2B5EF4-FFF2-40B4-BE49-F238E27FC236}">
                <a16:creationId xmlns:a16="http://schemas.microsoft.com/office/drawing/2014/main" id="{935ECCA9-C0C3-85A0-FAF6-80C674C801FB}"/>
              </a:ext>
            </a:extLst>
          </p:cNvPr>
          <p:cNvSpPr txBox="1"/>
          <p:nvPr/>
        </p:nvSpPr>
        <p:spPr>
          <a:xfrm>
            <a:off x="1644674" y="2967190"/>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D</a:t>
            </a:r>
            <a:r>
              <a:rPr lang="en-US" b="1" baseline="-25000" dirty="0">
                <a:latin typeface="Palatino Linotype" panose="02040502050505030304" pitchFamily="18" charset="0"/>
              </a:rPr>
              <a:t>5/2</a:t>
            </a:r>
            <a:r>
              <a:rPr lang="en-US" b="1" dirty="0">
                <a:latin typeface="Palatino Linotype" panose="02040502050505030304" pitchFamily="18" charset="0"/>
              </a:rPr>
              <a:t>, </a:t>
            </a:r>
            <a:r>
              <a:rPr lang="en-US" b="1" i="1" dirty="0">
                <a:latin typeface="Palatino Linotype" panose="02040502050505030304" pitchFamily="18" charset="0"/>
              </a:rPr>
              <a:t>F=2</a:t>
            </a:r>
            <a:endParaRPr lang="en-US" b="1" baseline="-25000" dirty="0">
              <a:latin typeface="Palatino Linotype" panose="02040502050505030304" pitchFamily="18" charset="0"/>
            </a:endParaRPr>
          </a:p>
        </p:txBody>
      </p:sp>
      <p:sp>
        <p:nvSpPr>
          <p:cNvPr id="62" name="TextBox 61">
            <a:extLst>
              <a:ext uri="{FF2B5EF4-FFF2-40B4-BE49-F238E27FC236}">
                <a16:creationId xmlns:a16="http://schemas.microsoft.com/office/drawing/2014/main" id="{B4054209-A0E0-ED6C-81CB-D5F0D1506077}"/>
              </a:ext>
            </a:extLst>
          </p:cNvPr>
          <p:cNvSpPr txBox="1"/>
          <p:nvPr/>
        </p:nvSpPr>
        <p:spPr>
          <a:xfrm>
            <a:off x="1230667" y="1805571"/>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P</a:t>
            </a:r>
            <a:r>
              <a:rPr lang="en-US" b="1" baseline="-25000" dirty="0">
                <a:latin typeface="Palatino Linotype" panose="02040502050505030304" pitchFamily="18" charset="0"/>
              </a:rPr>
              <a:t>1/2</a:t>
            </a:r>
            <a:r>
              <a:rPr lang="en-US" b="1" dirty="0">
                <a:latin typeface="Palatino Linotype" panose="02040502050505030304" pitchFamily="18" charset="0"/>
              </a:rPr>
              <a:t>, </a:t>
            </a:r>
            <a:r>
              <a:rPr lang="en-US" b="1" i="1" dirty="0">
                <a:latin typeface="Palatino Linotype" panose="02040502050505030304" pitchFamily="18" charset="0"/>
              </a:rPr>
              <a:t>F=0</a:t>
            </a:r>
            <a:endParaRPr lang="en-US" b="1" baseline="-25000" dirty="0">
              <a:latin typeface="Palatino Linotype" panose="02040502050505030304" pitchFamily="18" charset="0"/>
            </a:endParaRPr>
          </a:p>
        </p:txBody>
      </p:sp>
      <p:sp>
        <p:nvSpPr>
          <p:cNvPr id="79" name="Rectangle: Rounded Corners 78">
            <a:extLst>
              <a:ext uri="{FF2B5EF4-FFF2-40B4-BE49-F238E27FC236}">
                <a16:creationId xmlns:a16="http://schemas.microsoft.com/office/drawing/2014/main" id="{BBDB5BFA-0FFC-DCFD-9CF9-80F1BF57D159}"/>
              </a:ext>
            </a:extLst>
          </p:cNvPr>
          <p:cNvSpPr/>
          <p:nvPr/>
        </p:nvSpPr>
        <p:spPr>
          <a:xfrm>
            <a:off x="9396986" y="5092188"/>
            <a:ext cx="544796" cy="771296"/>
          </a:xfrm>
          <a:prstGeom prst="roundRect">
            <a:avLst>
              <a:gd name="adj" fmla="val 98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CFE44978-BE65-9337-35E0-460EA062765D}"/>
              </a:ext>
            </a:extLst>
          </p:cNvPr>
          <p:cNvSpPr/>
          <p:nvPr/>
        </p:nvSpPr>
        <p:spPr>
          <a:xfrm>
            <a:off x="4182094" y="4704679"/>
            <a:ext cx="2097546" cy="1194511"/>
          </a:xfrm>
          <a:prstGeom prst="roundRect">
            <a:avLst>
              <a:gd name="adj" fmla="val 98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651219DC-9B5A-4522-0896-7C5BB660A456}"/>
              </a:ext>
            </a:extLst>
          </p:cNvPr>
          <p:cNvGrpSpPr/>
          <p:nvPr/>
        </p:nvGrpSpPr>
        <p:grpSpPr>
          <a:xfrm>
            <a:off x="4315889" y="4927210"/>
            <a:ext cx="1822843" cy="802891"/>
            <a:chOff x="4085238" y="4868072"/>
            <a:chExt cx="1369697" cy="603298"/>
          </a:xfrm>
        </p:grpSpPr>
        <p:cxnSp>
          <p:nvCxnSpPr>
            <p:cNvPr id="82" name="Straight Connector 81">
              <a:extLst>
                <a:ext uri="{FF2B5EF4-FFF2-40B4-BE49-F238E27FC236}">
                  <a16:creationId xmlns:a16="http://schemas.microsoft.com/office/drawing/2014/main" id="{A2BD8EA9-6759-4CA0-E4B9-F5A674C0F6C7}"/>
                </a:ext>
              </a:extLst>
            </p:cNvPr>
            <p:cNvCxnSpPr>
              <a:cxnSpLocks/>
            </p:cNvCxnSpPr>
            <p:nvPr/>
          </p:nvCxnSpPr>
          <p:spPr>
            <a:xfrm>
              <a:off x="4447189" y="489863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5DE43EB-1D1B-70F6-97D1-BE083EDAE200}"/>
                </a:ext>
              </a:extLst>
            </p:cNvPr>
            <p:cNvCxnSpPr>
              <a:cxnSpLocks/>
            </p:cNvCxnSpPr>
            <p:nvPr/>
          </p:nvCxnSpPr>
          <p:spPr>
            <a:xfrm>
              <a:off x="4809140" y="4868072"/>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71511CD-BA7E-2822-B971-9CB8B15A96D5}"/>
                </a:ext>
              </a:extLst>
            </p:cNvPr>
            <p:cNvCxnSpPr>
              <a:cxnSpLocks/>
            </p:cNvCxnSpPr>
            <p:nvPr/>
          </p:nvCxnSpPr>
          <p:spPr>
            <a:xfrm>
              <a:off x="4447189" y="5035367"/>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12BE2BE-61F5-471E-33D6-1AFD2B271EA7}"/>
                </a:ext>
              </a:extLst>
            </p:cNvPr>
            <p:cNvCxnSpPr>
              <a:cxnSpLocks/>
            </p:cNvCxnSpPr>
            <p:nvPr/>
          </p:nvCxnSpPr>
          <p:spPr>
            <a:xfrm>
              <a:off x="4809140" y="5004808"/>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59FFF4E-ACCB-FF8F-D061-8950069BF5CA}"/>
                </a:ext>
              </a:extLst>
            </p:cNvPr>
            <p:cNvCxnSpPr>
              <a:cxnSpLocks/>
            </p:cNvCxnSpPr>
            <p:nvPr/>
          </p:nvCxnSpPr>
          <p:spPr>
            <a:xfrm>
              <a:off x="4085238" y="5334634"/>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29C04AD-E981-0FF4-B845-F8E66447C0F7}"/>
                </a:ext>
              </a:extLst>
            </p:cNvPr>
            <p:cNvCxnSpPr>
              <a:cxnSpLocks/>
            </p:cNvCxnSpPr>
            <p:nvPr/>
          </p:nvCxnSpPr>
          <p:spPr>
            <a:xfrm>
              <a:off x="4447189" y="5304075"/>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E3DC94D-31CB-98C5-EA11-5DC4E3C81D49}"/>
                </a:ext>
              </a:extLst>
            </p:cNvPr>
            <p:cNvCxnSpPr>
              <a:cxnSpLocks/>
            </p:cNvCxnSpPr>
            <p:nvPr/>
          </p:nvCxnSpPr>
          <p:spPr>
            <a:xfrm>
              <a:off x="4085238" y="5471370"/>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7EB62C3-46CB-3857-DE81-CFC8B5138989}"/>
                </a:ext>
              </a:extLst>
            </p:cNvPr>
            <p:cNvCxnSpPr>
              <a:cxnSpLocks/>
            </p:cNvCxnSpPr>
            <p:nvPr/>
          </p:nvCxnSpPr>
          <p:spPr>
            <a:xfrm>
              <a:off x="4447189" y="544081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3C755F8-54CE-439C-7E68-4CB97D4EFCDF}"/>
                </a:ext>
              </a:extLst>
            </p:cNvPr>
            <p:cNvCxnSpPr>
              <a:cxnSpLocks/>
            </p:cNvCxnSpPr>
            <p:nvPr/>
          </p:nvCxnSpPr>
          <p:spPr>
            <a:xfrm>
              <a:off x="4818664" y="5270065"/>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F0BDBC4-207C-1A2C-0248-5AF28561762C}"/>
                </a:ext>
              </a:extLst>
            </p:cNvPr>
            <p:cNvCxnSpPr>
              <a:cxnSpLocks/>
            </p:cNvCxnSpPr>
            <p:nvPr/>
          </p:nvCxnSpPr>
          <p:spPr>
            <a:xfrm>
              <a:off x="5180615" y="5239506"/>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2C3DC75-DF90-1F93-8A9E-4958FE36DC90}"/>
                </a:ext>
              </a:extLst>
            </p:cNvPr>
            <p:cNvCxnSpPr>
              <a:cxnSpLocks/>
            </p:cNvCxnSpPr>
            <p:nvPr/>
          </p:nvCxnSpPr>
          <p:spPr>
            <a:xfrm>
              <a:off x="4818664" y="540680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B4C256E-734A-989C-922C-812A5F4A4A0C}"/>
                </a:ext>
              </a:extLst>
            </p:cNvPr>
            <p:cNvCxnSpPr>
              <a:cxnSpLocks/>
            </p:cNvCxnSpPr>
            <p:nvPr/>
          </p:nvCxnSpPr>
          <p:spPr>
            <a:xfrm>
              <a:off x="5180615" y="5376242"/>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4" name="Straight Arrow Connector 93">
            <a:extLst>
              <a:ext uri="{FF2B5EF4-FFF2-40B4-BE49-F238E27FC236}">
                <a16:creationId xmlns:a16="http://schemas.microsoft.com/office/drawing/2014/main" id="{81D4C36E-3A8F-8279-BD77-34B4957BE620}"/>
              </a:ext>
            </a:extLst>
          </p:cNvPr>
          <p:cNvCxnSpPr>
            <a:cxnSpLocks/>
          </p:cNvCxnSpPr>
          <p:nvPr/>
        </p:nvCxnSpPr>
        <p:spPr>
          <a:xfrm>
            <a:off x="6952647" y="5305926"/>
            <a:ext cx="2321308" cy="230524"/>
          </a:xfrm>
          <a:prstGeom prst="straightConnector1">
            <a:avLst/>
          </a:prstGeom>
          <a:ln w="127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8BDC5882-18B4-82C4-3FCF-9008255A2E29}"/>
              </a:ext>
            </a:extLst>
          </p:cNvPr>
          <p:cNvSpPr txBox="1"/>
          <p:nvPr/>
        </p:nvSpPr>
        <p:spPr>
          <a:xfrm>
            <a:off x="3791978" y="5847519"/>
            <a:ext cx="530355" cy="307777"/>
          </a:xfrm>
          <a:prstGeom prst="rect">
            <a:avLst/>
          </a:prstGeom>
          <a:noFill/>
        </p:spPr>
        <p:txBody>
          <a:bodyPr wrap="square">
            <a:spAutoFit/>
          </a:bodyPr>
          <a:lstStyle/>
          <a:p>
            <a:pPr algn="ctr"/>
            <a:r>
              <a:rPr lang="en-US" sz="1400" b="1" dirty="0">
                <a:latin typeface="Palatino Linotype" panose="02040502050505030304" pitchFamily="18" charset="0"/>
              </a:rPr>
              <a:t>m</a:t>
            </a:r>
            <a:r>
              <a:rPr lang="en-US" sz="1400" b="1" baseline="-25000" dirty="0">
                <a:latin typeface="Palatino Linotype" panose="02040502050505030304" pitchFamily="18" charset="0"/>
              </a:rPr>
              <a:t>F</a:t>
            </a:r>
            <a:endParaRPr lang="en-US" sz="1400" baseline="-25000" dirty="0"/>
          </a:p>
        </p:txBody>
      </p:sp>
      <p:sp>
        <p:nvSpPr>
          <p:cNvPr id="96" name="TextBox 95">
            <a:extLst>
              <a:ext uri="{FF2B5EF4-FFF2-40B4-BE49-F238E27FC236}">
                <a16:creationId xmlns:a16="http://schemas.microsoft.com/office/drawing/2014/main" id="{021EC9DE-9776-8001-E32A-649950F2CC3E}"/>
              </a:ext>
            </a:extLst>
          </p:cNvPr>
          <p:cNvSpPr txBox="1"/>
          <p:nvPr/>
        </p:nvSpPr>
        <p:spPr>
          <a:xfrm>
            <a:off x="4209433" y="5879985"/>
            <a:ext cx="530355" cy="307777"/>
          </a:xfrm>
          <a:prstGeom prst="rect">
            <a:avLst/>
          </a:prstGeom>
          <a:noFill/>
        </p:spPr>
        <p:txBody>
          <a:bodyPr wrap="square">
            <a:spAutoFit/>
          </a:bodyPr>
          <a:lstStyle/>
          <a:p>
            <a:pPr algn="ctr"/>
            <a:r>
              <a:rPr lang="en-US" sz="1400" b="1" dirty="0">
                <a:latin typeface="Palatino Linotype" panose="02040502050505030304" pitchFamily="18" charset="0"/>
              </a:rPr>
              <a:t>-3/2</a:t>
            </a:r>
            <a:endParaRPr lang="en-US" sz="1400" dirty="0"/>
          </a:p>
        </p:txBody>
      </p:sp>
      <p:sp>
        <p:nvSpPr>
          <p:cNvPr id="97" name="TextBox 96">
            <a:extLst>
              <a:ext uri="{FF2B5EF4-FFF2-40B4-BE49-F238E27FC236}">
                <a16:creationId xmlns:a16="http://schemas.microsoft.com/office/drawing/2014/main" id="{A07DFFF3-2E83-9C78-035C-51555BDFE274}"/>
              </a:ext>
            </a:extLst>
          </p:cNvPr>
          <p:cNvSpPr txBox="1"/>
          <p:nvPr/>
        </p:nvSpPr>
        <p:spPr>
          <a:xfrm>
            <a:off x="4680964"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98" name="TextBox 97">
            <a:extLst>
              <a:ext uri="{FF2B5EF4-FFF2-40B4-BE49-F238E27FC236}">
                <a16:creationId xmlns:a16="http://schemas.microsoft.com/office/drawing/2014/main" id="{2DB26B2D-54C0-39DC-884F-83D0F418376A}"/>
              </a:ext>
            </a:extLst>
          </p:cNvPr>
          <p:cNvSpPr txBox="1"/>
          <p:nvPr/>
        </p:nvSpPr>
        <p:spPr>
          <a:xfrm>
            <a:off x="5194751"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99" name="TextBox 98">
            <a:extLst>
              <a:ext uri="{FF2B5EF4-FFF2-40B4-BE49-F238E27FC236}">
                <a16:creationId xmlns:a16="http://schemas.microsoft.com/office/drawing/2014/main" id="{B1DECE68-3273-0D3F-5DFA-AB459525DFFE}"/>
              </a:ext>
            </a:extLst>
          </p:cNvPr>
          <p:cNvSpPr txBox="1"/>
          <p:nvPr/>
        </p:nvSpPr>
        <p:spPr>
          <a:xfrm>
            <a:off x="5687929"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3/2</a:t>
            </a:r>
            <a:endParaRPr lang="en-US" sz="1400" dirty="0"/>
          </a:p>
        </p:txBody>
      </p:sp>
      <p:sp>
        <p:nvSpPr>
          <p:cNvPr id="100" name="TextBox 99">
            <a:extLst>
              <a:ext uri="{FF2B5EF4-FFF2-40B4-BE49-F238E27FC236}">
                <a16:creationId xmlns:a16="http://schemas.microsoft.com/office/drawing/2014/main" id="{C7A403FA-7D6F-6110-E15F-6B53178957C4}"/>
              </a:ext>
            </a:extLst>
          </p:cNvPr>
          <p:cNvSpPr txBox="1"/>
          <p:nvPr/>
        </p:nvSpPr>
        <p:spPr>
          <a:xfrm>
            <a:off x="6235646" y="4851231"/>
            <a:ext cx="710456" cy="338554"/>
          </a:xfrm>
          <a:prstGeom prst="rect">
            <a:avLst/>
          </a:prstGeom>
          <a:noFill/>
        </p:spPr>
        <p:txBody>
          <a:bodyPr wrap="square">
            <a:spAutoFit/>
          </a:bodyPr>
          <a:lstStyle/>
          <a:p>
            <a:pPr algn="ctr"/>
            <a:r>
              <a:rPr lang="en-US" sz="1600" b="1" i="1" dirty="0">
                <a:latin typeface="Palatino Linotype" panose="02040502050505030304" pitchFamily="18" charset="0"/>
              </a:rPr>
              <a:t>F</a:t>
            </a:r>
            <a:r>
              <a:rPr lang="en-US" sz="1600" b="1" dirty="0">
                <a:latin typeface="Palatino Linotype" panose="02040502050505030304" pitchFamily="18" charset="0"/>
              </a:rPr>
              <a:t>=1/2</a:t>
            </a:r>
            <a:endParaRPr lang="en-US" sz="1600" dirty="0"/>
          </a:p>
        </p:txBody>
      </p:sp>
      <p:sp>
        <p:nvSpPr>
          <p:cNvPr id="101" name="TextBox 100">
            <a:extLst>
              <a:ext uri="{FF2B5EF4-FFF2-40B4-BE49-F238E27FC236}">
                <a16:creationId xmlns:a16="http://schemas.microsoft.com/office/drawing/2014/main" id="{F3845EC6-90CE-496B-F002-CCE8E45F4B6B}"/>
              </a:ext>
            </a:extLst>
          </p:cNvPr>
          <p:cNvSpPr txBox="1"/>
          <p:nvPr/>
        </p:nvSpPr>
        <p:spPr>
          <a:xfrm>
            <a:off x="6235646" y="5347151"/>
            <a:ext cx="710456" cy="338554"/>
          </a:xfrm>
          <a:prstGeom prst="rect">
            <a:avLst/>
          </a:prstGeom>
          <a:noFill/>
        </p:spPr>
        <p:txBody>
          <a:bodyPr wrap="square">
            <a:spAutoFit/>
          </a:bodyPr>
          <a:lstStyle/>
          <a:p>
            <a:pPr algn="ctr"/>
            <a:r>
              <a:rPr lang="en-US" sz="1600" b="1" i="1" dirty="0">
                <a:latin typeface="Palatino Linotype" panose="02040502050505030304" pitchFamily="18" charset="0"/>
              </a:rPr>
              <a:t>F</a:t>
            </a:r>
            <a:r>
              <a:rPr lang="en-US" sz="1600" b="1" dirty="0">
                <a:latin typeface="Palatino Linotype" panose="02040502050505030304" pitchFamily="18" charset="0"/>
              </a:rPr>
              <a:t>=3/2</a:t>
            </a:r>
            <a:endParaRPr lang="en-US" sz="1600" dirty="0"/>
          </a:p>
        </p:txBody>
      </p:sp>
      <p:cxnSp>
        <p:nvCxnSpPr>
          <p:cNvPr id="7" name="Straight Connector 6">
            <a:extLst>
              <a:ext uri="{FF2B5EF4-FFF2-40B4-BE49-F238E27FC236}">
                <a16:creationId xmlns:a16="http://schemas.microsoft.com/office/drawing/2014/main" id="{3F9917EC-9662-C10B-4527-10A1068BCB3F}"/>
              </a:ext>
            </a:extLst>
          </p:cNvPr>
          <p:cNvCxnSpPr/>
          <p:nvPr/>
        </p:nvCxnSpPr>
        <p:spPr>
          <a:xfrm>
            <a:off x="1856389" y="5579094"/>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53C77-F9D1-40A0-AD11-7C0673401325}"/>
              </a:ext>
            </a:extLst>
          </p:cNvPr>
          <p:cNvCxnSpPr/>
          <p:nvPr/>
        </p:nvCxnSpPr>
        <p:spPr>
          <a:xfrm>
            <a:off x="1856587" y="3438340"/>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F7FB991-C819-C147-907B-2DCD567E4F20}"/>
              </a:ext>
            </a:extLst>
          </p:cNvPr>
          <p:cNvCxnSpPr>
            <a:stCxn id="46" idx="3"/>
            <a:endCxn id="102" idx="1"/>
          </p:cNvCxnSpPr>
          <p:nvPr/>
        </p:nvCxnSpPr>
        <p:spPr>
          <a:xfrm flipV="1">
            <a:off x="3149886" y="3617635"/>
            <a:ext cx="283877"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1221F95-9B19-6010-BC88-6494C62BFB20}"/>
              </a:ext>
            </a:extLst>
          </p:cNvPr>
          <p:cNvSpPr txBox="1"/>
          <p:nvPr/>
        </p:nvSpPr>
        <p:spPr>
          <a:xfrm>
            <a:off x="2232694" y="3718306"/>
            <a:ext cx="2206787" cy="646331"/>
          </a:xfrm>
          <a:prstGeom prst="rect">
            <a:avLst/>
          </a:prstGeom>
          <a:noFill/>
        </p:spPr>
        <p:txBody>
          <a:bodyPr wrap="square" rtlCol="0">
            <a:spAutoFit/>
          </a:bodyPr>
          <a:lstStyle/>
          <a:p>
            <a:pPr algn="ctr"/>
            <a:r>
              <a:rPr lang="en-US" b="1" dirty="0">
                <a:latin typeface="Palatino Linotype" panose="02040502050505030304" pitchFamily="18" charset="0"/>
              </a:rPr>
              <a:t>motional entanglement</a:t>
            </a:r>
          </a:p>
        </p:txBody>
      </p:sp>
      <p:cxnSp>
        <p:nvCxnSpPr>
          <p:cNvPr id="64" name="Straight Connector 63">
            <a:extLst>
              <a:ext uri="{FF2B5EF4-FFF2-40B4-BE49-F238E27FC236}">
                <a16:creationId xmlns:a16="http://schemas.microsoft.com/office/drawing/2014/main" id="{9D5A097A-EC56-E473-8D3E-C29575A01196}"/>
              </a:ext>
            </a:extLst>
          </p:cNvPr>
          <p:cNvCxnSpPr/>
          <p:nvPr/>
        </p:nvCxnSpPr>
        <p:spPr>
          <a:xfrm>
            <a:off x="4315204" y="5672562"/>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F69ADBB-6BC4-FD07-A687-511F67C85BC3}"/>
              </a:ext>
            </a:extLst>
          </p:cNvPr>
          <p:cNvCxnSpPr/>
          <p:nvPr/>
        </p:nvCxnSpPr>
        <p:spPr>
          <a:xfrm>
            <a:off x="4315204" y="548883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388E62D-E801-68D8-9C64-69E8F0602A35}"/>
              </a:ext>
            </a:extLst>
          </p:cNvPr>
          <p:cNvCxnSpPr/>
          <p:nvPr/>
        </p:nvCxnSpPr>
        <p:spPr>
          <a:xfrm>
            <a:off x="4797587" y="562988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575CD0-5B7C-8281-043F-37D004188604}"/>
              </a:ext>
            </a:extLst>
          </p:cNvPr>
          <p:cNvCxnSpPr/>
          <p:nvPr/>
        </p:nvCxnSpPr>
        <p:spPr>
          <a:xfrm>
            <a:off x="4797587" y="544138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D3FEA28-F00C-50A5-2565-5F7A20E8DC7D}"/>
              </a:ext>
            </a:extLst>
          </p:cNvPr>
          <p:cNvCxnSpPr/>
          <p:nvPr/>
        </p:nvCxnSpPr>
        <p:spPr>
          <a:xfrm>
            <a:off x="5291959" y="5584449"/>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27E73D3-9D1B-FCD8-6C1B-1D48935953DD}"/>
              </a:ext>
            </a:extLst>
          </p:cNvPr>
          <p:cNvCxnSpPr/>
          <p:nvPr/>
        </p:nvCxnSpPr>
        <p:spPr>
          <a:xfrm>
            <a:off x="5291959" y="5400718"/>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93EC38A-B0A5-7FB8-E892-935C8674F98E}"/>
              </a:ext>
            </a:extLst>
          </p:cNvPr>
          <p:cNvCxnSpPr/>
          <p:nvPr/>
        </p:nvCxnSpPr>
        <p:spPr>
          <a:xfrm>
            <a:off x="5773657" y="5546402"/>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5428707-2A9A-DFB3-54F6-5E88DEF85078}"/>
              </a:ext>
            </a:extLst>
          </p:cNvPr>
          <p:cNvCxnSpPr/>
          <p:nvPr/>
        </p:nvCxnSpPr>
        <p:spPr>
          <a:xfrm>
            <a:off x="5773657" y="536267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7039397-C2B5-8B97-2D65-9B72A8293605}"/>
              </a:ext>
            </a:extLst>
          </p:cNvPr>
          <p:cNvCxnSpPr/>
          <p:nvPr/>
        </p:nvCxnSpPr>
        <p:spPr>
          <a:xfrm>
            <a:off x="4797587" y="509153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46809C7-6481-BF08-FBE1-E401113847AF}"/>
              </a:ext>
            </a:extLst>
          </p:cNvPr>
          <p:cNvCxnSpPr/>
          <p:nvPr/>
        </p:nvCxnSpPr>
        <p:spPr>
          <a:xfrm>
            <a:off x="4797587" y="4907806"/>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961A7FA-2955-0B6C-622F-10C7509F33C7}"/>
              </a:ext>
            </a:extLst>
          </p:cNvPr>
          <p:cNvCxnSpPr/>
          <p:nvPr/>
        </p:nvCxnSpPr>
        <p:spPr>
          <a:xfrm>
            <a:off x="5273811" y="5058198"/>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A317EEA-51C1-2835-9B7F-333FE5DFEE03}"/>
              </a:ext>
            </a:extLst>
          </p:cNvPr>
          <p:cNvCxnSpPr/>
          <p:nvPr/>
        </p:nvCxnSpPr>
        <p:spPr>
          <a:xfrm>
            <a:off x="5273811" y="487446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19FC9632-3677-9CAF-35B5-24550037FD2B}"/>
              </a:ext>
            </a:extLst>
          </p:cNvPr>
          <p:cNvSpPr txBox="1"/>
          <p:nvPr/>
        </p:nvSpPr>
        <p:spPr>
          <a:xfrm>
            <a:off x="2245172" y="5565237"/>
            <a:ext cx="569298" cy="338554"/>
          </a:xfrm>
          <a:prstGeom prst="rect">
            <a:avLst/>
          </a:prstGeom>
          <a:noFill/>
        </p:spPr>
        <p:txBody>
          <a:bodyPr wrap="square">
            <a:spAutoFit/>
          </a:bodyPr>
          <a:lstStyle/>
          <a:p>
            <a:pPr algn="ctr"/>
            <a:r>
              <a:rPr lang="en-US" sz="1600" b="1" i="1" dirty="0">
                <a:latin typeface="Palatino Linotype" panose="02040502050505030304" pitchFamily="18" charset="0"/>
              </a:rPr>
              <a:t>n=0</a:t>
            </a:r>
            <a:endParaRPr lang="en-US" sz="1600" dirty="0"/>
          </a:p>
        </p:txBody>
      </p:sp>
      <p:sp>
        <p:nvSpPr>
          <p:cNvPr id="105" name="TextBox 104">
            <a:extLst>
              <a:ext uri="{FF2B5EF4-FFF2-40B4-BE49-F238E27FC236}">
                <a16:creationId xmlns:a16="http://schemas.microsoft.com/office/drawing/2014/main" id="{7A99B4EB-45BD-A59E-C839-ED3AA7099961}"/>
              </a:ext>
            </a:extLst>
          </p:cNvPr>
          <p:cNvSpPr txBox="1"/>
          <p:nvPr/>
        </p:nvSpPr>
        <p:spPr>
          <a:xfrm>
            <a:off x="2279078" y="5344081"/>
            <a:ext cx="569298" cy="338554"/>
          </a:xfrm>
          <a:prstGeom prst="rect">
            <a:avLst/>
          </a:prstGeom>
          <a:noFill/>
        </p:spPr>
        <p:txBody>
          <a:bodyPr wrap="square">
            <a:spAutoFit/>
          </a:bodyPr>
          <a:lstStyle/>
          <a:p>
            <a:pPr algn="ctr"/>
            <a:r>
              <a:rPr lang="en-US" sz="1600" b="1" i="1" dirty="0">
                <a:solidFill>
                  <a:srgbClr val="00B0F0"/>
                </a:solidFill>
                <a:latin typeface="Palatino Linotype" panose="02040502050505030304" pitchFamily="18" charset="0"/>
              </a:rPr>
              <a:t>n=1</a:t>
            </a:r>
            <a:endParaRPr lang="en-US" sz="1600" dirty="0">
              <a:solidFill>
                <a:srgbClr val="00B0F0"/>
              </a:solidFill>
            </a:endParaRPr>
          </a:p>
        </p:txBody>
      </p:sp>
      <p:cxnSp>
        <p:nvCxnSpPr>
          <p:cNvPr id="107" name="Straight Connector 106">
            <a:extLst>
              <a:ext uri="{FF2B5EF4-FFF2-40B4-BE49-F238E27FC236}">
                <a16:creationId xmlns:a16="http://schemas.microsoft.com/office/drawing/2014/main" id="{559523F5-26D3-3B02-BEE4-A3854EA61ACA}"/>
              </a:ext>
            </a:extLst>
          </p:cNvPr>
          <p:cNvCxnSpPr>
            <a:cxnSpLocks/>
          </p:cNvCxnSpPr>
          <p:nvPr/>
        </p:nvCxnSpPr>
        <p:spPr>
          <a:xfrm>
            <a:off x="6477069" y="3412454"/>
            <a:ext cx="18562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CEDF017A-58FB-5587-EA5C-85D8A4BDF0F1}"/>
              </a:ext>
            </a:extLst>
          </p:cNvPr>
          <p:cNvSpPr/>
          <p:nvPr/>
        </p:nvSpPr>
        <p:spPr>
          <a:xfrm>
            <a:off x="1966058" y="3454248"/>
            <a:ext cx="133878" cy="133878"/>
          </a:xfrm>
          <a:prstGeom prst="ellipse">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Arrow Connector 77">
            <a:extLst>
              <a:ext uri="{FF2B5EF4-FFF2-40B4-BE49-F238E27FC236}">
                <a16:creationId xmlns:a16="http://schemas.microsoft.com/office/drawing/2014/main" id="{9DC7CE76-39A9-06E3-E6A2-D642E7F4D309}"/>
              </a:ext>
            </a:extLst>
          </p:cNvPr>
          <p:cNvCxnSpPr>
            <a:cxnSpLocks/>
          </p:cNvCxnSpPr>
          <p:nvPr/>
        </p:nvCxnSpPr>
        <p:spPr>
          <a:xfrm>
            <a:off x="9953484" y="2285510"/>
            <a:ext cx="425874" cy="0"/>
          </a:xfrm>
          <a:prstGeom prst="straightConnector1">
            <a:avLst/>
          </a:prstGeom>
          <a:ln w="25400">
            <a:solidFill>
              <a:srgbClr val="C50BAF"/>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7E928F8D-2221-E46B-59D0-986511666C42}"/>
              </a:ext>
            </a:extLst>
          </p:cNvPr>
          <p:cNvSpPr txBox="1"/>
          <p:nvPr/>
        </p:nvSpPr>
        <p:spPr>
          <a:xfrm>
            <a:off x="10417779" y="2100111"/>
            <a:ext cx="1376363" cy="338554"/>
          </a:xfrm>
          <a:prstGeom prst="rect">
            <a:avLst/>
          </a:prstGeom>
          <a:noFill/>
        </p:spPr>
        <p:txBody>
          <a:bodyPr wrap="square" rtlCol="0">
            <a:spAutoFit/>
          </a:bodyPr>
          <a:lstStyle/>
          <a:p>
            <a:pPr algn="ctr"/>
            <a:r>
              <a:rPr lang="en-US" altLang="zh-CN" sz="1600" dirty="0">
                <a:latin typeface="Palatino Linotype" panose="02040502050505030304" pitchFamily="18" charset="0"/>
              </a:rPr>
              <a:t>narrow laser</a:t>
            </a:r>
            <a:endParaRPr lang="en-US" sz="1600" dirty="0">
              <a:latin typeface="Palatino Linotype" panose="02040502050505030304" pitchFamily="18" charset="0"/>
            </a:endParaRPr>
          </a:p>
        </p:txBody>
      </p:sp>
      <p:cxnSp>
        <p:nvCxnSpPr>
          <p:cNvPr id="69" name="Straight Connector 68">
            <a:extLst>
              <a:ext uri="{FF2B5EF4-FFF2-40B4-BE49-F238E27FC236}">
                <a16:creationId xmlns:a16="http://schemas.microsoft.com/office/drawing/2014/main" id="{CFA6AEF4-2882-E424-ECFE-D5B9AA92723E}"/>
              </a:ext>
            </a:extLst>
          </p:cNvPr>
          <p:cNvCxnSpPr/>
          <p:nvPr/>
        </p:nvCxnSpPr>
        <p:spPr>
          <a:xfrm>
            <a:off x="5307880" y="1957421"/>
            <a:ext cx="36576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11E6570B-E897-0EB7-57C3-9AD155114794}"/>
              </a:ext>
            </a:extLst>
          </p:cNvPr>
          <p:cNvCxnSpPr>
            <a:cxnSpLocks/>
          </p:cNvCxnSpPr>
          <p:nvPr/>
        </p:nvCxnSpPr>
        <p:spPr>
          <a:xfrm flipH="1" flipV="1">
            <a:off x="5514975" y="1990237"/>
            <a:ext cx="1030938" cy="145555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7A50033E-32DE-4356-B472-27033F51B87F}"/>
              </a:ext>
            </a:extLst>
          </p:cNvPr>
          <p:cNvCxnSpPr>
            <a:cxnSpLocks/>
          </p:cNvCxnSpPr>
          <p:nvPr/>
        </p:nvCxnSpPr>
        <p:spPr>
          <a:xfrm flipH="1">
            <a:off x="4499898" y="2002928"/>
            <a:ext cx="942197" cy="336848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97109695-3FD3-80C3-76B3-8DB3024E8C16}"/>
              </a:ext>
            </a:extLst>
          </p:cNvPr>
          <p:cNvSpPr/>
          <p:nvPr/>
        </p:nvSpPr>
        <p:spPr>
          <a:xfrm>
            <a:off x="4410974" y="5397934"/>
            <a:ext cx="168662" cy="1686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1C1EBDC8-B232-4FFA-4937-8B8B8765E79C}"/>
              </a:ext>
            </a:extLst>
          </p:cNvPr>
          <p:cNvSpPr/>
          <p:nvPr/>
        </p:nvSpPr>
        <p:spPr>
          <a:xfrm>
            <a:off x="1964062" y="3363329"/>
            <a:ext cx="133878" cy="13387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Arrow Connector 116">
            <a:extLst>
              <a:ext uri="{FF2B5EF4-FFF2-40B4-BE49-F238E27FC236}">
                <a16:creationId xmlns:a16="http://schemas.microsoft.com/office/drawing/2014/main" id="{9C4A89CE-68A8-76E1-A167-F5E81476B214}"/>
              </a:ext>
            </a:extLst>
          </p:cNvPr>
          <p:cNvCxnSpPr>
            <a:cxnSpLocks/>
          </p:cNvCxnSpPr>
          <p:nvPr/>
        </p:nvCxnSpPr>
        <p:spPr>
          <a:xfrm>
            <a:off x="9953484" y="2632643"/>
            <a:ext cx="42587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D1E93374-6F36-01B8-422F-2F12B2F095BB}"/>
              </a:ext>
            </a:extLst>
          </p:cNvPr>
          <p:cNvSpPr txBox="1"/>
          <p:nvPr/>
        </p:nvSpPr>
        <p:spPr>
          <a:xfrm>
            <a:off x="10384381" y="2467823"/>
            <a:ext cx="1409761" cy="338554"/>
          </a:xfrm>
          <a:prstGeom prst="rect">
            <a:avLst/>
          </a:prstGeom>
          <a:noFill/>
        </p:spPr>
        <p:txBody>
          <a:bodyPr wrap="square" rtlCol="0">
            <a:spAutoFit/>
          </a:bodyPr>
          <a:lstStyle/>
          <a:p>
            <a:pPr algn="ctr"/>
            <a:r>
              <a:rPr lang="en-US" altLang="zh-CN" sz="1600" dirty="0">
                <a:latin typeface="Palatino Linotype" panose="02040502050505030304" pitchFamily="18" charset="0"/>
              </a:rPr>
              <a:t>Raman lasers</a:t>
            </a:r>
            <a:endParaRPr lang="en-US" sz="1600" dirty="0">
              <a:latin typeface="Palatino Linotype" panose="02040502050505030304" pitchFamily="18" charset="0"/>
            </a:endParaRPr>
          </a:p>
        </p:txBody>
      </p:sp>
      <p:sp>
        <p:nvSpPr>
          <p:cNvPr id="121" name="TextBox 120">
            <a:extLst>
              <a:ext uri="{FF2B5EF4-FFF2-40B4-BE49-F238E27FC236}">
                <a16:creationId xmlns:a16="http://schemas.microsoft.com/office/drawing/2014/main" id="{EF11F755-F6E9-C5CB-BDFA-AE72C604A30B}"/>
              </a:ext>
            </a:extLst>
          </p:cNvPr>
          <p:cNvSpPr txBox="1"/>
          <p:nvPr/>
        </p:nvSpPr>
        <p:spPr>
          <a:xfrm>
            <a:off x="5033372" y="2988308"/>
            <a:ext cx="1367214" cy="369332"/>
          </a:xfrm>
          <a:prstGeom prst="rect">
            <a:avLst/>
          </a:prstGeom>
          <a:noFill/>
        </p:spPr>
        <p:txBody>
          <a:bodyPr wrap="square">
            <a:spAutoFit/>
          </a:bodyPr>
          <a:lstStyle/>
          <a:p>
            <a:pPr algn="ctr"/>
            <a:r>
              <a:rPr lang="en-US" sz="1800" b="1" i="1" dirty="0">
                <a:latin typeface="Palatino Linotype" panose="02040502050505030304" pitchFamily="18" charset="0"/>
              </a:rPr>
              <a:t>n=0 - </a:t>
            </a:r>
            <a:r>
              <a:rPr lang="en-US" sz="1800" b="1" i="1" dirty="0">
                <a:solidFill>
                  <a:srgbClr val="00B0F0"/>
                </a:solidFill>
                <a:latin typeface="Palatino Linotype" panose="02040502050505030304" pitchFamily="18" charset="0"/>
              </a:rPr>
              <a:t>n=1</a:t>
            </a:r>
            <a:endParaRPr lang="en-US" sz="1800" dirty="0">
              <a:solidFill>
                <a:srgbClr val="00B0F0"/>
              </a:solidFill>
            </a:endParaRPr>
          </a:p>
        </p:txBody>
      </p:sp>
      <p:sp>
        <p:nvSpPr>
          <p:cNvPr id="5" name="Rectangle 4">
            <a:extLst>
              <a:ext uri="{FF2B5EF4-FFF2-40B4-BE49-F238E27FC236}">
                <a16:creationId xmlns:a16="http://schemas.microsoft.com/office/drawing/2014/main" id="{29684FBB-40F3-6C39-B3C1-FD8F2E4D8772}"/>
              </a:ext>
            </a:extLst>
          </p:cNvPr>
          <p:cNvSpPr/>
          <p:nvPr/>
        </p:nvSpPr>
        <p:spPr>
          <a:xfrm>
            <a:off x="459188" y="232100"/>
            <a:ext cx="572522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State preparation and detection</a:t>
            </a:r>
            <a:endParaRPr lang="en-US" sz="3200" b="1" u="sng" baseline="-25000" dirty="0">
              <a:latin typeface="Times New Roman" panose="02020603050405020304" pitchFamily="18" charset="0"/>
              <a:cs typeface="Times New Roman" panose="02020603050405020304" pitchFamily="18" charset="0"/>
            </a:endParaRPr>
          </a:p>
        </p:txBody>
      </p:sp>
      <p:sp>
        <p:nvSpPr>
          <p:cNvPr id="68" name="Footer Placeholder 3">
            <a:extLst>
              <a:ext uri="{FF2B5EF4-FFF2-40B4-BE49-F238E27FC236}">
                <a16:creationId xmlns:a16="http://schemas.microsoft.com/office/drawing/2014/main" id="{7C54A32C-43C1-5EBB-9297-990A644B3A8D}"/>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8367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Rounded Corners 101">
            <a:extLst>
              <a:ext uri="{FF2B5EF4-FFF2-40B4-BE49-F238E27FC236}">
                <a16:creationId xmlns:a16="http://schemas.microsoft.com/office/drawing/2014/main" id="{46D13551-5C3E-0F7C-DBB0-4173F02CB916}"/>
              </a:ext>
            </a:extLst>
          </p:cNvPr>
          <p:cNvSpPr/>
          <p:nvPr/>
        </p:nvSpPr>
        <p:spPr>
          <a:xfrm>
            <a:off x="3433763" y="878920"/>
            <a:ext cx="8339137"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Palatino Linotype" panose="02040502050505030304" pitchFamily="18" charset="0"/>
              </a:rPr>
              <a:t>1</a:t>
            </a:r>
            <a:endParaRPr lang="en-US"/>
          </a:p>
        </p:txBody>
      </p:sp>
      <p:sp>
        <p:nvSpPr>
          <p:cNvPr id="4" name="Slide Number Placeholder 3">
            <a:extLst>
              <a:ext uri="{FF2B5EF4-FFF2-40B4-BE49-F238E27FC236}">
                <a16:creationId xmlns:a16="http://schemas.microsoft.com/office/drawing/2014/main" id="{1A32FFBE-6F37-667C-EF02-B96BEBB1511D}"/>
              </a:ext>
            </a:extLst>
          </p:cNvPr>
          <p:cNvSpPr>
            <a:spLocks noGrp="1"/>
          </p:cNvSpPr>
          <p:nvPr>
            <p:ph type="sldNum" sz="quarter" idx="12"/>
          </p:nvPr>
        </p:nvSpPr>
        <p:spPr/>
        <p:txBody>
          <a:bodyPr/>
          <a:lstStyle/>
          <a:p>
            <a:fld id="{C4B4B978-2769-4B31-A37E-51C501BA6227}" type="slidenum">
              <a:rPr lang="en-US" smtClean="0"/>
              <a:t>38</a:t>
            </a:fld>
            <a:endParaRPr lang="en-US"/>
          </a:p>
        </p:txBody>
      </p:sp>
      <p:cxnSp>
        <p:nvCxnSpPr>
          <p:cNvPr id="6" name="Straight Connector 5">
            <a:extLst>
              <a:ext uri="{FF2B5EF4-FFF2-40B4-BE49-F238E27FC236}">
                <a16:creationId xmlns:a16="http://schemas.microsoft.com/office/drawing/2014/main" id="{ACC99906-0FCC-45C8-EBE2-9FC645C4BEE2}"/>
              </a:ext>
            </a:extLst>
          </p:cNvPr>
          <p:cNvCxnSpPr/>
          <p:nvPr/>
        </p:nvCxnSpPr>
        <p:spPr>
          <a:xfrm>
            <a:off x="9481152" y="5411046"/>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258F41-B339-80E1-5CC4-79FDB5AC6E41}"/>
              </a:ext>
            </a:extLst>
          </p:cNvPr>
          <p:cNvCxnSpPr/>
          <p:nvPr/>
        </p:nvCxnSpPr>
        <p:spPr>
          <a:xfrm>
            <a:off x="10013598" y="528049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6EC490-E3C3-4598-ED13-D069C4E99E1B}"/>
              </a:ext>
            </a:extLst>
          </p:cNvPr>
          <p:cNvCxnSpPr/>
          <p:nvPr/>
        </p:nvCxnSpPr>
        <p:spPr>
          <a:xfrm>
            <a:off x="10561818" y="51566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1310EC-6275-4263-66C9-E986D2A44C9F}"/>
              </a:ext>
            </a:extLst>
          </p:cNvPr>
          <p:cNvCxnSpPr/>
          <p:nvPr/>
        </p:nvCxnSpPr>
        <p:spPr>
          <a:xfrm>
            <a:off x="11123262" y="5028080"/>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908911-BBB1-6697-FAC1-3CEAC3B86B04}"/>
              </a:ext>
            </a:extLst>
          </p:cNvPr>
          <p:cNvSpPr txBox="1"/>
          <p:nvPr/>
        </p:nvSpPr>
        <p:spPr>
          <a:xfrm>
            <a:off x="10098370" y="5863483"/>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3</a:t>
            </a:r>
            <a:r>
              <a:rPr lang="el-GR" b="1" dirty="0">
                <a:latin typeface="Palatino Linotype" panose="02040502050505030304" pitchFamily="18" charset="0"/>
              </a:rPr>
              <a:t>Δ</a:t>
            </a:r>
            <a:r>
              <a:rPr lang="en-US" b="1" baseline="-25000" dirty="0">
                <a:latin typeface="Palatino Linotype" panose="02040502050505030304" pitchFamily="18" charset="0"/>
              </a:rPr>
              <a:t>1</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sp>
        <p:nvSpPr>
          <p:cNvPr id="14" name="TextBox 13">
            <a:extLst>
              <a:ext uri="{FF2B5EF4-FFF2-40B4-BE49-F238E27FC236}">
                <a16:creationId xmlns:a16="http://schemas.microsoft.com/office/drawing/2014/main" id="{42683F0C-2DD2-7BF0-782A-6D5A3F92B466}"/>
              </a:ext>
            </a:extLst>
          </p:cNvPr>
          <p:cNvSpPr txBox="1"/>
          <p:nvPr/>
        </p:nvSpPr>
        <p:spPr>
          <a:xfrm>
            <a:off x="9399237" y="5431866"/>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15" name="TextBox 14">
            <a:extLst>
              <a:ext uri="{FF2B5EF4-FFF2-40B4-BE49-F238E27FC236}">
                <a16:creationId xmlns:a16="http://schemas.microsoft.com/office/drawing/2014/main" id="{53E5364E-9A65-0F0F-1E53-903BC5751761}"/>
              </a:ext>
            </a:extLst>
          </p:cNvPr>
          <p:cNvSpPr txBox="1"/>
          <p:nvPr/>
        </p:nvSpPr>
        <p:spPr>
          <a:xfrm>
            <a:off x="9931300" y="5317180"/>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=2</a:t>
            </a:r>
            <a:endParaRPr lang="en-US" dirty="0"/>
          </a:p>
        </p:txBody>
      </p:sp>
      <p:sp>
        <p:nvSpPr>
          <p:cNvPr id="16" name="TextBox 15">
            <a:extLst>
              <a:ext uri="{FF2B5EF4-FFF2-40B4-BE49-F238E27FC236}">
                <a16:creationId xmlns:a16="http://schemas.microsoft.com/office/drawing/2014/main" id="{DE71F177-CDD2-33BC-2D96-96DFB45575FE}"/>
              </a:ext>
            </a:extLst>
          </p:cNvPr>
          <p:cNvSpPr txBox="1"/>
          <p:nvPr/>
        </p:nvSpPr>
        <p:spPr>
          <a:xfrm>
            <a:off x="10479520" y="5195473"/>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=3</a:t>
            </a:r>
            <a:endParaRPr lang="en-US" dirty="0"/>
          </a:p>
        </p:txBody>
      </p:sp>
      <p:sp>
        <p:nvSpPr>
          <p:cNvPr id="17" name="TextBox 16">
            <a:extLst>
              <a:ext uri="{FF2B5EF4-FFF2-40B4-BE49-F238E27FC236}">
                <a16:creationId xmlns:a16="http://schemas.microsoft.com/office/drawing/2014/main" id="{B6B52940-52EE-8395-9EC0-8178C353CA48}"/>
              </a:ext>
            </a:extLst>
          </p:cNvPr>
          <p:cNvSpPr txBox="1"/>
          <p:nvPr/>
        </p:nvSpPr>
        <p:spPr>
          <a:xfrm>
            <a:off x="11040964" y="5062534"/>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=4</a:t>
            </a:r>
            <a:endParaRPr lang="en-US" dirty="0"/>
          </a:p>
        </p:txBody>
      </p:sp>
      <p:sp>
        <p:nvSpPr>
          <p:cNvPr id="18" name="Oval 17">
            <a:extLst>
              <a:ext uri="{FF2B5EF4-FFF2-40B4-BE49-F238E27FC236}">
                <a16:creationId xmlns:a16="http://schemas.microsoft.com/office/drawing/2014/main" id="{4EF27B59-618E-47BD-2334-65962E931D57}"/>
              </a:ext>
            </a:extLst>
          </p:cNvPr>
          <p:cNvSpPr/>
          <p:nvPr/>
        </p:nvSpPr>
        <p:spPr>
          <a:xfrm>
            <a:off x="9558331" y="5189785"/>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2CF381-E4CB-8B5E-EC69-F423EACE65CD}"/>
              </a:ext>
            </a:extLst>
          </p:cNvPr>
          <p:cNvSpPr/>
          <p:nvPr/>
        </p:nvSpPr>
        <p:spPr>
          <a:xfrm>
            <a:off x="10098211" y="5087815"/>
            <a:ext cx="181400" cy="18140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D9E39C-8F05-74F4-F2A8-4AF781AF14C8}"/>
              </a:ext>
            </a:extLst>
          </p:cNvPr>
          <p:cNvSpPr/>
          <p:nvPr/>
        </p:nvSpPr>
        <p:spPr>
          <a:xfrm>
            <a:off x="10673137" y="5004808"/>
            <a:ext cx="135799" cy="135799"/>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CCB37BB-C8B6-6429-C529-2256FE58C960}"/>
              </a:ext>
            </a:extLst>
          </p:cNvPr>
          <p:cNvSpPr/>
          <p:nvPr/>
        </p:nvSpPr>
        <p:spPr>
          <a:xfrm>
            <a:off x="11261301" y="4927210"/>
            <a:ext cx="89680" cy="8968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E7ABE22-4170-29B0-C8AB-1A1897505941}"/>
              </a:ext>
            </a:extLst>
          </p:cNvPr>
          <p:cNvSpPr txBox="1"/>
          <p:nvPr/>
        </p:nvSpPr>
        <p:spPr>
          <a:xfrm>
            <a:off x="369093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232</a:t>
            </a:r>
            <a:r>
              <a:rPr lang="en-US" b="1" dirty="0">
                <a:latin typeface="Palatino Linotype" panose="02040502050505030304" pitchFamily="18" charset="0"/>
              </a:rPr>
              <a:t>ThF</a:t>
            </a:r>
            <a:r>
              <a:rPr lang="en-US" b="1" baseline="30000" dirty="0">
                <a:latin typeface="Palatino Linotype" panose="02040502050505030304" pitchFamily="18" charset="0"/>
              </a:rPr>
              <a:t>+</a:t>
            </a:r>
          </a:p>
        </p:txBody>
      </p:sp>
      <p:sp>
        <p:nvSpPr>
          <p:cNvPr id="2" name="Arc 1">
            <a:extLst>
              <a:ext uri="{FF2B5EF4-FFF2-40B4-BE49-F238E27FC236}">
                <a16:creationId xmlns:a16="http://schemas.microsoft.com/office/drawing/2014/main" id="{41DD27DA-1013-F48C-B305-2182F7751F1C}"/>
              </a:ext>
            </a:extLst>
          </p:cNvPr>
          <p:cNvSpPr/>
          <p:nvPr/>
        </p:nvSpPr>
        <p:spPr>
          <a:xfrm rot="19415232">
            <a:off x="9643358" y="4915406"/>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423E548-1F37-D5E9-B722-ABA0EB3C848D}"/>
              </a:ext>
            </a:extLst>
          </p:cNvPr>
          <p:cNvSpPr/>
          <p:nvPr/>
        </p:nvSpPr>
        <p:spPr>
          <a:xfrm rot="19415232">
            <a:off x="10202225" y="4819044"/>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0BD4F86D-86B6-E691-138E-549A194647B5}"/>
              </a:ext>
            </a:extLst>
          </p:cNvPr>
          <p:cNvSpPr/>
          <p:nvPr/>
        </p:nvSpPr>
        <p:spPr>
          <a:xfrm rot="19415232">
            <a:off x="10757497" y="4731081"/>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7E75D71B-6BAB-39BE-AE6C-743F1DA1C0CC}"/>
              </a:ext>
            </a:extLst>
          </p:cNvPr>
          <p:cNvSpPr/>
          <p:nvPr/>
        </p:nvSpPr>
        <p:spPr>
          <a:xfrm rot="19415232">
            <a:off x="9901823" y="1301697"/>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984B17E9-CD60-84E0-FA1E-7B8580A0F696}"/>
              </a:ext>
            </a:extLst>
          </p:cNvPr>
          <p:cNvSpPr txBox="1"/>
          <p:nvPr/>
        </p:nvSpPr>
        <p:spPr>
          <a:xfrm>
            <a:off x="10435080" y="1244488"/>
            <a:ext cx="1376363" cy="338554"/>
          </a:xfrm>
          <a:prstGeom prst="rect">
            <a:avLst/>
          </a:prstGeom>
          <a:noFill/>
        </p:spPr>
        <p:txBody>
          <a:bodyPr wrap="square" rtlCol="0">
            <a:spAutoFit/>
          </a:bodyPr>
          <a:lstStyle/>
          <a:p>
            <a:pPr algn="ctr"/>
            <a:r>
              <a:rPr lang="en-US" sz="1600" dirty="0">
                <a:latin typeface="Palatino Linotype" panose="02040502050505030304" pitchFamily="18" charset="0"/>
              </a:rPr>
              <a:t>microwave</a:t>
            </a:r>
          </a:p>
        </p:txBody>
      </p:sp>
      <p:cxnSp>
        <p:nvCxnSpPr>
          <p:cNvPr id="26" name="Straight Connector 25">
            <a:extLst>
              <a:ext uri="{FF2B5EF4-FFF2-40B4-BE49-F238E27FC236}">
                <a16:creationId xmlns:a16="http://schemas.microsoft.com/office/drawing/2014/main" id="{8B03E054-17CC-168D-A9A5-3395BDBB6029}"/>
              </a:ext>
            </a:extLst>
          </p:cNvPr>
          <p:cNvCxnSpPr>
            <a:cxnSpLocks/>
          </p:cNvCxnSpPr>
          <p:nvPr/>
        </p:nvCxnSpPr>
        <p:spPr>
          <a:xfrm>
            <a:off x="7140365" y="1552074"/>
            <a:ext cx="10963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11B855A-9CFF-7283-C3EB-C5814ADDF741}"/>
              </a:ext>
            </a:extLst>
          </p:cNvPr>
          <p:cNvSpPr txBox="1"/>
          <p:nvPr/>
        </p:nvSpPr>
        <p:spPr>
          <a:xfrm>
            <a:off x="6827481" y="1171350"/>
            <a:ext cx="1788831" cy="369332"/>
          </a:xfrm>
          <a:prstGeom prst="rect">
            <a:avLst/>
          </a:prstGeom>
          <a:noFill/>
        </p:spPr>
        <p:txBody>
          <a:bodyPr wrap="square" rtlCol="0">
            <a:spAutoFit/>
          </a:bodyPr>
          <a:lstStyle/>
          <a:p>
            <a:pPr algn="ctr"/>
            <a:r>
              <a:rPr lang="el-GR" b="1" dirty="0">
                <a:latin typeface="Palatino Linotype" panose="02040502050505030304" pitchFamily="18" charset="0"/>
              </a:rPr>
              <a:t>Ω</a:t>
            </a:r>
            <a:r>
              <a:rPr lang="en-US" b="1" dirty="0">
                <a:latin typeface="Palatino Linotype" panose="02040502050505030304" pitchFamily="18" charset="0"/>
              </a:rPr>
              <a:t>=0</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 </a:t>
            </a:r>
            <a:r>
              <a:rPr lang="en-US" b="1" i="1" dirty="0">
                <a:latin typeface="Palatino Linotype" panose="02040502050505030304" pitchFamily="18" charset="0"/>
              </a:rPr>
              <a:t>J</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31" name="Straight Arrow Connector 30">
            <a:extLst>
              <a:ext uri="{FF2B5EF4-FFF2-40B4-BE49-F238E27FC236}">
                <a16:creationId xmlns:a16="http://schemas.microsoft.com/office/drawing/2014/main" id="{BBE7C3F5-F724-5C1C-FF48-C29E7D7C22EF}"/>
              </a:ext>
            </a:extLst>
          </p:cNvPr>
          <p:cNvCxnSpPr>
            <a:cxnSpLocks/>
          </p:cNvCxnSpPr>
          <p:nvPr/>
        </p:nvCxnSpPr>
        <p:spPr>
          <a:xfrm flipH="1" flipV="1">
            <a:off x="7955261" y="1647825"/>
            <a:ext cx="1648913" cy="350884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E6EE7C-D5AE-899F-A361-E2C382EDC1A2}"/>
              </a:ext>
            </a:extLst>
          </p:cNvPr>
          <p:cNvCxnSpPr/>
          <p:nvPr/>
        </p:nvCxnSpPr>
        <p:spPr>
          <a:xfrm>
            <a:off x="6995127" y="34393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ABED956-42CB-D5F7-9199-E908E54E25F2}"/>
              </a:ext>
            </a:extLst>
          </p:cNvPr>
          <p:cNvCxnSpPr/>
          <p:nvPr/>
        </p:nvCxnSpPr>
        <p:spPr>
          <a:xfrm>
            <a:off x="6477069" y="3521187"/>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0DA4834-E058-20FD-877D-93E74962EAC9}"/>
              </a:ext>
            </a:extLst>
          </p:cNvPr>
          <p:cNvSpPr txBox="1"/>
          <p:nvPr/>
        </p:nvSpPr>
        <p:spPr>
          <a:xfrm>
            <a:off x="6422292" y="3704747"/>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=0</a:t>
            </a:r>
            <a:endParaRPr lang="en-US" dirty="0"/>
          </a:p>
        </p:txBody>
      </p:sp>
      <p:sp>
        <p:nvSpPr>
          <p:cNvPr id="32" name="TextBox 31">
            <a:extLst>
              <a:ext uri="{FF2B5EF4-FFF2-40B4-BE49-F238E27FC236}">
                <a16:creationId xmlns:a16="http://schemas.microsoft.com/office/drawing/2014/main" id="{794E094A-0D3B-CD86-4357-86BB64179AA0}"/>
              </a:ext>
            </a:extLst>
          </p:cNvPr>
          <p:cNvSpPr txBox="1"/>
          <p:nvPr/>
        </p:nvSpPr>
        <p:spPr>
          <a:xfrm>
            <a:off x="6912829" y="3445795"/>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35" name="Oval 34">
            <a:extLst>
              <a:ext uri="{FF2B5EF4-FFF2-40B4-BE49-F238E27FC236}">
                <a16:creationId xmlns:a16="http://schemas.microsoft.com/office/drawing/2014/main" id="{D21398A1-D127-02BD-82B1-635D6F13B4F7}"/>
              </a:ext>
            </a:extLst>
          </p:cNvPr>
          <p:cNvSpPr/>
          <p:nvPr/>
        </p:nvSpPr>
        <p:spPr>
          <a:xfrm>
            <a:off x="6501371" y="3450172"/>
            <a:ext cx="142050" cy="14205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53F9494-AB6B-9000-67FE-0A47C623EE55}"/>
              </a:ext>
            </a:extLst>
          </p:cNvPr>
          <p:cNvSpPr/>
          <p:nvPr/>
        </p:nvSpPr>
        <p:spPr>
          <a:xfrm>
            <a:off x="7072580" y="3210009"/>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A9AE43E2-0D70-6ACB-E5ED-E7EED4F1EA34}"/>
              </a:ext>
            </a:extLst>
          </p:cNvPr>
          <p:cNvCxnSpPr>
            <a:cxnSpLocks/>
          </p:cNvCxnSpPr>
          <p:nvPr/>
        </p:nvCxnSpPr>
        <p:spPr>
          <a:xfrm>
            <a:off x="9953484" y="1779128"/>
            <a:ext cx="42587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7E51704-6B20-152E-4A53-579B4BFC508D}"/>
              </a:ext>
            </a:extLst>
          </p:cNvPr>
          <p:cNvSpPr txBox="1"/>
          <p:nvPr/>
        </p:nvSpPr>
        <p:spPr>
          <a:xfrm>
            <a:off x="10417779" y="1703471"/>
            <a:ext cx="1376363" cy="338554"/>
          </a:xfrm>
          <a:prstGeom prst="rect">
            <a:avLst/>
          </a:prstGeom>
          <a:noFill/>
        </p:spPr>
        <p:txBody>
          <a:bodyPr wrap="square" rtlCol="0">
            <a:spAutoFit/>
          </a:bodyPr>
          <a:lstStyle/>
          <a:p>
            <a:pPr algn="ctr"/>
            <a:r>
              <a:rPr lang="en-US" sz="1600" dirty="0">
                <a:latin typeface="Palatino Linotype" panose="02040502050505030304" pitchFamily="18" charset="0"/>
              </a:rPr>
              <a:t>OP lasers</a:t>
            </a:r>
          </a:p>
        </p:txBody>
      </p:sp>
      <p:cxnSp>
        <p:nvCxnSpPr>
          <p:cNvPr id="34" name="Straight Arrow Connector 33">
            <a:extLst>
              <a:ext uri="{FF2B5EF4-FFF2-40B4-BE49-F238E27FC236}">
                <a16:creationId xmlns:a16="http://schemas.microsoft.com/office/drawing/2014/main" id="{80B12E89-827F-AC30-6104-ACF106C745F6}"/>
              </a:ext>
            </a:extLst>
          </p:cNvPr>
          <p:cNvCxnSpPr/>
          <p:nvPr/>
        </p:nvCxnSpPr>
        <p:spPr>
          <a:xfrm flipV="1">
            <a:off x="7196138" y="1647825"/>
            <a:ext cx="647700" cy="152400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3A4FD2A-2A6E-1180-4E3B-3B3C6AC2BC81}"/>
              </a:ext>
            </a:extLst>
          </p:cNvPr>
          <p:cNvCxnSpPr>
            <a:cxnSpLocks/>
          </p:cNvCxnSpPr>
          <p:nvPr/>
        </p:nvCxnSpPr>
        <p:spPr>
          <a:xfrm>
            <a:off x="9953484" y="1884998"/>
            <a:ext cx="425874"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1B2242A-5AA3-5AA2-5E58-BDFD14EBDC91}"/>
              </a:ext>
            </a:extLst>
          </p:cNvPr>
          <p:cNvSpPr txBox="1"/>
          <p:nvPr/>
        </p:nvSpPr>
        <p:spPr>
          <a:xfrm>
            <a:off x="7442267" y="3407556"/>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1</a:t>
            </a:r>
            <a:r>
              <a:rPr lang="el-GR" b="1" dirty="0">
                <a:latin typeface="Palatino Linotype" panose="02040502050505030304" pitchFamily="18" charset="0"/>
              </a:rPr>
              <a:t>∑</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41" name="Straight Arrow Connector 40">
            <a:extLst>
              <a:ext uri="{FF2B5EF4-FFF2-40B4-BE49-F238E27FC236}">
                <a16:creationId xmlns:a16="http://schemas.microsoft.com/office/drawing/2014/main" id="{6280FC1F-1319-E8CF-B2E9-CA656C1E1BBB}"/>
              </a:ext>
            </a:extLst>
          </p:cNvPr>
          <p:cNvCxnSpPr>
            <a:cxnSpLocks/>
          </p:cNvCxnSpPr>
          <p:nvPr/>
        </p:nvCxnSpPr>
        <p:spPr>
          <a:xfrm flipV="1">
            <a:off x="4171950" y="1540682"/>
            <a:ext cx="0" cy="7119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D26F238-0F16-043E-578E-3353487E0A49}"/>
              </a:ext>
            </a:extLst>
          </p:cNvPr>
          <p:cNvSpPr txBox="1"/>
          <p:nvPr/>
        </p:nvSpPr>
        <p:spPr>
          <a:xfrm>
            <a:off x="4182094" y="1426174"/>
            <a:ext cx="346282" cy="369332"/>
          </a:xfrm>
          <a:prstGeom prst="rect">
            <a:avLst/>
          </a:prstGeom>
          <a:noFill/>
        </p:spPr>
        <p:txBody>
          <a:bodyPr wrap="square" rtlCol="0">
            <a:spAutoFit/>
          </a:bodyPr>
          <a:lstStyle/>
          <a:p>
            <a:pPr algn="ctr"/>
            <a:r>
              <a:rPr lang="en-US" b="1" dirty="0">
                <a:latin typeface="Palatino Linotype" panose="02040502050505030304" pitchFamily="18" charset="0"/>
              </a:rPr>
              <a:t>B</a:t>
            </a:r>
          </a:p>
        </p:txBody>
      </p:sp>
      <p:cxnSp>
        <p:nvCxnSpPr>
          <p:cNvPr id="45" name="Straight Connector 44">
            <a:extLst>
              <a:ext uri="{FF2B5EF4-FFF2-40B4-BE49-F238E27FC236}">
                <a16:creationId xmlns:a16="http://schemas.microsoft.com/office/drawing/2014/main" id="{950B02EE-149F-5AB7-2A11-8CC765C6F26A}"/>
              </a:ext>
            </a:extLst>
          </p:cNvPr>
          <p:cNvCxnSpPr/>
          <p:nvPr/>
        </p:nvCxnSpPr>
        <p:spPr>
          <a:xfrm>
            <a:off x="6728102" y="3492609"/>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C9F713B-E93E-4A2D-2D76-47D3A2F117A3}"/>
              </a:ext>
            </a:extLst>
          </p:cNvPr>
          <p:cNvSpPr txBox="1"/>
          <p:nvPr/>
        </p:nvSpPr>
        <p:spPr>
          <a:xfrm>
            <a:off x="6279640" y="3488627"/>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0" name="TextBox 49">
            <a:extLst>
              <a:ext uri="{FF2B5EF4-FFF2-40B4-BE49-F238E27FC236}">
                <a16:creationId xmlns:a16="http://schemas.microsoft.com/office/drawing/2014/main" id="{D72B8C91-405F-D2AF-88DF-AD6336D8FBA4}"/>
              </a:ext>
            </a:extLst>
          </p:cNvPr>
          <p:cNvSpPr txBox="1"/>
          <p:nvPr/>
        </p:nvSpPr>
        <p:spPr>
          <a:xfrm>
            <a:off x="6555439" y="3464215"/>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1" name="Oval 50">
            <a:extLst>
              <a:ext uri="{FF2B5EF4-FFF2-40B4-BE49-F238E27FC236}">
                <a16:creationId xmlns:a16="http://schemas.microsoft.com/office/drawing/2014/main" id="{3FD99E44-7957-E22F-BEB3-A13941578E8A}"/>
              </a:ext>
            </a:extLst>
          </p:cNvPr>
          <p:cNvSpPr/>
          <p:nvPr/>
        </p:nvSpPr>
        <p:spPr>
          <a:xfrm>
            <a:off x="6759203" y="3360221"/>
            <a:ext cx="120142" cy="120142"/>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5243C4B1-CA5E-9091-E021-FC8CF03B823B}"/>
              </a:ext>
            </a:extLst>
          </p:cNvPr>
          <p:cNvCxnSpPr>
            <a:cxnSpLocks/>
          </p:cNvCxnSpPr>
          <p:nvPr/>
        </p:nvCxnSpPr>
        <p:spPr>
          <a:xfrm flipV="1">
            <a:off x="6892595" y="1652987"/>
            <a:ext cx="684441" cy="161045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ABA9E6B-B9CF-D3C2-BF37-A2F3CC5EB82A}"/>
              </a:ext>
            </a:extLst>
          </p:cNvPr>
          <p:cNvCxnSpPr>
            <a:cxnSpLocks/>
          </p:cNvCxnSpPr>
          <p:nvPr/>
        </p:nvCxnSpPr>
        <p:spPr>
          <a:xfrm>
            <a:off x="9953484" y="1991832"/>
            <a:ext cx="425874"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3" name="Arrow: Curved Down 52">
            <a:extLst>
              <a:ext uri="{FF2B5EF4-FFF2-40B4-BE49-F238E27FC236}">
                <a16:creationId xmlns:a16="http://schemas.microsoft.com/office/drawing/2014/main" id="{8BF54441-4305-4875-F0CB-F9942E0251AE}"/>
              </a:ext>
            </a:extLst>
          </p:cNvPr>
          <p:cNvSpPr/>
          <p:nvPr/>
        </p:nvSpPr>
        <p:spPr>
          <a:xfrm flipH="1">
            <a:off x="7118525" y="2265353"/>
            <a:ext cx="270940" cy="185098"/>
          </a:xfrm>
          <a:prstGeom prst="curved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a:extLst>
              <a:ext uri="{FF2B5EF4-FFF2-40B4-BE49-F238E27FC236}">
                <a16:creationId xmlns:a16="http://schemas.microsoft.com/office/drawing/2014/main" id="{8B4B6EE9-46AA-ED1C-C9F3-63C7949F5960}"/>
              </a:ext>
            </a:extLst>
          </p:cNvPr>
          <p:cNvCxnSpPr>
            <a:cxnSpLocks/>
          </p:cNvCxnSpPr>
          <p:nvPr/>
        </p:nvCxnSpPr>
        <p:spPr>
          <a:xfrm flipV="1">
            <a:off x="6613439" y="1651786"/>
            <a:ext cx="684441" cy="1610450"/>
          </a:xfrm>
          <a:prstGeom prst="straightConnector1">
            <a:avLst/>
          </a:prstGeom>
          <a:ln w="254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023460C-0187-3117-CA9E-A69C63441E12}"/>
                  </a:ext>
                </a:extLst>
              </p:cNvPr>
              <p:cNvSpPr txBox="1"/>
              <p:nvPr/>
            </p:nvSpPr>
            <p:spPr>
              <a:xfrm rot="17574392">
                <a:off x="6356565" y="2219426"/>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~1</m:t>
                      </m:r>
                      <m:r>
                        <a:rPr lang="en-US" b="0" i="1" smtClean="0">
                          <a:latin typeface="Cambria Math" panose="02040503050406030204" pitchFamily="18" charset="0"/>
                        </a:rPr>
                        <m:t>𝜇</m:t>
                      </m:r>
                      <m:r>
                        <a:rPr lang="en-US" b="0" i="1" smtClean="0">
                          <a:latin typeface="Cambria Math" panose="02040503050406030204" pitchFamily="18" charset="0"/>
                        </a:rPr>
                        <m:t>𝑠</m:t>
                      </m:r>
                    </m:oMath>
                  </m:oMathPara>
                </a14:m>
                <a:endParaRPr lang="en-US" dirty="0"/>
              </a:p>
            </p:txBody>
          </p:sp>
        </mc:Choice>
        <mc:Fallback xmlns="">
          <p:sp>
            <p:nvSpPr>
              <p:cNvPr id="56" name="TextBox 55">
                <a:extLst>
                  <a:ext uri="{FF2B5EF4-FFF2-40B4-BE49-F238E27FC236}">
                    <a16:creationId xmlns:a16="http://schemas.microsoft.com/office/drawing/2014/main" id="{7023460C-0187-3117-CA9E-A69C63441E12}"/>
                  </a:ext>
                </a:extLst>
              </p:cNvPr>
              <p:cNvSpPr txBox="1">
                <a:spLocks noRot="1" noChangeAspect="1" noMove="1" noResize="1" noEditPoints="1" noAdjustHandles="1" noChangeArrowheads="1" noChangeShapeType="1" noTextEdit="1"/>
              </p:cNvSpPr>
              <p:nvPr/>
            </p:nvSpPr>
            <p:spPr>
              <a:xfrm rot="17574392">
                <a:off x="6356565" y="2219426"/>
                <a:ext cx="813759" cy="369332"/>
              </a:xfrm>
              <a:prstGeom prst="rect">
                <a:avLst/>
              </a:prstGeom>
              <a:blipFill>
                <a:blip r:embed="rId3"/>
                <a:stretch>
                  <a:fillRect r="-5505"/>
                </a:stretch>
              </a:blipFill>
            </p:spPr>
            <p:txBody>
              <a:bodyPr/>
              <a:lstStyle/>
              <a:p>
                <a:r>
                  <a:rPr lang="en-US">
                    <a:noFill/>
                  </a:rPr>
                  <a:t> </a:t>
                </a:r>
              </a:p>
            </p:txBody>
          </p:sp>
        </mc:Fallback>
      </mc:AlternateContent>
      <p:cxnSp>
        <p:nvCxnSpPr>
          <p:cNvPr id="57" name="Straight Arrow Connector 56">
            <a:extLst>
              <a:ext uri="{FF2B5EF4-FFF2-40B4-BE49-F238E27FC236}">
                <a16:creationId xmlns:a16="http://schemas.microsoft.com/office/drawing/2014/main" id="{DF196AB4-703F-3ED5-35A7-BD0B9C1452E5}"/>
              </a:ext>
            </a:extLst>
          </p:cNvPr>
          <p:cNvCxnSpPr>
            <a:cxnSpLocks/>
          </p:cNvCxnSpPr>
          <p:nvPr/>
        </p:nvCxnSpPr>
        <p:spPr>
          <a:xfrm flipH="1" flipV="1">
            <a:off x="7147659" y="3916627"/>
            <a:ext cx="2114093" cy="1330573"/>
          </a:xfrm>
          <a:prstGeom prst="straightConnector1">
            <a:avLst/>
          </a:prstGeom>
          <a:ln w="254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ADDB42E-8CB7-5580-3305-BECB9347CE71}"/>
                  </a:ext>
                </a:extLst>
              </p:cNvPr>
              <p:cNvSpPr txBox="1"/>
              <p:nvPr/>
            </p:nvSpPr>
            <p:spPr>
              <a:xfrm rot="1832604">
                <a:off x="7857416" y="4255228"/>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~5</m:t>
                      </m:r>
                      <m:r>
                        <a:rPr lang="en-US" b="0" i="1" smtClean="0">
                          <a:latin typeface="Cambria Math" panose="02040503050406030204" pitchFamily="18" charset="0"/>
                        </a:rPr>
                        <m:t>𝑠</m:t>
                      </m:r>
                    </m:oMath>
                  </m:oMathPara>
                </a14:m>
                <a:endParaRPr lang="en-US" dirty="0"/>
              </a:p>
            </p:txBody>
          </p:sp>
        </mc:Choice>
        <mc:Fallback xmlns="">
          <p:sp>
            <p:nvSpPr>
              <p:cNvPr id="59" name="TextBox 58">
                <a:extLst>
                  <a:ext uri="{FF2B5EF4-FFF2-40B4-BE49-F238E27FC236}">
                    <a16:creationId xmlns:a16="http://schemas.microsoft.com/office/drawing/2014/main" id="{BADDB42E-8CB7-5580-3305-BECB9347CE71}"/>
                  </a:ext>
                </a:extLst>
              </p:cNvPr>
              <p:cNvSpPr txBox="1">
                <a:spLocks noRot="1" noChangeAspect="1" noMove="1" noResize="1" noEditPoints="1" noAdjustHandles="1" noChangeArrowheads="1" noChangeShapeType="1" noTextEdit="1"/>
              </p:cNvSpPr>
              <p:nvPr/>
            </p:nvSpPr>
            <p:spPr>
              <a:xfrm rot="1832604">
                <a:off x="7857416" y="4255228"/>
                <a:ext cx="813759" cy="369332"/>
              </a:xfrm>
              <a:prstGeom prst="rect">
                <a:avLst/>
              </a:prstGeom>
              <a:blipFill>
                <a:blip r:embed="rId4"/>
                <a:stretch>
                  <a:fillRect/>
                </a:stretch>
              </a:blipFill>
            </p:spPr>
            <p:txBody>
              <a:bodyPr/>
              <a:lstStyle/>
              <a:p>
                <a:r>
                  <a:rPr lang="en-US">
                    <a:noFill/>
                  </a:rPr>
                  <a:t> </a:t>
                </a:r>
              </a:p>
            </p:txBody>
          </p:sp>
        </mc:Fallback>
      </mc:AlternateContent>
      <p:sp>
        <p:nvSpPr>
          <p:cNvPr id="46" name="Rectangle: Rounded Corners 45">
            <a:extLst>
              <a:ext uri="{FF2B5EF4-FFF2-40B4-BE49-F238E27FC236}">
                <a16:creationId xmlns:a16="http://schemas.microsoft.com/office/drawing/2014/main" id="{F599AF55-9A5C-5D83-B916-793B0A04B636}"/>
              </a:ext>
            </a:extLst>
          </p:cNvPr>
          <p:cNvSpPr/>
          <p:nvPr/>
        </p:nvSpPr>
        <p:spPr>
          <a:xfrm>
            <a:off x="297076" y="891746"/>
            <a:ext cx="2852810"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92BA2519-5059-3739-688D-80C5442D65D5}"/>
              </a:ext>
            </a:extLst>
          </p:cNvPr>
          <p:cNvSpPr txBox="1"/>
          <p:nvPr/>
        </p:nvSpPr>
        <p:spPr>
          <a:xfrm>
            <a:off x="35758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171</a:t>
            </a:r>
            <a:r>
              <a:rPr lang="en-US" b="1" dirty="0">
                <a:latin typeface="Palatino Linotype" panose="02040502050505030304" pitchFamily="18" charset="0"/>
              </a:rPr>
              <a:t>Yb</a:t>
            </a:r>
            <a:r>
              <a:rPr lang="en-US" b="1" baseline="30000" dirty="0">
                <a:latin typeface="Palatino Linotype" panose="02040502050505030304" pitchFamily="18" charset="0"/>
              </a:rPr>
              <a:t>+</a:t>
            </a:r>
          </a:p>
        </p:txBody>
      </p:sp>
      <p:cxnSp>
        <p:nvCxnSpPr>
          <p:cNvPr id="52" name="Straight Connector 51">
            <a:extLst>
              <a:ext uri="{FF2B5EF4-FFF2-40B4-BE49-F238E27FC236}">
                <a16:creationId xmlns:a16="http://schemas.microsoft.com/office/drawing/2014/main" id="{604F2D60-29B6-6BDB-AF6E-FED05A87DB0D}"/>
              </a:ext>
            </a:extLst>
          </p:cNvPr>
          <p:cNvCxnSpPr/>
          <p:nvPr/>
        </p:nvCxnSpPr>
        <p:spPr>
          <a:xfrm>
            <a:off x="1856389" y="566830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967801-0C6E-9F48-B65C-944BEFBA1E5D}"/>
              </a:ext>
            </a:extLst>
          </p:cNvPr>
          <p:cNvCxnSpPr/>
          <p:nvPr/>
        </p:nvCxnSpPr>
        <p:spPr>
          <a:xfrm>
            <a:off x="775301" y="1990237"/>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CB9A83A-ED65-373B-9059-4D40A2ECA6DF}"/>
              </a:ext>
            </a:extLst>
          </p:cNvPr>
          <p:cNvCxnSpPr/>
          <p:nvPr/>
        </p:nvCxnSpPr>
        <p:spPr>
          <a:xfrm>
            <a:off x="1856389" y="3521187"/>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5A5026E-8E7E-B7E0-9149-8C5AAD5ED149}"/>
              </a:ext>
            </a:extLst>
          </p:cNvPr>
          <p:cNvSpPr txBox="1"/>
          <p:nvPr/>
        </p:nvSpPr>
        <p:spPr>
          <a:xfrm>
            <a:off x="724330" y="5483642"/>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S</a:t>
            </a:r>
            <a:r>
              <a:rPr lang="en-US" b="1" baseline="-25000" dirty="0">
                <a:latin typeface="Palatino Linotype" panose="02040502050505030304" pitchFamily="18" charset="0"/>
              </a:rPr>
              <a:t>1/2</a:t>
            </a:r>
            <a:r>
              <a:rPr lang="en-US" b="1" dirty="0">
                <a:latin typeface="Palatino Linotype" panose="02040502050505030304" pitchFamily="18" charset="0"/>
              </a:rPr>
              <a:t>, </a:t>
            </a:r>
            <a:r>
              <a:rPr lang="en-US" b="1" i="1" dirty="0">
                <a:latin typeface="Palatino Linotype" panose="02040502050505030304" pitchFamily="18" charset="0"/>
              </a:rPr>
              <a:t>F=1</a:t>
            </a:r>
            <a:endParaRPr lang="en-US" b="1" baseline="-25000" dirty="0">
              <a:latin typeface="Palatino Linotype" panose="02040502050505030304" pitchFamily="18" charset="0"/>
            </a:endParaRPr>
          </a:p>
        </p:txBody>
      </p:sp>
      <p:sp>
        <p:nvSpPr>
          <p:cNvPr id="61" name="TextBox 60">
            <a:extLst>
              <a:ext uri="{FF2B5EF4-FFF2-40B4-BE49-F238E27FC236}">
                <a16:creationId xmlns:a16="http://schemas.microsoft.com/office/drawing/2014/main" id="{935ECCA9-C0C3-85A0-FAF6-80C674C801FB}"/>
              </a:ext>
            </a:extLst>
          </p:cNvPr>
          <p:cNvSpPr txBox="1"/>
          <p:nvPr/>
        </p:nvSpPr>
        <p:spPr>
          <a:xfrm>
            <a:off x="1644674" y="2967190"/>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D</a:t>
            </a:r>
            <a:r>
              <a:rPr lang="en-US" b="1" baseline="-25000" dirty="0">
                <a:latin typeface="Palatino Linotype" panose="02040502050505030304" pitchFamily="18" charset="0"/>
              </a:rPr>
              <a:t>5/2</a:t>
            </a:r>
            <a:r>
              <a:rPr lang="en-US" b="1" dirty="0">
                <a:latin typeface="Palatino Linotype" panose="02040502050505030304" pitchFamily="18" charset="0"/>
              </a:rPr>
              <a:t>, </a:t>
            </a:r>
            <a:r>
              <a:rPr lang="en-US" b="1" i="1" dirty="0">
                <a:latin typeface="Palatino Linotype" panose="02040502050505030304" pitchFamily="18" charset="0"/>
              </a:rPr>
              <a:t>F=2</a:t>
            </a:r>
            <a:endParaRPr lang="en-US" b="1" baseline="-25000" dirty="0">
              <a:latin typeface="Palatino Linotype" panose="02040502050505030304" pitchFamily="18" charset="0"/>
            </a:endParaRPr>
          </a:p>
        </p:txBody>
      </p:sp>
      <p:sp>
        <p:nvSpPr>
          <p:cNvPr id="62" name="TextBox 61">
            <a:extLst>
              <a:ext uri="{FF2B5EF4-FFF2-40B4-BE49-F238E27FC236}">
                <a16:creationId xmlns:a16="http://schemas.microsoft.com/office/drawing/2014/main" id="{B4054209-A0E0-ED6C-81CB-D5F0D1506077}"/>
              </a:ext>
            </a:extLst>
          </p:cNvPr>
          <p:cNvSpPr txBox="1"/>
          <p:nvPr/>
        </p:nvSpPr>
        <p:spPr>
          <a:xfrm>
            <a:off x="1230667" y="1805571"/>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P</a:t>
            </a:r>
            <a:r>
              <a:rPr lang="en-US" b="1" baseline="-25000" dirty="0">
                <a:latin typeface="Palatino Linotype" panose="02040502050505030304" pitchFamily="18" charset="0"/>
              </a:rPr>
              <a:t>1/2</a:t>
            </a:r>
            <a:r>
              <a:rPr lang="en-US" b="1" dirty="0">
                <a:latin typeface="Palatino Linotype" panose="02040502050505030304" pitchFamily="18" charset="0"/>
              </a:rPr>
              <a:t>, </a:t>
            </a:r>
            <a:r>
              <a:rPr lang="en-US" b="1" i="1" dirty="0">
                <a:latin typeface="Palatino Linotype" panose="02040502050505030304" pitchFamily="18" charset="0"/>
              </a:rPr>
              <a:t>F=0</a:t>
            </a:r>
            <a:endParaRPr lang="en-US" b="1" baseline="-25000" dirty="0">
              <a:latin typeface="Palatino Linotype" panose="02040502050505030304" pitchFamily="18" charset="0"/>
            </a:endParaRPr>
          </a:p>
        </p:txBody>
      </p:sp>
      <p:sp>
        <p:nvSpPr>
          <p:cNvPr id="79" name="Rectangle: Rounded Corners 78">
            <a:extLst>
              <a:ext uri="{FF2B5EF4-FFF2-40B4-BE49-F238E27FC236}">
                <a16:creationId xmlns:a16="http://schemas.microsoft.com/office/drawing/2014/main" id="{BBDB5BFA-0FFC-DCFD-9CF9-80F1BF57D159}"/>
              </a:ext>
            </a:extLst>
          </p:cNvPr>
          <p:cNvSpPr/>
          <p:nvPr/>
        </p:nvSpPr>
        <p:spPr>
          <a:xfrm>
            <a:off x="9396986" y="5092188"/>
            <a:ext cx="544796" cy="771296"/>
          </a:xfrm>
          <a:prstGeom prst="roundRect">
            <a:avLst>
              <a:gd name="adj" fmla="val 98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CFE44978-BE65-9337-35E0-460EA062765D}"/>
              </a:ext>
            </a:extLst>
          </p:cNvPr>
          <p:cNvSpPr/>
          <p:nvPr/>
        </p:nvSpPr>
        <p:spPr>
          <a:xfrm>
            <a:off x="4182094" y="4704679"/>
            <a:ext cx="2097546" cy="1194511"/>
          </a:xfrm>
          <a:prstGeom prst="roundRect">
            <a:avLst>
              <a:gd name="adj" fmla="val 98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651219DC-9B5A-4522-0896-7C5BB660A456}"/>
              </a:ext>
            </a:extLst>
          </p:cNvPr>
          <p:cNvGrpSpPr/>
          <p:nvPr/>
        </p:nvGrpSpPr>
        <p:grpSpPr>
          <a:xfrm>
            <a:off x="4315889" y="4927210"/>
            <a:ext cx="1822843" cy="802891"/>
            <a:chOff x="4085238" y="4868072"/>
            <a:chExt cx="1369697" cy="603298"/>
          </a:xfrm>
        </p:grpSpPr>
        <p:cxnSp>
          <p:nvCxnSpPr>
            <p:cNvPr id="82" name="Straight Connector 81">
              <a:extLst>
                <a:ext uri="{FF2B5EF4-FFF2-40B4-BE49-F238E27FC236}">
                  <a16:creationId xmlns:a16="http://schemas.microsoft.com/office/drawing/2014/main" id="{A2BD8EA9-6759-4CA0-E4B9-F5A674C0F6C7}"/>
                </a:ext>
              </a:extLst>
            </p:cNvPr>
            <p:cNvCxnSpPr>
              <a:cxnSpLocks/>
            </p:cNvCxnSpPr>
            <p:nvPr/>
          </p:nvCxnSpPr>
          <p:spPr>
            <a:xfrm>
              <a:off x="4447189" y="489863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5DE43EB-1D1B-70F6-97D1-BE083EDAE200}"/>
                </a:ext>
              </a:extLst>
            </p:cNvPr>
            <p:cNvCxnSpPr>
              <a:cxnSpLocks/>
            </p:cNvCxnSpPr>
            <p:nvPr/>
          </p:nvCxnSpPr>
          <p:spPr>
            <a:xfrm>
              <a:off x="4809140" y="4868072"/>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71511CD-BA7E-2822-B971-9CB8B15A96D5}"/>
                </a:ext>
              </a:extLst>
            </p:cNvPr>
            <p:cNvCxnSpPr>
              <a:cxnSpLocks/>
            </p:cNvCxnSpPr>
            <p:nvPr/>
          </p:nvCxnSpPr>
          <p:spPr>
            <a:xfrm>
              <a:off x="4447189" y="5035367"/>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12BE2BE-61F5-471E-33D6-1AFD2B271EA7}"/>
                </a:ext>
              </a:extLst>
            </p:cNvPr>
            <p:cNvCxnSpPr>
              <a:cxnSpLocks/>
            </p:cNvCxnSpPr>
            <p:nvPr/>
          </p:nvCxnSpPr>
          <p:spPr>
            <a:xfrm>
              <a:off x="4809140" y="5004808"/>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59FFF4E-ACCB-FF8F-D061-8950069BF5CA}"/>
                </a:ext>
              </a:extLst>
            </p:cNvPr>
            <p:cNvCxnSpPr>
              <a:cxnSpLocks/>
            </p:cNvCxnSpPr>
            <p:nvPr/>
          </p:nvCxnSpPr>
          <p:spPr>
            <a:xfrm>
              <a:off x="4085238" y="5334634"/>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29C04AD-E981-0FF4-B845-F8E66447C0F7}"/>
                </a:ext>
              </a:extLst>
            </p:cNvPr>
            <p:cNvCxnSpPr>
              <a:cxnSpLocks/>
            </p:cNvCxnSpPr>
            <p:nvPr/>
          </p:nvCxnSpPr>
          <p:spPr>
            <a:xfrm>
              <a:off x="4447189" y="5304075"/>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E3DC94D-31CB-98C5-EA11-5DC4E3C81D49}"/>
                </a:ext>
              </a:extLst>
            </p:cNvPr>
            <p:cNvCxnSpPr>
              <a:cxnSpLocks/>
            </p:cNvCxnSpPr>
            <p:nvPr/>
          </p:nvCxnSpPr>
          <p:spPr>
            <a:xfrm>
              <a:off x="4085238" y="5471370"/>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7EB62C3-46CB-3857-DE81-CFC8B5138989}"/>
                </a:ext>
              </a:extLst>
            </p:cNvPr>
            <p:cNvCxnSpPr>
              <a:cxnSpLocks/>
            </p:cNvCxnSpPr>
            <p:nvPr/>
          </p:nvCxnSpPr>
          <p:spPr>
            <a:xfrm>
              <a:off x="4447189" y="544081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3C755F8-54CE-439C-7E68-4CB97D4EFCDF}"/>
                </a:ext>
              </a:extLst>
            </p:cNvPr>
            <p:cNvCxnSpPr>
              <a:cxnSpLocks/>
            </p:cNvCxnSpPr>
            <p:nvPr/>
          </p:nvCxnSpPr>
          <p:spPr>
            <a:xfrm>
              <a:off x="4818664" y="5270065"/>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F0BDBC4-207C-1A2C-0248-5AF28561762C}"/>
                </a:ext>
              </a:extLst>
            </p:cNvPr>
            <p:cNvCxnSpPr>
              <a:cxnSpLocks/>
            </p:cNvCxnSpPr>
            <p:nvPr/>
          </p:nvCxnSpPr>
          <p:spPr>
            <a:xfrm>
              <a:off x="5180615" y="5239506"/>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2C3DC75-DF90-1F93-8A9E-4958FE36DC90}"/>
                </a:ext>
              </a:extLst>
            </p:cNvPr>
            <p:cNvCxnSpPr>
              <a:cxnSpLocks/>
            </p:cNvCxnSpPr>
            <p:nvPr/>
          </p:nvCxnSpPr>
          <p:spPr>
            <a:xfrm>
              <a:off x="4818664" y="540680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B4C256E-734A-989C-922C-812A5F4A4A0C}"/>
                </a:ext>
              </a:extLst>
            </p:cNvPr>
            <p:cNvCxnSpPr>
              <a:cxnSpLocks/>
            </p:cNvCxnSpPr>
            <p:nvPr/>
          </p:nvCxnSpPr>
          <p:spPr>
            <a:xfrm>
              <a:off x="5180615" y="5376242"/>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4" name="Straight Arrow Connector 93">
            <a:extLst>
              <a:ext uri="{FF2B5EF4-FFF2-40B4-BE49-F238E27FC236}">
                <a16:creationId xmlns:a16="http://schemas.microsoft.com/office/drawing/2014/main" id="{81D4C36E-3A8F-8279-BD77-34B4957BE620}"/>
              </a:ext>
            </a:extLst>
          </p:cNvPr>
          <p:cNvCxnSpPr>
            <a:cxnSpLocks/>
          </p:cNvCxnSpPr>
          <p:nvPr/>
        </p:nvCxnSpPr>
        <p:spPr>
          <a:xfrm>
            <a:off x="6952647" y="5305926"/>
            <a:ext cx="2321308" cy="230524"/>
          </a:xfrm>
          <a:prstGeom prst="straightConnector1">
            <a:avLst/>
          </a:prstGeom>
          <a:ln w="127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8BDC5882-18B4-82C4-3FCF-9008255A2E29}"/>
              </a:ext>
            </a:extLst>
          </p:cNvPr>
          <p:cNvSpPr txBox="1"/>
          <p:nvPr/>
        </p:nvSpPr>
        <p:spPr>
          <a:xfrm>
            <a:off x="3791978" y="5847519"/>
            <a:ext cx="530355" cy="307777"/>
          </a:xfrm>
          <a:prstGeom prst="rect">
            <a:avLst/>
          </a:prstGeom>
          <a:noFill/>
        </p:spPr>
        <p:txBody>
          <a:bodyPr wrap="square">
            <a:spAutoFit/>
          </a:bodyPr>
          <a:lstStyle/>
          <a:p>
            <a:pPr algn="ctr"/>
            <a:r>
              <a:rPr lang="en-US" sz="1400" b="1" dirty="0">
                <a:latin typeface="Palatino Linotype" panose="02040502050505030304" pitchFamily="18" charset="0"/>
              </a:rPr>
              <a:t>m</a:t>
            </a:r>
            <a:r>
              <a:rPr lang="en-US" sz="1400" b="1" baseline="-25000" dirty="0">
                <a:latin typeface="Palatino Linotype" panose="02040502050505030304" pitchFamily="18" charset="0"/>
              </a:rPr>
              <a:t>F</a:t>
            </a:r>
            <a:endParaRPr lang="en-US" sz="1400" baseline="-25000" dirty="0"/>
          </a:p>
        </p:txBody>
      </p:sp>
      <p:sp>
        <p:nvSpPr>
          <p:cNvPr id="96" name="TextBox 95">
            <a:extLst>
              <a:ext uri="{FF2B5EF4-FFF2-40B4-BE49-F238E27FC236}">
                <a16:creationId xmlns:a16="http://schemas.microsoft.com/office/drawing/2014/main" id="{021EC9DE-9776-8001-E32A-649950F2CC3E}"/>
              </a:ext>
            </a:extLst>
          </p:cNvPr>
          <p:cNvSpPr txBox="1"/>
          <p:nvPr/>
        </p:nvSpPr>
        <p:spPr>
          <a:xfrm>
            <a:off x="4209433" y="5879985"/>
            <a:ext cx="530355" cy="307777"/>
          </a:xfrm>
          <a:prstGeom prst="rect">
            <a:avLst/>
          </a:prstGeom>
          <a:noFill/>
        </p:spPr>
        <p:txBody>
          <a:bodyPr wrap="square">
            <a:spAutoFit/>
          </a:bodyPr>
          <a:lstStyle/>
          <a:p>
            <a:pPr algn="ctr"/>
            <a:r>
              <a:rPr lang="en-US" sz="1400" b="1" dirty="0">
                <a:latin typeface="Palatino Linotype" panose="02040502050505030304" pitchFamily="18" charset="0"/>
              </a:rPr>
              <a:t>-3/2</a:t>
            </a:r>
            <a:endParaRPr lang="en-US" sz="1400" dirty="0"/>
          </a:p>
        </p:txBody>
      </p:sp>
      <p:sp>
        <p:nvSpPr>
          <p:cNvPr id="97" name="TextBox 96">
            <a:extLst>
              <a:ext uri="{FF2B5EF4-FFF2-40B4-BE49-F238E27FC236}">
                <a16:creationId xmlns:a16="http://schemas.microsoft.com/office/drawing/2014/main" id="{A07DFFF3-2E83-9C78-035C-51555BDFE274}"/>
              </a:ext>
            </a:extLst>
          </p:cNvPr>
          <p:cNvSpPr txBox="1"/>
          <p:nvPr/>
        </p:nvSpPr>
        <p:spPr>
          <a:xfrm>
            <a:off x="4680964"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98" name="TextBox 97">
            <a:extLst>
              <a:ext uri="{FF2B5EF4-FFF2-40B4-BE49-F238E27FC236}">
                <a16:creationId xmlns:a16="http://schemas.microsoft.com/office/drawing/2014/main" id="{2DB26B2D-54C0-39DC-884F-83D0F418376A}"/>
              </a:ext>
            </a:extLst>
          </p:cNvPr>
          <p:cNvSpPr txBox="1"/>
          <p:nvPr/>
        </p:nvSpPr>
        <p:spPr>
          <a:xfrm>
            <a:off x="5194751"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99" name="TextBox 98">
            <a:extLst>
              <a:ext uri="{FF2B5EF4-FFF2-40B4-BE49-F238E27FC236}">
                <a16:creationId xmlns:a16="http://schemas.microsoft.com/office/drawing/2014/main" id="{B1DECE68-3273-0D3F-5DFA-AB459525DFFE}"/>
              </a:ext>
            </a:extLst>
          </p:cNvPr>
          <p:cNvSpPr txBox="1"/>
          <p:nvPr/>
        </p:nvSpPr>
        <p:spPr>
          <a:xfrm>
            <a:off x="5687929"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3/2</a:t>
            </a:r>
            <a:endParaRPr lang="en-US" sz="1400" dirty="0"/>
          </a:p>
        </p:txBody>
      </p:sp>
      <p:sp>
        <p:nvSpPr>
          <p:cNvPr id="100" name="TextBox 99">
            <a:extLst>
              <a:ext uri="{FF2B5EF4-FFF2-40B4-BE49-F238E27FC236}">
                <a16:creationId xmlns:a16="http://schemas.microsoft.com/office/drawing/2014/main" id="{C7A403FA-7D6F-6110-E15F-6B53178957C4}"/>
              </a:ext>
            </a:extLst>
          </p:cNvPr>
          <p:cNvSpPr txBox="1"/>
          <p:nvPr/>
        </p:nvSpPr>
        <p:spPr>
          <a:xfrm>
            <a:off x="6235646" y="4851231"/>
            <a:ext cx="710456" cy="338554"/>
          </a:xfrm>
          <a:prstGeom prst="rect">
            <a:avLst/>
          </a:prstGeom>
          <a:noFill/>
        </p:spPr>
        <p:txBody>
          <a:bodyPr wrap="square">
            <a:spAutoFit/>
          </a:bodyPr>
          <a:lstStyle/>
          <a:p>
            <a:pPr algn="ctr"/>
            <a:r>
              <a:rPr lang="en-US" sz="1600" b="1" i="1" dirty="0">
                <a:latin typeface="Palatino Linotype" panose="02040502050505030304" pitchFamily="18" charset="0"/>
              </a:rPr>
              <a:t>F</a:t>
            </a:r>
            <a:r>
              <a:rPr lang="en-US" sz="1600" b="1" dirty="0">
                <a:latin typeface="Palatino Linotype" panose="02040502050505030304" pitchFamily="18" charset="0"/>
              </a:rPr>
              <a:t>=1/2</a:t>
            </a:r>
            <a:endParaRPr lang="en-US" sz="1600" dirty="0"/>
          </a:p>
        </p:txBody>
      </p:sp>
      <p:sp>
        <p:nvSpPr>
          <p:cNvPr id="101" name="TextBox 100">
            <a:extLst>
              <a:ext uri="{FF2B5EF4-FFF2-40B4-BE49-F238E27FC236}">
                <a16:creationId xmlns:a16="http://schemas.microsoft.com/office/drawing/2014/main" id="{F3845EC6-90CE-496B-F002-CCE8E45F4B6B}"/>
              </a:ext>
            </a:extLst>
          </p:cNvPr>
          <p:cNvSpPr txBox="1"/>
          <p:nvPr/>
        </p:nvSpPr>
        <p:spPr>
          <a:xfrm>
            <a:off x="6235646" y="5347151"/>
            <a:ext cx="710456" cy="338554"/>
          </a:xfrm>
          <a:prstGeom prst="rect">
            <a:avLst/>
          </a:prstGeom>
          <a:noFill/>
        </p:spPr>
        <p:txBody>
          <a:bodyPr wrap="square">
            <a:spAutoFit/>
          </a:bodyPr>
          <a:lstStyle/>
          <a:p>
            <a:pPr algn="ctr"/>
            <a:r>
              <a:rPr lang="en-US" sz="1600" b="1" i="1" dirty="0">
                <a:latin typeface="Palatino Linotype" panose="02040502050505030304" pitchFamily="18" charset="0"/>
              </a:rPr>
              <a:t>F</a:t>
            </a:r>
            <a:r>
              <a:rPr lang="en-US" sz="1600" b="1" dirty="0">
                <a:latin typeface="Palatino Linotype" panose="02040502050505030304" pitchFamily="18" charset="0"/>
              </a:rPr>
              <a:t>=3/2</a:t>
            </a:r>
            <a:endParaRPr lang="en-US" sz="1600" dirty="0"/>
          </a:p>
        </p:txBody>
      </p:sp>
      <p:cxnSp>
        <p:nvCxnSpPr>
          <p:cNvPr id="7" name="Straight Connector 6">
            <a:extLst>
              <a:ext uri="{FF2B5EF4-FFF2-40B4-BE49-F238E27FC236}">
                <a16:creationId xmlns:a16="http://schemas.microsoft.com/office/drawing/2014/main" id="{3F9917EC-9662-C10B-4527-10A1068BCB3F}"/>
              </a:ext>
            </a:extLst>
          </p:cNvPr>
          <p:cNvCxnSpPr/>
          <p:nvPr/>
        </p:nvCxnSpPr>
        <p:spPr>
          <a:xfrm>
            <a:off x="1856389" y="5579094"/>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53C77-F9D1-40A0-AD11-7C0673401325}"/>
              </a:ext>
            </a:extLst>
          </p:cNvPr>
          <p:cNvCxnSpPr/>
          <p:nvPr/>
        </p:nvCxnSpPr>
        <p:spPr>
          <a:xfrm>
            <a:off x="1856587" y="3438340"/>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F7FB991-C819-C147-907B-2DCD567E4F20}"/>
              </a:ext>
            </a:extLst>
          </p:cNvPr>
          <p:cNvCxnSpPr>
            <a:stCxn id="46" idx="3"/>
            <a:endCxn id="102" idx="1"/>
          </p:cNvCxnSpPr>
          <p:nvPr/>
        </p:nvCxnSpPr>
        <p:spPr>
          <a:xfrm flipV="1">
            <a:off x="3149886" y="3617635"/>
            <a:ext cx="283877"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1221F95-9B19-6010-BC88-6494C62BFB20}"/>
              </a:ext>
            </a:extLst>
          </p:cNvPr>
          <p:cNvSpPr txBox="1"/>
          <p:nvPr/>
        </p:nvSpPr>
        <p:spPr>
          <a:xfrm>
            <a:off x="2232694" y="3718306"/>
            <a:ext cx="2206787" cy="646331"/>
          </a:xfrm>
          <a:prstGeom prst="rect">
            <a:avLst/>
          </a:prstGeom>
          <a:noFill/>
        </p:spPr>
        <p:txBody>
          <a:bodyPr wrap="square" rtlCol="0">
            <a:spAutoFit/>
          </a:bodyPr>
          <a:lstStyle/>
          <a:p>
            <a:pPr algn="ctr"/>
            <a:r>
              <a:rPr lang="en-US" b="1" dirty="0">
                <a:latin typeface="Palatino Linotype" panose="02040502050505030304" pitchFamily="18" charset="0"/>
              </a:rPr>
              <a:t>motional entanglement</a:t>
            </a:r>
          </a:p>
        </p:txBody>
      </p:sp>
      <p:cxnSp>
        <p:nvCxnSpPr>
          <p:cNvPr id="64" name="Straight Connector 63">
            <a:extLst>
              <a:ext uri="{FF2B5EF4-FFF2-40B4-BE49-F238E27FC236}">
                <a16:creationId xmlns:a16="http://schemas.microsoft.com/office/drawing/2014/main" id="{9D5A097A-EC56-E473-8D3E-C29575A01196}"/>
              </a:ext>
            </a:extLst>
          </p:cNvPr>
          <p:cNvCxnSpPr/>
          <p:nvPr/>
        </p:nvCxnSpPr>
        <p:spPr>
          <a:xfrm>
            <a:off x="4315204" y="5672562"/>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F69ADBB-6BC4-FD07-A687-511F67C85BC3}"/>
              </a:ext>
            </a:extLst>
          </p:cNvPr>
          <p:cNvCxnSpPr/>
          <p:nvPr/>
        </p:nvCxnSpPr>
        <p:spPr>
          <a:xfrm>
            <a:off x="4315204" y="548883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388E62D-E801-68D8-9C64-69E8F0602A35}"/>
              </a:ext>
            </a:extLst>
          </p:cNvPr>
          <p:cNvCxnSpPr/>
          <p:nvPr/>
        </p:nvCxnSpPr>
        <p:spPr>
          <a:xfrm>
            <a:off x="4797587" y="562988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575CD0-5B7C-8281-043F-37D004188604}"/>
              </a:ext>
            </a:extLst>
          </p:cNvPr>
          <p:cNvCxnSpPr/>
          <p:nvPr/>
        </p:nvCxnSpPr>
        <p:spPr>
          <a:xfrm>
            <a:off x="4797587" y="544138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D3FEA28-F00C-50A5-2565-5F7A20E8DC7D}"/>
              </a:ext>
            </a:extLst>
          </p:cNvPr>
          <p:cNvCxnSpPr/>
          <p:nvPr/>
        </p:nvCxnSpPr>
        <p:spPr>
          <a:xfrm>
            <a:off x="5291959" y="5584449"/>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27E73D3-9D1B-FCD8-6C1B-1D48935953DD}"/>
              </a:ext>
            </a:extLst>
          </p:cNvPr>
          <p:cNvCxnSpPr/>
          <p:nvPr/>
        </p:nvCxnSpPr>
        <p:spPr>
          <a:xfrm>
            <a:off x="5291959" y="5400718"/>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93EC38A-B0A5-7FB8-E892-935C8674F98E}"/>
              </a:ext>
            </a:extLst>
          </p:cNvPr>
          <p:cNvCxnSpPr/>
          <p:nvPr/>
        </p:nvCxnSpPr>
        <p:spPr>
          <a:xfrm>
            <a:off x="5773657" y="5546402"/>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5428707-2A9A-DFB3-54F6-5E88DEF85078}"/>
              </a:ext>
            </a:extLst>
          </p:cNvPr>
          <p:cNvCxnSpPr/>
          <p:nvPr/>
        </p:nvCxnSpPr>
        <p:spPr>
          <a:xfrm>
            <a:off x="5773657" y="536267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7039397-C2B5-8B97-2D65-9B72A8293605}"/>
              </a:ext>
            </a:extLst>
          </p:cNvPr>
          <p:cNvCxnSpPr/>
          <p:nvPr/>
        </p:nvCxnSpPr>
        <p:spPr>
          <a:xfrm>
            <a:off x="4797587" y="509153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46809C7-6481-BF08-FBE1-E401113847AF}"/>
              </a:ext>
            </a:extLst>
          </p:cNvPr>
          <p:cNvCxnSpPr/>
          <p:nvPr/>
        </p:nvCxnSpPr>
        <p:spPr>
          <a:xfrm>
            <a:off x="4797587" y="4907806"/>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961A7FA-2955-0B6C-622F-10C7509F33C7}"/>
              </a:ext>
            </a:extLst>
          </p:cNvPr>
          <p:cNvCxnSpPr/>
          <p:nvPr/>
        </p:nvCxnSpPr>
        <p:spPr>
          <a:xfrm>
            <a:off x="5273811" y="5058198"/>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A317EEA-51C1-2835-9B7F-333FE5DFEE03}"/>
              </a:ext>
            </a:extLst>
          </p:cNvPr>
          <p:cNvCxnSpPr/>
          <p:nvPr/>
        </p:nvCxnSpPr>
        <p:spPr>
          <a:xfrm>
            <a:off x="5273811" y="487446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19FC9632-3677-9CAF-35B5-24550037FD2B}"/>
              </a:ext>
            </a:extLst>
          </p:cNvPr>
          <p:cNvSpPr txBox="1"/>
          <p:nvPr/>
        </p:nvSpPr>
        <p:spPr>
          <a:xfrm>
            <a:off x="2245172" y="5565237"/>
            <a:ext cx="569298" cy="338554"/>
          </a:xfrm>
          <a:prstGeom prst="rect">
            <a:avLst/>
          </a:prstGeom>
          <a:noFill/>
        </p:spPr>
        <p:txBody>
          <a:bodyPr wrap="square">
            <a:spAutoFit/>
          </a:bodyPr>
          <a:lstStyle/>
          <a:p>
            <a:pPr algn="ctr"/>
            <a:r>
              <a:rPr lang="en-US" sz="1600" b="1" i="1" dirty="0">
                <a:latin typeface="Palatino Linotype" panose="02040502050505030304" pitchFamily="18" charset="0"/>
              </a:rPr>
              <a:t>n=0</a:t>
            </a:r>
            <a:endParaRPr lang="en-US" sz="1600" dirty="0"/>
          </a:p>
        </p:txBody>
      </p:sp>
      <p:sp>
        <p:nvSpPr>
          <p:cNvPr id="105" name="TextBox 104">
            <a:extLst>
              <a:ext uri="{FF2B5EF4-FFF2-40B4-BE49-F238E27FC236}">
                <a16:creationId xmlns:a16="http://schemas.microsoft.com/office/drawing/2014/main" id="{7A99B4EB-45BD-A59E-C839-ED3AA7099961}"/>
              </a:ext>
            </a:extLst>
          </p:cNvPr>
          <p:cNvSpPr txBox="1"/>
          <p:nvPr/>
        </p:nvSpPr>
        <p:spPr>
          <a:xfrm>
            <a:off x="2279078" y="5344081"/>
            <a:ext cx="569298" cy="338554"/>
          </a:xfrm>
          <a:prstGeom prst="rect">
            <a:avLst/>
          </a:prstGeom>
          <a:noFill/>
        </p:spPr>
        <p:txBody>
          <a:bodyPr wrap="square">
            <a:spAutoFit/>
          </a:bodyPr>
          <a:lstStyle/>
          <a:p>
            <a:pPr algn="ctr"/>
            <a:r>
              <a:rPr lang="en-US" sz="1600" b="1" i="1" dirty="0">
                <a:solidFill>
                  <a:srgbClr val="00B0F0"/>
                </a:solidFill>
                <a:latin typeface="Palatino Linotype" panose="02040502050505030304" pitchFamily="18" charset="0"/>
              </a:rPr>
              <a:t>n=1</a:t>
            </a:r>
            <a:endParaRPr lang="en-US" sz="1600" dirty="0">
              <a:solidFill>
                <a:srgbClr val="00B0F0"/>
              </a:solidFill>
            </a:endParaRPr>
          </a:p>
        </p:txBody>
      </p:sp>
      <p:cxnSp>
        <p:nvCxnSpPr>
          <p:cNvPr id="107" name="Straight Connector 106">
            <a:extLst>
              <a:ext uri="{FF2B5EF4-FFF2-40B4-BE49-F238E27FC236}">
                <a16:creationId xmlns:a16="http://schemas.microsoft.com/office/drawing/2014/main" id="{559523F5-26D3-3B02-BEE4-A3854EA61ACA}"/>
              </a:ext>
            </a:extLst>
          </p:cNvPr>
          <p:cNvCxnSpPr>
            <a:cxnSpLocks/>
          </p:cNvCxnSpPr>
          <p:nvPr/>
        </p:nvCxnSpPr>
        <p:spPr>
          <a:xfrm>
            <a:off x="6477069" y="3412454"/>
            <a:ext cx="18562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DC7CE76-39A9-06E3-E6A2-D642E7F4D309}"/>
              </a:ext>
            </a:extLst>
          </p:cNvPr>
          <p:cNvCxnSpPr>
            <a:cxnSpLocks/>
          </p:cNvCxnSpPr>
          <p:nvPr/>
        </p:nvCxnSpPr>
        <p:spPr>
          <a:xfrm>
            <a:off x="9953484" y="2285510"/>
            <a:ext cx="425874" cy="0"/>
          </a:xfrm>
          <a:prstGeom prst="straightConnector1">
            <a:avLst/>
          </a:prstGeom>
          <a:ln w="25400">
            <a:solidFill>
              <a:srgbClr val="C50BAF"/>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7E928F8D-2221-E46B-59D0-986511666C42}"/>
              </a:ext>
            </a:extLst>
          </p:cNvPr>
          <p:cNvSpPr txBox="1"/>
          <p:nvPr/>
        </p:nvSpPr>
        <p:spPr>
          <a:xfrm>
            <a:off x="10417779" y="2100111"/>
            <a:ext cx="1376363" cy="338554"/>
          </a:xfrm>
          <a:prstGeom prst="rect">
            <a:avLst/>
          </a:prstGeom>
          <a:noFill/>
        </p:spPr>
        <p:txBody>
          <a:bodyPr wrap="square" rtlCol="0">
            <a:spAutoFit/>
          </a:bodyPr>
          <a:lstStyle/>
          <a:p>
            <a:pPr algn="ctr"/>
            <a:r>
              <a:rPr lang="en-US" altLang="zh-CN" sz="1600" dirty="0">
                <a:latin typeface="Palatino Linotype" panose="02040502050505030304" pitchFamily="18" charset="0"/>
              </a:rPr>
              <a:t>narrow laser</a:t>
            </a:r>
            <a:endParaRPr lang="en-US" sz="1600" dirty="0">
              <a:latin typeface="Palatino Linotype" panose="02040502050505030304" pitchFamily="18" charset="0"/>
            </a:endParaRPr>
          </a:p>
        </p:txBody>
      </p:sp>
      <p:cxnSp>
        <p:nvCxnSpPr>
          <p:cNvPr id="69" name="Straight Connector 68">
            <a:extLst>
              <a:ext uri="{FF2B5EF4-FFF2-40B4-BE49-F238E27FC236}">
                <a16:creationId xmlns:a16="http://schemas.microsoft.com/office/drawing/2014/main" id="{CFA6AEF4-2882-E424-ECFE-D5B9AA92723E}"/>
              </a:ext>
            </a:extLst>
          </p:cNvPr>
          <p:cNvCxnSpPr/>
          <p:nvPr/>
        </p:nvCxnSpPr>
        <p:spPr>
          <a:xfrm>
            <a:off x="5307880" y="1957421"/>
            <a:ext cx="36576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11E6570B-E897-0EB7-57C3-9AD155114794}"/>
              </a:ext>
            </a:extLst>
          </p:cNvPr>
          <p:cNvCxnSpPr>
            <a:cxnSpLocks/>
          </p:cNvCxnSpPr>
          <p:nvPr/>
        </p:nvCxnSpPr>
        <p:spPr>
          <a:xfrm flipH="1" flipV="1">
            <a:off x="5514975" y="1990237"/>
            <a:ext cx="1030938" cy="145555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7A50033E-32DE-4356-B472-27033F51B87F}"/>
              </a:ext>
            </a:extLst>
          </p:cNvPr>
          <p:cNvCxnSpPr>
            <a:cxnSpLocks/>
          </p:cNvCxnSpPr>
          <p:nvPr/>
        </p:nvCxnSpPr>
        <p:spPr>
          <a:xfrm flipH="1">
            <a:off x="4499898" y="2002928"/>
            <a:ext cx="942197" cy="336848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97109695-3FD3-80C3-76B3-8DB3024E8C16}"/>
              </a:ext>
            </a:extLst>
          </p:cNvPr>
          <p:cNvSpPr/>
          <p:nvPr/>
        </p:nvSpPr>
        <p:spPr>
          <a:xfrm>
            <a:off x="4410974" y="5461435"/>
            <a:ext cx="168662" cy="1686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1C1EBDC8-B232-4FFA-4937-8B8B8765E79C}"/>
              </a:ext>
            </a:extLst>
          </p:cNvPr>
          <p:cNvSpPr/>
          <p:nvPr/>
        </p:nvSpPr>
        <p:spPr>
          <a:xfrm>
            <a:off x="1969356" y="3363279"/>
            <a:ext cx="133878" cy="133878"/>
          </a:xfrm>
          <a:prstGeom prst="ellipse">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a16="http://schemas.microsoft.com/office/drawing/2014/main" id="{2C42A08C-D7E0-AF17-98ED-8C66B7216536}"/>
              </a:ext>
            </a:extLst>
          </p:cNvPr>
          <p:cNvCxnSpPr>
            <a:cxnSpLocks/>
          </p:cNvCxnSpPr>
          <p:nvPr/>
        </p:nvCxnSpPr>
        <p:spPr>
          <a:xfrm flipV="1">
            <a:off x="2036295" y="3497157"/>
            <a:ext cx="0" cy="2106344"/>
          </a:xfrm>
          <a:prstGeom prst="straightConnector1">
            <a:avLst/>
          </a:prstGeom>
          <a:ln w="25400">
            <a:solidFill>
              <a:srgbClr val="C50BAF"/>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E36A97BB-1327-C299-8E97-94849BCDC320}"/>
              </a:ext>
            </a:extLst>
          </p:cNvPr>
          <p:cNvSpPr/>
          <p:nvPr/>
        </p:nvSpPr>
        <p:spPr>
          <a:xfrm>
            <a:off x="1969356" y="5605852"/>
            <a:ext cx="133878" cy="13387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Arrow Connector 111">
            <a:extLst>
              <a:ext uri="{FF2B5EF4-FFF2-40B4-BE49-F238E27FC236}">
                <a16:creationId xmlns:a16="http://schemas.microsoft.com/office/drawing/2014/main" id="{4464631C-B893-2E1D-67EF-E9DB637804ED}"/>
              </a:ext>
            </a:extLst>
          </p:cNvPr>
          <p:cNvCxnSpPr>
            <a:cxnSpLocks/>
          </p:cNvCxnSpPr>
          <p:nvPr/>
        </p:nvCxnSpPr>
        <p:spPr>
          <a:xfrm>
            <a:off x="9953484" y="2632643"/>
            <a:ext cx="42587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7581E46C-F049-BE9B-3BDE-1BED7477EBCA}"/>
              </a:ext>
            </a:extLst>
          </p:cNvPr>
          <p:cNvSpPr txBox="1"/>
          <p:nvPr/>
        </p:nvSpPr>
        <p:spPr>
          <a:xfrm>
            <a:off x="10384381" y="2467823"/>
            <a:ext cx="1409761" cy="338554"/>
          </a:xfrm>
          <a:prstGeom prst="rect">
            <a:avLst/>
          </a:prstGeom>
          <a:noFill/>
        </p:spPr>
        <p:txBody>
          <a:bodyPr wrap="square" rtlCol="0">
            <a:spAutoFit/>
          </a:bodyPr>
          <a:lstStyle/>
          <a:p>
            <a:pPr algn="ctr"/>
            <a:r>
              <a:rPr lang="en-US" altLang="zh-CN" sz="1600" dirty="0">
                <a:latin typeface="Palatino Linotype" panose="02040502050505030304" pitchFamily="18" charset="0"/>
              </a:rPr>
              <a:t>Raman lasers</a:t>
            </a:r>
            <a:endParaRPr lang="en-US" sz="1600" dirty="0">
              <a:latin typeface="Palatino Linotype" panose="02040502050505030304" pitchFamily="18" charset="0"/>
            </a:endParaRPr>
          </a:p>
        </p:txBody>
      </p:sp>
      <p:sp>
        <p:nvSpPr>
          <p:cNvPr id="118" name="TextBox 117">
            <a:extLst>
              <a:ext uri="{FF2B5EF4-FFF2-40B4-BE49-F238E27FC236}">
                <a16:creationId xmlns:a16="http://schemas.microsoft.com/office/drawing/2014/main" id="{1F4BEF9E-A62F-7743-4784-4492608908E3}"/>
              </a:ext>
            </a:extLst>
          </p:cNvPr>
          <p:cNvSpPr txBox="1"/>
          <p:nvPr/>
        </p:nvSpPr>
        <p:spPr>
          <a:xfrm rot="16200000">
            <a:off x="1150378" y="4300916"/>
            <a:ext cx="1367214" cy="369332"/>
          </a:xfrm>
          <a:prstGeom prst="rect">
            <a:avLst/>
          </a:prstGeom>
          <a:noFill/>
        </p:spPr>
        <p:txBody>
          <a:bodyPr wrap="square">
            <a:spAutoFit/>
          </a:bodyPr>
          <a:lstStyle/>
          <a:p>
            <a:pPr algn="ctr"/>
            <a:r>
              <a:rPr lang="en-US" sz="1800" b="1" i="1" dirty="0">
                <a:solidFill>
                  <a:srgbClr val="00B0F0"/>
                </a:solidFill>
                <a:latin typeface="Palatino Linotype" panose="02040502050505030304" pitchFamily="18" charset="0"/>
              </a:rPr>
              <a:t>n=</a:t>
            </a:r>
            <a:r>
              <a:rPr lang="en-US" b="1" i="1" dirty="0">
                <a:solidFill>
                  <a:srgbClr val="00B0F0"/>
                </a:solidFill>
                <a:latin typeface="Palatino Linotype" panose="02040502050505030304" pitchFamily="18" charset="0"/>
              </a:rPr>
              <a:t>1</a:t>
            </a:r>
            <a:r>
              <a:rPr lang="en-US" sz="1800" b="1" i="1" dirty="0">
                <a:latin typeface="Palatino Linotype" panose="02040502050505030304" pitchFamily="18" charset="0"/>
              </a:rPr>
              <a:t> - n=0</a:t>
            </a:r>
            <a:endParaRPr lang="en-US" sz="1800" dirty="0"/>
          </a:p>
        </p:txBody>
      </p:sp>
      <p:sp>
        <p:nvSpPr>
          <p:cNvPr id="5" name="Rectangle 4">
            <a:extLst>
              <a:ext uri="{FF2B5EF4-FFF2-40B4-BE49-F238E27FC236}">
                <a16:creationId xmlns:a16="http://schemas.microsoft.com/office/drawing/2014/main" id="{65627E45-2F55-D0D0-CFEB-E526E035538F}"/>
              </a:ext>
            </a:extLst>
          </p:cNvPr>
          <p:cNvSpPr/>
          <p:nvPr/>
        </p:nvSpPr>
        <p:spPr>
          <a:xfrm>
            <a:off x="459188" y="232100"/>
            <a:ext cx="572522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State preparation and detection</a:t>
            </a:r>
            <a:endParaRPr lang="en-US" sz="3200" b="1" u="sng" baseline="-25000" dirty="0">
              <a:latin typeface="Times New Roman" panose="02020603050405020304" pitchFamily="18" charset="0"/>
              <a:cs typeface="Times New Roman" panose="02020603050405020304" pitchFamily="18" charset="0"/>
            </a:endParaRPr>
          </a:p>
        </p:txBody>
      </p:sp>
      <p:sp>
        <p:nvSpPr>
          <p:cNvPr id="42" name="Footer Placeholder 3">
            <a:extLst>
              <a:ext uri="{FF2B5EF4-FFF2-40B4-BE49-F238E27FC236}">
                <a16:creationId xmlns:a16="http://schemas.microsoft.com/office/drawing/2014/main" id="{D72BD1D5-90EB-9F24-7371-6EF5AEC4284D}"/>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6557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Rounded Corners 101">
            <a:extLst>
              <a:ext uri="{FF2B5EF4-FFF2-40B4-BE49-F238E27FC236}">
                <a16:creationId xmlns:a16="http://schemas.microsoft.com/office/drawing/2014/main" id="{46D13551-5C3E-0F7C-DBB0-4173F02CB916}"/>
              </a:ext>
            </a:extLst>
          </p:cNvPr>
          <p:cNvSpPr/>
          <p:nvPr/>
        </p:nvSpPr>
        <p:spPr>
          <a:xfrm>
            <a:off x="3433763" y="878920"/>
            <a:ext cx="8339137"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Palatino Linotype" panose="02040502050505030304" pitchFamily="18" charset="0"/>
              </a:rPr>
              <a:t>1</a:t>
            </a:r>
            <a:endParaRPr lang="en-US"/>
          </a:p>
        </p:txBody>
      </p:sp>
      <p:sp>
        <p:nvSpPr>
          <p:cNvPr id="4" name="Slide Number Placeholder 3">
            <a:extLst>
              <a:ext uri="{FF2B5EF4-FFF2-40B4-BE49-F238E27FC236}">
                <a16:creationId xmlns:a16="http://schemas.microsoft.com/office/drawing/2014/main" id="{1A32FFBE-6F37-667C-EF02-B96BEBB1511D}"/>
              </a:ext>
            </a:extLst>
          </p:cNvPr>
          <p:cNvSpPr>
            <a:spLocks noGrp="1"/>
          </p:cNvSpPr>
          <p:nvPr>
            <p:ph type="sldNum" sz="quarter" idx="12"/>
          </p:nvPr>
        </p:nvSpPr>
        <p:spPr/>
        <p:txBody>
          <a:bodyPr/>
          <a:lstStyle/>
          <a:p>
            <a:fld id="{C4B4B978-2769-4B31-A37E-51C501BA6227}" type="slidenum">
              <a:rPr lang="en-US" smtClean="0"/>
              <a:t>39</a:t>
            </a:fld>
            <a:endParaRPr lang="en-US"/>
          </a:p>
        </p:txBody>
      </p:sp>
      <p:cxnSp>
        <p:nvCxnSpPr>
          <p:cNvPr id="6" name="Straight Connector 5">
            <a:extLst>
              <a:ext uri="{FF2B5EF4-FFF2-40B4-BE49-F238E27FC236}">
                <a16:creationId xmlns:a16="http://schemas.microsoft.com/office/drawing/2014/main" id="{ACC99906-0FCC-45C8-EBE2-9FC645C4BEE2}"/>
              </a:ext>
            </a:extLst>
          </p:cNvPr>
          <p:cNvCxnSpPr/>
          <p:nvPr/>
        </p:nvCxnSpPr>
        <p:spPr>
          <a:xfrm>
            <a:off x="9481152" y="5411046"/>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258F41-B339-80E1-5CC4-79FDB5AC6E41}"/>
              </a:ext>
            </a:extLst>
          </p:cNvPr>
          <p:cNvCxnSpPr/>
          <p:nvPr/>
        </p:nvCxnSpPr>
        <p:spPr>
          <a:xfrm>
            <a:off x="10013598" y="528049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6EC490-E3C3-4598-ED13-D069C4E99E1B}"/>
              </a:ext>
            </a:extLst>
          </p:cNvPr>
          <p:cNvCxnSpPr/>
          <p:nvPr/>
        </p:nvCxnSpPr>
        <p:spPr>
          <a:xfrm>
            <a:off x="10561818" y="51566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1310EC-6275-4263-66C9-E986D2A44C9F}"/>
              </a:ext>
            </a:extLst>
          </p:cNvPr>
          <p:cNvCxnSpPr/>
          <p:nvPr/>
        </p:nvCxnSpPr>
        <p:spPr>
          <a:xfrm>
            <a:off x="11123262" y="5028080"/>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908911-BBB1-6697-FAC1-3CEAC3B86B04}"/>
              </a:ext>
            </a:extLst>
          </p:cNvPr>
          <p:cNvSpPr txBox="1"/>
          <p:nvPr/>
        </p:nvSpPr>
        <p:spPr>
          <a:xfrm>
            <a:off x="10098370" y="5863483"/>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3</a:t>
            </a:r>
            <a:r>
              <a:rPr lang="el-GR" b="1" dirty="0">
                <a:latin typeface="Palatino Linotype" panose="02040502050505030304" pitchFamily="18" charset="0"/>
              </a:rPr>
              <a:t>Δ</a:t>
            </a:r>
            <a:r>
              <a:rPr lang="en-US" b="1" baseline="-25000" dirty="0">
                <a:latin typeface="Palatino Linotype" panose="02040502050505030304" pitchFamily="18" charset="0"/>
              </a:rPr>
              <a:t>1</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sp>
        <p:nvSpPr>
          <p:cNvPr id="14" name="TextBox 13">
            <a:extLst>
              <a:ext uri="{FF2B5EF4-FFF2-40B4-BE49-F238E27FC236}">
                <a16:creationId xmlns:a16="http://schemas.microsoft.com/office/drawing/2014/main" id="{42683F0C-2DD2-7BF0-782A-6D5A3F92B466}"/>
              </a:ext>
            </a:extLst>
          </p:cNvPr>
          <p:cNvSpPr txBox="1"/>
          <p:nvPr/>
        </p:nvSpPr>
        <p:spPr>
          <a:xfrm>
            <a:off x="9399237" y="5431866"/>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15" name="TextBox 14">
            <a:extLst>
              <a:ext uri="{FF2B5EF4-FFF2-40B4-BE49-F238E27FC236}">
                <a16:creationId xmlns:a16="http://schemas.microsoft.com/office/drawing/2014/main" id="{53E5364E-9A65-0F0F-1E53-903BC5751761}"/>
              </a:ext>
            </a:extLst>
          </p:cNvPr>
          <p:cNvSpPr txBox="1"/>
          <p:nvPr/>
        </p:nvSpPr>
        <p:spPr>
          <a:xfrm>
            <a:off x="9931300" y="5317180"/>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=2</a:t>
            </a:r>
            <a:endParaRPr lang="en-US" dirty="0"/>
          </a:p>
        </p:txBody>
      </p:sp>
      <p:sp>
        <p:nvSpPr>
          <p:cNvPr id="16" name="TextBox 15">
            <a:extLst>
              <a:ext uri="{FF2B5EF4-FFF2-40B4-BE49-F238E27FC236}">
                <a16:creationId xmlns:a16="http://schemas.microsoft.com/office/drawing/2014/main" id="{DE71F177-CDD2-33BC-2D96-96DFB45575FE}"/>
              </a:ext>
            </a:extLst>
          </p:cNvPr>
          <p:cNvSpPr txBox="1"/>
          <p:nvPr/>
        </p:nvSpPr>
        <p:spPr>
          <a:xfrm>
            <a:off x="10479520" y="5195473"/>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=3</a:t>
            </a:r>
            <a:endParaRPr lang="en-US" dirty="0"/>
          </a:p>
        </p:txBody>
      </p:sp>
      <p:sp>
        <p:nvSpPr>
          <p:cNvPr id="17" name="TextBox 16">
            <a:extLst>
              <a:ext uri="{FF2B5EF4-FFF2-40B4-BE49-F238E27FC236}">
                <a16:creationId xmlns:a16="http://schemas.microsoft.com/office/drawing/2014/main" id="{B6B52940-52EE-8395-9EC0-8178C353CA48}"/>
              </a:ext>
            </a:extLst>
          </p:cNvPr>
          <p:cNvSpPr txBox="1"/>
          <p:nvPr/>
        </p:nvSpPr>
        <p:spPr>
          <a:xfrm>
            <a:off x="11040964" y="5062534"/>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=4</a:t>
            </a:r>
            <a:endParaRPr lang="en-US" dirty="0"/>
          </a:p>
        </p:txBody>
      </p:sp>
      <p:sp>
        <p:nvSpPr>
          <p:cNvPr id="18" name="Oval 17">
            <a:extLst>
              <a:ext uri="{FF2B5EF4-FFF2-40B4-BE49-F238E27FC236}">
                <a16:creationId xmlns:a16="http://schemas.microsoft.com/office/drawing/2014/main" id="{4EF27B59-618E-47BD-2334-65962E931D57}"/>
              </a:ext>
            </a:extLst>
          </p:cNvPr>
          <p:cNvSpPr/>
          <p:nvPr/>
        </p:nvSpPr>
        <p:spPr>
          <a:xfrm>
            <a:off x="9558331" y="5189785"/>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2CF381-E4CB-8B5E-EC69-F423EACE65CD}"/>
              </a:ext>
            </a:extLst>
          </p:cNvPr>
          <p:cNvSpPr/>
          <p:nvPr/>
        </p:nvSpPr>
        <p:spPr>
          <a:xfrm>
            <a:off x="10098211" y="5087815"/>
            <a:ext cx="181400" cy="18140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D9E39C-8F05-74F4-F2A8-4AF781AF14C8}"/>
              </a:ext>
            </a:extLst>
          </p:cNvPr>
          <p:cNvSpPr/>
          <p:nvPr/>
        </p:nvSpPr>
        <p:spPr>
          <a:xfrm>
            <a:off x="10673137" y="5004808"/>
            <a:ext cx="135799" cy="135799"/>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CCB37BB-C8B6-6429-C529-2256FE58C960}"/>
              </a:ext>
            </a:extLst>
          </p:cNvPr>
          <p:cNvSpPr/>
          <p:nvPr/>
        </p:nvSpPr>
        <p:spPr>
          <a:xfrm>
            <a:off x="11261301" y="4927210"/>
            <a:ext cx="89680" cy="8968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E7ABE22-4170-29B0-C8AB-1A1897505941}"/>
              </a:ext>
            </a:extLst>
          </p:cNvPr>
          <p:cNvSpPr txBox="1"/>
          <p:nvPr/>
        </p:nvSpPr>
        <p:spPr>
          <a:xfrm>
            <a:off x="369093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232</a:t>
            </a:r>
            <a:r>
              <a:rPr lang="en-US" b="1" dirty="0">
                <a:latin typeface="Palatino Linotype" panose="02040502050505030304" pitchFamily="18" charset="0"/>
              </a:rPr>
              <a:t>ThF</a:t>
            </a:r>
            <a:r>
              <a:rPr lang="en-US" b="1" baseline="30000" dirty="0">
                <a:latin typeface="Palatino Linotype" panose="02040502050505030304" pitchFamily="18" charset="0"/>
              </a:rPr>
              <a:t>+</a:t>
            </a:r>
          </a:p>
        </p:txBody>
      </p:sp>
      <p:sp>
        <p:nvSpPr>
          <p:cNvPr id="2" name="Arc 1">
            <a:extLst>
              <a:ext uri="{FF2B5EF4-FFF2-40B4-BE49-F238E27FC236}">
                <a16:creationId xmlns:a16="http://schemas.microsoft.com/office/drawing/2014/main" id="{41DD27DA-1013-F48C-B305-2182F7751F1C}"/>
              </a:ext>
            </a:extLst>
          </p:cNvPr>
          <p:cNvSpPr/>
          <p:nvPr/>
        </p:nvSpPr>
        <p:spPr>
          <a:xfrm rot="19415232">
            <a:off x="9643358" y="4915406"/>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423E548-1F37-D5E9-B722-ABA0EB3C848D}"/>
              </a:ext>
            </a:extLst>
          </p:cNvPr>
          <p:cNvSpPr/>
          <p:nvPr/>
        </p:nvSpPr>
        <p:spPr>
          <a:xfrm rot="19415232">
            <a:off x="10202225" y="4819044"/>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0BD4F86D-86B6-E691-138E-549A194647B5}"/>
              </a:ext>
            </a:extLst>
          </p:cNvPr>
          <p:cNvSpPr/>
          <p:nvPr/>
        </p:nvSpPr>
        <p:spPr>
          <a:xfrm rot="19415232">
            <a:off x="10757497" y="4731081"/>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7E75D71B-6BAB-39BE-AE6C-743F1DA1C0CC}"/>
              </a:ext>
            </a:extLst>
          </p:cNvPr>
          <p:cNvSpPr/>
          <p:nvPr/>
        </p:nvSpPr>
        <p:spPr>
          <a:xfrm rot="19415232">
            <a:off x="9901823" y="1301697"/>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984B17E9-CD60-84E0-FA1E-7B8580A0F696}"/>
              </a:ext>
            </a:extLst>
          </p:cNvPr>
          <p:cNvSpPr txBox="1"/>
          <p:nvPr/>
        </p:nvSpPr>
        <p:spPr>
          <a:xfrm>
            <a:off x="10435080" y="1244488"/>
            <a:ext cx="1376363" cy="338554"/>
          </a:xfrm>
          <a:prstGeom prst="rect">
            <a:avLst/>
          </a:prstGeom>
          <a:noFill/>
        </p:spPr>
        <p:txBody>
          <a:bodyPr wrap="square" rtlCol="0">
            <a:spAutoFit/>
          </a:bodyPr>
          <a:lstStyle/>
          <a:p>
            <a:pPr algn="ctr"/>
            <a:r>
              <a:rPr lang="en-US" sz="1600" dirty="0">
                <a:latin typeface="Palatino Linotype" panose="02040502050505030304" pitchFamily="18" charset="0"/>
              </a:rPr>
              <a:t>microwave</a:t>
            </a:r>
          </a:p>
        </p:txBody>
      </p:sp>
      <p:cxnSp>
        <p:nvCxnSpPr>
          <p:cNvPr id="26" name="Straight Connector 25">
            <a:extLst>
              <a:ext uri="{FF2B5EF4-FFF2-40B4-BE49-F238E27FC236}">
                <a16:creationId xmlns:a16="http://schemas.microsoft.com/office/drawing/2014/main" id="{8B03E054-17CC-168D-A9A5-3395BDBB6029}"/>
              </a:ext>
            </a:extLst>
          </p:cNvPr>
          <p:cNvCxnSpPr>
            <a:cxnSpLocks/>
          </p:cNvCxnSpPr>
          <p:nvPr/>
        </p:nvCxnSpPr>
        <p:spPr>
          <a:xfrm>
            <a:off x="7140365" y="1552074"/>
            <a:ext cx="10963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11B855A-9CFF-7283-C3EB-C5814ADDF741}"/>
              </a:ext>
            </a:extLst>
          </p:cNvPr>
          <p:cNvSpPr txBox="1"/>
          <p:nvPr/>
        </p:nvSpPr>
        <p:spPr>
          <a:xfrm>
            <a:off x="6827481" y="1171350"/>
            <a:ext cx="1788831" cy="369332"/>
          </a:xfrm>
          <a:prstGeom prst="rect">
            <a:avLst/>
          </a:prstGeom>
          <a:noFill/>
        </p:spPr>
        <p:txBody>
          <a:bodyPr wrap="square" rtlCol="0">
            <a:spAutoFit/>
          </a:bodyPr>
          <a:lstStyle/>
          <a:p>
            <a:pPr algn="ctr"/>
            <a:r>
              <a:rPr lang="el-GR" b="1" dirty="0">
                <a:latin typeface="Palatino Linotype" panose="02040502050505030304" pitchFamily="18" charset="0"/>
              </a:rPr>
              <a:t>Ω</a:t>
            </a:r>
            <a:r>
              <a:rPr lang="en-US" b="1" dirty="0">
                <a:latin typeface="Palatino Linotype" panose="02040502050505030304" pitchFamily="18" charset="0"/>
              </a:rPr>
              <a:t>=0</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 </a:t>
            </a:r>
            <a:r>
              <a:rPr lang="en-US" b="1" i="1" dirty="0">
                <a:latin typeface="Palatino Linotype" panose="02040502050505030304" pitchFamily="18" charset="0"/>
              </a:rPr>
              <a:t>J</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31" name="Straight Arrow Connector 30">
            <a:extLst>
              <a:ext uri="{FF2B5EF4-FFF2-40B4-BE49-F238E27FC236}">
                <a16:creationId xmlns:a16="http://schemas.microsoft.com/office/drawing/2014/main" id="{BBE7C3F5-F724-5C1C-FF48-C29E7D7C22EF}"/>
              </a:ext>
            </a:extLst>
          </p:cNvPr>
          <p:cNvCxnSpPr>
            <a:cxnSpLocks/>
          </p:cNvCxnSpPr>
          <p:nvPr/>
        </p:nvCxnSpPr>
        <p:spPr>
          <a:xfrm flipH="1" flipV="1">
            <a:off x="7955261" y="1647825"/>
            <a:ext cx="1648913" cy="350884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E6EE7C-D5AE-899F-A361-E2C382EDC1A2}"/>
              </a:ext>
            </a:extLst>
          </p:cNvPr>
          <p:cNvCxnSpPr/>
          <p:nvPr/>
        </p:nvCxnSpPr>
        <p:spPr>
          <a:xfrm>
            <a:off x="6995127" y="34393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ABED956-42CB-D5F7-9199-E908E54E25F2}"/>
              </a:ext>
            </a:extLst>
          </p:cNvPr>
          <p:cNvCxnSpPr/>
          <p:nvPr/>
        </p:nvCxnSpPr>
        <p:spPr>
          <a:xfrm>
            <a:off x="6477069" y="3521187"/>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0DA4834-E058-20FD-877D-93E74962EAC9}"/>
              </a:ext>
            </a:extLst>
          </p:cNvPr>
          <p:cNvSpPr txBox="1"/>
          <p:nvPr/>
        </p:nvSpPr>
        <p:spPr>
          <a:xfrm>
            <a:off x="6422292" y="3704747"/>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=0</a:t>
            </a:r>
            <a:endParaRPr lang="en-US" dirty="0"/>
          </a:p>
        </p:txBody>
      </p:sp>
      <p:sp>
        <p:nvSpPr>
          <p:cNvPr id="32" name="TextBox 31">
            <a:extLst>
              <a:ext uri="{FF2B5EF4-FFF2-40B4-BE49-F238E27FC236}">
                <a16:creationId xmlns:a16="http://schemas.microsoft.com/office/drawing/2014/main" id="{794E094A-0D3B-CD86-4357-86BB64179AA0}"/>
              </a:ext>
            </a:extLst>
          </p:cNvPr>
          <p:cNvSpPr txBox="1"/>
          <p:nvPr/>
        </p:nvSpPr>
        <p:spPr>
          <a:xfrm>
            <a:off x="6912829" y="3445795"/>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35" name="Oval 34">
            <a:extLst>
              <a:ext uri="{FF2B5EF4-FFF2-40B4-BE49-F238E27FC236}">
                <a16:creationId xmlns:a16="http://schemas.microsoft.com/office/drawing/2014/main" id="{D21398A1-D127-02BD-82B1-635D6F13B4F7}"/>
              </a:ext>
            </a:extLst>
          </p:cNvPr>
          <p:cNvSpPr/>
          <p:nvPr/>
        </p:nvSpPr>
        <p:spPr>
          <a:xfrm>
            <a:off x="6501371" y="3450172"/>
            <a:ext cx="142050" cy="14205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53F9494-AB6B-9000-67FE-0A47C623EE55}"/>
              </a:ext>
            </a:extLst>
          </p:cNvPr>
          <p:cNvSpPr/>
          <p:nvPr/>
        </p:nvSpPr>
        <p:spPr>
          <a:xfrm>
            <a:off x="7072580" y="3210009"/>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A9AE43E2-0D70-6ACB-E5ED-E7EED4F1EA34}"/>
              </a:ext>
            </a:extLst>
          </p:cNvPr>
          <p:cNvCxnSpPr>
            <a:cxnSpLocks/>
          </p:cNvCxnSpPr>
          <p:nvPr/>
        </p:nvCxnSpPr>
        <p:spPr>
          <a:xfrm>
            <a:off x="9953484" y="1779128"/>
            <a:ext cx="42587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7E51704-6B20-152E-4A53-579B4BFC508D}"/>
              </a:ext>
            </a:extLst>
          </p:cNvPr>
          <p:cNvSpPr txBox="1"/>
          <p:nvPr/>
        </p:nvSpPr>
        <p:spPr>
          <a:xfrm>
            <a:off x="10417779" y="1703471"/>
            <a:ext cx="1376363" cy="338554"/>
          </a:xfrm>
          <a:prstGeom prst="rect">
            <a:avLst/>
          </a:prstGeom>
          <a:noFill/>
        </p:spPr>
        <p:txBody>
          <a:bodyPr wrap="square" rtlCol="0">
            <a:spAutoFit/>
          </a:bodyPr>
          <a:lstStyle/>
          <a:p>
            <a:pPr algn="ctr"/>
            <a:r>
              <a:rPr lang="en-US" sz="1600" dirty="0">
                <a:latin typeface="Palatino Linotype" panose="02040502050505030304" pitchFamily="18" charset="0"/>
              </a:rPr>
              <a:t>OP lasers</a:t>
            </a:r>
          </a:p>
        </p:txBody>
      </p:sp>
      <p:cxnSp>
        <p:nvCxnSpPr>
          <p:cNvPr id="34" name="Straight Arrow Connector 33">
            <a:extLst>
              <a:ext uri="{FF2B5EF4-FFF2-40B4-BE49-F238E27FC236}">
                <a16:creationId xmlns:a16="http://schemas.microsoft.com/office/drawing/2014/main" id="{80B12E89-827F-AC30-6104-ACF106C745F6}"/>
              </a:ext>
            </a:extLst>
          </p:cNvPr>
          <p:cNvCxnSpPr/>
          <p:nvPr/>
        </p:nvCxnSpPr>
        <p:spPr>
          <a:xfrm flipV="1">
            <a:off x="7196138" y="1647825"/>
            <a:ext cx="647700" cy="152400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3A4FD2A-2A6E-1180-4E3B-3B3C6AC2BC81}"/>
              </a:ext>
            </a:extLst>
          </p:cNvPr>
          <p:cNvCxnSpPr>
            <a:cxnSpLocks/>
          </p:cNvCxnSpPr>
          <p:nvPr/>
        </p:nvCxnSpPr>
        <p:spPr>
          <a:xfrm>
            <a:off x="9953484" y="1884998"/>
            <a:ext cx="425874"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1B2242A-5AA3-5AA2-5E58-BDFD14EBDC91}"/>
              </a:ext>
            </a:extLst>
          </p:cNvPr>
          <p:cNvSpPr txBox="1"/>
          <p:nvPr/>
        </p:nvSpPr>
        <p:spPr>
          <a:xfrm>
            <a:off x="7442267" y="3407556"/>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1</a:t>
            </a:r>
            <a:r>
              <a:rPr lang="el-GR" b="1" dirty="0">
                <a:latin typeface="Palatino Linotype" panose="02040502050505030304" pitchFamily="18" charset="0"/>
              </a:rPr>
              <a:t>∑</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41" name="Straight Arrow Connector 40">
            <a:extLst>
              <a:ext uri="{FF2B5EF4-FFF2-40B4-BE49-F238E27FC236}">
                <a16:creationId xmlns:a16="http://schemas.microsoft.com/office/drawing/2014/main" id="{6280FC1F-1319-E8CF-B2E9-CA656C1E1BBB}"/>
              </a:ext>
            </a:extLst>
          </p:cNvPr>
          <p:cNvCxnSpPr>
            <a:cxnSpLocks/>
          </p:cNvCxnSpPr>
          <p:nvPr/>
        </p:nvCxnSpPr>
        <p:spPr>
          <a:xfrm flipV="1">
            <a:off x="4171950" y="1540682"/>
            <a:ext cx="0" cy="7119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D26F238-0F16-043E-578E-3353487E0A49}"/>
              </a:ext>
            </a:extLst>
          </p:cNvPr>
          <p:cNvSpPr txBox="1"/>
          <p:nvPr/>
        </p:nvSpPr>
        <p:spPr>
          <a:xfrm>
            <a:off x="4182094" y="1426174"/>
            <a:ext cx="346282" cy="369332"/>
          </a:xfrm>
          <a:prstGeom prst="rect">
            <a:avLst/>
          </a:prstGeom>
          <a:noFill/>
        </p:spPr>
        <p:txBody>
          <a:bodyPr wrap="square" rtlCol="0">
            <a:spAutoFit/>
          </a:bodyPr>
          <a:lstStyle/>
          <a:p>
            <a:pPr algn="ctr"/>
            <a:r>
              <a:rPr lang="en-US" b="1" dirty="0">
                <a:latin typeface="Palatino Linotype" panose="02040502050505030304" pitchFamily="18" charset="0"/>
              </a:rPr>
              <a:t>B</a:t>
            </a:r>
          </a:p>
        </p:txBody>
      </p:sp>
      <p:cxnSp>
        <p:nvCxnSpPr>
          <p:cNvPr id="45" name="Straight Connector 44">
            <a:extLst>
              <a:ext uri="{FF2B5EF4-FFF2-40B4-BE49-F238E27FC236}">
                <a16:creationId xmlns:a16="http://schemas.microsoft.com/office/drawing/2014/main" id="{950B02EE-149F-5AB7-2A11-8CC765C6F26A}"/>
              </a:ext>
            </a:extLst>
          </p:cNvPr>
          <p:cNvCxnSpPr/>
          <p:nvPr/>
        </p:nvCxnSpPr>
        <p:spPr>
          <a:xfrm>
            <a:off x="6728102" y="3492609"/>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C9F713B-E93E-4A2D-2D76-47D3A2F117A3}"/>
              </a:ext>
            </a:extLst>
          </p:cNvPr>
          <p:cNvSpPr txBox="1"/>
          <p:nvPr/>
        </p:nvSpPr>
        <p:spPr>
          <a:xfrm>
            <a:off x="6279640" y="3488627"/>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0" name="TextBox 49">
            <a:extLst>
              <a:ext uri="{FF2B5EF4-FFF2-40B4-BE49-F238E27FC236}">
                <a16:creationId xmlns:a16="http://schemas.microsoft.com/office/drawing/2014/main" id="{D72B8C91-405F-D2AF-88DF-AD6336D8FBA4}"/>
              </a:ext>
            </a:extLst>
          </p:cNvPr>
          <p:cNvSpPr txBox="1"/>
          <p:nvPr/>
        </p:nvSpPr>
        <p:spPr>
          <a:xfrm>
            <a:off x="6555439" y="3464215"/>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1" name="Oval 50">
            <a:extLst>
              <a:ext uri="{FF2B5EF4-FFF2-40B4-BE49-F238E27FC236}">
                <a16:creationId xmlns:a16="http://schemas.microsoft.com/office/drawing/2014/main" id="{3FD99E44-7957-E22F-BEB3-A13941578E8A}"/>
              </a:ext>
            </a:extLst>
          </p:cNvPr>
          <p:cNvSpPr/>
          <p:nvPr/>
        </p:nvSpPr>
        <p:spPr>
          <a:xfrm>
            <a:off x="6759203" y="3360221"/>
            <a:ext cx="120142" cy="120142"/>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5243C4B1-CA5E-9091-E021-FC8CF03B823B}"/>
              </a:ext>
            </a:extLst>
          </p:cNvPr>
          <p:cNvCxnSpPr>
            <a:cxnSpLocks/>
          </p:cNvCxnSpPr>
          <p:nvPr/>
        </p:nvCxnSpPr>
        <p:spPr>
          <a:xfrm flipV="1">
            <a:off x="6892595" y="1652987"/>
            <a:ext cx="684441" cy="161045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ABA9E6B-B9CF-D3C2-BF37-A2F3CC5EB82A}"/>
              </a:ext>
            </a:extLst>
          </p:cNvPr>
          <p:cNvCxnSpPr>
            <a:cxnSpLocks/>
          </p:cNvCxnSpPr>
          <p:nvPr/>
        </p:nvCxnSpPr>
        <p:spPr>
          <a:xfrm>
            <a:off x="9953484" y="1991832"/>
            <a:ext cx="425874"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3" name="Arrow: Curved Down 52">
            <a:extLst>
              <a:ext uri="{FF2B5EF4-FFF2-40B4-BE49-F238E27FC236}">
                <a16:creationId xmlns:a16="http://schemas.microsoft.com/office/drawing/2014/main" id="{8BF54441-4305-4875-F0CB-F9942E0251AE}"/>
              </a:ext>
            </a:extLst>
          </p:cNvPr>
          <p:cNvSpPr/>
          <p:nvPr/>
        </p:nvSpPr>
        <p:spPr>
          <a:xfrm flipH="1">
            <a:off x="7118525" y="2265353"/>
            <a:ext cx="270940" cy="185098"/>
          </a:xfrm>
          <a:prstGeom prst="curved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a:extLst>
              <a:ext uri="{FF2B5EF4-FFF2-40B4-BE49-F238E27FC236}">
                <a16:creationId xmlns:a16="http://schemas.microsoft.com/office/drawing/2014/main" id="{8B4B6EE9-46AA-ED1C-C9F3-63C7949F5960}"/>
              </a:ext>
            </a:extLst>
          </p:cNvPr>
          <p:cNvCxnSpPr>
            <a:cxnSpLocks/>
          </p:cNvCxnSpPr>
          <p:nvPr/>
        </p:nvCxnSpPr>
        <p:spPr>
          <a:xfrm flipV="1">
            <a:off x="6613439" y="1651786"/>
            <a:ext cx="684441" cy="1610450"/>
          </a:xfrm>
          <a:prstGeom prst="straightConnector1">
            <a:avLst/>
          </a:prstGeom>
          <a:ln w="254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023460C-0187-3117-CA9E-A69C63441E12}"/>
                  </a:ext>
                </a:extLst>
              </p:cNvPr>
              <p:cNvSpPr txBox="1"/>
              <p:nvPr/>
            </p:nvSpPr>
            <p:spPr>
              <a:xfrm rot="17574392">
                <a:off x="6356565" y="2219426"/>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~1</m:t>
                      </m:r>
                      <m:r>
                        <a:rPr lang="en-US" b="0" i="1" smtClean="0">
                          <a:latin typeface="Cambria Math" panose="02040503050406030204" pitchFamily="18" charset="0"/>
                        </a:rPr>
                        <m:t>𝜇</m:t>
                      </m:r>
                      <m:r>
                        <a:rPr lang="en-US" b="0" i="1" smtClean="0">
                          <a:latin typeface="Cambria Math" panose="02040503050406030204" pitchFamily="18" charset="0"/>
                        </a:rPr>
                        <m:t>𝑠</m:t>
                      </m:r>
                    </m:oMath>
                  </m:oMathPara>
                </a14:m>
                <a:endParaRPr lang="en-US" dirty="0"/>
              </a:p>
            </p:txBody>
          </p:sp>
        </mc:Choice>
        <mc:Fallback xmlns="">
          <p:sp>
            <p:nvSpPr>
              <p:cNvPr id="56" name="TextBox 55">
                <a:extLst>
                  <a:ext uri="{FF2B5EF4-FFF2-40B4-BE49-F238E27FC236}">
                    <a16:creationId xmlns:a16="http://schemas.microsoft.com/office/drawing/2014/main" id="{7023460C-0187-3117-CA9E-A69C63441E12}"/>
                  </a:ext>
                </a:extLst>
              </p:cNvPr>
              <p:cNvSpPr txBox="1">
                <a:spLocks noRot="1" noChangeAspect="1" noMove="1" noResize="1" noEditPoints="1" noAdjustHandles="1" noChangeArrowheads="1" noChangeShapeType="1" noTextEdit="1"/>
              </p:cNvSpPr>
              <p:nvPr/>
            </p:nvSpPr>
            <p:spPr>
              <a:xfrm rot="17574392">
                <a:off x="6356565" y="2219426"/>
                <a:ext cx="813759" cy="369332"/>
              </a:xfrm>
              <a:prstGeom prst="rect">
                <a:avLst/>
              </a:prstGeom>
              <a:blipFill>
                <a:blip r:embed="rId3"/>
                <a:stretch>
                  <a:fillRect r="-5505"/>
                </a:stretch>
              </a:blipFill>
            </p:spPr>
            <p:txBody>
              <a:bodyPr/>
              <a:lstStyle/>
              <a:p>
                <a:r>
                  <a:rPr lang="en-US">
                    <a:noFill/>
                  </a:rPr>
                  <a:t> </a:t>
                </a:r>
              </a:p>
            </p:txBody>
          </p:sp>
        </mc:Fallback>
      </mc:AlternateContent>
      <p:cxnSp>
        <p:nvCxnSpPr>
          <p:cNvPr id="57" name="Straight Arrow Connector 56">
            <a:extLst>
              <a:ext uri="{FF2B5EF4-FFF2-40B4-BE49-F238E27FC236}">
                <a16:creationId xmlns:a16="http://schemas.microsoft.com/office/drawing/2014/main" id="{DF196AB4-703F-3ED5-35A7-BD0B9C1452E5}"/>
              </a:ext>
            </a:extLst>
          </p:cNvPr>
          <p:cNvCxnSpPr>
            <a:cxnSpLocks/>
          </p:cNvCxnSpPr>
          <p:nvPr/>
        </p:nvCxnSpPr>
        <p:spPr>
          <a:xfrm flipH="1" flipV="1">
            <a:off x="7147659" y="3916627"/>
            <a:ext cx="2114093" cy="1330573"/>
          </a:xfrm>
          <a:prstGeom prst="straightConnector1">
            <a:avLst/>
          </a:prstGeom>
          <a:ln w="254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ADDB42E-8CB7-5580-3305-BECB9347CE71}"/>
                  </a:ext>
                </a:extLst>
              </p:cNvPr>
              <p:cNvSpPr txBox="1"/>
              <p:nvPr/>
            </p:nvSpPr>
            <p:spPr>
              <a:xfrm rot="1832604">
                <a:off x="7857416" y="4255228"/>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~5</m:t>
                      </m:r>
                      <m:r>
                        <a:rPr lang="en-US" b="0" i="1" smtClean="0">
                          <a:latin typeface="Cambria Math" panose="02040503050406030204" pitchFamily="18" charset="0"/>
                        </a:rPr>
                        <m:t>𝑠</m:t>
                      </m:r>
                    </m:oMath>
                  </m:oMathPara>
                </a14:m>
                <a:endParaRPr lang="en-US" dirty="0"/>
              </a:p>
            </p:txBody>
          </p:sp>
        </mc:Choice>
        <mc:Fallback xmlns="">
          <p:sp>
            <p:nvSpPr>
              <p:cNvPr id="59" name="TextBox 58">
                <a:extLst>
                  <a:ext uri="{FF2B5EF4-FFF2-40B4-BE49-F238E27FC236}">
                    <a16:creationId xmlns:a16="http://schemas.microsoft.com/office/drawing/2014/main" id="{BADDB42E-8CB7-5580-3305-BECB9347CE71}"/>
                  </a:ext>
                </a:extLst>
              </p:cNvPr>
              <p:cNvSpPr txBox="1">
                <a:spLocks noRot="1" noChangeAspect="1" noMove="1" noResize="1" noEditPoints="1" noAdjustHandles="1" noChangeArrowheads="1" noChangeShapeType="1" noTextEdit="1"/>
              </p:cNvSpPr>
              <p:nvPr/>
            </p:nvSpPr>
            <p:spPr>
              <a:xfrm rot="1832604">
                <a:off x="7857416" y="4255228"/>
                <a:ext cx="813759" cy="369332"/>
              </a:xfrm>
              <a:prstGeom prst="rect">
                <a:avLst/>
              </a:prstGeom>
              <a:blipFill>
                <a:blip r:embed="rId4"/>
                <a:stretch>
                  <a:fillRect/>
                </a:stretch>
              </a:blipFill>
            </p:spPr>
            <p:txBody>
              <a:bodyPr/>
              <a:lstStyle/>
              <a:p>
                <a:r>
                  <a:rPr lang="en-US">
                    <a:noFill/>
                  </a:rPr>
                  <a:t> </a:t>
                </a:r>
              </a:p>
            </p:txBody>
          </p:sp>
        </mc:Fallback>
      </mc:AlternateContent>
      <p:sp>
        <p:nvSpPr>
          <p:cNvPr id="46" name="Rectangle: Rounded Corners 45">
            <a:extLst>
              <a:ext uri="{FF2B5EF4-FFF2-40B4-BE49-F238E27FC236}">
                <a16:creationId xmlns:a16="http://schemas.microsoft.com/office/drawing/2014/main" id="{F599AF55-9A5C-5D83-B916-793B0A04B636}"/>
              </a:ext>
            </a:extLst>
          </p:cNvPr>
          <p:cNvSpPr/>
          <p:nvPr/>
        </p:nvSpPr>
        <p:spPr>
          <a:xfrm>
            <a:off x="297076" y="891746"/>
            <a:ext cx="2852810"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92BA2519-5059-3739-688D-80C5442D65D5}"/>
              </a:ext>
            </a:extLst>
          </p:cNvPr>
          <p:cNvSpPr txBox="1"/>
          <p:nvPr/>
        </p:nvSpPr>
        <p:spPr>
          <a:xfrm>
            <a:off x="35758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171</a:t>
            </a:r>
            <a:r>
              <a:rPr lang="en-US" b="1" dirty="0">
                <a:latin typeface="Palatino Linotype" panose="02040502050505030304" pitchFamily="18" charset="0"/>
              </a:rPr>
              <a:t>Yb</a:t>
            </a:r>
            <a:r>
              <a:rPr lang="en-US" b="1" baseline="30000" dirty="0">
                <a:latin typeface="Palatino Linotype" panose="02040502050505030304" pitchFamily="18" charset="0"/>
              </a:rPr>
              <a:t>+</a:t>
            </a:r>
          </a:p>
        </p:txBody>
      </p:sp>
      <p:cxnSp>
        <p:nvCxnSpPr>
          <p:cNvPr id="52" name="Straight Connector 51">
            <a:extLst>
              <a:ext uri="{FF2B5EF4-FFF2-40B4-BE49-F238E27FC236}">
                <a16:creationId xmlns:a16="http://schemas.microsoft.com/office/drawing/2014/main" id="{604F2D60-29B6-6BDB-AF6E-FED05A87DB0D}"/>
              </a:ext>
            </a:extLst>
          </p:cNvPr>
          <p:cNvCxnSpPr/>
          <p:nvPr/>
        </p:nvCxnSpPr>
        <p:spPr>
          <a:xfrm>
            <a:off x="1856389" y="566830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967801-0C6E-9F48-B65C-944BEFBA1E5D}"/>
              </a:ext>
            </a:extLst>
          </p:cNvPr>
          <p:cNvCxnSpPr/>
          <p:nvPr/>
        </p:nvCxnSpPr>
        <p:spPr>
          <a:xfrm>
            <a:off x="775301" y="1990237"/>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CB9A83A-ED65-373B-9059-4D40A2ECA6DF}"/>
              </a:ext>
            </a:extLst>
          </p:cNvPr>
          <p:cNvCxnSpPr/>
          <p:nvPr/>
        </p:nvCxnSpPr>
        <p:spPr>
          <a:xfrm>
            <a:off x="1856389" y="3521187"/>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5A5026E-8E7E-B7E0-9149-8C5AAD5ED149}"/>
              </a:ext>
            </a:extLst>
          </p:cNvPr>
          <p:cNvSpPr txBox="1"/>
          <p:nvPr/>
        </p:nvSpPr>
        <p:spPr>
          <a:xfrm>
            <a:off x="724330" y="5483642"/>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S</a:t>
            </a:r>
            <a:r>
              <a:rPr lang="en-US" b="1" baseline="-25000" dirty="0">
                <a:latin typeface="Palatino Linotype" panose="02040502050505030304" pitchFamily="18" charset="0"/>
              </a:rPr>
              <a:t>1/2</a:t>
            </a:r>
            <a:r>
              <a:rPr lang="en-US" b="1" dirty="0">
                <a:latin typeface="Palatino Linotype" panose="02040502050505030304" pitchFamily="18" charset="0"/>
              </a:rPr>
              <a:t>, </a:t>
            </a:r>
            <a:r>
              <a:rPr lang="en-US" b="1" i="1" dirty="0">
                <a:latin typeface="Palatino Linotype" panose="02040502050505030304" pitchFamily="18" charset="0"/>
              </a:rPr>
              <a:t>F=1</a:t>
            </a:r>
            <a:endParaRPr lang="en-US" b="1" baseline="-25000" dirty="0">
              <a:latin typeface="Palatino Linotype" panose="02040502050505030304" pitchFamily="18" charset="0"/>
            </a:endParaRPr>
          </a:p>
        </p:txBody>
      </p:sp>
      <p:sp>
        <p:nvSpPr>
          <p:cNvPr id="61" name="TextBox 60">
            <a:extLst>
              <a:ext uri="{FF2B5EF4-FFF2-40B4-BE49-F238E27FC236}">
                <a16:creationId xmlns:a16="http://schemas.microsoft.com/office/drawing/2014/main" id="{935ECCA9-C0C3-85A0-FAF6-80C674C801FB}"/>
              </a:ext>
            </a:extLst>
          </p:cNvPr>
          <p:cNvSpPr txBox="1"/>
          <p:nvPr/>
        </p:nvSpPr>
        <p:spPr>
          <a:xfrm>
            <a:off x="1644674" y="2967190"/>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D</a:t>
            </a:r>
            <a:r>
              <a:rPr lang="en-US" b="1" baseline="-25000" dirty="0">
                <a:latin typeface="Palatino Linotype" panose="02040502050505030304" pitchFamily="18" charset="0"/>
              </a:rPr>
              <a:t>5/2</a:t>
            </a:r>
            <a:r>
              <a:rPr lang="en-US" b="1" dirty="0">
                <a:latin typeface="Palatino Linotype" panose="02040502050505030304" pitchFamily="18" charset="0"/>
              </a:rPr>
              <a:t>, </a:t>
            </a:r>
            <a:r>
              <a:rPr lang="en-US" b="1" i="1" dirty="0">
                <a:latin typeface="Palatino Linotype" panose="02040502050505030304" pitchFamily="18" charset="0"/>
              </a:rPr>
              <a:t>F=2</a:t>
            </a:r>
            <a:endParaRPr lang="en-US" b="1" baseline="-25000" dirty="0">
              <a:latin typeface="Palatino Linotype" panose="02040502050505030304" pitchFamily="18" charset="0"/>
            </a:endParaRPr>
          </a:p>
        </p:txBody>
      </p:sp>
      <p:sp>
        <p:nvSpPr>
          <p:cNvPr id="62" name="TextBox 61">
            <a:extLst>
              <a:ext uri="{FF2B5EF4-FFF2-40B4-BE49-F238E27FC236}">
                <a16:creationId xmlns:a16="http://schemas.microsoft.com/office/drawing/2014/main" id="{B4054209-A0E0-ED6C-81CB-D5F0D1506077}"/>
              </a:ext>
            </a:extLst>
          </p:cNvPr>
          <p:cNvSpPr txBox="1"/>
          <p:nvPr/>
        </p:nvSpPr>
        <p:spPr>
          <a:xfrm>
            <a:off x="1230667" y="1805571"/>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P</a:t>
            </a:r>
            <a:r>
              <a:rPr lang="en-US" b="1" baseline="-25000" dirty="0">
                <a:latin typeface="Palatino Linotype" panose="02040502050505030304" pitchFamily="18" charset="0"/>
              </a:rPr>
              <a:t>1/2</a:t>
            </a:r>
            <a:r>
              <a:rPr lang="en-US" b="1" dirty="0">
                <a:latin typeface="Palatino Linotype" panose="02040502050505030304" pitchFamily="18" charset="0"/>
              </a:rPr>
              <a:t>, </a:t>
            </a:r>
            <a:r>
              <a:rPr lang="en-US" b="1" i="1" dirty="0">
                <a:latin typeface="Palatino Linotype" panose="02040502050505030304" pitchFamily="18" charset="0"/>
              </a:rPr>
              <a:t>F=0</a:t>
            </a:r>
            <a:endParaRPr lang="en-US" b="1" baseline="-25000" dirty="0">
              <a:latin typeface="Palatino Linotype" panose="02040502050505030304" pitchFamily="18" charset="0"/>
            </a:endParaRPr>
          </a:p>
        </p:txBody>
      </p:sp>
      <p:sp>
        <p:nvSpPr>
          <p:cNvPr id="79" name="Rectangle: Rounded Corners 78">
            <a:extLst>
              <a:ext uri="{FF2B5EF4-FFF2-40B4-BE49-F238E27FC236}">
                <a16:creationId xmlns:a16="http://schemas.microsoft.com/office/drawing/2014/main" id="{BBDB5BFA-0FFC-DCFD-9CF9-80F1BF57D159}"/>
              </a:ext>
            </a:extLst>
          </p:cNvPr>
          <p:cNvSpPr/>
          <p:nvPr/>
        </p:nvSpPr>
        <p:spPr>
          <a:xfrm>
            <a:off x="9396986" y="5092188"/>
            <a:ext cx="544796" cy="771296"/>
          </a:xfrm>
          <a:prstGeom prst="roundRect">
            <a:avLst>
              <a:gd name="adj" fmla="val 98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CFE44978-BE65-9337-35E0-460EA062765D}"/>
              </a:ext>
            </a:extLst>
          </p:cNvPr>
          <p:cNvSpPr/>
          <p:nvPr/>
        </p:nvSpPr>
        <p:spPr>
          <a:xfrm>
            <a:off x="4182094" y="4704679"/>
            <a:ext cx="2097546" cy="1194511"/>
          </a:xfrm>
          <a:prstGeom prst="roundRect">
            <a:avLst>
              <a:gd name="adj" fmla="val 98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651219DC-9B5A-4522-0896-7C5BB660A456}"/>
              </a:ext>
            </a:extLst>
          </p:cNvPr>
          <p:cNvGrpSpPr/>
          <p:nvPr/>
        </p:nvGrpSpPr>
        <p:grpSpPr>
          <a:xfrm>
            <a:off x="4315889" y="4927210"/>
            <a:ext cx="1822843" cy="802891"/>
            <a:chOff x="4085238" y="4868072"/>
            <a:chExt cx="1369697" cy="603298"/>
          </a:xfrm>
        </p:grpSpPr>
        <p:cxnSp>
          <p:nvCxnSpPr>
            <p:cNvPr id="82" name="Straight Connector 81">
              <a:extLst>
                <a:ext uri="{FF2B5EF4-FFF2-40B4-BE49-F238E27FC236}">
                  <a16:creationId xmlns:a16="http://schemas.microsoft.com/office/drawing/2014/main" id="{A2BD8EA9-6759-4CA0-E4B9-F5A674C0F6C7}"/>
                </a:ext>
              </a:extLst>
            </p:cNvPr>
            <p:cNvCxnSpPr>
              <a:cxnSpLocks/>
            </p:cNvCxnSpPr>
            <p:nvPr/>
          </p:nvCxnSpPr>
          <p:spPr>
            <a:xfrm>
              <a:off x="4447189" y="489863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5DE43EB-1D1B-70F6-97D1-BE083EDAE200}"/>
                </a:ext>
              </a:extLst>
            </p:cNvPr>
            <p:cNvCxnSpPr>
              <a:cxnSpLocks/>
            </p:cNvCxnSpPr>
            <p:nvPr/>
          </p:nvCxnSpPr>
          <p:spPr>
            <a:xfrm>
              <a:off x="4809140" y="4868072"/>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71511CD-BA7E-2822-B971-9CB8B15A96D5}"/>
                </a:ext>
              </a:extLst>
            </p:cNvPr>
            <p:cNvCxnSpPr>
              <a:cxnSpLocks/>
            </p:cNvCxnSpPr>
            <p:nvPr/>
          </p:nvCxnSpPr>
          <p:spPr>
            <a:xfrm>
              <a:off x="4447189" y="5035367"/>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12BE2BE-61F5-471E-33D6-1AFD2B271EA7}"/>
                </a:ext>
              </a:extLst>
            </p:cNvPr>
            <p:cNvCxnSpPr>
              <a:cxnSpLocks/>
            </p:cNvCxnSpPr>
            <p:nvPr/>
          </p:nvCxnSpPr>
          <p:spPr>
            <a:xfrm>
              <a:off x="4809140" y="5004808"/>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59FFF4E-ACCB-FF8F-D061-8950069BF5CA}"/>
                </a:ext>
              </a:extLst>
            </p:cNvPr>
            <p:cNvCxnSpPr>
              <a:cxnSpLocks/>
            </p:cNvCxnSpPr>
            <p:nvPr/>
          </p:nvCxnSpPr>
          <p:spPr>
            <a:xfrm>
              <a:off x="4085238" y="5334634"/>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29C04AD-E981-0FF4-B845-F8E66447C0F7}"/>
                </a:ext>
              </a:extLst>
            </p:cNvPr>
            <p:cNvCxnSpPr>
              <a:cxnSpLocks/>
            </p:cNvCxnSpPr>
            <p:nvPr/>
          </p:nvCxnSpPr>
          <p:spPr>
            <a:xfrm>
              <a:off x="4447189" y="5304075"/>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E3DC94D-31CB-98C5-EA11-5DC4E3C81D49}"/>
                </a:ext>
              </a:extLst>
            </p:cNvPr>
            <p:cNvCxnSpPr>
              <a:cxnSpLocks/>
            </p:cNvCxnSpPr>
            <p:nvPr/>
          </p:nvCxnSpPr>
          <p:spPr>
            <a:xfrm>
              <a:off x="4085238" y="5471370"/>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7EB62C3-46CB-3857-DE81-CFC8B5138989}"/>
                </a:ext>
              </a:extLst>
            </p:cNvPr>
            <p:cNvCxnSpPr>
              <a:cxnSpLocks/>
            </p:cNvCxnSpPr>
            <p:nvPr/>
          </p:nvCxnSpPr>
          <p:spPr>
            <a:xfrm>
              <a:off x="4447189" y="544081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3C755F8-54CE-439C-7E68-4CB97D4EFCDF}"/>
                </a:ext>
              </a:extLst>
            </p:cNvPr>
            <p:cNvCxnSpPr>
              <a:cxnSpLocks/>
            </p:cNvCxnSpPr>
            <p:nvPr/>
          </p:nvCxnSpPr>
          <p:spPr>
            <a:xfrm>
              <a:off x="4818664" y="5270065"/>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F0BDBC4-207C-1A2C-0248-5AF28561762C}"/>
                </a:ext>
              </a:extLst>
            </p:cNvPr>
            <p:cNvCxnSpPr>
              <a:cxnSpLocks/>
            </p:cNvCxnSpPr>
            <p:nvPr/>
          </p:nvCxnSpPr>
          <p:spPr>
            <a:xfrm>
              <a:off x="5180615" y="5239506"/>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2C3DC75-DF90-1F93-8A9E-4958FE36DC90}"/>
                </a:ext>
              </a:extLst>
            </p:cNvPr>
            <p:cNvCxnSpPr>
              <a:cxnSpLocks/>
            </p:cNvCxnSpPr>
            <p:nvPr/>
          </p:nvCxnSpPr>
          <p:spPr>
            <a:xfrm>
              <a:off x="4818664" y="540680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B4C256E-734A-989C-922C-812A5F4A4A0C}"/>
                </a:ext>
              </a:extLst>
            </p:cNvPr>
            <p:cNvCxnSpPr>
              <a:cxnSpLocks/>
            </p:cNvCxnSpPr>
            <p:nvPr/>
          </p:nvCxnSpPr>
          <p:spPr>
            <a:xfrm>
              <a:off x="5180615" y="5376242"/>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4" name="Straight Arrow Connector 93">
            <a:extLst>
              <a:ext uri="{FF2B5EF4-FFF2-40B4-BE49-F238E27FC236}">
                <a16:creationId xmlns:a16="http://schemas.microsoft.com/office/drawing/2014/main" id="{81D4C36E-3A8F-8279-BD77-34B4957BE620}"/>
              </a:ext>
            </a:extLst>
          </p:cNvPr>
          <p:cNvCxnSpPr>
            <a:cxnSpLocks/>
          </p:cNvCxnSpPr>
          <p:nvPr/>
        </p:nvCxnSpPr>
        <p:spPr>
          <a:xfrm>
            <a:off x="6952647" y="5305926"/>
            <a:ext cx="2321308" cy="230524"/>
          </a:xfrm>
          <a:prstGeom prst="straightConnector1">
            <a:avLst/>
          </a:prstGeom>
          <a:ln w="127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8BDC5882-18B4-82C4-3FCF-9008255A2E29}"/>
              </a:ext>
            </a:extLst>
          </p:cNvPr>
          <p:cNvSpPr txBox="1"/>
          <p:nvPr/>
        </p:nvSpPr>
        <p:spPr>
          <a:xfrm>
            <a:off x="3791978" y="5847519"/>
            <a:ext cx="530355" cy="307777"/>
          </a:xfrm>
          <a:prstGeom prst="rect">
            <a:avLst/>
          </a:prstGeom>
          <a:noFill/>
        </p:spPr>
        <p:txBody>
          <a:bodyPr wrap="square">
            <a:spAutoFit/>
          </a:bodyPr>
          <a:lstStyle/>
          <a:p>
            <a:pPr algn="ctr"/>
            <a:r>
              <a:rPr lang="en-US" sz="1400" b="1" dirty="0">
                <a:latin typeface="Palatino Linotype" panose="02040502050505030304" pitchFamily="18" charset="0"/>
              </a:rPr>
              <a:t>m</a:t>
            </a:r>
            <a:r>
              <a:rPr lang="en-US" sz="1400" b="1" baseline="-25000" dirty="0">
                <a:latin typeface="Palatino Linotype" panose="02040502050505030304" pitchFamily="18" charset="0"/>
              </a:rPr>
              <a:t>F</a:t>
            </a:r>
            <a:endParaRPr lang="en-US" sz="1400" baseline="-25000" dirty="0"/>
          </a:p>
        </p:txBody>
      </p:sp>
      <p:sp>
        <p:nvSpPr>
          <p:cNvPr id="96" name="TextBox 95">
            <a:extLst>
              <a:ext uri="{FF2B5EF4-FFF2-40B4-BE49-F238E27FC236}">
                <a16:creationId xmlns:a16="http://schemas.microsoft.com/office/drawing/2014/main" id="{021EC9DE-9776-8001-E32A-649950F2CC3E}"/>
              </a:ext>
            </a:extLst>
          </p:cNvPr>
          <p:cNvSpPr txBox="1"/>
          <p:nvPr/>
        </p:nvSpPr>
        <p:spPr>
          <a:xfrm>
            <a:off x="4209433" y="5879985"/>
            <a:ext cx="530355" cy="307777"/>
          </a:xfrm>
          <a:prstGeom prst="rect">
            <a:avLst/>
          </a:prstGeom>
          <a:noFill/>
        </p:spPr>
        <p:txBody>
          <a:bodyPr wrap="square">
            <a:spAutoFit/>
          </a:bodyPr>
          <a:lstStyle/>
          <a:p>
            <a:pPr algn="ctr"/>
            <a:r>
              <a:rPr lang="en-US" sz="1400" b="1" dirty="0">
                <a:latin typeface="Palatino Linotype" panose="02040502050505030304" pitchFamily="18" charset="0"/>
              </a:rPr>
              <a:t>-3/2</a:t>
            </a:r>
            <a:endParaRPr lang="en-US" sz="1400" dirty="0"/>
          </a:p>
        </p:txBody>
      </p:sp>
      <p:sp>
        <p:nvSpPr>
          <p:cNvPr id="97" name="TextBox 96">
            <a:extLst>
              <a:ext uri="{FF2B5EF4-FFF2-40B4-BE49-F238E27FC236}">
                <a16:creationId xmlns:a16="http://schemas.microsoft.com/office/drawing/2014/main" id="{A07DFFF3-2E83-9C78-035C-51555BDFE274}"/>
              </a:ext>
            </a:extLst>
          </p:cNvPr>
          <p:cNvSpPr txBox="1"/>
          <p:nvPr/>
        </p:nvSpPr>
        <p:spPr>
          <a:xfrm>
            <a:off x="4680964"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98" name="TextBox 97">
            <a:extLst>
              <a:ext uri="{FF2B5EF4-FFF2-40B4-BE49-F238E27FC236}">
                <a16:creationId xmlns:a16="http://schemas.microsoft.com/office/drawing/2014/main" id="{2DB26B2D-54C0-39DC-884F-83D0F418376A}"/>
              </a:ext>
            </a:extLst>
          </p:cNvPr>
          <p:cNvSpPr txBox="1"/>
          <p:nvPr/>
        </p:nvSpPr>
        <p:spPr>
          <a:xfrm>
            <a:off x="5194751"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99" name="TextBox 98">
            <a:extLst>
              <a:ext uri="{FF2B5EF4-FFF2-40B4-BE49-F238E27FC236}">
                <a16:creationId xmlns:a16="http://schemas.microsoft.com/office/drawing/2014/main" id="{B1DECE68-3273-0D3F-5DFA-AB459525DFFE}"/>
              </a:ext>
            </a:extLst>
          </p:cNvPr>
          <p:cNvSpPr txBox="1"/>
          <p:nvPr/>
        </p:nvSpPr>
        <p:spPr>
          <a:xfrm>
            <a:off x="5687929"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3/2</a:t>
            </a:r>
            <a:endParaRPr lang="en-US" sz="1400" dirty="0"/>
          </a:p>
        </p:txBody>
      </p:sp>
      <p:sp>
        <p:nvSpPr>
          <p:cNvPr id="100" name="TextBox 99">
            <a:extLst>
              <a:ext uri="{FF2B5EF4-FFF2-40B4-BE49-F238E27FC236}">
                <a16:creationId xmlns:a16="http://schemas.microsoft.com/office/drawing/2014/main" id="{C7A403FA-7D6F-6110-E15F-6B53178957C4}"/>
              </a:ext>
            </a:extLst>
          </p:cNvPr>
          <p:cNvSpPr txBox="1"/>
          <p:nvPr/>
        </p:nvSpPr>
        <p:spPr>
          <a:xfrm>
            <a:off x="6235646" y="4851231"/>
            <a:ext cx="710456" cy="338554"/>
          </a:xfrm>
          <a:prstGeom prst="rect">
            <a:avLst/>
          </a:prstGeom>
          <a:noFill/>
        </p:spPr>
        <p:txBody>
          <a:bodyPr wrap="square">
            <a:spAutoFit/>
          </a:bodyPr>
          <a:lstStyle/>
          <a:p>
            <a:pPr algn="ctr"/>
            <a:r>
              <a:rPr lang="en-US" sz="1600" b="1" i="1" dirty="0">
                <a:latin typeface="Palatino Linotype" panose="02040502050505030304" pitchFamily="18" charset="0"/>
              </a:rPr>
              <a:t>F</a:t>
            </a:r>
            <a:r>
              <a:rPr lang="en-US" sz="1600" b="1" dirty="0">
                <a:latin typeface="Palatino Linotype" panose="02040502050505030304" pitchFamily="18" charset="0"/>
              </a:rPr>
              <a:t>=1/2</a:t>
            </a:r>
            <a:endParaRPr lang="en-US" sz="1600" dirty="0"/>
          </a:p>
        </p:txBody>
      </p:sp>
      <p:sp>
        <p:nvSpPr>
          <p:cNvPr id="101" name="TextBox 100">
            <a:extLst>
              <a:ext uri="{FF2B5EF4-FFF2-40B4-BE49-F238E27FC236}">
                <a16:creationId xmlns:a16="http://schemas.microsoft.com/office/drawing/2014/main" id="{F3845EC6-90CE-496B-F002-CCE8E45F4B6B}"/>
              </a:ext>
            </a:extLst>
          </p:cNvPr>
          <p:cNvSpPr txBox="1"/>
          <p:nvPr/>
        </p:nvSpPr>
        <p:spPr>
          <a:xfrm>
            <a:off x="6235646" y="5347151"/>
            <a:ext cx="710456" cy="338554"/>
          </a:xfrm>
          <a:prstGeom prst="rect">
            <a:avLst/>
          </a:prstGeom>
          <a:noFill/>
        </p:spPr>
        <p:txBody>
          <a:bodyPr wrap="square">
            <a:spAutoFit/>
          </a:bodyPr>
          <a:lstStyle/>
          <a:p>
            <a:pPr algn="ctr"/>
            <a:r>
              <a:rPr lang="en-US" sz="1600" b="1" i="1" dirty="0">
                <a:latin typeface="Palatino Linotype" panose="02040502050505030304" pitchFamily="18" charset="0"/>
              </a:rPr>
              <a:t>F</a:t>
            </a:r>
            <a:r>
              <a:rPr lang="en-US" sz="1600" b="1" dirty="0">
                <a:latin typeface="Palatino Linotype" panose="02040502050505030304" pitchFamily="18" charset="0"/>
              </a:rPr>
              <a:t>=3/2</a:t>
            </a:r>
            <a:endParaRPr lang="en-US" sz="1600" dirty="0"/>
          </a:p>
        </p:txBody>
      </p:sp>
      <p:cxnSp>
        <p:nvCxnSpPr>
          <p:cNvPr id="7" name="Straight Connector 6">
            <a:extLst>
              <a:ext uri="{FF2B5EF4-FFF2-40B4-BE49-F238E27FC236}">
                <a16:creationId xmlns:a16="http://schemas.microsoft.com/office/drawing/2014/main" id="{3F9917EC-9662-C10B-4527-10A1068BCB3F}"/>
              </a:ext>
            </a:extLst>
          </p:cNvPr>
          <p:cNvCxnSpPr/>
          <p:nvPr/>
        </p:nvCxnSpPr>
        <p:spPr>
          <a:xfrm>
            <a:off x="1856389" y="5579094"/>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53C77-F9D1-40A0-AD11-7C0673401325}"/>
              </a:ext>
            </a:extLst>
          </p:cNvPr>
          <p:cNvCxnSpPr/>
          <p:nvPr/>
        </p:nvCxnSpPr>
        <p:spPr>
          <a:xfrm>
            <a:off x="1856587" y="3438340"/>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F7FB991-C819-C147-907B-2DCD567E4F20}"/>
              </a:ext>
            </a:extLst>
          </p:cNvPr>
          <p:cNvCxnSpPr>
            <a:stCxn id="46" idx="3"/>
            <a:endCxn id="102" idx="1"/>
          </p:cNvCxnSpPr>
          <p:nvPr/>
        </p:nvCxnSpPr>
        <p:spPr>
          <a:xfrm flipV="1">
            <a:off x="3149886" y="3617635"/>
            <a:ext cx="283877"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1221F95-9B19-6010-BC88-6494C62BFB20}"/>
              </a:ext>
            </a:extLst>
          </p:cNvPr>
          <p:cNvSpPr txBox="1"/>
          <p:nvPr/>
        </p:nvSpPr>
        <p:spPr>
          <a:xfrm>
            <a:off x="2232694" y="3718306"/>
            <a:ext cx="2206787" cy="646331"/>
          </a:xfrm>
          <a:prstGeom prst="rect">
            <a:avLst/>
          </a:prstGeom>
          <a:noFill/>
        </p:spPr>
        <p:txBody>
          <a:bodyPr wrap="square" rtlCol="0">
            <a:spAutoFit/>
          </a:bodyPr>
          <a:lstStyle/>
          <a:p>
            <a:pPr algn="ctr"/>
            <a:r>
              <a:rPr lang="en-US" b="1" dirty="0">
                <a:latin typeface="Palatino Linotype" panose="02040502050505030304" pitchFamily="18" charset="0"/>
              </a:rPr>
              <a:t>motional entanglement</a:t>
            </a:r>
          </a:p>
        </p:txBody>
      </p:sp>
      <p:cxnSp>
        <p:nvCxnSpPr>
          <p:cNvPr id="64" name="Straight Connector 63">
            <a:extLst>
              <a:ext uri="{FF2B5EF4-FFF2-40B4-BE49-F238E27FC236}">
                <a16:creationId xmlns:a16="http://schemas.microsoft.com/office/drawing/2014/main" id="{9D5A097A-EC56-E473-8D3E-C29575A01196}"/>
              </a:ext>
            </a:extLst>
          </p:cNvPr>
          <p:cNvCxnSpPr/>
          <p:nvPr/>
        </p:nvCxnSpPr>
        <p:spPr>
          <a:xfrm>
            <a:off x="4315204" y="5672562"/>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F69ADBB-6BC4-FD07-A687-511F67C85BC3}"/>
              </a:ext>
            </a:extLst>
          </p:cNvPr>
          <p:cNvCxnSpPr/>
          <p:nvPr/>
        </p:nvCxnSpPr>
        <p:spPr>
          <a:xfrm>
            <a:off x="4315204" y="548883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388E62D-E801-68D8-9C64-69E8F0602A35}"/>
              </a:ext>
            </a:extLst>
          </p:cNvPr>
          <p:cNvCxnSpPr/>
          <p:nvPr/>
        </p:nvCxnSpPr>
        <p:spPr>
          <a:xfrm>
            <a:off x="4797587" y="562988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575CD0-5B7C-8281-043F-37D004188604}"/>
              </a:ext>
            </a:extLst>
          </p:cNvPr>
          <p:cNvCxnSpPr/>
          <p:nvPr/>
        </p:nvCxnSpPr>
        <p:spPr>
          <a:xfrm>
            <a:off x="4797587" y="544138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D3FEA28-F00C-50A5-2565-5F7A20E8DC7D}"/>
              </a:ext>
            </a:extLst>
          </p:cNvPr>
          <p:cNvCxnSpPr/>
          <p:nvPr/>
        </p:nvCxnSpPr>
        <p:spPr>
          <a:xfrm>
            <a:off x="5291959" y="5584449"/>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27E73D3-9D1B-FCD8-6C1B-1D48935953DD}"/>
              </a:ext>
            </a:extLst>
          </p:cNvPr>
          <p:cNvCxnSpPr/>
          <p:nvPr/>
        </p:nvCxnSpPr>
        <p:spPr>
          <a:xfrm>
            <a:off x="5291959" y="5400718"/>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93EC38A-B0A5-7FB8-E892-935C8674F98E}"/>
              </a:ext>
            </a:extLst>
          </p:cNvPr>
          <p:cNvCxnSpPr/>
          <p:nvPr/>
        </p:nvCxnSpPr>
        <p:spPr>
          <a:xfrm>
            <a:off x="5773657" y="5546402"/>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5428707-2A9A-DFB3-54F6-5E88DEF85078}"/>
              </a:ext>
            </a:extLst>
          </p:cNvPr>
          <p:cNvCxnSpPr/>
          <p:nvPr/>
        </p:nvCxnSpPr>
        <p:spPr>
          <a:xfrm>
            <a:off x="5773657" y="536267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7039397-C2B5-8B97-2D65-9B72A8293605}"/>
              </a:ext>
            </a:extLst>
          </p:cNvPr>
          <p:cNvCxnSpPr/>
          <p:nvPr/>
        </p:nvCxnSpPr>
        <p:spPr>
          <a:xfrm>
            <a:off x="4797587" y="509153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46809C7-6481-BF08-FBE1-E401113847AF}"/>
              </a:ext>
            </a:extLst>
          </p:cNvPr>
          <p:cNvCxnSpPr/>
          <p:nvPr/>
        </p:nvCxnSpPr>
        <p:spPr>
          <a:xfrm>
            <a:off x="4797587" y="4907806"/>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961A7FA-2955-0B6C-622F-10C7509F33C7}"/>
              </a:ext>
            </a:extLst>
          </p:cNvPr>
          <p:cNvCxnSpPr/>
          <p:nvPr/>
        </p:nvCxnSpPr>
        <p:spPr>
          <a:xfrm>
            <a:off x="5273811" y="5058198"/>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A317EEA-51C1-2835-9B7F-333FE5DFEE03}"/>
              </a:ext>
            </a:extLst>
          </p:cNvPr>
          <p:cNvCxnSpPr/>
          <p:nvPr/>
        </p:nvCxnSpPr>
        <p:spPr>
          <a:xfrm>
            <a:off x="5273811" y="487446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19FC9632-3677-9CAF-35B5-24550037FD2B}"/>
              </a:ext>
            </a:extLst>
          </p:cNvPr>
          <p:cNvSpPr txBox="1"/>
          <p:nvPr/>
        </p:nvSpPr>
        <p:spPr>
          <a:xfrm>
            <a:off x="2245172" y="5565237"/>
            <a:ext cx="569298" cy="338554"/>
          </a:xfrm>
          <a:prstGeom prst="rect">
            <a:avLst/>
          </a:prstGeom>
          <a:noFill/>
        </p:spPr>
        <p:txBody>
          <a:bodyPr wrap="square">
            <a:spAutoFit/>
          </a:bodyPr>
          <a:lstStyle/>
          <a:p>
            <a:pPr algn="ctr"/>
            <a:r>
              <a:rPr lang="en-US" sz="1600" b="1" i="1" dirty="0">
                <a:latin typeface="Palatino Linotype" panose="02040502050505030304" pitchFamily="18" charset="0"/>
              </a:rPr>
              <a:t>n=0</a:t>
            </a:r>
            <a:endParaRPr lang="en-US" sz="1600" dirty="0"/>
          </a:p>
        </p:txBody>
      </p:sp>
      <p:sp>
        <p:nvSpPr>
          <p:cNvPr id="105" name="TextBox 104">
            <a:extLst>
              <a:ext uri="{FF2B5EF4-FFF2-40B4-BE49-F238E27FC236}">
                <a16:creationId xmlns:a16="http://schemas.microsoft.com/office/drawing/2014/main" id="{7A99B4EB-45BD-A59E-C839-ED3AA7099961}"/>
              </a:ext>
            </a:extLst>
          </p:cNvPr>
          <p:cNvSpPr txBox="1"/>
          <p:nvPr/>
        </p:nvSpPr>
        <p:spPr>
          <a:xfrm>
            <a:off x="2279078" y="5344081"/>
            <a:ext cx="569298" cy="338554"/>
          </a:xfrm>
          <a:prstGeom prst="rect">
            <a:avLst/>
          </a:prstGeom>
          <a:noFill/>
        </p:spPr>
        <p:txBody>
          <a:bodyPr wrap="square">
            <a:spAutoFit/>
          </a:bodyPr>
          <a:lstStyle/>
          <a:p>
            <a:pPr algn="ctr"/>
            <a:r>
              <a:rPr lang="en-US" sz="1600" b="1" i="1" dirty="0">
                <a:solidFill>
                  <a:srgbClr val="00B0F0"/>
                </a:solidFill>
                <a:latin typeface="Palatino Linotype" panose="02040502050505030304" pitchFamily="18" charset="0"/>
              </a:rPr>
              <a:t>n=1</a:t>
            </a:r>
            <a:endParaRPr lang="en-US" sz="1600" dirty="0">
              <a:solidFill>
                <a:srgbClr val="00B0F0"/>
              </a:solidFill>
            </a:endParaRPr>
          </a:p>
        </p:txBody>
      </p:sp>
      <p:cxnSp>
        <p:nvCxnSpPr>
          <p:cNvPr id="107" name="Straight Connector 106">
            <a:extLst>
              <a:ext uri="{FF2B5EF4-FFF2-40B4-BE49-F238E27FC236}">
                <a16:creationId xmlns:a16="http://schemas.microsoft.com/office/drawing/2014/main" id="{559523F5-26D3-3B02-BEE4-A3854EA61ACA}"/>
              </a:ext>
            </a:extLst>
          </p:cNvPr>
          <p:cNvCxnSpPr>
            <a:cxnSpLocks/>
          </p:cNvCxnSpPr>
          <p:nvPr/>
        </p:nvCxnSpPr>
        <p:spPr>
          <a:xfrm>
            <a:off x="6477069" y="3412454"/>
            <a:ext cx="18562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DC7CE76-39A9-06E3-E6A2-D642E7F4D309}"/>
              </a:ext>
            </a:extLst>
          </p:cNvPr>
          <p:cNvCxnSpPr>
            <a:cxnSpLocks/>
          </p:cNvCxnSpPr>
          <p:nvPr/>
        </p:nvCxnSpPr>
        <p:spPr>
          <a:xfrm>
            <a:off x="9953484" y="2285510"/>
            <a:ext cx="425874" cy="0"/>
          </a:xfrm>
          <a:prstGeom prst="straightConnector1">
            <a:avLst/>
          </a:prstGeom>
          <a:ln w="25400">
            <a:solidFill>
              <a:srgbClr val="C50BAF"/>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7E928F8D-2221-E46B-59D0-986511666C42}"/>
              </a:ext>
            </a:extLst>
          </p:cNvPr>
          <p:cNvSpPr txBox="1"/>
          <p:nvPr/>
        </p:nvSpPr>
        <p:spPr>
          <a:xfrm>
            <a:off x="10417779" y="2100111"/>
            <a:ext cx="1376363" cy="338554"/>
          </a:xfrm>
          <a:prstGeom prst="rect">
            <a:avLst/>
          </a:prstGeom>
          <a:noFill/>
        </p:spPr>
        <p:txBody>
          <a:bodyPr wrap="square" rtlCol="0">
            <a:spAutoFit/>
          </a:bodyPr>
          <a:lstStyle/>
          <a:p>
            <a:pPr algn="ctr"/>
            <a:r>
              <a:rPr lang="en-US" altLang="zh-CN" sz="1600" dirty="0">
                <a:latin typeface="Palatino Linotype" panose="02040502050505030304" pitchFamily="18" charset="0"/>
              </a:rPr>
              <a:t>narrow laser</a:t>
            </a:r>
            <a:endParaRPr lang="en-US" sz="1600" dirty="0">
              <a:latin typeface="Palatino Linotype" panose="02040502050505030304" pitchFamily="18" charset="0"/>
            </a:endParaRPr>
          </a:p>
        </p:txBody>
      </p:sp>
      <p:cxnSp>
        <p:nvCxnSpPr>
          <p:cNvPr id="69" name="Straight Connector 68">
            <a:extLst>
              <a:ext uri="{FF2B5EF4-FFF2-40B4-BE49-F238E27FC236}">
                <a16:creationId xmlns:a16="http://schemas.microsoft.com/office/drawing/2014/main" id="{CFA6AEF4-2882-E424-ECFE-D5B9AA92723E}"/>
              </a:ext>
            </a:extLst>
          </p:cNvPr>
          <p:cNvCxnSpPr/>
          <p:nvPr/>
        </p:nvCxnSpPr>
        <p:spPr>
          <a:xfrm>
            <a:off x="5307880" y="1957421"/>
            <a:ext cx="36576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11E6570B-E897-0EB7-57C3-9AD155114794}"/>
              </a:ext>
            </a:extLst>
          </p:cNvPr>
          <p:cNvCxnSpPr>
            <a:cxnSpLocks/>
          </p:cNvCxnSpPr>
          <p:nvPr/>
        </p:nvCxnSpPr>
        <p:spPr>
          <a:xfrm flipH="1" flipV="1">
            <a:off x="5514975" y="1990237"/>
            <a:ext cx="1030938" cy="145555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7A50033E-32DE-4356-B472-27033F51B87F}"/>
              </a:ext>
            </a:extLst>
          </p:cNvPr>
          <p:cNvCxnSpPr>
            <a:cxnSpLocks/>
          </p:cNvCxnSpPr>
          <p:nvPr/>
        </p:nvCxnSpPr>
        <p:spPr>
          <a:xfrm flipH="1">
            <a:off x="4499898" y="2002928"/>
            <a:ext cx="942197" cy="336848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97109695-3FD3-80C3-76B3-8DB3024E8C16}"/>
              </a:ext>
            </a:extLst>
          </p:cNvPr>
          <p:cNvSpPr/>
          <p:nvPr/>
        </p:nvSpPr>
        <p:spPr>
          <a:xfrm>
            <a:off x="4410974" y="5461435"/>
            <a:ext cx="168662" cy="1686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E36A97BB-1327-C299-8E97-94849BCDC320}"/>
              </a:ext>
            </a:extLst>
          </p:cNvPr>
          <p:cNvSpPr/>
          <p:nvPr/>
        </p:nvSpPr>
        <p:spPr>
          <a:xfrm>
            <a:off x="1969356" y="5605852"/>
            <a:ext cx="133878" cy="13387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Arrow Connector 111">
            <a:extLst>
              <a:ext uri="{FF2B5EF4-FFF2-40B4-BE49-F238E27FC236}">
                <a16:creationId xmlns:a16="http://schemas.microsoft.com/office/drawing/2014/main" id="{4464631C-B893-2E1D-67EF-E9DB637804ED}"/>
              </a:ext>
            </a:extLst>
          </p:cNvPr>
          <p:cNvCxnSpPr>
            <a:cxnSpLocks/>
          </p:cNvCxnSpPr>
          <p:nvPr/>
        </p:nvCxnSpPr>
        <p:spPr>
          <a:xfrm>
            <a:off x="9953484" y="2632643"/>
            <a:ext cx="42587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7581E46C-F049-BE9B-3BDE-1BED7477EBCA}"/>
              </a:ext>
            </a:extLst>
          </p:cNvPr>
          <p:cNvSpPr txBox="1"/>
          <p:nvPr/>
        </p:nvSpPr>
        <p:spPr>
          <a:xfrm>
            <a:off x="10384381" y="2467823"/>
            <a:ext cx="1409761" cy="338554"/>
          </a:xfrm>
          <a:prstGeom prst="rect">
            <a:avLst/>
          </a:prstGeom>
          <a:noFill/>
        </p:spPr>
        <p:txBody>
          <a:bodyPr wrap="square" rtlCol="0">
            <a:spAutoFit/>
          </a:bodyPr>
          <a:lstStyle/>
          <a:p>
            <a:pPr algn="ctr"/>
            <a:r>
              <a:rPr lang="en-US" altLang="zh-CN" sz="1600" dirty="0">
                <a:latin typeface="Palatino Linotype" panose="02040502050505030304" pitchFamily="18" charset="0"/>
              </a:rPr>
              <a:t>Raman lasers</a:t>
            </a:r>
            <a:endParaRPr lang="en-US" sz="1600" dirty="0">
              <a:latin typeface="Palatino Linotype" panose="02040502050505030304" pitchFamily="18" charset="0"/>
            </a:endParaRPr>
          </a:p>
        </p:txBody>
      </p:sp>
      <p:cxnSp>
        <p:nvCxnSpPr>
          <p:cNvPr id="42" name="Straight Arrow Connector 41">
            <a:extLst>
              <a:ext uri="{FF2B5EF4-FFF2-40B4-BE49-F238E27FC236}">
                <a16:creationId xmlns:a16="http://schemas.microsoft.com/office/drawing/2014/main" id="{FE684A4B-AED9-AECE-E778-591BC0BFAEF9}"/>
              </a:ext>
            </a:extLst>
          </p:cNvPr>
          <p:cNvCxnSpPr>
            <a:cxnSpLocks/>
          </p:cNvCxnSpPr>
          <p:nvPr/>
        </p:nvCxnSpPr>
        <p:spPr>
          <a:xfrm flipH="1" flipV="1">
            <a:off x="931333" y="2024093"/>
            <a:ext cx="1079500" cy="3561877"/>
          </a:xfrm>
          <a:prstGeom prst="straightConnector1">
            <a:avLst/>
          </a:prstGeom>
          <a:ln w="254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F2D6D0EB-3ABF-670A-4B3B-BD9A276844A2}"/>
              </a:ext>
            </a:extLst>
          </p:cNvPr>
          <p:cNvCxnSpPr>
            <a:cxnSpLocks/>
          </p:cNvCxnSpPr>
          <p:nvPr/>
        </p:nvCxnSpPr>
        <p:spPr>
          <a:xfrm>
            <a:off x="9953484" y="2967190"/>
            <a:ext cx="425874" cy="0"/>
          </a:xfrm>
          <a:prstGeom prst="straightConnector1">
            <a:avLst/>
          </a:prstGeom>
          <a:ln w="254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40155631-2BC7-9D2C-B0F4-BB480E5CA880}"/>
              </a:ext>
            </a:extLst>
          </p:cNvPr>
          <p:cNvSpPr txBox="1"/>
          <p:nvPr/>
        </p:nvSpPr>
        <p:spPr>
          <a:xfrm>
            <a:off x="10396902" y="2802214"/>
            <a:ext cx="1409761" cy="338554"/>
          </a:xfrm>
          <a:prstGeom prst="rect">
            <a:avLst/>
          </a:prstGeom>
          <a:noFill/>
        </p:spPr>
        <p:txBody>
          <a:bodyPr wrap="square" rtlCol="0">
            <a:spAutoFit/>
          </a:bodyPr>
          <a:lstStyle/>
          <a:p>
            <a:pPr algn="ctr"/>
            <a:r>
              <a:rPr lang="en-US" altLang="zh-CN" sz="1600" dirty="0">
                <a:latin typeface="Palatino Linotype" panose="02040502050505030304" pitchFamily="18" charset="0"/>
              </a:rPr>
              <a:t>Cycl lasers</a:t>
            </a:r>
            <a:endParaRPr lang="en-US" sz="1600" dirty="0">
              <a:latin typeface="Palatino Linotype" panose="02040502050505030304" pitchFamily="18" charset="0"/>
            </a:endParaRPr>
          </a:p>
        </p:txBody>
      </p:sp>
      <p:pic>
        <p:nvPicPr>
          <p:cNvPr id="119" name="Picture 118" descr="A black and white photo of a camera&#10;&#10;Description automatically generated with medium confidence">
            <a:extLst>
              <a:ext uri="{FF2B5EF4-FFF2-40B4-BE49-F238E27FC236}">
                <a16:creationId xmlns:a16="http://schemas.microsoft.com/office/drawing/2014/main" id="{47B6FC65-EF67-188D-EC14-98ABCD9C585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3721" y="3775922"/>
            <a:ext cx="642258" cy="549431"/>
          </a:xfrm>
          <a:prstGeom prst="rect">
            <a:avLst/>
          </a:prstGeom>
        </p:spPr>
      </p:pic>
      <p:sp>
        <p:nvSpPr>
          <p:cNvPr id="5" name="Rectangle 4">
            <a:extLst>
              <a:ext uri="{FF2B5EF4-FFF2-40B4-BE49-F238E27FC236}">
                <a16:creationId xmlns:a16="http://schemas.microsoft.com/office/drawing/2014/main" id="{26D0A103-B8B3-ABCD-0EA2-39DBAB67F439}"/>
              </a:ext>
            </a:extLst>
          </p:cNvPr>
          <p:cNvSpPr/>
          <p:nvPr/>
        </p:nvSpPr>
        <p:spPr>
          <a:xfrm>
            <a:off x="459188" y="232100"/>
            <a:ext cx="572522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State preparation and detection</a:t>
            </a:r>
            <a:endParaRPr lang="en-US" sz="3200" b="1" u="sng" baseline="-25000" dirty="0">
              <a:latin typeface="Times New Roman" panose="02020603050405020304" pitchFamily="18" charset="0"/>
              <a:cs typeface="Times New Roman" panose="02020603050405020304" pitchFamily="18" charset="0"/>
            </a:endParaRPr>
          </a:p>
        </p:txBody>
      </p:sp>
      <p:sp>
        <p:nvSpPr>
          <p:cNvPr id="68" name="Footer Placeholder 3">
            <a:extLst>
              <a:ext uri="{FF2B5EF4-FFF2-40B4-BE49-F238E27FC236}">
                <a16:creationId xmlns:a16="http://schemas.microsoft.com/office/drawing/2014/main" id="{1455961B-46BD-A5BD-FC2D-96450E3ACE1E}"/>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9797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947140-747A-4F96-5314-F94BE7423C24}"/>
              </a:ext>
            </a:extLst>
          </p:cNvPr>
          <p:cNvSpPr/>
          <p:nvPr/>
        </p:nvSpPr>
        <p:spPr>
          <a:xfrm>
            <a:off x="459188" y="232100"/>
            <a:ext cx="3016147"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eEDM roadmap</a:t>
            </a:r>
          </a:p>
        </p:txBody>
      </p:sp>
      <p:pic>
        <p:nvPicPr>
          <p:cNvPr id="2050" name="Picture 2" descr="Best measurements">
            <a:extLst>
              <a:ext uri="{FF2B5EF4-FFF2-40B4-BE49-F238E27FC236}">
                <a16:creationId xmlns:a16="http://schemas.microsoft.com/office/drawing/2014/main" id="{FEE08352-75C8-6850-6CC4-1DD11945F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2581" y="560941"/>
            <a:ext cx="6560231" cy="48771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EDCE563-4575-DD9E-C842-D4133E95B3A7}"/>
              </a:ext>
            </a:extLst>
          </p:cNvPr>
          <p:cNvSpPr/>
          <p:nvPr/>
        </p:nvSpPr>
        <p:spPr>
          <a:xfrm>
            <a:off x="5254133" y="560941"/>
            <a:ext cx="2852057" cy="4164466"/>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9225EDF-601F-4C54-2D5B-337E4315F1EC}"/>
              </a:ext>
            </a:extLst>
          </p:cNvPr>
          <p:cNvSpPr txBox="1"/>
          <p:nvPr/>
        </p:nvSpPr>
        <p:spPr>
          <a:xfrm>
            <a:off x="345937" y="885867"/>
            <a:ext cx="4721014" cy="1800493"/>
          </a:xfrm>
          <a:prstGeom prst="rect">
            <a:avLst/>
          </a:prstGeom>
          <a:noFill/>
        </p:spPr>
        <p:txBody>
          <a:bodyPr wrap="square" rtlCol="0">
            <a:spAutoFit/>
          </a:bodyPr>
          <a:lstStyle/>
          <a:p>
            <a:pPr marL="342900" indent="-342900">
              <a:spcAft>
                <a:spcPts val="600"/>
              </a:spcAft>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In the past decade</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250 times improvement</a:t>
            </a:r>
          </a:p>
          <a:p>
            <a:pPr marL="742950" lvl="1" indent="-285750">
              <a:spcAft>
                <a:spcPts val="600"/>
              </a:spcAf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YbF</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HfF</a:t>
            </a:r>
            <a:r>
              <a:rPr lang="en-US" sz="2400" baseline="30000" dirty="0">
                <a:latin typeface="Times New Roman" panose="02020603050405020304" pitchFamily="18" charset="0"/>
                <a:cs typeface="Times New Roman" panose="02020603050405020304" pitchFamily="18" charset="0"/>
              </a:rPr>
              <a:t>+</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10 </a:t>
            </a:r>
            <a:r>
              <a:rPr lang="en-US" sz="2400" dirty="0" err="1">
                <a:latin typeface="Times New Roman" panose="02020603050405020304" pitchFamily="18" charset="0"/>
                <a:cs typeface="Times New Roman" panose="02020603050405020304" pitchFamily="18" charset="0"/>
              </a:rPr>
              <a:t>TeV</a:t>
            </a:r>
            <a:r>
              <a:rPr lang="en-US" sz="2400" dirty="0">
                <a:latin typeface="Times New Roman" panose="02020603050405020304" pitchFamily="18" charset="0"/>
                <a:cs typeface="Times New Roman" panose="02020603050405020304" pitchFamily="18" charset="0"/>
              </a:rPr>
              <a:t> energy scale</a:t>
            </a:r>
          </a:p>
        </p:txBody>
      </p:sp>
      <p:sp>
        <p:nvSpPr>
          <p:cNvPr id="20" name="TextBox 19">
            <a:extLst>
              <a:ext uri="{FF2B5EF4-FFF2-40B4-BE49-F238E27FC236}">
                <a16:creationId xmlns:a16="http://schemas.microsoft.com/office/drawing/2014/main" id="{6443FE49-E11B-C62E-BD49-7C6D18D1C241}"/>
              </a:ext>
            </a:extLst>
          </p:cNvPr>
          <p:cNvSpPr txBox="1"/>
          <p:nvPr/>
        </p:nvSpPr>
        <p:spPr>
          <a:xfrm>
            <a:off x="7243771" y="204141"/>
            <a:ext cx="1332410"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JILA 2023</a:t>
            </a:r>
          </a:p>
        </p:txBody>
      </p:sp>
      <p:sp>
        <p:nvSpPr>
          <p:cNvPr id="23" name="Footer Placeholder 3">
            <a:extLst>
              <a:ext uri="{FF2B5EF4-FFF2-40B4-BE49-F238E27FC236}">
                <a16:creationId xmlns:a16="http://schemas.microsoft.com/office/drawing/2014/main" id="{3148AC4B-6AF2-809E-87C7-E6DF7AA91C54}"/>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C19BE66-20F6-C42C-B0B1-B21ED7D3C1A8}"/>
              </a:ext>
            </a:extLst>
          </p:cNvPr>
          <p:cNvSpPr txBox="1"/>
          <p:nvPr/>
        </p:nvSpPr>
        <p:spPr>
          <a:xfrm>
            <a:off x="8452696" y="6200358"/>
            <a:ext cx="3487028" cy="338554"/>
          </a:xfrm>
          <a:prstGeom prst="rect">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ACME collaboration</a:t>
            </a:r>
          </a:p>
        </p:txBody>
      </p:sp>
      <p:sp>
        <p:nvSpPr>
          <p:cNvPr id="3" name="Slide Number Placeholder 2">
            <a:extLst>
              <a:ext uri="{FF2B5EF4-FFF2-40B4-BE49-F238E27FC236}">
                <a16:creationId xmlns:a16="http://schemas.microsoft.com/office/drawing/2014/main" id="{CD0DC7C3-5ABB-B680-6911-68449DD3C5CF}"/>
              </a:ext>
            </a:extLst>
          </p:cNvPr>
          <p:cNvSpPr>
            <a:spLocks noGrp="1"/>
          </p:cNvSpPr>
          <p:nvPr>
            <p:ph type="sldNum" sz="quarter" idx="12"/>
          </p:nvPr>
        </p:nvSpPr>
        <p:spPr/>
        <p:txBody>
          <a:bodyPr/>
          <a:lstStyle/>
          <a:p>
            <a:fld id="{ED3232F1-7B0D-452B-9F8D-C88EEDC57A07}" type="slidenum">
              <a:rPr lang="en-US" smtClean="0"/>
              <a:t>4</a:t>
            </a:fld>
            <a:endParaRPr lang="en-US"/>
          </a:p>
        </p:txBody>
      </p:sp>
    </p:spTree>
    <p:extLst>
      <p:ext uri="{BB962C8B-B14F-4D97-AF65-F5344CB8AC3E}">
        <p14:creationId xmlns:p14="http://schemas.microsoft.com/office/powerpoint/2010/main" val="4293434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Rounded Corners 101">
            <a:extLst>
              <a:ext uri="{FF2B5EF4-FFF2-40B4-BE49-F238E27FC236}">
                <a16:creationId xmlns:a16="http://schemas.microsoft.com/office/drawing/2014/main" id="{46D13551-5C3E-0F7C-DBB0-4173F02CB916}"/>
              </a:ext>
            </a:extLst>
          </p:cNvPr>
          <p:cNvSpPr/>
          <p:nvPr/>
        </p:nvSpPr>
        <p:spPr>
          <a:xfrm>
            <a:off x="3433763" y="878920"/>
            <a:ext cx="8339137"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Palatino Linotype" panose="02040502050505030304" pitchFamily="18" charset="0"/>
              </a:rPr>
              <a:t>1</a:t>
            </a:r>
            <a:endParaRPr lang="en-US"/>
          </a:p>
        </p:txBody>
      </p:sp>
      <p:sp>
        <p:nvSpPr>
          <p:cNvPr id="4" name="Slide Number Placeholder 3">
            <a:extLst>
              <a:ext uri="{FF2B5EF4-FFF2-40B4-BE49-F238E27FC236}">
                <a16:creationId xmlns:a16="http://schemas.microsoft.com/office/drawing/2014/main" id="{1A32FFBE-6F37-667C-EF02-B96BEBB1511D}"/>
              </a:ext>
            </a:extLst>
          </p:cNvPr>
          <p:cNvSpPr>
            <a:spLocks noGrp="1"/>
          </p:cNvSpPr>
          <p:nvPr>
            <p:ph type="sldNum" sz="quarter" idx="12"/>
          </p:nvPr>
        </p:nvSpPr>
        <p:spPr/>
        <p:txBody>
          <a:bodyPr/>
          <a:lstStyle/>
          <a:p>
            <a:fld id="{C4B4B978-2769-4B31-A37E-51C501BA6227}" type="slidenum">
              <a:rPr lang="en-US" smtClean="0"/>
              <a:t>40</a:t>
            </a:fld>
            <a:endParaRPr lang="en-US"/>
          </a:p>
        </p:txBody>
      </p:sp>
      <p:cxnSp>
        <p:nvCxnSpPr>
          <p:cNvPr id="6" name="Straight Connector 5">
            <a:extLst>
              <a:ext uri="{FF2B5EF4-FFF2-40B4-BE49-F238E27FC236}">
                <a16:creationId xmlns:a16="http://schemas.microsoft.com/office/drawing/2014/main" id="{ACC99906-0FCC-45C8-EBE2-9FC645C4BEE2}"/>
              </a:ext>
            </a:extLst>
          </p:cNvPr>
          <p:cNvCxnSpPr/>
          <p:nvPr/>
        </p:nvCxnSpPr>
        <p:spPr>
          <a:xfrm>
            <a:off x="9481152" y="5411046"/>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258F41-B339-80E1-5CC4-79FDB5AC6E41}"/>
              </a:ext>
            </a:extLst>
          </p:cNvPr>
          <p:cNvCxnSpPr/>
          <p:nvPr/>
        </p:nvCxnSpPr>
        <p:spPr>
          <a:xfrm>
            <a:off x="10013598" y="528049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6EC490-E3C3-4598-ED13-D069C4E99E1B}"/>
              </a:ext>
            </a:extLst>
          </p:cNvPr>
          <p:cNvCxnSpPr/>
          <p:nvPr/>
        </p:nvCxnSpPr>
        <p:spPr>
          <a:xfrm>
            <a:off x="10561818" y="51566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1310EC-6275-4263-66C9-E986D2A44C9F}"/>
              </a:ext>
            </a:extLst>
          </p:cNvPr>
          <p:cNvCxnSpPr/>
          <p:nvPr/>
        </p:nvCxnSpPr>
        <p:spPr>
          <a:xfrm>
            <a:off x="11123262" y="5028080"/>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908911-BBB1-6697-FAC1-3CEAC3B86B04}"/>
              </a:ext>
            </a:extLst>
          </p:cNvPr>
          <p:cNvSpPr txBox="1"/>
          <p:nvPr/>
        </p:nvSpPr>
        <p:spPr>
          <a:xfrm>
            <a:off x="10098370" y="5863483"/>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3</a:t>
            </a:r>
            <a:r>
              <a:rPr lang="el-GR" b="1" dirty="0">
                <a:latin typeface="Palatino Linotype" panose="02040502050505030304" pitchFamily="18" charset="0"/>
              </a:rPr>
              <a:t>Δ</a:t>
            </a:r>
            <a:r>
              <a:rPr lang="en-US" b="1" baseline="-25000" dirty="0">
                <a:latin typeface="Palatino Linotype" panose="02040502050505030304" pitchFamily="18" charset="0"/>
              </a:rPr>
              <a:t>1</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sp>
        <p:nvSpPr>
          <p:cNvPr id="14" name="TextBox 13">
            <a:extLst>
              <a:ext uri="{FF2B5EF4-FFF2-40B4-BE49-F238E27FC236}">
                <a16:creationId xmlns:a16="http://schemas.microsoft.com/office/drawing/2014/main" id="{42683F0C-2DD2-7BF0-782A-6D5A3F92B466}"/>
              </a:ext>
            </a:extLst>
          </p:cNvPr>
          <p:cNvSpPr txBox="1"/>
          <p:nvPr/>
        </p:nvSpPr>
        <p:spPr>
          <a:xfrm>
            <a:off x="9399237" y="5431866"/>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15" name="TextBox 14">
            <a:extLst>
              <a:ext uri="{FF2B5EF4-FFF2-40B4-BE49-F238E27FC236}">
                <a16:creationId xmlns:a16="http://schemas.microsoft.com/office/drawing/2014/main" id="{53E5364E-9A65-0F0F-1E53-903BC5751761}"/>
              </a:ext>
            </a:extLst>
          </p:cNvPr>
          <p:cNvSpPr txBox="1"/>
          <p:nvPr/>
        </p:nvSpPr>
        <p:spPr>
          <a:xfrm>
            <a:off x="9931300" y="5317180"/>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=2</a:t>
            </a:r>
            <a:endParaRPr lang="en-US" dirty="0"/>
          </a:p>
        </p:txBody>
      </p:sp>
      <p:sp>
        <p:nvSpPr>
          <p:cNvPr id="16" name="TextBox 15">
            <a:extLst>
              <a:ext uri="{FF2B5EF4-FFF2-40B4-BE49-F238E27FC236}">
                <a16:creationId xmlns:a16="http://schemas.microsoft.com/office/drawing/2014/main" id="{DE71F177-CDD2-33BC-2D96-96DFB45575FE}"/>
              </a:ext>
            </a:extLst>
          </p:cNvPr>
          <p:cNvSpPr txBox="1"/>
          <p:nvPr/>
        </p:nvSpPr>
        <p:spPr>
          <a:xfrm>
            <a:off x="10479520" y="5195473"/>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=3</a:t>
            </a:r>
            <a:endParaRPr lang="en-US" dirty="0"/>
          </a:p>
        </p:txBody>
      </p:sp>
      <p:sp>
        <p:nvSpPr>
          <p:cNvPr id="17" name="TextBox 16">
            <a:extLst>
              <a:ext uri="{FF2B5EF4-FFF2-40B4-BE49-F238E27FC236}">
                <a16:creationId xmlns:a16="http://schemas.microsoft.com/office/drawing/2014/main" id="{B6B52940-52EE-8395-9EC0-8178C353CA48}"/>
              </a:ext>
            </a:extLst>
          </p:cNvPr>
          <p:cNvSpPr txBox="1"/>
          <p:nvPr/>
        </p:nvSpPr>
        <p:spPr>
          <a:xfrm>
            <a:off x="11040964" y="5062534"/>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=4</a:t>
            </a:r>
            <a:endParaRPr lang="en-US" dirty="0"/>
          </a:p>
        </p:txBody>
      </p:sp>
      <p:sp>
        <p:nvSpPr>
          <p:cNvPr id="18" name="Oval 17">
            <a:extLst>
              <a:ext uri="{FF2B5EF4-FFF2-40B4-BE49-F238E27FC236}">
                <a16:creationId xmlns:a16="http://schemas.microsoft.com/office/drawing/2014/main" id="{4EF27B59-618E-47BD-2334-65962E931D57}"/>
              </a:ext>
            </a:extLst>
          </p:cNvPr>
          <p:cNvSpPr/>
          <p:nvPr/>
        </p:nvSpPr>
        <p:spPr>
          <a:xfrm>
            <a:off x="9558331" y="5189785"/>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2CF381-E4CB-8B5E-EC69-F423EACE65CD}"/>
              </a:ext>
            </a:extLst>
          </p:cNvPr>
          <p:cNvSpPr/>
          <p:nvPr/>
        </p:nvSpPr>
        <p:spPr>
          <a:xfrm>
            <a:off x="10098211" y="5087815"/>
            <a:ext cx="181400" cy="18140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D9E39C-8F05-74F4-F2A8-4AF781AF14C8}"/>
              </a:ext>
            </a:extLst>
          </p:cNvPr>
          <p:cNvSpPr/>
          <p:nvPr/>
        </p:nvSpPr>
        <p:spPr>
          <a:xfrm>
            <a:off x="10673137" y="5004808"/>
            <a:ext cx="135799" cy="135799"/>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CCB37BB-C8B6-6429-C529-2256FE58C960}"/>
              </a:ext>
            </a:extLst>
          </p:cNvPr>
          <p:cNvSpPr/>
          <p:nvPr/>
        </p:nvSpPr>
        <p:spPr>
          <a:xfrm>
            <a:off x="11261301" y="4927210"/>
            <a:ext cx="89680" cy="8968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E7ABE22-4170-29B0-C8AB-1A1897505941}"/>
              </a:ext>
            </a:extLst>
          </p:cNvPr>
          <p:cNvSpPr txBox="1"/>
          <p:nvPr/>
        </p:nvSpPr>
        <p:spPr>
          <a:xfrm>
            <a:off x="369093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232</a:t>
            </a:r>
            <a:r>
              <a:rPr lang="en-US" b="1" dirty="0">
                <a:latin typeface="Palatino Linotype" panose="02040502050505030304" pitchFamily="18" charset="0"/>
              </a:rPr>
              <a:t>ThF</a:t>
            </a:r>
            <a:r>
              <a:rPr lang="en-US" b="1" baseline="30000" dirty="0">
                <a:latin typeface="Palatino Linotype" panose="02040502050505030304" pitchFamily="18" charset="0"/>
              </a:rPr>
              <a:t>+</a:t>
            </a:r>
          </a:p>
        </p:txBody>
      </p:sp>
      <p:sp>
        <p:nvSpPr>
          <p:cNvPr id="2" name="Arc 1">
            <a:extLst>
              <a:ext uri="{FF2B5EF4-FFF2-40B4-BE49-F238E27FC236}">
                <a16:creationId xmlns:a16="http://schemas.microsoft.com/office/drawing/2014/main" id="{41DD27DA-1013-F48C-B305-2182F7751F1C}"/>
              </a:ext>
            </a:extLst>
          </p:cNvPr>
          <p:cNvSpPr/>
          <p:nvPr/>
        </p:nvSpPr>
        <p:spPr>
          <a:xfrm rot="19415232">
            <a:off x="9643358" y="4915406"/>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423E548-1F37-D5E9-B722-ABA0EB3C848D}"/>
              </a:ext>
            </a:extLst>
          </p:cNvPr>
          <p:cNvSpPr/>
          <p:nvPr/>
        </p:nvSpPr>
        <p:spPr>
          <a:xfrm rot="19415232">
            <a:off x="10202225" y="4819044"/>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0BD4F86D-86B6-E691-138E-549A194647B5}"/>
              </a:ext>
            </a:extLst>
          </p:cNvPr>
          <p:cNvSpPr/>
          <p:nvPr/>
        </p:nvSpPr>
        <p:spPr>
          <a:xfrm rot="19415232">
            <a:off x="10757497" y="4731081"/>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7E75D71B-6BAB-39BE-AE6C-743F1DA1C0CC}"/>
              </a:ext>
            </a:extLst>
          </p:cNvPr>
          <p:cNvSpPr/>
          <p:nvPr/>
        </p:nvSpPr>
        <p:spPr>
          <a:xfrm rot="19415232">
            <a:off x="9901823" y="1301697"/>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984B17E9-CD60-84E0-FA1E-7B8580A0F696}"/>
              </a:ext>
            </a:extLst>
          </p:cNvPr>
          <p:cNvSpPr txBox="1"/>
          <p:nvPr/>
        </p:nvSpPr>
        <p:spPr>
          <a:xfrm>
            <a:off x="10435080" y="1244488"/>
            <a:ext cx="1376363" cy="338554"/>
          </a:xfrm>
          <a:prstGeom prst="rect">
            <a:avLst/>
          </a:prstGeom>
          <a:noFill/>
        </p:spPr>
        <p:txBody>
          <a:bodyPr wrap="square" rtlCol="0">
            <a:spAutoFit/>
          </a:bodyPr>
          <a:lstStyle/>
          <a:p>
            <a:pPr algn="ctr"/>
            <a:r>
              <a:rPr lang="en-US" sz="1600" dirty="0">
                <a:latin typeface="Palatino Linotype" panose="02040502050505030304" pitchFamily="18" charset="0"/>
              </a:rPr>
              <a:t>microwave</a:t>
            </a:r>
          </a:p>
        </p:txBody>
      </p:sp>
      <p:cxnSp>
        <p:nvCxnSpPr>
          <p:cNvPr id="26" name="Straight Connector 25">
            <a:extLst>
              <a:ext uri="{FF2B5EF4-FFF2-40B4-BE49-F238E27FC236}">
                <a16:creationId xmlns:a16="http://schemas.microsoft.com/office/drawing/2014/main" id="{8B03E054-17CC-168D-A9A5-3395BDBB6029}"/>
              </a:ext>
            </a:extLst>
          </p:cNvPr>
          <p:cNvCxnSpPr>
            <a:cxnSpLocks/>
          </p:cNvCxnSpPr>
          <p:nvPr/>
        </p:nvCxnSpPr>
        <p:spPr>
          <a:xfrm>
            <a:off x="7140365" y="1552074"/>
            <a:ext cx="10963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11B855A-9CFF-7283-C3EB-C5814ADDF741}"/>
              </a:ext>
            </a:extLst>
          </p:cNvPr>
          <p:cNvSpPr txBox="1"/>
          <p:nvPr/>
        </p:nvSpPr>
        <p:spPr>
          <a:xfrm>
            <a:off x="6827481" y="1171350"/>
            <a:ext cx="1788831" cy="369332"/>
          </a:xfrm>
          <a:prstGeom prst="rect">
            <a:avLst/>
          </a:prstGeom>
          <a:noFill/>
        </p:spPr>
        <p:txBody>
          <a:bodyPr wrap="square" rtlCol="0">
            <a:spAutoFit/>
          </a:bodyPr>
          <a:lstStyle/>
          <a:p>
            <a:pPr algn="ctr"/>
            <a:r>
              <a:rPr lang="el-GR" b="1" dirty="0">
                <a:latin typeface="Palatino Linotype" panose="02040502050505030304" pitchFamily="18" charset="0"/>
              </a:rPr>
              <a:t>Ω</a:t>
            </a:r>
            <a:r>
              <a:rPr lang="en-US" b="1" dirty="0">
                <a:latin typeface="Palatino Linotype" panose="02040502050505030304" pitchFamily="18" charset="0"/>
              </a:rPr>
              <a:t>=0</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 </a:t>
            </a:r>
            <a:r>
              <a:rPr lang="en-US" b="1" i="1" dirty="0">
                <a:latin typeface="Palatino Linotype" panose="02040502050505030304" pitchFamily="18" charset="0"/>
              </a:rPr>
              <a:t>J</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31" name="Straight Arrow Connector 30">
            <a:extLst>
              <a:ext uri="{FF2B5EF4-FFF2-40B4-BE49-F238E27FC236}">
                <a16:creationId xmlns:a16="http://schemas.microsoft.com/office/drawing/2014/main" id="{BBE7C3F5-F724-5C1C-FF48-C29E7D7C22EF}"/>
              </a:ext>
            </a:extLst>
          </p:cNvPr>
          <p:cNvCxnSpPr>
            <a:cxnSpLocks/>
          </p:cNvCxnSpPr>
          <p:nvPr/>
        </p:nvCxnSpPr>
        <p:spPr>
          <a:xfrm flipH="1" flipV="1">
            <a:off x="7955261" y="1647825"/>
            <a:ext cx="1648913" cy="350884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E6EE7C-D5AE-899F-A361-E2C382EDC1A2}"/>
              </a:ext>
            </a:extLst>
          </p:cNvPr>
          <p:cNvCxnSpPr/>
          <p:nvPr/>
        </p:nvCxnSpPr>
        <p:spPr>
          <a:xfrm>
            <a:off x="6995127" y="34393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ABED956-42CB-D5F7-9199-E908E54E25F2}"/>
              </a:ext>
            </a:extLst>
          </p:cNvPr>
          <p:cNvCxnSpPr/>
          <p:nvPr/>
        </p:nvCxnSpPr>
        <p:spPr>
          <a:xfrm>
            <a:off x="6477069" y="3521187"/>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0DA4834-E058-20FD-877D-93E74962EAC9}"/>
              </a:ext>
            </a:extLst>
          </p:cNvPr>
          <p:cNvSpPr txBox="1"/>
          <p:nvPr/>
        </p:nvSpPr>
        <p:spPr>
          <a:xfrm>
            <a:off x="6422292" y="3704747"/>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=0</a:t>
            </a:r>
            <a:endParaRPr lang="en-US" dirty="0"/>
          </a:p>
        </p:txBody>
      </p:sp>
      <p:sp>
        <p:nvSpPr>
          <p:cNvPr id="32" name="TextBox 31">
            <a:extLst>
              <a:ext uri="{FF2B5EF4-FFF2-40B4-BE49-F238E27FC236}">
                <a16:creationId xmlns:a16="http://schemas.microsoft.com/office/drawing/2014/main" id="{794E094A-0D3B-CD86-4357-86BB64179AA0}"/>
              </a:ext>
            </a:extLst>
          </p:cNvPr>
          <p:cNvSpPr txBox="1"/>
          <p:nvPr/>
        </p:nvSpPr>
        <p:spPr>
          <a:xfrm>
            <a:off x="6912829" y="3445795"/>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35" name="Oval 34">
            <a:extLst>
              <a:ext uri="{FF2B5EF4-FFF2-40B4-BE49-F238E27FC236}">
                <a16:creationId xmlns:a16="http://schemas.microsoft.com/office/drawing/2014/main" id="{D21398A1-D127-02BD-82B1-635D6F13B4F7}"/>
              </a:ext>
            </a:extLst>
          </p:cNvPr>
          <p:cNvSpPr/>
          <p:nvPr/>
        </p:nvSpPr>
        <p:spPr>
          <a:xfrm>
            <a:off x="6501371" y="3450172"/>
            <a:ext cx="142050" cy="142050"/>
          </a:xfrm>
          <a:prstGeom prst="ellipse">
            <a:avLst/>
          </a:prstGeom>
          <a:noFill/>
          <a:ln>
            <a:solidFill>
              <a:srgbClr val="0070C0">
                <a:alpha val="5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53F9494-AB6B-9000-67FE-0A47C623EE55}"/>
              </a:ext>
            </a:extLst>
          </p:cNvPr>
          <p:cNvSpPr/>
          <p:nvPr/>
        </p:nvSpPr>
        <p:spPr>
          <a:xfrm>
            <a:off x="7072580" y="3210009"/>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A9AE43E2-0D70-6ACB-E5ED-E7EED4F1EA34}"/>
              </a:ext>
            </a:extLst>
          </p:cNvPr>
          <p:cNvCxnSpPr>
            <a:cxnSpLocks/>
          </p:cNvCxnSpPr>
          <p:nvPr/>
        </p:nvCxnSpPr>
        <p:spPr>
          <a:xfrm>
            <a:off x="9953484" y="1779128"/>
            <a:ext cx="42587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7E51704-6B20-152E-4A53-579B4BFC508D}"/>
              </a:ext>
            </a:extLst>
          </p:cNvPr>
          <p:cNvSpPr txBox="1"/>
          <p:nvPr/>
        </p:nvSpPr>
        <p:spPr>
          <a:xfrm>
            <a:off x="10417779" y="1703471"/>
            <a:ext cx="1376363" cy="338554"/>
          </a:xfrm>
          <a:prstGeom prst="rect">
            <a:avLst/>
          </a:prstGeom>
          <a:noFill/>
        </p:spPr>
        <p:txBody>
          <a:bodyPr wrap="square" rtlCol="0">
            <a:spAutoFit/>
          </a:bodyPr>
          <a:lstStyle/>
          <a:p>
            <a:pPr algn="ctr"/>
            <a:r>
              <a:rPr lang="en-US" sz="1600" dirty="0">
                <a:latin typeface="Palatino Linotype" panose="02040502050505030304" pitchFamily="18" charset="0"/>
              </a:rPr>
              <a:t>OP lasers</a:t>
            </a:r>
          </a:p>
        </p:txBody>
      </p:sp>
      <p:cxnSp>
        <p:nvCxnSpPr>
          <p:cNvPr id="34" name="Straight Arrow Connector 33">
            <a:extLst>
              <a:ext uri="{FF2B5EF4-FFF2-40B4-BE49-F238E27FC236}">
                <a16:creationId xmlns:a16="http://schemas.microsoft.com/office/drawing/2014/main" id="{80B12E89-827F-AC30-6104-ACF106C745F6}"/>
              </a:ext>
            </a:extLst>
          </p:cNvPr>
          <p:cNvCxnSpPr/>
          <p:nvPr/>
        </p:nvCxnSpPr>
        <p:spPr>
          <a:xfrm flipV="1">
            <a:off x="7196138" y="1647825"/>
            <a:ext cx="647700" cy="152400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3A4FD2A-2A6E-1180-4E3B-3B3C6AC2BC81}"/>
              </a:ext>
            </a:extLst>
          </p:cNvPr>
          <p:cNvCxnSpPr>
            <a:cxnSpLocks/>
          </p:cNvCxnSpPr>
          <p:nvPr/>
        </p:nvCxnSpPr>
        <p:spPr>
          <a:xfrm>
            <a:off x="9953484" y="1884998"/>
            <a:ext cx="425874"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1B2242A-5AA3-5AA2-5E58-BDFD14EBDC91}"/>
              </a:ext>
            </a:extLst>
          </p:cNvPr>
          <p:cNvSpPr txBox="1"/>
          <p:nvPr/>
        </p:nvSpPr>
        <p:spPr>
          <a:xfrm>
            <a:off x="7442267" y="3407556"/>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1</a:t>
            </a:r>
            <a:r>
              <a:rPr lang="el-GR" b="1" dirty="0">
                <a:latin typeface="Palatino Linotype" panose="02040502050505030304" pitchFamily="18" charset="0"/>
              </a:rPr>
              <a:t>∑</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41" name="Straight Arrow Connector 40">
            <a:extLst>
              <a:ext uri="{FF2B5EF4-FFF2-40B4-BE49-F238E27FC236}">
                <a16:creationId xmlns:a16="http://schemas.microsoft.com/office/drawing/2014/main" id="{6280FC1F-1319-E8CF-B2E9-CA656C1E1BBB}"/>
              </a:ext>
            </a:extLst>
          </p:cNvPr>
          <p:cNvCxnSpPr>
            <a:cxnSpLocks/>
          </p:cNvCxnSpPr>
          <p:nvPr/>
        </p:nvCxnSpPr>
        <p:spPr>
          <a:xfrm flipV="1">
            <a:off x="4171950" y="1540682"/>
            <a:ext cx="0" cy="7119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D26F238-0F16-043E-578E-3353487E0A49}"/>
              </a:ext>
            </a:extLst>
          </p:cNvPr>
          <p:cNvSpPr txBox="1"/>
          <p:nvPr/>
        </p:nvSpPr>
        <p:spPr>
          <a:xfrm>
            <a:off x="4182094" y="1426174"/>
            <a:ext cx="346282" cy="369332"/>
          </a:xfrm>
          <a:prstGeom prst="rect">
            <a:avLst/>
          </a:prstGeom>
          <a:noFill/>
        </p:spPr>
        <p:txBody>
          <a:bodyPr wrap="square" rtlCol="0">
            <a:spAutoFit/>
          </a:bodyPr>
          <a:lstStyle/>
          <a:p>
            <a:pPr algn="ctr"/>
            <a:r>
              <a:rPr lang="en-US" b="1" dirty="0">
                <a:latin typeface="Palatino Linotype" panose="02040502050505030304" pitchFamily="18" charset="0"/>
              </a:rPr>
              <a:t>B</a:t>
            </a:r>
          </a:p>
        </p:txBody>
      </p:sp>
      <p:cxnSp>
        <p:nvCxnSpPr>
          <p:cNvPr id="45" name="Straight Connector 44">
            <a:extLst>
              <a:ext uri="{FF2B5EF4-FFF2-40B4-BE49-F238E27FC236}">
                <a16:creationId xmlns:a16="http://schemas.microsoft.com/office/drawing/2014/main" id="{950B02EE-149F-5AB7-2A11-8CC765C6F26A}"/>
              </a:ext>
            </a:extLst>
          </p:cNvPr>
          <p:cNvCxnSpPr/>
          <p:nvPr/>
        </p:nvCxnSpPr>
        <p:spPr>
          <a:xfrm>
            <a:off x="6728102" y="3492609"/>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C9F713B-E93E-4A2D-2D76-47D3A2F117A3}"/>
              </a:ext>
            </a:extLst>
          </p:cNvPr>
          <p:cNvSpPr txBox="1"/>
          <p:nvPr/>
        </p:nvSpPr>
        <p:spPr>
          <a:xfrm>
            <a:off x="6279640" y="3488627"/>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0" name="TextBox 49">
            <a:extLst>
              <a:ext uri="{FF2B5EF4-FFF2-40B4-BE49-F238E27FC236}">
                <a16:creationId xmlns:a16="http://schemas.microsoft.com/office/drawing/2014/main" id="{D72B8C91-405F-D2AF-88DF-AD6336D8FBA4}"/>
              </a:ext>
            </a:extLst>
          </p:cNvPr>
          <p:cNvSpPr txBox="1"/>
          <p:nvPr/>
        </p:nvSpPr>
        <p:spPr>
          <a:xfrm>
            <a:off x="6555439" y="3464215"/>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1" name="Oval 50">
            <a:extLst>
              <a:ext uri="{FF2B5EF4-FFF2-40B4-BE49-F238E27FC236}">
                <a16:creationId xmlns:a16="http://schemas.microsoft.com/office/drawing/2014/main" id="{3FD99E44-7957-E22F-BEB3-A13941578E8A}"/>
              </a:ext>
            </a:extLst>
          </p:cNvPr>
          <p:cNvSpPr/>
          <p:nvPr/>
        </p:nvSpPr>
        <p:spPr>
          <a:xfrm>
            <a:off x="6759203" y="3360221"/>
            <a:ext cx="120142" cy="120142"/>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5243C4B1-CA5E-9091-E021-FC8CF03B823B}"/>
              </a:ext>
            </a:extLst>
          </p:cNvPr>
          <p:cNvCxnSpPr>
            <a:cxnSpLocks/>
          </p:cNvCxnSpPr>
          <p:nvPr/>
        </p:nvCxnSpPr>
        <p:spPr>
          <a:xfrm flipV="1">
            <a:off x="6892595" y="1652987"/>
            <a:ext cx="684441" cy="161045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ABA9E6B-B9CF-D3C2-BF37-A2F3CC5EB82A}"/>
              </a:ext>
            </a:extLst>
          </p:cNvPr>
          <p:cNvCxnSpPr>
            <a:cxnSpLocks/>
          </p:cNvCxnSpPr>
          <p:nvPr/>
        </p:nvCxnSpPr>
        <p:spPr>
          <a:xfrm>
            <a:off x="9953484" y="1991832"/>
            <a:ext cx="425874"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3" name="Arrow: Curved Down 52">
            <a:extLst>
              <a:ext uri="{FF2B5EF4-FFF2-40B4-BE49-F238E27FC236}">
                <a16:creationId xmlns:a16="http://schemas.microsoft.com/office/drawing/2014/main" id="{8BF54441-4305-4875-F0CB-F9942E0251AE}"/>
              </a:ext>
            </a:extLst>
          </p:cNvPr>
          <p:cNvSpPr/>
          <p:nvPr/>
        </p:nvSpPr>
        <p:spPr>
          <a:xfrm flipH="1">
            <a:off x="7118525" y="2265353"/>
            <a:ext cx="270940" cy="185098"/>
          </a:xfrm>
          <a:prstGeom prst="curved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a:extLst>
              <a:ext uri="{FF2B5EF4-FFF2-40B4-BE49-F238E27FC236}">
                <a16:creationId xmlns:a16="http://schemas.microsoft.com/office/drawing/2014/main" id="{8B4B6EE9-46AA-ED1C-C9F3-63C7949F5960}"/>
              </a:ext>
            </a:extLst>
          </p:cNvPr>
          <p:cNvCxnSpPr>
            <a:cxnSpLocks/>
          </p:cNvCxnSpPr>
          <p:nvPr/>
        </p:nvCxnSpPr>
        <p:spPr>
          <a:xfrm flipV="1">
            <a:off x="6613439" y="1651786"/>
            <a:ext cx="684441" cy="1610450"/>
          </a:xfrm>
          <a:prstGeom prst="straightConnector1">
            <a:avLst/>
          </a:prstGeom>
          <a:ln w="254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023460C-0187-3117-CA9E-A69C63441E12}"/>
                  </a:ext>
                </a:extLst>
              </p:cNvPr>
              <p:cNvSpPr txBox="1"/>
              <p:nvPr/>
            </p:nvSpPr>
            <p:spPr>
              <a:xfrm rot="17574392">
                <a:off x="6356565" y="2219426"/>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~1</m:t>
                      </m:r>
                      <m:r>
                        <a:rPr lang="en-US" b="0" i="1" smtClean="0">
                          <a:latin typeface="Cambria Math" panose="02040503050406030204" pitchFamily="18" charset="0"/>
                        </a:rPr>
                        <m:t>𝜇</m:t>
                      </m:r>
                      <m:r>
                        <a:rPr lang="en-US" b="0" i="1" smtClean="0">
                          <a:latin typeface="Cambria Math" panose="02040503050406030204" pitchFamily="18" charset="0"/>
                        </a:rPr>
                        <m:t>𝑠</m:t>
                      </m:r>
                    </m:oMath>
                  </m:oMathPara>
                </a14:m>
                <a:endParaRPr lang="en-US" dirty="0"/>
              </a:p>
            </p:txBody>
          </p:sp>
        </mc:Choice>
        <mc:Fallback xmlns="">
          <p:sp>
            <p:nvSpPr>
              <p:cNvPr id="56" name="TextBox 55">
                <a:extLst>
                  <a:ext uri="{FF2B5EF4-FFF2-40B4-BE49-F238E27FC236}">
                    <a16:creationId xmlns:a16="http://schemas.microsoft.com/office/drawing/2014/main" id="{7023460C-0187-3117-CA9E-A69C63441E12}"/>
                  </a:ext>
                </a:extLst>
              </p:cNvPr>
              <p:cNvSpPr txBox="1">
                <a:spLocks noRot="1" noChangeAspect="1" noMove="1" noResize="1" noEditPoints="1" noAdjustHandles="1" noChangeArrowheads="1" noChangeShapeType="1" noTextEdit="1"/>
              </p:cNvSpPr>
              <p:nvPr/>
            </p:nvSpPr>
            <p:spPr>
              <a:xfrm rot="17574392">
                <a:off x="6356565" y="2219426"/>
                <a:ext cx="813759" cy="369332"/>
              </a:xfrm>
              <a:prstGeom prst="rect">
                <a:avLst/>
              </a:prstGeom>
              <a:blipFill>
                <a:blip r:embed="rId3"/>
                <a:stretch>
                  <a:fillRect r="-5505"/>
                </a:stretch>
              </a:blipFill>
            </p:spPr>
            <p:txBody>
              <a:bodyPr/>
              <a:lstStyle/>
              <a:p>
                <a:r>
                  <a:rPr lang="en-US">
                    <a:noFill/>
                  </a:rPr>
                  <a:t> </a:t>
                </a:r>
              </a:p>
            </p:txBody>
          </p:sp>
        </mc:Fallback>
      </mc:AlternateContent>
      <p:cxnSp>
        <p:nvCxnSpPr>
          <p:cNvPr id="57" name="Straight Arrow Connector 56">
            <a:extLst>
              <a:ext uri="{FF2B5EF4-FFF2-40B4-BE49-F238E27FC236}">
                <a16:creationId xmlns:a16="http://schemas.microsoft.com/office/drawing/2014/main" id="{DF196AB4-703F-3ED5-35A7-BD0B9C1452E5}"/>
              </a:ext>
            </a:extLst>
          </p:cNvPr>
          <p:cNvCxnSpPr>
            <a:cxnSpLocks/>
          </p:cNvCxnSpPr>
          <p:nvPr/>
        </p:nvCxnSpPr>
        <p:spPr>
          <a:xfrm flipH="1" flipV="1">
            <a:off x="7147659" y="3916627"/>
            <a:ext cx="2114093" cy="1330573"/>
          </a:xfrm>
          <a:prstGeom prst="straightConnector1">
            <a:avLst/>
          </a:prstGeom>
          <a:ln w="254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ADDB42E-8CB7-5580-3305-BECB9347CE71}"/>
                  </a:ext>
                </a:extLst>
              </p:cNvPr>
              <p:cNvSpPr txBox="1"/>
              <p:nvPr/>
            </p:nvSpPr>
            <p:spPr>
              <a:xfrm rot="1832604">
                <a:off x="7857416" y="4255228"/>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~5</m:t>
                      </m:r>
                      <m:r>
                        <a:rPr lang="en-US" b="0" i="1" smtClean="0">
                          <a:latin typeface="Cambria Math" panose="02040503050406030204" pitchFamily="18" charset="0"/>
                        </a:rPr>
                        <m:t>𝑠</m:t>
                      </m:r>
                    </m:oMath>
                  </m:oMathPara>
                </a14:m>
                <a:endParaRPr lang="en-US" dirty="0"/>
              </a:p>
            </p:txBody>
          </p:sp>
        </mc:Choice>
        <mc:Fallback xmlns="">
          <p:sp>
            <p:nvSpPr>
              <p:cNvPr id="59" name="TextBox 58">
                <a:extLst>
                  <a:ext uri="{FF2B5EF4-FFF2-40B4-BE49-F238E27FC236}">
                    <a16:creationId xmlns:a16="http://schemas.microsoft.com/office/drawing/2014/main" id="{BADDB42E-8CB7-5580-3305-BECB9347CE71}"/>
                  </a:ext>
                </a:extLst>
              </p:cNvPr>
              <p:cNvSpPr txBox="1">
                <a:spLocks noRot="1" noChangeAspect="1" noMove="1" noResize="1" noEditPoints="1" noAdjustHandles="1" noChangeArrowheads="1" noChangeShapeType="1" noTextEdit="1"/>
              </p:cNvSpPr>
              <p:nvPr/>
            </p:nvSpPr>
            <p:spPr>
              <a:xfrm rot="1832604">
                <a:off x="7857416" y="4255228"/>
                <a:ext cx="813759" cy="369332"/>
              </a:xfrm>
              <a:prstGeom prst="rect">
                <a:avLst/>
              </a:prstGeom>
              <a:blipFill>
                <a:blip r:embed="rId4"/>
                <a:stretch>
                  <a:fillRect/>
                </a:stretch>
              </a:blipFill>
            </p:spPr>
            <p:txBody>
              <a:bodyPr/>
              <a:lstStyle/>
              <a:p>
                <a:r>
                  <a:rPr lang="en-US">
                    <a:noFill/>
                  </a:rPr>
                  <a:t> </a:t>
                </a:r>
              </a:p>
            </p:txBody>
          </p:sp>
        </mc:Fallback>
      </mc:AlternateContent>
      <p:sp>
        <p:nvSpPr>
          <p:cNvPr id="46" name="Rectangle: Rounded Corners 45">
            <a:extLst>
              <a:ext uri="{FF2B5EF4-FFF2-40B4-BE49-F238E27FC236}">
                <a16:creationId xmlns:a16="http://schemas.microsoft.com/office/drawing/2014/main" id="{F599AF55-9A5C-5D83-B916-793B0A04B636}"/>
              </a:ext>
            </a:extLst>
          </p:cNvPr>
          <p:cNvSpPr/>
          <p:nvPr/>
        </p:nvSpPr>
        <p:spPr>
          <a:xfrm>
            <a:off x="297076" y="891746"/>
            <a:ext cx="2852810"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92BA2519-5059-3739-688D-80C5442D65D5}"/>
              </a:ext>
            </a:extLst>
          </p:cNvPr>
          <p:cNvSpPr txBox="1"/>
          <p:nvPr/>
        </p:nvSpPr>
        <p:spPr>
          <a:xfrm>
            <a:off x="35758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171</a:t>
            </a:r>
            <a:r>
              <a:rPr lang="en-US" b="1" dirty="0">
                <a:latin typeface="Palatino Linotype" panose="02040502050505030304" pitchFamily="18" charset="0"/>
              </a:rPr>
              <a:t>Yb</a:t>
            </a:r>
            <a:r>
              <a:rPr lang="en-US" b="1" baseline="30000" dirty="0">
                <a:latin typeface="Palatino Linotype" panose="02040502050505030304" pitchFamily="18" charset="0"/>
              </a:rPr>
              <a:t>+</a:t>
            </a:r>
          </a:p>
        </p:txBody>
      </p:sp>
      <p:cxnSp>
        <p:nvCxnSpPr>
          <p:cNvPr id="52" name="Straight Connector 51">
            <a:extLst>
              <a:ext uri="{FF2B5EF4-FFF2-40B4-BE49-F238E27FC236}">
                <a16:creationId xmlns:a16="http://schemas.microsoft.com/office/drawing/2014/main" id="{604F2D60-29B6-6BDB-AF6E-FED05A87DB0D}"/>
              </a:ext>
            </a:extLst>
          </p:cNvPr>
          <p:cNvCxnSpPr/>
          <p:nvPr/>
        </p:nvCxnSpPr>
        <p:spPr>
          <a:xfrm>
            <a:off x="1856389" y="566830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967801-0C6E-9F48-B65C-944BEFBA1E5D}"/>
              </a:ext>
            </a:extLst>
          </p:cNvPr>
          <p:cNvCxnSpPr/>
          <p:nvPr/>
        </p:nvCxnSpPr>
        <p:spPr>
          <a:xfrm>
            <a:off x="775301" y="1990237"/>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CB9A83A-ED65-373B-9059-4D40A2ECA6DF}"/>
              </a:ext>
            </a:extLst>
          </p:cNvPr>
          <p:cNvCxnSpPr/>
          <p:nvPr/>
        </p:nvCxnSpPr>
        <p:spPr>
          <a:xfrm>
            <a:off x="1856389" y="3521187"/>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5A5026E-8E7E-B7E0-9149-8C5AAD5ED149}"/>
              </a:ext>
            </a:extLst>
          </p:cNvPr>
          <p:cNvSpPr txBox="1"/>
          <p:nvPr/>
        </p:nvSpPr>
        <p:spPr>
          <a:xfrm>
            <a:off x="724330" y="5483642"/>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S</a:t>
            </a:r>
            <a:r>
              <a:rPr lang="en-US" b="1" baseline="-25000" dirty="0">
                <a:latin typeface="Palatino Linotype" panose="02040502050505030304" pitchFamily="18" charset="0"/>
              </a:rPr>
              <a:t>1/2</a:t>
            </a:r>
            <a:r>
              <a:rPr lang="en-US" b="1" dirty="0">
                <a:latin typeface="Palatino Linotype" panose="02040502050505030304" pitchFamily="18" charset="0"/>
              </a:rPr>
              <a:t>, </a:t>
            </a:r>
            <a:r>
              <a:rPr lang="en-US" b="1" i="1" dirty="0">
                <a:latin typeface="Palatino Linotype" panose="02040502050505030304" pitchFamily="18" charset="0"/>
              </a:rPr>
              <a:t>F=1</a:t>
            </a:r>
            <a:endParaRPr lang="en-US" b="1" baseline="-25000" dirty="0">
              <a:latin typeface="Palatino Linotype" panose="02040502050505030304" pitchFamily="18" charset="0"/>
            </a:endParaRPr>
          </a:p>
        </p:txBody>
      </p:sp>
      <p:sp>
        <p:nvSpPr>
          <p:cNvPr id="61" name="TextBox 60">
            <a:extLst>
              <a:ext uri="{FF2B5EF4-FFF2-40B4-BE49-F238E27FC236}">
                <a16:creationId xmlns:a16="http://schemas.microsoft.com/office/drawing/2014/main" id="{935ECCA9-C0C3-85A0-FAF6-80C674C801FB}"/>
              </a:ext>
            </a:extLst>
          </p:cNvPr>
          <p:cNvSpPr txBox="1"/>
          <p:nvPr/>
        </p:nvSpPr>
        <p:spPr>
          <a:xfrm>
            <a:off x="1644674" y="2967190"/>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D</a:t>
            </a:r>
            <a:r>
              <a:rPr lang="en-US" b="1" baseline="-25000" dirty="0">
                <a:latin typeface="Palatino Linotype" panose="02040502050505030304" pitchFamily="18" charset="0"/>
              </a:rPr>
              <a:t>5/2</a:t>
            </a:r>
            <a:r>
              <a:rPr lang="en-US" b="1" dirty="0">
                <a:latin typeface="Palatino Linotype" panose="02040502050505030304" pitchFamily="18" charset="0"/>
              </a:rPr>
              <a:t>, </a:t>
            </a:r>
            <a:r>
              <a:rPr lang="en-US" b="1" i="1" dirty="0">
                <a:latin typeface="Palatino Linotype" panose="02040502050505030304" pitchFamily="18" charset="0"/>
              </a:rPr>
              <a:t>F=2</a:t>
            </a:r>
            <a:endParaRPr lang="en-US" b="1" baseline="-25000" dirty="0">
              <a:latin typeface="Palatino Linotype" panose="02040502050505030304" pitchFamily="18" charset="0"/>
            </a:endParaRPr>
          </a:p>
        </p:txBody>
      </p:sp>
      <p:sp>
        <p:nvSpPr>
          <p:cNvPr id="62" name="TextBox 61">
            <a:extLst>
              <a:ext uri="{FF2B5EF4-FFF2-40B4-BE49-F238E27FC236}">
                <a16:creationId xmlns:a16="http://schemas.microsoft.com/office/drawing/2014/main" id="{B4054209-A0E0-ED6C-81CB-D5F0D1506077}"/>
              </a:ext>
            </a:extLst>
          </p:cNvPr>
          <p:cNvSpPr txBox="1"/>
          <p:nvPr/>
        </p:nvSpPr>
        <p:spPr>
          <a:xfrm>
            <a:off x="1230667" y="1805571"/>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P</a:t>
            </a:r>
            <a:r>
              <a:rPr lang="en-US" b="1" baseline="-25000" dirty="0">
                <a:latin typeface="Palatino Linotype" panose="02040502050505030304" pitchFamily="18" charset="0"/>
              </a:rPr>
              <a:t>1/2</a:t>
            </a:r>
            <a:r>
              <a:rPr lang="en-US" b="1" dirty="0">
                <a:latin typeface="Palatino Linotype" panose="02040502050505030304" pitchFamily="18" charset="0"/>
              </a:rPr>
              <a:t>, </a:t>
            </a:r>
            <a:r>
              <a:rPr lang="en-US" b="1" i="1" dirty="0">
                <a:latin typeface="Palatino Linotype" panose="02040502050505030304" pitchFamily="18" charset="0"/>
              </a:rPr>
              <a:t>F=0</a:t>
            </a:r>
            <a:endParaRPr lang="en-US" b="1" baseline="-25000" dirty="0">
              <a:latin typeface="Palatino Linotype" panose="02040502050505030304" pitchFamily="18" charset="0"/>
            </a:endParaRPr>
          </a:p>
        </p:txBody>
      </p:sp>
      <p:sp>
        <p:nvSpPr>
          <p:cNvPr id="79" name="Rectangle: Rounded Corners 78">
            <a:extLst>
              <a:ext uri="{FF2B5EF4-FFF2-40B4-BE49-F238E27FC236}">
                <a16:creationId xmlns:a16="http://schemas.microsoft.com/office/drawing/2014/main" id="{BBDB5BFA-0FFC-DCFD-9CF9-80F1BF57D159}"/>
              </a:ext>
            </a:extLst>
          </p:cNvPr>
          <p:cNvSpPr/>
          <p:nvPr/>
        </p:nvSpPr>
        <p:spPr>
          <a:xfrm>
            <a:off x="9396986" y="5092188"/>
            <a:ext cx="544796" cy="771296"/>
          </a:xfrm>
          <a:prstGeom prst="roundRect">
            <a:avLst>
              <a:gd name="adj" fmla="val 98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CFE44978-BE65-9337-35E0-460EA062765D}"/>
              </a:ext>
            </a:extLst>
          </p:cNvPr>
          <p:cNvSpPr/>
          <p:nvPr/>
        </p:nvSpPr>
        <p:spPr>
          <a:xfrm>
            <a:off x="4182094" y="4704679"/>
            <a:ext cx="2097546" cy="1194511"/>
          </a:xfrm>
          <a:prstGeom prst="roundRect">
            <a:avLst>
              <a:gd name="adj" fmla="val 98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651219DC-9B5A-4522-0896-7C5BB660A456}"/>
              </a:ext>
            </a:extLst>
          </p:cNvPr>
          <p:cNvGrpSpPr/>
          <p:nvPr/>
        </p:nvGrpSpPr>
        <p:grpSpPr>
          <a:xfrm>
            <a:off x="4315889" y="4927210"/>
            <a:ext cx="1822843" cy="802891"/>
            <a:chOff x="4085238" y="4868072"/>
            <a:chExt cx="1369697" cy="603298"/>
          </a:xfrm>
        </p:grpSpPr>
        <p:cxnSp>
          <p:nvCxnSpPr>
            <p:cNvPr id="82" name="Straight Connector 81">
              <a:extLst>
                <a:ext uri="{FF2B5EF4-FFF2-40B4-BE49-F238E27FC236}">
                  <a16:creationId xmlns:a16="http://schemas.microsoft.com/office/drawing/2014/main" id="{A2BD8EA9-6759-4CA0-E4B9-F5A674C0F6C7}"/>
                </a:ext>
              </a:extLst>
            </p:cNvPr>
            <p:cNvCxnSpPr>
              <a:cxnSpLocks/>
            </p:cNvCxnSpPr>
            <p:nvPr/>
          </p:nvCxnSpPr>
          <p:spPr>
            <a:xfrm>
              <a:off x="4447189" y="489863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5DE43EB-1D1B-70F6-97D1-BE083EDAE200}"/>
                </a:ext>
              </a:extLst>
            </p:cNvPr>
            <p:cNvCxnSpPr>
              <a:cxnSpLocks/>
            </p:cNvCxnSpPr>
            <p:nvPr/>
          </p:nvCxnSpPr>
          <p:spPr>
            <a:xfrm>
              <a:off x="4809140" y="4868072"/>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71511CD-BA7E-2822-B971-9CB8B15A96D5}"/>
                </a:ext>
              </a:extLst>
            </p:cNvPr>
            <p:cNvCxnSpPr>
              <a:cxnSpLocks/>
            </p:cNvCxnSpPr>
            <p:nvPr/>
          </p:nvCxnSpPr>
          <p:spPr>
            <a:xfrm>
              <a:off x="4447189" y="5035367"/>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12BE2BE-61F5-471E-33D6-1AFD2B271EA7}"/>
                </a:ext>
              </a:extLst>
            </p:cNvPr>
            <p:cNvCxnSpPr>
              <a:cxnSpLocks/>
            </p:cNvCxnSpPr>
            <p:nvPr/>
          </p:nvCxnSpPr>
          <p:spPr>
            <a:xfrm>
              <a:off x="4809140" y="5004808"/>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59FFF4E-ACCB-FF8F-D061-8950069BF5CA}"/>
                </a:ext>
              </a:extLst>
            </p:cNvPr>
            <p:cNvCxnSpPr>
              <a:cxnSpLocks/>
            </p:cNvCxnSpPr>
            <p:nvPr/>
          </p:nvCxnSpPr>
          <p:spPr>
            <a:xfrm>
              <a:off x="4085238" y="5334634"/>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29C04AD-E981-0FF4-B845-F8E66447C0F7}"/>
                </a:ext>
              </a:extLst>
            </p:cNvPr>
            <p:cNvCxnSpPr>
              <a:cxnSpLocks/>
            </p:cNvCxnSpPr>
            <p:nvPr/>
          </p:nvCxnSpPr>
          <p:spPr>
            <a:xfrm>
              <a:off x="4447189" y="5304075"/>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E3DC94D-31CB-98C5-EA11-5DC4E3C81D49}"/>
                </a:ext>
              </a:extLst>
            </p:cNvPr>
            <p:cNvCxnSpPr>
              <a:cxnSpLocks/>
            </p:cNvCxnSpPr>
            <p:nvPr/>
          </p:nvCxnSpPr>
          <p:spPr>
            <a:xfrm>
              <a:off x="4085238" y="5471370"/>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7EB62C3-46CB-3857-DE81-CFC8B5138989}"/>
                </a:ext>
              </a:extLst>
            </p:cNvPr>
            <p:cNvCxnSpPr>
              <a:cxnSpLocks/>
            </p:cNvCxnSpPr>
            <p:nvPr/>
          </p:nvCxnSpPr>
          <p:spPr>
            <a:xfrm>
              <a:off x="4447189" y="544081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3C755F8-54CE-439C-7E68-4CB97D4EFCDF}"/>
                </a:ext>
              </a:extLst>
            </p:cNvPr>
            <p:cNvCxnSpPr>
              <a:cxnSpLocks/>
            </p:cNvCxnSpPr>
            <p:nvPr/>
          </p:nvCxnSpPr>
          <p:spPr>
            <a:xfrm>
              <a:off x="4818664" y="5270065"/>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F0BDBC4-207C-1A2C-0248-5AF28561762C}"/>
                </a:ext>
              </a:extLst>
            </p:cNvPr>
            <p:cNvCxnSpPr>
              <a:cxnSpLocks/>
            </p:cNvCxnSpPr>
            <p:nvPr/>
          </p:nvCxnSpPr>
          <p:spPr>
            <a:xfrm>
              <a:off x="5180615" y="5239506"/>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2C3DC75-DF90-1F93-8A9E-4958FE36DC90}"/>
                </a:ext>
              </a:extLst>
            </p:cNvPr>
            <p:cNvCxnSpPr>
              <a:cxnSpLocks/>
            </p:cNvCxnSpPr>
            <p:nvPr/>
          </p:nvCxnSpPr>
          <p:spPr>
            <a:xfrm>
              <a:off x="4818664" y="540680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B4C256E-734A-989C-922C-812A5F4A4A0C}"/>
                </a:ext>
              </a:extLst>
            </p:cNvPr>
            <p:cNvCxnSpPr>
              <a:cxnSpLocks/>
            </p:cNvCxnSpPr>
            <p:nvPr/>
          </p:nvCxnSpPr>
          <p:spPr>
            <a:xfrm>
              <a:off x="5180615" y="5376242"/>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4" name="Straight Arrow Connector 93">
            <a:extLst>
              <a:ext uri="{FF2B5EF4-FFF2-40B4-BE49-F238E27FC236}">
                <a16:creationId xmlns:a16="http://schemas.microsoft.com/office/drawing/2014/main" id="{81D4C36E-3A8F-8279-BD77-34B4957BE620}"/>
              </a:ext>
            </a:extLst>
          </p:cNvPr>
          <p:cNvCxnSpPr>
            <a:cxnSpLocks/>
          </p:cNvCxnSpPr>
          <p:nvPr/>
        </p:nvCxnSpPr>
        <p:spPr>
          <a:xfrm>
            <a:off x="6952647" y="5305926"/>
            <a:ext cx="2321308" cy="230524"/>
          </a:xfrm>
          <a:prstGeom prst="straightConnector1">
            <a:avLst/>
          </a:prstGeom>
          <a:ln w="127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8BDC5882-18B4-82C4-3FCF-9008255A2E29}"/>
              </a:ext>
            </a:extLst>
          </p:cNvPr>
          <p:cNvSpPr txBox="1"/>
          <p:nvPr/>
        </p:nvSpPr>
        <p:spPr>
          <a:xfrm>
            <a:off x="3791978" y="5847519"/>
            <a:ext cx="530355" cy="307777"/>
          </a:xfrm>
          <a:prstGeom prst="rect">
            <a:avLst/>
          </a:prstGeom>
          <a:noFill/>
        </p:spPr>
        <p:txBody>
          <a:bodyPr wrap="square">
            <a:spAutoFit/>
          </a:bodyPr>
          <a:lstStyle/>
          <a:p>
            <a:pPr algn="ctr"/>
            <a:r>
              <a:rPr lang="en-US" sz="1400" b="1" dirty="0">
                <a:latin typeface="Palatino Linotype" panose="02040502050505030304" pitchFamily="18" charset="0"/>
              </a:rPr>
              <a:t>m</a:t>
            </a:r>
            <a:r>
              <a:rPr lang="en-US" sz="1400" b="1" baseline="-25000" dirty="0">
                <a:latin typeface="Palatino Linotype" panose="02040502050505030304" pitchFamily="18" charset="0"/>
              </a:rPr>
              <a:t>F</a:t>
            </a:r>
            <a:endParaRPr lang="en-US" sz="1400" baseline="-25000" dirty="0"/>
          </a:p>
        </p:txBody>
      </p:sp>
      <p:sp>
        <p:nvSpPr>
          <p:cNvPr id="96" name="TextBox 95">
            <a:extLst>
              <a:ext uri="{FF2B5EF4-FFF2-40B4-BE49-F238E27FC236}">
                <a16:creationId xmlns:a16="http://schemas.microsoft.com/office/drawing/2014/main" id="{021EC9DE-9776-8001-E32A-649950F2CC3E}"/>
              </a:ext>
            </a:extLst>
          </p:cNvPr>
          <p:cNvSpPr txBox="1"/>
          <p:nvPr/>
        </p:nvSpPr>
        <p:spPr>
          <a:xfrm>
            <a:off x="4209433" y="5879985"/>
            <a:ext cx="530355" cy="307777"/>
          </a:xfrm>
          <a:prstGeom prst="rect">
            <a:avLst/>
          </a:prstGeom>
          <a:noFill/>
        </p:spPr>
        <p:txBody>
          <a:bodyPr wrap="square">
            <a:spAutoFit/>
          </a:bodyPr>
          <a:lstStyle/>
          <a:p>
            <a:pPr algn="ctr"/>
            <a:r>
              <a:rPr lang="en-US" sz="1400" b="1" dirty="0">
                <a:latin typeface="Palatino Linotype" panose="02040502050505030304" pitchFamily="18" charset="0"/>
              </a:rPr>
              <a:t>-3/2</a:t>
            </a:r>
            <a:endParaRPr lang="en-US" sz="1400" dirty="0"/>
          </a:p>
        </p:txBody>
      </p:sp>
      <p:sp>
        <p:nvSpPr>
          <p:cNvPr id="97" name="TextBox 96">
            <a:extLst>
              <a:ext uri="{FF2B5EF4-FFF2-40B4-BE49-F238E27FC236}">
                <a16:creationId xmlns:a16="http://schemas.microsoft.com/office/drawing/2014/main" id="{A07DFFF3-2E83-9C78-035C-51555BDFE274}"/>
              </a:ext>
            </a:extLst>
          </p:cNvPr>
          <p:cNvSpPr txBox="1"/>
          <p:nvPr/>
        </p:nvSpPr>
        <p:spPr>
          <a:xfrm>
            <a:off x="4680964"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98" name="TextBox 97">
            <a:extLst>
              <a:ext uri="{FF2B5EF4-FFF2-40B4-BE49-F238E27FC236}">
                <a16:creationId xmlns:a16="http://schemas.microsoft.com/office/drawing/2014/main" id="{2DB26B2D-54C0-39DC-884F-83D0F418376A}"/>
              </a:ext>
            </a:extLst>
          </p:cNvPr>
          <p:cNvSpPr txBox="1"/>
          <p:nvPr/>
        </p:nvSpPr>
        <p:spPr>
          <a:xfrm>
            <a:off x="5194751"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99" name="TextBox 98">
            <a:extLst>
              <a:ext uri="{FF2B5EF4-FFF2-40B4-BE49-F238E27FC236}">
                <a16:creationId xmlns:a16="http://schemas.microsoft.com/office/drawing/2014/main" id="{B1DECE68-3273-0D3F-5DFA-AB459525DFFE}"/>
              </a:ext>
            </a:extLst>
          </p:cNvPr>
          <p:cNvSpPr txBox="1"/>
          <p:nvPr/>
        </p:nvSpPr>
        <p:spPr>
          <a:xfrm>
            <a:off x="5687929"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3/2</a:t>
            </a:r>
            <a:endParaRPr lang="en-US" sz="1400" dirty="0"/>
          </a:p>
        </p:txBody>
      </p:sp>
      <p:sp>
        <p:nvSpPr>
          <p:cNvPr id="100" name="TextBox 99">
            <a:extLst>
              <a:ext uri="{FF2B5EF4-FFF2-40B4-BE49-F238E27FC236}">
                <a16:creationId xmlns:a16="http://schemas.microsoft.com/office/drawing/2014/main" id="{C7A403FA-7D6F-6110-E15F-6B53178957C4}"/>
              </a:ext>
            </a:extLst>
          </p:cNvPr>
          <p:cNvSpPr txBox="1"/>
          <p:nvPr/>
        </p:nvSpPr>
        <p:spPr>
          <a:xfrm>
            <a:off x="6235646" y="4851231"/>
            <a:ext cx="710456" cy="338554"/>
          </a:xfrm>
          <a:prstGeom prst="rect">
            <a:avLst/>
          </a:prstGeom>
          <a:noFill/>
        </p:spPr>
        <p:txBody>
          <a:bodyPr wrap="square">
            <a:spAutoFit/>
          </a:bodyPr>
          <a:lstStyle/>
          <a:p>
            <a:pPr algn="ctr"/>
            <a:r>
              <a:rPr lang="en-US" sz="1600" b="1" i="1" dirty="0">
                <a:latin typeface="Palatino Linotype" panose="02040502050505030304" pitchFamily="18" charset="0"/>
              </a:rPr>
              <a:t>F</a:t>
            </a:r>
            <a:r>
              <a:rPr lang="en-US" sz="1600" b="1" dirty="0">
                <a:latin typeface="Palatino Linotype" panose="02040502050505030304" pitchFamily="18" charset="0"/>
              </a:rPr>
              <a:t>=1/2</a:t>
            </a:r>
            <a:endParaRPr lang="en-US" sz="1600" dirty="0"/>
          </a:p>
        </p:txBody>
      </p:sp>
      <p:sp>
        <p:nvSpPr>
          <p:cNvPr id="101" name="TextBox 100">
            <a:extLst>
              <a:ext uri="{FF2B5EF4-FFF2-40B4-BE49-F238E27FC236}">
                <a16:creationId xmlns:a16="http://schemas.microsoft.com/office/drawing/2014/main" id="{F3845EC6-90CE-496B-F002-CCE8E45F4B6B}"/>
              </a:ext>
            </a:extLst>
          </p:cNvPr>
          <p:cNvSpPr txBox="1"/>
          <p:nvPr/>
        </p:nvSpPr>
        <p:spPr>
          <a:xfrm>
            <a:off x="6235646" y="5347151"/>
            <a:ext cx="710456" cy="338554"/>
          </a:xfrm>
          <a:prstGeom prst="rect">
            <a:avLst/>
          </a:prstGeom>
          <a:noFill/>
        </p:spPr>
        <p:txBody>
          <a:bodyPr wrap="square">
            <a:spAutoFit/>
          </a:bodyPr>
          <a:lstStyle/>
          <a:p>
            <a:pPr algn="ctr"/>
            <a:r>
              <a:rPr lang="en-US" sz="1600" b="1" i="1" dirty="0">
                <a:latin typeface="Palatino Linotype" panose="02040502050505030304" pitchFamily="18" charset="0"/>
              </a:rPr>
              <a:t>F</a:t>
            </a:r>
            <a:r>
              <a:rPr lang="en-US" sz="1600" b="1" dirty="0">
                <a:latin typeface="Palatino Linotype" panose="02040502050505030304" pitchFamily="18" charset="0"/>
              </a:rPr>
              <a:t>=3/2</a:t>
            </a:r>
            <a:endParaRPr lang="en-US" sz="1600" dirty="0"/>
          </a:p>
        </p:txBody>
      </p:sp>
      <p:cxnSp>
        <p:nvCxnSpPr>
          <p:cNvPr id="7" name="Straight Connector 6">
            <a:extLst>
              <a:ext uri="{FF2B5EF4-FFF2-40B4-BE49-F238E27FC236}">
                <a16:creationId xmlns:a16="http://schemas.microsoft.com/office/drawing/2014/main" id="{3F9917EC-9662-C10B-4527-10A1068BCB3F}"/>
              </a:ext>
            </a:extLst>
          </p:cNvPr>
          <p:cNvCxnSpPr/>
          <p:nvPr/>
        </p:nvCxnSpPr>
        <p:spPr>
          <a:xfrm>
            <a:off x="1856389" y="5579094"/>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53C77-F9D1-40A0-AD11-7C0673401325}"/>
              </a:ext>
            </a:extLst>
          </p:cNvPr>
          <p:cNvCxnSpPr/>
          <p:nvPr/>
        </p:nvCxnSpPr>
        <p:spPr>
          <a:xfrm>
            <a:off x="1856587" y="3438340"/>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F7FB991-C819-C147-907B-2DCD567E4F20}"/>
              </a:ext>
            </a:extLst>
          </p:cNvPr>
          <p:cNvCxnSpPr>
            <a:stCxn id="46" idx="3"/>
            <a:endCxn id="102" idx="1"/>
          </p:cNvCxnSpPr>
          <p:nvPr/>
        </p:nvCxnSpPr>
        <p:spPr>
          <a:xfrm flipV="1">
            <a:off x="3149886" y="3617635"/>
            <a:ext cx="283877"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1221F95-9B19-6010-BC88-6494C62BFB20}"/>
              </a:ext>
            </a:extLst>
          </p:cNvPr>
          <p:cNvSpPr txBox="1"/>
          <p:nvPr/>
        </p:nvSpPr>
        <p:spPr>
          <a:xfrm>
            <a:off x="2232694" y="3718306"/>
            <a:ext cx="2206787" cy="646331"/>
          </a:xfrm>
          <a:prstGeom prst="rect">
            <a:avLst/>
          </a:prstGeom>
          <a:noFill/>
        </p:spPr>
        <p:txBody>
          <a:bodyPr wrap="square" rtlCol="0">
            <a:spAutoFit/>
          </a:bodyPr>
          <a:lstStyle/>
          <a:p>
            <a:pPr algn="ctr"/>
            <a:r>
              <a:rPr lang="en-US" b="1" dirty="0">
                <a:latin typeface="Palatino Linotype" panose="02040502050505030304" pitchFamily="18" charset="0"/>
              </a:rPr>
              <a:t>motional entanglement</a:t>
            </a:r>
          </a:p>
        </p:txBody>
      </p:sp>
      <p:cxnSp>
        <p:nvCxnSpPr>
          <p:cNvPr id="64" name="Straight Connector 63">
            <a:extLst>
              <a:ext uri="{FF2B5EF4-FFF2-40B4-BE49-F238E27FC236}">
                <a16:creationId xmlns:a16="http://schemas.microsoft.com/office/drawing/2014/main" id="{9D5A097A-EC56-E473-8D3E-C29575A01196}"/>
              </a:ext>
            </a:extLst>
          </p:cNvPr>
          <p:cNvCxnSpPr/>
          <p:nvPr/>
        </p:nvCxnSpPr>
        <p:spPr>
          <a:xfrm>
            <a:off x="4315204" y="5672562"/>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F69ADBB-6BC4-FD07-A687-511F67C85BC3}"/>
              </a:ext>
            </a:extLst>
          </p:cNvPr>
          <p:cNvCxnSpPr/>
          <p:nvPr/>
        </p:nvCxnSpPr>
        <p:spPr>
          <a:xfrm>
            <a:off x="4315204" y="548883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388E62D-E801-68D8-9C64-69E8F0602A35}"/>
              </a:ext>
            </a:extLst>
          </p:cNvPr>
          <p:cNvCxnSpPr/>
          <p:nvPr/>
        </p:nvCxnSpPr>
        <p:spPr>
          <a:xfrm>
            <a:off x="4797587" y="562988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575CD0-5B7C-8281-043F-37D004188604}"/>
              </a:ext>
            </a:extLst>
          </p:cNvPr>
          <p:cNvCxnSpPr/>
          <p:nvPr/>
        </p:nvCxnSpPr>
        <p:spPr>
          <a:xfrm>
            <a:off x="4797587" y="544138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D3FEA28-F00C-50A5-2565-5F7A20E8DC7D}"/>
              </a:ext>
            </a:extLst>
          </p:cNvPr>
          <p:cNvCxnSpPr/>
          <p:nvPr/>
        </p:nvCxnSpPr>
        <p:spPr>
          <a:xfrm>
            <a:off x="5291959" y="5584449"/>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27E73D3-9D1B-FCD8-6C1B-1D48935953DD}"/>
              </a:ext>
            </a:extLst>
          </p:cNvPr>
          <p:cNvCxnSpPr/>
          <p:nvPr/>
        </p:nvCxnSpPr>
        <p:spPr>
          <a:xfrm>
            <a:off x="5291959" y="5400718"/>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93EC38A-B0A5-7FB8-E892-935C8674F98E}"/>
              </a:ext>
            </a:extLst>
          </p:cNvPr>
          <p:cNvCxnSpPr/>
          <p:nvPr/>
        </p:nvCxnSpPr>
        <p:spPr>
          <a:xfrm>
            <a:off x="5773657" y="5546402"/>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5428707-2A9A-DFB3-54F6-5E88DEF85078}"/>
              </a:ext>
            </a:extLst>
          </p:cNvPr>
          <p:cNvCxnSpPr/>
          <p:nvPr/>
        </p:nvCxnSpPr>
        <p:spPr>
          <a:xfrm>
            <a:off x="5773657" y="536267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7039397-C2B5-8B97-2D65-9B72A8293605}"/>
              </a:ext>
            </a:extLst>
          </p:cNvPr>
          <p:cNvCxnSpPr/>
          <p:nvPr/>
        </p:nvCxnSpPr>
        <p:spPr>
          <a:xfrm>
            <a:off x="4797587" y="509153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46809C7-6481-BF08-FBE1-E401113847AF}"/>
              </a:ext>
            </a:extLst>
          </p:cNvPr>
          <p:cNvCxnSpPr/>
          <p:nvPr/>
        </p:nvCxnSpPr>
        <p:spPr>
          <a:xfrm>
            <a:off x="4797587" y="4907806"/>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961A7FA-2955-0B6C-622F-10C7509F33C7}"/>
              </a:ext>
            </a:extLst>
          </p:cNvPr>
          <p:cNvCxnSpPr/>
          <p:nvPr/>
        </p:nvCxnSpPr>
        <p:spPr>
          <a:xfrm>
            <a:off x="5273811" y="5058198"/>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A317EEA-51C1-2835-9B7F-333FE5DFEE03}"/>
              </a:ext>
            </a:extLst>
          </p:cNvPr>
          <p:cNvCxnSpPr/>
          <p:nvPr/>
        </p:nvCxnSpPr>
        <p:spPr>
          <a:xfrm>
            <a:off x="5273811" y="487446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19FC9632-3677-9CAF-35B5-24550037FD2B}"/>
              </a:ext>
            </a:extLst>
          </p:cNvPr>
          <p:cNvSpPr txBox="1"/>
          <p:nvPr/>
        </p:nvSpPr>
        <p:spPr>
          <a:xfrm>
            <a:off x="2245172" y="5565237"/>
            <a:ext cx="569298" cy="338554"/>
          </a:xfrm>
          <a:prstGeom prst="rect">
            <a:avLst/>
          </a:prstGeom>
          <a:noFill/>
        </p:spPr>
        <p:txBody>
          <a:bodyPr wrap="square">
            <a:spAutoFit/>
          </a:bodyPr>
          <a:lstStyle/>
          <a:p>
            <a:pPr algn="ctr"/>
            <a:r>
              <a:rPr lang="en-US" sz="1600" b="1" i="1" dirty="0">
                <a:latin typeface="Palatino Linotype" panose="02040502050505030304" pitchFamily="18" charset="0"/>
              </a:rPr>
              <a:t>n=0</a:t>
            </a:r>
            <a:endParaRPr lang="en-US" sz="1600" dirty="0"/>
          </a:p>
        </p:txBody>
      </p:sp>
      <p:sp>
        <p:nvSpPr>
          <p:cNvPr id="105" name="TextBox 104">
            <a:extLst>
              <a:ext uri="{FF2B5EF4-FFF2-40B4-BE49-F238E27FC236}">
                <a16:creationId xmlns:a16="http://schemas.microsoft.com/office/drawing/2014/main" id="{7A99B4EB-45BD-A59E-C839-ED3AA7099961}"/>
              </a:ext>
            </a:extLst>
          </p:cNvPr>
          <p:cNvSpPr txBox="1"/>
          <p:nvPr/>
        </p:nvSpPr>
        <p:spPr>
          <a:xfrm>
            <a:off x="2279078" y="5344081"/>
            <a:ext cx="569298" cy="338554"/>
          </a:xfrm>
          <a:prstGeom prst="rect">
            <a:avLst/>
          </a:prstGeom>
          <a:noFill/>
        </p:spPr>
        <p:txBody>
          <a:bodyPr wrap="square">
            <a:spAutoFit/>
          </a:bodyPr>
          <a:lstStyle/>
          <a:p>
            <a:pPr algn="ctr"/>
            <a:r>
              <a:rPr lang="en-US" sz="1600" b="1" i="1" dirty="0">
                <a:solidFill>
                  <a:srgbClr val="00B0F0"/>
                </a:solidFill>
                <a:latin typeface="Palatino Linotype" panose="02040502050505030304" pitchFamily="18" charset="0"/>
              </a:rPr>
              <a:t>n=1</a:t>
            </a:r>
            <a:endParaRPr lang="en-US" sz="1600" dirty="0">
              <a:solidFill>
                <a:srgbClr val="00B0F0"/>
              </a:solidFill>
            </a:endParaRPr>
          </a:p>
        </p:txBody>
      </p:sp>
      <p:cxnSp>
        <p:nvCxnSpPr>
          <p:cNvPr id="107" name="Straight Connector 106">
            <a:extLst>
              <a:ext uri="{FF2B5EF4-FFF2-40B4-BE49-F238E27FC236}">
                <a16:creationId xmlns:a16="http://schemas.microsoft.com/office/drawing/2014/main" id="{559523F5-26D3-3B02-BEE4-A3854EA61ACA}"/>
              </a:ext>
            </a:extLst>
          </p:cNvPr>
          <p:cNvCxnSpPr>
            <a:cxnSpLocks/>
          </p:cNvCxnSpPr>
          <p:nvPr/>
        </p:nvCxnSpPr>
        <p:spPr>
          <a:xfrm>
            <a:off x="6477069" y="3412454"/>
            <a:ext cx="18562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CEDF017A-58FB-5587-EA5C-85D8A4BDF0F1}"/>
              </a:ext>
            </a:extLst>
          </p:cNvPr>
          <p:cNvSpPr/>
          <p:nvPr/>
        </p:nvSpPr>
        <p:spPr>
          <a:xfrm>
            <a:off x="1966058" y="3454248"/>
            <a:ext cx="133878" cy="13387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Arrow Connector 77">
            <a:extLst>
              <a:ext uri="{FF2B5EF4-FFF2-40B4-BE49-F238E27FC236}">
                <a16:creationId xmlns:a16="http://schemas.microsoft.com/office/drawing/2014/main" id="{9DC7CE76-39A9-06E3-E6A2-D642E7F4D309}"/>
              </a:ext>
            </a:extLst>
          </p:cNvPr>
          <p:cNvCxnSpPr>
            <a:cxnSpLocks/>
          </p:cNvCxnSpPr>
          <p:nvPr/>
        </p:nvCxnSpPr>
        <p:spPr>
          <a:xfrm>
            <a:off x="9953484" y="2285510"/>
            <a:ext cx="425874" cy="0"/>
          </a:xfrm>
          <a:prstGeom prst="straightConnector1">
            <a:avLst/>
          </a:prstGeom>
          <a:ln w="25400">
            <a:solidFill>
              <a:srgbClr val="C50BAF"/>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7E928F8D-2221-E46B-59D0-986511666C42}"/>
              </a:ext>
            </a:extLst>
          </p:cNvPr>
          <p:cNvSpPr txBox="1"/>
          <p:nvPr/>
        </p:nvSpPr>
        <p:spPr>
          <a:xfrm>
            <a:off x="10417779" y="2100111"/>
            <a:ext cx="1376363" cy="338554"/>
          </a:xfrm>
          <a:prstGeom prst="rect">
            <a:avLst/>
          </a:prstGeom>
          <a:noFill/>
        </p:spPr>
        <p:txBody>
          <a:bodyPr wrap="square" rtlCol="0">
            <a:spAutoFit/>
          </a:bodyPr>
          <a:lstStyle/>
          <a:p>
            <a:pPr algn="ctr"/>
            <a:r>
              <a:rPr lang="en-US" altLang="zh-CN" sz="1600" dirty="0">
                <a:latin typeface="Palatino Linotype" panose="02040502050505030304" pitchFamily="18" charset="0"/>
              </a:rPr>
              <a:t>narrow laser</a:t>
            </a:r>
            <a:endParaRPr lang="en-US" sz="1600" dirty="0">
              <a:latin typeface="Palatino Linotype" panose="02040502050505030304" pitchFamily="18" charset="0"/>
            </a:endParaRPr>
          </a:p>
        </p:txBody>
      </p:sp>
      <p:cxnSp>
        <p:nvCxnSpPr>
          <p:cNvPr id="69" name="Straight Connector 68">
            <a:extLst>
              <a:ext uri="{FF2B5EF4-FFF2-40B4-BE49-F238E27FC236}">
                <a16:creationId xmlns:a16="http://schemas.microsoft.com/office/drawing/2014/main" id="{6460098F-16C6-9D6D-3A41-A5B9FAE62FE7}"/>
              </a:ext>
            </a:extLst>
          </p:cNvPr>
          <p:cNvCxnSpPr/>
          <p:nvPr/>
        </p:nvCxnSpPr>
        <p:spPr>
          <a:xfrm>
            <a:off x="5307880" y="1957421"/>
            <a:ext cx="36576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F9745C14-66EC-9EE6-9C89-DD480E89DE6C}"/>
              </a:ext>
            </a:extLst>
          </p:cNvPr>
          <p:cNvCxnSpPr>
            <a:cxnSpLocks/>
          </p:cNvCxnSpPr>
          <p:nvPr/>
        </p:nvCxnSpPr>
        <p:spPr>
          <a:xfrm flipH="1" flipV="1">
            <a:off x="5514975" y="1990237"/>
            <a:ext cx="1030938" cy="145555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CEDA808E-F8C7-1B00-B995-25B1CABFB251}"/>
              </a:ext>
            </a:extLst>
          </p:cNvPr>
          <p:cNvCxnSpPr>
            <a:cxnSpLocks/>
          </p:cNvCxnSpPr>
          <p:nvPr/>
        </p:nvCxnSpPr>
        <p:spPr>
          <a:xfrm flipH="1">
            <a:off x="4499898" y="2002928"/>
            <a:ext cx="942197" cy="336848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0" name="Multiplication Sign 109">
            <a:extLst>
              <a:ext uri="{FF2B5EF4-FFF2-40B4-BE49-F238E27FC236}">
                <a16:creationId xmlns:a16="http://schemas.microsoft.com/office/drawing/2014/main" id="{22B31622-9BDC-3B9C-5D0C-5F6C331C6F39}"/>
              </a:ext>
            </a:extLst>
          </p:cNvPr>
          <p:cNvSpPr/>
          <p:nvPr/>
        </p:nvSpPr>
        <p:spPr>
          <a:xfrm>
            <a:off x="4788111" y="3291943"/>
            <a:ext cx="498400" cy="474728"/>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ultiplication Sign 110">
            <a:extLst>
              <a:ext uri="{FF2B5EF4-FFF2-40B4-BE49-F238E27FC236}">
                <a16:creationId xmlns:a16="http://schemas.microsoft.com/office/drawing/2014/main" id="{AB5A1DFF-2552-0147-4E77-0CDD6008F6CC}"/>
              </a:ext>
            </a:extLst>
          </p:cNvPr>
          <p:cNvSpPr/>
          <p:nvPr/>
        </p:nvSpPr>
        <p:spPr>
          <a:xfrm>
            <a:off x="5788777" y="2537955"/>
            <a:ext cx="498400" cy="474728"/>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Arrow Connector 111">
            <a:extLst>
              <a:ext uri="{FF2B5EF4-FFF2-40B4-BE49-F238E27FC236}">
                <a16:creationId xmlns:a16="http://schemas.microsoft.com/office/drawing/2014/main" id="{39842FE5-CB68-569D-CA34-58CE352373A5}"/>
              </a:ext>
            </a:extLst>
          </p:cNvPr>
          <p:cNvCxnSpPr>
            <a:cxnSpLocks/>
          </p:cNvCxnSpPr>
          <p:nvPr/>
        </p:nvCxnSpPr>
        <p:spPr>
          <a:xfrm>
            <a:off x="9953484" y="2632643"/>
            <a:ext cx="425874"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0E37F064-75DA-817C-61A6-E6A7E5A83C97}"/>
              </a:ext>
            </a:extLst>
          </p:cNvPr>
          <p:cNvSpPr txBox="1"/>
          <p:nvPr/>
        </p:nvSpPr>
        <p:spPr>
          <a:xfrm>
            <a:off x="10384381" y="2467823"/>
            <a:ext cx="1409761" cy="338554"/>
          </a:xfrm>
          <a:prstGeom prst="rect">
            <a:avLst/>
          </a:prstGeom>
          <a:noFill/>
        </p:spPr>
        <p:txBody>
          <a:bodyPr wrap="square" rtlCol="0">
            <a:spAutoFit/>
          </a:bodyPr>
          <a:lstStyle/>
          <a:p>
            <a:pPr algn="ctr"/>
            <a:r>
              <a:rPr lang="en-US" altLang="zh-CN" sz="1600" dirty="0">
                <a:latin typeface="Palatino Linotype" panose="02040502050505030304" pitchFamily="18" charset="0"/>
              </a:rPr>
              <a:t>Raman lasers</a:t>
            </a:r>
            <a:endParaRPr lang="en-US" sz="1600" dirty="0">
              <a:latin typeface="Palatino Linotype" panose="02040502050505030304" pitchFamily="18" charset="0"/>
            </a:endParaRPr>
          </a:p>
        </p:txBody>
      </p:sp>
      <p:sp>
        <p:nvSpPr>
          <p:cNvPr id="5" name="Footer Placeholder 3">
            <a:extLst>
              <a:ext uri="{FF2B5EF4-FFF2-40B4-BE49-F238E27FC236}">
                <a16:creationId xmlns:a16="http://schemas.microsoft.com/office/drawing/2014/main" id="{BA3256D8-2AC9-5FA6-39D4-72B69A937CCB}"/>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68" name="Rectangle 67">
            <a:extLst>
              <a:ext uri="{FF2B5EF4-FFF2-40B4-BE49-F238E27FC236}">
                <a16:creationId xmlns:a16="http://schemas.microsoft.com/office/drawing/2014/main" id="{6C5A7198-6ACE-F87B-7D87-E4E050F0419A}"/>
              </a:ext>
            </a:extLst>
          </p:cNvPr>
          <p:cNvSpPr/>
          <p:nvPr/>
        </p:nvSpPr>
        <p:spPr>
          <a:xfrm>
            <a:off x="459188" y="232100"/>
            <a:ext cx="572522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State preparation and detection</a:t>
            </a:r>
            <a:endParaRPr lang="en-US" sz="3200" b="1" u="sng"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5522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Rounded Corners 101">
            <a:extLst>
              <a:ext uri="{FF2B5EF4-FFF2-40B4-BE49-F238E27FC236}">
                <a16:creationId xmlns:a16="http://schemas.microsoft.com/office/drawing/2014/main" id="{46D13551-5C3E-0F7C-DBB0-4173F02CB916}"/>
              </a:ext>
            </a:extLst>
          </p:cNvPr>
          <p:cNvSpPr/>
          <p:nvPr/>
        </p:nvSpPr>
        <p:spPr>
          <a:xfrm>
            <a:off x="3433763" y="878920"/>
            <a:ext cx="8339137"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Palatino Linotype" panose="02040502050505030304" pitchFamily="18" charset="0"/>
              </a:rPr>
              <a:t>1</a:t>
            </a:r>
            <a:endParaRPr lang="en-US"/>
          </a:p>
        </p:txBody>
      </p:sp>
      <p:sp>
        <p:nvSpPr>
          <p:cNvPr id="4" name="Slide Number Placeholder 3">
            <a:extLst>
              <a:ext uri="{FF2B5EF4-FFF2-40B4-BE49-F238E27FC236}">
                <a16:creationId xmlns:a16="http://schemas.microsoft.com/office/drawing/2014/main" id="{1A32FFBE-6F37-667C-EF02-B96BEBB1511D}"/>
              </a:ext>
            </a:extLst>
          </p:cNvPr>
          <p:cNvSpPr>
            <a:spLocks noGrp="1"/>
          </p:cNvSpPr>
          <p:nvPr>
            <p:ph type="sldNum" sz="quarter" idx="12"/>
          </p:nvPr>
        </p:nvSpPr>
        <p:spPr/>
        <p:txBody>
          <a:bodyPr/>
          <a:lstStyle/>
          <a:p>
            <a:fld id="{C4B4B978-2769-4B31-A37E-51C501BA6227}" type="slidenum">
              <a:rPr lang="en-US" smtClean="0"/>
              <a:t>41</a:t>
            </a:fld>
            <a:endParaRPr lang="en-US"/>
          </a:p>
        </p:txBody>
      </p:sp>
      <p:cxnSp>
        <p:nvCxnSpPr>
          <p:cNvPr id="6" name="Straight Connector 5">
            <a:extLst>
              <a:ext uri="{FF2B5EF4-FFF2-40B4-BE49-F238E27FC236}">
                <a16:creationId xmlns:a16="http://schemas.microsoft.com/office/drawing/2014/main" id="{ACC99906-0FCC-45C8-EBE2-9FC645C4BEE2}"/>
              </a:ext>
            </a:extLst>
          </p:cNvPr>
          <p:cNvCxnSpPr/>
          <p:nvPr/>
        </p:nvCxnSpPr>
        <p:spPr>
          <a:xfrm>
            <a:off x="9481152" y="5411046"/>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258F41-B339-80E1-5CC4-79FDB5AC6E41}"/>
              </a:ext>
            </a:extLst>
          </p:cNvPr>
          <p:cNvCxnSpPr/>
          <p:nvPr/>
        </p:nvCxnSpPr>
        <p:spPr>
          <a:xfrm>
            <a:off x="10013598" y="528049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6EC490-E3C3-4598-ED13-D069C4E99E1B}"/>
              </a:ext>
            </a:extLst>
          </p:cNvPr>
          <p:cNvCxnSpPr/>
          <p:nvPr/>
        </p:nvCxnSpPr>
        <p:spPr>
          <a:xfrm>
            <a:off x="10561818" y="51566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1310EC-6275-4263-66C9-E986D2A44C9F}"/>
              </a:ext>
            </a:extLst>
          </p:cNvPr>
          <p:cNvCxnSpPr/>
          <p:nvPr/>
        </p:nvCxnSpPr>
        <p:spPr>
          <a:xfrm>
            <a:off x="11123262" y="5028080"/>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908911-BBB1-6697-FAC1-3CEAC3B86B04}"/>
              </a:ext>
            </a:extLst>
          </p:cNvPr>
          <p:cNvSpPr txBox="1"/>
          <p:nvPr/>
        </p:nvSpPr>
        <p:spPr>
          <a:xfrm>
            <a:off x="10098370" y="5863483"/>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3</a:t>
            </a:r>
            <a:r>
              <a:rPr lang="el-GR" b="1" dirty="0">
                <a:latin typeface="Palatino Linotype" panose="02040502050505030304" pitchFamily="18" charset="0"/>
              </a:rPr>
              <a:t>Δ</a:t>
            </a:r>
            <a:r>
              <a:rPr lang="en-US" b="1" baseline="-25000" dirty="0">
                <a:latin typeface="Palatino Linotype" panose="02040502050505030304" pitchFamily="18" charset="0"/>
              </a:rPr>
              <a:t>1</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sp>
        <p:nvSpPr>
          <p:cNvPr id="14" name="TextBox 13">
            <a:extLst>
              <a:ext uri="{FF2B5EF4-FFF2-40B4-BE49-F238E27FC236}">
                <a16:creationId xmlns:a16="http://schemas.microsoft.com/office/drawing/2014/main" id="{42683F0C-2DD2-7BF0-782A-6D5A3F92B466}"/>
              </a:ext>
            </a:extLst>
          </p:cNvPr>
          <p:cNvSpPr txBox="1"/>
          <p:nvPr/>
        </p:nvSpPr>
        <p:spPr>
          <a:xfrm>
            <a:off x="9399237" y="5431866"/>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15" name="TextBox 14">
            <a:extLst>
              <a:ext uri="{FF2B5EF4-FFF2-40B4-BE49-F238E27FC236}">
                <a16:creationId xmlns:a16="http://schemas.microsoft.com/office/drawing/2014/main" id="{53E5364E-9A65-0F0F-1E53-903BC5751761}"/>
              </a:ext>
            </a:extLst>
          </p:cNvPr>
          <p:cNvSpPr txBox="1"/>
          <p:nvPr/>
        </p:nvSpPr>
        <p:spPr>
          <a:xfrm>
            <a:off x="9931300" y="5317180"/>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=2</a:t>
            </a:r>
            <a:endParaRPr lang="en-US" dirty="0"/>
          </a:p>
        </p:txBody>
      </p:sp>
      <p:sp>
        <p:nvSpPr>
          <p:cNvPr id="16" name="TextBox 15">
            <a:extLst>
              <a:ext uri="{FF2B5EF4-FFF2-40B4-BE49-F238E27FC236}">
                <a16:creationId xmlns:a16="http://schemas.microsoft.com/office/drawing/2014/main" id="{DE71F177-CDD2-33BC-2D96-96DFB45575FE}"/>
              </a:ext>
            </a:extLst>
          </p:cNvPr>
          <p:cNvSpPr txBox="1"/>
          <p:nvPr/>
        </p:nvSpPr>
        <p:spPr>
          <a:xfrm>
            <a:off x="10479520" y="5195473"/>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=3</a:t>
            </a:r>
            <a:endParaRPr lang="en-US" dirty="0"/>
          </a:p>
        </p:txBody>
      </p:sp>
      <p:sp>
        <p:nvSpPr>
          <p:cNvPr id="17" name="TextBox 16">
            <a:extLst>
              <a:ext uri="{FF2B5EF4-FFF2-40B4-BE49-F238E27FC236}">
                <a16:creationId xmlns:a16="http://schemas.microsoft.com/office/drawing/2014/main" id="{B6B52940-52EE-8395-9EC0-8178C353CA48}"/>
              </a:ext>
            </a:extLst>
          </p:cNvPr>
          <p:cNvSpPr txBox="1"/>
          <p:nvPr/>
        </p:nvSpPr>
        <p:spPr>
          <a:xfrm>
            <a:off x="11040964" y="5062534"/>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=4</a:t>
            </a:r>
            <a:endParaRPr lang="en-US" dirty="0"/>
          </a:p>
        </p:txBody>
      </p:sp>
      <p:sp>
        <p:nvSpPr>
          <p:cNvPr id="18" name="Oval 17">
            <a:extLst>
              <a:ext uri="{FF2B5EF4-FFF2-40B4-BE49-F238E27FC236}">
                <a16:creationId xmlns:a16="http://schemas.microsoft.com/office/drawing/2014/main" id="{4EF27B59-618E-47BD-2334-65962E931D57}"/>
              </a:ext>
            </a:extLst>
          </p:cNvPr>
          <p:cNvSpPr/>
          <p:nvPr/>
        </p:nvSpPr>
        <p:spPr>
          <a:xfrm>
            <a:off x="9558331" y="5189785"/>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2CF381-E4CB-8B5E-EC69-F423EACE65CD}"/>
              </a:ext>
            </a:extLst>
          </p:cNvPr>
          <p:cNvSpPr/>
          <p:nvPr/>
        </p:nvSpPr>
        <p:spPr>
          <a:xfrm>
            <a:off x="10098211" y="5087815"/>
            <a:ext cx="181400" cy="18140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D9E39C-8F05-74F4-F2A8-4AF781AF14C8}"/>
              </a:ext>
            </a:extLst>
          </p:cNvPr>
          <p:cNvSpPr/>
          <p:nvPr/>
        </p:nvSpPr>
        <p:spPr>
          <a:xfrm>
            <a:off x="10673137" y="5004808"/>
            <a:ext cx="135799" cy="135799"/>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CCB37BB-C8B6-6429-C529-2256FE58C960}"/>
              </a:ext>
            </a:extLst>
          </p:cNvPr>
          <p:cNvSpPr/>
          <p:nvPr/>
        </p:nvSpPr>
        <p:spPr>
          <a:xfrm>
            <a:off x="11261301" y="4927210"/>
            <a:ext cx="89680" cy="8968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E7ABE22-4170-29B0-C8AB-1A1897505941}"/>
              </a:ext>
            </a:extLst>
          </p:cNvPr>
          <p:cNvSpPr txBox="1"/>
          <p:nvPr/>
        </p:nvSpPr>
        <p:spPr>
          <a:xfrm>
            <a:off x="369093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232</a:t>
            </a:r>
            <a:r>
              <a:rPr lang="en-US" b="1" dirty="0">
                <a:latin typeface="Palatino Linotype" panose="02040502050505030304" pitchFamily="18" charset="0"/>
              </a:rPr>
              <a:t>ThF</a:t>
            </a:r>
            <a:r>
              <a:rPr lang="en-US" b="1" baseline="30000" dirty="0">
                <a:latin typeface="Palatino Linotype" panose="02040502050505030304" pitchFamily="18" charset="0"/>
              </a:rPr>
              <a:t>+</a:t>
            </a:r>
          </a:p>
        </p:txBody>
      </p:sp>
      <p:sp>
        <p:nvSpPr>
          <p:cNvPr id="2" name="Arc 1">
            <a:extLst>
              <a:ext uri="{FF2B5EF4-FFF2-40B4-BE49-F238E27FC236}">
                <a16:creationId xmlns:a16="http://schemas.microsoft.com/office/drawing/2014/main" id="{41DD27DA-1013-F48C-B305-2182F7751F1C}"/>
              </a:ext>
            </a:extLst>
          </p:cNvPr>
          <p:cNvSpPr/>
          <p:nvPr/>
        </p:nvSpPr>
        <p:spPr>
          <a:xfrm rot="19415232">
            <a:off x="9643358" y="4915406"/>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423E548-1F37-D5E9-B722-ABA0EB3C848D}"/>
              </a:ext>
            </a:extLst>
          </p:cNvPr>
          <p:cNvSpPr/>
          <p:nvPr/>
        </p:nvSpPr>
        <p:spPr>
          <a:xfrm rot="19415232">
            <a:off x="10202225" y="4819044"/>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0BD4F86D-86B6-E691-138E-549A194647B5}"/>
              </a:ext>
            </a:extLst>
          </p:cNvPr>
          <p:cNvSpPr/>
          <p:nvPr/>
        </p:nvSpPr>
        <p:spPr>
          <a:xfrm rot="19415232">
            <a:off x="10757497" y="4731081"/>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7E75D71B-6BAB-39BE-AE6C-743F1DA1C0CC}"/>
              </a:ext>
            </a:extLst>
          </p:cNvPr>
          <p:cNvSpPr/>
          <p:nvPr/>
        </p:nvSpPr>
        <p:spPr>
          <a:xfrm rot="19415232">
            <a:off x="9901823" y="1301697"/>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984B17E9-CD60-84E0-FA1E-7B8580A0F696}"/>
              </a:ext>
            </a:extLst>
          </p:cNvPr>
          <p:cNvSpPr txBox="1"/>
          <p:nvPr/>
        </p:nvSpPr>
        <p:spPr>
          <a:xfrm>
            <a:off x="10435080" y="1244488"/>
            <a:ext cx="1376363" cy="338554"/>
          </a:xfrm>
          <a:prstGeom prst="rect">
            <a:avLst/>
          </a:prstGeom>
          <a:noFill/>
        </p:spPr>
        <p:txBody>
          <a:bodyPr wrap="square" rtlCol="0">
            <a:spAutoFit/>
          </a:bodyPr>
          <a:lstStyle/>
          <a:p>
            <a:pPr algn="ctr"/>
            <a:r>
              <a:rPr lang="en-US" sz="1600" dirty="0">
                <a:latin typeface="Palatino Linotype" panose="02040502050505030304" pitchFamily="18" charset="0"/>
              </a:rPr>
              <a:t>microwave</a:t>
            </a:r>
          </a:p>
        </p:txBody>
      </p:sp>
      <p:cxnSp>
        <p:nvCxnSpPr>
          <p:cNvPr id="26" name="Straight Connector 25">
            <a:extLst>
              <a:ext uri="{FF2B5EF4-FFF2-40B4-BE49-F238E27FC236}">
                <a16:creationId xmlns:a16="http://schemas.microsoft.com/office/drawing/2014/main" id="{8B03E054-17CC-168D-A9A5-3395BDBB6029}"/>
              </a:ext>
            </a:extLst>
          </p:cNvPr>
          <p:cNvCxnSpPr>
            <a:cxnSpLocks/>
          </p:cNvCxnSpPr>
          <p:nvPr/>
        </p:nvCxnSpPr>
        <p:spPr>
          <a:xfrm>
            <a:off x="7140365" y="1552074"/>
            <a:ext cx="10963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11B855A-9CFF-7283-C3EB-C5814ADDF741}"/>
              </a:ext>
            </a:extLst>
          </p:cNvPr>
          <p:cNvSpPr txBox="1"/>
          <p:nvPr/>
        </p:nvSpPr>
        <p:spPr>
          <a:xfrm>
            <a:off x="6827481" y="1171350"/>
            <a:ext cx="1788831" cy="369332"/>
          </a:xfrm>
          <a:prstGeom prst="rect">
            <a:avLst/>
          </a:prstGeom>
          <a:noFill/>
        </p:spPr>
        <p:txBody>
          <a:bodyPr wrap="square" rtlCol="0">
            <a:spAutoFit/>
          </a:bodyPr>
          <a:lstStyle/>
          <a:p>
            <a:pPr algn="ctr"/>
            <a:r>
              <a:rPr lang="el-GR" b="1" dirty="0">
                <a:latin typeface="Palatino Linotype" panose="02040502050505030304" pitchFamily="18" charset="0"/>
              </a:rPr>
              <a:t>Ω</a:t>
            </a:r>
            <a:r>
              <a:rPr lang="en-US" b="1" dirty="0">
                <a:latin typeface="Palatino Linotype" panose="02040502050505030304" pitchFamily="18" charset="0"/>
              </a:rPr>
              <a:t>=0</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 </a:t>
            </a:r>
            <a:r>
              <a:rPr lang="en-US" b="1" i="1" dirty="0">
                <a:latin typeface="Palatino Linotype" panose="02040502050505030304" pitchFamily="18" charset="0"/>
              </a:rPr>
              <a:t>J</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31" name="Straight Arrow Connector 30">
            <a:extLst>
              <a:ext uri="{FF2B5EF4-FFF2-40B4-BE49-F238E27FC236}">
                <a16:creationId xmlns:a16="http://schemas.microsoft.com/office/drawing/2014/main" id="{BBE7C3F5-F724-5C1C-FF48-C29E7D7C22EF}"/>
              </a:ext>
            </a:extLst>
          </p:cNvPr>
          <p:cNvCxnSpPr>
            <a:cxnSpLocks/>
          </p:cNvCxnSpPr>
          <p:nvPr/>
        </p:nvCxnSpPr>
        <p:spPr>
          <a:xfrm flipH="1" flipV="1">
            <a:off x="7955261" y="1647825"/>
            <a:ext cx="1648913" cy="350884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E6EE7C-D5AE-899F-A361-E2C382EDC1A2}"/>
              </a:ext>
            </a:extLst>
          </p:cNvPr>
          <p:cNvCxnSpPr/>
          <p:nvPr/>
        </p:nvCxnSpPr>
        <p:spPr>
          <a:xfrm>
            <a:off x="6995127" y="34393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ABED956-42CB-D5F7-9199-E908E54E25F2}"/>
              </a:ext>
            </a:extLst>
          </p:cNvPr>
          <p:cNvCxnSpPr/>
          <p:nvPr/>
        </p:nvCxnSpPr>
        <p:spPr>
          <a:xfrm>
            <a:off x="6477069" y="3521187"/>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0DA4834-E058-20FD-877D-93E74962EAC9}"/>
              </a:ext>
            </a:extLst>
          </p:cNvPr>
          <p:cNvSpPr txBox="1"/>
          <p:nvPr/>
        </p:nvSpPr>
        <p:spPr>
          <a:xfrm>
            <a:off x="6422292" y="3704747"/>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=0</a:t>
            </a:r>
            <a:endParaRPr lang="en-US" dirty="0"/>
          </a:p>
        </p:txBody>
      </p:sp>
      <p:sp>
        <p:nvSpPr>
          <p:cNvPr id="32" name="TextBox 31">
            <a:extLst>
              <a:ext uri="{FF2B5EF4-FFF2-40B4-BE49-F238E27FC236}">
                <a16:creationId xmlns:a16="http://schemas.microsoft.com/office/drawing/2014/main" id="{794E094A-0D3B-CD86-4357-86BB64179AA0}"/>
              </a:ext>
            </a:extLst>
          </p:cNvPr>
          <p:cNvSpPr txBox="1"/>
          <p:nvPr/>
        </p:nvSpPr>
        <p:spPr>
          <a:xfrm>
            <a:off x="6912829" y="3445795"/>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35" name="Oval 34">
            <a:extLst>
              <a:ext uri="{FF2B5EF4-FFF2-40B4-BE49-F238E27FC236}">
                <a16:creationId xmlns:a16="http://schemas.microsoft.com/office/drawing/2014/main" id="{D21398A1-D127-02BD-82B1-635D6F13B4F7}"/>
              </a:ext>
            </a:extLst>
          </p:cNvPr>
          <p:cNvSpPr/>
          <p:nvPr/>
        </p:nvSpPr>
        <p:spPr>
          <a:xfrm>
            <a:off x="6501371" y="3450172"/>
            <a:ext cx="142050" cy="142050"/>
          </a:xfrm>
          <a:prstGeom prst="ellipse">
            <a:avLst/>
          </a:prstGeom>
          <a:noFill/>
          <a:ln>
            <a:solidFill>
              <a:srgbClr val="0070C0">
                <a:alpha val="5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53F9494-AB6B-9000-67FE-0A47C623EE55}"/>
              </a:ext>
            </a:extLst>
          </p:cNvPr>
          <p:cNvSpPr/>
          <p:nvPr/>
        </p:nvSpPr>
        <p:spPr>
          <a:xfrm>
            <a:off x="7072580" y="3210009"/>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A9AE43E2-0D70-6ACB-E5ED-E7EED4F1EA34}"/>
              </a:ext>
            </a:extLst>
          </p:cNvPr>
          <p:cNvCxnSpPr>
            <a:cxnSpLocks/>
          </p:cNvCxnSpPr>
          <p:nvPr/>
        </p:nvCxnSpPr>
        <p:spPr>
          <a:xfrm>
            <a:off x="9953484" y="1779128"/>
            <a:ext cx="42587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7E51704-6B20-152E-4A53-579B4BFC508D}"/>
              </a:ext>
            </a:extLst>
          </p:cNvPr>
          <p:cNvSpPr txBox="1"/>
          <p:nvPr/>
        </p:nvSpPr>
        <p:spPr>
          <a:xfrm>
            <a:off x="10417779" y="1703471"/>
            <a:ext cx="1376363" cy="338554"/>
          </a:xfrm>
          <a:prstGeom prst="rect">
            <a:avLst/>
          </a:prstGeom>
          <a:noFill/>
        </p:spPr>
        <p:txBody>
          <a:bodyPr wrap="square" rtlCol="0">
            <a:spAutoFit/>
          </a:bodyPr>
          <a:lstStyle/>
          <a:p>
            <a:pPr algn="ctr"/>
            <a:r>
              <a:rPr lang="en-US" sz="1600" dirty="0">
                <a:latin typeface="Palatino Linotype" panose="02040502050505030304" pitchFamily="18" charset="0"/>
              </a:rPr>
              <a:t>OP lasers</a:t>
            </a:r>
          </a:p>
        </p:txBody>
      </p:sp>
      <p:cxnSp>
        <p:nvCxnSpPr>
          <p:cNvPr id="34" name="Straight Arrow Connector 33">
            <a:extLst>
              <a:ext uri="{FF2B5EF4-FFF2-40B4-BE49-F238E27FC236}">
                <a16:creationId xmlns:a16="http://schemas.microsoft.com/office/drawing/2014/main" id="{80B12E89-827F-AC30-6104-ACF106C745F6}"/>
              </a:ext>
            </a:extLst>
          </p:cNvPr>
          <p:cNvCxnSpPr/>
          <p:nvPr/>
        </p:nvCxnSpPr>
        <p:spPr>
          <a:xfrm flipV="1">
            <a:off x="7196138" y="1647825"/>
            <a:ext cx="647700" cy="152400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3A4FD2A-2A6E-1180-4E3B-3B3C6AC2BC81}"/>
              </a:ext>
            </a:extLst>
          </p:cNvPr>
          <p:cNvCxnSpPr>
            <a:cxnSpLocks/>
          </p:cNvCxnSpPr>
          <p:nvPr/>
        </p:nvCxnSpPr>
        <p:spPr>
          <a:xfrm>
            <a:off x="9953484" y="1884998"/>
            <a:ext cx="425874"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1B2242A-5AA3-5AA2-5E58-BDFD14EBDC91}"/>
              </a:ext>
            </a:extLst>
          </p:cNvPr>
          <p:cNvSpPr txBox="1"/>
          <p:nvPr/>
        </p:nvSpPr>
        <p:spPr>
          <a:xfrm>
            <a:off x="7442267" y="3407556"/>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1</a:t>
            </a:r>
            <a:r>
              <a:rPr lang="el-GR" b="1" dirty="0">
                <a:latin typeface="Palatino Linotype" panose="02040502050505030304" pitchFamily="18" charset="0"/>
              </a:rPr>
              <a:t>∑</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41" name="Straight Arrow Connector 40">
            <a:extLst>
              <a:ext uri="{FF2B5EF4-FFF2-40B4-BE49-F238E27FC236}">
                <a16:creationId xmlns:a16="http://schemas.microsoft.com/office/drawing/2014/main" id="{6280FC1F-1319-E8CF-B2E9-CA656C1E1BBB}"/>
              </a:ext>
            </a:extLst>
          </p:cNvPr>
          <p:cNvCxnSpPr>
            <a:cxnSpLocks/>
          </p:cNvCxnSpPr>
          <p:nvPr/>
        </p:nvCxnSpPr>
        <p:spPr>
          <a:xfrm flipV="1">
            <a:off x="4171950" y="1540682"/>
            <a:ext cx="0" cy="7119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D26F238-0F16-043E-578E-3353487E0A49}"/>
              </a:ext>
            </a:extLst>
          </p:cNvPr>
          <p:cNvSpPr txBox="1"/>
          <p:nvPr/>
        </p:nvSpPr>
        <p:spPr>
          <a:xfrm>
            <a:off x="4182094" y="1426174"/>
            <a:ext cx="346282" cy="369332"/>
          </a:xfrm>
          <a:prstGeom prst="rect">
            <a:avLst/>
          </a:prstGeom>
          <a:noFill/>
        </p:spPr>
        <p:txBody>
          <a:bodyPr wrap="square" rtlCol="0">
            <a:spAutoFit/>
          </a:bodyPr>
          <a:lstStyle/>
          <a:p>
            <a:pPr algn="ctr"/>
            <a:r>
              <a:rPr lang="en-US" b="1" dirty="0">
                <a:latin typeface="Palatino Linotype" panose="02040502050505030304" pitchFamily="18" charset="0"/>
              </a:rPr>
              <a:t>B</a:t>
            </a:r>
          </a:p>
        </p:txBody>
      </p:sp>
      <p:cxnSp>
        <p:nvCxnSpPr>
          <p:cNvPr id="45" name="Straight Connector 44">
            <a:extLst>
              <a:ext uri="{FF2B5EF4-FFF2-40B4-BE49-F238E27FC236}">
                <a16:creationId xmlns:a16="http://schemas.microsoft.com/office/drawing/2014/main" id="{950B02EE-149F-5AB7-2A11-8CC765C6F26A}"/>
              </a:ext>
            </a:extLst>
          </p:cNvPr>
          <p:cNvCxnSpPr/>
          <p:nvPr/>
        </p:nvCxnSpPr>
        <p:spPr>
          <a:xfrm>
            <a:off x="6728102" y="3492609"/>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C9F713B-E93E-4A2D-2D76-47D3A2F117A3}"/>
              </a:ext>
            </a:extLst>
          </p:cNvPr>
          <p:cNvSpPr txBox="1"/>
          <p:nvPr/>
        </p:nvSpPr>
        <p:spPr>
          <a:xfrm>
            <a:off x="6279640" y="3488627"/>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0" name="TextBox 49">
            <a:extLst>
              <a:ext uri="{FF2B5EF4-FFF2-40B4-BE49-F238E27FC236}">
                <a16:creationId xmlns:a16="http://schemas.microsoft.com/office/drawing/2014/main" id="{D72B8C91-405F-D2AF-88DF-AD6336D8FBA4}"/>
              </a:ext>
            </a:extLst>
          </p:cNvPr>
          <p:cNvSpPr txBox="1"/>
          <p:nvPr/>
        </p:nvSpPr>
        <p:spPr>
          <a:xfrm>
            <a:off x="6555439" y="3464215"/>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1" name="Oval 50">
            <a:extLst>
              <a:ext uri="{FF2B5EF4-FFF2-40B4-BE49-F238E27FC236}">
                <a16:creationId xmlns:a16="http://schemas.microsoft.com/office/drawing/2014/main" id="{3FD99E44-7957-E22F-BEB3-A13941578E8A}"/>
              </a:ext>
            </a:extLst>
          </p:cNvPr>
          <p:cNvSpPr/>
          <p:nvPr/>
        </p:nvSpPr>
        <p:spPr>
          <a:xfrm>
            <a:off x="6759203" y="3360221"/>
            <a:ext cx="120142" cy="120142"/>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5243C4B1-CA5E-9091-E021-FC8CF03B823B}"/>
              </a:ext>
            </a:extLst>
          </p:cNvPr>
          <p:cNvCxnSpPr>
            <a:cxnSpLocks/>
          </p:cNvCxnSpPr>
          <p:nvPr/>
        </p:nvCxnSpPr>
        <p:spPr>
          <a:xfrm flipV="1">
            <a:off x="6892595" y="1652987"/>
            <a:ext cx="684441" cy="161045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ABA9E6B-B9CF-D3C2-BF37-A2F3CC5EB82A}"/>
              </a:ext>
            </a:extLst>
          </p:cNvPr>
          <p:cNvCxnSpPr>
            <a:cxnSpLocks/>
          </p:cNvCxnSpPr>
          <p:nvPr/>
        </p:nvCxnSpPr>
        <p:spPr>
          <a:xfrm>
            <a:off x="9953484" y="1991832"/>
            <a:ext cx="425874"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3" name="Arrow: Curved Down 52">
            <a:extLst>
              <a:ext uri="{FF2B5EF4-FFF2-40B4-BE49-F238E27FC236}">
                <a16:creationId xmlns:a16="http://schemas.microsoft.com/office/drawing/2014/main" id="{8BF54441-4305-4875-F0CB-F9942E0251AE}"/>
              </a:ext>
            </a:extLst>
          </p:cNvPr>
          <p:cNvSpPr/>
          <p:nvPr/>
        </p:nvSpPr>
        <p:spPr>
          <a:xfrm flipH="1">
            <a:off x="7118525" y="2265353"/>
            <a:ext cx="270940" cy="185098"/>
          </a:xfrm>
          <a:prstGeom prst="curved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a:extLst>
              <a:ext uri="{FF2B5EF4-FFF2-40B4-BE49-F238E27FC236}">
                <a16:creationId xmlns:a16="http://schemas.microsoft.com/office/drawing/2014/main" id="{8B4B6EE9-46AA-ED1C-C9F3-63C7949F5960}"/>
              </a:ext>
            </a:extLst>
          </p:cNvPr>
          <p:cNvCxnSpPr>
            <a:cxnSpLocks/>
          </p:cNvCxnSpPr>
          <p:nvPr/>
        </p:nvCxnSpPr>
        <p:spPr>
          <a:xfrm flipV="1">
            <a:off x="6613439" y="1651786"/>
            <a:ext cx="684441" cy="1610450"/>
          </a:xfrm>
          <a:prstGeom prst="straightConnector1">
            <a:avLst/>
          </a:prstGeom>
          <a:ln w="254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023460C-0187-3117-CA9E-A69C63441E12}"/>
                  </a:ext>
                </a:extLst>
              </p:cNvPr>
              <p:cNvSpPr txBox="1"/>
              <p:nvPr/>
            </p:nvSpPr>
            <p:spPr>
              <a:xfrm rot="17574392">
                <a:off x="6356565" y="2219426"/>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~1</m:t>
                      </m:r>
                      <m:r>
                        <a:rPr lang="en-US" b="0" i="1" smtClean="0">
                          <a:latin typeface="Cambria Math" panose="02040503050406030204" pitchFamily="18" charset="0"/>
                        </a:rPr>
                        <m:t>𝜇</m:t>
                      </m:r>
                      <m:r>
                        <a:rPr lang="en-US" b="0" i="1" smtClean="0">
                          <a:latin typeface="Cambria Math" panose="02040503050406030204" pitchFamily="18" charset="0"/>
                        </a:rPr>
                        <m:t>𝑠</m:t>
                      </m:r>
                    </m:oMath>
                  </m:oMathPara>
                </a14:m>
                <a:endParaRPr lang="en-US" dirty="0"/>
              </a:p>
            </p:txBody>
          </p:sp>
        </mc:Choice>
        <mc:Fallback xmlns="">
          <p:sp>
            <p:nvSpPr>
              <p:cNvPr id="56" name="TextBox 55">
                <a:extLst>
                  <a:ext uri="{FF2B5EF4-FFF2-40B4-BE49-F238E27FC236}">
                    <a16:creationId xmlns:a16="http://schemas.microsoft.com/office/drawing/2014/main" id="{7023460C-0187-3117-CA9E-A69C63441E12}"/>
                  </a:ext>
                </a:extLst>
              </p:cNvPr>
              <p:cNvSpPr txBox="1">
                <a:spLocks noRot="1" noChangeAspect="1" noMove="1" noResize="1" noEditPoints="1" noAdjustHandles="1" noChangeArrowheads="1" noChangeShapeType="1" noTextEdit="1"/>
              </p:cNvSpPr>
              <p:nvPr/>
            </p:nvSpPr>
            <p:spPr>
              <a:xfrm rot="17574392">
                <a:off x="6356565" y="2219426"/>
                <a:ext cx="813759" cy="369332"/>
              </a:xfrm>
              <a:prstGeom prst="rect">
                <a:avLst/>
              </a:prstGeom>
              <a:blipFill>
                <a:blip r:embed="rId3"/>
                <a:stretch>
                  <a:fillRect r="-5505"/>
                </a:stretch>
              </a:blipFill>
            </p:spPr>
            <p:txBody>
              <a:bodyPr/>
              <a:lstStyle/>
              <a:p>
                <a:r>
                  <a:rPr lang="en-US">
                    <a:noFill/>
                  </a:rPr>
                  <a:t> </a:t>
                </a:r>
              </a:p>
            </p:txBody>
          </p:sp>
        </mc:Fallback>
      </mc:AlternateContent>
      <p:cxnSp>
        <p:nvCxnSpPr>
          <p:cNvPr id="57" name="Straight Arrow Connector 56">
            <a:extLst>
              <a:ext uri="{FF2B5EF4-FFF2-40B4-BE49-F238E27FC236}">
                <a16:creationId xmlns:a16="http://schemas.microsoft.com/office/drawing/2014/main" id="{DF196AB4-703F-3ED5-35A7-BD0B9C1452E5}"/>
              </a:ext>
            </a:extLst>
          </p:cNvPr>
          <p:cNvCxnSpPr>
            <a:cxnSpLocks/>
          </p:cNvCxnSpPr>
          <p:nvPr/>
        </p:nvCxnSpPr>
        <p:spPr>
          <a:xfrm flipH="1" flipV="1">
            <a:off x="7147659" y="3916627"/>
            <a:ext cx="2114093" cy="1330573"/>
          </a:xfrm>
          <a:prstGeom prst="straightConnector1">
            <a:avLst/>
          </a:prstGeom>
          <a:ln w="254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ADDB42E-8CB7-5580-3305-BECB9347CE71}"/>
                  </a:ext>
                </a:extLst>
              </p:cNvPr>
              <p:cNvSpPr txBox="1"/>
              <p:nvPr/>
            </p:nvSpPr>
            <p:spPr>
              <a:xfrm rot="1832604">
                <a:off x="7857416" y="4255228"/>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~5</m:t>
                      </m:r>
                      <m:r>
                        <a:rPr lang="en-US" b="0" i="1" smtClean="0">
                          <a:latin typeface="Cambria Math" panose="02040503050406030204" pitchFamily="18" charset="0"/>
                        </a:rPr>
                        <m:t>𝑠</m:t>
                      </m:r>
                    </m:oMath>
                  </m:oMathPara>
                </a14:m>
                <a:endParaRPr lang="en-US" dirty="0"/>
              </a:p>
            </p:txBody>
          </p:sp>
        </mc:Choice>
        <mc:Fallback xmlns="">
          <p:sp>
            <p:nvSpPr>
              <p:cNvPr id="59" name="TextBox 58">
                <a:extLst>
                  <a:ext uri="{FF2B5EF4-FFF2-40B4-BE49-F238E27FC236}">
                    <a16:creationId xmlns:a16="http://schemas.microsoft.com/office/drawing/2014/main" id="{BADDB42E-8CB7-5580-3305-BECB9347CE71}"/>
                  </a:ext>
                </a:extLst>
              </p:cNvPr>
              <p:cNvSpPr txBox="1">
                <a:spLocks noRot="1" noChangeAspect="1" noMove="1" noResize="1" noEditPoints="1" noAdjustHandles="1" noChangeArrowheads="1" noChangeShapeType="1" noTextEdit="1"/>
              </p:cNvSpPr>
              <p:nvPr/>
            </p:nvSpPr>
            <p:spPr>
              <a:xfrm rot="1832604">
                <a:off x="7857416" y="4255228"/>
                <a:ext cx="813759" cy="369332"/>
              </a:xfrm>
              <a:prstGeom prst="rect">
                <a:avLst/>
              </a:prstGeom>
              <a:blipFill>
                <a:blip r:embed="rId4"/>
                <a:stretch>
                  <a:fillRect/>
                </a:stretch>
              </a:blipFill>
            </p:spPr>
            <p:txBody>
              <a:bodyPr/>
              <a:lstStyle/>
              <a:p>
                <a:r>
                  <a:rPr lang="en-US">
                    <a:noFill/>
                  </a:rPr>
                  <a:t> </a:t>
                </a:r>
              </a:p>
            </p:txBody>
          </p:sp>
        </mc:Fallback>
      </mc:AlternateContent>
      <p:sp>
        <p:nvSpPr>
          <p:cNvPr id="46" name="Rectangle: Rounded Corners 45">
            <a:extLst>
              <a:ext uri="{FF2B5EF4-FFF2-40B4-BE49-F238E27FC236}">
                <a16:creationId xmlns:a16="http://schemas.microsoft.com/office/drawing/2014/main" id="{F599AF55-9A5C-5D83-B916-793B0A04B636}"/>
              </a:ext>
            </a:extLst>
          </p:cNvPr>
          <p:cNvSpPr/>
          <p:nvPr/>
        </p:nvSpPr>
        <p:spPr>
          <a:xfrm>
            <a:off x="297076" y="891746"/>
            <a:ext cx="2852810"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92BA2519-5059-3739-688D-80C5442D65D5}"/>
              </a:ext>
            </a:extLst>
          </p:cNvPr>
          <p:cNvSpPr txBox="1"/>
          <p:nvPr/>
        </p:nvSpPr>
        <p:spPr>
          <a:xfrm>
            <a:off x="35758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171</a:t>
            </a:r>
            <a:r>
              <a:rPr lang="en-US" b="1" dirty="0">
                <a:latin typeface="Palatino Linotype" panose="02040502050505030304" pitchFamily="18" charset="0"/>
              </a:rPr>
              <a:t>Yb</a:t>
            </a:r>
            <a:r>
              <a:rPr lang="en-US" b="1" baseline="30000" dirty="0">
                <a:latin typeface="Palatino Linotype" panose="02040502050505030304" pitchFamily="18" charset="0"/>
              </a:rPr>
              <a:t>+</a:t>
            </a:r>
          </a:p>
        </p:txBody>
      </p:sp>
      <p:cxnSp>
        <p:nvCxnSpPr>
          <p:cNvPr id="52" name="Straight Connector 51">
            <a:extLst>
              <a:ext uri="{FF2B5EF4-FFF2-40B4-BE49-F238E27FC236}">
                <a16:creationId xmlns:a16="http://schemas.microsoft.com/office/drawing/2014/main" id="{604F2D60-29B6-6BDB-AF6E-FED05A87DB0D}"/>
              </a:ext>
            </a:extLst>
          </p:cNvPr>
          <p:cNvCxnSpPr/>
          <p:nvPr/>
        </p:nvCxnSpPr>
        <p:spPr>
          <a:xfrm>
            <a:off x="1856389" y="566830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967801-0C6E-9F48-B65C-944BEFBA1E5D}"/>
              </a:ext>
            </a:extLst>
          </p:cNvPr>
          <p:cNvCxnSpPr/>
          <p:nvPr/>
        </p:nvCxnSpPr>
        <p:spPr>
          <a:xfrm>
            <a:off x="775301" y="1990237"/>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CB9A83A-ED65-373B-9059-4D40A2ECA6DF}"/>
              </a:ext>
            </a:extLst>
          </p:cNvPr>
          <p:cNvCxnSpPr/>
          <p:nvPr/>
        </p:nvCxnSpPr>
        <p:spPr>
          <a:xfrm>
            <a:off x="1856389" y="3521187"/>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5A5026E-8E7E-B7E0-9149-8C5AAD5ED149}"/>
              </a:ext>
            </a:extLst>
          </p:cNvPr>
          <p:cNvSpPr txBox="1"/>
          <p:nvPr/>
        </p:nvSpPr>
        <p:spPr>
          <a:xfrm>
            <a:off x="724330" y="5483642"/>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S</a:t>
            </a:r>
            <a:r>
              <a:rPr lang="en-US" b="1" baseline="-25000" dirty="0">
                <a:latin typeface="Palatino Linotype" panose="02040502050505030304" pitchFamily="18" charset="0"/>
              </a:rPr>
              <a:t>1/2</a:t>
            </a:r>
            <a:r>
              <a:rPr lang="en-US" b="1" dirty="0">
                <a:latin typeface="Palatino Linotype" panose="02040502050505030304" pitchFamily="18" charset="0"/>
              </a:rPr>
              <a:t>, </a:t>
            </a:r>
            <a:r>
              <a:rPr lang="en-US" b="1" i="1" dirty="0">
                <a:latin typeface="Palatino Linotype" panose="02040502050505030304" pitchFamily="18" charset="0"/>
              </a:rPr>
              <a:t>F=1</a:t>
            </a:r>
            <a:endParaRPr lang="en-US" b="1" baseline="-25000" dirty="0">
              <a:latin typeface="Palatino Linotype" panose="02040502050505030304" pitchFamily="18" charset="0"/>
            </a:endParaRPr>
          </a:p>
        </p:txBody>
      </p:sp>
      <p:sp>
        <p:nvSpPr>
          <p:cNvPr id="61" name="TextBox 60">
            <a:extLst>
              <a:ext uri="{FF2B5EF4-FFF2-40B4-BE49-F238E27FC236}">
                <a16:creationId xmlns:a16="http://schemas.microsoft.com/office/drawing/2014/main" id="{935ECCA9-C0C3-85A0-FAF6-80C674C801FB}"/>
              </a:ext>
            </a:extLst>
          </p:cNvPr>
          <p:cNvSpPr txBox="1"/>
          <p:nvPr/>
        </p:nvSpPr>
        <p:spPr>
          <a:xfrm>
            <a:off x="1644674" y="2967190"/>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D</a:t>
            </a:r>
            <a:r>
              <a:rPr lang="en-US" b="1" baseline="-25000" dirty="0">
                <a:latin typeface="Palatino Linotype" panose="02040502050505030304" pitchFamily="18" charset="0"/>
              </a:rPr>
              <a:t>5/2</a:t>
            </a:r>
            <a:r>
              <a:rPr lang="en-US" b="1" dirty="0">
                <a:latin typeface="Palatino Linotype" panose="02040502050505030304" pitchFamily="18" charset="0"/>
              </a:rPr>
              <a:t>, </a:t>
            </a:r>
            <a:r>
              <a:rPr lang="en-US" b="1" i="1" dirty="0">
                <a:latin typeface="Palatino Linotype" panose="02040502050505030304" pitchFamily="18" charset="0"/>
              </a:rPr>
              <a:t>F=2</a:t>
            </a:r>
            <a:endParaRPr lang="en-US" b="1" baseline="-25000" dirty="0">
              <a:latin typeface="Palatino Linotype" panose="02040502050505030304" pitchFamily="18" charset="0"/>
            </a:endParaRPr>
          </a:p>
        </p:txBody>
      </p:sp>
      <p:sp>
        <p:nvSpPr>
          <p:cNvPr id="62" name="TextBox 61">
            <a:extLst>
              <a:ext uri="{FF2B5EF4-FFF2-40B4-BE49-F238E27FC236}">
                <a16:creationId xmlns:a16="http://schemas.microsoft.com/office/drawing/2014/main" id="{B4054209-A0E0-ED6C-81CB-D5F0D1506077}"/>
              </a:ext>
            </a:extLst>
          </p:cNvPr>
          <p:cNvSpPr txBox="1"/>
          <p:nvPr/>
        </p:nvSpPr>
        <p:spPr>
          <a:xfrm>
            <a:off x="1230667" y="1805571"/>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P</a:t>
            </a:r>
            <a:r>
              <a:rPr lang="en-US" b="1" baseline="-25000" dirty="0">
                <a:latin typeface="Palatino Linotype" panose="02040502050505030304" pitchFamily="18" charset="0"/>
              </a:rPr>
              <a:t>1/2</a:t>
            </a:r>
            <a:r>
              <a:rPr lang="en-US" b="1" dirty="0">
                <a:latin typeface="Palatino Linotype" panose="02040502050505030304" pitchFamily="18" charset="0"/>
              </a:rPr>
              <a:t>, </a:t>
            </a:r>
            <a:r>
              <a:rPr lang="en-US" b="1" i="1" dirty="0">
                <a:latin typeface="Palatino Linotype" panose="02040502050505030304" pitchFamily="18" charset="0"/>
              </a:rPr>
              <a:t>F=0</a:t>
            </a:r>
            <a:endParaRPr lang="en-US" b="1" baseline="-25000" dirty="0">
              <a:latin typeface="Palatino Linotype" panose="02040502050505030304" pitchFamily="18" charset="0"/>
            </a:endParaRPr>
          </a:p>
        </p:txBody>
      </p:sp>
      <p:sp>
        <p:nvSpPr>
          <p:cNvPr id="79" name="Rectangle: Rounded Corners 78">
            <a:extLst>
              <a:ext uri="{FF2B5EF4-FFF2-40B4-BE49-F238E27FC236}">
                <a16:creationId xmlns:a16="http://schemas.microsoft.com/office/drawing/2014/main" id="{BBDB5BFA-0FFC-DCFD-9CF9-80F1BF57D159}"/>
              </a:ext>
            </a:extLst>
          </p:cNvPr>
          <p:cNvSpPr/>
          <p:nvPr/>
        </p:nvSpPr>
        <p:spPr>
          <a:xfrm>
            <a:off x="9396986" y="5092188"/>
            <a:ext cx="544796" cy="771296"/>
          </a:xfrm>
          <a:prstGeom prst="roundRect">
            <a:avLst>
              <a:gd name="adj" fmla="val 98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CFE44978-BE65-9337-35E0-460EA062765D}"/>
              </a:ext>
            </a:extLst>
          </p:cNvPr>
          <p:cNvSpPr/>
          <p:nvPr/>
        </p:nvSpPr>
        <p:spPr>
          <a:xfrm>
            <a:off x="4182094" y="4704679"/>
            <a:ext cx="2097546" cy="1194511"/>
          </a:xfrm>
          <a:prstGeom prst="roundRect">
            <a:avLst>
              <a:gd name="adj" fmla="val 98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651219DC-9B5A-4522-0896-7C5BB660A456}"/>
              </a:ext>
            </a:extLst>
          </p:cNvPr>
          <p:cNvGrpSpPr/>
          <p:nvPr/>
        </p:nvGrpSpPr>
        <p:grpSpPr>
          <a:xfrm>
            <a:off x="4315889" y="4927210"/>
            <a:ext cx="1822843" cy="802891"/>
            <a:chOff x="4085238" y="4868072"/>
            <a:chExt cx="1369697" cy="603298"/>
          </a:xfrm>
        </p:grpSpPr>
        <p:cxnSp>
          <p:nvCxnSpPr>
            <p:cNvPr id="82" name="Straight Connector 81">
              <a:extLst>
                <a:ext uri="{FF2B5EF4-FFF2-40B4-BE49-F238E27FC236}">
                  <a16:creationId xmlns:a16="http://schemas.microsoft.com/office/drawing/2014/main" id="{A2BD8EA9-6759-4CA0-E4B9-F5A674C0F6C7}"/>
                </a:ext>
              </a:extLst>
            </p:cNvPr>
            <p:cNvCxnSpPr>
              <a:cxnSpLocks/>
            </p:cNvCxnSpPr>
            <p:nvPr/>
          </p:nvCxnSpPr>
          <p:spPr>
            <a:xfrm>
              <a:off x="4447189" y="489863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5DE43EB-1D1B-70F6-97D1-BE083EDAE200}"/>
                </a:ext>
              </a:extLst>
            </p:cNvPr>
            <p:cNvCxnSpPr>
              <a:cxnSpLocks/>
            </p:cNvCxnSpPr>
            <p:nvPr/>
          </p:nvCxnSpPr>
          <p:spPr>
            <a:xfrm>
              <a:off x="4809140" y="4868072"/>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71511CD-BA7E-2822-B971-9CB8B15A96D5}"/>
                </a:ext>
              </a:extLst>
            </p:cNvPr>
            <p:cNvCxnSpPr>
              <a:cxnSpLocks/>
            </p:cNvCxnSpPr>
            <p:nvPr/>
          </p:nvCxnSpPr>
          <p:spPr>
            <a:xfrm>
              <a:off x="4447189" y="5035367"/>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12BE2BE-61F5-471E-33D6-1AFD2B271EA7}"/>
                </a:ext>
              </a:extLst>
            </p:cNvPr>
            <p:cNvCxnSpPr>
              <a:cxnSpLocks/>
            </p:cNvCxnSpPr>
            <p:nvPr/>
          </p:nvCxnSpPr>
          <p:spPr>
            <a:xfrm>
              <a:off x="4809140" y="5004808"/>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59FFF4E-ACCB-FF8F-D061-8950069BF5CA}"/>
                </a:ext>
              </a:extLst>
            </p:cNvPr>
            <p:cNvCxnSpPr>
              <a:cxnSpLocks/>
            </p:cNvCxnSpPr>
            <p:nvPr/>
          </p:nvCxnSpPr>
          <p:spPr>
            <a:xfrm>
              <a:off x="4085238" y="5334634"/>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29C04AD-E981-0FF4-B845-F8E66447C0F7}"/>
                </a:ext>
              </a:extLst>
            </p:cNvPr>
            <p:cNvCxnSpPr>
              <a:cxnSpLocks/>
            </p:cNvCxnSpPr>
            <p:nvPr/>
          </p:nvCxnSpPr>
          <p:spPr>
            <a:xfrm>
              <a:off x="4447189" y="5304075"/>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E3DC94D-31CB-98C5-EA11-5DC4E3C81D49}"/>
                </a:ext>
              </a:extLst>
            </p:cNvPr>
            <p:cNvCxnSpPr>
              <a:cxnSpLocks/>
            </p:cNvCxnSpPr>
            <p:nvPr/>
          </p:nvCxnSpPr>
          <p:spPr>
            <a:xfrm>
              <a:off x="4085238" y="5471370"/>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7EB62C3-46CB-3857-DE81-CFC8B5138989}"/>
                </a:ext>
              </a:extLst>
            </p:cNvPr>
            <p:cNvCxnSpPr>
              <a:cxnSpLocks/>
            </p:cNvCxnSpPr>
            <p:nvPr/>
          </p:nvCxnSpPr>
          <p:spPr>
            <a:xfrm>
              <a:off x="4447189" y="544081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3C755F8-54CE-439C-7E68-4CB97D4EFCDF}"/>
                </a:ext>
              </a:extLst>
            </p:cNvPr>
            <p:cNvCxnSpPr>
              <a:cxnSpLocks/>
            </p:cNvCxnSpPr>
            <p:nvPr/>
          </p:nvCxnSpPr>
          <p:spPr>
            <a:xfrm>
              <a:off x="4818664" y="5270065"/>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F0BDBC4-207C-1A2C-0248-5AF28561762C}"/>
                </a:ext>
              </a:extLst>
            </p:cNvPr>
            <p:cNvCxnSpPr>
              <a:cxnSpLocks/>
            </p:cNvCxnSpPr>
            <p:nvPr/>
          </p:nvCxnSpPr>
          <p:spPr>
            <a:xfrm>
              <a:off x="5180615" y="5239506"/>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2C3DC75-DF90-1F93-8A9E-4958FE36DC90}"/>
                </a:ext>
              </a:extLst>
            </p:cNvPr>
            <p:cNvCxnSpPr>
              <a:cxnSpLocks/>
            </p:cNvCxnSpPr>
            <p:nvPr/>
          </p:nvCxnSpPr>
          <p:spPr>
            <a:xfrm>
              <a:off x="4818664" y="540680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B4C256E-734A-989C-922C-812A5F4A4A0C}"/>
                </a:ext>
              </a:extLst>
            </p:cNvPr>
            <p:cNvCxnSpPr>
              <a:cxnSpLocks/>
            </p:cNvCxnSpPr>
            <p:nvPr/>
          </p:nvCxnSpPr>
          <p:spPr>
            <a:xfrm>
              <a:off x="5180615" y="5376242"/>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4" name="Straight Arrow Connector 93">
            <a:extLst>
              <a:ext uri="{FF2B5EF4-FFF2-40B4-BE49-F238E27FC236}">
                <a16:creationId xmlns:a16="http://schemas.microsoft.com/office/drawing/2014/main" id="{81D4C36E-3A8F-8279-BD77-34B4957BE620}"/>
              </a:ext>
            </a:extLst>
          </p:cNvPr>
          <p:cNvCxnSpPr>
            <a:cxnSpLocks/>
          </p:cNvCxnSpPr>
          <p:nvPr/>
        </p:nvCxnSpPr>
        <p:spPr>
          <a:xfrm>
            <a:off x="6952647" y="5305926"/>
            <a:ext cx="2321308" cy="230524"/>
          </a:xfrm>
          <a:prstGeom prst="straightConnector1">
            <a:avLst/>
          </a:prstGeom>
          <a:ln w="127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8BDC5882-18B4-82C4-3FCF-9008255A2E29}"/>
              </a:ext>
            </a:extLst>
          </p:cNvPr>
          <p:cNvSpPr txBox="1"/>
          <p:nvPr/>
        </p:nvSpPr>
        <p:spPr>
          <a:xfrm>
            <a:off x="3791978" y="5847519"/>
            <a:ext cx="530355" cy="307777"/>
          </a:xfrm>
          <a:prstGeom prst="rect">
            <a:avLst/>
          </a:prstGeom>
          <a:noFill/>
        </p:spPr>
        <p:txBody>
          <a:bodyPr wrap="square">
            <a:spAutoFit/>
          </a:bodyPr>
          <a:lstStyle/>
          <a:p>
            <a:pPr algn="ctr"/>
            <a:r>
              <a:rPr lang="en-US" sz="1400" b="1" dirty="0">
                <a:latin typeface="Palatino Linotype" panose="02040502050505030304" pitchFamily="18" charset="0"/>
              </a:rPr>
              <a:t>m</a:t>
            </a:r>
            <a:r>
              <a:rPr lang="en-US" sz="1400" b="1" baseline="-25000" dirty="0">
                <a:latin typeface="Palatino Linotype" panose="02040502050505030304" pitchFamily="18" charset="0"/>
              </a:rPr>
              <a:t>F</a:t>
            </a:r>
            <a:endParaRPr lang="en-US" sz="1400" baseline="-25000" dirty="0"/>
          </a:p>
        </p:txBody>
      </p:sp>
      <p:sp>
        <p:nvSpPr>
          <p:cNvPr id="96" name="TextBox 95">
            <a:extLst>
              <a:ext uri="{FF2B5EF4-FFF2-40B4-BE49-F238E27FC236}">
                <a16:creationId xmlns:a16="http://schemas.microsoft.com/office/drawing/2014/main" id="{021EC9DE-9776-8001-E32A-649950F2CC3E}"/>
              </a:ext>
            </a:extLst>
          </p:cNvPr>
          <p:cNvSpPr txBox="1"/>
          <p:nvPr/>
        </p:nvSpPr>
        <p:spPr>
          <a:xfrm>
            <a:off x="4209433" y="5879985"/>
            <a:ext cx="530355" cy="307777"/>
          </a:xfrm>
          <a:prstGeom prst="rect">
            <a:avLst/>
          </a:prstGeom>
          <a:noFill/>
        </p:spPr>
        <p:txBody>
          <a:bodyPr wrap="square">
            <a:spAutoFit/>
          </a:bodyPr>
          <a:lstStyle/>
          <a:p>
            <a:pPr algn="ctr"/>
            <a:r>
              <a:rPr lang="en-US" sz="1400" b="1" dirty="0">
                <a:latin typeface="Palatino Linotype" panose="02040502050505030304" pitchFamily="18" charset="0"/>
              </a:rPr>
              <a:t>-3/2</a:t>
            </a:r>
            <a:endParaRPr lang="en-US" sz="1400" dirty="0"/>
          </a:p>
        </p:txBody>
      </p:sp>
      <p:sp>
        <p:nvSpPr>
          <p:cNvPr id="97" name="TextBox 96">
            <a:extLst>
              <a:ext uri="{FF2B5EF4-FFF2-40B4-BE49-F238E27FC236}">
                <a16:creationId xmlns:a16="http://schemas.microsoft.com/office/drawing/2014/main" id="{A07DFFF3-2E83-9C78-035C-51555BDFE274}"/>
              </a:ext>
            </a:extLst>
          </p:cNvPr>
          <p:cNvSpPr txBox="1"/>
          <p:nvPr/>
        </p:nvSpPr>
        <p:spPr>
          <a:xfrm>
            <a:off x="4680964"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98" name="TextBox 97">
            <a:extLst>
              <a:ext uri="{FF2B5EF4-FFF2-40B4-BE49-F238E27FC236}">
                <a16:creationId xmlns:a16="http://schemas.microsoft.com/office/drawing/2014/main" id="{2DB26B2D-54C0-39DC-884F-83D0F418376A}"/>
              </a:ext>
            </a:extLst>
          </p:cNvPr>
          <p:cNvSpPr txBox="1"/>
          <p:nvPr/>
        </p:nvSpPr>
        <p:spPr>
          <a:xfrm>
            <a:off x="5194751"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99" name="TextBox 98">
            <a:extLst>
              <a:ext uri="{FF2B5EF4-FFF2-40B4-BE49-F238E27FC236}">
                <a16:creationId xmlns:a16="http://schemas.microsoft.com/office/drawing/2014/main" id="{B1DECE68-3273-0D3F-5DFA-AB459525DFFE}"/>
              </a:ext>
            </a:extLst>
          </p:cNvPr>
          <p:cNvSpPr txBox="1"/>
          <p:nvPr/>
        </p:nvSpPr>
        <p:spPr>
          <a:xfrm>
            <a:off x="5687929"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3/2</a:t>
            </a:r>
            <a:endParaRPr lang="en-US" sz="1400" dirty="0"/>
          </a:p>
        </p:txBody>
      </p:sp>
      <p:sp>
        <p:nvSpPr>
          <p:cNvPr id="100" name="TextBox 99">
            <a:extLst>
              <a:ext uri="{FF2B5EF4-FFF2-40B4-BE49-F238E27FC236}">
                <a16:creationId xmlns:a16="http://schemas.microsoft.com/office/drawing/2014/main" id="{C7A403FA-7D6F-6110-E15F-6B53178957C4}"/>
              </a:ext>
            </a:extLst>
          </p:cNvPr>
          <p:cNvSpPr txBox="1"/>
          <p:nvPr/>
        </p:nvSpPr>
        <p:spPr>
          <a:xfrm>
            <a:off x="6235646" y="4851231"/>
            <a:ext cx="710456" cy="338554"/>
          </a:xfrm>
          <a:prstGeom prst="rect">
            <a:avLst/>
          </a:prstGeom>
          <a:noFill/>
        </p:spPr>
        <p:txBody>
          <a:bodyPr wrap="square">
            <a:spAutoFit/>
          </a:bodyPr>
          <a:lstStyle/>
          <a:p>
            <a:pPr algn="ctr"/>
            <a:r>
              <a:rPr lang="en-US" sz="1600" b="1" i="1" dirty="0">
                <a:latin typeface="Palatino Linotype" panose="02040502050505030304" pitchFamily="18" charset="0"/>
              </a:rPr>
              <a:t>F</a:t>
            </a:r>
            <a:r>
              <a:rPr lang="en-US" sz="1600" b="1" dirty="0">
                <a:latin typeface="Palatino Linotype" panose="02040502050505030304" pitchFamily="18" charset="0"/>
              </a:rPr>
              <a:t>=1/2</a:t>
            </a:r>
            <a:endParaRPr lang="en-US" sz="1600" dirty="0"/>
          </a:p>
        </p:txBody>
      </p:sp>
      <p:sp>
        <p:nvSpPr>
          <p:cNvPr id="101" name="TextBox 100">
            <a:extLst>
              <a:ext uri="{FF2B5EF4-FFF2-40B4-BE49-F238E27FC236}">
                <a16:creationId xmlns:a16="http://schemas.microsoft.com/office/drawing/2014/main" id="{F3845EC6-90CE-496B-F002-CCE8E45F4B6B}"/>
              </a:ext>
            </a:extLst>
          </p:cNvPr>
          <p:cNvSpPr txBox="1"/>
          <p:nvPr/>
        </p:nvSpPr>
        <p:spPr>
          <a:xfrm>
            <a:off x="6235646" y="5347151"/>
            <a:ext cx="710456" cy="338554"/>
          </a:xfrm>
          <a:prstGeom prst="rect">
            <a:avLst/>
          </a:prstGeom>
          <a:noFill/>
        </p:spPr>
        <p:txBody>
          <a:bodyPr wrap="square">
            <a:spAutoFit/>
          </a:bodyPr>
          <a:lstStyle/>
          <a:p>
            <a:pPr algn="ctr"/>
            <a:r>
              <a:rPr lang="en-US" sz="1600" b="1" i="1" dirty="0">
                <a:latin typeface="Palatino Linotype" panose="02040502050505030304" pitchFamily="18" charset="0"/>
              </a:rPr>
              <a:t>F</a:t>
            </a:r>
            <a:r>
              <a:rPr lang="en-US" sz="1600" b="1" dirty="0">
                <a:latin typeface="Palatino Linotype" panose="02040502050505030304" pitchFamily="18" charset="0"/>
              </a:rPr>
              <a:t>=3/2</a:t>
            </a:r>
            <a:endParaRPr lang="en-US" sz="1600" dirty="0"/>
          </a:p>
        </p:txBody>
      </p:sp>
      <p:cxnSp>
        <p:nvCxnSpPr>
          <p:cNvPr id="7" name="Straight Connector 6">
            <a:extLst>
              <a:ext uri="{FF2B5EF4-FFF2-40B4-BE49-F238E27FC236}">
                <a16:creationId xmlns:a16="http://schemas.microsoft.com/office/drawing/2014/main" id="{3F9917EC-9662-C10B-4527-10A1068BCB3F}"/>
              </a:ext>
            </a:extLst>
          </p:cNvPr>
          <p:cNvCxnSpPr/>
          <p:nvPr/>
        </p:nvCxnSpPr>
        <p:spPr>
          <a:xfrm>
            <a:off x="1856389" y="5579094"/>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53C77-F9D1-40A0-AD11-7C0673401325}"/>
              </a:ext>
            </a:extLst>
          </p:cNvPr>
          <p:cNvCxnSpPr/>
          <p:nvPr/>
        </p:nvCxnSpPr>
        <p:spPr>
          <a:xfrm>
            <a:off x="1856587" y="3438340"/>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F7FB991-C819-C147-907B-2DCD567E4F20}"/>
              </a:ext>
            </a:extLst>
          </p:cNvPr>
          <p:cNvCxnSpPr>
            <a:stCxn id="46" idx="3"/>
            <a:endCxn id="102" idx="1"/>
          </p:cNvCxnSpPr>
          <p:nvPr/>
        </p:nvCxnSpPr>
        <p:spPr>
          <a:xfrm flipV="1">
            <a:off x="3149886" y="3617635"/>
            <a:ext cx="283877"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1221F95-9B19-6010-BC88-6494C62BFB20}"/>
              </a:ext>
            </a:extLst>
          </p:cNvPr>
          <p:cNvSpPr txBox="1"/>
          <p:nvPr/>
        </p:nvSpPr>
        <p:spPr>
          <a:xfrm>
            <a:off x="2232694" y="3718306"/>
            <a:ext cx="2206787" cy="646331"/>
          </a:xfrm>
          <a:prstGeom prst="rect">
            <a:avLst/>
          </a:prstGeom>
          <a:noFill/>
        </p:spPr>
        <p:txBody>
          <a:bodyPr wrap="square" rtlCol="0">
            <a:spAutoFit/>
          </a:bodyPr>
          <a:lstStyle/>
          <a:p>
            <a:pPr algn="ctr"/>
            <a:r>
              <a:rPr lang="en-US" b="1" dirty="0">
                <a:latin typeface="Palatino Linotype" panose="02040502050505030304" pitchFamily="18" charset="0"/>
              </a:rPr>
              <a:t>motional entanglement</a:t>
            </a:r>
          </a:p>
        </p:txBody>
      </p:sp>
      <p:cxnSp>
        <p:nvCxnSpPr>
          <p:cNvPr id="64" name="Straight Connector 63">
            <a:extLst>
              <a:ext uri="{FF2B5EF4-FFF2-40B4-BE49-F238E27FC236}">
                <a16:creationId xmlns:a16="http://schemas.microsoft.com/office/drawing/2014/main" id="{9D5A097A-EC56-E473-8D3E-C29575A01196}"/>
              </a:ext>
            </a:extLst>
          </p:cNvPr>
          <p:cNvCxnSpPr/>
          <p:nvPr/>
        </p:nvCxnSpPr>
        <p:spPr>
          <a:xfrm>
            <a:off x="4315204" y="5672562"/>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F69ADBB-6BC4-FD07-A687-511F67C85BC3}"/>
              </a:ext>
            </a:extLst>
          </p:cNvPr>
          <p:cNvCxnSpPr/>
          <p:nvPr/>
        </p:nvCxnSpPr>
        <p:spPr>
          <a:xfrm>
            <a:off x="4315204" y="548883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388E62D-E801-68D8-9C64-69E8F0602A35}"/>
              </a:ext>
            </a:extLst>
          </p:cNvPr>
          <p:cNvCxnSpPr/>
          <p:nvPr/>
        </p:nvCxnSpPr>
        <p:spPr>
          <a:xfrm>
            <a:off x="4797587" y="562988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575CD0-5B7C-8281-043F-37D004188604}"/>
              </a:ext>
            </a:extLst>
          </p:cNvPr>
          <p:cNvCxnSpPr/>
          <p:nvPr/>
        </p:nvCxnSpPr>
        <p:spPr>
          <a:xfrm>
            <a:off x="4797587" y="544138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D3FEA28-F00C-50A5-2565-5F7A20E8DC7D}"/>
              </a:ext>
            </a:extLst>
          </p:cNvPr>
          <p:cNvCxnSpPr/>
          <p:nvPr/>
        </p:nvCxnSpPr>
        <p:spPr>
          <a:xfrm>
            <a:off x="5291959" y="5584449"/>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27E73D3-9D1B-FCD8-6C1B-1D48935953DD}"/>
              </a:ext>
            </a:extLst>
          </p:cNvPr>
          <p:cNvCxnSpPr/>
          <p:nvPr/>
        </p:nvCxnSpPr>
        <p:spPr>
          <a:xfrm>
            <a:off x="5291959" y="5400718"/>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93EC38A-B0A5-7FB8-E892-935C8674F98E}"/>
              </a:ext>
            </a:extLst>
          </p:cNvPr>
          <p:cNvCxnSpPr/>
          <p:nvPr/>
        </p:nvCxnSpPr>
        <p:spPr>
          <a:xfrm>
            <a:off x="5773657" y="5546402"/>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5428707-2A9A-DFB3-54F6-5E88DEF85078}"/>
              </a:ext>
            </a:extLst>
          </p:cNvPr>
          <p:cNvCxnSpPr/>
          <p:nvPr/>
        </p:nvCxnSpPr>
        <p:spPr>
          <a:xfrm>
            <a:off x="5773657" y="536267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7039397-C2B5-8B97-2D65-9B72A8293605}"/>
              </a:ext>
            </a:extLst>
          </p:cNvPr>
          <p:cNvCxnSpPr/>
          <p:nvPr/>
        </p:nvCxnSpPr>
        <p:spPr>
          <a:xfrm>
            <a:off x="4797587" y="509153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46809C7-6481-BF08-FBE1-E401113847AF}"/>
              </a:ext>
            </a:extLst>
          </p:cNvPr>
          <p:cNvCxnSpPr/>
          <p:nvPr/>
        </p:nvCxnSpPr>
        <p:spPr>
          <a:xfrm>
            <a:off x="4797587" y="4907806"/>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961A7FA-2955-0B6C-622F-10C7509F33C7}"/>
              </a:ext>
            </a:extLst>
          </p:cNvPr>
          <p:cNvCxnSpPr/>
          <p:nvPr/>
        </p:nvCxnSpPr>
        <p:spPr>
          <a:xfrm>
            <a:off x="5273811" y="5058198"/>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A317EEA-51C1-2835-9B7F-333FE5DFEE03}"/>
              </a:ext>
            </a:extLst>
          </p:cNvPr>
          <p:cNvCxnSpPr/>
          <p:nvPr/>
        </p:nvCxnSpPr>
        <p:spPr>
          <a:xfrm>
            <a:off x="5273811" y="487446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19FC9632-3677-9CAF-35B5-24550037FD2B}"/>
              </a:ext>
            </a:extLst>
          </p:cNvPr>
          <p:cNvSpPr txBox="1"/>
          <p:nvPr/>
        </p:nvSpPr>
        <p:spPr>
          <a:xfrm>
            <a:off x="2245172" y="5565237"/>
            <a:ext cx="569298" cy="338554"/>
          </a:xfrm>
          <a:prstGeom prst="rect">
            <a:avLst/>
          </a:prstGeom>
          <a:noFill/>
        </p:spPr>
        <p:txBody>
          <a:bodyPr wrap="square">
            <a:spAutoFit/>
          </a:bodyPr>
          <a:lstStyle/>
          <a:p>
            <a:pPr algn="ctr"/>
            <a:r>
              <a:rPr lang="en-US" sz="1600" b="1" i="1" dirty="0">
                <a:latin typeface="Palatino Linotype" panose="02040502050505030304" pitchFamily="18" charset="0"/>
              </a:rPr>
              <a:t>n=0</a:t>
            </a:r>
            <a:endParaRPr lang="en-US" sz="1600" dirty="0"/>
          </a:p>
        </p:txBody>
      </p:sp>
      <p:sp>
        <p:nvSpPr>
          <p:cNvPr id="105" name="TextBox 104">
            <a:extLst>
              <a:ext uri="{FF2B5EF4-FFF2-40B4-BE49-F238E27FC236}">
                <a16:creationId xmlns:a16="http://schemas.microsoft.com/office/drawing/2014/main" id="{7A99B4EB-45BD-A59E-C839-ED3AA7099961}"/>
              </a:ext>
            </a:extLst>
          </p:cNvPr>
          <p:cNvSpPr txBox="1"/>
          <p:nvPr/>
        </p:nvSpPr>
        <p:spPr>
          <a:xfrm>
            <a:off x="2279078" y="5344081"/>
            <a:ext cx="569298" cy="338554"/>
          </a:xfrm>
          <a:prstGeom prst="rect">
            <a:avLst/>
          </a:prstGeom>
          <a:noFill/>
        </p:spPr>
        <p:txBody>
          <a:bodyPr wrap="square">
            <a:spAutoFit/>
          </a:bodyPr>
          <a:lstStyle/>
          <a:p>
            <a:pPr algn="ctr"/>
            <a:r>
              <a:rPr lang="en-US" sz="1600" b="1" i="1" dirty="0">
                <a:solidFill>
                  <a:srgbClr val="00B0F0"/>
                </a:solidFill>
                <a:latin typeface="Palatino Linotype" panose="02040502050505030304" pitchFamily="18" charset="0"/>
              </a:rPr>
              <a:t>n=1</a:t>
            </a:r>
            <a:endParaRPr lang="en-US" sz="1600" dirty="0">
              <a:solidFill>
                <a:srgbClr val="00B0F0"/>
              </a:solidFill>
            </a:endParaRPr>
          </a:p>
        </p:txBody>
      </p:sp>
      <p:cxnSp>
        <p:nvCxnSpPr>
          <p:cNvPr id="107" name="Straight Connector 106">
            <a:extLst>
              <a:ext uri="{FF2B5EF4-FFF2-40B4-BE49-F238E27FC236}">
                <a16:creationId xmlns:a16="http://schemas.microsoft.com/office/drawing/2014/main" id="{559523F5-26D3-3B02-BEE4-A3854EA61ACA}"/>
              </a:ext>
            </a:extLst>
          </p:cNvPr>
          <p:cNvCxnSpPr>
            <a:cxnSpLocks/>
          </p:cNvCxnSpPr>
          <p:nvPr/>
        </p:nvCxnSpPr>
        <p:spPr>
          <a:xfrm>
            <a:off x="6477069" y="3412454"/>
            <a:ext cx="18562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CEDF017A-58FB-5587-EA5C-85D8A4BDF0F1}"/>
              </a:ext>
            </a:extLst>
          </p:cNvPr>
          <p:cNvSpPr/>
          <p:nvPr/>
        </p:nvSpPr>
        <p:spPr>
          <a:xfrm>
            <a:off x="1966058" y="3454248"/>
            <a:ext cx="133878" cy="13387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Arrow Connector 77">
            <a:extLst>
              <a:ext uri="{FF2B5EF4-FFF2-40B4-BE49-F238E27FC236}">
                <a16:creationId xmlns:a16="http://schemas.microsoft.com/office/drawing/2014/main" id="{9DC7CE76-39A9-06E3-E6A2-D642E7F4D309}"/>
              </a:ext>
            </a:extLst>
          </p:cNvPr>
          <p:cNvCxnSpPr>
            <a:cxnSpLocks/>
          </p:cNvCxnSpPr>
          <p:nvPr/>
        </p:nvCxnSpPr>
        <p:spPr>
          <a:xfrm>
            <a:off x="9953484" y="2285510"/>
            <a:ext cx="425874" cy="0"/>
          </a:xfrm>
          <a:prstGeom prst="straightConnector1">
            <a:avLst/>
          </a:prstGeom>
          <a:ln w="25400">
            <a:solidFill>
              <a:srgbClr val="C50BAF"/>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7E928F8D-2221-E46B-59D0-986511666C42}"/>
              </a:ext>
            </a:extLst>
          </p:cNvPr>
          <p:cNvSpPr txBox="1"/>
          <p:nvPr/>
        </p:nvSpPr>
        <p:spPr>
          <a:xfrm>
            <a:off x="10417779" y="2100111"/>
            <a:ext cx="1376363" cy="338554"/>
          </a:xfrm>
          <a:prstGeom prst="rect">
            <a:avLst/>
          </a:prstGeom>
          <a:noFill/>
        </p:spPr>
        <p:txBody>
          <a:bodyPr wrap="square" rtlCol="0">
            <a:spAutoFit/>
          </a:bodyPr>
          <a:lstStyle/>
          <a:p>
            <a:pPr algn="ctr"/>
            <a:r>
              <a:rPr lang="en-US" altLang="zh-CN" sz="1600" dirty="0">
                <a:latin typeface="Palatino Linotype" panose="02040502050505030304" pitchFamily="18" charset="0"/>
              </a:rPr>
              <a:t>narrow laser</a:t>
            </a:r>
            <a:endParaRPr lang="en-US" sz="1600" dirty="0">
              <a:latin typeface="Palatino Linotype" panose="02040502050505030304" pitchFamily="18" charset="0"/>
            </a:endParaRPr>
          </a:p>
        </p:txBody>
      </p:sp>
      <p:cxnSp>
        <p:nvCxnSpPr>
          <p:cNvPr id="69" name="Straight Connector 68">
            <a:extLst>
              <a:ext uri="{FF2B5EF4-FFF2-40B4-BE49-F238E27FC236}">
                <a16:creationId xmlns:a16="http://schemas.microsoft.com/office/drawing/2014/main" id="{6460098F-16C6-9D6D-3A41-A5B9FAE62FE7}"/>
              </a:ext>
            </a:extLst>
          </p:cNvPr>
          <p:cNvCxnSpPr/>
          <p:nvPr/>
        </p:nvCxnSpPr>
        <p:spPr>
          <a:xfrm>
            <a:off x="5307880" y="1957421"/>
            <a:ext cx="36576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2172E86-13BF-1E3C-4B31-27621186257E}"/>
              </a:ext>
            </a:extLst>
          </p:cNvPr>
          <p:cNvCxnSpPr>
            <a:cxnSpLocks/>
          </p:cNvCxnSpPr>
          <p:nvPr/>
        </p:nvCxnSpPr>
        <p:spPr>
          <a:xfrm flipV="1">
            <a:off x="2027829" y="3590731"/>
            <a:ext cx="0" cy="2210467"/>
          </a:xfrm>
          <a:prstGeom prst="straightConnector1">
            <a:avLst/>
          </a:prstGeom>
          <a:ln w="25400">
            <a:solidFill>
              <a:srgbClr val="C50BAF"/>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12" name="Multiplication Sign 111">
            <a:extLst>
              <a:ext uri="{FF2B5EF4-FFF2-40B4-BE49-F238E27FC236}">
                <a16:creationId xmlns:a16="http://schemas.microsoft.com/office/drawing/2014/main" id="{BE2CB82F-C3F5-BAB7-4A76-6D7375AE5CD3}"/>
              </a:ext>
            </a:extLst>
          </p:cNvPr>
          <p:cNvSpPr/>
          <p:nvPr/>
        </p:nvSpPr>
        <p:spPr>
          <a:xfrm>
            <a:off x="1778629" y="4227943"/>
            <a:ext cx="498400" cy="474728"/>
          </a:xfrm>
          <a:prstGeom prst="mathMultiply">
            <a:avLst/>
          </a:prstGeom>
          <a:solidFill>
            <a:srgbClr val="C50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1719725D-FA08-89C6-808C-102805872A69}"/>
              </a:ext>
            </a:extLst>
          </p:cNvPr>
          <p:cNvSpPr txBox="1"/>
          <p:nvPr/>
        </p:nvSpPr>
        <p:spPr>
          <a:xfrm rot="16200000">
            <a:off x="1003812" y="4345701"/>
            <a:ext cx="1367214" cy="369332"/>
          </a:xfrm>
          <a:prstGeom prst="rect">
            <a:avLst/>
          </a:prstGeom>
          <a:noFill/>
        </p:spPr>
        <p:txBody>
          <a:bodyPr wrap="square">
            <a:spAutoFit/>
          </a:bodyPr>
          <a:lstStyle/>
          <a:p>
            <a:pPr algn="ctr"/>
            <a:r>
              <a:rPr lang="en-US" sz="1800" b="1" i="1" dirty="0">
                <a:solidFill>
                  <a:srgbClr val="00B0F0"/>
                </a:solidFill>
                <a:latin typeface="Palatino Linotype" panose="02040502050505030304" pitchFamily="18" charset="0"/>
              </a:rPr>
              <a:t>n=</a:t>
            </a:r>
            <a:r>
              <a:rPr lang="en-US" b="1" i="1" dirty="0">
                <a:solidFill>
                  <a:srgbClr val="00B0F0"/>
                </a:solidFill>
                <a:latin typeface="Palatino Linotype" panose="02040502050505030304" pitchFamily="18" charset="0"/>
              </a:rPr>
              <a:t>1</a:t>
            </a:r>
            <a:r>
              <a:rPr lang="en-US" sz="1800" b="1" i="1" dirty="0">
                <a:latin typeface="Palatino Linotype" panose="02040502050505030304" pitchFamily="18" charset="0"/>
              </a:rPr>
              <a:t> - n=0</a:t>
            </a:r>
            <a:endParaRPr lang="en-US" sz="1800" dirty="0"/>
          </a:p>
        </p:txBody>
      </p:sp>
      <p:sp>
        <p:nvSpPr>
          <p:cNvPr id="106" name="Footer Placeholder 3">
            <a:extLst>
              <a:ext uri="{FF2B5EF4-FFF2-40B4-BE49-F238E27FC236}">
                <a16:creationId xmlns:a16="http://schemas.microsoft.com/office/drawing/2014/main" id="{4042FD8F-A002-7D70-66CE-61124CE29AB5}"/>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108" name="Rectangle 107">
            <a:extLst>
              <a:ext uri="{FF2B5EF4-FFF2-40B4-BE49-F238E27FC236}">
                <a16:creationId xmlns:a16="http://schemas.microsoft.com/office/drawing/2014/main" id="{EA9ECE11-5C4C-AA30-09FA-C4E01A96CC61}"/>
              </a:ext>
            </a:extLst>
          </p:cNvPr>
          <p:cNvSpPr/>
          <p:nvPr/>
        </p:nvSpPr>
        <p:spPr>
          <a:xfrm>
            <a:off x="459188" y="232100"/>
            <a:ext cx="572522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State preparation and detection</a:t>
            </a:r>
            <a:endParaRPr lang="en-US" sz="3200" b="1" u="sng"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9688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Rounded Corners 101">
            <a:extLst>
              <a:ext uri="{FF2B5EF4-FFF2-40B4-BE49-F238E27FC236}">
                <a16:creationId xmlns:a16="http://schemas.microsoft.com/office/drawing/2014/main" id="{46D13551-5C3E-0F7C-DBB0-4173F02CB916}"/>
              </a:ext>
            </a:extLst>
          </p:cNvPr>
          <p:cNvSpPr/>
          <p:nvPr/>
        </p:nvSpPr>
        <p:spPr>
          <a:xfrm>
            <a:off x="3433763" y="878920"/>
            <a:ext cx="8339137"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Palatino Linotype" panose="02040502050505030304" pitchFamily="18" charset="0"/>
              </a:rPr>
              <a:t>1</a:t>
            </a:r>
            <a:endParaRPr lang="en-US"/>
          </a:p>
        </p:txBody>
      </p:sp>
      <p:sp>
        <p:nvSpPr>
          <p:cNvPr id="4" name="Slide Number Placeholder 3">
            <a:extLst>
              <a:ext uri="{FF2B5EF4-FFF2-40B4-BE49-F238E27FC236}">
                <a16:creationId xmlns:a16="http://schemas.microsoft.com/office/drawing/2014/main" id="{1A32FFBE-6F37-667C-EF02-B96BEBB1511D}"/>
              </a:ext>
            </a:extLst>
          </p:cNvPr>
          <p:cNvSpPr>
            <a:spLocks noGrp="1"/>
          </p:cNvSpPr>
          <p:nvPr>
            <p:ph type="sldNum" sz="quarter" idx="12"/>
          </p:nvPr>
        </p:nvSpPr>
        <p:spPr/>
        <p:txBody>
          <a:bodyPr/>
          <a:lstStyle/>
          <a:p>
            <a:fld id="{C4B4B978-2769-4B31-A37E-51C501BA6227}" type="slidenum">
              <a:rPr lang="en-US" smtClean="0"/>
              <a:t>42</a:t>
            </a:fld>
            <a:endParaRPr lang="en-US"/>
          </a:p>
        </p:txBody>
      </p:sp>
      <p:cxnSp>
        <p:nvCxnSpPr>
          <p:cNvPr id="6" name="Straight Connector 5">
            <a:extLst>
              <a:ext uri="{FF2B5EF4-FFF2-40B4-BE49-F238E27FC236}">
                <a16:creationId xmlns:a16="http://schemas.microsoft.com/office/drawing/2014/main" id="{ACC99906-0FCC-45C8-EBE2-9FC645C4BEE2}"/>
              </a:ext>
            </a:extLst>
          </p:cNvPr>
          <p:cNvCxnSpPr/>
          <p:nvPr/>
        </p:nvCxnSpPr>
        <p:spPr>
          <a:xfrm>
            <a:off x="9481152" y="5411046"/>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258F41-B339-80E1-5CC4-79FDB5AC6E41}"/>
              </a:ext>
            </a:extLst>
          </p:cNvPr>
          <p:cNvCxnSpPr/>
          <p:nvPr/>
        </p:nvCxnSpPr>
        <p:spPr>
          <a:xfrm>
            <a:off x="10013598" y="528049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B6EC490-E3C3-4598-ED13-D069C4E99E1B}"/>
              </a:ext>
            </a:extLst>
          </p:cNvPr>
          <p:cNvCxnSpPr/>
          <p:nvPr/>
        </p:nvCxnSpPr>
        <p:spPr>
          <a:xfrm>
            <a:off x="10561818" y="51566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1310EC-6275-4263-66C9-E986D2A44C9F}"/>
              </a:ext>
            </a:extLst>
          </p:cNvPr>
          <p:cNvCxnSpPr/>
          <p:nvPr/>
        </p:nvCxnSpPr>
        <p:spPr>
          <a:xfrm>
            <a:off x="11123262" y="5028080"/>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908911-BBB1-6697-FAC1-3CEAC3B86B04}"/>
              </a:ext>
            </a:extLst>
          </p:cNvPr>
          <p:cNvSpPr txBox="1"/>
          <p:nvPr/>
        </p:nvSpPr>
        <p:spPr>
          <a:xfrm>
            <a:off x="10098370" y="5863483"/>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3</a:t>
            </a:r>
            <a:r>
              <a:rPr lang="el-GR" b="1" dirty="0">
                <a:latin typeface="Palatino Linotype" panose="02040502050505030304" pitchFamily="18" charset="0"/>
              </a:rPr>
              <a:t>Δ</a:t>
            </a:r>
            <a:r>
              <a:rPr lang="en-US" b="1" baseline="-25000" dirty="0">
                <a:latin typeface="Palatino Linotype" panose="02040502050505030304" pitchFamily="18" charset="0"/>
              </a:rPr>
              <a:t>1</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sp>
        <p:nvSpPr>
          <p:cNvPr id="14" name="TextBox 13">
            <a:extLst>
              <a:ext uri="{FF2B5EF4-FFF2-40B4-BE49-F238E27FC236}">
                <a16:creationId xmlns:a16="http://schemas.microsoft.com/office/drawing/2014/main" id="{42683F0C-2DD2-7BF0-782A-6D5A3F92B466}"/>
              </a:ext>
            </a:extLst>
          </p:cNvPr>
          <p:cNvSpPr txBox="1"/>
          <p:nvPr/>
        </p:nvSpPr>
        <p:spPr>
          <a:xfrm>
            <a:off x="9399237" y="5431866"/>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15" name="TextBox 14">
            <a:extLst>
              <a:ext uri="{FF2B5EF4-FFF2-40B4-BE49-F238E27FC236}">
                <a16:creationId xmlns:a16="http://schemas.microsoft.com/office/drawing/2014/main" id="{53E5364E-9A65-0F0F-1E53-903BC5751761}"/>
              </a:ext>
            </a:extLst>
          </p:cNvPr>
          <p:cNvSpPr txBox="1"/>
          <p:nvPr/>
        </p:nvSpPr>
        <p:spPr>
          <a:xfrm>
            <a:off x="9931300" y="5317180"/>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=2</a:t>
            </a:r>
            <a:endParaRPr lang="en-US" dirty="0"/>
          </a:p>
        </p:txBody>
      </p:sp>
      <p:sp>
        <p:nvSpPr>
          <p:cNvPr id="16" name="TextBox 15">
            <a:extLst>
              <a:ext uri="{FF2B5EF4-FFF2-40B4-BE49-F238E27FC236}">
                <a16:creationId xmlns:a16="http://schemas.microsoft.com/office/drawing/2014/main" id="{DE71F177-CDD2-33BC-2D96-96DFB45575FE}"/>
              </a:ext>
            </a:extLst>
          </p:cNvPr>
          <p:cNvSpPr txBox="1"/>
          <p:nvPr/>
        </p:nvSpPr>
        <p:spPr>
          <a:xfrm>
            <a:off x="10479520" y="5195473"/>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=3</a:t>
            </a:r>
            <a:endParaRPr lang="en-US" dirty="0"/>
          </a:p>
        </p:txBody>
      </p:sp>
      <p:sp>
        <p:nvSpPr>
          <p:cNvPr id="17" name="TextBox 16">
            <a:extLst>
              <a:ext uri="{FF2B5EF4-FFF2-40B4-BE49-F238E27FC236}">
                <a16:creationId xmlns:a16="http://schemas.microsoft.com/office/drawing/2014/main" id="{B6B52940-52EE-8395-9EC0-8178C353CA48}"/>
              </a:ext>
            </a:extLst>
          </p:cNvPr>
          <p:cNvSpPr txBox="1"/>
          <p:nvPr/>
        </p:nvSpPr>
        <p:spPr>
          <a:xfrm>
            <a:off x="11040964" y="5062534"/>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=4</a:t>
            </a:r>
            <a:endParaRPr lang="en-US" dirty="0"/>
          </a:p>
        </p:txBody>
      </p:sp>
      <p:sp>
        <p:nvSpPr>
          <p:cNvPr id="18" name="Oval 17">
            <a:extLst>
              <a:ext uri="{FF2B5EF4-FFF2-40B4-BE49-F238E27FC236}">
                <a16:creationId xmlns:a16="http://schemas.microsoft.com/office/drawing/2014/main" id="{4EF27B59-618E-47BD-2334-65962E931D57}"/>
              </a:ext>
            </a:extLst>
          </p:cNvPr>
          <p:cNvSpPr/>
          <p:nvPr/>
        </p:nvSpPr>
        <p:spPr>
          <a:xfrm>
            <a:off x="9558331" y="5189785"/>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2CF381-E4CB-8B5E-EC69-F423EACE65CD}"/>
              </a:ext>
            </a:extLst>
          </p:cNvPr>
          <p:cNvSpPr/>
          <p:nvPr/>
        </p:nvSpPr>
        <p:spPr>
          <a:xfrm>
            <a:off x="10098211" y="5087815"/>
            <a:ext cx="181400" cy="18140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DD9E39C-8F05-74F4-F2A8-4AF781AF14C8}"/>
              </a:ext>
            </a:extLst>
          </p:cNvPr>
          <p:cNvSpPr/>
          <p:nvPr/>
        </p:nvSpPr>
        <p:spPr>
          <a:xfrm>
            <a:off x="10673137" y="5004808"/>
            <a:ext cx="135799" cy="135799"/>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CCB37BB-C8B6-6429-C529-2256FE58C960}"/>
              </a:ext>
            </a:extLst>
          </p:cNvPr>
          <p:cNvSpPr/>
          <p:nvPr/>
        </p:nvSpPr>
        <p:spPr>
          <a:xfrm>
            <a:off x="11261301" y="4927210"/>
            <a:ext cx="89680" cy="89680"/>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E7ABE22-4170-29B0-C8AB-1A1897505941}"/>
              </a:ext>
            </a:extLst>
          </p:cNvPr>
          <p:cNvSpPr txBox="1"/>
          <p:nvPr/>
        </p:nvSpPr>
        <p:spPr>
          <a:xfrm>
            <a:off x="369093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232</a:t>
            </a:r>
            <a:r>
              <a:rPr lang="en-US" b="1" dirty="0">
                <a:latin typeface="Palatino Linotype" panose="02040502050505030304" pitchFamily="18" charset="0"/>
              </a:rPr>
              <a:t>ThF</a:t>
            </a:r>
            <a:r>
              <a:rPr lang="en-US" b="1" baseline="30000" dirty="0">
                <a:latin typeface="Palatino Linotype" panose="02040502050505030304" pitchFamily="18" charset="0"/>
              </a:rPr>
              <a:t>+</a:t>
            </a:r>
          </a:p>
        </p:txBody>
      </p:sp>
      <p:sp>
        <p:nvSpPr>
          <p:cNvPr id="2" name="Arc 1">
            <a:extLst>
              <a:ext uri="{FF2B5EF4-FFF2-40B4-BE49-F238E27FC236}">
                <a16:creationId xmlns:a16="http://schemas.microsoft.com/office/drawing/2014/main" id="{41DD27DA-1013-F48C-B305-2182F7751F1C}"/>
              </a:ext>
            </a:extLst>
          </p:cNvPr>
          <p:cNvSpPr/>
          <p:nvPr/>
        </p:nvSpPr>
        <p:spPr>
          <a:xfrm rot="19415232">
            <a:off x="9643358" y="4915406"/>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3423E548-1F37-D5E9-B722-ABA0EB3C848D}"/>
              </a:ext>
            </a:extLst>
          </p:cNvPr>
          <p:cNvSpPr/>
          <p:nvPr/>
        </p:nvSpPr>
        <p:spPr>
          <a:xfrm rot="19415232">
            <a:off x="10202225" y="4819044"/>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0BD4F86D-86B6-E691-138E-549A194647B5}"/>
              </a:ext>
            </a:extLst>
          </p:cNvPr>
          <p:cNvSpPr/>
          <p:nvPr/>
        </p:nvSpPr>
        <p:spPr>
          <a:xfrm rot="19415232">
            <a:off x="10757497" y="4731081"/>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7E75D71B-6BAB-39BE-AE6C-743F1DA1C0CC}"/>
              </a:ext>
            </a:extLst>
          </p:cNvPr>
          <p:cNvSpPr/>
          <p:nvPr/>
        </p:nvSpPr>
        <p:spPr>
          <a:xfrm rot="19415232">
            <a:off x="9901823" y="1301697"/>
            <a:ext cx="574175" cy="574175"/>
          </a:xfrm>
          <a:prstGeom prst="arc">
            <a:avLst>
              <a:gd name="adj1" fmla="val 13951607"/>
              <a:gd name="adj2" fmla="val 0"/>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984B17E9-CD60-84E0-FA1E-7B8580A0F696}"/>
              </a:ext>
            </a:extLst>
          </p:cNvPr>
          <p:cNvSpPr txBox="1"/>
          <p:nvPr/>
        </p:nvSpPr>
        <p:spPr>
          <a:xfrm>
            <a:off x="10435080" y="1244488"/>
            <a:ext cx="1376363" cy="338554"/>
          </a:xfrm>
          <a:prstGeom prst="rect">
            <a:avLst/>
          </a:prstGeom>
          <a:noFill/>
        </p:spPr>
        <p:txBody>
          <a:bodyPr wrap="square" rtlCol="0">
            <a:spAutoFit/>
          </a:bodyPr>
          <a:lstStyle/>
          <a:p>
            <a:pPr algn="ctr"/>
            <a:r>
              <a:rPr lang="en-US" sz="1600" dirty="0">
                <a:latin typeface="Palatino Linotype" panose="02040502050505030304" pitchFamily="18" charset="0"/>
              </a:rPr>
              <a:t>microwave</a:t>
            </a:r>
          </a:p>
        </p:txBody>
      </p:sp>
      <p:cxnSp>
        <p:nvCxnSpPr>
          <p:cNvPr id="26" name="Straight Connector 25">
            <a:extLst>
              <a:ext uri="{FF2B5EF4-FFF2-40B4-BE49-F238E27FC236}">
                <a16:creationId xmlns:a16="http://schemas.microsoft.com/office/drawing/2014/main" id="{8B03E054-17CC-168D-A9A5-3395BDBB6029}"/>
              </a:ext>
            </a:extLst>
          </p:cNvPr>
          <p:cNvCxnSpPr>
            <a:cxnSpLocks/>
          </p:cNvCxnSpPr>
          <p:nvPr/>
        </p:nvCxnSpPr>
        <p:spPr>
          <a:xfrm>
            <a:off x="7140365" y="1552074"/>
            <a:ext cx="109636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11B855A-9CFF-7283-C3EB-C5814ADDF741}"/>
              </a:ext>
            </a:extLst>
          </p:cNvPr>
          <p:cNvSpPr txBox="1"/>
          <p:nvPr/>
        </p:nvSpPr>
        <p:spPr>
          <a:xfrm>
            <a:off x="6827481" y="1171350"/>
            <a:ext cx="1788831" cy="369332"/>
          </a:xfrm>
          <a:prstGeom prst="rect">
            <a:avLst/>
          </a:prstGeom>
          <a:noFill/>
        </p:spPr>
        <p:txBody>
          <a:bodyPr wrap="square" rtlCol="0">
            <a:spAutoFit/>
          </a:bodyPr>
          <a:lstStyle/>
          <a:p>
            <a:pPr algn="ctr"/>
            <a:r>
              <a:rPr lang="el-GR" b="1" dirty="0">
                <a:latin typeface="Palatino Linotype" panose="02040502050505030304" pitchFamily="18" charset="0"/>
              </a:rPr>
              <a:t>Ω</a:t>
            </a:r>
            <a:r>
              <a:rPr lang="en-US" b="1" dirty="0">
                <a:latin typeface="Palatino Linotype" panose="02040502050505030304" pitchFamily="18" charset="0"/>
              </a:rPr>
              <a:t>=0</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 </a:t>
            </a:r>
            <a:r>
              <a:rPr lang="en-US" b="1" i="1" dirty="0">
                <a:latin typeface="Palatino Linotype" panose="02040502050505030304" pitchFamily="18" charset="0"/>
              </a:rPr>
              <a:t>J</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31" name="Straight Arrow Connector 30">
            <a:extLst>
              <a:ext uri="{FF2B5EF4-FFF2-40B4-BE49-F238E27FC236}">
                <a16:creationId xmlns:a16="http://schemas.microsoft.com/office/drawing/2014/main" id="{BBE7C3F5-F724-5C1C-FF48-C29E7D7C22EF}"/>
              </a:ext>
            </a:extLst>
          </p:cNvPr>
          <p:cNvCxnSpPr>
            <a:cxnSpLocks/>
          </p:cNvCxnSpPr>
          <p:nvPr/>
        </p:nvCxnSpPr>
        <p:spPr>
          <a:xfrm flipH="1" flipV="1">
            <a:off x="7955261" y="1647825"/>
            <a:ext cx="1648913" cy="350884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7E6EE7C-D5AE-899F-A361-E2C382EDC1A2}"/>
              </a:ext>
            </a:extLst>
          </p:cNvPr>
          <p:cNvCxnSpPr/>
          <p:nvPr/>
        </p:nvCxnSpPr>
        <p:spPr>
          <a:xfrm>
            <a:off x="6995127" y="3439371"/>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ABED956-42CB-D5F7-9199-E908E54E25F2}"/>
              </a:ext>
            </a:extLst>
          </p:cNvPr>
          <p:cNvCxnSpPr/>
          <p:nvPr/>
        </p:nvCxnSpPr>
        <p:spPr>
          <a:xfrm>
            <a:off x="6477069" y="3521187"/>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0DA4834-E058-20FD-877D-93E74962EAC9}"/>
              </a:ext>
            </a:extLst>
          </p:cNvPr>
          <p:cNvSpPr txBox="1"/>
          <p:nvPr/>
        </p:nvSpPr>
        <p:spPr>
          <a:xfrm>
            <a:off x="6422292" y="3704747"/>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=0</a:t>
            </a:r>
            <a:endParaRPr lang="en-US" dirty="0"/>
          </a:p>
        </p:txBody>
      </p:sp>
      <p:sp>
        <p:nvSpPr>
          <p:cNvPr id="32" name="TextBox 31">
            <a:extLst>
              <a:ext uri="{FF2B5EF4-FFF2-40B4-BE49-F238E27FC236}">
                <a16:creationId xmlns:a16="http://schemas.microsoft.com/office/drawing/2014/main" id="{794E094A-0D3B-CD86-4357-86BB64179AA0}"/>
              </a:ext>
            </a:extLst>
          </p:cNvPr>
          <p:cNvSpPr txBox="1"/>
          <p:nvPr/>
        </p:nvSpPr>
        <p:spPr>
          <a:xfrm>
            <a:off x="6912829" y="3445795"/>
            <a:ext cx="530355" cy="369332"/>
          </a:xfrm>
          <a:prstGeom prst="rect">
            <a:avLst/>
          </a:prstGeom>
          <a:noFill/>
        </p:spPr>
        <p:txBody>
          <a:bodyPr wrap="square">
            <a:spAutoFit/>
          </a:bodyPr>
          <a:lstStyle/>
          <a:p>
            <a:pPr algn="ctr"/>
            <a:r>
              <a:rPr lang="en-US" b="1" i="1" dirty="0">
                <a:latin typeface="Palatino Linotype" panose="02040502050505030304" pitchFamily="18" charset="0"/>
              </a:rPr>
              <a:t>J</a:t>
            </a:r>
            <a:r>
              <a:rPr lang="en-US" b="1" dirty="0">
                <a:latin typeface="Palatino Linotype" panose="02040502050505030304" pitchFamily="18" charset="0"/>
              </a:rPr>
              <a:t>=1</a:t>
            </a:r>
            <a:endParaRPr lang="en-US" dirty="0"/>
          </a:p>
        </p:txBody>
      </p:sp>
      <p:sp>
        <p:nvSpPr>
          <p:cNvPr id="35" name="Oval 34">
            <a:extLst>
              <a:ext uri="{FF2B5EF4-FFF2-40B4-BE49-F238E27FC236}">
                <a16:creationId xmlns:a16="http://schemas.microsoft.com/office/drawing/2014/main" id="{D21398A1-D127-02BD-82B1-635D6F13B4F7}"/>
              </a:ext>
            </a:extLst>
          </p:cNvPr>
          <p:cNvSpPr/>
          <p:nvPr/>
        </p:nvSpPr>
        <p:spPr>
          <a:xfrm>
            <a:off x="6501371" y="3450172"/>
            <a:ext cx="142050" cy="142050"/>
          </a:xfrm>
          <a:prstGeom prst="ellipse">
            <a:avLst/>
          </a:prstGeom>
          <a:noFill/>
          <a:ln>
            <a:solidFill>
              <a:srgbClr val="0070C0">
                <a:alpha val="50000"/>
              </a:srgb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53F9494-AB6B-9000-67FE-0A47C623EE55}"/>
              </a:ext>
            </a:extLst>
          </p:cNvPr>
          <p:cNvSpPr/>
          <p:nvPr/>
        </p:nvSpPr>
        <p:spPr>
          <a:xfrm>
            <a:off x="7072580" y="3210009"/>
            <a:ext cx="210851" cy="210851"/>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A9AE43E2-0D70-6ACB-E5ED-E7EED4F1EA34}"/>
              </a:ext>
            </a:extLst>
          </p:cNvPr>
          <p:cNvCxnSpPr>
            <a:cxnSpLocks/>
          </p:cNvCxnSpPr>
          <p:nvPr/>
        </p:nvCxnSpPr>
        <p:spPr>
          <a:xfrm>
            <a:off x="9953484" y="1779128"/>
            <a:ext cx="425874"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7E51704-6B20-152E-4A53-579B4BFC508D}"/>
              </a:ext>
            </a:extLst>
          </p:cNvPr>
          <p:cNvSpPr txBox="1"/>
          <p:nvPr/>
        </p:nvSpPr>
        <p:spPr>
          <a:xfrm>
            <a:off x="10417779" y="1703471"/>
            <a:ext cx="1376363" cy="338554"/>
          </a:xfrm>
          <a:prstGeom prst="rect">
            <a:avLst/>
          </a:prstGeom>
          <a:noFill/>
        </p:spPr>
        <p:txBody>
          <a:bodyPr wrap="square" rtlCol="0">
            <a:spAutoFit/>
          </a:bodyPr>
          <a:lstStyle/>
          <a:p>
            <a:pPr algn="ctr"/>
            <a:r>
              <a:rPr lang="en-US" sz="1600" dirty="0">
                <a:latin typeface="Palatino Linotype" panose="02040502050505030304" pitchFamily="18" charset="0"/>
              </a:rPr>
              <a:t>OP lasers</a:t>
            </a:r>
          </a:p>
        </p:txBody>
      </p:sp>
      <p:cxnSp>
        <p:nvCxnSpPr>
          <p:cNvPr id="34" name="Straight Arrow Connector 33">
            <a:extLst>
              <a:ext uri="{FF2B5EF4-FFF2-40B4-BE49-F238E27FC236}">
                <a16:creationId xmlns:a16="http://schemas.microsoft.com/office/drawing/2014/main" id="{80B12E89-827F-AC30-6104-ACF106C745F6}"/>
              </a:ext>
            </a:extLst>
          </p:cNvPr>
          <p:cNvCxnSpPr/>
          <p:nvPr/>
        </p:nvCxnSpPr>
        <p:spPr>
          <a:xfrm flipV="1">
            <a:off x="7196138" y="1647825"/>
            <a:ext cx="647700" cy="152400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3A4FD2A-2A6E-1180-4E3B-3B3C6AC2BC81}"/>
              </a:ext>
            </a:extLst>
          </p:cNvPr>
          <p:cNvCxnSpPr>
            <a:cxnSpLocks/>
          </p:cNvCxnSpPr>
          <p:nvPr/>
        </p:nvCxnSpPr>
        <p:spPr>
          <a:xfrm>
            <a:off x="9953484" y="1884998"/>
            <a:ext cx="425874" cy="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1B2242A-5AA3-5AA2-5E58-BDFD14EBDC91}"/>
              </a:ext>
            </a:extLst>
          </p:cNvPr>
          <p:cNvSpPr txBox="1"/>
          <p:nvPr/>
        </p:nvSpPr>
        <p:spPr>
          <a:xfrm>
            <a:off x="7442267" y="3407556"/>
            <a:ext cx="1024892" cy="369332"/>
          </a:xfrm>
          <a:prstGeom prst="rect">
            <a:avLst/>
          </a:prstGeom>
          <a:noFill/>
        </p:spPr>
        <p:txBody>
          <a:bodyPr wrap="square" rtlCol="0">
            <a:spAutoFit/>
          </a:bodyPr>
          <a:lstStyle/>
          <a:p>
            <a:pPr algn="ctr"/>
            <a:r>
              <a:rPr lang="en-US" b="1" baseline="30000" dirty="0">
                <a:latin typeface="Palatino Linotype" panose="02040502050505030304" pitchFamily="18" charset="0"/>
              </a:rPr>
              <a:t>1</a:t>
            </a:r>
            <a:r>
              <a:rPr lang="el-GR" b="1" dirty="0">
                <a:latin typeface="Palatino Linotype" panose="02040502050505030304" pitchFamily="18" charset="0"/>
              </a:rPr>
              <a:t>∑</a:t>
            </a:r>
            <a:r>
              <a:rPr lang="en-US" b="1" baseline="30000" dirty="0">
                <a:latin typeface="Palatino Linotype" panose="02040502050505030304" pitchFamily="18" charset="0"/>
              </a:rPr>
              <a:t>+</a:t>
            </a:r>
            <a:r>
              <a:rPr lang="en-US" b="1" dirty="0">
                <a:latin typeface="Palatino Linotype" panose="02040502050505030304" pitchFamily="18" charset="0"/>
              </a:rPr>
              <a:t>, </a:t>
            </a:r>
            <a:r>
              <a:rPr lang="en-US" b="1" i="1" dirty="0">
                <a:latin typeface="Palatino Linotype" panose="02040502050505030304" pitchFamily="18" charset="0"/>
              </a:rPr>
              <a:t>v</a:t>
            </a:r>
            <a:r>
              <a:rPr lang="en-US" b="1" dirty="0">
                <a:latin typeface="Palatino Linotype" panose="02040502050505030304" pitchFamily="18" charset="0"/>
              </a:rPr>
              <a:t>=0</a:t>
            </a:r>
            <a:endParaRPr lang="en-US" b="1" baseline="-25000" dirty="0">
              <a:latin typeface="Palatino Linotype" panose="02040502050505030304" pitchFamily="18" charset="0"/>
            </a:endParaRPr>
          </a:p>
        </p:txBody>
      </p:sp>
      <p:cxnSp>
        <p:nvCxnSpPr>
          <p:cNvPr id="41" name="Straight Arrow Connector 40">
            <a:extLst>
              <a:ext uri="{FF2B5EF4-FFF2-40B4-BE49-F238E27FC236}">
                <a16:creationId xmlns:a16="http://schemas.microsoft.com/office/drawing/2014/main" id="{6280FC1F-1319-E8CF-B2E9-CA656C1E1BBB}"/>
              </a:ext>
            </a:extLst>
          </p:cNvPr>
          <p:cNvCxnSpPr>
            <a:cxnSpLocks/>
          </p:cNvCxnSpPr>
          <p:nvPr/>
        </p:nvCxnSpPr>
        <p:spPr>
          <a:xfrm flipV="1">
            <a:off x="4171950" y="1540682"/>
            <a:ext cx="0" cy="71198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D26F238-0F16-043E-578E-3353487E0A49}"/>
              </a:ext>
            </a:extLst>
          </p:cNvPr>
          <p:cNvSpPr txBox="1"/>
          <p:nvPr/>
        </p:nvSpPr>
        <p:spPr>
          <a:xfrm>
            <a:off x="4182094" y="1426174"/>
            <a:ext cx="346282" cy="369332"/>
          </a:xfrm>
          <a:prstGeom prst="rect">
            <a:avLst/>
          </a:prstGeom>
          <a:noFill/>
        </p:spPr>
        <p:txBody>
          <a:bodyPr wrap="square" rtlCol="0">
            <a:spAutoFit/>
          </a:bodyPr>
          <a:lstStyle/>
          <a:p>
            <a:pPr algn="ctr"/>
            <a:r>
              <a:rPr lang="en-US" b="1" dirty="0">
                <a:latin typeface="Palatino Linotype" panose="02040502050505030304" pitchFamily="18" charset="0"/>
              </a:rPr>
              <a:t>B</a:t>
            </a:r>
          </a:p>
        </p:txBody>
      </p:sp>
      <p:cxnSp>
        <p:nvCxnSpPr>
          <p:cNvPr id="45" name="Straight Connector 44">
            <a:extLst>
              <a:ext uri="{FF2B5EF4-FFF2-40B4-BE49-F238E27FC236}">
                <a16:creationId xmlns:a16="http://schemas.microsoft.com/office/drawing/2014/main" id="{950B02EE-149F-5AB7-2A11-8CC765C6F26A}"/>
              </a:ext>
            </a:extLst>
          </p:cNvPr>
          <p:cNvCxnSpPr/>
          <p:nvPr/>
        </p:nvCxnSpPr>
        <p:spPr>
          <a:xfrm>
            <a:off x="6728102" y="3492609"/>
            <a:ext cx="1828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FC9F713B-E93E-4A2D-2D76-47D3A2F117A3}"/>
              </a:ext>
            </a:extLst>
          </p:cNvPr>
          <p:cNvSpPr txBox="1"/>
          <p:nvPr/>
        </p:nvSpPr>
        <p:spPr>
          <a:xfrm>
            <a:off x="6279640" y="3488627"/>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0" name="TextBox 49">
            <a:extLst>
              <a:ext uri="{FF2B5EF4-FFF2-40B4-BE49-F238E27FC236}">
                <a16:creationId xmlns:a16="http://schemas.microsoft.com/office/drawing/2014/main" id="{D72B8C91-405F-D2AF-88DF-AD6336D8FBA4}"/>
              </a:ext>
            </a:extLst>
          </p:cNvPr>
          <p:cNvSpPr txBox="1"/>
          <p:nvPr/>
        </p:nvSpPr>
        <p:spPr>
          <a:xfrm>
            <a:off x="6555439" y="3464215"/>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51" name="Oval 50">
            <a:extLst>
              <a:ext uri="{FF2B5EF4-FFF2-40B4-BE49-F238E27FC236}">
                <a16:creationId xmlns:a16="http://schemas.microsoft.com/office/drawing/2014/main" id="{3FD99E44-7957-E22F-BEB3-A13941578E8A}"/>
              </a:ext>
            </a:extLst>
          </p:cNvPr>
          <p:cNvSpPr/>
          <p:nvPr/>
        </p:nvSpPr>
        <p:spPr>
          <a:xfrm>
            <a:off x="6759203" y="3360221"/>
            <a:ext cx="120142" cy="120142"/>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5243C4B1-CA5E-9091-E021-FC8CF03B823B}"/>
              </a:ext>
            </a:extLst>
          </p:cNvPr>
          <p:cNvCxnSpPr>
            <a:cxnSpLocks/>
          </p:cNvCxnSpPr>
          <p:nvPr/>
        </p:nvCxnSpPr>
        <p:spPr>
          <a:xfrm flipV="1">
            <a:off x="6892595" y="1652987"/>
            <a:ext cx="684441" cy="161045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ABA9E6B-B9CF-D3C2-BF37-A2F3CC5EB82A}"/>
              </a:ext>
            </a:extLst>
          </p:cNvPr>
          <p:cNvCxnSpPr>
            <a:cxnSpLocks/>
          </p:cNvCxnSpPr>
          <p:nvPr/>
        </p:nvCxnSpPr>
        <p:spPr>
          <a:xfrm>
            <a:off x="9953484" y="1991832"/>
            <a:ext cx="425874"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3" name="Arrow: Curved Down 52">
            <a:extLst>
              <a:ext uri="{FF2B5EF4-FFF2-40B4-BE49-F238E27FC236}">
                <a16:creationId xmlns:a16="http://schemas.microsoft.com/office/drawing/2014/main" id="{8BF54441-4305-4875-F0CB-F9942E0251AE}"/>
              </a:ext>
            </a:extLst>
          </p:cNvPr>
          <p:cNvSpPr/>
          <p:nvPr/>
        </p:nvSpPr>
        <p:spPr>
          <a:xfrm flipH="1">
            <a:off x="7118525" y="2265353"/>
            <a:ext cx="270940" cy="185098"/>
          </a:xfrm>
          <a:prstGeom prst="curved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a:extLst>
              <a:ext uri="{FF2B5EF4-FFF2-40B4-BE49-F238E27FC236}">
                <a16:creationId xmlns:a16="http://schemas.microsoft.com/office/drawing/2014/main" id="{8B4B6EE9-46AA-ED1C-C9F3-63C7949F5960}"/>
              </a:ext>
            </a:extLst>
          </p:cNvPr>
          <p:cNvCxnSpPr>
            <a:cxnSpLocks/>
          </p:cNvCxnSpPr>
          <p:nvPr/>
        </p:nvCxnSpPr>
        <p:spPr>
          <a:xfrm flipV="1">
            <a:off x="6613439" y="1651786"/>
            <a:ext cx="684441" cy="1610450"/>
          </a:xfrm>
          <a:prstGeom prst="straightConnector1">
            <a:avLst/>
          </a:prstGeom>
          <a:ln w="254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7023460C-0187-3117-CA9E-A69C63441E12}"/>
                  </a:ext>
                </a:extLst>
              </p:cNvPr>
              <p:cNvSpPr txBox="1"/>
              <p:nvPr/>
            </p:nvSpPr>
            <p:spPr>
              <a:xfrm rot="17574392">
                <a:off x="6356565" y="2219426"/>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~1</m:t>
                      </m:r>
                      <m:r>
                        <a:rPr lang="en-US" b="0" i="1" smtClean="0">
                          <a:latin typeface="Cambria Math" panose="02040503050406030204" pitchFamily="18" charset="0"/>
                        </a:rPr>
                        <m:t>𝜇</m:t>
                      </m:r>
                      <m:r>
                        <a:rPr lang="en-US" b="0" i="1" smtClean="0">
                          <a:latin typeface="Cambria Math" panose="02040503050406030204" pitchFamily="18" charset="0"/>
                        </a:rPr>
                        <m:t>𝑠</m:t>
                      </m:r>
                    </m:oMath>
                  </m:oMathPara>
                </a14:m>
                <a:endParaRPr lang="en-US" dirty="0"/>
              </a:p>
            </p:txBody>
          </p:sp>
        </mc:Choice>
        <mc:Fallback xmlns="">
          <p:sp>
            <p:nvSpPr>
              <p:cNvPr id="56" name="TextBox 55">
                <a:extLst>
                  <a:ext uri="{FF2B5EF4-FFF2-40B4-BE49-F238E27FC236}">
                    <a16:creationId xmlns:a16="http://schemas.microsoft.com/office/drawing/2014/main" id="{7023460C-0187-3117-CA9E-A69C63441E12}"/>
                  </a:ext>
                </a:extLst>
              </p:cNvPr>
              <p:cNvSpPr txBox="1">
                <a:spLocks noRot="1" noChangeAspect="1" noMove="1" noResize="1" noEditPoints="1" noAdjustHandles="1" noChangeArrowheads="1" noChangeShapeType="1" noTextEdit="1"/>
              </p:cNvSpPr>
              <p:nvPr/>
            </p:nvSpPr>
            <p:spPr>
              <a:xfrm rot="17574392">
                <a:off x="6356565" y="2219426"/>
                <a:ext cx="813759" cy="369332"/>
              </a:xfrm>
              <a:prstGeom prst="rect">
                <a:avLst/>
              </a:prstGeom>
              <a:blipFill>
                <a:blip r:embed="rId3"/>
                <a:stretch>
                  <a:fillRect r="-5505"/>
                </a:stretch>
              </a:blipFill>
            </p:spPr>
            <p:txBody>
              <a:bodyPr/>
              <a:lstStyle/>
              <a:p>
                <a:r>
                  <a:rPr lang="en-US">
                    <a:noFill/>
                  </a:rPr>
                  <a:t> </a:t>
                </a:r>
              </a:p>
            </p:txBody>
          </p:sp>
        </mc:Fallback>
      </mc:AlternateContent>
      <p:cxnSp>
        <p:nvCxnSpPr>
          <p:cNvPr id="57" name="Straight Arrow Connector 56">
            <a:extLst>
              <a:ext uri="{FF2B5EF4-FFF2-40B4-BE49-F238E27FC236}">
                <a16:creationId xmlns:a16="http://schemas.microsoft.com/office/drawing/2014/main" id="{DF196AB4-703F-3ED5-35A7-BD0B9C1452E5}"/>
              </a:ext>
            </a:extLst>
          </p:cNvPr>
          <p:cNvCxnSpPr>
            <a:cxnSpLocks/>
          </p:cNvCxnSpPr>
          <p:nvPr/>
        </p:nvCxnSpPr>
        <p:spPr>
          <a:xfrm flipH="1" flipV="1">
            <a:off x="7147659" y="3916627"/>
            <a:ext cx="2114093" cy="1330573"/>
          </a:xfrm>
          <a:prstGeom prst="straightConnector1">
            <a:avLst/>
          </a:prstGeom>
          <a:ln w="25400">
            <a:solidFill>
              <a:schemeClr val="bg1">
                <a:lumMod val="6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ADDB42E-8CB7-5580-3305-BECB9347CE71}"/>
                  </a:ext>
                </a:extLst>
              </p:cNvPr>
              <p:cNvSpPr txBox="1"/>
              <p:nvPr/>
            </p:nvSpPr>
            <p:spPr>
              <a:xfrm rot="1832604">
                <a:off x="7857416" y="4255228"/>
                <a:ext cx="81375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𝜏</m:t>
                      </m:r>
                      <m:r>
                        <a:rPr lang="en-US" b="0" i="1" smtClean="0">
                          <a:latin typeface="Cambria Math" panose="02040503050406030204" pitchFamily="18" charset="0"/>
                        </a:rPr>
                        <m:t>~5</m:t>
                      </m:r>
                      <m:r>
                        <a:rPr lang="en-US" b="0" i="1" smtClean="0">
                          <a:latin typeface="Cambria Math" panose="02040503050406030204" pitchFamily="18" charset="0"/>
                        </a:rPr>
                        <m:t>𝑠</m:t>
                      </m:r>
                    </m:oMath>
                  </m:oMathPara>
                </a14:m>
                <a:endParaRPr lang="en-US" dirty="0"/>
              </a:p>
            </p:txBody>
          </p:sp>
        </mc:Choice>
        <mc:Fallback xmlns="">
          <p:sp>
            <p:nvSpPr>
              <p:cNvPr id="59" name="TextBox 58">
                <a:extLst>
                  <a:ext uri="{FF2B5EF4-FFF2-40B4-BE49-F238E27FC236}">
                    <a16:creationId xmlns:a16="http://schemas.microsoft.com/office/drawing/2014/main" id="{BADDB42E-8CB7-5580-3305-BECB9347CE71}"/>
                  </a:ext>
                </a:extLst>
              </p:cNvPr>
              <p:cNvSpPr txBox="1">
                <a:spLocks noRot="1" noChangeAspect="1" noMove="1" noResize="1" noEditPoints="1" noAdjustHandles="1" noChangeArrowheads="1" noChangeShapeType="1" noTextEdit="1"/>
              </p:cNvSpPr>
              <p:nvPr/>
            </p:nvSpPr>
            <p:spPr>
              <a:xfrm rot="1832604">
                <a:off x="7857416" y="4255228"/>
                <a:ext cx="813759" cy="369332"/>
              </a:xfrm>
              <a:prstGeom prst="rect">
                <a:avLst/>
              </a:prstGeom>
              <a:blipFill>
                <a:blip r:embed="rId4"/>
                <a:stretch>
                  <a:fillRect/>
                </a:stretch>
              </a:blipFill>
            </p:spPr>
            <p:txBody>
              <a:bodyPr/>
              <a:lstStyle/>
              <a:p>
                <a:r>
                  <a:rPr lang="en-US">
                    <a:noFill/>
                  </a:rPr>
                  <a:t> </a:t>
                </a:r>
              </a:p>
            </p:txBody>
          </p:sp>
        </mc:Fallback>
      </mc:AlternateContent>
      <p:sp>
        <p:nvSpPr>
          <p:cNvPr id="46" name="Rectangle: Rounded Corners 45">
            <a:extLst>
              <a:ext uri="{FF2B5EF4-FFF2-40B4-BE49-F238E27FC236}">
                <a16:creationId xmlns:a16="http://schemas.microsoft.com/office/drawing/2014/main" id="{F599AF55-9A5C-5D83-B916-793B0A04B636}"/>
              </a:ext>
            </a:extLst>
          </p:cNvPr>
          <p:cNvSpPr/>
          <p:nvPr/>
        </p:nvSpPr>
        <p:spPr>
          <a:xfrm>
            <a:off x="297076" y="891746"/>
            <a:ext cx="2852810" cy="5477430"/>
          </a:xfrm>
          <a:prstGeom prst="roundRect">
            <a:avLst>
              <a:gd name="adj" fmla="val 3016"/>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92BA2519-5059-3739-688D-80C5442D65D5}"/>
              </a:ext>
            </a:extLst>
          </p:cNvPr>
          <p:cNvSpPr txBox="1"/>
          <p:nvPr/>
        </p:nvSpPr>
        <p:spPr>
          <a:xfrm>
            <a:off x="357588" y="966788"/>
            <a:ext cx="966788" cy="369332"/>
          </a:xfrm>
          <a:prstGeom prst="rect">
            <a:avLst/>
          </a:prstGeom>
          <a:noFill/>
        </p:spPr>
        <p:txBody>
          <a:bodyPr wrap="square" rtlCol="0">
            <a:spAutoFit/>
          </a:bodyPr>
          <a:lstStyle/>
          <a:p>
            <a:pPr algn="ctr"/>
            <a:r>
              <a:rPr lang="en-US" b="1" baseline="30000" dirty="0">
                <a:latin typeface="Palatino Linotype" panose="02040502050505030304" pitchFamily="18" charset="0"/>
              </a:rPr>
              <a:t>171</a:t>
            </a:r>
            <a:r>
              <a:rPr lang="en-US" b="1" dirty="0">
                <a:latin typeface="Palatino Linotype" panose="02040502050505030304" pitchFamily="18" charset="0"/>
              </a:rPr>
              <a:t>Yb</a:t>
            </a:r>
            <a:r>
              <a:rPr lang="en-US" b="1" baseline="30000" dirty="0">
                <a:latin typeface="Palatino Linotype" panose="02040502050505030304" pitchFamily="18" charset="0"/>
              </a:rPr>
              <a:t>+</a:t>
            </a:r>
          </a:p>
        </p:txBody>
      </p:sp>
      <p:cxnSp>
        <p:nvCxnSpPr>
          <p:cNvPr id="52" name="Straight Connector 51">
            <a:extLst>
              <a:ext uri="{FF2B5EF4-FFF2-40B4-BE49-F238E27FC236}">
                <a16:creationId xmlns:a16="http://schemas.microsoft.com/office/drawing/2014/main" id="{604F2D60-29B6-6BDB-AF6E-FED05A87DB0D}"/>
              </a:ext>
            </a:extLst>
          </p:cNvPr>
          <p:cNvCxnSpPr/>
          <p:nvPr/>
        </p:nvCxnSpPr>
        <p:spPr>
          <a:xfrm>
            <a:off x="1856389" y="5668308"/>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967801-0C6E-9F48-B65C-944BEFBA1E5D}"/>
              </a:ext>
            </a:extLst>
          </p:cNvPr>
          <p:cNvCxnSpPr/>
          <p:nvPr/>
        </p:nvCxnSpPr>
        <p:spPr>
          <a:xfrm>
            <a:off x="775301" y="1990237"/>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CB9A83A-ED65-373B-9059-4D40A2ECA6DF}"/>
              </a:ext>
            </a:extLst>
          </p:cNvPr>
          <p:cNvCxnSpPr/>
          <p:nvPr/>
        </p:nvCxnSpPr>
        <p:spPr>
          <a:xfrm>
            <a:off x="1856389" y="3521187"/>
            <a:ext cx="3657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5A5026E-8E7E-B7E0-9149-8C5AAD5ED149}"/>
              </a:ext>
            </a:extLst>
          </p:cNvPr>
          <p:cNvSpPr txBox="1"/>
          <p:nvPr/>
        </p:nvSpPr>
        <p:spPr>
          <a:xfrm>
            <a:off x="724330" y="5483642"/>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S</a:t>
            </a:r>
            <a:r>
              <a:rPr lang="en-US" b="1" baseline="-25000" dirty="0">
                <a:latin typeface="Palatino Linotype" panose="02040502050505030304" pitchFamily="18" charset="0"/>
              </a:rPr>
              <a:t>1/2</a:t>
            </a:r>
            <a:r>
              <a:rPr lang="en-US" b="1" dirty="0">
                <a:latin typeface="Palatino Linotype" panose="02040502050505030304" pitchFamily="18" charset="0"/>
              </a:rPr>
              <a:t>, </a:t>
            </a:r>
            <a:r>
              <a:rPr lang="en-US" b="1" i="1" dirty="0">
                <a:latin typeface="Palatino Linotype" panose="02040502050505030304" pitchFamily="18" charset="0"/>
              </a:rPr>
              <a:t>F=1</a:t>
            </a:r>
            <a:endParaRPr lang="en-US" b="1" baseline="-25000" dirty="0">
              <a:latin typeface="Palatino Linotype" panose="02040502050505030304" pitchFamily="18" charset="0"/>
            </a:endParaRPr>
          </a:p>
        </p:txBody>
      </p:sp>
      <p:sp>
        <p:nvSpPr>
          <p:cNvPr id="61" name="TextBox 60">
            <a:extLst>
              <a:ext uri="{FF2B5EF4-FFF2-40B4-BE49-F238E27FC236}">
                <a16:creationId xmlns:a16="http://schemas.microsoft.com/office/drawing/2014/main" id="{935ECCA9-C0C3-85A0-FAF6-80C674C801FB}"/>
              </a:ext>
            </a:extLst>
          </p:cNvPr>
          <p:cNvSpPr txBox="1"/>
          <p:nvPr/>
        </p:nvSpPr>
        <p:spPr>
          <a:xfrm>
            <a:off x="1644674" y="2967190"/>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D</a:t>
            </a:r>
            <a:r>
              <a:rPr lang="en-US" b="1" baseline="-25000" dirty="0">
                <a:latin typeface="Palatino Linotype" panose="02040502050505030304" pitchFamily="18" charset="0"/>
              </a:rPr>
              <a:t>5/2</a:t>
            </a:r>
            <a:r>
              <a:rPr lang="en-US" b="1" dirty="0">
                <a:latin typeface="Palatino Linotype" panose="02040502050505030304" pitchFamily="18" charset="0"/>
              </a:rPr>
              <a:t>, </a:t>
            </a:r>
            <a:r>
              <a:rPr lang="en-US" b="1" i="1" dirty="0">
                <a:latin typeface="Palatino Linotype" panose="02040502050505030304" pitchFamily="18" charset="0"/>
              </a:rPr>
              <a:t>F=2</a:t>
            </a:r>
            <a:endParaRPr lang="en-US" b="1" baseline="-25000" dirty="0">
              <a:latin typeface="Palatino Linotype" panose="02040502050505030304" pitchFamily="18" charset="0"/>
            </a:endParaRPr>
          </a:p>
        </p:txBody>
      </p:sp>
      <p:sp>
        <p:nvSpPr>
          <p:cNvPr id="62" name="TextBox 61">
            <a:extLst>
              <a:ext uri="{FF2B5EF4-FFF2-40B4-BE49-F238E27FC236}">
                <a16:creationId xmlns:a16="http://schemas.microsoft.com/office/drawing/2014/main" id="{B4054209-A0E0-ED6C-81CB-D5F0D1506077}"/>
              </a:ext>
            </a:extLst>
          </p:cNvPr>
          <p:cNvSpPr txBox="1"/>
          <p:nvPr/>
        </p:nvSpPr>
        <p:spPr>
          <a:xfrm>
            <a:off x="1230667" y="1805571"/>
            <a:ext cx="1127494" cy="369332"/>
          </a:xfrm>
          <a:prstGeom prst="rect">
            <a:avLst/>
          </a:prstGeom>
          <a:noFill/>
        </p:spPr>
        <p:txBody>
          <a:bodyPr wrap="square" rtlCol="0">
            <a:spAutoFit/>
          </a:bodyPr>
          <a:lstStyle/>
          <a:p>
            <a:pPr algn="ctr"/>
            <a:r>
              <a:rPr lang="en-US" b="1" baseline="30000" dirty="0">
                <a:latin typeface="Palatino Linotype" panose="02040502050505030304" pitchFamily="18" charset="0"/>
              </a:rPr>
              <a:t>2</a:t>
            </a:r>
            <a:r>
              <a:rPr lang="en-US" b="1" dirty="0">
                <a:latin typeface="Palatino Linotype" panose="02040502050505030304" pitchFamily="18" charset="0"/>
              </a:rPr>
              <a:t>P</a:t>
            </a:r>
            <a:r>
              <a:rPr lang="en-US" b="1" baseline="-25000" dirty="0">
                <a:latin typeface="Palatino Linotype" panose="02040502050505030304" pitchFamily="18" charset="0"/>
              </a:rPr>
              <a:t>1/2</a:t>
            </a:r>
            <a:r>
              <a:rPr lang="en-US" b="1" dirty="0">
                <a:latin typeface="Palatino Linotype" panose="02040502050505030304" pitchFamily="18" charset="0"/>
              </a:rPr>
              <a:t>, </a:t>
            </a:r>
            <a:r>
              <a:rPr lang="en-US" b="1" i="1" dirty="0">
                <a:latin typeface="Palatino Linotype" panose="02040502050505030304" pitchFamily="18" charset="0"/>
              </a:rPr>
              <a:t>F=0</a:t>
            </a:r>
            <a:endParaRPr lang="en-US" b="1" baseline="-25000" dirty="0">
              <a:latin typeface="Palatino Linotype" panose="02040502050505030304" pitchFamily="18" charset="0"/>
            </a:endParaRPr>
          </a:p>
        </p:txBody>
      </p:sp>
      <p:sp>
        <p:nvSpPr>
          <p:cNvPr id="79" name="Rectangle: Rounded Corners 78">
            <a:extLst>
              <a:ext uri="{FF2B5EF4-FFF2-40B4-BE49-F238E27FC236}">
                <a16:creationId xmlns:a16="http://schemas.microsoft.com/office/drawing/2014/main" id="{BBDB5BFA-0FFC-DCFD-9CF9-80F1BF57D159}"/>
              </a:ext>
            </a:extLst>
          </p:cNvPr>
          <p:cNvSpPr/>
          <p:nvPr/>
        </p:nvSpPr>
        <p:spPr>
          <a:xfrm>
            <a:off x="9396986" y="5092188"/>
            <a:ext cx="544796" cy="771296"/>
          </a:xfrm>
          <a:prstGeom prst="roundRect">
            <a:avLst>
              <a:gd name="adj" fmla="val 98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Rounded Corners 79">
            <a:extLst>
              <a:ext uri="{FF2B5EF4-FFF2-40B4-BE49-F238E27FC236}">
                <a16:creationId xmlns:a16="http://schemas.microsoft.com/office/drawing/2014/main" id="{CFE44978-BE65-9337-35E0-460EA062765D}"/>
              </a:ext>
            </a:extLst>
          </p:cNvPr>
          <p:cNvSpPr/>
          <p:nvPr/>
        </p:nvSpPr>
        <p:spPr>
          <a:xfrm>
            <a:off x="4182094" y="4704679"/>
            <a:ext cx="2097546" cy="1194511"/>
          </a:xfrm>
          <a:prstGeom prst="roundRect">
            <a:avLst>
              <a:gd name="adj" fmla="val 9889"/>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651219DC-9B5A-4522-0896-7C5BB660A456}"/>
              </a:ext>
            </a:extLst>
          </p:cNvPr>
          <p:cNvGrpSpPr/>
          <p:nvPr/>
        </p:nvGrpSpPr>
        <p:grpSpPr>
          <a:xfrm>
            <a:off x="4315889" y="4927210"/>
            <a:ext cx="1822843" cy="802891"/>
            <a:chOff x="4085238" y="4868072"/>
            <a:chExt cx="1369697" cy="603298"/>
          </a:xfrm>
        </p:grpSpPr>
        <p:cxnSp>
          <p:nvCxnSpPr>
            <p:cNvPr id="82" name="Straight Connector 81">
              <a:extLst>
                <a:ext uri="{FF2B5EF4-FFF2-40B4-BE49-F238E27FC236}">
                  <a16:creationId xmlns:a16="http://schemas.microsoft.com/office/drawing/2014/main" id="{A2BD8EA9-6759-4CA0-E4B9-F5A674C0F6C7}"/>
                </a:ext>
              </a:extLst>
            </p:cNvPr>
            <p:cNvCxnSpPr>
              <a:cxnSpLocks/>
            </p:cNvCxnSpPr>
            <p:nvPr/>
          </p:nvCxnSpPr>
          <p:spPr>
            <a:xfrm>
              <a:off x="4447189" y="489863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5DE43EB-1D1B-70F6-97D1-BE083EDAE200}"/>
                </a:ext>
              </a:extLst>
            </p:cNvPr>
            <p:cNvCxnSpPr>
              <a:cxnSpLocks/>
            </p:cNvCxnSpPr>
            <p:nvPr/>
          </p:nvCxnSpPr>
          <p:spPr>
            <a:xfrm>
              <a:off x="4809140" y="4868072"/>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71511CD-BA7E-2822-B971-9CB8B15A96D5}"/>
                </a:ext>
              </a:extLst>
            </p:cNvPr>
            <p:cNvCxnSpPr>
              <a:cxnSpLocks/>
            </p:cNvCxnSpPr>
            <p:nvPr/>
          </p:nvCxnSpPr>
          <p:spPr>
            <a:xfrm>
              <a:off x="4447189" y="5035367"/>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12BE2BE-61F5-471E-33D6-1AFD2B271EA7}"/>
                </a:ext>
              </a:extLst>
            </p:cNvPr>
            <p:cNvCxnSpPr>
              <a:cxnSpLocks/>
            </p:cNvCxnSpPr>
            <p:nvPr/>
          </p:nvCxnSpPr>
          <p:spPr>
            <a:xfrm>
              <a:off x="4809140" y="5004808"/>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59FFF4E-ACCB-FF8F-D061-8950069BF5CA}"/>
                </a:ext>
              </a:extLst>
            </p:cNvPr>
            <p:cNvCxnSpPr>
              <a:cxnSpLocks/>
            </p:cNvCxnSpPr>
            <p:nvPr/>
          </p:nvCxnSpPr>
          <p:spPr>
            <a:xfrm>
              <a:off x="4085238" y="5334634"/>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29C04AD-E981-0FF4-B845-F8E66447C0F7}"/>
                </a:ext>
              </a:extLst>
            </p:cNvPr>
            <p:cNvCxnSpPr>
              <a:cxnSpLocks/>
            </p:cNvCxnSpPr>
            <p:nvPr/>
          </p:nvCxnSpPr>
          <p:spPr>
            <a:xfrm>
              <a:off x="4447189" y="5304075"/>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E3DC94D-31CB-98C5-EA11-5DC4E3C81D49}"/>
                </a:ext>
              </a:extLst>
            </p:cNvPr>
            <p:cNvCxnSpPr>
              <a:cxnSpLocks/>
            </p:cNvCxnSpPr>
            <p:nvPr/>
          </p:nvCxnSpPr>
          <p:spPr>
            <a:xfrm>
              <a:off x="4085238" y="5471370"/>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7EB62C3-46CB-3857-DE81-CFC8B5138989}"/>
                </a:ext>
              </a:extLst>
            </p:cNvPr>
            <p:cNvCxnSpPr>
              <a:cxnSpLocks/>
            </p:cNvCxnSpPr>
            <p:nvPr/>
          </p:nvCxnSpPr>
          <p:spPr>
            <a:xfrm>
              <a:off x="4447189" y="544081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3C755F8-54CE-439C-7E68-4CB97D4EFCDF}"/>
                </a:ext>
              </a:extLst>
            </p:cNvPr>
            <p:cNvCxnSpPr>
              <a:cxnSpLocks/>
            </p:cNvCxnSpPr>
            <p:nvPr/>
          </p:nvCxnSpPr>
          <p:spPr>
            <a:xfrm>
              <a:off x="4818664" y="5270065"/>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F0BDBC4-207C-1A2C-0248-5AF28561762C}"/>
                </a:ext>
              </a:extLst>
            </p:cNvPr>
            <p:cNvCxnSpPr>
              <a:cxnSpLocks/>
            </p:cNvCxnSpPr>
            <p:nvPr/>
          </p:nvCxnSpPr>
          <p:spPr>
            <a:xfrm>
              <a:off x="5180615" y="5239506"/>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2C3DC75-DF90-1F93-8A9E-4958FE36DC90}"/>
                </a:ext>
              </a:extLst>
            </p:cNvPr>
            <p:cNvCxnSpPr>
              <a:cxnSpLocks/>
            </p:cNvCxnSpPr>
            <p:nvPr/>
          </p:nvCxnSpPr>
          <p:spPr>
            <a:xfrm>
              <a:off x="4818664" y="5406801"/>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B4C256E-734A-989C-922C-812A5F4A4A0C}"/>
                </a:ext>
              </a:extLst>
            </p:cNvPr>
            <p:cNvCxnSpPr>
              <a:cxnSpLocks/>
            </p:cNvCxnSpPr>
            <p:nvPr/>
          </p:nvCxnSpPr>
          <p:spPr>
            <a:xfrm>
              <a:off x="5180615" y="5376242"/>
              <a:ext cx="274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4" name="Straight Arrow Connector 93">
            <a:extLst>
              <a:ext uri="{FF2B5EF4-FFF2-40B4-BE49-F238E27FC236}">
                <a16:creationId xmlns:a16="http://schemas.microsoft.com/office/drawing/2014/main" id="{81D4C36E-3A8F-8279-BD77-34B4957BE620}"/>
              </a:ext>
            </a:extLst>
          </p:cNvPr>
          <p:cNvCxnSpPr>
            <a:cxnSpLocks/>
          </p:cNvCxnSpPr>
          <p:nvPr/>
        </p:nvCxnSpPr>
        <p:spPr>
          <a:xfrm>
            <a:off x="6952647" y="5305926"/>
            <a:ext cx="2321308" cy="230524"/>
          </a:xfrm>
          <a:prstGeom prst="straightConnector1">
            <a:avLst/>
          </a:prstGeom>
          <a:ln w="12700">
            <a:solidFill>
              <a:schemeClr val="bg1">
                <a:lumMod val="75000"/>
              </a:schemeClr>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8BDC5882-18B4-82C4-3FCF-9008255A2E29}"/>
              </a:ext>
            </a:extLst>
          </p:cNvPr>
          <p:cNvSpPr txBox="1"/>
          <p:nvPr/>
        </p:nvSpPr>
        <p:spPr>
          <a:xfrm>
            <a:off x="3791978" y="5847519"/>
            <a:ext cx="530355" cy="307777"/>
          </a:xfrm>
          <a:prstGeom prst="rect">
            <a:avLst/>
          </a:prstGeom>
          <a:noFill/>
        </p:spPr>
        <p:txBody>
          <a:bodyPr wrap="square">
            <a:spAutoFit/>
          </a:bodyPr>
          <a:lstStyle/>
          <a:p>
            <a:pPr algn="ctr"/>
            <a:r>
              <a:rPr lang="en-US" sz="1400" b="1" dirty="0">
                <a:latin typeface="Palatino Linotype" panose="02040502050505030304" pitchFamily="18" charset="0"/>
              </a:rPr>
              <a:t>m</a:t>
            </a:r>
            <a:r>
              <a:rPr lang="en-US" sz="1400" b="1" baseline="-25000" dirty="0">
                <a:latin typeface="Palatino Linotype" panose="02040502050505030304" pitchFamily="18" charset="0"/>
              </a:rPr>
              <a:t>F</a:t>
            </a:r>
            <a:endParaRPr lang="en-US" sz="1400" baseline="-25000" dirty="0"/>
          </a:p>
        </p:txBody>
      </p:sp>
      <p:sp>
        <p:nvSpPr>
          <p:cNvPr id="96" name="TextBox 95">
            <a:extLst>
              <a:ext uri="{FF2B5EF4-FFF2-40B4-BE49-F238E27FC236}">
                <a16:creationId xmlns:a16="http://schemas.microsoft.com/office/drawing/2014/main" id="{021EC9DE-9776-8001-E32A-649950F2CC3E}"/>
              </a:ext>
            </a:extLst>
          </p:cNvPr>
          <p:cNvSpPr txBox="1"/>
          <p:nvPr/>
        </p:nvSpPr>
        <p:spPr>
          <a:xfrm>
            <a:off x="4209433" y="5879985"/>
            <a:ext cx="530355" cy="307777"/>
          </a:xfrm>
          <a:prstGeom prst="rect">
            <a:avLst/>
          </a:prstGeom>
          <a:noFill/>
        </p:spPr>
        <p:txBody>
          <a:bodyPr wrap="square">
            <a:spAutoFit/>
          </a:bodyPr>
          <a:lstStyle/>
          <a:p>
            <a:pPr algn="ctr"/>
            <a:r>
              <a:rPr lang="en-US" sz="1400" b="1" dirty="0">
                <a:latin typeface="Palatino Linotype" panose="02040502050505030304" pitchFamily="18" charset="0"/>
              </a:rPr>
              <a:t>-3/2</a:t>
            </a:r>
            <a:endParaRPr lang="en-US" sz="1400" dirty="0"/>
          </a:p>
        </p:txBody>
      </p:sp>
      <p:sp>
        <p:nvSpPr>
          <p:cNvPr id="97" name="TextBox 96">
            <a:extLst>
              <a:ext uri="{FF2B5EF4-FFF2-40B4-BE49-F238E27FC236}">
                <a16:creationId xmlns:a16="http://schemas.microsoft.com/office/drawing/2014/main" id="{A07DFFF3-2E83-9C78-035C-51555BDFE274}"/>
              </a:ext>
            </a:extLst>
          </p:cNvPr>
          <p:cNvSpPr txBox="1"/>
          <p:nvPr/>
        </p:nvSpPr>
        <p:spPr>
          <a:xfrm>
            <a:off x="4680964"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98" name="TextBox 97">
            <a:extLst>
              <a:ext uri="{FF2B5EF4-FFF2-40B4-BE49-F238E27FC236}">
                <a16:creationId xmlns:a16="http://schemas.microsoft.com/office/drawing/2014/main" id="{2DB26B2D-54C0-39DC-884F-83D0F418376A}"/>
              </a:ext>
            </a:extLst>
          </p:cNvPr>
          <p:cNvSpPr txBox="1"/>
          <p:nvPr/>
        </p:nvSpPr>
        <p:spPr>
          <a:xfrm>
            <a:off x="5194751"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1/2</a:t>
            </a:r>
            <a:endParaRPr lang="en-US" sz="1400" dirty="0"/>
          </a:p>
        </p:txBody>
      </p:sp>
      <p:sp>
        <p:nvSpPr>
          <p:cNvPr id="99" name="TextBox 98">
            <a:extLst>
              <a:ext uri="{FF2B5EF4-FFF2-40B4-BE49-F238E27FC236}">
                <a16:creationId xmlns:a16="http://schemas.microsoft.com/office/drawing/2014/main" id="{B1DECE68-3273-0D3F-5DFA-AB459525DFFE}"/>
              </a:ext>
            </a:extLst>
          </p:cNvPr>
          <p:cNvSpPr txBox="1"/>
          <p:nvPr/>
        </p:nvSpPr>
        <p:spPr>
          <a:xfrm>
            <a:off x="5687929" y="5898690"/>
            <a:ext cx="530355" cy="307777"/>
          </a:xfrm>
          <a:prstGeom prst="rect">
            <a:avLst/>
          </a:prstGeom>
          <a:noFill/>
        </p:spPr>
        <p:txBody>
          <a:bodyPr wrap="square">
            <a:spAutoFit/>
          </a:bodyPr>
          <a:lstStyle/>
          <a:p>
            <a:pPr algn="ctr"/>
            <a:r>
              <a:rPr lang="en-US" sz="1400" b="1" dirty="0">
                <a:latin typeface="Palatino Linotype" panose="02040502050505030304" pitchFamily="18" charset="0"/>
              </a:rPr>
              <a:t>3/2</a:t>
            </a:r>
            <a:endParaRPr lang="en-US" sz="1400" dirty="0"/>
          </a:p>
        </p:txBody>
      </p:sp>
      <p:sp>
        <p:nvSpPr>
          <p:cNvPr id="100" name="TextBox 99">
            <a:extLst>
              <a:ext uri="{FF2B5EF4-FFF2-40B4-BE49-F238E27FC236}">
                <a16:creationId xmlns:a16="http://schemas.microsoft.com/office/drawing/2014/main" id="{C7A403FA-7D6F-6110-E15F-6B53178957C4}"/>
              </a:ext>
            </a:extLst>
          </p:cNvPr>
          <p:cNvSpPr txBox="1"/>
          <p:nvPr/>
        </p:nvSpPr>
        <p:spPr>
          <a:xfrm>
            <a:off x="6235646" y="4851231"/>
            <a:ext cx="710456" cy="338554"/>
          </a:xfrm>
          <a:prstGeom prst="rect">
            <a:avLst/>
          </a:prstGeom>
          <a:noFill/>
        </p:spPr>
        <p:txBody>
          <a:bodyPr wrap="square">
            <a:spAutoFit/>
          </a:bodyPr>
          <a:lstStyle/>
          <a:p>
            <a:pPr algn="ctr"/>
            <a:r>
              <a:rPr lang="en-US" sz="1600" b="1" i="1" dirty="0">
                <a:latin typeface="Palatino Linotype" panose="02040502050505030304" pitchFamily="18" charset="0"/>
              </a:rPr>
              <a:t>F</a:t>
            </a:r>
            <a:r>
              <a:rPr lang="en-US" sz="1600" b="1" dirty="0">
                <a:latin typeface="Palatino Linotype" panose="02040502050505030304" pitchFamily="18" charset="0"/>
              </a:rPr>
              <a:t>=1/2</a:t>
            </a:r>
            <a:endParaRPr lang="en-US" sz="1600" dirty="0"/>
          </a:p>
        </p:txBody>
      </p:sp>
      <p:sp>
        <p:nvSpPr>
          <p:cNvPr id="101" name="TextBox 100">
            <a:extLst>
              <a:ext uri="{FF2B5EF4-FFF2-40B4-BE49-F238E27FC236}">
                <a16:creationId xmlns:a16="http://schemas.microsoft.com/office/drawing/2014/main" id="{F3845EC6-90CE-496B-F002-CCE8E45F4B6B}"/>
              </a:ext>
            </a:extLst>
          </p:cNvPr>
          <p:cNvSpPr txBox="1"/>
          <p:nvPr/>
        </p:nvSpPr>
        <p:spPr>
          <a:xfrm>
            <a:off x="6235646" y="5347151"/>
            <a:ext cx="710456" cy="338554"/>
          </a:xfrm>
          <a:prstGeom prst="rect">
            <a:avLst/>
          </a:prstGeom>
          <a:noFill/>
        </p:spPr>
        <p:txBody>
          <a:bodyPr wrap="square">
            <a:spAutoFit/>
          </a:bodyPr>
          <a:lstStyle/>
          <a:p>
            <a:pPr algn="ctr"/>
            <a:r>
              <a:rPr lang="en-US" sz="1600" b="1" i="1" dirty="0">
                <a:latin typeface="Palatino Linotype" panose="02040502050505030304" pitchFamily="18" charset="0"/>
              </a:rPr>
              <a:t>F</a:t>
            </a:r>
            <a:r>
              <a:rPr lang="en-US" sz="1600" b="1" dirty="0">
                <a:latin typeface="Palatino Linotype" panose="02040502050505030304" pitchFamily="18" charset="0"/>
              </a:rPr>
              <a:t>=3/2</a:t>
            </a:r>
            <a:endParaRPr lang="en-US" sz="1600" dirty="0"/>
          </a:p>
        </p:txBody>
      </p:sp>
      <p:cxnSp>
        <p:nvCxnSpPr>
          <p:cNvPr id="7" name="Straight Connector 6">
            <a:extLst>
              <a:ext uri="{FF2B5EF4-FFF2-40B4-BE49-F238E27FC236}">
                <a16:creationId xmlns:a16="http://schemas.microsoft.com/office/drawing/2014/main" id="{3F9917EC-9662-C10B-4527-10A1068BCB3F}"/>
              </a:ext>
            </a:extLst>
          </p:cNvPr>
          <p:cNvCxnSpPr/>
          <p:nvPr/>
        </p:nvCxnSpPr>
        <p:spPr>
          <a:xfrm>
            <a:off x="1856389" y="5579094"/>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53C77-F9D1-40A0-AD11-7C0673401325}"/>
              </a:ext>
            </a:extLst>
          </p:cNvPr>
          <p:cNvCxnSpPr/>
          <p:nvPr/>
        </p:nvCxnSpPr>
        <p:spPr>
          <a:xfrm>
            <a:off x="1856587" y="3438340"/>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F7FB991-C819-C147-907B-2DCD567E4F20}"/>
              </a:ext>
            </a:extLst>
          </p:cNvPr>
          <p:cNvCxnSpPr>
            <a:stCxn id="46" idx="3"/>
            <a:endCxn id="102" idx="1"/>
          </p:cNvCxnSpPr>
          <p:nvPr/>
        </p:nvCxnSpPr>
        <p:spPr>
          <a:xfrm flipV="1">
            <a:off x="3149886" y="3617635"/>
            <a:ext cx="283877" cy="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E1221F95-9B19-6010-BC88-6494C62BFB20}"/>
              </a:ext>
            </a:extLst>
          </p:cNvPr>
          <p:cNvSpPr txBox="1"/>
          <p:nvPr/>
        </p:nvSpPr>
        <p:spPr>
          <a:xfrm>
            <a:off x="2232694" y="3718306"/>
            <a:ext cx="2206787" cy="646331"/>
          </a:xfrm>
          <a:prstGeom prst="rect">
            <a:avLst/>
          </a:prstGeom>
          <a:noFill/>
        </p:spPr>
        <p:txBody>
          <a:bodyPr wrap="square" rtlCol="0">
            <a:spAutoFit/>
          </a:bodyPr>
          <a:lstStyle/>
          <a:p>
            <a:pPr algn="ctr"/>
            <a:r>
              <a:rPr lang="en-US" b="1" dirty="0">
                <a:latin typeface="Palatino Linotype" panose="02040502050505030304" pitchFamily="18" charset="0"/>
              </a:rPr>
              <a:t>motional entanglement</a:t>
            </a:r>
          </a:p>
        </p:txBody>
      </p:sp>
      <p:cxnSp>
        <p:nvCxnSpPr>
          <p:cNvPr id="64" name="Straight Connector 63">
            <a:extLst>
              <a:ext uri="{FF2B5EF4-FFF2-40B4-BE49-F238E27FC236}">
                <a16:creationId xmlns:a16="http://schemas.microsoft.com/office/drawing/2014/main" id="{9D5A097A-EC56-E473-8D3E-C29575A01196}"/>
              </a:ext>
            </a:extLst>
          </p:cNvPr>
          <p:cNvCxnSpPr/>
          <p:nvPr/>
        </p:nvCxnSpPr>
        <p:spPr>
          <a:xfrm>
            <a:off x="4315204" y="5672562"/>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F69ADBB-6BC4-FD07-A687-511F67C85BC3}"/>
              </a:ext>
            </a:extLst>
          </p:cNvPr>
          <p:cNvCxnSpPr/>
          <p:nvPr/>
        </p:nvCxnSpPr>
        <p:spPr>
          <a:xfrm>
            <a:off x="4315204" y="548883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388E62D-E801-68D8-9C64-69E8F0602A35}"/>
              </a:ext>
            </a:extLst>
          </p:cNvPr>
          <p:cNvCxnSpPr/>
          <p:nvPr/>
        </p:nvCxnSpPr>
        <p:spPr>
          <a:xfrm>
            <a:off x="4797587" y="562988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3575CD0-5B7C-8281-043F-37D004188604}"/>
              </a:ext>
            </a:extLst>
          </p:cNvPr>
          <p:cNvCxnSpPr/>
          <p:nvPr/>
        </p:nvCxnSpPr>
        <p:spPr>
          <a:xfrm>
            <a:off x="4797587" y="544138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D3FEA28-F00C-50A5-2565-5F7A20E8DC7D}"/>
              </a:ext>
            </a:extLst>
          </p:cNvPr>
          <p:cNvCxnSpPr/>
          <p:nvPr/>
        </p:nvCxnSpPr>
        <p:spPr>
          <a:xfrm>
            <a:off x="5291959" y="5584449"/>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27E73D3-9D1B-FCD8-6C1B-1D48935953DD}"/>
              </a:ext>
            </a:extLst>
          </p:cNvPr>
          <p:cNvCxnSpPr/>
          <p:nvPr/>
        </p:nvCxnSpPr>
        <p:spPr>
          <a:xfrm>
            <a:off x="5291959" y="5400718"/>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93EC38A-B0A5-7FB8-E892-935C8674F98E}"/>
              </a:ext>
            </a:extLst>
          </p:cNvPr>
          <p:cNvCxnSpPr/>
          <p:nvPr/>
        </p:nvCxnSpPr>
        <p:spPr>
          <a:xfrm>
            <a:off x="5773657" y="5546402"/>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5428707-2A9A-DFB3-54F6-5E88DEF85078}"/>
              </a:ext>
            </a:extLst>
          </p:cNvPr>
          <p:cNvCxnSpPr/>
          <p:nvPr/>
        </p:nvCxnSpPr>
        <p:spPr>
          <a:xfrm>
            <a:off x="5773657" y="5362671"/>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7039397-C2B5-8B97-2D65-9B72A8293605}"/>
              </a:ext>
            </a:extLst>
          </p:cNvPr>
          <p:cNvCxnSpPr/>
          <p:nvPr/>
        </p:nvCxnSpPr>
        <p:spPr>
          <a:xfrm>
            <a:off x="4797587" y="509153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46809C7-6481-BF08-FBE1-E401113847AF}"/>
              </a:ext>
            </a:extLst>
          </p:cNvPr>
          <p:cNvCxnSpPr/>
          <p:nvPr/>
        </p:nvCxnSpPr>
        <p:spPr>
          <a:xfrm>
            <a:off x="4797587" y="4907806"/>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961A7FA-2955-0B6C-622F-10C7509F33C7}"/>
              </a:ext>
            </a:extLst>
          </p:cNvPr>
          <p:cNvCxnSpPr/>
          <p:nvPr/>
        </p:nvCxnSpPr>
        <p:spPr>
          <a:xfrm>
            <a:off x="5273811" y="5058198"/>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A317EEA-51C1-2835-9B7F-333FE5DFEE03}"/>
              </a:ext>
            </a:extLst>
          </p:cNvPr>
          <p:cNvCxnSpPr/>
          <p:nvPr/>
        </p:nvCxnSpPr>
        <p:spPr>
          <a:xfrm>
            <a:off x="5273811" y="4874467"/>
            <a:ext cx="36576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19FC9632-3677-9CAF-35B5-24550037FD2B}"/>
              </a:ext>
            </a:extLst>
          </p:cNvPr>
          <p:cNvSpPr txBox="1"/>
          <p:nvPr/>
        </p:nvSpPr>
        <p:spPr>
          <a:xfrm>
            <a:off x="2245172" y="5565237"/>
            <a:ext cx="569298" cy="338554"/>
          </a:xfrm>
          <a:prstGeom prst="rect">
            <a:avLst/>
          </a:prstGeom>
          <a:noFill/>
        </p:spPr>
        <p:txBody>
          <a:bodyPr wrap="square">
            <a:spAutoFit/>
          </a:bodyPr>
          <a:lstStyle/>
          <a:p>
            <a:pPr algn="ctr"/>
            <a:r>
              <a:rPr lang="en-US" sz="1600" b="1" i="1" dirty="0">
                <a:latin typeface="Palatino Linotype" panose="02040502050505030304" pitchFamily="18" charset="0"/>
              </a:rPr>
              <a:t>n=0</a:t>
            </a:r>
            <a:endParaRPr lang="en-US" sz="1600" dirty="0"/>
          </a:p>
        </p:txBody>
      </p:sp>
      <p:sp>
        <p:nvSpPr>
          <p:cNvPr id="105" name="TextBox 104">
            <a:extLst>
              <a:ext uri="{FF2B5EF4-FFF2-40B4-BE49-F238E27FC236}">
                <a16:creationId xmlns:a16="http://schemas.microsoft.com/office/drawing/2014/main" id="{7A99B4EB-45BD-A59E-C839-ED3AA7099961}"/>
              </a:ext>
            </a:extLst>
          </p:cNvPr>
          <p:cNvSpPr txBox="1"/>
          <p:nvPr/>
        </p:nvSpPr>
        <p:spPr>
          <a:xfrm>
            <a:off x="2279078" y="5344081"/>
            <a:ext cx="569298" cy="338554"/>
          </a:xfrm>
          <a:prstGeom prst="rect">
            <a:avLst/>
          </a:prstGeom>
          <a:noFill/>
        </p:spPr>
        <p:txBody>
          <a:bodyPr wrap="square">
            <a:spAutoFit/>
          </a:bodyPr>
          <a:lstStyle/>
          <a:p>
            <a:pPr algn="ctr"/>
            <a:r>
              <a:rPr lang="en-US" sz="1600" b="1" i="1" dirty="0">
                <a:solidFill>
                  <a:srgbClr val="00B0F0"/>
                </a:solidFill>
                <a:latin typeface="Palatino Linotype" panose="02040502050505030304" pitchFamily="18" charset="0"/>
              </a:rPr>
              <a:t>n=1</a:t>
            </a:r>
            <a:endParaRPr lang="en-US" sz="1600" dirty="0">
              <a:solidFill>
                <a:srgbClr val="00B0F0"/>
              </a:solidFill>
            </a:endParaRPr>
          </a:p>
        </p:txBody>
      </p:sp>
      <p:cxnSp>
        <p:nvCxnSpPr>
          <p:cNvPr id="107" name="Straight Connector 106">
            <a:extLst>
              <a:ext uri="{FF2B5EF4-FFF2-40B4-BE49-F238E27FC236}">
                <a16:creationId xmlns:a16="http://schemas.microsoft.com/office/drawing/2014/main" id="{559523F5-26D3-3B02-BEE4-A3854EA61ACA}"/>
              </a:ext>
            </a:extLst>
          </p:cNvPr>
          <p:cNvCxnSpPr>
            <a:cxnSpLocks/>
          </p:cNvCxnSpPr>
          <p:nvPr/>
        </p:nvCxnSpPr>
        <p:spPr>
          <a:xfrm>
            <a:off x="6477069" y="3412454"/>
            <a:ext cx="185626"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CEDF017A-58FB-5587-EA5C-85D8A4BDF0F1}"/>
              </a:ext>
            </a:extLst>
          </p:cNvPr>
          <p:cNvSpPr/>
          <p:nvPr/>
        </p:nvSpPr>
        <p:spPr>
          <a:xfrm>
            <a:off x="1966058" y="3454248"/>
            <a:ext cx="133878" cy="13387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Arrow Connector 77">
            <a:extLst>
              <a:ext uri="{FF2B5EF4-FFF2-40B4-BE49-F238E27FC236}">
                <a16:creationId xmlns:a16="http://schemas.microsoft.com/office/drawing/2014/main" id="{9DC7CE76-39A9-06E3-E6A2-D642E7F4D309}"/>
              </a:ext>
            </a:extLst>
          </p:cNvPr>
          <p:cNvCxnSpPr>
            <a:cxnSpLocks/>
          </p:cNvCxnSpPr>
          <p:nvPr/>
        </p:nvCxnSpPr>
        <p:spPr>
          <a:xfrm>
            <a:off x="9953484" y="2285510"/>
            <a:ext cx="425874" cy="0"/>
          </a:xfrm>
          <a:prstGeom prst="straightConnector1">
            <a:avLst/>
          </a:prstGeom>
          <a:ln w="25400">
            <a:solidFill>
              <a:srgbClr val="C50BAF"/>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7E928F8D-2221-E46B-59D0-986511666C42}"/>
              </a:ext>
            </a:extLst>
          </p:cNvPr>
          <p:cNvSpPr txBox="1"/>
          <p:nvPr/>
        </p:nvSpPr>
        <p:spPr>
          <a:xfrm>
            <a:off x="10417779" y="2100111"/>
            <a:ext cx="1376363" cy="338554"/>
          </a:xfrm>
          <a:prstGeom prst="rect">
            <a:avLst/>
          </a:prstGeom>
          <a:noFill/>
        </p:spPr>
        <p:txBody>
          <a:bodyPr wrap="square" rtlCol="0">
            <a:spAutoFit/>
          </a:bodyPr>
          <a:lstStyle/>
          <a:p>
            <a:pPr algn="ctr"/>
            <a:r>
              <a:rPr lang="en-US" altLang="zh-CN" sz="1600" dirty="0">
                <a:latin typeface="Palatino Linotype" panose="02040502050505030304" pitchFamily="18" charset="0"/>
              </a:rPr>
              <a:t>narrow laser</a:t>
            </a:r>
            <a:endParaRPr lang="en-US" sz="1600" dirty="0">
              <a:latin typeface="Palatino Linotype" panose="02040502050505030304" pitchFamily="18" charset="0"/>
            </a:endParaRPr>
          </a:p>
        </p:txBody>
      </p:sp>
      <p:cxnSp>
        <p:nvCxnSpPr>
          <p:cNvPr id="69" name="Straight Connector 68">
            <a:extLst>
              <a:ext uri="{FF2B5EF4-FFF2-40B4-BE49-F238E27FC236}">
                <a16:creationId xmlns:a16="http://schemas.microsoft.com/office/drawing/2014/main" id="{6460098F-16C6-9D6D-3A41-A5B9FAE62FE7}"/>
              </a:ext>
            </a:extLst>
          </p:cNvPr>
          <p:cNvCxnSpPr/>
          <p:nvPr/>
        </p:nvCxnSpPr>
        <p:spPr>
          <a:xfrm>
            <a:off x="5307880" y="1957421"/>
            <a:ext cx="365760" cy="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178C12C9-3908-D130-5FF3-FBB328F5E404}"/>
              </a:ext>
            </a:extLst>
          </p:cNvPr>
          <p:cNvCxnSpPr>
            <a:cxnSpLocks/>
          </p:cNvCxnSpPr>
          <p:nvPr/>
        </p:nvCxnSpPr>
        <p:spPr>
          <a:xfrm flipH="1" flipV="1">
            <a:off x="931333" y="2024093"/>
            <a:ext cx="1079500" cy="3561877"/>
          </a:xfrm>
          <a:prstGeom prst="straightConnector1">
            <a:avLst/>
          </a:prstGeom>
          <a:ln w="254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8" name="Picture 107" descr="A black and white photo of a camera&#10;&#10;Description automatically generated with medium confidence">
            <a:extLst>
              <a:ext uri="{FF2B5EF4-FFF2-40B4-BE49-F238E27FC236}">
                <a16:creationId xmlns:a16="http://schemas.microsoft.com/office/drawing/2014/main" id="{EEDE057A-6544-B05D-45BC-F7B29184D93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83721" y="3775922"/>
            <a:ext cx="642258" cy="549431"/>
          </a:xfrm>
          <a:prstGeom prst="rect">
            <a:avLst/>
          </a:prstGeom>
        </p:spPr>
      </p:pic>
      <p:sp>
        <p:nvSpPr>
          <p:cNvPr id="110" name="Multiplication Sign 109">
            <a:extLst>
              <a:ext uri="{FF2B5EF4-FFF2-40B4-BE49-F238E27FC236}">
                <a16:creationId xmlns:a16="http://schemas.microsoft.com/office/drawing/2014/main" id="{5FC834A4-E030-3DBE-21BA-9ED3DD0A97CE}"/>
              </a:ext>
            </a:extLst>
          </p:cNvPr>
          <p:cNvSpPr/>
          <p:nvPr/>
        </p:nvSpPr>
        <p:spPr>
          <a:xfrm>
            <a:off x="1211161" y="3516504"/>
            <a:ext cx="498400" cy="474728"/>
          </a:xfrm>
          <a:prstGeom prst="mathMultiply">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3">
            <a:extLst>
              <a:ext uri="{FF2B5EF4-FFF2-40B4-BE49-F238E27FC236}">
                <a16:creationId xmlns:a16="http://schemas.microsoft.com/office/drawing/2014/main" id="{62C08380-8EA3-43A7-2B3D-1FFD4924DFFE}"/>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68" name="Rectangle 67">
            <a:extLst>
              <a:ext uri="{FF2B5EF4-FFF2-40B4-BE49-F238E27FC236}">
                <a16:creationId xmlns:a16="http://schemas.microsoft.com/office/drawing/2014/main" id="{0BC265F3-4604-C695-6330-F9BAF6469BFD}"/>
              </a:ext>
            </a:extLst>
          </p:cNvPr>
          <p:cNvSpPr/>
          <p:nvPr/>
        </p:nvSpPr>
        <p:spPr>
          <a:xfrm>
            <a:off x="459188" y="232100"/>
            <a:ext cx="5725222"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State preparation and detection</a:t>
            </a:r>
            <a:endParaRPr lang="en-US" sz="3200" b="1" u="sng"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9316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7D4A8D-3953-FD27-B9ED-86F2FEF473C1}"/>
              </a:ext>
            </a:extLst>
          </p:cNvPr>
          <p:cNvSpPr>
            <a:spLocks noGrp="1"/>
          </p:cNvSpPr>
          <p:nvPr>
            <p:ph type="sldNum" sz="quarter" idx="12"/>
          </p:nvPr>
        </p:nvSpPr>
        <p:spPr/>
        <p:txBody>
          <a:bodyPr/>
          <a:lstStyle/>
          <a:p>
            <a:fld id="{C4B4B978-2769-4B31-A37E-51C501BA6227}" type="slidenum">
              <a:rPr lang="en-US" smtClean="0"/>
              <a:t>43</a:t>
            </a:fld>
            <a:endParaRPr lang="en-US"/>
          </a:p>
        </p:txBody>
      </p:sp>
      <p:sp>
        <p:nvSpPr>
          <p:cNvPr id="7" name="TextBox 6">
            <a:extLst>
              <a:ext uri="{FF2B5EF4-FFF2-40B4-BE49-F238E27FC236}">
                <a16:creationId xmlns:a16="http://schemas.microsoft.com/office/drawing/2014/main" id="{7BB60D73-8A6B-3468-36E2-E62497E101A7}"/>
              </a:ext>
            </a:extLst>
          </p:cNvPr>
          <p:cNvSpPr txBox="1"/>
          <p:nvPr/>
        </p:nvSpPr>
        <p:spPr>
          <a:xfrm>
            <a:off x="443345" y="1039091"/>
            <a:ext cx="11028219" cy="90794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No biased electric field, no </a:t>
            </a:r>
            <a:r>
              <a:rPr lang="en-US" sz="2400" dirty="0" err="1">
                <a:latin typeface="Times New Roman" panose="02020603050405020304" pitchFamily="18" charset="0"/>
                <a:cs typeface="Times New Roman" panose="02020603050405020304" pitchFamily="18" charset="0"/>
              </a:rPr>
              <a:t>eEDM</a:t>
            </a:r>
            <a:r>
              <a:rPr lang="en-US" sz="2400" dirty="0">
                <a:latin typeface="Times New Roman" panose="02020603050405020304" pitchFamily="18" charset="0"/>
                <a:cs typeface="Times New Roman" panose="02020603050405020304" pitchFamily="18" charset="0"/>
              </a:rPr>
              <a:t> sensitivity</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need to apply ~10 V/cm rotating external field to polarize molecules</a:t>
            </a:r>
          </a:p>
        </p:txBody>
      </p:sp>
      <p:sp>
        <p:nvSpPr>
          <p:cNvPr id="5" name="Rectangle 4">
            <a:extLst>
              <a:ext uri="{FF2B5EF4-FFF2-40B4-BE49-F238E27FC236}">
                <a16:creationId xmlns:a16="http://schemas.microsoft.com/office/drawing/2014/main" id="{6EFA0D33-E588-D2DB-A47E-D715F7844DBB}"/>
              </a:ext>
            </a:extLst>
          </p:cNvPr>
          <p:cNvSpPr/>
          <p:nvPr/>
        </p:nvSpPr>
        <p:spPr>
          <a:xfrm>
            <a:off x="424263" y="256230"/>
            <a:ext cx="4440639" cy="523220"/>
          </a:xfrm>
          <a:prstGeom prst="rect">
            <a:avLst/>
          </a:prstGeom>
        </p:spPr>
        <p:txBody>
          <a:bodyPr wrap="none">
            <a:spAutoFit/>
          </a:bodyPr>
          <a:lstStyle/>
          <a:p>
            <a:r>
              <a:rPr lang="en-US" sz="2800" b="1" u="sng" dirty="0">
                <a:latin typeface="Times New Roman" panose="02020603050405020304" pitchFamily="18" charset="0"/>
                <a:cs typeface="Times New Roman" panose="02020603050405020304" pitchFamily="18" charset="0"/>
              </a:rPr>
              <a:t>Electric and magnetic fields</a:t>
            </a:r>
            <a:endParaRPr lang="en-US" sz="2800" b="1" u="sng" baseline="-25000" dirty="0">
              <a:latin typeface="Times New Roman" panose="02020603050405020304" pitchFamily="18" charset="0"/>
              <a:cs typeface="Times New Roman" panose="02020603050405020304" pitchFamily="18" charset="0"/>
            </a:endParaRPr>
          </a:p>
        </p:txBody>
      </p:sp>
      <p:sp>
        <p:nvSpPr>
          <p:cNvPr id="2" name="Footer Placeholder 3">
            <a:extLst>
              <a:ext uri="{FF2B5EF4-FFF2-40B4-BE49-F238E27FC236}">
                <a16:creationId xmlns:a16="http://schemas.microsoft.com/office/drawing/2014/main" id="{83798E22-67B4-3113-36E5-4D854136C2A0}"/>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3869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EEE1F-43F7-E893-73BE-0C258263CB7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9D9F8A-F38F-3F57-F470-0C39EC32666D}"/>
              </a:ext>
            </a:extLst>
          </p:cNvPr>
          <p:cNvSpPr>
            <a:spLocks noGrp="1"/>
          </p:cNvSpPr>
          <p:nvPr>
            <p:ph type="sldNum" sz="quarter" idx="12"/>
          </p:nvPr>
        </p:nvSpPr>
        <p:spPr/>
        <p:txBody>
          <a:bodyPr/>
          <a:lstStyle/>
          <a:p>
            <a:fld id="{C4B4B978-2769-4B31-A37E-51C501BA6227}" type="slidenum">
              <a:rPr lang="en-US" smtClean="0"/>
              <a:t>44</a:t>
            </a:fld>
            <a:endParaRPr lang="en-US"/>
          </a:p>
        </p:txBody>
      </p:sp>
      <p:sp>
        <p:nvSpPr>
          <p:cNvPr id="7" name="TextBox 6">
            <a:extLst>
              <a:ext uri="{FF2B5EF4-FFF2-40B4-BE49-F238E27FC236}">
                <a16:creationId xmlns:a16="http://schemas.microsoft.com/office/drawing/2014/main" id="{35AD8E65-FB4E-8CF0-0BA0-554715F29C8B}"/>
              </a:ext>
            </a:extLst>
          </p:cNvPr>
          <p:cNvSpPr txBox="1"/>
          <p:nvPr/>
        </p:nvSpPr>
        <p:spPr>
          <a:xfrm>
            <a:off x="443345" y="1039091"/>
            <a:ext cx="11028219" cy="224676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No biased electric field, no </a:t>
            </a:r>
            <a:r>
              <a:rPr lang="en-US" sz="2400" dirty="0" err="1">
                <a:latin typeface="Times New Roman" panose="02020603050405020304" pitchFamily="18" charset="0"/>
                <a:cs typeface="Times New Roman" panose="02020603050405020304" pitchFamily="18" charset="0"/>
              </a:rPr>
              <a:t>eEDM</a:t>
            </a:r>
            <a:r>
              <a:rPr lang="en-US" sz="2400" dirty="0">
                <a:latin typeface="Times New Roman" panose="02020603050405020304" pitchFamily="18" charset="0"/>
                <a:cs typeface="Times New Roman" panose="02020603050405020304" pitchFamily="18" charset="0"/>
              </a:rPr>
              <a:t> sensitivity</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need to apply ~10 V/cm rotating external field to polarize molecules</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Rotating E-field is incompatible with QLS</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Send laser beams into a rotating frame</a:t>
            </a:r>
          </a:p>
          <a:p>
            <a:pPr marL="742950" lvl="1" indent="-285750">
              <a:spcAft>
                <a:spcPts val="600"/>
              </a:spcAft>
              <a:buFont typeface="Arial" panose="020B0604020202020204" pitchFamily="34" charset="0"/>
              <a:buChar char="•"/>
            </a:pPr>
            <a:r>
              <a:rPr lang="en-US" sz="2400" dirty="0">
                <a:solidFill>
                  <a:srgbClr val="FF0000"/>
                </a:solidFill>
                <a:latin typeface="Times New Roman" panose="02020603050405020304" pitchFamily="18" charset="0"/>
                <a:cs typeface="Times New Roman" panose="02020603050405020304" pitchFamily="18" charset="0"/>
              </a:rPr>
              <a:t>Excess heating</a:t>
            </a:r>
          </a:p>
        </p:txBody>
      </p:sp>
      <p:sp>
        <p:nvSpPr>
          <p:cNvPr id="5" name="Rectangle 4">
            <a:extLst>
              <a:ext uri="{FF2B5EF4-FFF2-40B4-BE49-F238E27FC236}">
                <a16:creationId xmlns:a16="http://schemas.microsoft.com/office/drawing/2014/main" id="{2BAC45AE-450E-6EC1-4AEE-D0A4C2AF7407}"/>
              </a:ext>
            </a:extLst>
          </p:cNvPr>
          <p:cNvSpPr/>
          <p:nvPr/>
        </p:nvSpPr>
        <p:spPr>
          <a:xfrm>
            <a:off x="424263" y="256230"/>
            <a:ext cx="4440639" cy="523220"/>
          </a:xfrm>
          <a:prstGeom prst="rect">
            <a:avLst/>
          </a:prstGeom>
        </p:spPr>
        <p:txBody>
          <a:bodyPr wrap="none">
            <a:spAutoFit/>
          </a:bodyPr>
          <a:lstStyle/>
          <a:p>
            <a:r>
              <a:rPr lang="en-US" sz="2800" b="1" u="sng" dirty="0">
                <a:latin typeface="Times New Roman" panose="02020603050405020304" pitchFamily="18" charset="0"/>
                <a:cs typeface="Times New Roman" panose="02020603050405020304" pitchFamily="18" charset="0"/>
              </a:rPr>
              <a:t>Electric and magnetic fields</a:t>
            </a:r>
            <a:endParaRPr lang="en-US" sz="2800" b="1" u="sng" baseline="-25000" dirty="0">
              <a:latin typeface="Times New Roman" panose="02020603050405020304" pitchFamily="18" charset="0"/>
              <a:cs typeface="Times New Roman" panose="02020603050405020304" pitchFamily="18" charset="0"/>
            </a:endParaRPr>
          </a:p>
        </p:txBody>
      </p:sp>
      <p:sp>
        <p:nvSpPr>
          <p:cNvPr id="2" name="Footer Placeholder 3">
            <a:extLst>
              <a:ext uri="{FF2B5EF4-FFF2-40B4-BE49-F238E27FC236}">
                <a16:creationId xmlns:a16="http://schemas.microsoft.com/office/drawing/2014/main" id="{BE5F3AA6-80C8-42C0-EA89-527AF5BF16B4}"/>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53638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6F94F-5CF3-D856-AC7A-EBAF1853E21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ED02DA-8743-F931-DF04-7B724A314B57}"/>
              </a:ext>
            </a:extLst>
          </p:cNvPr>
          <p:cNvSpPr>
            <a:spLocks noGrp="1"/>
          </p:cNvSpPr>
          <p:nvPr>
            <p:ph type="sldNum" sz="quarter" idx="12"/>
          </p:nvPr>
        </p:nvSpPr>
        <p:spPr/>
        <p:txBody>
          <a:bodyPr/>
          <a:lstStyle/>
          <a:p>
            <a:fld id="{C4B4B978-2769-4B31-A37E-51C501BA6227}" type="slidenum">
              <a:rPr lang="en-US" smtClean="0"/>
              <a:t>45</a:t>
            </a:fld>
            <a:endParaRPr lang="en-US"/>
          </a:p>
        </p:txBody>
      </p:sp>
      <p:sp>
        <p:nvSpPr>
          <p:cNvPr id="7" name="TextBox 6">
            <a:extLst>
              <a:ext uri="{FF2B5EF4-FFF2-40B4-BE49-F238E27FC236}">
                <a16:creationId xmlns:a16="http://schemas.microsoft.com/office/drawing/2014/main" id="{EE5F0F06-C09C-8724-4C96-F0A5DA9165B8}"/>
              </a:ext>
            </a:extLst>
          </p:cNvPr>
          <p:cNvSpPr txBox="1"/>
          <p:nvPr/>
        </p:nvSpPr>
        <p:spPr>
          <a:xfrm>
            <a:off x="443345" y="1039091"/>
            <a:ext cx="11028219" cy="358559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No biased electric field, no </a:t>
            </a:r>
            <a:r>
              <a:rPr lang="en-US" sz="2400" dirty="0" err="1">
                <a:latin typeface="Times New Roman" panose="02020603050405020304" pitchFamily="18" charset="0"/>
                <a:cs typeface="Times New Roman" panose="02020603050405020304" pitchFamily="18" charset="0"/>
              </a:rPr>
              <a:t>eEDM</a:t>
            </a:r>
            <a:r>
              <a:rPr lang="en-US" sz="2400" dirty="0">
                <a:latin typeface="Times New Roman" panose="02020603050405020304" pitchFamily="18" charset="0"/>
                <a:cs typeface="Times New Roman" panose="02020603050405020304" pitchFamily="18" charset="0"/>
              </a:rPr>
              <a:t> sensitivity</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need to apply ~10 V/cm rotating external field to polarize molecules</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Rotating E-field is incompatible with QLS</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Send laser beams into a rotating frame</a:t>
            </a:r>
          </a:p>
          <a:p>
            <a:pPr marL="742950" lvl="1" indent="-285750">
              <a:spcAft>
                <a:spcPts val="600"/>
              </a:spcAft>
              <a:buFont typeface="Arial" panose="020B0604020202020204" pitchFamily="34" charset="0"/>
              <a:buChar char="•"/>
            </a:pPr>
            <a:r>
              <a:rPr lang="en-US" sz="2400" dirty="0">
                <a:solidFill>
                  <a:srgbClr val="FF0000"/>
                </a:solidFill>
                <a:latin typeface="Times New Roman" panose="02020603050405020304" pitchFamily="18" charset="0"/>
                <a:cs typeface="Times New Roman" panose="02020603050405020304" pitchFamily="18" charset="0"/>
              </a:rPr>
              <a:t>Excess heating</a:t>
            </a:r>
          </a:p>
          <a:p>
            <a:pPr marL="285750"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Solution</a:t>
            </a:r>
          </a:p>
          <a:p>
            <a:pPr marL="742950" lvl="1" indent="-285750">
              <a:spcAft>
                <a:spcPts val="600"/>
              </a:spcAft>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Separate QLS (static frame) and spin-precession (rotating frame)</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 smooth transition between these frames</a:t>
            </a:r>
          </a:p>
        </p:txBody>
      </p:sp>
      <p:sp>
        <p:nvSpPr>
          <p:cNvPr id="5" name="Rectangle 4">
            <a:extLst>
              <a:ext uri="{FF2B5EF4-FFF2-40B4-BE49-F238E27FC236}">
                <a16:creationId xmlns:a16="http://schemas.microsoft.com/office/drawing/2014/main" id="{33AC0226-FC0A-9DF3-44DE-42ED5E6FCB40}"/>
              </a:ext>
            </a:extLst>
          </p:cNvPr>
          <p:cNvSpPr/>
          <p:nvPr/>
        </p:nvSpPr>
        <p:spPr>
          <a:xfrm>
            <a:off x="424263" y="256230"/>
            <a:ext cx="4440639" cy="523220"/>
          </a:xfrm>
          <a:prstGeom prst="rect">
            <a:avLst/>
          </a:prstGeom>
        </p:spPr>
        <p:txBody>
          <a:bodyPr wrap="none">
            <a:spAutoFit/>
          </a:bodyPr>
          <a:lstStyle/>
          <a:p>
            <a:r>
              <a:rPr lang="en-US" sz="2800" b="1" u="sng" dirty="0">
                <a:latin typeface="Times New Roman" panose="02020603050405020304" pitchFamily="18" charset="0"/>
                <a:cs typeface="Times New Roman" panose="02020603050405020304" pitchFamily="18" charset="0"/>
              </a:rPr>
              <a:t>Electric and magnetic fields</a:t>
            </a:r>
            <a:endParaRPr lang="en-US" sz="2800" b="1" u="sng" baseline="-25000" dirty="0">
              <a:latin typeface="Times New Roman" panose="02020603050405020304" pitchFamily="18" charset="0"/>
              <a:cs typeface="Times New Roman" panose="02020603050405020304" pitchFamily="18" charset="0"/>
            </a:endParaRPr>
          </a:p>
        </p:txBody>
      </p:sp>
      <p:sp>
        <p:nvSpPr>
          <p:cNvPr id="2" name="Footer Placeholder 3">
            <a:extLst>
              <a:ext uri="{FF2B5EF4-FFF2-40B4-BE49-F238E27FC236}">
                <a16:creationId xmlns:a16="http://schemas.microsoft.com/office/drawing/2014/main" id="{CDC4FB71-86D2-828C-7CA8-32F54F788711}"/>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8698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AD193C-F45D-B2B6-A2AA-753167DAEFC9}"/>
              </a:ext>
            </a:extLst>
          </p:cNvPr>
          <p:cNvSpPr/>
          <p:nvPr/>
        </p:nvSpPr>
        <p:spPr>
          <a:xfrm>
            <a:off x="424263" y="256230"/>
            <a:ext cx="2241319" cy="523220"/>
          </a:xfrm>
          <a:prstGeom prst="rect">
            <a:avLst/>
          </a:prstGeom>
        </p:spPr>
        <p:txBody>
          <a:bodyPr wrap="none">
            <a:spAutoFit/>
          </a:bodyPr>
          <a:lstStyle/>
          <a:p>
            <a:r>
              <a:rPr lang="en-US" sz="2800" b="1" u="sng" dirty="0">
                <a:latin typeface="Times New Roman" panose="02020603050405020304" pitchFamily="18" charset="0"/>
                <a:cs typeface="Times New Roman" panose="02020603050405020304" pitchFamily="18" charset="0"/>
              </a:rPr>
              <a:t>Ring ion trap</a:t>
            </a:r>
            <a:endParaRPr lang="en-US" sz="2800" b="1" u="sng" baseline="-25000" dirty="0">
              <a:latin typeface="Times New Roman" panose="02020603050405020304" pitchFamily="18" charset="0"/>
              <a:cs typeface="Times New Roman" panose="02020603050405020304" pitchFamily="18" charset="0"/>
            </a:endParaRPr>
          </a:p>
        </p:txBody>
      </p:sp>
      <p:pic>
        <p:nvPicPr>
          <p:cNvPr id="6" name="Picture 5" descr="A diagram of a circle with circles and lines&#10;&#10;Description automatically generated">
            <a:extLst>
              <a:ext uri="{FF2B5EF4-FFF2-40B4-BE49-F238E27FC236}">
                <a16:creationId xmlns:a16="http://schemas.microsoft.com/office/drawing/2014/main" id="{9398B311-FA84-446D-D1BF-9E42C328F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097" y="1105487"/>
            <a:ext cx="9335805" cy="4748662"/>
          </a:xfrm>
          <a:prstGeom prst="rect">
            <a:avLst/>
          </a:prstGeom>
        </p:spPr>
      </p:pic>
      <p:sp>
        <p:nvSpPr>
          <p:cNvPr id="2" name="Footer Placeholder 3">
            <a:extLst>
              <a:ext uri="{FF2B5EF4-FFF2-40B4-BE49-F238E27FC236}">
                <a16:creationId xmlns:a16="http://schemas.microsoft.com/office/drawing/2014/main" id="{33313017-5786-EAEE-47F3-DADA921FE60A}"/>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7D366E25-5845-53AB-4590-48C325B41AA2}"/>
              </a:ext>
            </a:extLst>
          </p:cNvPr>
          <p:cNvSpPr>
            <a:spLocks noGrp="1"/>
          </p:cNvSpPr>
          <p:nvPr>
            <p:ph type="sldNum" sz="quarter" idx="12"/>
          </p:nvPr>
        </p:nvSpPr>
        <p:spPr/>
        <p:txBody>
          <a:bodyPr/>
          <a:lstStyle/>
          <a:p>
            <a:fld id="{ED3232F1-7B0D-452B-9F8D-C88EEDC57A07}" type="slidenum">
              <a:rPr lang="en-US" smtClean="0"/>
              <a:t>46</a:t>
            </a:fld>
            <a:endParaRPr lang="en-US"/>
          </a:p>
        </p:txBody>
      </p:sp>
    </p:spTree>
    <p:extLst>
      <p:ext uri="{BB962C8B-B14F-4D97-AF65-F5344CB8AC3E}">
        <p14:creationId xmlns:p14="http://schemas.microsoft.com/office/powerpoint/2010/main" val="1492015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A9272-FCDD-A093-B053-1DF20FF3A0B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8CDC587-2DFE-A69A-5A96-A467716D6FAF}"/>
              </a:ext>
            </a:extLst>
          </p:cNvPr>
          <p:cNvSpPr/>
          <p:nvPr/>
        </p:nvSpPr>
        <p:spPr>
          <a:xfrm>
            <a:off x="424263" y="256230"/>
            <a:ext cx="2241319" cy="523220"/>
          </a:xfrm>
          <a:prstGeom prst="rect">
            <a:avLst/>
          </a:prstGeom>
        </p:spPr>
        <p:txBody>
          <a:bodyPr wrap="none">
            <a:spAutoFit/>
          </a:bodyPr>
          <a:lstStyle/>
          <a:p>
            <a:r>
              <a:rPr lang="en-US" sz="2800" b="1" u="sng" dirty="0">
                <a:latin typeface="Times New Roman" panose="02020603050405020304" pitchFamily="18" charset="0"/>
                <a:cs typeface="Times New Roman" panose="02020603050405020304" pitchFamily="18" charset="0"/>
              </a:rPr>
              <a:t>Ring ion trap</a:t>
            </a:r>
            <a:endParaRPr lang="en-US" sz="2800" b="1" u="sng" baseline="-25000" dirty="0">
              <a:latin typeface="Times New Roman" panose="02020603050405020304" pitchFamily="18" charset="0"/>
              <a:cs typeface="Times New Roman" panose="02020603050405020304" pitchFamily="18" charset="0"/>
            </a:endParaRPr>
          </a:p>
        </p:txBody>
      </p:sp>
      <p:pic>
        <p:nvPicPr>
          <p:cNvPr id="6" name="Picture 5" descr="A diagram of a circle with circles and lines&#10;&#10;Description automatically generated">
            <a:extLst>
              <a:ext uri="{FF2B5EF4-FFF2-40B4-BE49-F238E27FC236}">
                <a16:creationId xmlns:a16="http://schemas.microsoft.com/office/drawing/2014/main" id="{8A38C7F6-E4DA-8476-315C-5FED9A34241C}"/>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1428097" y="1105487"/>
            <a:ext cx="4667903" cy="4748662"/>
          </a:xfrm>
          <a:prstGeom prst="rect">
            <a:avLst/>
          </a:prstGeom>
        </p:spPr>
      </p:pic>
      <p:sp>
        <p:nvSpPr>
          <p:cNvPr id="2" name="Footer Placeholder 3">
            <a:extLst>
              <a:ext uri="{FF2B5EF4-FFF2-40B4-BE49-F238E27FC236}">
                <a16:creationId xmlns:a16="http://schemas.microsoft.com/office/drawing/2014/main" id="{C46E6CA2-C6E4-BE62-5C92-17E63BBB2DFC}"/>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56021E00-75BA-1920-F34C-EE2B2F34AEAD}"/>
              </a:ext>
            </a:extLst>
          </p:cNvPr>
          <p:cNvGraphicFramePr>
            <a:graphicFrameLocks noGrp="1"/>
          </p:cNvGraphicFramePr>
          <p:nvPr>
            <p:extLst>
              <p:ext uri="{D42A27DB-BD31-4B8C-83A1-F6EECF244321}">
                <p14:modId xmlns:p14="http://schemas.microsoft.com/office/powerpoint/2010/main" val="286670628"/>
              </p:ext>
            </p:extLst>
          </p:nvPr>
        </p:nvGraphicFramePr>
        <p:xfrm>
          <a:off x="6797983" y="1105487"/>
          <a:ext cx="4376970" cy="1873380"/>
        </p:xfrm>
        <a:graphic>
          <a:graphicData uri="http://schemas.openxmlformats.org/drawingml/2006/table">
            <a:tbl>
              <a:tblPr firstRow="1" bandRow="1">
                <a:tableStyleId>{7E9639D4-E3E2-4D34-9284-5A2195B3D0D7}</a:tableStyleId>
              </a:tblPr>
              <a:tblGrid>
                <a:gridCol w="2557424">
                  <a:extLst>
                    <a:ext uri="{9D8B030D-6E8A-4147-A177-3AD203B41FA5}">
                      <a16:colId xmlns:a16="http://schemas.microsoft.com/office/drawing/2014/main" val="284526853"/>
                    </a:ext>
                  </a:extLst>
                </a:gridCol>
                <a:gridCol w="1819546">
                  <a:extLst>
                    <a:ext uri="{9D8B030D-6E8A-4147-A177-3AD203B41FA5}">
                      <a16:colId xmlns:a16="http://schemas.microsoft.com/office/drawing/2014/main" val="3461392499"/>
                    </a:ext>
                  </a:extLst>
                </a:gridCol>
              </a:tblGrid>
              <a:tr h="50165">
                <a:tc>
                  <a:txBody>
                    <a:bodyPr/>
                    <a:lstStyle/>
                    <a:p>
                      <a:pPr marL="0" marR="0" algn="ctr">
                        <a:lnSpc>
                          <a:spcPct val="107000"/>
                        </a:lnSpc>
                        <a:spcBef>
                          <a:spcPts val="0"/>
                        </a:spcBef>
                        <a:spcAft>
                          <a:spcPts val="800"/>
                        </a:spcAft>
                      </a:pPr>
                      <a:r>
                        <a:rPr lang="en-US" sz="2000" dirty="0">
                          <a:effectLst/>
                          <a:latin typeface="Palatino Linotype" panose="02040502050505030304" pitchFamily="18" charset="0"/>
                        </a:rPr>
                        <a:t>Property</a:t>
                      </a:r>
                      <a:endParaRPr lang="en-US" sz="3200" dirty="0">
                        <a:effectLst/>
                        <a:latin typeface="Palatino Linotype" panose="02040502050505030304" pitchFamily="18" charset="0"/>
                        <a:ea typeface="DengXian" panose="02010600030101010101" pitchFamily="2" charset="-122"/>
                      </a:endParaRPr>
                    </a:p>
                  </a:txBody>
                  <a:tcPr marL="68580" marR="68580" marT="0" marB="0"/>
                </a:tc>
                <a:tc>
                  <a:txBody>
                    <a:bodyPr/>
                    <a:lstStyle/>
                    <a:p>
                      <a:pPr marL="0" marR="0" algn="ctr">
                        <a:lnSpc>
                          <a:spcPct val="107000"/>
                        </a:lnSpc>
                        <a:spcBef>
                          <a:spcPts val="0"/>
                        </a:spcBef>
                        <a:spcAft>
                          <a:spcPts val="800"/>
                        </a:spcAft>
                      </a:pPr>
                      <a:r>
                        <a:rPr lang="en-US" sz="2000" dirty="0">
                          <a:effectLst/>
                          <a:latin typeface="Palatino Linotype" panose="02040502050505030304" pitchFamily="18" charset="0"/>
                        </a:rPr>
                        <a:t>Value</a:t>
                      </a:r>
                      <a:endParaRPr lang="en-US" sz="3200" dirty="0">
                        <a:effectLst/>
                        <a:latin typeface="Palatino Linotype" panose="02040502050505030304" pitchFamily="18" charset="0"/>
                        <a:ea typeface="DengXian" panose="02010600030101010101" pitchFamily="2" charset="-122"/>
                      </a:endParaRPr>
                    </a:p>
                  </a:txBody>
                  <a:tcPr marL="68580" marR="68580" marT="0" marB="0"/>
                </a:tc>
                <a:extLst>
                  <a:ext uri="{0D108BD9-81ED-4DB2-BD59-A6C34878D82A}">
                    <a16:rowId xmlns:a16="http://schemas.microsoft.com/office/drawing/2014/main" val="1569811159"/>
                  </a:ext>
                </a:extLst>
              </a:tr>
              <a:tr h="0">
                <a:tc>
                  <a:txBody>
                    <a:bodyPr/>
                    <a:lstStyle/>
                    <a:p>
                      <a:pPr marL="0" marR="0" algn="ctr">
                        <a:lnSpc>
                          <a:spcPct val="107000"/>
                        </a:lnSpc>
                        <a:spcBef>
                          <a:spcPts val="0"/>
                        </a:spcBef>
                        <a:spcAft>
                          <a:spcPts val="800"/>
                        </a:spcAft>
                      </a:pPr>
                      <a:r>
                        <a:rPr lang="en-US" sz="2000" dirty="0">
                          <a:effectLst/>
                          <a:latin typeface="Palatino Linotype" panose="02040502050505030304" pitchFamily="18" charset="0"/>
                        </a:rPr>
                        <a:t>Radial Freq</a:t>
                      </a:r>
                      <a:endParaRPr lang="en-US" sz="3200" dirty="0">
                        <a:effectLst/>
                        <a:latin typeface="Palatino Linotype" panose="02040502050505030304" pitchFamily="18" charset="0"/>
                        <a:ea typeface="DengXian" panose="02010600030101010101" pitchFamily="2" charset="-122"/>
                      </a:endParaRPr>
                    </a:p>
                  </a:txBody>
                  <a:tcPr marL="68580" marR="68580" marT="0" marB="0"/>
                </a:tc>
                <a:tc>
                  <a:txBody>
                    <a:bodyPr/>
                    <a:lstStyle/>
                    <a:p>
                      <a:pPr marL="0" marR="0" algn="ctr">
                        <a:lnSpc>
                          <a:spcPct val="107000"/>
                        </a:lnSpc>
                        <a:spcBef>
                          <a:spcPts val="0"/>
                        </a:spcBef>
                        <a:spcAft>
                          <a:spcPts val="800"/>
                        </a:spcAft>
                      </a:pPr>
                      <a:r>
                        <a:rPr lang="en-US" sz="2000" dirty="0">
                          <a:effectLst/>
                          <a:latin typeface="Palatino Linotype" panose="02040502050505030304" pitchFamily="18" charset="0"/>
                        </a:rPr>
                        <a:t>2.5 MHz</a:t>
                      </a:r>
                      <a:endParaRPr lang="en-US" sz="3200" dirty="0">
                        <a:effectLst/>
                        <a:latin typeface="Palatino Linotype" panose="02040502050505030304" pitchFamily="18" charset="0"/>
                        <a:ea typeface="DengXian" panose="02010600030101010101" pitchFamily="2" charset="-122"/>
                      </a:endParaRPr>
                    </a:p>
                  </a:txBody>
                  <a:tcPr marL="68580" marR="68580" marT="0" marB="0"/>
                </a:tc>
                <a:extLst>
                  <a:ext uri="{0D108BD9-81ED-4DB2-BD59-A6C34878D82A}">
                    <a16:rowId xmlns:a16="http://schemas.microsoft.com/office/drawing/2014/main" val="2591088861"/>
                  </a:ext>
                </a:extLst>
              </a:tr>
              <a:tr h="0">
                <a:tc>
                  <a:txBody>
                    <a:bodyPr/>
                    <a:lstStyle/>
                    <a:p>
                      <a:pPr marL="0" marR="0" algn="ctr">
                        <a:lnSpc>
                          <a:spcPct val="107000"/>
                        </a:lnSpc>
                        <a:spcBef>
                          <a:spcPts val="0"/>
                        </a:spcBef>
                        <a:spcAft>
                          <a:spcPts val="800"/>
                        </a:spcAft>
                      </a:pPr>
                      <a:r>
                        <a:rPr lang="en-US" sz="2000" dirty="0">
                          <a:effectLst/>
                          <a:latin typeface="Palatino Linotype" panose="02040502050505030304" pitchFamily="18" charset="0"/>
                        </a:rPr>
                        <a:t>Axial Freq</a:t>
                      </a:r>
                      <a:endParaRPr lang="en-US" sz="3200" dirty="0">
                        <a:effectLst/>
                        <a:latin typeface="Palatino Linotype" panose="02040502050505030304" pitchFamily="18" charset="0"/>
                        <a:ea typeface="DengXian" panose="02010600030101010101" pitchFamily="2" charset="-122"/>
                      </a:endParaRPr>
                    </a:p>
                  </a:txBody>
                  <a:tcPr marL="68580" marR="68580" marT="0" marB="0"/>
                </a:tc>
                <a:tc>
                  <a:txBody>
                    <a:bodyPr/>
                    <a:lstStyle/>
                    <a:p>
                      <a:pPr marL="0" marR="0" algn="ctr">
                        <a:lnSpc>
                          <a:spcPct val="107000"/>
                        </a:lnSpc>
                        <a:spcBef>
                          <a:spcPts val="0"/>
                        </a:spcBef>
                        <a:spcAft>
                          <a:spcPts val="800"/>
                        </a:spcAft>
                      </a:pPr>
                      <a:r>
                        <a:rPr lang="en-US" sz="2000" dirty="0">
                          <a:effectLst/>
                          <a:latin typeface="Palatino Linotype" panose="02040502050505030304" pitchFamily="18" charset="0"/>
                        </a:rPr>
                        <a:t>1 MHz</a:t>
                      </a:r>
                      <a:endParaRPr lang="en-US" sz="3200" dirty="0">
                        <a:effectLst/>
                        <a:latin typeface="Palatino Linotype" panose="02040502050505030304" pitchFamily="18" charset="0"/>
                        <a:ea typeface="DengXian" panose="02010600030101010101" pitchFamily="2" charset="-122"/>
                      </a:endParaRPr>
                    </a:p>
                  </a:txBody>
                  <a:tcPr marL="68580" marR="68580" marT="0" marB="0"/>
                </a:tc>
                <a:extLst>
                  <a:ext uri="{0D108BD9-81ED-4DB2-BD59-A6C34878D82A}">
                    <a16:rowId xmlns:a16="http://schemas.microsoft.com/office/drawing/2014/main" val="1490857762"/>
                  </a:ext>
                </a:extLst>
              </a:tr>
              <a:tr h="0">
                <a:tc>
                  <a:txBody>
                    <a:bodyPr/>
                    <a:lstStyle/>
                    <a:p>
                      <a:pPr marL="0" marR="0" algn="ctr">
                        <a:lnSpc>
                          <a:spcPct val="107000"/>
                        </a:lnSpc>
                        <a:spcBef>
                          <a:spcPts val="0"/>
                        </a:spcBef>
                        <a:spcAft>
                          <a:spcPts val="800"/>
                        </a:spcAft>
                      </a:pPr>
                      <a:r>
                        <a:rPr lang="en-US" sz="2000" dirty="0">
                          <a:effectLst/>
                          <a:latin typeface="Palatino Linotype" panose="02040502050505030304" pitchFamily="18" charset="0"/>
                        </a:rPr>
                        <a:t>Rotation Freq</a:t>
                      </a:r>
                      <a:endParaRPr lang="en-US" sz="3200" dirty="0">
                        <a:effectLst/>
                        <a:latin typeface="Palatino Linotype" panose="02040502050505030304" pitchFamily="18" charset="0"/>
                        <a:ea typeface="DengXian" panose="02010600030101010101" pitchFamily="2" charset="-122"/>
                      </a:endParaRPr>
                    </a:p>
                  </a:txBody>
                  <a:tcPr marL="68580" marR="68580" marT="0" marB="0"/>
                </a:tc>
                <a:tc>
                  <a:txBody>
                    <a:bodyPr/>
                    <a:lstStyle/>
                    <a:p>
                      <a:pPr marL="0" marR="0" algn="ctr">
                        <a:lnSpc>
                          <a:spcPct val="107000"/>
                        </a:lnSpc>
                        <a:spcBef>
                          <a:spcPts val="0"/>
                        </a:spcBef>
                        <a:spcAft>
                          <a:spcPts val="800"/>
                        </a:spcAft>
                      </a:pPr>
                      <a:r>
                        <a:rPr lang="en-US" sz="2000" dirty="0">
                          <a:solidFill>
                            <a:srgbClr val="FF0000"/>
                          </a:solidFill>
                          <a:effectLst/>
                          <a:latin typeface="Palatino Linotype" panose="02040502050505030304" pitchFamily="18" charset="0"/>
                        </a:rPr>
                        <a:t>0-100 kHz</a:t>
                      </a:r>
                      <a:endParaRPr lang="en-US" sz="3200" dirty="0">
                        <a:solidFill>
                          <a:srgbClr val="FF0000"/>
                        </a:solidFill>
                        <a:effectLst/>
                        <a:latin typeface="Palatino Linotype" panose="02040502050505030304" pitchFamily="18" charset="0"/>
                        <a:ea typeface="DengXian" panose="02010600030101010101" pitchFamily="2" charset="-122"/>
                      </a:endParaRPr>
                    </a:p>
                  </a:txBody>
                  <a:tcPr marL="68580" marR="68580" marT="0" marB="0"/>
                </a:tc>
                <a:extLst>
                  <a:ext uri="{0D108BD9-81ED-4DB2-BD59-A6C34878D82A}">
                    <a16:rowId xmlns:a16="http://schemas.microsoft.com/office/drawing/2014/main" val="3528639826"/>
                  </a:ext>
                </a:extLst>
              </a:tr>
              <a:tr h="0">
                <a:tc>
                  <a:txBody>
                    <a:bodyPr/>
                    <a:lstStyle/>
                    <a:p>
                      <a:pPr marL="0" marR="0" algn="ctr">
                        <a:lnSpc>
                          <a:spcPct val="107000"/>
                        </a:lnSpc>
                        <a:spcBef>
                          <a:spcPts val="0"/>
                        </a:spcBef>
                        <a:spcAft>
                          <a:spcPts val="800"/>
                        </a:spcAft>
                      </a:pPr>
                      <a:r>
                        <a:rPr lang="en-US" sz="2000">
                          <a:effectLst/>
                          <a:latin typeface="Palatino Linotype" panose="02040502050505030304" pitchFamily="18" charset="0"/>
                        </a:rPr>
                        <a:t>Rotation radius</a:t>
                      </a:r>
                      <a:endParaRPr lang="en-US" sz="3200">
                        <a:effectLst/>
                        <a:latin typeface="Palatino Linotype" panose="02040502050505030304" pitchFamily="18" charset="0"/>
                        <a:ea typeface="DengXian" panose="02010600030101010101" pitchFamily="2" charset="-122"/>
                      </a:endParaRPr>
                    </a:p>
                  </a:txBody>
                  <a:tcPr marL="68580" marR="68580" marT="0" marB="0"/>
                </a:tc>
                <a:tc>
                  <a:txBody>
                    <a:bodyPr/>
                    <a:lstStyle/>
                    <a:p>
                      <a:pPr marL="0" marR="0" algn="ctr">
                        <a:lnSpc>
                          <a:spcPct val="107000"/>
                        </a:lnSpc>
                        <a:spcBef>
                          <a:spcPts val="0"/>
                        </a:spcBef>
                        <a:spcAft>
                          <a:spcPts val="800"/>
                        </a:spcAft>
                      </a:pPr>
                      <a:r>
                        <a:rPr lang="en-US" sz="2000" dirty="0">
                          <a:effectLst/>
                          <a:latin typeface="Palatino Linotype" panose="02040502050505030304" pitchFamily="18" charset="0"/>
                        </a:rPr>
                        <a:t>3 mm</a:t>
                      </a:r>
                      <a:endParaRPr lang="en-US" sz="3200" dirty="0">
                        <a:effectLst/>
                        <a:latin typeface="Palatino Linotype" panose="02040502050505030304" pitchFamily="18" charset="0"/>
                        <a:ea typeface="DengXian" panose="02010600030101010101" pitchFamily="2" charset="-122"/>
                      </a:endParaRPr>
                    </a:p>
                  </a:txBody>
                  <a:tcPr marL="68580" marR="68580" marT="0" marB="0"/>
                </a:tc>
                <a:extLst>
                  <a:ext uri="{0D108BD9-81ED-4DB2-BD59-A6C34878D82A}">
                    <a16:rowId xmlns:a16="http://schemas.microsoft.com/office/drawing/2014/main" val="3108270114"/>
                  </a:ext>
                </a:extLst>
              </a:tr>
              <a:tr h="29845">
                <a:tc>
                  <a:txBody>
                    <a:bodyPr/>
                    <a:lstStyle/>
                    <a:p>
                      <a:pPr marL="0" marR="0" algn="ctr">
                        <a:lnSpc>
                          <a:spcPct val="107000"/>
                        </a:lnSpc>
                        <a:spcBef>
                          <a:spcPts val="0"/>
                        </a:spcBef>
                        <a:spcAft>
                          <a:spcPts val="800"/>
                        </a:spcAft>
                      </a:pPr>
                      <a:r>
                        <a:rPr lang="en-US" sz="2000" dirty="0">
                          <a:effectLst/>
                          <a:latin typeface="Palatino Linotype" panose="02040502050505030304" pitchFamily="18" charset="0"/>
                        </a:rPr>
                        <a:t>E-field</a:t>
                      </a:r>
                      <a:endParaRPr lang="en-US" sz="3200" dirty="0">
                        <a:effectLst/>
                        <a:latin typeface="Palatino Linotype" panose="02040502050505030304" pitchFamily="18" charset="0"/>
                        <a:ea typeface="DengXian" panose="02010600030101010101" pitchFamily="2" charset="-122"/>
                      </a:endParaRPr>
                    </a:p>
                  </a:txBody>
                  <a:tcPr marL="68580" marR="68580" marT="0" marB="0"/>
                </a:tc>
                <a:tc>
                  <a:txBody>
                    <a:bodyPr/>
                    <a:lstStyle/>
                    <a:p>
                      <a:pPr marL="0" marR="0" algn="ctr">
                        <a:lnSpc>
                          <a:spcPct val="107000"/>
                        </a:lnSpc>
                        <a:spcBef>
                          <a:spcPts val="0"/>
                        </a:spcBef>
                        <a:spcAft>
                          <a:spcPts val="800"/>
                        </a:spcAft>
                      </a:pPr>
                      <a:r>
                        <a:rPr lang="en-US" sz="2000" dirty="0">
                          <a:solidFill>
                            <a:srgbClr val="FF0000"/>
                          </a:solidFill>
                          <a:effectLst/>
                          <a:latin typeface="Palatino Linotype" panose="02040502050505030304" pitchFamily="18" charset="0"/>
                        </a:rPr>
                        <a:t>0-32 V/cm</a:t>
                      </a:r>
                      <a:endParaRPr lang="en-US" sz="3200" dirty="0">
                        <a:solidFill>
                          <a:srgbClr val="FF0000"/>
                        </a:solidFill>
                        <a:effectLst/>
                        <a:latin typeface="Palatino Linotype" panose="02040502050505030304" pitchFamily="18" charset="0"/>
                        <a:ea typeface="DengXian" panose="02010600030101010101" pitchFamily="2" charset="-122"/>
                      </a:endParaRPr>
                    </a:p>
                  </a:txBody>
                  <a:tcPr marL="68580" marR="68580" marT="0" marB="0"/>
                </a:tc>
                <a:extLst>
                  <a:ext uri="{0D108BD9-81ED-4DB2-BD59-A6C34878D82A}">
                    <a16:rowId xmlns:a16="http://schemas.microsoft.com/office/drawing/2014/main" val="25893704"/>
                  </a:ext>
                </a:extLst>
              </a:tr>
            </a:tbl>
          </a:graphicData>
        </a:graphic>
      </p:graphicFrame>
      <p:sp>
        <p:nvSpPr>
          <p:cNvPr id="7" name="TextBox 6">
            <a:extLst>
              <a:ext uri="{FF2B5EF4-FFF2-40B4-BE49-F238E27FC236}">
                <a16:creationId xmlns:a16="http://schemas.microsoft.com/office/drawing/2014/main" id="{136B5946-9964-EE96-8FC2-A73086F04507}"/>
              </a:ext>
            </a:extLst>
          </p:cNvPr>
          <p:cNvSpPr txBox="1"/>
          <p:nvPr/>
        </p:nvSpPr>
        <p:spPr>
          <a:xfrm>
            <a:off x="6738643" y="3429243"/>
            <a:ext cx="4816784" cy="1277273"/>
          </a:xfrm>
          <a:prstGeom prst="rect">
            <a:avLst/>
          </a:prstGeom>
          <a:noFill/>
        </p:spPr>
        <p:txBody>
          <a:bodyPr wrap="square">
            <a:spAutoFit/>
          </a:bodyPr>
          <a:lstStyle/>
          <a:p>
            <a:pPr marL="342900" indent="-342900">
              <a:spcAft>
                <a:spcPts val="600"/>
              </a:spcAft>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QLS in the static frame</a:t>
            </a:r>
          </a:p>
          <a:p>
            <a:pPr marL="342900" indent="-342900">
              <a:spcAft>
                <a:spcPts val="600"/>
              </a:spcAft>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Precision measurement in the rotating frame</a:t>
            </a:r>
          </a:p>
        </p:txBody>
      </p:sp>
      <p:sp>
        <p:nvSpPr>
          <p:cNvPr id="5" name="Slide Number Placeholder 4">
            <a:extLst>
              <a:ext uri="{FF2B5EF4-FFF2-40B4-BE49-F238E27FC236}">
                <a16:creationId xmlns:a16="http://schemas.microsoft.com/office/drawing/2014/main" id="{DFCC98BE-DD57-5909-4003-E7B0FD4A4CDE}"/>
              </a:ext>
            </a:extLst>
          </p:cNvPr>
          <p:cNvSpPr>
            <a:spLocks noGrp="1"/>
          </p:cNvSpPr>
          <p:nvPr>
            <p:ph type="sldNum" sz="quarter" idx="12"/>
          </p:nvPr>
        </p:nvSpPr>
        <p:spPr/>
        <p:txBody>
          <a:bodyPr/>
          <a:lstStyle/>
          <a:p>
            <a:fld id="{ED3232F1-7B0D-452B-9F8D-C88EEDC57A07}" type="slidenum">
              <a:rPr lang="en-US" smtClean="0"/>
              <a:t>47</a:t>
            </a:fld>
            <a:endParaRPr lang="en-US"/>
          </a:p>
        </p:txBody>
      </p:sp>
    </p:spTree>
    <p:extLst>
      <p:ext uri="{BB962C8B-B14F-4D97-AF65-F5344CB8AC3E}">
        <p14:creationId xmlns:p14="http://schemas.microsoft.com/office/powerpoint/2010/main" val="11222867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F89B6F-7C77-8923-29E5-D3A0A0F618F1}"/>
              </a:ext>
            </a:extLst>
          </p:cNvPr>
          <p:cNvSpPr/>
          <p:nvPr/>
        </p:nvSpPr>
        <p:spPr>
          <a:xfrm>
            <a:off x="424263" y="256230"/>
            <a:ext cx="6379119" cy="523220"/>
          </a:xfrm>
          <a:prstGeom prst="rect">
            <a:avLst/>
          </a:prstGeom>
        </p:spPr>
        <p:txBody>
          <a:bodyPr wrap="none">
            <a:spAutoFit/>
          </a:bodyPr>
          <a:lstStyle/>
          <a:p>
            <a:r>
              <a:rPr lang="en-US" sz="2800" b="1" u="sng" dirty="0">
                <a:latin typeface="Times New Roman" panose="02020603050405020304" pitchFamily="18" charset="0"/>
                <a:cs typeface="Times New Roman" panose="02020603050405020304" pitchFamily="18" charset="0"/>
              </a:rPr>
              <a:t>Transition from static to rotating frames</a:t>
            </a:r>
            <a:endParaRPr lang="en-US" sz="2800" b="1" u="sng" baseline="-25000" dirty="0">
              <a:latin typeface="Times New Roman" panose="02020603050405020304" pitchFamily="18"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093954EF-1312-189B-38DD-DA02EC093156}"/>
              </a:ext>
            </a:extLst>
          </p:cNvPr>
          <p:cNvCxnSpPr>
            <a:cxnSpLocks/>
          </p:cNvCxnSpPr>
          <p:nvPr/>
        </p:nvCxnSpPr>
        <p:spPr>
          <a:xfrm>
            <a:off x="2051789" y="4268764"/>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4881329-0569-1EFB-0B10-738D92147CE6}"/>
              </a:ext>
            </a:extLst>
          </p:cNvPr>
          <p:cNvSpPr txBox="1"/>
          <p:nvPr/>
        </p:nvSpPr>
        <p:spPr>
          <a:xfrm>
            <a:off x="1869700" y="4442605"/>
            <a:ext cx="726029" cy="400110"/>
          </a:xfrm>
          <a:prstGeom prst="rect">
            <a:avLst/>
          </a:prstGeom>
          <a:noFill/>
        </p:spPr>
        <p:txBody>
          <a:bodyPr wrap="square">
            <a:spAutoFit/>
          </a:bodyPr>
          <a:lstStyle/>
          <a:p>
            <a:pPr algn="ctr"/>
            <a:r>
              <a:rPr lang="en-US" sz="2000" b="1" dirty="0">
                <a:latin typeface="Palatino Linotype" panose="02040502050505030304" pitchFamily="18" charset="0"/>
              </a:rPr>
              <a:t>-3/2</a:t>
            </a:r>
            <a:endParaRPr lang="en-US" sz="2000" dirty="0"/>
          </a:p>
        </p:txBody>
      </p:sp>
      <p:sp>
        <p:nvSpPr>
          <p:cNvPr id="19" name="TextBox 18">
            <a:extLst>
              <a:ext uri="{FF2B5EF4-FFF2-40B4-BE49-F238E27FC236}">
                <a16:creationId xmlns:a16="http://schemas.microsoft.com/office/drawing/2014/main" id="{45CCAD51-2B07-3AF3-5E89-222637A058AE}"/>
              </a:ext>
            </a:extLst>
          </p:cNvPr>
          <p:cNvSpPr txBox="1"/>
          <p:nvPr/>
        </p:nvSpPr>
        <p:spPr>
          <a:xfrm>
            <a:off x="2656517" y="4436675"/>
            <a:ext cx="601849" cy="400110"/>
          </a:xfrm>
          <a:prstGeom prst="rect">
            <a:avLst/>
          </a:prstGeom>
          <a:noFill/>
        </p:spPr>
        <p:txBody>
          <a:bodyPr wrap="square">
            <a:spAutoFit/>
          </a:bodyPr>
          <a:lstStyle/>
          <a:p>
            <a:pPr algn="ctr"/>
            <a:r>
              <a:rPr lang="en-US" sz="2000" b="1" dirty="0">
                <a:latin typeface="Palatino Linotype" panose="02040502050505030304" pitchFamily="18" charset="0"/>
              </a:rPr>
              <a:t>-1/2</a:t>
            </a:r>
            <a:endParaRPr lang="en-US" sz="2000" dirty="0"/>
          </a:p>
        </p:txBody>
      </p:sp>
      <p:sp>
        <p:nvSpPr>
          <p:cNvPr id="20" name="TextBox 19">
            <a:extLst>
              <a:ext uri="{FF2B5EF4-FFF2-40B4-BE49-F238E27FC236}">
                <a16:creationId xmlns:a16="http://schemas.microsoft.com/office/drawing/2014/main" id="{69162EE6-3104-49A1-AE23-157A578AC34A}"/>
              </a:ext>
            </a:extLst>
          </p:cNvPr>
          <p:cNvSpPr txBox="1"/>
          <p:nvPr/>
        </p:nvSpPr>
        <p:spPr>
          <a:xfrm>
            <a:off x="3360912" y="4436675"/>
            <a:ext cx="663491" cy="400110"/>
          </a:xfrm>
          <a:prstGeom prst="rect">
            <a:avLst/>
          </a:prstGeom>
          <a:noFill/>
        </p:spPr>
        <p:txBody>
          <a:bodyPr wrap="square">
            <a:spAutoFit/>
          </a:bodyPr>
          <a:lstStyle/>
          <a:p>
            <a:pPr algn="ctr"/>
            <a:r>
              <a:rPr lang="en-US" sz="2000" b="1" dirty="0">
                <a:latin typeface="Palatino Linotype" panose="02040502050505030304" pitchFamily="18" charset="0"/>
              </a:rPr>
              <a:t>+1/2</a:t>
            </a:r>
            <a:endParaRPr lang="en-US" sz="2000" dirty="0"/>
          </a:p>
        </p:txBody>
      </p:sp>
      <p:sp>
        <p:nvSpPr>
          <p:cNvPr id="21" name="TextBox 20">
            <a:extLst>
              <a:ext uri="{FF2B5EF4-FFF2-40B4-BE49-F238E27FC236}">
                <a16:creationId xmlns:a16="http://schemas.microsoft.com/office/drawing/2014/main" id="{59DD9E4C-7472-77B2-6A56-8EAD3F01AD24}"/>
              </a:ext>
            </a:extLst>
          </p:cNvPr>
          <p:cNvSpPr txBox="1"/>
          <p:nvPr/>
        </p:nvSpPr>
        <p:spPr>
          <a:xfrm>
            <a:off x="4048142" y="4436675"/>
            <a:ext cx="713503" cy="400110"/>
          </a:xfrm>
          <a:prstGeom prst="rect">
            <a:avLst/>
          </a:prstGeom>
          <a:noFill/>
        </p:spPr>
        <p:txBody>
          <a:bodyPr wrap="square">
            <a:spAutoFit/>
          </a:bodyPr>
          <a:lstStyle/>
          <a:p>
            <a:pPr algn="ctr"/>
            <a:r>
              <a:rPr lang="en-US" sz="2000" b="1" dirty="0">
                <a:latin typeface="Palatino Linotype" panose="02040502050505030304" pitchFamily="18" charset="0"/>
              </a:rPr>
              <a:t>+3/2</a:t>
            </a:r>
            <a:endParaRPr lang="en-US" sz="2000" dirty="0"/>
          </a:p>
        </p:txBody>
      </p:sp>
      <p:sp>
        <p:nvSpPr>
          <p:cNvPr id="35" name="Oval 34">
            <a:extLst>
              <a:ext uri="{FF2B5EF4-FFF2-40B4-BE49-F238E27FC236}">
                <a16:creationId xmlns:a16="http://schemas.microsoft.com/office/drawing/2014/main" id="{3345FB4D-5143-1BBD-EF80-C7AFA94DA6FA}"/>
              </a:ext>
            </a:extLst>
          </p:cNvPr>
          <p:cNvSpPr/>
          <p:nvPr/>
        </p:nvSpPr>
        <p:spPr>
          <a:xfrm>
            <a:off x="2183728" y="4072191"/>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0A96B544-ADF8-627F-43F4-793C57C26EC8}"/>
              </a:ext>
            </a:extLst>
          </p:cNvPr>
          <p:cNvSpPr/>
          <p:nvPr/>
        </p:nvSpPr>
        <p:spPr>
          <a:xfrm>
            <a:off x="1023458" y="1886218"/>
            <a:ext cx="4114800" cy="3285884"/>
          </a:xfrm>
          <a:prstGeom prst="roundRect">
            <a:avLst>
              <a:gd name="adj" fmla="val 310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126F92BB-A57D-7885-437A-EC11B292A141}"/>
              </a:ext>
            </a:extLst>
          </p:cNvPr>
          <p:cNvSpPr txBox="1"/>
          <p:nvPr/>
        </p:nvSpPr>
        <p:spPr>
          <a:xfrm>
            <a:off x="1962942" y="1390974"/>
            <a:ext cx="2227448" cy="461665"/>
          </a:xfrm>
          <a:prstGeom prst="rect">
            <a:avLst/>
          </a:prstGeom>
          <a:noFill/>
        </p:spPr>
        <p:txBody>
          <a:bodyPr wrap="square">
            <a:spAutoFit/>
          </a:bodyPr>
          <a:lstStyle/>
          <a:p>
            <a:pPr algn="ctr"/>
            <a:r>
              <a:rPr lang="en-US" sz="2400" b="1" u="sng" dirty="0">
                <a:latin typeface="Times New Roman" panose="02020603050405020304" pitchFamily="18" charset="0"/>
                <a:cs typeface="Times New Roman" panose="02020603050405020304" pitchFamily="18" charset="0"/>
              </a:rPr>
              <a:t>static frame</a:t>
            </a:r>
          </a:p>
        </p:txBody>
      </p:sp>
      <p:sp>
        <p:nvSpPr>
          <p:cNvPr id="50" name="Arrow: Right 49">
            <a:extLst>
              <a:ext uri="{FF2B5EF4-FFF2-40B4-BE49-F238E27FC236}">
                <a16:creationId xmlns:a16="http://schemas.microsoft.com/office/drawing/2014/main" id="{40E0FCDA-D110-6022-3515-85E35D1BDE95}"/>
              </a:ext>
            </a:extLst>
          </p:cNvPr>
          <p:cNvSpPr/>
          <p:nvPr/>
        </p:nvSpPr>
        <p:spPr>
          <a:xfrm>
            <a:off x="5416856" y="3695269"/>
            <a:ext cx="1269270" cy="300722"/>
          </a:xfrm>
          <a:prstGeom prst="rightArrow">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CC9ACC05-D582-6F4C-D1EB-08640502B129}"/>
              </a:ext>
            </a:extLst>
          </p:cNvPr>
          <p:cNvCxnSpPr>
            <a:cxnSpLocks/>
          </p:cNvCxnSpPr>
          <p:nvPr/>
        </p:nvCxnSpPr>
        <p:spPr>
          <a:xfrm>
            <a:off x="2051789" y="4009684"/>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0CCC399F-BFF2-514F-4AB5-957E8E982D66}"/>
              </a:ext>
            </a:extLst>
          </p:cNvPr>
          <p:cNvSpPr/>
          <p:nvPr/>
        </p:nvSpPr>
        <p:spPr>
          <a:xfrm>
            <a:off x="2176617" y="3813111"/>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A5B4B960-87D9-43E0-F2E7-6F8619ED29B0}"/>
              </a:ext>
            </a:extLst>
          </p:cNvPr>
          <p:cNvCxnSpPr>
            <a:cxnSpLocks/>
          </p:cNvCxnSpPr>
          <p:nvPr/>
        </p:nvCxnSpPr>
        <p:spPr>
          <a:xfrm>
            <a:off x="2754241" y="4224617"/>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7919A06-27A4-70F6-4D71-E9020C311599}"/>
              </a:ext>
            </a:extLst>
          </p:cNvPr>
          <p:cNvCxnSpPr>
            <a:cxnSpLocks/>
          </p:cNvCxnSpPr>
          <p:nvPr/>
        </p:nvCxnSpPr>
        <p:spPr>
          <a:xfrm>
            <a:off x="2754241" y="3965537"/>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BF20482-53B4-3C5B-0AFD-D4D8BF2D4CED}"/>
              </a:ext>
            </a:extLst>
          </p:cNvPr>
          <p:cNvCxnSpPr>
            <a:cxnSpLocks/>
          </p:cNvCxnSpPr>
          <p:nvPr/>
        </p:nvCxnSpPr>
        <p:spPr>
          <a:xfrm>
            <a:off x="3466565" y="4172263"/>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CBD354E-1ABC-9ACB-C19C-7F20639BC638}"/>
              </a:ext>
            </a:extLst>
          </p:cNvPr>
          <p:cNvCxnSpPr>
            <a:cxnSpLocks/>
          </p:cNvCxnSpPr>
          <p:nvPr/>
        </p:nvCxnSpPr>
        <p:spPr>
          <a:xfrm>
            <a:off x="3466565" y="3913183"/>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BC2A7D8-A10E-E775-F2BF-A13586F9863B}"/>
              </a:ext>
            </a:extLst>
          </p:cNvPr>
          <p:cNvCxnSpPr>
            <a:cxnSpLocks/>
          </p:cNvCxnSpPr>
          <p:nvPr/>
        </p:nvCxnSpPr>
        <p:spPr>
          <a:xfrm>
            <a:off x="4176294" y="4126524"/>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CDC0CFD-1F3C-4E26-9236-DDFF3CB29E7A}"/>
              </a:ext>
            </a:extLst>
          </p:cNvPr>
          <p:cNvCxnSpPr>
            <a:cxnSpLocks/>
          </p:cNvCxnSpPr>
          <p:nvPr/>
        </p:nvCxnSpPr>
        <p:spPr>
          <a:xfrm>
            <a:off x="4176294" y="3867444"/>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67DE6AC-AB75-0AB9-A3C7-B342BC3BB4D5}"/>
              </a:ext>
            </a:extLst>
          </p:cNvPr>
          <p:cNvSpPr/>
          <p:nvPr/>
        </p:nvSpPr>
        <p:spPr>
          <a:xfrm>
            <a:off x="4313453" y="3931080"/>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65945E6A-5505-E817-9D67-2A421F3ADE49}"/>
              </a:ext>
            </a:extLst>
          </p:cNvPr>
          <p:cNvSpPr/>
          <p:nvPr/>
        </p:nvSpPr>
        <p:spPr>
          <a:xfrm>
            <a:off x="4313453" y="3663862"/>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54557812-FC00-0E4D-0383-FA87C89B8FCF}"/>
              </a:ext>
            </a:extLst>
          </p:cNvPr>
          <p:cNvCxnSpPr>
            <a:cxnSpLocks/>
          </p:cNvCxnSpPr>
          <p:nvPr/>
        </p:nvCxnSpPr>
        <p:spPr>
          <a:xfrm>
            <a:off x="2703441" y="2654435"/>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0B85B95-A04F-F399-103A-39C502DEA198}"/>
              </a:ext>
            </a:extLst>
          </p:cNvPr>
          <p:cNvCxnSpPr>
            <a:cxnSpLocks/>
          </p:cNvCxnSpPr>
          <p:nvPr/>
        </p:nvCxnSpPr>
        <p:spPr>
          <a:xfrm>
            <a:off x="2703441" y="2395355"/>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26BF0C1-739D-4A43-BA1A-0AF951720F85}"/>
              </a:ext>
            </a:extLst>
          </p:cNvPr>
          <p:cNvCxnSpPr>
            <a:cxnSpLocks/>
          </p:cNvCxnSpPr>
          <p:nvPr/>
        </p:nvCxnSpPr>
        <p:spPr>
          <a:xfrm>
            <a:off x="3415765" y="2602081"/>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C1053ED-124A-9AC9-C371-8AA2744C0C7D}"/>
              </a:ext>
            </a:extLst>
          </p:cNvPr>
          <p:cNvCxnSpPr>
            <a:cxnSpLocks/>
          </p:cNvCxnSpPr>
          <p:nvPr/>
        </p:nvCxnSpPr>
        <p:spPr>
          <a:xfrm>
            <a:off x="3415765" y="2343001"/>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9DC613A-197B-8074-D8B3-C55C3A7D4037}"/>
              </a:ext>
            </a:extLst>
          </p:cNvPr>
          <p:cNvSpPr txBox="1"/>
          <p:nvPr/>
        </p:nvSpPr>
        <p:spPr>
          <a:xfrm>
            <a:off x="7892297" y="1378938"/>
            <a:ext cx="2340236" cy="461665"/>
          </a:xfrm>
          <a:prstGeom prst="rect">
            <a:avLst/>
          </a:prstGeom>
          <a:noFill/>
        </p:spPr>
        <p:txBody>
          <a:bodyPr wrap="square">
            <a:spAutoFit/>
          </a:bodyPr>
          <a:lstStyle/>
          <a:p>
            <a:pPr algn="ctr"/>
            <a:r>
              <a:rPr lang="en-US" sz="2400" b="1" u="sng" dirty="0">
                <a:latin typeface="Times New Roman" panose="02020603050405020304" pitchFamily="18" charset="0"/>
                <a:cs typeface="Times New Roman" panose="02020603050405020304" pitchFamily="18" charset="0"/>
              </a:rPr>
              <a:t>rotating frame</a:t>
            </a:r>
          </a:p>
        </p:txBody>
      </p:sp>
      <p:sp>
        <p:nvSpPr>
          <p:cNvPr id="5" name="Rectangle: Rounded Corners 4">
            <a:extLst>
              <a:ext uri="{FF2B5EF4-FFF2-40B4-BE49-F238E27FC236}">
                <a16:creationId xmlns:a16="http://schemas.microsoft.com/office/drawing/2014/main" id="{0B52E7A0-309C-7F69-AE84-774B0067C525}"/>
              </a:ext>
            </a:extLst>
          </p:cNvPr>
          <p:cNvSpPr/>
          <p:nvPr/>
        </p:nvSpPr>
        <p:spPr>
          <a:xfrm>
            <a:off x="6912529" y="1878118"/>
            <a:ext cx="4255354" cy="3285884"/>
          </a:xfrm>
          <a:prstGeom prst="roundRect">
            <a:avLst>
              <a:gd name="adj" fmla="val 310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8ED415C-8C0D-718B-6DE9-87264DA5098B}"/>
              </a:ext>
            </a:extLst>
          </p:cNvPr>
          <p:cNvCxnSpPr>
            <a:cxnSpLocks/>
          </p:cNvCxnSpPr>
          <p:nvPr/>
        </p:nvCxnSpPr>
        <p:spPr>
          <a:xfrm>
            <a:off x="8057452" y="4242905"/>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A42733F-C86F-F9F1-EBE4-B8B01A01F19E}"/>
              </a:ext>
            </a:extLst>
          </p:cNvPr>
          <p:cNvSpPr txBox="1"/>
          <p:nvPr/>
        </p:nvSpPr>
        <p:spPr>
          <a:xfrm>
            <a:off x="7875363" y="4416746"/>
            <a:ext cx="726029" cy="400110"/>
          </a:xfrm>
          <a:prstGeom prst="rect">
            <a:avLst/>
          </a:prstGeom>
          <a:noFill/>
        </p:spPr>
        <p:txBody>
          <a:bodyPr wrap="square">
            <a:spAutoFit/>
          </a:bodyPr>
          <a:lstStyle/>
          <a:p>
            <a:pPr algn="ctr"/>
            <a:r>
              <a:rPr lang="en-US" sz="2000" b="1" dirty="0">
                <a:latin typeface="Palatino Linotype" panose="02040502050505030304" pitchFamily="18" charset="0"/>
              </a:rPr>
              <a:t>-3/2</a:t>
            </a:r>
            <a:endParaRPr lang="en-US" sz="2000" dirty="0"/>
          </a:p>
        </p:txBody>
      </p:sp>
      <p:sp>
        <p:nvSpPr>
          <p:cNvPr id="8" name="TextBox 7">
            <a:extLst>
              <a:ext uri="{FF2B5EF4-FFF2-40B4-BE49-F238E27FC236}">
                <a16:creationId xmlns:a16="http://schemas.microsoft.com/office/drawing/2014/main" id="{65651119-89E5-3C36-4F56-6C54F1610A1A}"/>
              </a:ext>
            </a:extLst>
          </p:cNvPr>
          <p:cNvSpPr txBox="1"/>
          <p:nvPr/>
        </p:nvSpPr>
        <p:spPr>
          <a:xfrm>
            <a:off x="8662180" y="4410816"/>
            <a:ext cx="601849" cy="400110"/>
          </a:xfrm>
          <a:prstGeom prst="rect">
            <a:avLst/>
          </a:prstGeom>
          <a:noFill/>
        </p:spPr>
        <p:txBody>
          <a:bodyPr wrap="square">
            <a:spAutoFit/>
          </a:bodyPr>
          <a:lstStyle/>
          <a:p>
            <a:pPr algn="ctr"/>
            <a:r>
              <a:rPr lang="en-US" sz="2000" b="1" dirty="0">
                <a:latin typeface="Palatino Linotype" panose="02040502050505030304" pitchFamily="18" charset="0"/>
              </a:rPr>
              <a:t>-1/2</a:t>
            </a:r>
            <a:endParaRPr lang="en-US" sz="2000" dirty="0"/>
          </a:p>
        </p:txBody>
      </p:sp>
      <p:sp>
        <p:nvSpPr>
          <p:cNvPr id="9" name="TextBox 8">
            <a:extLst>
              <a:ext uri="{FF2B5EF4-FFF2-40B4-BE49-F238E27FC236}">
                <a16:creationId xmlns:a16="http://schemas.microsoft.com/office/drawing/2014/main" id="{2CDD4146-B70E-96CD-7009-873A6C1E0E98}"/>
              </a:ext>
            </a:extLst>
          </p:cNvPr>
          <p:cNvSpPr txBox="1"/>
          <p:nvPr/>
        </p:nvSpPr>
        <p:spPr>
          <a:xfrm>
            <a:off x="9366575" y="4410816"/>
            <a:ext cx="663491" cy="400110"/>
          </a:xfrm>
          <a:prstGeom prst="rect">
            <a:avLst/>
          </a:prstGeom>
          <a:noFill/>
        </p:spPr>
        <p:txBody>
          <a:bodyPr wrap="square">
            <a:spAutoFit/>
          </a:bodyPr>
          <a:lstStyle/>
          <a:p>
            <a:pPr algn="ctr"/>
            <a:r>
              <a:rPr lang="en-US" sz="2000" b="1" dirty="0">
                <a:latin typeface="Palatino Linotype" panose="02040502050505030304" pitchFamily="18" charset="0"/>
              </a:rPr>
              <a:t>+1/2</a:t>
            </a:r>
            <a:endParaRPr lang="en-US" sz="2000" dirty="0"/>
          </a:p>
        </p:txBody>
      </p:sp>
      <p:sp>
        <p:nvSpPr>
          <p:cNvPr id="10" name="TextBox 9">
            <a:extLst>
              <a:ext uri="{FF2B5EF4-FFF2-40B4-BE49-F238E27FC236}">
                <a16:creationId xmlns:a16="http://schemas.microsoft.com/office/drawing/2014/main" id="{175F6F12-F12C-EE4D-B244-18044797C57B}"/>
              </a:ext>
            </a:extLst>
          </p:cNvPr>
          <p:cNvSpPr txBox="1"/>
          <p:nvPr/>
        </p:nvSpPr>
        <p:spPr>
          <a:xfrm>
            <a:off x="10053805" y="4410816"/>
            <a:ext cx="713503" cy="400110"/>
          </a:xfrm>
          <a:prstGeom prst="rect">
            <a:avLst/>
          </a:prstGeom>
          <a:noFill/>
        </p:spPr>
        <p:txBody>
          <a:bodyPr wrap="square">
            <a:spAutoFit/>
          </a:bodyPr>
          <a:lstStyle/>
          <a:p>
            <a:pPr algn="ctr"/>
            <a:r>
              <a:rPr lang="en-US" sz="2000" b="1" dirty="0">
                <a:latin typeface="Palatino Linotype" panose="02040502050505030304" pitchFamily="18" charset="0"/>
              </a:rPr>
              <a:t>+3/2</a:t>
            </a:r>
            <a:endParaRPr lang="en-US" sz="2000" dirty="0"/>
          </a:p>
        </p:txBody>
      </p:sp>
      <p:sp>
        <p:nvSpPr>
          <p:cNvPr id="12" name="Oval 11">
            <a:extLst>
              <a:ext uri="{FF2B5EF4-FFF2-40B4-BE49-F238E27FC236}">
                <a16:creationId xmlns:a16="http://schemas.microsoft.com/office/drawing/2014/main" id="{902A87C3-55E9-D5A3-5270-08DA56F2AC2C}"/>
              </a:ext>
            </a:extLst>
          </p:cNvPr>
          <p:cNvSpPr/>
          <p:nvPr/>
        </p:nvSpPr>
        <p:spPr>
          <a:xfrm>
            <a:off x="8189391" y="4046332"/>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33C50A0-3A31-AEC6-1312-55E29C25A05E}"/>
              </a:ext>
            </a:extLst>
          </p:cNvPr>
          <p:cNvCxnSpPr>
            <a:cxnSpLocks/>
          </p:cNvCxnSpPr>
          <p:nvPr/>
        </p:nvCxnSpPr>
        <p:spPr>
          <a:xfrm>
            <a:off x="8057452" y="3456957"/>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7EA1A336-E7C4-4426-1E0B-1375AF502707}"/>
              </a:ext>
            </a:extLst>
          </p:cNvPr>
          <p:cNvSpPr/>
          <p:nvPr/>
        </p:nvSpPr>
        <p:spPr>
          <a:xfrm>
            <a:off x="8182280" y="3260384"/>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2D45A22-2F4F-78CA-D5CB-178F1F658B98}"/>
              </a:ext>
            </a:extLst>
          </p:cNvPr>
          <p:cNvCxnSpPr>
            <a:cxnSpLocks/>
          </p:cNvCxnSpPr>
          <p:nvPr/>
        </p:nvCxnSpPr>
        <p:spPr>
          <a:xfrm>
            <a:off x="8759904" y="3887324"/>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0A34B5A-A710-692D-C1A3-4786F5E772ED}"/>
              </a:ext>
            </a:extLst>
          </p:cNvPr>
          <p:cNvCxnSpPr>
            <a:cxnSpLocks/>
          </p:cNvCxnSpPr>
          <p:nvPr/>
        </p:nvCxnSpPr>
        <p:spPr>
          <a:xfrm>
            <a:off x="8759904" y="3654500"/>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AF27A26-9746-7E69-3F31-CC609AA9B71A}"/>
              </a:ext>
            </a:extLst>
          </p:cNvPr>
          <p:cNvCxnSpPr>
            <a:cxnSpLocks/>
          </p:cNvCxnSpPr>
          <p:nvPr/>
        </p:nvCxnSpPr>
        <p:spPr>
          <a:xfrm>
            <a:off x="9472228" y="3877916"/>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C554797-1895-004F-5AC5-C245BE5D5F19}"/>
              </a:ext>
            </a:extLst>
          </p:cNvPr>
          <p:cNvCxnSpPr>
            <a:cxnSpLocks/>
          </p:cNvCxnSpPr>
          <p:nvPr/>
        </p:nvCxnSpPr>
        <p:spPr>
          <a:xfrm>
            <a:off x="9472228" y="3599941"/>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113FA3F-5C29-72AE-F521-1C8882967812}"/>
              </a:ext>
            </a:extLst>
          </p:cNvPr>
          <p:cNvCxnSpPr>
            <a:cxnSpLocks/>
          </p:cNvCxnSpPr>
          <p:nvPr/>
        </p:nvCxnSpPr>
        <p:spPr>
          <a:xfrm>
            <a:off x="10181957" y="4100665"/>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39A3C2E-C329-5B03-2A4E-C4773DDD52FB}"/>
              </a:ext>
            </a:extLst>
          </p:cNvPr>
          <p:cNvCxnSpPr>
            <a:cxnSpLocks/>
          </p:cNvCxnSpPr>
          <p:nvPr/>
        </p:nvCxnSpPr>
        <p:spPr>
          <a:xfrm>
            <a:off x="10181957" y="3406156"/>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A5C40499-C818-9F0C-8F09-122FB5D74D52}"/>
              </a:ext>
            </a:extLst>
          </p:cNvPr>
          <p:cNvSpPr/>
          <p:nvPr/>
        </p:nvSpPr>
        <p:spPr>
          <a:xfrm>
            <a:off x="10319116" y="3905221"/>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0010CE51-D668-8F37-565C-60909DAD9479}"/>
              </a:ext>
            </a:extLst>
          </p:cNvPr>
          <p:cNvSpPr/>
          <p:nvPr/>
        </p:nvSpPr>
        <p:spPr>
          <a:xfrm>
            <a:off x="10319116" y="3202574"/>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C5CB621E-2204-122C-EC35-A49DE9DA2A3F}"/>
              </a:ext>
            </a:extLst>
          </p:cNvPr>
          <p:cNvCxnSpPr>
            <a:cxnSpLocks/>
          </p:cNvCxnSpPr>
          <p:nvPr/>
        </p:nvCxnSpPr>
        <p:spPr>
          <a:xfrm>
            <a:off x="8709104" y="2915959"/>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8DFBD5F-6E3C-737B-E4BB-3F3F10A182AB}"/>
              </a:ext>
            </a:extLst>
          </p:cNvPr>
          <p:cNvCxnSpPr>
            <a:cxnSpLocks/>
          </p:cNvCxnSpPr>
          <p:nvPr/>
        </p:nvCxnSpPr>
        <p:spPr>
          <a:xfrm>
            <a:off x="8709104" y="2369496"/>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8D0AD4C-E3AC-F9D9-B8BA-291AF4F4A6EA}"/>
              </a:ext>
            </a:extLst>
          </p:cNvPr>
          <p:cNvCxnSpPr>
            <a:cxnSpLocks/>
          </p:cNvCxnSpPr>
          <p:nvPr/>
        </p:nvCxnSpPr>
        <p:spPr>
          <a:xfrm>
            <a:off x="9421428" y="2865801"/>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639A842-C4DF-6E16-8EF7-B566C0A16868}"/>
              </a:ext>
            </a:extLst>
          </p:cNvPr>
          <p:cNvCxnSpPr>
            <a:cxnSpLocks/>
          </p:cNvCxnSpPr>
          <p:nvPr/>
        </p:nvCxnSpPr>
        <p:spPr>
          <a:xfrm>
            <a:off x="9421428" y="2317142"/>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Picture 57" descr="A person standing next to a question mark&#10;&#10;Description automatically generated">
            <a:extLst>
              <a:ext uri="{FF2B5EF4-FFF2-40B4-BE49-F238E27FC236}">
                <a16:creationId xmlns:a16="http://schemas.microsoft.com/office/drawing/2014/main" id="{ACC84AF2-0090-60AF-6905-A5A48907D20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42633" y="2516084"/>
            <a:ext cx="863941" cy="1179185"/>
          </a:xfrm>
          <a:prstGeom prst="rect">
            <a:avLst/>
          </a:prstGeom>
        </p:spPr>
      </p:pic>
      <p:sp>
        <p:nvSpPr>
          <p:cNvPr id="60" name="Footer Placeholder 3">
            <a:extLst>
              <a:ext uri="{FF2B5EF4-FFF2-40B4-BE49-F238E27FC236}">
                <a16:creationId xmlns:a16="http://schemas.microsoft.com/office/drawing/2014/main" id="{BADB9372-BA32-14BC-98B8-BE45F258AFA4}"/>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5FBED87-1FF7-BC3E-C590-6DD4EA2DD91F}"/>
              </a:ext>
            </a:extLst>
          </p:cNvPr>
          <p:cNvSpPr txBox="1"/>
          <p:nvPr/>
        </p:nvSpPr>
        <p:spPr>
          <a:xfrm>
            <a:off x="1251458" y="4436675"/>
            <a:ext cx="566969" cy="400110"/>
          </a:xfrm>
          <a:prstGeom prst="rect">
            <a:avLst/>
          </a:prstGeom>
          <a:noFill/>
        </p:spPr>
        <p:txBody>
          <a:bodyPr wrap="square">
            <a:spAutoFit/>
          </a:bodyPr>
          <a:lstStyle/>
          <a:p>
            <a:pPr algn="ctr"/>
            <a:r>
              <a:rPr lang="en-US" sz="2000" b="1" i="1" dirty="0">
                <a:latin typeface="Palatino Linotype" panose="02040502050505030304" pitchFamily="18" charset="0"/>
              </a:rPr>
              <a:t>m</a:t>
            </a:r>
            <a:r>
              <a:rPr lang="en-US" sz="2000" b="1" baseline="-25000" dirty="0">
                <a:latin typeface="Palatino Linotype" panose="02040502050505030304" pitchFamily="18" charset="0"/>
              </a:rPr>
              <a:t>F</a:t>
            </a:r>
            <a:endParaRPr lang="en-US" sz="2000" baseline="-25000" dirty="0"/>
          </a:p>
        </p:txBody>
      </p:sp>
      <p:sp>
        <p:nvSpPr>
          <p:cNvPr id="22" name="TextBox 21">
            <a:extLst>
              <a:ext uri="{FF2B5EF4-FFF2-40B4-BE49-F238E27FC236}">
                <a16:creationId xmlns:a16="http://schemas.microsoft.com/office/drawing/2014/main" id="{D9D86B99-E4D9-7FBA-B8FD-27BBF505E978}"/>
              </a:ext>
            </a:extLst>
          </p:cNvPr>
          <p:cNvSpPr txBox="1"/>
          <p:nvPr/>
        </p:nvSpPr>
        <p:spPr>
          <a:xfrm>
            <a:off x="1140822" y="2270991"/>
            <a:ext cx="845535" cy="400110"/>
          </a:xfrm>
          <a:prstGeom prst="rect">
            <a:avLst/>
          </a:prstGeom>
          <a:noFill/>
        </p:spPr>
        <p:txBody>
          <a:bodyPr wrap="square">
            <a:spAutoFit/>
          </a:bodyPr>
          <a:lstStyle/>
          <a:p>
            <a:pPr algn="ctr"/>
            <a:r>
              <a:rPr lang="en-US" sz="2000" b="1" i="1" dirty="0">
                <a:latin typeface="Palatino Linotype" panose="02040502050505030304" pitchFamily="18" charset="0"/>
              </a:rPr>
              <a:t>F</a:t>
            </a:r>
            <a:r>
              <a:rPr lang="en-US" sz="2000" b="1" dirty="0">
                <a:latin typeface="Palatino Linotype" panose="02040502050505030304" pitchFamily="18" charset="0"/>
              </a:rPr>
              <a:t>=1/2</a:t>
            </a:r>
            <a:endParaRPr lang="en-US" sz="2000" baseline="-25000" dirty="0"/>
          </a:p>
        </p:txBody>
      </p:sp>
      <p:sp>
        <p:nvSpPr>
          <p:cNvPr id="23" name="TextBox 22">
            <a:extLst>
              <a:ext uri="{FF2B5EF4-FFF2-40B4-BE49-F238E27FC236}">
                <a16:creationId xmlns:a16="http://schemas.microsoft.com/office/drawing/2014/main" id="{B8B6AA19-E1A3-DE71-073D-12FBF8AB27AA}"/>
              </a:ext>
            </a:extLst>
          </p:cNvPr>
          <p:cNvSpPr txBox="1"/>
          <p:nvPr/>
        </p:nvSpPr>
        <p:spPr>
          <a:xfrm>
            <a:off x="1141573" y="3877916"/>
            <a:ext cx="845535" cy="400110"/>
          </a:xfrm>
          <a:prstGeom prst="rect">
            <a:avLst/>
          </a:prstGeom>
          <a:noFill/>
        </p:spPr>
        <p:txBody>
          <a:bodyPr wrap="square">
            <a:spAutoFit/>
          </a:bodyPr>
          <a:lstStyle/>
          <a:p>
            <a:pPr algn="ctr"/>
            <a:r>
              <a:rPr lang="en-US" sz="2000" b="1" i="1" dirty="0">
                <a:latin typeface="Palatino Linotype" panose="02040502050505030304" pitchFamily="18" charset="0"/>
              </a:rPr>
              <a:t>F</a:t>
            </a:r>
            <a:r>
              <a:rPr lang="en-US" sz="2000" b="1" dirty="0">
                <a:latin typeface="Palatino Linotype" panose="02040502050505030304" pitchFamily="18" charset="0"/>
              </a:rPr>
              <a:t>=3/2</a:t>
            </a:r>
            <a:endParaRPr lang="en-US" sz="2000" baseline="-25000" dirty="0"/>
          </a:p>
        </p:txBody>
      </p:sp>
      <p:sp>
        <p:nvSpPr>
          <p:cNvPr id="24" name="TextBox 23">
            <a:extLst>
              <a:ext uri="{FF2B5EF4-FFF2-40B4-BE49-F238E27FC236}">
                <a16:creationId xmlns:a16="http://schemas.microsoft.com/office/drawing/2014/main" id="{4B703BA4-3644-C894-8135-9AC08E792D77}"/>
              </a:ext>
            </a:extLst>
          </p:cNvPr>
          <p:cNvSpPr txBox="1"/>
          <p:nvPr/>
        </p:nvSpPr>
        <p:spPr>
          <a:xfrm>
            <a:off x="6976763" y="2408543"/>
            <a:ext cx="845535" cy="400110"/>
          </a:xfrm>
          <a:prstGeom prst="rect">
            <a:avLst/>
          </a:prstGeom>
          <a:noFill/>
        </p:spPr>
        <p:txBody>
          <a:bodyPr wrap="square">
            <a:spAutoFit/>
          </a:bodyPr>
          <a:lstStyle/>
          <a:p>
            <a:pPr algn="ctr"/>
            <a:r>
              <a:rPr lang="en-US" sz="2000" b="1" i="1" dirty="0">
                <a:latin typeface="Palatino Linotype" panose="02040502050505030304" pitchFamily="18" charset="0"/>
              </a:rPr>
              <a:t>F</a:t>
            </a:r>
            <a:r>
              <a:rPr lang="en-US" sz="2000" b="1" dirty="0">
                <a:latin typeface="Palatino Linotype" panose="02040502050505030304" pitchFamily="18" charset="0"/>
              </a:rPr>
              <a:t>=1/2</a:t>
            </a:r>
            <a:endParaRPr lang="en-US" sz="2000" baseline="-25000" dirty="0"/>
          </a:p>
        </p:txBody>
      </p:sp>
      <p:sp>
        <p:nvSpPr>
          <p:cNvPr id="25" name="TextBox 24">
            <a:extLst>
              <a:ext uri="{FF2B5EF4-FFF2-40B4-BE49-F238E27FC236}">
                <a16:creationId xmlns:a16="http://schemas.microsoft.com/office/drawing/2014/main" id="{B7561D8C-FC7B-8F0B-487F-668EEACA1A87}"/>
              </a:ext>
            </a:extLst>
          </p:cNvPr>
          <p:cNvSpPr txBox="1"/>
          <p:nvPr/>
        </p:nvSpPr>
        <p:spPr>
          <a:xfrm>
            <a:off x="6976762" y="3645575"/>
            <a:ext cx="845535" cy="400110"/>
          </a:xfrm>
          <a:prstGeom prst="rect">
            <a:avLst/>
          </a:prstGeom>
          <a:noFill/>
        </p:spPr>
        <p:txBody>
          <a:bodyPr wrap="square">
            <a:spAutoFit/>
          </a:bodyPr>
          <a:lstStyle/>
          <a:p>
            <a:pPr algn="ctr"/>
            <a:r>
              <a:rPr lang="en-US" sz="2000" b="1" i="1" dirty="0">
                <a:latin typeface="Palatino Linotype" panose="02040502050505030304" pitchFamily="18" charset="0"/>
              </a:rPr>
              <a:t>F</a:t>
            </a:r>
            <a:r>
              <a:rPr lang="en-US" sz="2000" b="1" dirty="0">
                <a:latin typeface="Palatino Linotype" panose="02040502050505030304" pitchFamily="18" charset="0"/>
              </a:rPr>
              <a:t>=3/2</a:t>
            </a:r>
            <a:endParaRPr lang="en-US" sz="2000" baseline="-25000" dirty="0"/>
          </a:p>
        </p:txBody>
      </p:sp>
      <p:sp>
        <p:nvSpPr>
          <p:cNvPr id="26" name="TextBox 25">
            <a:extLst>
              <a:ext uri="{FF2B5EF4-FFF2-40B4-BE49-F238E27FC236}">
                <a16:creationId xmlns:a16="http://schemas.microsoft.com/office/drawing/2014/main" id="{B964E079-46F0-179C-A6FE-DA6D9333AC18}"/>
              </a:ext>
            </a:extLst>
          </p:cNvPr>
          <p:cNvSpPr txBox="1"/>
          <p:nvPr/>
        </p:nvSpPr>
        <p:spPr>
          <a:xfrm>
            <a:off x="7116044" y="4404788"/>
            <a:ext cx="566969" cy="400110"/>
          </a:xfrm>
          <a:prstGeom prst="rect">
            <a:avLst/>
          </a:prstGeom>
          <a:noFill/>
        </p:spPr>
        <p:txBody>
          <a:bodyPr wrap="square">
            <a:spAutoFit/>
          </a:bodyPr>
          <a:lstStyle/>
          <a:p>
            <a:pPr algn="ctr"/>
            <a:r>
              <a:rPr lang="en-US" sz="2000" b="1" i="1" dirty="0">
                <a:latin typeface="Palatino Linotype" panose="02040502050505030304" pitchFamily="18" charset="0"/>
              </a:rPr>
              <a:t>m</a:t>
            </a:r>
            <a:r>
              <a:rPr lang="en-US" sz="2000" b="1" baseline="-25000" dirty="0">
                <a:latin typeface="Palatino Linotype" panose="02040502050505030304" pitchFamily="18" charset="0"/>
              </a:rPr>
              <a:t>F</a:t>
            </a:r>
            <a:endParaRPr lang="en-US" sz="2000" baseline="-25000" dirty="0"/>
          </a:p>
        </p:txBody>
      </p:sp>
      <p:sp>
        <p:nvSpPr>
          <p:cNvPr id="27" name="Slide Number Placeholder 26">
            <a:extLst>
              <a:ext uri="{FF2B5EF4-FFF2-40B4-BE49-F238E27FC236}">
                <a16:creationId xmlns:a16="http://schemas.microsoft.com/office/drawing/2014/main" id="{83B1945E-7502-9BFD-927F-3463C97CE07E}"/>
              </a:ext>
            </a:extLst>
          </p:cNvPr>
          <p:cNvSpPr>
            <a:spLocks noGrp="1"/>
          </p:cNvSpPr>
          <p:nvPr>
            <p:ph type="sldNum" sz="quarter" idx="12"/>
          </p:nvPr>
        </p:nvSpPr>
        <p:spPr/>
        <p:txBody>
          <a:bodyPr/>
          <a:lstStyle/>
          <a:p>
            <a:fld id="{ED3232F1-7B0D-452B-9F8D-C88EEDC57A07}" type="slidenum">
              <a:rPr lang="en-US" smtClean="0"/>
              <a:t>48</a:t>
            </a:fld>
            <a:endParaRPr lang="en-US"/>
          </a:p>
        </p:txBody>
      </p:sp>
    </p:spTree>
    <p:extLst>
      <p:ext uri="{BB962C8B-B14F-4D97-AF65-F5344CB8AC3E}">
        <p14:creationId xmlns:p14="http://schemas.microsoft.com/office/powerpoint/2010/main" val="1333350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E95CE8-8114-082E-64B8-2A4060A37466}"/>
              </a:ext>
            </a:extLst>
          </p:cNvPr>
          <p:cNvSpPr>
            <a:spLocks noGrp="1"/>
          </p:cNvSpPr>
          <p:nvPr>
            <p:ph type="sldNum" sz="quarter" idx="12"/>
          </p:nvPr>
        </p:nvSpPr>
        <p:spPr/>
        <p:txBody>
          <a:bodyPr/>
          <a:lstStyle/>
          <a:p>
            <a:fld id="{C4B4B978-2769-4B31-A37E-51C501BA6227}" type="slidenum">
              <a:rPr lang="en-US" smtClean="0"/>
              <a:t>49</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151F9AC-2ADD-F4F1-573C-30A39C8915D1}"/>
                  </a:ext>
                </a:extLst>
              </p:cNvPr>
              <p:cNvSpPr txBox="1"/>
              <p:nvPr/>
            </p:nvSpPr>
            <p:spPr>
              <a:xfrm>
                <a:off x="747712" y="903865"/>
                <a:ext cx="10696575" cy="1323439"/>
              </a:xfrm>
              <a:prstGeom prst="rect">
                <a:avLst/>
              </a:prstGeom>
              <a:noFill/>
            </p:spPr>
            <p:txBody>
              <a:bodyPr wrap="square" rtlCol="0">
                <a:spAutoFit/>
              </a:bodyPr>
              <a:lstStyle/>
              <a:p>
                <a:pPr marL="342900" indent="-342900">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What happens when the ions are rotating faster and faster?</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Rotating E-field repel A and B, C and D</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Rotating coupling interacts </a:t>
                </a:r>
                <a14:m>
                  <m:oMath xmlns:m="http://schemas.openxmlformats.org/officeDocument/2006/math">
                    <m:r>
                      <m:rPr>
                        <m:sty m:val="p"/>
                      </m:rPr>
                      <a:rPr lang="en-US" sz="2000" b="0" i="0" smtClean="0">
                        <a:latin typeface="Cambria Math" panose="02040503050406030204" pitchFamily="18" charset="0"/>
                      </a:rPr>
                      <m:t>Δ</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𝑚</m:t>
                        </m:r>
                      </m:e>
                      <m:sub>
                        <m:r>
                          <a:rPr lang="en-US" sz="2000" b="0" i="1" smtClean="0">
                            <a:latin typeface="Cambria Math" panose="02040503050406030204" pitchFamily="18" charset="0"/>
                          </a:rPr>
                          <m:t>𝐹</m:t>
                        </m:r>
                      </m:sub>
                    </m:sSub>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±1</m:t>
                    </m:r>
                  </m:oMath>
                </a14:m>
                <a:endParaRPr lang="en-US" sz="20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Rotating B-field is constant – Zeeman shifts do not change</a:t>
                </a:r>
              </a:p>
            </p:txBody>
          </p:sp>
        </mc:Choice>
        <mc:Fallback xmlns="">
          <p:sp>
            <p:nvSpPr>
              <p:cNvPr id="6" name="TextBox 5">
                <a:extLst>
                  <a:ext uri="{FF2B5EF4-FFF2-40B4-BE49-F238E27FC236}">
                    <a16:creationId xmlns:a16="http://schemas.microsoft.com/office/drawing/2014/main" id="{C151F9AC-2ADD-F4F1-573C-30A39C8915D1}"/>
                  </a:ext>
                </a:extLst>
              </p:cNvPr>
              <p:cNvSpPr txBox="1">
                <a:spLocks noRot="1" noChangeAspect="1" noMove="1" noResize="1" noEditPoints="1" noAdjustHandles="1" noChangeArrowheads="1" noChangeShapeType="1" noTextEdit="1"/>
              </p:cNvSpPr>
              <p:nvPr/>
            </p:nvSpPr>
            <p:spPr>
              <a:xfrm>
                <a:off x="747712" y="903865"/>
                <a:ext cx="10696575" cy="1323439"/>
              </a:xfrm>
              <a:prstGeom prst="rect">
                <a:avLst/>
              </a:prstGeom>
              <a:blipFill>
                <a:blip r:embed="rId2"/>
                <a:stretch>
                  <a:fillRect l="-513" t="-2304" b="-7373"/>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7FC0D673-BEBD-928C-CDF5-0732930C01A3}"/>
              </a:ext>
            </a:extLst>
          </p:cNvPr>
          <p:cNvSpPr/>
          <p:nvPr/>
        </p:nvSpPr>
        <p:spPr>
          <a:xfrm>
            <a:off x="424263" y="256230"/>
            <a:ext cx="6379119" cy="523220"/>
          </a:xfrm>
          <a:prstGeom prst="rect">
            <a:avLst/>
          </a:prstGeom>
        </p:spPr>
        <p:txBody>
          <a:bodyPr wrap="none">
            <a:spAutoFit/>
          </a:bodyPr>
          <a:lstStyle/>
          <a:p>
            <a:r>
              <a:rPr lang="en-US" sz="2800" b="1" u="sng" dirty="0">
                <a:latin typeface="Times New Roman" panose="02020603050405020304" pitchFamily="18" charset="0"/>
                <a:cs typeface="Times New Roman" panose="02020603050405020304" pitchFamily="18" charset="0"/>
              </a:rPr>
              <a:t>Transition from static to rotating frames</a:t>
            </a:r>
            <a:endParaRPr lang="en-US" sz="2800" b="1" u="sng" baseline="-25000" dirty="0">
              <a:latin typeface="Times New Roman" panose="02020603050405020304" pitchFamily="18" charset="0"/>
              <a:cs typeface="Times New Roman" panose="02020603050405020304" pitchFamily="18" charset="0"/>
            </a:endParaRPr>
          </a:p>
        </p:txBody>
      </p:sp>
      <p:sp>
        <p:nvSpPr>
          <p:cNvPr id="7" name="Footer Placeholder 3">
            <a:extLst>
              <a:ext uri="{FF2B5EF4-FFF2-40B4-BE49-F238E27FC236}">
                <a16:creationId xmlns:a16="http://schemas.microsoft.com/office/drawing/2014/main" id="{826A9F0C-44A3-E434-CB66-B22AAF77FBEA}"/>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pic>
        <p:nvPicPr>
          <p:cNvPr id="9" name="Picture 8" descr="A diagram of a number of objects&#10;&#10;Description automatically generated with medium confidence">
            <a:extLst>
              <a:ext uri="{FF2B5EF4-FFF2-40B4-BE49-F238E27FC236}">
                <a16:creationId xmlns:a16="http://schemas.microsoft.com/office/drawing/2014/main" id="{34092826-6434-D427-72AF-F03B5C830962}"/>
              </a:ext>
            </a:extLst>
          </p:cNvPr>
          <p:cNvPicPr>
            <a:picLocks noChangeAspect="1"/>
          </p:cNvPicPr>
          <p:nvPr/>
        </p:nvPicPr>
        <p:blipFill rotWithShape="1">
          <a:blip r:embed="rId3">
            <a:extLst>
              <a:ext uri="{28A0092B-C50C-407E-A947-70E740481C1C}">
                <a14:useLocalDpi xmlns:a14="http://schemas.microsoft.com/office/drawing/2010/main" val="0"/>
              </a:ext>
            </a:extLst>
          </a:blip>
          <a:srcRect r="66750"/>
          <a:stretch/>
        </p:blipFill>
        <p:spPr>
          <a:xfrm>
            <a:off x="557513" y="2403824"/>
            <a:ext cx="3683122" cy="3288105"/>
          </a:xfrm>
          <a:prstGeom prst="rect">
            <a:avLst/>
          </a:prstGeom>
        </p:spPr>
      </p:pic>
    </p:spTree>
    <p:extLst>
      <p:ext uri="{BB962C8B-B14F-4D97-AF65-F5344CB8AC3E}">
        <p14:creationId xmlns:p14="http://schemas.microsoft.com/office/powerpoint/2010/main" val="2655250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947140-747A-4F96-5314-F94BE7423C24}"/>
              </a:ext>
            </a:extLst>
          </p:cNvPr>
          <p:cNvSpPr/>
          <p:nvPr/>
        </p:nvSpPr>
        <p:spPr>
          <a:xfrm>
            <a:off x="459188" y="232100"/>
            <a:ext cx="3016147"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eEDM roadmap</a:t>
            </a:r>
          </a:p>
        </p:txBody>
      </p:sp>
      <p:pic>
        <p:nvPicPr>
          <p:cNvPr id="2050" name="Picture 2" descr="Best measurements">
            <a:extLst>
              <a:ext uri="{FF2B5EF4-FFF2-40B4-BE49-F238E27FC236}">
                <a16:creationId xmlns:a16="http://schemas.microsoft.com/office/drawing/2014/main" id="{FEE08352-75C8-6850-6CC4-1DD11945F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2581" y="560941"/>
            <a:ext cx="6560231" cy="48771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EDCE563-4575-DD9E-C842-D4133E95B3A7}"/>
              </a:ext>
            </a:extLst>
          </p:cNvPr>
          <p:cNvSpPr/>
          <p:nvPr/>
        </p:nvSpPr>
        <p:spPr>
          <a:xfrm>
            <a:off x="5254133" y="560941"/>
            <a:ext cx="2852057" cy="4164466"/>
          </a:xfrm>
          <a:prstGeom prst="rect">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68C205-EBB9-EB82-73FC-CDB731806F06}"/>
              </a:ext>
            </a:extLst>
          </p:cNvPr>
          <p:cNvSpPr txBox="1"/>
          <p:nvPr/>
        </p:nvSpPr>
        <p:spPr>
          <a:xfrm>
            <a:off x="7243771" y="204141"/>
            <a:ext cx="1332410"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JILA 2023</a:t>
            </a:r>
          </a:p>
        </p:txBody>
      </p:sp>
      <p:cxnSp>
        <p:nvCxnSpPr>
          <p:cNvPr id="12" name="Straight Connector 11">
            <a:extLst>
              <a:ext uri="{FF2B5EF4-FFF2-40B4-BE49-F238E27FC236}">
                <a16:creationId xmlns:a16="http://schemas.microsoft.com/office/drawing/2014/main" id="{0E28ED32-D64C-1B05-DF0E-58D484024CCE}"/>
              </a:ext>
            </a:extLst>
          </p:cNvPr>
          <p:cNvCxnSpPr>
            <a:cxnSpLocks/>
          </p:cNvCxnSpPr>
          <p:nvPr/>
        </p:nvCxnSpPr>
        <p:spPr>
          <a:xfrm flipV="1">
            <a:off x="8984227" y="5462248"/>
            <a:ext cx="0" cy="375920"/>
          </a:xfrm>
          <a:prstGeom prst="line">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A9B96D3-8EBC-53F0-2975-6959926673C1}"/>
              </a:ext>
            </a:extLst>
          </p:cNvPr>
          <p:cNvCxnSpPr>
            <a:cxnSpLocks/>
          </p:cNvCxnSpPr>
          <p:nvPr/>
        </p:nvCxnSpPr>
        <p:spPr>
          <a:xfrm flipV="1">
            <a:off x="10334096" y="5462248"/>
            <a:ext cx="0" cy="375920"/>
          </a:xfrm>
          <a:prstGeom prst="line">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87BC7ED-E2CF-897D-E7F0-0367B8964D6B}"/>
              </a:ext>
            </a:extLst>
          </p:cNvPr>
          <p:cNvSpPr txBox="1"/>
          <p:nvPr/>
        </p:nvSpPr>
        <p:spPr>
          <a:xfrm>
            <a:off x="8049759" y="5932266"/>
            <a:ext cx="1868937" cy="707886"/>
          </a:xfrm>
          <a:prstGeom prst="rect">
            <a:avLst/>
          </a:prstGeom>
          <a:noFill/>
        </p:spPr>
        <p:txBody>
          <a:bodyPr wrap="square" rtlCol="0">
            <a:spAutoFit/>
          </a:bodyPr>
          <a:lstStyle/>
          <a:p>
            <a:pPr algn="ctr"/>
            <a:r>
              <a:rPr lang="en-US" sz="2000" dirty="0">
                <a:solidFill>
                  <a:srgbClr val="FF0000"/>
                </a:solidFill>
                <a:latin typeface="Times New Roman" panose="02020603050405020304" pitchFamily="18" charset="0"/>
                <a:cs typeface="Times New Roman" panose="02020603050405020304" pitchFamily="18" charset="0"/>
              </a:rPr>
              <a:t>ACME III</a:t>
            </a:r>
          </a:p>
          <a:p>
            <a:pPr algn="ctr"/>
            <a:r>
              <a:rPr lang="en-US" sz="2000" dirty="0">
                <a:solidFill>
                  <a:srgbClr val="FF0000"/>
                </a:solidFill>
                <a:latin typeface="Times New Roman" panose="02020603050405020304" pitchFamily="18" charset="0"/>
                <a:cs typeface="Times New Roman" panose="02020603050405020304" pitchFamily="18" charset="0"/>
              </a:rPr>
              <a:t>JILA III</a:t>
            </a:r>
          </a:p>
        </p:txBody>
      </p:sp>
      <p:sp>
        <p:nvSpPr>
          <p:cNvPr id="17" name="TextBox 16">
            <a:extLst>
              <a:ext uri="{FF2B5EF4-FFF2-40B4-BE49-F238E27FC236}">
                <a16:creationId xmlns:a16="http://schemas.microsoft.com/office/drawing/2014/main" id="{C9A7E0AD-5E6D-F8F4-B9CB-2E1700462CBB}"/>
              </a:ext>
            </a:extLst>
          </p:cNvPr>
          <p:cNvSpPr txBox="1"/>
          <p:nvPr/>
        </p:nvSpPr>
        <p:spPr>
          <a:xfrm>
            <a:off x="9836839" y="5932266"/>
            <a:ext cx="994514" cy="400110"/>
          </a:xfrm>
          <a:prstGeom prst="rect">
            <a:avLst/>
          </a:prstGeom>
          <a:noFill/>
        </p:spPr>
        <p:txBody>
          <a:bodyPr wrap="square" rtlCol="0">
            <a:spAutoFit/>
          </a:bodyPr>
          <a:lstStyle/>
          <a:p>
            <a:pPr algn="ctr"/>
            <a:r>
              <a:rPr lang="en-US" sz="2000" dirty="0">
                <a:solidFill>
                  <a:srgbClr val="00B050"/>
                </a:solidFill>
                <a:latin typeface="Times New Roman" panose="02020603050405020304" pitchFamily="18" charset="0"/>
                <a:cs typeface="Times New Roman" panose="02020603050405020304" pitchFamily="18" charset="0"/>
              </a:rPr>
              <a:t>EDM</a:t>
            </a:r>
            <a:r>
              <a:rPr lang="en-US" sz="2000" baseline="30000" dirty="0">
                <a:solidFill>
                  <a:srgbClr val="00B050"/>
                </a:solidFill>
                <a:latin typeface="Times New Roman" panose="02020603050405020304" pitchFamily="18" charset="0"/>
                <a:cs typeface="Times New Roman" panose="02020603050405020304" pitchFamily="18" charset="0"/>
              </a:rPr>
              <a:t>3</a:t>
            </a:r>
          </a:p>
        </p:txBody>
      </p:sp>
      <p:sp>
        <p:nvSpPr>
          <p:cNvPr id="2" name="TextBox 1">
            <a:extLst>
              <a:ext uri="{FF2B5EF4-FFF2-40B4-BE49-F238E27FC236}">
                <a16:creationId xmlns:a16="http://schemas.microsoft.com/office/drawing/2014/main" id="{9BA00BC0-A869-A025-D7F0-23EB5E15EC21}"/>
              </a:ext>
            </a:extLst>
          </p:cNvPr>
          <p:cNvSpPr txBox="1"/>
          <p:nvPr/>
        </p:nvSpPr>
        <p:spPr>
          <a:xfrm>
            <a:off x="345937" y="885867"/>
            <a:ext cx="4721014" cy="4924425"/>
          </a:xfrm>
          <a:prstGeom prst="rect">
            <a:avLst/>
          </a:prstGeom>
          <a:noFill/>
        </p:spPr>
        <p:txBody>
          <a:bodyPr wrap="square" rtlCol="0">
            <a:spAutoFit/>
          </a:bodyPr>
          <a:lstStyle/>
          <a:p>
            <a:pPr marL="342900" indent="-342900">
              <a:spcAft>
                <a:spcPts val="600"/>
              </a:spcAft>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In the past decade</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250 times improvement</a:t>
            </a:r>
          </a:p>
          <a:p>
            <a:pPr marL="742950" lvl="1" indent="-285750">
              <a:spcAft>
                <a:spcPts val="600"/>
              </a:spcAf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YbF</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HfF</a:t>
            </a:r>
            <a:r>
              <a:rPr lang="en-US" sz="2400" baseline="30000" dirty="0">
                <a:latin typeface="Times New Roman" panose="02020603050405020304" pitchFamily="18" charset="0"/>
                <a:cs typeface="Times New Roman" panose="02020603050405020304" pitchFamily="18" charset="0"/>
              </a:rPr>
              <a:t>+</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10 </a:t>
            </a:r>
            <a:r>
              <a:rPr lang="en-US" sz="2400" dirty="0" err="1">
                <a:latin typeface="Times New Roman" panose="02020603050405020304" pitchFamily="18" charset="0"/>
                <a:cs typeface="Times New Roman" panose="02020603050405020304" pitchFamily="18" charset="0"/>
              </a:rPr>
              <a:t>TeV</a:t>
            </a:r>
            <a:r>
              <a:rPr lang="en-US" sz="2400" dirty="0">
                <a:latin typeface="Times New Roman" panose="02020603050405020304" pitchFamily="18" charset="0"/>
                <a:cs typeface="Times New Roman" panose="02020603050405020304" pitchFamily="18" charset="0"/>
              </a:rPr>
              <a:t> energy scale</a:t>
            </a:r>
          </a:p>
          <a:p>
            <a:pPr marL="457200" indent="-457200">
              <a:spcAft>
                <a:spcPts val="600"/>
              </a:spcAft>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In the next decade</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Another 2-order of magnitude</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Toward </a:t>
            </a:r>
            <a:r>
              <a:rPr lang="en-US" sz="2400" dirty="0" err="1">
                <a:latin typeface="Times New Roman" panose="02020603050405020304" pitchFamily="18" charset="0"/>
                <a:cs typeface="Times New Roman" panose="02020603050405020304" pitchFamily="18" charset="0"/>
              </a:rPr>
              <a:t>PeV</a:t>
            </a:r>
            <a:r>
              <a:rPr lang="en-US" sz="2400" dirty="0">
                <a:latin typeface="Times New Roman" panose="02020603050405020304" pitchFamily="18" charset="0"/>
                <a:cs typeface="Times New Roman" panose="02020603050405020304" pitchFamily="18" charset="0"/>
              </a:rPr>
              <a:t> energy scale</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Far beyond LHC energy</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Cross-verifications</a:t>
            </a:r>
          </a:p>
          <a:p>
            <a:pPr marL="1200150" lvl="2"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Species</a:t>
            </a:r>
          </a:p>
          <a:p>
            <a:pPr marL="1200150" lvl="2"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Platforms</a:t>
            </a:r>
          </a:p>
        </p:txBody>
      </p:sp>
      <p:sp>
        <p:nvSpPr>
          <p:cNvPr id="3" name="Footer Placeholder 3">
            <a:extLst>
              <a:ext uri="{FF2B5EF4-FFF2-40B4-BE49-F238E27FC236}">
                <a16:creationId xmlns:a16="http://schemas.microsoft.com/office/drawing/2014/main" id="{3E795C62-E6F1-7EA3-C3DA-647C03F687BA}"/>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7DCC0627-8EB7-01BB-582D-160DA2540E3F}"/>
              </a:ext>
            </a:extLst>
          </p:cNvPr>
          <p:cNvCxnSpPr>
            <a:cxnSpLocks/>
          </p:cNvCxnSpPr>
          <p:nvPr/>
        </p:nvCxnSpPr>
        <p:spPr>
          <a:xfrm flipV="1">
            <a:off x="8201604" y="5462248"/>
            <a:ext cx="0" cy="375920"/>
          </a:xfrm>
          <a:prstGeom prst="line">
            <a:avLst/>
          </a:prstGeom>
          <a:ln w="381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8E406FF-EFC5-D9B8-D540-6F553097B4FA}"/>
              </a:ext>
            </a:extLst>
          </p:cNvPr>
          <p:cNvSpPr txBox="1"/>
          <p:nvPr/>
        </p:nvSpPr>
        <p:spPr>
          <a:xfrm>
            <a:off x="7277184" y="5963043"/>
            <a:ext cx="1265583" cy="646331"/>
          </a:xfrm>
          <a:prstGeom prst="rect">
            <a:avLst/>
          </a:prstGeom>
          <a:noFill/>
        </p:spPr>
        <p:txBody>
          <a:bodyPr wrap="square">
            <a:spAutoFit/>
          </a:bodyPr>
          <a:lstStyle/>
          <a:p>
            <a:pPr algn="ctr"/>
            <a:r>
              <a:rPr lang="en-US" sz="1800" dirty="0">
                <a:solidFill>
                  <a:srgbClr val="7030A0"/>
                </a:solidFill>
                <a:latin typeface="Times New Roman" panose="02020603050405020304" pitchFamily="18" charset="0"/>
                <a:cs typeface="Times New Roman" panose="02020603050405020304" pitchFamily="18" charset="0"/>
              </a:rPr>
              <a:t>NL-</a:t>
            </a:r>
            <a:r>
              <a:rPr lang="en-US" sz="1800" dirty="0" err="1">
                <a:solidFill>
                  <a:srgbClr val="7030A0"/>
                </a:solidFill>
                <a:latin typeface="Times New Roman" panose="02020603050405020304" pitchFamily="18" charset="0"/>
                <a:cs typeface="Times New Roman" panose="02020603050405020304" pitchFamily="18" charset="0"/>
              </a:rPr>
              <a:t>eEDM</a:t>
            </a:r>
            <a:endParaRPr lang="en-US" sz="1800" dirty="0">
              <a:solidFill>
                <a:srgbClr val="7030A0"/>
              </a:solidFill>
              <a:latin typeface="Times New Roman" panose="02020603050405020304" pitchFamily="18" charset="0"/>
              <a:cs typeface="Times New Roman" panose="02020603050405020304" pitchFamily="18" charset="0"/>
            </a:endParaRPr>
          </a:p>
          <a:p>
            <a:pPr algn="ctr"/>
            <a:r>
              <a:rPr lang="en-US" sz="1800" dirty="0" err="1">
                <a:solidFill>
                  <a:srgbClr val="7030A0"/>
                </a:solidFill>
                <a:latin typeface="Times New Roman" panose="02020603050405020304" pitchFamily="18" charset="0"/>
                <a:cs typeface="Times New Roman" panose="02020603050405020304" pitchFamily="18" charset="0"/>
              </a:rPr>
              <a:t>YbF</a:t>
            </a:r>
            <a:endParaRPr lang="en-US" sz="1800" dirty="0">
              <a:solidFill>
                <a:srgbClr val="7030A0"/>
              </a:solidFill>
              <a:latin typeface="Times New Roman" panose="02020603050405020304" pitchFamily="18"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F603E4F6-2CEA-476A-DD1E-CD483C1B694F}"/>
              </a:ext>
            </a:extLst>
          </p:cNvPr>
          <p:cNvSpPr>
            <a:spLocks noGrp="1"/>
          </p:cNvSpPr>
          <p:nvPr>
            <p:ph type="sldNum" sz="quarter" idx="12"/>
          </p:nvPr>
        </p:nvSpPr>
        <p:spPr/>
        <p:txBody>
          <a:bodyPr/>
          <a:lstStyle/>
          <a:p>
            <a:fld id="{ED3232F1-7B0D-452B-9F8D-C88EEDC57A07}" type="slidenum">
              <a:rPr lang="en-US" smtClean="0"/>
              <a:t>5</a:t>
            </a:fld>
            <a:endParaRPr lang="en-US"/>
          </a:p>
        </p:txBody>
      </p:sp>
    </p:spTree>
    <p:extLst>
      <p:ext uri="{BB962C8B-B14F-4D97-AF65-F5344CB8AC3E}">
        <p14:creationId xmlns:p14="http://schemas.microsoft.com/office/powerpoint/2010/main" val="7687032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E95CE8-8114-082E-64B8-2A4060A37466}"/>
              </a:ext>
            </a:extLst>
          </p:cNvPr>
          <p:cNvSpPr>
            <a:spLocks noGrp="1"/>
          </p:cNvSpPr>
          <p:nvPr>
            <p:ph type="sldNum" sz="quarter" idx="12"/>
          </p:nvPr>
        </p:nvSpPr>
        <p:spPr/>
        <p:txBody>
          <a:bodyPr/>
          <a:lstStyle/>
          <a:p>
            <a:fld id="{C4B4B978-2769-4B31-A37E-51C501BA6227}" type="slidenum">
              <a:rPr lang="en-US" smtClean="0"/>
              <a:t>50</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151F9AC-2ADD-F4F1-573C-30A39C8915D1}"/>
                  </a:ext>
                </a:extLst>
              </p:cNvPr>
              <p:cNvSpPr txBox="1"/>
              <p:nvPr/>
            </p:nvSpPr>
            <p:spPr>
              <a:xfrm>
                <a:off x="747712" y="903865"/>
                <a:ext cx="10696575" cy="1323439"/>
              </a:xfrm>
              <a:prstGeom prst="rect">
                <a:avLst/>
              </a:prstGeom>
              <a:noFill/>
            </p:spPr>
            <p:txBody>
              <a:bodyPr wrap="square" rtlCol="0">
                <a:spAutoFit/>
              </a:bodyPr>
              <a:lstStyle/>
              <a:p>
                <a:pPr marL="342900" indent="-342900">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What happens when the ions are rotating faster and faster?</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Rotating E-field repel A and B, C and D</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Rotating coupling interacts </a:t>
                </a:r>
                <a14:m>
                  <m:oMath xmlns:m="http://schemas.openxmlformats.org/officeDocument/2006/math">
                    <m:r>
                      <m:rPr>
                        <m:sty m:val="p"/>
                      </m:rPr>
                      <a:rPr lang="en-US" sz="2000" b="0" i="0" smtClean="0">
                        <a:latin typeface="Cambria Math" panose="02040503050406030204" pitchFamily="18" charset="0"/>
                      </a:rPr>
                      <m:t>Δ</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𝑚</m:t>
                        </m:r>
                      </m:e>
                      <m:sub>
                        <m:r>
                          <a:rPr lang="en-US" sz="2000" b="0" i="1" smtClean="0">
                            <a:latin typeface="Cambria Math" panose="02040503050406030204" pitchFamily="18" charset="0"/>
                          </a:rPr>
                          <m:t>𝐹</m:t>
                        </m:r>
                      </m:sub>
                    </m:sSub>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±1</m:t>
                    </m:r>
                  </m:oMath>
                </a14:m>
                <a:endParaRPr lang="en-US" sz="20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Rotating B-field is constant – Zeeman shifts do not change</a:t>
                </a:r>
              </a:p>
            </p:txBody>
          </p:sp>
        </mc:Choice>
        <mc:Fallback xmlns="">
          <p:sp>
            <p:nvSpPr>
              <p:cNvPr id="6" name="TextBox 5">
                <a:extLst>
                  <a:ext uri="{FF2B5EF4-FFF2-40B4-BE49-F238E27FC236}">
                    <a16:creationId xmlns:a16="http://schemas.microsoft.com/office/drawing/2014/main" id="{C151F9AC-2ADD-F4F1-573C-30A39C8915D1}"/>
                  </a:ext>
                </a:extLst>
              </p:cNvPr>
              <p:cNvSpPr txBox="1">
                <a:spLocks noRot="1" noChangeAspect="1" noMove="1" noResize="1" noEditPoints="1" noAdjustHandles="1" noChangeArrowheads="1" noChangeShapeType="1" noTextEdit="1"/>
              </p:cNvSpPr>
              <p:nvPr/>
            </p:nvSpPr>
            <p:spPr>
              <a:xfrm>
                <a:off x="747712" y="903865"/>
                <a:ext cx="10696575" cy="1323439"/>
              </a:xfrm>
              <a:prstGeom prst="rect">
                <a:avLst/>
              </a:prstGeom>
              <a:blipFill>
                <a:blip r:embed="rId2"/>
                <a:stretch>
                  <a:fillRect l="-513" t="-2304" b="-7373"/>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7FC0D673-BEBD-928C-CDF5-0732930C01A3}"/>
              </a:ext>
            </a:extLst>
          </p:cNvPr>
          <p:cNvSpPr/>
          <p:nvPr/>
        </p:nvSpPr>
        <p:spPr>
          <a:xfrm>
            <a:off x="424263" y="256230"/>
            <a:ext cx="6379119" cy="523220"/>
          </a:xfrm>
          <a:prstGeom prst="rect">
            <a:avLst/>
          </a:prstGeom>
        </p:spPr>
        <p:txBody>
          <a:bodyPr wrap="none">
            <a:spAutoFit/>
          </a:bodyPr>
          <a:lstStyle/>
          <a:p>
            <a:r>
              <a:rPr lang="en-US" sz="2800" b="1" u="sng" dirty="0">
                <a:latin typeface="Times New Roman" panose="02020603050405020304" pitchFamily="18" charset="0"/>
                <a:cs typeface="Times New Roman" panose="02020603050405020304" pitchFamily="18" charset="0"/>
              </a:rPr>
              <a:t>Transition from static to rotating frames</a:t>
            </a:r>
            <a:endParaRPr lang="en-US" sz="2800" b="1" u="sng" baseline="-25000" dirty="0">
              <a:latin typeface="Times New Roman" panose="02020603050405020304" pitchFamily="18" charset="0"/>
              <a:cs typeface="Times New Roman" panose="02020603050405020304" pitchFamily="18" charset="0"/>
            </a:endParaRPr>
          </a:p>
        </p:txBody>
      </p:sp>
      <p:sp>
        <p:nvSpPr>
          <p:cNvPr id="7" name="Footer Placeholder 3">
            <a:extLst>
              <a:ext uri="{FF2B5EF4-FFF2-40B4-BE49-F238E27FC236}">
                <a16:creationId xmlns:a16="http://schemas.microsoft.com/office/drawing/2014/main" id="{826A9F0C-44A3-E434-CB66-B22AAF77FBEA}"/>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pic>
        <p:nvPicPr>
          <p:cNvPr id="9" name="Picture 8" descr="A diagram of a number of objects&#10;&#10;Description automatically generated with medium confidence">
            <a:extLst>
              <a:ext uri="{FF2B5EF4-FFF2-40B4-BE49-F238E27FC236}">
                <a16:creationId xmlns:a16="http://schemas.microsoft.com/office/drawing/2014/main" id="{34092826-6434-D427-72AF-F03B5C830962}"/>
              </a:ext>
            </a:extLst>
          </p:cNvPr>
          <p:cNvPicPr>
            <a:picLocks noChangeAspect="1"/>
          </p:cNvPicPr>
          <p:nvPr/>
        </p:nvPicPr>
        <p:blipFill rotWithShape="1">
          <a:blip r:embed="rId3">
            <a:extLst>
              <a:ext uri="{28A0092B-C50C-407E-A947-70E740481C1C}">
                <a14:useLocalDpi xmlns:a14="http://schemas.microsoft.com/office/drawing/2010/main" val="0"/>
              </a:ext>
            </a:extLst>
          </a:blip>
          <a:srcRect r="33465"/>
          <a:stretch/>
        </p:blipFill>
        <p:spPr>
          <a:xfrm>
            <a:off x="557513" y="2403824"/>
            <a:ext cx="7370083" cy="3288105"/>
          </a:xfrm>
          <a:prstGeom prst="rect">
            <a:avLst/>
          </a:prstGeom>
        </p:spPr>
      </p:pic>
    </p:spTree>
    <p:extLst>
      <p:ext uri="{BB962C8B-B14F-4D97-AF65-F5344CB8AC3E}">
        <p14:creationId xmlns:p14="http://schemas.microsoft.com/office/powerpoint/2010/main" val="8162013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E95CE8-8114-082E-64B8-2A4060A37466}"/>
              </a:ext>
            </a:extLst>
          </p:cNvPr>
          <p:cNvSpPr>
            <a:spLocks noGrp="1"/>
          </p:cNvSpPr>
          <p:nvPr>
            <p:ph type="sldNum" sz="quarter" idx="12"/>
          </p:nvPr>
        </p:nvSpPr>
        <p:spPr/>
        <p:txBody>
          <a:bodyPr/>
          <a:lstStyle/>
          <a:p>
            <a:fld id="{C4B4B978-2769-4B31-A37E-51C501BA6227}" type="slidenum">
              <a:rPr lang="en-US" smtClean="0"/>
              <a:t>51</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151F9AC-2ADD-F4F1-573C-30A39C8915D1}"/>
                  </a:ext>
                </a:extLst>
              </p:cNvPr>
              <p:cNvSpPr txBox="1"/>
              <p:nvPr/>
            </p:nvSpPr>
            <p:spPr>
              <a:xfrm>
                <a:off x="747712" y="903865"/>
                <a:ext cx="10696575" cy="1323439"/>
              </a:xfrm>
              <a:prstGeom prst="rect">
                <a:avLst/>
              </a:prstGeom>
              <a:noFill/>
            </p:spPr>
            <p:txBody>
              <a:bodyPr wrap="square" rtlCol="0">
                <a:spAutoFit/>
              </a:bodyPr>
              <a:lstStyle/>
              <a:p>
                <a:pPr marL="342900" indent="-342900">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What happens when the ions are rotating faster and faster?</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Rotating E-field repel A and B, C and D</a:t>
                </a: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Rotating coupling interacts </a:t>
                </a:r>
                <a14:m>
                  <m:oMath xmlns:m="http://schemas.openxmlformats.org/officeDocument/2006/math">
                    <m:r>
                      <m:rPr>
                        <m:sty m:val="p"/>
                      </m:rPr>
                      <a:rPr lang="en-US" sz="2000" b="0" i="0" smtClean="0">
                        <a:latin typeface="Cambria Math" panose="02040503050406030204" pitchFamily="18" charset="0"/>
                      </a:rPr>
                      <m:t>Δ</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𝑚</m:t>
                        </m:r>
                      </m:e>
                      <m:sub>
                        <m:r>
                          <a:rPr lang="en-US" sz="2000" b="0" i="1" smtClean="0">
                            <a:latin typeface="Cambria Math" panose="02040503050406030204" pitchFamily="18" charset="0"/>
                          </a:rPr>
                          <m:t>𝐹</m:t>
                        </m:r>
                      </m:sub>
                    </m:sSub>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±1</m:t>
                    </m:r>
                  </m:oMath>
                </a14:m>
                <a:endParaRPr lang="en-US" sz="20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Rotating B-field is constant – Zeeman shifts do not change</a:t>
                </a:r>
              </a:p>
            </p:txBody>
          </p:sp>
        </mc:Choice>
        <mc:Fallback xmlns="">
          <p:sp>
            <p:nvSpPr>
              <p:cNvPr id="6" name="TextBox 5">
                <a:extLst>
                  <a:ext uri="{FF2B5EF4-FFF2-40B4-BE49-F238E27FC236}">
                    <a16:creationId xmlns:a16="http://schemas.microsoft.com/office/drawing/2014/main" id="{C151F9AC-2ADD-F4F1-573C-30A39C8915D1}"/>
                  </a:ext>
                </a:extLst>
              </p:cNvPr>
              <p:cNvSpPr txBox="1">
                <a:spLocks noRot="1" noChangeAspect="1" noMove="1" noResize="1" noEditPoints="1" noAdjustHandles="1" noChangeArrowheads="1" noChangeShapeType="1" noTextEdit="1"/>
              </p:cNvSpPr>
              <p:nvPr/>
            </p:nvSpPr>
            <p:spPr>
              <a:xfrm>
                <a:off x="747712" y="903865"/>
                <a:ext cx="10696575" cy="1323439"/>
              </a:xfrm>
              <a:prstGeom prst="rect">
                <a:avLst/>
              </a:prstGeom>
              <a:blipFill>
                <a:blip r:embed="rId2"/>
                <a:stretch>
                  <a:fillRect l="-513" t="-2304" b="-7373"/>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7FC0D673-BEBD-928C-CDF5-0732930C01A3}"/>
              </a:ext>
            </a:extLst>
          </p:cNvPr>
          <p:cNvSpPr/>
          <p:nvPr/>
        </p:nvSpPr>
        <p:spPr>
          <a:xfrm>
            <a:off x="424263" y="256230"/>
            <a:ext cx="6379119" cy="523220"/>
          </a:xfrm>
          <a:prstGeom prst="rect">
            <a:avLst/>
          </a:prstGeom>
        </p:spPr>
        <p:txBody>
          <a:bodyPr wrap="none">
            <a:spAutoFit/>
          </a:bodyPr>
          <a:lstStyle/>
          <a:p>
            <a:r>
              <a:rPr lang="en-US" sz="2800" b="1" u="sng" dirty="0">
                <a:latin typeface="Times New Roman" panose="02020603050405020304" pitchFamily="18" charset="0"/>
                <a:cs typeface="Times New Roman" panose="02020603050405020304" pitchFamily="18" charset="0"/>
              </a:rPr>
              <a:t>Transition from static to rotating frames</a:t>
            </a:r>
            <a:endParaRPr lang="en-US" sz="2800" b="1" u="sng" baseline="-25000" dirty="0">
              <a:latin typeface="Times New Roman" panose="02020603050405020304" pitchFamily="18" charset="0"/>
              <a:cs typeface="Times New Roman" panose="02020603050405020304" pitchFamily="18" charset="0"/>
            </a:endParaRPr>
          </a:p>
        </p:txBody>
      </p:sp>
      <p:sp>
        <p:nvSpPr>
          <p:cNvPr id="7" name="Footer Placeholder 3">
            <a:extLst>
              <a:ext uri="{FF2B5EF4-FFF2-40B4-BE49-F238E27FC236}">
                <a16:creationId xmlns:a16="http://schemas.microsoft.com/office/drawing/2014/main" id="{826A9F0C-44A3-E434-CB66-B22AAF77FBEA}"/>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pic>
        <p:nvPicPr>
          <p:cNvPr id="9" name="Picture 8" descr="A diagram of a number of objects&#10;&#10;Description automatically generated with medium confidence">
            <a:extLst>
              <a:ext uri="{FF2B5EF4-FFF2-40B4-BE49-F238E27FC236}">
                <a16:creationId xmlns:a16="http://schemas.microsoft.com/office/drawing/2014/main" id="{34092826-6434-D427-72AF-F03B5C830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13" y="2403824"/>
            <a:ext cx="11076974" cy="3288105"/>
          </a:xfrm>
          <a:prstGeom prst="rect">
            <a:avLst/>
          </a:prstGeom>
        </p:spPr>
      </p:pic>
    </p:spTree>
    <p:extLst>
      <p:ext uri="{BB962C8B-B14F-4D97-AF65-F5344CB8AC3E}">
        <p14:creationId xmlns:p14="http://schemas.microsoft.com/office/powerpoint/2010/main" val="35171337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6E6875-7B77-EE37-8B2A-B85E9CC9BE73}"/>
              </a:ext>
            </a:extLst>
          </p:cNvPr>
          <p:cNvSpPr/>
          <p:nvPr/>
        </p:nvSpPr>
        <p:spPr>
          <a:xfrm>
            <a:off x="424263" y="256230"/>
            <a:ext cx="6379119" cy="523220"/>
          </a:xfrm>
          <a:prstGeom prst="rect">
            <a:avLst/>
          </a:prstGeom>
        </p:spPr>
        <p:txBody>
          <a:bodyPr wrap="none">
            <a:spAutoFit/>
          </a:bodyPr>
          <a:lstStyle/>
          <a:p>
            <a:r>
              <a:rPr lang="en-US" sz="2800" b="1" u="sng" dirty="0">
                <a:latin typeface="Times New Roman" panose="02020603050405020304" pitchFamily="18" charset="0"/>
                <a:cs typeface="Times New Roman" panose="02020603050405020304" pitchFamily="18" charset="0"/>
              </a:rPr>
              <a:t>Transition from static to rotating frames</a:t>
            </a:r>
            <a:endParaRPr lang="en-US" sz="2800" b="1" u="sng" baseline="-25000" dirty="0">
              <a:latin typeface="Times New Roman" panose="02020603050405020304" pitchFamily="18" charset="0"/>
              <a:cs typeface="Times New Roman" panose="02020603050405020304" pitchFamily="18" charset="0"/>
            </a:endParaRPr>
          </a:p>
        </p:txBody>
      </p:sp>
      <p:sp>
        <p:nvSpPr>
          <p:cNvPr id="5" name="Footer Placeholder 3">
            <a:extLst>
              <a:ext uri="{FF2B5EF4-FFF2-40B4-BE49-F238E27FC236}">
                <a16:creationId xmlns:a16="http://schemas.microsoft.com/office/drawing/2014/main" id="{C1570BD7-640B-E61D-6D09-47C16700369A}"/>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pic>
        <p:nvPicPr>
          <p:cNvPr id="6" name="Picture 5" descr="A diagram of a number of objects&#10;&#10;Description automatically generated with medium confidence">
            <a:extLst>
              <a:ext uri="{FF2B5EF4-FFF2-40B4-BE49-F238E27FC236}">
                <a16:creationId xmlns:a16="http://schemas.microsoft.com/office/drawing/2014/main" id="{49F7082D-6DF3-C05A-842A-54363539DC70}"/>
              </a:ext>
            </a:extLst>
          </p:cNvPr>
          <p:cNvPicPr>
            <a:picLocks noChangeAspect="1"/>
          </p:cNvPicPr>
          <p:nvPr/>
        </p:nvPicPr>
        <p:blipFill rotWithShape="1">
          <a:blip r:embed="rId2">
            <a:extLst>
              <a:ext uri="{28A0092B-C50C-407E-A947-70E740481C1C}">
                <a14:useLocalDpi xmlns:a14="http://schemas.microsoft.com/office/drawing/2010/main" val="0"/>
              </a:ext>
            </a:extLst>
          </a:blip>
          <a:srcRect r="66750"/>
          <a:stretch/>
        </p:blipFill>
        <p:spPr>
          <a:xfrm>
            <a:off x="557513" y="2403824"/>
            <a:ext cx="3683122" cy="3288105"/>
          </a:xfrm>
          <a:prstGeom prst="rect">
            <a:avLst/>
          </a:prstGeom>
        </p:spPr>
      </p:pic>
      <p:sp>
        <p:nvSpPr>
          <p:cNvPr id="7" name="TextBox 6">
            <a:extLst>
              <a:ext uri="{FF2B5EF4-FFF2-40B4-BE49-F238E27FC236}">
                <a16:creationId xmlns:a16="http://schemas.microsoft.com/office/drawing/2014/main" id="{6148E564-7ECF-55EA-EDCC-44C9C649E388}"/>
              </a:ext>
            </a:extLst>
          </p:cNvPr>
          <p:cNvSpPr txBox="1"/>
          <p:nvPr/>
        </p:nvSpPr>
        <p:spPr>
          <a:xfrm>
            <a:off x="747712" y="903865"/>
            <a:ext cx="10696575" cy="400110"/>
          </a:xfrm>
          <a:prstGeom prst="rect">
            <a:avLst/>
          </a:prstGeom>
          <a:noFill/>
        </p:spPr>
        <p:txBody>
          <a:bodyPr wrap="square" rtlCol="0">
            <a:spAutoFit/>
          </a:bodyPr>
          <a:lstStyle/>
          <a:p>
            <a:pPr marL="342900" indent="-342900">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Solution 1: increase the ramp rate</a:t>
            </a:r>
          </a:p>
        </p:txBody>
      </p:sp>
      <p:pic>
        <p:nvPicPr>
          <p:cNvPr id="9" name="Picture 8" descr="A comparison of a graph&#10;&#10;Description automatically generated with medium confidence">
            <a:extLst>
              <a:ext uri="{FF2B5EF4-FFF2-40B4-BE49-F238E27FC236}">
                <a16:creationId xmlns:a16="http://schemas.microsoft.com/office/drawing/2014/main" id="{74929127-5B0C-312A-F5C6-E0ED3FE609CC}"/>
              </a:ext>
            </a:extLst>
          </p:cNvPr>
          <p:cNvPicPr>
            <a:picLocks noChangeAspect="1"/>
          </p:cNvPicPr>
          <p:nvPr/>
        </p:nvPicPr>
        <p:blipFill rotWithShape="1">
          <a:blip r:embed="rId3">
            <a:extLst>
              <a:ext uri="{28A0092B-C50C-407E-A947-70E740481C1C}">
                <a14:useLocalDpi xmlns:a14="http://schemas.microsoft.com/office/drawing/2010/main" val="0"/>
              </a:ext>
            </a:extLst>
          </a:blip>
          <a:srcRect r="49869"/>
          <a:stretch/>
        </p:blipFill>
        <p:spPr>
          <a:xfrm>
            <a:off x="4280656" y="2403823"/>
            <a:ext cx="3683122" cy="3257043"/>
          </a:xfrm>
          <a:prstGeom prst="rect">
            <a:avLst/>
          </a:prstGeom>
        </p:spPr>
      </p:pic>
      <p:sp>
        <p:nvSpPr>
          <p:cNvPr id="2" name="Slide Number Placeholder 1">
            <a:extLst>
              <a:ext uri="{FF2B5EF4-FFF2-40B4-BE49-F238E27FC236}">
                <a16:creationId xmlns:a16="http://schemas.microsoft.com/office/drawing/2014/main" id="{51F738ED-51EB-D853-3897-B51FD4E08B3A}"/>
              </a:ext>
            </a:extLst>
          </p:cNvPr>
          <p:cNvSpPr>
            <a:spLocks noGrp="1"/>
          </p:cNvSpPr>
          <p:nvPr>
            <p:ph type="sldNum" sz="quarter" idx="12"/>
          </p:nvPr>
        </p:nvSpPr>
        <p:spPr/>
        <p:txBody>
          <a:bodyPr/>
          <a:lstStyle/>
          <a:p>
            <a:fld id="{ED3232F1-7B0D-452B-9F8D-C88EEDC57A07}" type="slidenum">
              <a:rPr lang="en-US" smtClean="0"/>
              <a:t>52</a:t>
            </a:fld>
            <a:endParaRPr lang="en-US"/>
          </a:p>
        </p:txBody>
      </p:sp>
    </p:spTree>
    <p:extLst>
      <p:ext uri="{BB962C8B-B14F-4D97-AF65-F5344CB8AC3E}">
        <p14:creationId xmlns:p14="http://schemas.microsoft.com/office/powerpoint/2010/main" val="31042897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6E6875-7B77-EE37-8B2A-B85E9CC9BE73}"/>
              </a:ext>
            </a:extLst>
          </p:cNvPr>
          <p:cNvSpPr/>
          <p:nvPr/>
        </p:nvSpPr>
        <p:spPr>
          <a:xfrm>
            <a:off x="424263" y="256230"/>
            <a:ext cx="6379119" cy="523220"/>
          </a:xfrm>
          <a:prstGeom prst="rect">
            <a:avLst/>
          </a:prstGeom>
        </p:spPr>
        <p:txBody>
          <a:bodyPr wrap="none">
            <a:spAutoFit/>
          </a:bodyPr>
          <a:lstStyle/>
          <a:p>
            <a:r>
              <a:rPr lang="en-US" sz="2800" b="1" u="sng" dirty="0">
                <a:latin typeface="Times New Roman" panose="02020603050405020304" pitchFamily="18" charset="0"/>
                <a:cs typeface="Times New Roman" panose="02020603050405020304" pitchFamily="18" charset="0"/>
              </a:rPr>
              <a:t>Transition from static to rotating frames</a:t>
            </a:r>
            <a:endParaRPr lang="en-US" sz="2800" b="1" u="sng" baseline="-25000" dirty="0">
              <a:latin typeface="Times New Roman" panose="02020603050405020304" pitchFamily="18" charset="0"/>
              <a:cs typeface="Times New Roman" panose="02020603050405020304" pitchFamily="18" charset="0"/>
            </a:endParaRPr>
          </a:p>
        </p:txBody>
      </p:sp>
      <p:sp>
        <p:nvSpPr>
          <p:cNvPr id="5" name="Footer Placeholder 3">
            <a:extLst>
              <a:ext uri="{FF2B5EF4-FFF2-40B4-BE49-F238E27FC236}">
                <a16:creationId xmlns:a16="http://schemas.microsoft.com/office/drawing/2014/main" id="{C1570BD7-640B-E61D-6D09-47C16700369A}"/>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pic>
        <p:nvPicPr>
          <p:cNvPr id="6" name="Picture 5" descr="A diagram of a number of objects&#10;&#10;Description automatically generated with medium confidence">
            <a:extLst>
              <a:ext uri="{FF2B5EF4-FFF2-40B4-BE49-F238E27FC236}">
                <a16:creationId xmlns:a16="http://schemas.microsoft.com/office/drawing/2014/main" id="{49F7082D-6DF3-C05A-842A-54363539DC70}"/>
              </a:ext>
            </a:extLst>
          </p:cNvPr>
          <p:cNvPicPr>
            <a:picLocks noChangeAspect="1"/>
          </p:cNvPicPr>
          <p:nvPr/>
        </p:nvPicPr>
        <p:blipFill rotWithShape="1">
          <a:blip r:embed="rId2">
            <a:extLst>
              <a:ext uri="{28A0092B-C50C-407E-A947-70E740481C1C}">
                <a14:useLocalDpi xmlns:a14="http://schemas.microsoft.com/office/drawing/2010/main" val="0"/>
              </a:ext>
            </a:extLst>
          </a:blip>
          <a:srcRect r="66750"/>
          <a:stretch/>
        </p:blipFill>
        <p:spPr>
          <a:xfrm>
            <a:off x="557513" y="2403824"/>
            <a:ext cx="3683122" cy="3288105"/>
          </a:xfrm>
          <a:prstGeom prst="rect">
            <a:avLst/>
          </a:prstGeom>
        </p:spPr>
      </p:pic>
      <p:sp>
        <p:nvSpPr>
          <p:cNvPr id="7" name="TextBox 6">
            <a:extLst>
              <a:ext uri="{FF2B5EF4-FFF2-40B4-BE49-F238E27FC236}">
                <a16:creationId xmlns:a16="http://schemas.microsoft.com/office/drawing/2014/main" id="{6148E564-7ECF-55EA-EDCC-44C9C649E388}"/>
              </a:ext>
            </a:extLst>
          </p:cNvPr>
          <p:cNvSpPr txBox="1"/>
          <p:nvPr/>
        </p:nvSpPr>
        <p:spPr>
          <a:xfrm>
            <a:off x="747712" y="903865"/>
            <a:ext cx="10696575" cy="707886"/>
          </a:xfrm>
          <a:prstGeom prst="rect">
            <a:avLst/>
          </a:prstGeom>
          <a:noFill/>
        </p:spPr>
        <p:txBody>
          <a:bodyPr wrap="square" rtlCol="0">
            <a:spAutoFit/>
          </a:bodyPr>
          <a:lstStyle/>
          <a:p>
            <a:pPr marL="342900" indent="-342900">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Solution 1: increase the ramp rate</a:t>
            </a:r>
          </a:p>
          <a:p>
            <a:pPr marL="342900" indent="-342900">
              <a:buFont typeface="Wingdings" panose="05000000000000000000" pitchFamily="2" charset="2"/>
              <a:buChar char="q"/>
            </a:pPr>
            <a:r>
              <a:rPr lang="en-US" sz="2000" dirty="0">
                <a:solidFill>
                  <a:srgbClr val="FF0000"/>
                </a:solidFill>
                <a:latin typeface="Times New Roman" panose="02020603050405020304" pitchFamily="18" charset="0"/>
                <a:cs typeface="Times New Roman" panose="02020603050405020304" pitchFamily="18" charset="0"/>
              </a:rPr>
              <a:t>Solution 2: adiabatic population transfer</a:t>
            </a:r>
          </a:p>
        </p:txBody>
      </p:sp>
      <p:pic>
        <p:nvPicPr>
          <p:cNvPr id="9" name="Picture 8" descr="A comparison of a graph&#10;&#10;Description automatically generated with medium confidence">
            <a:extLst>
              <a:ext uri="{FF2B5EF4-FFF2-40B4-BE49-F238E27FC236}">
                <a16:creationId xmlns:a16="http://schemas.microsoft.com/office/drawing/2014/main" id="{74929127-5B0C-312A-F5C6-E0ED3FE609CC}"/>
              </a:ext>
            </a:extLst>
          </p:cNvPr>
          <p:cNvPicPr>
            <a:picLocks noChangeAspect="1"/>
          </p:cNvPicPr>
          <p:nvPr/>
        </p:nvPicPr>
        <p:blipFill rotWithShape="1">
          <a:blip r:embed="rId3">
            <a:extLst>
              <a:ext uri="{28A0092B-C50C-407E-A947-70E740481C1C}">
                <a14:useLocalDpi xmlns:a14="http://schemas.microsoft.com/office/drawing/2010/main" val="0"/>
              </a:ext>
            </a:extLst>
          </a:blip>
          <a:srcRect l="-1" r="-507"/>
          <a:stretch/>
        </p:blipFill>
        <p:spPr>
          <a:xfrm>
            <a:off x="4280656" y="2403823"/>
            <a:ext cx="7384236" cy="3257043"/>
          </a:xfrm>
          <a:prstGeom prst="rect">
            <a:avLst/>
          </a:prstGeom>
        </p:spPr>
      </p:pic>
      <p:sp>
        <p:nvSpPr>
          <p:cNvPr id="2" name="Slide Number Placeholder 1">
            <a:extLst>
              <a:ext uri="{FF2B5EF4-FFF2-40B4-BE49-F238E27FC236}">
                <a16:creationId xmlns:a16="http://schemas.microsoft.com/office/drawing/2014/main" id="{3DDCF41E-D276-6E1A-3A74-87428EB4E45B}"/>
              </a:ext>
            </a:extLst>
          </p:cNvPr>
          <p:cNvSpPr>
            <a:spLocks noGrp="1"/>
          </p:cNvSpPr>
          <p:nvPr>
            <p:ph type="sldNum" sz="quarter" idx="12"/>
          </p:nvPr>
        </p:nvSpPr>
        <p:spPr/>
        <p:txBody>
          <a:bodyPr/>
          <a:lstStyle/>
          <a:p>
            <a:fld id="{ED3232F1-7B0D-452B-9F8D-C88EEDC57A07}" type="slidenum">
              <a:rPr lang="en-US" smtClean="0"/>
              <a:t>53</a:t>
            </a:fld>
            <a:endParaRPr lang="en-US"/>
          </a:p>
        </p:txBody>
      </p:sp>
    </p:spTree>
    <p:extLst>
      <p:ext uri="{BB962C8B-B14F-4D97-AF65-F5344CB8AC3E}">
        <p14:creationId xmlns:p14="http://schemas.microsoft.com/office/powerpoint/2010/main" val="37136276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87AB7C-D83D-A653-3E4B-8A7C95AF03CB}"/>
              </a:ext>
            </a:extLst>
          </p:cNvPr>
          <p:cNvSpPr>
            <a:spLocks noGrp="1"/>
          </p:cNvSpPr>
          <p:nvPr>
            <p:ph type="sldNum" sz="quarter" idx="12"/>
          </p:nvPr>
        </p:nvSpPr>
        <p:spPr/>
        <p:txBody>
          <a:bodyPr/>
          <a:lstStyle/>
          <a:p>
            <a:fld id="{C4B4B978-2769-4B31-A37E-51C501BA6227}" type="slidenum">
              <a:rPr lang="en-US" smtClean="0"/>
              <a:t>54</a:t>
            </a:fld>
            <a:endParaRPr lang="en-US"/>
          </a:p>
        </p:txBody>
      </p:sp>
      <p:sp>
        <p:nvSpPr>
          <p:cNvPr id="10" name="TextBox 9">
            <a:extLst>
              <a:ext uri="{FF2B5EF4-FFF2-40B4-BE49-F238E27FC236}">
                <a16:creationId xmlns:a16="http://schemas.microsoft.com/office/drawing/2014/main" id="{AF09E892-BF6F-C87E-E704-F19AC985EAF7}"/>
              </a:ext>
            </a:extLst>
          </p:cNvPr>
          <p:cNvSpPr txBox="1"/>
          <p:nvPr/>
        </p:nvSpPr>
        <p:spPr>
          <a:xfrm>
            <a:off x="694383" y="4163728"/>
            <a:ext cx="10803233" cy="1354217"/>
          </a:xfrm>
          <a:prstGeom prst="rect">
            <a:avLst/>
          </a:prstGeom>
          <a:noFill/>
        </p:spPr>
        <p:txBody>
          <a:bodyPr wrap="square" rtlCol="0">
            <a:spAutoFit/>
          </a:bodyPr>
          <a:lstStyle/>
          <a:p>
            <a:pPr marL="342900" indent="-342900">
              <a:spcAft>
                <a:spcPts val="600"/>
              </a:spcAft>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State preparation and detection is performed for each ions one-by-one</a:t>
            </a:r>
          </a:p>
          <a:p>
            <a:pPr marL="342900" indent="-342900">
              <a:spcAft>
                <a:spcPts val="600"/>
              </a:spcAft>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Spin-precession is for all ions</a:t>
            </a:r>
          </a:p>
          <a:p>
            <a:pPr marL="342900" indent="-342900">
              <a:spcAft>
                <a:spcPts val="600"/>
              </a:spcAft>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State readout of one measurement is the state preparation of the next measurement</a:t>
            </a:r>
          </a:p>
        </p:txBody>
      </p:sp>
      <p:sp>
        <p:nvSpPr>
          <p:cNvPr id="5" name="Rectangle 4">
            <a:extLst>
              <a:ext uri="{FF2B5EF4-FFF2-40B4-BE49-F238E27FC236}">
                <a16:creationId xmlns:a16="http://schemas.microsoft.com/office/drawing/2014/main" id="{59BCA096-533B-DE6F-6B58-3F3E6E4675A9}"/>
              </a:ext>
            </a:extLst>
          </p:cNvPr>
          <p:cNvSpPr/>
          <p:nvPr/>
        </p:nvSpPr>
        <p:spPr>
          <a:xfrm>
            <a:off x="424263" y="256230"/>
            <a:ext cx="3743332" cy="523220"/>
          </a:xfrm>
          <a:prstGeom prst="rect">
            <a:avLst/>
          </a:prstGeom>
        </p:spPr>
        <p:txBody>
          <a:bodyPr wrap="none">
            <a:spAutoFit/>
          </a:bodyPr>
          <a:lstStyle/>
          <a:p>
            <a:r>
              <a:rPr lang="en-US" sz="2800" b="1" u="sng" dirty="0">
                <a:latin typeface="Times New Roman" panose="02020603050405020304" pitchFamily="18" charset="0"/>
                <a:cs typeface="Times New Roman" panose="02020603050405020304" pitchFamily="18" charset="0"/>
              </a:rPr>
              <a:t>Experimental sequence</a:t>
            </a:r>
            <a:endParaRPr lang="en-US" sz="2800" b="1" u="sng" baseline="-250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714C704-1074-A685-9814-0E453FABE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352" y="1191983"/>
            <a:ext cx="10595296" cy="2693555"/>
          </a:xfrm>
          <a:prstGeom prst="rect">
            <a:avLst/>
          </a:prstGeom>
        </p:spPr>
      </p:pic>
      <p:sp>
        <p:nvSpPr>
          <p:cNvPr id="11" name="Footer Placeholder 3">
            <a:extLst>
              <a:ext uri="{FF2B5EF4-FFF2-40B4-BE49-F238E27FC236}">
                <a16:creationId xmlns:a16="http://schemas.microsoft.com/office/drawing/2014/main" id="{2D5EEA07-6BA6-A994-E164-2A460F2BD09B}"/>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82708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D4EE03-D4B9-8073-B226-FC6E5D80173C}"/>
              </a:ext>
            </a:extLst>
          </p:cNvPr>
          <p:cNvSpPr/>
          <p:nvPr/>
        </p:nvSpPr>
        <p:spPr>
          <a:xfrm>
            <a:off x="424263" y="256230"/>
            <a:ext cx="2379113" cy="523220"/>
          </a:xfrm>
          <a:prstGeom prst="rect">
            <a:avLst/>
          </a:prstGeom>
        </p:spPr>
        <p:txBody>
          <a:bodyPr wrap="none">
            <a:spAutoFit/>
          </a:bodyPr>
          <a:lstStyle/>
          <a:p>
            <a:r>
              <a:rPr lang="en-US" sz="2800" b="1" u="sng" dirty="0">
                <a:latin typeface="Times New Roman" panose="02020603050405020304" pitchFamily="18" charset="0"/>
                <a:cs typeface="Times New Roman" panose="02020603050405020304" pitchFamily="18" charset="0"/>
              </a:rPr>
              <a:t>nuclear MQM</a:t>
            </a:r>
            <a:endParaRPr lang="en-US" sz="2800" b="1" u="sng" baseline="-25000" dirty="0">
              <a:latin typeface="Times New Roman" panose="02020603050405020304" pitchFamily="18" charset="0"/>
              <a:cs typeface="Times New Roman" panose="02020603050405020304" pitchFamily="18" charset="0"/>
            </a:endParaRPr>
          </a:p>
        </p:txBody>
      </p:sp>
      <p:pic>
        <p:nvPicPr>
          <p:cNvPr id="6" name="Picture 5" descr="A diagram of mathematical equations&#10;&#10;Description automatically generated">
            <a:extLst>
              <a:ext uri="{FF2B5EF4-FFF2-40B4-BE49-F238E27FC236}">
                <a16:creationId xmlns:a16="http://schemas.microsoft.com/office/drawing/2014/main" id="{A61E7BE3-EA7B-F485-508F-77B22FE81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767" y="870650"/>
            <a:ext cx="9491575" cy="3898491"/>
          </a:xfrm>
          <a:prstGeom prst="rect">
            <a:avLst/>
          </a:prstGeom>
        </p:spPr>
      </p:pic>
      <p:sp>
        <p:nvSpPr>
          <p:cNvPr id="7" name="TextBox 6">
            <a:extLst>
              <a:ext uri="{FF2B5EF4-FFF2-40B4-BE49-F238E27FC236}">
                <a16:creationId xmlns:a16="http://schemas.microsoft.com/office/drawing/2014/main" id="{123CE32E-A5FA-FC65-D6EE-F625B18BFF4A}"/>
              </a:ext>
            </a:extLst>
          </p:cNvPr>
          <p:cNvSpPr txBox="1"/>
          <p:nvPr/>
        </p:nvSpPr>
        <p:spPr>
          <a:xfrm>
            <a:off x="916691" y="5008228"/>
            <a:ext cx="10803233" cy="907941"/>
          </a:xfrm>
          <a:prstGeom prst="rect">
            <a:avLst/>
          </a:prstGeom>
          <a:noFill/>
        </p:spPr>
        <p:txBody>
          <a:bodyPr wrap="square" rtlCol="0">
            <a:spAutoFit/>
          </a:bodyPr>
          <a:lstStyle/>
          <a:p>
            <a:pPr marL="342900" indent="-342900">
              <a:spcAft>
                <a:spcPts val="600"/>
              </a:spcAft>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More hyperfine states</a:t>
            </a:r>
          </a:p>
          <a:p>
            <a:pPr marL="342900" indent="-342900">
              <a:spcAft>
                <a:spcPts val="600"/>
              </a:spcAft>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Rotation-induced couplings are more complicated</a:t>
            </a:r>
          </a:p>
        </p:txBody>
      </p:sp>
      <p:sp>
        <p:nvSpPr>
          <p:cNvPr id="8" name="Footer Placeholder 3">
            <a:extLst>
              <a:ext uri="{FF2B5EF4-FFF2-40B4-BE49-F238E27FC236}">
                <a16:creationId xmlns:a16="http://schemas.microsoft.com/office/drawing/2014/main" id="{BF88BFF3-8F26-BF77-625B-7471478E23B0}"/>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980881E-296C-3403-003B-1EBB62173ABE}"/>
              </a:ext>
            </a:extLst>
          </p:cNvPr>
          <p:cNvSpPr>
            <a:spLocks noGrp="1"/>
          </p:cNvSpPr>
          <p:nvPr>
            <p:ph type="sldNum" sz="quarter" idx="12"/>
          </p:nvPr>
        </p:nvSpPr>
        <p:spPr/>
        <p:txBody>
          <a:bodyPr/>
          <a:lstStyle/>
          <a:p>
            <a:fld id="{ED3232F1-7B0D-452B-9F8D-C88EEDC57A07}" type="slidenum">
              <a:rPr lang="en-US" smtClean="0"/>
              <a:t>55</a:t>
            </a:fld>
            <a:endParaRPr lang="en-US"/>
          </a:p>
        </p:txBody>
      </p:sp>
    </p:spTree>
    <p:extLst>
      <p:ext uri="{BB962C8B-B14F-4D97-AF65-F5344CB8AC3E}">
        <p14:creationId xmlns:p14="http://schemas.microsoft.com/office/powerpoint/2010/main" val="20170119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05A19B-FA18-DCA8-F74A-C9238FFCE5B0}"/>
              </a:ext>
            </a:extLst>
          </p:cNvPr>
          <p:cNvSpPr/>
          <p:nvPr/>
        </p:nvSpPr>
        <p:spPr>
          <a:xfrm>
            <a:off x="424263" y="256230"/>
            <a:ext cx="2379113" cy="523220"/>
          </a:xfrm>
          <a:prstGeom prst="rect">
            <a:avLst/>
          </a:prstGeom>
        </p:spPr>
        <p:txBody>
          <a:bodyPr wrap="none">
            <a:spAutoFit/>
          </a:bodyPr>
          <a:lstStyle/>
          <a:p>
            <a:r>
              <a:rPr lang="en-US" sz="2800" b="1" u="sng" dirty="0">
                <a:latin typeface="Times New Roman" panose="02020603050405020304" pitchFamily="18" charset="0"/>
                <a:cs typeface="Times New Roman" panose="02020603050405020304" pitchFamily="18" charset="0"/>
              </a:rPr>
              <a:t>nuclear MQM</a:t>
            </a:r>
            <a:endParaRPr lang="en-US" sz="2800" b="1" u="sng" baseline="-25000" dirty="0">
              <a:latin typeface="Times New Roman" panose="02020603050405020304" pitchFamily="18" charset="0"/>
              <a:cs typeface="Times New Roman" panose="02020603050405020304" pitchFamily="18" charset="0"/>
            </a:endParaRPr>
          </a:p>
        </p:txBody>
      </p:sp>
      <p:pic>
        <p:nvPicPr>
          <p:cNvPr id="6" name="Picture 5" descr="A diagram of a machine&#10;&#10;Description automatically generated">
            <a:extLst>
              <a:ext uri="{FF2B5EF4-FFF2-40B4-BE49-F238E27FC236}">
                <a16:creationId xmlns:a16="http://schemas.microsoft.com/office/drawing/2014/main" id="{CF9AD548-6155-7952-D7A6-3E35402BE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987" y="1521856"/>
            <a:ext cx="8832636" cy="4717979"/>
          </a:xfrm>
          <a:prstGeom prst="rect">
            <a:avLst/>
          </a:prstGeom>
        </p:spPr>
      </p:pic>
      <p:sp>
        <p:nvSpPr>
          <p:cNvPr id="7" name="TextBox 6">
            <a:extLst>
              <a:ext uri="{FF2B5EF4-FFF2-40B4-BE49-F238E27FC236}">
                <a16:creationId xmlns:a16="http://schemas.microsoft.com/office/drawing/2014/main" id="{DCF715B6-BE5D-D37D-2922-BAA4746B411F}"/>
              </a:ext>
            </a:extLst>
          </p:cNvPr>
          <p:cNvSpPr txBox="1"/>
          <p:nvPr/>
        </p:nvSpPr>
        <p:spPr>
          <a:xfrm>
            <a:off x="765689" y="943677"/>
            <a:ext cx="10803233" cy="461665"/>
          </a:xfrm>
          <a:prstGeom prst="rect">
            <a:avLst/>
          </a:prstGeom>
          <a:noFill/>
        </p:spPr>
        <p:txBody>
          <a:bodyPr wrap="square" rtlCol="0">
            <a:spAutoFit/>
          </a:bodyPr>
          <a:lstStyle/>
          <a:p>
            <a:pPr marL="342900" indent="-342900">
              <a:spcAft>
                <a:spcPts val="600"/>
              </a:spcAft>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Degenerate QLS</a:t>
            </a:r>
          </a:p>
        </p:txBody>
      </p:sp>
      <p:sp>
        <p:nvSpPr>
          <p:cNvPr id="8" name="Footer Placeholder 3">
            <a:extLst>
              <a:ext uri="{FF2B5EF4-FFF2-40B4-BE49-F238E27FC236}">
                <a16:creationId xmlns:a16="http://schemas.microsoft.com/office/drawing/2014/main" id="{2CA7DF5F-F272-A3B6-3A73-20F2F8341746}"/>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C49A0712-39D0-F8CF-8418-E0E3DF1EDD26}"/>
              </a:ext>
            </a:extLst>
          </p:cNvPr>
          <p:cNvSpPr>
            <a:spLocks noGrp="1"/>
          </p:cNvSpPr>
          <p:nvPr>
            <p:ph type="sldNum" sz="quarter" idx="12"/>
          </p:nvPr>
        </p:nvSpPr>
        <p:spPr/>
        <p:txBody>
          <a:bodyPr/>
          <a:lstStyle/>
          <a:p>
            <a:fld id="{ED3232F1-7B0D-452B-9F8D-C88EEDC57A07}" type="slidenum">
              <a:rPr lang="en-US" smtClean="0"/>
              <a:t>56</a:t>
            </a:fld>
            <a:endParaRPr lang="en-US"/>
          </a:p>
        </p:txBody>
      </p:sp>
    </p:spTree>
    <p:extLst>
      <p:ext uri="{BB962C8B-B14F-4D97-AF65-F5344CB8AC3E}">
        <p14:creationId xmlns:p14="http://schemas.microsoft.com/office/powerpoint/2010/main" val="36081139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ADD2B4EB-1DD4-FF56-5027-C345614D4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4094" y="401388"/>
            <a:ext cx="4666683" cy="5864465"/>
          </a:xfrm>
          <a:prstGeom prst="rect">
            <a:avLst/>
          </a:prstGeom>
        </p:spPr>
      </p:pic>
      <p:sp>
        <p:nvSpPr>
          <p:cNvPr id="5" name="Rectangle 4">
            <a:extLst>
              <a:ext uri="{FF2B5EF4-FFF2-40B4-BE49-F238E27FC236}">
                <a16:creationId xmlns:a16="http://schemas.microsoft.com/office/drawing/2014/main" id="{C7064572-90A4-00CD-FDCF-172D14630D51}"/>
              </a:ext>
            </a:extLst>
          </p:cNvPr>
          <p:cNvSpPr/>
          <p:nvPr/>
        </p:nvSpPr>
        <p:spPr>
          <a:xfrm>
            <a:off x="424263" y="256230"/>
            <a:ext cx="2423997" cy="523220"/>
          </a:xfrm>
          <a:prstGeom prst="rect">
            <a:avLst/>
          </a:prstGeom>
        </p:spPr>
        <p:txBody>
          <a:bodyPr wrap="none">
            <a:spAutoFit/>
          </a:bodyPr>
          <a:lstStyle/>
          <a:p>
            <a:r>
              <a:rPr lang="en-US" sz="2800" b="1" u="sng" dirty="0">
                <a:latin typeface="Times New Roman" panose="02020603050405020304" pitchFamily="18" charset="0"/>
                <a:cs typeface="Times New Roman" panose="02020603050405020304" pitchFamily="18" charset="0"/>
              </a:rPr>
              <a:t>Current status</a:t>
            </a:r>
            <a:endParaRPr lang="en-US" sz="2800" b="1" u="sng" baseline="-25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5C408B8-6B6E-4FA4-4D33-FABC9CDCE8D1}"/>
              </a:ext>
            </a:extLst>
          </p:cNvPr>
          <p:cNvSpPr txBox="1"/>
          <p:nvPr/>
        </p:nvSpPr>
        <p:spPr>
          <a:xfrm>
            <a:off x="700135" y="1066351"/>
            <a:ext cx="5905316" cy="3431709"/>
          </a:xfrm>
          <a:prstGeom prst="rect">
            <a:avLst/>
          </a:prstGeom>
          <a:noFill/>
        </p:spPr>
        <p:txBody>
          <a:bodyPr wrap="square" rtlCol="0">
            <a:spAutoFit/>
          </a:bodyPr>
          <a:lstStyle/>
          <a:p>
            <a:pPr marL="342900" indent="-342900">
              <a:spcAft>
                <a:spcPts val="600"/>
              </a:spcAft>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QLS and degenerate QLS for heavy molecular ions</a:t>
            </a:r>
          </a:p>
          <a:p>
            <a:pPr marL="342900" indent="-342900">
              <a:spcAft>
                <a:spcPts val="600"/>
              </a:spcAft>
              <a:buFont typeface="Wingdings" panose="05000000000000000000" pitchFamily="2" charset="2"/>
              <a:buChar char="q"/>
            </a:pPr>
            <a:r>
              <a:rPr lang="en-US" sz="2400" dirty="0">
                <a:effectLst/>
                <a:latin typeface="Times New Roman" panose="02020603050405020304" pitchFamily="18" charset="0"/>
                <a:ea typeface="等线" panose="02010600030101010101" pitchFamily="2" charset="-122"/>
                <a:cs typeface="Times New Roman" panose="02020603050405020304" pitchFamily="18" charset="0"/>
              </a:rPr>
              <a:t>High-precision simulations</a:t>
            </a:r>
          </a:p>
          <a:p>
            <a:pPr marL="342900" indent="-342900">
              <a:spcAft>
                <a:spcPts val="600"/>
              </a:spcAft>
              <a:buFont typeface="Wingdings" panose="05000000000000000000" pitchFamily="2" charset="2"/>
              <a:buChar char="q"/>
            </a:pPr>
            <a:r>
              <a:rPr lang="en-US" sz="2400" dirty="0">
                <a:effectLst/>
                <a:latin typeface="Times New Roman" panose="02020603050405020304" pitchFamily="18" charset="0"/>
                <a:ea typeface="等线" panose="02010600030101010101" pitchFamily="2" charset="-122"/>
                <a:cs typeface="Times New Roman" panose="02020603050405020304" pitchFamily="18" charset="0"/>
              </a:rPr>
              <a:t>Ring trap fabrication and tests</a:t>
            </a:r>
          </a:p>
          <a:p>
            <a:pPr marL="800100" lvl="1" indent="-342900">
              <a:spcAft>
                <a:spcPts val="600"/>
              </a:spcAft>
              <a:buFont typeface="Arial" panose="020B0604020202020204" pitchFamily="34" charset="0"/>
              <a:buChar char="•"/>
            </a:pPr>
            <a:r>
              <a:rPr lang="en-US" sz="2400" dirty="0">
                <a:latin typeface="Times New Roman" panose="02020603050405020304" pitchFamily="18" charset="0"/>
                <a:ea typeface="等线" panose="02010600030101010101" pitchFamily="2" charset="-122"/>
                <a:cs typeface="Times New Roman" panose="02020603050405020304" pitchFamily="18" charset="0"/>
              </a:rPr>
              <a:t>3D trap using the laser cutting method</a:t>
            </a:r>
          </a:p>
          <a:p>
            <a:pPr marL="800100" lvl="1" indent="-342900">
              <a:spcAft>
                <a:spcPts val="600"/>
              </a:spcAft>
              <a:buFont typeface="Arial" panose="020B0604020202020204" pitchFamily="34" charset="0"/>
              <a:buChar char="•"/>
            </a:pPr>
            <a:r>
              <a:rPr lang="en-US" sz="2400" dirty="0">
                <a:latin typeface="Times New Roman" panose="02020603050405020304" pitchFamily="18" charset="0"/>
                <a:ea typeface="等线" panose="02010600030101010101" pitchFamily="2" charset="-122"/>
                <a:cs typeface="Times New Roman" panose="02020603050405020304" pitchFamily="18" charset="0"/>
              </a:rPr>
              <a:t>Surface trap using microfabrication method</a:t>
            </a:r>
          </a:p>
          <a:p>
            <a:pPr marL="800100" lvl="1" indent="-342900">
              <a:spcAft>
                <a:spcPts val="600"/>
              </a:spcAft>
              <a:buFont typeface="Arial" panose="020B0604020202020204" pitchFamily="34" charset="0"/>
              <a:buChar char="•"/>
            </a:pPr>
            <a:endParaRPr lang="en-US" sz="24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Footer Placeholder 3">
            <a:extLst>
              <a:ext uri="{FF2B5EF4-FFF2-40B4-BE49-F238E27FC236}">
                <a16:creationId xmlns:a16="http://schemas.microsoft.com/office/drawing/2014/main" id="{CA910CEF-7AB5-EBE5-54A7-DECAB9DD94FA}"/>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597EF0B-B075-1279-34D6-EAEA20C981DA}"/>
              </a:ext>
            </a:extLst>
          </p:cNvPr>
          <p:cNvSpPr/>
          <p:nvPr/>
        </p:nvSpPr>
        <p:spPr>
          <a:xfrm>
            <a:off x="2027989" y="4498060"/>
            <a:ext cx="3249608" cy="830997"/>
          </a:xfrm>
          <a:prstGeom prst="rect">
            <a:avLst/>
          </a:prstGeom>
        </p:spPr>
        <p:txBody>
          <a:bodyPr wrap="none">
            <a:spAutoFit/>
          </a:bodyPr>
          <a:lstStyle/>
          <a:p>
            <a:r>
              <a:rPr lang="en-US" sz="48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Thank you!</a:t>
            </a:r>
            <a:endParaRPr lang="en-US" sz="4800" b="1" baseline="-25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7DCDAA6-E31E-49FC-1A5C-6FAE5DF21CDA}"/>
              </a:ext>
            </a:extLst>
          </p:cNvPr>
          <p:cNvSpPr>
            <a:spLocks noGrp="1"/>
          </p:cNvSpPr>
          <p:nvPr>
            <p:ph type="sldNum" sz="quarter" idx="12"/>
          </p:nvPr>
        </p:nvSpPr>
        <p:spPr/>
        <p:txBody>
          <a:bodyPr/>
          <a:lstStyle/>
          <a:p>
            <a:fld id="{ED3232F1-7B0D-452B-9F8D-C88EEDC57A07}" type="slidenum">
              <a:rPr lang="en-US" smtClean="0"/>
              <a:t>57</a:t>
            </a:fld>
            <a:endParaRPr lang="en-US"/>
          </a:p>
        </p:txBody>
      </p:sp>
    </p:spTree>
    <p:extLst>
      <p:ext uri="{BB962C8B-B14F-4D97-AF65-F5344CB8AC3E}">
        <p14:creationId xmlns:p14="http://schemas.microsoft.com/office/powerpoint/2010/main" val="278916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947140-747A-4F96-5314-F94BE7423C24}"/>
              </a:ext>
            </a:extLst>
          </p:cNvPr>
          <p:cNvSpPr/>
          <p:nvPr/>
        </p:nvSpPr>
        <p:spPr>
          <a:xfrm>
            <a:off x="459188" y="232100"/>
            <a:ext cx="3016147"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eEDM roadmap</a:t>
            </a:r>
          </a:p>
        </p:txBody>
      </p:sp>
      <p:sp>
        <p:nvSpPr>
          <p:cNvPr id="18" name="TextBox 17">
            <a:extLst>
              <a:ext uri="{FF2B5EF4-FFF2-40B4-BE49-F238E27FC236}">
                <a16:creationId xmlns:a16="http://schemas.microsoft.com/office/drawing/2014/main" id="{3F6DB8DE-B283-29A8-2268-42A7FDDD1D5C}"/>
              </a:ext>
            </a:extLst>
          </p:cNvPr>
          <p:cNvSpPr txBox="1"/>
          <p:nvPr/>
        </p:nvSpPr>
        <p:spPr>
          <a:xfrm>
            <a:off x="345937" y="885867"/>
            <a:ext cx="4721014" cy="5740033"/>
          </a:xfrm>
          <a:prstGeom prst="rect">
            <a:avLst/>
          </a:prstGeom>
          <a:noFill/>
        </p:spPr>
        <p:txBody>
          <a:bodyPr wrap="square" rtlCol="0">
            <a:spAutoFit/>
          </a:bodyPr>
          <a:lstStyle/>
          <a:p>
            <a:pPr marL="342900" indent="-342900">
              <a:spcAft>
                <a:spcPts val="600"/>
              </a:spcAft>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In the past decade</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250 times improvement</a:t>
            </a:r>
          </a:p>
          <a:p>
            <a:pPr marL="742950" lvl="1" indent="-285750">
              <a:spcAft>
                <a:spcPts val="600"/>
              </a:spcAft>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YbF</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HfF</a:t>
            </a:r>
            <a:r>
              <a:rPr lang="en-US" sz="2400" baseline="30000" dirty="0">
                <a:latin typeface="Times New Roman" panose="02020603050405020304" pitchFamily="18" charset="0"/>
                <a:cs typeface="Times New Roman" panose="02020603050405020304" pitchFamily="18" charset="0"/>
              </a:rPr>
              <a:t>+</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10 </a:t>
            </a:r>
            <a:r>
              <a:rPr lang="en-US" sz="2400" dirty="0" err="1">
                <a:latin typeface="Times New Roman" panose="02020603050405020304" pitchFamily="18" charset="0"/>
                <a:cs typeface="Times New Roman" panose="02020603050405020304" pitchFamily="18" charset="0"/>
              </a:rPr>
              <a:t>TeV</a:t>
            </a:r>
            <a:r>
              <a:rPr lang="en-US" sz="2400" dirty="0">
                <a:latin typeface="Times New Roman" panose="02020603050405020304" pitchFamily="18" charset="0"/>
                <a:cs typeface="Times New Roman" panose="02020603050405020304" pitchFamily="18" charset="0"/>
              </a:rPr>
              <a:t> energy scale</a:t>
            </a:r>
          </a:p>
          <a:p>
            <a:pPr marL="457200" indent="-457200">
              <a:spcAft>
                <a:spcPts val="600"/>
              </a:spcAft>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In the next decade</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Another 2-order of magnitude</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Toward </a:t>
            </a:r>
            <a:r>
              <a:rPr lang="en-US" sz="2400" dirty="0" err="1">
                <a:latin typeface="Times New Roman" panose="02020603050405020304" pitchFamily="18" charset="0"/>
                <a:cs typeface="Times New Roman" panose="02020603050405020304" pitchFamily="18" charset="0"/>
              </a:rPr>
              <a:t>PeV</a:t>
            </a:r>
            <a:r>
              <a:rPr lang="en-US" sz="2400" dirty="0">
                <a:latin typeface="Times New Roman" panose="02020603050405020304" pitchFamily="18" charset="0"/>
                <a:cs typeface="Times New Roman" panose="02020603050405020304" pitchFamily="18" charset="0"/>
              </a:rPr>
              <a:t> energy scale</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Far beyond LHC energy</a:t>
            </a:r>
          </a:p>
          <a:p>
            <a:pPr marL="742950" lvl="1"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Cross-verifications</a:t>
            </a:r>
          </a:p>
          <a:p>
            <a:pPr marL="1200150" lvl="2"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Species</a:t>
            </a:r>
          </a:p>
          <a:p>
            <a:pPr marL="1200150" lvl="2" indent="-285750">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Platforms</a:t>
            </a:r>
          </a:p>
          <a:p>
            <a:pPr marL="342900" indent="-342900">
              <a:spcAft>
                <a:spcPts val="600"/>
              </a:spcAft>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Hadronic sector of the Standard Model</a:t>
            </a:r>
          </a:p>
        </p:txBody>
      </p:sp>
      <p:pic>
        <p:nvPicPr>
          <p:cNvPr id="10" name="Picture 9" descr="A diagram of a diagram&#10;&#10;Description automatically generated">
            <a:extLst>
              <a:ext uri="{FF2B5EF4-FFF2-40B4-BE49-F238E27FC236}">
                <a16:creationId xmlns:a16="http://schemas.microsoft.com/office/drawing/2014/main" id="{608F7811-1DF2-AAD5-EE35-9FE0E81EBA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2054" y="1090928"/>
            <a:ext cx="6582533" cy="4285833"/>
          </a:xfrm>
          <a:prstGeom prst="rect">
            <a:avLst/>
          </a:prstGeom>
          <a:ln>
            <a:noFill/>
          </a:ln>
          <a:effectLst>
            <a:outerShdw blurRad="292100" dist="139700" dir="2700000" algn="tl" rotWithShape="0">
              <a:srgbClr val="333333">
                <a:alpha val="65000"/>
              </a:srgbClr>
            </a:outerShdw>
          </a:effectLst>
        </p:spPr>
      </p:pic>
      <p:sp>
        <p:nvSpPr>
          <p:cNvPr id="11" name="Footer Placeholder 3">
            <a:extLst>
              <a:ext uri="{FF2B5EF4-FFF2-40B4-BE49-F238E27FC236}">
                <a16:creationId xmlns:a16="http://schemas.microsoft.com/office/drawing/2014/main" id="{7000C155-184A-E0F0-0784-6D57A4EB205D}"/>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54E96CB6-9B35-E2BC-F895-BF25E9DD7C7D}"/>
              </a:ext>
            </a:extLst>
          </p:cNvPr>
          <p:cNvSpPr>
            <a:spLocks noGrp="1"/>
          </p:cNvSpPr>
          <p:nvPr>
            <p:ph type="sldNum" sz="quarter" idx="12"/>
          </p:nvPr>
        </p:nvSpPr>
        <p:spPr/>
        <p:txBody>
          <a:bodyPr/>
          <a:lstStyle/>
          <a:p>
            <a:fld id="{ED3232F1-7B0D-452B-9F8D-C88EEDC57A07}" type="slidenum">
              <a:rPr lang="en-US" smtClean="0"/>
              <a:t>6</a:t>
            </a:fld>
            <a:endParaRPr lang="en-US"/>
          </a:p>
        </p:txBody>
      </p:sp>
    </p:spTree>
    <p:extLst>
      <p:ext uri="{BB962C8B-B14F-4D97-AF65-F5344CB8AC3E}">
        <p14:creationId xmlns:p14="http://schemas.microsoft.com/office/powerpoint/2010/main" val="689641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947140-747A-4F96-5314-F94BE7423C24}"/>
              </a:ext>
            </a:extLst>
          </p:cNvPr>
          <p:cNvSpPr/>
          <p:nvPr/>
        </p:nvSpPr>
        <p:spPr>
          <a:xfrm>
            <a:off x="459188" y="232100"/>
            <a:ext cx="4920514"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How to measure the eEDM</a:t>
            </a:r>
          </a:p>
        </p:txBody>
      </p:sp>
      <p:pic>
        <p:nvPicPr>
          <p:cNvPr id="2" name="Picture 1">
            <a:extLst>
              <a:ext uri="{FF2B5EF4-FFF2-40B4-BE49-F238E27FC236}">
                <a16:creationId xmlns:a16="http://schemas.microsoft.com/office/drawing/2014/main" id="{53185F08-6DD2-EB61-ED11-72A63489D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0196" y="2481513"/>
            <a:ext cx="2743200" cy="2057400"/>
          </a:xfrm>
          <a:prstGeom prst="rect">
            <a:avLst/>
          </a:prstGeom>
        </p:spPr>
      </p:pic>
      <p:cxnSp>
        <p:nvCxnSpPr>
          <p:cNvPr id="3" name="Straight Connector 2">
            <a:extLst>
              <a:ext uri="{FF2B5EF4-FFF2-40B4-BE49-F238E27FC236}">
                <a16:creationId xmlns:a16="http://schemas.microsoft.com/office/drawing/2014/main" id="{C020E008-322F-A4C0-876C-042F205504EC}"/>
              </a:ext>
            </a:extLst>
          </p:cNvPr>
          <p:cNvCxnSpPr/>
          <p:nvPr/>
        </p:nvCxnSpPr>
        <p:spPr>
          <a:xfrm flipV="1">
            <a:off x="3083349" y="2471487"/>
            <a:ext cx="1233237" cy="10026"/>
          </a:xfrm>
          <a:prstGeom prst="line">
            <a:avLst/>
          </a:prstGeom>
        </p:spPr>
        <p:style>
          <a:lnRef idx="3">
            <a:schemeClr val="dk1"/>
          </a:lnRef>
          <a:fillRef idx="0">
            <a:schemeClr val="dk1"/>
          </a:fillRef>
          <a:effectRef idx="2">
            <a:schemeClr val="dk1"/>
          </a:effectRef>
          <a:fontRef idx="minor">
            <a:schemeClr val="tx1"/>
          </a:fontRef>
        </p:style>
      </p:cxnSp>
      <p:cxnSp>
        <p:nvCxnSpPr>
          <p:cNvPr id="4" name="Straight Connector 3">
            <a:extLst>
              <a:ext uri="{FF2B5EF4-FFF2-40B4-BE49-F238E27FC236}">
                <a16:creationId xmlns:a16="http://schemas.microsoft.com/office/drawing/2014/main" id="{C0E9C3E1-1C3A-47B4-1DF9-7688FE552065}"/>
              </a:ext>
            </a:extLst>
          </p:cNvPr>
          <p:cNvCxnSpPr/>
          <p:nvPr/>
        </p:nvCxnSpPr>
        <p:spPr>
          <a:xfrm flipV="1">
            <a:off x="3083349" y="4410577"/>
            <a:ext cx="1233237" cy="10026"/>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F41E1CE0-5313-836F-9E18-EC20B814C76C}"/>
              </a:ext>
            </a:extLst>
          </p:cNvPr>
          <p:cNvCxnSpPr/>
          <p:nvPr/>
        </p:nvCxnSpPr>
        <p:spPr>
          <a:xfrm flipV="1">
            <a:off x="1751508" y="2616545"/>
            <a:ext cx="0" cy="1774659"/>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FC207B-5084-FD71-14B8-BC744F645234}"/>
                  </a:ext>
                </a:extLst>
              </p:cNvPr>
              <p:cNvSpPr txBox="1"/>
              <p:nvPr/>
            </p:nvSpPr>
            <p:spPr>
              <a:xfrm>
                <a:off x="2101676" y="5000314"/>
                <a:ext cx="2769971"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sty m:val="p"/>
                        </m:rPr>
                        <a:rPr lang="en-US" sz="2400" dirty="0">
                          <a:solidFill>
                            <a:srgbClr val="000000"/>
                          </a:solidFill>
                          <a:latin typeface="Cambria Math" charset="0"/>
                        </a:rPr>
                        <m:t>Δ</m:t>
                      </m:r>
                      <m:r>
                        <a:rPr lang="en-US" sz="2400" i="1" dirty="0">
                          <a:solidFill>
                            <a:srgbClr val="000000"/>
                          </a:solidFill>
                          <a:latin typeface="Cambria Math" charset="0"/>
                        </a:rPr>
                        <m:t>𝐸</m:t>
                      </m:r>
                      <m:r>
                        <a:rPr lang="en-US" sz="2400" i="1" dirty="0">
                          <a:solidFill>
                            <a:srgbClr val="000000"/>
                          </a:solidFill>
                          <a:latin typeface="Cambria Math" charset="0"/>
                        </a:rPr>
                        <m:t> = </m:t>
                      </m:r>
                      <m:r>
                        <a:rPr lang="en-US" sz="2400" i="1" dirty="0" err="1">
                          <a:solidFill>
                            <a:srgbClr val="000000"/>
                          </a:solidFill>
                          <a:latin typeface="Cambria Math" charset="0"/>
                        </a:rPr>
                        <m:t>𝜇</m:t>
                      </m:r>
                      <m:r>
                        <a:rPr lang="en-US" sz="2400" i="1" baseline="-25000" dirty="0" err="1">
                          <a:solidFill>
                            <a:srgbClr val="000000"/>
                          </a:solidFill>
                          <a:latin typeface="Cambria Math" charset="0"/>
                        </a:rPr>
                        <m:t>𝐵</m:t>
                      </m:r>
                      <m:r>
                        <a:rPr lang="en-US" sz="2400" i="1" dirty="0" err="1">
                          <a:solidFill>
                            <a:srgbClr val="4F81BD"/>
                          </a:solidFill>
                          <a:latin typeface="Cambria Math" charset="0"/>
                        </a:rPr>
                        <m:t>𝐵</m:t>
                      </m:r>
                    </m:oMath>
                  </m:oMathPara>
                </a14:m>
                <a:endParaRPr lang="en-US" sz="2400" dirty="0">
                  <a:solidFill>
                    <a:srgbClr val="4F81BD"/>
                  </a:solidFill>
                  <a:latin typeface="Arial"/>
                </a:endParaRPr>
              </a:p>
            </p:txBody>
          </p:sp>
        </mc:Choice>
        <mc:Fallback xmlns="">
          <p:sp>
            <p:nvSpPr>
              <p:cNvPr id="7" name="TextBox 6">
                <a:extLst>
                  <a:ext uri="{FF2B5EF4-FFF2-40B4-BE49-F238E27FC236}">
                    <a16:creationId xmlns:a16="http://schemas.microsoft.com/office/drawing/2014/main" id="{E9FC207B-5084-FD71-14B8-BC744F645234}"/>
                  </a:ext>
                </a:extLst>
              </p:cNvPr>
              <p:cNvSpPr txBox="1">
                <a:spLocks noRot="1" noChangeAspect="1" noMove="1" noResize="1" noEditPoints="1" noAdjustHandles="1" noChangeArrowheads="1" noChangeShapeType="1" noTextEdit="1"/>
              </p:cNvSpPr>
              <p:nvPr/>
            </p:nvSpPr>
            <p:spPr>
              <a:xfrm>
                <a:off x="2101676" y="5000314"/>
                <a:ext cx="2769971" cy="461665"/>
              </a:xfrm>
              <a:prstGeom prst="rect">
                <a:avLst/>
              </a:prstGeom>
              <a:blipFill>
                <a:blip r:embed="rId3"/>
                <a:stretch>
                  <a:fillRect l="-661" b="-1052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42651768-6218-36BE-814A-CE288500DA3B}"/>
              </a:ext>
            </a:extLst>
          </p:cNvPr>
          <p:cNvPicPr>
            <a:picLocks noChangeAspect="1"/>
          </p:cNvPicPr>
          <p:nvPr/>
        </p:nvPicPr>
        <p:blipFill>
          <a:blip r:embed="rId4"/>
          <a:stretch>
            <a:fillRect/>
          </a:stretch>
        </p:blipFill>
        <p:spPr>
          <a:xfrm>
            <a:off x="1622168" y="2073534"/>
            <a:ext cx="266700" cy="342900"/>
          </a:xfrm>
          <a:prstGeom prst="rect">
            <a:avLst/>
          </a:prstGeom>
        </p:spPr>
      </p:pic>
      <p:pic>
        <p:nvPicPr>
          <p:cNvPr id="9" name="Picture 8">
            <a:extLst>
              <a:ext uri="{FF2B5EF4-FFF2-40B4-BE49-F238E27FC236}">
                <a16:creationId xmlns:a16="http://schemas.microsoft.com/office/drawing/2014/main" id="{7C2CB803-CCBC-570D-9A27-E292B6748B5D}"/>
              </a:ext>
            </a:extLst>
          </p:cNvPr>
          <p:cNvPicPr>
            <a:picLocks noChangeAspect="1"/>
          </p:cNvPicPr>
          <p:nvPr/>
        </p:nvPicPr>
        <p:blipFill>
          <a:blip r:embed="rId5"/>
          <a:stretch>
            <a:fillRect/>
          </a:stretch>
        </p:blipFill>
        <p:spPr>
          <a:xfrm>
            <a:off x="3330803" y="2521623"/>
            <a:ext cx="647963" cy="1848853"/>
          </a:xfrm>
          <a:prstGeom prst="rect">
            <a:avLst/>
          </a:prstGeom>
        </p:spPr>
      </p:pic>
      <p:pic>
        <p:nvPicPr>
          <p:cNvPr id="10" name="Picture 9">
            <a:extLst>
              <a:ext uri="{FF2B5EF4-FFF2-40B4-BE49-F238E27FC236}">
                <a16:creationId xmlns:a16="http://schemas.microsoft.com/office/drawing/2014/main" id="{3D8DD332-1EB2-B2A1-133D-D0861CC133E4}"/>
              </a:ext>
            </a:extLst>
          </p:cNvPr>
          <p:cNvPicPr>
            <a:picLocks noChangeAspect="1"/>
          </p:cNvPicPr>
          <p:nvPr/>
        </p:nvPicPr>
        <p:blipFill>
          <a:blip r:embed="rId6"/>
          <a:stretch>
            <a:fillRect/>
          </a:stretch>
        </p:blipFill>
        <p:spPr>
          <a:xfrm>
            <a:off x="3330803" y="3343276"/>
            <a:ext cx="171450" cy="161925"/>
          </a:xfrm>
          <a:prstGeom prst="rect">
            <a:avLst/>
          </a:prstGeom>
        </p:spPr>
      </p:pic>
      <p:pic>
        <p:nvPicPr>
          <p:cNvPr id="11" name="Picture 10">
            <a:extLst>
              <a:ext uri="{FF2B5EF4-FFF2-40B4-BE49-F238E27FC236}">
                <a16:creationId xmlns:a16="http://schemas.microsoft.com/office/drawing/2014/main" id="{3343AFFC-BD4A-F9D9-E9EE-837C073B39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19" t="7878" r="37503" b="8140"/>
          <a:stretch/>
        </p:blipFill>
        <p:spPr>
          <a:xfrm>
            <a:off x="2246302" y="3947329"/>
            <a:ext cx="649224" cy="926496"/>
          </a:xfrm>
          <a:prstGeom prst="rect">
            <a:avLst/>
          </a:prstGeom>
        </p:spPr>
      </p:pic>
      <p:pic>
        <p:nvPicPr>
          <p:cNvPr id="12" name="Picture 11">
            <a:extLst>
              <a:ext uri="{FF2B5EF4-FFF2-40B4-BE49-F238E27FC236}">
                <a16:creationId xmlns:a16="http://schemas.microsoft.com/office/drawing/2014/main" id="{18E362C1-B1D8-5C31-FF13-EA224A4268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19" t="7878" r="37503" b="8140"/>
          <a:stretch/>
        </p:blipFill>
        <p:spPr>
          <a:xfrm rot="10800000">
            <a:off x="2238017" y="2018265"/>
            <a:ext cx="649224" cy="926496"/>
          </a:xfrm>
          <a:prstGeom prst="rect">
            <a:avLst/>
          </a:prstGeom>
        </p:spPr>
      </p:pic>
      <p:sp>
        <p:nvSpPr>
          <p:cNvPr id="13" name="Footer Placeholder 3">
            <a:extLst>
              <a:ext uri="{FF2B5EF4-FFF2-40B4-BE49-F238E27FC236}">
                <a16:creationId xmlns:a16="http://schemas.microsoft.com/office/drawing/2014/main" id="{021699F2-2235-6C7D-3A41-C30C53106C13}"/>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14" name="Slide Number Placeholder 13">
            <a:extLst>
              <a:ext uri="{FF2B5EF4-FFF2-40B4-BE49-F238E27FC236}">
                <a16:creationId xmlns:a16="http://schemas.microsoft.com/office/drawing/2014/main" id="{77AA2979-0735-8FAB-809F-3D106AFA7948}"/>
              </a:ext>
            </a:extLst>
          </p:cNvPr>
          <p:cNvSpPr>
            <a:spLocks noGrp="1"/>
          </p:cNvSpPr>
          <p:nvPr>
            <p:ph type="sldNum" sz="quarter" idx="12"/>
          </p:nvPr>
        </p:nvSpPr>
        <p:spPr/>
        <p:txBody>
          <a:bodyPr/>
          <a:lstStyle/>
          <a:p>
            <a:fld id="{ED3232F1-7B0D-452B-9F8D-C88EEDC57A07}" type="slidenum">
              <a:rPr lang="en-US" smtClean="0"/>
              <a:t>7</a:t>
            </a:fld>
            <a:endParaRPr lang="en-US"/>
          </a:p>
        </p:txBody>
      </p:sp>
    </p:spTree>
    <p:extLst>
      <p:ext uri="{BB962C8B-B14F-4D97-AF65-F5344CB8AC3E}">
        <p14:creationId xmlns:p14="http://schemas.microsoft.com/office/powerpoint/2010/main" val="3955993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77A907-D364-0058-990A-EC2C8EC148C8}"/>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4930196" y="2481513"/>
            <a:ext cx="2743200" cy="2057400"/>
          </a:xfrm>
          <a:prstGeom prst="rect">
            <a:avLst/>
          </a:prstGeom>
        </p:spPr>
      </p:pic>
      <p:pic>
        <p:nvPicPr>
          <p:cNvPr id="6" name="Picture 5" descr="red.pdf">
            <a:extLst>
              <a:ext uri="{FF2B5EF4-FFF2-40B4-BE49-F238E27FC236}">
                <a16:creationId xmlns:a16="http://schemas.microsoft.com/office/drawing/2014/main" id="{7B347DCA-FAAF-C957-B875-828C88C59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471" y="2749023"/>
            <a:ext cx="2594811" cy="1603737"/>
          </a:xfrm>
          <a:prstGeom prst="rect">
            <a:avLst/>
          </a:prstGeom>
        </p:spPr>
      </p:pic>
      <p:cxnSp>
        <p:nvCxnSpPr>
          <p:cNvPr id="7" name="Straight Connector 6">
            <a:extLst>
              <a:ext uri="{FF2B5EF4-FFF2-40B4-BE49-F238E27FC236}">
                <a16:creationId xmlns:a16="http://schemas.microsoft.com/office/drawing/2014/main" id="{1BF4E1BC-77F5-18D4-6DCA-D51EDB98AEB2}"/>
              </a:ext>
            </a:extLst>
          </p:cNvPr>
          <p:cNvCxnSpPr/>
          <p:nvPr/>
        </p:nvCxnSpPr>
        <p:spPr>
          <a:xfrm flipV="1">
            <a:off x="3083349" y="2734284"/>
            <a:ext cx="1233237" cy="10026"/>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AE492FAF-DEBC-CFAF-7BDA-4C74C75C5D4D}"/>
              </a:ext>
            </a:extLst>
          </p:cNvPr>
          <p:cNvCxnSpPr/>
          <p:nvPr/>
        </p:nvCxnSpPr>
        <p:spPr>
          <a:xfrm flipV="1">
            <a:off x="3083349" y="4141184"/>
            <a:ext cx="1233237" cy="10026"/>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55B59705-6A4D-2ADE-DF2B-D1AA3D559024}"/>
              </a:ext>
            </a:extLst>
          </p:cNvPr>
          <p:cNvCxnSpPr/>
          <p:nvPr/>
        </p:nvCxnSpPr>
        <p:spPr>
          <a:xfrm flipV="1">
            <a:off x="1751508" y="2616545"/>
            <a:ext cx="0" cy="1774659"/>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F154E8E7-955E-BE85-B61D-0C5F617F85D3}"/>
              </a:ext>
            </a:extLst>
          </p:cNvPr>
          <p:cNvPicPr>
            <a:picLocks noChangeAspect="1"/>
          </p:cNvPicPr>
          <p:nvPr/>
        </p:nvPicPr>
        <p:blipFill>
          <a:blip r:embed="rId4"/>
          <a:stretch>
            <a:fillRect/>
          </a:stretch>
        </p:blipFill>
        <p:spPr>
          <a:xfrm>
            <a:off x="1622168" y="2073534"/>
            <a:ext cx="266700" cy="342900"/>
          </a:xfrm>
          <a:prstGeom prst="rect">
            <a:avLst/>
          </a:prstGeom>
        </p:spPr>
      </p:pic>
      <p:cxnSp>
        <p:nvCxnSpPr>
          <p:cNvPr id="11" name="Straight Arrow Connector 10">
            <a:extLst>
              <a:ext uri="{FF2B5EF4-FFF2-40B4-BE49-F238E27FC236}">
                <a16:creationId xmlns:a16="http://schemas.microsoft.com/office/drawing/2014/main" id="{A6F63A35-CB9E-0549-7F93-FAC2C428FEA4}"/>
              </a:ext>
            </a:extLst>
          </p:cNvPr>
          <p:cNvCxnSpPr/>
          <p:nvPr/>
        </p:nvCxnSpPr>
        <p:spPr>
          <a:xfrm flipV="1">
            <a:off x="2066335" y="2616545"/>
            <a:ext cx="0" cy="1774659"/>
          </a:xfrm>
          <a:prstGeom prst="straightConnector1">
            <a:avLst/>
          </a:prstGeom>
          <a:ln w="50800">
            <a:solidFill>
              <a:srgbClr val="E7685A"/>
            </a:solidFill>
            <a:tailEnd type="arrow"/>
          </a:ln>
        </p:spPr>
        <p:style>
          <a:lnRef idx="2">
            <a:schemeClr val="accent2"/>
          </a:lnRef>
          <a:fillRef idx="0">
            <a:schemeClr val="accent2"/>
          </a:fillRef>
          <a:effectRef idx="1">
            <a:schemeClr val="accent2"/>
          </a:effectRef>
          <a:fontRef idx="minor">
            <a:schemeClr val="tx1"/>
          </a:fontRef>
        </p:style>
      </p:cxnSp>
      <p:pic>
        <p:nvPicPr>
          <p:cNvPr id="12" name="Picture 11">
            <a:extLst>
              <a:ext uri="{FF2B5EF4-FFF2-40B4-BE49-F238E27FC236}">
                <a16:creationId xmlns:a16="http://schemas.microsoft.com/office/drawing/2014/main" id="{733E2217-A81C-455C-4C0F-F58E46AC50AB}"/>
              </a:ext>
            </a:extLst>
          </p:cNvPr>
          <p:cNvPicPr>
            <a:picLocks noChangeAspect="1"/>
          </p:cNvPicPr>
          <p:nvPr/>
        </p:nvPicPr>
        <p:blipFill>
          <a:blip r:embed="rId5"/>
          <a:stretch>
            <a:fillRect/>
          </a:stretch>
        </p:blipFill>
        <p:spPr>
          <a:xfrm>
            <a:off x="1937748" y="2073534"/>
            <a:ext cx="257175" cy="342900"/>
          </a:xfrm>
          <a:prstGeom prst="rect">
            <a:avLst/>
          </a:prstGeom>
        </p:spPr>
      </p:pic>
      <p:cxnSp>
        <p:nvCxnSpPr>
          <p:cNvPr id="13" name="Straight Connector 12">
            <a:extLst>
              <a:ext uri="{FF2B5EF4-FFF2-40B4-BE49-F238E27FC236}">
                <a16:creationId xmlns:a16="http://schemas.microsoft.com/office/drawing/2014/main" id="{2263CEE9-9987-10DB-4F60-E4D45FF424C1}"/>
              </a:ext>
            </a:extLst>
          </p:cNvPr>
          <p:cNvCxnSpPr/>
          <p:nvPr/>
        </p:nvCxnSpPr>
        <p:spPr>
          <a:xfrm flipV="1">
            <a:off x="3083349" y="2471487"/>
            <a:ext cx="1233237" cy="10026"/>
          </a:xfrm>
          <a:prstGeom prst="line">
            <a:avLst/>
          </a:prstGeom>
          <a:ln>
            <a:solidFill>
              <a:schemeClr val="bg1">
                <a:lumMod val="85000"/>
              </a:schemeClr>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3C79F3AF-AD15-A415-8471-A231084FCBA6}"/>
              </a:ext>
            </a:extLst>
          </p:cNvPr>
          <p:cNvCxnSpPr/>
          <p:nvPr/>
        </p:nvCxnSpPr>
        <p:spPr>
          <a:xfrm flipV="1">
            <a:off x="3083349" y="4410577"/>
            <a:ext cx="1233237" cy="10026"/>
          </a:xfrm>
          <a:prstGeom prst="line">
            <a:avLst/>
          </a:prstGeom>
          <a:ln>
            <a:solidFill>
              <a:schemeClr val="bg1">
                <a:lumMod val="85000"/>
              </a:schemeClr>
            </a:solidFill>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4FEEA18-EB32-34F4-0B25-0275FA44A118}"/>
                  </a:ext>
                </a:extLst>
              </p:cNvPr>
              <p:cNvSpPr txBox="1"/>
              <p:nvPr/>
            </p:nvSpPr>
            <p:spPr>
              <a:xfrm>
                <a:off x="2101678" y="5000312"/>
                <a:ext cx="2866855"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sty m:val="p"/>
                        </m:rPr>
                        <a:rPr lang="en-US" sz="2400" dirty="0" smtClean="0">
                          <a:solidFill>
                            <a:srgbClr val="000000"/>
                          </a:solidFill>
                          <a:latin typeface="Cambria Math" charset="0"/>
                        </a:rPr>
                        <m:t>Δ</m:t>
                      </m:r>
                      <m:r>
                        <a:rPr lang="en-US" sz="2400" i="1" dirty="0">
                          <a:solidFill>
                            <a:srgbClr val="000000"/>
                          </a:solidFill>
                          <a:latin typeface="Cambria Math" charset="0"/>
                        </a:rPr>
                        <m:t>𝐸</m:t>
                      </m:r>
                      <m:r>
                        <a:rPr lang="en-US" sz="2400" i="1" dirty="0">
                          <a:solidFill>
                            <a:srgbClr val="000000"/>
                          </a:solidFill>
                          <a:latin typeface="Cambria Math" charset="0"/>
                        </a:rPr>
                        <m:t> = </m:t>
                      </m:r>
                      <m:r>
                        <a:rPr lang="en-US" sz="2400" i="1" dirty="0" err="1">
                          <a:solidFill>
                            <a:srgbClr val="000000"/>
                          </a:solidFill>
                          <a:latin typeface="Cambria Math" charset="0"/>
                        </a:rPr>
                        <m:t>𝜇</m:t>
                      </m:r>
                      <m:r>
                        <a:rPr lang="en-US" sz="2400" i="1" baseline="-25000" dirty="0">
                          <a:solidFill>
                            <a:srgbClr val="000000"/>
                          </a:solidFill>
                          <a:latin typeface="Cambria Math" charset="0"/>
                        </a:rPr>
                        <m:t>𝐵</m:t>
                      </m:r>
                      <m:r>
                        <a:rPr lang="en-US" sz="2400" i="1" dirty="0">
                          <a:solidFill>
                            <a:srgbClr val="4F81BD"/>
                          </a:solidFill>
                          <a:latin typeface="Cambria Math" charset="0"/>
                        </a:rPr>
                        <m:t>𝐵</m:t>
                      </m:r>
                      <m:r>
                        <a:rPr lang="en-US" sz="1500" i="1" dirty="0">
                          <a:solidFill>
                            <a:srgbClr val="4F81BD"/>
                          </a:solidFill>
                          <a:latin typeface="Cambria Math" charset="0"/>
                        </a:rPr>
                        <m:t> </m:t>
                      </m:r>
                      <m:r>
                        <a:rPr lang="en-US" sz="1500" b="0" i="1" dirty="0" smtClean="0">
                          <a:solidFill>
                            <a:schemeClr val="tx1"/>
                          </a:solidFill>
                          <a:latin typeface="Cambria Math" panose="02040503050406030204" pitchFamily="18" charset="0"/>
                        </a:rPr>
                        <m:t>−</m:t>
                      </m:r>
                      <m:r>
                        <a:rPr lang="en-US" sz="1500" i="1" dirty="0">
                          <a:solidFill>
                            <a:srgbClr val="000000"/>
                          </a:solidFill>
                          <a:latin typeface="Cambria Math" charset="0"/>
                        </a:rPr>
                        <m:t>  </m:t>
                      </m:r>
                      <m:r>
                        <a:rPr lang="en-US" sz="2400" i="1" dirty="0">
                          <a:solidFill>
                            <a:srgbClr val="000000"/>
                          </a:solidFill>
                          <a:latin typeface="Cambria Math" charset="0"/>
                        </a:rPr>
                        <m:t>𝑑</m:t>
                      </m:r>
                      <m:r>
                        <a:rPr lang="en-US" sz="2400" i="1" baseline="-25000" dirty="0">
                          <a:solidFill>
                            <a:srgbClr val="000000"/>
                          </a:solidFill>
                          <a:latin typeface="Cambria Math" charset="0"/>
                        </a:rPr>
                        <m:t>𝑒</m:t>
                      </m:r>
                      <m:r>
                        <a:rPr lang="en-US" sz="2400" b="0" i="1" dirty="0" smtClean="0">
                          <a:solidFill>
                            <a:srgbClr val="FF0000"/>
                          </a:solidFill>
                          <a:latin typeface="Cambria Math" panose="02040503050406030204" pitchFamily="18" charset="0"/>
                        </a:rPr>
                        <m:t>𝐸</m:t>
                      </m:r>
                    </m:oMath>
                  </m:oMathPara>
                </a14:m>
                <a:endParaRPr lang="en-US" sz="2400" dirty="0">
                  <a:solidFill>
                    <a:srgbClr val="9C5252"/>
                  </a:solidFill>
                  <a:latin typeface="Arial"/>
                </a:endParaRPr>
              </a:p>
            </p:txBody>
          </p:sp>
        </mc:Choice>
        <mc:Fallback xmlns="">
          <p:sp>
            <p:nvSpPr>
              <p:cNvPr id="15" name="TextBox 14">
                <a:extLst>
                  <a:ext uri="{FF2B5EF4-FFF2-40B4-BE49-F238E27FC236}">
                    <a16:creationId xmlns:a16="http://schemas.microsoft.com/office/drawing/2014/main" id="{64FEEA18-EB32-34F4-0B25-0275FA44A118}"/>
                  </a:ext>
                </a:extLst>
              </p:cNvPr>
              <p:cNvSpPr txBox="1">
                <a:spLocks noRot="1" noChangeAspect="1" noMove="1" noResize="1" noEditPoints="1" noAdjustHandles="1" noChangeArrowheads="1" noChangeShapeType="1" noTextEdit="1"/>
              </p:cNvSpPr>
              <p:nvPr/>
            </p:nvSpPr>
            <p:spPr>
              <a:xfrm>
                <a:off x="2101678" y="5000312"/>
                <a:ext cx="2866855" cy="461665"/>
              </a:xfrm>
              <a:prstGeom prst="rect">
                <a:avLst/>
              </a:prstGeom>
              <a:blipFill>
                <a:blip r:embed="rId6"/>
                <a:stretch>
                  <a:fillRect l="-638" b="-10526"/>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9AAB1B12-7E12-6E80-DD5B-78220EC862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19" t="7878" r="37503" b="8140"/>
          <a:stretch/>
        </p:blipFill>
        <p:spPr>
          <a:xfrm>
            <a:off x="2246302" y="3947329"/>
            <a:ext cx="649224" cy="926496"/>
          </a:xfrm>
          <a:prstGeom prst="rect">
            <a:avLst/>
          </a:prstGeom>
        </p:spPr>
      </p:pic>
      <p:pic>
        <p:nvPicPr>
          <p:cNvPr id="17" name="Picture 16">
            <a:extLst>
              <a:ext uri="{FF2B5EF4-FFF2-40B4-BE49-F238E27FC236}">
                <a16:creationId xmlns:a16="http://schemas.microsoft.com/office/drawing/2014/main" id="{83E79031-AA1A-9B2E-B953-0572C45ECDE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19" t="7878" r="37503" b="8140"/>
          <a:stretch/>
        </p:blipFill>
        <p:spPr>
          <a:xfrm rot="10800000">
            <a:off x="2238017" y="2018265"/>
            <a:ext cx="649224" cy="926496"/>
          </a:xfrm>
          <a:prstGeom prst="rect">
            <a:avLst/>
          </a:prstGeom>
        </p:spPr>
      </p:pic>
      <p:sp>
        <p:nvSpPr>
          <p:cNvPr id="18" name="Rectangle 17">
            <a:extLst>
              <a:ext uri="{FF2B5EF4-FFF2-40B4-BE49-F238E27FC236}">
                <a16:creationId xmlns:a16="http://schemas.microsoft.com/office/drawing/2014/main" id="{0A4E0D4E-19F6-82DC-A38F-BBECD810835A}"/>
              </a:ext>
            </a:extLst>
          </p:cNvPr>
          <p:cNvSpPr/>
          <p:nvPr/>
        </p:nvSpPr>
        <p:spPr>
          <a:xfrm>
            <a:off x="459188" y="232100"/>
            <a:ext cx="4920514"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How to measure the eEDM</a:t>
            </a:r>
          </a:p>
        </p:txBody>
      </p:sp>
      <p:sp>
        <p:nvSpPr>
          <p:cNvPr id="2" name="Footer Placeholder 3">
            <a:extLst>
              <a:ext uri="{FF2B5EF4-FFF2-40B4-BE49-F238E27FC236}">
                <a16:creationId xmlns:a16="http://schemas.microsoft.com/office/drawing/2014/main" id="{FB6380D2-36AD-D629-F106-03DB6AA7440B}"/>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B5D516E1-CCEA-DA4E-9844-66BBBA09A6C8}"/>
              </a:ext>
            </a:extLst>
          </p:cNvPr>
          <p:cNvSpPr>
            <a:spLocks noGrp="1"/>
          </p:cNvSpPr>
          <p:nvPr>
            <p:ph type="sldNum" sz="quarter" idx="12"/>
          </p:nvPr>
        </p:nvSpPr>
        <p:spPr/>
        <p:txBody>
          <a:bodyPr/>
          <a:lstStyle/>
          <a:p>
            <a:fld id="{ED3232F1-7B0D-452B-9F8D-C88EEDC57A07}" type="slidenum">
              <a:rPr lang="en-US" smtClean="0"/>
              <a:t>8</a:t>
            </a:fld>
            <a:endParaRPr lang="en-US"/>
          </a:p>
        </p:txBody>
      </p:sp>
    </p:spTree>
    <p:extLst>
      <p:ext uri="{BB962C8B-B14F-4D97-AF65-F5344CB8AC3E}">
        <p14:creationId xmlns:p14="http://schemas.microsoft.com/office/powerpoint/2010/main" val="16424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2D180E-2DEA-4211-28D6-233957086548}"/>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4930196" y="2481513"/>
            <a:ext cx="2743200" cy="2057400"/>
          </a:xfrm>
          <a:prstGeom prst="rect">
            <a:avLst/>
          </a:prstGeom>
        </p:spPr>
      </p:pic>
      <p:pic>
        <p:nvPicPr>
          <p:cNvPr id="6" name="Picture 5" descr="red.pdf">
            <a:extLst>
              <a:ext uri="{FF2B5EF4-FFF2-40B4-BE49-F238E27FC236}">
                <a16:creationId xmlns:a16="http://schemas.microsoft.com/office/drawing/2014/main" id="{47067236-CDD7-D586-0D79-A30DF1264EC5}"/>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4653471" y="2749023"/>
            <a:ext cx="2594811" cy="1603737"/>
          </a:xfrm>
          <a:prstGeom prst="rect">
            <a:avLst/>
          </a:prstGeom>
        </p:spPr>
      </p:pic>
      <p:cxnSp>
        <p:nvCxnSpPr>
          <p:cNvPr id="7" name="Straight Connector 6">
            <a:extLst>
              <a:ext uri="{FF2B5EF4-FFF2-40B4-BE49-F238E27FC236}">
                <a16:creationId xmlns:a16="http://schemas.microsoft.com/office/drawing/2014/main" id="{07B4FC4B-4D64-79A3-1B4F-C1437825B491}"/>
              </a:ext>
            </a:extLst>
          </p:cNvPr>
          <p:cNvCxnSpPr/>
          <p:nvPr/>
        </p:nvCxnSpPr>
        <p:spPr>
          <a:xfrm flipV="1">
            <a:off x="3083349" y="2207352"/>
            <a:ext cx="1233237" cy="10026"/>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92630D24-4C7E-A2B3-4C52-B901104C70D2}"/>
              </a:ext>
            </a:extLst>
          </p:cNvPr>
          <p:cNvCxnSpPr/>
          <p:nvPr/>
        </p:nvCxnSpPr>
        <p:spPr>
          <a:xfrm flipV="1">
            <a:off x="3083349" y="4677851"/>
            <a:ext cx="1233237" cy="10026"/>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F1F012A4-BE24-B498-DDEA-7E390A5A7F70}"/>
              </a:ext>
            </a:extLst>
          </p:cNvPr>
          <p:cNvCxnSpPr/>
          <p:nvPr/>
        </p:nvCxnSpPr>
        <p:spPr>
          <a:xfrm flipV="1">
            <a:off x="1751508" y="2616545"/>
            <a:ext cx="0" cy="1774659"/>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FF3762A2-7DFB-E7F7-D24C-1DA58FB924D2}"/>
              </a:ext>
            </a:extLst>
          </p:cNvPr>
          <p:cNvPicPr>
            <a:picLocks noChangeAspect="1"/>
          </p:cNvPicPr>
          <p:nvPr/>
        </p:nvPicPr>
        <p:blipFill>
          <a:blip r:embed="rId4"/>
          <a:stretch>
            <a:fillRect/>
          </a:stretch>
        </p:blipFill>
        <p:spPr>
          <a:xfrm>
            <a:off x="1622168" y="2073534"/>
            <a:ext cx="266700" cy="342900"/>
          </a:xfrm>
          <a:prstGeom prst="rect">
            <a:avLst/>
          </a:prstGeom>
        </p:spPr>
      </p:pic>
      <p:cxnSp>
        <p:nvCxnSpPr>
          <p:cNvPr id="11" name="Straight Arrow Connector 10">
            <a:extLst>
              <a:ext uri="{FF2B5EF4-FFF2-40B4-BE49-F238E27FC236}">
                <a16:creationId xmlns:a16="http://schemas.microsoft.com/office/drawing/2014/main" id="{D627FD5D-1B92-4EA1-4CCA-25C3F83E7CD9}"/>
              </a:ext>
            </a:extLst>
          </p:cNvPr>
          <p:cNvCxnSpPr/>
          <p:nvPr/>
        </p:nvCxnSpPr>
        <p:spPr>
          <a:xfrm flipV="1">
            <a:off x="2066335" y="2616545"/>
            <a:ext cx="0" cy="1774659"/>
          </a:xfrm>
          <a:prstGeom prst="straightConnector1">
            <a:avLst/>
          </a:prstGeom>
          <a:ln w="50800">
            <a:solidFill>
              <a:srgbClr val="E7685A"/>
            </a:solidFill>
            <a:headEnd type="arrow"/>
            <a:tailEnd type="none"/>
          </a:ln>
        </p:spPr>
        <p:style>
          <a:lnRef idx="2">
            <a:schemeClr val="accent2"/>
          </a:lnRef>
          <a:fillRef idx="0">
            <a:schemeClr val="accent2"/>
          </a:fillRef>
          <a:effectRef idx="1">
            <a:schemeClr val="accent2"/>
          </a:effectRef>
          <a:fontRef idx="minor">
            <a:schemeClr val="tx1"/>
          </a:fontRef>
        </p:style>
      </p:cxnSp>
      <p:pic>
        <p:nvPicPr>
          <p:cNvPr id="12" name="Picture 11">
            <a:extLst>
              <a:ext uri="{FF2B5EF4-FFF2-40B4-BE49-F238E27FC236}">
                <a16:creationId xmlns:a16="http://schemas.microsoft.com/office/drawing/2014/main" id="{D61E9F29-B539-B936-8E5F-84F07C0DD544}"/>
              </a:ext>
            </a:extLst>
          </p:cNvPr>
          <p:cNvPicPr>
            <a:picLocks noChangeAspect="1"/>
          </p:cNvPicPr>
          <p:nvPr/>
        </p:nvPicPr>
        <p:blipFill>
          <a:blip r:embed="rId5"/>
          <a:stretch>
            <a:fillRect/>
          </a:stretch>
        </p:blipFill>
        <p:spPr>
          <a:xfrm>
            <a:off x="1937748" y="2073534"/>
            <a:ext cx="257175" cy="342900"/>
          </a:xfrm>
          <a:prstGeom prst="rect">
            <a:avLst/>
          </a:prstGeom>
        </p:spPr>
      </p:pic>
      <p:cxnSp>
        <p:nvCxnSpPr>
          <p:cNvPr id="13" name="Straight Connector 12">
            <a:extLst>
              <a:ext uri="{FF2B5EF4-FFF2-40B4-BE49-F238E27FC236}">
                <a16:creationId xmlns:a16="http://schemas.microsoft.com/office/drawing/2014/main" id="{93C0BAFC-D854-1B3A-2E47-5A932AC23607}"/>
              </a:ext>
            </a:extLst>
          </p:cNvPr>
          <p:cNvCxnSpPr/>
          <p:nvPr/>
        </p:nvCxnSpPr>
        <p:spPr>
          <a:xfrm flipV="1">
            <a:off x="3083349" y="2471487"/>
            <a:ext cx="1233237" cy="10026"/>
          </a:xfrm>
          <a:prstGeom prst="line">
            <a:avLst/>
          </a:prstGeom>
          <a:ln>
            <a:solidFill>
              <a:schemeClr val="bg1">
                <a:lumMod val="85000"/>
              </a:schemeClr>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800946E8-E33F-A6B1-6354-F871F441B184}"/>
              </a:ext>
            </a:extLst>
          </p:cNvPr>
          <p:cNvCxnSpPr/>
          <p:nvPr/>
        </p:nvCxnSpPr>
        <p:spPr>
          <a:xfrm flipV="1">
            <a:off x="3083349" y="4410577"/>
            <a:ext cx="1233237" cy="10026"/>
          </a:xfrm>
          <a:prstGeom prst="line">
            <a:avLst/>
          </a:prstGeom>
          <a:ln>
            <a:solidFill>
              <a:schemeClr val="bg1">
                <a:lumMod val="85000"/>
              </a:schemeClr>
            </a:solidFill>
          </a:ln>
        </p:spPr>
        <p:style>
          <a:lnRef idx="3">
            <a:schemeClr val="dk1"/>
          </a:lnRef>
          <a:fillRef idx="0">
            <a:schemeClr val="dk1"/>
          </a:fillRef>
          <a:effectRef idx="2">
            <a:schemeClr val="dk1"/>
          </a:effectRef>
          <a:fontRef idx="minor">
            <a:schemeClr val="tx1"/>
          </a:fontRef>
        </p:style>
      </p:cxnSp>
      <p:pic>
        <p:nvPicPr>
          <p:cNvPr id="15" name="Picture 14" descr="red.pdf">
            <a:extLst>
              <a:ext uri="{FF2B5EF4-FFF2-40B4-BE49-F238E27FC236}">
                <a16:creationId xmlns:a16="http://schemas.microsoft.com/office/drawing/2014/main" id="{DEC1BA7B-4FE5-6C6C-61A6-D7138EA9F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952" y="2747645"/>
            <a:ext cx="2594811" cy="1603737"/>
          </a:xfrm>
          <a:prstGeom prst="rect">
            <a:avLst/>
          </a:prstGeom>
        </p:spPr>
      </p:pic>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1C694113-6745-68D1-C89A-203B79EEDDEF}"/>
                  </a:ext>
                </a:extLst>
              </p:cNvPr>
              <p:cNvSpPr/>
              <p:nvPr/>
            </p:nvSpPr>
            <p:spPr>
              <a:xfrm>
                <a:off x="5913276" y="2163155"/>
                <a:ext cx="726674" cy="362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a:solidFill>
                            <a:srgbClr val="000000"/>
                          </a:solidFill>
                          <a:latin typeface="Cambria Math" charset="0"/>
                          <a:ea typeface="Arial" charset="0"/>
                          <a:cs typeface="Arial" charset="0"/>
                        </a:rPr>
                        <m:t>2</m:t>
                      </m:r>
                      <m:sSub>
                        <m:sSubPr>
                          <m:ctrlPr>
                            <a:rPr lang="en-US" i="1" dirty="0">
                              <a:solidFill>
                                <a:srgbClr val="000000"/>
                              </a:solidFill>
                              <a:latin typeface="Cambria Math" panose="02040503050406030204" pitchFamily="18" charset="0"/>
                              <a:ea typeface="Arial" charset="0"/>
                              <a:cs typeface="Arial" charset="0"/>
                            </a:rPr>
                          </m:ctrlPr>
                        </m:sSubPr>
                        <m:e>
                          <m:r>
                            <a:rPr lang="en-US" i="1" dirty="0">
                              <a:solidFill>
                                <a:srgbClr val="000000"/>
                              </a:solidFill>
                              <a:latin typeface="Cambria Math" charset="0"/>
                              <a:ea typeface="Arial" charset="0"/>
                              <a:cs typeface="Arial" charset="0"/>
                            </a:rPr>
                            <m:t>𝑑</m:t>
                          </m:r>
                        </m:e>
                        <m:sub>
                          <m:r>
                            <a:rPr lang="en-US" i="1" dirty="0">
                              <a:solidFill>
                                <a:srgbClr val="000000"/>
                              </a:solidFill>
                              <a:latin typeface="Cambria Math" charset="0"/>
                              <a:ea typeface="Arial" charset="0"/>
                              <a:cs typeface="Arial" charset="0"/>
                            </a:rPr>
                            <m:t>𝑒</m:t>
                          </m:r>
                        </m:sub>
                      </m:sSub>
                      <m:r>
                        <a:rPr lang="en-US" i="1" dirty="0">
                          <a:solidFill>
                            <a:srgbClr val="000000"/>
                          </a:solidFill>
                          <a:latin typeface="Cambria Math" charset="0"/>
                          <a:ea typeface="Cambria Math" charset="0"/>
                          <a:cs typeface="Cambria Math" charset="0"/>
                        </a:rPr>
                        <m:t>ℇ</m:t>
                      </m:r>
                    </m:oMath>
                  </m:oMathPara>
                </a14:m>
                <a:endParaRPr lang="en-US" baseline="-25000" dirty="0">
                  <a:latin typeface="Arial" charset="0"/>
                  <a:ea typeface="Arial" charset="0"/>
                  <a:cs typeface="Arial" charset="0"/>
                </a:endParaRPr>
              </a:p>
            </p:txBody>
          </p:sp>
        </mc:Choice>
        <mc:Fallback xmlns="">
          <p:sp>
            <p:nvSpPr>
              <p:cNvPr id="16" name="Rectangle 15">
                <a:extLst>
                  <a:ext uri="{FF2B5EF4-FFF2-40B4-BE49-F238E27FC236}">
                    <a16:creationId xmlns:a16="http://schemas.microsoft.com/office/drawing/2014/main" id="{1C694113-6745-68D1-C89A-203B79EEDDEF}"/>
                  </a:ext>
                </a:extLst>
              </p:cNvPr>
              <p:cNvSpPr>
                <a:spLocks noRot="1" noChangeAspect="1" noMove="1" noResize="1" noEditPoints="1" noAdjustHandles="1" noChangeArrowheads="1" noChangeShapeType="1" noTextEdit="1"/>
              </p:cNvSpPr>
              <p:nvPr/>
            </p:nvSpPr>
            <p:spPr>
              <a:xfrm>
                <a:off x="5913276" y="2163155"/>
                <a:ext cx="726674" cy="362984"/>
              </a:xfrm>
              <a:prstGeom prst="rect">
                <a:avLst/>
              </a:prstGeom>
              <a:blipFill>
                <a:blip r:embed="rId6"/>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0A4D20F8-2803-5C12-D022-E034F5539878}"/>
              </a:ext>
            </a:extLst>
          </p:cNvPr>
          <p:cNvCxnSpPr/>
          <p:nvPr/>
        </p:nvCxnSpPr>
        <p:spPr>
          <a:xfrm flipV="1">
            <a:off x="5919626" y="2561223"/>
            <a:ext cx="617220" cy="0"/>
          </a:xfrm>
          <a:prstGeom prst="straightConnector1">
            <a:avLst/>
          </a:prstGeom>
          <a:ln w="38100">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B40232-8228-B26F-6E56-CF98A7D6E04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19" t="7878" r="37503" b="8140"/>
          <a:stretch/>
        </p:blipFill>
        <p:spPr>
          <a:xfrm>
            <a:off x="2246302" y="3947329"/>
            <a:ext cx="649224" cy="926496"/>
          </a:xfrm>
          <a:prstGeom prst="rect">
            <a:avLst/>
          </a:prstGeom>
        </p:spPr>
      </p:pic>
      <p:pic>
        <p:nvPicPr>
          <p:cNvPr id="19" name="Picture 18">
            <a:extLst>
              <a:ext uri="{FF2B5EF4-FFF2-40B4-BE49-F238E27FC236}">
                <a16:creationId xmlns:a16="http://schemas.microsoft.com/office/drawing/2014/main" id="{C86BB6D8-6B3D-CAC6-3051-500FA90ADE7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19" t="7878" r="37503" b="8140"/>
          <a:stretch/>
        </p:blipFill>
        <p:spPr>
          <a:xfrm rot="10800000">
            <a:off x="2238017" y="2018265"/>
            <a:ext cx="649224" cy="926496"/>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055C57A-F4C7-AB0E-1DC7-6D8C1DCB5A42}"/>
                  </a:ext>
                </a:extLst>
              </p:cNvPr>
              <p:cNvSpPr txBox="1"/>
              <p:nvPr/>
            </p:nvSpPr>
            <p:spPr>
              <a:xfrm>
                <a:off x="2101678" y="5000312"/>
                <a:ext cx="2866855" cy="46166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sty m:val="p"/>
                        </m:rPr>
                        <a:rPr lang="en-US" sz="2400" dirty="0" smtClean="0">
                          <a:solidFill>
                            <a:srgbClr val="000000"/>
                          </a:solidFill>
                          <a:latin typeface="Cambria Math" charset="0"/>
                        </a:rPr>
                        <m:t>Δ</m:t>
                      </m:r>
                      <m:r>
                        <a:rPr lang="en-US" sz="2400" i="1" dirty="0">
                          <a:solidFill>
                            <a:srgbClr val="000000"/>
                          </a:solidFill>
                          <a:latin typeface="Cambria Math" charset="0"/>
                        </a:rPr>
                        <m:t>𝐸</m:t>
                      </m:r>
                      <m:r>
                        <a:rPr lang="en-US" sz="2400" i="1" dirty="0">
                          <a:solidFill>
                            <a:srgbClr val="000000"/>
                          </a:solidFill>
                          <a:latin typeface="Cambria Math" charset="0"/>
                        </a:rPr>
                        <m:t> = </m:t>
                      </m:r>
                      <m:r>
                        <a:rPr lang="en-US" sz="2400" i="1" dirty="0" err="1">
                          <a:solidFill>
                            <a:srgbClr val="000000"/>
                          </a:solidFill>
                          <a:latin typeface="Cambria Math" charset="0"/>
                        </a:rPr>
                        <m:t>𝜇</m:t>
                      </m:r>
                      <m:r>
                        <a:rPr lang="en-US" sz="2400" i="1" baseline="-25000" dirty="0">
                          <a:solidFill>
                            <a:srgbClr val="000000"/>
                          </a:solidFill>
                          <a:latin typeface="Cambria Math" charset="0"/>
                        </a:rPr>
                        <m:t>𝐵</m:t>
                      </m:r>
                      <m:r>
                        <a:rPr lang="en-US" sz="2400" i="1" dirty="0">
                          <a:solidFill>
                            <a:srgbClr val="4F81BD"/>
                          </a:solidFill>
                          <a:latin typeface="Cambria Math" charset="0"/>
                        </a:rPr>
                        <m:t>𝐵</m:t>
                      </m:r>
                      <m:r>
                        <a:rPr lang="en-US" sz="2400" b="0" i="1" dirty="0" smtClean="0">
                          <a:solidFill>
                            <a:schemeClr val="tx1"/>
                          </a:solidFill>
                          <a:latin typeface="Cambria Math" panose="02040503050406030204" pitchFamily="18" charset="0"/>
                        </a:rPr>
                        <m:t>+</m:t>
                      </m:r>
                      <m:r>
                        <a:rPr lang="en-US" sz="2400" i="1" dirty="0">
                          <a:solidFill>
                            <a:srgbClr val="000000"/>
                          </a:solidFill>
                          <a:latin typeface="Cambria Math" charset="0"/>
                        </a:rPr>
                        <m:t>𝑑</m:t>
                      </m:r>
                      <m:r>
                        <a:rPr lang="en-US" sz="2400" i="1" baseline="-25000" dirty="0">
                          <a:solidFill>
                            <a:srgbClr val="000000"/>
                          </a:solidFill>
                          <a:latin typeface="Cambria Math" charset="0"/>
                        </a:rPr>
                        <m:t>𝑒</m:t>
                      </m:r>
                      <m:r>
                        <a:rPr lang="en-US" sz="2400" i="1" dirty="0" smtClean="0">
                          <a:solidFill>
                            <a:srgbClr val="FF0000"/>
                          </a:solidFill>
                          <a:latin typeface="Cambria Math" charset="0"/>
                        </a:rPr>
                        <m:t>𝐸</m:t>
                      </m:r>
                    </m:oMath>
                  </m:oMathPara>
                </a14:m>
                <a:endParaRPr lang="en-US" sz="2400" dirty="0">
                  <a:solidFill>
                    <a:srgbClr val="9C5252"/>
                  </a:solidFill>
                  <a:latin typeface="Arial"/>
                </a:endParaRPr>
              </a:p>
            </p:txBody>
          </p:sp>
        </mc:Choice>
        <mc:Fallback xmlns="">
          <p:sp>
            <p:nvSpPr>
              <p:cNvPr id="20" name="TextBox 19">
                <a:extLst>
                  <a:ext uri="{FF2B5EF4-FFF2-40B4-BE49-F238E27FC236}">
                    <a16:creationId xmlns:a16="http://schemas.microsoft.com/office/drawing/2014/main" id="{1055C57A-F4C7-AB0E-1DC7-6D8C1DCB5A42}"/>
                  </a:ext>
                </a:extLst>
              </p:cNvPr>
              <p:cNvSpPr txBox="1">
                <a:spLocks noRot="1" noChangeAspect="1" noMove="1" noResize="1" noEditPoints="1" noAdjustHandles="1" noChangeArrowheads="1" noChangeShapeType="1" noTextEdit="1"/>
              </p:cNvSpPr>
              <p:nvPr/>
            </p:nvSpPr>
            <p:spPr>
              <a:xfrm>
                <a:off x="2101678" y="5000312"/>
                <a:ext cx="2866855" cy="461665"/>
              </a:xfrm>
              <a:prstGeom prst="rect">
                <a:avLst/>
              </a:prstGeom>
              <a:blipFill>
                <a:blip r:embed="rId8"/>
                <a:stretch>
                  <a:fillRect l="-638" b="-10526"/>
                </a:stretch>
              </a:blipFill>
            </p:spPr>
            <p:txBody>
              <a:bodyPr/>
              <a:lstStyle/>
              <a:p>
                <a:r>
                  <a:rPr lang="en-US">
                    <a:noFill/>
                  </a:rPr>
                  <a:t> </a:t>
                </a:r>
              </a:p>
            </p:txBody>
          </p:sp>
        </mc:Fallback>
      </mc:AlternateContent>
      <p:sp>
        <p:nvSpPr>
          <p:cNvPr id="21" name="Rectangle 20">
            <a:extLst>
              <a:ext uri="{FF2B5EF4-FFF2-40B4-BE49-F238E27FC236}">
                <a16:creationId xmlns:a16="http://schemas.microsoft.com/office/drawing/2014/main" id="{D7E907F6-3262-6396-5558-1A725BD4D0D1}"/>
              </a:ext>
            </a:extLst>
          </p:cNvPr>
          <p:cNvSpPr/>
          <p:nvPr/>
        </p:nvSpPr>
        <p:spPr>
          <a:xfrm>
            <a:off x="459188" y="232100"/>
            <a:ext cx="4920514" cy="584775"/>
          </a:xfrm>
          <a:prstGeom prst="rect">
            <a:avLst/>
          </a:prstGeom>
        </p:spPr>
        <p:txBody>
          <a:bodyPr wrap="none">
            <a:spAutoFit/>
          </a:bodyPr>
          <a:lstStyle/>
          <a:p>
            <a:r>
              <a:rPr lang="en-US" sz="3200" b="1" u="sng" dirty="0">
                <a:latin typeface="Times New Roman" panose="02020603050405020304" pitchFamily="18" charset="0"/>
                <a:cs typeface="Times New Roman" panose="02020603050405020304" pitchFamily="18" charset="0"/>
              </a:rPr>
              <a:t>How to measure the eEDM</a:t>
            </a:r>
          </a:p>
        </p:txBody>
      </p:sp>
      <p:sp>
        <p:nvSpPr>
          <p:cNvPr id="2" name="Footer Placeholder 3">
            <a:extLst>
              <a:ext uri="{FF2B5EF4-FFF2-40B4-BE49-F238E27FC236}">
                <a16:creationId xmlns:a16="http://schemas.microsoft.com/office/drawing/2014/main" id="{8AE7800D-8F9E-0E23-DA29-C3CE85BBD0BB}"/>
              </a:ext>
            </a:extLst>
          </p:cNvPr>
          <p:cNvSpPr>
            <a:spLocks noGrp="1"/>
          </p:cNvSpPr>
          <p:nvPr>
            <p:ph type="ftr" sz="quarter" idx="11"/>
          </p:nvPr>
        </p:nvSpPr>
        <p:spPr>
          <a:xfrm>
            <a:off x="4038600" y="6356350"/>
            <a:ext cx="4114800" cy="365125"/>
          </a:xfrm>
        </p:spPr>
        <p:txBody>
          <a:bodyPr/>
          <a:lstStyle/>
          <a:p>
            <a:r>
              <a:rPr lang="en-US">
                <a:latin typeface="Times New Roman" panose="02020603050405020304" pitchFamily="18" charset="0"/>
                <a:cs typeface="Times New Roman" panose="02020603050405020304" pitchFamily="18" charset="0"/>
              </a:rPr>
              <a:t>ECT EDM workshop, 2024.3.4</a:t>
            </a:r>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75074730-59A8-31E1-A0D0-396CBEAE2165}"/>
              </a:ext>
            </a:extLst>
          </p:cNvPr>
          <p:cNvSpPr>
            <a:spLocks noGrp="1"/>
          </p:cNvSpPr>
          <p:nvPr>
            <p:ph type="sldNum" sz="quarter" idx="12"/>
          </p:nvPr>
        </p:nvSpPr>
        <p:spPr/>
        <p:txBody>
          <a:bodyPr/>
          <a:lstStyle/>
          <a:p>
            <a:fld id="{ED3232F1-7B0D-452B-9F8D-C88EEDC57A07}" type="slidenum">
              <a:rPr lang="en-US" smtClean="0"/>
              <a:t>9</a:t>
            </a:fld>
            <a:endParaRPr lang="en-US"/>
          </a:p>
        </p:txBody>
      </p:sp>
    </p:spTree>
    <p:extLst>
      <p:ext uri="{BB962C8B-B14F-4D97-AF65-F5344CB8AC3E}">
        <p14:creationId xmlns:p14="http://schemas.microsoft.com/office/powerpoint/2010/main" val="20969625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3344</TotalTime>
  <Words>3490</Words>
  <Application>Microsoft Office PowerPoint</Application>
  <PresentationFormat>Widescreen</PresentationFormat>
  <Paragraphs>818</Paragraphs>
  <Slides>57</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Aptos</vt:lpstr>
      <vt:lpstr>Aptos Display</vt:lpstr>
      <vt:lpstr>Arial</vt:lpstr>
      <vt:lpstr>Cambria Math</vt:lpstr>
      <vt:lpstr>Palatino Linotype</vt:lpstr>
      <vt:lpstr>Times New Roman</vt:lpstr>
      <vt:lpstr>Wingdings</vt:lpstr>
      <vt:lpstr>Office Theme</vt:lpstr>
      <vt:lpstr>Toward a measurement of nuclear Magnetic Quadrupole Moment (nMQM) using quantum logically controlled molecular 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Explore fundamental physics on table-top experimental platforms</dc:title>
  <dc:creator>Yan Zhou</dc:creator>
  <cp:lastModifiedBy>Yan Zhou</cp:lastModifiedBy>
  <cp:revision>256</cp:revision>
  <dcterms:created xsi:type="dcterms:W3CDTF">2024-01-10T18:27:15Z</dcterms:created>
  <dcterms:modified xsi:type="dcterms:W3CDTF">2024-03-08T21:48:48Z</dcterms:modified>
</cp:coreProperties>
</file>