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087" r:id="rId2"/>
    <p:sldId id="1167" r:id="rId3"/>
    <p:sldId id="1009" r:id="rId4"/>
    <p:sldId id="1010" r:id="rId5"/>
    <p:sldId id="1195" r:id="rId6"/>
    <p:sldId id="1183" r:id="rId7"/>
    <p:sldId id="1188" r:id="rId8"/>
    <p:sldId id="1182" r:id="rId9"/>
    <p:sldId id="1197" r:id="rId10"/>
    <p:sldId id="1198" r:id="rId11"/>
    <p:sldId id="1210" r:id="rId12"/>
    <p:sldId id="1199" r:id="rId13"/>
    <p:sldId id="1200" r:id="rId14"/>
    <p:sldId id="1201" r:id="rId15"/>
    <p:sldId id="1003" r:id="rId16"/>
    <p:sldId id="1184" r:id="rId17"/>
    <p:sldId id="1206" r:id="rId18"/>
    <p:sldId id="1189" r:id="rId19"/>
    <p:sldId id="1190" r:id="rId20"/>
    <p:sldId id="1202" r:id="rId21"/>
    <p:sldId id="1203" r:id="rId22"/>
    <p:sldId id="1204" r:id="rId23"/>
    <p:sldId id="1185" r:id="rId24"/>
    <p:sldId id="707" r:id="rId25"/>
    <p:sldId id="1193" r:id="rId26"/>
    <p:sldId id="1211" r:id="rId27"/>
    <p:sldId id="1212" r:id="rId28"/>
    <p:sldId id="969" r:id="rId29"/>
    <p:sldId id="1205" r:id="rId30"/>
    <p:sldId id="277" r:id="rId31"/>
    <p:sldId id="1208" r:id="rId32"/>
    <p:sldId id="1191" r:id="rId33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880085"/>
    <a:srgbClr val="D6E6E5"/>
    <a:srgbClr val="D5E6E6"/>
    <a:srgbClr val="CBF2F2"/>
    <a:srgbClr val="FF80CA"/>
    <a:srgbClr val="DBDEDE"/>
    <a:srgbClr val="C6F5F5"/>
    <a:srgbClr val="D9E2E2"/>
    <a:srgbClr val="C9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24" autoAdjust="0"/>
    <p:restoredTop sz="50000" autoAdjust="0"/>
  </p:normalViewPr>
  <p:slideViewPr>
    <p:cSldViewPr snapToGrid="0" snapToObjects="1">
      <p:cViewPr varScale="1">
        <p:scale>
          <a:sx n="124" d="100"/>
          <a:sy n="124" d="100"/>
        </p:scale>
        <p:origin x="1104" y="168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fld id="{7A568DBE-759D-B249-AF79-A3FF52E5E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98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B9D2A7-0474-5142-B06D-03CF3AD5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391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611C94-EAD8-F74E-809E-A5352337C375}" type="slidenum">
              <a:rPr lang="en-US"/>
              <a:pPr/>
              <a:t>24</a:t>
            </a:fld>
            <a:endParaRPr 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E4C5D1-F508-114A-9407-A45A6B429513}" type="slidenum">
              <a:rPr lang="en-US"/>
              <a:pPr/>
              <a:t>28</a:t>
            </a:fld>
            <a:endParaRPr lang="en-US"/>
          </a:p>
        </p:txBody>
      </p:sp>
      <p:sp>
        <p:nvSpPr>
          <p:cNvPr id="97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3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0"/>
            <a:ext cx="6400800" cy="1752600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5FE7-00BD-6841-AB71-526CE534D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33350"/>
            <a:ext cx="5681662" cy="2851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A030-C13B-D040-939B-558C9E3CD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5567" y="658132"/>
            <a:ext cx="8652867" cy="80552"/>
          </a:xfrm>
          <a:prstGeom prst="rect">
            <a:avLst/>
          </a:prstGeom>
        </p:spPr>
      </p:pic>
      <p:sp>
        <p:nvSpPr>
          <p:cNvPr id="241" name="Text"/>
          <p:cNvSpPr txBox="1">
            <a:spLocks noGrp="1"/>
          </p:cNvSpPr>
          <p:nvPr>
            <p:ph type="body" sz="quarter" idx="21"/>
          </p:nvPr>
        </p:nvSpPr>
        <p:spPr>
          <a:xfrm>
            <a:off x="285750" y="257833"/>
            <a:ext cx="8572500" cy="38510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320" b="1" cap="all" spc="116">
                <a:solidFill>
                  <a:schemeClr val="accent2">
                    <a:hueOff val="159405"/>
                    <a:satOff val="19882"/>
                    <a:lumOff val="-2098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</a:t>
            </a:r>
          </a:p>
        </p:txBody>
      </p:sp>
      <p:sp>
        <p:nvSpPr>
          <p:cNvPr id="242" name="Title Text"/>
          <p:cNvSpPr txBox="1">
            <a:spLocks noGrp="1"/>
          </p:cNvSpPr>
          <p:nvPr>
            <p:ph type="title"/>
          </p:nvPr>
        </p:nvSpPr>
        <p:spPr>
          <a:xfrm>
            <a:off x="285750" y="892969"/>
            <a:ext cx="8215313" cy="383977"/>
          </a:xfrm>
          <a:prstGeom prst="rect">
            <a:avLst/>
          </a:prstGeom>
        </p:spPr>
        <p:txBody>
          <a:bodyPr anchor="ctr"/>
          <a:lstStyle>
            <a:lvl1pPr marL="257433" indent="-257433">
              <a:lnSpc>
                <a:spcPct val="100000"/>
              </a:lnSpc>
              <a:buSzPct val="104999"/>
              <a:buChar char="‣"/>
              <a:defRPr sz="1969" b="1" cap="none">
                <a:solidFill>
                  <a:schemeClr val="accent2">
                    <a:hueOff val="159405"/>
                    <a:satOff val="19882"/>
                    <a:lumOff val="-2098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3" name="Body Level One…"/>
          <p:cNvSpPr txBox="1">
            <a:spLocks noGrp="1"/>
          </p:cNvSpPr>
          <p:nvPr>
            <p:ph type="body" idx="1"/>
          </p:nvPr>
        </p:nvSpPr>
        <p:spPr>
          <a:xfrm>
            <a:off x="681038" y="990600"/>
            <a:ext cx="7772400" cy="201561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hueOff val="159405"/>
                  <a:satOff val="19882"/>
                  <a:lumOff val="-20980"/>
                </a:schemeClr>
              </a:buClr>
              <a:defRPr>
                <a:solidFill>
                  <a:schemeClr val="accent2">
                    <a:hueOff val="159405"/>
                    <a:satOff val="19882"/>
                    <a:lumOff val="-20980"/>
                  </a:schemeClr>
                </a:solidFill>
              </a:defRPr>
            </a:lvl1pPr>
            <a:lvl2pPr>
              <a:buClr>
                <a:schemeClr val="accent2">
                  <a:hueOff val="159405"/>
                  <a:satOff val="19882"/>
                  <a:lumOff val="-20980"/>
                </a:schemeClr>
              </a:buClr>
              <a:defRPr>
                <a:solidFill>
                  <a:schemeClr val="accent2">
                    <a:hueOff val="159405"/>
                    <a:satOff val="19882"/>
                    <a:lumOff val="-20980"/>
                  </a:schemeClr>
                </a:solidFill>
              </a:defRPr>
            </a:lvl2pPr>
            <a:lvl3pPr>
              <a:buClr>
                <a:schemeClr val="accent2">
                  <a:hueOff val="159405"/>
                  <a:satOff val="19882"/>
                  <a:lumOff val="-20980"/>
                </a:schemeClr>
              </a:buClr>
              <a:defRPr>
                <a:solidFill>
                  <a:schemeClr val="accent2">
                    <a:hueOff val="159405"/>
                    <a:satOff val="19882"/>
                    <a:lumOff val="-20980"/>
                  </a:schemeClr>
                </a:solidFill>
              </a:defRPr>
            </a:lvl3pPr>
            <a:lvl4pPr>
              <a:buClr>
                <a:schemeClr val="accent2">
                  <a:hueOff val="159405"/>
                  <a:satOff val="19882"/>
                  <a:lumOff val="-20980"/>
                </a:schemeClr>
              </a:buClr>
              <a:defRPr>
                <a:solidFill>
                  <a:schemeClr val="accent2">
                    <a:hueOff val="159405"/>
                    <a:satOff val="19882"/>
                    <a:lumOff val="-20980"/>
                  </a:schemeClr>
                </a:solidFill>
              </a:defRPr>
            </a:lvl4pPr>
            <a:lvl5pPr>
              <a:buClr>
                <a:schemeClr val="accent2">
                  <a:hueOff val="159405"/>
                  <a:satOff val="19882"/>
                  <a:lumOff val="-20980"/>
                </a:schemeClr>
              </a:buClr>
              <a:defRPr>
                <a:solidFill>
                  <a:schemeClr val="accent2">
                    <a:hueOff val="159405"/>
                    <a:satOff val="19882"/>
                    <a:lumOff val="-2098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Wenqing Fan — HIT seminar"/>
          <p:cNvSpPr txBox="1"/>
          <p:nvPr/>
        </p:nvSpPr>
        <p:spPr>
          <a:xfrm>
            <a:off x="1899457" y="6491823"/>
            <a:ext cx="5345086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b="1">
                <a:solidFill>
                  <a:schemeClr val="accent2">
                    <a:hueOff val="159405"/>
                    <a:satOff val="19882"/>
                    <a:lumOff val="-2098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None/>
            </a:pPr>
            <a:r>
              <a:rPr sz="1969" dirty="0" err="1"/>
              <a:t>Wenqing</a:t>
            </a:r>
            <a:r>
              <a:rPr sz="1969" dirty="0"/>
              <a:t> Fan — HIT seminar</a:t>
            </a:r>
          </a:p>
        </p:txBody>
      </p:sp>
    </p:spTree>
    <p:extLst>
      <p:ext uri="{BB962C8B-B14F-4D97-AF65-F5344CB8AC3E}">
        <p14:creationId xmlns:p14="http://schemas.microsoft.com/office/powerpoint/2010/main" val="12016960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089F-D4AF-1D46-A4E0-1FDFF4B6B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CF9AA-FB55-8141-99D5-BB413B02C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12D3-36CA-6A4F-A175-980F4244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390FA-429E-E04E-A65A-0EA6C6EC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C96-9E29-ED49-A395-C3019C1E7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A46-F428-6745-B37C-898C7862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B358-7C25-1740-ADE7-0F54963D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2F31B-E02A-A941-9F87-EAB11776F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8C6159-C238-B64E-A94C-E78747682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19" r:id="rId12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Energy-energy correlators at the LHC and EIC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5186351"/>
            <a:ext cx="3461204" cy="1557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chemeClr val="tx1"/>
                </a:solidFill>
              </a:rPr>
              <a:t>Barbara Jacak</a:t>
            </a:r>
          </a:p>
          <a:p>
            <a:pPr>
              <a:buNone/>
            </a:pPr>
            <a:r>
              <a:rPr lang="en-US" i="1" dirty="0">
                <a:solidFill>
                  <a:schemeClr val="tx1"/>
                </a:solidFill>
              </a:rPr>
              <a:t>UC Berkeley &amp; LBNL</a:t>
            </a:r>
          </a:p>
          <a:p>
            <a:pPr>
              <a:buNone/>
            </a:pPr>
            <a:r>
              <a:rPr lang="en-US" i="1" dirty="0">
                <a:solidFill>
                  <a:schemeClr val="tx1"/>
                </a:solidFill>
              </a:rPr>
              <a:t>February 13, 2024</a:t>
            </a:r>
          </a:p>
        </p:txBody>
      </p:sp>
      <p:pic>
        <p:nvPicPr>
          <p:cNvPr id="206" name="Picture 205" descr="lhc.jpg">
            <a:extLst>
              <a:ext uri="{FF2B5EF4-FFF2-40B4-BE49-F238E27FC236}">
                <a16:creationId xmlns:a16="http://schemas.microsoft.com/office/drawing/2014/main" id="{2CBAB120-3899-C940-AAC2-EE3A913F8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4" y="1373889"/>
            <a:ext cx="4391334" cy="3131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E782F-1E59-BF45-A1A4-185D9EABF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73889"/>
            <a:ext cx="4154967" cy="313145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90A9E-1B25-4C4E-8944-C9210C3C9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 jet EEC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2037B-531E-4A42-A219-7DB05ABFA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64" y="837548"/>
            <a:ext cx="7772400" cy="5706177"/>
          </a:xfrm>
        </p:spPr>
        <p:txBody>
          <a:bodyPr/>
          <a:lstStyle/>
          <a:p>
            <a:r>
              <a:rPr lang="en-US" dirty="0"/>
              <a:t>Heavy quarks have “dead” phase space cone angle in which radiation is mass suppressed (“dead cone”)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Data analysis underway!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7E05E-BE90-D545-BE8C-2B4A78897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91C4F-2BB1-0F4D-95E2-E587828B5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7" y="2131148"/>
            <a:ext cx="5655982" cy="3692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35A60DB-8F15-FD48-BBFD-EFD270F4A174}"/>
              </a:ext>
            </a:extLst>
          </p:cNvPr>
          <p:cNvSpPr/>
          <p:nvPr/>
        </p:nvSpPr>
        <p:spPr bwMode="auto">
          <a:xfrm>
            <a:off x="2329487" y="2826947"/>
            <a:ext cx="373957" cy="769441"/>
          </a:xfrm>
          <a:prstGeom prst="ellipse">
            <a:avLst/>
          </a:prstGeom>
          <a:noFill/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B886C-815F-2840-B9CE-07F6B141FD4A}"/>
              </a:ext>
            </a:extLst>
          </p:cNvPr>
          <p:cNvSpPr txBox="1"/>
          <p:nvPr/>
        </p:nvSpPr>
        <p:spPr>
          <a:xfrm>
            <a:off x="6090567" y="2594999"/>
            <a:ext cx="2411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Small angle partonic </a:t>
            </a:r>
            <a:r>
              <a:rPr lang="en-US" sz="2400" dirty="0" err="1">
                <a:solidFill>
                  <a:srgbClr val="7030A0"/>
                </a:solidFill>
                <a:latin typeface="+mn-lt"/>
              </a:rPr>
              <a:t>splittings</a:t>
            </a:r>
            <a:r>
              <a:rPr lang="en-US" sz="2400" dirty="0">
                <a:solidFill>
                  <a:srgbClr val="7030A0"/>
                </a:solidFill>
                <a:latin typeface="+mn-lt"/>
              </a:rPr>
              <a:t> should be missing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38EC9-076C-2547-A56A-E22B154B305A}"/>
              </a:ext>
            </a:extLst>
          </p:cNvPr>
          <p:cNvSpPr txBox="1"/>
          <p:nvPr/>
        </p:nvSpPr>
        <p:spPr>
          <a:xfrm>
            <a:off x="685800" y="1795432"/>
            <a:ext cx="4435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chemeClr val="tx1"/>
                </a:solidFill>
                <a:latin typeface="+mn-lt"/>
              </a:rPr>
              <a:t>Craft, Lee, </a:t>
            </a:r>
            <a:r>
              <a:rPr lang="en-US" sz="1800" b="0" i="1" dirty="0" err="1">
                <a:solidFill>
                  <a:schemeClr val="tx1"/>
                </a:solidFill>
                <a:latin typeface="+mn-lt"/>
              </a:rPr>
              <a:t>Mecaj</a:t>
            </a:r>
            <a:r>
              <a:rPr lang="en-US" sz="1800" b="0" i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b="0" i="1" dirty="0" err="1">
                <a:solidFill>
                  <a:schemeClr val="tx1"/>
                </a:solidFill>
                <a:latin typeface="+mn-lt"/>
              </a:rPr>
              <a:t>Moult</a:t>
            </a:r>
            <a:r>
              <a:rPr lang="en-US" sz="1800" b="0" i="1" dirty="0">
                <a:solidFill>
                  <a:schemeClr val="tx1"/>
                </a:solidFill>
                <a:latin typeface="+mn-lt"/>
              </a:rPr>
              <a:t> arXiv:2210.09311 </a:t>
            </a:r>
          </a:p>
        </p:txBody>
      </p:sp>
    </p:spTree>
    <p:extLst>
      <p:ext uri="{BB962C8B-B14F-4D97-AF65-F5344CB8AC3E}">
        <p14:creationId xmlns:p14="http://schemas.microsoft.com/office/powerpoint/2010/main" val="1110521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817F-9C45-9845-B90B-7C6C6A926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expect?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8080F-8A98-A74A-B9B6-A82F5FA2B4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4763A-F704-3044-B43F-0B7CA30FB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1" t="6404"/>
          <a:stretch/>
        </p:blipFill>
        <p:spPr>
          <a:xfrm rot="5400000">
            <a:off x="896501" y="383897"/>
            <a:ext cx="5427731" cy="6418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763378-CE87-6B4F-85B8-BC44E55550AF}"/>
              </a:ext>
            </a:extLst>
          </p:cNvPr>
          <p:cNvSpPr txBox="1"/>
          <p:nvPr/>
        </p:nvSpPr>
        <p:spPr>
          <a:xfrm>
            <a:off x="6819757" y="229233"/>
            <a:ext cx="232424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chemeClr val="tx1"/>
                </a:solidFill>
                <a:latin typeface="+mn-lt"/>
              </a:rPr>
              <a:t>P. </a:t>
            </a:r>
            <a:r>
              <a:rPr lang="en-US" sz="2000" b="0" i="1" dirty="0" err="1">
                <a:solidFill>
                  <a:schemeClr val="tx1"/>
                </a:solidFill>
                <a:latin typeface="+mn-lt"/>
              </a:rPr>
              <a:t>Dhankher</a:t>
            </a:r>
            <a:r>
              <a:rPr lang="en-US" sz="2000" b="0" i="1" dirty="0">
                <a:solidFill>
                  <a:schemeClr val="tx1"/>
                </a:solidFill>
                <a:latin typeface="+mn-lt"/>
              </a:rPr>
              <a:t>, Beatrice Liang-Gilman, W. Fan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F18D5-1354-3F49-A2A1-3D72AEBAA4EF}"/>
              </a:ext>
            </a:extLst>
          </p:cNvPr>
          <p:cNvSpPr txBox="1"/>
          <p:nvPr/>
        </p:nvSpPr>
        <p:spPr>
          <a:xfrm>
            <a:off x="6922774" y="2390279"/>
            <a:ext cx="222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Dead cone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42900F-059C-1142-9307-1300F2D147D9}"/>
              </a:ext>
            </a:extLst>
          </p:cNvPr>
          <p:cNvCxnSpPr>
            <a:cxnSpLocks/>
          </p:cNvCxnSpPr>
          <p:nvPr/>
        </p:nvCxnSpPr>
        <p:spPr bwMode="auto">
          <a:xfrm flipH="1">
            <a:off x="5691883" y="2851944"/>
            <a:ext cx="1433747" cy="1154113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1E93C44-0953-EF42-9858-2F487F92F0AB}"/>
              </a:ext>
            </a:extLst>
          </p:cNvPr>
          <p:cNvSpPr txBox="1"/>
          <p:nvPr/>
        </p:nvSpPr>
        <p:spPr>
          <a:xfrm>
            <a:off x="7024202" y="3555712"/>
            <a:ext cx="2221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Lower jet fragment multiplicity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F71DBE-403B-0F44-883E-7E339012629D}"/>
              </a:ext>
            </a:extLst>
          </p:cNvPr>
          <p:cNvCxnSpPr>
            <a:cxnSpLocks/>
          </p:cNvCxnSpPr>
          <p:nvPr/>
        </p:nvCxnSpPr>
        <p:spPr bwMode="auto">
          <a:xfrm flipH="1">
            <a:off x="5485900" y="4150601"/>
            <a:ext cx="1436874" cy="0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2194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22B51-EA22-CB49-9804-325B6A01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 jet traverse quark gluon plasma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87E10-5D8D-054F-9F72-15FE11BA0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50091-E590-4942-9C4C-B2EA8733E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8" t="7258" r="6991" b="6480"/>
          <a:stretch/>
        </p:blipFill>
        <p:spPr>
          <a:xfrm>
            <a:off x="870576" y="842691"/>
            <a:ext cx="7402848" cy="3668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085C4-8D40-D94C-A077-501D7D4BFA27}"/>
              </a:ext>
            </a:extLst>
          </p:cNvPr>
          <p:cNvSpPr txBox="1"/>
          <p:nvPr/>
        </p:nvSpPr>
        <p:spPr>
          <a:xfrm>
            <a:off x="503210" y="4763200"/>
            <a:ext cx="8176964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>
                <a:solidFill>
                  <a:srgbClr val="FF0000"/>
                </a:solidFill>
                <a:latin typeface="+mn-lt"/>
              </a:rPr>
              <a:t>Collisions in plasma induce more gluon splitting</a:t>
            </a:r>
          </a:p>
          <a:p>
            <a:pPr marL="342900" indent="-342900"/>
            <a:r>
              <a:rPr lang="en-US" dirty="0">
                <a:solidFill>
                  <a:srgbClr val="FF0000"/>
                </a:solidFill>
                <a:latin typeface="+mn-lt"/>
              </a:rPr>
              <a:t>Jet deposits some energy into the QGP</a:t>
            </a:r>
          </a:p>
        </p:txBody>
      </p:sp>
    </p:spTree>
    <p:extLst>
      <p:ext uri="{BB962C8B-B14F-4D97-AF65-F5344CB8AC3E}">
        <p14:creationId xmlns:p14="http://schemas.microsoft.com/office/powerpoint/2010/main" val="312553602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F7BF-90B8-3442-A292-0099C1155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3350"/>
            <a:ext cx="7772400" cy="457200"/>
          </a:xfrm>
        </p:spPr>
        <p:txBody>
          <a:bodyPr/>
          <a:lstStyle/>
          <a:p>
            <a:r>
              <a:rPr lang="en-US" dirty="0"/>
              <a:t>EEC’s are modified!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AA119-1254-9C41-A91F-6F9C0F7B36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760BE-5DCF-114C-9B04-58E2FCA5E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747643"/>
            <a:ext cx="5992047" cy="612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9E8B07-7564-1349-8324-4EC4E8E3FC2E}"/>
              </a:ext>
            </a:extLst>
          </p:cNvPr>
          <p:cNvSpPr txBox="1"/>
          <p:nvPr/>
        </p:nvSpPr>
        <p:spPr>
          <a:xfrm>
            <a:off x="394253" y="590550"/>
            <a:ext cx="4435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chemeClr val="tx1"/>
                </a:solidFill>
                <a:latin typeface="+mn-lt"/>
              </a:rPr>
              <a:t>Yang, He, </a:t>
            </a:r>
            <a:r>
              <a:rPr lang="en-US" sz="1800" b="0" i="1" dirty="0" err="1">
                <a:solidFill>
                  <a:schemeClr val="tx1"/>
                </a:solidFill>
                <a:latin typeface="+mn-lt"/>
              </a:rPr>
              <a:t>Moult</a:t>
            </a:r>
            <a:r>
              <a:rPr lang="en-US" sz="1800" b="0" i="1" dirty="0">
                <a:solidFill>
                  <a:schemeClr val="tx1"/>
                </a:solidFill>
                <a:latin typeface="+mn-lt"/>
              </a:rPr>
              <a:t>, Wang arXiv:2310.01500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71CE5-BCF1-C946-829B-7B560CD454CF}"/>
              </a:ext>
            </a:extLst>
          </p:cNvPr>
          <p:cNvSpPr txBox="1"/>
          <p:nvPr/>
        </p:nvSpPr>
        <p:spPr>
          <a:xfrm>
            <a:off x="6489760" y="677283"/>
            <a:ext cx="2606056" cy="607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Medium induced </a:t>
            </a:r>
            <a:r>
              <a:rPr lang="en-US" sz="2400" dirty="0" err="1">
                <a:solidFill>
                  <a:srgbClr val="7030A0"/>
                </a:solidFill>
                <a:latin typeface="+mn-lt"/>
              </a:rPr>
              <a:t>partons</a:t>
            </a:r>
            <a:r>
              <a:rPr lang="en-US" sz="2400" dirty="0">
                <a:solidFill>
                  <a:srgbClr val="7030A0"/>
                </a:solidFill>
                <a:latin typeface="+mn-lt"/>
              </a:rPr>
              <a:t>. Larger K = larger </a:t>
            </a:r>
            <a:r>
              <a:rPr lang="en-US" sz="2400" dirty="0" err="1">
                <a:solidFill>
                  <a:srgbClr val="7030A0"/>
                </a:solidFill>
                <a:latin typeface="+mn-lt"/>
              </a:rPr>
              <a:t>p</a:t>
            </a:r>
            <a:r>
              <a:rPr lang="en-US" sz="2400" baseline="-25000" dirty="0" err="1">
                <a:solidFill>
                  <a:srgbClr val="7030A0"/>
                </a:solidFill>
                <a:latin typeface="+mn-lt"/>
              </a:rPr>
              <a:t>T</a:t>
            </a:r>
            <a:r>
              <a:rPr lang="en-US" sz="2400" dirty="0">
                <a:solidFill>
                  <a:srgbClr val="7030A0"/>
                </a:solidFill>
                <a:latin typeface="+mn-lt"/>
              </a:rPr>
              <a:t> transfer to medium.</a:t>
            </a:r>
          </a:p>
          <a:p>
            <a:pPr>
              <a:buNone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LBT default = 1</a:t>
            </a:r>
          </a:p>
          <a:p>
            <a:pPr>
              <a:buNone/>
            </a:pPr>
            <a:endParaRPr lang="en-US" sz="2400" dirty="0">
              <a:solidFill>
                <a:srgbClr val="7030A0"/>
              </a:solidFill>
              <a:latin typeface="+mn-lt"/>
            </a:endParaRP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Energy loss &amp;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  <a:latin typeface="+mn-lt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broadening of jet shower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partons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(jet fragment multiplicity &amp;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  <a:latin typeface="+mn-lt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 decrease)</a:t>
            </a:r>
          </a:p>
          <a:p>
            <a:pPr>
              <a:buNone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en-US" sz="2400" i="1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sz="2400" i="1" baseline="-25000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US" sz="2400" i="1" baseline="30000" dirty="0" err="1">
                <a:solidFill>
                  <a:srgbClr val="FF0000"/>
                </a:solidFill>
                <a:latin typeface="+mn-lt"/>
              </a:rPr>
              <a:t>h</a:t>
            </a:r>
            <a:r>
              <a:rPr lang="en-US" sz="2400" i="1" dirty="0">
                <a:solidFill>
                  <a:srgbClr val="FF0000"/>
                </a:solidFill>
                <a:latin typeface="+mn-lt"/>
              </a:rPr>
              <a:t> cut to reduce underlying event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758EBA-1F35-594B-ABB7-757F2EE8622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58818" y="2517914"/>
            <a:ext cx="2959856" cy="1205947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F11BA5-D9F8-1646-8E8E-E85470192962}"/>
              </a:ext>
            </a:extLst>
          </p:cNvPr>
          <p:cNvCxnSpPr>
            <a:cxnSpLocks/>
          </p:cNvCxnSpPr>
          <p:nvPr/>
        </p:nvCxnSpPr>
        <p:spPr bwMode="auto">
          <a:xfrm flipH="1">
            <a:off x="5186424" y="1602819"/>
            <a:ext cx="1303336" cy="664339"/>
          </a:xfrm>
          <a:prstGeom prst="straightConnector1">
            <a:avLst/>
          </a:prstGeom>
          <a:ln w="25400">
            <a:solidFill>
              <a:srgbClr val="7030A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945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17E5-B601-5D42-8D83-6C571025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radiation vs. medium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684C8-08B0-064A-92B1-7CD48FA003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AD7FC-DD00-7941-BAA4-9E54D8207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59" y="1113536"/>
            <a:ext cx="6082586" cy="4415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143AE4-5E0F-5E4D-9254-886972B47C95}"/>
              </a:ext>
            </a:extLst>
          </p:cNvPr>
          <p:cNvSpPr txBox="1"/>
          <p:nvPr/>
        </p:nvSpPr>
        <p:spPr>
          <a:xfrm>
            <a:off x="379859" y="755945"/>
            <a:ext cx="4435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chemeClr val="tx1"/>
                </a:solidFill>
                <a:latin typeface="+mn-lt"/>
              </a:rPr>
              <a:t>Yang, He, </a:t>
            </a:r>
            <a:r>
              <a:rPr lang="en-US" sz="1800" b="0" i="1" dirty="0" err="1">
                <a:solidFill>
                  <a:schemeClr val="tx1"/>
                </a:solidFill>
                <a:latin typeface="+mn-lt"/>
              </a:rPr>
              <a:t>Moult</a:t>
            </a:r>
            <a:r>
              <a:rPr lang="en-US" sz="1800" b="0" i="1" dirty="0">
                <a:solidFill>
                  <a:schemeClr val="tx1"/>
                </a:solidFill>
                <a:latin typeface="+mn-lt"/>
              </a:rPr>
              <a:t>, Wang arXiv:2310.01500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BE59B-3BE6-0848-AC00-0573E61C78D6}"/>
              </a:ext>
            </a:extLst>
          </p:cNvPr>
          <p:cNvSpPr txBox="1"/>
          <p:nvPr/>
        </p:nvSpPr>
        <p:spPr>
          <a:xfrm>
            <a:off x="379859" y="5463240"/>
            <a:ext cx="8078341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NB: shows up in the right place in R</a:t>
            </a:r>
            <a:r>
              <a:rPr lang="en-US" sz="2400" baseline="-25000" dirty="0">
                <a:solidFill>
                  <a:srgbClr val="FF0000"/>
                </a:solidFill>
                <a:latin typeface="+mn-lt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; medium response is key</a:t>
            </a:r>
          </a:p>
          <a:p>
            <a:pPr>
              <a:buNone/>
            </a:pPr>
            <a:r>
              <a:rPr lang="en-US" sz="2400" baseline="-25000" dirty="0">
                <a:solidFill>
                  <a:srgbClr val="FF0000"/>
                </a:solidFill>
                <a:latin typeface="+mn-lt"/>
              </a:rPr>
              <a:t>      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cut rejects medium response</a:t>
            </a:r>
            <a:endParaRPr lang="en-US" sz="2400" baseline="-25000" dirty="0">
              <a:solidFill>
                <a:srgbClr val="FF0000"/>
              </a:solidFill>
              <a:latin typeface="+mn-lt"/>
            </a:endParaRP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EECs in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Pb+Pb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collision data being analyzed now!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70117-4477-6348-9193-C4772F37574E}"/>
              </a:ext>
            </a:extLst>
          </p:cNvPr>
          <p:cNvSpPr txBox="1"/>
          <p:nvPr/>
        </p:nvSpPr>
        <p:spPr>
          <a:xfrm>
            <a:off x="6604001" y="1212822"/>
            <a:ext cx="22934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More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  <a:latin typeface="+mn-lt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transfer to the medium (larger K) → more medium response and fewer induced gluon radiations</a:t>
            </a:r>
          </a:p>
        </p:txBody>
      </p:sp>
    </p:spTree>
    <p:extLst>
      <p:ext uri="{BB962C8B-B14F-4D97-AF65-F5344CB8AC3E}">
        <p14:creationId xmlns:p14="http://schemas.microsoft.com/office/powerpoint/2010/main" val="112599237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5678-BBD2-874F-872C-F9253674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the </a:t>
            </a:r>
            <a:r>
              <a:rPr lang="en-US" dirty="0" err="1"/>
              <a:t>partons</a:t>
            </a:r>
            <a:r>
              <a:rPr lang="en-US" dirty="0"/>
              <a:t> become hadrons?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91B5D-612A-CC45-8F26-8D2C504F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36" y="739938"/>
            <a:ext cx="7772400" cy="5780044"/>
          </a:xfrm>
        </p:spPr>
        <p:txBody>
          <a:bodyPr/>
          <a:lstStyle/>
          <a:p>
            <a:r>
              <a:rPr lang="en-US" dirty="0"/>
              <a:t>String breaking (e.g. Pythia)</a:t>
            </a:r>
          </a:p>
          <a:p>
            <a:pPr marL="0" indent="0">
              <a:buNone/>
            </a:pPr>
            <a:r>
              <a:rPr lang="en-US" i="1" dirty="0">
                <a:solidFill>
                  <a:srgbClr val="339933"/>
                </a:solidFill>
              </a:rPr>
              <a:t>String carries flavor correlations</a:t>
            </a:r>
          </a:p>
          <a:p>
            <a:pPr marL="0" indent="0">
              <a:buNone/>
            </a:pPr>
            <a:r>
              <a:rPr lang="en-US" i="1" dirty="0" err="1">
                <a:solidFill>
                  <a:srgbClr val="339933"/>
                </a:solidFill>
              </a:rPr>
              <a:t>Partons</a:t>
            </a:r>
            <a:r>
              <a:rPr lang="en-US" i="1" dirty="0">
                <a:solidFill>
                  <a:srgbClr val="339933"/>
                </a:solidFill>
              </a:rPr>
              <a:t> tunnel out of the string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Cluster hadronization (e.g. Herwig)</a:t>
            </a:r>
          </a:p>
          <a:p>
            <a:pPr marL="0" indent="0">
              <a:buNone/>
            </a:pPr>
            <a:r>
              <a:rPr lang="en-US" i="1" dirty="0">
                <a:solidFill>
                  <a:srgbClr val="339933"/>
                </a:solidFill>
              </a:rPr>
              <a:t>Cluster locally connected </a:t>
            </a:r>
            <a:r>
              <a:rPr lang="en-US" i="1" dirty="0" err="1">
                <a:solidFill>
                  <a:srgbClr val="339933"/>
                </a:solidFill>
              </a:rPr>
              <a:t>partons</a:t>
            </a:r>
            <a:endParaRPr lang="en-US" i="1" dirty="0">
              <a:solidFill>
                <a:srgbClr val="339933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339933"/>
                </a:solidFill>
              </a:rPr>
              <a:t>After the shower is finished</a:t>
            </a:r>
          </a:p>
          <a:p>
            <a:pPr marL="0" indent="0">
              <a:buNone/>
            </a:pPr>
            <a:r>
              <a:rPr lang="en-US" i="1" dirty="0">
                <a:solidFill>
                  <a:srgbClr val="339933"/>
                </a:solidFill>
              </a:rPr>
              <a:t>Additional step, takes longer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Coalescence or Statistical Hadronization?</a:t>
            </a:r>
          </a:p>
          <a:p>
            <a:pPr marL="0" indent="0">
              <a:buNone/>
            </a:pPr>
            <a:r>
              <a:rPr lang="en-US" i="1" dirty="0">
                <a:solidFill>
                  <a:srgbClr val="339933"/>
                </a:solidFill>
              </a:rPr>
              <a:t>Connect </a:t>
            </a:r>
            <a:r>
              <a:rPr lang="en-US" i="1" dirty="0" err="1">
                <a:solidFill>
                  <a:srgbClr val="339933"/>
                </a:solidFill>
              </a:rPr>
              <a:t>partons</a:t>
            </a:r>
            <a:r>
              <a:rPr lang="en-US" i="1" dirty="0">
                <a:solidFill>
                  <a:srgbClr val="339933"/>
                </a:solidFill>
              </a:rPr>
              <a:t> which end up close by in phase space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F0445-6403-C842-919E-0C481B14F7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2C68F8C9-DD55-034C-AFCE-CE96A163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146" y="779047"/>
            <a:ext cx="2433923" cy="1403691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7D72FA3-196D-5F4C-A4E8-BFCB4A5AA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670" y="2332126"/>
            <a:ext cx="2966725" cy="23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777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BA8A3-4489-7040-A90C-5CFC197290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647" y="626725"/>
            <a:ext cx="8896706" cy="4756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F51FA-5DC9-2641-8406-72D4FB7A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9330"/>
            <a:ext cx="7772400" cy="457200"/>
          </a:xfrm>
        </p:spPr>
        <p:txBody>
          <a:bodyPr/>
          <a:lstStyle/>
          <a:p>
            <a:r>
              <a:rPr lang="en-US" dirty="0"/>
              <a:t>Compare data to models Pythia &amp; Herwig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6239C-FDF5-1F47-ACD7-9F80A9C93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13" y="5439310"/>
            <a:ext cx="8473235" cy="1274195"/>
          </a:xfrm>
        </p:spPr>
        <p:txBody>
          <a:bodyPr/>
          <a:lstStyle/>
          <a:p>
            <a:r>
              <a:rPr lang="en-US" dirty="0"/>
              <a:t>Herwig closer than Pythia</a:t>
            </a:r>
          </a:p>
          <a:p>
            <a:r>
              <a:rPr lang="en-US" dirty="0"/>
              <a:t>Data are somewhat broader than Herwig. Longer time needed to form hadrons?!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8A46A-A876-8A4F-B4AF-8B935304E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10F043-E9C4-634A-8187-24CEDD09968C}"/>
              </a:ext>
            </a:extLst>
          </p:cNvPr>
          <p:cNvSpPr/>
          <p:nvPr/>
        </p:nvSpPr>
        <p:spPr bwMode="auto">
          <a:xfrm>
            <a:off x="791110" y="1150706"/>
            <a:ext cx="1119883" cy="16438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FA2E17-C610-1F45-9BAD-259EEEC57D8C}"/>
              </a:ext>
            </a:extLst>
          </p:cNvPr>
          <p:cNvSpPr/>
          <p:nvPr/>
        </p:nvSpPr>
        <p:spPr bwMode="auto">
          <a:xfrm>
            <a:off x="3594243" y="1160980"/>
            <a:ext cx="1119883" cy="16438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7379D-973E-D04A-8BCA-C8D9F87D1B77}"/>
              </a:ext>
            </a:extLst>
          </p:cNvPr>
          <p:cNvSpPr/>
          <p:nvPr/>
        </p:nvSpPr>
        <p:spPr bwMode="auto">
          <a:xfrm>
            <a:off x="6307298" y="1166117"/>
            <a:ext cx="1119883" cy="16438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611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2CEC-B9A2-D640-ABD3-14D86B3D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23" y="92746"/>
            <a:ext cx="7772400" cy="457200"/>
          </a:xfrm>
        </p:spPr>
        <p:txBody>
          <a:bodyPr/>
          <a:lstStyle/>
          <a:p>
            <a:r>
              <a:rPr lang="en-US" dirty="0"/>
              <a:t>Similar results in 200 GeV pp at RHIC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D3693-CAE3-0145-A79F-3D59A2D804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88327-AD76-EA4A-8F22-E52A12417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90" y="558936"/>
            <a:ext cx="7877710" cy="2364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BA6571-53CA-2042-AA8B-17E289636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64" y="2985575"/>
            <a:ext cx="7743551" cy="3714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0E4907-DF8A-8545-A146-B998EEDD7289}"/>
              </a:ext>
            </a:extLst>
          </p:cNvPr>
          <p:cNvSpPr txBox="1"/>
          <p:nvPr/>
        </p:nvSpPr>
        <p:spPr>
          <a:xfrm>
            <a:off x="7479587" y="220382"/>
            <a:ext cx="16644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0" i="1" dirty="0">
                <a:solidFill>
                  <a:schemeClr val="tx1"/>
                </a:solidFill>
                <a:latin typeface="+mn-lt"/>
              </a:rPr>
              <a:t>arXiv:2309.05761 </a:t>
            </a:r>
          </a:p>
        </p:txBody>
      </p:sp>
    </p:spTree>
    <p:extLst>
      <p:ext uri="{BB962C8B-B14F-4D97-AF65-F5344CB8AC3E}">
        <p14:creationId xmlns:p14="http://schemas.microsoft.com/office/powerpoint/2010/main" val="209231956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1AA47E-A766-E540-B870-D85D20B0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3-point energy correlators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B0ECF-0889-E24C-8F4D-2E0F882836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B28F1-0A15-4141-A486-D6304A7B5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076"/>
            <a:ext cx="9128588" cy="484233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CCD2423-C72E-CF41-964A-F002F2C7AFBE}"/>
              </a:ext>
            </a:extLst>
          </p:cNvPr>
          <p:cNvSpPr txBox="1">
            <a:spLocks/>
          </p:cNvSpPr>
          <p:nvPr/>
        </p:nvSpPr>
        <p:spPr>
          <a:xfrm>
            <a:off x="6796730" y="5538518"/>
            <a:ext cx="1661470" cy="4375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i="1" kern="0" dirty="0">
                <a:solidFill>
                  <a:srgbClr val="7030A0"/>
                </a:solidFill>
              </a:rPr>
              <a:t>Prediction</a:t>
            </a:r>
          </a:p>
        </p:txBody>
      </p:sp>
    </p:spTree>
    <p:extLst>
      <p:ext uri="{BB962C8B-B14F-4D97-AF65-F5344CB8AC3E}">
        <p14:creationId xmlns:p14="http://schemas.microsoft.com/office/powerpoint/2010/main" val="166929091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80FF-222A-DA4D-893D-99278562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in 13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77AE4-E0CA-A944-967C-9C69432AC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0B36D-5CB8-314B-AC11-A86FBFCE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7" y="623951"/>
            <a:ext cx="4162603" cy="3366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78B497-1EC4-2442-BE63-A1B8ABC0E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141" y="623951"/>
            <a:ext cx="3991476" cy="392410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C44E46-5996-484E-889C-244F4F574286}"/>
              </a:ext>
            </a:extLst>
          </p:cNvPr>
          <p:cNvSpPr txBox="1">
            <a:spLocks/>
          </p:cNvSpPr>
          <p:nvPr/>
        </p:nvSpPr>
        <p:spPr>
          <a:xfrm>
            <a:off x="335382" y="4651431"/>
            <a:ext cx="8473235" cy="127419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Ratio cancels NP effects &amp; many systematic uncertainties</a:t>
            </a:r>
          </a:p>
          <a:p>
            <a:r>
              <a:rPr lang="en-US" kern="0" dirty="0"/>
              <a:t>Universal curve in free hadron region</a:t>
            </a:r>
          </a:p>
          <a:p>
            <a:r>
              <a:rPr lang="en-US" kern="0" dirty="0"/>
              <a:t>Perturbative region sensitive to </a:t>
            </a:r>
            <a:r>
              <a:rPr lang="en-US" kern="0" dirty="0">
                <a:latin typeface="Symbol" pitchFamily="2" charset="2"/>
              </a:rPr>
              <a:t>a</a:t>
            </a:r>
            <a:r>
              <a:rPr lang="en-US" kern="0" baseline="-25000" dirty="0"/>
              <a:t>s</a:t>
            </a:r>
          </a:p>
          <a:p>
            <a:pPr marL="457200" lvl="1" indent="0">
              <a:buNone/>
            </a:pPr>
            <a:r>
              <a:rPr lang="en-US" kern="0" dirty="0"/>
              <a:t>Higher jet </a:t>
            </a:r>
            <a:r>
              <a:rPr lang="en-US" kern="0" dirty="0" err="1"/>
              <a:t>p</a:t>
            </a:r>
            <a:r>
              <a:rPr lang="en-US" kern="0" baseline="-25000" dirty="0" err="1"/>
              <a:t>T</a:t>
            </a:r>
            <a:r>
              <a:rPr lang="en-US" kern="0" dirty="0"/>
              <a:t> -&gt; higher Q -&gt; smaller </a:t>
            </a:r>
            <a:r>
              <a:rPr lang="en-US" kern="0" dirty="0">
                <a:latin typeface="Symbol" pitchFamily="2" charset="2"/>
              </a:rPr>
              <a:t>a</a:t>
            </a:r>
            <a:r>
              <a:rPr lang="en-US" kern="0" baseline="-25000" dirty="0"/>
              <a:t>s </a:t>
            </a:r>
            <a:r>
              <a:rPr lang="en-US" kern="0" dirty="0"/>
              <a:t>-&gt; flatter slope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7FA496-BEFB-214D-B553-A4C03777B4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15"/>
          <a:stretch/>
        </p:blipFill>
        <p:spPr>
          <a:xfrm>
            <a:off x="335382" y="4090861"/>
            <a:ext cx="458384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6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975C-2BF2-9E4E-B655-702988E15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28" y="235459"/>
            <a:ext cx="8494535" cy="457200"/>
          </a:xfrm>
        </p:spPr>
        <p:txBody>
          <a:bodyPr/>
          <a:lstStyle/>
          <a:p>
            <a:r>
              <a:rPr lang="en-US" dirty="0"/>
              <a:t>Experimental study of QCD dynamics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6AA10-24A1-D940-A8F7-F077EA50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0" y="835614"/>
            <a:ext cx="7772400" cy="1791260"/>
          </a:xfrm>
        </p:spPr>
        <p:txBody>
          <a:bodyPr/>
          <a:lstStyle/>
          <a:p>
            <a:r>
              <a:rPr lang="en-US" dirty="0"/>
              <a:t>QCD shower evolution?</a:t>
            </a:r>
          </a:p>
          <a:p>
            <a:r>
              <a:rPr lang="en-US" dirty="0"/>
              <a:t>Effects of a medium upon the evolution?</a:t>
            </a:r>
          </a:p>
          <a:p>
            <a:r>
              <a:rPr lang="en-US" dirty="0"/>
              <a:t>How do hadrons emerge from quarks and gluons?</a:t>
            </a:r>
          </a:p>
          <a:p>
            <a:r>
              <a:rPr lang="en-US" u="sng" dirty="0">
                <a:solidFill>
                  <a:schemeClr val="tx1"/>
                </a:solidFill>
              </a:rPr>
              <a:t>Use jets as the probes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5D509E-FFD8-9A43-8374-08090FD281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B7A62-2DB6-A040-909E-11ABFF9A4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06" y="2919285"/>
            <a:ext cx="3577320" cy="25094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0CC444-F200-A14F-ACEE-9E5B529C571B}"/>
              </a:ext>
            </a:extLst>
          </p:cNvPr>
          <p:cNvGrpSpPr/>
          <p:nvPr/>
        </p:nvGrpSpPr>
        <p:grpSpPr>
          <a:xfrm>
            <a:off x="1165298" y="5503914"/>
            <a:ext cx="2042547" cy="523220"/>
            <a:chOff x="1191802" y="6220480"/>
            <a:chExt cx="2042547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822CC6-21B9-634F-87F3-FA9375A7F1B4}"/>
                </a:ext>
              </a:extLst>
            </p:cNvPr>
            <p:cNvSpPr txBox="1"/>
            <p:nvPr/>
          </p:nvSpPr>
          <p:spPr>
            <a:xfrm>
              <a:off x="1191802" y="6220480"/>
              <a:ext cx="20425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>
                  <a:solidFill>
                    <a:schemeClr val="tx1"/>
                  </a:solidFill>
                </a:rPr>
                <a:t>e</a:t>
              </a:r>
              <a:r>
                <a:rPr lang="en-US" baseline="30000" dirty="0" err="1">
                  <a:solidFill>
                    <a:schemeClr val="tx1"/>
                  </a:solidFill>
                </a:rPr>
                <a:t>+</a:t>
              </a:r>
              <a:r>
                <a:rPr lang="en-US" dirty="0" err="1">
                  <a:solidFill>
                    <a:schemeClr val="tx1"/>
                  </a:solidFill>
                </a:rPr>
                <a:t>e</a:t>
              </a:r>
              <a:r>
                <a:rPr lang="en-US" baseline="30000" dirty="0">
                  <a:solidFill>
                    <a:schemeClr val="tx1"/>
                  </a:solidFill>
                </a:rPr>
                <a:t>-</a:t>
              </a:r>
              <a:r>
                <a:rPr lang="en-US" dirty="0">
                  <a:solidFill>
                    <a:schemeClr val="tx1"/>
                  </a:solidFill>
                </a:rPr>
                <a:t> → q + q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195F049-24F0-C243-8CE1-59E0D8A2C13A}"/>
                </a:ext>
              </a:extLst>
            </p:cNvPr>
            <p:cNvCxnSpPr/>
            <p:nvPr/>
          </p:nvCxnSpPr>
          <p:spPr bwMode="auto">
            <a:xfrm>
              <a:off x="2901184" y="6358660"/>
              <a:ext cx="236306" cy="0"/>
            </a:xfrm>
            <a:prstGeom prst="line">
              <a:avLst/>
            </a:prstGeom>
            <a:ln w="254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CE90B51-C07A-A74F-A41B-8494D6AFD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818" y="2769829"/>
            <a:ext cx="3604257" cy="2509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3F0167-D805-A34D-A56D-58B6F9A73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546" y="5412786"/>
            <a:ext cx="1828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1415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ABB29-F8A4-BE4C-B7EF-89BB6EAB1A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52CD3-4870-814E-A601-88FF820D0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"/>
            <a:ext cx="9144000" cy="68553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F01F09-2B34-5E4E-8DD0-B77E118FEFA5}"/>
              </a:ext>
            </a:extLst>
          </p:cNvPr>
          <p:cNvSpPr/>
          <p:nvPr/>
        </p:nvSpPr>
        <p:spPr bwMode="auto">
          <a:xfrm>
            <a:off x="8422526" y="6503542"/>
            <a:ext cx="711200" cy="3531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83484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45CB-B559-DB42-ACE2-67DBFE36D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18" y="80960"/>
            <a:ext cx="7772400" cy="457200"/>
          </a:xfrm>
        </p:spPr>
        <p:txBody>
          <a:bodyPr/>
          <a:lstStyle/>
          <a:p>
            <a:r>
              <a:rPr lang="en-US" dirty="0"/>
              <a:t>Cold nuclear matter A-dependence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4D8D8-3716-A645-9110-4F03BBADB7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6FBB7B-E5A1-E54D-91D7-A655FC63A203}"/>
              </a:ext>
            </a:extLst>
          </p:cNvPr>
          <p:cNvGrpSpPr/>
          <p:nvPr/>
        </p:nvGrpSpPr>
        <p:grpSpPr>
          <a:xfrm>
            <a:off x="86873" y="590550"/>
            <a:ext cx="4374445" cy="3031546"/>
            <a:chOff x="5016134" y="3900249"/>
            <a:chExt cx="8648701" cy="5269669"/>
          </a:xfrm>
          <a:solidFill>
            <a:schemeClr val="bg1"/>
          </a:solidFill>
        </p:grpSpPr>
        <p:pic>
          <p:nvPicPr>
            <p:cNvPr id="6" name="fig1b.pdf" descr="fig1b.pdf">
              <a:extLst>
                <a:ext uri="{FF2B5EF4-FFF2-40B4-BE49-F238E27FC236}">
                  <a16:creationId xmlns:a16="http://schemas.microsoft.com/office/drawing/2014/main" id="{28026986-5DAC-F849-A242-07F1B92E8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6134" y="4259057"/>
              <a:ext cx="8648701" cy="4908722"/>
            </a:xfrm>
            <a:prstGeom prst="rect">
              <a:avLst/>
            </a:prstGeom>
            <a:grpFill/>
            <a:ln w="12700">
              <a:miter lim="400000"/>
            </a:ln>
          </p:spPr>
        </p:pic>
        <p:pic>
          <p:nvPicPr>
            <p:cNvPr id="7" name="fig2.pdf" descr="fig2.pdf">
              <a:extLst>
                <a:ext uri="{FF2B5EF4-FFF2-40B4-BE49-F238E27FC236}">
                  <a16:creationId xmlns:a16="http://schemas.microsoft.com/office/drawing/2014/main" id="{BE171962-B442-A947-B7A2-34CA51A90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4829"/>
            <a:stretch>
              <a:fillRect/>
            </a:stretch>
          </p:blipFill>
          <p:spPr>
            <a:xfrm>
              <a:off x="5306740" y="4565592"/>
              <a:ext cx="363451" cy="4604264"/>
            </a:xfrm>
            <a:prstGeom prst="rect">
              <a:avLst/>
            </a:prstGeom>
            <a:grpFill/>
            <a:ln w="12700">
              <a:miter lim="400000"/>
            </a:ln>
          </p:spPr>
        </p:pic>
        <p:pic>
          <p:nvPicPr>
            <p:cNvPr id="8" name="fig2.pdf" descr="fig2.pdf">
              <a:extLst>
                <a:ext uri="{FF2B5EF4-FFF2-40B4-BE49-F238E27FC236}">
                  <a16:creationId xmlns:a16="http://schemas.microsoft.com/office/drawing/2014/main" id="{576FD6CD-0790-3346-AF7A-3F57FFBE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366" t="91609" r="40233"/>
            <a:stretch>
              <a:fillRect/>
            </a:stretch>
          </p:blipFill>
          <p:spPr>
            <a:xfrm>
              <a:off x="9010086" y="8783580"/>
              <a:ext cx="660798" cy="386338"/>
            </a:xfrm>
            <a:prstGeom prst="rect">
              <a:avLst/>
            </a:prstGeom>
            <a:grpFill/>
            <a:ln w="12700">
              <a:miter lim="400000"/>
            </a:ln>
          </p:spPr>
        </p:pic>
        <p:sp>
          <p:nvSpPr>
            <p:cNvPr id="9" name="Increasing 𝛕 ~1/pTθ2">
              <a:extLst>
                <a:ext uri="{FF2B5EF4-FFF2-40B4-BE49-F238E27FC236}">
                  <a16:creationId xmlns:a16="http://schemas.microsoft.com/office/drawing/2014/main" id="{3D1642B1-FFE4-5D43-9545-D930BAD98200}"/>
                </a:ext>
              </a:extLst>
            </p:cNvPr>
            <p:cNvSpPr txBox="1"/>
            <p:nvPr/>
          </p:nvSpPr>
          <p:spPr>
            <a:xfrm>
              <a:off x="7389998" y="3900249"/>
              <a:ext cx="4561769" cy="713335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spcBef>
                  <a:spcPts val="2800"/>
                </a:spcBef>
                <a:buNone/>
                <a:defRPr sz="2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dirty="0"/>
                <a:t>Increasing 𝛕 ~1/p</a:t>
              </a:r>
              <a:r>
                <a:rPr sz="2000" baseline="-5999" dirty="0"/>
                <a:t>T</a:t>
              </a:r>
              <a:r>
                <a:rPr sz="2000" dirty="0"/>
                <a:t>θ</a:t>
              </a:r>
              <a:r>
                <a:rPr sz="2000" baseline="31999" dirty="0"/>
                <a:t>2</a:t>
              </a:r>
            </a:p>
          </p:txBody>
        </p:sp>
        <p:pic>
          <p:nvPicPr>
            <p:cNvPr id="10" name="Line Line" descr="Line Line">
              <a:extLst>
                <a:ext uri="{FF2B5EF4-FFF2-40B4-BE49-F238E27FC236}">
                  <a16:creationId xmlns:a16="http://schemas.microsoft.com/office/drawing/2014/main" id="{87DDBF2B-2F98-CF46-938B-D5C0F847ED52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4963" y="4489946"/>
              <a:ext cx="4404211" cy="171597"/>
            </a:xfrm>
            <a:prstGeom prst="rect">
              <a:avLst/>
            </a:prstGeom>
            <a:grpFill/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B1B9BC-C8BF-1449-BED0-8E288DB18F45}"/>
              </a:ext>
            </a:extLst>
          </p:cNvPr>
          <p:cNvGrpSpPr/>
          <p:nvPr/>
        </p:nvGrpSpPr>
        <p:grpSpPr>
          <a:xfrm>
            <a:off x="3154166" y="2630184"/>
            <a:ext cx="5917921" cy="4227816"/>
            <a:chOff x="81212" y="1072183"/>
            <a:chExt cx="7780129" cy="5124373"/>
          </a:xfrm>
        </p:grpSpPr>
        <p:pic>
          <p:nvPicPr>
            <p:cNvPr id="12" name="fig5woscaling.pdf" descr="fig5woscaling.pdf">
              <a:extLst>
                <a:ext uri="{FF2B5EF4-FFF2-40B4-BE49-F238E27FC236}">
                  <a16:creationId xmlns:a16="http://schemas.microsoft.com/office/drawing/2014/main" id="{D19F293E-CAFE-4740-88C4-4CD64D02A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12" y="1072183"/>
              <a:ext cx="7780129" cy="5124373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3737411A-9C06-7543-9356-7344933D53B9}"/>
                </a:ext>
              </a:extLst>
            </p:cNvPr>
            <p:cNvGrpSpPr/>
            <p:nvPr/>
          </p:nvGrpSpPr>
          <p:grpSpPr>
            <a:xfrm>
              <a:off x="2585552" y="2995989"/>
              <a:ext cx="2818515" cy="1839516"/>
              <a:chOff x="0" y="0"/>
              <a:chExt cx="2818514" cy="1839515"/>
            </a:xfrm>
          </p:grpSpPr>
          <p:pic>
            <p:nvPicPr>
              <p:cNvPr id="14" name="nuclei_illustration-6.pdf" descr="nuclei_illustration-6.pdf">
                <a:extLst>
                  <a:ext uri="{FF2B5EF4-FFF2-40B4-BE49-F238E27FC236}">
                    <a16:creationId xmlns:a16="http://schemas.microsoft.com/office/drawing/2014/main" id="{958B147C-743A-9149-B7F8-D372F2920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530000">
                <a:off x="257988" y="258712"/>
                <a:ext cx="1324042" cy="1322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5" name="Group">
                <a:extLst>
                  <a:ext uri="{FF2B5EF4-FFF2-40B4-BE49-F238E27FC236}">
                    <a16:creationId xmlns:a16="http://schemas.microsoft.com/office/drawing/2014/main" id="{501A4164-2C68-0849-ABB6-559648EE2C06}"/>
                  </a:ext>
                </a:extLst>
              </p:cNvPr>
              <p:cNvGrpSpPr/>
              <p:nvPr/>
            </p:nvGrpSpPr>
            <p:grpSpPr>
              <a:xfrm>
                <a:off x="917526" y="743572"/>
                <a:ext cx="1259437" cy="351759"/>
                <a:chOff x="0" y="0"/>
                <a:chExt cx="1259435" cy="351758"/>
              </a:xfrm>
            </p:grpSpPr>
            <p:sp>
              <p:nvSpPr>
                <p:cNvPr id="24" name="Line">
                  <a:extLst>
                    <a:ext uri="{FF2B5EF4-FFF2-40B4-BE49-F238E27FC236}">
                      <a16:creationId xmlns:a16="http://schemas.microsoft.com/office/drawing/2014/main" id="{A5B456AD-E645-6A45-BCBA-FBCAFBE9F254}"/>
                    </a:ext>
                  </a:extLst>
                </p:cNvPr>
                <p:cNvSpPr/>
                <p:nvPr/>
              </p:nvSpPr>
              <p:spPr>
                <a:xfrm>
                  <a:off x="0" y="172600"/>
                  <a:ext cx="671365" cy="5860"/>
                </a:xfrm>
                <a:prstGeom prst="line">
                  <a:avLst/>
                </a:prstGeom>
                <a:noFill/>
                <a:ln w="508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defRPr sz="2800" cap="all">
                      <a:latin typeface="+mn-lt"/>
                      <a:ea typeface="+mn-ea"/>
                      <a:cs typeface="+mn-cs"/>
                      <a:sym typeface="DIN Condensed Bold"/>
                    </a:defRPr>
                  </a:pPr>
                  <a:endParaRPr/>
                </a:p>
              </p:txBody>
            </p:sp>
            <p:sp>
              <p:nvSpPr>
                <p:cNvPr id="25" name="Line">
                  <a:extLst>
                    <a:ext uri="{FF2B5EF4-FFF2-40B4-BE49-F238E27FC236}">
                      <a16:creationId xmlns:a16="http://schemas.microsoft.com/office/drawing/2014/main" id="{1DAFE887-74C6-9740-9CCC-82AAC2B5C46A}"/>
                    </a:ext>
                  </a:extLst>
                </p:cNvPr>
                <p:cNvSpPr/>
                <p:nvPr/>
              </p:nvSpPr>
              <p:spPr>
                <a:xfrm>
                  <a:off x="611245" y="182916"/>
                  <a:ext cx="648191" cy="168843"/>
                </a:xfrm>
                <a:prstGeom prst="line">
                  <a:avLst/>
                </a:prstGeom>
                <a:noFill/>
                <a:ln w="508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defRPr sz="2800" cap="all">
                      <a:latin typeface="+mn-lt"/>
                      <a:ea typeface="+mn-ea"/>
                      <a:cs typeface="+mn-cs"/>
                      <a:sym typeface="DIN Condensed Bold"/>
                    </a:defRPr>
                  </a:pPr>
                  <a:endParaRPr/>
                </a:p>
              </p:txBody>
            </p:sp>
            <p:sp>
              <p:nvSpPr>
                <p:cNvPr id="26" name="Line">
                  <a:extLst>
                    <a:ext uri="{FF2B5EF4-FFF2-40B4-BE49-F238E27FC236}">
                      <a16:creationId xmlns:a16="http://schemas.microsoft.com/office/drawing/2014/main" id="{C663C47A-B3E1-EE43-B6E5-C63D9AFE44AF}"/>
                    </a:ext>
                  </a:extLst>
                </p:cNvPr>
                <p:cNvSpPr/>
                <p:nvPr/>
              </p:nvSpPr>
              <p:spPr>
                <a:xfrm flipV="1">
                  <a:off x="613309" y="-1"/>
                  <a:ext cx="644063" cy="168806"/>
                </a:xfrm>
                <a:prstGeom prst="line">
                  <a:avLst/>
                </a:prstGeom>
                <a:noFill/>
                <a:ln w="508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defRPr sz="2800" cap="all">
                      <a:latin typeface="+mn-lt"/>
                      <a:ea typeface="+mn-ea"/>
                      <a:cs typeface="+mn-cs"/>
                      <a:sym typeface="DIN Condensed Bold"/>
                    </a:defRPr>
                  </a:pPr>
                  <a:endParaRPr/>
                </a:p>
              </p:txBody>
            </p:sp>
          </p:grpSp>
          <p:pic>
            <p:nvPicPr>
              <p:cNvPr id="16" name="crystal_ball.png" descr="crystal_ball.png">
                <a:extLst>
                  <a:ext uri="{FF2B5EF4-FFF2-40B4-BE49-F238E27FC236}">
                    <a16:creationId xmlns:a16="http://schemas.microsoft.com/office/drawing/2014/main" id="{BCDA12DD-3B58-8745-8011-41468A9EC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22238" t="1488" r="18219" b="11293"/>
              <a:stretch>
                <a:fillRect/>
              </a:stretch>
            </p:blipFill>
            <p:spPr>
              <a:xfrm>
                <a:off x="822091" y="816111"/>
                <a:ext cx="199027" cy="197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575" extrusionOk="0">
                    <a:moveTo>
                      <a:pt x="10989" y="2"/>
                    </a:moveTo>
                    <a:cubicBezTo>
                      <a:pt x="9863" y="-11"/>
                      <a:pt x="9497" y="28"/>
                      <a:pt x="9354" y="89"/>
                    </a:cubicBezTo>
                    <a:cubicBezTo>
                      <a:pt x="9251" y="132"/>
                      <a:pt x="8959" y="155"/>
                      <a:pt x="8708" y="176"/>
                    </a:cubicBezTo>
                    <a:cubicBezTo>
                      <a:pt x="8235" y="214"/>
                      <a:pt x="7501" y="384"/>
                      <a:pt x="7202" y="522"/>
                    </a:cubicBezTo>
                    <a:cubicBezTo>
                      <a:pt x="7107" y="566"/>
                      <a:pt x="6798" y="680"/>
                      <a:pt x="6513" y="782"/>
                    </a:cubicBezTo>
                    <a:cubicBezTo>
                      <a:pt x="5982" y="973"/>
                      <a:pt x="5652" y="1176"/>
                      <a:pt x="5652" y="1259"/>
                    </a:cubicBezTo>
                    <a:cubicBezTo>
                      <a:pt x="5652" y="1285"/>
                      <a:pt x="5517" y="1389"/>
                      <a:pt x="5351" y="1476"/>
                    </a:cubicBezTo>
                    <a:cubicBezTo>
                      <a:pt x="5185" y="1562"/>
                      <a:pt x="4970" y="1648"/>
                      <a:pt x="4921" y="1693"/>
                    </a:cubicBezTo>
                    <a:cubicBezTo>
                      <a:pt x="4871" y="1737"/>
                      <a:pt x="4815" y="1779"/>
                      <a:pt x="4791" y="1779"/>
                    </a:cubicBezTo>
                    <a:cubicBezTo>
                      <a:pt x="4678" y="1779"/>
                      <a:pt x="4232" y="2162"/>
                      <a:pt x="4232" y="2256"/>
                    </a:cubicBezTo>
                    <a:cubicBezTo>
                      <a:pt x="4232" y="2392"/>
                      <a:pt x="4084" y="2472"/>
                      <a:pt x="3974" y="2429"/>
                    </a:cubicBezTo>
                    <a:cubicBezTo>
                      <a:pt x="3927" y="2411"/>
                      <a:pt x="3907" y="2441"/>
                      <a:pt x="3888" y="2473"/>
                    </a:cubicBezTo>
                    <a:cubicBezTo>
                      <a:pt x="3868" y="2504"/>
                      <a:pt x="3749" y="2613"/>
                      <a:pt x="3629" y="2689"/>
                    </a:cubicBezTo>
                    <a:cubicBezTo>
                      <a:pt x="3043" y="3062"/>
                      <a:pt x="1676" y="4623"/>
                      <a:pt x="1822" y="4770"/>
                    </a:cubicBezTo>
                    <a:cubicBezTo>
                      <a:pt x="1854" y="4802"/>
                      <a:pt x="1871" y="4931"/>
                      <a:pt x="1822" y="5073"/>
                    </a:cubicBezTo>
                    <a:cubicBezTo>
                      <a:pt x="1777" y="5201"/>
                      <a:pt x="1735" y="5382"/>
                      <a:pt x="1735" y="5507"/>
                    </a:cubicBezTo>
                    <a:cubicBezTo>
                      <a:pt x="1735" y="5699"/>
                      <a:pt x="1680" y="5759"/>
                      <a:pt x="1477" y="5940"/>
                    </a:cubicBezTo>
                    <a:cubicBezTo>
                      <a:pt x="1199" y="6189"/>
                      <a:pt x="618" y="7159"/>
                      <a:pt x="530" y="7500"/>
                    </a:cubicBezTo>
                    <a:cubicBezTo>
                      <a:pt x="497" y="7630"/>
                      <a:pt x="473" y="7714"/>
                      <a:pt x="444" y="7717"/>
                    </a:cubicBezTo>
                    <a:cubicBezTo>
                      <a:pt x="343" y="7728"/>
                      <a:pt x="296" y="7903"/>
                      <a:pt x="358" y="8020"/>
                    </a:cubicBezTo>
                    <a:cubicBezTo>
                      <a:pt x="405" y="8108"/>
                      <a:pt x="361" y="8232"/>
                      <a:pt x="272" y="8497"/>
                    </a:cubicBezTo>
                    <a:cubicBezTo>
                      <a:pt x="208" y="8689"/>
                      <a:pt x="160" y="8970"/>
                      <a:pt x="143" y="9104"/>
                    </a:cubicBezTo>
                    <a:cubicBezTo>
                      <a:pt x="126" y="9238"/>
                      <a:pt x="71" y="9349"/>
                      <a:pt x="57" y="9364"/>
                    </a:cubicBezTo>
                    <a:cubicBezTo>
                      <a:pt x="43" y="9378"/>
                      <a:pt x="66" y="9410"/>
                      <a:pt x="100" y="9451"/>
                    </a:cubicBezTo>
                    <a:cubicBezTo>
                      <a:pt x="139" y="9499"/>
                      <a:pt x="135" y="9556"/>
                      <a:pt x="100" y="9624"/>
                    </a:cubicBezTo>
                    <a:cubicBezTo>
                      <a:pt x="70" y="9682"/>
                      <a:pt x="58" y="9843"/>
                      <a:pt x="57" y="9971"/>
                    </a:cubicBezTo>
                    <a:cubicBezTo>
                      <a:pt x="56" y="10098"/>
                      <a:pt x="35" y="10421"/>
                      <a:pt x="14" y="10707"/>
                    </a:cubicBezTo>
                    <a:cubicBezTo>
                      <a:pt x="-4" y="10946"/>
                      <a:pt x="-6" y="11259"/>
                      <a:pt x="14" y="11488"/>
                    </a:cubicBezTo>
                    <a:cubicBezTo>
                      <a:pt x="34" y="11563"/>
                      <a:pt x="86" y="11655"/>
                      <a:pt x="100" y="11791"/>
                    </a:cubicBezTo>
                    <a:cubicBezTo>
                      <a:pt x="111" y="11903"/>
                      <a:pt x="122" y="12152"/>
                      <a:pt x="143" y="12311"/>
                    </a:cubicBezTo>
                    <a:cubicBezTo>
                      <a:pt x="164" y="12470"/>
                      <a:pt x="191" y="12667"/>
                      <a:pt x="186" y="12788"/>
                    </a:cubicBezTo>
                    <a:cubicBezTo>
                      <a:pt x="177" y="12996"/>
                      <a:pt x="180" y="13107"/>
                      <a:pt x="444" y="13698"/>
                    </a:cubicBezTo>
                    <a:cubicBezTo>
                      <a:pt x="506" y="13836"/>
                      <a:pt x="546" y="13976"/>
                      <a:pt x="530" y="14001"/>
                    </a:cubicBezTo>
                    <a:cubicBezTo>
                      <a:pt x="497" y="14055"/>
                      <a:pt x="723" y="14612"/>
                      <a:pt x="875" y="14912"/>
                    </a:cubicBezTo>
                    <a:cubicBezTo>
                      <a:pt x="932" y="15025"/>
                      <a:pt x="953" y="15140"/>
                      <a:pt x="961" y="15172"/>
                    </a:cubicBezTo>
                    <a:cubicBezTo>
                      <a:pt x="969" y="15203"/>
                      <a:pt x="1058" y="15356"/>
                      <a:pt x="1133" y="15475"/>
                    </a:cubicBezTo>
                    <a:cubicBezTo>
                      <a:pt x="1207" y="15594"/>
                      <a:pt x="1262" y="15675"/>
                      <a:pt x="1262" y="15692"/>
                    </a:cubicBezTo>
                    <a:cubicBezTo>
                      <a:pt x="1262" y="15719"/>
                      <a:pt x="1642" y="16329"/>
                      <a:pt x="1865" y="16645"/>
                    </a:cubicBezTo>
                    <a:cubicBezTo>
                      <a:pt x="1920" y="16724"/>
                      <a:pt x="1997" y="16868"/>
                      <a:pt x="2037" y="16949"/>
                    </a:cubicBezTo>
                    <a:cubicBezTo>
                      <a:pt x="2076" y="17029"/>
                      <a:pt x="2187" y="17187"/>
                      <a:pt x="2252" y="17295"/>
                    </a:cubicBezTo>
                    <a:lnTo>
                      <a:pt x="2338" y="17469"/>
                    </a:lnTo>
                    <a:cubicBezTo>
                      <a:pt x="2505" y="17647"/>
                      <a:pt x="2644" y="17752"/>
                      <a:pt x="2682" y="17729"/>
                    </a:cubicBezTo>
                    <a:cubicBezTo>
                      <a:pt x="2735" y="17696"/>
                      <a:pt x="3262" y="18265"/>
                      <a:pt x="3242" y="18336"/>
                    </a:cubicBezTo>
                    <a:cubicBezTo>
                      <a:pt x="3226" y="18392"/>
                      <a:pt x="4299" y="19339"/>
                      <a:pt x="4619" y="19549"/>
                    </a:cubicBezTo>
                    <a:cubicBezTo>
                      <a:pt x="4758" y="19640"/>
                      <a:pt x="4973" y="19725"/>
                      <a:pt x="5093" y="19766"/>
                    </a:cubicBezTo>
                    <a:cubicBezTo>
                      <a:pt x="5212" y="19807"/>
                      <a:pt x="5410" y="19925"/>
                      <a:pt x="5566" y="20026"/>
                    </a:cubicBezTo>
                    <a:cubicBezTo>
                      <a:pt x="5620" y="20061"/>
                      <a:pt x="5738" y="20144"/>
                      <a:pt x="5824" y="20199"/>
                    </a:cubicBezTo>
                    <a:cubicBezTo>
                      <a:pt x="5831" y="20160"/>
                      <a:pt x="5844" y="20136"/>
                      <a:pt x="5867" y="20113"/>
                    </a:cubicBezTo>
                    <a:cubicBezTo>
                      <a:pt x="5918" y="20061"/>
                      <a:pt x="6255" y="20325"/>
                      <a:pt x="6255" y="20416"/>
                    </a:cubicBezTo>
                    <a:cubicBezTo>
                      <a:pt x="6255" y="20458"/>
                      <a:pt x="6298" y="20503"/>
                      <a:pt x="6341" y="20503"/>
                    </a:cubicBezTo>
                    <a:cubicBezTo>
                      <a:pt x="6384" y="20503"/>
                      <a:pt x="6527" y="20554"/>
                      <a:pt x="6642" y="20633"/>
                    </a:cubicBezTo>
                    <a:cubicBezTo>
                      <a:pt x="6758" y="20711"/>
                      <a:pt x="6977" y="20799"/>
                      <a:pt x="7159" y="20849"/>
                    </a:cubicBezTo>
                    <a:cubicBezTo>
                      <a:pt x="7340" y="20900"/>
                      <a:pt x="7592" y="21016"/>
                      <a:pt x="7718" y="21066"/>
                    </a:cubicBezTo>
                    <a:cubicBezTo>
                      <a:pt x="7822" y="21107"/>
                      <a:pt x="7944" y="21123"/>
                      <a:pt x="8019" y="21153"/>
                    </a:cubicBezTo>
                    <a:cubicBezTo>
                      <a:pt x="8091" y="21159"/>
                      <a:pt x="8160" y="21169"/>
                      <a:pt x="8278" y="21196"/>
                    </a:cubicBezTo>
                    <a:cubicBezTo>
                      <a:pt x="9073" y="21379"/>
                      <a:pt x="9287" y="21427"/>
                      <a:pt x="9784" y="21456"/>
                    </a:cubicBezTo>
                    <a:cubicBezTo>
                      <a:pt x="10069" y="21473"/>
                      <a:pt x="10348" y="21511"/>
                      <a:pt x="10387" y="21543"/>
                    </a:cubicBezTo>
                    <a:cubicBezTo>
                      <a:pt x="10434" y="21582"/>
                      <a:pt x="10588" y="21589"/>
                      <a:pt x="10860" y="21543"/>
                    </a:cubicBezTo>
                    <a:cubicBezTo>
                      <a:pt x="11082" y="21505"/>
                      <a:pt x="11387" y="21449"/>
                      <a:pt x="11506" y="21456"/>
                    </a:cubicBezTo>
                    <a:cubicBezTo>
                      <a:pt x="11807" y="21474"/>
                      <a:pt x="11938" y="21458"/>
                      <a:pt x="11893" y="21413"/>
                    </a:cubicBezTo>
                    <a:cubicBezTo>
                      <a:pt x="11872" y="21392"/>
                      <a:pt x="11859" y="21367"/>
                      <a:pt x="11893" y="21326"/>
                    </a:cubicBezTo>
                    <a:cubicBezTo>
                      <a:pt x="11954" y="21252"/>
                      <a:pt x="12056" y="21263"/>
                      <a:pt x="12280" y="21369"/>
                    </a:cubicBezTo>
                    <a:cubicBezTo>
                      <a:pt x="12397" y="21425"/>
                      <a:pt x="12685" y="21301"/>
                      <a:pt x="12711" y="21196"/>
                    </a:cubicBezTo>
                    <a:cubicBezTo>
                      <a:pt x="12717" y="21171"/>
                      <a:pt x="12881" y="21165"/>
                      <a:pt x="13055" y="21153"/>
                    </a:cubicBezTo>
                    <a:cubicBezTo>
                      <a:pt x="13467" y="21123"/>
                      <a:pt x="13596" y="21110"/>
                      <a:pt x="13701" y="21066"/>
                    </a:cubicBezTo>
                    <a:cubicBezTo>
                      <a:pt x="13748" y="21046"/>
                      <a:pt x="13909" y="20968"/>
                      <a:pt x="14088" y="20936"/>
                    </a:cubicBezTo>
                    <a:cubicBezTo>
                      <a:pt x="14267" y="20904"/>
                      <a:pt x="14526" y="20860"/>
                      <a:pt x="14648" y="20806"/>
                    </a:cubicBezTo>
                    <a:cubicBezTo>
                      <a:pt x="14769" y="20752"/>
                      <a:pt x="14881" y="20714"/>
                      <a:pt x="14906" y="20719"/>
                    </a:cubicBezTo>
                    <a:cubicBezTo>
                      <a:pt x="14948" y="20728"/>
                      <a:pt x="15746" y="20357"/>
                      <a:pt x="15939" y="20243"/>
                    </a:cubicBezTo>
                    <a:cubicBezTo>
                      <a:pt x="15986" y="20214"/>
                      <a:pt x="16207" y="20099"/>
                      <a:pt x="16412" y="19982"/>
                    </a:cubicBezTo>
                    <a:cubicBezTo>
                      <a:pt x="16949" y="19679"/>
                      <a:pt x="17309" y="19416"/>
                      <a:pt x="17618" y="19159"/>
                    </a:cubicBezTo>
                    <a:cubicBezTo>
                      <a:pt x="17766" y="19035"/>
                      <a:pt x="17952" y="18886"/>
                      <a:pt x="18048" y="18812"/>
                    </a:cubicBezTo>
                    <a:cubicBezTo>
                      <a:pt x="18061" y="18802"/>
                      <a:pt x="18079" y="18780"/>
                      <a:pt x="18091" y="18769"/>
                    </a:cubicBezTo>
                    <a:cubicBezTo>
                      <a:pt x="18123" y="18737"/>
                      <a:pt x="18156" y="18707"/>
                      <a:pt x="18177" y="18682"/>
                    </a:cubicBezTo>
                    <a:cubicBezTo>
                      <a:pt x="18204" y="18642"/>
                      <a:pt x="18220" y="18580"/>
                      <a:pt x="18220" y="18552"/>
                    </a:cubicBezTo>
                    <a:cubicBezTo>
                      <a:pt x="18220" y="18543"/>
                      <a:pt x="18218" y="18519"/>
                      <a:pt x="18220" y="18509"/>
                    </a:cubicBezTo>
                    <a:cubicBezTo>
                      <a:pt x="18168" y="18446"/>
                      <a:pt x="18223" y="18381"/>
                      <a:pt x="18349" y="18292"/>
                    </a:cubicBezTo>
                    <a:cubicBezTo>
                      <a:pt x="18438" y="18230"/>
                      <a:pt x="18528" y="18193"/>
                      <a:pt x="18564" y="18205"/>
                    </a:cubicBezTo>
                    <a:cubicBezTo>
                      <a:pt x="18634" y="18230"/>
                      <a:pt x="18906" y="17974"/>
                      <a:pt x="19167" y="17642"/>
                    </a:cubicBezTo>
                    <a:cubicBezTo>
                      <a:pt x="19157" y="17606"/>
                      <a:pt x="19201" y="17526"/>
                      <a:pt x="19253" y="17469"/>
                    </a:cubicBezTo>
                    <a:cubicBezTo>
                      <a:pt x="19309" y="17406"/>
                      <a:pt x="19317" y="17329"/>
                      <a:pt x="19296" y="17295"/>
                    </a:cubicBezTo>
                    <a:cubicBezTo>
                      <a:pt x="19275" y="17261"/>
                      <a:pt x="19321" y="17232"/>
                      <a:pt x="19382" y="17209"/>
                    </a:cubicBezTo>
                    <a:cubicBezTo>
                      <a:pt x="19446" y="17184"/>
                      <a:pt x="19514" y="17106"/>
                      <a:pt x="19597" y="17035"/>
                    </a:cubicBezTo>
                    <a:cubicBezTo>
                      <a:pt x="19643" y="16982"/>
                      <a:pt x="19668" y="16949"/>
                      <a:pt x="19683" y="16949"/>
                    </a:cubicBezTo>
                    <a:cubicBezTo>
                      <a:pt x="19797" y="16840"/>
                      <a:pt x="19905" y="16728"/>
                      <a:pt x="19942" y="16645"/>
                    </a:cubicBezTo>
                    <a:cubicBezTo>
                      <a:pt x="19975" y="16571"/>
                      <a:pt x="20037" y="16533"/>
                      <a:pt x="20071" y="16515"/>
                    </a:cubicBezTo>
                    <a:cubicBezTo>
                      <a:pt x="20085" y="16495"/>
                      <a:pt x="20100" y="16448"/>
                      <a:pt x="20114" y="16429"/>
                    </a:cubicBezTo>
                    <a:cubicBezTo>
                      <a:pt x="20110" y="16411"/>
                      <a:pt x="20086" y="16414"/>
                      <a:pt x="20071" y="16385"/>
                    </a:cubicBezTo>
                    <a:cubicBezTo>
                      <a:pt x="19996" y="16245"/>
                      <a:pt x="20058" y="16101"/>
                      <a:pt x="20501" y="15432"/>
                    </a:cubicBezTo>
                    <a:cubicBezTo>
                      <a:pt x="20672" y="15175"/>
                      <a:pt x="20803" y="14903"/>
                      <a:pt x="20803" y="14868"/>
                    </a:cubicBezTo>
                    <a:cubicBezTo>
                      <a:pt x="20803" y="14834"/>
                      <a:pt x="20870" y="14731"/>
                      <a:pt x="20932" y="14608"/>
                    </a:cubicBezTo>
                    <a:cubicBezTo>
                      <a:pt x="21181" y="14113"/>
                      <a:pt x="21333" y="13683"/>
                      <a:pt x="21319" y="13568"/>
                    </a:cubicBezTo>
                    <a:cubicBezTo>
                      <a:pt x="21311" y="13501"/>
                      <a:pt x="21363" y="13386"/>
                      <a:pt x="21405" y="13308"/>
                    </a:cubicBezTo>
                    <a:cubicBezTo>
                      <a:pt x="21448" y="13230"/>
                      <a:pt x="21480" y="13035"/>
                      <a:pt x="21491" y="12875"/>
                    </a:cubicBezTo>
                    <a:cubicBezTo>
                      <a:pt x="21584" y="11559"/>
                      <a:pt x="21594" y="11118"/>
                      <a:pt x="21577" y="10664"/>
                    </a:cubicBezTo>
                    <a:cubicBezTo>
                      <a:pt x="21567" y="10377"/>
                      <a:pt x="21542" y="9977"/>
                      <a:pt x="21534" y="9754"/>
                    </a:cubicBezTo>
                    <a:cubicBezTo>
                      <a:pt x="21512" y="9095"/>
                      <a:pt x="21447" y="8643"/>
                      <a:pt x="21362" y="8714"/>
                    </a:cubicBezTo>
                    <a:cubicBezTo>
                      <a:pt x="21254" y="8804"/>
                      <a:pt x="21166" y="8667"/>
                      <a:pt x="21147" y="8367"/>
                    </a:cubicBezTo>
                    <a:cubicBezTo>
                      <a:pt x="21134" y="8173"/>
                      <a:pt x="21173" y="8138"/>
                      <a:pt x="21233" y="8150"/>
                    </a:cubicBezTo>
                    <a:cubicBezTo>
                      <a:pt x="21286" y="8162"/>
                      <a:pt x="21297" y="8133"/>
                      <a:pt x="21276" y="8064"/>
                    </a:cubicBezTo>
                    <a:cubicBezTo>
                      <a:pt x="21258" y="8007"/>
                      <a:pt x="21193" y="7833"/>
                      <a:pt x="21147" y="7674"/>
                    </a:cubicBezTo>
                    <a:cubicBezTo>
                      <a:pt x="21031" y="7273"/>
                      <a:pt x="20891" y="6978"/>
                      <a:pt x="20846" y="7023"/>
                    </a:cubicBezTo>
                    <a:cubicBezTo>
                      <a:pt x="20825" y="7044"/>
                      <a:pt x="20825" y="6997"/>
                      <a:pt x="20803" y="6937"/>
                    </a:cubicBezTo>
                    <a:cubicBezTo>
                      <a:pt x="20780" y="6876"/>
                      <a:pt x="20710" y="6839"/>
                      <a:pt x="20673" y="6807"/>
                    </a:cubicBezTo>
                    <a:cubicBezTo>
                      <a:pt x="20637" y="6775"/>
                      <a:pt x="20513" y="6459"/>
                      <a:pt x="20415" y="6157"/>
                    </a:cubicBezTo>
                    <a:cubicBezTo>
                      <a:pt x="20317" y="5854"/>
                      <a:pt x="20188" y="5492"/>
                      <a:pt x="20114" y="5333"/>
                    </a:cubicBezTo>
                    <a:cubicBezTo>
                      <a:pt x="19915" y="4903"/>
                      <a:pt x="19324" y="4063"/>
                      <a:pt x="19210" y="4033"/>
                    </a:cubicBezTo>
                    <a:cubicBezTo>
                      <a:pt x="19155" y="4018"/>
                      <a:pt x="19084" y="3909"/>
                      <a:pt x="19038" y="3816"/>
                    </a:cubicBezTo>
                    <a:cubicBezTo>
                      <a:pt x="18916" y="3574"/>
                      <a:pt x="18632" y="3209"/>
                      <a:pt x="18564" y="3209"/>
                    </a:cubicBezTo>
                    <a:cubicBezTo>
                      <a:pt x="18512" y="3209"/>
                      <a:pt x="18154" y="2911"/>
                      <a:pt x="17445" y="2256"/>
                    </a:cubicBezTo>
                    <a:cubicBezTo>
                      <a:pt x="17177" y="2008"/>
                      <a:pt x="16060" y="1327"/>
                      <a:pt x="15896" y="1302"/>
                    </a:cubicBezTo>
                    <a:cubicBezTo>
                      <a:pt x="15842" y="1294"/>
                      <a:pt x="15788" y="1249"/>
                      <a:pt x="15767" y="1216"/>
                    </a:cubicBezTo>
                    <a:cubicBezTo>
                      <a:pt x="15670" y="1063"/>
                      <a:pt x="14191" y="436"/>
                      <a:pt x="13916" y="436"/>
                    </a:cubicBezTo>
                    <a:cubicBezTo>
                      <a:pt x="13837" y="436"/>
                      <a:pt x="13720" y="424"/>
                      <a:pt x="13701" y="392"/>
                    </a:cubicBezTo>
                    <a:cubicBezTo>
                      <a:pt x="13681" y="360"/>
                      <a:pt x="13595" y="306"/>
                      <a:pt x="13486" y="306"/>
                    </a:cubicBezTo>
                    <a:cubicBezTo>
                      <a:pt x="13376" y="306"/>
                      <a:pt x="13112" y="259"/>
                      <a:pt x="12883" y="176"/>
                    </a:cubicBezTo>
                    <a:cubicBezTo>
                      <a:pt x="12482" y="30"/>
                      <a:pt x="12396" y="19"/>
                      <a:pt x="10989" y="2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7" name="Group">
                <a:extLst>
                  <a:ext uri="{FF2B5EF4-FFF2-40B4-BE49-F238E27FC236}">
                    <a16:creationId xmlns:a16="http://schemas.microsoft.com/office/drawing/2014/main" id="{C0F52B35-DAC0-A349-A5E3-69C3AAE9ADA1}"/>
                  </a:ext>
                </a:extLst>
              </p:cNvPr>
              <p:cNvGrpSpPr/>
              <p:nvPr/>
            </p:nvGrpSpPr>
            <p:grpSpPr>
              <a:xfrm rot="19320000">
                <a:off x="1876684" y="543684"/>
                <a:ext cx="794481" cy="752236"/>
                <a:chOff x="-59891" y="0"/>
                <a:chExt cx="794480" cy="752234"/>
              </a:xfrm>
            </p:grpSpPr>
            <p:pic>
              <p:nvPicPr>
                <p:cNvPr id="22" name="Image" descr="Image">
                  <a:extLst>
                    <a:ext uri="{FF2B5EF4-FFF2-40B4-BE49-F238E27FC236}">
                      <a16:creationId xmlns:a16="http://schemas.microsoft.com/office/drawing/2014/main" id="{F3B1274A-D218-3546-84B2-0E3FA8513C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l="34471" t="21797" r="37976" b="20720"/>
                <a:stretch>
                  <a:fillRect/>
                </a:stretch>
              </p:blipFill>
              <p:spPr>
                <a:xfrm rot="9480000">
                  <a:off x="-4182" y="160970"/>
                  <a:ext cx="683061" cy="4302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16" h="19479" extrusionOk="0">
                      <a:moveTo>
                        <a:pt x="7850" y="4875"/>
                      </a:moveTo>
                      <a:cubicBezTo>
                        <a:pt x="5454" y="7035"/>
                        <a:pt x="3223" y="9675"/>
                        <a:pt x="1718" y="12273"/>
                      </a:cubicBezTo>
                      <a:cubicBezTo>
                        <a:pt x="-1292" y="17468"/>
                        <a:pt x="-245" y="20539"/>
                        <a:pt x="4059" y="19141"/>
                      </a:cubicBezTo>
                      <a:cubicBezTo>
                        <a:pt x="8363" y="17742"/>
                        <a:pt x="14288" y="12400"/>
                        <a:pt x="17298" y="7205"/>
                      </a:cubicBezTo>
                      <a:cubicBezTo>
                        <a:pt x="20308" y="2010"/>
                        <a:pt x="19261" y="-1061"/>
                        <a:pt x="14957" y="337"/>
                      </a:cubicBezTo>
                      <a:cubicBezTo>
                        <a:pt x="12805" y="1037"/>
                        <a:pt x="10247" y="2714"/>
                        <a:pt x="7850" y="4875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" name="Oval">
                  <a:extLst>
                    <a:ext uri="{FF2B5EF4-FFF2-40B4-BE49-F238E27FC236}">
                      <a16:creationId xmlns:a16="http://schemas.microsoft.com/office/drawing/2014/main" id="{11A9DCF1-CF81-8741-A3CD-B2C101D42530}"/>
                    </a:ext>
                  </a:extLst>
                </p:cNvPr>
                <p:cNvSpPr/>
                <p:nvPr/>
              </p:nvSpPr>
              <p:spPr>
                <a:xfrm rot="7740000">
                  <a:off x="-47134" y="253368"/>
                  <a:ext cx="769146" cy="245498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grpSp>
            <p:nvGrpSpPr>
              <p:cNvPr id="18" name="Group">
                <a:extLst>
                  <a:ext uri="{FF2B5EF4-FFF2-40B4-BE49-F238E27FC236}">
                    <a16:creationId xmlns:a16="http://schemas.microsoft.com/office/drawing/2014/main" id="{BB3213BB-1C7F-BC4C-B673-A1D7E4FF7A0F}"/>
                  </a:ext>
                </a:extLst>
              </p:cNvPr>
              <p:cNvGrpSpPr/>
              <p:nvPr/>
            </p:nvGrpSpPr>
            <p:grpSpPr>
              <a:xfrm rot="18949076">
                <a:off x="2140892" y="772580"/>
                <a:ext cx="266193" cy="274457"/>
                <a:chOff x="0" y="0"/>
                <a:chExt cx="266191" cy="274456"/>
              </a:xfrm>
            </p:grpSpPr>
            <p:sp>
              <p:nvSpPr>
                <p:cNvPr id="19" name="Circle">
                  <a:extLst>
                    <a:ext uri="{FF2B5EF4-FFF2-40B4-BE49-F238E27FC236}">
                      <a16:creationId xmlns:a16="http://schemas.microsoft.com/office/drawing/2014/main" id="{4FA25989-40B7-0D42-8D5F-055CE0F305D0}"/>
                    </a:ext>
                  </a:extLst>
                </p:cNvPr>
                <p:cNvSpPr/>
                <p:nvPr/>
              </p:nvSpPr>
              <p:spPr>
                <a:xfrm rot="4860000">
                  <a:off x="3581" y="225658"/>
                  <a:ext cx="45162" cy="45824"/>
                </a:xfrm>
                <a:prstGeom prst="ellipse">
                  <a:avLst/>
                </a:prstGeom>
                <a:solidFill>
                  <a:srgbClr val="0A0005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0" name="Circle">
                  <a:extLst>
                    <a:ext uri="{FF2B5EF4-FFF2-40B4-BE49-F238E27FC236}">
                      <a16:creationId xmlns:a16="http://schemas.microsoft.com/office/drawing/2014/main" id="{B981586E-8925-0F4F-A200-2E61943561AF}"/>
                    </a:ext>
                  </a:extLst>
                </p:cNvPr>
                <p:cNvSpPr/>
                <p:nvPr/>
              </p:nvSpPr>
              <p:spPr>
                <a:xfrm rot="4860000">
                  <a:off x="217449" y="2974"/>
                  <a:ext cx="45161" cy="45825"/>
                </a:xfrm>
                <a:prstGeom prst="ellipse">
                  <a:avLst/>
                </a:prstGeom>
                <a:solidFill>
                  <a:srgbClr val="130109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1" name="Line">
                  <a:extLst>
                    <a:ext uri="{FF2B5EF4-FFF2-40B4-BE49-F238E27FC236}">
                      <a16:creationId xmlns:a16="http://schemas.microsoft.com/office/drawing/2014/main" id="{6228D879-398B-9B4E-8633-F066A1F1B82D}"/>
                    </a:ext>
                  </a:extLst>
                </p:cNvPr>
                <p:cNvSpPr/>
                <p:nvPr/>
              </p:nvSpPr>
              <p:spPr>
                <a:xfrm flipV="1">
                  <a:off x="14799" y="26435"/>
                  <a:ext cx="228676" cy="23680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defRPr sz="24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</p:grpSp>
        <p:grpSp>
          <p:nvGrpSpPr>
            <p:cNvPr id="27" name="Group">
              <a:extLst>
                <a:ext uri="{FF2B5EF4-FFF2-40B4-BE49-F238E27FC236}">
                  <a16:creationId xmlns:a16="http://schemas.microsoft.com/office/drawing/2014/main" id="{60F195BA-A4FB-6347-ADFA-6F405223338D}"/>
                </a:ext>
              </a:extLst>
            </p:cNvPr>
            <p:cNvGrpSpPr/>
            <p:nvPr/>
          </p:nvGrpSpPr>
          <p:grpSpPr>
            <a:xfrm>
              <a:off x="2883078" y="1210454"/>
              <a:ext cx="1817215" cy="1071932"/>
              <a:chOff x="0" y="-9559"/>
              <a:chExt cx="1817213" cy="1071931"/>
            </a:xfrm>
          </p:grpSpPr>
          <p:pic>
            <p:nvPicPr>
              <p:cNvPr id="28" name="crystal_ball.png" descr="crystal_ball.png">
                <a:extLst>
                  <a:ext uri="{FF2B5EF4-FFF2-40B4-BE49-F238E27FC236}">
                    <a16:creationId xmlns:a16="http://schemas.microsoft.com/office/drawing/2014/main" id="{691C36A9-A097-0F43-BDA3-F13FBA987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22238" t="1466" r="18142" b="11348"/>
              <a:stretch>
                <a:fillRect/>
              </a:stretch>
            </p:blipFill>
            <p:spPr>
              <a:xfrm>
                <a:off x="417821" y="423638"/>
                <a:ext cx="197405" cy="195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577" extrusionOk="0">
                    <a:moveTo>
                      <a:pt x="10991" y="8"/>
                    </a:moveTo>
                    <a:cubicBezTo>
                      <a:pt x="9866" y="-6"/>
                      <a:pt x="9486" y="-9"/>
                      <a:pt x="9342" y="51"/>
                    </a:cubicBezTo>
                    <a:cubicBezTo>
                      <a:pt x="9240" y="95"/>
                      <a:pt x="8942" y="162"/>
                      <a:pt x="8691" y="183"/>
                    </a:cubicBezTo>
                    <a:cubicBezTo>
                      <a:pt x="8219" y="222"/>
                      <a:pt x="7515" y="395"/>
                      <a:pt x="7216" y="533"/>
                    </a:cubicBezTo>
                    <a:cubicBezTo>
                      <a:pt x="7121" y="577"/>
                      <a:pt x="6806" y="693"/>
                      <a:pt x="6522" y="796"/>
                    </a:cubicBezTo>
                    <a:cubicBezTo>
                      <a:pt x="5992" y="987"/>
                      <a:pt x="5611" y="1194"/>
                      <a:pt x="5611" y="1277"/>
                    </a:cubicBezTo>
                    <a:cubicBezTo>
                      <a:pt x="5611" y="1303"/>
                      <a:pt x="5473" y="1366"/>
                      <a:pt x="5307" y="1452"/>
                    </a:cubicBezTo>
                    <a:cubicBezTo>
                      <a:pt x="5141" y="1539"/>
                      <a:pt x="4966" y="1671"/>
                      <a:pt x="4917" y="1715"/>
                    </a:cubicBezTo>
                    <a:cubicBezTo>
                      <a:pt x="4867" y="1759"/>
                      <a:pt x="4810" y="1802"/>
                      <a:pt x="4786" y="1802"/>
                    </a:cubicBezTo>
                    <a:cubicBezTo>
                      <a:pt x="4673" y="1802"/>
                      <a:pt x="4266" y="2146"/>
                      <a:pt x="4266" y="2240"/>
                    </a:cubicBezTo>
                    <a:cubicBezTo>
                      <a:pt x="4266" y="2376"/>
                      <a:pt x="4116" y="2502"/>
                      <a:pt x="4005" y="2459"/>
                    </a:cubicBezTo>
                    <a:cubicBezTo>
                      <a:pt x="3959" y="2441"/>
                      <a:pt x="3895" y="2471"/>
                      <a:pt x="3875" y="2503"/>
                    </a:cubicBezTo>
                    <a:cubicBezTo>
                      <a:pt x="3856" y="2535"/>
                      <a:pt x="3735" y="2602"/>
                      <a:pt x="3615" y="2678"/>
                    </a:cubicBezTo>
                    <a:cubicBezTo>
                      <a:pt x="3030" y="3050"/>
                      <a:pt x="1690" y="4632"/>
                      <a:pt x="1836" y="4779"/>
                    </a:cubicBezTo>
                    <a:cubicBezTo>
                      <a:pt x="1868" y="4812"/>
                      <a:pt x="1842" y="4944"/>
                      <a:pt x="1793" y="5086"/>
                    </a:cubicBezTo>
                    <a:cubicBezTo>
                      <a:pt x="1748" y="5214"/>
                      <a:pt x="1749" y="5399"/>
                      <a:pt x="1749" y="5523"/>
                    </a:cubicBezTo>
                    <a:cubicBezTo>
                      <a:pt x="1749" y="5716"/>
                      <a:pt x="1692" y="5780"/>
                      <a:pt x="1489" y="5961"/>
                    </a:cubicBezTo>
                    <a:cubicBezTo>
                      <a:pt x="1211" y="6210"/>
                      <a:pt x="622" y="7152"/>
                      <a:pt x="534" y="7493"/>
                    </a:cubicBezTo>
                    <a:cubicBezTo>
                      <a:pt x="501" y="7623"/>
                      <a:pt x="476" y="7753"/>
                      <a:pt x="448" y="7756"/>
                    </a:cubicBezTo>
                    <a:cubicBezTo>
                      <a:pt x="347" y="7767"/>
                      <a:pt x="255" y="7901"/>
                      <a:pt x="318" y="8018"/>
                    </a:cubicBezTo>
                    <a:cubicBezTo>
                      <a:pt x="364" y="8106"/>
                      <a:pt x="363" y="8235"/>
                      <a:pt x="274" y="8500"/>
                    </a:cubicBezTo>
                    <a:cubicBezTo>
                      <a:pt x="210" y="8692"/>
                      <a:pt x="161" y="8979"/>
                      <a:pt x="144" y="9113"/>
                    </a:cubicBezTo>
                    <a:cubicBezTo>
                      <a:pt x="127" y="9247"/>
                      <a:pt x="72" y="9361"/>
                      <a:pt x="57" y="9375"/>
                    </a:cubicBezTo>
                    <a:cubicBezTo>
                      <a:pt x="43" y="9390"/>
                      <a:pt x="67" y="9422"/>
                      <a:pt x="101" y="9463"/>
                    </a:cubicBezTo>
                    <a:cubicBezTo>
                      <a:pt x="140" y="9511"/>
                      <a:pt x="136" y="9570"/>
                      <a:pt x="101" y="9638"/>
                    </a:cubicBezTo>
                    <a:cubicBezTo>
                      <a:pt x="71" y="9696"/>
                      <a:pt x="58" y="9861"/>
                      <a:pt x="57" y="9988"/>
                    </a:cubicBezTo>
                    <a:cubicBezTo>
                      <a:pt x="56" y="10116"/>
                      <a:pt x="35" y="10446"/>
                      <a:pt x="14" y="10732"/>
                    </a:cubicBezTo>
                    <a:cubicBezTo>
                      <a:pt x="-4" y="10971"/>
                      <a:pt x="-6" y="11291"/>
                      <a:pt x="14" y="11520"/>
                    </a:cubicBezTo>
                    <a:cubicBezTo>
                      <a:pt x="34" y="11596"/>
                      <a:pt x="87" y="11690"/>
                      <a:pt x="101" y="11827"/>
                    </a:cubicBezTo>
                    <a:cubicBezTo>
                      <a:pt x="112" y="11938"/>
                      <a:pt x="123" y="12149"/>
                      <a:pt x="144" y="12308"/>
                    </a:cubicBezTo>
                    <a:cubicBezTo>
                      <a:pt x="165" y="12468"/>
                      <a:pt x="193" y="12669"/>
                      <a:pt x="187" y="12790"/>
                    </a:cubicBezTo>
                    <a:cubicBezTo>
                      <a:pt x="178" y="12998"/>
                      <a:pt x="184" y="13117"/>
                      <a:pt x="448" y="13709"/>
                    </a:cubicBezTo>
                    <a:cubicBezTo>
                      <a:pt x="509" y="13847"/>
                      <a:pt x="550" y="13990"/>
                      <a:pt x="534" y="14016"/>
                    </a:cubicBezTo>
                    <a:cubicBezTo>
                      <a:pt x="502" y="14069"/>
                      <a:pt x="687" y="14635"/>
                      <a:pt x="838" y="14935"/>
                    </a:cubicBezTo>
                    <a:cubicBezTo>
                      <a:pt x="896" y="15048"/>
                      <a:pt x="960" y="15166"/>
                      <a:pt x="968" y="15197"/>
                    </a:cubicBezTo>
                    <a:cubicBezTo>
                      <a:pt x="976" y="15229"/>
                      <a:pt x="1067" y="15341"/>
                      <a:pt x="1142" y="15460"/>
                    </a:cubicBezTo>
                    <a:cubicBezTo>
                      <a:pt x="1216" y="15579"/>
                      <a:pt x="1272" y="15706"/>
                      <a:pt x="1272" y="15723"/>
                    </a:cubicBezTo>
                    <a:cubicBezTo>
                      <a:pt x="1272" y="15751"/>
                      <a:pt x="1657" y="16369"/>
                      <a:pt x="1879" y="16686"/>
                    </a:cubicBezTo>
                    <a:cubicBezTo>
                      <a:pt x="1935" y="16765"/>
                      <a:pt x="2014" y="16868"/>
                      <a:pt x="2053" y="16948"/>
                    </a:cubicBezTo>
                    <a:cubicBezTo>
                      <a:pt x="2092" y="17029"/>
                      <a:pt x="2161" y="17190"/>
                      <a:pt x="2227" y="17299"/>
                    </a:cubicBezTo>
                    <a:lnTo>
                      <a:pt x="2313" y="17474"/>
                    </a:lnTo>
                    <a:cubicBezTo>
                      <a:pt x="2480" y="17652"/>
                      <a:pt x="2666" y="17760"/>
                      <a:pt x="2704" y="17736"/>
                    </a:cubicBezTo>
                    <a:cubicBezTo>
                      <a:pt x="2757" y="17704"/>
                      <a:pt x="3244" y="18279"/>
                      <a:pt x="3224" y="18349"/>
                    </a:cubicBezTo>
                    <a:cubicBezTo>
                      <a:pt x="3209" y="18406"/>
                      <a:pt x="4293" y="19365"/>
                      <a:pt x="4613" y="19575"/>
                    </a:cubicBezTo>
                    <a:cubicBezTo>
                      <a:pt x="4752" y="19666"/>
                      <a:pt x="4927" y="19753"/>
                      <a:pt x="5047" y="19794"/>
                    </a:cubicBezTo>
                    <a:cubicBezTo>
                      <a:pt x="5166" y="19835"/>
                      <a:pt x="5411" y="19955"/>
                      <a:pt x="5567" y="20056"/>
                    </a:cubicBezTo>
                    <a:cubicBezTo>
                      <a:pt x="5622" y="20091"/>
                      <a:pt x="5741" y="20176"/>
                      <a:pt x="5828" y="20232"/>
                    </a:cubicBezTo>
                    <a:cubicBezTo>
                      <a:pt x="5834" y="20192"/>
                      <a:pt x="5848" y="20167"/>
                      <a:pt x="5871" y="20144"/>
                    </a:cubicBezTo>
                    <a:cubicBezTo>
                      <a:pt x="5922" y="20093"/>
                      <a:pt x="6262" y="20316"/>
                      <a:pt x="6262" y="20407"/>
                    </a:cubicBezTo>
                    <a:cubicBezTo>
                      <a:pt x="6262" y="20448"/>
                      <a:pt x="6305" y="20494"/>
                      <a:pt x="6348" y="20494"/>
                    </a:cubicBezTo>
                    <a:cubicBezTo>
                      <a:pt x="6391" y="20494"/>
                      <a:pt x="6494" y="20547"/>
                      <a:pt x="6609" y="20625"/>
                    </a:cubicBezTo>
                    <a:cubicBezTo>
                      <a:pt x="6724" y="20704"/>
                      <a:pt x="6991" y="20838"/>
                      <a:pt x="7173" y="20888"/>
                    </a:cubicBezTo>
                    <a:cubicBezTo>
                      <a:pt x="7354" y="20939"/>
                      <a:pt x="7610" y="21013"/>
                      <a:pt x="7737" y="21063"/>
                    </a:cubicBezTo>
                    <a:cubicBezTo>
                      <a:pt x="7841" y="21104"/>
                      <a:pt x="7921" y="21165"/>
                      <a:pt x="7997" y="21195"/>
                    </a:cubicBezTo>
                    <a:cubicBezTo>
                      <a:pt x="8068" y="21201"/>
                      <a:pt x="8140" y="21211"/>
                      <a:pt x="8257" y="21238"/>
                    </a:cubicBezTo>
                    <a:cubicBezTo>
                      <a:pt x="9051" y="21421"/>
                      <a:pt x="9279" y="21428"/>
                      <a:pt x="9776" y="21457"/>
                    </a:cubicBezTo>
                    <a:cubicBezTo>
                      <a:pt x="10060" y="21474"/>
                      <a:pt x="10345" y="21513"/>
                      <a:pt x="10383" y="21545"/>
                    </a:cubicBezTo>
                    <a:cubicBezTo>
                      <a:pt x="10431" y="21584"/>
                      <a:pt x="10589" y="21591"/>
                      <a:pt x="10861" y="21545"/>
                    </a:cubicBezTo>
                    <a:cubicBezTo>
                      <a:pt x="11082" y="21507"/>
                      <a:pt x="11349" y="21494"/>
                      <a:pt x="11468" y="21501"/>
                    </a:cubicBezTo>
                    <a:cubicBezTo>
                      <a:pt x="11769" y="21519"/>
                      <a:pt x="11903" y="21502"/>
                      <a:pt x="11859" y="21457"/>
                    </a:cubicBezTo>
                    <a:cubicBezTo>
                      <a:pt x="11838" y="21436"/>
                      <a:pt x="11868" y="21367"/>
                      <a:pt x="11902" y="21326"/>
                    </a:cubicBezTo>
                    <a:cubicBezTo>
                      <a:pt x="11963" y="21252"/>
                      <a:pt x="12025" y="21263"/>
                      <a:pt x="12249" y="21370"/>
                    </a:cubicBezTo>
                    <a:cubicBezTo>
                      <a:pt x="12365" y="21425"/>
                      <a:pt x="12701" y="21343"/>
                      <a:pt x="12726" y="21238"/>
                    </a:cubicBezTo>
                    <a:cubicBezTo>
                      <a:pt x="12732" y="21213"/>
                      <a:pt x="12856" y="21163"/>
                      <a:pt x="13030" y="21151"/>
                    </a:cubicBezTo>
                    <a:cubicBezTo>
                      <a:pt x="13441" y="21121"/>
                      <a:pt x="13576" y="21107"/>
                      <a:pt x="13681" y="21063"/>
                    </a:cubicBezTo>
                    <a:cubicBezTo>
                      <a:pt x="13728" y="21043"/>
                      <a:pt x="13892" y="21007"/>
                      <a:pt x="14071" y="20976"/>
                    </a:cubicBezTo>
                    <a:cubicBezTo>
                      <a:pt x="14250" y="20944"/>
                      <a:pt x="14514" y="20855"/>
                      <a:pt x="14635" y="20801"/>
                    </a:cubicBezTo>
                    <a:cubicBezTo>
                      <a:pt x="14757" y="20746"/>
                      <a:pt x="14871" y="20708"/>
                      <a:pt x="14896" y="20713"/>
                    </a:cubicBezTo>
                    <a:cubicBezTo>
                      <a:pt x="14938" y="20722"/>
                      <a:pt x="15701" y="20390"/>
                      <a:pt x="15894" y="20275"/>
                    </a:cubicBezTo>
                    <a:cubicBezTo>
                      <a:pt x="15941" y="20247"/>
                      <a:pt x="16165" y="20129"/>
                      <a:pt x="16371" y="20013"/>
                    </a:cubicBezTo>
                    <a:cubicBezTo>
                      <a:pt x="16907" y="19709"/>
                      <a:pt x="17277" y="19438"/>
                      <a:pt x="17586" y="19181"/>
                    </a:cubicBezTo>
                    <a:cubicBezTo>
                      <a:pt x="17734" y="19057"/>
                      <a:pt x="17924" y="18905"/>
                      <a:pt x="18020" y="18831"/>
                    </a:cubicBezTo>
                    <a:cubicBezTo>
                      <a:pt x="18033" y="18821"/>
                      <a:pt x="18051" y="18798"/>
                      <a:pt x="18063" y="18787"/>
                    </a:cubicBezTo>
                    <a:cubicBezTo>
                      <a:pt x="18070" y="18780"/>
                      <a:pt x="18099" y="18794"/>
                      <a:pt x="18106" y="18787"/>
                    </a:cubicBezTo>
                    <a:cubicBezTo>
                      <a:pt x="18139" y="18755"/>
                      <a:pt x="18128" y="18724"/>
                      <a:pt x="18150" y="18699"/>
                    </a:cubicBezTo>
                    <a:cubicBezTo>
                      <a:pt x="18177" y="18659"/>
                      <a:pt x="18193" y="18596"/>
                      <a:pt x="18193" y="18568"/>
                    </a:cubicBezTo>
                    <a:cubicBezTo>
                      <a:pt x="18193" y="18559"/>
                      <a:pt x="18191" y="18534"/>
                      <a:pt x="18193" y="18524"/>
                    </a:cubicBezTo>
                    <a:cubicBezTo>
                      <a:pt x="18141" y="18461"/>
                      <a:pt x="18197" y="18395"/>
                      <a:pt x="18323" y="18305"/>
                    </a:cubicBezTo>
                    <a:cubicBezTo>
                      <a:pt x="18411" y="18243"/>
                      <a:pt x="18504" y="18205"/>
                      <a:pt x="18540" y="18218"/>
                    </a:cubicBezTo>
                    <a:cubicBezTo>
                      <a:pt x="18610" y="18243"/>
                      <a:pt x="18887" y="17981"/>
                      <a:pt x="19148" y="17649"/>
                    </a:cubicBezTo>
                    <a:cubicBezTo>
                      <a:pt x="19138" y="17613"/>
                      <a:pt x="19139" y="17531"/>
                      <a:pt x="19191" y="17474"/>
                    </a:cubicBezTo>
                    <a:cubicBezTo>
                      <a:pt x="19247" y="17411"/>
                      <a:pt x="19299" y="17333"/>
                      <a:pt x="19278" y="17299"/>
                    </a:cubicBezTo>
                    <a:cubicBezTo>
                      <a:pt x="19257" y="17264"/>
                      <a:pt x="19304" y="17235"/>
                      <a:pt x="19365" y="17211"/>
                    </a:cubicBezTo>
                    <a:cubicBezTo>
                      <a:pt x="19428" y="17186"/>
                      <a:pt x="19498" y="17107"/>
                      <a:pt x="19581" y="17036"/>
                    </a:cubicBezTo>
                    <a:cubicBezTo>
                      <a:pt x="19627" y="16983"/>
                      <a:pt x="19653" y="16948"/>
                      <a:pt x="19668" y="16948"/>
                    </a:cubicBezTo>
                    <a:cubicBezTo>
                      <a:pt x="19781" y="16840"/>
                      <a:pt x="19892" y="16725"/>
                      <a:pt x="19929" y="16642"/>
                    </a:cubicBezTo>
                    <a:cubicBezTo>
                      <a:pt x="19961" y="16568"/>
                      <a:pt x="19981" y="16528"/>
                      <a:pt x="20015" y="16511"/>
                    </a:cubicBezTo>
                    <a:cubicBezTo>
                      <a:pt x="20029" y="16490"/>
                      <a:pt x="20045" y="16486"/>
                      <a:pt x="20059" y="16467"/>
                    </a:cubicBezTo>
                    <a:cubicBezTo>
                      <a:pt x="20054" y="16449"/>
                      <a:pt x="20074" y="16409"/>
                      <a:pt x="20059" y="16379"/>
                    </a:cubicBezTo>
                    <a:cubicBezTo>
                      <a:pt x="19985" y="16239"/>
                      <a:pt x="20050" y="16086"/>
                      <a:pt x="20493" y="15416"/>
                    </a:cubicBezTo>
                    <a:cubicBezTo>
                      <a:pt x="20663" y="15159"/>
                      <a:pt x="20796" y="14926"/>
                      <a:pt x="20796" y="14891"/>
                    </a:cubicBezTo>
                    <a:cubicBezTo>
                      <a:pt x="20796" y="14856"/>
                      <a:pt x="20865" y="14751"/>
                      <a:pt x="20926" y="14628"/>
                    </a:cubicBezTo>
                    <a:cubicBezTo>
                      <a:pt x="21176" y="14133"/>
                      <a:pt x="21331" y="13693"/>
                      <a:pt x="21317" y="13578"/>
                    </a:cubicBezTo>
                    <a:cubicBezTo>
                      <a:pt x="21309" y="13511"/>
                      <a:pt x="21318" y="13393"/>
                      <a:pt x="21360" y="13315"/>
                    </a:cubicBezTo>
                    <a:cubicBezTo>
                      <a:pt x="21403" y="13237"/>
                      <a:pt x="21436" y="13038"/>
                      <a:pt x="21447" y="12877"/>
                    </a:cubicBezTo>
                    <a:cubicBezTo>
                      <a:pt x="21539" y="11561"/>
                      <a:pt x="21594" y="11143"/>
                      <a:pt x="21577" y="10689"/>
                    </a:cubicBezTo>
                    <a:cubicBezTo>
                      <a:pt x="21567" y="10402"/>
                      <a:pt x="21541" y="9993"/>
                      <a:pt x="21534" y="9769"/>
                    </a:cubicBezTo>
                    <a:cubicBezTo>
                      <a:pt x="21512" y="9110"/>
                      <a:pt x="21445" y="8648"/>
                      <a:pt x="21360" y="8719"/>
                    </a:cubicBezTo>
                    <a:cubicBezTo>
                      <a:pt x="21252" y="8810"/>
                      <a:pt x="21163" y="8668"/>
                      <a:pt x="21143" y="8369"/>
                    </a:cubicBezTo>
                    <a:cubicBezTo>
                      <a:pt x="21131" y="8174"/>
                      <a:pt x="21127" y="8137"/>
                      <a:pt x="21187" y="8150"/>
                    </a:cubicBezTo>
                    <a:cubicBezTo>
                      <a:pt x="21239" y="8161"/>
                      <a:pt x="21252" y="8131"/>
                      <a:pt x="21230" y="8062"/>
                    </a:cubicBezTo>
                    <a:cubicBezTo>
                      <a:pt x="21212" y="8005"/>
                      <a:pt x="21146" y="7828"/>
                      <a:pt x="21100" y="7668"/>
                    </a:cubicBezTo>
                    <a:cubicBezTo>
                      <a:pt x="20984" y="7267"/>
                      <a:pt x="20885" y="7010"/>
                      <a:pt x="20840" y="7055"/>
                    </a:cubicBezTo>
                    <a:cubicBezTo>
                      <a:pt x="20819" y="7076"/>
                      <a:pt x="20775" y="7028"/>
                      <a:pt x="20753" y="6968"/>
                    </a:cubicBezTo>
                    <a:cubicBezTo>
                      <a:pt x="20730" y="6907"/>
                      <a:pt x="20702" y="6825"/>
                      <a:pt x="20666" y="6793"/>
                    </a:cubicBezTo>
                    <a:cubicBezTo>
                      <a:pt x="20630" y="6761"/>
                      <a:pt x="20504" y="6483"/>
                      <a:pt x="20406" y="6180"/>
                    </a:cubicBezTo>
                    <a:cubicBezTo>
                      <a:pt x="20308" y="5877"/>
                      <a:pt x="20176" y="5508"/>
                      <a:pt x="20102" y="5348"/>
                    </a:cubicBezTo>
                    <a:cubicBezTo>
                      <a:pt x="19903" y="4918"/>
                      <a:pt x="19305" y="4065"/>
                      <a:pt x="19191" y="4035"/>
                    </a:cubicBezTo>
                    <a:cubicBezTo>
                      <a:pt x="19136" y="4020"/>
                      <a:pt x="19064" y="3909"/>
                      <a:pt x="19017" y="3816"/>
                    </a:cubicBezTo>
                    <a:cubicBezTo>
                      <a:pt x="18896" y="3574"/>
                      <a:pt x="18608" y="3247"/>
                      <a:pt x="18540" y="3247"/>
                    </a:cubicBezTo>
                    <a:cubicBezTo>
                      <a:pt x="18488" y="3247"/>
                      <a:pt x="18119" y="2939"/>
                      <a:pt x="17412" y="2284"/>
                    </a:cubicBezTo>
                    <a:cubicBezTo>
                      <a:pt x="17144" y="2036"/>
                      <a:pt x="16057" y="1301"/>
                      <a:pt x="15894" y="1277"/>
                    </a:cubicBezTo>
                    <a:cubicBezTo>
                      <a:pt x="15840" y="1269"/>
                      <a:pt x="15785" y="1267"/>
                      <a:pt x="15763" y="1233"/>
                    </a:cubicBezTo>
                    <a:cubicBezTo>
                      <a:pt x="15666" y="1080"/>
                      <a:pt x="14129" y="445"/>
                      <a:pt x="13854" y="445"/>
                    </a:cubicBezTo>
                    <a:cubicBezTo>
                      <a:pt x="13776" y="445"/>
                      <a:pt x="13700" y="434"/>
                      <a:pt x="13681" y="402"/>
                    </a:cubicBezTo>
                    <a:cubicBezTo>
                      <a:pt x="13661" y="370"/>
                      <a:pt x="13573" y="314"/>
                      <a:pt x="13464" y="314"/>
                    </a:cubicBezTo>
                    <a:cubicBezTo>
                      <a:pt x="13355" y="314"/>
                      <a:pt x="13085" y="266"/>
                      <a:pt x="12856" y="183"/>
                    </a:cubicBezTo>
                    <a:cubicBezTo>
                      <a:pt x="12456" y="37"/>
                      <a:pt x="12395" y="24"/>
                      <a:pt x="10991" y="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9" name="Group">
                <a:extLst>
                  <a:ext uri="{FF2B5EF4-FFF2-40B4-BE49-F238E27FC236}">
                    <a16:creationId xmlns:a16="http://schemas.microsoft.com/office/drawing/2014/main" id="{A04D6D67-D055-1949-8596-5200DE3A8A40}"/>
                  </a:ext>
                </a:extLst>
              </p:cNvPr>
              <p:cNvGrpSpPr/>
              <p:nvPr/>
            </p:nvGrpSpPr>
            <p:grpSpPr>
              <a:xfrm>
                <a:off x="-1" y="-9560"/>
                <a:ext cx="1817215" cy="1071932"/>
                <a:chOff x="0" y="-9559"/>
                <a:chExt cx="1817213" cy="1071931"/>
              </a:xfrm>
            </p:grpSpPr>
            <p:sp>
              <p:nvSpPr>
                <p:cNvPr id="30" name="Line">
                  <a:extLst>
                    <a:ext uri="{FF2B5EF4-FFF2-40B4-BE49-F238E27FC236}">
                      <a16:creationId xmlns:a16="http://schemas.microsoft.com/office/drawing/2014/main" id="{136601C8-2A90-2140-B712-4C10277FC2AC}"/>
                    </a:ext>
                  </a:extLst>
                </p:cNvPr>
                <p:cNvSpPr/>
                <p:nvPr/>
              </p:nvSpPr>
              <p:spPr>
                <a:xfrm>
                  <a:off x="512355" y="522804"/>
                  <a:ext cx="378758" cy="5804"/>
                </a:xfrm>
                <a:prstGeom prst="line">
                  <a:avLst/>
                </a:prstGeom>
                <a:noFill/>
                <a:ln w="508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defRPr sz="2800" cap="all">
                      <a:latin typeface="+mn-lt"/>
                      <a:ea typeface="+mn-ea"/>
                      <a:cs typeface="+mn-cs"/>
                      <a:sym typeface="DIN Condensed Bold"/>
                    </a:defRPr>
                  </a:pPr>
                  <a:endParaRPr/>
                </a:p>
              </p:txBody>
            </p:sp>
            <p:grpSp>
              <p:nvGrpSpPr>
                <p:cNvPr id="31" name="Group">
                  <a:extLst>
                    <a:ext uri="{FF2B5EF4-FFF2-40B4-BE49-F238E27FC236}">
                      <a16:creationId xmlns:a16="http://schemas.microsoft.com/office/drawing/2014/main" id="{03F2A093-EC2E-5C49-A845-53A10FFF98DC}"/>
                    </a:ext>
                  </a:extLst>
                </p:cNvPr>
                <p:cNvGrpSpPr/>
                <p:nvPr/>
              </p:nvGrpSpPr>
              <p:grpSpPr>
                <a:xfrm>
                  <a:off x="857195" y="388984"/>
                  <a:ext cx="365683" cy="271868"/>
                  <a:chOff x="8596" y="0"/>
                  <a:chExt cx="365681" cy="271867"/>
                </a:xfrm>
              </p:grpSpPr>
              <p:sp>
                <p:nvSpPr>
                  <p:cNvPr id="40" name="Line">
                    <a:extLst>
                      <a:ext uri="{FF2B5EF4-FFF2-40B4-BE49-F238E27FC236}">
                        <a16:creationId xmlns:a16="http://schemas.microsoft.com/office/drawing/2014/main" id="{5B6870D4-A7B2-9146-8D6A-A0BD20F7AC44}"/>
                      </a:ext>
                    </a:extLst>
                  </p:cNvPr>
                  <p:cNvSpPr/>
                  <p:nvPr/>
                </p:nvSpPr>
                <p:spPr>
                  <a:xfrm>
                    <a:off x="8596" y="141372"/>
                    <a:ext cx="365683" cy="130496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26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sz="2800" cap="all">
                        <a:latin typeface="+mn-lt"/>
                        <a:ea typeface="+mn-ea"/>
                        <a:cs typeface="+mn-cs"/>
                        <a:sym typeface="DIN Condensed Bold"/>
                      </a:defRPr>
                    </a:pPr>
                    <a:endParaRPr/>
                  </a:p>
                </p:txBody>
              </p:sp>
              <p:sp>
                <p:nvSpPr>
                  <p:cNvPr id="41" name="Line">
                    <a:extLst>
                      <a:ext uri="{FF2B5EF4-FFF2-40B4-BE49-F238E27FC236}">
                        <a16:creationId xmlns:a16="http://schemas.microsoft.com/office/drawing/2014/main" id="{6382C106-DDE6-EA44-8FB5-95463551E00A}"/>
                      </a:ext>
                    </a:extLst>
                  </p:cNvPr>
                  <p:cNvSpPr/>
                  <p:nvPr/>
                </p:nvSpPr>
                <p:spPr>
                  <a:xfrm flipV="1">
                    <a:off x="9761" y="0"/>
                    <a:ext cx="363354" cy="130466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26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lnSpc>
                        <a:spcPct val="80000"/>
                      </a:lnSpc>
                      <a:spcBef>
                        <a:spcPts val="0"/>
                      </a:spcBef>
                      <a:defRPr sz="2800" cap="all">
                        <a:latin typeface="+mn-lt"/>
                        <a:ea typeface="+mn-ea"/>
                        <a:cs typeface="+mn-cs"/>
                        <a:sym typeface="DIN Condensed Bold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2" name="Group">
                  <a:extLst>
                    <a:ext uri="{FF2B5EF4-FFF2-40B4-BE49-F238E27FC236}">
                      <a16:creationId xmlns:a16="http://schemas.microsoft.com/office/drawing/2014/main" id="{8DEBC31F-B576-DC4E-8309-1B5F72490AF1}"/>
                    </a:ext>
                  </a:extLst>
                </p:cNvPr>
                <p:cNvGrpSpPr/>
                <p:nvPr/>
              </p:nvGrpSpPr>
              <p:grpSpPr>
                <a:xfrm rot="19320000">
                  <a:off x="883923" y="153836"/>
                  <a:ext cx="787372" cy="745140"/>
                  <a:chOff x="-59529" y="0"/>
                  <a:chExt cx="787370" cy="745138"/>
                </a:xfrm>
              </p:grpSpPr>
              <p:pic>
                <p:nvPicPr>
                  <p:cNvPr id="38" name="Image" descr="Image">
                    <a:extLst>
                      <a:ext uri="{FF2B5EF4-FFF2-40B4-BE49-F238E27FC236}">
                        <a16:creationId xmlns:a16="http://schemas.microsoft.com/office/drawing/2014/main" id="{2570FCC8-3F8B-6C43-AD32-99E9A96167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l="34466" t="21775" r="37968" b="20713"/>
                  <a:stretch>
                    <a:fillRect/>
                  </a:stretch>
                </p:blipFill>
                <p:spPr>
                  <a:xfrm rot="9480000">
                    <a:off x="-4317" y="159408"/>
                    <a:ext cx="676946" cy="4263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017" h="19479" extrusionOk="0">
                        <a:moveTo>
                          <a:pt x="7852" y="4879"/>
                        </a:moveTo>
                        <a:cubicBezTo>
                          <a:pt x="5457" y="7039"/>
                          <a:pt x="3222" y="9679"/>
                          <a:pt x="1718" y="12275"/>
                        </a:cubicBezTo>
                        <a:cubicBezTo>
                          <a:pt x="-1291" y="17468"/>
                          <a:pt x="-244" y="20540"/>
                          <a:pt x="4058" y="19142"/>
                        </a:cubicBezTo>
                        <a:cubicBezTo>
                          <a:pt x="8360" y="17745"/>
                          <a:pt x="14292" y="12397"/>
                          <a:pt x="17300" y="7205"/>
                        </a:cubicBezTo>
                        <a:cubicBezTo>
                          <a:pt x="20309" y="2012"/>
                          <a:pt x="19262" y="-1060"/>
                          <a:pt x="14960" y="338"/>
                        </a:cubicBezTo>
                        <a:cubicBezTo>
                          <a:pt x="12809" y="1037"/>
                          <a:pt x="10248" y="2720"/>
                          <a:pt x="7852" y="4879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39" name="Oval">
                    <a:extLst>
                      <a:ext uri="{FF2B5EF4-FFF2-40B4-BE49-F238E27FC236}">
                        <a16:creationId xmlns:a16="http://schemas.microsoft.com/office/drawing/2014/main" id="{3C757CFF-6DEB-B448-8EE6-3267BE78C58E}"/>
                      </a:ext>
                    </a:extLst>
                  </p:cNvPr>
                  <p:cNvSpPr/>
                  <p:nvPr/>
                </p:nvSpPr>
                <p:spPr>
                  <a:xfrm rot="7740000">
                    <a:off x="-46689" y="250978"/>
                    <a:ext cx="761891" cy="243183"/>
                  </a:xfrm>
                  <a:prstGeom prst="ellips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spcBef>
                        <a:spcPts val="0"/>
                      </a:spcBef>
                      <a:defRPr sz="2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3" name="Group">
                  <a:extLst>
                    <a:ext uri="{FF2B5EF4-FFF2-40B4-BE49-F238E27FC236}">
                      <a16:creationId xmlns:a16="http://schemas.microsoft.com/office/drawing/2014/main" id="{A7A022ED-6B74-3D49-9892-386590543092}"/>
                    </a:ext>
                  </a:extLst>
                </p:cNvPr>
                <p:cNvGrpSpPr/>
                <p:nvPr/>
              </p:nvGrpSpPr>
              <p:grpSpPr>
                <a:xfrm rot="18949076">
                  <a:off x="1145840" y="380566"/>
                  <a:ext cx="263682" cy="271869"/>
                  <a:chOff x="0" y="0"/>
                  <a:chExt cx="263680" cy="271867"/>
                </a:xfrm>
              </p:grpSpPr>
              <p:sp>
                <p:nvSpPr>
                  <p:cNvPr id="35" name="Circle">
                    <a:extLst>
                      <a:ext uri="{FF2B5EF4-FFF2-40B4-BE49-F238E27FC236}">
                        <a16:creationId xmlns:a16="http://schemas.microsoft.com/office/drawing/2014/main" id="{21888253-AF6C-D641-81DC-DC33297E76EE}"/>
                      </a:ext>
                    </a:extLst>
                  </p:cNvPr>
                  <p:cNvSpPr/>
                  <p:nvPr/>
                </p:nvSpPr>
                <p:spPr>
                  <a:xfrm rot="4860000">
                    <a:off x="3548" y="223529"/>
                    <a:ext cx="44735" cy="45392"/>
                  </a:xfrm>
                  <a:prstGeom prst="ellipse">
                    <a:avLst/>
                  </a:prstGeom>
                  <a:solidFill>
                    <a:srgbClr val="0A0005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spcBef>
                        <a:spcPts val="0"/>
                      </a:spcBef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  <p:sp>
                <p:nvSpPr>
                  <p:cNvPr id="36" name="Circle">
                    <a:extLst>
                      <a:ext uri="{FF2B5EF4-FFF2-40B4-BE49-F238E27FC236}">
                        <a16:creationId xmlns:a16="http://schemas.microsoft.com/office/drawing/2014/main" id="{C02BE420-13AB-8648-B40E-B30EA4302EF0}"/>
                      </a:ext>
                    </a:extLst>
                  </p:cNvPr>
                  <p:cNvSpPr/>
                  <p:nvPr/>
                </p:nvSpPr>
                <p:spPr>
                  <a:xfrm rot="4860000">
                    <a:off x="215398" y="2946"/>
                    <a:ext cx="44735" cy="45392"/>
                  </a:xfrm>
                  <a:prstGeom prst="ellipse">
                    <a:avLst/>
                  </a:prstGeom>
                  <a:solidFill>
                    <a:srgbClr val="130109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spcBef>
                        <a:spcPts val="0"/>
                      </a:spcBef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  <p:sp>
                <p:nvSpPr>
                  <p:cNvPr id="37" name="Line">
                    <a:extLst>
                      <a:ext uri="{FF2B5EF4-FFF2-40B4-BE49-F238E27FC236}">
                        <a16:creationId xmlns:a16="http://schemas.microsoft.com/office/drawing/2014/main" id="{CFDC5758-0D53-A245-8DFE-A1497114BC07}"/>
                      </a:ext>
                    </a:extLst>
                  </p:cNvPr>
                  <p:cNvSpPr/>
                  <p:nvPr/>
                </p:nvSpPr>
                <p:spPr>
                  <a:xfrm flipV="1">
                    <a:off x="14659" y="26186"/>
                    <a:ext cx="226519" cy="234567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spcBef>
                        <a:spcPts val="0"/>
                      </a:spcBef>
                      <a:defRPr sz="2400">
                        <a:solidFill>
                          <a:srgbClr val="000000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</p:grpSp>
            <p:pic>
              <p:nvPicPr>
                <p:cNvPr id="34" name="nuclei_illustration-7.pdf" descr="nuclei_illustration-7.pdf">
                  <a:extLst>
                    <a:ext uri="{FF2B5EF4-FFF2-40B4-BE49-F238E27FC236}">
                      <a16:creationId xmlns:a16="http://schemas.microsoft.com/office/drawing/2014/main" id="{F1C78644-0375-D440-9428-281838BECD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19530000">
                  <a:off x="145059" y="145059"/>
                  <a:ext cx="742883" cy="7428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42" name="Line Line" descr="Line Line">
              <a:extLst>
                <a:ext uri="{FF2B5EF4-FFF2-40B4-BE49-F238E27FC236}">
                  <a16:creationId xmlns:a16="http://schemas.microsoft.com/office/drawing/2014/main" id="{068767C1-E088-8D46-A1E4-211977D09CB5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5950" y="2378530"/>
              <a:ext cx="2577082" cy="265195"/>
            </a:xfrm>
            <a:prstGeom prst="rect">
              <a:avLst/>
            </a:prstGeom>
          </p:spPr>
        </p:pic>
        <p:sp>
          <p:nvSpPr>
            <p:cNvPr id="43" name="Larger nucleus">
              <a:extLst>
                <a:ext uri="{FF2B5EF4-FFF2-40B4-BE49-F238E27FC236}">
                  <a16:creationId xmlns:a16="http://schemas.microsoft.com/office/drawing/2014/main" id="{63F96911-FD4B-FF44-B4A4-2F2AFAE42B47}"/>
                </a:ext>
              </a:extLst>
            </p:cNvPr>
            <p:cNvSpPr txBox="1"/>
            <p:nvPr/>
          </p:nvSpPr>
          <p:spPr>
            <a:xfrm>
              <a:off x="1022779" y="3820252"/>
              <a:ext cx="1307244" cy="8351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spcBef>
                  <a:spcPts val="2800"/>
                </a:spcBef>
                <a:defRPr sz="2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buNone/>
              </a:pPr>
              <a:r>
                <a:rPr sz="1800" dirty="0"/>
                <a:t>Larger nucleus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1134BB5-DC3E-4947-9EED-7A13A8FF8CD0}"/>
              </a:ext>
            </a:extLst>
          </p:cNvPr>
          <p:cNvSpPr txBox="1"/>
          <p:nvPr/>
        </p:nvSpPr>
        <p:spPr>
          <a:xfrm>
            <a:off x="4497551" y="859662"/>
            <a:ext cx="44125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i="1" dirty="0">
                <a:solidFill>
                  <a:schemeClr val="tx1"/>
                </a:solidFill>
                <a:latin typeface="+mn-lt"/>
              </a:rPr>
              <a:t>Jet R=1.0, as </a:t>
            </a:r>
            <a:r>
              <a:rPr lang="en-US" sz="2000" i="1" dirty="0" err="1">
                <a:solidFill>
                  <a:schemeClr val="tx1"/>
                </a:solidFill>
                <a:latin typeface="+mn-lt"/>
              </a:rPr>
              <a:t>e+p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/A is cleaner</a:t>
            </a:r>
          </a:p>
          <a:p>
            <a:pPr>
              <a:buNone/>
            </a:pPr>
            <a:r>
              <a:rPr lang="en-US" sz="2000" i="1" dirty="0">
                <a:solidFill>
                  <a:schemeClr val="tx1"/>
                </a:solidFill>
                <a:latin typeface="+mn-lt"/>
              </a:rPr>
              <a:t>Raise weight to power n=0.5 to</a:t>
            </a:r>
          </a:p>
          <a:p>
            <a:pPr>
              <a:buNone/>
            </a:pPr>
            <a:r>
              <a:rPr lang="en-US" sz="2000" i="1" dirty="0">
                <a:solidFill>
                  <a:schemeClr val="tx1"/>
                </a:solidFill>
                <a:latin typeface="+mn-lt"/>
              </a:rPr>
              <a:t>enhance sensitivity to soft </a:t>
            </a:r>
            <a:r>
              <a:rPr lang="en-US" sz="2000" i="1" dirty="0" err="1">
                <a:solidFill>
                  <a:schemeClr val="tx1"/>
                </a:solidFill>
                <a:latin typeface="+mn-lt"/>
              </a:rPr>
              <a:t>partons</a:t>
            </a:r>
            <a:endParaRPr lang="en-US" sz="2000" i="1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en-US" sz="2000" dirty="0">
                <a:solidFill>
                  <a:srgbClr val="7030A0"/>
                </a:solidFill>
                <a:latin typeface="+mn-lt"/>
              </a:rPr>
              <a:t>Medium-induced splitting &amp; collisional broadening; little E loss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282FC3-749C-8645-84F8-91279CB058C5}"/>
              </a:ext>
            </a:extLst>
          </p:cNvPr>
          <p:cNvSpPr txBox="1"/>
          <p:nvPr/>
        </p:nvSpPr>
        <p:spPr>
          <a:xfrm>
            <a:off x="333071" y="5460869"/>
            <a:ext cx="2507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7030A0"/>
                </a:solidFill>
                <a:latin typeface="+mn-lt"/>
              </a:rPr>
              <a:t>Again more early </a:t>
            </a:r>
            <a:r>
              <a:rPr lang="en-US" sz="2400" dirty="0" err="1">
                <a:solidFill>
                  <a:srgbClr val="7030A0"/>
                </a:solidFill>
                <a:latin typeface="+mn-lt"/>
              </a:rPr>
              <a:t>splittings</a:t>
            </a:r>
            <a:r>
              <a:rPr lang="en-US" sz="2400" dirty="0">
                <a:solidFill>
                  <a:srgbClr val="7030A0"/>
                </a:solidFill>
                <a:latin typeface="+mn-lt"/>
              </a:rPr>
              <a:t> induced by the medium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7128917-8DF6-574D-994B-2D60C13CBE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71" y="4580397"/>
            <a:ext cx="2376497" cy="79543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69ACD8C-072E-3F41-8D46-D79238836FB9}"/>
              </a:ext>
            </a:extLst>
          </p:cNvPr>
          <p:cNvSpPr txBox="1"/>
          <p:nvPr/>
        </p:nvSpPr>
        <p:spPr>
          <a:xfrm>
            <a:off x="4356243" y="529940"/>
            <a:ext cx="47930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chemeClr val="tx1"/>
                </a:solidFill>
                <a:latin typeface="+mn-lt"/>
              </a:rPr>
              <a:t>Devereaux, Fan, </a:t>
            </a:r>
            <a:r>
              <a:rPr lang="en-US" sz="1800" b="0" i="1" dirty="0" err="1">
                <a:solidFill>
                  <a:schemeClr val="tx1"/>
                </a:solidFill>
                <a:latin typeface="+mn-lt"/>
              </a:rPr>
              <a:t>Ke</a:t>
            </a:r>
            <a:r>
              <a:rPr lang="en-US" sz="1800" b="0" i="1" dirty="0">
                <a:solidFill>
                  <a:schemeClr val="tx1"/>
                </a:solidFill>
                <a:latin typeface="+mn-lt"/>
              </a:rPr>
              <a:t>, Lee, </a:t>
            </a:r>
            <a:r>
              <a:rPr lang="en-US" sz="1800" b="0" i="1" dirty="0" err="1">
                <a:solidFill>
                  <a:schemeClr val="tx1"/>
                </a:solidFill>
                <a:latin typeface="+mn-lt"/>
              </a:rPr>
              <a:t>Moult</a:t>
            </a:r>
            <a:r>
              <a:rPr lang="en-US" sz="1800" b="0" i="1" dirty="0">
                <a:solidFill>
                  <a:schemeClr val="tx1"/>
                </a:solidFill>
                <a:latin typeface="+mn-lt"/>
              </a:rPr>
              <a:t> arXiv:2303.08143 </a:t>
            </a:r>
          </a:p>
        </p:txBody>
      </p:sp>
      <p:sp>
        <p:nvSpPr>
          <p:cNvPr id="47" name="θL ~ 1/(pTL)1/2 ~ 1/(pTA1/3)1/2">
            <a:extLst>
              <a:ext uri="{FF2B5EF4-FFF2-40B4-BE49-F238E27FC236}">
                <a16:creationId xmlns:a16="http://schemas.microsoft.com/office/drawing/2014/main" id="{E45C78BF-5F8D-2A45-8824-C549918BAF89}"/>
              </a:ext>
            </a:extLst>
          </p:cNvPr>
          <p:cNvSpPr txBox="1"/>
          <p:nvPr/>
        </p:nvSpPr>
        <p:spPr>
          <a:xfrm>
            <a:off x="98316" y="3895061"/>
            <a:ext cx="3337303" cy="379591"/>
          </a:xfrm>
          <a:prstGeom prst="rect">
            <a:avLst/>
          </a:prstGeom>
          <a:ln w="508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spcBef>
                <a:spcPts val="2800"/>
              </a:spcBef>
              <a:buNone/>
              <a:defRPr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800" dirty="0" err="1"/>
              <a:t>θ</a:t>
            </a:r>
            <a:r>
              <a:rPr sz="1800" baseline="-5999" dirty="0" err="1"/>
              <a:t>L</a:t>
            </a:r>
            <a:r>
              <a:rPr sz="1800" dirty="0"/>
              <a:t> ~ 1/(</a:t>
            </a:r>
            <a:r>
              <a:rPr sz="1800" dirty="0" err="1"/>
              <a:t>p</a:t>
            </a:r>
            <a:r>
              <a:rPr sz="1800" baseline="-5999" dirty="0" err="1"/>
              <a:t>T</a:t>
            </a:r>
            <a:r>
              <a:rPr sz="1800" dirty="0" err="1"/>
              <a:t>L</a:t>
            </a:r>
            <a:r>
              <a:rPr sz="1800" dirty="0"/>
              <a:t>)</a:t>
            </a:r>
            <a:r>
              <a:rPr sz="1800" baseline="31999" dirty="0"/>
              <a:t>1/2</a:t>
            </a:r>
            <a:r>
              <a:rPr sz="1800" dirty="0"/>
              <a:t> ~ 1/(p</a:t>
            </a:r>
            <a:r>
              <a:rPr sz="1800" baseline="-5999" dirty="0"/>
              <a:t>T</a:t>
            </a:r>
            <a:r>
              <a:rPr sz="1800" dirty="0"/>
              <a:t>A</a:t>
            </a:r>
            <a:r>
              <a:rPr sz="1800" baseline="31999" dirty="0"/>
              <a:t>1/3</a:t>
            </a:r>
            <a:r>
              <a:rPr sz="1800" dirty="0"/>
              <a:t>)</a:t>
            </a:r>
            <a:r>
              <a:rPr sz="1800" baseline="31999" dirty="0"/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165656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ABC7-506C-3447-B5FB-8ED580377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04" y="297092"/>
            <a:ext cx="7772400" cy="457200"/>
          </a:xfrm>
        </p:spPr>
        <p:txBody>
          <a:bodyPr/>
          <a:lstStyle/>
          <a:p>
            <a:r>
              <a:rPr lang="en-US" dirty="0"/>
              <a:t>Nucleon EEC in DIS (inclusive EEC)</a:t>
            </a:r>
            <a:br>
              <a:rPr lang="en-US" dirty="0"/>
            </a:br>
            <a:r>
              <a:rPr lang="en-US" dirty="0"/>
              <a:t>to unveil color glass condensate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1CEB5-5D2C-F84A-AE83-63AC00BA94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4986D-6F7D-D949-B132-D91D2D8A7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2"/>
          <a:stretch/>
        </p:blipFill>
        <p:spPr>
          <a:xfrm>
            <a:off x="441449" y="1094354"/>
            <a:ext cx="2907927" cy="2119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9639E-7E19-4442-AB9C-861A70D18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394" y="1618337"/>
            <a:ext cx="4793058" cy="320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9CE21-96AD-9247-ACAE-078E0C3B652C}"/>
              </a:ext>
            </a:extLst>
          </p:cNvPr>
          <p:cNvSpPr txBox="1"/>
          <p:nvPr/>
        </p:nvSpPr>
        <p:spPr>
          <a:xfrm>
            <a:off x="4110393" y="1249005"/>
            <a:ext cx="47930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chemeClr val="tx1"/>
                </a:solidFill>
                <a:latin typeface="+mn-lt"/>
              </a:rPr>
              <a:t>Liu, Liu, Pan, Yuan, Zhu arXiv:2301.01788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90FBDF-4D13-4344-9E6C-68E2304E5B67}"/>
              </a:ext>
            </a:extLst>
          </p:cNvPr>
          <p:cNvSpPr txBox="1"/>
          <p:nvPr/>
        </p:nvSpPr>
        <p:spPr>
          <a:xfrm>
            <a:off x="209726" y="3322056"/>
            <a:ext cx="3966923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i="1" dirty="0">
                <a:solidFill>
                  <a:schemeClr val="tx1"/>
                </a:solidFill>
                <a:latin typeface="+mn-lt"/>
              </a:rPr>
              <a:t>Initial-final state correlator: partonic angular distribution from intrinsic </a:t>
            </a:r>
            <a:r>
              <a:rPr lang="en-US" sz="2200" i="1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US" sz="2200" i="1" baseline="-25000" dirty="0" err="1">
                <a:solidFill>
                  <a:schemeClr val="tx1"/>
                </a:solidFill>
                <a:latin typeface="+mn-lt"/>
              </a:rPr>
              <a:t>T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 in nucleon</a:t>
            </a:r>
          </a:p>
          <a:p>
            <a:pPr>
              <a:buNone/>
            </a:pPr>
            <a:r>
              <a:rPr lang="en-US" sz="2200" dirty="0">
                <a:solidFill>
                  <a:srgbClr val="7030A0"/>
                </a:solidFill>
                <a:latin typeface="+mn-lt"/>
              </a:rPr>
              <a:t>Predict large suppression at small angles due to intrinsic </a:t>
            </a:r>
            <a:r>
              <a:rPr lang="en-US" sz="2200" dirty="0" err="1">
                <a:solidFill>
                  <a:srgbClr val="7030A0"/>
                </a:solidFill>
                <a:latin typeface="+mn-lt"/>
              </a:rPr>
              <a:t>p</a:t>
            </a:r>
            <a:r>
              <a:rPr lang="en-US" sz="2200" baseline="-25000" dirty="0" err="1">
                <a:solidFill>
                  <a:srgbClr val="7030A0"/>
                </a:solidFill>
                <a:latin typeface="+mn-lt"/>
              </a:rPr>
              <a:t>T</a:t>
            </a:r>
            <a:r>
              <a:rPr lang="en-US" sz="2200" dirty="0" err="1">
                <a:solidFill>
                  <a:srgbClr val="7030A0"/>
                </a:solidFill>
                <a:latin typeface="+mn-lt"/>
              </a:rPr>
              <a:t>~Q</a:t>
            </a:r>
            <a:r>
              <a:rPr lang="en-US" sz="2200" baseline="-25000" dirty="0" err="1">
                <a:solidFill>
                  <a:srgbClr val="7030A0"/>
                </a:solidFill>
                <a:latin typeface="+mn-lt"/>
              </a:rPr>
              <a:t>s</a:t>
            </a:r>
            <a:r>
              <a:rPr lang="en-US" sz="2200" dirty="0">
                <a:solidFill>
                  <a:srgbClr val="7030A0"/>
                </a:solidFill>
                <a:latin typeface="+mn-lt"/>
              </a:rPr>
              <a:t> in gluon saturation region (no collinear factorization)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8361AC-1F02-5148-B544-5E99C312F255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3684" y="3981526"/>
            <a:ext cx="0" cy="8107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D41F866-A627-444B-B531-566D019276F6}"/>
              </a:ext>
            </a:extLst>
          </p:cNvPr>
          <p:cNvSpPr txBox="1"/>
          <p:nvPr/>
        </p:nvSpPr>
        <p:spPr>
          <a:xfrm>
            <a:off x="4724070" y="4823137"/>
            <a:ext cx="3708728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chemeClr val="accent4"/>
                </a:solidFill>
                <a:latin typeface="+mn-lt"/>
              </a:rPr>
              <a:t>Q</a:t>
            </a:r>
            <a:r>
              <a:rPr lang="en-US" sz="2000" b="0" i="1" baseline="-25000" dirty="0">
                <a:solidFill>
                  <a:schemeClr val="accent4"/>
                </a:solidFill>
                <a:latin typeface="+mn-lt"/>
              </a:rPr>
              <a:t>s</a:t>
            </a:r>
            <a:r>
              <a:rPr lang="en-US" sz="2000" b="0" i="1" dirty="0">
                <a:solidFill>
                  <a:schemeClr val="accent4"/>
                </a:solidFill>
                <a:latin typeface="+mn-lt"/>
              </a:rPr>
              <a:t> -&gt; deviation from monotonic</a:t>
            </a:r>
          </a:p>
          <a:p>
            <a:pPr>
              <a:buNone/>
            </a:pPr>
            <a:r>
              <a:rPr lang="en-US" sz="2000" b="0" i="1" dirty="0" err="1">
                <a:solidFill>
                  <a:schemeClr val="accent4"/>
                </a:solidFill>
              </a:rPr>
              <a:t>Q</a:t>
            </a:r>
            <a:r>
              <a:rPr lang="en-US" sz="2000" b="0" i="1" baseline="-25000" dirty="0" err="1">
                <a:solidFill>
                  <a:schemeClr val="accent4"/>
                </a:solidFill>
              </a:rPr>
              <a:t>s</a:t>
            </a:r>
            <a:r>
              <a:rPr lang="en-US" sz="2000" b="0" i="1" baseline="30000" dirty="0" err="1">
                <a:solidFill>
                  <a:schemeClr val="accent4"/>
                </a:solidFill>
              </a:rPr>
              <a:t>proton</a:t>
            </a:r>
            <a:r>
              <a:rPr lang="en-US" sz="2000" b="0" i="1" dirty="0">
                <a:solidFill>
                  <a:schemeClr val="accent4"/>
                </a:solidFill>
              </a:rPr>
              <a:t> ~ </a:t>
            </a:r>
            <a:r>
              <a:rPr lang="en-US" sz="2000" b="0" i="1" dirty="0">
                <a:solidFill>
                  <a:schemeClr val="accent4"/>
                </a:solidFill>
                <a:latin typeface="Symbol" pitchFamily="2" charset="2"/>
              </a:rPr>
              <a:t>𝛳 </a:t>
            </a:r>
            <a:r>
              <a:rPr lang="en-US" sz="2000" b="0" i="1" dirty="0">
                <a:solidFill>
                  <a:schemeClr val="accent4"/>
                </a:solidFill>
              </a:rPr>
              <a:t>Q ~ 0.75-1.0 GeV</a:t>
            </a:r>
          </a:p>
          <a:p>
            <a:pPr>
              <a:buNone/>
            </a:pPr>
            <a:r>
              <a:rPr lang="en-US" sz="2000" b="0" i="1" dirty="0" err="1">
                <a:solidFill>
                  <a:schemeClr val="accent4"/>
                </a:solidFill>
              </a:rPr>
              <a:t>Q</a:t>
            </a:r>
            <a:r>
              <a:rPr lang="en-US" sz="2000" b="0" i="1" baseline="-25000" dirty="0" err="1">
                <a:solidFill>
                  <a:schemeClr val="accent4"/>
                </a:solidFill>
              </a:rPr>
              <a:t>s</a:t>
            </a:r>
            <a:r>
              <a:rPr lang="en-US" sz="2000" b="0" i="1" baseline="30000" dirty="0" err="1">
                <a:solidFill>
                  <a:schemeClr val="accent4"/>
                </a:solidFill>
              </a:rPr>
              <a:t>Au</a:t>
            </a:r>
            <a:r>
              <a:rPr lang="en-US" sz="2000" b="0" i="1" dirty="0">
                <a:solidFill>
                  <a:schemeClr val="accent4"/>
                </a:solidFill>
              </a:rPr>
              <a:t> ~ </a:t>
            </a:r>
            <a:r>
              <a:rPr lang="en-US" sz="2000" b="0" i="1" dirty="0">
                <a:solidFill>
                  <a:schemeClr val="accent4"/>
                </a:solidFill>
                <a:latin typeface="Symbol" pitchFamily="2" charset="2"/>
              </a:rPr>
              <a:t>𝛳 </a:t>
            </a:r>
            <a:r>
              <a:rPr lang="en-US" sz="2000" b="0" i="1" dirty="0">
                <a:solidFill>
                  <a:schemeClr val="accent4"/>
                </a:solidFill>
              </a:rPr>
              <a:t>Q ~ 2.0-2.5 GeV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4142E1-DF66-4648-8FC4-3F74C2D23937}"/>
              </a:ext>
            </a:extLst>
          </p:cNvPr>
          <p:cNvCxnSpPr>
            <a:cxnSpLocks/>
          </p:cNvCxnSpPr>
          <p:nvPr/>
        </p:nvCxnSpPr>
        <p:spPr bwMode="auto">
          <a:xfrm flipV="1">
            <a:off x="5690169" y="4012347"/>
            <a:ext cx="0" cy="8107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18561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D54E-6817-EC4E-BE60-98725C93F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A0785-2E99-7C43-A09B-10A4ABE46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46" y="806268"/>
            <a:ext cx="8082908" cy="5318379"/>
          </a:xfrm>
        </p:spPr>
        <p:txBody>
          <a:bodyPr/>
          <a:lstStyle/>
          <a:p>
            <a:r>
              <a:rPr lang="en-US" dirty="0"/>
              <a:t>Energy-energy correlators → experimental QCD dynamics!</a:t>
            </a:r>
          </a:p>
          <a:p>
            <a:r>
              <a:rPr lang="en-US" dirty="0"/>
              <a:t>EECs in jets allow to separate scales, with R</a:t>
            </a:r>
            <a:r>
              <a:rPr lang="en-US" baseline="-25000" dirty="0"/>
              <a:t>L</a:t>
            </a:r>
            <a:r>
              <a:rPr lang="en-US" dirty="0"/>
              <a:t> ~ 1/</a:t>
            </a:r>
            <a:r>
              <a:rPr lang="en-US" dirty="0" err="1">
                <a:latin typeface="Symbol" pitchFamily="2" charset="2"/>
              </a:rPr>
              <a:t>t</a:t>
            </a:r>
            <a:r>
              <a:rPr lang="en-US" baseline="-25000" dirty="0" err="1"/>
              <a:t>formation</a:t>
            </a:r>
            <a:endParaRPr lang="en-US" baseline="-25000" dirty="0"/>
          </a:p>
          <a:p>
            <a:pPr lvl="1"/>
            <a:r>
              <a:rPr lang="en-US" dirty="0"/>
              <a:t>Parton </a:t>
            </a:r>
            <a:r>
              <a:rPr lang="en-US" dirty="0" err="1"/>
              <a:t>splittings</a:t>
            </a:r>
            <a:r>
              <a:rPr lang="en-US" dirty="0"/>
              <a:t>, hadronization, hadron interactions</a:t>
            </a:r>
          </a:p>
          <a:p>
            <a:r>
              <a:rPr lang="en-US" dirty="0">
                <a:solidFill>
                  <a:schemeClr val="accent6"/>
                </a:solidFill>
              </a:rPr>
              <a:t>In pp collisions: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Universal shape in </a:t>
            </a:r>
            <a:r>
              <a:rPr lang="en-US" dirty="0" err="1">
                <a:solidFill>
                  <a:schemeClr val="accent6"/>
                </a:solidFill>
              </a:rPr>
              <a:t>p</a:t>
            </a:r>
            <a:r>
              <a:rPr lang="en-US" baseline="-25000" dirty="0" err="1">
                <a:solidFill>
                  <a:schemeClr val="accent6"/>
                </a:solidFill>
              </a:rPr>
              <a:t>T</a:t>
            </a:r>
            <a:r>
              <a:rPr lang="en-US" dirty="0" err="1">
                <a:solidFill>
                  <a:schemeClr val="accent6"/>
                </a:solidFill>
              </a:rPr>
              <a:t>R</a:t>
            </a:r>
            <a:r>
              <a:rPr lang="en-US" baseline="-25000" dirty="0" err="1">
                <a:solidFill>
                  <a:schemeClr val="accent6"/>
                </a:solidFill>
              </a:rPr>
              <a:t>L</a:t>
            </a:r>
            <a:r>
              <a:rPr lang="en-US" dirty="0">
                <a:solidFill>
                  <a:schemeClr val="accent6"/>
                </a:solidFill>
              </a:rPr>
              <a:t> (jet virtuality)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Hadronization at </a:t>
            </a:r>
            <a:r>
              <a:rPr lang="en-US" dirty="0" err="1">
                <a:solidFill>
                  <a:schemeClr val="accent6"/>
                </a:solidFill>
              </a:rPr>
              <a:t>p</a:t>
            </a:r>
            <a:r>
              <a:rPr lang="en-US" baseline="-25000" dirty="0" err="1">
                <a:solidFill>
                  <a:schemeClr val="accent6"/>
                </a:solidFill>
              </a:rPr>
              <a:t>T</a:t>
            </a:r>
            <a:r>
              <a:rPr lang="en-US" dirty="0" err="1">
                <a:solidFill>
                  <a:schemeClr val="accent6"/>
                </a:solidFill>
              </a:rPr>
              <a:t>R</a:t>
            </a:r>
            <a:r>
              <a:rPr lang="en-US" baseline="-25000" dirty="0" err="1">
                <a:solidFill>
                  <a:schemeClr val="accent6"/>
                </a:solidFill>
              </a:rPr>
              <a:t>L</a:t>
            </a:r>
            <a:r>
              <a:rPr lang="en-US" baseline="-25000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~ 2.4 GeV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Heavy quark radiation patterns being studied now</a:t>
            </a:r>
          </a:p>
          <a:p>
            <a:r>
              <a:rPr lang="en-US" dirty="0">
                <a:solidFill>
                  <a:srgbClr val="7030A0"/>
                </a:solidFill>
              </a:rPr>
              <a:t>Use EECs to study QCD in strongly coupled regimes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QGP effects on </a:t>
            </a:r>
            <a:r>
              <a:rPr lang="en-US" dirty="0" err="1">
                <a:solidFill>
                  <a:srgbClr val="7030A0"/>
                </a:solidFill>
              </a:rPr>
              <a:t>parton</a:t>
            </a:r>
            <a:r>
              <a:rPr lang="en-US" dirty="0">
                <a:solidFill>
                  <a:srgbClr val="7030A0"/>
                </a:solidFill>
              </a:rPr>
              <a:t> splitting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Measure </a:t>
            </a:r>
            <a:r>
              <a:rPr lang="en-US" dirty="0">
                <a:solidFill>
                  <a:srgbClr val="7030A0"/>
                </a:solidFill>
                <a:latin typeface="Symbol" pitchFamily="2" charset="2"/>
              </a:rPr>
              <a:t>a</a:t>
            </a:r>
            <a:r>
              <a:rPr lang="en-US" baseline="-25000" dirty="0">
                <a:solidFill>
                  <a:srgbClr val="7030A0"/>
                </a:solidFill>
              </a:rPr>
              <a:t>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Understand hadronization</a:t>
            </a:r>
          </a:p>
          <a:p>
            <a:r>
              <a:rPr lang="en-US" dirty="0">
                <a:solidFill>
                  <a:schemeClr val="accent4"/>
                </a:solidFill>
              </a:rPr>
              <a:t>At the EIC, EECs will allow us to probe the cold nuclear matter medium, and search for saturation signals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EC9F7-85CE-7441-AB8F-6717697B75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01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E77D0D-4C85-CE4B-889D-F2646361551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50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46288" y="990600"/>
            <a:ext cx="4702175" cy="2332038"/>
          </a:xfrm>
        </p:spPr>
        <p:txBody>
          <a:bodyPr/>
          <a:lstStyle/>
          <a:p>
            <a:endParaRPr lang="en-US" sz="3200"/>
          </a:p>
          <a:p>
            <a:endParaRPr lang="en-US" sz="3200"/>
          </a:p>
          <a:p>
            <a:endParaRPr lang="en-US" sz="3200"/>
          </a:p>
          <a:p>
            <a:r>
              <a:rPr lang="en-US" sz="3200"/>
              <a:t>backup slides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5A3A-9486-B849-AAE7-EF6F3711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EECs first measured in </a:t>
            </a:r>
            <a:r>
              <a:rPr lang="en-US" dirty="0" err="1"/>
              <a:t>e+e</a:t>
            </a:r>
            <a:r>
              <a:rPr lang="en-US" dirty="0"/>
              <a:t>- collisions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375BE8-819A-7C4E-A04A-A2813A3FC2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FCCAE-BEE9-2946-BD4E-AD659FB0F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7" r="1631"/>
          <a:stretch/>
        </p:blipFill>
        <p:spPr>
          <a:xfrm>
            <a:off x="0" y="1542878"/>
            <a:ext cx="9137509" cy="4943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2D62EC-9817-D145-8077-5AEC6D32979D}"/>
              </a:ext>
            </a:extLst>
          </p:cNvPr>
          <p:cNvSpPr txBox="1"/>
          <p:nvPr/>
        </p:nvSpPr>
        <p:spPr>
          <a:xfrm>
            <a:off x="563216" y="805104"/>
            <a:ext cx="6751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 Using all particles in the event</a:t>
            </a:r>
          </a:p>
        </p:txBody>
      </p:sp>
    </p:spTree>
    <p:extLst>
      <p:ext uri="{BB962C8B-B14F-4D97-AF65-F5344CB8AC3E}">
        <p14:creationId xmlns:p14="http://schemas.microsoft.com/office/powerpoint/2010/main" val="263539536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F6148-5050-0843-9FA9-381F49F1B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NEEC and saturation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7F9F-BB73-CA41-887E-C8ACFD8271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BFAAA-2B3C-D54F-9735-24636F5CB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155" y="1315092"/>
            <a:ext cx="5637689" cy="30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9651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DD7D47-7F9F-FB45-BB9C-0D6EA9E3C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E31DE-B482-6B45-B647-61F528639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1535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DC050-EEE7-154B-BC6F-AF0A715E280E}" type="slidenum">
              <a:rPr lang="en-US"/>
              <a:pPr/>
              <a:t>28</a:t>
            </a:fld>
            <a:endParaRPr lang="en-US"/>
          </a:p>
        </p:txBody>
      </p:sp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825" y="133350"/>
            <a:ext cx="8458200" cy="457200"/>
          </a:xfrm>
        </p:spPr>
        <p:txBody>
          <a:bodyPr/>
          <a:lstStyle/>
          <a:p>
            <a:r>
              <a:rPr lang="en-US" dirty="0"/>
              <a:t>Coalescence in quark gluon plasma</a:t>
            </a:r>
          </a:p>
        </p:txBody>
      </p:sp>
      <p:pic>
        <p:nvPicPr>
          <p:cNvPr id="957445" name="Picture 5" descr="v2K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994" y="790575"/>
            <a:ext cx="6003925" cy="4113213"/>
          </a:xfrm>
          <a:prstGeom prst="rect">
            <a:avLst/>
          </a:prstGeom>
          <a:noFill/>
        </p:spPr>
      </p:pic>
      <p:sp>
        <p:nvSpPr>
          <p:cNvPr id="957446" name="Text Box 6"/>
          <p:cNvSpPr txBox="1">
            <a:spLocks noChangeArrowheads="1"/>
          </p:cNvSpPr>
          <p:nvPr/>
        </p:nvSpPr>
        <p:spPr bwMode="auto">
          <a:xfrm>
            <a:off x="1981891" y="4444284"/>
            <a:ext cx="17224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rgbClr val="4D4D4D"/>
                </a:solidFill>
                <a:latin typeface="Arial" pitchFamily="-110" charset="0"/>
              </a:rPr>
              <a:t>transverse KE</a:t>
            </a:r>
          </a:p>
        </p:txBody>
      </p:sp>
      <p:sp>
        <p:nvSpPr>
          <p:cNvPr id="957447" name="Text Box 7"/>
          <p:cNvSpPr txBox="1">
            <a:spLocks noChangeArrowheads="1"/>
          </p:cNvSpPr>
          <p:nvPr/>
        </p:nvSpPr>
        <p:spPr bwMode="auto">
          <a:xfrm>
            <a:off x="377825" y="4903788"/>
            <a:ext cx="8588375" cy="1938992"/>
          </a:xfrm>
          <a:prstGeom prst="rect">
            <a:avLst/>
          </a:prstGeom>
          <a:solidFill>
            <a:srgbClr val="D5E6E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Pct val="90000"/>
              <a:buNone/>
            </a:pPr>
            <a:endParaRPr lang="en-US" sz="2400" i="1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spcBef>
                <a:spcPct val="0"/>
              </a:spcBef>
              <a:buClrTx/>
              <a:buSzPct val="90000"/>
              <a:buFont typeface="Wingdings" charset="2"/>
              <a:buChar char="u"/>
            </a:pPr>
            <a:r>
              <a:rPr lang="en-US" sz="2400" i="1" dirty="0">
                <a:solidFill>
                  <a:schemeClr val="tx1"/>
                </a:solidFill>
                <a:latin typeface="+mn-lt"/>
              </a:rPr>
              <a:t>dressed quarks are born of flowing field</a:t>
            </a:r>
          </a:p>
          <a:p>
            <a:pPr marL="342900" indent="-342900">
              <a:spcBef>
                <a:spcPct val="0"/>
              </a:spcBef>
              <a:buClrTx/>
              <a:buSzPct val="90000"/>
              <a:buFont typeface="Wingdings" charset="2"/>
              <a:buChar char="u"/>
            </a:pPr>
            <a:r>
              <a:rPr lang="en-US" sz="2400" i="1" dirty="0" err="1">
                <a:solidFill>
                  <a:schemeClr val="tx1"/>
                </a:solidFill>
                <a:latin typeface="+mn-lt"/>
              </a:rPr>
              <a:t>hadronize</a:t>
            </a:r>
            <a:r>
              <a:rPr lang="en-US" sz="2400" i="1" dirty="0">
                <a:solidFill>
                  <a:schemeClr val="tx1"/>
                </a:solidFill>
                <a:latin typeface="+mn-lt"/>
              </a:rPr>
              <a:t> by (simple) coalescence of co-moving valence quarks</a:t>
            </a:r>
          </a:p>
          <a:p>
            <a:pPr marL="342900" indent="-342900">
              <a:spcBef>
                <a:spcPct val="0"/>
              </a:spcBef>
              <a:buClrTx/>
              <a:buSzPct val="90000"/>
              <a:buFont typeface="Wingdings" charset="2"/>
              <a:buChar char="u"/>
            </a:pPr>
            <a:r>
              <a:rPr lang="en-US" sz="2400" i="1" dirty="0">
                <a:solidFill>
                  <a:schemeClr val="tx1"/>
                </a:solidFill>
                <a:latin typeface="+mn-lt"/>
              </a:rPr>
              <a:t>quarks (miraculously?) dressed by gluons</a:t>
            </a:r>
          </a:p>
          <a:p>
            <a:pPr>
              <a:spcBef>
                <a:spcPct val="0"/>
              </a:spcBef>
              <a:buClrTx/>
              <a:buSzPct val="110000"/>
              <a:buNone/>
            </a:pPr>
            <a:endParaRPr lang="en-US" sz="24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57244" y="792163"/>
            <a:ext cx="248828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i="1" dirty="0">
                <a:latin typeface="+mn-lt"/>
              </a:rPr>
              <a:t> valence quarks, not hadrons, are present when collective flow develops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2697789"/>
            <a:ext cx="2895600" cy="12557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1" dirty="0">
                <a:solidFill>
                  <a:schemeClr val="tx1"/>
                </a:solidFill>
                <a:latin typeface="+mn-lt"/>
              </a:rPr>
              <a:t>Recombination from thermal distribution:</a:t>
            </a:r>
          </a:p>
          <a:p>
            <a:pPr>
              <a:buNone/>
            </a:pPr>
            <a:r>
              <a:rPr lang="en-US" sz="1400" i="1" dirty="0">
                <a:solidFill>
                  <a:schemeClr val="tx1"/>
                </a:solidFill>
                <a:latin typeface="+mn-lt"/>
              </a:rPr>
              <a:t>Fries, Mueller, </a:t>
            </a:r>
            <a:r>
              <a:rPr lang="en-US" sz="1400" i="1" dirty="0" err="1">
                <a:solidFill>
                  <a:schemeClr val="tx1"/>
                </a:solidFill>
                <a:latin typeface="+mn-lt"/>
              </a:rPr>
              <a:t>Nonaka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 &amp; Bass, PRC68, 044902 (2003) </a:t>
            </a:r>
          </a:p>
          <a:p>
            <a:pPr>
              <a:buNone/>
            </a:pPr>
            <a:r>
              <a:rPr lang="en-US" sz="1400" i="1" dirty="0">
                <a:solidFill>
                  <a:schemeClr val="tx1"/>
                </a:solidFill>
                <a:latin typeface="+mn-lt"/>
              </a:rPr>
              <a:t>Fries, J. Phys. G32, S151 (2006)</a:t>
            </a:r>
          </a:p>
        </p:txBody>
      </p:sp>
    </p:spTree>
    <p:extLst>
      <p:ext uri="{BB962C8B-B14F-4D97-AF65-F5344CB8AC3E}">
        <p14:creationId xmlns:p14="http://schemas.microsoft.com/office/powerpoint/2010/main" val="387036286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FF46C-C8CF-8646-8498-0C33B2E0E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eHIJING</a:t>
            </a:r>
            <a:r>
              <a:rPr lang="en-US" dirty="0"/>
              <a:t>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BEED8-32A9-C547-A9F7-0A83ED227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K = 2 to 10 ➜ qhat = 0.063 to 0.172 GeV2/fm at xB = 0.1 and Q2 =1GeV2 (default tuning K=4 benchmarked to HERMES data)">
            <a:extLst>
              <a:ext uri="{FF2B5EF4-FFF2-40B4-BE49-F238E27FC236}">
                <a16:creationId xmlns:a16="http://schemas.microsoft.com/office/drawing/2014/main" id="{50ECE077-D711-F44A-A3BA-6483413B2FAF}"/>
              </a:ext>
            </a:extLst>
          </p:cNvPr>
          <p:cNvSpPr txBox="1"/>
          <p:nvPr/>
        </p:nvSpPr>
        <p:spPr>
          <a:xfrm>
            <a:off x="599372" y="850659"/>
            <a:ext cx="7630227" cy="183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Bef>
                <a:spcPts val="2800"/>
              </a:spcBef>
              <a:buNone/>
              <a:defRPr sz="2200" b="1" i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K = 2 to 10 ➜ </a:t>
            </a:r>
            <a:r>
              <a:rPr dirty="0" err="1"/>
              <a:t>qhat</a:t>
            </a:r>
            <a:r>
              <a:rPr dirty="0"/>
              <a:t> = 0.063 to 0.172 GeV</a:t>
            </a:r>
            <a:r>
              <a:rPr baseline="31999" dirty="0"/>
              <a:t>2</a:t>
            </a:r>
            <a:r>
              <a:rPr dirty="0"/>
              <a:t>/</a:t>
            </a:r>
            <a:r>
              <a:rPr dirty="0" err="1"/>
              <a:t>fm</a:t>
            </a:r>
            <a:r>
              <a:rPr dirty="0"/>
              <a:t> </a:t>
            </a:r>
            <a:endParaRPr lang="en-US" dirty="0"/>
          </a:p>
          <a:p>
            <a:pPr>
              <a:spcBef>
                <a:spcPts val="2800"/>
              </a:spcBef>
              <a:buNone/>
              <a:defRPr sz="2200" b="1" i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at </a:t>
            </a:r>
            <a:r>
              <a:rPr dirty="0" err="1"/>
              <a:t>x</a:t>
            </a:r>
            <a:r>
              <a:rPr baseline="-5999" dirty="0" err="1"/>
              <a:t>B</a:t>
            </a:r>
            <a:r>
              <a:rPr dirty="0"/>
              <a:t> = 0.1 and Q</a:t>
            </a:r>
            <a:r>
              <a:rPr baseline="31999" dirty="0"/>
              <a:t>2</a:t>
            </a:r>
            <a:r>
              <a:rPr dirty="0"/>
              <a:t> =1GeV</a:t>
            </a:r>
            <a:r>
              <a:rPr baseline="31999" dirty="0"/>
              <a:t>2 </a:t>
            </a:r>
            <a:endParaRPr lang="en-US" baseline="31999" dirty="0"/>
          </a:p>
          <a:p>
            <a:pPr>
              <a:spcBef>
                <a:spcPts val="2800"/>
              </a:spcBef>
              <a:buNone/>
              <a:defRPr sz="2200" b="1" i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(default tuning K=4 benchmarked to HERMES data)</a:t>
            </a:r>
          </a:p>
        </p:txBody>
      </p:sp>
    </p:spTree>
    <p:extLst>
      <p:ext uri="{BB962C8B-B14F-4D97-AF65-F5344CB8AC3E}">
        <p14:creationId xmlns:p14="http://schemas.microsoft.com/office/powerpoint/2010/main" val="419720152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D08F0-1993-1343-B8F5-04443EB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03" y="114300"/>
            <a:ext cx="8511794" cy="457200"/>
          </a:xfrm>
        </p:spPr>
        <p:txBody>
          <a:bodyPr/>
          <a:lstStyle/>
          <a:p>
            <a:r>
              <a:rPr lang="en-US" dirty="0"/>
              <a:t>Image energy flow via energy-energy correlators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512218-B8CA-9E43-BD86-EED5CF853D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1975" y="3220886"/>
                <a:ext cx="8880199" cy="3076099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Experimentally, sum over all hadron pairs in  jet: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𝑬𝑬𝑪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</m:sSub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𝒂𝒊𝒓𝒔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𝒋𝒆𝒕</m:t>
                                </m:r>
                              </m:sub>
                              <m:sup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den>
                        </m:f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𝐰𝐢𝐭𝐡</m:t>
                    </m:r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g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Two-particle correlation function, weighted by </a:t>
                </a:r>
                <a:r>
                  <a:rPr lang="en-US" dirty="0" err="1">
                    <a:solidFill>
                      <a:schemeClr val="accent2"/>
                    </a:solidFill>
                  </a:rPr>
                  <a:t>p</a:t>
                </a:r>
                <a:r>
                  <a:rPr lang="en-US" baseline="-25000" dirty="0" err="1">
                    <a:solidFill>
                      <a:schemeClr val="accent2"/>
                    </a:solidFill>
                  </a:rPr>
                  <a:t>T</a:t>
                </a:r>
                <a:r>
                  <a:rPr lang="en-US" baseline="-25000" dirty="0">
                    <a:solidFill>
                      <a:schemeClr val="accent2"/>
                    </a:solidFill>
                  </a:rPr>
                  <a:t>, hadron </a:t>
                </a:r>
                <a:r>
                  <a:rPr lang="en-US" dirty="0">
                    <a:solidFill>
                      <a:schemeClr val="accent2"/>
                    </a:solidFill>
                  </a:rPr>
                  <a:t>/</a:t>
                </a:r>
                <a:r>
                  <a:rPr lang="en-US" dirty="0" err="1">
                    <a:solidFill>
                      <a:schemeClr val="accent2"/>
                    </a:solidFill>
                  </a:rPr>
                  <a:t>p</a:t>
                </a:r>
                <a:r>
                  <a:rPr lang="en-US" baseline="-25000" dirty="0" err="1">
                    <a:solidFill>
                      <a:schemeClr val="accent2"/>
                    </a:solidFill>
                  </a:rPr>
                  <a:t>T,jet</a:t>
                </a:r>
                <a:r>
                  <a:rPr lang="en-US" dirty="0">
                    <a:solidFill>
                      <a:schemeClr val="accent2"/>
                    </a:solidFill>
                  </a:rPr>
                  <a:t>;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</a:rPr>
                  <a:t>		plot vs. angular distance, R</a:t>
                </a:r>
                <a:r>
                  <a:rPr lang="en-US" baseline="-25000" dirty="0">
                    <a:solidFill>
                      <a:schemeClr val="accent2"/>
                    </a:solidFill>
                  </a:rPr>
                  <a:t>L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IRC safe, calculable in </a:t>
                </a:r>
                <a:r>
                  <a:rPr lang="en-US" dirty="0" err="1">
                    <a:solidFill>
                      <a:srgbClr val="FF0000"/>
                    </a:solidFill>
                  </a:rPr>
                  <a:t>pQCD</a:t>
                </a:r>
                <a:r>
                  <a:rPr lang="en-US" dirty="0">
                    <a:solidFill>
                      <a:srgbClr val="FF0000"/>
                    </a:solidFill>
                  </a:rPr>
                  <a:t> (</a:t>
                </a:r>
                <a:r>
                  <a:rPr lang="en-US" dirty="0" err="1">
                    <a:solidFill>
                      <a:srgbClr val="FF0000"/>
                    </a:solidFill>
                  </a:rPr>
                  <a:t>arXiv</a:t>
                </a:r>
                <a:r>
                  <a:rPr lang="en-US" dirty="0">
                    <a:solidFill>
                      <a:srgbClr val="FF0000"/>
                    </a:solidFill>
                  </a:rPr>
                  <a:t>: 2205.03414)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underlying event suppressed by the </a:t>
                </a:r>
                <a:r>
                  <a:rPr lang="en-US" dirty="0" err="1">
                    <a:solidFill>
                      <a:srgbClr val="FF0000"/>
                    </a:solidFill>
                  </a:rPr>
                  <a:t>p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T</a:t>
                </a:r>
                <a:r>
                  <a:rPr lang="en-US" dirty="0">
                    <a:solidFill>
                      <a:srgbClr val="FF0000"/>
                    </a:solidFill>
                  </a:rPr>
                  <a:t> weights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512218-B8CA-9E43-BD86-EED5CF853D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1975" y="3220886"/>
                <a:ext cx="8880199" cy="3076099"/>
              </a:xfrm>
              <a:blipFill>
                <a:blip r:embed="rId2"/>
                <a:stretch>
                  <a:fillRect l="-428" t="-4115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2587F-7C9F-3448-935B-84C4AE8959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0EBC46-C534-DA4F-A36F-8F3A935CCF2D}"/>
              </a:ext>
            </a:extLst>
          </p:cNvPr>
          <p:cNvGrpSpPr/>
          <p:nvPr/>
        </p:nvGrpSpPr>
        <p:grpSpPr>
          <a:xfrm>
            <a:off x="772130" y="590550"/>
            <a:ext cx="6746270" cy="2521909"/>
            <a:chOff x="1063203" y="828965"/>
            <a:chExt cx="6746270" cy="25219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5A7D6E-1BEE-C745-8387-893D68CC9CB2}"/>
                </a:ext>
              </a:extLst>
            </p:cNvPr>
            <p:cNvGrpSpPr/>
            <p:nvPr/>
          </p:nvGrpSpPr>
          <p:grpSpPr>
            <a:xfrm>
              <a:off x="1063203" y="828965"/>
              <a:ext cx="6746270" cy="2521909"/>
              <a:chOff x="955787" y="933625"/>
              <a:chExt cx="6746270" cy="252190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60E7F6C-2346-5842-8CA6-A9EE282F026D}"/>
                      </a:ext>
                    </a:extLst>
                  </p:cNvPr>
                  <p:cNvSpPr txBox="1"/>
                  <p:nvPr/>
                </p:nvSpPr>
                <p:spPr>
                  <a:xfrm>
                    <a:off x="955787" y="933625"/>
                    <a:ext cx="6746270" cy="25219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buNone/>
                    </a:pPr>
                    <a14:m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𝐩𝐨𝐢𝐧𝐭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𝑬𝑬𝑪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𝒕𝒓𝒂𝒄𝒌</m:t>
                                </m:r>
                              </m:sub>
                            </m:s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𝒋𝒆𝒕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den>
                            </m:f>
                          </m:e>
                        </m:nary>
                      </m:oMath>
                    </a14:m>
                    <a:r>
                      <a:rPr lang="en-US" dirty="0"/>
                      <a:t> &lt; </a:t>
                    </a:r>
                    <a:r>
                      <a:rPr lang="en-US" i="1" dirty="0">
                        <a:latin typeface="Symbol" pitchFamily="2" charset="2"/>
                      </a:rPr>
                      <a:t>e</a:t>
                    </a:r>
                    <a:r>
                      <a:rPr lang="en-US" i="1" dirty="0"/>
                      <a:t>(n</a:t>
                    </a:r>
                    <a:r>
                      <a:rPr lang="en-US" i="1" baseline="-25000" dirty="0"/>
                      <a:t>1</a:t>
                    </a:r>
                    <a:r>
                      <a:rPr lang="en-US" i="1" dirty="0"/>
                      <a:t>) </a:t>
                    </a:r>
                    <a:r>
                      <a:rPr lang="en-US" i="1" dirty="0">
                        <a:latin typeface="Symbol" pitchFamily="2" charset="2"/>
                      </a:rPr>
                      <a:t>e</a:t>
                    </a:r>
                    <a:r>
                      <a:rPr lang="en-US" i="1" dirty="0"/>
                      <a:t>(n</a:t>
                    </a:r>
                    <a:r>
                      <a:rPr lang="en-US" i="1" baseline="-25000" dirty="0"/>
                      <a:t>2</a:t>
                    </a:r>
                    <a:r>
                      <a:rPr lang="en-US" i="1" dirty="0"/>
                      <a:t>)&gt;</a:t>
                    </a:r>
                  </a:p>
                  <a:p>
                    <a:pPr>
                      <a:buNone/>
                    </a:pPr>
                    <a:r>
                      <a:rPr lang="en-US" sz="2400" b="0" dirty="0">
                        <a:latin typeface="+mn-lt"/>
                      </a:rPr>
                      <a:t>Where</a:t>
                    </a:r>
                    <a:r>
                      <a:rPr lang="en-US" sz="2000" dirty="0">
                        <a:latin typeface="+mn-lt"/>
                      </a:rPr>
                      <a:t> </a:t>
                    </a:r>
                    <a:r>
                      <a:rPr lang="en-US" i="1" dirty="0">
                        <a:latin typeface="Symbol" pitchFamily="2" charset="2"/>
                      </a:rPr>
                      <a:t>e</a:t>
                    </a:r>
                    <a:r>
                      <a:rPr lang="en-US" i="1" dirty="0"/>
                      <a:t>(n)</a:t>
                    </a:r>
                    <a:r>
                      <a:rPr lang="en-US" dirty="0"/>
                      <a:t> = </a:t>
                    </a:r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→ ∞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limLoc m:val="undOvr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4"/>
                                  </m:r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  <m: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𝒅𝒕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nary>
                          </m:e>
                        </m:func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dirty="0"/>
                  </a:p>
                  <a:p>
                    <a:pPr>
                      <a:buNone/>
                    </a:pPr>
                    <a:r>
                      <a:rPr lang="en-US" dirty="0"/>
                      <a:t> </a:t>
                    </a:r>
                    <a:r>
                      <a:rPr lang="en-US" dirty="0">
                        <a:latin typeface="+mn-lt"/>
                      </a:rPr>
                      <a:t>  </a:t>
                    </a:r>
                    <a:r>
                      <a:rPr lang="en-US" i="1" dirty="0" err="1">
                        <a:latin typeface="+mn-lt"/>
                      </a:rPr>
                      <a:t>T</a:t>
                    </a:r>
                    <a:r>
                      <a:rPr lang="en-US" baseline="-25000" dirty="0" err="1">
                        <a:latin typeface="Symbol" pitchFamily="2" charset="2"/>
                      </a:rPr>
                      <a:t>mn</a:t>
                    </a:r>
                    <a:r>
                      <a:rPr lang="en-US" dirty="0">
                        <a:latin typeface="Symbol" pitchFamily="2" charset="2"/>
                      </a:rPr>
                      <a:t> </a:t>
                    </a:r>
                    <a:r>
                      <a:rPr lang="en-US" sz="2400" dirty="0">
                        <a:latin typeface="+mn-lt"/>
                      </a:rPr>
                      <a:t>is the stress energy tensor</a:t>
                    </a:r>
                  </a:p>
                  <a:p>
                    <a:pPr>
                      <a:buNone/>
                    </a:pPr>
                    <a:r>
                      <a:rPr lang="en-US" sz="2400" dirty="0">
                        <a:latin typeface="+mn-lt"/>
                      </a:rPr>
                      <a:t>    </a:t>
                    </a:r>
                    <a:r>
                      <a:rPr lang="en-US" i="1" dirty="0">
                        <a:latin typeface="Symbol" pitchFamily="2" charset="2"/>
                      </a:rPr>
                      <a:t>e  </a:t>
                    </a:r>
                    <a:r>
                      <a:rPr lang="en-US" sz="2400" dirty="0">
                        <a:latin typeface="+mn-lt"/>
                      </a:rPr>
                      <a:t>is the asymptotic energy flow operator</a:t>
                    </a:r>
                    <a:endParaRPr lang="en-US" i="1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60E7F6C-2346-5842-8CA6-A9EE282F02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5787" y="933625"/>
                    <a:ext cx="6746270" cy="252190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632" t="-32500" r="-2444" b="-7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6FB639E6-C17B-B849-BFBE-AB73082C43A7}"/>
                  </a:ext>
                </a:extLst>
              </p:cNvPr>
              <p:cNvCxnSpPr/>
              <p:nvPr/>
            </p:nvCxnSpPr>
            <p:spPr bwMode="auto">
              <a:xfrm>
                <a:off x="6277240" y="1134041"/>
                <a:ext cx="19770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15B4305-85BB-9445-9F73-7CAEE6DFE3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72186" y="1126730"/>
                <a:ext cx="19770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691BEC8-0FB3-9442-96EB-10DA824B9505}"/>
                </a:ext>
              </a:extLst>
            </p:cNvPr>
            <p:cNvCxnSpPr/>
            <p:nvPr/>
          </p:nvCxnSpPr>
          <p:spPr bwMode="auto">
            <a:xfrm>
              <a:off x="2356024" y="1812327"/>
              <a:ext cx="1977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643DD45-9AED-9541-A4D6-8032D6CBEB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2925" y="1818710"/>
              <a:ext cx="1977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588CB9-4A7F-5D43-B9F0-9A6008CB24BF}"/>
              </a:ext>
            </a:extLst>
          </p:cNvPr>
          <p:cNvGrpSpPr/>
          <p:nvPr/>
        </p:nvGrpSpPr>
        <p:grpSpPr>
          <a:xfrm>
            <a:off x="6888529" y="2470588"/>
            <a:ext cx="2193646" cy="1392170"/>
            <a:chOff x="6643816" y="2935914"/>
            <a:chExt cx="2193646" cy="13921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B563E9-4821-AA4C-A1BC-D73AA28AB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8799" b="36457"/>
            <a:stretch/>
          </p:blipFill>
          <p:spPr>
            <a:xfrm>
              <a:off x="6643816" y="2935914"/>
              <a:ext cx="2193646" cy="139217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225144-00EB-034B-AC5A-D86E4B6D693B}"/>
                </a:ext>
              </a:extLst>
            </p:cNvPr>
            <p:cNvSpPr/>
            <p:nvPr/>
          </p:nvSpPr>
          <p:spPr bwMode="auto">
            <a:xfrm>
              <a:off x="6643816" y="4054994"/>
              <a:ext cx="1030980" cy="269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916AE1-951C-C642-830F-FE6B5C05EE79}"/>
                </a:ext>
              </a:extLst>
            </p:cNvPr>
            <p:cNvSpPr/>
            <p:nvPr/>
          </p:nvSpPr>
          <p:spPr bwMode="auto">
            <a:xfrm>
              <a:off x="6643816" y="2966749"/>
              <a:ext cx="967052" cy="269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415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fig3.pdf" descr="fig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777" y="2788661"/>
            <a:ext cx="5796205" cy="3758135"/>
          </a:xfrm>
          <a:prstGeom prst="rect">
            <a:avLst/>
          </a:prstGeom>
          <a:ln w="12700">
            <a:miter lim="400000"/>
          </a:ln>
        </p:spPr>
      </p:pic>
      <p:sp>
        <p:nvSpPr>
          <p:cNvPr id="916" name="Scaling behavior of onset angle θL with jet pT"/>
          <p:cNvSpPr txBox="1"/>
          <p:nvPr/>
        </p:nvSpPr>
        <p:spPr>
          <a:xfrm>
            <a:off x="285750" y="278031"/>
            <a:ext cx="8572500" cy="364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b">
            <a:spAutoFit/>
          </a:bodyPr>
          <a:lstStyle/>
          <a:p>
            <a:pPr algn="ctr" defTabSz="321457">
              <a:lnSpc>
                <a:spcPct val="80000"/>
              </a:lnSpc>
              <a:spcBef>
                <a:spcPts val="0"/>
              </a:spcBef>
              <a:buNone/>
              <a:defRPr sz="3300" b="1" spc="165">
                <a:solidFill>
                  <a:schemeClr val="accent2">
                    <a:hueOff val="159405"/>
                    <a:satOff val="19882"/>
                    <a:lumOff val="-2098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320" dirty="0"/>
              <a:t>Scaling behavior of onset angle </a:t>
            </a:r>
            <a:r>
              <a:rPr sz="2320" dirty="0" err="1"/>
              <a:t>θ</a:t>
            </a:r>
            <a:r>
              <a:rPr sz="2320" baseline="-5999" dirty="0" err="1"/>
              <a:t>L</a:t>
            </a:r>
            <a:r>
              <a:rPr sz="2320" dirty="0"/>
              <a:t> with jet </a:t>
            </a:r>
            <a:r>
              <a:rPr sz="2320" dirty="0" err="1"/>
              <a:t>p</a:t>
            </a:r>
            <a:r>
              <a:rPr sz="2320" baseline="-5999" dirty="0" err="1"/>
              <a:t>T</a:t>
            </a:r>
            <a:endParaRPr sz="2320" baseline="-5999" dirty="0"/>
          </a:p>
        </p:txBody>
      </p:sp>
      <p:sp>
        <p:nvSpPr>
          <p:cNvPr id="917" name="Edge effect from finite jet R"/>
          <p:cNvSpPr txBox="1"/>
          <p:nvPr/>
        </p:nvSpPr>
        <p:spPr>
          <a:xfrm>
            <a:off x="6726274" y="6170449"/>
            <a:ext cx="1821225" cy="634726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spcBef>
                <a:spcPts val="2800"/>
              </a:spcBef>
              <a:defRPr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None/>
            </a:pPr>
            <a:r>
              <a:rPr sz="1828"/>
              <a:t>Edge effect from finite jet R</a:t>
            </a:r>
          </a:p>
        </p:txBody>
      </p:sp>
      <p:sp>
        <p:nvSpPr>
          <p:cNvPr id="918" name="Line"/>
          <p:cNvSpPr/>
          <p:nvPr/>
        </p:nvSpPr>
        <p:spPr>
          <a:xfrm flipH="1" flipV="1">
            <a:off x="6974882" y="5078081"/>
            <a:ext cx="183464" cy="1078269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919" name="Similar onset position for different jet pT after scaling θ by pT1/2"/>
          <p:cNvSpPr txBox="1"/>
          <p:nvPr/>
        </p:nvSpPr>
        <p:spPr>
          <a:xfrm>
            <a:off x="121806" y="4030770"/>
            <a:ext cx="2211086" cy="916021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spcBef>
                <a:spcPts val="1969"/>
              </a:spcBef>
              <a:buNone/>
              <a:defRPr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828"/>
              <a:t>Similar onset position for different jet p</a:t>
            </a:r>
            <a:r>
              <a:rPr sz="1828" baseline="-5999"/>
              <a:t>T</a:t>
            </a:r>
            <a:r>
              <a:rPr sz="1828"/>
              <a:t> after scaling θ by p</a:t>
            </a:r>
            <a:r>
              <a:rPr sz="1828" baseline="-5999"/>
              <a:t>T</a:t>
            </a:r>
            <a:r>
              <a:rPr sz="1828" baseline="31999"/>
              <a:t>1/2</a:t>
            </a:r>
          </a:p>
        </p:txBody>
      </p:sp>
      <p:pic>
        <p:nvPicPr>
          <p:cNvPr id="920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49463" y="2341973"/>
            <a:ext cx="5723037" cy="186465"/>
          </a:xfrm>
          <a:prstGeom prst="rect">
            <a:avLst/>
          </a:prstGeom>
        </p:spPr>
      </p:pic>
      <p:sp>
        <p:nvSpPr>
          <p:cNvPr id="922" name="Small θ"/>
          <p:cNvSpPr txBox="1"/>
          <p:nvPr/>
        </p:nvSpPr>
        <p:spPr>
          <a:xfrm>
            <a:off x="1355874" y="2258489"/>
            <a:ext cx="815874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spcBef>
                <a:spcPts val="2800"/>
              </a:spcBef>
              <a:defRPr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None/>
            </a:pPr>
            <a:r>
              <a:rPr sz="1828" dirty="0"/>
              <a:t>Small </a:t>
            </a:r>
            <a:r>
              <a:rPr sz="1828" dirty="0" err="1"/>
              <a:t>θ</a:t>
            </a:r>
            <a:endParaRPr sz="1828" dirty="0"/>
          </a:p>
        </p:txBody>
      </p:sp>
      <p:grpSp>
        <p:nvGrpSpPr>
          <p:cNvPr id="936" name="Group"/>
          <p:cNvGrpSpPr/>
          <p:nvPr/>
        </p:nvGrpSpPr>
        <p:grpSpPr>
          <a:xfrm>
            <a:off x="6462521" y="711711"/>
            <a:ext cx="2181596" cy="1651028"/>
            <a:chOff x="0" y="0"/>
            <a:chExt cx="3102713" cy="2348127"/>
          </a:xfrm>
        </p:grpSpPr>
        <p:pic>
          <p:nvPicPr>
            <p:cNvPr id="923" name="nuclei_illustration-6.pdf" descr="nuclei_illustration-6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530000">
              <a:off x="329320" y="330243"/>
              <a:ext cx="1690129" cy="1687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4" name="Line"/>
            <p:cNvSpPr/>
            <p:nvPr/>
          </p:nvSpPr>
          <p:spPr>
            <a:xfrm>
              <a:off x="1171216" y="1169487"/>
              <a:ext cx="301646" cy="1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925" name="Line"/>
            <p:cNvSpPr/>
            <p:nvPr/>
          </p:nvSpPr>
          <p:spPr>
            <a:xfrm>
              <a:off x="1456166" y="1182655"/>
              <a:ext cx="827410" cy="215527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926" name="Line"/>
            <p:cNvSpPr/>
            <p:nvPr/>
          </p:nvSpPr>
          <p:spPr>
            <a:xfrm flipV="1">
              <a:off x="1458801" y="949164"/>
              <a:ext cx="822141" cy="215479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pic>
          <p:nvPicPr>
            <p:cNvPr id="927" name="crystal_ball.png" descr="crystal_ball.png"/>
            <p:cNvPicPr>
              <a:picLocks noChangeAspect="1"/>
            </p:cNvPicPr>
            <p:nvPr/>
          </p:nvPicPr>
          <p:blipFill>
            <a:blip r:embed="rId5"/>
            <a:srcRect l="22263" t="1483" r="18180" b="11350"/>
            <a:stretch>
              <a:fillRect/>
            </a:stretch>
          </p:blipFill>
          <p:spPr>
            <a:xfrm>
              <a:off x="1049498" y="1041745"/>
              <a:ext cx="254120" cy="25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577" extrusionOk="0">
                  <a:moveTo>
                    <a:pt x="10990" y="4"/>
                  </a:moveTo>
                  <a:cubicBezTo>
                    <a:pt x="9865" y="-9"/>
                    <a:pt x="9482" y="12"/>
                    <a:pt x="9339" y="72"/>
                  </a:cubicBezTo>
                  <a:cubicBezTo>
                    <a:pt x="9236" y="115"/>
                    <a:pt x="8949" y="154"/>
                    <a:pt x="8698" y="174"/>
                  </a:cubicBezTo>
                  <a:cubicBezTo>
                    <a:pt x="8226" y="213"/>
                    <a:pt x="7515" y="376"/>
                    <a:pt x="7216" y="514"/>
                  </a:cubicBezTo>
                  <a:cubicBezTo>
                    <a:pt x="7121" y="558"/>
                    <a:pt x="6793" y="683"/>
                    <a:pt x="6508" y="786"/>
                  </a:cubicBezTo>
                  <a:cubicBezTo>
                    <a:pt x="5978" y="977"/>
                    <a:pt x="5632" y="1178"/>
                    <a:pt x="5632" y="1261"/>
                  </a:cubicBezTo>
                  <a:cubicBezTo>
                    <a:pt x="5632" y="1287"/>
                    <a:pt x="5495" y="1379"/>
                    <a:pt x="5329" y="1465"/>
                  </a:cubicBezTo>
                  <a:cubicBezTo>
                    <a:pt x="5163" y="1552"/>
                    <a:pt x="4974" y="1659"/>
                    <a:pt x="4925" y="1703"/>
                  </a:cubicBezTo>
                  <a:cubicBezTo>
                    <a:pt x="4875" y="1747"/>
                    <a:pt x="4813" y="1771"/>
                    <a:pt x="4790" y="1771"/>
                  </a:cubicBezTo>
                  <a:cubicBezTo>
                    <a:pt x="4677" y="1771"/>
                    <a:pt x="4251" y="2153"/>
                    <a:pt x="4251" y="2247"/>
                  </a:cubicBezTo>
                  <a:cubicBezTo>
                    <a:pt x="4251" y="2382"/>
                    <a:pt x="4091" y="2493"/>
                    <a:pt x="3981" y="2450"/>
                  </a:cubicBezTo>
                  <a:cubicBezTo>
                    <a:pt x="3934" y="2432"/>
                    <a:pt x="3866" y="2453"/>
                    <a:pt x="3846" y="2484"/>
                  </a:cubicBezTo>
                  <a:cubicBezTo>
                    <a:pt x="3827" y="2516"/>
                    <a:pt x="3730" y="2612"/>
                    <a:pt x="3610" y="2688"/>
                  </a:cubicBezTo>
                  <a:cubicBezTo>
                    <a:pt x="3025" y="3061"/>
                    <a:pt x="1679" y="4614"/>
                    <a:pt x="1825" y="4761"/>
                  </a:cubicBezTo>
                  <a:cubicBezTo>
                    <a:pt x="1857" y="4793"/>
                    <a:pt x="1841" y="4925"/>
                    <a:pt x="1791" y="5067"/>
                  </a:cubicBezTo>
                  <a:cubicBezTo>
                    <a:pt x="1746" y="5195"/>
                    <a:pt x="1723" y="5384"/>
                    <a:pt x="1723" y="5508"/>
                  </a:cubicBezTo>
                  <a:cubicBezTo>
                    <a:pt x="1723" y="5701"/>
                    <a:pt x="1690" y="5769"/>
                    <a:pt x="1488" y="5950"/>
                  </a:cubicBezTo>
                  <a:cubicBezTo>
                    <a:pt x="1209" y="6199"/>
                    <a:pt x="632" y="7138"/>
                    <a:pt x="544" y="7479"/>
                  </a:cubicBezTo>
                  <a:cubicBezTo>
                    <a:pt x="511" y="7608"/>
                    <a:pt x="438" y="7714"/>
                    <a:pt x="409" y="7717"/>
                  </a:cubicBezTo>
                  <a:cubicBezTo>
                    <a:pt x="308" y="7727"/>
                    <a:pt x="280" y="7905"/>
                    <a:pt x="342" y="8022"/>
                  </a:cubicBezTo>
                  <a:cubicBezTo>
                    <a:pt x="388" y="8110"/>
                    <a:pt x="363" y="8233"/>
                    <a:pt x="275" y="8498"/>
                  </a:cubicBezTo>
                  <a:cubicBezTo>
                    <a:pt x="210" y="8690"/>
                    <a:pt x="156" y="8975"/>
                    <a:pt x="140" y="9110"/>
                  </a:cubicBezTo>
                  <a:cubicBezTo>
                    <a:pt x="123" y="9244"/>
                    <a:pt x="87" y="9333"/>
                    <a:pt x="72" y="9348"/>
                  </a:cubicBezTo>
                  <a:cubicBezTo>
                    <a:pt x="58" y="9362"/>
                    <a:pt x="73" y="9409"/>
                    <a:pt x="106" y="9449"/>
                  </a:cubicBezTo>
                  <a:cubicBezTo>
                    <a:pt x="146" y="9497"/>
                    <a:pt x="141" y="9585"/>
                    <a:pt x="106" y="9653"/>
                  </a:cubicBezTo>
                  <a:cubicBezTo>
                    <a:pt x="76" y="9711"/>
                    <a:pt x="73" y="9866"/>
                    <a:pt x="72" y="9993"/>
                  </a:cubicBezTo>
                  <a:cubicBezTo>
                    <a:pt x="72" y="10121"/>
                    <a:pt x="27" y="10454"/>
                    <a:pt x="5" y="10741"/>
                  </a:cubicBezTo>
                  <a:cubicBezTo>
                    <a:pt x="-13" y="10979"/>
                    <a:pt x="19" y="11259"/>
                    <a:pt x="39" y="11488"/>
                  </a:cubicBezTo>
                  <a:cubicBezTo>
                    <a:pt x="59" y="11564"/>
                    <a:pt x="59" y="11657"/>
                    <a:pt x="72" y="11794"/>
                  </a:cubicBezTo>
                  <a:cubicBezTo>
                    <a:pt x="84" y="11905"/>
                    <a:pt x="118" y="12144"/>
                    <a:pt x="140" y="12303"/>
                  </a:cubicBezTo>
                  <a:cubicBezTo>
                    <a:pt x="161" y="12463"/>
                    <a:pt x="179" y="12692"/>
                    <a:pt x="173" y="12813"/>
                  </a:cubicBezTo>
                  <a:cubicBezTo>
                    <a:pt x="164" y="13022"/>
                    <a:pt x="179" y="13105"/>
                    <a:pt x="443" y="13696"/>
                  </a:cubicBezTo>
                  <a:cubicBezTo>
                    <a:pt x="504" y="13834"/>
                    <a:pt x="560" y="13977"/>
                    <a:pt x="544" y="14002"/>
                  </a:cubicBezTo>
                  <a:cubicBezTo>
                    <a:pt x="511" y="14056"/>
                    <a:pt x="696" y="14620"/>
                    <a:pt x="847" y="14919"/>
                  </a:cubicBezTo>
                  <a:cubicBezTo>
                    <a:pt x="905" y="15033"/>
                    <a:pt x="940" y="15159"/>
                    <a:pt x="948" y="15191"/>
                  </a:cubicBezTo>
                  <a:cubicBezTo>
                    <a:pt x="956" y="15223"/>
                    <a:pt x="1042" y="15344"/>
                    <a:pt x="1117" y="15463"/>
                  </a:cubicBezTo>
                  <a:cubicBezTo>
                    <a:pt x="1191" y="15582"/>
                    <a:pt x="1252" y="15719"/>
                    <a:pt x="1252" y="15735"/>
                  </a:cubicBezTo>
                  <a:cubicBezTo>
                    <a:pt x="1252" y="15763"/>
                    <a:pt x="1636" y="16369"/>
                    <a:pt x="1858" y="16686"/>
                  </a:cubicBezTo>
                  <a:cubicBezTo>
                    <a:pt x="1914" y="16765"/>
                    <a:pt x="1987" y="16878"/>
                    <a:pt x="2027" y="16958"/>
                  </a:cubicBezTo>
                  <a:cubicBezTo>
                    <a:pt x="2066" y="17038"/>
                    <a:pt x="2164" y="17190"/>
                    <a:pt x="2229" y="17298"/>
                  </a:cubicBezTo>
                  <a:lnTo>
                    <a:pt x="2330" y="17468"/>
                  </a:lnTo>
                  <a:cubicBezTo>
                    <a:pt x="2497" y="17646"/>
                    <a:pt x="2663" y="17763"/>
                    <a:pt x="2701" y="17739"/>
                  </a:cubicBezTo>
                  <a:cubicBezTo>
                    <a:pt x="2753" y="17707"/>
                    <a:pt x="3226" y="18281"/>
                    <a:pt x="3206" y="18351"/>
                  </a:cubicBezTo>
                  <a:cubicBezTo>
                    <a:pt x="3190" y="18408"/>
                    <a:pt x="4267" y="19364"/>
                    <a:pt x="4588" y="19574"/>
                  </a:cubicBezTo>
                  <a:cubicBezTo>
                    <a:pt x="4727" y="19665"/>
                    <a:pt x="4940" y="19771"/>
                    <a:pt x="5059" y="19812"/>
                  </a:cubicBezTo>
                  <a:cubicBezTo>
                    <a:pt x="5179" y="19853"/>
                    <a:pt x="5408" y="19949"/>
                    <a:pt x="5565" y="20050"/>
                  </a:cubicBezTo>
                  <a:cubicBezTo>
                    <a:pt x="5619" y="20085"/>
                    <a:pt x="5748" y="20165"/>
                    <a:pt x="5834" y="20220"/>
                  </a:cubicBezTo>
                  <a:cubicBezTo>
                    <a:pt x="5841" y="20180"/>
                    <a:pt x="5845" y="20141"/>
                    <a:pt x="5868" y="20118"/>
                  </a:cubicBezTo>
                  <a:cubicBezTo>
                    <a:pt x="5919" y="20067"/>
                    <a:pt x="6239" y="20333"/>
                    <a:pt x="6239" y="20424"/>
                  </a:cubicBezTo>
                  <a:cubicBezTo>
                    <a:pt x="6239" y="20465"/>
                    <a:pt x="6297" y="20491"/>
                    <a:pt x="6340" y="20491"/>
                  </a:cubicBezTo>
                  <a:cubicBezTo>
                    <a:pt x="6383" y="20491"/>
                    <a:pt x="6494" y="20583"/>
                    <a:pt x="6609" y="20661"/>
                  </a:cubicBezTo>
                  <a:cubicBezTo>
                    <a:pt x="6725" y="20740"/>
                    <a:pt x="6967" y="20815"/>
                    <a:pt x="7148" y="20865"/>
                  </a:cubicBezTo>
                  <a:cubicBezTo>
                    <a:pt x="7330" y="20916"/>
                    <a:pt x="7595" y="21019"/>
                    <a:pt x="7721" y="21069"/>
                  </a:cubicBezTo>
                  <a:cubicBezTo>
                    <a:pt x="7825" y="21110"/>
                    <a:pt x="7915" y="21142"/>
                    <a:pt x="7991" y="21171"/>
                  </a:cubicBezTo>
                  <a:cubicBezTo>
                    <a:pt x="8062" y="21177"/>
                    <a:pt x="8143" y="21178"/>
                    <a:pt x="8260" y="21205"/>
                  </a:cubicBezTo>
                  <a:cubicBezTo>
                    <a:pt x="9055" y="21388"/>
                    <a:pt x="9280" y="21448"/>
                    <a:pt x="9777" y="21477"/>
                  </a:cubicBezTo>
                  <a:cubicBezTo>
                    <a:pt x="10061" y="21493"/>
                    <a:pt x="10345" y="21513"/>
                    <a:pt x="10383" y="21545"/>
                  </a:cubicBezTo>
                  <a:cubicBezTo>
                    <a:pt x="10430" y="21584"/>
                    <a:pt x="10583" y="21591"/>
                    <a:pt x="10855" y="21545"/>
                  </a:cubicBezTo>
                  <a:cubicBezTo>
                    <a:pt x="11077" y="21507"/>
                    <a:pt x="11342" y="21470"/>
                    <a:pt x="11462" y="21477"/>
                  </a:cubicBezTo>
                  <a:cubicBezTo>
                    <a:pt x="11763" y="21495"/>
                    <a:pt x="11910" y="21488"/>
                    <a:pt x="11866" y="21443"/>
                  </a:cubicBezTo>
                  <a:cubicBezTo>
                    <a:pt x="11845" y="21422"/>
                    <a:pt x="11866" y="21382"/>
                    <a:pt x="11900" y="21341"/>
                  </a:cubicBezTo>
                  <a:cubicBezTo>
                    <a:pt x="11960" y="21267"/>
                    <a:pt x="12046" y="21268"/>
                    <a:pt x="12270" y="21375"/>
                  </a:cubicBezTo>
                  <a:cubicBezTo>
                    <a:pt x="12386" y="21430"/>
                    <a:pt x="12683" y="21344"/>
                    <a:pt x="12708" y="21239"/>
                  </a:cubicBezTo>
                  <a:cubicBezTo>
                    <a:pt x="12714" y="21214"/>
                    <a:pt x="12871" y="21184"/>
                    <a:pt x="13045" y="21171"/>
                  </a:cubicBezTo>
                  <a:cubicBezTo>
                    <a:pt x="13457" y="21141"/>
                    <a:pt x="13581" y="21113"/>
                    <a:pt x="13685" y="21069"/>
                  </a:cubicBezTo>
                  <a:cubicBezTo>
                    <a:pt x="13733" y="21049"/>
                    <a:pt x="13911" y="20999"/>
                    <a:pt x="14090" y="20967"/>
                  </a:cubicBezTo>
                  <a:cubicBezTo>
                    <a:pt x="14269" y="20935"/>
                    <a:pt x="14508" y="20886"/>
                    <a:pt x="14629" y="20831"/>
                  </a:cubicBezTo>
                  <a:cubicBezTo>
                    <a:pt x="14750" y="20777"/>
                    <a:pt x="14874" y="20724"/>
                    <a:pt x="14899" y="20729"/>
                  </a:cubicBezTo>
                  <a:cubicBezTo>
                    <a:pt x="14941" y="20738"/>
                    <a:pt x="15717" y="20369"/>
                    <a:pt x="15909" y="20254"/>
                  </a:cubicBezTo>
                  <a:cubicBezTo>
                    <a:pt x="15957" y="20225"/>
                    <a:pt x="16176" y="20132"/>
                    <a:pt x="16381" y="20016"/>
                  </a:cubicBezTo>
                  <a:cubicBezTo>
                    <a:pt x="16917" y="19712"/>
                    <a:pt x="17286" y="19458"/>
                    <a:pt x="17594" y="19200"/>
                  </a:cubicBezTo>
                  <a:cubicBezTo>
                    <a:pt x="17742" y="19077"/>
                    <a:pt x="17937" y="18901"/>
                    <a:pt x="18032" y="18827"/>
                  </a:cubicBezTo>
                  <a:cubicBezTo>
                    <a:pt x="18045" y="18816"/>
                    <a:pt x="18054" y="18804"/>
                    <a:pt x="18066" y="18793"/>
                  </a:cubicBezTo>
                  <a:cubicBezTo>
                    <a:pt x="18073" y="18786"/>
                    <a:pt x="18092" y="18800"/>
                    <a:pt x="18100" y="18793"/>
                  </a:cubicBezTo>
                  <a:cubicBezTo>
                    <a:pt x="18132" y="18761"/>
                    <a:pt x="18146" y="18715"/>
                    <a:pt x="18167" y="18691"/>
                  </a:cubicBezTo>
                  <a:cubicBezTo>
                    <a:pt x="18194" y="18650"/>
                    <a:pt x="18201" y="18617"/>
                    <a:pt x="18201" y="18589"/>
                  </a:cubicBezTo>
                  <a:cubicBezTo>
                    <a:pt x="18201" y="18570"/>
                    <a:pt x="18226" y="18540"/>
                    <a:pt x="18234" y="18521"/>
                  </a:cubicBezTo>
                  <a:cubicBezTo>
                    <a:pt x="18231" y="18514"/>
                    <a:pt x="18207" y="18528"/>
                    <a:pt x="18201" y="18521"/>
                  </a:cubicBezTo>
                  <a:cubicBezTo>
                    <a:pt x="18149" y="18458"/>
                    <a:pt x="18175" y="18406"/>
                    <a:pt x="18302" y="18317"/>
                  </a:cubicBezTo>
                  <a:cubicBezTo>
                    <a:pt x="18390" y="18255"/>
                    <a:pt x="18501" y="18202"/>
                    <a:pt x="18538" y="18215"/>
                  </a:cubicBezTo>
                  <a:cubicBezTo>
                    <a:pt x="18607" y="18240"/>
                    <a:pt x="18883" y="17969"/>
                    <a:pt x="19144" y="17638"/>
                  </a:cubicBezTo>
                  <a:cubicBezTo>
                    <a:pt x="19134" y="17601"/>
                    <a:pt x="19160" y="17559"/>
                    <a:pt x="19212" y="17502"/>
                  </a:cubicBezTo>
                  <a:cubicBezTo>
                    <a:pt x="19268" y="17439"/>
                    <a:pt x="19300" y="17366"/>
                    <a:pt x="19279" y="17332"/>
                  </a:cubicBezTo>
                  <a:cubicBezTo>
                    <a:pt x="19258" y="17298"/>
                    <a:pt x="19286" y="17220"/>
                    <a:pt x="19346" y="17196"/>
                  </a:cubicBezTo>
                  <a:cubicBezTo>
                    <a:pt x="19410" y="17171"/>
                    <a:pt x="19499" y="17131"/>
                    <a:pt x="19582" y="17060"/>
                  </a:cubicBezTo>
                  <a:cubicBezTo>
                    <a:pt x="19628" y="17007"/>
                    <a:pt x="19668" y="16958"/>
                    <a:pt x="19683" y="16958"/>
                  </a:cubicBezTo>
                  <a:cubicBezTo>
                    <a:pt x="19796" y="16850"/>
                    <a:pt x="19882" y="16735"/>
                    <a:pt x="19919" y="16652"/>
                  </a:cubicBezTo>
                  <a:cubicBezTo>
                    <a:pt x="19952" y="16578"/>
                    <a:pt x="19986" y="16534"/>
                    <a:pt x="20020" y="16516"/>
                  </a:cubicBezTo>
                  <a:cubicBezTo>
                    <a:pt x="20034" y="16496"/>
                    <a:pt x="20074" y="16468"/>
                    <a:pt x="20088" y="16448"/>
                  </a:cubicBezTo>
                  <a:cubicBezTo>
                    <a:pt x="20083" y="16431"/>
                    <a:pt x="20069" y="16410"/>
                    <a:pt x="20054" y="16380"/>
                  </a:cubicBezTo>
                  <a:cubicBezTo>
                    <a:pt x="19980" y="16240"/>
                    <a:pt x="20049" y="16099"/>
                    <a:pt x="20492" y="15429"/>
                  </a:cubicBezTo>
                  <a:cubicBezTo>
                    <a:pt x="20662" y="15172"/>
                    <a:pt x="20795" y="14920"/>
                    <a:pt x="20795" y="14886"/>
                  </a:cubicBezTo>
                  <a:cubicBezTo>
                    <a:pt x="20795" y="14851"/>
                    <a:pt x="20835" y="14736"/>
                    <a:pt x="20896" y="14614"/>
                  </a:cubicBezTo>
                  <a:cubicBezTo>
                    <a:pt x="21146" y="14118"/>
                    <a:pt x="21314" y="13710"/>
                    <a:pt x="21301" y="13594"/>
                  </a:cubicBezTo>
                  <a:cubicBezTo>
                    <a:pt x="21293" y="13527"/>
                    <a:pt x="21326" y="13401"/>
                    <a:pt x="21368" y="13323"/>
                  </a:cubicBezTo>
                  <a:cubicBezTo>
                    <a:pt x="21411" y="13245"/>
                    <a:pt x="21458" y="13042"/>
                    <a:pt x="21469" y="12881"/>
                  </a:cubicBezTo>
                  <a:cubicBezTo>
                    <a:pt x="21561" y="11565"/>
                    <a:pt x="21587" y="11127"/>
                    <a:pt x="21570" y="10673"/>
                  </a:cubicBezTo>
                  <a:cubicBezTo>
                    <a:pt x="21560" y="10386"/>
                    <a:pt x="21544" y="9978"/>
                    <a:pt x="21537" y="9755"/>
                  </a:cubicBezTo>
                  <a:cubicBezTo>
                    <a:pt x="21514" y="9095"/>
                    <a:pt x="21419" y="8665"/>
                    <a:pt x="21334" y="8736"/>
                  </a:cubicBezTo>
                  <a:cubicBezTo>
                    <a:pt x="21226" y="8827"/>
                    <a:pt x="21152" y="8696"/>
                    <a:pt x="21132" y="8396"/>
                  </a:cubicBezTo>
                  <a:cubicBezTo>
                    <a:pt x="21120" y="8202"/>
                    <a:pt x="21140" y="8146"/>
                    <a:pt x="21200" y="8158"/>
                  </a:cubicBezTo>
                  <a:cubicBezTo>
                    <a:pt x="21252" y="8170"/>
                    <a:pt x="21255" y="8125"/>
                    <a:pt x="21233" y="8056"/>
                  </a:cubicBezTo>
                  <a:cubicBezTo>
                    <a:pt x="21216" y="7999"/>
                    <a:pt x="21178" y="7808"/>
                    <a:pt x="21132" y="7649"/>
                  </a:cubicBezTo>
                  <a:cubicBezTo>
                    <a:pt x="21016" y="7247"/>
                    <a:pt x="20874" y="6992"/>
                    <a:pt x="20829" y="7037"/>
                  </a:cubicBezTo>
                  <a:cubicBezTo>
                    <a:pt x="20808" y="7058"/>
                    <a:pt x="20784" y="7030"/>
                    <a:pt x="20762" y="6969"/>
                  </a:cubicBezTo>
                  <a:cubicBezTo>
                    <a:pt x="20739" y="6909"/>
                    <a:pt x="20697" y="6831"/>
                    <a:pt x="20660" y="6799"/>
                  </a:cubicBezTo>
                  <a:cubicBezTo>
                    <a:pt x="20624" y="6767"/>
                    <a:pt x="20523" y="6491"/>
                    <a:pt x="20425" y="6188"/>
                  </a:cubicBezTo>
                  <a:cubicBezTo>
                    <a:pt x="20327" y="5885"/>
                    <a:pt x="20161" y="5498"/>
                    <a:pt x="20088" y="5338"/>
                  </a:cubicBezTo>
                  <a:cubicBezTo>
                    <a:pt x="19889" y="4908"/>
                    <a:pt x="19326" y="4044"/>
                    <a:pt x="19212" y="4013"/>
                  </a:cubicBezTo>
                  <a:cubicBezTo>
                    <a:pt x="19157" y="3999"/>
                    <a:pt x="19056" y="3936"/>
                    <a:pt x="19009" y="3843"/>
                  </a:cubicBezTo>
                  <a:cubicBezTo>
                    <a:pt x="18888" y="3601"/>
                    <a:pt x="18606" y="3232"/>
                    <a:pt x="18538" y="3232"/>
                  </a:cubicBezTo>
                  <a:cubicBezTo>
                    <a:pt x="18485" y="3232"/>
                    <a:pt x="18133" y="2936"/>
                    <a:pt x="17426" y="2281"/>
                  </a:cubicBezTo>
                  <a:cubicBezTo>
                    <a:pt x="17157" y="2032"/>
                    <a:pt x="16040" y="1320"/>
                    <a:pt x="15876" y="1295"/>
                  </a:cubicBezTo>
                  <a:cubicBezTo>
                    <a:pt x="15822" y="1287"/>
                    <a:pt x="15762" y="1261"/>
                    <a:pt x="15741" y="1227"/>
                  </a:cubicBezTo>
                  <a:cubicBezTo>
                    <a:pt x="15644" y="1074"/>
                    <a:pt x="14162" y="446"/>
                    <a:pt x="13888" y="446"/>
                  </a:cubicBezTo>
                  <a:cubicBezTo>
                    <a:pt x="13809" y="446"/>
                    <a:pt x="13705" y="410"/>
                    <a:pt x="13685" y="378"/>
                  </a:cubicBezTo>
                  <a:cubicBezTo>
                    <a:pt x="13666" y="346"/>
                    <a:pt x="13559" y="344"/>
                    <a:pt x="13450" y="344"/>
                  </a:cubicBezTo>
                  <a:cubicBezTo>
                    <a:pt x="13340" y="344"/>
                    <a:pt x="13072" y="257"/>
                    <a:pt x="12843" y="174"/>
                  </a:cubicBezTo>
                  <a:cubicBezTo>
                    <a:pt x="12442" y="28"/>
                    <a:pt x="12395" y="21"/>
                    <a:pt x="10990" y="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935" name="Group"/>
            <p:cNvGrpSpPr/>
            <p:nvPr/>
          </p:nvGrpSpPr>
          <p:grpSpPr>
            <a:xfrm>
              <a:off x="1711985" y="483444"/>
              <a:ext cx="1390729" cy="1381348"/>
              <a:chOff x="-60440" y="-47103"/>
              <a:chExt cx="1390728" cy="1381347"/>
            </a:xfrm>
          </p:grpSpPr>
          <p:grpSp>
            <p:nvGrpSpPr>
              <p:cNvPr id="930" name="Group"/>
              <p:cNvGrpSpPr/>
              <p:nvPr/>
            </p:nvGrpSpPr>
            <p:grpSpPr>
              <a:xfrm rot="19320000">
                <a:off x="127597" y="163459"/>
                <a:ext cx="1014653" cy="960223"/>
                <a:chOff x="-76700" y="0"/>
                <a:chExt cx="1014652" cy="960221"/>
              </a:xfrm>
            </p:grpSpPr>
            <p:pic>
              <p:nvPicPr>
                <p:cNvPr id="928" name="Image" descr="Image"/>
                <p:cNvPicPr>
                  <a:picLocks noChangeAspect="1"/>
                </p:cNvPicPr>
                <p:nvPr/>
              </p:nvPicPr>
              <p:blipFill>
                <a:blip r:embed="rId6"/>
                <a:srcRect l="34464" t="21777" r="37969" b="20709"/>
                <a:stretch>
                  <a:fillRect/>
                </a:stretch>
              </p:blipFill>
              <p:spPr>
                <a:xfrm rot="9480000">
                  <a:off x="-5550" y="205379"/>
                  <a:ext cx="872351" cy="549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17" h="19479" extrusionOk="0">
                      <a:moveTo>
                        <a:pt x="7852" y="4879"/>
                      </a:moveTo>
                      <a:cubicBezTo>
                        <a:pt x="5457" y="7038"/>
                        <a:pt x="3222" y="9679"/>
                        <a:pt x="1718" y="12275"/>
                      </a:cubicBezTo>
                      <a:cubicBezTo>
                        <a:pt x="-1291" y="17468"/>
                        <a:pt x="-244" y="20540"/>
                        <a:pt x="4058" y="19142"/>
                      </a:cubicBezTo>
                      <a:cubicBezTo>
                        <a:pt x="8360" y="17745"/>
                        <a:pt x="14292" y="12397"/>
                        <a:pt x="17300" y="7205"/>
                      </a:cubicBezTo>
                      <a:cubicBezTo>
                        <a:pt x="20309" y="2012"/>
                        <a:pt x="19262" y="-1060"/>
                        <a:pt x="14960" y="338"/>
                      </a:cubicBezTo>
                      <a:cubicBezTo>
                        <a:pt x="12809" y="1037"/>
                        <a:pt x="10248" y="2720"/>
                        <a:pt x="7852" y="4879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929" name="Oval"/>
                <p:cNvSpPr/>
                <p:nvPr/>
              </p:nvSpPr>
              <p:spPr>
                <a:xfrm rot="7740000">
                  <a:off x="-60166" y="323423"/>
                  <a:ext cx="981809" cy="313376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547"/>
                </a:p>
              </p:txBody>
            </p:sp>
          </p:grpSp>
          <p:grpSp>
            <p:nvGrpSpPr>
              <p:cNvPr id="934" name="Group"/>
              <p:cNvGrpSpPr/>
              <p:nvPr/>
            </p:nvGrpSpPr>
            <p:grpSpPr>
              <a:xfrm rot="18949076">
                <a:off x="465107" y="455645"/>
                <a:ext cx="339793" cy="350343"/>
                <a:chOff x="0" y="0"/>
                <a:chExt cx="339791" cy="350341"/>
              </a:xfrm>
            </p:grpSpPr>
            <p:sp>
              <p:nvSpPr>
                <p:cNvPr id="931" name="Circle"/>
                <p:cNvSpPr/>
                <p:nvPr/>
              </p:nvSpPr>
              <p:spPr>
                <a:xfrm rot="4860000">
                  <a:off x="4572" y="288050"/>
                  <a:ext cx="57648" cy="58495"/>
                </a:xfrm>
                <a:prstGeom prst="ellipse">
                  <a:avLst/>
                </a:prstGeom>
                <a:solidFill>
                  <a:srgbClr val="0A0005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87"/>
                </a:p>
              </p:txBody>
            </p:sp>
            <p:sp>
              <p:nvSpPr>
                <p:cNvPr id="932" name="Circle"/>
                <p:cNvSpPr/>
                <p:nvPr/>
              </p:nvSpPr>
              <p:spPr>
                <a:xfrm rot="4860000">
                  <a:off x="277572" y="3796"/>
                  <a:ext cx="57648" cy="58495"/>
                </a:xfrm>
                <a:prstGeom prst="ellipse">
                  <a:avLst/>
                </a:prstGeom>
                <a:solidFill>
                  <a:srgbClr val="130109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87"/>
                </a:p>
              </p:txBody>
            </p:sp>
            <p:sp>
              <p:nvSpPr>
                <p:cNvPr id="933" name="Line"/>
                <p:cNvSpPr/>
                <p:nvPr/>
              </p:nvSpPr>
              <p:spPr>
                <a:xfrm flipV="1">
                  <a:off x="18891" y="33745"/>
                  <a:ext cx="291903" cy="302274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defRPr sz="24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87"/>
                </a:p>
              </p:txBody>
            </p:sp>
          </p:grpSp>
        </p:grpSp>
      </p:grpSp>
      <p:sp>
        <p:nvSpPr>
          <p:cNvPr id="937" name="Increasing 𝛕 ~1/pTθ2"/>
          <p:cNvSpPr txBox="1"/>
          <p:nvPr/>
        </p:nvSpPr>
        <p:spPr>
          <a:xfrm>
            <a:off x="3925682" y="2089044"/>
            <a:ext cx="2394813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spcBef>
                <a:spcPts val="1969"/>
              </a:spcBef>
              <a:buNone/>
              <a:defRPr sz="2600" b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828" dirty="0"/>
              <a:t>Increasing 𝛕 ~1/p</a:t>
            </a:r>
            <a:r>
              <a:rPr sz="1828" baseline="-5999" dirty="0"/>
              <a:t>T</a:t>
            </a:r>
            <a:r>
              <a:rPr sz="1828" dirty="0"/>
              <a:t>θ</a:t>
            </a:r>
            <a:r>
              <a:rPr sz="1828" baseline="31999" dirty="0"/>
              <a:t>2</a:t>
            </a:r>
          </a:p>
        </p:txBody>
      </p:sp>
      <p:sp>
        <p:nvSpPr>
          <p:cNvPr id="938" name="Line"/>
          <p:cNvSpPr/>
          <p:nvPr/>
        </p:nvSpPr>
        <p:spPr>
          <a:xfrm>
            <a:off x="2334054" y="3276407"/>
            <a:ext cx="2631284" cy="1951657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grpSp>
        <p:nvGrpSpPr>
          <p:cNvPr id="952" name="Group"/>
          <p:cNvGrpSpPr/>
          <p:nvPr/>
        </p:nvGrpSpPr>
        <p:grpSpPr>
          <a:xfrm>
            <a:off x="1461803" y="711711"/>
            <a:ext cx="2681658" cy="1651028"/>
            <a:chOff x="0" y="0"/>
            <a:chExt cx="3813913" cy="2348127"/>
          </a:xfrm>
        </p:grpSpPr>
        <p:pic>
          <p:nvPicPr>
            <p:cNvPr id="939" name="nuclei_illustration-6.pdf" descr="nuclei_illustration-6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530000">
              <a:off x="329320" y="330243"/>
              <a:ext cx="1690129" cy="1687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0" name="Line"/>
            <p:cNvSpPr/>
            <p:nvPr/>
          </p:nvSpPr>
          <p:spPr>
            <a:xfrm>
              <a:off x="1222214" y="1169486"/>
              <a:ext cx="1224979" cy="2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grpSp>
          <p:nvGrpSpPr>
            <p:cNvPr id="943" name="Group"/>
            <p:cNvGrpSpPr/>
            <p:nvPr/>
          </p:nvGrpSpPr>
          <p:grpSpPr>
            <a:xfrm>
              <a:off x="2392979" y="1010919"/>
              <a:ext cx="564520" cy="311454"/>
              <a:chOff x="597" y="0"/>
              <a:chExt cx="564518" cy="311452"/>
            </a:xfrm>
          </p:grpSpPr>
          <p:sp>
            <p:nvSpPr>
              <p:cNvPr id="941" name="Line"/>
              <p:cNvSpPr/>
              <p:nvPr/>
            </p:nvSpPr>
            <p:spPr>
              <a:xfrm>
                <a:off x="597" y="161956"/>
                <a:ext cx="564520" cy="149497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942" name="Line"/>
              <p:cNvSpPr/>
              <p:nvPr/>
            </p:nvSpPr>
            <p:spPr>
              <a:xfrm flipV="1">
                <a:off x="2394" y="0"/>
                <a:ext cx="560925" cy="149463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</p:grpSp>
        <p:pic>
          <p:nvPicPr>
            <p:cNvPr id="944" name="crystal_ball.png" descr="crystal_ball.png"/>
            <p:cNvPicPr>
              <a:picLocks noChangeAspect="1"/>
            </p:cNvPicPr>
            <p:nvPr/>
          </p:nvPicPr>
          <p:blipFill>
            <a:blip r:embed="rId5"/>
            <a:srcRect l="22263" t="1483" r="18180" b="11350"/>
            <a:stretch>
              <a:fillRect/>
            </a:stretch>
          </p:blipFill>
          <p:spPr>
            <a:xfrm>
              <a:off x="1049498" y="1041745"/>
              <a:ext cx="254120" cy="25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577" extrusionOk="0">
                  <a:moveTo>
                    <a:pt x="10990" y="4"/>
                  </a:moveTo>
                  <a:cubicBezTo>
                    <a:pt x="9865" y="-9"/>
                    <a:pt x="9482" y="12"/>
                    <a:pt x="9339" y="72"/>
                  </a:cubicBezTo>
                  <a:cubicBezTo>
                    <a:pt x="9236" y="115"/>
                    <a:pt x="8949" y="154"/>
                    <a:pt x="8698" y="174"/>
                  </a:cubicBezTo>
                  <a:cubicBezTo>
                    <a:pt x="8226" y="213"/>
                    <a:pt x="7515" y="376"/>
                    <a:pt x="7216" y="514"/>
                  </a:cubicBezTo>
                  <a:cubicBezTo>
                    <a:pt x="7121" y="558"/>
                    <a:pt x="6793" y="683"/>
                    <a:pt x="6508" y="786"/>
                  </a:cubicBezTo>
                  <a:cubicBezTo>
                    <a:pt x="5978" y="977"/>
                    <a:pt x="5632" y="1178"/>
                    <a:pt x="5632" y="1261"/>
                  </a:cubicBezTo>
                  <a:cubicBezTo>
                    <a:pt x="5632" y="1287"/>
                    <a:pt x="5495" y="1379"/>
                    <a:pt x="5329" y="1465"/>
                  </a:cubicBezTo>
                  <a:cubicBezTo>
                    <a:pt x="5163" y="1552"/>
                    <a:pt x="4974" y="1659"/>
                    <a:pt x="4925" y="1703"/>
                  </a:cubicBezTo>
                  <a:cubicBezTo>
                    <a:pt x="4875" y="1747"/>
                    <a:pt x="4813" y="1771"/>
                    <a:pt x="4790" y="1771"/>
                  </a:cubicBezTo>
                  <a:cubicBezTo>
                    <a:pt x="4677" y="1771"/>
                    <a:pt x="4251" y="2153"/>
                    <a:pt x="4251" y="2247"/>
                  </a:cubicBezTo>
                  <a:cubicBezTo>
                    <a:pt x="4251" y="2382"/>
                    <a:pt x="4091" y="2493"/>
                    <a:pt x="3981" y="2450"/>
                  </a:cubicBezTo>
                  <a:cubicBezTo>
                    <a:pt x="3934" y="2432"/>
                    <a:pt x="3866" y="2453"/>
                    <a:pt x="3846" y="2484"/>
                  </a:cubicBezTo>
                  <a:cubicBezTo>
                    <a:pt x="3827" y="2516"/>
                    <a:pt x="3730" y="2612"/>
                    <a:pt x="3610" y="2688"/>
                  </a:cubicBezTo>
                  <a:cubicBezTo>
                    <a:pt x="3025" y="3061"/>
                    <a:pt x="1679" y="4614"/>
                    <a:pt x="1825" y="4761"/>
                  </a:cubicBezTo>
                  <a:cubicBezTo>
                    <a:pt x="1857" y="4793"/>
                    <a:pt x="1841" y="4925"/>
                    <a:pt x="1791" y="5067"/>
                  </a:cubicBezTo>
                  <a:cubicBezTo>
                    <a:pt x="1746" y="5195"/>
                    <a:pt x="1723" y="5384"/>
                    <a:pt x="1723" y="5508"/>
                  </a:cubicBezTo>
                  <a:cubicBezTo>
                    <a:pt x="1723" y="5701"/>
                    <a:pt x="1690" y="5769"/>
                    <a:pt x="1488" y="5950"/>
                  </a:cubicBezTo>
                  <a:cubicBezTo>
                    <a:pt x="1209" y="6199"/>
                    <a:pt x="632" y="7138"/>
                    <a:pt x="544" y="7479"/>
                  </a:cubicBezTo>
                  <a:cubicBezTo>
                    <a:pt x="511" y="7608"/>
                    <a:pt x="438" y="7714"/>
                    <a:pt x="409" y="7717"/>
                  </a:cubicBezTo>
                  <a:cubicBezTo>
                    <a:pt x="308" y="7727"/>
                    <a:pt x="280" y="7905"/>
                    <a:pt x="342" y="8022"/>
                  </a:cubicBezTo>
                  <a:cubicBezTo>
                    <a:pt x="388" y="8110"/>
                    <a:pt x="363" y="8233"/>
                    <a:pt x="275" y="8498"/>
                  </a:cubicBezTo>
                  <a:cubicBezTo>
                    <a:pt x="210" y="8690"/>
                    <a:pt x="156" y="8975"/>
                    <a:pt x="140" y="9110"/>
                  </a:cubicBezTo>
                  <a:cubicBezTo>
                    <a:pt x="123" y="9244"/>
                    <a:pt x="87" y="9333"/>
                    <a:pt x="72" y="9348"/>
                  </a:cubicBezTo>
                  <a:cubicBezTo>
                    <a:pt x="58" y="9362"/>
                    <a:pt x="73" y="9409"/>
                    <a:pt x="106" y="9449"/>
                  </a:cubicBezTo>
                  <a:cubicBezTo>
                    <a:pt x="146" y="9497"/>
                    <a:pt x="141" y="9585"/>
                    <a:pt x="106" y="9653"/>
                  </a:cubicBezTo>
                  <a:cubicBezTo>
                    <a:pt x="76" y="9711"/>
                    <a:pt x="73" y="9866"/>
                    <a:pt x="72" y="9993"/>
                  </a:cubicBezTo>
                  <a:cubicBezTo>
                    <a:pt x="72" y="10121"/>
                    <a:pt x="27" y="10454"/>
                    <a:pt x="5" y="10741"/>
                  </a:cubicBezTo>
                  <a:cubicBezTo>
                    <a:pt x="-13" y="10979"/>
                    <a:pt x="19" y="11259"/>
                    <a:pt x="39" y="11488"/>
                  </a:cubicBezTo>
                  <a:cubicBezTo>
                    <a:pt x="59" y="11564"/>
                    <a:pt x="59" y="11657"/>
                    <a:pt x="72" y="11794"/>
                  </a:cubicBezTo>
                  <a:cubicBezTo>
                    <a:pt x="84" y="11905"/>
                    <a:pt x="118" y="12144"/>
                    <a:pt x="140" y="12303"/>
                  </a:cubicBezTo>
                  <a:cubicBezTo>
                    <a:pt x="161" y="12463"/>
                    <a:pt x="179" y="12692"/>
                    <a:pt x="173" y="12813"/>
                  </a:cubicBezTo>
                  <a:cubicBezTo>
                    <a:pt x="164" y="13022"/>
                    <a:pt x="179" y="13105"/>
                    <a:pt x="443" y="13696"/>
                  </a:cubicBezTo>
                  <a:cubicBezTo>
                    <a:pt x="504" y="13834"/>
                    <a:pt x="560" y="13977"/>
                    <a:pt x="544" y="14002"/>
                  </a:cubicBezTo>
                  <a:cubicBezTo>
                    <a:pt x="511" y="14056"/>
                    <a:pt x="696" y="14620"/>
                    <a:pt x="847" y="14919"/>
                  </a:cubicBezTo>
                  <a:cubicBezTo>
                    <a:pt x="905" y="15033"/>
                    <a:pt x="940" y="15159"/>
                    <a:pt x="948" y="15191"/>
                  </a:cubicBezTo>
                  <a:cubicBezTo>
                    <a:pt x="956" y="15223"/>
                    <a:pt x="1042" y="15344"/>
                    <a:pt x="1117" y="15463"/>
                  </a:cubicBezTo>
                  <a:cubicBezTo>
                    <a:pt x="1191" y="15582"/>
                    <a:pt x="1252" y="15719"/>
                    <a:pt x="1252" y="15735"/>
                  </a:cubicBezTo>
                  <a:cubicBezTo>
                    <a:pt x="1252" y="15763"/>
                    <a:pt x="1636" y="16369"/>
                    <a:pt x="1858" y="16686"/>
                  </a:cubicBezTo>
                  <a:cubicBezTo>
                    <a:pt x="1914" y="16765"/>
                    <a:pt x="1987" y="16878"/>
                    <a:pt x="2027" y="16958"/>
                  </a:cubicBezTo>
                  <a:cubicBezTo>
                    <a:pt x="2066" y="17038"/>
                    <a:pt x="2164" y="17190"/>
                    <a:pt x="2229" y="17298"/>
                  </a:cubicBezTo>
                  <a:lnTo>
                    <a:pt x="2330" y="17468"/>
                  </a:lnTo>
                  <a:cubicBezTo>
                    <a:pt x="2497" y="17646"/>
                    <a:pt x="2663" y="17763"/>
                    <a:pt x="2701" y="17739"/>
                  </a:cubicBezTo>
                  <a:cubicBezTo>
                    <a:pt x="2753" y="17707"/>
                    <a:pt x="3226" y="18281"/>
                    <a:pt x="3206" y="18351"/>
                  </a:cubicBezTo>
                  <a:cubicBezTo>
                    <a:pt x="3190" y="18408"/>
                    <a:pt x="4267" y="19364"/>
                    <a:pt x="4588" y="19574"/>
                  </a:cubicBezTo>
                  <a:cubicBezTo>
                    <a:pt x="4727" y="19665"/>
                    <a:pt x="4940" y="19771"/>
                    <a:pt x="5059" y="19812"/>
                  </a:cubicBezTo>
                  <a:cubicBezTo>
                    <a:pt x="5179" y="19853"/>
                    <a:pt x="5408" y="19949"/>
                    <a:pt x="5565" y="20050"/>
                  </a:cubicBezTo>
                  <a:cubicBezTo>
                    <a:pt x="5619" y="20085"/>
                    <a:pt x="5748" y="20165"/>
                    <a:pt x="5834" y="20220"/>
                  </a:cubicBezTo>
                  <a:cubicBezTo>
                    <a:pt x="5841" y="20180"/>
                    <a:pt x="5845" y="20141"/>
                    <a:pt x="5868" y="20118"/>
                  </a:cubicBezTo>
                  <a:cubicBezTo>
                    <a:pt x="5919" y="20067"/>
                    <a:pt x="6239" y="20333"/>
                    <a:pt x="6239" y="20424"/>
                  </a:cubicBezTo>
                  <a:cubicBezTo>
                    <a:pt x="6239" y="20465"/>
                    <a:pt x="6297" y="20491"/>
                    <a:pt x="6340" y="20491"/>
                  </a:cubicBezTo>
                  <a:cubicBezTo>
                    <a:pt x="6383" y="20491"/>
                    <a:pt x="6494" y="20583"/>
                    <a:pt x="6609" y="20661"/>
                  </a:cubicBezTo>
                  <a:cubicBezTo>
                    <a:pt x="6725" y="20740"/>
                    <a:pt x="6967" y="20815"/>
                    <a:pt x="7148" y="20865"/>
                  </a:cubicBezTo>
                  <a:cubicBezTo>
                    <a:pt x="7330" y="20916"/>
                    <a:pt x="7595" y="21019"/>
                    <a:pt x="7721" y="21069"/>
                  </a:cubicBezTo>
                  <a:cubicBezTo>
                    <a:pt x="7825" y="21110"/>
                    <a:pt x="7915" y="21142"/>
                    <a:pt x="7991" y="21171"/>
                  </a:cubicBezTo>
                  <a:cubicBezTo>
                    <a:pt x="8062" y="21177"/>
                    <a:pt x="8143" y="21178"/>
                    <a:pt x="8260" y="21205"/>
                  </a:cubicBezTo>
                  <a:cubicBezTo>
                    <a:pt x="9055" y="21388"/>
                    <a:pt x="9280" y="21448"/>
                    <a:pt x="9777" y="21477"/>
                  </a:cubicBezTo>
                  <a:cubicBezTo>
                    <a:pt x="10061" y="21493"/>
                    <a:pt x="10345" y="21513"/>
                    <a:pt x="10383" y="21545"/>
                  </a:cubicBezTo>
                  <a:cubicBezTo>
                    <a:pt x="10430" y="21584"/>
                    <a:pt x="10583" y="21591"/>
                    <a:pt x="10855" y="21545"/>
                  </a:cubicBezTo>
                  <a:cubicBezTo>
                    <a:pt x="11077" y="21507"/>
                    <a:pt x="11342" y="21470"/>
                    <a:pt x="11462" y="21477"/>
                  </a:cubicBezTo>
                  <a:cubicBezTo>
                    <a:pt x="11763" y="21495"/>
                    <a:pt x="11910" y="21488"/>
                    <a:pt x="11866" y="21443"/>
                  </a:cubicBezTo>
                  <a:cubicBezTo>
                    <a:pt x="11845" y="21422"/>
                    <a:pt x="11866" y="21382"/>
                    <a:pt x="11900" y="21341"/>
                  </a:cubicBezTo>
                  <a:cubicBezTo>
                    <a:pt x="11960" y="21267"/>
                    <a:pt x="12046" y="21268"/>
                    <a:pt x="12270" y="21375"/>
                  </a:cubicBezTo>
                  <a:cubicBezTo>
                    <a:pt x="12386" y="21430"/>
                    <a:pt x="12683" y="21344"/>
                    <a:pt x="12708" y="21239"/>
                  </a:cubicBezTo>
                  <a:cubicBezTo>
                    <a:pt x="12714" y="21214"/>
                    <a:pt x="12871" y="21184"/>
                    <a:pt x="13045" y="21171"/>
                  </a:cubicBezTo>
                  <a:cubicBezTo>
                    <a:pt x="13457" y="21141"/>
                    <a:pt x="13581" y="21113"/>
                    <a:pt x="13685" y="21069"/>
                  </a:cubicBezTo>
                  <a:cubicBezTo>
                    <a:pt x="13733" y="21049"/>
                    <a:pt x="13911" y="20999"/>
                    <a:pt x="14090" y="20967"/>
                  </a:cubicBezTo>
                  <a:cubicBezTo>
                    <a:pt x="14269" y="20935"/>
                    <a:pt x="14508" y="20886"/>
                    <a:pt x="14629" y="20831"/>
                  </a:cubicBezTo>
                  <a:cubicBezTo>
                    <a:pt x="14750" y="20777"/>
                    <a:pt x="14874" y="20724"/>
                    <a:pt x="14899" y="20729"/>
                  </a:cubicBezTo>
                  <a:cubicBezTo>
                    <a:pt x="14941" y="20738"/>
                    <a:pt x="15717" y="20369"/>
                    <a:pt x="15909" y="20254"/>
                  </a:cubicBezTo>
                  <a:cubicBezTo>
                    <a:pt x="15957" y="20225"/>
                    <a:pt x="16176" y="20132"/>
                    <a:pt x="16381" y="20016"/>
                  </a:cubicBezTo>
                  <a:cubicBezTo>
                    <a:pt x="16917" y="19712"/>
                    <a:pt x="17286" y="19458"/>
                    <a:pt x="17594" y="19200"/>
                  </a:cubicBezTo>
                  <a:cubicBezTo>
                    <a:pt x="17742" y="19077"/>
                    <a:pt x="17937" y="18901"/>
                    <a:pt x="18032" y="18827"/>
                  </a:cubicBezTo>
                  <a:cubicBezTo>
                    <a:pt x="18045" y="18816"/>
                    <a:pt x="18054" y="18804"/>
                    <a:pt x="18066" y="18793"/>
                  </a:cubicBezTo>
                  <a:cubicBezTo>
                    <a:pt x="18073" y="18786"/>
                    <a:pt x="18092" y="18800"/>
                    <a:pt x="18100" y="18793"/>
                  </a:cubicBezTo>
                  <a:cubicBezTo>
                    <a:pt x="18132" y="18761"/>
                    <a:pt x="18146" y="18715"/>
                    <a:pt x="18167" y="18691"/>
                  </a:cubicBezTo>
                  <a:cubicBezTo>
                    <a:pt x="18194" y="18650"/>
                    <a:pt x="18201" y="18617"/>
                    <a:pt x="18201" y="18589"/>
                  </a:cubicBezTo>
                  <a:cubicBezTo>
                    <a:pt x="18201" y="18570"/>
                    <a:pt x="18226" y="18540"/>
                    <a:pt x="18234" y="18521"/>
                  </a:cubicBezTo>
                  <a:cubicBezTo>
                    <a:pt x="18231" y="18514"/>
                    <a:pt x="18207" y="18528"/>
                    <a:pt x="18201" y="18521"/>
                  </a:cubicBezTo>
                  <a:cubicBezTo>
                    <a:pt x="18149" y="18458"/>
                    <a:pt x="18175" y="18406"/>
                    <a:pt x="18302" y="18317"/>
                  </a:cubicBezTo>
                  <a:cubicBezTo>
                    <a:pt x="18390" y="18255"/>
                    <a:pt x="18501" y="18202"/>
                    <a:pt x="18538" y="18215"/>
                  </a:cubicBezTo>
                  <a:cubicBezTo>
                    <a:pt x="18607" y="18240"/>
                    <a:pt x="18883" y="17969"/>
                    <a:pt x="19144" y="17638"/>
                  </a:cubicBezTo>
                  <a:cubicBezTo>
                    <a:pt x="19134" y="17601"/>
                    <a:pt x="19160" y="17559"/>
                    <a:pt x="19212" y="17502"/>
                  </a:cubicBezTo>
                  <a:cubicBezTo>
                    <a:pt x="19268" y="17439"/>
                    <a:pt x="19300" y="17366"/>
                    <a:pt x="19279" y="17332"/>
                  </a:cubicBezTo>
                  <a:cubicBezTo>
                    <a:pt x="19258" y="17298"/>
                    <a:pt x="19286" y="17220"/>
                    <a:pt x="19346" y="17196"/>
                  </a:cubicBezTo>
                  <a:cubicBezTo>
                    <a:pt x="19410" y="17171"/>
                    <a:pt x="19499" y="17131"/>
                    <a:pt x="19582" y="17060"/>
                  </a:cubicBezTo>
                  <a:cubicBezTo>
                    <a:pt x="19628" y="17007"/>
                    <a:pt x="19668" y="16958"/>
                    <a:pt x="19683" y="16958"/>
                  </a:cubicBezTo>
                  <a:cubicBezTo>
                    <a:pt x="19796" y="16850"/>
                    <a:pt x="19882" y="16735"/>
                    <a:pt x="19919" y="16652"/>
                  </a:cubicBezTo>
                  <a:cubicBezTo>
                    <a:pt x="19952" y="16578"/>
                    <a:pt x="19986" y="16534"/>
                    <a:pt x="20020" y="16516"/>
                  </a:cubicBezTo>
                  <a:cubicBezTo>
                    <a:pt x="20034" y="16496"/>
                    <a:pt x="20074" y="16468"/>
                    <a:pt x="20088" y="16448"/>
                  </a:cubicBezTo>
                  <a:cubicBezTo>
                    <a:pt x="20083" y="16431"/>
                    <a:pt x="20069" y="16410"/>
                    <a:pt x="20054" y="16380"/>
                  </a:cubicBezTo>
                  <a:cubicBezTo>
                    <a:pt x="19980" y="16240"/>
                    <a:pt x="20049" y="16099"/>
                    <a:pt x="20492" y="15429"/>
                  </a:cubicBezTo>
                  <a:cubicBezTo>
                    <a:pt x="20662" y="15172"/>
                    <a:pt x="20795" y="14920"/>
                    <a:pt x="20795" y="14886"/>
                  </a:cubicBezTo>
                  <a:cubicBezTo>
                    <a:pt x="20795" y="14851"/>
                    <a:pt x="20835" y="14736"/>
                    <a:pt x="20896" y="14614"/>
                  </a:cubicBezTo>
                  <a:cubicBezTo>
                    <a:pt x="21146" y="14118"/>
                    <a:pt x="21314" y="13710"/>
                    <a:pt x="21301" y="13594"/>
                  </a:cubicBezTo>
                  <a:cubicBezTo>
                    <a:pt x="21293" y="13527"/>
                    <a:pt x="21326" y="13401"/>
                    <a:pt x="21368" y="13323"/>
                  </a:cubicBezTo>
                  <a:cubicBezTo>
                    <a:pt x="21411" y="13245"/>
                    <a:pt x="21458" y="13042"/>
                    <a:pt x="21469" y="12881"/>
                  </a:cubicBezTo>
                  <a:cubicBezTo>
                    <a:pt x="21561" y="11565"/>
                    <a:pt x="21587" y="11127"/>
                    <a:pt x="21570" y="10673"/>
                  </a:cubicBezTo>
                  <a:cubicBezTo>
                    <a:pt x="21560" y="10386"/>
                    <a:pt x="21544" y="9978"/>
                    <a:pt x="21537" y="9755"/>
                  </a:cubicBezTo>
                  <a:cubicBezTo>
                    <a:pt x="21514" y="9095"/>
                    <a:pt x="21419" y="8665"/>
                    <a:pt x="21334" y="8736"/>
                  </a:cubicBezTo>
                  <a:cubicBezTo>
                    <a:pt x="21226" y="8827"/>
                    <a:pt x="21152" y="8696"/>
                    <a:pt x="21132" y="8396"/>
                  </a:cubicBezTo>
                  <a:cubicBezTo>
                    <a:pt x="21120" y="8202"/>
                    <a:pt x="21140" y="8146"/>
                    <a:pt x="21200" y="8158"/>
                  </a:cubicBezTo>
                  <a:cubicBezTo>
                    <a:pt x="21252" y="8170"/>
                    <a:pt x="21255" y="8125"/>
                    <a:pt x="21233" y="8056"/>
                  </a:cubicBezTo>
                  <a:cubicBezTo>
                    <a:pt x="21216" y="7999"/>
                    <a:pt x="21178" y="7808"/>
                    <a:pt x="21132" y="7649"/>
                  </a:cubicBezTo>
                  <a:cubicBezTo>
                    <a:pt x="21016" y="7247"/>
                    <a:pt x="20874" y="6992"/>
                    <a:pt x="20829" y="7037"/>
                  </a:cubicBezTo>
                  <a:cubicBezTo>
                    <a:pt x="20808" y="7058"/>
                    <a:pt x="20784" y="7030"/>
                    <a:pt x="20762" y="6969"/>
                  </a:cubicBezTo>
                  <a:cubicBezTo>
                    <a:pt x="20739" y="6909"/>
                    <a:pt x="20697" y="6831"/>
                    <a:pt x="20660" y="6799"/>
                  </a:cubicBezTo>
                  <a:cubicBezTo>
                    <a:pt x="20624" y="6767"/>
                    <a:pt x="20523" y="6491"/>
                    <a:pt x="20425" y="6188"/>
                  </a:cubicBezTo>
                  <a:cubicBezTo>
                    <a:pt x="20327" y="5885"/>
                    <a:pt x="20161" y="5498"/>
                    <a:pt x="20088" y="5338"/>
                  </a:cubicBezTo>
                  <a:cubicBezTo>
                    <a:pt x="19889" y="4908"/>
                    <a:pt x="19326" y="4044"/>
                    <a:pt x="19212" y="4013"/>
                  </a:cubicBezTo>
                  <a:cubicBezTo>
                    <a:pt x="19157" y="3999"/>
                    <a:pt x="19056" y="3936"/>
                    <a:pt x="19009" y="3843"/>
                  </a:cubicBezTo>
                  <a:cubicBezTo>
                    <a:pt x="18888" y="3601"/>
                    <a:pt x="18606" y="3232"/>
                    <a:pt x="18538" y="3232"/>
                  </a:cubicBezTo>
                  <a:cubicBezTo>
                    <a:pt x="18485" y="3232"/>
                    <a:pt x="18133" y="2936"/>
                    <a:pt x="17426" y="2281"/>
                  </a:cubicBezTo>
                  <a:cubicBezTo>
                    <a:pt x="17157" y="2032"/>
                    <a:pt x="16040" y="1320"/>
                    <a:pt x="15876" y="1295"/>
                  </a:cubicBezTo>
                  <a:cubicBezTo>
                    <a:pt x="15822" y="1287"/>
                    <a:pt x="15762" y="1261"/>
                    <a:pt x="15741" y="1227"/>
                  </a:cubicBezTo>
                  <a:cubicBezTo>
                    <a:pt x="15644" y="1074"/>
                    <a:pt x="14162" y="446"/>
                    <a:pt x="13888" y="446"/>
                  </a:cubicBezTo>
                  <a:cubicBezTo>
                    <a:pt x="13809" y="446"/>
                    <a:pt x="13705" y="410"/>
                    <a:pt x="13685" y="378"/>
                  </a:cubicBezTo>
                  <a:cubicBezTo>
                    <a:pt x="13666" y="346"/>
                    <a:pt x="13559" y="344"/>
                    <a:pt x="13450" y="344"/>
                  </a:cubicBezTo>
                  <a:cubicBezTo>
                    <a:pt x="13340" y="344"/>
                    <a:pt x="13072" y="257"/>
                    <a:pt x="12843" y="174"/>
                  </a:cubicBezTo>
                  <a:cubicBezTo>
                    <a:pt x="12442" y="28"/>
                    <a:pt x="12395" y="21"/>
                    <a:pt x="10990" y="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947" name="Group"/>
            <p:cNvGrpSpPr/>
            <p:nvPr/>
          </p:nvGrpSpPr>
          <p:grpSpPr>
            <a:xfrm rot="19320000">
              <a:off x="2611222" y="694007"/>
              <a:ext cx="1014654" cy="960222"/>
              <a:chOff x="-76700" y="0"/>
              <a:chExt cx="1014652" cy="960221"/>
            </a:xfrm>
          </p:grpSpPr>
          <p:pic>
            <p:nvPicPr>
              <p:cNvPr id="945" name="Image" descr="Image"/>
              <p:cNvPicPr>
                <a:picLocks noChangeAspect="1"/>
              </p:cNvPicPr>
              <p:nvPr/>
            </p:nvPicPr>
            <p:blipFill>
              <a:blip r:embed="rId6"/>
              <a:srcRect l="34464" t="21777" r="37969" b="20709"/>
              <a:stretch>
                <a:fillRect/>
              </a:stretch>
            </p:blipFill>
            <p:spPr>
              <a:xfrm rot="9480000">
                <a:off x="-5550" y="205379"/>
                <a:ext cx="872351" cy="549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7" h="19479" extrusionOk="0">
                    <a:moveTo>
                      <a:pt x="7852" y="4879"/>
                    </a:moveTo>
                    <a:cubicBezTo>
                      <a:pt x="5457" y="7038"/>
                      <a:pt x="3222" y="9679"/>
                      <a:pt x="1718" y="12275"/>
                    </a:cubicBezTo>
                    <a:cubicBezTo>
                      <a:pt x="-1291" y="17468"/>
                      <a:pt x="-244" y="20540"/>
                      <a:pt x="4058" y="19142"/>
                    </a:cubicBezTo>
                    <a:cubicBezTo>
                      <a:pt x="8360" y="17745"/>
                      <a:pt x="14292" y="12397"/>
                      <a:pt x="17300" y="7205"/>
                    </a:cubicBezTo>
                    <a:cubicBezTo>
                      <a:pt x="20309" y="2012"/>
                      <a:pt x="19262" y="-1060"/>
                      <a:pt x="14960" y="338"/>
                    </a:cubicBezTo>
                    <a:cubicBezTo>
                      <a:pt x="12809" y="1037"/>
                      <a:pt x="10248" y="2720"/>
                      <a:pt x="7852" y="487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946" name="Oval"/>
              <p:cNvSpPr/>
              <p:nvPr/>
            </p:nvSpPr>
            <p:spPr>
              <a:xfrm rot="7740000">
                <a:off x="-60166" y="323423"/>
                <a:ext cx="981809" cy="313376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47"/>
              </a:p>
            </p:txBody>
          </p:sp>
        </p:grpSp>
        <p:grpSp>
          <p:nvGrpSpPr>
            <p:cNvPr id="951" name="Group"/>
            <p:cNvGrpSpPr/>
            <p:nvPr/>
          </p:nvGrpSpPr>
          <p:grpSpPr>
            <a:xfrm rot="18949076">
              <a:off x="2948733" y="986193"/>
              <a:ext cx="339792" cy="350342"/>
              <a:chOff x="0" y="0"/>
              <a:chExt cx="339791" cy="350341"/>
            </a:xfrm>
          </p:grpSpPr>
          <p:sp>
            <p:nvSpPr>
              <p:cNvPr id="948" name="Circle"/>
              <p:cNvSpPr/>
              <p:nvPr/>
            </p:nvSpPr>
            <p:spPr>
              <a:xfrm rot="4860000">
                <a:off x="4572" y="288050"/>
                <a:ext cx="57648" cy="58495"/>
              </a:xfrm>
              <a:prstGeom prst="ellipse">
                <a:avLst/>
              </a:prstGeom>
              <a:solidFill>
                <a:srgbClr val="0A000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87"/>
              </a:p>
            </p:txBody>
          </p:sp>
          <p:sp>
            <p:nvSpPr>
              <p:cNvPr id="949" name="Circle"/>
              <p:cNvSpPr/>
              <p:nvPr/>
            </p:nvSpPr>
            <p:spPr>
              <a:xfrm rot="4860000">
                <a:off x="277572" y="3796"/>
                <a:ext cx="57648" cy="58495"/>
              </a:xfrm>
              <a:prstGeom prst="ellipse">
                <a:avLst/>
              </a:prstGeom>
              <a:solidFill>
                <a:srgbClr val="130109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87"/>
              </a:p>
            </p:txBody>
          </p:sp>
          <p:sp>
            <p:nvSpPr>
              <p:cNvPr id="950" name="Line"/>
              <p:cNvSpPr/>
              <p:nvPr/>
            </p:nvSpPr>
            <p:spPr>
              <a:xfrm flipV="1">
                <a:off x="18891" y="33745"/>
                <a:ext cx="291903" cy="30227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87"/>
              </a:p>
            </p:txBody>
          </p:sp>
        </p:grpSp>
      </p:grpSp>
      <p:grpSp>
        <p:nvGrpSpPr>
          <p:cNvPr id="966" name="Group"/>
          <p:cNvGrpSpPr/>
          <p:nvPr/>
        </p:nvGrpSpPr>
        <p:grpSpPr>
          <a:xfrm>
            <a:off x="4015740" y="711711"/>
            <a:ext cx="2529854" cy="1651028"/>
            <a:chOff x="0" y="0"/>
            <a:chExt cx="3598013" cy="2348127"/>
          </a:xfrm>
        </p:grpSpPr>
        <p:pic>
          <p:nvPicPr>
            <p:cNvPr id="953" name="nuclei_illustration-6.pdf" descr="nuclei_illustration-6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530000">
              <a:off x="329320" y="330243"/>
              <a:ext cx="1690129" cy="1687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57" name="Group"/>
            <p:cNvGrpSpPr/>
            <p:nvPr/>
          </p:nvGrpSpPr>
          <p:grpSpPr>
            <a:xfrm>
              <a:off x="1171216" y="949164"/>
              <a:ext cx="1607660" cy="449018"/>
              <a:chOff x="0" y="0"/>
              <a:chExt cx="1607659" cy="449017"/>
            </a:xfrm>
          </p:grpSpPr>
          <p:sp>
            <p:nvSpPr>
              <p:cNvPr id="954" name="Line"/>
              <p:cNvSpPr/>
              <p:nvPr/>
            </p:nvSpPr>
            <p:spPr>
              <a:xfrm>
                <a:off x="0" y="220322"/>
                <a:ext cx="856993" cy="7480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955" name="Line"/>
              <p:cNvSpPr/>
              <p:nvPr/>
            </p:nvSpPr>
            <p:spPr>
              <a:xfrm>
                <a:off x="780250" y="233491"/>
                <a:ext cx="827410" cy="215527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956" name="Line"/>
              <p:cNvSpPr/>
              <p:nvPr/>
            </p:nvSpPr>
            <p:spPr>
              <a:xfrm flipV="1">
                <a:off x="782885" y="-1"/>
                <a:ext cx="822140" cy="215480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</p:grpSp>
        <p:pic>
          <p:nvPicPr>
            <p:cNvPr id="958" name="crystal_ball.png" descr="crystal_ball.png"/>
            <p:cNvPicPr>
              <a:picLocks noChangeAspect="1"/>
            </p:cNvPicPr>
            <p:nvPr/>
          </p:nvPicPr>
          <p:blipFill>
            <a:blip r:embed="rId5"/>
            <a:srcRect l="22263" t="1483" r="18180" b="11350"/>
            <a:stretch>
              <a:fillRect/>
            </a:stretch>
          </p:blipFill>
          <p:spPr>
            <a:xfrm>
              <a:off x="1049498" y="1041745"/>
              <a:ext cx="254120" cy="25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577" extrusionOk="0">
                  <a:moveTo>
                    <a:pt x="10990" y="4"/>
                  </a:moveTo>
                  <a:cubicBezTo>
                    <a:pt x="9865" y="-9"/>
                    <a:pt x="9482" y="12"/>
                    <a:pt x="9339" y="72"/>
                  </a:cubicBezTo>
                  <a:cubicBezTo>
                    <a:pt x="9236" y="115"/>
                    <a:pt x="8949" y="154"/>
                    <a:pt x="8698" y="174"/>
                  </a:cubicBezTo>
                  <a:cubicBezTo>
                    <a:pt x="8226" y="213"/>
                    <a:pt x="7515" y="376"/>
                    <a:pt x="7216" y="514"/>
                  </a:cubicBezTo>
                  <a:cubicBezTo>
                    <a:pt x="7121" y="558"/>
                    <a:pt x="6793" y="683"/>
                    <a:pt x="6508" y="786"/>
                  </a:cubicBezTo>
                  <a:cubicBezTo>
                    <a:pt x="5978" y="977"/>
                    <a:pt x="5632" y="1178"/>
                    <a:pt x="5632" y="1261"/>
                  </a:cubicBezTo>
                  <a:cubicBezTo>
                    <a:pt x="5632" y="1287"/>
                    <a:pt x="5495" y="1379"/>
                    <a:pt x="5329" y="1465"/>
                  </a:cubicBezTo>
                  <a:cubicBezTo>
                    <a:pt x="5163" y="1552"/>
                    <a:pt x="4974" y="1659"/>
                    <a:pt x="4925" y="1703"/>
                  </a:cubicBezTo>
                  <a:cubicBezTo>
                    <a:pt x="4875" y="1747"/>
                    <a:pt x="4813" y="1771"/>
                    <a:pt x="4790" y="1771"/>
                  </a:cubicBezTo>
                  <a:cubicBezTo>
                    <a:pt x="4677" y="1771"/>
                    <a:pt x="4251" y="2153"/>
                    <a:pt x="4251" y="2247"/>
                  </a:cubicBezTo>
                  <a:cubicBezTo>
                    <a:pt x="4251" y="2382"/>
                    <a:pt x="4091" y="2493"/>
                    <a:pt x="3981" y="2450"/>
                  </a:cubicBezTo>
                  <a:cubicBezTo>
                    <a:pt x="3934" y="2432"/>
                    <a:pt x="3866" y="2453"/>
                    <a:pt x="3846" y="2484"/>
                  </a:cubicBezTo>
                  <a:cubicBezTo>
                    <a:pt x="3827" y="2516"/>
                    <a:pt x="3730" y="2612"/>
                    <a:pt x="3610" y="2688"/>
                  </a:cubicBezTo>
                  <a:cubicBezTo>
                    <a:pt x="3025" y="3061"/>
                    <a:pt x="1679" y="4614"/>
                    <a:pt x="1825" y="4761"/>
                  </a:cubicBezTo>
                  <a:cubicBezTo>
                    <a:pt x="1857" y="4793"/>
                    <a:pt x="1841" y="4925"/>
                    <a:pt x="1791" y="5067"/>
                  </a:cubicBezTo>
                  <a:cubicBezTo>
                    <a:pt x="1746" y="5195"/>
                    <a:pt x="1723" y="5384"/>
                    <a:pt x="1723" y="5508"/>
                  </a:cubicBezTo>
                  <a:cubicBezTo>
                    <a:pt x="1723" y="5701"/>
                    <a:pt x="1690" y="5769"/>
                    <a:pt x="1488" y="5950"/>
                  </a:cubicBezTo>
                  <a:cubicBezTo>
                    <a:pt x="1209" y="6199"/>
                    <a:pt x="632" y="7138"/>
                    <a:pt x="544" y="7479"/>
                  </a:cubicBezTo>
                  <a:cubicBezTo>
                    <a:pt x="511" y="7608"/>
                    <a:pt x="438" y="7714"/>
                    <a:pt x="409" y="7717"/>
                  </a:cubicBezTo>
                  <a:cubicBezTo>
                    <a:pt x="308" y="7727"/>
                    <a:pt x="280" y="7905"/>
                    <a:pt x="342" y="8022"/>
                  </a:cubicBezTo>
                  <a:cubicBezTo>
                    <a:pt x="388" y="8110"/>
                    <a:pt x="363" y="8233"/>
                    <a:pt x="275" y="8498"/>
                  </a:cubicBezTo>
                  <a:cubicBezTo>
                    <a:pt x="210" y="8690"/>
                    <a:pt x="156" y="8975"/>
                    <a:pt x="140" y="9110"/>
                  </a:cubicBezTo>
                  <a:cubicBezTo>
                    <a:pt x="123" y="9244"/>
                    <a:pt x="87" y="9333"/>
                    <a:pt x="72" y="9348"/>
                  </a:cubicBezTo>
                  <a:cubicBezTo>
                    <a:pt x="58" y="9362"/>
                    <a:pt x="73" y="9409"/>
                    <a:pt x="106" y="9449"/>
                  </a:cubicBezTo>
                  <a:cubicBezTo>
                    <a:pt x="146" y="9497"/>
                    <a:pt x="141" y="9585"/>
                    <a:pt x="106" y="9653"/>
                  </a:cubicBezTo>
                  <a:cubicBezTo>
                    <a:pt x="76" y="9711"/>
                    <a:pt x="73" y="9866"/>
                    <a:pt x="72" y="9993"/>
                  </a:cubicBezTo>
                  <a:cubicBezTo>
                    <a:pt x="72" y="10121"/>
                    <a:pt x="27" y="10454"/>
                    <a:pt x="5" y="10741"/>
                  </a:cubicBezTo>
                  <a:cubicBezTo>
                    <a:pt x="-13" y="10979"/>
                    <a:pt x="19" y="11259"/>
                    <a:pt x="39" y="11488"/>
                  </a:cubicBezTo>
                  <a:cubicBezTo>
                    <a:pt x="59" y="11564"/>
                    <a:pt x="59" y="11657"/>
                    <a:pt x="72" y="11794"/>
                  </a:cubicBezTo>
                  <a:cubicBezTo>
                    <a:pt x="84" y="11905"/>
                    <a:pt x="118" y="12144"/>
                    <a:pt x="140" y="12303"/>
                  </a:cubicBezTo>
                  <a:cubicBezTo>
                    <a:pt x="161" y="12463"/>
                    <a:pt x="179" y="12692"/>
                    <a:pt x="173" y="12813"/>
                  </a:cubicBezTo>
                  <a:cubicBezTo>
                    <a:pt x="164" y="13022"/>
                    <a:pt x="179" y="13105"/>
                    <a:pt x="443" y="13696"/>
                  </a:cubicBezTo>
                  <a:cubicBezTo>
                    <a:pt x="504" y="13834"/>
                    <a:pt x="560" y="13977"/>
                    <a:pt x="544" y="14002"/>
                  </a:cubicBezTo>
                  <a:cubicBezTo>
                    <a:pt x="511" y="14056"/>
                    <a:pt x="696" y="14620"/>
                    <a:pt x="847" y="14919"/>
                  </a:cubicBezTo>
                  <a:cubicBezTo>
                    <a:pt x="905" y="15033"/>
                    <a:pt x="940" y="15159"/>
                    <a:pt x="948" y="15191"/>
                  </a:cubicBezTo>
                  <a:cubicBezTo>
                    <a:pt x="956" y="15223"/>
                    <a:pt x="1042" y="15344"/>
                    <a:pt x="1117" y="15463"/>
                  </a:cubicBezTo>
                  <a:cubicBezTo>
                    <a:pt x="1191" y="15582"/>
                    <a:pt x="1252" y="15719"/>
                    <a:pt x="1252" y="15735"/>
                  </a:cubicBezTo>
                  <a:cubicBezTo>
                    <a:pt x="1252" y="15763"/>
                    <a:pt x="1636" y="16369"/>
                    <a:pt x="1858" y="16686"/>
                  </a:cubicBezTo>
                  <a:cubicBezTo>
                    <a:pt x="1914" y="16765"/>
                    <a:pt x="1987" y="16878"/>
                    <a:pt x="2027" y="16958"/>
                  </a:cubicBezTo>
                  <a:cubicBezTo>
                    <a:pt x="2066" y="17038"/>
                    <a:pt x="2164" y="17190"/>
                    <a:pt x="2229" y="17298"/>
                  </a:cubicBezTo>
                  <a:lnTo>
                    <a:pt x="2330" y="17468"/>
                  </a:lnTo>
                  <a:cubicBezTo>
                    <a:pt x="2497" y="17646"/>
                    <a:pt x="2663" y="17763"/>
                    <a:pt x="2701" y="17739"/>
                  </a:cubicBezTo>
                  <a:cubicBezTo>
                    <a:pt x="2753" y="17707"/>
                    <a:pt x="3226" y="18281"/>
                    <a:pt x="3206" y="18351"/>
                  </a:cubicBezTo>
                  <a:cubicBezTo>
                    <a:pt x="3190" y="18408"/>
                    <a:pt x="4267" y="19364"/>
                    <a:pt x="4588" y="19574"/>
                  </a:cubicBezTo>
                  <a:cubicBezTo>
                    <a:pt x="4727" y="19665"/>
                    <a:pt x="4940" y="19771"/>
                    <a:pt x="5059" y="19812"/>
                  </a:cubicBezTo>
                  <a:cubicBezTo>
                    <a:pt x="5179" y="19853"/>
                    <a:pt x="5408" y="19949"/>
                    <a:pt x="5565" y="20050"/>
                  </a:cubicBezTo>
                  <a:cubicBezTo>
                    <a:pt x="5619" y="20085"/>
                    <a:pt x="5748" y="20165"/>
                    <a:pt x="5834" y="20220"/>
                  </a:cubicBezTo>
                  <a:cubicBezTo>
                    <a:pt x="5841" y="20180"/>
                    <a:pt x="5845" y="20141"/>
                    <a:pt x="5868" y="20118"/>
                  </a:cubicBezTo>
                  <a:cubicBezTo>
                    <a:pt x="5919" y="20067"/>
                    <a:pt x="6239" y="20333"/>
                    <a:pt x="6239" y="20424"/>
                  </a:cubicBezTo>
                  <a:cubicBezTo>
                    <a:pt x="6239" y="20465"/>
                    <a:pt x="6297" y="20491"/>
                    <a:pt x="6340" y="20491"/>
                  </a:cubicBezTo>
                  <a:cubicBezTo>
                    <a:pt x="6383" y="20491"/>
                    <a:pt x="6494" y="20583"/>
                    <a:pt x="6609" y="20661"/>
                  </a:cubicBezTo>
                  <a:cubicBezTo>
                    <a:pt x="6725" y="20740"/>
                    <a:pt x="6967" y="20815"/>
                    <a:pt x="7148" y="20865"/>
                  </a:cubicBezTo>
                  <a:cubicBezTo>
                    <a:pt x="7330" y="20916"/>
                    <a:pt x="7595" y="21019"/>
                    <a:pt x="7721" y="21069"/>
                  </a:cubicBezTo>
                  <a:cubicBezTo>
                    <a:pt x="7825" y="21110"/>
                    <a:pt x="7915" y="21142"/>
                    <a:pt x="7991" y="21171"/>
                  </a:cubicBezTo>
                  <a:cubicBezTo>
                    <a:pt x="8062" y="21177"/>
                    <a:pt x="8143" y="21178"/>
                    <a:pt x="8260" y="21205"/>
                  </a:cubicBezTo>
                  <a:cubicBezTo>
                    <a:pt x="9055" y="21388"/>
                    <a:pt x="9280" y="21448"/>
                    <a:pt x="9777" y="21477"/>
                  </a:cubicBezTo>
                  <a:cubicBezTo>
                    <a:pt x="10061" y="21493"/>
                    <a:pt x="10345" y="21513"/>
                    <a:pt x="10383" y="21545"/>
                  </a:cubicBezTo>
                  <a:cubicBezTo>
                    <a:pt x="10430" y="21584"/>
                    <a:pt x="10583" y="21591"/>
                    <a:pt x="10855" y="21545"/>
                  </a:cubicBezTo>
                  <a:cubicBezTo>
                    <a:pt x="11077" y="21507"/>
                    <a:pt x="11342" y="21470"/>
                    <a:pt x="11462" y="21477"/>
                  </a:cubicBezTo>
                  <a:cubicBezTo>
                    <a:pt x="11763" y="21495"/>
                    <a:pt x="11910" y="21488"/>
                    <a:pt x="11866" y="21443"/>
                  </a:cubicBezTo>
                  <a:cubicBezTo>
                    <a:pt x="11845" y="21422"/>
                    <a:pt x="11866" y="21382"/>
                    <a:pt x="11900" y="21341"/>
                  </a:cubicBezTo>
                  <a:cubicBezTo>
                    <a:pt x="11960" y="21267"/>
                    <a:pt x="12046" y="21268"/>
                    <a:pt x="12270" y="21375"/>
                  </a:cubicBezTo>
                  <a:cubicBezTo>
                    <a:pt x="12386" y="21430"/>
                    <a:pt x="12683" y="21344"/>
                    <a:pt x="12708" y="21239"/>
                  </a:cubicBezTo>
                  <a:cubicBezTo>
                    <a:pt x="12714" y="21214"/>
                    <a:pt x="12871" y="21184"/>
                    <a:pt x="13045" y="21171"/>
                  </a:cubicBezTo>
                  <a:cubicBezTo>
                    <a:pt x="13457" y="21141"/>
                    <a:pt x="13581" y="21113"/>
                    <a:pt x="13685" y="21069"/>
                  </a:cubicBezTo>
                  <a:cubicBezTo>
                    <a:pt x="13733" y="21049"/>
                    <a:pt x="13911" y="20999"/>
                    <a:pt x="14090" y="20967"/>
                  </a:cubicBezTo>
                  <a:cubicBezTo>
                    <a:pt x="14269" y="20935"/>
                    <a:pt x="14508" y="20886"/>
                    <a:pt x="14629" y="20831"/>
                  </a:cubicBezTo>
                  <a:cubicBezTo>
                    <a:pt x="14750" y="20777"/>
                    <a:pt x="14874" y="20724"/>
                    <a:pt x="14899" y="20729"/>
                  </a:cubicBezTo>
                  <a:cubicBezTo>
                    <a:pt x="14941" y="20738"/>
                    <a:pt x="15717" y="20369"/>
                    <a:pt x="15909" y="20254"/>
                  </a:cubicBezTo>
                  <a:cubicBezTo>
                    <a:pt x="15957" y="20225"/>
                    <a:pt x="16176" y="20132"/>
                    <a:pt x="16381" y="20016"/>
                  </a:cubicBezTo>
                  <a:cubicBezTo>
                    <a:pt x="16917" y="19712"/>
                    <a:pt x="17286" y="19458"/>
                    <a:pt x="17594" y="19200"/>
                  </a:cubicBezTo>
                  <a:cubicBezTo>
                    <a:pt x="17742" y="19077"/>
                    <a:pt x="17937" y="18901"/>
                    <a:pt x="18032" y="18827"/>
                  </a:cubicBezTo>
                  <a:cubicBezTo>
                    <a:pt x="18045" y="18816"/>
                    <a:pt x="18054" y="18804"/>
                    <a:pt x="18066" y="18793"/>
                  </a:cubicBezTo>
                  <a:cubicBezTo>
                    <a:pt x="18073" y="18786"/>
                    <a:pt x="18092" y="18800"/>
                    <a:pt x="18100" y="18793"/>
                  </a:cubicBezTo>
                  <a:cubicBezTo>
                    <a:pt x="18132" y="18761"/>
                    <a:pt x="18146" y="18715"/>
                    <a:pt x="18167" y="18691"/>
                  </a:cubicBezTo>
                  <a:cubicBezTo>
                    <a:pt x="18194" y="18650"/>
                    <a:pt x="18201" y="18617"/>
                    <a:pt x="18201" y="18589"/>
                  </a:cubicBezTo>
                  <a:cubicBezTo>
                    <a:pt x="18201" y="18570"/>
                    <a:pt x="18226" y="18540"/>
                    <a:pt x="18234" y="18521"/>
                  </a:cubicBezTo>
                  <a:cubicBezTo>
                    <a:pt x="18231" y="18514"/>
                    <a:pt x="18207" y="18528"/>
                    <a:pt x="18201" y="18521"/>
                  </a:cubicBezTo>
                  <a:cubicBezTo>
                    <a:pt x="18149" y="18458"/>
                    <a:pt x="18175" y="18406"/>
                    <a:pt x="18302" y="18317"/>
                  </a:cubicBezTo>
                  <a:cubicBezTo>
                    <a:pt x="18390" y="18255"/>
                    <a:pt x="18501" y="18202"/>
                    <a:pt x="18538" y="18215"/>
                  </a:cubicBezTo>
                  <a:cubicBezTo>
                    <a:pt x="18607" y="18240"/>
                    <a:pt x="18883" y="17969"/>
                    <a:pt x="19144" y="17638"/>
                  </a:cubicBezTo>
                  <a:cubicBezTo>
                    <a:pt x="19134" y="17601"/>
                    <a:pt x="19160" y="17559"/>
                    <a:pt x="19212" y="17502"/>
                  </a:cubicBezTo>
                  <a:cubicBezTo>
                    <a:pt x="19268" y="17439"/>
                    <a:pt x="19300" y="17366"/>
                    <a:pt x="19279" y="17332"/>
                  </a:cubicBezTo>
                  <a:cubicBezTo>
                    <a:pt x="19258" y="17298"/>
                    <a:pt x="19286" y="17220"/>
                    <a:pt x="19346" y="17196"/>
                  </a:cubicBezTo>
                  <a:cubicBezTo>
                    <a:pt x="19410" y="17171"/>
                    <a:pt x="19499" y="17131"/>
                    <a:pt x="19582" y="17060"/>
                  </a:cubicBezTo>
                  <a:cubicBezTo>
                    <a:pt x="19628" y="17007"/>
                    <a:pt x="19668" y="16958"/>
                    <a:pt x="19683" y="16958"/>
                  </a:cubicBezTo>
                  <a:cubicBezTo>
                    <a:pt x="19796" y="16850"/>
                    <a:pt x="19882" y="16735"/>
                    <a:pt x="19919" y="16652"/>
                  </a:cubicBezTo>
                  <a:cubicBezTo>
                    <a:pt x="19952" y="16578"/>
                    <a:pt x="19986" y="16534"/>
                    <a:pt x="20020" y="16516"/>
                  </a:cubicBezTo>
                  <a:cubicBezTo>
                    <a:pt x="20034" y="16496"/>
                    <a:pt x="20074" y="16468"/>
                    <a:pt x="20088" y="16448"/>
                  </a:cubicBezTo>
                  <a:cubicBezTo>
                    <a:pt x="20083" y="16431"/>
                    <a:pt x="20069" y="16410"/>
                    <a:pt x="20054" y="16380"/>
                  </a:cubicBezTo>
                  <a:cubicBezTo>
                    <a:pt x="19980" y="16240"/>
                    <a:pt x="20049" y="16099"/>
                    <a:pt x="20492" y="15429"/>
                  </a:cubicBezTo>
                  <a:cubicBezTo>
                    <a:pt x="20662" y="15172"/>
                    <a:pt x="20795" y="14920"/>
                    <a:pt x="20795" y="14886"/>
                  </a:cubicBezTo>
                  <a:cubicBezTo>
                    <a:pt x="20795" y="14851"/>
                    <a:pt x="20835" y="14736"/>
                    <a:pt x="20896" y="14614"/>
                  </a:cubicBezTo>
                  <a:cubicBezTo>
                    <a:pt x="21146" y="14118"/>
                    <a:pt x="21314" y="13710"/>
                    <a:pt x="21301" y="13594"/>
                  </a:cubicBezTo>
                  <a:cubicBezTo>
                    <a:pt x="21293" y="13527"/>
                    <a:pt x="21326" y="13401"/>
                    <a:pt x="21368" y="13323"/>
                  </a:cubicBezTo>
                  <a:cubicBezTo>
                    <a:pt x="21411" y="13245"/>
                    <a:pt x="21458" y="13042"/>
                    <a:pt x="21469" y="12881"/>
                  </a:cubicBezTo>
                  <a:cubicBezTo>
                    <a:pt x="21561" y="11565"/>
                    <a:pt x="21587" y="11127"/>
                    <a:pt x="21570" y="10673"/>
                  </a:cubicBezTo>
                  <a:cubicBezTo>
                    <a:pt x="21560" y="10386"/>
                    <a:pt x="21544" y="9978"/>
                    <a:pt x="21537" y="9755"/>
                  </a:cubicBezTo>
                  <a:cubicBezTo>
                    <a:pt x="21514" y="9095"/>
                    <a:pt x="21419" y="8665"/>
                    <a:pt x="21334" y="8736"/>
                  </a:cubicBezTo>
                  <a:cubicBezTo>
                    <a:pt x="21226" y="8827"/>
                    <a:pt x="21152" y="8696"/>
                    <a:pt x="21132" y="8396"/>
                  </a:cubicBezTo>
                  <a:cubicBezTo>
                    <a:pt x="21120" y="8202"/>
                    <a:pt x="21140" y="8146"/>
                    <a:pt x="21200" y="8158"/>
                  </a:cubicBezTo>
                  <a:cubicBezTo>
                    <a:pt x="21252" y="8170"/>
                    <a:pt x="21255" y="8125"/>
                    <a:pt x="21233" y="8056"/>
                  </a:cubicBezTo>
                  <a:cubicBezTo>
                    <a:pt x="21216" y="7999"/>
                    <a:pt x="21178" y="7808"/>
                    <a:pt x="21132" y="7649"/>
                  </a:cubicBezTo>
                  <a:cubicBezTo>
                    <a:pt x="21016" y="7247"/>
                    <a:pt x="20874" y="6992"/>
                    <a:pt x="20829" y="7037"/>
                  </a:cubicBezTo>
                  <a:cubicBezTo>
                    <a:pt x="20808" y="7058"/>
                    <a:pt x="20784" y="7030"/>
                    <a:pt x="20762" y="6969"/>
                  </a:cubicBezTo>
                  <a:cubicBezTo>
                    <a:pt x="20739" y="6909"/>
                    <a:pt x="20697" y="6831"/>
                    <a:pt x="20660" y="6799"/>
                  </a:cubicBezTo>
                  <a:cubicBezTo>
                    <a:pt x="20624" y="6767"/>
                    <a:pt x="20523" y="6491"/>
                    <a:pt x="20425" y="6188"/>
                  </a:cubicBezTo>
                  <a:cubicBezTo>
                    <a:pt x="20327" y="5885"/>
                    <a:pt x="20161" y="5498"/>
                    <a:pt x="20088" y="5338"/>
                  </a:cubicBezTo>
                  <a:cubicBezTo>
                    <a:pt x="19889" y="4908"/>
                    <a:pt x="19326" y="4044"/>
                    <a:pt x="19212" y="4013"/>
                  </a:cubicBezTo>
                  <a:cubicBezTo>
                    <a:pt x="19157" y="3999"/>
                    <a:pt x="19056" y="3936"/>
                    <a:pt x="19009" y="3843"/>
                  </a:cubicBezTo>
                  <a:cubicBezTo>
                    <a:pt x="18888" y="3601"/>
                    <a:pt x="18606" y="3232"/>
                    <a:pt x="18538" y="3232"/>
                  </a:cubicBezTo>
                  <a:cubicBezTo>
                    <a:pt x="18485" y="3232"/>
                    <a:pt x="18133" y="2936"/>
                    <a:pt x="17426" y="2281"/>
                  </a:cubicBezTo>
                  <a:cubicBezTo>
                    <a:pt x="17157" y="2032"/>
                    <a:pt x="16040" y="1320"/>
                    <a:pt x="15876" y="1295"/>
                  </a:cubicBezTo>
                  <a:cubicBezTo>
                    <a:pt x="15822" y="1287"/>
                    <a:pt x="15762" y="1261"/>
                    <a:pt x="15741" y="1227"/>
                  </a:cubicBezTo>
                  <a:cubicBezTo>
                    <a:pt x="15644" y="1074"/>
                    <a:pt x="14162" y="446"/>
                    <a:pt x="13888" y="446"/>
                  </a:cubicBezTo>
                  <a:cubicBezTo>
                    <a:pt x="13809" y="446"/>
                    <a:pt x="13705" y="410"/>
                    <a:pt x="13685" y="378"/>
                  </a:cubicBezTo>
                  <a:cubicBezTo>
                    <a:pt x="13666" y="346"/>
                    <a:pt x="13559" y="344"/>
                    <a:pt x="13450" y="344"/>
                  </a:cubicBezTo>
                  <a:cubicBezTo>
                    <a:pt x="13340" y="344"/>
                    <a:pt x="13072" y="257"/>
                    <a:pt x="12843" y="174"/>
                  </a:cubicBezTo>
                  <a:cubicBezTo>
                    <a:pt x="12442" y="28"/>
                    <a:pt x="12395" y="21"/>
                    <a:pt x="10990" y="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961" name="Group"/>
            <p:cNvGrpSpPr/>
            <p:nvPr/>
          </p:nvGrpSpPr>
          <p:grpSpPr>
            <a:xfrm rot="19320000">
              <a:off x="2395323" y="694007"/>
              <a:ext cx="1014653" cy="960222"/>
              <a:chOff x="-76700" y="0"/>
              <a:chExt cx="1014652" cy="960221"/>
            </a:xfrm>
          </p:grpSpPr>
          <p:pic>
            <p:nvPicPr>
              <p:cNvPr id="959" name="Image" descr="Image"/>
              <p:cNvPicPr>
                <a:picLocks noChangeAspect="1"/>
              </p:cNvPicPr>
              <p:nvPr/>
            </p:nvPicPr>
            <p:blipFill>
              <a:blip r:embed="rId6"/>
              <a:srcRect l="34464" t="21777" r="37969" b="20709"/>
              <a:stretch>
                <a:fillRect/>
              </a:stretch>
            </p:blipFill>
            <p:spPr>
              <a:xfrm rot="9480000">
                <a:off x="-5550" y="205379"/>
                <a:ext cx="872351" cy="549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7" h="19479" extrusionOk="0">
                    <a:moveTo>
                      <a:pt x="7852" y="4879"/>
                    </a:moveTo>
                    <a:cubicBezTo>
                      <a:pt x="5457" y="7038"/>
                      <a:pt x="3222" y="9679"/>
                      <a:pt x="1718" y="12275"/>
                    </a:cubicBezTo>
                    <a:cubicBezTo>
                      <a:pt x="-1291" y="17468"/>
                      <a:pt x="-244" y="20540"/>
                      <a:pt x="4058" y="19142"/>
                    </a:cubicBezTo>
                    <a:cubicBezTo>
                      <a:pt x="8360" y="17745"/>
                      <a:pt x="14292" y="12397"/>
                      <a:pt x="17300" y="7205"/>
                    </a:cubicBezTo>
                    <a:cubicBezTo>
                      <a:pt x="20309" y="2012"/>
                      <a:pt x="19262" y="-1060"/>
                      <a:pt x="14960" y="338"/>
                    </a:cubicBezTo>
                    <a:cubicBezTo>
                      <a:pt x="12809" y="1037"/>
                      <a:pt x="10248" y="2720"/>
                      <a:pt x="7852" y="487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960" name="Oval"/>
              <p:cNvSpPr/>
              <p:nvPr/>
            </p:nvSpPr>
            <p:spPr>
              <a:xfrm rot="7740000">
                <a:off x="-60166" y="323423"/>
                <a:ext cx="981809" cy="313376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47"/>
              </a:p>
            </p:txBody>
          </p:sp>
        </p:grpSp>
        <p:grpSp>
          <p:nvGrpSpPr>
            <p:cNvPr id="965" name="Group"/>
            <p:cNvGrpSpPr/>
            <p:nvPr/>
          </p:nvGrpSpPr>
          <p:grpSpPr>
            <a:xfrm rot="18949076">
              <a:off x="2732833" y="986193"/>
              <a:ext cx="339793" cy="350342"/>
              <a:chOff x="0" y="0"/>
              <a:chExt cx="339791" cy="350341"/>
            </a:xfrm>
          </p:grpSpPr>
          <p:sp>
            <p:nvSpPr>
              <p:cNvPr id="962" name="Circle"/>
              <p:cNvSpPr/>
              <p:nvPr/>
            </p:nvSpPr>
            <p:spPr>
              <a:xfrm rot="4860000">
                <a:off x="4572" y="288050"/>
                <a:ext cx="57648" cy="58495"/>
              </a:xfrm>
              <a:prstGeom prst="ellipse">
                <a:avLst/>
              </a:prstGeom>
              <a:solidFill>
                <a:srgbClr val="0A000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87"/>
              </a:p>
            </p:txBody>
          </p:sp>
          <p:sp>
            <p:nvSpPr>
              <p:cNvPr id="963" name="Circle"/>
              <p:cNvSpPr/>
              <p:nvPr/>
            </p:nvSpPr>
            <p:spPr>
              <a:xfrm rot="4860000">
                <a:off x="277572" y="3796"/>
                <a:ext cx="57648" cy="58495"/>
              </a:xfrm>
              <a:prstGeom prst="ellipse">
                <a:avLst/>
              </a:prstGeom>
              <a:solidFill>
                <a:srgbClr val="130109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87"/>
              </a:p>
            </p:txBody>
          </p:sp>
          <p:sp>
            <p:nvSpPr>
              <p:cNvPr id="964" name="Line"/>
              <p:cNvSpPr/>
              <p:nvPr/>
            </p:nvSpPr>
            <p:spPr>
              <a:xfrm flipV="1">
                <a:off x="18891" y="33745"/>
                <a:ext cx="291903" cy="30227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87"/>
              </a:p>
            </p:txBody>
          </p:sp>
        </p:grpSp>
      </p:grpSp>
      <p:sp>
        <p:nvSpPr>
          <p:cNvPr id="967" name="nuclear size: L"/>
          <p:cNvSpPr txBox="1"/>
          <p:nvPr/>
        </p:nvSpPr>
        <p:spPr>
          <a:xfrm>
            <a:off x="5212300" y="788179"/>
            <a:ext cx="1471338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spcBef>
                <a:spcPts val="2800"/>
              </a:spcBef>
              <a:defRPr sz="2600" b="1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None/>
            </a:pPr>
            <a:r>
              <a:rPr sz="1828" dirty="0"/>
              <a:t>nuclear size: L</a:t>
            </a:r>
          </a:p>
        </p:txBody>
      </p:sp>
      <p:sp>
        <p:nvSpPr>
          <p:cNvPr id="968" name="Onset of modification expected at 𝛕 ~ L ➜ θL ~ (pTL)-1/2"/>
          <p:cNvSpPr txBox="1"/>
          <p:nvPr/>
        </p:nvSpPr>
        <p:spPr>
          <a:xfrm>
            <a:off x="121806" y="2806680"/>
            <a:ext cx="2211085" cy="916021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spcBef>
                <a:spcPts val="1969"/>
              </a:spcBef>
              <a:buNone/>
              <a:defRPr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828"/>
              <a:t>Onset of modification expected at 𝛕 ~ L ➜ θ</a:t>
            </a:r>
            <a:r>
              <a:rPr sz="1828" baseline="-5999"/>
              <a:t>L</a:t>
            </a:r>
            <a:r>
              <a:rPr sz="1828"/>
              <a:t> ~ (p</a:t>
            </a:r>
            <a:r>
              <a:rPr sz="1828" baseline="-5999"/>
              <a:t>T</a:t>
            </a:r>
            <a:r>
              <a:rPr sz="1828"/>
              <a:t>L)</a:t>
            </a:r>
            <a:r>
              <a:rPr sz="1828" baseline="31999"/>
              <a:t>-1/2</a:t>
            </a:r>
          </a:p>
        </p:txBody>
      </p:sp>
      <p:sp>
        <p:nvSpPr>
          <p:cNvPr id="969" name="Large θ"/>
          <p:cNvSpPr txBox="1"/>
          <p:nvPr/>
        </p:nvSpPr>
        <p:spPr>
          <a:xfrm>
            <a:off x="8066262" y="2247776"/>
            <a:ext cx="815873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spcBef>
                <a:spcPts val="2800"/>
              </a:spcBef>
              <a:defRPr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None/>
            </a:pPr>
            <a:r>
              <a:rPr sz="1828" dirty="0"/>
              <a:t>Large </a:t>
            </a:r>
            <a:r>
              <a:rPr sz="1828" dirty="0" err="1"/>
              <a:t>θ</a:t>
            </a:r>
            <a:endParaRPr sz="1828" dirty="0"/>
          </a:p>
        </p:txBody>
      </p:sp>
      <p:sp>
        <p:nvSpPr>
          <p:cNvPr id="970" name="Peak width further broadened by collisional effect"/>
          <p:cNvSpPr txBox="1"/>
          <p:nvPr/>
        </p:nvSpPr>
        <p:spPr>
          <a:xfrm>
            <a:off x="157743" y="5166731"/>
            <a:ext cx="2139211" cy="91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spcBef>
                <a:spcPts val="2800"/>
              </a:spcBef>
              <a:defRPr sz="2600" b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None/>
            </a:pPr>
            <a:r>
              <a:rPr sz="1828" dirty="0"/>
              <a:t>Peak width further broadened by collisional effect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6A03-5082-5044-AF2D-3642578E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 of </a:t>
            </a:r>
            <a:r>
              <a:rPr lang="en-US" dirty="0" err="1"/>
              <a:t>e+p</a:t>
            </a:r>
            <a:r>
              <a:rPr lang="en-US" dirty="0"/>
              <a:t> to </a:t>
            </a:r>
            <a:r>
              <a:rPr lang="en-US" dirty="0" err="1"/>
              <a:t>e+A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3080F-567F-594F-B508-2C8F7EF081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4759E-9714-E24E-90FF-5D6C147F1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263650"/>
            <a:ext cx="6654800" cy="433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ED6640-87D3-1641-8011-2F80594A5D11}"/>
              </a:ext>
            </a:extLst>
          </p:cNvPr>
          <p:cNvSpPr txBox="1"/>
          <p:nvPr/>
        </p:nvSpPr>
        <p:spPr>
          <a:xfrm>
            <a:off x="4115003" y="888967"/>
            <a:ext cx="4083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1" dirty="0">
                <a:solidFill>
                  <a:schemeClr val="tx1"/>
                </a:solidFill>
                <a:latin typeface="+mn-lt"/>
              </a:rPr>
              <a:t>Liu, Liu, Pan, Yuan, Zhu arXiv:2301.01788 </a:t>
            </a:r>
          </a:p>
        </p:txBody>
      </p:sp>
    </p:spTree>
    <p:extLst>
      <p:ext uri="{BB962C8B-B14F-4D97-AF65-F5344CB8AC3E}">
        <p14:creationId xmlns:p14="http://schemas.microsoft.com/office/powerpoint/2010/main" val="111319662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03256-FBDC-4D47-8DF3-613373180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 with </a:t>
            </a:r>
            <a:r>
              <a:rPr lang="en-US" dirty="0" err="1"/>
              <a:t>pQCD</a:t>
            </a:r>
            <a:r>
              <a:rPr lang="en-US" dirty="0"/>
              <a:t> prediction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235C16-3010-0D43-A841-2C2A43895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DE5B3-F800-7741-970A-A1E4C706E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92"/>
          <a:stretch/>
        </p:blipFill>
        <p:spPr>
          <a:xfrm>
            <a:off x="1946600" y="1371600"/>
            <a:ext cx="52507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9327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54D4ED-0581-084F-9150-444B2EEADA3B}"/>
                  </a:ext>
                </a:extLst>
              </p:cNvPr>
              <p:cNvSpPr txBox="1"/>
              <p:nvPr/>
            </p:nvSpPr>
            <p:spPr>
              <a:xfrm>
                <a:off x="6182025" y="967807"/>
                <a:ext cx="2775490" cy="3642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+mn-lt"/>
                  </a:rPr>
                  <a:t>Exchanged </a:t>
                </a:r>
                <a:r>
                  <a:rPr lang="en-US" sz="2400" dirty="0" err="1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  <a:latin typeface="+mn-lt"/>
                  </a:rPr>
                  <a:t>T</a:t>
                </a:r>
                <a:r>
                  <a:rPr lang="en-US" sz="240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~ </a:t>
                </a:r>
                <a:r>
                  <a:rPr lang="en-US" sz="2400" dirty="0" err="1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  <a:latin typeface="+mn-lt"/>
                  </a:rPr>
                  <a:t>Tjet</a:t>
                </a:r>
                <a:r>
                  <a:rPr lang="en-US" sz="2400" dirty="0">
                    <a:solidFill>
                      <a:schemeClr val="tx1"/>
                    </a:solidFill>
                    <a:latin typeface="+mn-lt"/>
                  </a:rPr>
                  <a:t> x R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+mn-lt"/>
                  </a:rPr>
                  <a:t>L  </a:t>
                </a:r>
                <a:r>
                  <a:rPr lang="en-US" sz="2400" dirty="0">
                    <a:solidFill>
                      <a:schemeClr val="tx1"/>
                    </a:solidFill>
                    <a:latin typeface="+mn-lt"/>
                  </a:rPr>
                  <a:t>(Q of hard process)</a:t>
                </a:r>
                <a:endParaRPr lang="en-US" sz="2400" baseline="-25000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buNone/>
                </a:pPr>
                <a:r>
                  <a:rPr lang="en-US" sz="2400" baseline="-25000" dirty="0">
                    <a:solidFill>
                      <a:schemeClr val="tx1"/>
                    </a:solidFill>
                    <a:latin typeface="+mn-lt"/>
                  </a:rPr>
                  <a:t>     </a:t>
                </a:r>
              </a:p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>
                  <a:buNone/>
                </a:pPr>
                <a:r>
                  <a:rPr lang="en-US" sz="2400" b="0" i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angular distance</a:t>
                </a:r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+mn-lt"/>
                  </a:rPr>
                  <a:t>500 GeV jets</a:t>
                </a:r>
              </a:p>
              <a:p>
                <a:pPr>
                  <a:buNone/>
                </a:pPr>
                <a:r>
                  <a:rPr lang="en-US" sz="2400" i="1" dirty="0">
                    <a:solidFill>
                      <a:srgbClr val="7030A0"/>
                    </a:solidFill>
                    <a:latin typeface="+mn-lt"/>
                  </a:rPr>
                  <a:t>No correction for detector effects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54D4ED-0581-084F-9150-444B2EEAD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025" y="967807"/>
                <a:ext cx="2775490" cy="3642023"/>
              </a:xfrm>
              <a:prstGeom prst="rect">
                <a:avLst/>
              </a:prstGeom>
              <a:blipFill>
                <a:blip r:embed="rId2"/>
                <a:stretch>
                  <a:fillRect l="-3182" t="-1394" b="-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BD9ED05-8789-1F42-9AFC-DD40BF7E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6" y="34795"/>
            <a:ext cx="8258247" cy="457200"/>
          </a:xfrm>
        </p:spPr>
        <p:txBody>
          <a:bodyPr/>
          <a:lstStyle/>
          <a:p>
            <a:r>
              <a:rPr lang="en-US" dirty="0"/>
              <a:t>Inside jets:  </a:t>
            </a:r>
            <a:r>
              <a:rPr lang="en-US" dirty="0" err="1"/>
              <a:t>pQCD</a:t>
            </a:r>
            <a:r>
              <a:rPr lang="en-US" dirty="0"/>
              <a:t> &amp; non-perturbative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FE939-8E2D-234E-B75C-3CE9B1EDA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13" y="4563453"/>
            <a:ext cx="8576543" cy="2160587"/>
          </a:xfrm>
          <a:ln>
            <a:noFill/>
          </a:ln>
        </p:spPr>
        <p:txBody>
          <a:bodyPr/>
          <a:lstStyle/>
          <a:p>
            <a:r>
              <a:rPr lang="en-US" dirty="0"/>
              <a:t>At large R</a:t>
            </a:r>
            <a:r>
              <a:rPr lang="en-US" baseline="-25000" dirty="0"/>
              <a:t>L</a:t>
            </a:r>
            <a:r>
              <a:rPr lang="en-US" dirty="0"/>
              <a:t>: universal scaling w/ perturbative quark and gluon interactions</a:t>
            </a:r>
          </a:p>
          <a:p>
            <a:r>
              <a:rPr lang="en-US" dirty="0">
                <a:solidFill>
                  <a:srgbClr val="17AE3A"/>
                </a:solidFill>
              </a:rPr>
              <a:t>At small R</a:t>
            </a:r>
            <a:r>
              <a:rPr lang="en-US" baseline="-25000" dirty="0">
                <a:solidFill>
                  <a:srgbClr val="17AE3A"/>
                </a:solidFill>
              </a:rPr>
              <a:t>L</a:t>
            </a:r>
            <a:r>
              <a:rPr lang="en-US" dirty="0">
                <a:solidFill>
                  <a:srgbClr val="17AE3A"/>
                </a:solidFill>
              </a:rPr>
              <a:t>: uniformly distributed hadrons </a:t>
            </a:r>
          </a:p>
          <a:p>
            <a:pPr marL="0" indent="0">
              <a:buNone/>
            </a:pPr>
            <a:r>
              <a:rPr lang="en-US" dirty="0">
                <a:solidFill>
                  <a:srgbClr val="17AE3A"/>
                </a:solidFill>
              </a:rPr>
              <a:t>	R</a:t>
            </a:r>
            <a:r>
              <a:rPr lang="en-US" baseline="-25000" dirty="0">
                <a:solidFill>
                  <a:srgbClr val="17AE3A"/>
                </a:solidFill>
              </a:rPr>
              <a:t>L </a:t>
            </a:r>
            <a:r>
              <a:rPr lang="en-US" dirty="0">
                <a:solidFill>
                  <a:srgbClr val="17AE3A"/>
                </a:solidFill>
              </a:rPr>
              <a:t>d</a:t>
            </a:r>
            <a:r>
              <a:rPr lang="en-US" dirty="0">
                <a:solidFill>
                  <a:srgbClr val="17AE3A"/>
                </a:solidFill>
                <a:latin typeface="Symbol" pitchFamily="2" charset="2"/>
              </a:rPr>
              <a:t>s</a:t>
            </a:r>
            <a:r>
              <a:rPr lang="en-US" dirty="0">
                <a:solidFill>
                  <a:srgbClr val="17AE3A"/>
                </a:solidFill>
              </a:rPr>
              <a:t>/</a:t>
            </a:r>
            <a:r>
              <a:rPr lang="en-US" dirty="0" err="1">
                <a:solidFill>
                  <a:srgbClr val="17AE3A"/>
                </a:solidFill>
              </a:rPr>
              <a:t>dR</a:t>
            </a:r>
            <a:r>
              <a:rPr lang="en-US" baseline="-25000" dirty="0" err="1">
                <a:solidFill>
                  <a:srgbClr val="17AE3A"/>
                </a:solidFill>
              </a:rPr>
              <a:t>L</a:t>
            </a:r>
            <a:r>
              <a:rPr lang="en-US" dirty="0">
                <a:solidFill>
                  <a:srgbClr val="17AE3A"/>
                </a:solidFill>
              </a:rPr>
              <a:t> </a:t>
            </a:r>
            <a:r>
              <a:rPr lang="en-US" dirty="0">
                <a:solidFill>
                  <a:srgbClr val="17AE3A"/>
                </a:solidFill>
                <a:latin typeface="Symbol" pitchFamily="2" charset="2"/>
              </a:rPr>
              <a:t>~</a:t>
            </a:r>
            <a:r>
              <a:rPr lang="en-US" dirty="0">
                <a:solidFill>
                  <a:srgbClr val="17AE3A"/>
                </a:solidFill>
              </a:rPr>
              <a:t> R</a:t>
            </a:r>
            <a:r>
              <a:rPr lang="en-US" baseline="-25000" dirty="0">
                <a:solidFill>
                  <a:srgbClr val="17AE3A"/>
                </a:solidFill>
              </a:rPr>
              <a:t>L</a:t>
            </a:r>
            <a:r>
              <a:rPr lang="en-US" baseline="30000" dirty="0">
                <a:solidFill>
                  <a:srgbClr val="17AE3A"/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Transition region = correlator at hadronization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CFB3F-9CB5-9847-88B3-B090E22A11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8A984-0AAD-FA4E-A0C8-C9AEA273A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77" y="628634"/>
            <a:ext cx="5614175" cy="391387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C418B7-5475-1A4A-BF9E-B41293137CAC}"/>
              </a:ext>
            </a:extLst>
          </p:cNvPr>
          <p:cNvCxnSpPr>
            <a:cxnSpLocks/>
          </p:cNvCxnSpPr>
          <p:nvPr/>
        </p:nvCxnSpPr>
        <p:spPr bwMode="auto">
          <a:xfrm>
            <a:off x="3767842" y="2232325"/>
            <a:ext cx="1408531" cy="6978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F34E9D1-0DD3-6F47-8E6E-D044E9BC7625}"/>
              </a:ext>
            </a:extLst>
          </p:cNvPr>
          <p:cNvSpPr txBox="1"/>
          <p:nvPr/>
        </p:nvSpPr>
        <p:spPr>
          <a:xfrm>
            <a:off x="2758028" y="595354"/>
            <a:ext cx="44576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Komiske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Moult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, Thaler, Zhu. arXiv:2201.07800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BD9039-728F-464B-A58D-9E72BCEA3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1713054" y="2496387"/>
            <a:ext cx="949124" cy="1080190"/>
          </a:xfrm>
          <a:prstGeom prst="line">
            <a:avLst/>
          </a:prstGeom>
          <a:noFill/>
          <a:ln w="28575" cap="flat" cmpd="sng" algn="ctr">
            <a:solidFill>
              <a:srgbClr val="17AE3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10730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17D7-A25E-CB4E-9436-C5B49FAA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EEC in 5 </a:t>
            </a:r>
            <a:r>
              <a:rPr lang="en-US" dirty="0" err="1"/>
              <a:t>TeV</a:t>
            </a:r>
            <a:r>
              <a:rPr lang="en-US" dirty="0"/>
              <a:t> pp collisions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477FC-E0A4-004C-8633-E3EC01EA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6EA3AF-3745-7242-8360-9750C9CCAF83}"/>
              </a:ext>
            </a:extLst>
          </p:cNvPr>
          <p:cNvGrpSpPr/>
          <p:nvPr/>
        </p:nvGrpSpPr>
        <p:grpSpPr>
          <a:xfrm>
            <a:off x="685800" y="667820"/>
            <a:ext cx="7512977" cy="5373357"/>
            <a:chOff x="1212351" y="1130150"/>
            <a:chExt cx="6421348" cy="45075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DB36B2-1FE6-9F48-8D14-1459756AE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073" t="4227" r="17687"/>
            <a:stretch/>
          </p:blipFill>
          <p:spPr>
            <a:xfrm>
              <a:off x="1212351" y="1150704"/>
              <a:ext cx="6421348" cy="448697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5DDD3B-826B-6E48-B8E2-D8F0AD71184D}"/>
                </a:ext>
              </a:extLst>
            </p:cNvPr>
            <p:cNvGrpSpPr/>
            <p:nvPr/>
          </p:nvGrpSpPr>
          <p:grpSpPr>
            <a:xfrm>
              <a:off x="1212351" y="1130150"/>
              <a:ext cx="6421348" cy="4037749"/>
              <a:chOff x="1212351" y="1150700"/>
              <a:chExt cx="6421348" cy="403774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D68C9B-9794-3649-A5B0-881D5C7D9CBA}"/>
                  </a:ext>
                </a:extLst>
              </p:cNvPr>
              <p:cNvSpPr/>
              <p:nvPr/>
            </p:nvSpPr>
            <p:spPr bwMode="auto">
              <a:xfrm>
                <a:off x="5393933" y="1150704"/>
                <a:ext cx="2239766" cy="403774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charset="2"/>
                  <a:buChar char="l"/>
                  <a:tabLst/>
                </a:pPr>
                <a:endParaRPr kumimoji="0" lang="en-US" sz="28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Times New Roman" charset="0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4E36E10-C2DE-4346-857E-7CC7DD58C1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6180" b="10070"/>
              <a:stretch/>
            </p:blipFill>
            <p:spPr>
              <a:xfrm>
                <a:off x="2424701" y="1150704"/>
                <a:ext cx="3840050" cy="3852809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9EB778B-74FE-B043-9D9A-8F84DB564571}"/>
                  </a:ext>
                </a:extLst>
              </p:cNvPr>
              <p:cNvSpPr/>
              <p:nvPr/>
            </p:nvSpPr>
            <p:spPr bwMode="auto">
              <a:xfrm>
                <a:off x="1212351" y="1150700"/>
                <a:ext cx="1212350" cy="403774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charset="2"/>
                  <a:buChar char="l"/>
                  <a:tabLst/>
                </a:pPr>
                <a:endParaRPr kumimoji="0" lang="en-US" sz="28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Times New Roman" charset="0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9AC04B3-4AC9-F549-B5C1-B9BBC66A8B48}"/>
              </a:ext>
            </a:extLst>
          </p:cNvPr>
          <p:cNvSpPr txBox="1"/>
          <p:nvPr/>
        </p:nvSpPr>
        <p:spPr>
          <a:xfrm>
            <a:off x="6895914" y="804436"/>
            <a:ext cx="170245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chemeClr val="tx1"/>
                </a:solidFill>
                <a:latin typeface="+mn-lt"/>
              </a:rPr>
              <a:t>Fully corrected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A2C323-E283-6A42-97BF-6211106AFDFF}"/>
              </a:ext>
            </a:extLst>
          </p:cNvPr>
          <p:cNvSpPr/>
          <p:nvPr/>
        </p:nvSpPr>
        <p:spPr bwMode="auto">
          <a:xfrm>
            <a:off x="5178660" y="1376836"/>
            <a:ext cx="1418448" cy="1201977"/>
          </a:xfrm>
          <a:prstGeom prst="ellips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9542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881EC6-D57C-9843-8BA1-EC8CE147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824"/>
            <a:ext cx="9144000" cy="5055439"/>
          </a:xfrm>
          <a:prstGeom prst="rect">
            <a:avLst/>
          </a:prstGeom>
          <a:solidFill>
            <a:srgbClr val="D5E6E6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84C390-E73E-8D41-BD63-7056EC3EE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5681"/>
            <a:ext cx="7772400" cy="457200"/>
          </a:xfrm>
        </p:spPr>
        <p:txBody>
          <a:bodyPr/>
          <a:lstStyle/>
          <a:p>
            <a:r>
              <a:rPr lang="en-US" dirty="0"/>
              <a:t>Compare to expectations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5AA12-CE49-5E40-8DAA-27C7F93DA9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204379-DEE1-5749-82E8-C847175C3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2" y="5620078"/>
            <a:ext cx="8710646" cy="837152"/>
          </a:xfrm>
          <a:solidFill>
            <a:srgbClr val="D5E6E6"/>
          </a:solidFill>
        </p:spPr>
        <p:txBody>
          <a:bodyPr/>
          <a:lstStyle/>
          <a:p>
            <a:r>
              <a:rPr lang="en-US" sz="2200" dirty="0"/>
              <a:t>Deviation between data and NLL: non-perturbative onset</a:t>
            </a:r>
          </a:p>
          <a:p>
            <a:r>
              <a:rPr lang="en-US" sz="2200" dirty="0"/>
              <a:t>Agreement between data and free hadron scaling: hadron gas phase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D5E7D-DE9E-8D41-B439-CB96A815B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075" y="780886"/>
            <a:ext cx="25019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6999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E14-BE8D-A54F-B50B-5C310E1D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going 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E620C-ABC3-B443-8236-751B176040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BDC2B-F7BC-7E46-BF20-405760773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2"/>
          <a:stretch/>
        </p:blipFill>
        <p:spPr>
          <a:xfrm>
            <a:off x="1" y="593063"/>
            <a:ext cx="9144000" cy="4685017"/>
          </a:xfrm>
          <a:prstGeom prst="rect">
            <a:avLst/>
          </a:prstGeom>
        </p:spPr>
      </p:pic>
      <p:sp>
        <p:nvSpPr>
          <p:cNvPr id="6" name="When the virtuality approaches 𝓞(ΛQCD), EEC undergo transition into confinement region">
            <a:extLst>
              <a:ext uri="{FF2B5EF4-FFF2-40B4-BE49-F238E27FC236}">
                <a16:creationId xmlns:a16="http://schemas.microsoft.com/office/drawing/2014/main" id="{46CE69EE-B496-E242-8839-481DB1FC1559}"/>
              </a:ext>
            </a:extLst>
          </p:cNvPr>
          <p:cNvSpPr txBox="1"/>
          <p:nvPr/>
        </p:nvSpPr>
        <p:spPr>
          <a:xfrm>
            <a:off x="3307648" y="5278080"/>
            <a:ext cx="3575407" cy="1579920"/>
          </a:xfrm>
          <a:prstGeom prst="rect">
            <a:avLst/>
          </a:prstGeom>
          <a:solidFill>
            <a:srgbClr val="FFFFFF"/>
          </a:solidFill>
          <a:ln w="381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buNone/>
              <a:defRPr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/>
              <a:t>Idea: </a:t>
            </a:r>
            <a:r>
              <a:rPr sz="2400" dirty="0"/>
              <a:t>When the virtuality approaches 𝓞(Λ</a:t>
            </a:r>
            <a:r>
              <a:rPr sz="2400" baseline="-5999" dirty="0"/>
              <a:t>QCD</a:t>
            </a:r>
            <a:r>
              <a:rPr sz="2400" dirty="0"/>
              <a:t>), EEC undergo transition into confinement region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B8410-564D-2B46-B1B2-02844DE6D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21" r="4330"/>
          <a:stretch/>
        </p:blipFill>
        <p:spPr>
          <a:xfrm>
            <a:off x="71604" y="5352835"/>
            <a:ext cx="3164440" cy="1283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6EB6C8-FF90-904D-81F9-7824E4984243}"/>
              </a:ext>
            </a:extLst>
          </p:cNvPr>
          <p:cNvSpPr txBox="1"/>
          <p:nvPr/>
        </p:nvSpPr>
        <p:spPr>
          <a:xfrm>
            <a:off x="7294651" y="1664413"/>
            <a:ext cx="14173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chemeClr val="tx1"/>
                </a:solidFill>
                <a:latin typeface="+mn-lt"/>
              </a:rPr>
              <a:t>Calculation:</a:t>
            </a:r>
          </a:p>
          <a:p>
            <a:pPr>
              <a:buNone/>
            </a:pPr>
            <a:r>
              <a:rPr lang="en-US" sz="2000" b="0" i="1" dirty="0">
                <a:solidFill>
                  <a:schemeClr val="tx1"/>
                </a:solidFill>
                <a:latin typeface="+mn-lt"/>
              </a:rPr>
              <a:t>    Kyle Lee</a:t>
            </a:r>
          </a:p>
        </p:txBody>
      </p:sp>
    </p:spTree>
    <p:extLst>
      <p:ext uri="{BB962C8B-B14F-4D97-AF65-F5344CB8AC3E}">
        <p14:creationId xmlns:p14="http://schemas.microsoft.com/office/powerpoint/2010/main" val="3002074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C71EE-EFB7-CA49-BC48-A53023F6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for scaling in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 err="1"/>
              <a:t>R</a:t>
            </a:r>
            <a:r>
              <a:rPr lang="en-US" baseline="-25000" dirty="0" err="1"/>
              <a:t>L</a:t>
            </a:r>
            <a:endParaRPr lang="en-US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32ABD-EF2E-A041-B92C-DF173DC793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FEED8-E354-D14F-BA1E-0BA199905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094"/>
            <a:ext cx="9144000" cy="345023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13D65-6F0C-0749-AFE3-8D7FA9754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01" y="4462513"/>
            <a:ext cx="8582587" cy="1717393"/>
          </a:xfrm>
        </p:spPr>
        <p:txBody>
          <a:bodyPr/>
          <a:lstStyle/>
          <a:p>
            <a:r>
              <a:rPr lang="en-US" dirty="0"/>
              <a:t>Peak in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*R</a:t>
            </a:r>
            <a:r>
              <a:rPr lang="en-US" baseline="-25000" dirty="0"/>
              <a:t>L</a:t>
            </a:r>
            <a:r>
              <a:rPr lang="en-US" dirty="0"/>
              <a:t> ~ virtuality at which radiation stops</a:t>
            </a:r>
            <a:endParaRPr lang="en-US" baseline="-25000" dirty="0"/>
          </a:p>
          <a:p>
            <a:r>
              <a:rPr lang="en-US" dirty="0"/>
              <a:t>Common shape for all jet energies – universal transition! HWHM = 1.8 ± 0.2 GeV/c</a:t>
            </a:r>
          </a:p>
          <a:p>
            <a:r>
              <a:rPr lang="en-US" dirty="0"/>
              <a:t>Peak at 2.4 GeV.   </a:t>
            </a:r>
            <a:r>
              <a:rPr lang="en-US" i="1" u="sng" dirty="0"/>
              <a:t>What is magic about that?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DF037-5F40-A74C-9864-89A74B35640B}"/>
              </a:ext>
            </a:extLst>
          </p:cNvPr>
          <p:cNvSpPr txBox="1"/>
          <p:nvPr/>
        </p:nvSpPr>
        <p:spPr>
          <a:xfrm>
            <a:off x="7027524" y="181879"/>
            <a:ext cx="1544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1" dirty="0" err="1">
                <a:solidFill>
                  <a:schemeClr val="tx1"/>
                </a:solidFill>
                <a:latin typeface="+mn-lt"/>
              </a:rPr>
              <a:t>Wenqing</a:t>
            </a:r>
            <a:r>
              <a:rPr lang="en-US" sz="2000" b="0" i="1" dirty="0">
                <a:solidFill>
                  <a:schemeClr val="tx1"/>
                </a:solidFill>
                <a:latin typeface="+mn-lt"/>
              </a:rPr>
              <a:t> Fan</a:t>
            </a:r>
          </a:p>
        </p:txBody>
      </p:sp>
    </p:spTree>
    <p:extLst>
      <p:ext uri="{BB962C8B-B14F-4D97-AF65-F5344CB8AC3E}">
        <p14:creationId xmlns:p14="http://schemas.microsoft.com/office/powerpoint/2010/main" val="98292708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E9802-9C5C-134E-A3AC-40DE59812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65" y="93752"/>
            <a:ext cx="7772400" cy="457200"/>
          </a:xfrm>
        </p:spPr>
        <p:txBody>
          <a:bodyPr/>
          <a:lstStyle/>
          <a:p>
            <a:r>
              <a:rPr lang="en-US" dirty="0"/>
              <a:t>Use Pythia to check regions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31F3B-C524-C84F-B5FE-7A26551011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95834-F730-AE4B-95C0-AF8EFF7AF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4" y="749900"/>
            <a:ext cx="4643919" cy="3030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6A89C6-50AA-1544-A0F2-53144A4253C5}"/>
              </a:ext>
            </a:extLst>
          </p:cNvPr>
          <p:cNvSpPr txBox="1"/>
          <p:nvPr/>
        </p:nvSpPr>
        <p:spPr>
          <a:xfrm>
            <a:off x="4951428" y="732294"/>
            <a:ext cx="4059007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200" dirty="0">
                <a:latin typeface="+mn-lt"/>
              </a:rPr>
              <a:t>Red * = D* decays to D</a:t>
            </a:r>
            <a:r>
              <a:rPr lang="en-US" sz="2200" baseline="30000" dirty="0">
                <a:latin typeface="+mn-lt"/>
              </a:rPr>
              <a:t>0</a:t>
            </a:r>
            <a:r>
              <a:rPr lang="en-US" sz="2200" dirty="0">
                <a:latin typeface="+mn-lt"/>
              </a:rPr>
              <a:t> + </a:t>
            </a:r>
            <a:r>
              <a:rPr lang="en-US" sz="2200" dirty="0">
                <a:latin typeface="Symbol" pitchFamily="2" charset="2"/>
              </a:rPr>
              <a:t>p</a:t>
            </a:r>
          </a:p>
          <a:p>
            <a:pPr>
              <a:buNone/>
            </a:pPr>
            <a:r>
              <a:rPr lang="en-US" sz="2200" dirty="0">
                <a:latin typeface="+mn-lt"/>
              </a:rPr>
              <a:t>See the hadronic resonance @ late time, small R</a:t>
            </a:r>
            <a:r>
              <a:rPr lang="en-US" sz="2200" baseline="-25000" dirty="0">
                <a:latin typeface="+mn-lt"/>
              </a:rPr>
              <a:t>L</a:t>
            </a:r>
            <a:r>
              <a:rPr lang="en-US" sz="2200" dirty="0">
                <a:latin typeface="+mn-lt"/>
              </a:rPr>
              <a:t>, as expected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B1D1CB-4AD3-354E-9CE2-30753A006F54}"/>
              </a:ext>
            </a:extLst>
          </p:cNvPr>
          <p:cNvGrpSpPr/>
          <p:nvPr/>
        </p:nvGrpSpPr>
        <p:grpSpPr>
          <a:xfrm>
            <a:off x="1391185" y="3119643"/>
            <a:ext cx="7560673" cy="3675668"/>
            <a:chOff x="1391185" y="3119643"/>
            <a:chExt cx="7560673" cy="367566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EE15C60-EB34-3941-98F1-D21E9FAAD81F}"/>
                </a:ext>
              </a:extLst>
            </p:cNvPr>
            <p:cNvGrpSpPr/>
            <p:nvPr/>
          </p:nvGrpSpPr>
          <p:grpSpPr>
            <a:xfrm>
              <a:off x="1391185" y="3119643"/>
              <a:ext cx="7560673" cy="3675668"/>
              <a:chOff x="1391185" y="3119643"/>
              <a:chExt cx="7560673" cy="367566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F3358C-F896-5543-AA1F-979A09FF7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1185" y="3692165"/>
                <a:ext cx="5445803" cy="3103146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01E9ADB-13D7-4742-810C-CE3ACAB4E413}"/>
                  </a:ext>
                </a:extLst>
              </p:cNvPr>
              <p:cNvCxnSpPr/>
              <p:nvPr/>
            </p:nvCxnSpPr>
            <p:spPr bwMode="auto">
              <a:xfrm>
                <a:off x="5630238" y="4664467"/>
                <a:ext cx="0" cy="1564883"/>
              </a:xfrm>
              <a:prstGeom prst="line">
                <a:avLst/>
              </a:prstGeom>
              <a:ln w="19050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C356F5-35A9-F644-88ED-CA9DA791AAEC}"/>
                  </a:ext>
                </a:extLst>
              </p:cNvPr>
              <p:cNvSpPr txBox="1"/>
              <p:nvPr/>
            </p:nvSpPr>
            <p:spPr>
              <a:xfrm>
                <a:off x="7069976" y="3119643"/>
                <a:ext cx="1881882" cy="3342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200" dirty="0">
                    <a:solidFill>
                      <a:srgbClr val="7030A0"/>
                    </a:solidFill>
                    <a:latin typeface="+mn-lt"/>
                  </a:rPr>
                  <a:t>Hadron EEC</a:t>
                </a:r>
              </a:p>
              <a:p>
                <a:pPr>
                  <a:buNone/>
                </a:pPr>
                <a:r>
                  <a:rPr lang="en-US" sz="2200" dirty="0">
                    <a:solidFill>
                      <a:srgbClr val="7030A0"/>
                    </a:solidFill>
                    <a:latin typeface="+mn-lt"/>
                  </a:rPr>
                  <a:t>Parton EEC</a:t>
                </a:r>
              </a:p>
              <a:p>
                <a:pPr>
                  <a:buNone/>
                </a:pPr>
                <a:endParaRPr lang="en-US" sz="2200" dirty="0">
                  <a:solidFill>
                    <a:srgbClr val="7030A0"/>
                  </a:solidFill>
                  <a:latin typeface="+mn-lt"/>
                </a:endParaRPr>
              </a:p>
              <a:p>
                <a:pPr>
                  <a:buNone/>
                </a:pPr>
                <a:r>
                  <a:rPr lang="en-US" sz="2200" dirty="0">
                    <a:solidFill>
                      <a:srgbClr val="7030A0"/>
                    </a:solidFill>
                    <a:latin typeface="+mn-lt"/>
                  </a:rPr>
                  <a:t>Using charged </a:t>
                </a:r>
                <a:r>
                  <a:rPr lang="en-US" sz="2200" dirty="0" err="1">
                    <a:solidFill>
                      <a:srgbClr val="7030A0"/>
                    </a:solidFill>
                    <a:latin typeface="+mn-lt"/>
                  </a:rPr>
                  <a:t>p</a:t>
                </a:r>
                <a:r>
                  <a:rPr lang="en-US" sz="2200" baseline="-25000" dirty="0" err="1">
                    <a:solidFill>
                      <a:srgbClr val="7030A0"/>
                    </a:solidFill>
                    <a:latin typeface="+mn-lt"/>
                  </a:rPr>
                  <a:t>T</a:t>
                </a:r>
                <a:r>
                  <a:rPr lang="en-US" sz="2200" dirty="0">
                    <a:solidFill>
                      <a:srgbClr val="7030A0"/>
                    </a:solidFill>
                    <a:latin typeface="+mn-lt"/>
                  </a:rPr>
                  <a:t> selects lower energy </a:t>
                </a:r>
                <a:r>
                  <a:rPr lang="en-US" sz="2200" dirty="0" err="1">
                    <a:solidFill>
                      <a:srgbClr val="7030A0"/>
                    </a:solidFill>
                    <a:latin typeface="+mn-lt"/>
                  </a:rPr>
                  <a:t>parton</a:t>
                </a:r>
                <a:r>
                  <a:rPr lang="en-US" sz="2200" dirty="0">
                    <a:solidFill>
                      <a:srgbClr val="7030A0"/>
                    </a:solidFill>
                    <a:latin typeface="+mn-lt"/>
                  </a:rPr>
                  <a:t> jets. Peaks in same place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A49BC07-1DCF-BD49-BB84-783EC75600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753529" y="3429000"/>
                <a:ext cx="1403884" cy="1338209"/>
              </a:xfrm>
              <a:prstGeom prst="straightConnector1">
                <a:avLst/>
              </a:prstGeom>
              <a:ln w="25400">
                <a:headEnd type="none" w="med" len="med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85535FC-D5C1-114A-ABA5-19545FB1E8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834509" y="3842535"/>
                <a:ext cx="1284947" cy="1498091"/>
              </a:xfrm>
              <a:prstGeom prst="straightConnector1">
                <a:avLst/>
              </a:prstGeom>
              <a:ln w="25400">
                <a:solidFill>
                  <a:srgbClr val="339933"/>
                </a:solidFill>
                <a:headEnd type="none" w="med" len="med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C4C65C-44E5-384A-96E0-213DC28DAC7F}"/>
                </a:ext>
              </a:extLst>
            </p:cNvPr>
            <p:cNvSpPr txBox="1"/>
            <p:nvPr/>
          </p:nvSpPr>
          <p:spPr>
            <a:xfrm>
              <a:off x="2563850" y="6395201"/>
              <a:ext cx="15446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0" i="1" dirty="0" err="1">
                  <a:solidFill>
                    <a:schemeClr val="tx1"/>
                  </a:solidFill>
                  <a:latin typeface="+mn-lt"/>
                </a:rPr>
                <a:t>Wenqing</a:t>
              </a:r>
              <a:r>
                <a:rPr lang="en-US" sz="2000" b="0" i="1" dirty="0">
                  <a:solidFill>
                    <a:schemeClr val="tx1"/>
                  </a:solidFill>
                  <a:latin typeface="+mn-lt"/>
                </a:rPr>
                <a:t> Fan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824DFE-F418-924C-8C84-B007FE10E5FD}"/>
              </a:ext>
            </a:extLst>
          </p:cNvPr>
          <p:cNvSpPr txBox="1"/>
          <p:nvPr/>
        </p:nvSpPr>
        <p:spPr>
          <a:xfrm>
            <a:off x="2294111" y="532239"/>
            <a:ext cx="24833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chemeClr val="tx1"/>
                </a:solidFill>
                <a:latin typeface="+mn-lt"/>
              </a:rPr>
              <a:t>Beatrice Liang-Gilman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A32A8C-F31A-5C45-86C1-C8DFEDE1EF10}"/>
                  </a:ext>
                </a:extLst>
              </p:cNvPr>
              <p:cNvSpPr txBox="1"/>
              <p:nvPr/>
            </p:nvSpPr>
            <p:spPr>
              <a:xfrm>
                <a:off x="5923156" y="2520661"/>
                <a:ext cx="3190488" cy="6850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𝑬𝑬𝑪</m:t>
                      </m:r>
                      <m:d>
                        <m:d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e>
                      </m:d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𝒂𝒊𝒓𝒔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𝒋𝒆𝒕</m:t>
                                  </m:r>
                                </m:sub>
                                <m:sup>
                                  <m:r>
                                    <a:rPr lang="en-US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A32A8C-F31A-5C45-86C1-C8DFEDE1E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156" y="2520661"/>
                <a:ext cx="3190488" cy="685059"/>
              </a:xfrm>
              <a:prstGeom prst="rect">
                <a:avLst/>
              </a:prstGeom>
              <a:blipFill>
                <a:blip r:embed="rId4"/>
                <a:stretch>
                  <a:fillRect t="-141818" b="-19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9082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73083</TotalTime>
  <Words>1247</Words>
  <Application>Microsoft Macintosh PowerPoint</Application>
  <PresentationFormat>Letter Paper (8.5x11 in)</PresentationFormat>
  <Paragraphs>215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Cambria Math</vt:lpstr>
      <vt:lpstr>Helvetica Light</vt:lpstr>
      <vt:lpstr>Helvetica Neue Medium</vt:lpstr>
      <vt:lpstr>Monotype Sorts</vt:lpstr>
      <vt:lpstr>Palatino</vt:lpstr>
      <vt:lpstr>Symbol</vt:lpstr>
      <vt:lpstr>Times New Roman</vt:lpstr>
      <vt:lpstr>Wingdings</vt:lpstr>
      <vt:lpstr>Default Design</vt:lpstr>
      <vt:lpstr> Energy-energy correlators at the LHC and EIC</vt:lpstr>
      <vt:lpstr>Experimental study of QCD dynamics</vt:lpstr>
      <vt:lpstr>Image energy flow via energy-energy correlators</vt:lpstr>
      <vt:lpstr>Inside jets:  pQCD &amp; non-perturbative region</vt:lpstr>
      <vt:lpstr>EEC in 5 TeV pp collisions</vt:lpstr>
      <vt:lpstr>Compare to expectations</vt:lpstr>
      <vt:lpstr>What is going on?</vt:lpstr>
      <vt:lpstr>Check for scaling in pTRL</vt:lpstr>
      <vt:lpstr>Use Pythia to check regions</vt:lpstr>
      <vt:lpstr>Charm jet EEC</vt:lpstr>
      <vt:lpstr>What do we expect?</vt:lpstr>
      <vt:lpstr>Now let jet traverse quark gluon plasma</vt:lpstr>
      <vt:lpstr>EEC’s are modified!</vt:lpstr>
      <vt:lpstr>Extra radiation vs. medium response</vt:lpstr>
      <vt:lpstr>How do the partons become hadrons?</vt:lpstr>
      <vt:lpstr>Compare data to models Pythia &amp; Herwig</vt:lpstr>
      <vt:lpstr>Similar results in 200 GeV pp at RHIC</vt:lpstr>
      <vt:lpstr>3-point energy correlators</vt:lpstr>
      <vt:lpstr>Results in 13 TeV p+p collisions</vt:lpstr>
      <vt:lpstr>PowerPoint Presentation</vt:lpstr>
      <vt:lpstr>Cold nuclear matter A-dependence</vt:lpstr>
      <vt:lpstr>Nucleon EEC in DIS (inclusive EEC) to unveil color glass condensate</vt:lpstr>
      <vt:lpstr>Summary</vt:lpstr>
      <vt:lpstr>PowerPoint Presentation</vt:lpstr>
      <vt:lpstr>EECs first measured in e+e- collisions</vt:lpstr>
      <vt:lpstr>NEEC and saturation</vt:lpstr>
      <vt:lpstr>PowerPoint Presentation</vt:lpstr>
      <vt:lpstr>Coalescence in quark gluon plasma</vt:lpstr>
      <vt:lpstr>eHIJING simulations</vt:lpstr>
      <vt:lpstr>PowerPoint Presentation</vt:lpstr>
      <vt:lpstr>Ratio of e+p to e+A</vt:lpstr>
      <vt:lpstr>Agreement with pQCD prediction</vt:lpstr>
    </vt:vector>
  </TitlesOfParts>
  <Company>SUNY @ Stony Brook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2238</cp:revision>
  <cp:lastPrinted>2010-06-21T03:32:51Z</cp:lastPrinted>
  <dcterms:created xsi:type="dcterms:W3CDTF">2012-01-11T02:10:42Z</dcterms:created>
  <dcterms:modified xsi:type="dcterms:W3CDTF">2024-02-12T22:27:46Z</dcterms:modified>
</cp:coreProperties>
</file>