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5" r:id="rId3"/>
    <p:sldId id="256" r:id="rId4"/>
    <p:sldId id="288" r:id="rId5"/>
    <p:sldId id="262" r:id="rId6"/>
    <p:sldId id="263" r:id="rId7"/>
    <p:sldId id="317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18" r:id="rId17"/>
    <p:sldId id="312" r:id="rId18"/>
    <p:sldId id="314" r:id="rId19"/>
    <p:sldId id="275" r:id="rId20"/>
    <p:sldId id="311" r:id="rId21"/>
    <p:sldId id="308" r:id="rId22"/>
    <p:sldId id="309" r:id="rId23"/>
    <p:sldId id="319" r:id="rId24"/>
    <p:sldId id="316" r:id="rId25"/>
    <p:sldId id="298" r:id="rId26"/>
    <p:sldId id="281" r:id="rId27"/>
    <p:sldId id="313" r:id="rId28"/>
    <p:sldId id="299" r:id="rId29"/>
    <p:sldId id="300" r:id="rId30"/>
    <p:sldId id="279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wis" initials="s" lastIdx="4" clrIdx="0">
    <p:extLst>
      <p:ext uri="{19B8F6BF-5375-455C-9EA6-DF929625EA0E}">
        <p15:presenceInfo xmlns:p15="http://schemas.microsoft.com/office/powerpoint/2012/main" userId="serw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89606"/>
    <a:srgbClr val="E98415"/>
    <a:srgbClr val="C57E7E"/>
    <a:srgbClr val="233966"/>
    <a:srgbClr val="F2F2F2"/>
    <a:srgbClr val="DEEBF7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661" autoAdjust="0"/>
  </p:normalViewPr>
  <p:slideViewPr>
    <p:cSldViewPr snapToGrid="0">
      <p:cViewPr varScale="1">
        <p:scale>
          <a:sx n="62" d="100"/>
          <a:sy n="62" d="100"/>
        </p:scale>
        <p:origin x="140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782C5-EAF7-4A0C-8E64-B71164124D03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96A49-8A8A-40F4-BEF8-6F597EDA3C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37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3179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70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0684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1214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430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62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4935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4873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8295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100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11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29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564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6934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9709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46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0225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96A49-8A8A-40F4-BEF8-6F597EDA3C92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598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9ADB33-4036-666A-D912-9CD569EB9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3040F10-7914-89C8-FF17-347686B1E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9722C2-E447-9B7F-1EC2-65AA48275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FBC8F9-A96B-F759-ADBD-ED16692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38A473-7A58-D5C3-A3C0-CBA85D23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871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4F6C44-D49F-1817-62D4-6E6E370F1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B32DE2E-73C6-1DA3-5C5F-B7C78C22F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7295EE-4028-6FE4-E1AA-BED7BB548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E93D51-19A6-C8F7-F3E7-324D531A2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77B7FE-B22E-73EC-0CEB-7811F51CB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099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5F7F460-055B-4C8D-5663-CF723BD14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B716D28-ACBF-443D-1511-B50281D3C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AEB5DC-E311-03CD-E6AF-F56DDA460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C33AA5-69C8-ABFC-C382-68AEA298F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989081-A271-A1D8-45D4-B76F2995F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8575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 color background">
    <p:bg>
      <p:bgPr>
        <a:solidFill>
          <a:schemeClr val="bg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E19273A2-2FE8-8E6D-F634-D0EDC42A13E3}"/>
              </a:ext>
            </a:extLst>
          </p:cNvPr>
          <p:cNvGrpSpPr/>
          <p:nvPr userDrawn="1"/>
        </p:nvGrpSpPr>
        <p:grpSpPr>
          <a:xfrm>
            <a:off x="0" y="6701312"/>
            <a:ext cx="12192016" cy="102900"/>
            <a:chOff x="0" y="6755100"/>
            <a:chExt cx="12192016" cy="102900"/>
          </a:xfrm>
        </p:grpSpPr>
        <p:sp>
          <p:nvSpPr>
            <p:cNvPr id="3" name="Google Shape;34;p5">
              <a:extLst>
                <a:ext uri="{FF2B5EF4-FFF2-40B4-BE49-F238E27FC236}">
                  <a16:creationId xmlns:a16="http://schemas.microsoft.com/office/drawing/2014/main" id="{85D7ED45-81B0-5AE5-5C27-5BBCEE6938C3}"/>
                </a:ext>
              </a:extLst>
            </p:cNvPr>
            <p:cNvSpPr/>
            <p:nvPr/>
          </p:nvSpPr>
          <p:spPr>
            <a:xfrm>
              <a:off x="9808488" y="6755100"/>
              <a:ext cx="1191600" cy="102900"/>
            </a:xfrm>
            <a:prstGeom prst="rect">
              <a:avLst/>
            </a:prstGeom>
            <a:solidFill>
              <a:srgbClr val="FF9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" name="Google Shape;35;p5">
              <a:extLst>
                <a:ext uri="{FF2B5EF4-FFF2-40B4-BE49-F238E27FC236}">
                  <a16:creationId xmlns:a16="http://schemas.microsoft.com/office/drawing/2014/main" id="{658D78D1-FDF4-8DD8-A096-8AAE776386B9}"/>
                </a:ext>
              </a:extLst>
            </p:cNvPr>
            <p:cNvSpPr/>
            <p:nvPr/>
          </p:nvSpPr>
          <p:spPr>
            <a:xfrm>
              <a:off x="11000416" y="6755100"/>
              <a:ext cx="1191600" cy="102900"/>
            </a:xfrm>
            <a:prstGeom prst="rect">
              <a:avLst/>
            </a:prstGeom>
            <a:solidFill>
              <a:srgbClr val="F20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" name="Google Shape;36;p5">
              <a:extLst>
                <a:ext uri="{FF2B5EF4-FFF2-40B4-BE49-F238E27FC236}">
                  <a16:creationId xmlns:a16="http://schemas.microsoft.com/office/drawing/2014/main" id="{44619E73-6E42-FABB-842F-771C57D86958}"/>
                </a:ext>
              </a:extLst>
            </p:cNvPr>
            <p:cNvSpPr/>
            <p:nvPr/>
          </p:nvSpPr>
          <p:spPr>
            <a:xfrm>
              <a:off x="0" y="6755100"/>
              <a:ext cx="1191600" cy="102900"/>
            </a:xfrm>
            <a:prstGeom prst="rect">
              <a:avLst/>
            </a:prstGeom>
            <a:solidFill>
              <a:srgbClr val="7EC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" name="Google Shape;37;p5">
              <a:extLst>
                <a:ext uri="{FF2B5EF4-FFF2-40B4-BE49-F238E27FC236}">
                  <a16:creationId xmlns:a16="http://schemas.microsoft.com/office/drawing/2014/main" id="{3F7ED3E4-F0DB-3F79-E2B8-9D18F7526E53}"/>
                </a:ext>
              </a:extLst>
            </p:cNvPr>
            <p:cNvSpPr/>
            <p:nvPr/>
          </p:nvSpPr>
          <p:spPr>
            <a:xfrm>
              <a:off x="1191613" y="6755100"/>
              <a:ext cx="8616800" cy="102900"/>
            </a:xfrm>
            <a:prstGeom prst="rect">
              <a:avLst/>
            </a:prstGeom>
            <a:solidFill>
              <a:srgbClr val="218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83528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1CD85D-54E3-4164-5A32-CFA673EA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1D89AB-3E91-B890-8F41-6487A6954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D9D746-E396-0D38-3FE4-4B4D349DF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C77280-B03F-246C-50F3-41E9625D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61C1228-7C4B-A4E9-1732-6FE8CF30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559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F1E3B9-B815-4ABD-82FE-0E15EF32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60CC47-7E67-6820-9177-32001DEA8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E066F9C-2C9D-4DAA-31B6-2AD09EA7C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5DF31E-4210-9AF4-C9B1-10CCC837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BC6422-EBE7-AE56-7419-F1F5A612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6243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8FD8FA-C956-DF87-3A31-A43CD289B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2378E6-9208-67FF-C51B-218147C97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9F62832-F1FB-4FBD-456A-5D26786FA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857E712-1706-5C4E-06EA-BF76A83B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5D72E78-E747-7B64-D729-C3D8DA8C3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7103EED-A9C0-FA90-1FAE-03DB26F3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014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42126A-9936-0D6B-54DC-CD21B408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AF1FDB-6259-2BC2-27C7-5D4461B76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061A489-7300-C7CE-B85A-94325549A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DA52652-D328-534E-00B1-7654D178B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2F7BF52-AB1C-B228-21A4-B5B653738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955780E-2132-F7DD-C903-96C7B833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0C39616-3B98-16F9-822E-105A3D1FF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C41FC13-E8A9-95D7-C22E-1A06CB66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037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EF46BE-3A49-4175-40B2-C1B40573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AE772DE-AD6C-42FC-484D-230F38A3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3853B54-CFA7-D382-19BA-5C6F14AFA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309B11A-8508-C9C3-F656-E183BB7C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50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025F40A-B557-338A-9AD7-628F6DEC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76FB1A4-58FA-1C71-9604-5E18224DD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EE1DDE8-5615-D8EA-9E5D-53C20B03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12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BD1812-4367-568B-2840-274DBF9BC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A32BCF-AF20-1F4D-8390-7F5324573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25010DC-7A96-527B-1962-BC2E670E3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DEEB6A-A4D0-E338-7996-0F441FC2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E7D081F-2B08-8FBF-42C3-58EFD231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4541672-59F6-3C33-02A7-B7588FF6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97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FAD916-6888-4A84-A317-09A5F2AB2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134F673-D60C-DC7D-A2EA-27E16BBA3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8D4158-FC34-53F3-39E2-3808D610B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5013F7-50CA-9499-C5EF-D4C76A4A2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648E81E-797E-AE08-093B-E8FDC3FA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8768B70-0ED4-7198-4ED7-C142EEF6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062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78D6B54-D826-77ED-F434-3A178DA5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2AD8999-0989-B3DF-A944-9DEC814FB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B623D0-D771-1292-5289-3669FCC6C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468DF-B6B5-47DC-BF2B-A4CD8A877F07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CA7482E-E089-A6BA-CE6C-92C0FCAFB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32CCF6-302E-BCBA-DA80-225BC2C3D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EA1CC-27A7-4BF0-ACEA-C0E235FE2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910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rfam.xfam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hyperlink" Target="https://rnaspider.cs.put.poznan.pl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napdbee.cs.put.poznan.pl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napdbee.cs.put.poznan.pl/resources/tmp/RNApdbee6315524194598099492.sv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hyperlink" Target="http://rnapdbee.cs.put.poznan.pl/resources/tmp/RNApdbee4566366868857977172.svg" TargetMode="Externa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g"/><Relationship Id="rId7" Type="http://schemas.openxmlformats.org/officeDocument/2006/relationships/hyperlink" Target="http://rnapdbee.cs.put.poznan.pl/resources/tmp/RNApdbee9192644167370357869.sv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hyperlink" Target="http://rnapdbee.cs.put.poznan.pl/resources/tmp/RNApdbee4172177189495707313.sv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://rnapdbee.cs.put.poznan.pl/resources/tmp/RNApdbee4566366868857977172.svg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pn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4.mp4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edictioncenter.org/casp15/numbers.cg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hyperlink" Target="http://rnacomposer.ibch.poznan.pl/" TargetMode="Externa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C93114FA-12F8-2C83-5E04-37340D6C625A}"/>
              </a:ext>
            </a:extLst>
          </p:cNvPr>
          <p:cNvSpPr txBox="1"/>
          <p:nvPr/>
        </p:nvSpPr>
        <p:spPr>
          <a:xfrm>
            <a:off x="2334124" y="2470581"/>
            <a:ext cx="7761346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  <a:spcAft>
                <a:spcPts val="1800"/>
              </a:spcAft>
            </a:pPr>
            <a:r>
              <a:rPr lang="en-US" sz="4000" dirty="0">
                <a:solidFill>
                  <a:srgbClr val="0070C0"/>
                </a:solidFill>
              </a:rPr>
              <a:t>RNAComposer-based modeling </a:t>
            </a:r>
            <a:br>
              <a:rPr lang="pl-PL" sz="4000" dirty="0">
                <a:solidFill>
                  <a:srgbClr val="0070C0"/>
                </a:solidFill>
              </a:rPr>
            </a:br>
            <a:r>
              <a:rPr lang="en-US" sz="4000" dirty="0">
                <a:solidFill>
                  <a:srgbClr val="0070C0"/>
                </a:solidFill>
              </a:rPr>
              <a:t>of RNA 3D structures in CASP15</a:t>
            </a:r>
            <a:endParaRPr lang="pl-PL" sz="4000" dirty="0">
              <a:solidFill>
                <a:srgbClr val="0070C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ciej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Antczak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pl-P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Mariusz Popenda, Joanna Sarzyńska, Tomasz </a:t>
            </a:r>
            <a:r>
              <a:rPr lang="pl-PL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Żok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Marta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Szachniuk</a:t>
            </a:r>
            <a:endParaRPr lang="pl-PL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5AD3FBE-97AF-5C12-4C15-E8B6FDCA4D87}"/>
              </a:ext>
            </a:extLst>
          </p:cNvPr>
          <p:cNvSpPr txBox="1"/>
          <p:nvPr/>
        </p:nvSpPr>
        <p:spPr>
          <a:xfrm>
            <a:off x="2962831" y="770252"/>
            <a:ext cx="626633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Structure and topology of RNA in living systems</a:t>
            </a:r>
            <a:endParaRPr lang="pl-PL" dirty="0"/>
          </a:p>
          <a:p>
            <a:pPr algn="ctr">
              <a:spcAft>
                <a:spcPts val="600"/>
              </a:spcAft>
            </a:pPr>
            <a:r>
              <a:rPr lang="en-US" dirty="0"/>
              <a:t>Trento</a:t>
            </a:r>
            <a:r>
              <a:rPr lang="pl-PL" dirty="0"/>
              <a:t>, </a:t>
            </a:r>
            <a:r>
              <a:rPr lang="en-US" dirty="0"/>
              <a:t>Italy, 29.01</a:t>
            </a:r>
            <a:r>
              <a:rPr lang="pl-PL" dirty="0"/>
              <a:t>-</a:t>
            </a:r>
            <a:r>
              <a:rPr lang="en-US" dirty="0"/>
              <a:t>02.02</a:t>
            </a:r>
            <a:r>
              <a:rPr lang="pl-PL" dirty="0"/>
              <a:t>, 202</a:t>
            </a:r>
            <a:r>
              <a:rPr lang="en-US" dirty="0"/>
              <a:t>3</a:t>
            </a:r>
            <a:endParaRPr lang="pl-PL" dirty="0"/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F6BC32BF-4EAE-8EEE-BB11-36F36D1D4F38}"/>
              </a:ext>
            </a:extLst>
          </p:cNvPr>
          <p:cNvGrpSpPr/>
          <p:nvPr/>
        </p:nvGrpSpPr>
        <p:grpSpPr>
          <a:xfrm>
            <a:off x="0" y="6701312"/>
            <a:ext cx="12192016" cy="102900"/>
            <a:chOff x="0" y="6755100"/>
            <a:chExt cx="12192016" cy="102900"/>
          </a:xfrm>
        </p:grpSpPr>
        <p:sp>
          <p:nvSpPr>
            <p:cNvPr id="18" name="Google Shape;34;p5">
              <a:extLst>
                <a:ext uri="{FF2B5EF4-FFF2-40B4-BE49-F238E27FC236}">
                  <a16:creationId xmlns:a16="http://schemas.microsoft.com/office/drawing/2014/main" id="{32562657-095B-A25C-0718-259021C46487}"/>
                </a:ext>
              </a:extLst>
            </p:cNvPr>
            <p:cNvSpPr/>
            <p:nvPr/>
          </p:nvSpPr>
          <p:spPr>
            <a:xfrm>
              <a:off x="9808488" y="6755100"/>
              <a:ext cx="1191600" cy="102900"/>
            </a:xfrm>
            <a:prstGeom prst="rect">
              <a:avLst/>
            </a:prstGeom>
            <a:solidFill>
              <a:srgbClr val="FF9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" name="Google Shape;35;p5">
              <a:extLst>
                <a:ext uri="{FF2B5EF4-FFF2-40B4-BE49-F238E27FC236}">
                  <a16:creationId xmlns:a16="http://schemas.microsoft.com/office/drawing/2014/main" id="{E6D4F3C6-EF79-640C-92E1-CE4F67DDE5C5}"/>
                </a:ext>
              </a:extLst>
            </p:cNvPr>
            <p:cNvSpPr/>
            <p:nvPr/>
          </p:nvSpPr>
          <p:spPr>
            <a:xfrm>
              <a:off x="11000416" y="6755100"/>
              <a:ext cx="1191600" cy="102900"/>
            </a:xfrm>
            <a:prstGeom prst="rect">
              <a:avLst/>
            </a:prstGeom>
            <a:solidFill>
              <a:srgbClr val="F20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" name="Google Shape;36;p5">
              <a:extLst>
                <a:ext uri="{FF2B5EF4-FFF2-40B4-BE49-F238E27FC236}">
                  <a16:creationId xmlns:a16="http://schemas.microsoft.com/office/drawing/2014/main" id="{43C235AB-DF25-0BC1-4915-D2A6EB0C7902}"/>
                </a:ext>
              </a:extLst>
            </p:cNvPr>
            <p:cNvSpPr/>
            <p:nvPr/>
          </p:nvSpPr>
          <p:spPr>
            <a:xfrm>
              <a:off x="0" y="6755100"/>
              <a:ext cx="1191600" cy="102900"/>
            </a:xfrm>
            <a:prstGeom prst="rect">
              <a:avLst/>
            </a:prstGeom>
            <a:solidFill>
              <a:srgbClr val="7EC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" name="Google Shape;37;p5">
              <a:extLst>
                <a:ext uri="{FF2B5EF4-FFF2-40B4-BE49-F238E27FC236}">
                  <a16:creationId xmlns:a16="http://schemas.microsoft.com/office/drawing/2014/main" id="{680B763B-0ED4-4F2E-D7E3-75DCF35B4AD9}"/>
                </a:ext>
              </a:extLst>
            </p:cNvPr>
            <p:cNvSpPr/>
            <p:nvPr/>
          </p:nvSpPr>
          <p:spPr>
            <a:xfrm>
              <a:off x="1191613" y="6755100"/>
              <a:ext cx="8616800" cy="102900"/>
            </a:xfrm>
            <a:prstGeom prst="rect">
              <a:avLst/>
            </a:prstGeom>
            <a:solidFill>
              <a:srgbClr val="218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E4FBB60-2910-9966-18F3-549F621A14BB}"/>
              </a:ext>
            </a:extLst>
          </p:cNvPr>
          <p:cNvGrpSpPr/>
          <p:nvPr/>
        </p:nvGrpSpPr>
        <p:grpSpPr>
          <a:xfrm>
            <a:off x="0" y="96785"/>
            <a:ext cx="12192016" cy="102900"/>
            <a:chOff x="0" y="6755100"/>
            <a:chExt cx="12192016" cy="102900"/>
          </a:xfrm>
        </p:grpSpPr>
        <p:sp>
          <p:nvSpPr>
            <p:cNvPr id="24" name="Google Shape;34;p5">
              <a:extLst>
                <a:ext uri="{FF2B5EF4-FFF2-40B4-BE49-F238E27FC236}">
                  <a16:creationId xmlns:a16="http://schemas.microsoft.com/office/drawing/2014/main" id="{89BDE9AC-044C-BF96-40EF-B2CBD54E6A05}"/>
                </a:ext>
              </a:extLst>
            </p:cNvPr>
            <p:cNvSpPr/>
            <p:nvPr/>
          </p:nvSpPr>
          <p:spPr>
            <a:xfrm>
              <a:off x="9808488" y="6755100"/>
              <a:ext cx="1191600" cy="102900"/>
            </a:xfrm>
            <a:prstGeom prst="rect">
              <a:avLst/>
            </a:prstGeom>
            <a:solidFill>
              <a:srgbClr val="FF9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" name="Google Shape;35;p5">
              <a:extLst>
                <a:ext uri="{FF2B5EF4-FFF2-40B4-BE49-F238E27FC236}">
                  <a16:creationId xmlns:a16="http://schemas.microsoft.com/office/drawing/2014/main" id="{92E6BE6A-B176-E866-DEF6-F0DF877A6188}"/>
                </a:ext>
              </a:extLst>
            </p:cNvPr>
            <p:cNvSpPr/>
            <p:nvPr/>
          </p:nvSpPr>
          <p:spPr>
            <a:xfrm>
              <a:off x="11000416" y="6755100"/>
              <a:ext cx="1191600" cy="102900"/>
            </a:xfrm>
            <a:prstGeom prst="rect">
              <a:avLst/>
            </a:prstGeom>
            <a:solidFill>
              <a:srgbClr val="F20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" name="Google Shape;36;p5">
              <a:extLst>
                <a:ext uri="{FF2B5EF4-FFF2-40B4-BE49-F238E27FC236}">
                  <a16:creationId xmlns:a16="http://schemas.microsoft.com/office/drawing/2014/main" id="{CB628CE5-9225-697F-C7BE-3C2E3B2E6268}"/>
                </a:ext>
              </a:extLst>
            </p:cNvPr>
            <p:cNvSpPr/>
            <p:nvPr/>
          </p:nvSpPr>
          <p:spPr>
            <a:xfrm>
              <a:off x="0" y="6755100"/>
              <a:ext cx="1191600" cy="102900"/>
            </a:xfrm>
            <a:prstGeom prst="rect">
              <a:avLst/>
            </a:prstGeom>
            <a:solidFill>
              <a:srgbClr val="7EC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" name="Google Shape;37;p5">
              <a:extLst>
                <a:ext uri="{FF2B5EF4-FFF2-40B4-BE49-F238E27FC236}">
                  <a16:creationId xmlns:a16="http://schemas.microsoft.com/office/drawing/2014/main" id="{28344676-D2D3-F306-E35B-F272D33E34C2}"/>
                </a:ext>
              </a:extLst>
            </p:cNvPr>
            <p:cNvSpPr/>
            <p:nvPr/>
          </p:nvSpPr>
          <p:spPr>
            <a:xfrm>
              <a:off x="1191613" y="6755100"/>
              <a:ext cx="8616800" cy="102900"/>
            </a:xfrm>
            <a:prstGeom prst="rect">
              <a:avLst/>
            </a:prstGeom>
            <a:solidFill>
              <a:srgbClr val="218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4" name="Obraz 3" descr="ichbpan_logo_short_en">
            <a:extLst>
              <a:ext uri="{FF2B5EF4-FFF2-40B4-BE49-F238E27FC236}">
                <a16:creationId xmlns:a16="http://schemas.microsoft.com/office/drawing/2014/main" id="{67231318-C2F9-8232-E9E5-E427C264E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036" y="5440298"/>
            <a:ext cx="841273" cy="900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3A78206-7CD5-7CAF-2C15-988B50102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0" y="5440298"/>
            <a:ext cx="900000" cy="900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E8839CB-5C51-DBC2-98A1-6317AB21B2F2}"/>
              </a:ext>
            </a:extLst>
          </p:cNvPr>
          <p:cNvSpPr txBox="1"/>
          <p:nvPr/>
        </p:nvSpPr>
        <p:spPr>
          <a:xfrm>
            <a:off x="1652954" y="5709560"/>
            <a:ext cx="2228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/>
              <a:t>Institute</a:t>
            </a:r>
            <a:r>
              <a:rPr lang="pl-PL" sz="1200" dirty="0"/>
              <a:t> of Computing Science</a:t>
            </a:r>
          </a:p>
          <a:p>
            <a:r>
              <a:rPr lang="pl-PL" sz="1200" dirty="0" err="1"/>
              <a:t>Poznan</a:t>
            </a:r>
            <a:r>
              <a:rPr lang="pl-PL" sz="1200" dirty="0"/>
              <a:t> University of Technology</a:t>
            </a:r>
          </a:p>
          <a:p>
            <a:r>
              <a:rPr lang="pl-PL" sz="1200" dirty="0"/>
              <a:t>Poland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EDA2E76-3547-0853-7BD5-1A1A3B2DA3C7}"/>
              </a:ext>
            </a:extLst>
          </p:cNvPr>
          <p:cNvSpPr txBox="1"/>
          <p:nvPr/>
        </p:nvSpPr>
        <p:spPr>
          <a:xfrm>
            <a:off x="7824504" y="5709560"/>
            <a:ext cx="2691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200" dirty="0" err="1"/>
              <a:t>Department</a:t>
            </a:r>
            <a:r>
              <a:rPr lang="pl-PL" sz="1200" dirty="0"/>
              <a:t> of </a:t>
            </a:r>
            <a:r>
              <a:rPr lang="pl-PL" sz="1200" dirty="0" err="1"/>
              <a:t>Structural</a:t>
            </a:r>
            <a:r>
              <a:rPr lang="pl-PL" sz="1200" dirty="0"/>
              <a:t> </a:t>
            </a:r>
            <a:r>
              <a:rPr lang="pl-PL" sz="1200" dirty="0" err="1"/>
              <a:t>Bioinformatics</a:t>
            </a:r>
            <a:endParaRPr lang="pl-PL" sz="1200" dirty="0"/>
          </a:p>
          <a:p>
            <a:pPr algn="r"/>
            <a:r>
              <a:rPr lang="pl-PL" sz="1200" dirty="0" err="1"/>
              <a:t>Institute</a:t>
            </a:r>
            <a:r>
              <a:rPr lang="pl-PL" sz="1200" dirty="0"/>
              <a:t> of </a:t>
            </a:r>
            <a:r>
              <a:rPr lang="pl-PL" sz="1200" dirty="0" err="1"/>
              <a:t>Bioorganic</a:t>
            </a:r>
            <a:r>
              <a:rPr lang="pl-PL" sz="1200" dirty="0"/>
              <a:t> </a:t>
            </a:r>
            <a:r>
              <a:rPr lang="pl-PL" sz="1200" dirty="0" err="1"/>
              <a:t>Chemistry</a:t>
            </a:r>
            <a:r>
              <a:rPr lang="pl-PL" sz="1200" dirty="0"/>
              <a:t> PAS</a:t>
            </a:r>
          </a:p>
          <a:p>
            <a:pPr algn="r"/>
            <a:r>
              <a:rPr lang="pl-PL" sz="1200" dirty="0"/>
              <a:t>Poland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CDE1C505-287A-4675-A7EC-D14330C78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23046" y="291427"/>
            <a:ext cx="1747857" cy="185243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BC2F760A-49CC-4E68-8E14-464AF3D8D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230602" y="291427"/>
            <a:ext cx="1747857" cy="185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2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R1117: Automated prediction (web server)</a:t>
            </a:r>
          </a:p>
        </p:txBody>
      </p:sp>
      <p:sp>
        <p:nvSpPr>
          <p:cNvPr id="6" name="pole tekstowe 5"/>
          <p:cNvSpPr txBox="1"/>
          <p:nvPr/>
        </p:nvSpPr>
        <p:spPr bwMode="auto">
          <a:xfrm>
            <a:off x="370247" y="1742632"/>
            <a:ext cx="5952033" cy="4319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600" dirty="0"/>
              <a:t>A. </a:t>
            </a:r>
            <a:r>
              <a:rPr lang="en-US" sz="1600" b="1" dirty="0"/>
              <a:t>Modeling</a:t>
            </a:r>
            <a:r>
              <a:rPr lang="en-US" sz="1600" dirty="0"/>
              <a:t> the 3D RNA structure </a:t>
            </a:r>
            <a:r>
              <a:rPr lang="en-US" sz="1600" b="1" dirty="0"/>
              <a:t>from</a:t>
            </a:r>
            <a:r>
              <a:rPr lang="en-US" sz="1600" dirty="0"/>
              <a:t> </a:t>
            </a:r>
            <a:r>
              <a:rPr lang="en-US" sz="1600" b="1" dirty="0"/>
              <a:t>a sequence</a:t>
            </a:r>
            <a:r>
              <a:rPr lang="en-US" sz="1600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Preliminary result: about </a:t>
            </a:r>
            <a:r>
              <a:rPr lang="en-US" sz="1600" b="1" dirty="0"/>
              <a:t>1,000 models</a:t>
            </a:r>
            <a:r>
              <a:rPr lang="en-US" sz="1600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Ordered by </a:t>
            </a:r>
            <a:r>
              <a:rPr lang="en-US" sz="1600" b="1" dirty="0"/>
              <a:t>total energy coefficient</a:t>
            </a:r>
            <a:r>
              <a:rPr lang="en-US" sz="1600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Only </a:t>
            </a:r>
            <a:r>
              <a:rPr lang="en-US" sz="1600" b="1" i="1" dirty="0" err="1"/>
              <a:t>HotKnots</a:t>
            </a:r>
            <a:r>
              <a:rPr lang="en-US" sz="1600" b="1" dirty="0"/>
              <a:t> </a:t>
            </a:r>
            <a:r>
              <a:rPr lang="en-US" sz="1600" dirty="0"/>
              <a:t>was able to </a:t>
            </a:r>
            <a:r>
              <a:rPr lang="en-US" sz="1600" b="1" dirty="0"/>
              <a:t>predict pseudoknot</a:t>
            </a:r>
            <a:r>
              <a:rPr lang="en-US" sz="1600" dirty="0"/>
              <a:t>. </a:t>
            </a:r>
            <a:br>
              <a:rPr lang="en-US" sz="1600" dirty="0"/>
            </a:br>
            <a:r>
              <a:rPr lang="en-US" sz="1600" dirty="0"/>
              <a:t>This structure is 21</a:t>
            </a:r>
            <a:r>
              <a:rPr lang="en-US" sz="1600" baseline="30000" dirty="0"/>
              <a:t>st</a:t>
            </a:r>
            <a:r>
              <a:rPr lang="en-US" sz="1600" dirty="0"/>
              <a:t> on the list.</a:t>
            </a:r>
          </a:p>
          <a:p>
            <a:pPr marL="179388" indent="-179388">
              <a:spcBef>
                <a:spcPts val="600"/>
              </a:spcBef>
              <a:spcAft>
                <a:spcPts val="1000"/>
              </a:spcAft>
              <a:defRPr/>
            </a:pPr>
            <a:r>
              <a:rPr lang="en-US" sz="1600" dirty="0"/>
              <a:t>B. </a:t>
            </a:r>
            <a:r>
              <a:rPr lang="en-US" sz="1600" b="1" dirty="0"/>
              <a:t>Modeling</a:t>
            </a:r>
            <a:r>
              <a:rPr lang="en-US" sz="1600" dirty="0"/>
              <a:t> the 3D RNA structure </a:t>
            </a:r>
            <a:r>
              <a:rPr lang="en-US" sz="1600" b="1" dirty="0"/>
              <a:t>from</a:t>
            </a:r>
            <a:r>
              <a:rPr lang="en-US" sz="1600" dirty="0"/>
              <a:t> </a:t>
            </a:r>
            <a:r>
              <a:rPr lang="en-US" sz="1600" b="1" dirty="0"/>
              <a:t>the consensus 2D structure</a:t>
            </a:r>
            <a:r>
              <a:rPr lang="en-US" sz="1600" dirty="0"/>
              <a:t>:  (</a:t>
            </a:r>
            <a:r>
              <a:rPr lang="en-US" sz="1600" b="1" dirty="0"/>
              <a:t>consensus</a:t>
            </a:r>
            <a:r>
              <a:rPr lang="en-US" sz="1600" dirty="0"/>
              <a:t> can be taken </a:t>
            </a:r>
            <a:r>
              <a:rPr lang="en-US" sz="1600" b="1" dirty="0"/>
              <a:t>from </a:t>
            </a:r>
            <a:r>
              <a:rPr lang="en-US" sz="1600" b="1" dirty="0" err="1"/>
              <a:t>Rfam</a:t>
            </a:r>
            <a:r>
              <a:rPr lang="en-US" sz="1600" dirty="0"/>
              <a:t>: </a:t>
            </a:r>
            <a:r>
              <a:rPr lang="en-US" sz="1600" dirty="0">
                <a:hlinkClick r:id="rId2"/>
              </a:rPr>
              <a:t>https://rfam.xfam.org/</a:t>
            </a:r>
            <a:r>
              <a:rPr lang="en-US" sz="1600" dirty="0"/>
              <a:t>):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Preliminary result: </a:t>
            </a:r>
            <a:r>
              <a:rPr lang="en-US" sz="1600" b="1" dirty="0"/>
              <a:t>100 models</a:t>
            </a:r>
            <a:r>
              <a:rPr lang="en-US" sz="1600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Ordered by </a:t>
            </a:r>
            <a:r>
              <a:rPr lang="en-US" sz="1600" b="1" dirty="0"/>
              <a:t>total energy coefficient</a:t>
            </a:r>
            <a:r>
              <a:rPr lang="en-US" sz="1600" dirty="0"/>
              <a:t>.</a:t>
            </a:r>
          </a:p>
          <a:p>
            <a:pPr>
              <a:spcBef>
                <a:spcPts val="600"/>
              </a:spcBef>
              <a:defRPr/>
            </a:pPr>
            <a:endParaRPr lang="en-US" sz="1600" dirty="0"/>
          </a:p>
          <a:p>
            <a:pPr>
              <a:spcBef>
                <a:spcPts val="600"/>
              </a:spcBef>
              <a:defRPr/>
            </a:pPr>
            <a:r>
              <a:rPr lang="en-US" sz="1600" dirty="0"/>
              <a:t>C. </a:t>
            </a:r>
            <a:r>
              <a:rPr lang="en-US" sz="1600" b="1" dirty="0"/>
              <a:t>Critical analysis</a:t>
            </a:r>
            <a:r>
              <a:rPr lang="en-US" sz="1600" dirty="0"/>
              <a:t> of </a:t>
            </a:r>
            <a:r>
              <a:rPr lang="en-US" sz="1600" b="1" dirty="0"/>
              <a:t>the obtained results</a:t>
            </a:r>
            <a:r>
              <a:rPr lang="en-US" sz="1600" dirty="0"/>
              <a:t>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Clustering the 3D models</a:t>
            </a:r>
            <a:r>
              <a:rPr lang="en-US" sz="1600" dirty="0"/>
              <a:t> &amp; </a:t>
            </a:r>
            <a:r>
              <a:rPr lang="en-US" sz="1600" b="1" dirty="0"/>
              <a:t>selecting representatives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of clusters to cover the conformational landscape.</a:t>
            </a:r>
          </a:p>
        </p:txBody>
      </p:sp>
      <p:grpSp>
        <p:nvGrpSpPr>
          <p:cNvPr id="13" name="Grupa 12"/>
          <p:cNvGrpSpPr/>
          <p:nvPr/>
        </p:nvGrpSpPr>
        <p:grpSpPr bwMode="auto">
          <a:xfrm>
            <a:off x="6137376" y="1295570"/>
            <a:ext cx="5538916" cy="4989870"/>
            <a:chOff x="5456903" y="1740301"/>
            <a:chExt cx="5538916" cy="4989870"/>
          </a:xfrm>
        </p:grpSpPr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5870130" y="1740301"/>
              <a:ext cx="5125689" cy="4989870"/>
            </a:xfrm>
            <a:prstGeom prst="rect">
              <a:avLst/>
            </a:prstGeom>
          </p:spPr>
        </p:pic>
        <p:sp>
          <p:nvSpPr>
            <p:cNvPr id="11" name="Prostokąt 10"/>
            <p:cNvSpPr/>
            <p:nvPr/>
          </p:nvSpPr>
          <p:spPr bwMode="auto">
            <a:xfrm>
              <a:off x="5456903" y="5683045"/>
              <a:ext cx="5538916" cy="1769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27286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R1117</a:t>
            </a:r>
            <a:r>
              <a:rPr lang="pl-PL" sz="2800" dirty="0">
                <a:solidFill>
                  <a:schemeClr val="tx1"/>
                </a:solidFill>
                <a:latin typeface="Raleway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Raleway"/>
              </a:rPr>
              <a:t>Automated prediction from a sequence</a:t>
            </a:r>
            <a:endParaRPr lang="pl-PL" sz="2800" dirty="0">
              <a:solidFill>
                <a:schemeClr val="tx1"/>
              </a:solidFill>
              <a:latin typeface="Raleway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 t="6691" r="1659" b="6158"/>
          <a:stretch/>
        </p:blipFill>
        <p:spPr bwMode="auto">
          <a:xfrm>
            <a:off x="678296" y="3502704"/>
            <a:ext cx="6018308" cy="3014680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5" name="pole tekstowe 14"/>
          <p:cNvSpPr txBox="1"/>
          <p:nvPr/>
        </p:nvSpPr>
        <p:spPr bwMode="auto">
          <a:xfrm>
            <a:off x="7784493" y="5750782"/>
            <a:ext cx="1870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600" b="1" dirty="0"/>
              <a:t>L(S)</a:t>
            </a:r>
            <a:r>
              <a:rPr lang="en-US" sz="1600" dirty="0"/>
              <a:t> - loop lassoing single-stranded </a:t>
            </a:r>
          </a:p>
          <a:p>
            <a:pPr algn="just">
              <a:defRPr/>
            </a:pPr>
            <a:r>
              <a:rPr lang="en-US" sz="1600" dirty="0"/>
              <a:t>Fragment.</a:t>
            </a:r>
          </a:p>
        </p:txBody>
      </p:sp>
      <p:grpSp>
        <p:nvGrpSpPr>
          <p:cNvPr id="18" name="Grupa 17"/>
          <p:cNvGrpSpPr>
            <a:grpSpLocks noChangeAspect="1"/>
          </p:cNvGrpSpPr>
          <p:nvPr/>
        </p:nvGrpSpPr>
        <p:grpSpPr bwMode="auto">
          <a:xfrm>
            <a:off x="7406016" y="1465618"/>
            <a:ext cx="4034679" cy="3152526"/>
            <a:chOff x="6977121" y="1550212"/>
            <a:chExt cx="4746681" cy="3708854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977121" y="1550212"/>
              <a:ext cx="2981627" cy="3708854"/>
            </a:xfrm>
            <a:prstGeom prst="rect">
              <a:avLst/>
            </a:prstGeom>
          </p:spPr>
        </p:pic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 rot="5400000">
              <a:off x="9430087" y="2389107"/>
              <a:ext cx="2724815" cy="1862615"/>
            </a:xfrm>
            <a:prstGeom prst="rect">
              <a:avLst/>
            </a:prstGeom>
          </p:spPr>
        </p:pic>
        <p:sp>
          <p:nvSpPr>
            <p:cNvPr id="16" name="Elipsa 15"/>
            <p:cNvSpPr/>
            <p:nvPr/>
          </p:nvSpPr>
          <p:spPr bwMode="auto">
            <a:xfrm>
              <a:off x="11149782" y="2821859"/>
              <a:ext cx="235973" cy="2261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</p:grpSp>
      <p:sp>
        <p:nvSpPr>
          <p:cNvPr id="17" name="pole tekstowe 16"/>
          <p:cNvSpPr txBox="1"/>
          <p:nvPr/>
        </p:nvSpPr>
        <p:spPr bwMode="auto">
          <a:xfrm>
            <a:off x="9783424" y="5258340"/>
            <a:ext cx="2066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  <a:defRPr/>
            </a:pPr>
            <a:r>
              <a:rPr lang="en-US" sz="1600" dirty="0"/>
              <a:t>The </a:t>
            </a:r>
            <a:r>
              <a:rPr lang="en-US" sz="1600" b="1" dirty="0"/>
              <a:t>2D structure</a:t>
            </a:r>
            <a:r>
              <a:rPr lang="en-US" sz="1600" dirty="0"/>
              <a:t> is </a:t>
            </a:r>
            <a:r>
              <a:rPr lang="en-US" sz="1600" b="1" dirty="0"/>
              <a:t>incorrect</a:t>
            </a:r>
            <a:r>
              <a:rPr lang="en-US" sz="1600" dirty="0"/>
              <a:t>,</a:t>
            </a:r>
            <a:endParaRPr sz="16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1600" b="1" dirty="0"/>
              <a:t>C14</a:t>
            </a:r>
            <a:r>
              <a:rPr lang="en-US" sz="1600" dirty="0"/>
              <a:t> that </a:t>
            </a:r>
            <a:r>
              <a:rPr lang="en-US" sz="1600" b="1" dirty="0"/>
              <a:t>should bind the ligand</a:t>
            </a:r>
            <a:r>
              <a:rPr lang="en-US" sz="1600" dirty="0"/>
              <a:t>, in fact </a:t>
            </a:r>
            <a:r>
              <a:rPr lang="en-US" sz="1600" b="1" dirty="0"/>
              <a:t>is involved in HB</a:t>
            </a:r>
            <a:r>
              <a:rPr lang="en-US" sz="1600" dirty="0"/>
              <a:t>.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/>
          <a:srcRect t="13713" b="20671"/>
          <a:stretch/>
        </p:blipFill>
        <p:spPr bwMode="auto">
          <a:xfrm>
            <a:off x="10050523" y="4332679"/>
            <a:ext cx="1531906" cy="841829"/>
          </a:xfrm>
          <a:prstGeom prst="rect">
            <a:avLst/>
          </a:prstGeom>
        </p:spPr>
      </p:pic>
      <p:cxnSp>
        <p:nvCxnSpPr>
          <p:cNvPr id="25" name="Łącznik zakrzywiony 24"/>
          <p:cNvCxnSpPr>
            <a:cxnSpLocks/>
          </p:cNvCxnSpPr>
          <p:nvPr/>
        </p:nvCxnSpPr>
        <p:spPr bwMode="auto">
          <a:xfrm flipH="1">
            <a:off x="11107838" y="2804329"/>
            <a:ext cx="91033" cy="1472439"/>
          </a:xfrm>
          <a:prstGeom prst="curvedConnector4">
            <a:avLst>
              <a:gd name="adj1" fmla="val -251118"/>
              <a:gd name="adj2" fmla="val 81625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 bwMode="auto">
          <a:xfrm>
            <a:off x="663262" y="1853160"/>
            <a:ext cx="6221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b="1" dirty="0"/>
              <a:t>Problems</a:t>
            </a:r>
            <a:r>
              <a:rPr lang="en-U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Predicted 2D structure</a:t>
            </a:r>
            <a:r>
              <a:rPr lang="en-US" sz="1600" dirty="0"/>
              <a:t> with </a:t>
            </a:r>
            <a:r>
              <a:rPr lang="en-US" sz="1600" b="1" dirty="0"/>
              <a:t>pseudoknots</a:t>
            </a:r>
            <a:r>
              <a:rPr lang="en-US" sz="1600" dirty="0"/>
              <a:t> </a:t>
            </a:r>
            <a:r>
              <a:rPr lang="en-US" sz="1600" b="1" dirty="0"/>
              <a:t>is not</a:t>
            </a:r>
            <a:r>
              <a:rPr lang="en-US" sz="1600" dirty="0"/>
              <a:t> always </a:t>
            </a:r>
            <a:r>
              <a:rPr lang="en-US" sz="1600" b="1" dirty="0"/>
              <a:t>correct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/>
              <a:t>      (not consistent with the consensus 2D structure/biological function)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Some </a:t>
            </a:r>
            <a:r>
              <a:rPr lang="en-US" sz="1600" b="1" dirty="0"/>
              <a:t>3D models</a:t>
            </a:r>
            <a:r>
              <a:rPr lang="en-US" sz="1600" dirty="0"/>
              <a:t> with pseudoknots </a:t>
            </a:r>
            <a:r>
              <a:rPr lang="en-US" sz="1600" b="1" dirty="0"/>
              <a:t>are</a:t>
            </a:r>
            <a:r>
              <a:rPr lang="en-US" sz="1600" dirty="0"/>
              <a:t> </a:t>
            </a:r>
            <a:r>
              <a:rPr lang="en-US" sz="1600" b="1" dirty="0"/>
              <a:t>entangled</a:t>
            </a:r>
            <a:r>
              <a:rPr lang="en-US" sz="1600" dirty="0"/>
              <a:t>.</a:t>
            </a:r>
          </a:p>
          <a:p>
            <a:pPr>
              <a:defRPr/>
            </a:pPr>
            <a:r>
              <a:rPr lang="en-US" sz="1600" dirty="0"/>
              <a:t>      (analysis using </a:t>
            </a:r>
            <a:r>
              <a:rPr lang="en-US" sz="1600" dirty="0" err="1"/>
              <a:t>RNAspider</a:t>
            </a:r>
            <a:r>
              <a:rPr lang="en-US" sz="1600" dirty="0"/>
              <a:t>: </a:t>
            </a:r>
            <a:r>
              <a:rPr lang="en-US" sz="1600" dirty="0">
                <a:hlinkClick r:id="rId7"/>
              </a:rPr>
              <a:t>https://rnaspider.cs.put.poznan.pl/</a:t>
            </a:r>
            <a:r>
              <a:rPr lang="en-US" sz="1600" dirty="0"/>
              <a:t>)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1">
            <a:off x="7720773" y="4501905"/>
            <a:ext cx="1870235" cy="11844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R1117</a:t>
            </a:r>
            <a:r>
              <a:rPr lang="pl-PL" sz="2800" dirty="0">
                <a:solidFill>
                  <a:schemeClr val="tx1"/>
                </a:solidFill>
                <a:latin typeface="Raleway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Raleway"/>
              </a:rPr>
              <a:t>Automated prediction from the consensus 2D structure</a:t>
            </a:r>
            <a:endParaRPr lang="pl-PL" sz="2800" dirty="0">
              <a:solidFill>
                <a:schemeClr val="tx1"/>
              </a:solidFill>
              <a:latin typeface="Raleway"/>
            </a:endParaRPr>
          </a:p>
        </p:txBody>
      </p:sp>
      <p:grpSp>
        <p:nvGrpSpPr>
          <p:cNvPr id="13" name="Grupa 12"/>
          <p:cNvGrpSpPr>
            <a:grpSpLocks noChangeAspect="1"/>
          </p:cNvGrpSpPr>
          <p:nvPr/>
        </p:nvGrpSpPr>
        <p:grpSpPr bwMode="auto">
          <a:xfrm>
            <a:off x="6655014" y="2794152"/>
            <a:ext cx="4155946" cy="3160932"/>
            <a:chOff x="6320460" y="2851273"/>
            <a:chExt cx="4617720" cy="3512147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6437831" y="3252919"/>
              <a:ext cx="4382978" cy="3110501"/>
            </a:xfrm>
            <a:prstGeom prst="rect">
              <a:avLst/>
            </a:prstGeom>
          </p:spPr>
        </p:pic>
        <p:sp>
          <p:nvSpPr>
            <p:cNvPr id="9" name="pole tekstowe 8"/>
            <p:cNvSpPr txBox="1"/>
            <p:nvPr/>
          </p:nvSpPr>
          <p:spPr bwMode="auto">
            <a:xfrm>
              <a:off x="6320460" y="2851273"/>
              <a:ext cx="4617720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pl-PL" sz="1600" dirty="0"/>
                <a:t>PDB ID: 3FU2 (</a:t>
              </a:r>
              <a:r>
                <a:rPr lang="pl-PL" sz="1600" dirty="0" err="1"/>
                <a:t>type</a:t>
              </a:r>
              <a:r>
                <a:rPr lang="pl-PL" sz="1600" dirty="0"/>
                <a:t> 2), X-</a:t>
              </a:r>
              <a:r>
                <a:rPr lang="pl-PL" sz="1600" dirty="0" err="1"/>
                <a:t>ray</a:t>
              </a:r>
              <a:r>
                <a:rPr lang="pl-PL" sz="1600" dirty="0"/>
                <a:t>, Resolution:</a:t>
              </a:r>
              <a:r>
                <a:rPr lang="pl-PL" sz="1600" b="1" dirty="0"/>
                <a:t> </a:t>
              </a:r>
              <a:r>
                <a:rPr lang="pl-PL" sz="1600" dirty="0"/>
                <a:t>2.85 Å</a:t>
              </a:r>
              <a:r>
                <a:rPr lang="en-US" sz="1600" dirty="0"/>
                <a:t>.</a:t>
              </a:r>
              <a:endParaRPr sz="1600" dirty="0"/>
            </a:p>
          </p:txBody>
        </p:sp>
      </p:grpSp>
      <p:grpSp>
        <p:nvGrpSpPr>
          <p:cNvPr id="12" name="Grupa 11"/>
          <p:cNvGrpSpPr>
            <a:grpSpLocks noChangeAspect="1"/>
          </p:cNvGrpSpPr>
          <p:nvPr/>
        </p:nvGrpSpPr>
        <p:grpSpPr bwMode="auto">
          <a:xfrm>
            <a:off x="1407298" y="2794152"/>
            <a:ext cx="3813377" cy="3160932"/>
            <a:chOff x="898811" y="2862859"/>
            <a:chExt cx="4237087" cy="3512148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898811" y="3458834"/>
              <a:ext cx="4237087" cy="2916173"/>
            </a:xfrm>
            <a:prstGeom prst="rect">
              <a:avLst/>
            </a:prstGeom>
          </p:spPr>
        </p:pic>
        <p:sp>
          <p:nvSpPr>
            <p:cNvPr id="10" name="pole tekstowe 9"/>
            <p:cNvSpPr txBox="1"/>
            <p:nvPr/>
          </p:nvSpPr>
          <p:spPr bwMode="auto">
            <a:xfrm>
              <a:off x="1653481" y="2862859"/>
              <a:ext cx="2727742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pl-PL" sz="1600" dirty="0"/>
                <a:t>Web </a:t>
              </a:r>
              <a:r>
                <a:rPr lang="pl-PL" sz="1600" dirty="0" err="1"/>
                <a:t>server</a:t>
              </a:r>
              <a:r>
                <a:rPr lang="pl-PL" sz="1600" dirty="0"/>
                <a:t> model (</a:t>
              </a:r>
              <a:r>
                <a:rPr lang="pl-PL" sz="1600" dirty="0" err="1"/>
                <a:t>type</a:t>
              </a:r>
              <a:r>
                <a:rPr lang="pl-PL" sz="1600" dirty="0"/>
                <a:t> 3)</a:t>
              </a:r>
              <a:r>
                <a:rPr lang="en-US" sz="1600" dirty="0"/>
                <a:t>.</a:t>
              </a:r>
              <a:endParaRPr lang="pl-PL" sz="1600" dirty="0"/>
            </a:p>
          </p:txBody>
        </p:sp>
      </p:grpSp>
      <p:sp>
        <p:nvSpPr>
          <p:cNvPr id="11" name="pole tekstowe 10"/>
          <p:cNvSpPr txBox="1"/>
          <p:nvPr/>
        </p:nvSpPr>
        <p:spPr bwMode="auto">
          <a:xfrm>
            <a:off x="1986444" y="6236668"/>
            <a:ext cx="8219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/>
              <a:t>Secondary structures extracted  from PDBs using </a:t>
            </a:r>
            <a:r>
              <a:rPr lang="en-US" sz="1600" dirty="0" err="1"/>
              <a:t>RNApdbee</a:t>
            </a:r>
            <a:r>
              <a:rPr lang="pl-PL" sz="1600" dirty="0"/>
              <a:t>: </a:t>
            </a:r>
            <a:r>
              <a:rPr lang="pl-PL" sz="1600" dirty="0">
                <a:hlinkClick r:id="rId4"/>
              </a:rPr>
              <a:t>http://rnapdbee.cs.put.poznan.pl/</a:t>
            </a:r>
            <a:r>
              <a:rPr lang="pl-PL" sz="1600" dirty="0"/>
              <a:t> </a:t>
            </a:r>
            <a:r>
              <a:rPr lang="en-US" sz="1600" dirty="0"/>
              <a:t>  </a:t>
            </a:r>
          </a:p>
        </p:txBody>
      </p:sp>
      <p:sp>
        <p:nvSpPr>
          <p:cNvPr id="14" name="pole tekstowe 13"/>
          <p:cNvSpPr txBox="1"/>
          <p:nvPr/>
        </p:nvSpPr>
        <p:spPr bwMode="auto">
          <a:xfrm>
            <a:off x="898811" y="1819563"/>
            <a:ext cx="939416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b="1" dirty="0"/>
              <a:t>Problem:</a:t>
            </a:r>
            <a:r>
              <a:rPr lang="pl-PL" sz="1600" dirty="0"/>
              <a:t> 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1" dirty="0"/>
              <a:t>m</a:t>
            </a:r>
            <a:r>
              <a:rPr lang="en-US" sz="1600" b="1" dirty="0" err="1"/>
              <a:t>odels</a:t>
            </a:r>
            <a:r>
              <a:rPr lang="en-US" sz="1600" dirty="0"/>
              <a:t> </a:t>
            </a:r>
            <a:r>
              <a:rPr lang="en-US" sz="1600" b="1" dirty="0"/>
              <a:t>do not reproduce </a:t>
            </a:r>
            <a:r>
              <a:rPr lang="en-US" sz="1600" dirty="0"/>
              <a:t>well</a:t>
            </a:r>
            <a:r>
              <a:rPr lang="en-US" sz="1600" b="1" dirty="0"/>
              <a:t> the non-canonical tertiary interactions</a:t>
            </a:r>
            <a:r>
              <a:rPr lang="en-US" sz="1600" dirty="0"/>
              <a:t> in </a:t>
            </a:r>
            <a:r>
              <a:rPr lang="en-US" sz="1600" b="1" dirty="0"/>
              <a:t>the minor grove</a:t>
            </a:r>
            <a:r>
              <a:rPr lang="en-US" sz="1600" dirty="0"/>
              <a:t>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R1117</a:t>
            </a:r>
            <a:r>
              <a:rPr lang="pl-PL" sz="2800" dirty="0">
                <a:solidFill>
                  <a:schemeClr val="tx1"/>
                </a:solidFill>
                <a:latin typeface="Raleway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Raleway"/>
              </a:rPr>
              <a:t>Human prediction (template selection and preparation)</a:t>
            </a:r>
            <a:endParaRPr lang="pl-PL" sz="2800" dirty="0">
              <a:solidFill>
                <a:schemeClr val="tx1"/>
              </a:solidFill>
              <a:latin typeface="Raleway"/>
            </a:endParaRPr>
          </a:p>
        </p:txBody>
      </p:sp>
      <p:sp>
        <p:nvSpPr>
          <p:cNvPr id="4" name="pole tekstowe 3"/>
          <p:cNvSpPr txBox="1"/>
          <p:nvPr/>
        </p:nvSpPr>
        <p:spPr bwMode="auto">
          <a:xfrm>
            <a:off x="6967471" y="1992199"/>
            <a:ext cx="454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600" b="1" dirty="0"/>
              <a:t>Manual preparation</a:t>
            </a:r>
            <a:r>
              <a:rPr lang="en-US" sz="1600" dirty="0"/>
              <a:t> of the template: </a:t>
            </a:r>
          </a:p>
          <a:p>
            <a:pPr marL="631825" lvl="2" indent="-285750">
              <a:buFont typeface="Arial"/>
              <a:buChar char="•"/>
              <a:defRPr/>
            </a:pPr>
            <a:r>
              <a:rPr lang="en-US" sz="1600" b="1" dirty="0"/>
              <a:t>Sequence alignment</a:t>
            </a:r>
            <a:r>
              <a:rPr lang="en-US" sz="1600" dirty="0"/>
              <a:t> of available templates. </a:t>
            </a:r>
          </a:p>
          <a:p>
            <a:pPr marL="631825" lvl="2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/>
              <a:t>Superposition</a:t>
            </a:r>
            <a:r>
              <a:rPr lang="en-US" sz="1600" dirty="0"/>
              <a:t> of their 3D structures.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6" t="11270" r="21021" b="10140"/>
          <a:stretch/>
        </p:blipFill>
        <p:spPr bwMode="auto">
          <a:xfrm>
            <a:off x="9425615" y="3806063"/>
            <a:ext cx="2084439" cy="256811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 bwMode="auto">
          <a:xfrm>
            <a:off x="7383313" y="5258728"/>
            <a:ext cx="1751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600" b="1" dirty="0"/>
              <a:t>Superimposed 3D</a:t>
            </a:r>
            <a:r>
              <a:rPr lang="pl-PL" sz="1600" b="1" dirty="0"/>
              <a:t> </a:t>
            </a:r>
            <a:r>
              <a:rPr lang="en-US" sz="1600" b="1" dirty="0"/>
              <a:t>structures</a:t>
            </a:r>
            <a:r>
              <a:rPr lang="en-US" sz="1600" dirty="0"/>
              <a:t> of </a:t>
            </a:r>
            <a:r>
              <a:rPr lang="en-US" sz="1600" b="1" dirty="0"/>
              <a:t>the known templates</a:t>
            </a:r>
            <a:r>
              <a:rPr lang="en-US" sz="1600" dirty="0"/>
              <a:t>.</a:t>
            </a:r>
            <a:endParaRPr lang="en-US" sz="1600" b="1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1642" y="2048253"/>
            <a:ext cx="5968181" cy="41338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R1117</a:t>
            </a:r>
            <a:r>
              <a:rPr lang="pl-PL" sz="2800" dirty="0">
                <a:solidFill>
                  <a:schemeClr val="tx1"/>
                </a:solidFill>
                <a:latin typeface="Raleway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Raleway"/>
              </a:rPr>
              <a:t>Human prediction (homology modeling with </a:t>
            </a:r>
            <a:r>
              <a:rPr lang="en-US" sz="2800" dirty="0" err="1">
                <a:solidFill>
                  <a:schemeClr val="tx1"/>
                </a:solidFill>
                <a:latin typeface="Raleway"/>
              </a:rPr>
              <a:t>RNAComposer</a:t>
            </a:r>
            <a:r>
              <a:rPr lang="en-US" sz="2800" dirty="0">
                <a:solidFill>
                  <a:schemeClr val="tx1"/>
                </a:solidFill>
                <a:latin typeface="Raleway"/>
              </a:rPr>
              <a:t>)</a:t>
            </a:r>
            <a:endParaRPr lang="pl-PL" sz="2800" dirty="0">
              <a:solidFill>
                <a:schemeClr val="tx1"/>
              </a:solidFill>
              <a:latin typeface="Raleway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28714" y="3717476"/>
            <a:ext cx="6432066" cy="284739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 bwMode="auto">
          <a:xfrm>
            <a:off x="849448" y="2919942"/>
            <a:ext cx="7483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Template</a:t>
            </a:r>
            <a:r>
              <a:rPr lang="en-US" sz="1600" dirty="0"/>
              <a:t> </a:t>
            </a:r>
            <a:r>
              <a:rPr lang="en-US" sz="1600" b="1" dirty="0"/>
              <a:t>3D structure</a:t>
            </a:r>
            <a:r>
              <a:rPr lang="en-US" sz="1600" dirty="0"/>
              <a:t> introduced as </a:t>
            </a:r>
            <a:r>
              <a:rPr lang="en-US" sz="1600" b="1" dirty="0"/>
              <a:t>a</a:t>
            </a:r>
            <a:r>
              <a:rPr lang="en-US" sz="1600" dirty="0"/>
              <a:t> </a:t>
            </a:r>
            <a:r>
              <a:rPr lang="en-US" sz="1600" b="1" dirty="0"/>
              <a:t>single 3D element </a:t>
            </a:r>
            <a:r>
              <a:rPr lang="en-US" sz="1600" dirty="0"/>
              <a:t>at </a:t>
            </a:r>
            <a:r>
              <a:rPr lang="en-US" sz="1600" dirty="0" err="1"/>
              <a:t>RNAComposer</a:t>
            </a:r>
            <a:r>
              <a:rPr lang="en-US" sz="1600" dirty="0"/>
              <a:t> input.</a:t>
            </a:r>
            <a:endParaRPr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Refinement</a:t>
            </a:r>
            <a:r>
              <a:rPr lang="en-US" sz="1600" dirty="0"/>
              <a:t> by </a:t>
            </a:r>
            <a:r>
              <a:rPr lang="en-US" sz="1600" b="1" dirty="0"/>
              <a:t>total</a:t>
            </a:r>
            <a:r>
              <a:rPr lang="en-US" sz="1600" dirty="0"/>
              <a:t> </a:t>
            </a:r>
            <a:r>
              <a:rPr lang="en-US" sz="1600" b="1" dirty="0"/>
              <a:t>energy</a:t>
            </a:r>
            <a:r>
              <a:rPr lang="en-US" sz="1600" dirty="0"/>
              <a:t> </a:t>
            </a:r>
            <a:r>
              <a:rPr lang="en-US" sz="1600" b="1" dirty="0"/>
              <a:t>minimization </a:t>
            </a:r>
            <a:r>
              <a:rPr lang="en-US" sz="1600" dirty="0"/>
              <a:t>in both</a:t>
            </a:r>
            <a:r>
              <a:rPr lang="en-US" sz="1600" b="1" dirty="0"/>
              <a:t> torsional </a:t>
            </a:r>
            <a:r>
              <a:rPr lang="en-US" sz="1600" dirty="0"/>
              <a:t>and</a:t>
            </a:r>
            <a:r>
              <a:rPr lang="en-US" sz="1600" b="1" dirty="0"/>
              <a:t> Cartesian space</a:t>
            </a:r>
            <a:r>
              <a:rPr lang="en-US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Submissions selection</a:t>
            </a:r>
            <a:r>
              <a:rPr lang="en-US" sz="1600" dirty="0"/>
              <a:t> based on </a:t>
            </a:r>
            <a:r>
              <a:rPr lang="en-US" sz="1600" b="1" dirty="0"/>
              <a:t>the total energy coefficient</a:t>
            </a:r>
            <a:r>
              <a:rPr lang="en-US" sz="1600" dirty="0"/>
              <a:t> (-20 kcal/mol/residue). </a:t>
            </a:r>
          </a:p>
        </p:txBody>
      </p:sp>
      <p:pic>
        <p:nvPicPr>
          <p:cNvPr id="7170" name="Picture 2" descr="RNApdbee visualization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513514" y="3896456"/>
            <a:ext cx="2585758" cy="2709544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 bwMode="auto">
          <a:xfrm>
            <a:off x="8614228" y="3040366"/>
            <a:ext cx="2384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/>
              <a:t>Image generated</a:t>
            </a:r>
            <a:r>
              <a:rPr lang="pl-PL" sz="1600" dirty="0"/>
              <a:t> </a:t>
            </a:r>
            <a:r>
              <a:rPr lang="en-US" sz="1600" dirty="0"/>
              <a:t> by VARNA-based</a:t>
            </a:r>
            <a:r>
              <a:rPr lang="pl-PL" sz="1600" dirty="0"/>
              <a:t> </a:t>
            </a:r>
            <a:r>
              <a:rPr lang="en-US" sz="1600" dirty="0"/>
              <a:t>procedure.</a:t>
            </a:r>
            <a:endParaRPr lang="pl-PL" sz="16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1A54DC3-3DFB-D056-1B12-6CD4C3A44004}"/>
              </a:ext>
            </a:extLst>
          </p:cNvPr>
          <p:cNvSpPr txBox="1"/>
          <p:nvPr/>
        </p:nvSpPr>
        <p:spPr bwMode="auto">
          <a:xfrm>
            <a:off x="879289" y="1390061"/>
            <a:ext cx="1058134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600" b="1" dirty="0"/>
              <a:t>Manual preparation</a:t>
            </a:r>
            <a:r>
              <a:rPr lang="en-US" sz="1600" dirty="0"/>
              <a:t> of the template: </a:t>
            </a:r>
          </a:p>
          <a:p>
            <a:pPr marL="631825" lvl="2" indent="-285750">
              <a:buFont typeface="Arial"/>
              <a:buChar char="•"/>
              <a:defRPr/>
            </a:pPr>
            <a:r>
              <a:rPr lang="en-US" sz="1600" b="1" dirty="0"/>
              <a:t>Sequence alignment</a:t>
            </a:r>
            <a:r>
              <a:rPr lang="en-US" sz="1600" dirty="0"/>
              <a:t> of available templates. </a:t>
            </a:r>
          </a:p>
          <a:p>
            <a:pPr marL="631825" lvl="2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/>
              <a:t>Superposition</a:t>
            </a:r>
            <a:r>
              <a:rPr lang="en-US" sz="1600" dirty="0"/>
              <a:t> of their 3D structures.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err="1"/>
              <a:t>RNAComposer</a:t>
            </a:r>
            <a:r>
              <a:rPr lang="en-US" sz="1600" dirty="0"/>
              <a:t> input was prepared based on </a:t>
            </a:r>
            <a:r>
              <a:rPr lang="en-US" sz="1600" b="1" dirty="0"/>
              <a:t>the template</a:t>
            </a:r>
            <a:r>
              <a:rPr lang="en-US" sz="1600" dirty="0"/>
              <a:t> </a:t>
            </a:r>
            <a:r>
              <a:rPr lang="en-US" sz="1600" b="1" dirty="0"/>
              <a:t>derived from chimeric PDB structure</a:t>
            </a:r>
            <a:r>
              <a:rPr lang="en-US" sz="1600" dirty="0"/>
              <a:t>.</a:t>
            </a:r>
            <a:endParaRPr lang="en-US" sz="16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R1117: Automated vs. human submission</a:t>
            </a:r>
          </a:p>
        </p:txBody>
      </p:sp>
      <p:sp>
        <p:nvSpPr>
          <p:cNvPr id="4" name="pole tekstowe 3"/>
          <p:cNvSpPr txBox="1"/>
          <p:nvPr/>
        </p:nvSpPr>
        <p:spPr bwMode="auto">
          <a:xfrm>
            <a:off x="996648" y="2157224"/>
            <a:ext cx="2449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600" b="1" dirty="0"/>
              <a:t>Web </a:t>
            </a:r>
            <a:r>
              <a:rPr lang="pl-PL" sz="1600" b="1" dirty="0" err="1"/>
              <a:t>server</a:t>
            </a:r>
            <a:r>
              <a:rPr lang="pl-PL" sz="1600" b="1" dirty="0"/>
              <a:t> model</a:t>
            </a:r>
            <a:r>
              <a:rPr lang="en-US" sz="1600" b="1" dirty="0"/>
              <a:t>:</a:t>
            </a:r>
          </a:p>
        </p:txBody>
      </p:sp>
      <p:grpSp>
        <p:nvGrpSpPr>
          <p:cNvPr id="12" name="Grupa 11"/>
          <p:cNvGrpSpPr>
            <a:grpSpLocks noChangeAspect="1"/>
          </p:cNvGrpSpPr>
          <p:nvPr/>
        </p:nvGrpSpPr>
        <p:grpSpPr bwMode="auto">
          <a:xfrm>
            <a:off x="323204" y="2902779"/>
            <a:ext cx="3963178" cy="3496990"/>
            <a:chOff x="694876" y="2602537"/>
            <a:chExt cx="4474386" cy="394806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 rot="5400000">
              <a:off x="2761928" y="3433142"/>
              <a:ext cx="2851872" cy="1962799"/>
            </a:xfrm>
            <a:prstGeom prst="rect">
              <a:avLst/>
            </a:prstGeom>
          </p:spPr>
        </p:pic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/>
            <a:srcRect l="16903" t="5305" r="14385"/>
            <a:stretch/>
          </p:blipFill>
          <p:spPr bwMode="auto">
            <a:xfrm>
              <a:off x="694876" y="2602537"/>
              <a:ext cx="2283361" cy="3948063"/>
            </a:xfrm>
            <a:prstGeom prst="rect">
              <a:avLst/>
            </a:prstGeom>
          </p:spPr>
        </p:pic>
        <p:sp>
          <p:nvSpPr>
            <p:cNvPr id="11" name="Elipsa 10"/>
            <p:cNvSpPr/>
            <p:nvPr/>
          </p:nvSpPr>
          <p:spPr bwMode="auto">
            <a:xfrm>
              <a:off x="4698514" y="3939662"/>
              <a:ext cx="235973" cy="2261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D4161BFA-FFF8-5972-B0FD-D3A00927A9E2}"/>
              </a:ext>
            </a:extLst>
          </p:cNvPr>
          <p:cNvGrpSpPr/>
          <p:nvPr/>
        </p:nvGrpSpPr>
        <p:grpSpPr>
          <a:xfrm>
            <a:off x="6957120" y="2710075"/>
            <a:ext cx="4788107" cy="3595365"/>
            <a:chOff x="5671910" y="2547010"/>
            <a:chExt cx="4788107" cy="3595365"/>
          </a:xfrm>
        </p:grpSpPr>
        <p:grpSp>
          <p:nvGrpSpPr>
            <p:cNvPr id="9" name="Grupa 8"/>
            <p:cNvGrpSpPr>
              <a:grpSpLocks noChangeAspect="1"/>
            </p:cNvGrpSpPr>
            <p:nvPr/>
          </p:nvGrpSpPr>
          <p:grpSpPr bwMode="auto">
            <a:xfrm>
              <a:off x="5671910" y="2547010"/>
              <a:ext cx="4788107" cy="3595365"/>
              <a:chOff x="5602516" y="2491472"/>
              <a:chExt cx="5405719" cy="4059128"/>
            </a:xfrm>
          </p:grpSpPr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5602516" y="2491472"/>
                <a:ext cx="3243298" cy="4059128"/>
              </a:xfrm>
              <a:prstGeom prst="rect">
                <a:avLst/>
              </a:prstGeom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 rot="5400000">
                <a:off x="8178052" y="3343049"/>
                <a:ext cx="3352801" cy="2307564"/>
              </a:xfrm>
              <a:prstGeom prst="rect">
                <a:avLst/>
              </a:prstGeom>
            </p:spPr>
          </p:pic>
        </p:grpSp>
        <p:sp>
          <p:nvSpPr>
            <p:cNvPr id="13" name="Elipsa 12"/>
            <p:cNvSpPr/>
            <p:nvPr/>
          </p:nvSpPr>
          <p:spPr bwMode="auto">
            <a:xfrm>
              <a:off x="9968372" y="3835236"/>
              <a:ext cx="235973" cy="2261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CCF44A1-B3BA-66D9-0E7F-49335EAE3727}"/>
              </a:ext>
            </a:extLst>
          </p:cNvPr>
          <p:cNvSpPr txBox="1"/>
          <p:nvPr/>
        </p:nvSpPr>
        <p:spPr bwMode="auto">
          <a:xfrm>
            <a:off x="8770453" y="2157224"/>
            <a:ext cx="2424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600" b="1" dirty="0"/>
              <a:t>Human experts</a:t>
            </a:r>
            <a:r>
              <a:rPr lang="pl-PL" sz="1600" b="1" dirty="0"/>
              <a:t>’</a:t>
            </a:r>
            <a:r>
              <a:rPr lang="en-US" sz="1600" b="1" dirty="0"/>
              <a:t> model: 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A2DD906-D1F9-4CFD-7C1D-55F18777E084}"/>
              </a:ext>
            </a:extLst>
          </p:cNvPr>
          <p:cNvSpPr/>
          <p:nvPr/>
        </p:nvSpPr>
        <p:spPr>
          <a:xfrm rot="5400000">
            <a:off x="3276193" y="964501"/>
            <a:ext cx="1022306" cy="1152000"/>
          </a:xfrm>
          <a:custGeom>
            <a:avLst/>
            <a:gdLst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12767"/>
              <a:gd name="connsiteY0" fmla="*/ 0 h 5775648"/>
              <a:gd name="connsiteX1" fmla="*/ 5057192 w 6512767"/>
              <a:gd name="connsiteY1" fmla="*/ 3610946 h 5775648"/>
              <a:gd name="connsiteX2" fmla="*/ 5057192 w 6512767"/>
              <a:gd name="connsiteY2" fmla="*/ 2883159 h 5775648"/>
              <a:gd name="connsiteX3" fmla="*/ 6512767 w 6512767"/>
              <a:gd name="connsiteY3" fmla="*/ 4198775 h 5775648"/>
              <a:gd name="connsiteX4" fmla="*/ 5057192 w 6512767"/>
              <a:gd name="connsiteY4" fmla="*/ 5775648 h 5775648"/>
              <a:gd name="connsiteX5" fmla="*/ 5066522 w 6512767"/>
              <a:gd name="connsiteY5" fmla="*/ 5038530 h 5775648"/>
              <a:gd name="connsiteX6" fmla="*/ 0 w 6512767"/>
              <a:gd name="connsiteY6" fmla="*/ 0 h 5775648"/>
              <a:gd name="connsiteX0" fmla="*/ 0 w 6904653"/>
              <a:gd name="connsiteY0" fmla="*/ 0 h 5775648"/>
              <a:gd name="connsiteX1" fmla="*/ 5057192 w 6904653"/>
              <a:gd name="connsiteY1" fmla="*/ 3610946 h 5775648"/>
              <a:gd name="connsiteX2" fmla="*/ 5057192 w 6904653"/>
              <a:gd name="connsiteY2" fmla="*/ 2883159 h 5775648"/>
              <a:gd name="connsiteX3" fmla="*/ 6904653 w 6904653"/>
              <a:gd name="connsiteY3" fmla="*/ 4320073 h 5775648"/>
              <a:gd name="connsiteX4" fmla="*/ 5057192 w 6904653"/>
              <a:gd name="connsiteY4" fmla="*/ 5775648 h 5775648"/>
              <a:gd name="connsiteX5" fmla="*/ 5066522 w 6904653"/>
              <a:gd name="connsiteY5" fmla="*/ 5038530 h 5775648"/>
              <a:gd name="connsiteX6" fmla="*/ 0 w 6904653"/>
              <a:gd name="connsiteY6" fmla="*/ 0 h 5775648"/>
              <a:gd name="connsiteX0" fmla="*/ 0 w 6885992"/>
              <a:gd name="connsiteY0" fmla="*/ 0 h 5775648"/>
              <a:gd name="connsiteX1" fmla="*/ 5057192 w 6885992"/>
              <a:gd name="connsiteY1" fmla="*/ 3610946 h 5775648"/>
              <a:gd name="connsiteX2" fmla="*/ 5057192 w 6885992"/>
              <a:gd name="connsiteY2" fmla="*/ 2883159 h 5775648"/>
              <a:gd name="connsiteX3" fmla="*/ 6885992 w 6885992"/>
              <a:gd name="connsiteY3" fmla="*/ 4245428 h 5775648"/>
              <a:gd name="connsiteX4" fmla="*/ 5057192 w 6885992"/>
              <a:gd name="connsiteY4" fmla="*/ 5775648 h 5775648"/>
              <a:gd name="connsiteX5" fmla="*/ 5066522 w 6885992"/>
              <a:gd name="connsiteY5" fmla="*/ 5038530 h 5775648"/>
              <a:gd name="connsiteX6" fmla="*/ 0 w 6885992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7331" h="5775648">
                <a:moveTo>
                  <a:pt x="0" y="0"/>
                </a:moveTo>
                <a:cubicBezTo>
                  <a:pt x="1461796" y="2192694"/>
                  <a:pt x="2503715" y="3592285"/>
                  <a:pt x="5057192" y="3610946"/>
                </a:cubicBezTo>
                <a:lnTo>
                  <a:pt x="5057192" y="2883159"/>
                </a:lnTo>
                <a:lnTo>
                  <a:pt x="6867331" y="4329404"/>
                </a:lnTo>
                <a:lnTo>
                  <a:pt x="5057192" y="5775648"/>
                </a:lnTo>
                <a:lnTo>
                  <a:pt x="5066522" y="5038530"/>
                </a:lnTo>
                <a:cubicBezTo>
                  <a:pt x="1903443" y="5057192"/>
                  <a:pt x="1091682" y="267788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619751F-2E42-D22B-4B19-0327DADBBC05}"/>
              </a:ext>
            </a:extLst>
          </p:cNvPr>
          <p:cNvSpPr/>
          <p:nvPr/>
        </p:nvSpPr>
        <p:spPr>
          <a:xfrm rot="5400000" flipV="1">
            <a:off x="7448522" y="964500"/>
            <a:ext cx="1022304" cy="1152000"/>
          </a:xfrm>
          <a:custGeom>
            <a:avLst/>
            <a:gdLst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03436"/>
              <a:gd name="connsiteY0" fmla="*/ 0 h 5775648"/>
              <a:gd name="connsiteX1" fmla="*/ 5057192 w 6503436"/>
              <a:gd name="connsiteY1" fmla="*/ 3610946 h 5775648"/>
              <a:gd name="connsiteX2" fmla="*/ 5057192 w 6503436"/>
              <a:gd name="connsiteY2" fmla="*/ 2883159 h 5775648"/>
              <a:gd name="connsiteX3" fmla="*/ 6503436 w 6503436"/>
              <a:gd name="connsiteY3" fmla="*/ 4348065 h 5775648"/>
              <a:gd name="connsiteX4" fmla="*/ 5057192 w 6503436"/>
              <a:gd name="connsiteY4" fmla="*/ 5775648 h 5775648"/>
              <a:gd name="connsiteX5" fmla="*/ 5066522 w 6503436"/>
              <a:gd name="connsiteY5" fmla="*/ 5038530 h 5775648"/>
              <a:gd name="connsiteX6" fmla="*/ 0 w 6503436"/>
              <a:gd name="connsiteY6" fmla="*/ 0 h 5775648"/>
              <a:gd name="connsiteX0" fmla="*/ 0 w 6512767"/>
              <a:gd name="connsiteY0" fmla="*/ 0 h 5775648"/>
              <a:gd name="connsiteX1" fmla="*/ 5057192 w 6512767"/>
              <a:gd name="connsiteY1" fmla="*/ 3610946 h 5775648"/>
              <a:gd name="connsiteX2" fmla="*/ 5057192 w 6512767"/>
              <a:gd name="connsiteY2" fmla="*/ 2883159 h 5775648"/>
              <a:gd name="connsiteX3" fmla="*/ 6512767 w 6512767"/>
              <a:gd name="connsiteY3" fmla="*/ 4198775 h 5775648"/>
              <a:gd name="connsiteX4" fmla="*/ 5057192 w 6512767"/>
              <a:gd name="connsiteY4" fmla="*/ 5775648 h 5775648"/>
              <a:gd name="connsiteX5" fmla="*/ 5066522 w 6512767"/>
              <a:gd name="connsiteY5" fmla="*/ 5038530 h 5775648"/>
              <a:gd name="connsiteX6" fmla="*/ 0 w 6512767"/>
              <a:gd name="connsiteY6" fmla="*/ 0 h 5775648"/>
              <a:gd name="connsiteX0" fmla="*/ 0 w 6904653"/>
              <a:gd name="connsiteY0" fmla="*/ 0 h 5775648"/>
              <a:gd name="connsiteX1" fmla="*/ 5057192 w 6904653"/>
              <a:gd name="connsiteY1" fmla="*/ 3610946 h 5775648"/>
              <a:gd name="connsiteX2" fmla="*/ 5057192 w 6904653"/>
              <a:gd name="connsiteY2" fmla="*/ 2883159 h 5775648"/>
              <a:gd name="connsiteX3" fmla="*/ 6904653 w 6904653"/>
              <a:gd name="connsiteY3" fmla="*/ 4320073 h 5775648"/>
              <a:gd name="connsiteX4" fmla="*/ 5057192 w 6904653"/>
              <a:gd name="connsiteY4" fmla="*/ 5775648 h 5775648"/>
              <a:gd name="connsiteX5" fmla="*/ 5066522 w 6904653"/>
              <a:gd name="connsiteY5" fmla="*/ 5038530 h 5775648"/>
              <a:gd name="connsiteX6" fmla="*/ 0 w 6904653"/>
              <a:gd name="connsiteY6" fmla="*/ 0 h 5775648"/>
              <a:gd name="connsiteX0" fmla="*/ 0 w 6885992"/>
              <a:gd name="connsiteY0" fmla="*/ 0 h 5775648"/>
              <a:gd name="connsiteX1" fmla="*/ 5057192 w 6885992"/>
              <a:gd name="connsiteY1" fmla="*/ 3610946 h 5775648"/>
              <a:gd name="connsiteX2" fmla="*/ 5057192 w 6885992"/>
              <a:gd name="connsiteY2" fmla="*/ 2883159 h 5775648"/>
              <a:gd name="connsiteX3" fmla="*/ 6885992 w 6885992"/>
              <a:gd name="connsiteY3" fmla="*/ 4245428 h 5775648"/>
              <a:gd name="connsiteX4" fmla="*/ 5057192 w 6885992"/>
              <a:gd name="connsiteY4" fmla="*/ 5775648 h 5775648"/>
              <a:gd name="connsiteX5" fmla="*/ 5066522 w 6885992"/>
              <a:gd name="connsiteY5" fmla="*/ 5038530 h 5775648"/>
              <a:gd name="connsiteX6" fmla="*/ 0 w 6885992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  <a:gd name="connsiteX0" fmla="*/ 0 w 6867331"/>
              <a:gd name="connsiteY0" fmla="*/ 0 h 5775648"/>
              <a:gd name="connsiteX1" fmla="*/ 5057192 w 6867331"/>
              <a:gd name="connsiteY1" fmla="*/ 3610946 h 5775648"/>
              <a:gd name="connsiteX2" fmla="*/ 5057192 w 6867331"/>
              <a:gd name="connsiteY2" fmla="*/ 2883159 h 5775648"/>
              <a:gd name="connsiteX3" fmla="*/ 6867331 w 6867331"/>
              <a:gd name="connsiteY3" fmla="*/ 4329404 h 5775648"/>
              <a:gd name="connsiteX4" fmla="*/ 5057192 w 6867331"/>
              <a:gd name="connsiteY4" fmla="*/ 5775648 h 5775648"/>
              <a:gd name="connsiteX5" fmla="*/ 5066522 w 6867331"/>
              <a:gd name="connsiteY5" fmla="*/ 5038530 h 5775648"/>
              <a:gd name="connsiteX6" fmla="*/ 0 w 6867331"/>
              <a:gd name="connsiteY6" fmla="*/ 0 h 577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7331" h="5775648">
                <a:moveTo>
                  <a:pt x="0" y="0"/>
                </a:moveTo>
                <a:cubicBezTo>
                  <a:pt x="1461796" y="2192694"/>
                  <a:pt x="2503715" y="3592285"/>
                  <a:pt x="5057192" y="3610946"/>
                </a:cubicBezTo>
                <a:lnTo>
                  <a:pt x="5057192" y="2883159"/>
                </a:lnTo>
                <a:lnTo>
                  <a:pt x="6867331" y="4329404"/>
                </a:lnTo>
                <a:lnTo>
                  <a:pt x="5057192" y="5775648"/>
                </a:lnTo>
                <a:lnTo>
                  <a:pt x="5066522" y="5038530"/>
                </a:lnTo>
                <a:cubicBezTo>
                  <a:pt x="1903443" y="5057192"/>
                  <a:pt x="1091682" y="267788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R1117: Our submissions in a context of the reference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7274480-FA1D-45AD-A209-9582D34FE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99" y="1002890"/>
            <a:ext cx="4209752" cy="579703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8937755D-D55C-4B40-9EC2-0FE7B95A4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560" y="1002890"/>
            <a:ext cx="4209752" cy="5797036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29CADC9E-4918-4BB6-94A2-234E75DF2BFD}"/>
              </a:ext>
            </a:extLst>
          </p:cNvPr>
          <p:cNvSpPr txBox="1"/>
          <p:nvPr/>
        </p:nvSpPr>
        <p:spPr bwMode="auto">
          <a:xfrm>
            <a:off x="3083162" y="1428133"/>
            <a:ext cx="146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600" b="1" dirty="0"/>
              <a:t>RMSD: 2.744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en-US" sz="1600" b="1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6A5CEDA-4ECA-4902-B514-5572BED53218}"/>
              </a:ext>
            </a:extLst>
          </p:cNvPr>
          <p:cNvSpPr txBox="1"/>
          <p:nvPr/>
        </p:nvSpPr>
        <p:spPr bwMode="auto">
          <a:xfrm>
            <a:off x="7318374" y="1456235"/>
            <a:ext cx="146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600" b="1" dirty="0"/>
              <a:t>RMSD: 4.441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en-US" sz="1600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CEDBAA5-90B4-472F-A962-15E382285FAB}"/>
              </a:ext>
            </a:extLst>
          </p:cNvPr>
          <p:cNvSpPr txBox="1"/>
          <p:nvPr/>
        </p:nvSpPr>
        <p:spPr bwMode="auto">
          <a:xfrm>
            <a:off x="9428205" y="6399866"/>
            <a:ext cx="2828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400" i="1" dirty="0" err="1"/>
              <a:t>Lukasiak</a:t>
            </a:r>
            <a:r>
              <a:rPr lang="en-US" sz="1400" i="1" dirty="0"/>
              <a:t> et al. Nucleic Acids Research, 2015, 43(W1), W502-506</a:t>
            </a:r>
          </a:p>
        </p:txBody>
      </p:sp>
    </p:spTree>
    <p:extLst>
      <p:ext uri="{BB962C8B-B14F-4D97-AF65-F5344CB8AC3E}">
        <p14:creationId xmlns:p14="http://schemas.microsoft.com/office/powerpoint/2010/main" val="419351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pl-PL" sz="2800" dirty="0">
                <a:solidFill>
                  <a:schemeClr val="tx1"/>
                </a:solidFill>
                <a:latin typeface="Raleway"/>
              </a:rPr>
              <a:t>RNA structure modeling in CASP15. </a:t>
            </a:r>
            <a:r>
              <a:rPr lang="pl-PL" sz="2800" dirty="0" err="1">
                <a:solidFill>
                  <a:schemeClr val="tx1"/>
                </a:solidFill>
                <a:latin typeface="Raleway"/>
              </a:rPr>
              <a:t>Example</a:t>
            </a:r>
            <a:r>
              <a:rPr lang="pl-PL" sz="2800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Raleway"/>
              </a:rPr>
              <a:t>2</a:t>
            </a: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C562792C-362D-B9F9-5074-7382AE4D1DEE}"/>
              </a:ext>
            </a:extLst>
          </p:cNvPr>
          <p:cNvGrpSpPr/>
          <p:nvPr/>
        </p:nvGrpSpPr>
        <p:grpSpPr>
          <a:xfrm>
            <a:off x="6295009" y="2392682"/>
            <a:ext cx="5580000" cy="4213318"/>
            <a:chOff x="6096000" y="2185418"/>
            <a:chExt cx="5580000" cy="4213318"/>
          </a:xfrm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A34C2E1B-13BC-D1E1-0B41-25698F477E88}"/>
                </a:ext>
              </a:extLst>
            </p:cNvPr>
            <p:cNvGrpSpPr/>
            <p:nvPr/>
          </p:nvGrpSpPr>
          <p:grpSpPr>
            <a:xfrm>
              <a:off x="9020795" y="2675393"/>
              <a:ext cx="2579322" cy="3003040"/>
              <a:chOff x="3978222" y="3441192"/>
              <a:chExt cx="2579322" cy="3003040"/>
            </a:xfrm>
          </p:grpSpPr>
          <p:pic>
            <p:nvPicPr>
              <p:cNvPr id="19" name="Obraz 1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9" r="12942"/>
              <a:stretch/>
            </p:blipFill>
            <p:spPr>
              <a:xfrm>
                <a:off x="3978222" y="3752291"/>
                <a:ext cx="2579322" cy="2691941"/>
              </a:xfrm>
              <a:prstGeom prst="rect">
                <a:avLst/>
              </a:prstGeom>
            </p:spPr>
          </p:pic>
          <p:sp>
            <p:nvSpPr>
              <p:cNvPr id="11" name="pole tekstowe 10"/>
              <p:cNvSpPr txBox="1"/>
              <p:nvPr/>
            </p:nvSpPr>
            <p:spPr bwMode="auto">
              <a:xfrm>
                <a:off x="4404082" y="3441192"/>
                <a:ext cx="12281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pl-PL" sz="1400" b="1" dirty="0"/>
                  <a:t>R1190 </a:t>
                </a:r>
                <a:r>
                  <a:rPr lang="pl-PL" sz="1400" dirty="0"/>
                  <a:t>(118nt)</a:t>
                </a:r>
              </a:p>
            </p:txBody>
          </p:sp>
        </p:grpSp>
        <p:sp>
          <p:nvSpPr>
            <p:cNvPr id="21" name="pole tekstowe 20"/>
            <p:cNvSpPr txBox="1"/>
            <p:nvPr/>
          </p:nvSpPr>
          <p:spPr bwMode="auto">
            <a:xfrm>
              <a:off x="7952101" y="5594658"/>
              <a:ext cx="21210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RMSD (RNA only)  = </a:t>
              </a:r>
              <a:r>
                <a:rPr lang="pl-PL" sz="1400" dirty="0"/>
                <a:t>3.73 </a:t>
              </a:r>
              <a:r>
                <a:rPr lang="en-US" sz="1400" dirty="0"/>
                <a:t>Å</a:t>
              </a:r>
            </a:p>
          </p:txBody>
        </p:sp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1C598FD5-9860-C086-6239-DF6B5C1C40DB}"/>
                </a:ext>
              </a:extLst>
            </p:cNvPr>
            <p:cNvGrpSpPr/>
            <p:nvPr/>
          </p:nvGrpSpPr>
          <p:grpSpPr>
            <a:xfrm>
              <a:off x="6230112" y="2675393"/>
              <a:ext cx="2453355" cy="2879734"/>
              <a:chOff x="4051163" y="1111857"/>
              <a:chExt cx="2453355" cy="2879734"/>
            </a:xfrm>
          </p:grpSpPr>
          <p:pic>
            <p:nvPicPr>
              <p:cNvPr id="18" name="Obraz 1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9" r="12105"/>
              <a:stretch/>
            </p:blipFill>
            <p:spPr>
              <a:xfrm>
                <a:off x="4051163" y="1546264"/>
                <a:ext cx="2453355" cy="2445327"/>
              </a:xfrm>
              <a:prstGeom prst="rect">
                <a:avLst/>
              </a:prstGeom>
            </p:spPr>
          </p:pic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ABC1B35D-E8F8-F979-BB57-FCB503DF02F9}"/>
                  </a:ext>
                </a:extLst>
              </p:cNvPr>
              <p:cNvSpPr txBox="1"/>
              <p:nvPr/>
            </p:nvSpPr>
            <p:spPr bwMode="auto">
              <a:xfrm>
                <a:off x="4522716" y="1111857"/>
                <a:ext cx="12281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pl-PL" sz="1400" b="1" dirty="0"/>
                  <a:t>R1189 </a:t>
                </a:r>
                <a:r>
                  <a:rPr lang="pl-PL" sz="1400" dirty="0"/>
                  <a:t>(118nt)</a:t>
                </a:r>
              </a:p>
            </p:txBody>
          </p:sp>
        </p:grpSp>
        <p:sp>
          <p:nvSpPr>
            <p:cNvPr id="9" name="Łuk 8">
              <a:extLst>
                <a:ext uri="{FF2B5EF4-FFF2-40B4-BE49-F238E27FC236}">
                  <a16:creationId xmlns:a16="http://schemas.microsoft.com/office/drawing/2014/main" id="{97AFDC76-F333-45F3-951A-FAAD3D3F42C2}"/>
                </a:ext>
              </a:extLst>
            </p:cNvPr>
            <p:cNvSpPr/>
            <p:nvPr/>
          </p:nvSpPr>
          <p:spPr>
            <a:xfrm rot="5400000">
              <a:off x="8386356" y="4075387"/>
              <a:ext cx="1057517" cy="3076276"/>
            </a:xfrm>
            <a:prstGeom prst="arc">
              <a:avLst>
                <a:gd name="adj1" fmla="val 16200000"/>
                <a:gd name="adj2" fmla="val 5327817"/>
              </a:avLst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prstDash val="dash"/>
              <a:headEnd type="triangle"/>
              <a:tailEnd type="triangle"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528758 w 1057517"/>
                        <a:gd name="connsiteY0" fmla="*/ 0 h 3076276"/>
                        <a:gd name="connsiteX1" fmla="*/ 1057514 w 1057517"/>
                        <a:gd name="connsiteY1" fmla="*/ 1532587 h 3076276"/>
                        <a:gd name="connsiteX2" fmla="*/ 560999 w 1057517"/>
                        <a:gd name="connsiteY2" fmla="*/ 3073414 h 3076276"/>
                        <a:gd name="connsiteX3" fmla="*/ 528759 w 1057517"/>
                        <a:gd name="connsiteY3" fmla="*/ 1538138 h 3076276"/>
                        <a:gd name="connsiteX4" fmla="*/ 528758 w 1057517"/>
                        <a:gd name="connsiteY4" fmla="*/ 0 h 3076276"/>
                        <a:gd name="connsiteX0" fmla="*/ 528758 w 1057517"/>
                        <a:gd name="connsiteY0" fmla="*/ 0 h 3076276"/>
                        <a:gd name="connsiteX1" fmla="*/ 1057514 w 1057517"/>
                        <a:gd name="connsiteY1" fmla="*/ 1532587 h 3076276"/>
                        <a:gd name="connsiteX2" fmla="*/ 560999 w 1057517"/>
                        <a:gd name="connsiteY2" fmla="*/ 3073414 h 3076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57517" h="3076276" stroke="0" extrusionOk="0">
                          <a:moveTo>
                            <a:pt x="528758" y="0"/>
                          </a:moveTo>
                          <a:cubicBezTo>
                            <a:pt x="780901" y="-24141"/>
                            <a:pt x="993622" y="708854"/>
                            <a:pt x="1057514" y="1532587"/>
                          </a:cubicBezTo>
                          <a:cubicBezTo>
                            <a:pt x="1066371" y="2349444"/>
                            <a:pt x="803997" y="3024875"/>
                            <a:pt x="560999" y="3073414"/>
                          </a:cubicBezTo>
                          <a:cubicBezTo>
                            <a:pt x="637827" y="2365525"/>
                            <a:pt x="561459" y="2287010"/>
                            <a:pt x="528759" y="1538138"/>
                          </a:cubicBezTo>
                          <a:cubicBezTo>
                            <a:pt x="489599" y="1004000"/>
                            <a:pt x="601719" y="547574"/>
                            <a:pt x="528758" y="0"/>
                          </a:cubicBezTo>
                          <a:close/>
                        </a:path>
                        <a:path w="1057517" h="3076276" fill="none" extrusionOk="0">
                          <a:moveTo>
                            <a:pt x="528758" y="0"/>
                          </a:moveTo>
                          <a:cubicBezTo>
                            <a:pt x="879051" y="7001"/>
                            <a:pt x="1107624" y="579978"/>
                            <a:pt x="1057514" y="1532587"/>
                          </a:cubicBezTo>
                          <a:cubicBezTo>
                            <a:pt x="1019412" y="2341802"/>
                            <a:pt x="813383" y="3049443"/>
                            <a:pt x="560999" y="3073414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rostokąt: zaokrąglone rogi 22">
              <a:extLst>
                <a:ext uri="{FF2B5EF4-FFF2-40B4-BE49-F238E27FC236}">
                  <a16:creationId xmlns:a16="http://schemas.microsoft.com/office/drawing/2014/main" id="{309C08B7-1E32-2485-48EA-B351ACE6147F}"/>
                </a:ext>
              </a:extLst>
            </p:cNvPr>
            <p:cNvSpPr/>
            <p:nvPr/>
          </p:nvSpPr>
          <p:spPr bwMode="auto">
            <a:xfrm>
              <a:off x="6096000" y="2354226"/>
              <a:ext cx="5580000" cy="4044510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AE1009F5-4407-B458-60CB-E2F99CF168AC}"/>
                </a:ext>
              </a:extLst>
            </p:cNvPr>
            <p:cNvSpPr txBox="1"/>
            <p:nvPr/>
          </p:nvSpPr>
          <p:spPr>
            <a:xfrm>
              <a:off x="8115236" y="2185418"/>
              <a:ext cx="16700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Target 3D structures </a:t>
              </a:r>
            </a:p>
          </p:txBody>
        </p: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40D1A625-73C3-A378-EEC3-D7F774CF148C}"/>
              </a:ext>
            </a:extLst>
          </p:cNvPr>
          <p:cNvGrpSpPr/>
          <p:nvPr/>
        </p:nvGrpSpPr>
        <p:grpSpPr>
          <a:xfrm>
            <a:off x="316991" y="2394000"/>
            <a:ext cx="5580000" cy="4212000"/>
            <a:chOff x="316991" y="2186736"/>
            <a:chExt cx="5580000" cy="4212000"/>
          </a:xfrm>
        </p:grpSpPr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D736CFE6-A63A-F48E-6AEF-21633F641E93}"/>
                </a:ext>
              </a:extLst>
            </p:cNvPr>
            <p:cNvSpPr txBox="1"/>
            <p:nvPr/>
          </p:nvSpPr>
          <p:spPr bwMode="auto">
            <a:xfrm>
              <a:off x="794158" y="2578182"/>
              <a:ext cx="4650615" cy="3716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1200" dirty="0"/>
                <a:t>Molecule:		A-6B/A-4B</a:t>
              </a:r>
            </a:p>
            <a:p>
              <a:pPr algn="just">
                <a:defRPr/>
              </a:pPr>
              <a:r>
                <a:rPr lang="en-US" sz="1200" dirty="0"/>
                <a:t>Residues:		118</a:t>
              </a:r>
            </a:p>
            <a:p>
              <a:pPr algn="just">
                <a:spcAft>
                  <a:spcPts val="300"/>
                </a:spcAft>
                <a:defRPr/>
              </a:pPr>
              <a:r>
                <a:rPr lang="en-US" sz="1200" dirty="0"/>
                <a:t>Method:		</a:t>
              </a:r>
              <a:r>
                <a:rPr lang="en-US" sz="1200" b="1" dirty="0"/>
                <a:t>EM</a:t>
              </a:r>
            </a:p>
            <a:p>
              <a:pPr algn="just">
                <a:defRPr/>
              </a:pPr>
              <a:r>
                <a:rPr lang="en-US" sz="1200" dirty="0"/>
                <a:t>Additional information:	The </a:t>
              </a:r>
              <a:r>
                <a:rPr lang="en-US" sz="1200" b="1" dirty="0"/>
                <a:t>complexes</a:t>
              </a:r>
              <a:r>
                <a:rPr lang="en-US" sz="1200" dirty="0"/>
                <a:t> contain </a:t>
              </a:r>
              <a:r>
                <a:rPr lang="en-US" sz="1200" b="1" dirty="0"/>
                <a:t>one RNA molecule</a:t>
              </a:r>
              <a:r>
                <a:rPr lang="en-US" sz="1200" dirty="0"/>
                <a:t> and </a:t>
              </a:r>
              <a:r>
                <a:rPr lang="en-US" sz="1200" b="1" dirty="0"/>
                <a:t>6/4 protein</a:t>
              </a:r>
              <a:r>
                <a:rPr lang="pl-PL" sz="1200" b="1" dirty="0"/>
                <a:t> </a:t>
              </a:r>
              <a:r>
                <a:rPr lang="en-US" sz="1200" b="1" dirty="0"/>
                <a:t>molecules</a:t>
              </a:r>
              <a:r>
                <a:rPr lang="pl-PL" sz="1200" dirty="0"/>
                <a:t>. </a:t>
              </a:r>
              <a:r>
                <a:rPr lang="en-US" sz="1200" dirty="0"/>
                <a:t>The T1189/R1189 and T1190/R1190 complexes represent alternative conformations corresponding to different particles in the same cryo-EM data set. The complexes contain one RNA molecule and several (4 or 6) protein molecules. The R1189/T1189 target pair represent the A1B6 complex, while the R1190/T1190 pair - A1B4 complex. Predictions for the corresponding RNA and protein targets should be submitted in the same frame of reference so that the concatenation of corresponding models, say, R1189TS000_1 and T1189TS000_1 will give a coordinate set for the full RNA-protein complex.</a:t>
              </a:r>
            </a:p>
            <a:p>
              <a:pPr algn="just">
                <a:spcBef>
                  <a:spcPts val="600"/>
                </a:spcBef>
                <a:defRPr/>
              </a:pPr>
              <a:r>
                <a:rPr lang="en-US" sz="1200" dirty="0"/>
                <a:t>Sequence:			</a:t>
              </a:r>
            </a:p>
            <a:p>
              <a:pPr algn="just">
                <a:defRPr/>
              </a:pPr>
              <a:r>
                <a:rPr lang="en-US" sz="1200" dirty="0"/>
                <a:t>&gt;R1189/R1190</a:t>
              </a:r>
            </a:p>
            <a:p>
              <a:pPr algn="just">
                <a:defRPr/>
              </a:pPr>
              <a:r>
                <a:rPr lang="en-US" sz="1200" dirty="0"/>
                <a:t>GCGUACAGGGAACACGCAACCCCGAAGGAUCGGGGAAGGGACGUCGCCAGGGAGGCGAUUCCAUCAGGAUGAUGACGAGGGACUGAAGAGUGGGCGGGGUAAUACCCCGCCCCUUUUU</a:t>
              </a:r>
            </a:p>
          </p:txBody>
        </p:sp>
        <p:sp>
          <p:nvSpPr>
            <p:cNvPr id="22" name="Prostokąt: zaokrąglone rogi 21">
              <a:extLst>
                <a:ext uri="{FF2B5EF4-FFF2-40B4-BE49-F238E27FC236}">
                  <a16:creationId xmlns:a16="http://schemas.microsoft.com/office/drawing/2014/main" id="{1A586615-655F-03AA-FFA5-A7BF74A91D8F}"/>
                </a:ext>
              </a:extLst>
            </p:cNvPr>
            <p:cNvSpPr/>
            <p:nvPr/>
          </p:nvSpPr>
          <p:spPr>
            <a:xfrm>
              <a:off x="316991" y="2354226"/>
              <a:ext cx="5580000" cy="4044510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ACAF167D-D0EA-0D9A-CF7F-EAA69D082096}"/>
                </a:ext>
              </a:extLst>
            </p:cNvPr>
            <p:cNvSpPr txBox="1"/>
            <p:nvPr/>
          </p:nvSpPr>
          <p:spPr bwMode="auto">
            <a:xfrm>
              <a:off x="2098188" y="2186736"/>
              <a:ext cx="201760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l-PL" sz="1400" b="1" dirty="0" err="1"/>
                <a:t>Challenges</a:t>
              </a:r>
              <a:r>
                <a:rPr lang="pl-PL" sz="1400" b="1" dirty="0"/>
                <a:t> R1189/R1190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970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3716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R1189/R1190. Gathering information from the literature &amp; databases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17579" t="18921" r="56524" b="28858"/>
          <a:stretch/>
        </p:blipFill>
        <p:spPr bwMode="auto">
          <a:xfrm>
            <a:off x="8686241" y="1319332"/>
            <a:ext cx="3157402" cy="3448671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59988A2C-17FC-8C04-57B8-D257701B0D52}"/>
              </a:ext>
            </a:extLst>
          </p:cNvPr>
          <p:cNvGrpSpPr>
            <a:grpSpLocks noChangeAspect="1"/>
          </p:cNvGrpSpPr>
          <p:nvPr/>
        </p:nvGrpSpPr>
        <p:grpSpPr>
          <a:xfrm>
            <a:off x="5197967" y="4925649"/>
            <a:ext cx="6745066" cy="1725561"/>
            <a:chOff x="3983375" y="4827638"/>
            <a:chExt cx="7494518" cy="1917291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 rotWithShape="1">
            <a:blip r:embed="rId4"/>
            <a:srcRect l="18704" t="48846" r="19824" b="28226"/>
            <a:stretch/>
          </p:blipFill>
          <p:spPr bwMode="auto">
            <a:xfrm>
              <a:off x="3983375" y="5019577"/>
              <a:ext cx="7494518" cy="1514168"/>
            </a:xfrm>
            <a:prstGeom prst="rect">
              <a:avLst/>
            </a:prstGeom>
          </p:spPr>
        </p:pic>
        <p:sp>
          <p:nvSpPr>
            <p:cNvPr id="9" name="Elipsa 8"/>
            <p:cNvSpPr/>
            <p:nvPr/>
          </p:nvSpPr>
          <p:spPr bwMode="auto">
            <a:xfrm>
              <a:off x="7663918" y="4827638"/>
              <a:ext cx="1111045" cy="191729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</p:grpSp>
      <p:sp>
        <p:nvSpPr>
          <p:cNvPr id="10" name="Prostokąt 9"/>
          <p:cNvSpPr/>
          <p:nvPr/>
        </p:nvSpPr>
        <p:spPr bwMode="auto">
          <a:xfrm>
            <a:off x="5402443" y="1202982"/>
            <a:ext cx="4423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Literature</a:t>
            </a:r>
            <a:r>
              <a:rPr lang="en-US" sz="1600" dirty="0"/>
              <a:t>:</a:t>
            </a:r>
            <a:r>
              <a:rPr lang="en-US" sz="1600" b="1" dirty="0"/>
              <a:t> </a:t>
            </a:r>
            <a:r>
              <a:rPr lang="en-US" sz="1600" i="1" dirty="0" err="1"/>
              <a:t>Duss</a:t>
            </a:r>
            <a:r>
              <a:rPr lang="en-US" sz="1600" i="1" dirty="0"/>
              <a:t> et al. Nature</a:t>
            </a:r>
            <a:r>
              <a:rPr lang="en-US" sz="1600" dirty="0"/>
              <a:t> 509, 588–592 (2014).</a:t>
            </a:r>
          </a:p>
        </p:txBody>
      </p:sp>
      <p:sp>
        <p:nvSpPr>
          <p:cNvPr id="11" name="pole tekstowe 10"/>
          <p:cNvSpPr txBox="1"/>
          <p:nvPr/>
        </p:nvSpPr>
        <p:spPr bwMode="auto">
          <a:xfrm>
            <a:off x="5402443" y="3727041"/>
            <a:ext cx="21811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400" b="1" dirty="0"/>
              <a:t>Sequential</a:t>
            </a:r>
            <a:r>
              <a:rPr lang="en-US" sz="1400" dirty="0"/>
              <a:t> and </a:t>
            </a:r>
            <a:r>
              <a:rPr lang="en-US" sz="1400" b="1" dirty="0"/>
              <a:t>specific binding</a:t>
            </a:r>
            <a:r>
              <a:rPr lang="en-US" sz="1400" dirty="0"/>
              <a:t> of </a:t>
            </a:r>
            <a:r>
              <a:rPr lang="en-US" sz="1400" b="1" dirty="0"/>
              <a:t>the </a:t>
            </a:r>
            <a:r>
              <a:rPr lang="en-US" sz="1400" b="1" dirty="0" err="1"/>
              <a:t>RsmE</a:t>
            </a:r>
            <a:r>
              <a:rPr lang="en-US" sz="1400" b="1" dirty="0"/>
              <a:t> protein</a:t>
            </a:r>
            <a:r>
              <a:rPr lang="en-US" sz="1400" dirty="0"/>
              <a:t> to</a:t>
            </a:r>
            <a:r>
              <a:rPr lang="en-US" sz="1400" b="1" dirty="0"/>
              <a:t> the </a:t>
            </a:r>
            <a:r>
              <a:rPr lang="en-US" sz="1400" b="1" dirty="0" err="1"/>
              <a:t>RsmZ</a:t>
            </a:r>
            <a:r>
              <a:rPr lang="en-US" sz="1400" b="1" dirty="0"/>
              <a:t> sRNA</a:t>
            </a:r>
            <a:r>
              <a:rPr lang="en-US" sz="1400" dirty="0"/>
              <a:t>.</a:t>
            </a:r>
            <a:endParaRPr lang="en-US" sz="1400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E51F956-368E-3B70-2E0F-49835296B301}"/>
              </a:ext>
            </a:extLst>
          </p:cNvPr>
          <p:cNvSpPr txBox="1"/>
          <p:nvPr/>
        </p:nvSpPr>
        <p:spPr>
          <a:xfrm>
            <a:off x="5402443" y="1918123"/>
            <a:ext cx="21811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/>
              <a:t>Solution</a:t>
            </a:r>
            <a:r>
              <a:rPr lang="en-US" sz="1400" dirty="0"/>
              <a:t>: </a:t>
            </a:r>
            <a:r>
              <a:rPr lang="en-US" sz="1400" b="1" dirty="0"/>
              <a:t>3D structures</a:t>
            </a:r>
            <a:r>
              <a:rPr lang="en-US" sz="1400" dirty="0"/>
              <a:t> of two </a:t>
            </a:r>
            <a:r>
              <a:rPr lang="en-US" sz="1400" b="1" dirty="0"/>
              <a:t>conformers</a:t>
            </a:r>
            <a:r>
              <a:rPr lang="en-US" sz="1400" dirty="0"/>
              <a:t> of </a:t>
            </a:r>
            <a:r>
              <a:rPr lang="en-US" sz="1400" b="1" dirty="0"/>
              <a:t>the complex</a:t>
            </a:r>
            <a:r>
              <a:rPr lang="en-US" sz="1400" dirty="0"/>
              <a:t> of </a:t>
            </a:r>
            <a:r>
              <a:rPr lang="en-US" sz="1400" b="1" dirty="0" err="1"/>
              <a:t>RsmZ</a:t>
            </a:r>
            <a:r>
              <a:rPr lang="en-US" sz="1400" b="1" dirty="0"/>
              <a:t> RNA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(1-72 </a:t>
            </a:r>
            <a:r>
              <a:rPr lang="en-US" sz="1400" dirty="0" err="1"/>
              <a:t>nt</a:t>
            </a:r>
            <a:r>
              <a:rPr lang="en-US" sz="1400" dirty="0"/>
              <a:t>) and </a:t>
            </a:r>
            <a:r>
              <a:rPr lang="pl-PL" sz="1400" b="1" dirty="0"/>
              <a:t>3</a:t>
            </a:r>
            <a:r>
              <a:rPr lang="en-US" sz="1400" b="1" dirty="0"/>
              <a:t> </a:t>
            </a:r>
            <a:r>
              <a:rPr lang="en-US" sz="1400" b="1" dirty="0" err="1"/>
              <a:t>RsmE</a:t>
            </a:r>
            <a:r>
              <a:rPr lang="en-US" sz="1400" b="1" dirty="0"/>
              <a:t> homodimers</a:t>
            </a:r>
            <a:r>
              <a:rPr lang="en-US" sz="1400" dirty="0"/>
              <a:t> (PDB ID: 2MF0, 2MF1).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E3B9CDF-0D6E-8A06-712D-DDFDC2951AE5}"/>
              </a:ext>
            </a:extLst>
          </p:cNvPr>
          <p:cNvSpPr txBox="1"/>
          <p:nvPr/>
        </p:nvSpPr>
        <p:spPr bwMode="auto">
          <a:xfrm>
            <a:off x="348357" y="1202982"/>
            <a:ext cx="2724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b="1" dirty="0" err="1"/>
              <a:t>Rfam</a:t>
            </a:r>
            <a:r>
              <a:rPr lang="en-US" sz="1600" dirty="0"/>
              <a:t>: consensus 2D structure:</a:t>
            </a:r>
          </a:p>
        </p:txBody>
      </p:sp>
      <p:pic>
        <p:nvPicPr>
          <p:cNvPr id="6" name="Picture 2" descr="RNApdbee visualization">
            <a:hlinkClick r:id="rId5"/>
            <a:extLst>
              <a:ext uri="{FF2B5EF4-FFF2-40B4-BE49-F238E27FC236}">
                <a16:creationId xmlns:a16="http://schemas.microsoft.com/office/drawing/2014/main" id="{187979C3-0059-3651-EB18-D40599F43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48356" y="1760692"/>
            <a:ext cx="3637595" cy="2804403"/>
          </a:xfrm>
          <a:prstGeom prst="rect">
            <a:avLst/>
          </a:prstGeom>
          <a:noFill/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17F02B7-2861-40A7-D3A8-00C9AF97D131}"/>
              </a:ext>
            </a:extLst>
          </p:cNvPr>
          <p:cNvSpPr txBox="1"/>
          <p:nvPr/>
        </p:nvSpPr>
        <p:spPr bwMode="auto">
          <a:xfrm>
            <a:off x="348357" y="5115335"/>
            <a:ext cx="321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defRPr/>
            </a:pPr>
            <a:r>
              <a:rPr lang="pl-PL" sz="1400" kern="50" dirty="0">
                <a:ea typeface="Noto Sans CJK SC Regular"/>
              </a:rPr>
              <a:t>T</a:t>
            </a:r>
            <a:r>
              <a:rPr lang="en-US" sz="1400" kern="50" dirty="0">
                <a:ea typeface="Noto Sans CJK SC Regular"/>
              </a:rPr>
              <a:t>his target is </a:t>
            </a:r>
            <a:r>
              <a:rPr lang="en-US" sz="1400" b="1" kern="50" dirty="0">
                <a:ea typeface="Noto Sans CJK SC Regular"/>
              </a:rPr>
              <a:t>non-coding </a:t>
            </a:r>
            <a:r>
              <a:rPr lang="en-US" sz="1400" b="1" dirty="0" err="1"/>
              <a:t>PrrB</a:t>
            </a:r>
            <a:r>
              <a:rPr lang="en-US" sz="1400" b="1" dirty="0"/>
              <a:t>/</a:t>
            </a:r>
            <a:r>
              <a:rPr lang="en-US" sz="1400" b="1" dirty="0" err="1"/>
              <a:t>RsmZ</a:t>
            </a:r>
            <a:r>
              <a:rPr lang="en-US" sz="1400" b="1" dirty="0"/>
              <a:t> </a:t>
            </a:r>
            <a:r>
              <a:rPr lang="en-US" sz="1400" b="1" kern="50" dirty="0">
                <a:ea typeface="Noto Sans CJK SC Regular"/>
              </a:rPr>
              <a:t>RNA</a:t>
            </a:r>
            <a:r>
              <a:rPr lang="en-US" sz="1400" kern="50" dirty="0">
                <a:ea typeface="Noto Sans CJK SC Regular"/>
              </a:rPr>
              <a:t> that </a:t>
            </a:r>
            <a:r>
              <a:rPr lang="en-US" sz="1400" b="1" kern="50" dirty="0">
                <a:ea typeface="Noto Sans CJK SC Regular"/>
              </a:rPr>
              <a:t>acts</a:t>
            </a:r>
            <a:r>
              <a:rPr lang="en-US" sz="1400" kern="50" dirty="0">
                <a:ea typeface="Noto Sans CJK SC Regular"/>
              </a:rPr>
              <a:t> as </a:t>
            </a:r>
            <a:r>
              <a:rPr lang="en-US" sz="1400" b="1" kern="50" dirty="0">
                <a:ea typeface="Noto Sans CJK SC Regular"/>
              </a:rPr>
              <a:t>a protein sponge</a:t>
            </a:r>
            <a:r>
              <a:rPr lang="pl-PL" sz="1400" kern="50" dirty="0">
                <a:ea typeface="Noto Sans CJK SC Regular"/>
              </a:rPr>
              <a:t>.</a:t>
            </a:r>
            <a:endParaRPr lang="en-US" sz="1400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D75FE12-7F79-1E7C-AC43-3A71BA624B07}"/>
              </a:ext>
            </a:extLst>
          </p:cNvPr>
          <p:cNvSpPr/>
          <p:nvPr/>
        </p:nvSpPr>
        <p:spPr bwMode="auto">
          <a:xfrm>
            <a:off x="348356" y="5710427"/>
            <a:ext cx="36375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/>
              <a:t>Target protein</a:t>
            </a:r>
            <a:r>
              <a:rPr lang="en-US" sz="1400" dirty="0"/>
              <a:t> belongs to the PF02599 (</a:t>
            </a:r>
            <a:r>
              <a:rPr lang="en-US" sz="1400" b="1" dirty="0"/>
              <a:t>family of global regulator proteins</a:t>
            </a:r>
            <a:r>
              <a:rPr lang="en-US" sz="1400" dirty="0"/>
              <a:t>). Protein forms homodimers.</a:t>
            </a:r>
          </a:p>
        </p:txBody>
      </p:sp>
    </p:spTree>
    <p:extLst>
      <p:ext uri="{BB962C8B-B14F-4D97-AF65-F5344CB8AC3E}">
        <p14:creationId xmlns:p14="http://schemas.microsoft.com/office/powerpoint/2010/main" val="13038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R1189/R1190. Spatial orientation of RNA domains to interact with proteins</a:t>
            </a:r>
          </a:p>
        </p:txBody>
      </p:sp>
      <p:sp>
        <p:nvSpPr>
          <p:cNvPr id="4" name="pole tekstowe 3"/>
          <p:cNvSpPr txBox="1"/>
          <p:nvPr/>
        </p:nvSpPr>
        <p:spPr bwMode="auto">
          <a:xfrm>
            <a:off x="532532" y="1311277"/>
            <a:ext cx="11126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/>
              <a:t>Challenge</a:t>
            </a:r>
            <a:r>
              <a:rPr lang="en-US" sz="1600" dirty="0"/>
              <a:t>: </a:t>
            </a:r>
            <a:r>
              <a:rPr lang="en-US" sz="1600" b="1" dirty="0"/>
              <a:t>proper spatial orientation</a:t>
            </a:r>
            <a:r>
              <a:rPr lang="en-US" sz="1600" dirty="0"/>
              <a:t> of </a:t>
            </a:r>
            <a:r>
              <a:rPr lang="en-US" sz="1600" b="1" dirty="0"/>
              <a:t>domains</a:t>
            </a:r>
            <a:r>
              <a:rPr lang="en-US" sz="1600" dirty="0"/>
              <a:t> (hairpins) </a:t>
            </a:r>
            <a:r>
              <a:rPr lang="en-US" sz="1600" b="1" dirty="0"/>
              <a:t>interacting with proteins</a:t>
            </a:r>
            <a:r>
              <a:rPr lang="en-US" sz="1600" dirty="0"/>
              <a:t>.</a:t>
            </a:r>
          </a:p>
          <a:p>
            <a:pPr marL="900113">
              <a:spcAft>
                <a:spcPts val="1200"/>
              </a:spcAft>
              <a:defRPr/>
            </a:pPr>
            <a:r>
              <a:rPr lang="en-US" sz="1600" dirty="0"/>
              <a:t>In </a:t>
            </a:r>
            <a:r>
              <a:rPr lang="en-US" sz="1600" b="1" dirty="0"/>
              <a:t>3D</a:t>
            </a:r>
            <a:r>
              <a:rPr lang="en-US" sz="1600" dirty="0"/>
              <a:t> </a:t>
            </a:r>
            <a:r>
              <a:rPr lang="en-US" sz="1600" b="1" dirty="0"/>
              <a:t>predictions</a:t>
            </a:r>
            <a:r>
              <a:rPr lang="en-US" sz="1600" dirty="0"/>
              <a:t> generated by </a:t>
            </a:r>
            <a:r>
              <a:rPr lang="en-US" sz="1600" b="1" dirty="0"/>
              <a:t>web server</a:t>
            </a:r>
            <a:r>
              <a:rPr lang="en-US" sz="1600" dirty="0"/>
              <a:t> from </a:t>
            </a:r>
            <a:r>
              <a:rPr lang="en-US" sz="1600" b="1" dirty="0"/>
              <a:t>the secondary structure</a:t>
            </a:r>
            <a:r>
              <a:rPr lang="en-US" sz="1600" dirty="0"/>
              <a:t>, </a:t>
            </a:r>
            <a:r>
              <a:rPr lang="en-US" sz="1600" b="1" dirty="0"/>
              <a:t>domains interacting with protein dimers</a:t>
            </a:r>
            <a:r>
              <a:rPr lang="en-US" sz="1600" dirty="0"/>
              <a:t> had </a:t>
            </a:r>
            <a:r>
              <a:rPr lang="en-US" sz="1600" b="1" dirty="0">
                <a:solidFill>
                  <a:srgbClr val="0070C0"/>
                </a:solidFill>
              </a:rPr>
              <a:t>incorrect spatial arrangement</a:t>
            </a:r>
            <a:r>
              <a:rPr lang="en-US" sz="1600" dirty="0"/>
              <a:t>. </a:t>
            </a:r>
          </a:p>
          <a:p>
            <a:pPr>
              <a:defRPr/>
            </a:pPr>
            <a:r>
              <a:rPr lang="en-US" sz="1600" b="1" dirty="0"/>
              <a:t>Our approach</a:t>
            </a:r>
            <a:r>
              <a:rPr lang="en-US" sz="1600" dirty="0"/>
              <a:t>: </a:t>
            </a:r>
            <a:r>
              <a:rPr lang="en-US" sz="1600" b="1" dirty="0"/>
              <a:t>homology modeling</a:t>
            </a:r>
            <a:r>
              <a:rPr lang="en-US" sz="1600" dirty="0"/>
              <a:t> using </a:t>
            </a:r>
            <a:r>
              <a:rPr lang="en-US" sz="1600" b="1" dirty="0" err="1"/>
              <a:t>RNAComposer</a:t>
            </a:r>
            <a:r>
              <a:rPr lang="en-US" sz="1600" dirty="0"/>
              <a:t> based on </a:t>
            </a:r>
            <a:r>
              <a:rPr lang="en-US" sz="1600" b="1" dirty="0"/>
              <a:t>user-provided 3D structure elements</a:t>
            </a:r>
            <a:r>
              <a:rPr lang="en-US" sz="1600" i="1" dirty="0"/>
              <a:t>.</a:t>
            </a:r>
            <a:endParaRPr lang="en-US" sz="1600" dirty="0"/>
          </a:p>
          <a:p>
            <a:pPr marL="1262063">
              <a:spcAft>
                <a:spcPts val="1000"/>
              </a:spcAft>
              <a:defRPr/>
            </a:pPr>
            <a:r>
              <a:rPr lang="en-US" sz="1600" b="1" dirty="0"/>
              <a:t>3D structure templates</a:t>
            </a:r>
            <a:r>
              <a:rPr lang="en-US" sz="1600" dirty="0"/>
              <a:t> are </a:t>
            </a:r>
            <a:r>
              <a:rPr lang="en-US" sz="1600" b="1" dirty="0"/>
              <a:t>taken</a:t>
            </a:r>
            <a:r>
              <a:rPr lang="en-US" sz="1600" dirty="0"/>
              <a:t> from </a:t>
            </a:r>
            <a:r>
              <a:rPr lang="en-US" sz="1600" b="1" dirty="0"/>
              <a:t>ncRNA </a:t>
            </a:r>
            <a:r>
              <a:rPr lang="en-US" sz="1600" b="1" dirty="0" err="1"/>
              <a:t>RsmZ</a:t>
            </a:r>
            <a:r>
              <a:rPr lang="en-US" sz="1600" dirty="0"/>
              <a:t> (PDB IDs: 2MF0, 2MF1, 4KJI).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6661" t="11594" r="11389" b="12152"/>
          <a:stretch/>
        </p:blipFill>
        <p:spPr bwMode="auto">
          <a:xfrm rot="5400000">
            <a:off x="475494" y="3330921"/>
            <a:ext cx="2554572" cy="237702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 bwMode="auto">
          <a:xfrm>
            <a:off x="792236" y="5727440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-PL" sz="1200" dirty="0"/>
              <a:t>PDB ID: 4KJI, X-</a:t>
            </a:r>
            <a:r>
              <a:rPr lang="pl-PL" sz="1200" dirty="0" err="1"/>
              <a:t>ray</a:t>
            </a:r>
            <a:r>
              <a:rPr lang="en-US" sz="1200" dirty="0"/>
              <a:t>,</a:t>
            </a:r>
            <a:endParaRPr sz="1200" dirty="0"/>
          </a:p>
          <a:p>
            <a:pPr algn="ctr">
              <a:defRPr/>
            </a:pPr>
            <a:r>
              <a:rPr lang="pl-PL" sz="1200" dirty="0" err="1"/>
              <a:t>RsmA</a:t>
            </a:r>
            <a:r>
              <a:rPr lang="pl-PL" sz="1200" dirty="0"/>
              <a:t>/</a:t>
            </a:r>
            <a:r>
              <a:rPr lang="pl-PL" sz="1200" dirty="0" err="1"/>
              <a:t>cSRa</a:t>
            </a:r>
            <a:r>
              <a:rPr lang="pl-PL" sz="1200" dirty="0"/>
              <a:t> family protein</a:t>
            </a:r>
            <a:r>
              <a:rPr lang="en-US" sz="1200" dirty="0"/>
              <a:t>,</a:t>
            </a:r>
            <a:endParaRPr lang="pl-PL" sz="1200" dirty="0"/>
          </a:p>
          <a:p>
            <a:pPr algn="ctr">
              <a:defRPr/>
            </a:pPr>
            <a:r>
              <a:rPr lang="pl-PL" sz="1200" i="1" dirty="0"/>
              <a:t>(</a:t>
            </a:r>
            <a:r>
              <a:rPr lang="pl-PL" sz="1200" i="1" dirty="0" err="1"/>
              <a:t>Pseudomonas</a:t>
            </a:r>
            <a:r>
              <a:rPr lang="pl-PL" sz="1200" i="1" dirty="0"/>
              <a:t> </a:t>
            </a:r>
            <a:r>
              <a:rPr lang="pl-PL" sz="1200" i="1" dirty="0" err="1"/>
              <a:t>aeruginosa</a:t>
            </a:r>
            <a:r>
              <a:rPr lang="pl-PL" sz="1200" i="1" dirty="0"/>
              <a:t>)</a:t>
            </a:r>
            <a:r>
              <a:rPr lang="en-US" sz="1200" i="1" dirty="0"/>
              <a:t>.</a:t>
            </a:r>
            <a:endParaRPr lang="pl-PL" sz="1200" i="1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D853D12D-168E-8071-17DF-5900500BF5CA}"/>
              </a:ext>
            </a:extLst>
          </p:cNvPr>
          <p:cNvGrpSpPr/>
          <p:nvPr/>
        </p:nvGrpSpPr>
        <p:grpSpPr>
          <a:xfrm>
            <a:off x="3140466" y="3241613"/>
            <a:ext cx="1371600" cy="2456423"/>
            <a:chOff x="3739042" y="3181064"/>
            <a:chExt cx="1371600" cy="2456423"/>
          </a:xfrm>
        </p:grpSpPr>
        <p:pic>
          <p:nvPicPr>
            <p:cNvPr id="8194" name="Picture 2" descr="RNApdbee visualization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3739042" y="3351486"/>
              <a:ext cx="1371600" cy="2286001"/>
            </a:xfrm>
            <a:prstGeom prst="rect">
              <a:avLst/>
            </a:prstGeom>
            <a:noFill/>
          </p:spPr>
        </p:pic>
        <p:sp>
          <p:nvSpPr>
            <p:cNvPr id="24" name="Dowolny kształt 23"/>
            <p:cNvSpPr/>
            <p:nvPr/>
          </p:nvSpPr>
          <p:spPr bwMode="auto">
            <a:xfrm>
              <a:off x="4093029" y="3181064"/>
              <a:ext cx="856342" cy="360422"/>
            </a:xfrm>
            <a:custGeom>
              <a:avLst/>
              <a:gdLst>
                <a:gd name="connsiteX0" fmla="*/ 0 w 856342"/>
                <a:gd name="connsiteY0" fmla="*/ 113679 h 360422"/>
                <a:gd name="connsiteX1" fmla="*/ 464457 w 856342"/>
                <a:gd name="connsiteY1" fmla="*/ 12079 h 360422"/>
                <a:gd name="connsiteX2" fmla="*/ 856342 w 856342"/>
                <a:gd name="connsiteY2" fmla="*/ 360422 h 360422"/>
                <a:gd name="connsiteX3" fmla="*/ 856342 w 856342"/>
                <a:gd name="connsiteY3" fmla="*/ 360422 h 36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342" h="360422" extrusionOk="0">
                  <a:moveTo>
                    <a:pt x="0" y="113679"/>
                  </a:moveTo>
                  <a:cubicBezTo>
                    <a:pt x="160866" y="42317"/>
                    <a:pt x="321733" y="-29045"/>
                    <a:pt x="464457" y="12079"/>
                  </a:cubicBezTo>
                  <a:cubicBezTo>
                    <a:pt x="607181" y="53203"/>
                    <a:pt x="856342" y="360422"/>
                    <a:pt x="856342" y="360422"/>
                  </a:cubicBezTo>
                  <a:lnTo>
                    <a:pt x="856342" y="360422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</p:grp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6812" r="13521" b="10067"/>
          <a:stretch/>
        </p:blipFill>
        <p:spPr>
          <a:xfrm>
            <a:off x="5620973" y="3307836"/>
            <a:ext cx="2342483" cy="2488884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 bwMode="auto">
          <a:xfrm>
            <a:off x="5431983" y="5729371"/>
            <a:ext cx="2708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-PL" sz="1200" dirty="0"/>
              <a:t>PDB ID: </a:t>
            </a:r>
            <a:r>
              <a:rPr lang="pl-PL" sz="1200" b="1" dirty="0"/>
              <a:t>2MF0</a:t>
            </a:r>
            <a:r>
              <a:rPr lang="pl-PL" sz="1200" dirty="0"/>
              <a:t> </a:t>
            </a:r>
            <a:r>
              <a:rPr lang="en-US" sz="1200" dirty="0"/>
              <a:t>- </a:t>
            </a:r>
            <a:r>
              <a:rPr lang="pl-PL" sz="1200" b="1" dirty="0" err="1"/>
              <a:t>Conformer</a:t>
            </a:r>
            <a:r>
              <a:rPr lang="pl-PL" sz="1200" b="1" dirty="0"/>
              <a:t> L</a:t>
            </a:r>
            <a:r>
              <a:rPr lang="pl-PL" sz="1200" dirty="0"/>
              <a:t>,</a:t>
            </a:r>
          </a:p>
          <a:p>
            <a:pPr algn="ctr">
              <a:defRPr/>
            </a:pPr>
            <a:r>
              <a:rPr lang="pl-PL" sz="1200" dirty="0"/>
              <a:t>2MF1 - </a:t>
            </a:r>
            <a:r>
              <a:rPr lang="pl-PL" sz="1200" dirty="0" err="1"/>
              <a:t>Conformer</a:t>
            </a:r>
            <a:r>
              <a:rPr lang="pl-PL" sz="1200" dirty="0"/>
              <a:t> R</a:t>
            </a:r>
            <a:r>
              <a:rPr lang="en-US" sz="1200" dirty="0"/>
              <a:t>,</a:t>
            </a:r>
            <a:endParaRPr lang="pl-PL" sz="1200" dirty="0"/>
          </a:p>
          <a:p>
            <a:pPr algn="ctr">
              <a:defRPr/>
            </a:pPr>
            <a:r>
              <a:rPr lang="pl-PL" sz="1200" dirty="0" err="1"/>
              <a:t>RsmE</a:t>
            </a:r>
            <a:r>
              <a:rPr lang="pl-PL" sz="1200" dirty="0"/>
              <a:t> protein </a:t>
            </a:r>
            <a:r>
              <a:rPr lang="pl-PL" sz="1200" i="1" dirty="0"/>
              <a:t>(</a:t>
            </a:r>
            <a:r>
              <a:rPr lang="pl-PL" sz="1200" i="1" dirty="0" err="1"/>
              <a:t>Pseudomonas</a:t>
            </a:r>
            <a:r>
              <a:rPr lang="pl-PL" sz="1200" i="1" dirty="0"/>
              <a:t> </a:t>
            </a:r>
            <a:r>
              <a:rPr lang="pl-PL" sz="1200" i="1" dirty="0" err="1"/>
              <a:t>protegens</a:t>
            </a:r>
            <a:r>
              <a:rPr lang="pl-PL" sz="1200" i="1" dirty="0"/>
              <a:t>)</a:t>
            </a:r>
            <a:r>
              <a:rPr lang="en-US" sz="1200" i="1" dirty="0"/>
              <a:t>.</a:t>
            </a:r>
            <a:endParaRPr lang="pl-PL" sz="1200" i="1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56BF13F3-EA68-7D29-F0F7-46E6323A77B1}"/>
              </a:ext>
            </a:extLst>
          </p:cNvPr>
          <p:cNvGrpSpPr>
            <a:grpSpLocks noChangeAspect="1"/>
          </p:cNvGrpSpPr>
          <p:nvPr/>
        </p:nvGrpSpPr>
        <p:grpSpPr>
          <a:xfrm>
            <a:off x="8386235" y="3366942"/>
            <a:ext cx="2994293" cy="3008692"/>
            <a:chOff x="8222252" y="2666318"/>
            <a:chExt cx="3444390" cy="3460954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DB04BFEA-0365-4CCD-F301-5A9F89DDABF2}"/>
                </a:ext>
              </a:extLst>
            </p:cNvPr>
            <p:cNvGrpSpPr/>
            <p:nvPr/>
          </p:nvGrpSpPr>
          <p:grpSpPr>
            <a:xfrm>
              <a:off x="8487843" y="2666318"/>
              <a:ext cx="3178799" cy="3460954"/>
              <a:chOff x="8487843" y="2861188"/>
              <a:chExt cx="3178799" cy="3460954"/>
            </a:xfrm>
          </p:grpSpPr>
          <p:pic>
            <p:nvPicPr>
              <p:cNvPr id="8196" name="Picture 4" descr="RNApdbee visualization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tretch/>
            </p:blipFill>
            <p:spPr bwMode="auto">
              <a:xfrm>
                <a:off x="8487843" y="2916194"/>
                <a:ext cx="3178799" cy="3347752"/>
              </a:xfrm>
              <a:prstGeom prst="rect">
                <a:avLst/>
              </a:prstGeom>
              <a:noFill/>
            </p:spPr>
          </p:pic>
          <p:sp>
            <p:nvSpPr>
              <p:cNvPr id="25" name="Dowolny kształt 24"/>
              <p:cNvSpPr/>
              <p:nvPr/>
            </p:nvSpPr>
            <p:spPr bwMode="auto">
              <a:xfrm>
                <a:off x="8554065" y="5801032"/>
                <a:ext cx="304800" cy="521110"/>
              </a:xfrm>
              <a:custGeom>
                <a:avLst/>
                <a:gdLst>
                  <a:gd name="connsiteX0" fmla="*/ 304800 w 304800"/>
                  <a:gd name="connsiteY0" fmla="*/ 521110 h 521110"/>
                  <a:gd name="connsiteX1" fmla="*/ 68825 w 304800"/>
                  <a:gd name="connsiteY1" fmla="*/ 353962 h 521110"/>
                  <a:gd name="connsiteX2" fmla="*/ 0 w 304800"/>
                  <a:gd name="connsiteY2" fmla="*/ 0 h 52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800" h="521110" extrusionOk="0">
                    <a:moveTo>
                      <a:pt x="304800" y="521110"/>
                    </a:moveTo>
                    <a:cubicBezTo>
                      <a:pt x="212212" y="480962"/>
                      <a:pt x="119625" y="440814"/>
                      <a:pt x="68825" y="353962"/>
                    </a:cubicBezTo>
                    <a:cubicBezTo>
                      <a:pt x="18025" y="267110"/>
                      <a:pt x="9012" y="133555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26" name="Dowolny kształt 25"/>
              <p:cNvSpPr/>
              <p:nvPr/>
            </p:nvSpPr>
            <p:spPr bwMode="auto">
              <a:xfrm>
                <a:off x="8504903" y="2861188"/>
                <a:ext cx="570271" cy="285135"/>
              </a:xfrm>
              <a:custGeom>
                <a:avLst/>
                <a:gdLst>
                  <a:gd name="connsiteX0" fmla="*/ 0 w 570271"/>
                  <a:gd name="connsiteY0" fmla="*/ 285135 h 285135"/>
                  <a:gd name="connsiteX1" fmla="*/ 206478 w 570271"/>
                  <a:gd name="connsiteY1" fmla="*/ 19664 h 285135"/>
                  <a:gd name="connsiteX2" fmla="*/ 570271 w 570271"/>
                  <a:gd name="connsiteY2" fmla="*/ 19664 h 285135"/>
                  <a:gd name="connsiteX3" fmla="*/ 570271 w 570271"/>
                  <a:gd name="connsiteY3" fmla="*/ 19664 h 285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271" h="285135" extrusionOk="0">
                    <a:moveTo>
                      <a:pt x="0" y="285135"/>
                    </a:moveTo>
                    <a:cubicBezTo>
                      <a:pt x="55716" y="174522"/>
                      <a:pt x="111433" y="63909"/>
                      <a:pt x="206478" y="19664"/>
                    </a:cubicBezTo>
                    <a:cubicBezTo>
                      <a:pt x="301523" y="-24581"/>
                      <a:pt x="570271" y="19664"/>
                      <a:pt x="570271" y="19664"/>
                    </a:cubicBezTo>
                    <a:lnTo>
                      <a:pt x="570271" y="19664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27" name="Dowolny kształt 26"/>
              <p:cNvSpPr/>
              <p:nvPr/>
            </p:nvSpPr>
            <p:spPr bwMode="auto">
              <a:xfrm>
                <a:off x="11366090" y="3549445"/>
                <a:ext cx="288490" cy="540774"/>
              </a:xfrm>
              <a:custGeom>
                <a:avLst/>
                <a:gdLst>
                  <a:gd name="connsiteX0" fmla="*/ 0 w 288490"/>
                  <a:gd name="connsiteY0" fmla="*/ 0 h 540774"/>
                  <a:gd name="connsiteX1" fmla="*/ 255639 w 288490"/>
                  <a:gd name="connsiteY1" fmla="*/ 176981 h 540774"/>
                  <a:gd name="connsiteX2" fmla="*/ 285136 w 288490"/>
                  <a:gd name="connsiteY2" fmla="*/ 540774 h 540774"/>
                  <a:gd name="connsiteX3" fmla="*/ 285136 w 288490"/>
                  <a:gd name="connsiteY3" fmla="*/ 540774 h 54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490" h="540774" extrusionOk="0">
                    <a:moveTo>
                      <a:pt x="0" y="0"/>
                    </a:moveTo>
                    <a:cubicBezTo>
                      <a:pt x="104058" y="43426"/>
                      <a:pt x="208116" y="86852"/>
                      <a:pt x="255639" y="176981"/>
                    </a:cubicBezTo>
                    <a:cubicBezTo>
                      <a:pt x="303162" y="267110"/>
                      <a:pt x="285136" y="540774"/>
                      <a:pt x="285136" y="540774"/>
                    </a:cubicBezTo>
                    <a:lnTo>
                      <a:pt x="285136" y="540774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29" name="Dowolny kształt 28"/>
              <p:cNvSpPr/>
              <p:nvPr/>
            </p:nvSpPr>
            <p:spPr bwMode="auto">
              <a:xfrm>
                <a:off x="10776155" y="5791200"/>
                <a:ext cx="471948" cy="432619"/>
              </a:xfrm>
              <a:custGeom>
                <a:avLst/>
                <a:gdLst>
                  <a:gd name="connsiteX0" fmla="*/ 471948 w 471948"/>
                  <a:gd name="connsiteY0" fmla="*/ 0 h 432619"/>
                  <a:gd name="connsiteX1" fmla="*/ 383458 w 471948"/>
                  <a:gd name="connsiteY1" fmla="*/ 314632 h 432619"/>
                  <a:gd name="connsiteX2" fmla="*/ 0 w 471948"/>
                  <a:gd name="connsiteY2" fmla="*/ 432619 h 43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1948" h="432619" extrusionOk="0">
                    <a:moveTo>
                      <a:pt x="471948" y="0"/>
                    </a:moveTo>
                    <a:cubicBezTo>
                      <a:pt x="467032" y="121264"/>
                      <a:pt x="462116" y="242529"/>
                      <a:pt x="383458" y="314632"/>
                    </a:cubicBezTo>
                    <a:cubicBezTo>
                      <a:pt x="304800" y="386735"/>
                      <a:pt x="152400" y="409677"/>
                      <a:pt x="0" y="43261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pl-PL"/>
              </a:p>
            </p:txBody>
          </p:sp>
        </p:grpSp>
        <p:sp>
          <p:nvSpPr>
            <p:cNvPr id="6" name="Łuk 5"/>
            <p:cNvSpPr/>
            <p:nvPr/>
          </p:nvSpPr>
          <p:spPr>
            <a:xfrm>
              <a:off x="8685678" y="2740771"/>
              <a:ext cx="2562426" cy="2092486"/>
            </a:xfrm>
            <a:prstGeom prst="arc">
              <a:avLst>
                <a:gd name="adj1" fmla="val 12444650"/>
                <a:gd name="adj2" fmla="val 21239585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Łuk 18"/>
            <p:cNvSpPr/>
            <p:nvPr/>
          </p:nvSpPr>
          <p:spPr bwMode="auto">
            <a:xfrm flipV="1">
              <a:off x="8838078" y="4493621"/>
              <a:ext cx="2069408" cy="1535328"/>
            </a:xfrm>
            <a:prstGeom prst="arc">
              <a:avLst>
                <a:gd name="adj1" fmla="val 11978445"/>
                <a:gd name="adj2" fmla="val 20836746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Dowolny kształt 20"/>
            <p:cNvSpPr/>
            <p:nvPr/>
          </p:nvSpPr>
          <p:spPr bwMode="auto">
            <a:xfrm rot="-3120000">
              <a:off x="10194662" y="2786505"/>
              <a:ext cx="288490" cy="540774"/>
            </a:xfrm>
            <a:custGeom>
              <a:avLst/>
              <a:gdLst>
                <a:gd name="connsiteX0" fmla="*/ 0 w 288490"/>
                <a:gd name="connsiteY0" fmla="*/ 0 h 540774"/>
                <a:gd name="connsiteX1" fmla="*/ 255639 w 288490"/>
                <a:gd name="connsiteY1" fmla="*/ 176981 h 540774"/>
                <a:gd name="connsiteX2" fmla="*/ 285136 w 288490"/>
                <a:gd name="connsiteY2" fmla="*/ 540774 h 540774"/>
                <a:gd name="connsiteX3" fmla="*/ 285136 w 288490"/>
                <a:gd name="connsiteY3" fmla="*/ 540774 h 54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90" h="540774" extrusionOk="0">
                  <a:moveTo>
                    <a:pt x="0" y="0"/>
                  </a:moveTo>
                  <a:cubicBezTo>
                    <a:pt x="104058" y="43426"/>
                    <a:pt x="208116" y="86852"/>
                    <a:pt x="255639" y="176981"/>
                  </a:cubicBezTo>
                  <a:cubicBezTo>
                    <a:pt x="303162" y="267110"/>
                    <a:pt x="285136" y="540774"/>
                    <a:pt x="285136" y="540774"/>
                  </a:cubicBezTo>
                  <a:lnTo>
                    <a:pt x="285136" y="540774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97F77D6D-3A10-42AB-B0FD-0F10218FE839}"/>
                </a:ext>
              </a:extLst>
            </p:cNvPr>
            <p:cNvSpPr txBox="1"/>
            <p:nvPr/>
          </p:nvSpPr>
          <p:spPr bwMode="auto">
            <a:xfrm>
              <a:off x="8222252" y="3201511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sz="1600" dirty="0"/>
                <a:t>SL2</a:t>
              </a:r>
              <a:endParaRPr sz="1600" dirty="0"/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98C9473C-9071-4181-9856-A4BE3B80A044}"/>
                </a:ext>
              </a:extLst>
            </p:cNvPr>
            <p:cNvSpPr txBox="1"/>
            <p:nvPr/>
          </p:nvSpPr>
          <p:spPr bwMode="auto">
            <a:xfrm>
              <a:off x="11167286" y="308205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sz="1600" dirty="0"/>
                <a:t>SL3</a:t>
              </a:r>
              <a:endParaRPr sz="1600" dirty="0"/>
            </a:p>
          </p:txBody>
        </p:sp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9ED23DBF-8FA0-44ED-B73D-3756B16D5E37}"/>
                </a:ext>
              </a:extLst>
            </p:cNvPr>
            <p:cNvSpPr txBox="1"/>
            <p:nvPr/>
          </p:nvSpPr>
          <p:spPr bwMode="auto">
            <a:xfrm>
              <a:off x="10899548" y="4964406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sz="1600" dirty="0"/>
                <a:t>SL4</a:t>
              </a:r>
              <a:endParaRPr sz="1600" dirty="0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98E1D80B-B06E-447D-AE76-12D9614308DF}"/>
                </a:ext>
              </a:extLst>
            </p:cNvPr>
            <p:cNvSpPr txBox="1"/>
            <p:nvPr/>
          </p:nvSpPr>
          <p:spPr bwMode="auto">
            <a:xfrm>
              <a:off x="8345814" y="4993239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sz="1600" dirty="0"/>
                <a:t>SL1</a:t>
              </a:r>
              <a:endParaRPr sz="1600" dirty="0"/>
            </a:p>
          </p:txBody>
        </p: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A3429B5-5A34-0739-2869-3C045E8932C5}"/>
              </a:ext>
            </a:extLst>
          </p:cNvPr>
          <p:cNvSpPr txBox="1"/>
          <p:nvPr/>
        </p:nvSpPr>
        <p:spPr>
          <a:xfrm>
            <a:off x="8591515" y="3002058"/>
            <a:ext cx="2342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GGA</a:t>
            </a:r>
            <a:r>
              <a:rPr lang="en-US" sz="1400" dirty="0"/>
              <a:t> – protein binding motif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2;p20">
            <a:extLst>
              <a:ext uri="{FF2B5EF4-FFF2-40B4-BE49-F238E27FC236}">
                <a16:creationId xmlns:a16="http://schemas.microsoft.com/office/drawing/2014/main" id="{22B2D648-E01F-DA30-2635-37C75A239A95}"/>
              </a:ext>
            </a:extLst>
          </p:cNvPr>
          <p:cNvSpPr txBox="1">
            <a:spLocks/>
          </p:cNvSpPr>
          <p:nvPr/>
        </p:nvSpPr>
        <p:spPr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l-PL" sz="2800" dirty="0">
                <a:solidFill>
                  <a:schemeClr val="tx1"/>
                </a:solidFill>
                <a:latin typeface="Raleway" panose="020B0604020202020204" charset="-18"/>
              </a:rPr>
              <a:t>CASP </a:t>
            </a:r>
            <a:r>
              <a:rPr lang="en-US" sz="2800" dirty="0">
                <a:solidFill>
                  <a:schemeClr val="tx1"/>
                </a:solidFill>
                <a:latin typeface="Raleway" panose="020B0604020202020204" charset="-18"/>
              </a:rPr>
              <a:t>vs.</a:t>
            </a:r>
            <a:r>
              <a:rPr lang="pl-PL" sz="2800" dirty="0">
                <a:solidFill>
                  <a:schemeClr val="tx1"/>
                </a:solidFill>
                <a:latin typeface="Raleway" panose="020B0604020202020204" charset="-18"/>
              </a:rPr>
              <a:t> RNA-Puzzles</a:t>
            </a:r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FCB0E937-457E-6A86-A079-80F7558CCA86}"/>
              </a:ext>
            </a:extLst>
          </p:cNvPr>
          <p:cNvGrpSpPr/>
          <p:nvPr/>
        </p:nvGrpSpPr>
        <p:grpSpPr>
          <a:xfrm>
            <a:off x="2732689" y="1573455"/>
            <a:ext cx="6726621" cy="1387547"/>
            <a:chOff x="2732690" y="1271112"/>
            <a:chExt cx="6726621" cy="1387547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425252BB-44B6-1E51-5893-08B0BE0F3EA4}"/>
                </a:ext>
              </a:extLst>
            </p:cNvPr>
            <p:cNvSpPr txBox="1"/>
            <p:nvPr/>
          </p:nvSpPr>
          <p:spPr>
            <a:xfrm>
              <a:off x="3048000" y="1271112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i="0" dirty="0">
                  <a:effectLst/>
                </a:rPr>
                <a:t>large-scale</a:t>
              </a:r>
              <a:r>
                <a:rPr lang="en-US" b="0" i="0" dirty="0">
                  <a:effectLst/>
                </a:rPr>
                <a:t> experiment to </a:t>
              </a:r>
              <a:r>
                <a:rPr lang="en-US" b="1" i="0" dirty="0">
                  <a:effectLst/>
                </a:rPr>
                <a:t>assess</a:t>
              </a:r>
              <a:r>
                <a:rPr lang="en-US" b="0" i="0" dirty="0">
                  <a:effectLst/>
                </a:rPr>
                <a:t> </a:t>
              </a:r>
              <a:endParaRPr lang="pl-PL" b="0" i="0" dirty="0">
                <a:effectLst/>
              </a:endParaRPr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563DDE55-AA6B-6AE5-4BCA-6A0230A65A06}"/>
                </a:ext>
              </a:extLst>
            </p:cNvPr>
            <p:cNvSpPr txBox="1"/>
            <p:nvPr/>
          </p:nvSpPr>
          <p:spPr>
            <a:xfrm>
              <a:off x="3048000" y="2285036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i="0" dirty="0">
                  <a:effectLst/>
                </a:rPr>
                <a:t>structure prediction</a:t>
              </a:r>
              <a:r>
                <a:rPr lang="en-US" b="0" i="0" dirty="0">
                  <a:effectLst/>
                </a:rPr>
                <a:t> methods</a:t>
              </a:r>
              <a:endParaRPr lang="pl-PL" b="0" i="0" dirty="0">
                <a:effectLst/>
              </a:endParaRPr>
            </a:p>
          </p:txBody>
        </p:sp>
        <p:sp>
          <p:nvSpPr>
            <p:cNvPr id="32" name="Strzałka: zakrzywiona w prawo 31">
              <a:extLst>
                <a:ext uri="{FF2B5EF4-FFF2-40B4-BE49-F238E27FC236}">
                  <a16:creationId xmlns:a16="http://schemas.microsoft.com/office/drawing/2014/main" id="{D1E9BDE0-04D3-1F26-3E2F-91522508E54E}"/>
                </a:ext>
              </a:extLst>
            </p:cNvPr>
            <p:cNvSpPr/>
            <p:nvPr/>
          </p:nvSpPr>
          <p:spPr>
            <a:xfrm>
              <a:off x="3880944" y="1400947"/>
              <a:ext cx="662151" cy="1253421"/>
            </a:xfrm>
            <a:prstGeom prst="curvedRightArrow">
              <a:avLst>
                <a:gd name="adj1" fmla="val 18548"/>
                <a:gd name="adj2" fmla="val 50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33" name="Strzałka: zakrzywiona w prawo 32">
              <a:extLst>
                <a:ext uri="{FF2B5EF4-FFF2-40B4-BE49-F238E27FC236}">
                  <a16:creationId xmlns:a16="http://schemas.microsoft.com/office/drawing/2014/main" id="{20995171-4596-AE0D-4A45-DFA1A54830C2}"/>
                </a:ext>
              </a:extLst>
            </p:cNvPr>
            <p:cNvSpPr/>
            <p:nvPr/>
          </p:nvSpPr>
          <p:spPr>
            <a:xfrm flipH="1">
              <a:off x="7648907" y="1405238"/>
              <a:ext cx="662151" cy="1253421"/>
            </a:xfrm>
            <a:prstGeom prst="curvedRightArrow">
              <a:avLst>
                <a:gd name="adj1" fmla="val 18548"/>
                <a:gd name="adj2" fmla="val 50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552B8BCD-37B3-ED52-2014-688D837354FF}"/>
                </a:ext>
              </a:extLst>
            </p:cNvPr>
            <p:cNvSpPr txBox="1"/>
            <p:nvPr/>
          </p:nvSpPr>
          <p:spPr>
            <a:xfrm>
              <a:off x="2732690" y="1781442"/>
              <a:ext cx="22965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i="0" dirty="0">
                  <a:effectLst/>
                </a:rPr>
                <a:t>protein</a:t>
              </a:r>
              <a:endParaRPr lang="pl-PL" b="1" dirty="0"/>
            </a:p>
          </p:txBody>
        </p: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55D03E21-5AB2-6FC3-47A4-912E9CC44223}"/>
                </a:ext>
              </a:extLst>
            </p:cNvPr>
            <p:cNvSpPr txBox="1"/>
            <p:nvPr/>
          </p:nvSpPr>
          <p:spPr>
            <a:xfrm>
              <a:off x="7162800" y="1781442"/>
              <a:ext cx="22965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l-PL" b="1" i="0" dirty="0">
                  <a:effectLst/>
                </a:rPr>
                <a:t>RNA</a:t>
              </a:r>
              <a:endParaRPr lang="pl-PL" b="1" dirty="0"/>
            </a:p>
          </p:txBody>
        </p:sp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BCD2E28F-3FC2-A8D9-C9AF-5B9FB885FB66}"/>
              </a:ext>
            </a:extLst>
          </p:cNvPr>
          <p:cNvGrpSpPr/>
          <p:nvPr/>
        </p:nvGrpSpPr>
        <p:grpSpPr>
          <a:xfrm>
            <a:off x="310079" y="2805029"/>
            <a:ext cx="2236072" cy="3003205"/>
            <a:chOff x="325821" y="2457788"/>
            <a:chExt cx="2236072" cy="3003205"/>
          </a:xfrm>
        </p:grpSpPr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81D7A921-7AB5-5BFE-3EED-FE5B1DF0DD1B}"/>
                </a:ext>
              </a:extLst>
            </p:cNvPr>
            <p:cNvSpPr txBox="1"/>
            <p:nvPr/>
          </p:nvSpPr>
          <p:spPr>
            <a:xfrm>
              <a:off x="394538" y="3946629"/>
              <a:ext cx="2098588" cy="1277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b="1" dirty="0">
                  <a:solidFill>
                    <a:srgbClr val="002060"/>
                  </a:solidFill>
                </a:rPr>
                <a:t>Organizing Committee (2022):</a:t>
              </a:r>
            </a:p>
            <a:p>
              <a:pPr algn="ctr"/>
              <a:r>
                <a:rPr lang="en-US" sz="1200" b="0" i="0" dirty="0">
                  <a:effectLst/>
                </a:rPr>
                <a:t>John </a:t>
              </a:r>
              <a:r>
                <a:rPr lang="en-US" sz="1200" b="0" i="0" dirty="0" err="1">
                  <a:effectLst/>
                </a:rPr>
                <a:t>Moult</a:t>
              </a:r>
              <a:r>
                <a:rPr lang="en-US" sz="1200" b="0" i="0" dirty="0">
                  <a:effectLst/>
                </a:rPr>
                <a:t> (chair)</a:t>
              </a:r>
            </a:p>
            <a:p>
              <a:pPr algn="ctr"/>
              <a:r>
                <a:rPr lang="en-US" sz="1200" b="0" i="0" dirty="0">
                  <a:effectLst/>
                </a:rPr>
                <a:t>Krzysztof Fidelis</a:t>
              </a:r>
            </a:p>
            <a:p>
              <a:pPr algn="ctr"/>
              <a:r>
                <a:rPr lang="en-US" sz="1200" b="0" i="0" dirty="0">
                  <a:effectLst/>
                </a:rPr>
                <a:t>Andriy </a:t>
              </a:r>
              <a:r>
                <a:rPr lang="en-US" sz="1200" b="0" i="0" dirty="0" err="1">
                  <a:effectLst/>
                </a:rPr>
                <a:t>Kryshtafovych</a:t>
              </a:r>
              <a:endParaRPr lang="en-US" sz="1200" b="0" i="0" dirty="0">
                <a:effectLst/>
              </a:endParaRPr>
            </a:p>
            <a:p>
              <a:pPr algn="ctr"/>
              <a:r>
                <a:rPr lang="en-US" sz="1200" b="0" i="0" dirty="0" err="1">
                  <a:effectLst/>
                </a:rPr>
                <a:t>Torsten</a:t>
              </a:r>
              <a:r>
                <a:rPr lang="en-US" sz="1200" b="0" i="0" dirty="0">
                  <a:effectLst/>
                </a:rPr>
                <a:t> </a:t>
              </a:r>
              <a:r>
                <a:rPr lang="en-US" sz="1200" b="0" i="0" dirty="0" err="1">
                  <a:effectLst/>
                </a:rPr>
                <a:t>Schwede</a:t>
              </a:r>
              <a:endParaRPr lang="en-US" sz="1200" b="0" i="0" dirty="0">
                <a:effectLst/>
              </a:endParaRPr>
            </a:p>
            <a:p>
              <a:pPr algn="ctr"/>
              <a:r>
                <a:rPr lang="en-US" sz="1200" b="0" i="0" dirty="0">
                  <a:effectLst/>
                </a:rPr>
                <a:t>Maya </a:t>
              </a:r>
              <a:r>
                <a:rPr lang="en-US" sz="1200" b="0" i="0" dirty="0" err="1">
                  <a:effectLst/>
                </a:rPr>
                <a:t>Topf</a:t>
              </a:r>
              <a:endParaRPr lang="en-US" sz="1200" dirty="0"/>
            </a:p>
          </p:txBody>
        </p:sp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id="{E11CC5A5-FBD9-E72A-DE13-DAE49FE78343}"/>
                </a:ext>
              </a:extLst>
            </p:cNvPr>
            <p:cNvSpPr txBox="1"/>
            <p:nvPr/>
          </p:nvSpPr>
          <p:spPr>
            <a:xfrm>
              <a:off x="837579" y="2654591"/>
              <a:ext cx="1170512" cy="1092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b="1" dirty="0">
                  <a:solidFill>
                    <a:srgbClr val="002060"/>
                  </a:solidFill>
                </a:rPr>
                <a:t>Founders:</a:t>
              </a:r>
            </a:p>
            <a:p>
              <a:pPr algn="ctr"/>
              <a:r>
                <a:rPr lang="en-US" sz="1200" b="0" i="0" dirty="0">
                  <a:effectLst/>
                </a:rPr>
                <a:t>John </a:t>
              </a:r>
              <a:r>
                <a:rPr lang="en-US" sz="1200" b="0" i="0" dirty="0" err="1">
                  <a:effectLst/>
                </a:rPr>
                <a:t>Moult</a:t>
              </a:r>
              <a:endParaRPr lang="en-US" sz="1200" b="0" i="0" dirty="0">
                <a:effectLst/>
              </a:endParaRPr>
            </a:p>
            <a:p>
              <a:pPr algn="ctr"/>
              <a:r>
                <a:rPr lang="en-US" sz="1200" dirty="0"/>
                <a:t>Jan Pedersen</a:t>
              </a:r>
            </a:p>
            <a:p>
              <a:pPr algn="ctr"/>
              <a:r>
                <a:rPr lang="en-US" sz="1200" b="0" i="0" dirty="0">
                  <a:effectLst/>
                </a:rPr>
                <a:t>Richard Judson</a:t>
              </a:r>
            </a:p>
            <a:p>
              <a:pPr algn="ctr"/>
              <a:r>
                <a:rPr lang="en-US" sz="1200" b="0" i="0" dirty="0">
                  <a:effectLst/>
                </a:rPr>
                <a:t>Krzysztof Fidelis</a:t>
              </a:r>
            </a:p>
          </p:txBody>
        </p:sp>
        <p:sp>
          <p:nvSpPr>
            <p:cNvPr id="37" name="Prostokąt: zaokrąglone rogi 36">
              <a:extLst>
                <a:ext uri="{FF2B5EF4-FFF2-40B4-BE49-F238E27FC236}">
                  <a16:creationId xmlns:a16="http://schemas.microsoft.com/office/drawing/2014/main" id="{933BABA8-A864-7F39-17B0-2209642E04A2}"/>
                </a:ext>
              </a:extLst>
            </p:cNvPr>
            <p:cNvSpPr/>
            <p:nvPr/>
          </p:nvSpPr>
          <p:spPr>
            <a:xfrm>
              <a:off x="325821" y="2457788"/>
              <a:ext cx="2236072" cy="3003205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AAD4C40C-FC40-88E9-6D11-2DE7D95BE794}"/>
              </a:ext>
            </a:extLst>
          </p:cNvPr>
          <p:cNvSpPr txBox="1"/>
          <p:nvPr/>
        </p:nvSpPr>
        <p:spPr>
          <a:xfrm>
            <a:off x="1115343" y="2427010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b="1" dirty="0"/>
              <a:t>CASP</a:t>
            </a: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BD574EBF-E63C-EC58-CE97-A83A9FF4D715}"/>
              </a:ext>
            </a:extLst>
          </p:cNvPr>
          <p:cNvGrpSpPr/>
          <p:nvPr/>
        </p:nvGrpSpPr>
        <p:grpSpPr>
          <a:xfrm>
            <a:off x="9566826" y="2809236"/>
            <a:ext cx="2236072" cy="3003205"/>
            <a:chOff x="9548627" y="2453117"/>
            <a:chExt cx="2236072" cy="3003205"/>
          </a:xfrm>
        </p:grpSpPr>
        <p:sp>
          <p:nvSpPr>
            <p:cNvPr id="39" name="pole tekstowe 38">
              <a:extLst>
                <a:ext uri="{FF2B5EF4-FFF2-40B4-BE49-F238E27FC236}">
                  <a16:creationId xmlns:a16="http://schemas.microsoft.com/office/drawing/2014/main" id="{C5AB3052-956E-1CCE-CFE2-33E5169571BE}"/>
                </a:ext>
              </a:extLst>
            </p:cNvPr>
            <p:cNvSpPr txBox="1"/>
            <p:nvPr/>
          </p:nvSpPr>
          <p:spPr>
            <a:xfrm>
              <a:off x="9960860" y="3907404"/>
              <a:ext cx="1411605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b="1" dirty="0">
                  <a:solidFill>
                    <a:srgbClr val="002060"/>
                  </a:solidFill>
                </a:rPr>
                <a:t>Organizers (2022):</a:t>
              </a:r>
            </a:p>
            <a:p>
              <a:pPr algn="ctr"/>
              <a:r>
                <a:rPr lang="en-US" sz="1200" b="0" i="0" dirty="0">
                  <a:effectLst/>
                </a:rPr>
                <a:t>Eric </a:t>
              </a:r>
              <a:r>
                <a:rPr lang="en-US" sz="1200" b="0" i="0" dirty="0" err="1">
                  <a:effectLst/>
                </a:rPr>
                <a:t>Westhof</a:t>
              </a:r>
              <a:r>
                <a:rPr lang="en-US" sz="1200" b="0" i="0" dirty="0">
                  <a:effectLst/>
                </a:rPr>
                <a:t> (chair)</a:t>
              </a:r>
            </a:p>
            <a:p>
              <a:pPr algn="ctr"/>
              <a:r>
                <a:rPr lang="en-US" sz="1200" b="0" i="0" dirty="0" err="1">
                  <a:effectLst/>
                </a:rPr>
                <a:t>Zhichao</a:t>
              </a:r>
              <a:r>
                <a:rPr lang="en-US" sz="1200" b="0" i="0" dirty="0">
                  <a:effectLst/>
                </a:rPr>
                <a:t> Miao</a:t>
              </a:r>
            </a:p>
          </p:txBody>
        </p:sp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FBB9FBCA-C8B3-3876-9A85-7B5CFC035DAB}"/>
                </a:ext>
              </a:extLst>
            </p:cNvPr>
            <p:cNvSpPr txBox="1"/>
            <p:nvPr/>
          </p:nvSpPr>
          <p:spPr>
            <a:xfrm>
              <a:off x="10163554" y="2656425"/>
              <a:ext cx="996106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b="1" dirty="0">
                  <a:solidFill>
                    <a:srgbClr val="002060"/>
                  </a:solidFill>
                </a:rPr>
                <a:t>Founders:</a:t>
              </a:r>
            </a:p>
            <a:p>
              <a:pPr algn="ctr"/>
              <a:r>
                <a:rPr lang="en-US" sz="1200" b="0" i="0" dirty="0">
                  <a:effectLst/>
                </a:rPr>
                <a:t>Eric </a:t>
              </a:r>
              <a:r>
                <a:rPr lang="en-US" sz="1200" b="0" i="0" dirty="0" err="1">
                  <a:effectLst/>
                </a:rPr>
                <a:t>Westhof</a:t>
              </a:r>
              <a:endParaRPr lang="en-US" sz="1200" b="0" i="0" dirty="0">
                <a:effectLst/>
              </a:endParaRPr>
            </a:p>
            <a:p>
              <a:pPr algn="ctr"/>
              <a:r>
                <a:rPr lang="en-US" sz="1200" dirty="0"/>
                <a:t>Jose A. Cruz</a:t>
              </a:r>
            </a:p>
          </p:txBody>
        </p:sp>
        <p:sp>
          <p:nvSpPr>
            <p:cNvPr id="41" name="Prostokąt: zaokrąglone rogi 40">
              <a:extLst>
                <a:ext uri="{FF2B5EF4-FFF2-40B4-BE49-F238E27FC236}">
                  <a16:creationId xmlns:a16="http://schemas.microsoft.com/office/drawing/2014/main" id="{52F2C2C0-E3A0-FA00-BB26-64DE0589BD99}"/>
                </a:ext>
              </a:extLst>
            </p:cNvPr>
            <p:cNvSpPr/>
            <p:nvPr/>
          </p:nvSpPr>
          <p:spPr>
            <a:xfrm>
              <a:off x="9548627" y="2453117"/>
              <a:ext cx="2236072" cy="3003205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1F05651B-789F-811B-1256-046AB34E5DA7}"/>
              </a:ext>
            </a:extLst>
          </p:cNvPr>
          <p:cNvSpPr txBox="1"/>
          <p:nvPr/>
        </p:nvSpPr>
        <p:spPr>
          <a:xfrm>
            <a:off x="10060087" y="2427010"/>
            <a:ext cx="1239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b="1" dirty="0"/>
              <a:t>RNA-Puzzles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01B72CEE-8B37-484E-C217-A51ABE0C1337}"/>
              </a:ext>
            </a:extLst>
          </p:cNvPr>
          <p:cNvSpPr txBox="1"/>
          <p:nvPr/>
        </p:nvSpPr>
        <p:spPr>
          <a:xfrm>
            <a:off x="3736988" y="3879455"/>
            <a:ext cx="47180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dirty="0">
                <a:effectLst/>
              </a:rPr>
              <a:t>Blind experiment</a:t>
            </a:r>
            <a:r>
              <a:rPr lang="en-US" sz="1600" b="0" i="0" dirty="0">
                <a:effectLst/>
              </a:rPr>
              <a:t> consists of the following parts: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A63EE1DB-2B64-F217-412E-87D3B9990F8E}"/>
              </a:ext>
            </a:extLst>
          </p:cNvPr>
          <p:cNvGrpSpPr/>
          <p:nvPr/>
        </p:nvGrpSpPr>
        <p:grpSpPr>
          <a:xfrm>
            <a:off x="3752428" y="4310439"/>
            <a:ext cx="4718025" cy="1942813"/>
            <a:chOff x="3593032" y="4033187"/>
            <a:chExt cx="4718025" cy="1942813"/>
          </a:xfrm>
        </p:grpSpPr>
        <p:sp>
          <p:nvSpPr>
            <p:cNvPr id="7" name="Prostokąt: zaokrąglone rogi 6">
              <a:extLst>
                <a:ext uri="{FF2B5EF4-FFF2-40B4-BE49-F238E27FC236}">
                  <a16:creationId xmlns:a16="http://schemas.microsoft.com/office/drawing/2014/main" id="{57BB89F6-4FC0-81B9-D1A6-6D6649B6540D}"/>
                </a:ext>
              </a:extLst>
            </p:cNvPr>
            <p:cNvSpPr/>
            <p:nvPr/>
          </p:nvSpPr>
          <p:spPr>
            <a:xfrm>
              <a:off x="4343400" y="4033187"/>
              <a:ext cx="3967657" cy="50400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algn="just"/>
              <a:r>
                <a:rPr lang="en-US" sz="15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collection of targets</a:t>
              </a:r>
              <a:r>
                <a:rPr lang="en-US" sz="15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 for prediction from the experimental community</a:t>
              </a:r>
              <a:endParaRPr lang="pl-PL" sz="15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5" name="Schemat blokowy: terminator 44">
              <a:extLst>
                <a:ext uri="{FF2B5EF4-FFF2-40B4-BE49-F238E27FC236}">
                  <a16:creationId xmlns:a16="http://schemas.microsoft.com/office/drawing/2014/main" id="{F96805F8-2F0C-3BAC-E89A-3487E44B1BEE}"/>
                </a:ext>
              </a:extLst>
            </p:cNvPr>
            <p:cNvSpPr/>
            <p:nvPr/>
          </p:nvSpPr>
          <p:spPr>
            <a:xfrm>
              <a:off x="3593032" y="4033187"/>
              <a:ext cx="914400" cy="504000"/>
            </a:xfrm>
            <a:prstGeom prst="flowChartTerminator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chemeClr val="bg1"/>
                  </a:solidFill>
                </a:rPr>
                <a:t>Part 1</a:t>
              </a:r>
            </a:p>
          </p:txBody>
        </p:sp>
        <p:sp>
          <p:nvSpPr>
            <p:cNvPr id="8" name="Prostokąt: zaokrąglone rogi 7">
              <a:extLst>
                <a:ext uri="{FF2B5EF4-FFF2-40B4-BE49-F238E27FC236}">
                  <a16:creationId xmlns:a16="http://schemas.microsoft.com/office/drawing/2014/main" id="{149710D1-45DD-84E5-2665-E8A73949EADF}"/>
                </a:ext>
              </a:extLst>
            </p:cNvPr>
            <p:cNvSpPr/>
            <p:nvPr/>
          </p:nvSpPr>
          <p:spPr>
            <a:xfrm>
              <a:off x="4343397" y="4752000"/>
              <a:ext cx="3967657" cy="50400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algn="just"/>
              <a:r>
                <a:rPr lang="en-US" sz="15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collection of predictions</a:t>
              </a:r>
              <a:r>
                <a:rPr lang="en-US" sz="15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 from the modeling community</a:t>
              </a:r>
              <a:endParaRPr lang="pl-PL" sz="15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6" name="Schemat blokowy: terminator 45">
              <a:extLst>
                <a:ext uri="{FF2B5EF4-FFF2-40B4-BE49-F238E27FC236}">
                  <a16:creationId xmlns:a16="http://schemas.microsoft.com/office/drawing/2014/main" id="{94AF7224-55C4-1AE0-71EA-E0ED299B808C}"/>
                </a:ext>
              </a:extLst>
            </p:cNvPr>
            <p:cNvSpPr/>
            <p:nvPr/>
          </p:nvSpPr>
          <p:spPr>
            <a:xfrm>
              <a:off x="3593032" y="4752000"/>
              <a:ext cx="914400" cy="504000"/>
            </a:xfrm>
            <a:prstGeom prst="flowChartTerminator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chemeClr val="bg1"/>
                  </a:solidFill>
                </a:rPr>
                <a:t>Part 2</a:t>
              </a:r>
            </a:p>
          </p:txBody>
        </p:sp>
        <p:sp>
          <p:nvSpPr>
            <p:cNvPr id="9" name="Prostokąt: zaokrąglone rogi 8">
              <a:extLst>
                <a:ext uri="{FF2B5EF4-FFF2-40B4-BE49-F238E27FC236}">
                  <a16:creationId xmlns:a16="http://schemas.microsoft.com/office/drawing/2014/main" id="{50E5280A-F9D8-8B0C-448C-83E3307E1177}"/>
                </a:ext>
              </a:extLst>
            </p:cNvPr>
            <p:cNvSpPr/>
            <p:nvPr/>
          </p:nvSpPr>
          <p:spPr>
            <a:xfrm>
              <a:off x="4343396" y="5472000"/>
              <a:ext cx="3967657" cy="50400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algn="just"/>
              <a:r>
                <a:rPr lang="en-US" sz="15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assessment</a:t>
              </a:r>
              <a:r>
                <a:rPr lang="en-US" sz="15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 and </a:t>
              </a:r>
              <a:r>
                <a:rPr lang="en-US" sz="15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discussion</a:t>
              </a:r>
              <a:r>
                <a:rPr lang="en-US" sz="15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 of the results</a:t>
              </a:r>
              <a:endParaRPr lang="pl-PL" sz="15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7" name="Schemat blokowy: terminator 46">
              <a:extLst>
                <a:ext uri="{FF2B5EF4-FFF2-40B4-BE49-F238E27FC236}">
                  <a16:creationId xmlns:a16="http://schemas.microsoft.com/office/drawing/2014/main" id="{97659AE0-19CF-141D-D626-5360B95E809C}"/>
                </a:ext>
              </a:extLst>
            </p:cNvPr>
            <p:cNvSpPr/>
            <p:nvPr/>
          </p:nvSpPr>
          <p:spPr>
            <a:xfrm>
              <a:off x="3593032" y="5472000"/>
              <a:ext cx="914400" cy="504000"/>
            </a:xfrm>
            <a:prstGeom prst="flowChartTerminator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chemeClr val="bg1"/>
                  </a:solidFill>
                </a:rPr>
                <a:t>Part 3</a:t>
              </a:r>
            </a:p>
          </p:txBody>
        </p: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65A0C057-9AFF-4D67-BEA8-56ADF39FE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8219"/>
            <a:ext cx="2381250" cy="2171700"/>
          </a:xfrm>
          <a:prstGeom prst="rect">
            <a:avLst/>
          </a:prstGeom>
        </p:spPr>
      </p:pic>
      <p:pic>
        <p:nvPicPr>
          <p:cNvPr id="48" name="Picture 4" descr="@RNA-Puzzles">
            <a:extLst>
              <a:ext uri="{FF2B5EF4-FFF2-40B4-BE49-F238E27FC236}">
                <a16:creationId xmlns:a16="http://schemas.microsoft.com/office/drawing/2014/main" id="{F0C8475F-F18A-4AC0-ADD1-DB5C2A268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49694" y="18219"/>
            <a:ext cx="2232248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3535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R1189. Spatial orientation of RNA domains to interact with proteins</a:t>
            </a:r>
          </a:p>
        </p:txBody>
      </p:sp>
      <p:grpSp>
        <p:nvGrpSpPr>
          <p:cNvPr id="30" name="Grupa 29"/>
          <p:cNvGrpSpPr>
            <a:grpSpLocks noChangeAspect="1"/>
          </p:cNvGrpSpPr>
          <p:nvPr/>
        </p:nvGrpSpPr>
        <p:grpSpPr bwMode="auto">
          <a:xfrm>
            <a:off x="389368" y="2814671"/>
            <a:ext cx="4353668" cy="2782727"/>
            <a:chOff x="2673177" y="2157787"/>
            <a:chExt cx="6158754" cy="4329510"/>
          </a:xfrm>
        </p:grpSpPr>
        <p:pic>
          <p:nvPicPr>
            <p:cNvPr id="31" name="Picture 2" descr="RNApdbee visualization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3216119" y="2157787"/>
              <a:ext cx="5615812" cy="4329510"/>
            </a:xfrm>
            <a:prstGeom prst="rect">
              <a:avLst/>
            </a:prstGeom>
            <a:noFill/>
          </p:spPr>
        </p:pic>
        <p:sp>
          <p:nvSpPr>
            <p:cNvPr id="32" name="pole tekstowe 31"/>
            <p:cNvSpPr txBox="1"/>
            <p:nvPr/>
          </p:nvSpPr>
          <p:spPr bwMode="auto">
            <a:xfrm>
              <a:off x="3694670" y="5906530"/>
              <a:ext cx="634362" cy="509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b="1" dirty="0">
                  <a:solidFill>
                    <a:srgbClr val="00B0F0"/>
                  </a:solidFill>
                </a:rPr>
                <a:t>SL1</a:t>
              </a:r>
            </a:p>
          </p:txBody>
        </p:sp>
        <p:sp>
          <p:nvSpPr>
            <p:cNvPr id="33" name="pole tekstowe 32"/>
            <p:cNvSpPr txBox="1"/>
            <p:nvPr/>
          </p:nvSpPr>
          <p:spPr bwMode="auto">
            <a:xfrm>
              <a:off x="2673177" y="4291907"/>
              <a:ext cx="859770" cy="849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b="1" dirty="0">
                  <a:solidFill>
                    <a:srgbClr val="002060"/>
                  </a:solidFill>
                </a:rPr>
                <a:t>SL2</a:t>
              </a:r>
              <a:endParaRPr b="1" dirty="0">
                <a:solidFill>
                  <a:srgbClr val="002060"/>
                </a:solidFill>
              </a:endParaRPr>
            </a:p>
            <a:p>
              <a:pPr>
                <a:defRPr/>
              </a:pPr>
              <a:r>
                <a:rPr lang="pl-PL" sz="1600" dirty="0"/>
                <a:t> (4KJI)</a:t>
              </a:r>
            </a:p>
          </p:txBody>
        </p:sp>
        <p:sp>
          <p:nvSpPr>
            <p:cNvPr id="34" name="pole tekstowe 33"/>
            <p:cNvSpPr txBox="1"/>
            <p:nvPr/>
          </p:nvSpPr>
          <p:spPr bwMode="auto">
            <a:xfrm>
              <a:off x="3814121" y="2566075"/>
              <a:ext cx="634362" cy="509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b="1" dirty="0">
                  <a:solidFill>
                    <a:schemeClr val="accent1">
                      <a:lumMod val="50000"/>
                    </a:schemeClr>
                  </a:solidFill>
                </a:rPr>
                <a:t>SL3</a:t>
              </a:r>
            </a:p>
          </p:txBody>
        </p:sp>
        <p:sp>
          <p:nvSpPr>
            <p:cNvPr id="35" name="pole tekstowe 34"/>
            <p:cNvSpPr txBox="1"/>
            <p:nvPr/>
          </p:nvSpPr>
          <p:spPr bwMode="auto">
            <a:xfrm>
              <a:off x="6849377" y="2277884"/>
              <a:ext cx="988574" cy="849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b="1" dirty="0">
                  <a:solidFill>
                    <a:srgbClr val="00B0F0"/>
                  </a:solidFill>
                </a:rPr>
                <a:t>SL4</a:t>
              </a:r>
              <a:endParaRPr b="1" dirty="0">
                <a:solidFill>
                  <a:srgbClr val="00B0F0"/>
                </a:solidFill>
              </a:endParaRPr>
            </a:p>
            <a:p>
              <a:pPr>
                <a:defRPr/>
              </a:pPr>
              <a:r>
                <a:rPr lang="pl-PL" sz="1600" dirty="0"/>
                <a:t>(2MF0)</a:t>
              </a:r>
            </a:p>
          </p:txBody>
        </p:sp>
        <p:sp>
          <p:nvSpPr>
            <p:cNvPr id="36" name="pole tekstowe 35"/>
            <p:cNvSpPr txBox="1"/>
            <p:nvPr/>
          </p:nvSpPr>
          <p:spPr bwMode="auto">
            <a:xfrm>
              <a:off x="6910536" y="5937307"/>
              <a:ext cx="11019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sz="1600" dirty="0"/>
                <a:t>Terminator</a:t>
              </a:r>
            </a:p>
          </p:txBody>
        </p:sp>
        <p:sp>
          <p:nvSpPr>
            <p:cNvPr id="37" name="Prostokąt zaokrąglony 36"/>
            <p:cNvSpPr/>
            <p:nvPr/>
          </p:nvSpPr>
          <p:spPr bwMode="auto">
            <a:xfrm rot="19620000">
              <a:off x="4796021" y="4476678"/>
              <a:ext cx="285517" cy="83412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38" name="Prostokąt zaokrąglony 37"/>
            <p:cNvSpPr/>
            <p:nvPr/>
          </p:nvSpPr>
          <p:spPr bwMode="auto">
            <a:xfrm rot="-5460000">
              <a:off x="5485446" y="3156300"/>
              <a:ext cx="285517" cy="834125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39" name="Prostokąt zaokrąglony 38"/>
            <p:cNvSpPr/>
            <p:nvPr/>
          </p:nvSpPr>
          <p:spPr bwMode="auto">
            <a:xfrm rot="-4260000">
              <a:off x="4127044" y="3269202"/>
              <a:ext cx="833214" cy="1066009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40" name="Łuk 39"/>
            <p:cNvSpPr/>
            <p:nvPr/>
          </p:nvSpPr>
          <p:spPr bwMode="auto">
            <a:xfrm flipH="1">
              <a:off x="3137809" y="2521948"/>
              <a:ext cx="1587007" cy="2060566"/>
            </a:xfrm>
            <a:prstGeom prst="arc">
              <a:avLst>
                <a:gd name="adj1" fmla="val 16446769"/>
                <a:gd name="adj2" fmla="val 2047899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41" name="Łuk 40"/>
            <p:cNvSpPr/>
            <p:nvPr/>
          </p:nvSpPr>
          <p:spPr bwMode="auto">
            <a:xfrm rot="1440000">
              <a:off x="4995691" y="2795731"/>
              <a:ext cx="2120717" cy="3618724"/>
            </a:xfrm>
            <a:prstGeom prst="arc">
              <a:avLst>
                <a:gd name="adj1" fmla="val 16227774"/>
                <a:gd name="adj2" fmla="val 5551251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42" name="pole tekstowe 41"/>
            <p:cNvSpPr txBox="1"/>
            <p:nvPr/>
          </p:nvSpPr>
          <p:spPr bwMode="auto">
            <a:xfrm>
              <a:off x="4426857" y="5165708"/>
              <a:ext cx="652475" cy="509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dirty="0"/>
                <a:t>SS1</a:t>
              </a:r>
            </a:p>
          </p:txBody>
        </p:sp>
        <p:sp>
          <p:nvSpPr>
            <p:cNvPr id="43" name="pole tekstowe 42"/>
            <p:cNvSpPr txBox="1"/>
            <p:nvPr/>
          </p:nvSpPr>
          <p:spPr bwMode="auto">
            <a:xfrm>
              <a:off x="3389087" y="3532857"/>
              <a:ext cx="652475" cy="509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dirty="0"/>
                <a:t>SS2</a:t>
              </a:r>
            </a:p>
          </p:txBody>
        </p:sp>
        <p:sp>
          <p:nvSpPr>
            <p:cNvPr id="44" name="pole tekstowe 43"/>
            <p:cNvSpPr txBox="1"/>
            <p:nvPr/>
          </p:nvSpPr>
          <p:spPr bwMode="auto">
            <a:xfrm>
              <a:off x="5363024" y="2995824"/>
              <a:ext cx="652475" cy="509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dirty="0"/>
                <a:t>SS3</a:t>
              </a:r>
            </a:p>
          </p:txBody>
        </p:sp>
      </p:grpSp>
      <p:sp>
        <p:nvSpPr>
          <p:cNvPr id="45" name="pole tekstowe 44"/>
          <p:cNvSpPr txBox="1"/>
          <p:nvPr/>
        </p:nvSpPr>
        <p:spPr bwMode="auto">
          <a:xfrm>
            <a:off x="369205" y="1543377"/>
            <a:ext cx="367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defRPr/>
            </a:pPr>
            <a:r>
              <a:rPr lang="en-US" sz="1600" b="1" dirty="0"/>
              <a:t>Our approach</a:t>
            </a:r>
            <a:r>
              <a:rPr lang="en-US" sz="1600" dirty="0"/>
              <a:t>: </a:t>
            </a:r>
            <a:r>
              <a:rPr lang="pl-PL" sz="1600" dirty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homology modeling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using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RNAComposer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based on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user-provided 3D structure elements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sz="1600" dirty="0"/>
          </a:p>
        </p:txBody>
      </p:sp>
      <p:sp>
        <p:nvSpPr>
          <p:cNvPr id="50" name="pole tekstowe 49"/>
          <p:cNvSpPr txBox="1"/>
          <p:nvPr/>
        </p:nvSpPr>
        <p:spPr>
          <a:xfrm>
            <a:off x="5679369" y="5542970"/>
            <a:ext cx="601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en-US" sz="1400" dirty="0"/>
              <a:t>Modeling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rgbClr val="0070C0"/>
                </a:solidFill>
              </a:rPr>
              <a:t>domain SL1-SL4</a:t>
            </a:r>
            <a:r>
              <a:rPr lang="en-US" sz="1400" dirty="0"/>
              <a:t>: aligning individual hairpins SL1, …, SL4 extracted from </a:t>
            </a:r>
            <a:r>
              <a:rPr lang="en-US" sz="1400" b="1" dirty="0">
                <a:solidFill>
                  <a:srgbClr val="0070C0"/>
                </a:solidFill>
              </a:rPr>
              <a:t>the template 3D structures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/>
              <a:t>(2MF0, 4KJI), and </a:t>
            </a:r>
            <a:r>
              <a:rPr lang="en-US" sz="1400" b="1" dirty="0"/>
              <a:t>selecting those</a:t>
            </a:r>
            <a:r>
              <a:rPr lang="en-US" sz="1400" dirty="0"/>
              <a:t> </a:t>
            </a:r>
            <a:r>
              <a:rPr lang="en-US" sz="1400" b="1" dirty="0"/>
              <a:t>fitting best</a:t>
            </a:r>
            <a:r>
              <a:rPr lang="en-US" sz="1400" dirty="0"/>
              <a:t> to </a:t>
            </a:r>
            <a:r>
              <a:rPr lang="en-US" sz="1400" b="1" dirty="0"/>
              <a:t>the protein dimers</a:t>
            </a:r>
            <a:r>
              <a:rPr lang="en-US" sz="1400" dirty="0"/>
              <a:t>.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en-US" sz="1400" dirty="0"/>
              <a:t>Adding </a:t>
            </a:r>
            <a:r>
              <a:rPr lang="en-US" sz="1400" b="1" dirty="0">
                <a:solidFill>
                  <a:srgbClr val="0070C0"/>
                </a:solidFill>
              </a:rPr>
              <a:t>single-stranded elements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/>
              <a:t>(SS1, SS2, SS3) derived </a:t>
            </a:r>
            <a:r>
              <a:rPr lang="en-US" sz="1400" b="1" dirty="0"/>
              <a:t>from templates</a:t>
            </a:r>
            <a:r>
              <a:rPr lang="en-US" sz="1400" dirty="0"/>
              <a:t>. 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en-US" sz="1400" dirty="0"/>
              <a:t>Minimizing</a:t>
            </a:r>
            <a:r>
              <a:rPr lang="en-US" sz="1400" b="1" dirty="0"/>
              <a:t> </a:t>
            </a:r>
            <a:r>
              <a:rPr lang="en-US" sz="1400" dirty="0"/>
              <a:t>the total energy using </a:t>
            </a:r>
            <a:r>
              <a:rPr lang="en-US" sz="1400" dirty="0" err="1"/>
              <a:t>RNAComposer</a:t>
            </a:r>
            <a:r>
              <a:rPr lang="en-US" sz="1400" dirty="0"/>
              <a:t>.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118A4FF1-D2DA-BCE1-DDDB-8A945574A971}"/>
              </a:ext>
            </a:extLst>
          </p:cNvPr>
          <p:cNvGrpSpPr/>
          <p:nvPr/>
        </p:nvGrpSpPr>
        <p:grpSpPr>
          <a:xfrm>
            <a:off x="5117567" y="3434835"/>
            <a:ext cx="6757643" cy="1839951"/>
            <a:chOff x="5331993" y="3930204"/>
            <a:chExt cx="6757643" cy="1839951"/>
          </a:xfrm>
        </p:grpSpPr>
        <p:sp>
          <p:nvSpPr>
            <p:cNvPr id="47" name="pole tekstowe 46"/>
            <p:cNvSpPr txBox="1"/>
            <p:nvPr/>
          </p:nvSpPr>
          <p:spPr>
            <a:xfrm>
              <a:off x="6493052" y="5400823"/>
              <a:ext cx="4826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/>
                <a:t>1.                                        2.</a:t>
              </a:r>
              <a:r>
                <a:rPr lang="pl-PL" dirty="0"/>
                <a:t> → RNAComposer → </a:t>
              </a:r>
              <a:r>
                <a:rPr lang="pl-PL" b="1" dirty="0"/>
                <a:t>3.</a:t>
              </a:r>
            </a:p>
          </p:txBody>
        </p:sp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072B4395-AACB-D406-CA33-259F08429EE2}"/>
                </a:ext>
              </a:extLst>
            </p:cNvPr>
            <p:cNvGrpSpPr/>
            <p:nvPr/>
          </p:nvGrpSpPr>
          <p:grpSpPr>
            <a:xfrm>
              <a:off x="5331993" y="3930204"/>
              <a:ext cx="6757643" cy="1515755"/>
              <a:chOff x="5164261" y="3749385"/>
              <a:chExt cx="6757643" cy="1515755"/>
            </a:xfrm>
          </p:grpSpPr>
          <p:pic>
            <p:nvPicPr>
              <p:cNvPr id="4" name="Obraz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1264" y="3778085"/>
                <a:ext cx="1980000" cy="148500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4534" y="3778085"/>
                <a:ext cx="1980000" cy="1485001"/>
              </a:xfrm>
              <a:prstGeom prst="rect">
                <a:avLst/>
              </a:prstGeom>
            </p:spPr>
          </p:pic>
          <p:pic>
            <p:nvPicPr>
              <p:cNvPr id="28" name="Obraz 2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2964" y="3780000"/>
                <a:ext cx="1978940" cy="1485140"/>
              </a:xfrm>
              <a:prstGeom prst="rect">
                <a:avLst/>
              </a:prstGeom>
            </p:spPr>
          </p:pic>
          <p:sp>
            <p:nvSpPr>
              <p:cNvPr id="51" name="pole tekstowe 50"/>
              <p:cNvSpPr txBox="1"/>
              <p:nvPr/>
            </p:nvSpPr>
            <p:spPr>
              <a:xfrm>
                <a:off x="5164261" y="4632214"/>
                <a:ext cx="4667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SL4</a:t>
                </a:r>
              </a:p>
            </p:txBody>
          </p:sp>
          <p:sp>
            <p:nvSpPr>
              <p:cNvPr id="52" name="pole tekstowe 51"/>
              <p:cNvSpPr txBox="1"/>
              <p:nvPr/>
            </p:nvSpPr>
            <p:spPr bwMode="auto">
              <a:xfrm>
                <a:off x="5563444" y="3854585"/>
                <a:ext cx="4667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SL1</a:t>
                </a:r>
              </a:p>
            </p:txBody>
          </p:sp>
          <p:sp>
            <p:nvSpPr>
              <p:cNvPr id="53" name="pole tekstowe 52"/>
              <p:cNvSpPr txBox="1"/>
              <p:nvPr/>
            </p:nvSpPr>
            <p:spPr bwMode="auto">
              <a:xfrm>
                <a:off x="7202281" y="3949979"/>
                <a:ext cx="4667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b="1" dirty="0">
                    <a:solidFill>
                      <a:srgbClr val="2339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SL2</a:t>
                </a:r>
              </a:p>
            </p:txBody>
          </p:sp>
          <p:sp>
            <p:nvSpPr>
              <p:cNvPr id="54" name="pole tekstowe 53"/>
              <p:cNvSpPr txBox="1"/>
              <p:nvPr/>
            </p:nvSpPr>
            <p:spPr bwMode="auto">
              <a:xfrm>
                <a:off x="6302936" y="3749385"/>
                <a:ext cx="4667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b="1" dirty="0">
                    <a:solidFill>
                      <a:srgbClr val="2339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SL3</a:t>
                </a:r>
              </a:p>
            </p:txBody>
          </p:sp>
        </p:grpSp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29" y="1188718"/>
            <a:ext cx="7121730" cy="17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5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R1189. Spatial orientation of RNA domains to interact with proteins</a:t>
            </a:r>
          </a:p>
        </p:txBody>
      </p:sp>
      <p:pic>
        <p:nvPicPr>
          <p:cNvPr id="3" name="r1189a_pr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108" r="6906"/>
          <a:stretch/>
        </p:blipFill>
        <p:spPr bwMode="auto">
          <a:xfrm>
            <a:off x="6462987" y="2034000"/>
            <a:ext cx="5241703" cy="4572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r="47709" b="24040"/>
          <a:stretch/>
        </p:blipFill>
        <p:spPr>
          <a:xfrm>
            <a:off x="1594412" y="1440111"/>
            <a:ext cx="3171358" cy="2875803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 bwMode="auto">
          <a:xfrm>
            <a:off x="1019240" y="4597151"/>
            <a:ext cx="4407525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AutoNum type="arabicPeriod"/>
              <a:defRPr/>
            </a:pPr>
            <a:r>
              <a:rPr lang="en-US" sz="1400" dirty="0"/>
              <a:t>Modeling of </a:t>
            </a:r>
            <a:r>
              <a:rPr lang="en-US" sz="1400" b="1" dirty="0"/>
              <a:t>entire structure</a:t>
            </a:r>
            <a:r>
              <a:rPr lang="en-US" sz="1400" dirty="0"/>
              <a:t> using </a:t>
            </a:r>
            <a:r>
              <a:rPr lang="en-US" sz="1400" b="1" dirty="0"/>
              <a:t>SL1-SL4 domain</a:t>
            </a:r>
            <a:r>
              <a:rPr lang="en-US" sz="1400" dirty="0"/>
              <a:t> as </a:t>
            </a:r>
            <a:r>
              <a:rPr lang="en-US" sz="1400" b="1" dirty="0"/>
              <a:t>a single structural element</a:t>
            </a:r>
            <a:r>
              <a:rPr lang="en-US" sz="1400" dirty="0"/>
              <a:t> provided at the input.</a:t>
            </a:r>
          </a:p>
          <a:p>
            <a:pPr marL="342900" indent="-342900">
              <a:spcAft>
                <a:spcPts val="1000"/>
              </a:spcAft>
              <a:buAutoNum type="arabicPeriod"/>
              <a:defRPr/>
            </a:pPr>
            <a:r>
              <a:rPr lang="en-US" sz="1400" b="1" dirty="0"/>
              <a:t>Superposing the SL1-SL4 domain</a:t>
            </a:r>
            <a:r>
              <a:rPr lang="en-US" sz="1400" dirty="0"/>
              <a:t> onto </a:t>
            </a:r>
            <a:r>
              <a:rPr lang="en-US" sz="1400" b="1" dirty="0"/>
              <a:t>the template</a:t>
            </a:r>
            <a:r>
              <a:rPr lang="en-US" sz="1400" dirty="0"/>
              <a:t> containing proteins (PDB ID:2MF0).</a:t>
            </a:r>
          </a:p>
          <a:p>
            <a:pPr marL="342900" indent="-342900" algn="just">
              <a:spcAft>
                <a:spcPts val="1000"/>
              </a:spcAft>
              <a:buFontTx/>
              <a:buAutoNum type="arabicPeriod"/>
              <a:defRPr/>
            </a:pPr>
            <a:r>
              <a:rPr lang="en-US" sz="1400" b="1" kern="50" dirty="0">
                <a:latin typeface="Calibri" panose="020F0502020204030204" pitchFamily="34" charset="0"/>
              </a:rPr>
              <a:t>E</a:t>
            </a:r>
            <a:r>
              <a:rPr lang="en-US" sz="1400" b="1" kern="50" dirty="0">
                <a:latin typeface="Calibri" panose="020F0502020204030204" pitchFamily="34" charset="0"/>
                <a:ea typeface="Noto Sans CJK SC Regular"/>
              </a:rPr>
              <a:t>xploring different arrangements</a:t>
            </a:r>
            <a:r>
              <a:rPr lang="en-US" sz="1400" kern="50" dirty="0">
                <a:latin typeface="Calibri" panose="020F0502020204030204" pitchFamily="34" charset="0"/>
                <a:ea typeface="Noto Sans CJK SC Regular"/>
              </a:rPr>
              <a:t> of </a:t>
            </a:r>
            <a:r>
              <a:rPr lang="en-US" sz="1400" b="1" kern="50" dirty="0">
                <a:latin typeface="Calibri" panose="020F0502020204030204" pitchFamily="34" charset="0"/>
                <a:ea typeface="Noto Sans CJK SC Regular"/>
              </a:rPr>
              <a:t>the Terminator</a:t>
            </a:r>
            <a:r>
              <a:rPr lang="en-US" sz="1400" kern="50" dirty="0">
                <a:latin typeface="Calibri" panose="020F0502020204030204" pitchFamily="34" charset="0"/>
                <a:ea typeface="Noto Sans CJK SC Regular"/>
              </a:rPr>
              <a:t> </a:t>
            </a:r>
            <a:r>
              <a:rPr lang="en-US" sz="1400" dirty="0"/>
              <a:t>to </a:t>
            </a:r>
            <a:r>
              <a:rPr lang="en-US" sz="1400" b="1" dirty="0"/>
              <a:t>select those</a:t>
            </a:r>
            <a:r>
              <a:rPr lang="en-US" sz="1400" dirty="0"/>
              <a:t> </a:t>
            </a:r>
            <a:r>
              <a:rPr lang="en-US" sz="1400" b="1" dirty="0"/>
              <a:t>fitting best</a:t>
            </a:r>
            <a:r>
              <a:rPr lang="en-US" sz="1400" dirty="0"/>
              <a:t> to </a:t>
            </a:r>
            <a:r>
              <a:rPr lang="en-US" sz="1400" b="1" dirty="0"/>
              <a:t>the third protein dimer</a:t>
            </a:r>
            <a:r>
              <a:rPr lang="en-US" sz="1400" dirty="0"/>
              <a:t>.</a:t>
            </a:r>
            <a:endParaRPr lang="en-US" sz="1400" dirty="0">
              <a:solidFill>
                <a:srgbClr val="0070C0"/>
              </a:solidFill>
            </a:endParaRPr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CDE84D68-154A-CEA0-4BDB-8ADBD2079881}"/>
              </a:ext>
            </a:extLst>
          </p:cNvPr>
          <p:cNvCxnSpPr/>
          <p:nvPr/>
        </p:nvCxnSpPr>
        <p:spPr>
          <a:xfrm flipV="1">
            <a:off x="5452155" y="5646057"/>
            <a:ext cx="755059" cy="290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0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02304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R1189. Predicted model vs. target</a:t>
            </a:r>
          </a:p>
        </p:txBody>
      </p:sp>
      <p:sp>
        <p:nvSpPr>
          <p:cNvPr id="6" name="Prostokąt 5"/>
          <p:cNvSpPr/>
          <p:nvPr/>
        </p:nvSpPr>
        <p:spPr>
          <a:xfrm>
            <a:off x="434891" y="1124400"/>
            <a:ext cx="4251677" cy="3440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2D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pl-PL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predicted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R1189/R1190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434891" y="3978802"/>
            <a:ext cx="3706656" cy="3440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2D structure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target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R1189/R1190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6ED168FD-5383-2A18-90A9-265CCAB17BF7}"/>
              </a:ext>
            </a:extLst>
          </p:cNvPr>
          <p:cNvGrpSpPr/>
          <p:nvPr/>
        </p:nvGrpSpPr>
        <p:grpSpPr>
          <a:xfrm>
            <a:off x="5435266" y="1571157"/>
            <a:ext cx="6183564" cy="3126499"/>
            <a:chOff x="5435266" y="1620852"/>
            <a:chExt cx="6183564" cy="3126499"/>
          </a:xfrm>
        </p:grpSpPr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266" y="1635337"/>
              <a:ext cx="2654813" cy="3112014"/>
            </a:xfrm>
            <a:prstGeom prst="rect">
              <a:avLst/>
            </a:prstGeom>
          </p:spPr>
        </p:pic>
        <p:pic>
          <p:nvPicPr>
            <p:cNvPr id="17" name="Obraz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4017" y="1620852"/>
              <a:ext cx="2654813" cy="3112014"/>
            </a:xfrm>
            <a:prstGeom prst="rect">
              <a:avLst/>
            </a:prstGeom>
          </p:spPr>
        </p:pic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198222B9-7AA7-4F94-7F92-5BE199940927}"/>
                </a:ext>
              </a:extLst>
            </p:cNvPr>
            <p:cNvGrpSpPr/>
            <p:nvPr/>
          </p:nvGrpSpPr>
          <p:grpSpPr>
            <a:xfrm>
              <a:off x="8179964" y="2122219"/>
              <a:ext cx="455461" cy="757909"/>
              <a:chOff x="8219720" y="1426483"/>
              <a:chExt cx="455461" cy="757909"/>
            </a:xfrm>
          </p:grpSpPr>
          <p:sp>
            <p:nvSpPr>
              <p:cNvPr id="18" name="Strzałka zakrzywiona w prawo 17"/>
              <p:cNvSpPr/>
              <p:nvPr/>
            </p:nvSpPr>
            <p:spPr>
              <a:xfrm>
                <a:off x="8219720" y="1798998"/>
                <a:ext cx="327759" cy="385394"/>
              </a:xfrm>
              <a:prstGeom prst="curvedRightArrow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pole tekstowe 18"/>
              <p:cNvSpPr txBox="1"/>
              <p:nvPr/>
            </p:nvSpPr>
            <p:spPr>
              <a:xfrm>
                <a:off x="8229225" y="1426483"/>
                <a:ext cx="445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dirty="0"/>
                  <a:t>90</a:t>
                </a:r>
                <a:r>
                  <a:rPr lang="pl-PL" dirty="0"/>
                  <a:t>°</a:t>
                </a:r>
              </a:p>
            </p:txBody>
          </p:sp>
        </p:grpSp>
      </p:grpSp>
      <p:sp>
        <p:nvSpPr>
          <p:cNvPr id="21" name="pole tekstowe 20"/>
          <p:cNvSpPr txBox="1"/>
          <p:nvPr/>
        </p:nvSpPr>
        <p:spPr>
          <a:xfrm>
            <a:off x="5794513" y="5110046"/>
            <a:ext cx="583269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en-US" sz="1400" dirty="0"/>
              <a:t>Predicted 2D structure </a:t>
            </a:r>
            <a:r>
              <a:rPr lang="en-US" sz="1400" b="1" dirty="0"/>
              <a:t>is similar</a:t>
            </a:r>
            <a:r>
              <a:rPr lang="en-US" sz="1400" dirty="0"/>
              <a:t> to the target 2D </a:t>
            </a:r>
            <a:r>
              <a:rPr lang="en-US" sz="1400" b="1" dirty="0"/>
              <a:t>except for the SL5</a:t>
            </a:r>
            <a:r>
              <a:rPr lang="en-US" sz="1400" dirty="0"/>
              <a:t>.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en-US" sz="1400" dirty="0"/>
              <a:t>In all our 3D models, </a:t>
            </a:r>
            <a:r>
              <a:rPr lang="en-US" sz="1400" b="1" dirty="0"/>
              <a:t>SL2</a:t>
            </a:r>
            <a:r>
              <a:rPr lang="en-US" sz="1400" dirty="0"/>
              <a:t> and </a:t>
            </a:r>
            <a:r>
              <a:rPr lang="en-US" sz="1400" b="1" dirty="0"/>
              <a:t>SL3 have a correct mutual orientation</a:t>
            </a:r>
            <a:r>
              <a:rPr lang="en-US" sz="1400" dirty="0"/>
              <a:t>.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en-US" sz="1400" dirty="0"/>
              <a:t>In the best model, </a:t>
            </a:r>
            <a:r>
              <a:rPr lang="en-US" sz="1400" b="1" dirty="0"/>
              <a:t>Terminator is correctly oriented</a:t>
            </a:r>
            <a:r>
              <a:rPr lang="en-US" sz="1400" dirty="0"/>
              <a:t> relative to SL2+SL3.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en-US" sz="1400" dirty="0"/>
              <a:t>In our models, </a:t>
            </a:r>
            <a:r>
              <a:rPr lang="en-US" sz="1400" b="1" dirty="0"/>
              <a:t>SL1 and SL4</a:t>
            </a:r>
            <a:r>
              <a:rPr lang="en-US" sz="1400" dirty="0"/>
              <a:t> are positioned to </a:t>
            </a:r>
            <a:r>
              <a:rPr lang="en-US" sz="1400" b="1" dirty="0"/>
              <a:t>interact with the protein</a:t>
            </a:r>
            <a:r>
              <a:rPr lang="en-US" sz="1400" dirty="0"/>
              <a:t> dimer. But in </a:t>
            </a:r>
            <a:r>
              <a:rPr lang="en-US" sz="1400" b="1" dirty="0"/>
              <a:t>the experimental structure</a:t>
            </a:r>
            <a:r>
              <a:rPr lang="en-US" sz="1400" dirty="0"/>
              <a:t>, </a:t>
            </a:r>
            <a:r>
              <a:rPr lang="en-US" sz="1400" b="1" dirty="0"/>
              <a:t>SL1+SL5</a:t>
            </a:r>
            <a:r>
              <a:rPr lang="en-US" sz="1400" dirty="0"/>
              <a:t> and </a:t>
            </a:r>
            <a:r>
              <a:rPr lang="en-US" sz="1400" b="1" dirty="0"/>
              <a:t>SL4+SL2-SL3 linker interact</a:t>
            </a:r>
            <a:r>
              <a:rPr lang="en-US" sz="1400" dirty="0"/>
              <a:t> </a:t>
            </a:r>
            <a:r>
              <a:rPr lang="en-US" sz="1400" b="1" dirty="0"/>
              <a:t>with protein dimers</a:t>
            </a:r>
            <a:r>
              <a:rPr lang="en-US" sz="1400" dirty="0"/>
              <a:t>. </a:t>
            </a:r>
          </a:p>
        </p:txBody>
      </p:sp>
      <p:sp>
        <p:nvSpPr>
          <p:cNvPr id="30" name="pole tekstowe 29"/>
          <p:cNvSpPr txBox="1"/>
          <p:nvPr/>
        </p:nvSpPr>
        <p:spPr bwMode="auto">
          <a:xfrm>
            <a:off x="1157852" y="4304831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/>
              <a:t>SL3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05406F6C-57C7-72CA-EA12-E2F2537D70E6}"/>
              </a:ext>
            </a:extLst>
          </p:cNvPr>
          <p:cNvGrpSpPr/>
          <p:nvPr/>
        </p:nvGrpSpPr>
        <p:grpSpPr>
          <a:xfrm>
            <a:off x="597727" y="1476527"/>
            <a:ext cx="2972625" cy="2270029"/>
            <a:chOff x="597727" y="1694237"/>
            <a:chExt cx="2972625" cy="2270029"/>
          </a:xfrm>
        </p:grpSpPr>
        <p:sp>
          <p:nvSpPr>
            <p:cNvPr id="29" name="pole tekstowe 28"/>
            <p:cNvSpPr txBox="1"/>
            <p:nvPr/>
          </p:nvSpPr>
          <p:spPr bwMode="auto">
            <a:xfrm>
              <a:off x="1005452" y="1694237"/>
              <a:ext cx="401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/>
                <a:t>SL3</a:t>
              </a:r>
            </a:p>
          </p:txBody>
        </p:sp>
        <p:grpSp>
          <p:nvGrpSpPr>
            <p:cNvPr id="38" name="Grupa 37"/>
            <p:cNvGrpSpPr/>
            <p:nvPr/>
          </p:nvGrpSpPr>
          <p:grpSpPr>
            <a:xfrm>
              <a:off x="597727" y="1787579"/>
              <a:ext cx="2972625" cy="2176687"/>
              <a:chOff x="597727" y="1787579"/>
              <a:chExt cx="2972625" cy="2176687"/>
            </a:xfrm>
          </p:grpSpPr>
          <p:pic>
            <p:nvPicPr>
              <p:cNvPr id="11" name="Obraz 10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582" y="1787579"/>
                <a:ext cx="2731770" cy="2105660"/>
              </a:xfrm>
              <a:prstGeom prst="rect">
                <a:avLst/>
              </a:prstGeom>
            </p:spPr>
          </p:pic>
          <p:sp>
            <p:nvSpPr>
              <p:cNvPr id="22" name="Łuk 21"/>
              <p:cNvSpPr/>
              <p:nvPr/>
            </p:nvSpPr>
            <p:spPr bwMode="auto">
              <a:xfrm flipH="1">
                <a:off x="690557" y="1851198"/>
                <a:ext cx="1264044" cy="1492246"/>
              </a:xfrm>
              <a:prstGeom prst="arc">
                <a:avLst>
                  <a:gd name="adj1" fmla="val 17359608"/>
                  <a:gd name="adj2" fmla="val 2047899"/>
                </a:avLst>
              </a:prstGeom>
              <a:ln w="28575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24" name="Łuk 23"/>
              <p:cNvSpPr/>
              <p:nvPr/>
            </p:nvSpPr>
            <p:spPr bwMode="auto">
              <a:xfrm flipH="1">
                <a:off x="1151707" y="2003598"/>
                <a:ext cx="2173384" cy="1960668"/>
              </a:xfrm>
              <a:prstGeom prst="arc">
                <a:avLst>
                  <a:gd name="adj1" fmla="val 16238537"/>
                  <a:gd name="adj2" fmla="val 2047899"/>
                </a:avLst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28" name="pole tekstowe 27"/>
              <p:cNvSpPr txBox="1"/>
              <p:nvPr/>
            </p:nvSpPr>
            <p:spPr bwMode="auto">
              <a:xfrm>
                <a:off x="1399315" y="3525006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b="1" dirty="0"/>
                  <a:t>SL1</a:t>
                </a:r>
              </a:p>
            </p:txBody>
          </p:sp>
          <p:sp>
            <p:nvSpPr>
              <p:cNvPr id="31" name="pole tekstowe 30"/>
              <p:cNvSpPr txBox="1"/>
              <p:nvPr/>
            </p:nvSpPr>
            <p:spPr bwMode="auto">
              <a:xfrm>
                <a:off x="597727" y="2996570"/>
                <a:ext cx="4010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b="1" dirty="0"/>
                  <a:t>SL2</a:t>
                </a:r>
              </a:p>
            </p:txBody>
          </p:sp>
          <p:sp>
            <p:nvSpPr>
              <p:cNvPr id="33" name="pole tekstowe 32"/>
              <p:cNvSpPr txBox="1"/>
              <p:nvPr/>
            </p:nvSpPr>
            <p:spPr bwMode="auto">
              <a:xfrm>
                <a:off x="2452263" y="1822893"/>
                <a:ext cx="4010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b="1" dirty="0"/>
                  <a:t>SL4</a:t>
                </a:r>
              </a:p>
            </p:txBody>
          </p:sp>
          <p:sp>
            <p:nvSpPr>
              <p:cNvPr id="36" name="pole tekstowe 35"/>
              <p:cNvSpPr txBox="1"/>
              <p:nvPr/>
            </p:nvSpPr>
            <p:spPr bwMode="auto">
              <a:xfrm>
                <a:off x="2331531" y="3566582"/>
                <a:ext cx="8898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b="1" dirty="0"/>
                  <a:t>Terminator</a:t>
                </a:r>
              </a:p>
            </p:txBody>
          </p:sp>
        </p:grpSp>
      </p:grpSp>
      <p:grpSp>
        <p:nvGrpSpPr>
          <p:cNvPr id="39" name="Grupa 38"/>
          <p:cNvGrpSpPr/>
          <p:nvPr/>
        </p:nvGrpSpPr>
        <p:grpSpPr>
          <a:xfrm>
            <a:off x="678877" y="4369441"/>
            <a:ext cx="3214520" cy="2395220"/>
            <a:chOff x="678877" y="4369441"/>
            <a:chExt cx="3214520" cy="2395220"/>
          </a:xfrm>
        </p:grpSpPr>
        <p:pic>
          <p:nvPicPr>
            <p:cNvPr id="12" name="Obraz 11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" y="4369441"/>
              <a:ext cx="2855595" cy="2395220"/>
            </a:xfrm>
            <a:prstGeom prst="rect">
              <a:avLst/>
            </a:prstGeom>
          </p:spPr>
        </p:pic>
        <p:sp>
          <p:nvSpPr>
            <p:cNvPr id="23" name="Łuk 22"/>
            <p:cNvSpPr/>
            <p:nvPr/>
          </p:nvSpPr>
          <p:spPr bwMode="auto">
            <a:xfrm flipH="1">
              <a:off x="771707" y="4414282"/>
              <a:ext cx="1264044" cy="1492246"/>
            </a:xfrm>
            <a:prstGeom prst="arc">
              <a:avLst>
                <a:gd name="adj1" fmla="val 17047815"/>
                <a:gd name="adj2" fmla="val 2047899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5" name="Łuk 24"/>
            <p:cNvSpPr/>
            <p:nvPr/>
          </p:nvSpPr>
          <p:spPr bwMode="auto">
            <a:xfrm flipH="1">
              <a:off x="1318160" y="5070764"/>
              <a:ext cx="2575237" cy="1580828"/>
            </a:xfrm>
            <a:prstGeom prst="arc">
              <a:avLst>
                <a:gd name="adj1" fmla="val 16189214"/>
                <a:gd name="adj2" fmla="val 1109402"/>
              </a:avLst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6" name="Łuk 25"/>
            <p:cNvSpPr/>
            <p:nvPr/>
          </p:nvSpPr>
          <p:spPr bwMode="auto">
            <a:xfrm flipH="1">
              <a:off x="1185555" y="4549721"/>
              <a:ext cx="1367639" cy="806050"/>
            </a:xfrm>
            <a:prstGeom prst="arc">
              <a:avLst>
                <a:gd name="adj1" fmla="val 12744062"/>
                <a:gd name="adj2" fmla="val 1109402"/>
              </a:avLst>
            </a:prstGeom>
            <a:ln w="28575">
              <a:solidFill>
                <a:srgbClr val="F8960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7" name="pole tekstowe 26"/>
            <p:cNvSpPr txBox="1"/>
            <p:nvPr/>
          </p:nvSpPr>
          <p:spPr>
            <a:xfrm>
              <a:off x="1496290" y="610392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/>
                <a:t>SL1</a:t>
              </a:r>
            </a:p>
          </p:txBody>
        </p:sp>
        <p:sp>
          <p:nvSpPr>
            <p:cNvPr id="32" name="pole tekstowe 31"/>
            <p:cNvSpPr txBox="1"/>
            <p:nvPr/>
          </p:nvSpPr>
          <p:spPr bwMode="auto">
            <a:xfrm>
              <a:off x="678877" y="5690294"/>
              <a:ext cx="401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/>
                <a:t>SL2</a:t>
              </a:r>
            </a:p>
          </p:txBody>
        </p:sp>
        <p:sp>
          <p:nvSpPr>
            <p:cNvPr id="34" name="pole tekstowe 33"/>
            <p:cNvSpPr txBox="1"/>
            <p:nvPr/>
          </p:nvSpPr>
          <p:spPr bwMode="auto">
            <a:xfrm>
              <a:off x="2521538" y="4575984"/>
              <a:ext cx="401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/>
                <a:t>SL4</a:t>
              </a:r>
            </a:p>
          </p:txBody>
        </p:sp>
        <p:sp>
          <p:nvSpPr>
            <p:cNvPr id="35" name="pole tekstowe 34"/>
            <p:cNvSpPr txBox="1"/>
            <p:nvPr/>
          </p:nvSpPr>
          <p:spPr bwMode="auto">
            <a:xfrm>
              <a:off x="2757065" y="4906515"/>
              <a:ext cx="401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/>
                <a:t>SL5</a:t>
              </a:r>
            </a:p>
          </p:txBody>
        </p:sp>
        <p:sp>
          <p:nvSpPr>
            <p:cNvPr id="37" name="pole tekstowe 36"/>
            <p:cNvSpPr txBox="1"/>
            <p:nvPr/>
          </p:nvSpPr>
          <p:spPr bwMode="auto">
            <a:xfrm>
              <a:off x="2317681" y="6390930"/>
              <a:ext cx="889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/>
                <a:t>Terminator</a:t>
              </a:r>
            </a:p>
          </p:txBody>
        </p:sp>
      </p:grpSp>
      <p:sp>
        <p:nvSpPr>
          <p:cNvPr id="40" name="pole tekstowe 39"/>
          <p:cNvSpPr txBox="1"/>
          <p:nvPr/>
        </p:nvSpPr>
        <p:spPr>
          <a:xfrm>
            <a:off x="7367747" y="4315334"/>
            <a:ext cx="2900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Global </a:t>
            </a:r>
            <a:r>
              <a:rPr lang="en-US" sz="1200" b="1" dirty="0"/>
              <a:t>RMSD</a:t>
            </a:r>
            <a:r>
              <a:rPr lang="en-US" sz="1200" dirty="0"/>
              <a:t>:</a:t>
            </a:r>
            <a:r>
              <a:rPr lang="pl-PL" sz="1200" dirty="0"/>
              <a:t> </a:t>
            </a:r>
            <a:r>
              <a:rPr lang="en-US" sz="1200" dirty="0"/>
              <a:t>18.7</a:t>
            </a:r>
            <a:r>
              <a:rPr lang="pl-PL" sz="1200" dirty="0"/>
              <a:t> </a:t>
            </a:r>
            <a:r>
              <a:rPr lang="en-US" sz="1200" dirty="0"/>
              <a:t>Å.</a:t>
            </a:r>
            <a:endParaRPr lang="pl-PL" sz="1200" dirty="0"/>
          </a:p>
          <a:p>
            <a:r>
              <a:rPr lang="en-US" sz="1200" b="1" dirty="0"/>
              <a:t>SL2+SL3 without linker</a:t>
            </a:r>
            <a:r>
              <a:rPr lang="pl-PL" sz="1200" b="1" dirty="0"/>
              <a:t> </a:t>
            </a:r>
            <a:r>
              <a:rPr lang="en-US" sz="1200" b="1" dirty="0"/>
              <a:t>RMSD</a:t>
            </a:r>
            <a:r>
              <a:rPr lang="en-US" sz="1200" dirty="0"/>
              <a:t>:</a:t>
            </a:r>
            <a:r>
              <a:rPr lang="pl-PL" sz="1200" dirty="0"/>
              <a:t> </a:t>
            </a:r>
            <a:r>
              <a:rPr lang="en-US" sz="1200" dirty="0"/>
              <a:t>5.5</a:t>
            </a:r>
            <a:r>
              <a:rPr lang="pl-PL" sz="1200" dirty="0"/>
              <a:t> </a:t>
            </a:r>
            <a:r>
              <a:rPr lang="en-US" sz="1200" dirty="0"/>
              <a:t>Å. </a:t>
            </a:r>
            <a:endParaRPr lang="pl-PL" sz="1200" dirty="0"/>
          </a:p>
        </p:txBody>
      </p:sp>
      <p:sp>
        <p:nvSpPr>
          <p:cNvPr id="3" name="Prostokąt 2"/>
          <p:cNvSpPr/>
          <p:nvPr/>
        </p:nvSpPr>
        <p:spPr>
          <a:xfrm>
            <a:off x="3519013" y="1855754"/>
            <a:ext cx="966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INF=</a:t>
            </a:r>
            <a:r>
              <a:rPr lang="pt-BR" sz="1400" dirty="0"/>
              <a:t>0.904</a:t>
            </a:r>
            <a:r>
              <a:rPr lang="pl-PL" sz="1400" dirty="0"/>
              <a:t>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F0BBD03-7C56-704F-0A9C-48C14180C5AF}"/>
              </a:ext>
            </a:extLst>
          </p:cNvPr>
          <p:cNvSpPr txBox="1"/>
          <p:nvPr/>
        </p:nvSpPr>
        <p:spPr bwMode="auto">
          <a:xfrm>
            <a:off x="6287048" y="1123200"/>
            <a:ext cx="3884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Our model</a:t>
            </a:r>
            <a:r>
              <a:rPr lang="pl-PL" sz="1600" dirty="0">
                <a:solidFill>
                  <a:srgbClr val="FF0000"/>
                </a:solidFill>
              </a:rPr>
              <a:t> (</a:t>
            </a:r>
            <a:r>
              <a:rPr lang="pt-BR" sz="1600" dirty="0">
                <a:solidFill>
                  <a:srgbClr val="FF0000"/>
                </a:solidFill>
              </a:rPr>
              <a:t>R1189TS081_2x</a:t>
            </a:r>
            <a:r>
              <a:rPr lang="pl-PL" sz="1600" dirty="0">
                <a:solidFill>
                  <a:srgbClr val="FF0000"/>
                </a:solidFill>
              </a:rPr>
              <a:t>) </a:t>
            </a:r>
            <a:r>
              <a:rPr lang="pl-PL" sz="1600" dirty="0"/>
              <a:t>vs</a:t>
            </a:r>
            <a:r>
              <a:rPr lang="en-US" sz="1600" dirty="0"/>
              <a:t>. </a:t>
            </a:r>
            <a:r>
              <a:rPr lang="en-US" sz="1600" dirty="0">
                <a:solidFill>
                  <a:srgbClr val="00B050"/>
                </a:solidFill>
              </a:rPr>
              <a:t>target</a:t>
            </a:r>
            <a:r>
              <a:rPr lang="en-US" sz="1600" dirty="0"/>
              <a:t>: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4001122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R1189: Our submissions in a context of the reference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29CADC9E-4918-4BB6-94A2-234E75DF2BFD}"/>
              </a:ext>
            </a:extLst>
          </p:cNvPr>
          <p:cNvSpPr txBox="1"/>
          <p:nvPr/>
        </p:nvSpPr>
        <p:spPr bwMode="auto">
          <a:xfrm>
            <a:off x="1396314" y="2157182"/>
            <a:ext cx="1615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600" b="1" dirty="0"/>
              <a:t>RMSD: 18.704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en-US" sz="1600" b="1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6A5CEDA-4ECA-4902-B514-5572BED53218}"/>
              </a:ext>
            </a:extLst>
          </p:cNvPr>
          <p:cNvSpPr txBox="1"/>
          <p:nvPr/>
        </p:nvSpPr>
        <p:spPr bwMode="auto">
          <a:xfrm>
            <a:off x="1451919" y="5148911"/>
            <a:ext cx="1559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600" b="1" dirty="0"/>
              <a:t>RMSD: 23.443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Å</a:t>
            </a:r>
            <a:endParaRPr lang="en-US" sz="16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99461DA-FA9D-4A4C-9D50-CAA6245D4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78" y="972000"/>
            <a:ext cx="5640860" cy="292850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59017A3-D039-4082-9A75-0C97EA224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78" y="3929495"/>
            <a:ext cx="5640857" cy="29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81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pl-PL" sz="2800" dirty="0">
                <a:solidFill>
                  <a:schemeClr val="tx1"/>
                </a:solidFill>
                <a:latin typeface="Raleway"/>
              </a:rPr>
              <a:t>RNA structure modeling in CASP15. </a:t>
            </a:r>
            <a:r>
              <a:rPr lang="pl-PL" sz="2800" dirty="0" err="1">
                <a:solidFill>
                  <a:schemeClr val="tx1"/>
                </a:solidFill>
                <a:latin typeface="Raleway"/>
              </a:rPr>
              <a:t>Example</a:t>
            </a:r>
            <a:r>
              <a:rPr lang="pl-PL" sz="2800" dirty="0">
                <a:solidFill>
                  <a:schemeClr val="tx1"/>
                </a:solidFill>
                <a:latin typeface="Raleway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Raleway"/>
              </a:rPr>
              <a:t>3</a:t>
            </a:r>
          </a:p>
        </p:txBody>
      </p:sp>
      <p:sp>
        <p:nvSpPr>
          <p:cNvPr id="23" name="Prostokąt: zaokrąglone rogi 22">
            <a:extLst>
              <a:ext uri="{FF2B5EF4-FFF2-40B4-BE49-F238E27FC236}">
                <a16:creationId xmlns:a16="http://schemas.microsoft.com/office/drawing/2014/main" id="{309C08B7-1E32-2485-48EA-B351ACE6147F}"/>
              </a:ext>
            </a:extLst>
          </p:cNvPr>
          <p:cNvSpPr/>
          <p:nvPr/>
        </p:nvSpPr>
        <p:spPr bwMode="auto">
          <a:xfrm>
            <a:off x="6295009" y="1490787"/>
            <a:ext cx="5580000" cy="5115213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E1009F5-4407-B458-60CB-E2F99CF168AC}"/>
              </a:ext>
            </a:extLst>
          </p:cNvPr>
          <p:cNvSpPr txBox="1"/>
          <p:nvPr/>
        </p:nvSpPr>
        <p:spPr>
          <a:xfrm>
            <a:off x="8285130" y="1323553"/>
            <a:ext cx="166823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Target 3D structures </a:t>
            </a:r>
          </a:p>
        </p:txBody>
      </p:sp>
      <p:sp>
        <p:nvSpPr>
          <p:cNvPr id="22" name="Prostokąt: zaokrąglone rogi 21">
            <a:extLst>
              <a:ext uri="{FF2B5EF4-FFF2-40B4-BE49-F238E27FC236}">
                <a16:creationId xmlns:a16="http://schemas.microsoft.com/office/drawing/2014/main" id="{1A586615-655F-03AA-FFA5-A7BF74A91D8F}"/>
              </a:ext>
            </a:extLst>
          </p:cNvPr>
          <p:cNvSpPr/>
          <p:nvPr/>
        </p:nvSpPr>
        <p:spPr>
          <a:xfrm>
            <a:off x="316991" y="1490787"/>
            <a:ext cx="5580000" cy="5115213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CAF167D-D0EA-0D9A-CF7F-EAA69D082096}"/>
              </a:ext>
            </a:extLst>
          </p:cNvPr>
          <p:cNvSpPr txBox="1"/>
          <p:nvPr/>
        </p:nvSpPr>
        <p:spPr bwMode="auto">
          <a:xfrm>
            <a:off x="2307113" y="1323553"/>
            <a:ext cx="159975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400" b="1" dirty="0"/>
              <a:t>Challenge 1138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BDF3CE8-1AFB-0DF7-56B5-9C8DDC0EBA33}"/>
              </a:ext>
            </a:extLst>
          </p:cNvPr>
          <p:cNvSpPr txBox="1"/>
          <p:nvPr/>
        </p:nvSpPr>
        <p:spPr bwMode="auto">
          <a:xfrm>
            <a:off x="8285131" y="1774984"/>
            <a:ext cx="159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sz="1400" b="1" dirty="0"/>
              <a:t>R1138</a:t>
            </a:r>
            <a:r>
              <a:rPr lang="pl-PL" sz="1400" dirty="0"/>
              <a:t> (720nt)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93B204E-B93B-B0C4-37EF-EE3C58FE4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8284" y="2044612"/>
            <a:ext cx="4673248" cy="365186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0CD0FDE-E72C-7FD0-6657-47879FC7AD2B}"/>
              </a:ext>
            </a:extLst>
          </p:cNvPr>
          <p:cNvSpPr txBox="1"/>
          <p:nvPr/>
        </p:nvSpPr>
        <p:spPr bwMode="auto">
          <a:xfrm>
            <a:off x="6628284" y="2399004"/>
            <a:ext cx="534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400" dirty="0"/>
              <a:t>Young                                                                                                      </a:t>
            </a:r>
            <a:r>
              <a:rPr lang="en-US" sz="1400" dirty="0"/>
              <a:t>Mature</a:t>
            </a:r>
            <a:r>
              <a:rPr lang="pl-PL" sz="1400" dirty="0"/>
              <a:t> 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A105C93-87F1-B899-D532-412243D49C8E}"/>
              </a:ext>
            </a:extLst>
          </p:cNvPr>
          <p:cNvSpPr txBox="1"/>
          <p:nvPr/>
        </p:nvSpPr>
        <p:spPr bwMode="auto">
          <a:xfrm>
            <a:off x="7342591" y="5642410"/>
            <a:ext cx="3596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RMSD = 15.32 </a:t>
            </a:r>
            <a:r>
              <a:rPr lang="en-US" sz="1400" dirty="0"/>
              <a:t>Å</a:t>
            </a:r>
            <a:endParaRPr lang="pl-PL" sz="1400" dirty="0"/>
          </a:p>
          <a:p>
            <a:pPr algn="ctr"/>
            <a:r>
              <a:rPr lang="pl-PL" sz="1400" dirty="0"/>
              <a:t>7.97 </a:t>
            </a:r>
            <a:r>
              <a:rPr lang="en-US" sz="1400" dirty="0"/>
              <a:t>Å (without red fragment)</a:t>
            </a:r>
          </a:p>
        </p:txBody>
      </p:sp>
      <p:sp>
        <p:nvSpPr>
          <p:cNvPr id="13" name="Łuk 12">
            <a:extLst>
              <a:ext uri="{FF2B5EF4-FFF2-40B4-BE49-F238E27FC236}">
                <a16:creationId xmlns:a16="http://schemas.microsoft.com/office/drawing/2014/main" id="{D03F5315-B8C9-8E10-A26F-8F9EBF031221}"/>
              </a:ext>
            </a:extLst>
          </p:cNvPr>
          <p:cNvSpPr/>
          <p:nvPr/>
        </p:nvSpPr>
        <p:spPr bwMode="auto">
          <a:xfrm rot="5400000">
            <a:off x="8469298" y="4138106"/>
            <a:ext cx="1343332" cy="3076276"/>
          </a:xfrm>
          <a:prstGeom prst="arc">
            <a:avLst>
              <a:gd name="adj1" fmla="val 16200000"/>
              <a:gd name="adj2" fmla="val 5327817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  <a:headEnd type="triangle"/>
            <a:tailEnd type="triangle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528758 w 1057517"/>
                      <a:gd name="connsiteY0" fmla="*/ 0 h 3076276"/>
                      <a:gd name="connsiteX1" fmla="*/ 1057514 w 1057517"/>
                      <a:gd name="connsiteY1" fmla="*/ 1532587 h 3076276"/>
                      <a:gd name="connsiteX2" fmla="*/ 560999 w 1057517"/>
                      <a:gd name="connsiteY2" fmla="*/ 3073414 h 3076276"/>
                      <a:gd name="connsiteX3" fmla="*/ 528759 w 1057517"/>
                      <a:gd name="connsiteY3" fmla="*/ 1538138 h 3076276"/>
                      <a:gd name="connsiteX4" fmla="*/ 528758 w 1057517"/>
                      <a:gd name="connsiteY4" fmla="*/ 0 h 3076276"/>
                      <a:gd name="connsiteX0" fmla="*/ 528758 w 1057517"/>
                      <a:gd name="connsiteY0" fmla="*/ 0 h 3076276"/>
                      <a:gd name="connsiteX1" fmla="*/ 1057514 w 1057517"/>
                      <a:gd name="connsiteY1" fmla="*/ 1532587 h 3076276"/>
                      <a:gd name="connsiteX2" fmla="*/ 560999 w 1057517"/>
                      <a:gd name="connsiteY2" fmla="*/ 3073414 h 3076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57517" h="3076276" stroke="0" extrusionOk="0">
                        <a:moveTo>
                          <a:pt x="528758" y="0"/>
                        </a:moveTo>
                        <a:cubicBezTo>
                          <a:pt x="780901" y="-24141"/>
                          <a:pt x="993622" y="708854"/>
                          <a:pt x="1057514" y="1532587"/>
                        </a:cubicBezTo>
                        <a:cubicBezTo>
                          <a:pt x="1066371" y="2349444"/>
                          <a:pt x="803997" y="3024875"/>
                          <a:pt x="560999" y="3073414"/>
                        </a:cubicBezTo>
                        <a:cubicBezTo>
                          <a:pt x="637827" y="2365525"/>
                          <a:pt x="561459" y="2287010"/>
                          <a:pt x="528759" y="1538138"/>
                        </a:cubicBezTo>
                        <a:cubicBezTo>
                          <a:pt x="489599" y="1004000"/>
                          <a:pt x="601719" y="547574"/>
                          <a:pt x="528758" y="0"/>
                        </a:cubicBezTo>
                        <a:close/>
                      </a:path>
                      <a:path w="1057517" h="3076276" fill="none" extrusionOk="0">
                        <a:moveTo>
                          <a:pt x="528758" y="0"/>
                        </a:moveTo>
                        <a:cubicBezTo>
                          <a:pt x="879051" y="7001"/>
                          <a:pt x="1107624" y="579978"/>
                          <a:pt x="1057514" y="1532587"/>
                        </a:cubicBezTo>
                        <a:cubicBezTo>
                          <a:pt x="1019412" y="2341802"/>
                          <a:pt x="813383" y="3049443"/>
                          <a:pt x="560999" y="307341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4C9B6DC-4BD9-DEE5-774D-49D03EA0F40F}"/>
              </a:ext>
            </a:extLst>
          </p:cNvPr>
          <p:cNvSpPr txBox="1"/>
          <p:nvPr/>
        </p:nvSpPr>
        <p:spPr bwMode="auto">
          <a:xfrm>
            <a:off x="678955" y="1679463"/>
            <a:ext cx="49621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l-PL" sz="1200" dirty="0" err="1"/>
              <a:t>Molecule</a:t>
            </a:r>
            <a:r>
              <a:rPr lang="pl-PL" sz="1200" dirty="0"/>
              <a:t>:	               6HBC-Young</a:t>
            </a:r>
          </a:p>
          <a:p>
            <a:pPr algn="just">
              <a:defRPr/>
            </a:pPr>
            <a:r>
              <a:rPr lang="pl-PL" sz="1200" dirty="0" err="1"/>
              <a:t>Organism</a:t>
            </a:r>
            <a:r>
              <a:rPr lang="pl-PL" sz="1200" dirty="0"/>
              <a:t>:	                </a:t>
            </a:r>
            <a:r>
              <a:rPr lang="pl-PL" sz="1200" b="1" dirty="0" err="1"/>
              <a:t>Synthetic</a:t>
            </a:r>
            <a:endParaRPr lang="pl-PL" sz="1200" b="1" dirty="0"/>
          </a:p>
          <a:p>
            <a:pPr algn="just">
              <a:defRPr/>
            </a:pPr>
            <a:r>
              <a:rPr lang="pl-PL" sz="1200" dirty="0" err="1"/>
              <a:t>Residues</a:t>
            </a:r>
            <a:r>
              <a:rPr lang="pl-PL" sz="1200" dirty="0"/>
              <a:t>:	                720</a:t>
            </a:r>
          </a:p>
          <a:p>
            <a:pPr algn="just">
              <a:spcAft>
                <a:spcPts val="300"/>
              </a:spcAft>
              <a:defRPr/>
            </a:pPr>
            <a:r>
              <a:rPr lang="pl-PL" sz="1200" dirty="0"/>
              <a:t>Method:	                </a:t>
            </a:r>
            <a:r>
              <a:rPr lang="pl-PL" sz="1200" b="1" dirty="0"/>
              <a:t>EM</a:t>
            </a:r>
          </a:p>
          <a:p>
            <a:pPr algn="just">
              <a:defRPr/>
            </a:pPr>
            <a:r>
              <a:rPr lang="pl-PL" sz="1200" dirty="0" err="1"/>
              <a:t>Additional</a:t>
            </a:r>
            <a:r>
              <a:rPr lang="pl-PL" sz="1200" dirty="0"/>
              <a:t> </a:t>
            </a:r>
            <a:r>
              <a:rPr lang="pl-PL" sz="1200" dirty="0" err="1"/>
              <a:t>information</a:t>
            </a:r>
            <a:r>
              <a:rPr lang="pl-PL" sz="1200" dirty="0"/>
              <a:t>: </a:t>
            </a:r>
            <a:r>
              <a:rPr lang="pl-PL" sz="1200" b="1" dirty="0" err="1"/>
              <a:t>This</a:t>
            </a:r>
            <a:r>
              <a:rPr lang="pl-PL" sz="1200" b="1" dirty="0"/>
              <a:t> </a:t>
            </a:r>
            <a:r>
              <a:rPr lang="pl-PL" sz="1200" b="1" dirty="0" err="1"/>
              <a:t>is</a:t>
            </a:r>
            <a:r>
              <a:rPr lang="pl-PL" sz="1200" b="1" dirty="0"/>
              <a:t> a co-</a:t>
            </a:r>
            <a:r>
              <a:rPr lang="pl-PL" sz="1200" b="1" dirty="0" err="1"/>
              <a:t>transcriptional</a:t>
            </a:r>
            <a:r>
              <a:rPr lang="pl-PL" sz="1200" b="1" dirty="0"/>
              <a:t> </a:t>
            </a:r>
            <a:r>
              <a:rPr lang="pl-PL" sz="1200" b="1" dirty="0" err="1"/>
              <a:t>product</a:t>
            </a:r>
            <a:r>
              <a:rPr lang="pl-PL" sz="1200" dirty="0"/>
              <a:t>. The structure </a:t>
            </a:r>
            <a:r>
              <a:rPr lang="pl-PL" sz="1200" dirty="0" err="1"/>
              <a:t>observed</a:t>
            </a:r>
            <a:r>
              <a:rPr lang="pl-PL" sz="1200" dirty="0"/>
              <a:t> in the </a:t>
            </a:r>
            <a:r>
              <a:rPr lang="pl-PL" sz="1200" dirty="0" err="1"/>
              <a:t>cryo</a:t>
            </a:r>
            <a:r>
              <a:rPr lang="pl-PL" sz="1200" dirty="0"/>
              <a:t>-EM </a:t>
            </a:r>
            <a:r>
              <a:rPr lang="pl-PL" sz="1200" dirty="0" err="1"/>
              <a:t>grids</a:t>
            </a:r>
            <a:r>
              <a:rPr lang="pl-PL" sz="1200" dirty="0"/>
              <a:t> </a:t>
            </a:r>
            <a:r>
              <a:rPr lang="pl-PL" sz="1200" dirty="0" err="1"/>
              <a:t>immediately</a:t>
            </a:r>
            <a:r>
              <a:rPr lang="pl-PL" sz="1200" dirty="0"/>
              <a:t> </a:t>
            </a:r>
            <a:r>
              <a:rPr lang="pl-PL" sz="1200" b="1" dirty="0" err="1"/>
              <a:t>after</a:t>
            </a:r>
            <a:r>
              <a:rPr lang="pl-PL" sz="1200" b="1" dirty="0"/>
              <a:t> the </a:t>
            </a:r>
            <a:r>
              <a:rPr lang="pl-PL" sz="1200" b="1" dirty="0" err="1"/>
              <a:t>transcription</a:t>
            </a:r>
            <a:r>
              <a:rPr lang="pl-PL" sz="1200" dirty="0"/>
              <a:t> and </a:t>
            </a:r>
            <a:r>
              <a:rPr lang="pl-PL" sz="1200" dirty="0" err="1"/>
              <a:t>that</a:t>
            </a:r>
            <a:r>
              <a:rPr lang="pl-PL" sz="1200" dirty="0"/>
              <a:t> </a:t>
            </a:r>
            <a:r>
              <a:rPr lang="pl-PL" sz="1200" b="1" dirty="0" err="1"/>
              <a:t>around</a:t>
            </a:r>
            <a:r>
              <a:rPr lang="pl-PL" sz="1200" b="1" dirty="0"/>
              <a:t> 8 </a:t>
            </a:r>
            <a:r>
              <a:rPr lang="pl-PL" sz="1200" b="1" dirty="0" err="1"/>
              <a:t>hours</a:t>
            </a:r>
            <a:r>
              <a:rPr lang="pl-PL" sz="1200" b="1" dirty="0"/>
              <a:t> </a:t>
            </a:r>
            <a:r>
              <a:rPr lang="pl-PL" sz="1200" b="1" dirty="0" err="1"/>
              <a:t>later</a:t>
            </a:r>
            <a:r>
              <a:rPr lang="pl-PL" sz="1200" b="1" dirty="0"/>
              <a:t> </a:t>
            </a:r>
            <a:r>
              <a:rPr lang="pl-PL" sz="1200" b="1" dirty="0" err="1"/>
              <a:t>have</a:t>
            </a:r>
            <a:r>
              <a:rPr lang="pl-PL" sz="1200" b="1" dirty="0"/>
              <a:t> </a:t>
            </a:r>
            <a:r>
              <a:rPr lang="pl-PL" sz="1200" b="1" dirty="0" err="1"/>
              <a:t>alternative</a:t>
            </a:r>
            <a:r>
              <a:rPr lang="pl-PL" sz="1200" b="1" dirty="0"/>
              <a:t> </a:t>
            </a:r>
            <a:r>
              <a:rPr lang="pl-PL" sz="1200" b="1" dirty="0" err="1"/>
              <a:t>conformations</a:t>
            </a:r>
            <a:r>
              <a:rPr lang="pl-PL" sz="1200" dirty="0"/>
              <a:t>. </a:t>
            </a:r>
            <a:r>
              <a:rPr lang="pl-PL" sz="1200" dirty="0" err="1"/>
              <a:t>You</a:t>
            </a:r>
            <a:r>
              <a:rPr lang="pl-PL" sz="1200" dirty="0"/>
              <a:t> </a:t>
            </a:r>
            <a:r>
              <a:rPr lang="pl-PL" sz="1200" dirty="0" err="1"/>
              <a:t>can</a:t>
            </a:r>
            <a:r>
              <a:rPr lang="pl-PL" sz="1200" dirty="0"/>
              <a:t> </a:t>
            </a:r>
            <a:r>
              <a:rPr lang="pl-PL" sz="1200" dirty="0" err="1"/>
              <a:t>submit</a:t>
            </a:r>
            <a:r>
              <a:rPr lang="pl-PL" sz="1200" dirty="0"/>
              <a:t> </a:t>
            </a:r>
            <a:r>
              <a:rPr lang="pl-PL" sz="1200" dirty="0" err="1"/>
              <a:t>alternative</a:t>
            </a:r>
            <a:r>
              <a:rPr lang="pl-PL" sz="1200" dirty="0"/>
              <a:t> </a:t>
            </a:r>
            <a:r>
              <a:rPr lang="pl-PL" sz="1200" dirty="0" err="1"/>
              <a:t>conformations</a:t>
            </a:r>
            <a:r>
              <a:rPr lang="pl-PL" sz="1200" dirty="0"/>
              <a:t> as </a:t>
            </a:r>
            <a:r>
              <a:rPr lang="pl-PL" sz="1200" dirty="0" err="1"/>
              <a:t>separate</a:t>
            </a:r>
            <a:r>
              <a:rPr lang="pl-PL" sz="1200" dirty="0"/>
              <a:t> </a:t>
            </a:r>
            <a:r>
              <a:rPr lang="pl-PL" sz="1200" dirty="0" err="1"/>
              <a:t>models</a:t>
            </a:r>
            <a:r>
              <a:rPr lang="pl-PL" sz="1200" dirty="0"/>
              <a:t> (we </a:t>
            </a:r>
            <a:r>
              <a:rPr lang="pl-PL" sz="1200" dirty="0" err="1"/>
              <a:t>still</a:t>
            </a:r>
            <a:r>
              <a:rPr lang="pl-PL" sz="1200" dirty="0"/>
              <a:t> </a:t>
            </a:r>
            <a:r>
              <a:rPr lang="pl-PL" sz="1200" dirty="0" err="1"/>
              <a:t>stick</a:t>
            </a:r>
            <a:r>
              <a:rPr lang="pl-PL" sz="1200" dirty="0"/>
              <a:t> to 5 </a:t>
            </a:r>
            <a:r>
              <a:rPr lang="pl-PL" sz="1200" dirty="0" err="1"/>
              <a:t>models</a:t>
            </a:r>
            <a:r>
              <a:rPr lang="pl-PL" sz="1200" dirty="0"/>
              <a:t> per target maximum).	</a:t>
            </a:r>
            <a:endParaRPr sz="1200" dirty="0"/>
          </a:p>
          <a:p>
            <a:pPr algn="just">
              <a:spcBef>
                <a:spcPts val="600"/>
              </a:spcBef>
              <a:defRPr/>
            </a:pPr>
            <a:r>
              <a:rPr lang="pl-PL" sz="1200" dirty="0" err="1"/>
              <a:t>Sequence</a:t>
            </a:r>
            <a:r>
              <a:rPr lang="pl-PL" sz="1200" dirty="0"/>
              <a:t>:	</a:t>
            </a:r>
            <a:endParaRPr sz="1200" dirty="0"/>
          </a:p>
          <a:p>
            <a:pPr algn="just">
              <a:defRPr/>
            </a:pPr>
            <a:r>
              <a:rPr lang="pl-PL" sz="1200" dirty="0"/>
              <a:t>&gt;R1138v1 0 </a:t>
            </a:r>
            <a:endParaRPr sz="1200" dirty="0"/>
          </a:p>
          <a:p>
            <a:pPr algn="just">
              <a:defRPr/>
            </a:pPr>
            <a:r>
              <a:rPr lang="pl-PL" sz="1200" dirty="0"/>
              <a:t>GGGAGAGUACUAUUCAGAUGCAGACCGCAAGUUCAGAGCGGUUUGCAUCUAGGGUACGUUUUCGAACGUAUCCUCCGACUAAGUGUAUUCGUAUACUUAGUGCCUUGUGCCUGCUUCGGCAGGCAUGACCCAAAUGUGCCUUUCGGGGCACAUUUCCGGUCAUCCAAGUUCGCUUGGGUGAUGCGGGCGUAUAGGUUCGUCUAUACGUCCGCGUUUUCCGAGAAGAGGUAACUCGGGAAACCGGUCCACGUGACAAAGGUAGAGUUACGUGGAGGGAGCAGCUGCAAAGGGAUAAUGCAGUUGCUGGCUGGAUGCCAGAACUCACGACUGGCAUCUACGGGGAUGGUGCUCUCCCAAUUCUCCAUUUACCGCCGAAUCGACCCCAACGUGAGAGGGGUCGGUUCCCCGAGCAUAGACCAAUAUCCCAGGUUUAUGCUCCCCAACGCUGGACGAACUACCUACGUCUAGCGUUCCGGCAAAUGAGUCAAUACCUCAGACUUAUUUGCGGUGCCUGAGCCUAAACUGAACAUGGGUUCAGGCAUCUUGGCUCCAGUUCGCUGGAGCCGACGGUAGCGCUGCGUUCGCGCAGUGCUAGGGAGCAUCCGUUUUCGAGCGGAUGCUGGGCGGUUGCCUGUUCGCAGGCAAUCGGGCCUACUCAUGAUUCGUCAUGAGUGGUGACAGCGUGAUGUUCGCAUUACGCUGUCGGGUAGAUGGAGAAUU</a:t>
            </a:r>
          </a:p>
        </p:txBody>
      </p:sp>
    </p:spTree>
    <p:extLst>
      <p:ext uri="{BB962C8B-B14F-4D97-AF65-F5344CB8AC3E}">
        <p14:creationId xmlns:p14="http://schemas.microsoft.com/office/powerpoint/2010/main" val="2552569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R1138. Gathering information &amp; 2D structure prediction</a:t>
            </a:r>
          </a:p>
        </p:txBody>
      </p:sp>
      <p:sp>
        <p:nvSpPr>
          <p:cNvPr id="7" name="pole tekstowe 6"/>
          <p:cNvSpPr txBox="1"/>
          <p:nvPr/>
        </p:nvSpPr>
        <p:spPr bwMode="auto">
          <a:xfrm>
            <a:off x="516566" y="1101882"/>
            <a:ext cx="5224601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600" b="1" dirty="0"/>
              <a:t>Our approach</a:t>
            </a:r>
            <a:r>
              <a:rPr lang="en-US" sz="1600" dirty="0"/>
              <a:t>:</a:t>
            </a:r>
          </a:p>
          <a:p>
            <a:pPr>
              <a:spcAft>
                <a:spcPts val="1000"/>
              </a:spcAft>
              <a:defRPr/>
            </a:pPr>
            <a:r>
              <a:rPr lang="en-US" sz="1600" dirty="0"/>
              <a:t>1. </a:t>
            </a:r>
            <a:r>
              <a:rPr lang="en-US" sz="1600" b="1" dirty="0"/>
              <a:t>Information</a:t>
            </a:r>
            <a:r>
              <a:rPr lang="en-US" sz="1600" dirty="0"/>
              <a:t> from </a:t>
            </a:r>
            <a:r>
              <a:rPr lang="en-US" sz="1600" b="1" dirty="0"/>
              <a:t>the literature</a:t>
            </a:r>
            <a:r>
              <a:rPr lang="en-US" sz="1600" dirty="0"/>
              <a:t> about RNA origami*.</a:t>
            </a:r>
          </a:p>
          <a:p>
            <a:pPr>
              <a:defRPr/>
            </a:pPr>
            <a:r>
              <a:rPr lang="en-US" sz="1600" dirty="0"/>
              <a:t>2. </a:t>
            </a:r>
            <a:r>
              <a:rPr lang="en-US" sz="1600" b="1" dirty="0"/>
              <a:t>In silico</a:t>
            </a:r>
            <a:r>
              <a:rPr lang="en-US" sz="1600" dirty="0"/>
              <a:t> </a:t>
            </a:r>
            <a:r>
              <a:rPr lang="en-US" sz="1600" b="1" dirty="0"/>
              <a:t>secondary structure prediction</a:t>
            </a:r>
            <a:r>
              <a:rPr lang="en-US" sz="1600" dirty="0"/>
              <a:t>.</a:t>
            </a:r>
          </a:p>
          <a:p>
            <a:pPr>
              <a:spcAft>
                <a:spcPts val="1000"/>
              </a:spcAft>
              <a:defRPr/>
            </a:pPr>
            <a:r>
              <a:rPr lang="en-US" sz="1600" b="1" dirty="0">
                <a:solidFill>
                  <a:srgbClr val="FF0000"/>
                </a:solidFill>
              </a:rPr>
              <a:t>No method</a:t>
            </a:r>
            <a:r>
              <a:rPr lang="en-US" sz="1600" dirty="0">
                <a:solidFill>
                  <a:srgbClr val="FF0000"/>
                </a:solidFill>
              </a:rPr>
              <a:t> incorporated in RNAComposer was able to predict </a:t>
            </a:r>
            <a:r>
              <a:rPr lang="en-US" sz="1600" b="1" dirty="0">
                <a:solidFill>
                  <a:srgbClr val="FF0000"/>
                </a:solidFill>
              </a:rPr>
              <a:t>tertiary interactions through </a:t>
            </a:r>
            <a:r>
              <a:rPr lang="pl-PL" sz="1600" b="1" dirty="0">
                <a:solidFill>
                  <a:srgbClr val="FF0000"/>
                </a:solidFill>
              </a:rPr>
              <a:t>k</a:t>
            </a:r>
            <a:r>
              <a:rPr lang="en-US" sz="1600" b="1" dirty="0" err="1">
                <a:solidFill>
                  <a:srgbClr val="FF0000"/>
                </a:solidFill>
              </a:rPr>
              <a:t>issing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pl-PL" sz="1600" b="1" dirty="0">
                <a:solidFill>
                  <a:srgbClr val="FF0000"/>
                </a:solidFill>
              </a:rPr>
              <a:t>l</a:t>
            </a:r>
            <a:r>
              <a:rPr lang="en-US" sz="1600" b="1" dirty="0">
                <a:solidFill>
                  <a:srgbClr val="FF0000"/>
                </a:solidFill>
              </a:rPr>
              <a:t>oops</a:t>
            </a:r>
            <a:r>
              <a:rPr lang="en-US" sz="1600" dirty="0">
                <a:solidFill>
                  <a:srgbClr val="FF0000"/>
                </a:solidFill>
              </a:rPr>
              <a:t> (KL)</a:t>
            </a:r>
            <a:r>
              <a:rPr lang="pl-PL" sz="1600" dirty="0">
                <a:solidFill>
                  <a:srgbClr val="FF0000"/>
                </a:solidFill>
              </a:rPr>
              <a:t>.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10" name="Grupa 9"/>
          <p:cNvGrpSpPr/>
          <p:nvPr/>
        </p:nvGrpSpPr>
        <p:grpSpPr bwMode="auto">
          <a:xfrm>
            <a:off x="516566" y="2994921"/>
            <a:ext cx="2910076" cy="3054028"/>
            <a:chOff x="695044" y="2500551"/>
            <a:chExt cx="2910076" cy="3054028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695044" y="2786755"/>
              <a:ext cx="2910076" cy="2767824"/>
            </a:xfrm>
            <a:prstGeom prst="rect">
              <a:avLst/>
            </a:prstGeom>
          </p:spPr>
        </p:pic>
        <p:sp>
          <p:nvSpPr>
            <p:cNvPr id="4" name="pole tekstowe 3"/>
            <p:cNvSpPr txBox="1"/>
            <p:nvPr/>
          </p:nvSpPr>
          <p:spPr bwMode="auto">
            <a:xfrm>
              <a:off x="781541" y="2500551"/>
              <a:ext cx="13810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sz="1600" dirty="0" err="1"/>
                <a:t>RNAStructure</a:t>
              </a:r>
              <a:r>
                <a:rPr lang="en-US" sz="1600" dirty="0"/>
                <a:t>:</a:t>
              </a:r>
              <a:endParaRPr lang="pl-PL" sz="1600" dirty="0"/>
            </a:p>
          </p:txBody>
        </p:sp>
      </p:grpSp>
      <p:grpSp>
        <p:nvGrpSpPr>
          <p:cNvPr id="9" name="Grupa 8"/>
          <p:cNvGrpSpPr/>
          <p:nvPr/>
        </p:nvGrpSpPr>
        <p:grpSpPr bwMode="auto">
          <a:xfrm>
            <a:off x="3979236" y="2973939"/>
            <a:ext cx="2877561" cy="3007620"/>
            <a:chOff x="5981068" y="2722382"/>
            <a:chExt cx="2877561" cy="3007620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5981068" y="2722382"/>
              <a:ext cx="2877561" cy="3007620"/>
            </a:xfrm>
            <a:prstGeom prst="rect">
              <a:avLst/>
            </a:prstGeom>
          </p:spPr>
        </p:pic>
        <p:sp>
          <p:nvSpPr>
            <p:cNvPr id="8" name="pole tekstowe 7"/>
            <p:cNvSpPr txBox="1"/>
            <p:nvPr/>
          </p:nvSpPr>
          <p:spPr bwMode="auto">
            <a:xfrm>
              <a:off x="5985502" y="2726714"/>
              <a:ext cx="992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pl-PL" sz="1600" dirty="0" err="1"/>
                <a:t>IPKnot</a:t>
              </a:r>
              <a:r>
                <a:rPr lang="pl-PL" sz="1600" dirty="0"/>
                <a:t>++</a:t>
              </a:r>
              <a:r>
                <a:rPr lang="en-US" sz="1600" dirty="0"/>
                <a:t>:</a:t>
              </a:r>
              <a:endParaRPr lang="pl-PL" sz="1600" dirty="0"/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118F6A50-B3D4-5E50-AB84-A0F77DCCE55B}"/>
              </a:ext>
            </a:extLst>
          </p:cNvPr>
          <p:cNvGrpSpPr/>
          <p:nvPr/>
        </p:nvGrpSpPr>
        <p:grpSpPr>
          <a:xfrm>
            <a:off x="7465102" y="1079292"/>
            <a:ext cx="4586990" cy="5681272"/>
            <a:chOff x="7465102" y="1079292"/>
            <a:chExt cx="4586990" cy="5681272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E0F44947-B1ED-2CFC-1DFD-A0D8B7584E8E}"/>
                </a:ext>
              </a:extLst>
            </p:cNvPr>
            <p:cNvSpPr/>
            <p:nvPr/>
          </p:nvSpPr>
          <p:spPr>
            <a:xfrm>
              <a:off x="7465102" y="1079292"/>
              <a:ext cx="4586990" cy="568127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7884235" y="2438555"/>
              <a:ext cx="3791199" cy="4018023"/>
            </a:xfrm>
            <a:prstGeom prst="rect">
              <a:avLst/>
            </a:prstGeom>
          </p:spPr>
        </p:pic>
        <p:sp>
          <p:nvSpPr>
            <p:cNvPr id="12" name="pole tekstowe 11"/>
            <p:cNvSpPr txBox="1"/>
            <p:nvPr/>
          </p:nvSpPr>
          <p:spPr bwMode="auto">
            <a:xfrm>
              <a:off x="7679961" y="1379028"/>
              <a:ext cx="4157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/>
                <a:t>Our 2D structure</a:t>
              </a:r>
              <a:r>
                <a:rPr lang="en-US" sz="1600" dirty="0"/>
                <a:t>: </a:t>
              </a:r>
            </a:p>
            <a:p>
              <a:pPr algn="ctr">
                <a:defRPr/>
              </a:pPr>
              <a:r>
                <a:rPr lang="en-US" sz="1600" dirty="0"/>
                <a:t>(2 segments with recurring structure elements).</a:t>
              </a:r>
            </a:p>
          </p:txBody>
        </p:sp>
        <p:sp>
          <p:nvSpPr>
            <p:cNvPr id="13" name="pole tekstowe 12"/>
            <p:cNvSpPr txBox="1"/>
            <p:nvPr/>
          </p:nvSpPr>
          <p:spPr bwMode="auto">
            <a:xfrm>
              <a:off x="10122148" y="5858949"/>
              <a:ext cx="1361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kissing loops -</a:t>
              </a:r>
            </a:p>
            <a:p>
              <a:pPr algn="ctr">
                <a:defRPr/>
              </a:pPr>
              <a:r>
                <a:rPr lang="en-US" sz="1600" dirty="0"/>
                <a:t>clasps</a:t>
              </a:r>
            </a:p>
          </p:txBody>
        </p:sp>
        <p:cxnSp>
          <p:nvCxnSpPr>
            <p:cNvPr id="15" name="Łącznik prosty ze strzałką 14"/>
            <p:cNvCxnSpPr>
              <a:cxnSpLocks/>
            </p:cNvCxnSpPr>
            <p:nvPr/>
          </p:nvCxnSpPr>
          <p:spPr bwMode="auto">
            <a:xfrm flipH="1" flipV="1">
              <a:off x="9974325" y="4934026"/>
              <a:ext cx="556053" cy="89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 bwMode="auto">
            <a:xfrm>
              <a:off x="7787207" y="2463131"/>
              <a:ext cx="15816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highly stable </a:t>
              </a:r>
            </a:p>
            <a:p>
              <a:pPr algn="ctr">
                <a:defRPr/>
              </a:pPr>
              <a:r>
                <a:rPr lang="en-US" sz="1600" dirty="0"/>
                <a:t>UUCG </a:t>
              </a:r>
              <a:r>
                <a:rPr lang="en-US" sz="1600" dirty="0" err="1"/>
                <a:t>tetraloops</a:t>
              </a:r>
              <a:endParaRPr lang="en-US" sz="1600" dirty="0"/>
            </a:p>
          </p:txBody>
        </p:sp>
        <p:cxnSp>
          <p:nvCxnSpPr>
            <p:cNvPr id="19" name="Łącznik prosty ze strzałką 18"/>
            <p:cNvCxnSpPr>
              <a:cxnSpLocks/>
            </p:cNvCxnSpPr>
            <p:nvPr/>
          </p:nvCxnSpPr>
          <p:spPr bwMode="auto">
            <a:xfrm flipH="1">
              <a:off x="8627437" y="3047906"/>
              <a:ext cx="259492" cy="205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ole tekstowe 19"/>
            <p:cNvSpPr txBox="1"/>
            <p:nvPr/>
          </p:nvSpPr>
          <p:spPr bwMode="auto">
            <a:xfrm>
              <a:off x="10313538" y="2455480"/>
              <a:ext cx="13618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l-PL" sz="1600"/>
                <a:t>4WJ [0,0,0,0]</a:t>
              </a:r>
            </a:p>
          </p:txBody>
        </p:sp>
        <p:cxnSp>
          <p:nvCxnSpPr>
            <p:cNvPr id="23" name="Łącznik prosty ze strzałką 22"/>
            <p:cNvCxnSpPr>
              <a:cxnSpLocks/>
            </p:cNvCxnSpPr>
            <p:nvPr/>
          </p:nvCxnSpPr>
          <p:spPr bwMode="auto">
            <a:xfrm flipH="1">
              <a:off x="10530378" y="2801579"/>
              <a:ext cx="321275" cy="4272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pole tekstowe 15"/>
          <p:cNvSpPr txBox="1"/>
          <p:nvPr/>
        </p:nvSpPr>
        <p:spPr>
          <a:xfrm>
            <a:off x="116167" y="6290328"/>
            <a:ext cx="369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9875">
              <a:defRPr/>
            </a:pPr>
            <a:r>
              <a:rPr lang="pl-PL" sz="1400" dirty="0"/>
              <a:t>* </a:t>
            </a:r>
            <a:r>
              <a:rPr lang="pl-PL" sz="1400" dirty="0" err="1"/>
              <a:t>Geary</a:t>
            </a:r>
            <a:r>
              <a:rPr lang="pl-PL" sz="1400" dirty="0"/>
              <a:t> </a:t>
            </a:r>
            <a:r>
              <a:rPr lang="pl-PL" sz="1400" i="1" dirty="0"/>
              <a:t>et al. Science </a:t>
            </a:r>
            <a:r>
              <a:rPr lang="pl-PL" sz="1400" dirty="0"/>
              <a:t>345: 799-804 (2014)</a:t>
            </a:r>
          </a:p>
          <a:p>
            <a:pPr marL="269875">
              <a:defRPr/>
            </a:pPr>
            <a:r>
              <a:rPr lang="pl-PL" sz="1400" dirty="0"/>
              <a:t>   </a:t>
            </a:r>
            <a:r>
              <a:rPr lang="pl-PL" sz="1400" dirty="0" err="1"/>
              <a:t>Geary</a:t>
            </a:r>
            <a:r>
              <a:rPr lang="pl-PL" sz="1400" dirty="0"/>
              <a:t> </a:t>
            </a:r>
            <a:r>
              <a:rPr lang="pl-PL" sz="1400" i="1" dirty="0"/>
              <a:t>et al.</a:t>
            </a:r>
            <a:r>
              <a:rPr lang="pl-PL" sz="1400" dirty="0"/>
              <a:t> </a:t>
            </a:r>
            <a:r>
              <a:rPr lang="pl-PL" sz="1400" i="1" dirty="0"/>
              <a:t>Nat </a:t>
            </a:r>
            <a:r>
              <a:rPr lang="pl-PL" sz="1400" i="1" dirty="0" err="1"/>
              <a:t>Chem</a:t>
            </a:r>
            <a:r>
              <a:rPr lang="pl-PL" sz="1400" dirty="0"/>
              <a:t> 13: 549–558 (2021)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R1138. Key structural elements</a:t>
            </a:r>
          </a:p>
        </p:txBody>
      </p:sp>
      <p:sp>
        <p:nvSpPr>
          <p:cNvPr id="7" name="pole tekstowe 6"/>
          <p:cNvSpPr txBox="1"/>
          <p:nvPr/>
        </p:nvSpPr>
        <p:spPr bwMode="auto">
          <a:xfrm>
            <a:off x="302103" y="1245088"/>
            <a:ext cx="5586633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defRPr/>
            </a:pPr>
            <a:r>
              <a:rPr lang="en-US" sz="1400" b="1" dirty="0"/>
              <a:t>Our approach:</a:t>
            </a:r>
            <a:endParaRPr sz="1400" b="1" dirty="0"/>
          </a:p>
          <a:p>
            <a:pPr algn="just">
              <a:spcAft>
                <a:spcPts val="1000"/>
              </a:spcAft>
              <a:defRPr/>
            </a:pPr>
            <a:r>
              <a:rPr lang="en-US" sz="1400" b="1" dirty="0"/>
              <a:t>Building the 3D model</a:t>
            </a:r>
            <a:r>
              <a:rPr lang="en-US" sz="1400" dirty="0"/>
              <a:t> using </a:t>
            </a:r>
            <a:r>
              <a:rPr lang="en-US" sz="1400" b="1" dirty="0" err="1"/>
              <a:t>RNAComposer</a:t>
            </a:r>
            <a:r>
              <a:rPr lang="en-US" sz="1400" dirty="0"/>
              <a:t> from </a:t>
            </a:r>
            <a:r>
              <a:rPr lang="en-US" sz="1400" b="1" dirty="0"/>
              <a:t>user-provided structural elements</a:t>
            </a:r>
            <a:r>
              <a:rPr lang="en-US" sz="1400" dirty="0"/>
              <a:t>:</a:t>
            </a:r>
          </a:p>
          <a:p>
            <a:pPr lvl="1" algn="just">
              <a:defRPr/>
            </a:pPr>
            <a:r>
              <a:rPr lang="en-US" sz="1400" dirty="0"/>
              <a:t>1. </a:t>
            </a:r>
            <a:r>
              <a:rPr lang="pl-PL" sz="1400" dirty="0"/>
              <a:t> </a:t>
            </a:r>
            <a:r>
              <a:rPr lang="en-US" sz="1400" dirty="0"/>
              <a:t>Key structural elements:</a:t>
            </a:r>
          </a:p>
          <a:p>
            <a:pPr marL="901700" lvl="1" indent="-182563" algn="just">
              <a:buFont typeface="Arial"/>
              <a:buChar char="•"/>
              <a:defRPr/>
            </a:pPr>
            <a:r>
              <a:rPr lang="en-US" sz="1400" b="1" dirty="0"/>
              <a:t>4WJ</a:t>
            </a:r>
            <a:r>
              <a:rPr lang="en-US" sz="1400" dirty="0"/>
              <a:t> [0,0,0,0] </a:t>
            </a:r>
            <a:r>
              <a:rPr lang="pl-PL" sz="1400" dirty="0"/>
              <a:t>(PDB ID</a:t>
            </a:r>
            <a:r>
              <a:rPr lang="en-US" sz="1400" dirty="0"/>
              <a:t>s</a:t>
            </a:r>
            <a:r>
              <a:rPr lang="pl-PL" sz="1400" dirty="0"/>
              <a:t>: 1U9S, 2.90</a:t>
            </a:r>
            <a:r>
              <a:rPr lang="en-US" sz="1400" dirty="0"/>
              <a:t> </a:t>
            </a:r>
            <a:r>
              <a:rPr lang="pl-PL" sz="1400" dirty="0"/>
              <a:t>Å)</a:t>
            </a:r>
            <a:r>
              <a:rPr lang="en-US" sz="1400" dirty="0"/>
              <a:t>.</a:t>
            </a:r>
          </a:p>
          <a:p>
            <a:pPr marL="901700" lvl="1" indent="-182563" algn="just">
              <a:buFont typeface="Arial"/>
              <a:buChar char="•"/>
              <a:defRPr/>
            </a:pPr>
            <a:r>
              <a:rPr lang="en-US" sz="1400" b="1" dirty="0"/>
              <a:t>Kissing Loops</a:t>
            </a:r>
            <a:r>
              <a:rPr lang="en-US" sz="1400" dirty="0"/>
              <a:t> (KL)</a:t>
            </a:r>
            <a:r>
              <a:rPr lang="pl-PL" sz="1400" dirty="0"/>
              <a:t> (PDB ID</a:t>
            </a:r>
            <a:r>
              <a:rPr lang="en-US" sz="1400" dirty="0"/>
              <a:t>s</a:t>
            </a:r>
            <a:r>
              <a:rPr lang="pl-PL" sz="1400" dirty="0"/>
              <a:t>: 1XPE, 1.95</a:t>
            </a:r>
            <a:r>
              <a:rPr lang="en-US" sz="1400" dirty="0"/>
              <a:t> </a:t>
            </a:r>
            <a:r>
              <a:rPr lang="pl-PL" sz="1400" dirty="0"/>
              <a:t>Å)</a:t>
            </a:r>
            <a:r>
              <a:rPr lang="en-US" sz="1400" dirty="0"/>
              <a:t>.</a:t>
            </a:r>
          </a:p>
          <a:p>
            <a:pPr lvl="1" algn="just">
              <a:spcBef>
                <a:spcPts val="1000"/>
              </a:spcBef>
              <a:defRPr/>
            </a:pPr>
            <a:r>
              <a:rPr lang="en-US" sz="1400" dirty="0"/>
              <a:t>2. </a:t>
            </a:r>
            <a:r>
              <a:rPr lang="pl-PL" sz="1400" dirty="0"/>
              <a:t> </a:t>
            </a:r>
            <a:r>
              <a:rPr lang="en-US" sz="1400" b="1" dirty="0"/>
              <a:t>Selecting</a:t>
            </a:r>
            <a:r>
              <a:rPr lang="en-US" sz="1400" dirty="0"/>
              <a:t> </a:t>
            </a:r>
            <a:r>
              <a:rPr lang="en-US" sz="1400" b="1" dirty="0"/>
              <a:t>3D element</a:t>
            </a:r>
            <a:r>
              <a:rPr lang="en-US" sz="1400" dirty="0"/>
              <a:t> for </a:t>
            </a:r>
            <a:r>
              <a:rPr lang="en-US" sz="1400" b="1" dirty="0"/>
              <a:t>4WJ</a:t>
            </a:r>
            <a:r>
              <a:rPr lang="en-US" sz="1400" dirty="0"/>
              <a:t>:</a:t>
            </a:r>
          </a:p>
          <a:p>
            <a:pPr marL="901700" lvl="1" indent="-182563" algn="just">
              <a:buFont typeface="Arial" panose="020B0604020202020204" pitchFamily="34" charset="0"/>
              <a:buChar char="•"/>
              <a:defRPr/>
            </a:pPr>
            <a:r>
              <a:rPr lang="en-US" sz="1400" b="1" dirty="0"/>
              <a:t>Searching</a:t>
            </a:r>
            <a:r>
              <a:rPr lang="en-US" sz="1400" dirty="0"/>
              <a:t> for 4WJ [0,0,0,0] </a:t>
            </a:r>
            <a:r>
              <a:rPr lang="en-US" sz="1400" b="1" dirty="0"/>
              <a:t>in RNA FRABASE</a:t>
            </a:r>
            <a:r>
              <a:rPr lang="en-US" sz="1400" dirty="0"/>
              <a:t>.</a:t>
            </a:r>
            <a:endParaRPr lang="en-US" sz="1400" b="1" dirty="0"/>
          </a:p>
          <a:p>
            <a:pPr marL="901700" lvl="1" indent="-182563" algn="just">
              <a:buFont typeface="Arial" panose="020B0604020202020204" pitchFamily="34" charset="0"/>
              <a:buChar char="•"/>
              <a:defRPr/>
            </a:pPr>
            <a:r>
              <a:rPr lang="en-US" sz="1400" b="1" dirty="0"/>
              <a:t>Clustering </a:t>
            </a:r>
            <a:r>
              <a:rPr lang="en-US" sz="1400" dirty="0"/>
              <a:t>to identify </a:t>
            </a:r>
            <a:r>
              <a:rPr lang="en-US" sz="1400" b="1" dirty="0"/>
              <a:t>representative folds</a:t>
            </a:r>
            <a:r>
              <a:rPr lang="en-US" sz="1400" dirty="0"/>
              <a:t>.</a:t>
            </a:r>
          </a:p>
          <a:p>
            <a:pPr marL="901700" lvl="1" indent="-182563" algn="just">
              <a:buFont typeface="Arial" panose="020B0604020202020204" pitchFamily="34" charset="0"/>
              <a:buChar char="•"/>
              <a:defRPr/>
            </a:pPr>
            <a:r>
              <a:rPr lang="en-US" sz="1400" b="1" dirty="0"/>
              <a:t>Selecting representative 3D structures</a:t>
            </a:r>
            <a:r>
              <a:rPr lang="en-US" sz="1400" dirty="0"/>
              <a:t> for the families</a:t>
            </a:r>
            <a:r>
              <a:rPr lang="pl-PL" sz="1400" dirty="0"/>
              <a:t>*</a:t>
            </a:r>
            <a:r>
              <a:rPr lang="en-US" sz="1400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endParaRPr lang="pl-PL" sz="1400" dirty="0"/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lvl="1" algn="just">
              <a:defRPr/>
            </a:pPr>
            <a:r>
              <a:rPr lang="en-US" sz="1400" dirty="0"/>
              <a:t>3. </a:t>
            </a:r>
            <a:r>
              <a:rPr lang="pl-PL" sz="1400" dirty="0"/>
              <a:t> To</a:t>
            </a:r>
            <a:r>
              <a:rPr lang="en-US" sz="1400" dirty="0"/>
              <a:t> build the model</a:t>
            </a:r>
            <a:r>
              <a:rPr lang="pl-PL" sz="1400" dirty="0"/>
              <a:t>,</a:t>
            </a:r>
            <a:r>
              <a:rPr lang="en-US" sz="1400" dirty="0"/>
              <a:t> we used </a:t>
            </a:r>
            <a:r>
              <a:rPr lang="en-US" sz="1400" b="1" dirty="0"/>
              <a:t>the same structural element</a:t>
            </a:r>
            <a:r>
              <a:rPr lang="en-US" sz="1400" dirty="0"/>
              <a:t> for </a:t>
            </a:r>
            <a:r>
              <a:rPr lang="en-US" sz="1400" b="1" dirty="0"/>
              <a:t>all 4WJ</a:t>
            </a:r>
            <a:r>
              <a:rPr lang="pl-PL" sz="1400" dirty="0"/>
              <a:t> (family H)</a:t>
            </a:r>
            <a:r>
              <a:rPr lang="en-US" sz="1400" dirty="0"/>
              <a:t>. For the first 4WJ in the segment</a:t>
            </a:r>
            <a:r>
              <a:rPr lang="pl-PL" sz="1400" dirty="0"/>
              <a:t>s</a:t>
            </a:r>
            <a:r>
              <a:rPr lang="en-US" sz="1400" dirty="0"/>
              <a:t> 1 and 2</a:t>
            </a:r>
            <a:r>
              <a:rPr lang="pl-PL" sz="1400" dirty="0"/>
              <a:t>,</a:t>
            </a:r>
            <a:r>
              <a:rPr lang="en-US" sz="1400" dirty="0"/>
              <a:t> we applied the strand</a:t>
            </a:r>
            <a:r>
              <a:rPr lang="pl-PL" sz="1400" dirty="0"/>
              <a:t>-</a:t>
            </a:r>
            <a:r>
              <a:rPr lang="en-US" sz="1400" dirty="0"/>
              <a:t>shift operation.</a:t>
            </a:r>
            <a:endParaRPr lang="pl-PL" sz="1400" dirty="0"/>
          </a:p>
        </p:txBody>
      </p:sp>
      <p:grpSp>
        <p:nvGrpSpPr>
          <p:cNvPr id="16" name="Grupa 15"/>
          <p:cNvGrpSpPr/>
          <p:nvPr/>
        </p:nvGrpSpPr>
        <p:grpSpPr bwMode="auto">
          <a:xfrm>
            <a:off x="6603999" y="1149884"/>
            <a:ext cx="5080001" cy="2827029"/>
            <a:chOff x="1325423" y="3190567"/>
            <a:chExt cx="7334865" cy="3973052"/>
          </a:xfrm>
        </p:grpSpPr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325423" y="3190567"/>
              <a:ext cx="7334865" cy="3973052"/>
            </a:xfrm>
            <a:prstGeom prst="rect">
              <a:avLst/>
            </a:prstGeom>
          </p:spPr>
        </p:pic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271100" y="4381679"/>
              <a:ext cx="1948973" cy="1590828"/>
            </a:xfrm>
            <a:prstGeom prst="rect">
              <a:avLst/>
            </a:prstGeom>
          </p:spPr>
        </p:pic>
      </p:grpSp>
      <p:grpSp>
        <p:nvGrpSpPr>
          <p:cNvPr id="23" name="Grupa 22"/>
          <p:cNvGrpSpPr/>
          <p:nvPr/>
        </p:nvGrpSpPr>
        <p:grpSpPr bwMode="auto">
          <a:xfrm>
            <a:off x="6603998" y="4038684"/>
            <a:ext cx="5086359" cy="2676238"/>
            <a:chOff x="0" y="396875"/>
            <a:chExt cx="12192000" cy="6064250"/>
          </a:xfrm>
        </p:grpSpPr>
        <p:pic>
          <p:nvPicPr>
            <p:cNvPr id="24" name="Obraz 23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0" y="396875"/>
              <a:ext cx="12192000" cy="6064250"/>
            </a:xfrm>
            <a:prstGeom prst="rect">
              <a:avLst/>
            </a:prstGeom>
          </p:spPr>
        </p:pic>
        <p:pic>
          <p:nvPicPr>
            <p:cNvPr id="25" name="Obraz 24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8011885" y="2067775"/>
              <a:ext cx="4039961" cy="3297575"/>
            </a:xfrm>
            <a:prstGeom prst="rect">
              <a:avLst/>
            </a:prstGeom>
          </p:spPr>
        </p:pic>
      </p:grpSp>
      <p:sp>
        <p:nvSpPr>
          <p:cNvPr id="19" name="pole tekstowe 18"/>
          <p:cNvSpPr txBox="1"/>
          <p:nvPr/>
        </p:nvSpPr>
        <p:spPr bwMode="auto">
          <a:xfrm>
            <a:off x="667719" y="6415675"/>
            <a:ext cx="326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1200" dirty="0"/>
              <a:t>* </a:t>
            </a:r>
            <a:r>
              <a:rPr lang="pl-PL" sz="1200" dirty="0" err="1"/>
              <a:t>Laing</a:t>
            </a:r>
            <a:r>
              <a:rPr lang="pl-PL" sz="1200" dirty="0"/>
              <a:t> &amp; Schlick </a:t>
            </a:r>
            <a:r>
              <a:rPr lang="nl-NL" sz="1200" i="1" dirty="0"/>
              <a:t>J Mol Biol</a:t>
            </a:r>
            <a:r>
              <a:rPr lang="nl-NL" sz="1200" dirty="0"/>
              <a:t> 390</a:t>
            </a:r>
            <a:r>
              <a:rPr lang="pl-PL" sz="1200" dirty="0"/>
              <a:t>: </a:t>
            </a:r>
            <a:r>
              <a:rPr lang="nl-NL" sz="1200" dirty="0"/>
              <a:t>547–559</a:t>
            </a:r>
            <a:r>
              <a:rPr lang="pl-PL" sz="1200" dirty="0"/>
              <a:t> </a:t>
            </a:r>
            <a:r>
              <a:rPr lang="nl-NL" sz="1200" dirty="0"/>
              <a:t>(2009) </a:t>
            </a:r>
            <a:endParaRPr lang="pl-PL" sz="1200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EDFC2813-787B-0BCE-A62D-669B81E0138D}"/>
              </a:ext>
            </a:extLst>
          </p:cNvPr>
          <p:cNvGrpSpPr/>
          <p:nvPr/>
        </p:nvGrpSpPr>
        <p:grpSpPr>
          <a:xfrm>
            <a:off x="1615443" y="4073449"/>
            <a:ext cx="2719654" cy="1121147"/>
            <a:chOff x="1978836" y="4688991"/>
            <a:chExt cx="3080972" cy="1581987"/>
          </a:xfrm>
        </p:grpSpPr>
        <p:pic>
          <p:nvPicPr>
            <p:cNvPr id="26" name="Obraz 25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978836" y="4746926"/>
              <a:ext cx="1127258" cy="1462950"/>
            </a:xfrm>
            <a:prstGeom prst="rect">
              <a:avLst/>
            </a:prstGeom>
          </p:spPr>
        </p:pic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3858340" y="4688991"/>
              <a:ext cx="1201468" cy="1581987"/>
            </a:xfrm>
            <a:prstGeom prst="rect">
              <a:avLst/>
            </a:prstGeom>
          </p:spPr>
        </p:pic>
      </p:grpSp>
      <p:sp>
        <p:nvSpPr>
          <p:cNvPr id="4" name="Prostokąt 3">
            <a:extLst>
              <a:ext uri="{FF2B5EF4-FFF2-40B4-BE49-F238E27FC236}">
                <a16:creationId xmlns:a16="http://schemas.microsoft.com/office/drawing/2014/main" id="{CFFB1EC0-E7E5-580B-1B9D-3CC57ADBE60E}"/>
              </a:ext>
            </a:extLst>
          </p:cNvPr>
          <p:cNvSpPr/>
          <p:nvPr/>
        </p:nvSpPr>
        <p:spPr>
          <a:xfrm>
            <a:off x="6603998" y="1149884"/>
            <a:ext cx="5080001" cy="556365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080654" y="406136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H</a:t>
            </a:r>
          </a:p>
        </p:txBody>
      </p:sp>
      <p:sp>
        <p:nvSpPr>
          <p:cNvPr id="17" name="pole tekstowe 16"/>
          <p:cNvSpPr txBox="1"/>
          <p:nvPr/>
        </p:nvSpPr>
        <p:spPr bwMode="auto">
          <a:xfrm>
            <a:off x="3014355" y="405938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cH</a:t>
            </a:r>
            <a:endParaRPr lang="pl-PL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R1138. </a:t>
            </a:r>
            <a:r>
              <a:rPr lang="en-US" sz="2800" dirty="0" err="1">
                <a:solidFill>
                  <a:schemeClr val="tx1"/>
                </a:solidFill>
                <a:latin typeface="Raleway"/>
              </a:rPr>
              <a:t>RNAComposer</a:t>
            </a:r>
            <a:r>
              <a:rPr lang="en-US" sz="2800" dirty="0">
                <a:solidFill>
                  <a:schemeClr val="tx1"/>
                </a:solidFill>
                <a:latin typeface="Raleway"/>
              </a:rPr>
              <a:t> assembles the model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9836517" y="2693751"/>
            <a:ext cx="196069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89606"/>
                </a:solidFill>
              </a:rPr>
              <a:t>32 loops</a:t>
            </a:r>
            <a:endParaRPr lang="pl-PL" sz="1600" dirty="0">
              <a:solidFill>
                <a:srgbClr val="F89606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70C0"/>
                </a:solidFill>
              </a:rPr>
              <a:t>32 </a:t>
            </a:r>
            <a:r>
              <a:rPr lang="en-US" sz="1600" dirty="0">
                <a:solidFill>
                  <a:srgbClr val="0070C0"/>
                </a:solidFill>
              </a:rPr>
              <a:t>helices</a:t>
            </a:r>
            <a:r>
              <a:rPr lang="en-US" sz="1600" dirty="0"/>
              <a:t> </a:t>
            </a:r>
            <a:endParaRPr lang="pl-PL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00CC"/>
                </a:solidFill>
              </a:rPr>
              <a:t>common pairs for loops and helices</a:t>
            </a:r>
            <a:r>
              <a:rPr lang="en-US" sz="1600" dirty="0"/>
              <a:t> </a:t>
            </a:r>
            <a:endParaRPr lang="pl-PL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element joining two segments</a:t>
            </a:r>
          </a:p>
        </p:txBody>
      </p:sp>
      <p:pic>
        <p:nvPicPr>
          <p:cNvPr id="5" name="film_10sek">
            <a:hlinkClick r:id="" action="ppaction://media"/>
            <a:extLst>
              <a:ext uri="{FF2B5EF4-FFF2-40B4-BE49-F238E27FC236}">
                <a16:creationId xmlns:a16="http://schemas.microsoft.com/office/drawing/2014/main" id="{203A372F-7CB8-344E-4668-8BAE496720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790" y="1057344"/>
            <a:ext cx="93154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9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28617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R1138. Energy minimization of the model</a:t>
            </a:r>
          </a:p>
        </p:txBody>
      </p:sp>
      <p:pic>
        <p:nvPicPr>
          <p:cNvPr id="5" name="r1138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/>
        </p:blipFill>
        <p:spPr bwMode="auto">
          <a:xfrm>
            <a:off x="393289" y="1697383"/>
            <a:ext cx="6096000" cy="457200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 bwMode="auto">
          <a:xfrm>
            <a:off x="1205247" y="1255000"/>
            <a:ext cx="912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/>
              <a:t>Minimization in torsion angle space</a:t>
            </a:r>
            <a:r>
              <a:rPr lang="en-US" sz="1600" dirty="0"/>
              <a:t>: formation of kissing loops, overcoming of entanglements</a:t>
            </a:r>
            <a:r>
              <a:rPr lang="pl-PL" sz="1600" dirty="0"/>
              <a:t>.</a:t>
            </a:r>
            <a:endParaRPr lang="en-US" sz="1600" dirty="0"/>
          </a:p>
        </p:txBody>
      </p:sp>
      <p:pic>
        <p:nvPicPr>
          <p:cNvPr id="11" name="r1138_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/>
        </p:blipFill>
        <p:spPr bwMode="auto">
          <a:xfrm>
            <a:off x="6669888" y="1930323"/>
            <a:ext cx="5128823" cy="384661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 bwMode="auto">
          <a:xfrm>
            <a:off x="1084513" y="5880769"/>
            <a:ext cx="959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/>
              <a:t>Minimization in Cartesian space</a:t>
            </a:r>
            <a:r>
              <a:rPr lang="en-US" sz="1600" dirty="0"/>
              <a:t>: improving the bond lengths, angle geometries, and the clash score</a:t>
            </a:r>
            <a:r>
              <a:rPr lang="pl-PL" sz="1600" dirty="0"/>
              <a:t>.</a:t>
            </a:r>
            <a:r>
              <a:rPr lang="en-US" sz="1600" dirty="0"/>
              <a:t> </a:t>
            </a:r>
          </a:p>
          <a:p>
            <a:pPr>
              <a:defRPr/>
            </a:pPr>
            <a:endParaRPr lang="pl-PL" sz="1600" dirty="0"/>
          </a:p>
          <a:p>
            <a:pPr>
              <a:defRPr/>
            </a:pPr>
            <a:r>
              <a:rPr lang="en-US" sz="1600" b="1" dirty="0"/>
              <a:t>Problem</a:t>
            </a:r>
            <a:r>
              <a:rPr lang="en-US" sz="1600" dirty="0"/>
              <a:t>: </a:t>
            </a:r>
            <a:r>
              <a:rPr lang="en-US" sz="1600" b="1" dirty="0"/>
              <a:t>minimization</a:t>
            </a:r>
            <a:r>
              <a:rPr lang="en-US" sz="1600" dirty="0"/>
              <a:t> </a:t>
            </a:r>
            <a:r>
              <a:rPr lang="en-US" sz="1600" b="1" dirty="0"/>
              <a:t>does not always</a:t>
            </a:r>
            <a:r>
              <a:rPr lang="en-US" sz="1600" dirty="0"/>
              <a:t> </a:t>
            </a:r>
            <a:r>
              <a:rPr lang="en-US" sz="1600" b="1" dirty="0"/>
              <a:t>converge</a:t>
            </a:r>
            <a:r>
              <a:rPr lang="pl-PL" sz="1600" dirty="0"/>
              <a:t>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R1138. Predicted model(s) versus target structures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39B277F-08E7-4891-AEA6-A70A57E25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/>
          <a:stretch/>
        </p:blipFill>
        <p:spPr>
          <a:xfrm>
            <a:off x="7917611" y="1164948"/>
            <a:ext cx="3707027" cy="243427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3486020-DD0C-436D-A661-D041C9E3CE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r="18951"/>
          <a:stretch/>
        </p:blipFill>
        <p:spPr>
          <a:xfrm>
            <a:off x="9463314" y="3134553"/>
            <a:ext cx="1935118" cy="219351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134EDED-9E11-42AC-82D0-8A6AA694A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9" y="984766"/>
            <a:ext cx="3336324" cy="2502243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69B72E2A-5A29-4B09-81C6-428216279C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r="21763"/>
          <a:stretch/>
        </p:blipFill>
        <p:spPr>
          <a:xfrm>
            <a:off x="765783" y="3155401"/>
            <a:ext cx="1683069" cy="2029598"/>
          </a:xfrm>
          <a:prstGeom prst="rect">
            <a:avLst/>
          </a:prstGeom>
        </p:spPr>
      </p:pic>
      <p:sp>
        <p:nvSpPr>
          <p:cNvPr id="29" name="Strzałka zakrzywiona w prawo 17">
            <a:extLst>
              <a:ext uri="{FF2B5EF4-FFF2-40B4-BE49-F238E27FC236}">
                <a16:creationId xmlns:a16="http://schemas.microsoft.com/office/drawing/2014/main" id="{87EBEACF-DE5B-4536-859E-E5CB1151DD3F}"/>
              </a:ext>
            </a:extLst>
          </p:cNvPr>
          <p:cNvSpPr/>
          <p:nvPr/>
        </p:nvSpPr>
        <p:spPr bwMode="auto">
          <a:xfrm>
            <a:off x="9159799" y="3617161"/>
            <a:ext cx="327759" cy="385394"/>
          </a:xfrm>
          <a:prstGeom prst="curved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A221FF9-CF3D-4036-B573-C6F9ECD97BB7}"/>
              </a:ext>
            </a:extLst>
          </p:cNvPr>
          <p:cNvSpPr txBox="1"/>
          <p:nvPr/>
        </p:nvSpPr>
        <p:spPr bwMode="auto">
          <a:xfrm>
            <a:off x="9169304" y="3232289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90</a:t>
            </a:r>
            <a:r>
              <a:rPr lang="pl-PL" dirty="0"/>
              <a:t>°</a:t>
            </a:r>
          </a:p>
        </p:txBody>
      </p:sp>
      <p:sp>
        <p:nvSpPr>
          <p:cNvPr id="31" name="Strzałka zakrzywiona w prawo 17">
            <a:extLst>
              <a:ext uri="{FF2B5EF4-FFF2-40B4-BE49-F238E27FC236}">
                <a16:creationId xmlns:a16="http://schemas.microsoft.com/office/drawing/2014/main" id="{585B114C-0414-4148-A2C2-C318722A861F}"/>
              </a:ext>
            </a:extLst>
          </p:cNvPr>
          <p:cNvSpPr/>
          <p:nvPr/>
        </p:nvSpPr>
        <p:spPr bwMode="auto">
          <a:xfrm flipH="1">
            <a:off x="2752367" y="3599224"/>
            <a:ext cx="327600" cy="385394"/>
          </a:xfrm>
          <a:prstGeom prst="curved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4E16BB40-E98A-4C61-B8AD-B78C07EEEE54}"/>
              </a:ext>
            </a:extLst>
          </p:cNvPr>
          <p:cNvSpPr txBox="1"/>
          <p:nvPr/>
        </p:nvSpPr>
        <p:spPr bwMode="auto">
          <a:xfrm>
            <a:off x="2668475" y="3232289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90</a:t>
            </a:r>
            <a:r>
              <a:rPr lang="pl-PL" dirty="0"/>
              <a:t>°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601673" y="4022274"/>
            <a:ext cx="50480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1600" dirty="0"/>
              <a:t>All </a:t>
            </a:r>
            <a:r>
              <a:rPr lang="en-US" sz="1600" b="1" dirty="0"/>
              <a:t>our models</a:t>
            </a:r>
            <a:r>
              <a:rPr lang="en-US" sz="1600" dirty="0"/>
              <a:t> have </a:t>
            </a:r>
            <a:r>
              <a:rPr lang="en-US" sz="1600" b="1" dirty="0"/>
              <a:t>correct 2D structure</a:t>
            </a:r>
            <a:r>
              <a:rPr lang="pl-PL" sz="1600" dirty="0"/>
              <a:t>.</a:t>
            </a:r>
            <a:r>
              <a:rPr lang="en-US" sz="1600" dirty="0"/>
              <a:t> 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1600" dirty="0"/>
              <a:t>All </a:t>
            </a:r>
            <a:r>
              <a:rPr lang="pl-PL" sz="1600" b="1" dirty="0"/>
              <a:t>k</a:t>
            </a:r>
            <a:r>
              <a:rPr lang="en-US" sz="1600" b="1" dirty="0" err="1"/>
              <a:t>issing</a:t>
            </a:r>
            <a:r>
              <a:rPr lang="en-US" sz="1600" b="1" dirty="0"/>
              <a:t> </a:t>
            </a:r>
            <a:r>
              <a:rPr lang="pl-PL" sz="1600" b="1" dirty="0"/>
              <a:t>l</a:t>
            </a:r>
            <a:r>
              <a:rPr lang="en-US" sz="1600" b="1" dirty="0"/>
              <a:t>oops</a:t>
            </a:r>
            <a:r>
              <a:rPr lang="en-US" sz="1600" dirty="0"/>
              <a:t> make </a:t>
            </a:r>
            <a:r>
              <a:rPr lang="en-US" sz="1600" b="1" dirty="0"/>
              <a:t>clasps between segments</a:t>
            </a:r>
            <a:r>
              <a:rPr lang="pl-PL" sz="1600" dirty="0"/>
              <a:t>.</a:t>
            </a:r>
            <a:endParaRPr lang="en-US" sz="1600" dirty="0"/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1600" dirty="0"/>
              <a:t>Our models </a:t>
            </a:r>
            <a:r>
              <a:rPr lang="en-US" sz="1600" b="1" dirty="0"/>
              <a:t>are</a:t>
            </a:r>
            <a:r>
              <a:rPr lang="en-US" sz="1600" dirty="0"/>
              <a:t> </a:t>
            </a:r>
            <a:r>
              <a:rPr lang="en-US" sz="1600" b="1" dirty="0"/>
              <a:t>more similar</a:t>
            </a:r>
            <a:r>
              <a:rPr lang="en-US" sz="1600" dirty="0"/>
              <a:t> to </a:t>
            </a:r>
            <a:r>
              <a:rPr lang="en-US" sz="1600" b="1" dirty="0"/>
              <a:t>the mature conformer</a:t>
            </a:r>
            <a:r>
              <a:rPr lang="pl-PL" sz="1600" dirty="0"/>
              <a:t>.</a:t>
            </a:r>
            <a:endParaRPr lang="en-US" sz="16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D0A8503-897B-FAD2-6F7B-601AD3E3B42A}"/>
              </a:ext>
            </a:extLst>
          </p:cNvPr>
          <p:cNvSpPr txBox="1"/>
          <p:nvPr/>
        </p:nvSpPr>
        <p:spPr bwMode="auto">
          <a:xfrm>
            <a:off x="791027" y="5273430"/>
            <a:ext cx="2810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/>
              <a:t>T</a:t>
            </a:r>
            <a:r>
              <a:rPr lang="pl-PL" sz="1600" b="1" dirty="0" err="1"/>
              <a:t>arget</a:t>
            </a:r>
            <a:r>
              <a:rPr lang="pl-PL" sz="1600" dirty="0"/>
              <a:t>: </a:t>
            </a:r>
            <a:r>
              <a:rPr lang="en-US" sz="1600" dirty="0"/>
              <a:t>7PTK (</a:t>
            </a:r>
            <a:r>
              <a:rPr lang="en-US" sz="1600" dirty="0">
                <a:solidFill>
                  <a:srgbClr val="00B050"/>
                </a:solidFill>
              </a:rPr>
              <a:t>young</a:t>
            </a:r>
            <a:r>
              <a:rPr lang="en-US" sz="1600" dirty="0"/>
              <a:t>)</a:t>
            </a:r>
            <a:endParaRPr lang="pl-PL" sz="16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BABC481-6DAC-8E46-3221-500222B7997C}"/>
              </a:ext>
            </a:extLst>
          </p:cNvPr>
          <p:cNvSpPr txBox="1"/>
          <p:nvPr/>
        </p:nvSpPr>
        <p:spPr bwMode="auto">
          <a:xfrm>
            <a:off x="8345714" y="5255493"/>
            <a:ext cx="3052717" cy="33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/>
              <a:t>T</a:t>
            </a:r>
            <a:r>
              <a:rPr lang="pl-PL" sz="1600" b="1" dirty="0" err="1"/>
              <a:t>arget</a:t>
            </a:r>
            <a:r>
              <a:rPr lang="pl-PL" sz="1600" dirty="0"/>
              <a:t>: </a:t>
            </a:r>
            <a:r>
              <a:rPr lang="en-US" sz="1600" dirty="0"/>
              <a:t>7PTL (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mature</a:t>
            </a:r>
            <a:r>
              <a:rPr lang="pl-PL" sz="1600" dirty="0"/>
              <a:t>)</a:t>
            </a:r>
          </a:p>
        </p:txBody>
      </p:sp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id="{FFC0FE22-7198-A580-1E01-E66CC7655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572046"/>
              </p:ext>
            </p:extLst>
          </p:nvPr>
        </p:nvGraphicFramePr>
        <p:xfrm>
          <a:off x="791028" y="5705010"/>
          <a:ext cx="1060994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996">
                  <a:extLst>
                    <a:ext uri="{9D8B030D-6E8A-4147-A177-3AD203B41FA5}">
                      <a16:colId xmlns:a16="http://schemas.microsoft.com/office/drawing/2014/main" val="1890538977"/>
                    </a:ext>
                  </a:extLst>
                </a:gridCol>
                <a:gridCol w="2310948">
                  <a:extLst>
                    <a:ext uri="{9D8B030D-6E8A-4147-A177-3AD203B41FA5}">
                      <a16:colId xmlns:a16="http://schemas.microsoft.com/office/drawing/2014/main" val="3662215225"/>
                    </a:ext>
                  </a:extLst>
                </a:gridCol>
                <a:gridCol w="4586514">
                  <a:extLst>
                    <a:ext uri="{9D8B030D-6E8A-4147-A177-3AD203B41FA5}">
                      <a16:colId xmlns:a16="http://schemas.microsoft.com/office/drawing/2014/main" val="306351924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312037275"/>
                    </a:ext>
                  </a:extLst>
                </a:gridCol>
                <a:gridCol w="2322285">
                  <a:extLst>
                    <a:ext uri="{9D8B030D-6E8A-4147-A177-3AD203B41FA5}">
                      <a16:colId xmlns:a16="http://schemas.microsoft.com/office/drawing/2014/main" val="3321378229"/>
                    </a:ext>
                  </a:extLst>
                </a:gridCol>
              </a:tblGrid>
              <a:tr h="296696"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>
                          <a:solidFill>
                            <a:schemeClr val="tx1"/>
                          </a:solidFill>
                        </a:rPr>
                        <a:t>INF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>
                          <a:solidFill>
                            <a:schemeClr val="tx1"/>
                          </a:solidFill>
                        </a:rPr>
                        <a:t>RMSD of our models [Å]</a:t>
                      </a: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>
                          <a:solidFill>
                            <a:schemeClr val="tx1"/>
                          </a:solidFill>
                        </a:rPr>
                        <a:t>INF</a:t>
                      </a: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>
                          <a:solidFill>
                            <a:schemeClr val="tx1"/>
                          </a:solidFill>
                        </a:rPr>
                        <a:t>RMSD of our models [Å]</a:t>
                      </a: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414074"/>
                  </a:ext>
                </a:extLst>
              </a:tr>
              <a:tr h="296696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solidFill>
                            <a:schemeClr val="tx1"/>
                          </a:solidFill>
                        </a:rPr>
                        <a:t>0.959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solidFill>
                            <a:schemeClr val="tx1"/>
                          </a:solidFill>
                        </a:rPr>
                        <a:t>19.76 – 21.22 </a:t>
                      </a:r>
                    </a:p>
                  </a:txBody>
                  <a:tcP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solidFill>
                            <a:schemeClr val="tx1"/>
                          </a:solidFill>
                        </a:rPr>
                        <a:t>Full-atom structure (15,337 atoms)</a:t>
                      </a:r>
                    </a:p>
                  </a:txBody>
                  <a:tcP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solidFill>
                            <a:schemeClr val="tx1"/>
                          </a:solidFill>
                        </a:rPr>
                        <a:t>0.942</a:t>
                      </a:r>
                    </a:p>
                  </a:txBody>
                  <a:tcP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9.59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 – 11.80</a:t>
                      </a: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813181"/>
                  </a:ext>
                </a:extLst>
              </a:tr>
              <a:tr h="296696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solidFill>
                            <a:schemeClr val="tx1"/>
                          </a:solidFill>
                        </a:rPr>
                        <a:t>12.04 – 13.46</a:t>
                      </a: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solidFill>
                            <a:schemeClr val="tx1"/>
                          </a:solidFill>
                        </a:rPr>
                        <a:t>Structure without KL partners from H6 (12,780 atoms)</a:t>
                      </a: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9.31 – 11.50</a:t>
                      </a:r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70437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2;p20">
            <a:extLst>
              <a:ext uri="{FF2B5EF4-FFF2-40B4-BE49-F238E27FC236}">
                <a16:creationId xmlns:a16="http://schemas.microsoft.com/office/drawing/2014/main" id="{19E93AD1-E7F9-7534-7486-376D925A4875}"/>
              </a:ext>
            </a:extLst>
          </p:cNvPr>
          <p:cNvSpPr txBox="1">
            <a:spLocks/>
          </p:cNvSpPr>
          <p:nvPr/>
        </p:nvSpPr>
        <p:spPr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latin typeface="Raleway" panose="020B0604020202020204" charset="-18"/>
              </a:rPr>
              <a:t>Incentives for joint venture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836E27D-AB5B-2DE7-D7E6-ED90A9C084FC}"/>
              </a:ext>
            </a:extLst>
          </p:cNvPr>
          <p:cNvSpPr txBox="1"/>
          <p:nvPr/>
        </p:nvSpPr>
        <p:spPr>
          <a:xfrm>
            <a:off x="3154371" y="140051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spc="100" dirty="0"/>
              <a:t>CASP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9BE0826-03AF-DFCD-04C2-A4142C9B1C03}"/>
              </a:ext>
            </a:extLst>
          </p:cNvPr>
          <p:cNvSpPr txBox="1"/>
          <p:nvPr/>
        </p:nvSpPr>
        <p:spPr>
          <a:xfrm>
            <a:off x="8301530" y="1400514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spc="100" dirty="0"/>
              <a:t>RNA-Puzzles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48A0F97-51F3-BF47-5626-8AB9156B08A0}"/>
              </a:ext>
            </a:extLst>
          </p:cNvPr>
          <p:cNvSpPr txBox="1"/>
          <p:nvPr/>
        </p:nvSpPr>
        <p:spPr>
          <a:xfrm>
            <a:off x="879913" y="2101385"/>
            <a:ext cx="3096000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2020: </a:t>
            </a:r>
            <a:r>
              <a:rPr lang="en-US" sz="1500" dirty="0">
                <a:solidFill>
                  <a:srgbClr val="0070C0"/>
                </a:solidFill>
              </a:rPr>
              <a:t>Covid-19 pandemic </a:t>
            </a:r>
            <a:r>
              <a:rPr lang="en-US" sz="1500" dirty="0"/>
              <a:t>has swept the world; people learned about </a:t>
            </a:r>
            <a:r>
              <a:rPr lang="en-US" sz="1500" b="1" dirty="0"/>
              <a:t>the importance of RNA</a:t>
            </a:r>
            <a:r>
              <a:rPr lang="en-US" sz="15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/>
              <a:t>2020: Google’s </a:t>
            </a:r>
            <a:r>
              <a:rPr lang="en-US" sz="1500" dirty="0" err="1">
                <a:solidFill>
                  <a:srgbClr val="0070C0"/>
                </a:solidFill>
              </a:rPr>
              <a:t>AlphaFold</a:t>
            </a:r>
            <a:r>
              <a:rPr lang="en-US" sz="1500" dirty="0">
                <a:solidFill>
                  <a:srgbClr val="0070C0"/>
                </a:solidFill>
              </a:rPr>
              <a:t> 2</a:t>
            </a:r>
            <a:r>
              <a:rPr lang="en-US" sz="1500" dirty="0"/>
              <a:t> made </a:t>
            </a:r>
            <a:r>
              <a:rPr lang="en-US" sz="1500" b="1" dirty="0"/>
              <a:t>a scientific breakthrough</a:t>
            </a:r>
            <a:r>
              <a:rPr lang="en-US" sz="1500" dirty="0"/>
              <a:t> in </a:t>
            </a:r>
            <a:r>
              <a:rPr lang="en-US" sz="1500" b="1" dirty="0"/>
              <a:t>protein structure prediction</a:t>
            </a:r>
            <a:r>
              <a:rPr lang="en-US" sz="1500" dirty="0"/>
              <a:t> and indisputably won CASP14.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D407BC4-7E61-48A5-AA18-61AB7AB56737}"/>
              </a:ext>
            </a:extLst>
          </p:cNvPr>
          <p:cNvSpPr txBox="1"/>
          <p:nvPr/>
        </p:nvSpPr>
        <p:spPr>
          <a:xfrm>
            <a:off x="8216087" y="2101385"/>
            <a:ext cx="268637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Irregular and lower number of </a:t>
            </a:r>
            <a:r>
              <a:rPr lang="en-US" sz="1500" dirty="0">
                <a:solidFill>
                  <a:srgbClr val="0070C0"/>
                </a:solidFill>
              </a:rPr>
              <a:t>targets for prediction</a:t>
            </a:r>
            <a:r>
              <a:rPr lang="en-US" sz="1500" dirty="0"/>
              <a:t> (RNAs: 23 – 245 </a:t>
            </a:r>
            <a:r>
              <a:rPr lang="en-US" sz="1500" dirty="0" err="1"/>
              <a:t>nts</a:t>
            </a:r>
            <a:r>
              <a:rPr lang="en-US" sz="1500" dirty="0"/>
              <a:t>).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Manual </a:t>
            </a:r>
            <a:r>
              <a:rPr lang="en-US" sz="1500" dirty="0">
                <a:solidFill>
                  <a:srgbClr val="0070C0"/>
                </a:solidFill>
              </a:rPr>
              <a:t>organization</a:t>
            </a:r>
            <a:r>
              <a:rPr lang="en-US" sz="1500" dirty="0"/>
              <a:t> and </a:t>
            </a:r>
            <a:r>
              <a:rPr lang="en-US" sz="1500" dirty="0">
                <a:solidFill>
                  <a:srgbClr val="0070C0"/>
                </a:solidFill>
              </a:rPr>
              <a:t>assessment</a:t>
            </a:r>
            <a:r>
              <a:rPr lang="en-US" sz="1500" dirty="0"/>
              <a:t> of the contest.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921788F-F652-1C6F-DC1A-B2D0FA611721}"/>
              </a:ext>
            </a:extLst>
          </p:cNvPr>
          <p:cNvGrpSpPr/>
          <p:nvPr/>
        </p:nvGrpSpPr>
        <p:grpSpPr>
          <a:xfrm>
            <a:off x="3877646" y="1588423"/>
            <a:ext cx="4436708" cy="2790979"/>
            <a:chOff x="3456528" y="1949046"/>
            <a:chExt cx="4436708" cy="279097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F20A8CA-0780-A280-E2DD-905D100EDA2A}"/>
                </a:ext>
              </a:extLst>
            </p:cNvPr>
            <p:cNvSpPr/>
            <p:nvPr/>
          </p:nvSpPr>
          <p:spPr>
            <a:xfrm rot="5400000">
              <a:off x="5018845" y="1865635"/>
              <a:ext cx="2790977" cy="2957804"/>
            </a:xfrm>
            <a:custGeom>
              <a:avLst/>
              <a:gdLst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12767"/>
                <a:gd name="connsiteY0" fmla="*/ 0 h 5775648"/>
                <a:gd name="connsiteX1" fmla="*/ 5057192 w 6512767"/>
                <a:gd name="connsiteY1" fmla="*/ 3610946 h 5775648"/>
                <a:gd name="connsiteX2" fmla="*/ 5057192 w 6512767"/>
                <a:gd name="connsiteY2" fmla="*/ 2883159 h 5775648"/>
                <a:gd name="connsiteX3" fmla="*/ 6512767 w 6512767"/>
                <a:gd name="connsiteY3" fmla="*/ 4198775 h 5775648"/>
                <a:gd name="connsiteX4" fmla="*/ 5057192 w 6512767"/>
                <a:gd name="connsiteY4" fmla="*/ 5775648 h 5775648"/>
                <a:gd name="connsiteX5" fmla="*/ 5066522 w 6512767"/>
                <a:gd name="connsiteY5" fmla="*/ 5038530 h 5775648"/>
                <a:gd name="connsiteX6" fmla="*/ 0 w 6512767"/>
                <a:gd name="connsiteY6" fmla="*/ 0 h 5775648"/>
                <a:gd name="connsiteX0" fmla="*/ 0 w 6904653"/>
                <a:gd name="connsiteY0" fmla="*/ 0 h 5775648"/>
                <a:gd name="connsiteX1" fmla="*/ 5057192 w 6904653"/>
                <a:gd name="connsiteY1" fmla="*/ 3610946 h 5775648"/>
                <a:gd name="connsiteX2" fmla="*/ 5057192 w 6904653"/>
                <a:gd name="connsiteY2" fmla="*/ 2883159 h 5775648"/>
                <a:gd name="connsiteX3" fmla="*/ 6904653 w 6904653"/>
                <a:gd name="connsiteY3" fmla="*/ 4320073 h 5775648"/>
                <a:gd name="connsiteX4" fmla="*/ 5057192 w 6904653"/>
                <a:gd name="connsiteY4" fmla="*/ 5775648 h 5775648"/>
                <a:gd name="connsiteX5" fmla="*/ 5066522 w 6904653"/>
                <a:gd name="connsiteY5" fmla="*/ 5038530 h 5775648"/>
                <a:gd name="connsiteX6" fmla="*/ 0 w 6904653"/>
                <a:gd name="connsiteY6" fmla="*/ 0 h 5775648"/>
                <a:gd name="connsiteX0" fmla="*/ 0 w 6885992"/>
                <a:gd name="connsiteY0" fmla="*/ 0 h 5775648"/>
                <a:gd name="connsiteX1" fmla="*/ 5057192 w 6885992"/>
                <a:gd name="connsiteY1" fmla="*/ 3610946 h 5775648"/>
                <a:gd name="connsiteX2" fmla="*/ 5057192 w 6885992"/>
                <a:gd name="connsiteY2" fmla="*/ 2883159 h 5775648"/>
                <a:gd name="connsiteX3" fmla="*/ 6885992 w 6885992"/>
                <a:gd name="connsiteY3" fmla="*/ 4245428 h 5775648"/>
                <a:gd name="connsiteX4" fmla="*/ 5057192 w 6885992"/>
                <a:gd name="connsiteY4" fmla="*/ 5775648 h 5775648"/>
                <a:gd name="connsiteX5" fmla="*/ 5066522 w 6885992"/>
                <a:gd name="connsiteY5" fmla="*/ 5038530 h 5775648"/>
                <a:gd name="connsiteX6" fmla="*/ 0 w 6885992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7331" h="5775648">
                  <a:moveTo>
                    <a:pt x="0" y="0"/>
                  </a:moveTo>
                  <a:cubicBezTo>
                    <a:pt x="1461796" y="2192694"/>
                    <a:pt x="2503715" y="3592285"/>
                    <a:pt x="5057192" y="3610946"/>
                  </a:cubicBezTo>
                  <a:lnTo>
                    <a:pt x="5057192" y="2883159"/>
                  </a:lnTo>
                  <a:lnTo>
                    <a:pt x="6867331" y="4329404"/>
                  </a:lnTo>
                  <a:lnTo>
                    <a:pt x="5057192" y="5775648"/>
                  </a:lnTo>
                  <a:lnTo>
                    <a:pt x="5066522" y="5038530"/>
                  </a:lnTo>
                  <a:cubicBezTo>
                    <a:pt x="1903443" y="5057192"/>
                    <a:pt x="1091682" y="2677885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FE3C27A-973E-4B14-492E-41540AB82B18}"/>
                </a:ext>
              </a:extLst>
            </p:cNvPr>
            <p:cNvSpPr/>
            <p:nvPr/>
          </p:nvSpPr>
          <p:spPr>
            <a:xfrm rot="5400000" flipV="1">
              <a:off x="3539941" y="1865633"/>
              <a:ext cx="2790979" cy="2957805"/>
            </a:xfrm>
            <a:custGeom>
              <a:avLst/>
              <a:gdLst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12767"/>
                <a:gd name="connsiteY0" fmla="*/ 0 h 5775648"/>
                <a:gd name="connsiteX1" fmla="*/ 5057192 w 6512767"/>
                <a:gd name="connsiteY1" fmla="*/ 3610946 h 5775648"/>
                <a:gd name="connsiteX2" fmla="*/ 5057192 w 6512767"/>
                <a:gd name="connsiteY2" fmla="*/ 2883159 h 5775648"/>
                <a:gd name="connsiteX3" fmla="*/ 6512767 w 6512767"/>
                <a:gd name="connsiteY3" fmla="*/ 4198775 h 5775648"/>
                <a:gd name="connsiteX4" fmla="*/ 5057192 w 6512767"/>
                <a:gd name="connsiteY4" fmla="*/ 5775648 h 5775648"/>
                <a:gd name="connsiteX5" fmla="*/ 5066522 w 6512767"/>
                <a:gd name="connsiteY5" fmla="*/ 5038530 h 5775648"/>
                <a:gd name="connsiteX6" fmla="*/ 0 w 6512767"/>
                <a:gd name="connsiteY6" fmla="*/ 0 h 5775648"/>
                <a:gd name="connsiteX0" fmla="*/ 0 w 6904653"/>
                <a:gd name="connsiteY0" fmla="*/ 0 h 5775648"/>
                <a:gd name="connsiteX1" fmla="*/ 5057192 w 6904653"/>
                <a:gd name="connsiteY1" fmla="*/ 3610946 h 5775648"/>
                <a:gd name="connsiteX2" fmla="*/ 5057192 w 6904653"/>
                <a:gd name="connsiteY2" fmla="*/ 2883159 h 5775648"/>
                <a:gd name="connsiteX3" fmla="*/ 6904653 w 6904653"/>
                <a:gd name="connsiteY3" fmla="*/ 4320073 h 5775648"/>
                <a:gd name="connsiteX4" fmla="*/ 5057192 w 6904653"/>
                <a:gd name="connsiteY4" fmla="*/ 5775648 h 5775648"/>
                <a:gd name="connsiteX5" fmla="*/ 5066522 w 6904653"/>
                <a:gd name="connsiteY5" fmla="*/ 5038530 h 5775648"/>
                <a:gd name="connsiteX6" fmla="*/ 0 w 6904653"/>
                <a:gd name="connsiteY6" fmla="*/ 0 h 5775648"/>
                <a:gd name="connsiteX0" fmla="*/ 0 w 6885992"/>
                <a:gd name="connsiteY0" fmla="*/ 0 h 5775648"/>
                <a:gd name="connsiteX1" fmla="*/ 5057192 w 6885992"/>
                <a:gd name="connsiteY1" fmla="*/ 3610946 h 5775648"/>
                <a:gd name="connsiteX2" fmla="*/ 5057192 w 6885992"/>
                <a:gd name="connsiteY2" fmla="*/ 2883159 h 5775648"/>
                <a:gd name="connsiteX3" fmla="*/ 6885992 w 6885992"/>
                <a:gd name="connsiteY3" fmla="*/ 4245428 h 5775648"/>
                <a:gd name="connsiteX4" fmla="*/ 5057192 w 6885992"/>
                <a:gd name="connsiteY4" fmla="*/ 5775648 h 5775648"/>
                <a:gd name="connsiteX5" fmla="*/ 5066522 w 6885992"/>
                <a:gd name="connsiteY5" fmla="*/ 5038530 h 5775648"/>
                <a:gd name="connsiteX6" fmla="*/ 0 w 6885992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7331" h="5775648">
                  <a:moveTo>
                    <a:pt x="0" y="0"/>
                  </a:moveTo>
                  <a:cubicBezTo>
                    <a:pt x="1461796" y="2192694"/>
                    <a:pt x="2503715" y="3592285"/>
                    <a:pt x="5057192" y="3610946"/>
                  </a:cubicBezTo>
                  <a:lnTo>
                    <a:pt x="5057192" y="2883159"/>
                  </a:lnTo>
                  <a:lnTo>
                    <a:pt x="6867331" y="4329404"/>
                  </a:lnTo>
                  <a:lnTo>
                    <a:pt x="5057192" y="5775648"/>
                  </a:lnTo>
                  <a:lnTo>
                    <a:pt x="5066522" y="5038530"/>
                  </a:lnTo>
                  <a:cubicBezTo>
                    <a:pt x="1903443" y="5057192"/>
                    <a:pt x="1091682" y="2677885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BF97BC50-8010-51C8-A510-DC4EBC37F45B}"/>
              </a:ext>
            </a:extLst>
          </p:cNvPr>
          <p:cNvSpPr/>
          <p:nvPr/>
        </p:nvSpPr>
        <p:spPr>
          <a:xfrm>
            <a:off x="1084381" y="4438017"/>
            <a:ext cx="10023231" cy="2302752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807E5B6-BFFB-C426-D504-06E0C0EF7E25}"/>
              </a:ext>
            </a:extLst>
          </p:cNvPr>
          <p:cNvSpPr txBox="1"/>
          <p:nvPr/>
        </p:nvSpPr>
        <p:spPr>
          <a:xfrm>
            <a:off x="2391777" y="4525220"/>
            <a:ext cx="7408438" cy="2134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/>
              <a:t>Prediction season</a:t>
            </a:r>
            <a:r>
              <a:rPr lang="en-US" sz="1500" dirty="0"/>
              <a:t> (CASP15, RNA-Puzzles):		2 May – 19 August, 2022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Number of </a:t>
            </a:r>
            <a:r>
              <a:rPr lang="en-US" sz="1500" b="1" dirty="0"/>
              <a:t>RNA targets released</a:t>
            </a:r>
            <a:r>
              <a:rPr lang="en-US" sz="1500" dirty="0"/>
              <a:t>:	 		13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   * including </a:t>
            </a:r>
            <a:r>
              <a:rPr lang="en-US" sz="1500" b="1" dirty="0"/>
              <a:t>RNA origami scaffolds</a:t>
            </a:r>
            <a:r>
              <a:rPr lang="en-US" sz="1500" dirty="0"/>
              <a:t>:		4</a:t>
            </a:r>
          </a:p>
          <a:p>
            <a:pPr>
              <a:lnSpc>
                <a:spcPct val="150000"/>
              </a:lnSpc>
            </a:pPr>
            <a:r>
              <a:rPr lang="en-US" sz="1500" b="1" dirty="0"/>
              <a:t>RNA</a:t>
            </a:r>
            <a:r>
              <a:rPr lang="en-US" sz="1500" dirty="0"/>
              <a:t> </a:t>
            </a:r>
            <a:r>
              <a:rPr lang="en-US" sz="1500" b="1" dirty="0"/>
              <a:t>targets’</a:t>
            </a:r>
            <a:r>
              <a:rPr lang="en-US" sz="1500" dirty="0"/>
              <a:t> </a:t>
            </a:r>
            <a:r>
              <a:rPr lang="en-US" sz="1500" b="1" dirty="0"/>
              <a:t>sizes</a:t>
            </a:r>
            <a:r>
              <a:rPr lang="en-US" sz="1500" dirty="0"/>
              <a:t>:				30 – 720 </a:t>
            </a:r>
            <a:r>
              <a:rPr lang="en-US" sz="1500" dirty="0" err="1"/>
              <a:t>nts</a:t>
            </a:r>
            <a:endParaRPr lang="en-US" sz="1500" dirty="0"/>
          </a:p>
          <a:p>
            <a:pPr>
              <a:lnSpc>
                <a:spcPct val="150000"/>
              </a:lnSpc>
            </a:pPr>
            <a:r>
              <a:rPr lang="en-US" sz="1500" dirty="0"/>
              <a:t>Number of </a:t>
            </a:r>
            <a:r>
              <a:rPr lang="en-US" sz="1500" b="1" dirty="0"/>
              <a:t>RNA participants contributed</a:t>
            </a:r>
            <a:r>
              <a:rPr lang="en-US" sz="1500" dirty="0"/>
              <a:t>:		53 (43 human groups, 10 servers)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Total number of </a:t>
            </a:r>
            <a:r>
              <a:rPr lang="en-US" sz="1500" b="1" dirty="0"/>
              <a:t>submitted RNA 3D models</a:t>
            </a:r>
            <a:r>
              <a:rPr lang="en-US" sz="1500" dirty="0"/>
              <a:t>:		1757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1087B90-0469-2F65-AC8D-628DB9230AF1}"/>
              </a:ext>
            </a:extLst>
          </p:cNvPr>
          <p:cNvSpPr txBox="1"/>
          <p:nvPr/>
        </p:nvSpPr>
        <p:spPr>
          <a:xfrm>
            <a:off x="5564440" y="3645397"/>
            <a:ext cx="106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</a:rPr>
              <a:t>CASP-RNA</a:t>
            </a:r>
          </a:p>
          <a:p>
            <a:pPr algn="ctr"/>
            <a:r>
              <a:rPr lang="pl-PL" sz="1600" b="1" dirty="0">
                <a:solidFill>
                  <a:srgbClr val="0070C0"/>
                </a:solidFill>
              </a:rPr>
              <a:t>2022</a:t>
            </a:r>
          </a:p>
        </p:txBody>
      </p:sp>
      <p:sp>
        <p:nvSpPr>
          <p:cNvPr id="2" name="pole tekstowe 4">
            <a:extLst>
              <a:ext uri="{FF2B5EF4-FFF2-40B4-BE49-F238E27FC236}">
                <a16:creationId xmlns:a16="http://schemas.microsoft.com/office/drawing/2014/main" id="{5FAB34BB-76FE-8829-1C7E-950C968D4824}"/>
              </a:ext>
            </a:extLst>
          </p:cNvPr>
          <p:cNvSpPr txBox="1"/>
          <p:nvPr/>
        </p:nvSpPr>
        <p:spPr>
          <a:xfrm>
            <a:off x="2391777" y="4290312"/>
            <a:ext cx="329307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hlinkClick r:id="rId3"/>
              </a:rPr>
              <a:t>https://predictioncenter.org/casp15/numbers.cgi</a:t>
            </a:r>
            <a:r>
              <a:rPr lang="pl-P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9472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5"/>
          <p:cNvSpPr txBox="1">
            <a:spLocks noGrp="1"/>
          </p:cNvSpPr>
          <p:nvPr>
            <p:ph type="body" idx="4294967295"/>
          </p:nvPr>
        </p:nvSpPr>
        <p:spPr>
          <a:xfrm>
            <a:off x="595800" y="1487613"/>
            <a:ext cx="3144557" cy="40976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Members of our team (</a:t>
            </a:r>
            <a:r>
              <a:rPr 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RNApolis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2600">
                <a:solidFill>
                  <a:schemeClr val="tx1">
                    <a:lumMod val="85000"/>
                    <a:lumOff val="15000"/>
                  </a:schemeClr>
                </a:solidFill>
              </a:rPr>
              <a:t>in CASP</a:t>
            </a:r>
            <a:r>
              <a:rPr lang="en-US" sz="260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15</a:t>
            </a:r>
            <a:r>
              <a:rPr lang="en-US" sz="260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endParaRPr lang="en-U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Maciej Antczak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Mariusz Popenda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Joanna Sarzyńska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Tomasz </a:t>
            </a:r>
            <a:r>
              <a:rPr lang="pl-PL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Żok</a:t>
            </a:r>
            <a:endParaRPr lang="pl-PL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Marta Szachniuk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DAE169A6-641F-FB13-42D0-95158177A541}"/>
              </a:ext>
            </a:extLst>
          </p:cNvPr>
          <p:cNvGrpSpPr/>
          <p:nvPr/>
        </p:nvGrpSpPr>
        <p:grpSpPr>
          <a:xfrm>
            <a:off x="0" y="96785"/>
            <a:ext cx="12192016" cy="102900"/>
            <a:chOff x="0" y="6755100"/>
            <a:chExt cx="12192016" cy="102900"/>
          </a:xfrm>
        </p:grpSpPr>
        <p:sp>
          <p:nvSpPr>
            <p:cNvPr id="3" name="Google Shape;34;p5">
              <a:extLst>
                <a:ext uri="{FF2B5EF4-FFF2-40B4-BE49-F238E27FC236}">
                  <a16:creationId xmlns:a16="http://schemas.microsoft.com/office/drawing/2014/main" id="{FD3D011D-C724-71A4-806A-527C82846ECC}"/>
                </a:ext>
              </a:extLst>
            </p:cNvPr>
            <p:cNvSpPr/>
            <p:nvPr/>
          </p:nvSpPr>
          <p:spPr>
            <a:xfrm>
              <a:off x="9808488" y="6755100"/>
              <a:ext cx="1191600" cy="102900"/>
            </a:xfrm>
            <a:prstGeom prst="rect">
              <a:avLst/>
            </a:prstGeom>
            <a:solidFill>
              <a:srgbClr val="FF9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" name="Google Shape;35;p5">
              <a:extLst>
                <a:ext uri="{FF2B5EF4-FFF2-40B4-BE49-F238E27FC236}">
                  <a16:creationId xmlns:a16="http://schemas.microsoft.com/office/drawing/2014/main" id="{DEAFDBE5-739C-E552-7E8E-9977C8101226}"/>
                </a:ext>
              </a:extLst>
            </p:cNvPr>
            <p:cNvSpPr/>
            <p:nvPr/>
          </p:nvSpPr>
          <p:spPr>
            <a:xfrm>
              <a:off x="11000416" y="6755100"/>
              <a:ext cx="1191600" cy="102900"/>
            </a:xfrm>
            <a:prstGeom prst="rect">
              <a:avLst/>
            </a:prstGeom>
            <a:solidFill>
              <a:srgbClr val="F20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" name="Google Shape;36;p5">
              <a:extLst>
                <a:ext uri="{FF2B5EF4-FFF2-40B4-BE49-F238E27FC236}">
                  <a16:creationId xmlns:a16="http://schemas.microsoft.com/office/drawing/2014/main" id="{2346588F-59AA-07E9-8412-760E2F27AF7F}"/>
                </a:ext>
              </a:extLst>
            </p:cNvPr>
            <p:cNvSpPr/>
            <p:nvPr/>
          </p:nvSpPr>
          <p:spPr>
            <a:xfrm>
              <a:off x="0" y="6755100"/>
              <a:ext cx="1191600" cy="102900"/>
            </a:xfrm>
            <a:prstGeom prst="rect">
              <a:avLst/>
            </a:prstGeom>
            <a:solidFill>
              <a:srgbClr val="7EC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" name="Google Shape;37;p5">
              <a:extLst>
                <a:ext uri="{FF2B5EF4-FFF2-40B4-BE49-F238E27FC236}">
                  <a16:creationId xmlns:a16="http://schemas.microsoft.com/office/drawing/2014/main" id="{5321BDDA-7B87-F96B-221A-0AA334058F10}"/>
                </a:ext>
              </a:extLst>
            </p:cNvPr>
            <p:cNvSpPr/>
            <p:nvPr/>
          </p:nvSpPr>
          <p:spPr>
            <a:xfrm>
              <a:off x="1191613" y="6755100"/>
              <a:ext cx="8616800" cy="102900"/>
            </a:xfrm>
            <a:prstGeom prst="rect">
              <a:avLst/>
            </a:prstGeom>
            <a:solidFill>
              <a:srgbClr val="218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AC1667AB-E9D2-26FA-A58F-3FF3A860E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99" y="1216567"/>
            <a:ext cx="6919082" cy="461949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2;p20">
            <a:extLst>
              <a:ext uri="{FF2B5EF4-FFF2-40B4-BE49-F238E27FC236}">
                <a16:creationId xmlns:a16="http://schemas.microsoft.com/office/drawing/2014/main" id="{4E2FB609-C91E-695A-8817-59CDBE511773}"/>
              </a:ext>
            </a:extLst>
          </p:cNvPr>
          <p:cNvSpPr txBox="1">
            <a:spLocks/>
          </p:cNvSpPr>
          <p:nvPr/>
        </p:nvSpPr>
        <p:spPr>
          <a:xfrm>
            <a:off x="0" y="3069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latin typeface="Raleway" panose="020B0604020202020204" charset="-18"/>
              </a:rPr>
              <a:t>RNA 3D structure prediction by our team</a:t>
            </a:r>
          </a:p>
        </p:txBody>
      </p:sp>
    </p:spTree>
    <p:extLst>
      <p:ext uri="{BB962C8B-B14F-4D97-AF65-F5344CB8AC3E}">
        <p14:creationId xmlns:p14="http://schemas.microsoft.com/office/powerpoint/2010/main" val="3748537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Selected puzzles</a:t>
            </a:r>
          </a:p>
        </p:txBody>
      </p:sp>
      <p:sp>
        <p:nvSpPr>
          <p:cNvPr id="4" name="pole tekstowe 3"/>
          <p:cNvSpPr txBox="1"/>
          <p:nvPr/>
        </p:nvSpPr>
        <p:spPr bwMode="auto">
          <a:xfrm>
            <a:off x="705082" y="1439221"/>
            <a:ext cx="2964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b="1" dirty="0"/>
              <a:t>CASP-RNA</a:t>
            </a:r>
            <a:r>
              <a:rPr lang="en-US" sz="1600" dirty="0"/>
              <a:t>: 12 targets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5801" b="5637"/>
          <a:stretch/>
        </p:blipFill>
        <p:spPr bwMode="auto">
          <a:xfrm>
            <a:off x="8057046" y="2624886"/>
            <a:ext cx="4134954" cy="421886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03781" y="1019961"/>
            <a:ext cx="2127255" cy="266235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 bwMode="auto">
          <a:xfrm>
            <a:off x="7772499" y="2624886"/>
            <a:ext cx="1372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/>
              <a:t>Example 3:</a:t>
            </a:r>
          </a:p>
          <a:p>
            <a:pPr algn="ctr">
              <a:defRPr/>
            </a:pPr>
            <a:r>
              <a:rPr lang="en-US" sz="1600" dirty="0"/>
              <a:t>R1138 (720nt)</a:t>
            </a:r>
          </a:p>
        </p:txBody>
      </p:sp>
      <p:sp>
        <p:nvSpPr>
          <p:cNvPr id="10" name="pole tekstowe 9"/>
          <p:cNvSpPr txBox="1"/>
          <p:nvPr/>
        </p:nvSpPr>
        <p:spPr bwMode="auto">
          <a:xfrm>
            <a:off x="4476232" y="1226363"/>
            <a:ext cx="1267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/>
              <a:t>Example 1: </a:t>
            </a:r>
          </a:p>
          <a:p>
            <a:pPr algn="ctr">
              <a:defRPr/>
            </a:pPr>
            <a:r>
              <a:rPr lang="en-US" sz="1600" dirty="0"/>
              <a:t>R1117 (30nt)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rcRect l="3973" t="6607" r="9909"/>
          <a:stretch/>
        </p:blipFill>
        <p:spPr bwMode="auto">
          <a:xfrm>
            <a:off x="5281091" y="3662411"/>
            <a:ext cx="2348643" cy="3195589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 bwMode="auto">
          <a:xfrm>
            <a:off x="4476232" y="3807965"/>
            <a:ext cx="1372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/>
              <a:t>Example 2:</a:t>
            </a:r>
          </a:p>
          <a:p>
            <a:pPr algn="ctr">
              <a:defRPr/>
            </a:pPr>
            <a:r>
              <a:rPr lang="en-US" sz="1600" dirty="0"/>
              <a:t>R1189 (118nt)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7D5B31-A70C-1975-C705-76FA2DB06DEA}"/>
              </a:ext>
            </a:extLst>
          </p:cNvPr>
          <p:cNvSpPr txBox="1"/>
          <p:nvPr/>
        </p:nvSpPr>
        <p:spPr bwMode="auto">
          <a:xfrm>
            <a:off x="726309" y="2690336"/>
            <a:ext cx="245009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/>
              <a:t>RNA 3D Models submitted by </a:t>
            </a:r>
            <a:r>
              <a:rPr lang="en-US" sz="1600" dirty="0" err="1">
                <a:solidFill>
                  <a:srgbClr val="0070C0"/>
                </a:solidFill>
              </a:rPr>
              <a:t>Szachniuk</a:t>
            </a:r>
            <a:r>
              <a:rPr lang="en-US" sz="1600" dirty="0">
                <a:solidFill>
                  <a:srgbClr val="0070C0"/>
                </a:solidFill>
              </a:rPr>
              <a:t> group</a:t>
            </a:r>
            <a:r>
              <a:rPr lang="en-US" sz="1600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64</a:t>
            </a:r>
            <a:r>
              <a:rPr lang="en-US" sz="1600" dirty="0"/>
              <a:t> human models (CASP15: </a:t>
            </a:r>
            <a:r>
              <a:rPr lang="en-US" sz="1600" b="1" dirty="0"/>
              <a:t>61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dirty="0"/>
              <a:t>RNA-Puzzles: </a:t>
            </a:r>
            <a:r>
              <a:rPr lang="en-US" sz="1600" b="1" dirty="0"/>
              <a:t>3</a:t>
            </a:r>
            <a:r>
              <a:rPr lang="en-US" sz="16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10 </a:t>
            </a:r>
            <a:r>
              <a:rPr lang="en-US" sz="1600" dirty="0"/>
              <a:t>server models </a:t>
            </a:r>
            <a:br>
              <a:rPr lang="en-US" sz="1600" dirty="0"/>
            </a:br>
            <a:r>
              <a:rPr lang="en-US" sz="1600" dirty="0"/>
              <a:t>(RNA-Puzzles only)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Our approach: human vs. web server modeling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B2E0217F-B244-8E26-AE46-3692D1A3F545}"/>
              </a:ext>
            </a:extLst>
          </p:cNvPr>
          <p:cNvGrpSpPr/>
          <p:nvPr/>
        </p:nvGrpSpPr>
        <p:grpSpPr>
          <a:xfrm>
            <a:off x="6096000" y="1253207"/>
            <a:ext cx="5619064" cy="5292000"/>
            <a:chOff x="6096000" y="1253207"/>
            <a:chExt cx="5619064" cy="5292000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B339E791-8478-7FD1-6BEF-88993C26E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279"/>
            <a:stretch/>
          </p:blipFill>
          <p:spPr>
            <a:xfrm>
              <a:off x="6222685" y="2252527"/>
              <a:ext cx="5373293" cy="267671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A49FE41D-5030-776E-F58E-D827544C61B5}"/>
                </a:ext>
              </a:extLst>
            </p:cNvPr>
            <p:cNvSpPr txBox="1"/>
            <p:nvPr/>
          </p:nvSpPr>
          <p:spPr>
            <a:xfrm>
              <a:off x="6234433" y="5121463"/>
              <a:ext cx="5361546" cy="1277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100" b="0" i="0" dirty="0">
                  <a:solidFill>
                    <a:srgbClr val="444444"/>
                  </a:solidFill>
                  <a:effectLst/>
                </a:rPr>
                <a:t>M. </a:t>
              </a:r>
              <a:r>
                <a:rPr lang="en-US" sz="1100" b="0" i="0" dirty="0" err="1">
                  <a:solidFill>
                    <a:srgbClr val="444444"/>
                  </a:solidFill>
                  <a:effectLst/>
                </a:rPr>
                <a:t>Popenda</a:t>
              </a:r>
              <a:r>
                <a:rPr lang="en-US" sz="1100" b="0" i="0" dirty="0">
                  <a:solidFill>
                    <a:srgbClr val="444444"/>
                  </a:solidFill>
                  <a:effectLst/>
                </a:rPr>
                <a:t>, M. </a:t>
              </a:r>
              <a:r>
                <a:rPr lang="en-US" sz="1100" b="0" i="0" dirty="0" err="1">
                  <a:solidFill>
                    <a:srgbClr val="444444"/>
                  </a:solidFill>
                  <a:effectLst/>
                </a:rPr>
                <a:t>Szachniuk</a:t>
              </a:r>
              <a:r>
                <a:rPr lang="en-US" sz="1100" b="0" i="0" dirty="0">
                  <a:solidFill>
                    <a:srgbClr val="444444"/>
                  </a:solidFill>
                  <a:effectLst/>
                </a:rPr>
                <a:t>, M. </a:t>
              </a:r>
              <a:r>
                <a:rPr lang="en-US" sz="1100" b="0" i="0" dirty="0" err="1">
                  <a:solidFill>
                    <a:srgbClr val="444444"/>
                  </a:solidFill>
                  <a:effectLst/>
                </a:rPr>
                <a:t>Antczak</a:t>
              </a:r>
              <a:r>
                <a:rPr lang="en-US" sz="1100" b="0" i="0" dirty="0">
                  <a:solidFill>
                    <a:srgbClr val="444444"/>
                  </a:solidFill>
                  <a:effectLst/>
                </a:rPr>
                <a:t>, K.J. </a:t>
              </a:r>
              <a:r>
                <a:rPr lang="en-US" sz="1100" b="0" i="0" dirty="0" err="1">
                  <a:solidFill>
                    <a:srgbClr val="444444"/>
                  </a:solidFill>
                  <a:effectLst/>
                </a:rPr>
                <a:t>Purzycka</a:t>
              </a:r>
              <a:r>
                <a:rPr lang="en-US" sz="1100" b="0" i="0" dirty="0">
                  <a:solidFill>
                    <a:srgbClr val="444444"/>
                  </a:solidFill>
                  <a:effectLst/>
                </a:rPr>
                <a:t>, P. </a:t>
              </a:r>
              <a:r>
                <a:rPr lang="en-US" sz="1100" b="0" i="0" dirty="0" err="1">
                  <a:solidFill>
                    <a:srgbClr val="444444"/>
                  </a:solidFill>
                  <a:effectLst/>
                </a:rPr>
                <a:t>Lukasiak</a:t>
              </a:r>
              <a:r>
                <a:rPr lang="en-US" sz="1100" b="0" i="0" dirty="0">
                  <a:solidFill>
                    <a:srgbClr val="444444"/>
                  </a:solidFill>
                  <a:effectLst/>
                </a:rPr>
                <a:t>, N. </a:t>
              </a:r>
              <a:r>
                <a:rPr lang="en-US" sz="1100" b="0" i="0" dirty="0" err="1">
                  <a:solidFill>
                    <a:srgbClr val="444444"/>
                  </a:solidFill>
                  <a:effectLst/>
                </a:rPr>
                <a:t>Bartol</a:t>
              </a:r>
              <a:r>
                <a:rPr lang="en-US" sz="1100" b="0" i="0" dirty="0">
                  <a:solidFill>
                    <a:srgbClr val="444444"/>
                  </a:solidFill>
                  <a:effectLst/>
                </a:rPr>
                <a:t>, J. </a:t>
              </a:r>
              <a:r>
                <a:rPr lang="en-US" sz="1100" b="0" i="0" dirty="0" err="1">
                  <a:solidFill>
                    <a:srgbClr val="444444"/>
                  </a:solidFill>
                  <a:effectLst/>
                </a:rPr>
                <a:t>Blazewicz</a:t>
              </a:r>
              <a:r>
                <a:rPr lang="en-US" sz="1100" b="0" i="0" dirty="0">
                  <a:solidFill>
                    <a:srgbClr val="444444"/>
                  </a:solidFill>
                  <a:effectLst/>
                </a:rPr>
                <a:t>, R.W. </a:t>
              </a:r>
              <a:r>
                <a:rPr lang="en-US" sz="1100" b="0" i="0" dirty="0" err="1">
                  <a:solidFill>
                    <a:srgbClr val="444444"/>
                  </a:solidFill>
                  <a:effectLst/>
                </a:rPr>
                <a:t>Adamiak</a:t>
              </a:r>
              <a:r>
                <a:rPr lang="en-US" sz="1100" b="0" i="0" dirty="0">
                  <a:solidFill>
                    <a:srgbClr val="444444"/>
                  </a:solidFill>
                  <a:effectLst/>
                </a:rPr>
                <a:t> </a:t>
              </a:r>
              <a:r>
                <a:rPr lang="en-US" sz="1100" i="0" dirty="0">
                  <a:solidFill>
                    <a:srgbClr val="444444"/>
                  </a:solidFill>
                  <a:effectLst/>
                </a:rPr>
                <a:t>(2012)</a:t>
              </a:r>
              <a:r>
                <a:rPr lang="en-US" sz="1100" b="0" i="0" dirty="0">
                  <a:solidFill>
                    <a:srgbClr val="444444"/>
                  </a:solidFill>
                  <a:effectLst/>
                </a:rPr>
                <a:t> Automated 3D structure composition for large RNAs, </a:t>
              </a:r>
              <a:r>
                <a:rPr lang="en-US" sz="1100" b="0" i="1" dirty="0">
                  <a:solidFill>
                    <a:srgbClr val="444444"/>
                  </a:solidFill>
                  <a:effectLst/>
                </a:rPr>
                <a:t>Nucleic Acids Res</a:t>
              </a:r>
              <a:r>
                <a:rPr lang="en-US" sz="1100" b="0" i="0" dirty="0">
                  <a:solidFill>
                    <a:srgbClr val="444444"/>
                  </a:solidFill>
                  <a:effectLst/>
                </a:rPr>
                <a:t> 40(14):e112</a:t>
              </a:r>
            </a:p>
            <a:p>
              <a:endParaRPr lang="en-US" sz="1100" dirty="0">
                <a:solidFill>
                  <a:srgbClr val="444444"/>
                </a:solidFill>
              </a:endParaRPr>
            </a:p>
            <a:p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M. </a:t>
              </a:r>
              <a:r>
                <a:rPr kumimoji="0" lang="en-US" altLang="pl-PL" sz="1100" b="0" i="0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Antczak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, M. </a:t>
              </a:r>
              <a:r>
                <a:rPr kumimoji="0" lang="en-US" altLang="pl-PL" sz="1100" b="0" i="0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Popenda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, T. </a:t>
              </a:r>
              <a:r>
                <a:rPr kumimoji="0" lang="en-US" altLang="pl-PL" sz="1100" b="0" i="0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Zok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, J. </a:t>
              </a:r>
              <a:r>
                <a:rPr kumimoji="0" lang="en-US" altLang="pl-PL" sz="1100" b="0" i="0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Sarzynska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, T. </a:t>
              </a:r>
              <a:r>
                <a:rPr kumimoji="0" lang="en-US" altLang="pl-PL" sz="1100" b="0" i="0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Ratajczak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, K. </a:t>
              </a:r>
              <a:r>
                <a:rPr kumimoji="0" lang="en-US" altLang="pl-PL" sz="1100" b="0" i="0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Tomczyk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, R.W. </a:t>
              </a:r>
              <a:r>
                <a:rPr kumimoji="0" lang="en-US" altLang="pl-PL" sz="1100" b="0" i="0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Adamiak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, M. </a:t>
              </a:r>
              <a:r>
                <a:rPr kumimoji="0" lang="en-US" altLang="pl-PL" sz="1100" b="0" i="0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Szachniuk</a:t>
              </a:r>
              <a:r>
                <a:rPr kumimoji="0" lang="en-US" altLang="pl-PL" sz="1100" b="0" i="0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 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(</a:t>
              </a:r>
              <a:r>
                <a:rPr kumimoji="0" lang="en-US" altLang="pl-PL" sz="110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2016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) New functionality of </a:t>
              </a:r>
              <a:r>
                <a:rPr kumimoji="0" lang="en-US" altLang="pl-PL" sz="1100" b="0" i="0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RNAComposer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: an application to shape the axis of miR160 precursor structure, </a:t>
              </a:r>
              <a:r>
                <a:rPr kumimoji="0" lang="en-US" altLang="pl-PL" sz="1100" b="0" i="1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Acta</a:t>
              </a:r>
              <a:r>
                <a:rPr kumimoji="0" lang="en-US" altLang="pl-PL" sz="1100" b="0" i="1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 </a:t>
              </a:r>
              <a:r>
                <a:rPr kumimoji="0" lang="en-US" altLang="pl-PL" sz="1100" b="0" i="1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Biochimica</a:t>
              </a:r>
              <a:r>
                <a:rPr kumimoji="0" lang="en-US" altLang="pl-PL" sz="1100" b="0" i="1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 </a:t>
              </a:r>
              <a:r>
                <a:rPr kumimoji="0" lang="en-US" altLang="pl-PL" sz="1100" b="0" i="1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Polonica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cs typeface="Open Sans" panose="020B0606030504020204" pitchFamily="34" charset="0"/>
                </a:rPr>
                <a:t> 63(4):737-744</a:t>
              </a:r>
              <a:r>
                <a:rPr kumimoji="0" lang="en-US" altLang="pl-P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A24FE6BD-CC17-3795-E6AF-1BFFF9F258F8}"/>
                </a:ext>
              </a:extLst>
            </p:cNvPr>
            <p:cNvSpPr txBox="1"/>
            <p:nvPr/>
          </p:nvSpPr>
          <p:spPr bwMode="auto">
            <a:xfrm>
              <a:off x="6222685" y="1253207"/>
              <a:ext cx="35780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en-US" sz="1600" b="1" dirty="0"/>
                <a:t>Web server prediction:</a:t>
              </a:r>
            </a:p>
            <a:p>
              <a:pPr>
                <a:spcAft>
                  <a:spcPts val="1000"/>
                </a:spcAft>
                <a:defRPr/>
              </a:pPr>
              <a:r>
                <a:rPr lang="en-US" sz="1600" dirty="0">
                  <a:hlinkClick r:id="rId4"/>
                </a:rPr>
                <a:t>http://rnacomposer.cs.put.poznan.pl/</a:t>
              </a:r>
              <a:r>
                <a:rPr lang="en-US" sz="1600" dirty="0"/>
                <a:t> </a:t>
              </a:r>
            </a:p>
          </p:txBody>
        </p:sp>
        <p:sp>
          <p:nvSpPr>
            <p:cNvPr id="1065" name="Prostokąt 1064">
              <a:extLst>
                <a:ext uri="{FF2B5EF4-FFF2-40B4-BE49-F238E27FC236}">
                  <a16:creationId xmlns:a16="http://schemas.microsoft.com/office/drawing/2014/main" id="{E18141C2-0F52-421A-42E4-02EF996219F8}"/>
                </a:ext>
              </a:extLst>
            </p:cNvPr>
            <p:cNvSpPr/>
            <p:nvPr/>
          </p:nvSpPr>
          <p:spPr>
            <a:xfrm>
              <a:off x="6096000" y="1253207"/>
              <a:ext cx="5619064" cy="5292000"/>
            </a:xfrm>
            <a:prstGeom prst="rect">
              <a:avLst/>
            </a:prstGeom>
            <a:noFill/>
            <a:ln>
              <a:solidFill>
                <a:srgbClr val="D3D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497954FC-4C41-F0CF-DDD8-B4AC074F927E}"/>
              </a:ext>
            </a:extLst>
          </p:cNvPr>
          <p:cNvGrpSpPr/>
          <p:nvPr/>
        </p:nvGrpSpPr>
        <p:grpSpPr>
          <a:xfrm>
            <a:off x="476936" y="1253207"/>
            <a:ext cx="5211417" cy="5292000"/>
            <a:chOff x="476936" y="1253207"/>
            <a:chExt cx="5211417" cy="5292000"/>
          </a:xfrm>
        </p:grpSpPr>
        <p:sp>
          <p:nvSpPr>
            <p:cNvPr id="6" name="pole tekstowe 5"/>
            <p:cNvSpPr txBox="1"/>
            <p:nvPr/>
          </p:nvSpPr>
          <p:spPr bwMode="auto">
            <a:xfrm>
              <a:off x="476936" y="1253207"/>
              <a:ext cx="5211417" cy="5292000"/>
            </a:xfrm>
            <a:prstGeom prst="rect">
              <a:avLst/>
            </a:prstGeom>
            <a:noFill/>
            <a:ln>
              <a:solidFill>
                <a:srgbClr val="D3D3D3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1200"/>
                </a:spcAft>
                <a:defRPr/>
              </a:pPr>
              <a:r>
                <a:rPr lang="en-US" sz="1600" b="1" dirty="0"/>
                <a:t>Modeling by human experts:</a:t>
              </a:r>
              <a:endParaRPr lang="en-US" b="1" dirty="0"/>
            </a:p>
            <a:p>
              <a:pPr marL="342900" indent="-342900" algn="just">
                <a:spcBef>
                  <a:spcPts val="1000"/>
                </a:spcBef>
                <a:spcAft>
                  <a:spcPts val="6000"/>
                </a:spcAft>
                <a:buFont typeface="+mj-lt"/>
                <a:buAutoNum type="arabicPeriod"/>
                <a:defRPr/>
              </a:pPr>
              <a:r>
                <a:rPr lang="en-US" sz="1600" dirty="0"/>
                <a:t>Gathering </a:t>
              </a:r>
              <a:r>
                <a:rPr lang="en-US" sz="1600" b="1" dirty="0"/>
                <a:t>information</a:t>
              </a:r>
              <a:r>
                <a:rPr lang="en-US" sz="1600" dirty="0"/>
                <a:t> from </a:t>
              </a:r>
              <a:r>
                <a:rPr lang="en-US" sz="1600" b="1" dirty="0"/>
                <a:t>the literature</a:t>
              </a:r>
              <a:r>
                <a:rPr lang="en-US" sz="1600" dirty="0"/>
                <a:t>.</a:t>
              </a:r>
              <a:endParaRPr lang="en-US" sz="1600" b="1" dirty="0"/>
            </a:p>
            <a:p>
              <a:pPr marL="342900" indent="-342900" algn="just">
                <a:spcBef>
                  <a:spcPts val="1000"/>
                </a:spcBef>
                <a:spcAft>
                  <a:spcPts val="1000"/>
                </a:spcAft>
                <a:buFont typeface="+mj-lt"/>
                <a:buAutoNum type="arabicPeriod"/>
                <a:defRPr/>
              </a:pPr>
              <a:r>
                <a:rPr lang="en-US" sz="1600" b="1" dirty="0"/>
                <a:t>Automated prediction</a:t>
              </a:r>
              <a:r>
                <a:rPr lang="en-US" sz="1600" dirty="0"/>
                <a:t> from </a:t>
              </a:r>
              <a:r>
                <a:rPr lang="en-US" sz="1600" b="1" dirty="0"/>
                <a:t>a</a:t>
              </a:r>
              <a:r>
                <a:rPr lang="en-US" sz="1600" dirty="0"/>
                <a:t> </a:t>
              </a:r>
              <a:r>
                <a:rPr lang="en-US" sz="1600" b="1" dirty="0"/>
                <a:t>sequence</a:t>
              </a:r>
              <a:r>
                <a:rPr lang="en-US" sz="1600" dirty="0"/>
                <a:t> and </a:t>
              </a:r>
              <a:r>
                <a:rPr lang="en-US" sz="1600" b="1" dirty="0"/>
                <a:t>the consensus secondary (2D) structure</a:t>
              </a:r>
              <a:r>
                <a:rPr lang="en-US" sz="1600" dirty="0"/>
                <a:t>. </a:t>
              </a:r>
            </a:p>
            <a:p>
              <a:pPr marL="342900" indent="-342900" algn="just">
                <a:spcBef>
                  <a:spcPts val="1000"/>
                </a:spcBef>
                <a:spcAft>
                  <a:spcPts val="6000"/>
                </a:spcAft>
                <a:buFont typeface="+mj-lt"/>
                <a:buAutoNum type="arabicPeriod"/>
                <a:defRPr/>
              </a:pPr>
              <a:r>
                <a:rPr lang="en-US" sz="1600" b="1" dirty="0"/>
                <a:t>Application</a:t>
              </a:r>
              <a:r>
                <a:rPr lang="en-US" sz="1600" dirty="0"/>
                <a:t> of </a:t>
              </a:r>
              <a:r>
                <a:rPr lang="en-US" sz="1600" b="1" dirty="0"/>
                <a:t>the user-provided 3D elements</a:t>
              </a:r>
              <a:r>
                <a:rPr lang="en-US" sz="1600" dirty="0"/>
                <a:t>. </a:t>
              </a:r>
              <a:br>
                <a:rPr lang="en-US" sz="1600" dirty="0"/>
              </a:br>
              <a:r>
                <a:rPr lang="en-US" sz="1600" dirty="0"/>
                <a:t>Optional adjustment of the (input) 2D structure.</a:t>
              </a:r>
            </a:p>
            <a:p>
              <a:pPr marL="342900" indent="-342900" algn="just">
                <a:spcBef>
                  <a:spcPts val="500"/>
                </a:spcBef>
                <a:spcAft>
                  <a:spcPts val="1000"/>
                </a:spcAft>
                <a:buAutoNum type="arabicPeriod" startAt="4"/>
                <a:defRPr/>
              </a:pPr>
              <a:r>
                <a:rPr lang="en-US" sz="1600" dirty="0"/>
                <a:t>Employing </a:t>
              </a:r>
              <a:r>
                <a:rPr lang="en-US" sz="1600" dirty="0" err="1"/>
                <a:t>RNAComposer</a:t>
              </a:r>
              <a:r>
                <a:rPr lang="en-US" sz="1600" dirty="0"/>
                <a:t> for </a:t>
              </a:r>
              <a:r>
                <a:rPr lang="en-US" sz="1600" b="1" dirty="0"/>
                <a:t>homology modeling</a:t>
              </a:r>
              <a:r>
                <a:rPr lang="en-US" sz="1600" dirty="0"/>
                <a:t>.</a:t>
              </a:r>
            </a:p>
            <a:p>
              <a:pPr marL="342900" indent="-342900" algn="just">
                <a:spcBef>
                  <a:spcPts val="500"/>
                </a:spcBef>
                <a:spcAft>
                  <a:spcPts val="1000"/>
                </a:spcAft>
                <a:buAutoNum type="arabicPeriod" startAt="4"/>
                <a:defRPr/>
              </a:pPr>
              <a:r>
                <a:rPr lang="en-US" sz="1600" b="1" dirty="0"/>
                <a:t>Critical analysis</a:t>
              </a:r>
              <a:r>
                <a:rPr lang="en-US" sz="1600" dirty="0"/>
                <a:t> of </a:t>
              </a:r>
              <a:r>
                <a:rPr lang="en-US" sz="1600" b="1" dirty="0"/>
                <a:t>the results obtained</a:t>
              </a:r>
              <a:r>
                <a:rPr lang="en-US" sz="1600" dirty="0"/>
                <a:t> in steps (2) – (4): ordering by total energy, filtering out models with entanglements (identified by </a:t>
              </a:r>
              <a:r>
                <a:rPr lang="en-US" sz="1600" dirty="0" err="1"/>
                <a:t>RNAspider</a:t>
              </a:r>
              <a:r>
                <a:rPr lang="en-US" sz="1600" dirty="0"/>
                <a:t>), clustering of 3D models, etc.</a:t>
              </a:r>
            </a:p>
          </p:txBody>
        </p: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C1A16DCF-0391-CA8C-4434-387AE16848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98965" y="2058887"/>
              <a:ext cx="2677578" cy="904154"/>
              <a:chOff x="7015916" y="1970532"/>
              <a:chExt cx="3305655" cy="1116240"/>
            </a:xfrm>
          </p:grpSpPr>
          <p:pic>
            <p:nvPicPr>
              <p:cNvPr id="19" name="Obraz 18">
                <a:extLst>
                  <a:ext uri="{FF2B5EF4-FFF2-40B4-BE49-F238E27FC236}">
                    <a16:creationId xmlns:a16="http://schemas.microsoft.com/office/drawing/2014/main" id="{4D0ACA7F-8B41-9264-5BC7-F3BD9E7DC2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r="27439"/>
              <a:stretch/>
            </p:blipFill>
            <p:spPr bwMode="auto">
              <a:xfrm rot="327749">
                <a:off x="7015916" y="2026458"/>
                <a:ext cx="933041" cy="1000125"/>
              </a:xfrm>
              <a:prstGeom prst="rect">
                <a:avLst/>
              </a:prstGeom>
            </p:spPr>
          </p:pic>
          <p:pic>
            <p:nvPicPr>
              <p:cNvPr id="18" name="Obraz 17">
                <a:extLst>
                  <a:ext uri="{FF2B5EF4-FFF2-40B4-BE49-F238E27FC236}">
                    <a16:creationId xmlns:a16="http://schemas.microsoft.com/office/drawing/2014/main" id="{AC67119C-B996-0B5F-D6DF-905BF361D8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r="27439"/>
              <a:stretch/>
            </p:blipFill>
            <p:spPr bwMode="auto">
              <a:xfrm rot="840593">
                <a:off x="7552697" y="1970532"/>
                <a:ext cx="933041" cy="1000125"/>
              </a:xfrm>
              <a:prstGeom prst="rect">
                <a:avLst/>
              </a:prstGeom>
            </p:spPr>
          </p:pic>
          <p:pic>
            <p:nvPicPr>
              <p:cNvPr id="15" name="Obraz 14">
                <a:extLst>
                  <a:ext uri="{FF2B5EF4-FFF2-40B4-BE49-F238E27FC236}">
                    <a16:creationId xmlns:a16="http://schemas.microsoft.com/office/drawing/2014/main" id="{73EF7E38-6A55-D0D7-7925-E5E75E61F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19217" y="2071952"/>
                <a:ext cx="1285875" cy="1000125"/>
              </a:xfrm>
              <a:prstGeom prst="rect">
                <a:avLst/>
              </a:prstGeom>
            </p:spPr>
          </p:pic>
          <p:pic>
            <p:nvPicPr>
              <p:cNvPr id="16" name="Obraz 15">
                <a:extLst>
                  <a:ext uri="{FF2B5EF4-FFF2-40B4-BE49-F238E27FC236}">
                    <a16:creationId xmlns:a16="http://schemas.microsoft.com/office/drawing/2014/main" id="{8E116173-0180-5FCE-4DDC-906DECFA7B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r="27439"/>
              <a:stretch/>
            </p:blipFill>
            <p:spPr bwMode="auto">
              <a:xfrm>
                <a:off x="8519072" y="2086647"/>
                <a:ext cx="933041" cy="1000125"/>
              </a:xfrm>
              <a:prstGeom prst="rect">
                <a:avLst/>
              </a:prstGeom>
            </p:spPr>
          </p:pic>
          <p:pic>
            <p:nvPicPr>
              <p:cNvPr id="17" name="Obraz 16">
                <a:extLst>
                  <a:ext uri="{FF2B5EF4-FFF2-40B4-BE49-F238E27FC236}">
                    <a16:creationId xmlns:a16="http://schemas.microsoft.com/office/drawing/2014/main" id="{CE577CC8-CAEE-9CAD-1C0B-95A587DC6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 bwMode="auto">
              <a:xfrm>
                <a:off x="9035696" y="1970646"/>
                <a:ext cx="1285875" cy="1000125"/>
              </a:xfrm>
              <a:prstGeom prst="rect">
                <a:avLst/>
              </a:prstGeom>
            </p:spPr>
          </p:pic>
        </p:grpSp>
        <p:grpSp>
          <p:nvGrpSpPr>
            <p:cNvPr id="45" name="Grupa 44">
              <a:extLst>
                <a:ext uri="{FF2B5EF4-FFF2-40B4-BE49-F238E27FC236}">
                  <a16:creationId xmlns:a16="http://schemas.microsoft.com/office/drawing/2014/main" id="{27B1BBB9-B04C-E1AA-2E6F-168207A13CEA}"/>
                </a:ext>
              </a:extLst>
            </p:cNvPr>
            <p:cNvGrpSpPr/>
            <p:nvPr/>
          </p:nvGrpSpPr>
          <p:grpSpPr>
            <a:xfrm>
              <a:off x="988201" y="4326408"/>
              <a:ext cx="1707686" cy="542659"/>
              <a:chOff x="9655861" y="5522773"/>
              <a:chExt cx="1707686" cy="542659"/>
            </a:xfrm>
          </p:grpSpPr>
          <p:pic>
            <p:nvPicPr>
              <p:cNvPr id="46" name="Obraz 45">
                <a:extLst>
                  <a:ext uri="{FF2B5EF4-FFF2-40B4-BE49-F238E27FC236}">
                    <a16:creationId xmlns:a16="http://schemas.microsoft.com/office/drawing/2014/main" id="{F1750144-BEF8-49CC-093A-8AD1EC8C2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436516" y="5531488"/>
                <a:ext cx="927031" cy="533944"/>
              </a:xfrm>
              <a:prstGeom prst="rect">
                <a:avLst/>
              </a:prstGeom>
            </p:spPr>
          </p:pic>
          <p:grpSp>
            <p:nvGrpSpPr>
              <p:cNvPr id="47" name="Grupa 46">
                <a:extLst>
                  <a:ext uri="{FF2B5EF4-FFF2-40B4-BE49-F238E27FC236}">
                    <a16:creationId xmlns:a16="http://schemas.microsoft.com/office/drawing/2014/main" id="{91711CFB-0AD3-62CD-BBDD-BD102DDBF584}"/>
                  </a:ext>
                </a:extLst>
              </p:cNvPr>
              <p:cNvGrpSpPr/>
              <p:nvPr/>
            </p:nvGrpSpPr>
            <p:grpSpPr>
              <a:xfrm>
                <a:off x="9970993" y="5776429"/>
                <a:ext cx="365055" cy="289003"/>
                <a:chOff x="9984737" y="5838627"/>
                <a:chExt cx="365055" cy="289003"/>
              </a:xfrm>
            </p:grpSpPr>
            <p:pic>
              <p:nvPicPr>
                <p:cNvPr id="54" name="Obraz 53">
                  <a:extLst>
                    <a:ext uri="{FF2B5EF4-FFF2-40B4-BE49-F238E27FC236}">
                      <a16:creationId xmlns:a16="http://schemas.microsoft.com/office/drawing/2014/main" id="{0501AB0C-8235-4615-9954-31EE91761E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84737" y="5838627"/>
                  <a:ext cx="365055" cy="289002"/>
                </a:xfrm>
                <a:prstGeom prst="rect">
                  <a:avLst/>
                </a:prstGeom>
              </p:spPr>
            </p:pic>
            <p:sp>
              <p:nvSpPr>
                <p:cNvPr id="55" name="Prostokąt 54">
                  <a:extLst>
                    <a:ext uri="{FF2B5EF4-FFF2-40B4-BE49-F238E27FC236}">
                      <a16:creationId xmlns:a16="http://schemas.microsoft.com/office/drawing/2014/main" id="{4AA4903A-BBD2-D12E-E1C3-30177EABD65B}"/>
                    </a:ext>
                  </a:extLst>
                </p:cNvPr>
                <p:cNvSpPr/>
                <p:nvPr/>
              </p:nvSpPr>
              <p:spPr>
                <a:xfrm>
                  <a:off x="9986059" y="6010684"/>
                  <a:ext cx="181205" cy="1169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grpSp>
            <p:nvGrpSpPr>
              <p:cNvPr id="48" name="Grupa 47">
                <a:extLst>
                  <a:ext uri="{FF2B5EF4-FFF2-40B4-BE49-F238E27FC236}">
                    <a16:creationId xmlns:a16="http://schemas.microsoft.com/office/drawing/2014/main" id="{679A5E06-80EF-C1FE-986C-0251353212AE}"/>
                  </a:ext>
                </a:extLst>
              </p:cNvPr>
              <p:cNvGrpSpPr/>
              <p:nvPr/>
            </p:nvGrpSpPr>
            <p:grpSpPr>
              <a:xfrm>
                <a:off x="9655861" y="5522773"/>
                <a:ext cx="458391" cy="399699"/>
                <a:chOff x="9646486" y="5465359"/>
                <a:chExt cx="458391" cy="399699"/>
              </a:xfrm>
            </p:grpSpPr>
            <p:pic>
              <p:nvPicPr>
                <p:cNvPr id="51" name="Obraz 50">
                  <a:extLst>
                    <a:ext uri="{FF2B5EF4-FFF2-40B4-BE49-F238E27FC236}">
                      <a16:creationId xmlns:a16="http://schemas.microsoft.com/office/drawing/2014/main" id="{5900612C-7E70-542A-9635-A249576DF4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46486" y="5465359"/>
                  <a:ext cx="357924" cy="371019"/>
                </a:xfrm>
                <a:prstGeom prst="rect">
                  <a:avLst/>
                </a:prstGeom>
              </p:spPr>
            </p:pic>
            <p:sp>
              <p:nvSpPr>
                <p:cNvPr id="52" name="Prostokąt 51">
                  <a:extLst>
                    <a:ext uri="{FF2B5EF4-FFF2-40B4-BE49-F238E27FC236}">
                      <a16:creationId xmlns:a16="http://schemas.microsoft.com/office/drawing/2014/main" id="{2A9D9E34-BACE-0F53-E15D-F5113BE8F8A6}"/>
                    </a:ext>
                  </a:extLst>
                </p:cNvPr>
                <p:cNvSpPr/>
                <p:nvPr/>
              </p:nvSpPr>
              <p:spPr bwMode="auto">
                <a:xfrm>
                  <a:off x="9923672" y="5650868"/>
                  <a:ext cx="181205" cy="1169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53" name="Prostokąt 52">
                  <a:extLst>
                    <a:ext uri="{FF2B5EF4-FFF2-40B4-BE49-F238E27FC236}">
                      <a16:creationId xmlns:a16="http://schemas.microsoft.com/office/drawing/2014/main" id="{70FB81DC-28F0-695E-F76D-9701416DB454}"/>
                    </a:ext>
                  </a:extLst>
                </p:cNvPr>
                <p:cNvSpPr/>
                <p:nvPr/>
              </p:nvSpPr>
              <p:spPr bwMode="auto">
                <a:xfrm>
                  <a:off x="9828156" y="5748112"/>
                  <a:ext cx="181205" cy="1169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cxnSp>
            <p:nvCxnSpPr>
              <p:cNvPr id="49" name="Łącznik prosty ze strzałką 48">
                <a:extLst>
                  <a:ext uri="{FF2B5EF4-FFF2-40B4-BE49-F238E27FC236}">
                    <a16:creationId xmlns:a16="http://schemas.microsoft.com/office/drawing/2014/main" id="{814A056E-5897-7BD8-DAC2-D1F63BED41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62918" y="5633486"/>
                <a:ext cx="373598" cy="6392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Łącznik prosty ze strzałką 49">
                <a:extLst>
                  <a:ext uri="{FF2B5EF4-FFF2-40B4-BE49-F238E27FC236}">
                    <a16:creationId xmlns:a16="http://schemas.microsoft.com/office/drawing/2014/main" id="{C6225711-8B4A-FD01-309F-11D664A5560A}"/>
                  </a:ext>
                </a:extLst>
              </p:cNvPr>
              <p:cNvCxnSpPr>
                <a:cxnSpLocks/>
                <a:stCxn id="54" idx="3"/>
              </p:cNvCxnSpPr>
              <p:nvPr/>
            </p:nvCxnSpPr>
            <p:spPr bwMode="auto">
              <a:xfrm flipV="1">
                <a:off x="10336048" y="5825228"/>
                <a:ext cx="198960" cy="957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F90B42B8-6EAD-0394-089B-EBEDC706BB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86713" y="4370837"/>
              <a:ext cx="2043865" cy="400103"/>
              <a:chOff x="9527897" y="4009335"/>
              <a:chExt cx="2270966" cy="444560"/>
            </a:xfrm>
          </p:grpSpPr>
          <p:pic>
            <p:nvPicPr>
              <p:cNvPr id="57" name="Obraz 56">
                <a:extLst>
                  <a:ext uri="{FF2B5EF4-FFF2-40B4-BE49-F238E27FC236}">
                    <a16:creationId xmlns:a16="http://schemas.microsoft.com/office/drawing/2014/main" id="{626FC0E0-6A72-C80A-B15D-C0D02A5CE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27897" y="4009335"/>
                <a:ext cx="952502" cy="408857"/>
              </a:xfrm>
              <a:prstGeom prst="rect">
                <a:avLst/>
              </a:prstGeom>
            </p:spPr>
          </p:pic>
          <p:sp>
            <p:nvSpPr>
              <p:cNvPr id="58" name="pole tekstowe 57">
                <a:extLst>
                  <a:ext uri="{FF2B5EF4-FFF2-40B4-BE49-F238E27FC236}">
                    <a16:creationId xmlns:a16="http://schemas.microsoft.com/office/drawing/2014/main" id="{FA49D122-DFEB-D056-A4AA-9DC5CB07B0F9}"/>
                  </a:ext>
                </a:extLst>
              </p:cNvPr>
              <p:cNvSpPr txBox="1"/>
              <p:nvPr/>
            </p:nvSpPr>
            <p:spPr>
              <a:xfrm>
                <a:off x="10384693" y="4053786"/>
                <a:ext cx="141417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>
                    <a:solidFill>
                      <a:srgbClr val="233966"/>
                    </a:solidFill>
                    <a:latin typeface="Arial Narrow" panose="020B0606020202030204" pitchFamily="34" charset="0"/>
                  </a:rPr>
                  <a:t>COMPOSER</a:t>
                </a: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RNA structure modeling in CASP15. Example 1</a:t>
            </a: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C562792C-362D-B9F9-5074-7382AE4D1DEE}"/>
              </a:ext>
            </a:extLst>
          </p:cNvPr>
          <p:cNvGrpSpPr/>
          <p:nvPr/>
        </p:nvGrpSpPr>
        <p:grpSpPr>
          <a:xfrm>
            <a:off x="6295009" y="2392682"/>
            <a:ext cx="5580000" cy="4213318"/>
            <a:chOff x="6096000" y="2185418"/>
            <a:chExt cx="5580000" cy="4213318"/>
          </a:xfrm>
        </p:grpSpPr>
        <p:sp>
          <p:nvSpPr>
            <p:cNvPr id="23" name="Prostokąt: zaokrąglone rogi 22">
              <a:extLst>
                <a:ext uri="{FF2B5EF4-FFF2-40B4-BE49-F238E27FC236}">
                  <a16:creationId xmlns:a16="http://schemas.microsoft.com/office/drawing/2014/main" id="{309C08B7-1E32-2485-48EA-B351ACE6147F}"/>
                </a:ext>
              </a:extLst>
            </p:cNvPr>
            <p:cNvSpPr/>
            <p:nvPr/>
          </p:nvSpPr>
          <p:spPr bwMode="auto">
            <a:xfrm>
              <a:off x="6096000" y="2354226"/>
              <a:ext cx="5580000" cy="4044510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AE1009F5-4407-B458-60CB-E2F99CF168AC}"/>
                </a:ext>
              </a:extLst>
            </p:cNvPr>
            <p:cNvSpPr txBox="1"/>
            <p:nvPr/>
          </p:nvSpPr>
          <p:spPr>
            <a:xfrm>
              <a:off x="8115236" y="2185418"/>
              <a:ext cx="159975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l-PL" sz="1400" b="1" dirty="0"/>
                <a:t>Target </a:t>
              </a:r>
              <a:r>
                <a:rPr lang="en-US" sz="1400" b="1" dirty="0"/>
                <a:t>3D </a:t>
              </a:r>
              <a:r>
                <a:rPr lang="pl-PL" sz="1400" b="1" dirty="0" err="1"/>
                <a:t>structure</a:t>
              </a:r>
              <a:r>
                <a:rPr lang="pl-PL" sz="1400" b="1" dirty="0"/>
                <a:t> </a:t>
              </a:r>
            </a:p>
          </p:txBody>
        </p: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40D1A625-73C3-A378-EEC3-D7F774CF148C}"/>
              </a:ext>
            </a:extLst>
          </p:cNvPr>
          <p:cNvGrpSpPr/>
          <p:nvPr/>
        </p:nvGrpSpPr>
        <p:grpSpPr>
          <a:xfrm>
            <a:off x="316991" y="2394000"/>
            <a:ext cx="5580000" cy="4212000"/>
            <a:chOff x="316991" y="2186736"/>
            <a:chExt cx="5580000" cy="4212000"/>
          </a:xfrm>
        </p:grpSpPr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D736CFE6-A63A-F48E-6AEF-21633F641E93}"/>
                </a:ext>
              </a:extLst>
            </p:cNvPr>
            <p:cNvSpPr txBox="1"/>
            <p:nvPr/>
          </p:nvSpPr>
          <p:spPr bwMode="auto">
            <a:xfrm>
              <a:off x="781682" y="3569461"/>
              <a:ext cx="46506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1200" dirty="0"/>
                <a:t>Molecule:		</a:t>
              </a:r>
              <a:r>
                <a:rPr lang="en-US" sz="1200" b="1" dirty="0"/>
                <a:t>PreQ1 class I type III riboswitch</a:t>
              </a:r>
            </a:p>
            <a:p>
              <a:pPr algn="just">
                <a:defRPr/>
              </a:pPr>
              <a:r>
                <a:rPr lang="en-US" sz="1200" dirty="0"/>
                <a:t>Organism:		K. pneumoniae</a:t>
              </a:r>
            </a:p>
            <a:p>
              <a:pPr algn="just">
                <a:defRPr/>
              </a:pPr>
              <a:r>
                <a:rPr lang="en-US" sz="1200" dirty="0"/>
                <a:t>Residues:		30</a:t>
              </a:r>
            </a:p>
            <a:p>
              <a:pPr algn="just">
                <a:defRPr/>
              </a:pPr>
              <a:r>
                <a:rPr lang="en-US" sz="1200" dirty="0"/>
                <a:t>Method:		</a:t>
              </a:r>
              <a:r>
                <a:rPr lang="en-US" sz="1200" b="1" dirty="0"/>
                <a:t>X-RAY</a:t>
              </a:r>
            </a:p>
            <a:p>
              <a:pPr algn="just">
                <a:defRPr/>
              </a:pPr>
              <a:r>
                <a:rPr lang="en-US" sz="1200" dirty="0"/>
                <a:t>Additional information: 	</a:t>
              </a:r>
              <a:r>
                <a:rPr lang="en-US" sz="1200" b="1" dirty="0"/>
                <a:t>Structure contains a ligand (PRF)</a:t>
              </a:r>
              <a:r>
                <a:rPr lang="en-US" sz="1200" dirty="0"/>
                <a:t> </a:t>
              </a:r>
            </a:p>
            <a:p>
              <a:pPr algn="just">
                <a:defRPr/>
              </a:pPr>
              <a:endParaRPr lang="en-US" sz="1200" dirty="0"/>
            </a:p>
            <a:p>
              <a:pPr algn="just">
                <a:defRPr/>
              </a:pPr>
              <a:r>
                <a:rPr lang="en-US" sz="1200" dirty="0"/>
                <a:t>Sequence:			</a:t>
              </a:r>
            </a:p>
            <a:p>
              <a:pPr algn="just">
                <a:defRPr/>
              </a:pPr>
              <a:r>
                <a:rPr lang="en-US" sz="1200" dirty="0"/>
                <a:t>&gt;R1117 0</a:t>
              </a:r>
            </a:p>
            <a:p>
              <a:pPr algn="just">
                <a:defRPr/>
              </a:pPr>
              <a:r>
                <a:rPr lang="en-US" sz="1200" dirty="0"/>
                <a:t>UUGGGUUCCCUCACCCCAAUCAUAAAAAGG</a:t>
              </a:r>
            </a:p>
          </p:txBody>
        </p:sp>
        <p:sp>
          <p:nvSpPr>
            <p:cNvPr id="22" name="Prostokąt: zaokrąglone rogi 21">
              <a:extLst>
                <a:ext uri="{FF2B5EF4-FFF2-40B4-BE49-F238E27FC236}">
                  <a16:creationId xmlns:a16="http://schemas.microsoft.com/office/drawing/2014/main" id="{1A586615-655F-03AA-FFA5-A7BF74A91D8F}"/>
                </a:ext>
              </a:extLst>
            </p:cNvPr>
            <p:cNvSpPr/>
            <p:nvPr/>
          </p:nvSpPr>
          <p:spPr>
            <a:xfrm>
              <a:off x="316991" y="2354226"/>
              <a:ext cx="5580000" cy="4044510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ACAF167D-D0EA-0D9A-CF7F-EAA69D082096}"/>
                </a:ext>
              </a:extLst>
            </p:cNvPr>
            <p:cNvSpPr txBox="1"/>
            <p:nvPr/>
          </p:nvSpPr>
          <p:spPr bwMode="auto">
            <a:xfrm>
              <a:off x="2098188" y="2186736"/>
              <a:ext cx="201760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l-PL" sz="1400" b="1" dirty="0"/>
                <a:t>Challenge R</a:t>
              </a:r>
              <a:r>
                <a:rPr lang="en-US" sz="1400" b="1" dirty="0"/>
                <a:t>1117</a:t>
              </a:r>
              <a:endParaRPr lang="pl-PL" sz="1400" b="1" dirty="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8A85761B-E320-48DE-93C8-00013FEE9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58" y="3164005"/>
            <a:ext cx="5428029" cy="29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45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52000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R1117</a:t>
            </a:r>
            <a:r>
              <a:rPr lang="pl-PL" sz="2800" dirty="0">
                <a:solidFill>
                  <a:schemeClr val="tx1"/>
                </a:solidFill>
                <a:latin typeface="Raleway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Raleway"/>
              </a:rPr>
              <a:t>Gathering information from the literature</a:t>
            </a:r>
            <a:endParaRPr lang="pl-PL" sz="2800" dirty="0">
              <a:solidFill>
                <a:schemeClr val="tx1"/>
              </a:solidFill>
              <a:latin typeface="Raleway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89530" y="1685573"/>
            <a:ext cx="8612936" cy="304774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 bwMode="auto">
          <a:xfrm>
            <a:off x="1315679" y="5036340"/>
            <a:ext cx="956063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Riboswitches are </a:t>
            </a:r>
            <a:r>
              <a:rPr lang="en-US" sz="1600" b="1" dirty="0"/>
              <a:t>regulatory elements</a:t>
            </a:r>
            <a:r>
              <a:rPr lang="en-US" sz="1600" dirty="0"/>
              <a:t> of </a:t>
            </a:r>
            <a:r>
              <a:rPr lang="en-US" sz="1600" b="1" dirty="0"/>
              <a:t>bacterial mRNA</a:t>
            </a:r>
            <a:r>
              <a:rPr lang="en-US" sz="1600" dirty="0"/>
              <a:t> </a:t>
            </a:r>
            <a:r>
              <a:rPr lang="pl-PL" sz="1600" dirty="0" err="1"/>
              <a:t>that</a:t>
            </a:r>
            <a:r>
              <a:rPr lang="en-US" sz="1600" dirty="0"/>
              <a:t> function with conformational switching upon binding of specific cellular metabolites. </a:t>
            </a:r>
            <a:endParaRPr lang="pl-PL" sz="16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The </a:t>
            </a:r>
            <a:r>
              <a:rPr lang="en-US" sz="1600" b="1" dirty="0"/>
              <a:t>class I </a:t>
            </a:r>
            <a:r>
              <a:rPr lang="en-US" sz="1600" b="1" dirty="0" err="1"/>
              <a:t>prequeuosine</a:t>
            </a:r>
            <a:r>
              <a:rPr lang="en-US" sz="1600" b="1" dirty="0"/>
              <a:t> riboswitch</a:t>
            </a:r>
            <a:r>
              <a:rPr lang="en-US" sz="1600" dirty="0"/>
              <a:t> (preQ</a:t>
            </a:r>
            <a:r>
              <a:rPr lang="en-US" sz="1600" baseline="-25000" dirty="0"/>
              <a:t>1</a:t>
            </a:r>
            <a:r>
              <a:rPr lang="en-US" sz="1600" dirty="0"/>
              <a:t>-I</a:t>
            </a:r>
            <a:r>
              <a:rPr lang="pl-PL" sz="1600" dirty="0"/>
              <a:t>) </a:t>
            </a:r>
            <a:r>
              <a:rPr lang="en-US" sz="1600" dirty="0"/>
              <a:t>riboswitch</a:t>
            </a:r>
            <a:r>
              <a:rPr lang="pl-PL" sz="1600" dirty="0"/>
              <a:t> </a:t>
            </a:r>
            <a:r>
              <a:rPr lang="en-US" sz="1600" dirty="0"/>
              <a:t>controls </a:t>
            </a:r>
            <a:r>
              <a:rPr lang="en-US" sz="1600" b="1" dirty="0"/>
              <a:t>the gene expression</a:t>
            </a:r>
            <a:r>
              <a:rPr lang="en-US" sz="1600" dirty="0"/>
              <a:t> of </a:t>
            </a:r>
            <a:r>
              <a:rPr lang="en-US" sz="1600" b="1" dirty="0"/>
              <a:t>the proteins</a:t>
            </a:r>
            <a:r>
              <a:rPr lang="en-US" sz="1600" dirty="0"/>
              <a:t> that </a:t>
            </a:r>
            <a:r>
              <a:rPr lang="en-US" sz="1600" b="1" dirty="0"/>
              <a:t>synthesize</a:t>
            </a:r>
            <a:r>
              <a:rPr lang="en-US" sz="1600" dirty="0"/>
              <a:t> and </a:t>
            </a:r>
            <a:r>
              <a:rPr lang="en-US" sz="1600" b="1" dirty="0"/>
              <a:t>transport preQ</a:t>
            </a:r>
            <a:r>
              <a:rPr lang="en-US" sz="1600" b="1" baseline="-25000" dirty="0"/>
              <a:t>1</a:t>
            </a:r>
            <a:r>
              <a:rPr lang="en-US" sz="1600" dirty="0"/>
              <a:t>, which is an intermediate in the biosynthesis of </a:t>
            </a:r>
            <a:r>
              <a:rPr lang="en-US" sz="1600" dirty="0" err="1"/>
              <a:t>queuosine</a:t>
            </a:r>
            <a:r>
              <a:rPr lang="pl-PL" sz="1600" dirty="0"/>
              <a:t>.</a:t>
            </a:r>
            <a:endParaRPr sz="16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Among all riboswitches, the class I preQ</a:t>
            </a:r>
            <a:r>
              <a:rPr lang="en-US" sz="1600" baseline="-25000" dirty="0"/>
              <a:t>1</a:t>
            </a:r>
            <a:r>
              <a:rPr lang="en-US" sz="1600" dirty="0"/>
              <a:t> riboswitches possess one of the smallest natural aptamer domains.</a:t>
            </a:r>
            <a:endParaRPr lang="pl-PL" sz="16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70C0"/>
                </a:solidFill>
              </a:rPr>
              <a:t>PreQ</a:t>
            </a:r>
            <a:r>
              <a:rPr lang="pl-PL" sz="1600" baseline="-25000" dirty="0">
                <a:solidFill>
                  <a:srgbClr val="0070C0"/>
                </a:solidFill>
              </a:rPr>
              <a:t>1</a:t>
            </a:r>
            <a:r>
              <a:rPr lang="pl-PL" sz="1600" dirty="0">
                <a:solidFill>
                  <a:srgbClr val="0070C0"/>
                </a:solidFill>
              </a:rPr>
              <a:t> </a:t>
            </a:r>
            <a:r>
              <a:rPr lang="pl-PL" sz="1600" dirty="0" err="1">
                <a:solidFill>
                  <a:srgbClr val="0070C0"/>
                </a:solidFill>
              </a:rPr>
              <a:t>aptamer</a:t>
            </a:r>
            <a:r>
              <a:rPr lang="pl-PL" sz="1600" dirty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takes an </a:t>
            </a:r>
            <a:r>
              <a:rPr lang="en-US" sz="1600" b="1" dirty="0">
                <a:solidFill>
                  <a:srgbClr val="0070C0"/>
                </a:solidFill>
              </a:rPr>
              <a:t>H-type pseudoknot</a:t>
            </a:r>
            <a:r>
              <a:rPr lang="en-US" sz="1600" dirty="0">
                <a:solidFill>
                  <a:srgbClr val="0070C0"/>
                </a:solidFill>
              </a:rPr>
              <a:t> structure </a:t>
            </a:r>
            <a:r>
              <a:rPr lang="en-US" sz="1600" b="1" dirty="0">
                <a:solidFill>
                  <a:srgbClr val="0070C0"/>
                </a:solidFill>
              </a:rPr>
              <a:t>in the ligand-bound form</a:t>
            </a:r>
            <a:r>
              <a:rPr lang="pl-PL" sz="1600" dirty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152;p20"/>
          <p:cNvSpPr txBox="1"/>
          <p:nvPr/>
        </p:nvSpPr>
        <p:spPr bwMode="auto">
          <a:xfrm>
            <a:off x="0" y="227286"/>
            <a:ext cx="1219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Raleway"/>
              </a:rPr>
              <a:t>R1117</a:t>
            </a:r>
            <a:r>
              <a:rPr lang="pl-PL" sz="2800" dirty="0">
                <a:solidFill>
                  <a:schemeClr val="tx1"/>
                </a:solidFill>
                <a:latin typeface="Raleway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Raleway"/>
              </a:rPr>
              <a:t>Collecting available structures for preQ1-I from the PDB repository</a:t>
            </a:r>
            <a:endParaRPr lang="pl-PL" sz="2800" dirty="0">
              <a:solidFill>
                <a:schemeClr val="tx1"/>
              </a:solidFill>
              <a:latin typeface="Raleway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rcRect l="52127"/>
          <a:stretch/>
        </p:blipFill>
        <p:spPr bwMode="auto">
          <a:xfrm>
            <a:off x="4709886" y="2191148"/>
            <a:ext cx="2772228" cy="441485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 bwMode="auto">
          <a:xfrm>
            <a:off x="8353168" y="2182505"/>
            <a:ext cx="282835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sz="1400" dirty="0"/>
              <a:t>(B) </a:t>
            </a:r>
            <a:r>
              <a:rPr lang="en-US" sz="1400" b="1" dirty="0"/>
              <a:t>Consensus sequences </a:t>
            </a:r>
            <a:r>
              <a:rPr lang="en-US" sz="1400" dirty="0"/>
              <a:t>and</a:t>
            </a:r>
            <a:r>
              <a:rPr lang="en-US" sz="1400" b="1" dirty="0"/>
              <a:t> secondary structure models</a:t>
            </a:r>
            <a:r>
              <a:rPr lang="en-US" sz="1400" dirty="0"/>
              <a:t> of the three types of preQ1-I riboswitches. </a:t>
            </a:r>
          </a:p>
          <a:p>
            <a:pPr algn="just">
              <a:defRPr/>
            </a:pPr>
            <a:r>
              <a:rPr lang="en-US" sz="1400" i="1" dirty="0"/>
              <a:t>McCown et al. Chemistry and Biology 21,880-889,2014</a:t>
            </a:r>
          </a:p>
        </p:txBody>
      </p:sp>
      <p:sp>
        <p:nvSpPr>
          <p:cNvPr id="11" name="Objaśnienie prostokątne zaokrąglone 10"/>
          <p:cNvSpPr/>
          <p:nvPr/>
        </p:nvSpPr>
        <p:spPr bwMode="auto">
          <a:xfrm>
            <a:off x="8420049" y="5212836"/>
            <a:ext cx="2761478" cy="1068042"/>
          </a:xfrm>
          <a:prstGeom prst="wedgeRoundRectCallout">
            <a:avLst>
              <a:gd name="adj1" fmla="val -90951"/>
              <a:gd name="adj2" fmla="val 2801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Type 3 </a:t>
            </a:r>
            <a:r>
              <a:rPr lang="en-US" dirty="0">
                <a:solidFill>
                  <a:schemeClr val="tx1"/>
                </a:solidFill>
              </a:rPr>
              <a:t>(target):</a:t>
            </a:r>
            <a:endParaRPr lang="en-US" dirty="0"/>
          </a:p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No representative</a:t>
            </a:r>
            <a:r>
              <a:rPr lang="en-US" dirty="0">
                <a:solidFill>
                  <a:schemeClr val="tx1"/>
                </a:solidFill>
              </a:rPr>
              <a:t> structure </a:t>
            </a:r>
            <a:r>
              <a:rPr lang="en-US" b="1" dirty="0">
                <a:solidFill>
                  <a:schemeClr val="tx1"/>
                </a:solidFill>
              </a:rPr>
              <a:t>in PDB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/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/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bjaśnienie prostokątne zaokrąglone 8"/>
          <p:cNvSpPr/>
          <p:nvPr/>
        </p:nvSpPr>
        <p:spPr bwMode="auto">
          <a:xfrm>
            <a:off x="1010473" y="2191148"/>
            <a:ext cx="2765485" cy="1120028"/>
          </a:xfrm>
          <a:prstGeom prst="wedgeRoundRectCallout">
            <a:avLst>
              <a:gd name="adj1" fmla="val 76666"/>
              <a:gd name="adj2" fmla="val 23298"/>
              <a:gd name="adj3" fmla="val 16667"/>
            </a:avLst>
          </a:prstGeom>
          <a:solidFill>
            <a:srgbClr val="DEEBF7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>
              <a:spcAft>
                <a:spcPts val="60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T</a:t>
            </a:r>
            <a:r>
              <a:rPr lang="pl-PL" b="1" dirty="0" err="1">
                <a:solidFill>
                  <a:schemeClr val="tx1"/>
                </a:solidFill>
              </a:rPr>
              <a:t>ype</a:t>
            </a:r>
            <a:r>
              <a:rPr lang="pl-PL" b="1" dirty="0">
                <a:solidFill>
                  <a:schemeClr val="tx1"/>
                </a:solidFill>
              </a:rPr>
              <a:t> 1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endParaRPr lang="pl-PL" dirty="0">
              <a:solidFill>
                <a:schemeClr val="tx1"/>
              </a:solidFill>
            </a:endParaRPr>
          </a:p>
          <a:p>
            <a:pPr marL="179388">
              <a:defRPr/>
            </a:pPr>
            <a:r>
              <a:rPr lang="pl-PL" sz="1600" dirty="0">
                <a:solidFill>
                  <a:schemeClr val="tx1"/>
                </a:solidFill>
              </a:rPr>
              <a:t>1KIV</a:t>
            </a:r>
            <a:endParaRPr sz="1600" dirty="0"/>
          </a:p>
          <a:p>
            <a:pPr marL="179388">
              <a:defRPr/>
            </a:pPr>
            <a:r>
              <a:rPr lang="pl-PL" sz="1600" dirty="0">
                <a:solidFill>
                  <a:schemeClr val="tx1"/>
                </a:solidFill>
              </a:rPr>
              <a:t>7REX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C959E254-4334-87CD-E112-06A4B73E0263}"/>
              </a:ext>
            </a:extLst>
          </p:cNvPr>
          <p:cNvGrpSpPr/>
          <p:nvPr/>
        </p:nvGrpSpPr>
        <p:grpSpPr>
          <a:xfrm>
            <a:off x="1010473" y="3745307"/>
            <a:ext cx="2765485" cy="2535571"/>
            <a:chOff x="7377728" y="2210259"/>
            <a:chExt cx="2765485" cy="2535571"/>
          </a:xfrm>
        </p:grpSpPr>
        <p:sp>
          <p:nvSpPr>
            <p:cNvPr id="10" name="Objaśnienie prostokątne zaokrąglone 9"/>
            <p:cNvSpPr/>
            <p:nvPr/>
          </p:nvSpPr>
          <p:spPr bwMode="auto">
            <a:xfrm>
              <a:off x="7377728" y="2210259"/>
              <a:ext cx="2765485" cy="2535571"/>
            </a:xfrm>
            <a:prstGeom prst="wedgeRoundRectCallout">
              <a:avLst>
                <a:gd name="adj1" fmla="val 77570"/>
                <a:gd name="adj2" fmla="val -24130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0488">
                <a:spcAft>
                  <a:spcPts val="600"/>
                </a:spcAft>
                <a:defRPr/>
              </a:pPr>
              <a:r>
                <a:rPr lang="en-US" b="1" dirty="0">
                  <a:solidFill>
                    <a:schemeClr val="tx1"/>
                  </a:solidFill>
                </a:rPr>
                <a:t>T</a:t>
              </a:r>
              <a:r>
                <a:rPr lang="pl-PL" b="1" dirty="0" err="1">
                  <a:solidFill>
                    <a:schemeClr val="tx1"/>
                  </a:solidFill>
                </a:rPr>
                <a:t>ype</a:t>
              </a:r>
              <a:r>
                <a:rPr lang="pl-PL" b="1" dirty="0">
                  <a:solidFill>
                    <a:schemeClr val="tx1"/>
                  </a:solidFill>
                </a:rPr>
                <a:t> 2</a:t>
              </a:r>
              <a:r>
                <a:rPr lang="en-US" b="1" dirty="0">
                  <a:solidFill>
                    <a:schemeClr val="tx1"/>
                  </a:solidFill>
                </a:rPr>
                <a:t>:</a:t>
              </a:r>
              <a:endParaRPr b="1" dirty="0"/>
            </a:p>
            <a:p>
              <a:pPr marL="90488">
                <a:defRPr/>
              </a:pPr>
              <a:r>
                <a:rPr lang="pl-PL" sz="1600" dirty="0">
                  <a:solidFill>
                    <a:schemeClr val="tx1"/>
                  </a:solidFill>
                </a:rPr>
                <a:t>2L1V (NMR)</a:t>
              </a:r>
              <a:endParaRPr sz="1600" dirty="0"/>
            </a:p>
            <a:p>
              <a:pPr marL="90488">
                <a:defRPr/>
              </a:pPr>
              <a:r>
                <a:rPr lang="pl-PL" sz="1600" dirty="0">
                  <a:solidFill>
                    <a:schemeClr val="tx1"/>
                  </a:solidFill>
                </a:rPr>
                <a:t>3FU2, </a:t>
              </a:r>
            </a:p>
            <a:p>
              <a:pPr marL="90488">
                <a:defRPr/>
              </a:pPr>
              <a:r>
                <a:rPr lang="pl-PL" sz="1600" dirty="0">
                  <a:solidFill>
                    <a:schemeClr val="tx1"/>
                  </a:solidFill>
                </a:rPr>
                <a:t>3Q50, 3Q51</a:t>
              </a:r>
              <a:endParaRPr sz="1600" dirty="0"/>
            </a:p>
            <a:p>
              <a:pPr marL="90488">
                <a:defRPr/>
              </a:pPr>
              <a:r>
                <a:rPr lang="pl-PL" sz="1600" dirty="0">
                  <a:solidFill>
                    <a:schemeClr val="tx1"/>
                  </a:solidFill>
                </a:rPr>
                <a:t>6VUI, 6VUH (</a:t>
              </a:r>
              <a:r>
                <a:rPr lang="pl-PL" sz="1600" dirty="0" err="1">
                  <a:solidFill>
                    <a:schemeClr val="tx1"/>
                  </a:solidFill>
                </a:rPr>
                <a:t>apo</a:t>
              </a:r>
              <a:r>
                <a:rPr lang="pl-PL" sz="1600" dirty="0">
                  <a:solidFill>
                    <a:schemeClr val="tx1"/>
                  </a:solidFill>
                </a:rPr>
                <a:t>)</a:t>
              </a:r>
              <a:endParaRPr sz="1600" dirty="0"/>
            </a:p>
            <a:p>
              <a:pPr marL="90488">
                <a:defRPr/>
              </a:pPr>
              <a:r>
                <a:rPr lang="pl-PL" sz="1600" dirty="0">
                  <a:solidFill>
                    <a:schemeClr val="tx1"/>
                  </a:solidFill>
                </a:rPr>
                <a:t>3GCA</a:t>
              </a:r>
              <a:endParaRPr sz="1600" dirty="0"/>
            </a:p>
            <a:p>
              <a:pPr marL="90488">
                <a:defRPr/>
              </a:pPr>
              <a:r>
                <a:rPr lang="pl-PL" sz="1600" dirty="0">
                  <a:solidFill>
                    <a:schemeClr val="tx1"/>
                  </a:solidFill>
                </a:rPr>
                <a:t>6E1S, 6E1T, 6E1U, 6E1V, 6E1W,</a:t>
              </a:r>
              <a:endParaRPr sz="1600" dirty="0"/>
            </a:p>
            <a:p>
              <a:pPr marL="90488">
                <a:defRPr/>
              </a:pPr>
              <a:r>
                <a:rPr lang="pl-PL" sz="1600" dirty="0">
                  <a:solidFill>
                    <a:schemeClr val="tx1"/>
                  </a:solidFill>
                </a:rPr>
                <a:t>7E9E, 7E9I</a:t>
              </a:r>
              <a:endParaRPr sz="1600" dirty="0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316" t="4690" r="15432" b="5036"/>
            <a:stretch/>
          </p:blipFill>
          <p:spPr bwMode="auto">
            <a:xfrm>
              <a:off x="9210836" y="2429628"/>
              <a:ext cx="812455" cy="10484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B86068B2-32BA-3EA7-9DAB-D95BDA5544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83" r="14113"/>
          <a:stretch/>
        </p:blipFill>
        <p:spPr bwMode="auto">
          <a:xfrm>
            <a:off x="2842153" y="2242561"/>
            <a:ext cx="813883" cy="1061348"/>
          </a:xfrm>
          <a:prstGeom prst="rect">
            <a:avLst/>
          </a:prstGeom>
          <a:solidFill>
            <a:srgbClr val="DEEBF7"/>
          </a:solidFill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7835</TotalTime>
  <Words>2592</Words>
  <Application>Microsoft Office PowerPoint</Application>
  <PresentationFormat>Panoramiczny</PresentationFormat>
  <Paragraphs>360</Paragraphs>
  <Slides>30</Slides>
  <Notes>18</Notes>
  <HiddenSlides>0</HiddenSlides>
  <MMClips>4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Noto Sans CJK SC Regular</vt:lpstr>
      <vt:lpstr>Open Sans</vt:lpstr>
      <vt:lpstr>Raleway</vt:lpstr>
      <vt:lpstr>Symbol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szachniuk</dc:creator>
  <cp:lastModifiedBy>Maciej Antczak</cp:lastModifiedBy>
  <cp:revision>956</cp:revision>
  <dcterms:created xsi:type="dcterms:W3CDTF">2022-09-19T18:53:18Z</dcterms:created>
  <dcterms:modified xsi:type="dcterms:W3CDTF">2023-01-31T21:13:28Z</dcterms:modified>
</cp:coreProperties>
</file>