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28"/>
  </p:notesMasterIdLst>
  <p:sldIdLst>
    <p:sldId id="256" r:id="rId2"/>
    <p:sldId id="422" r:id="rId3"/>
    <p:sldId id="423" r:id="rId4"/>
    <p:sldId id="424" r:id="rId5"/>
    <p:sldId id="425" r:id="rId6"/>
    <p:sldId id="426" r:id="rId7"/>
    <p:sldId id="427" r:id="rId8"/>
    <p:sldId id="428" r:id="rId9"/>
    <p:sldId id="410" r:id="rId10"/>
    <p:sldId id="412" r:id="rId11"/>
    <p:sldId id="411" r:id="rId12"/>
    <p:sldId id="415" r:id="rId13"/>
    <p:sldId id="418" r:id="rId14"/>
    <p:sldId id="419" r:id="rId15"/>
    <p:sldId id="420" r:id="rId16"/>
    <p:sldId id="408" r:id="rId17"/>
    <p:sldId id="429" r:id="rId18"/>
    <p:sldId id="431" r:id="rId19"/>
    <p:sldId id="432" r:id="rId20"/>
    <p:sldId id="430" r:id="rId21"/>
    <p:sldId id="421" r:id="rId22"/>
    <p:sldId id="433" r:id="rId23"/>
    <p:sldId id="434" r:id="rId24"/>
    <p:sldId id="435" r:id="rId25"/>
    <p:sldId id="406" r:id="rId26"/>
    <p:sldId id="26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203079"/>
    <a:srgbClr val="FFAC83"/>
    <a:srgbClr val="94F494"/>
    <a:srgbClr val="ACD7E5"/>
    <a:srgbClr val="FFFFFF"/>
    <a:srgbClr val="166E1C"/>
    <a:srgbClr val="CDFEFF"/>
    <a:srgbClr val="717115"/>
    <a:srgbClr val="D4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0" autoAdjust="0"/>
  </p:normalViewPr>
  <p:slideViewPr>
    <p:cSldViewPr snapToGrid="0">
      <p:cViewPr varScale="1">
        <p:scale>
          <a:sx n="62" d="100"/>
          <a:sy n="62" d="100"/>
        </p:scale>
        <p:origin x="189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2964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335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151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644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450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355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459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16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3496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049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900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1931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862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388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626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920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984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4779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0899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7560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629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ELIXIR">
  <p:cSld name="Title slide ELIXI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72000"/>
            <a:ext cx="12049200" cy="6714000"/>
          </a:xfrm>
          <a:prstGeom prst="rect">
            <a:avLst/>
          </a:prstGeom>
        </p:spPr>
      </p:pic>
      <p:pic>
        <p:nvPicPr>
          <p:cNvPr id="21" name="Picture 4" descr="https://www.ectstar.eu/wp-content/uploads/2022/11/Eutopia_flag_square-150x150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72000"/>
            <a:ext cx="1665360" cy="16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 userDrawn="1"/>
        </p:nvSpPr>
        <p:spPr>
          <a:xfrm>
            <a:off x="72000" y="72000"/>
            <a:ext cx="12049200" cy="6714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Google Shape;16;p2"/>
          <p:cNvSpPr txBox="1">
            <a:spLocks noGrp="1"/>
          </p:cNvSpPr>
          <p:nvPr userDrawn="1">
            <p:ph type="ctrTitle"/>
          </p:nvPr>
        </p:nvSpPr>
        <p:spPr>
          <a:xfrm>
            <a:off x="1538800" y="3357000"/>
            <a:ext cx="97359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5000" b="1">
                <a:solidFill>
                  <a:schemeClr val="accent3">
                    <a:lumMod val="50000"/>
                  </a:schemeClr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 userDrawn="1">
            <p:ph type="subTitle" idx="1"/>
          </p:nvPr>
        </p:nvSpPr>
        <p:spPr>
          <a:xfrm>
            <a:off x="3503712" y="4293097"/>
            <a:ext cx="7755467" cy="89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560"/>
              </a:spcBef>
              <a:spcAft>
                <a:spcPts val="0"/>
              </a:spcAft>
              <a:buSzPts val="2800"/>
              <a:buFont typeface="Corbel"/>
              <a:buNone/>
              <a:defRPr sz="2800" i="1">
                <a:solidFill>
                  <a:schemeClr val="accent3">
                    <a:lumMod val="75000"/>
                  </a:schemeClr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 userDrawn="1">
            <p:ph type="body" idx="2"/>
          </p:nvPr>
        </p:nvSpPr>
        <p:spPr>
          <a:xfrm>
            <a:off x="6761891" y="5192680"/>
            <a:ext cx="4512733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Font typeface="Corbel"/>
              <a:buNone/>
              <a:defRPr sz="1800">
                <a:solidFill>
                  <a:schemeClr val="accent3">
                    <a:lumMod val="75000"/>
                  </a:schemeClr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19403" y="332656"/>
            <a:ext cx="108712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711200" y="1525589"/>
            <a:ext cx="108712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CELERATE slide content">
  <p:cSld name="EXCELERATE slide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19667" y="333375"/>
            <a:ext cx="108712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59250" y="1447425"/>
            <a:ext cx="4593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LIXIR-thank-you no social">
  <p:cSld name="ELIXIR-thank-you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/>
        </p:nvSpPr>
        <p:spPr>
          <a:xfrm>
            <a:off x="7440084" y="5445126"/>
            <a:ext cx="39030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0" tIns="32650" rIns="65300" bIns="326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003F41"/>
                </a:solidFill>
                <a:latin typeface="Corbel"/>
                <a:ea typeface="Corbel"/>
                <a:cs typeface="Corbel"/>
                <a:sym typeface="Corbel"/>
              </a:rPr>
              <a:t>www.elixir-europe.org</a:t>
            </a:r>
            <a:endParaRPr sz="2400" i="1">
              <a:solidFill>
                <a:srgbClr val="003F4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ctrTitle"/>
          </p:nvPr>
        </p:nvSpPr>
        <p:spPr>
          <a:xfrm>
            <a:off x="911424" y="3645025"/>
            <a:ext cx="10363200" cy="12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rgbClr val="172C4B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3953575" y="4669210"/>
            <a:ext cx="4512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 rtl="0">
              <a:spcBef>
                <a:spcPts val="360"/>
              </a:spcBef>
              <a:spcAft>
                <a:spcPts val="0"/>
              </a:spcAft>
              <a:buSzPts val="1800"/>
              <a:buFont typeface="Corbel"/>
              <a:buNone/>
              <a:defRPr sz="1800">
                <a:solidFill>
                  <a:schemeClr val="dk2"/>
                </a:solidFill>
              </a:defRPr>
            </a:lvl1pPr>
            <a:lvl2pPr marL="914400" lvl="1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>
  <p:cSld name="Divider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ctrTitle"/>
          </p:nvPr>
        </p:nvSpPr>
        <p:spPr>
          <a:xfrm>
            <a:off x="911424" y="3645025"/>
            <a:ext cx="10363200" cy="122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rgbClr val="172C4B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"/>
          </p:nvPr>
        </p:nvSpPr>
        <p:spPr>
          <a:xfrm>
            <a:off x="6768075" y="4869160"/>
            <a:ext cx="4512733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Font typeface="Corbel"/>
              <a:buNone/>
              <a:defRPr sz="1800">
                <a:solidFill>
                  <a:schemeClr val="dk2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26" name="Picture 2" descr="https://www.ectstar.eu/wp-content/uploads/2022/11/Eutopia_flag_square-150x15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6625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2031" y="166255"/>
            <a:ext cx="3722593" cy="2775618"/>
          </a:xfrm>
          <a:prstGeom prst="rect">
            <a:avLst/>
          </a:prstGeom>
        </p:spPr>
      </p:pic>
      <p:sp>
        <p:nvSpPr>
          <p:cNvPr id="3" name="Prostokąt 2"/>
          <p:cNvSpPr/>
          <p:nvPr userDrawn="1"/>
        </p:nvSpPr>
        <p:spPr>
          <a:xfrm>
            <a:off x="2476500" y="16625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fontAlgn="base"/>
            <a:r>
              <a:rPr lang="en-US" b="0" i="0" cap="all" dirty="0">
                <a:solidFill>
                  <a:srgbClr val="0068B4"/>
                </a:solidFill>
                <a:effectLst/>
                <a:latin typeface="Montserrat"/>
              </a:rPr>
              <a:t>STRUCTURE AND TOPOLOGY OF RNA IN LIVING SYSTEMS </a:t>
            </a:r>
            <a:endParaRPr lang="pl-PL" b="0" i="0" cap="all" dirty="0">
              <a:solidFill>
                <a:srgbClr val="0068B4"/>
              </a:solidFill>
              <a:effectLst/>
              <a:latin typeface="Montserrat"/>
            </a:endParaRPr>
          </a:p>
          <a:p>
            <a:pPr algn="l" fontAlgn="base"/>
            <a:r>
              <a:rPr lang="pl-PL" sz="14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Trento</a:t>
            </a:r>
            <a:r>
              <a:rPr lang="pl-PL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January</a:t>
            </a:r>
            <a:r>
              <a:rPr lang="pl-PL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30 – </a:t>
            </a: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February</a:t>
            </a:r>
            <a:r>
              <a:rPr lang="pl-PL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2, </a:t>
            </a: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2023</a:t>
            </a:r>
            <a:endParaRPr lang="pl-PL" sz="14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719403" y="332656"/>
            <a:ext cx="108712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711200" y="1219200"/>
            <a:ext cx="5334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Font typeface="Corbel"/>
              <a:buChar char="•"/>
              <a:defRPr sz="2800"/>
            </a:lvl1pPr>
            <a:lvl2pPr marL="914400" lvl="1" indent="-381000" algn="l"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6248400" y="1219200"/>
            <a:ext cx="5334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Font typeface="Corbel"/>
              <a:buChar char="•"/>
              <a:defRPr sz="2800"/>
            </a:lvl1pPr>
            <a:lvl2pPr marL="914400" lvl="1" indent="-381000" algn="l"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719403" y="332656"/>
            <a:ext cx="108712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19667" y="333375"/>
            <a:ext cx="108712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711200" y="1525589"/>
            <a:ext cx="108712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orbe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55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55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55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https://github.com/RNA-Puzzles" TargetMode="Externa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sb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naspider.cs.put.poznan.pl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tprot.cent.uw.edu.pl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dzarmola/knot_pul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naspider.cs.put.poznan.p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naspider.cs.put.poznan.pl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hyperlink" Target="https://www.cs.put.poznan.pl/mantczak/spider.zi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ctrTitle"/>
          </p:nvPr>
        </p:nvSpPr>
        <p:spPr>
          <a:xfrm>
            <a:off x="2194560" y="4194927"/>
            <a:ext cx="9080064" cy="52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l-PL" sz="3000" dirty="0" err="1"/>
              <a:t>Spiders</a:t>
            </a:r>
            <a:r>
              <a:rPr lang="pl-PL" sz="3000" dirty="0"/>
              <a:t>, </a:t>
            </a:r>
            <a:r>
              <a:rPr lang="pl-PL" sz="3000" dirty="0" err="1"/>
              <a:t>entanglements</a:t>
            </a:r>
            <a:r>
              <a:rPr lang="pl-PL" sz="3000" dirty="0"/>
              <a:t>, and RNA </a:t>
            </a:r>
            <a:r>
              <a:rPr lang="pl-PL" sz="3000" dirty="0" err="1"/>
              <a:t>structure</a:t>
            </a:r>
            <a:r>
              <a:rPr lang="pl-PL" sz="3000" dirty="0"/>
              <a:t> </a:t>
            </a:r>
            <a:r>
              <a:rPr lang="pl-PL" sz="3000" dirty="0" err="1"/>
              <a:t>prediction</a:t>
            </a:r>
            <a:r>
              <a:rPr lang="pl-PL" sz="3000" dirty="0"/>
              <a:t> </a:t>
            </a:r>
            <a:endParaRPr sz="3000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2"/>
          </p:nvPr>
        </p:nvSpPr>
        <p:spPr>
          <a:xfrm>
            <a:off x="3916681" y="4812322"/>
            <a:ext cx="7357944" cy="127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800"/>
              </a:spcAft>
            </a:pPr>
            <a:r>
              <a:rPr lang="en-US" sz="2500" b="1" dirty="0"/>
              <a:t>Marta Szachniuk</a:t>
            </a:r>
            <a:endParaRPr lang="pl-PL" sz="2500" b="1" dirty="0"/>
          </a:p>
          <a:p>
            <a:pPr marL="0" lvl="0" indent="0">
              <a:spcBef>
                <a:spcPts val="0"/>
              </a:spcBef>
              <a:spcAft>
                <a:spcPts val="600"/>
              </a:spcAft>
            </a:pPr>
            <a:r>
              <a:rPr lang="pl-PL" sz="2000" dirty="0" err="1"/>
              <a:t>Poznan</a:t>
            </a:r>
            <a:r>
              <a:rPr lang="pl-PL" sz="2000" dirty="0"/>
              <a:t> University of Technology, PL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</a:pPr>
            <a:r>
              <a:rPr lang="pl-PL" sz="2000" dirty="0" err="1"/>
              <a:t>Institute</a:t>
            </a:r>
            <a:r>
              <a:rPr lang="pl-PL" sz="2000" dirty="0"/>
              <a:t> of </a:t>
            </a:r>
            <a:r>
              <a:rPr lang="pl-PL" sz="2000" dirty="0" err="1"/>
              <a:t>Bioorganic</a:t>
            </a:r>
            <a:r>
              <a:rPr lang="pl-PL" sz="2000" dirty="0"/>
              <a:t> </a:t>
            </a:r>
            <a:r>
              <a:rPr lang="pl-PL" sz="2000" dirty="0" err="1"/>
              <a:t>Chemistry</a:t>
            </a:r>
            <a:r>
              <a:rPr lang="pl-PL" sz="2000" dirty="0"/>
              <a:t> PAS, PL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24" y="2405751"/>
            <a:ext cx="1505712" cy="186537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288072"/>
            <a:ext cx="12192000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sz="1600" b="1" cap="all" dirty="0">
                <a:solidFill>
                  <a:srgbClr val="0068B4"/>
                </a:solidFill>
                <a:latin typeface="Montserrat"/>
              </a:rPr>
              <a:t>STRUCTURE AND TOPOLOGY OF RNA IN LIVING SYSTEMS</a:t>
            </a:r>
            <a:endParaRPr lang="pl-PL" sz="1600" b="1" cap="all" dirty="0">
              <a:solidFill>
                <a:srgbClr val="0068B4"/>
              </a:solidFill>
              <a:latin typeface="Montserrat"/>
            </a:endParaRPr>
          </a:p>
          <a:p>
            <a:pPr algn="ctr" fontAlgn="base">
              <a:lnSpc>
                <a:spcPct val="150000"/>
              </a:lnSpc>
            </a:pPr>
            <a:r>
              <a:rPr lang="pl-PL" sz="1600" b="1" dirty="0" err="1">
                <a:solidFill>
                  <a:srgbClr val="0068B4"/>
                </a:solidFill>
                <a:latin typeface="Montserrat"/>
              </a:rPr>
              <a:t>Trento</a:t>
            </a:r>
            <a:r>
              <a:rPr lang="pl-PL" sz="1600" b="1" dirty="0">
                <a:solidFill>
                  <a:srgbClr val="0068B4"/>
                </a:solidFill>
                <a:latin typeface="Montserrat"/>
              </a:rPr>
              <a:t>, January 30 – </a:t>
            </a:r>
            <a:r>
              <a:rPr lang="pl-PL" sz="1600" b="1" dirty="0" err="1">
                <a:solidFill>
                  <a:srgbClr val="0068B4"/>
                </a:solidFill>
                <a:latin typeface="Montserrat"/>
              </a:rPr>
              <a:t>February</a:t>
            </a:r>
            <a:r>
              <a:rPr lang="pl-PL" sz="1600" b="1" dirty="0">
                <a:solidFill>
                  <a:srgbClr val="0068B4"/>
                </a:solidFill>
                <a:latin typeface="Montserrat"/>
              </a:rPr>
              <a:t> 2, 2023</a:t>
            </a:r>
            <a:endParaRPr lang="en-US" sz="1600" b="1" dirty="0">
              <a:solidFill>
                <a:srgbClr val="0068B4"/>
              </a:solidFill>
              <a:latin typeface="Montserrat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33DA174-5C71-C7A9-BB45-9AFE7C5F3E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9" y="4768106"/>
            <a:ext cx="1366892" cy="13668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Looking</a:t>
            </a:r>
            <a:r>
              <a:rPr lang="pl-PL" dirty="0">
                <a:solidFill>
                  <a:srgbClr val="203079"/>
                </a:solidFill>
              </a:rPr>
              <a:t> for </a:t>
            </a:r>
            <a:r>
              <a:rPr lang="pl-PL" dirty="0" err="1">
                <a:solidFill>
                  <a:srgbClr val="203079"/>
                </a:solidFill>
              </a:rPr>
              <a:t>entanglements</a:t>
            </a:r>
            <a:r>
              <a:rPr lang="pl-PL" dirty="0">
                <a:solidFill>
                  <a:srgbClr val="203079"/>
                </a:solidFill>
              </a:rPr>
              <a:t> in </a:t>
            </a:r>
            <a:r>
              <a:rPr lang="pl-PL" dirty="0" err="1">
                <a:solidFill>
                  <a:srgbClr val="203079"/>
                </a:solidFill>
              </a:rPr>
              <a:t>predicted</a:t>
            </a:r>
            <a:r>
              <a:rPr lang="pl-PL" dirty="0">
                <a:solidFill>
                  <a:srgbClr val="203079"/>
                </a:solidFill>
              </a:rPr>
              <a:t> RNA </a:t>
            </a:r>
            <a:r>
              <a:rPr lang="pl-PL" dirty="0" err="1">
                <a:solidFill>
                  <a:srgbClr val="203079"/>
                </a:solidFill>
              </a:rPr>
              <a:t>structures</a:t>
            </a:r>
            <a:endParaRPr dirty="0">
              <a:solidFill>
                <a:srgbClr val="203079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9E6357A-D0ED-4F61-9E1B-369271498875}"/>
              </a:ext>
            </a:extLst>
          </p:cNvPr>
          <p:cNvSpPr txBox="1"/>
          <p:nvPr/>
        </p:nvSpPr>
        <p:spPr>
          <a:xfrm>
            <a:off x="3367617" y="2893594"/>
            <a:ext cx="3810000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Github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repository</a:t>
            </a:r>
            <a:endParaRPr lang="pl-PL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22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1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22 target RNA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(X-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33400" lvl="1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1,028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predicted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RNA 3D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A6369B6-C2DA-4280-928D-46F864B6B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667" y="1431027"/>
            <a:ext cx="2914650" cy="4191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FD122CA-6E08-4603-B650-6E5C6DE1273F}"/>
              </a:ext>
            </a:extLst>
          </p:cNvPr>
          <p:cNvSpPr txBox="1"/>
          <p:nvPr/>
        </p:nvSpPr>
        <p:spPr>
          <a:xfrm>
            <a:off x="1452562" y="1874733"/>
            <a:ext cx="3551238" cy="71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0" i="0" u="none" strike="noStrike" dirty="0">
                <a:solidFill>
                  <a:srgbClr val="006FB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https://github.com/RNA-Puzzles</a:t>
            </a:r>
            <a:endParaRPr lang="pl-PL" sz="1600" b="0" i="0" u="none" strike="noStrike" dirty="0">
              <a:solidFill>
                <a:srgbClr val="006FB7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pl-PL" altLang="pl-PL" sz="120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Magnus </a:t>
            </a:r>
            <a:r>
              <a:rPr kumimoji="0" lang="pl-PL" altLang="pl-PL" sz="120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0" lang="pl-PL" altLang="pl-PL" sz="120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(2020) </a:t>
            </a:r>
            <a:r>
              <a:rPr kumimoji="0" lang="pl-PL" altLang="pl-PL" sz="1200" i="1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Nucleic</a:t>
            </a:r>
            <a:r>
              <a:rPr kumimoji="0" lang="pl-PL" altLang="pl-PL" sz="120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200" i="1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Acids</a:t>
            </a:r>
            <a:r>
              <a:rPr kumimoji="0" lang="pl-PL" altLang="pl-PL" sz="120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Res</a:t>
            </a:r>
            <a:r>
              <a:rPr kumimoji="0" lang="pl-PL" altLang="pl-PL" sz="120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48(2):576–588</a:t>
            </a:r>
            <a:r>
              <a:rPr kumimoji="0" lang="pl-PL" altLang="pl-PL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1A544EE-02C3-4935-ABA3-CFDAFCC50DA5}"/>
              </a:ext>
            </a:extLst>
          </p:cNvPr>
          <p:cNvSpPr txBox="1"/>
          <p:nvPr/>
        </p:nvSpPr>
        <p:spPr>
          <a:xfrm>
            <a:off x="5808662" y="4732452"/>
            <a:ext cx="3957638" cy="153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Test set (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predicted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995 non-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redundant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RNA 3D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226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webserver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category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769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human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category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D2D8909-A6E9-4B72-A062-774140EEE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186" y="1431028"/>
            <a:ext cx="2940147" cy="29940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sx="101000" sy="101000" algn="ctr" rotWithShape="0">
              <a:schemeClr val="bg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278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Entanglements</a:t>
            </a:r>
            <a:r>
              <a:rPr lang="pl-PL" dirty="0">
                <a:solidFill>
                  <a:srgbClr val="203079"/>
                </a:solidFill>
              </a:rPr>
              <a:t> in </a:t>
            </a:r>
            <a:r>
              <a:rPr lang="pl-PL" dirty="0" err="1">
                <a:solidFill>
                  <a:srgbClr val="203079"/>
                </a:solidFill>
              </a:rPr>
              <a:t>predicted</a:t>
            </a:r>
            <a:r>
              <a:rPr lang="pl-PL" dirty="0">
                <a:solidFill>
                  <a:srgbClr val="203079"/>
                </a:solidFill>
              </a:rPr>
              <a:t> RNA </a:t>
            </a:r>
            <a:r>
              <a:rPr lang="pl-PL" dirty="0" err="1">
                <a:solidFill>
                  <a:srgbClr val="203079"/>
                </a:solidFill>
              </a:rPr>
              <a:t>structures</a:t>
            </a:r>
            <a:endParaRPr dirty="0">
              <a:solidFill>
                <a:srgbClr val="203079"/>
              </a:solidFill>
            </a:endParaRPr>
          </a:p>
        </p:txBody>
      </p:sp>
      <p:sp>
        <p:nvSpPr>
          <p:cNvPr id="2067" name="Prostokąt 2066">
            <a:extLst>
              <a:ext uri="{FF2B5EF4-FFF2-40B4-BE49-F238E27FC236}">
                <a16:creationId xmlns:a16="http://schemas.microsoft.com/office/drawing/2014/main" id="{B8A9404D-81A0-42B5-A2F8-38F76B504582}"/>
              </a:ext>
            </a:extLst>
          </p:cNvPr>
          <p:cNvSpPr/>
          <p:nvPr/>
        </p:nvSpPr>
        <p:spPr>
          <a:xfrm>
            <a:off x="127000" y="5603030"/>
            <a:ext cx="2250354" cy="1112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056" name="Grupa 2055">
            <a:extLst>
              <a:ext uri="{FF2B5EF4-FFF2-40B4-BE49-F238E27FC236}">
                <a16:creationId xmlns:a16="http://schemas.microsoft.com/office/drawing/2014/main" id="{F5A6F951-4505-447B-B193-5F77D160322E}"/>
              </a:ext>
            </a:extLst>
          </p:cNvPr>
          <p:cNvGrpSpPr/>
          <p:nvPr/>
        </p:nvGrpSpPr>
        <p:grpSpPr>
          <a:xfrm>
            <a:off x="719667" y="1245038"/>
            <a:ext cx="4500000" cy="5279587"/>
            <a:chOff x="1113030" y="1245038"/>
            <a:chExt cx="4500000" cy="5279587"/>
          </a:xfrm>
        </p:grpSpPr>
        <p:sp>
          <p:nvSpPr>
            <p:cNvPr id="2055" name="Prostokąt 2054">
              <a:extLst>
                <a:ext uri="{FF2B5EF4-FFF2-40B4-BE49-F238E27FC236}">
                  <a16:creationId xmlns:a16="http://schemas.microsoft.com/office/drawing/2014/main" id="{46DAAF3B-61BE-4E7C-9635-C0A8F9A8F4D1}"/>
                </a:ext>
              </a:extLst>
            </p:cNvPr>
            <p:cNvSpPr/>
            <p:nvPr/>
          </p:nvSpPr>
          <p:spPr>
            <a:xfrm>
              <a:off x="1113030" y="1701214"/>
              <a:ext cx="4500000" cy="4823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4E2744A2-B0A3-497F-8743-84AFF047185D}"/>
                </a:ext>
              </a:extLst>
            </p:cNvPr>
            <p:cNvSpPr txBox="1"/>
            <p:nvPr/>
          </p:nvSpPr>
          <p:spPr>
            <a:xfrm>
              <a:off x="1225101" y="2005110"/>
              <a:ext cx="154561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14%</a:t>
              </a: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F5A28EE2-A424-4517-AA07-2ED1C787548A}"/>
                </a:ext>
              </a:extLst>
            </p:cNvPr>
            <p:cNvSpPr txBox="1"/>
            <p:nvPr/>
          </p:nvSpPr>
          <p:spPr>
            <a:xfrm>
              <a:off x="2831431" y="2292167"/>
              <a:ext cx="15472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structures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with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entanglements</a:t>
              </a:r>
              <a:endParaRPr lang="pl-P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2C90BB08-EC8B-4DB5-AFF5-79A93FB74FCF}"/>
                </a:ext>
              </a:extLst>
            </p:cNvPr>
            <p:cNvSpPr txBox="1"/>
            <p:nvPr/>
          </p:nvSpPr>
          <p:spPr>
            <a:xfrm>
              <a:off x="2281640" y="3240648"/>
              <a:ext cx="85151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68%</a:t>
              </a:r>
            </a:p>
          </p:txBody>
        </p: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D1B6F7B6-3612-4787-BF6B-C3898C3FBB76}"/>
                </a:ext>
              </a:extLst>
            </p:cNvPr>
            <p:cNvSpPr txBox="1"/>
            <p:nvPr/>
          </p:nvSpPr>
          <p:spPr>
            <a:xfrm>
              <a:off x="2281640" y="3881353"/>
              <a:ext cx="8659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23%</a:t>
              </a:r>
            </a:p>
          </p:txBody>
        </p:sp>
        <p:cxnSp>
          <p:nvCxnSpPr>
            <p:cNvPr id="13" name="Łącznik: łamany 12">
              <a:extLst>
                <a:ext uri="{FF2B5EF4-FFF2-40B4-BE49-F238E27FC236}">
                  <a16:creationId xmlns:a16="http://schemas.microsoft.com/office/drawing/2014/main" id="{97143A72-3E84-4758-B76E-E22733CBCDEB}"/>
                </a:ext>
              </a:extLst>
            </p:cNvPr>
            <p:cNvCxnSpPr>
              <a:stCxn id="9" idx="2"/>
              <a:endCxn id="22" idx="1"/>
            </p:cNvCxnSpPr>
            <p:nvPr/>
          </p:nvCxnSpPr>
          <p:spPr>
            <a:xfrm rot="16200000" flipH="1">
              <a:off x="1891337" y="3127344"/>
              <a:ext cx="496874" cy="283731"/>
            </a:xfrm>
            <a:prstGeom prst="bentConnector2">
              <a:avLst/>
            </a:prstGeom>
            <a:ln w="190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: łamany 25">
              <a:extLst>
                <a:ext uri="{FF2B5EF4-FFF2-40B4-BE49-F238E27FC236}">
                  <a16:creationId xmlns:a16="http://schemas.microsoft.com/office/drawing/2014/main" id="{67FBBE30-0524-49DE-8CE6-74C34652F2E9}"/>
                </a:ext>
              </a:extLst>
            </p:cNvPr>
            <p:cNvCxnSpPr>
              <a:cxnSpLocks/>
              <a:stCxn id="9" idx="2"/>
              <a:endCxn id="23" idx="1"/>
            </p:cNvCxnSpPr>
            <p:nvPr/>
          </p:nvCxnSpPr>
          <p:spPr>
            <a:xfrm rot="16200000" flipH="1">
              <a:off x="1570985" y="3447696"/>
              <a:ext cx="1137579" cy="283731"/>
            </a:xfrm>
            <a:prstGeom prst="bentConnector2">
              <a:avLst/>
            </a:prstGeom>
            <a:ln w="190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FF330E61-4952-4B92-B6DF-0DA4D5A7B271}"/>
                </a:ext>
              </a:extLst>
            </p:cNvPr>
            <p:cNvSpPr txBox="1"/>
            <p:nvPr/>
          </p:nvSpPr>
          <p:spPr>
            <a:xfrm>
              <a:off x="3344678" y="3354093"/>
              <a:ext cx="19704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have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entanglement</a:t>
              </a:r>
              <a:endParaRPr lang="pl-P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pole tekstowe 38">
              <a:extLst>
                <a:ext uri="{FF2B5EF4-FFF2-40B4-BE49-F238E27FC236}">
                  <a16:creationId xmlns:a16="http://schemas.microsoft.com/office/drawing/2014/main" id="{EC52906C-F7C7-4DFF-8560-4D4288D661D1}"/>
                </a:ext>
              </a:extLst>
            </p:cNvPr>
            <p:cNvSpPr txBox="1"/>
            <p:nvPr/>
          </p:nvSpPr>
          <p:spPr>
            <a:xfrm>
              <a:off x="1113030" y="1245038"/>
              <a:ext cx="45000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l-PL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Entangled</a:t>
              </a:r>
              <a:r>
                <a:rPr lang="pl-PL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structures</a:t>
              </a:r>
              <a:endParaRPr lang="pl-PL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id="{6943AB6C-C357-4005-AF88-457B9E39A4EB}"/>
                </a:ext>
              </a:extLst>
            </p:cNvPr>
            <p:cNvSpPr txBox="1"/>
            <p:nvPr/>
          </p:nvSpPr>
          <p:spPr>
            <a:xfrm>
              <a:off x="2315301" y="4522058"/>
              <a:ext cx="6559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4%</a:t>
              </a:r>
            </a:p>
          </p:txBody>
        </p:sp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56844626-CB7D-4509-BA78-ED63AADB7E33}"/>
                </a:ext>
              </a:extLst>
            </p:cNvPr>
            <p:cNvSpPr txBox="1"/>
            <p:nvPr/>
          </p:nvSpPr>
          <p:spPr>
            <a:xfrm>
              <a:off x="2315301" y="5156754"/>
              <a:ext cx="97174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3.6%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AAAC5D49-C0B2-492F-A3F8-991C0214FEFC}"/>
                </a:ext>
              </a:extLst>
            </p:cNvPr>
            <p:cNvSpPr txBox="1"/>
            <p:nvPr/>
          </p:nvSpPr>
          <p:spPr>
            <a:xfrm>
              <a:off x="2315301" y="5791450"/>
              <a:ext cx="95731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0.7%</a:t>
              </a:r>
            </a:p>
          </p:txBody>
        </p:sp>
        <p:cxnSp>
          <p:nvCxnSpPr>
            <p:cNvPr id="45" name="Łącznik: łamany 44">
              <a:extLst>
                <a:ext uri="{FF2B5EF4-FFF2-40B4-BE49-F238E27FC236}">
                  <a16:creationId xmlns:a16="http://schemas.microsoft.com/office/drawing/2014/main" id="{A0A65B30-2CD4-4043-98A8-07F70E941A4F}"/>
                </a:ext>
              </a:extLst>
            </p:cNvPr>
            <p:cNvCxnSpPr>
              <a:cxnSpLocks/>
              <a:stCxn id="9" idx="2"/>
              <a:endCxn id="41" idx="1"/>
            </p:cNvCxnSpPr>
            <p:nvPr/>
          </p:nvCxnSpPr>
          <p:spPr>
            <a:xfrm rot="16200000" flipH="1">
              <a:off x="1267463" y="3751219"/>
              <a:ext cx="1778284" cy="317392"/>
            </a:xfrm>
            <a:prstGeom prst="bentConnector2">
              <a:avLst/>
            </a:prstGeom>
            <a:ln w="190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: łamany 47">
              <a:extLst>
                <a:ext uri="{FF2B5EF4-FFF2-40B4-BE49-F238E27FC236}">
                  <a16:creationId xmlns:a16="http://schemas.microsoft.com/office/drawing/2014/main" id="{D59FF5BD-6D1F-4309-A0BE-0050C7EC2CFB}"/>
                </a:ext>
              </a:extLst>
            </p:cNvPr>
            <p:cNvCxnSpPr>
              <a:cxnSpLocks/>
              <a:stCxn id="9" idx="2"/>
              <a:endCxn id="42" idx="1"/>
            </p:cNvCxnSpPr>
            <p:nvPr/>
          </p:nvCxnSpPr>
          <p:spPr>
            <a:xfrm rot="16200000" flipH="1">
              <a:off x="950115" y="4068567"/>
              <a:ext cx="2412980" cy="317392"/>
            </a:xfrm>
            <a:prstGeom prst="bentConnector2">
              <a:avLst/>
            </a:prstGeom>
            <a:ln w="190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: łamany 50">
              <a:extLst>
                <a:ext uri="{FF2B5EF4-FFF2-40B4-BE49-F238E27FC236}">
                  <a16:creationId xmlns:a16="http://schemas.microsoft.com/office/drawing/2014/main" id="{7C2F7990-6D63-4346-A9A3-7D2A65D16D31}"/>
                </a:ext>
              </a:extLst>
            </p:cNvPr>
            <p:cNvCxnSpPr>
              <a:cxnSpLocks/>
              <a:stCxn id="9" idx="2"/>
              <a:endCxn id="43" idx="1"/>
            </p:cNvCxnSpPr>
            <p:nvPr/>
          </p:nvCxnSpPr>
          <p:spPr>
            <a:xfrm rot="16200000" flipH="1">
              <a:off x="632767" y="4385915"/>
              <a:ext cx="3047676" cy="317392"/>
            </a:xfrm>
            <a:prstGeom prst="bentConnector2">
              <a:avLst/>
            </a:prstGeom>
            <a:ln w="190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pole tekstowe 53">
              <a:extLst>
                <a:ext uri="{FF2B5EF4-FFF2-40B4-BE49-F238E27FC236}">
                  <a16:creationId xmlns:a16="http://schemas.microsoft.com/office/drawing/2014/main" id="{ECA0BA82-33D1-4C3C-BA6B-ECD96248D127}"/>
                </a:ext>
              </a:extLst>
            </p:cNvPr>
            <p:cNvSpPr txBox="1"/>
            <p:nvPr/>
          </p:nvSpPr>
          <p:spPr>
            <a:xfrm>
              <a:off x="3344678" y="3989074"/>
              <a:ext cx="20680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have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entanglements</a:t>
              </a:r>
              <a:endParaRPr lang="pl-P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pole tekstowe 54">
              <a:extLst>
                <a:ext uri="{FF2B5EF4-FFF2-40B4-BE49-F238E27FC236}">
                  <a16:creationId xmlns:a16="http://schemas.microsoft.com/office/drawing/2014/main" id="{ADE81C16-9898-485C-A254-66C4D669621D}"/>
                </a:ext>
              </a:extLst>
            </p:cNvPr>
            <p:cNvSpPr txBox="1"/>
            <p:nvPr/>
          </p:nvSpPr>
          <p:spPr>
            <a:xfrm>
              <a:off x="3344678" y="4629920"/>
              <a:ext cx="20680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have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entanglements</a:t>
              </a:r>
              <a:endParaRPr lang="pl-P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6BB1D219-9C40-4877-98C8-562FD84DFAC0}"/>
                </a:ext>
              </a:extLst>
            </p:cNvPr>
            <p:cNvSpPr txBox="1"/>
            <p:nvPr/>
          </p:nvSpPr>
          <p:spPr>
            <a:xfrm>
              <a:off x="3344678" y="5264476"/>
              <a:ext cx="20680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have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entanglements</a:t>
              </a:r>
              <a:endParaRPr lang="pl-P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3E7AAB04-D9F6-4743-8595-729990815ECA}"/>
                </a:ext>
              </a:extLst>
            </p:cNvPr>
            <p:cNvSpPr txBox="1"/>
            <p:nvPr/>
          </p:nvSpPr>
          <p:spPr>
            <a:xfrm>
              <a:off x="3344678" y="5899172"/>
              <a:ext cx="20680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have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entanglements</a:t>
              </a:r>
              <a:endParaRPr lang="pl-P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57" name="Grupa 2056">
            <a:extLst>
              <a:ext uri="{FF2B5EF4-FFF2-40B4-BE49-F238E27FC236}">
                <a16:creationId xmlns:a16="http://schemas.microsoft.com/office/drawing/2014/main" id="{C0168721-E7CE-465E-9A20-847C5C7FDB4C}"/>
              </a:ext>
            </a:extLst>
          </p:cNvPr>
          <p:cNvGrpSpPr/>
          <p:nvPr/>
        </p:nvGrpSpPr>
        <p:grpSpPr>
          <a:xfrm>
            <a:off x="6972333" y="1245600"/>
            <a:ext cx="4500000" cy="5279025"/>
            <a:chOff x="6836970" y="1244481"/>
            <a:chExt cx="4500000" cy="5279025"/>
          </a:xfrm>
        </p:grpSpPr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1B841EFA-3587-4EA8-BF0B-3A3A787FA6F6}"/>
                </a:ext>
              </a:extLst>
            </p:cNvPr>
            <p:cNvSpPr/>
            <p:nvPr/>
          </p:nvSpPr>
          <p:spPr>
            <a:xfrm>
              <a:off x="6836970" y="1700095"/>
              <a:ext cx="4500000" cy="48234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5B365911-292A-4AD9-AEA1-74B19A5629B0}"/>
                </a:ext>
              </a:extLst>
            </p:cNvPr>
            <p:cNvSpPr txBox="1"/>
            <p:nvPr/>
          </p:nvSpPr>
          <p:spPr>
            <a:xfrm>
              <a:off x="6965501" y="2005110"/>
              <a:ext cx="135325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201</a:t>
              </a:r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D63E73C9-2433-456F-B551-BEEEF34C9FFA}"/>
                </a:ext>
              </a:extLst>
            </p:cNvPr>
            <p:cNvSpPr txBox="1"/>
            <p:nvPr/>
          </p:nvSpPr>
          <p:spPr>
            <a:xfrm>
              <a:off x="8347271" y="2292167"/>
              <a:ext cx="15472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entanglements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in 138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models</a:t>
              </a:r>
              <a:endParaRPr lang="pl-P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1D079C3E-6634-4005-8EB6-BC64030FEA06}"/>
                </a:ext>
              </a:extLst>
            </p:cNvPr>
            <p:cNvSpPr txBox="1"/>
            <p:nvPr/>
          </p:nvSpPr>
          <p:spPr>
            <a:xfrm>
              <a:off x="8022040" y="3240648"/>
              <a:ext cx="8659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18%</a:t>
              </a:r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FF1D0EEC-0DD6-4613-863F-82A6F6C07AF8}"/>
                </a:ext>
              </a:extLst>
            </p:cNvPr>
            <p:cNvSpPr txBox="1"/>
            <p:nvPr/>
          </p:nvSpPr>
          <p:spPr>
            <a:xfrm>
              <a:off x="8091462" y="4528017"/>
              <a:ext cx="85151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000" dirty="0">
                  <a:latin typeface="Calibri" panose="020F0502020204030204" pitchFamily="34" charset="0"/>
                  <a:cs typeface="Calibri" panose="020F0502020204030204" pitchFamily="34" charset="0"/>
                </a:rPr>
                <a:t>82%</a:t>
              </a:r>
            </a:p>
          </p:txBody>
        </p:sp>
        <p:cxnSp>
          <p:nvCxnSpPr>
            <p:cNvPr id="35" name="Łącznik: łamany 34">
              <a:extLst>
                <a:ext uri="{FF2B5EF4-FFF2-40B4-BE49-F238E27FC236}">
                  <a16:creationId xmlns:a16="http://schemas.microsoft.com/office/drawing/2014/main" id="{EB1E1289-54D1-44CD-AF5B-85E3C7237813}"/>
                </a:ext>
              </a:extLst>
            </p:cNvPr>
            <p:cNvCxnSpPr>
              <a:stCxn id="31" idx="2"/>
              <a:endCxn id="33" idx="1"/>
            </p:cNvCxnSpPr>
            <p:nvPr/>
          </p:nvCxnSpPr>
          <p:spPr>
            <a:xfrm rot="16200000" flipH="1">
              <a:off x="7583647" y="3079254"/>
              <a:ext cx="496874" cy="379911"/>
            </a:xfrm>
            <a:prstGeom prst="bentConnector2">
              <a:avLst/>
            </a:prstGeom>
            <a:ln w="190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: łamany 35">
              <a:extLst>
                <a:ext uri="{FF2B5EF4-FFF2-40B4-BE49-F238E27FC236}">
                  <a16:creationId xmlns:a16="http://schemas.microsoft.com/office/drawing/2014/main" id="{26AAA219-692C-4C65-B350-7A163F8FB6A4}"/>
                </a:ext>
              </a:extLst>
            </p:cNvPr>
            <p:cNvCxnSpPr>
              <a:cxnSpLocks/>
              <a:stCxn id="31" idx="2"/>
              <a:endCxn id="34" idx="1"/>
            </p:cNvCxnSpPr>
            <p:nvPr/>
          </p:nvCxnSpPr>
          <p:spPr>
            <a:xfrm rot="16200000" flipH="1">
              <a:off x="6974674" y="3688227"/>
              <a:ext cx="1784243" cy="449333"/>
            </a:xfrm>
            <a:prstGeom prst="bentConnector2">
              <a:avLst/>
            </a:prstGeom>
            <a:ln w="1905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A704273E-8AA5-4E71-8B84-E77905F7649A}"/>
                </a:ext>
              </a:extLst>
            </p:cNvPr>
            <p:cNvSpPr txBox="1"/>
            <p:nvPr/>
          </p:nvSpPr>
          <p:spPr>
            <a:xfrm>
              <a:off x="9120912" y="3269209"/>
              <a:ext cx="19580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Interlaces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L&amp;L, D&amp;L, D&amp;D</a:t>
              </a:r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ED39D82C-8B56-488B-86FE-C4E39FE2D925}"/>
                </a:ext>
              </a:extLst>
            </p:cNvPr>
            <p:cNvSpPr txBox="1"/>
            <p:nvPr/>
          </p:nvSpPr>
          <p:spPr>
            <a:xfrm>
              <a:off x="9120914" y="4522058"/>
              <a:ext cx="1958057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Lassos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L(S), L(D), L(L), D(D)</a:t>
              </a:r>
            </a:p>
            <a:p>
              <a:pPr>
                <a:spcBef>
                  <a:spcPts val="300"/>
                </a:spcBef>
              </a:pPr>
              <a:endParaRPr lang="pl-PL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Bef>
                  <a:spcPts val="300"/>
                </a:spcBef>
              </a:pP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not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found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: D(S), D(L)</a:t>
              </a:r>
            </a:p>
          </p:txBody>
        </p:sp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E481ACDB-AA7D-431F-B22E-060E10F745B7}"/>
                </a:ext>
              </a:extLst>
            </p:cNvPr>
            <p:cNvSpPr txBox="1"/>
            <p:nvPr/>
          </p:nvSpPr>
          <p:spPr>
            <a:xfrm>
              <a:off x="6836970" y="1244481"/>
              <a:ext cx="450000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l-PL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Entanglements</a:t>
              </a:r>
              <a:endParaRPr lang="pl-PL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442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Occurrence</a:t>
            </a:r>
            <a:r>
              <a:rPr lang="pl-PL" dirty="0">
                <a:solidFill>
                  <a:srgbClr val="203079"/>
                </a:solidFill>
              </a:rPr>
              <a:t> of </a:t>
            </a:r>
            <a:r>
              <a:rPr lang="pl-PL" dirty="0" err="1">
                <a:solidFill>
                  <a:srgbClr val="203079"/>
                </a:solidFill>
              </a:rPr>
              <a:t>entanglements</a:t>
            </a:r>
            <a:endParaRPr dirty="0">
              <a:solidFill>
                <a:srgbClr val="203079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9E6357A-D0ED-4F61-9E1B-369271498875}"/>
              </a:ext>
            </a:extLst>
          </p:cNvPr>
          <p:cNvSpPr txBox="1"/>
          <p:nvPr/>
        </p:nvSpPr>
        <p:spPr>
          <a:xfrm>
            <a:off x="1014078" y="1704267"/>
            <a:ext cx="580582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pl-PL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 with RMSD, </a:t>
            </a:r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Clash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score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molecule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size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Strong</a:t>
            </a:r>
            <a:r>
              <a:rPr lang="pl-PL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pl-PL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pseudoknots</a:t>
            </a:r>
            <a:endParaRPr lang="pl-P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5B1116E-E001-4A13-9893-F8CFD8BD945D}"/>
              </a:ext>
            </a:extLst>
          </p:cNvPr>
          <p:cNvSpPr txBox="1"/>
          <p:nvPr/>
        </p:nvSpPr>
        <p:spPr>
          <a:xfrm>
            <a:off x="1414328" y="3347515"/>
            <a:ext cx="491979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latin typeface="Calibri" panose="020F0502020204030204" pitchFamily="34" charset="0"/>
                <a:cs typeface="Calibri" panose="020F0502020204030204" pitchFamily="34" charset="0"/>
              </a:rPr>
              <a:t>73%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lassos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pl-PL" sz="2600" dirty="0">
                <a:latin typeface="Calibri" panose="020F0502020204030204" pitchFamily="34" charset="0"/>
                <a:cs typeface="Calibri" panose="020F0502020204030204" pitchFamily="34" charset="0"/>
              </a:rPr>
              <a:t>60%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interlaces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entanglement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pseudoknotted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RNA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600" dirty="0">
                <a:latin typeface="Calibri" panose="020F0502020204030204" pitchFamily="34" charset="0"/>
                <a:cs typeface="Calibri" panose="020F0502020204030204" pitchFamily="34" charset="0"/>
              </a:rPr>
              <a:t>4x </a:t>
            </a:r>
            <a:r>
              <a:rPr lang="pl-PL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pl-PL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in non-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pseudoknotted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structure.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1676F1C6-D4ED-4FA3-B903-A5950508FCB0}"/>
              </a:ext>
            </a:extLst>
          </p:cNvPr>
          <p:cNvGrpSpPr/>
          <p:nvPr/>
        </p:nvGrpSpPr>
        <p:grpSpPr>
          <a:xfrm>
            <a:off x="7206619" y="1704267"/>
            <a:ext cx="3971303" cy="4087764"/>
            <a:chOff x="6020640" y="2032818"/>
            <a:chExt cx="3971303" cy="4087764"/>
          </a:xfrm>
        </p:grpSpPr>
        <p:pic>
          <p:nvPicPr>
            <p:cNvPr id="25" name="Obraz 24">
              <a:extLst>
                <a:ext uri="{FF2B5EF4-FFF2-40B4-BE49-F238E27FC236}">
                  <a16:creationId xmlns:a16="http://schemas.microsoft.com/office/drawing/2014/main" id="{45C6D325-223D-42B5-B8B7-963F082A8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20640" y="2032818"/>
              <a:ext cx="3971303" cy="4087764"/>
            </a:xfrm>
            <a:prstGeom prst="rect">
              <a:avLst/>
            </a:prstGeom>
          </p:spPr>
        </p:pic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7B10750D-5946-40EB-B480-E334211EF299}"/>
                </a:ext>
              </a:extLst>
            </p:cNvPr>
            <p:cNvSpPr txBox="1"/>
            <p:nvPr/>
          </p:nvSpPr>
          <p:spPr>
            <a:xfrm>
              <a:off x="6731636" y="3268071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(469)</a:t>
              </a:r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7A6F1FD6-AEAA-46EF-BE0C-B6B49D68E4E1}"/>
                </a:ext>
              </a:extLst>
            </p:cNvPr>
            <p:cNvSpPr txBox="1"/>
            <p:nvPr/>
          </p:nvSpPr>
          <p:spPr>
            <a:xfrm>
              <a:off x="6890860" y="5030907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(143)</a:t>
              </a:r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B32475B5-A445-4718-B08D-EDC730695D7C}"/>
                </a:ext>
              </a:extLst>
            </p:cNvPr>
            <p:cNvSpPr txBox="1"/>
            <p:nvPr/>
          </p:nvSpPr>
          <p:spPr>
            <a:xfrm>
              <a:off x="8762878" y="5023297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(581)</a:t>
              </a: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A928D680-3DB9-4C0E-A7A9-06428668B48F}"/>
                </a:ext>
              </a:extLst>
            </p:cNvPr>
            <p:cNvSpPr txBox="1"/>
            <p:nvPr/>
          </p:nvSpPr>
          <p:spPr>
            <a:xfrm>
              <a:off x="8766555" y="3273322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(907)</a:t>
              </a:r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CB82950-D45E-4C04-B92D-DD433377E3E9}"/>
              </a:ext>
            </a:extLst>
          </p:cNvPr>
          <p:cNvSpPr txBox="1"/>
          <p:nvPr/>
        </p:nvSpPr>
        <p:spPr>
          <a:xfrm>
            <a:off x="4318298" y="3479408"/>
            <a:ext cx="14094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formed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pseudoknotted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rójkąt równoramienny 4">
            <a:extLst>
              <a:ext uri="{FF2B5EF4-FFF2-40B4-BE49-F238E27FC236}">
                <a16:creationId xmlns:a16="http://schemas.microsoft.com/office/drawing/2014/main" id="{6CD03EE8-4558-4741-9D02-9353608DC94D}"/>
              </a:ext>
            </a:extLst>
          </p:cNvPr>
          <p:cNvSpPr/>
          <p:nvPr/>
        </p:nvSpPr>
        <p:spPr>
          <a:xfrm rot="5400000">
            <a:off x="3577234" y="3587130"/>
            <a:ext cx="621450" cy="523220"/>
          </a:xfrm>
          <a:prstGeom prst="triangl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85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>
                <a:solidFill>
                  <a:srgbClr val="203079"/>
                </a:solidFill>
              </a:rPr>
              <a:t>Which methods </a:t>
            </a:r>
            <a:r>
              <a:rPr lang="pl-PL" dirty="0" err="1">
                <a:solidFill>
                  <a:srgbClr val="203079"/>
                </a:solidFill>
              </a:rPr>
              <a:t>predict</a:t>
            </a:r>
            <a:r>
              <a:rPr lang="en-US" dirty="0">
                <a:solidFill>
                  <a:srgbClr val="203079"/>
                </a:solidFill>
              </a:rPr>
              <a:t> entangled structures?</a:t>
            </a:r>
            <a:endParaRPr dirty="0">
              <a:solidFill>
                <a:srgbClr val="203079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78F1D4D8-8ED1-406F-AC5A-6C582C1187B6}"/>
              </a:ext>
            </a:extLst>
          </p:cNvPr>
          <p:cNvGrpSpPr/>
          <p:nvPr/>
        </p:nvGrpSpPr>
        <p:grpSpPr>
          <a:xfrm>
            <a:off x="7427854" y="1911397"/>
            <a:ext cx="3855492" cy="3473355"/>
            <a:chOff x="4652106" y="2975964"/>
            <a:chExt cx="3855492" cy="3473355"/>
          </a:xfrm>
        </p:grpSpPr>
        <p:sp>
          <p:nvSpPr>
            <p:cNvPr id="10" name="Prostokąt: zaokrąglone rogi 9">
              <a:extLst>
                <a:ext uri="{FF2B5EF4-FFF2-40B4-BE49-F238E27FC236}">
                  <a16:creationId xmlns:a16="http://schemas.microsoft.com/office/drawing/2014/main" id="{AE840059-FFD9-45F9-9D1A-7B83802EFDDD}"/>
                </a:ext>
              </a:extLst>
            </p:cNvPr>
            <p:cNvSpPr/>
            <p:nvPr/>
          </p:nvSpPr>
          <p:spPr>
            <a:xfrm>
              <a:off x="4652106" y="2975964"/>
              <a:ext cx="3855492" cy="347335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23E79777-E7F5-4CBC-88CF-48AFC80F1639}"/>
                </a:ext>
              </a:extLst>
            </p:cNvPr>
            <p:cNvSpPr txBox="1"/>
            <p:nvPr/>
          </p:nvSpPr>
          <p:spPr>
            <a:xfrm flipH="1">
              <a:off x="4977875" y="3259723"/>
              <a:ext cx="3203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u="sng" dirty="0">
                  <a:latin typeface="Corbel" panose="020B0503020204020204" pitchFamily="34" charset="0"/>
                  <a:cs typeface="Calibri" panose="020F0502020204030204" pitchFamily="34" charset="0"/>
                </a:rPr>
                <a:t>In </a:t>
              </a:r>
              <a:r>
                <a:rPr lang="pl-PL" sz="1600" i="1" u="sng" dirty="0">
                  <a:latin typeface="Corbel" panose="020B0503020204020204" pitchFamily="34" charset="0"/>
                  <a:cs typeface="Calibri" panose="020F0502020204030204" pitchFamily="34" charset="0"/>
                </a:rPr>
                <a:t>ab initio </a:t>
              </a:r>
              <a:r>
                <a:rPr lang="pl-PL" sz="1600" u="sng" dirty="0" err="1">
                  <a:latin typeface="Corbel" panose="020B0503020204020204" pitchFamily="34" charset="0"/>
                  <a:cs typeface="Calibri" panose="020F0502020204030204" pitchFamily="34" charset="0"/>
                </a:rPr>
                <a:t>folding</a:t>
              </a:r>
              <a:r>
                <a:rPr lang="pl-PL" sz="1600" u="sng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u="sng" dirty="0" err="1">
                  <a:latin typeface="Corbel" panose="020B0503020204020204" pitchFamily="34" charset="0"/>
                  <a:cs typeface="Calibri" panose="020F0502020204030204" pitchFamily="34" charset="0"/>
                </a:rPr>
                <a:t>methods</a:t>
              </a:r>
              <a:r>
                <a:rPr lang="pl-PL" sz="1600" u="sng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u="sng" dirty="0" err="1">
                  <a:latin typeface="Corbel" panose="020B0503020204020204" pitchFamily="34" charset="0"/>
                  <a:cs typeface="Calibri" panose="020F0502020204030204" pitchFamily="34" charset="0"/>
                </a:rPr>
                <a:t>when</a:t>
              </a:r>
              <a:r>
                <a:rPr lang="pl-PL" sz="1600" u="sng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u="sng" dirty="0" err="1">
                  <a:latin typeface="Corbel" panose="020B0503020204020204" pitchFamily="34" charset="0"/>
                  <a:cs typeface="Calibri" panose="020F0502020204030204" pitchFamily="34" charset="0"/>
                </a:rPr>
                <a:t>they</a:t>
              </a:r>
              <a:r>
                <a:rPr lang="pl-PL" sz="1600" u="sng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u="sng" dirty="0" err="1">
                  <a:latin typeface="Corbel" panose="020B0503020204020204" pitchFamily="34" charset="0"/>
                  <a:cs typeface="Calibri" panose="020F0502020204030204" pitchFamily="34" charset="0"/>
                </a:rPr>
                <a:t>use</a:t>
              </a:r>
              <a:r>
                <a:rPr lang="pl-PL" sz="1600" u="sng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u="sng" dirty="0" err="1">
                  <a:latin typeface="Corbel" panose="020B0503020204020204" pitchFamily="34" charset="0"/>
                  <a:cs typeface="Calibri" panose="020F0502020204030204" pitchFamily="34" charset="0"/>
                </a:rPr>
                <a:t>coarse-grained</a:t>
              </a:r>
              <a:r>
                <a:rPr lang="pl-PL" sz="1600" u="sng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u="sng" dirty="0" err="1">
                  <a:latin typeface="Corbel" panose="020B0503020204020204" pitchFamily="34" charset="0"/>
                  <a:cs typeface="Calibri" panose="020F0502020204030204" pitchFamily="34" charset="0"/>
                </a:rPr>
                <a:t>models</a:t>
              </a:r>
              <a:endParaRPr lang="pl-PL" sz="1600" u="sng" dirty="0">
                <a:latin typeface="Corbel" panose="020B05030202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182EA249-4315-4CFC-9B30-429CD642AA0A}"/>
                </a:ext>
              </a:extLst>
            </p:cNvPr>
            <p:cNvSpPr txBox="1"/>
            <p:nvPr/>
          </p:nvSpPr>
          <p:spPr>
            <a:xfrm flipH="1">
              <a:off x="5168503" y="4120078"/>
              <a:ext cx="28226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full</a:t>
              </a: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-atom </a:t>
              </a: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reconstruction</a:t>
              </a: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stage</a:t>
              </a:r>
              <a:endParaRPr lang="pl-PL" sz="1600" dirty="0">
                <a:latin typeface="Corbel" panose="020B050302020402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CE753EA5-A013-4D15-A6ED-DD1573BCC6C9}"/>
                </a:ext>
              </a:extLst>
            </p:cNvPr>
            <p:cNvGrpSpPr/>
            <p:nvPr/>
          </p:nvGrpSpPr>
          <p:grpSpPr>
            <a:xfrm>
              <a:off x="4844955" y="4712642"/>
              <a:ext cx="3336878" cy="1456075"/>
              <a:chOff x="4844955" y="4712642"/>
              <a:chExt cx="3336878" cy="1456075"/>
            </a:xfrm>
          </p:grpSpPr>
          <p:pic>
            <p:nvPicPr>
              <p:cNvPr id="14" name="Picture 2" descr="https://ars.els-cdn.com/content/image/1-s2.0-S1046202316301050-gr2.jpg">
                <a:extLst>
                  <a:ext uri="{FF2B5EF4-FFF2-40B4-BE49-F238E27FC236}">
                    <a16:creationId xmlns:a16="http://schemas.microsoft.com/office/drawing/2014/main" id="{89ABA916-9AD6-4F7B-8846-4EE0B5330A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26" b="70738"/>
              <a:stretch/>
            </p:blipFill>
            <p:spPr bwMode="auto">
              <a:xfrm>
                <a:off x="4977875" y="4819899"/>
                <a:ext cx="1301667" cy="1246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https://ars.els-cdn.com/content/image/1-s2.0-S1046202316301050-gr2.jpg">
                <a:extLst>
                  <a:ext uri="{FF2B5EF4-FFF2-40B4-BE49-F238E27FC236}">
                    <a16:creationId xmlns:a16="http://schemas.microsoft.com/office/drawing/2014/main" id="{594A6194-0789-453F-85EA-35C7B37283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826" t="65817"/>
              <a:stretch/>
            </p:blipFill>
            <p:spPr bwMode="auto">
              <a:xfrm>
                <a:off x="6880166" y="4712642"/>
                <a:ext cx="1301667" cy="1456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Prostokąt 15">
                <a:extLst>
                  <a:ext uri="{FF2B5EF4-FFF2-40B4-BE49-F238E27FC236}">
                    <a16:creationId xmlns:a16="http://schemas.microsoft.com/office/drawing/2014/main" id="{FE0AEFBD-A9D7-4B99-819E-F1915C818C0D}"/>
                  </a:ext>
                </a:extLst>
              </p:cNvPr>
              <p:cNvSpPr/>
              <p:nvPr/>
            </p:nvSpPr>
            <p:spPr>
              <a:xfrm>
                <a:off x="4844955" y="4819899"/>
                <a:ext cx="232012" cy="147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Prostokąt 16">
                <a:extLst>
                  <a:ext uri="{FF2B5EF4-FFF2-40B4-BE49-F238E27FC236}">
                    <a16:creationId xmlns:a16="http://schemas.microsoft.com/office/drawing/2014/main" id="{EDC5FCC3-EB10-4301-BD97-AAF5402577C0}"/>
                  </a:ext>
                </a:extLst>
              </p:cNvPr>
              <p:cNvSpPr/>
              <p:nvPr/>
            </p:nvSpPr>
            <p:spPr>
              <a:xfrm>
                <a:off x="6873781" y="4774375"/>
                <a:ext cx="154816" cy="147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18" name="Łącznik prosty ze strzałką 17">
                <a:extLst>
                  <a:ext uri="{FF2B5EF4-FFF2-40B4-BE49-F238E27FC236}">
                    <a16:creationId xmlns:a16="http://schemas.microsoft.com/office/drawing/2014/main" id="{0A0EFFB7-7305-43CC-BFB8-F47DD5F6F9ED}"/>
                  </a:ext>
                </a:extLst>
              </p:cNvPr>
              <p:cNvCxnSpPr>
                <a:cxnSpLocks/>
                <a:stCxn id="14" idx="3"/>
                <a:endCxn id="15" idx="1"/>
              </p:cNvCxnSpPr>
              <p:nvPr/>
            </p:nvCxnSpPr>
            <p:spPr>
              <a:xfrm flipV="1">
                <a:off x="6279542" y="5440680"/>
                <a:ext cx="600624" cy="2448"/>
              </a:xfrm>
              <a:prstGeom prst="straightConnector1">
                <a:avLst/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7ABF4B8A-9CD4-473B-9951-5BF97D199191}"/>
              </a:ext>
            </a:extLst>
          </p:cNvPr>
          <p:cNvGrpSpPr/>
          <p:nvPr/>
        </p:nvGrpSpPr>
        <p:grpSpPr>
          <a:xfrm>
            <a:off x="908654" y="1911397"/>
            <a:ext cx="3855492" cy="3473355"/>
            <a:chOff x="851504" y="1692322"/>
            <a:chExt cx="3855492" cy="3473355"/>
          </a:xfrm>
        </p:grpSpPr>
        <p:sp>
          <p:nvSpPr>
            <p:cNvPr id="5" name="Prostokąt: zaokrąglone rogi 4">
              <a:extLst>
                <a:ext uri="{FF2B5EF4-FFF2-40B4-BE49-F238E27FC236}">
                  <a16:creationId xmlns:a16="http://schemas.microsoft.com/office/drawing/2014/main" id="{5DC70780-9370-4AB6-BF70-9D70E03B0DDE}"/>
                </a:ext>
              </a:extLst>
            </p:cNvPr>
            <p:cNvSpPr/>
            <p:nvPr/>
          </p:nvSpPr>
          <p:spPr>
            <a:xfrm>
              <a:off x="851504" y="1692322"/>
              <a:ext cx="3855492" cy="347335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B4D5C33-A082-4D88-95C9-209A073882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5148" t="50084" r="14869" b="36207"/>
            <a:stretch/>
          </p:blipFill>
          <p:spPr bwMode="auto">
            <a:xfrm>
              <a:off x="1709338" y="2554621"/>
              <a:ext cx="2132052" cy="9951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45BB5837-35E1-420E-96B3-6EEE0E54D891}"/>
                </a:ext>
              </a:extLst>
            </p:cNvPr>
            <p:cNvSpPr txBox="1"/>
            <p:nvPr/>
          </p:nvSpPr>
          <p:spPr>
            <a:xfrm flipH="1">
              <a:off x="1027900" y="2075415"/>
              <a:ext cx="350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u="sng" dirty="0">
                  <a:latin typeface="Corbel" panose="020B0503020204020204" pitchFamily="34" charset="0"/>
                  <a:cs typeface="Calibri" panose="020F0502020204030204" pitchFamily="34" charset="0"/>
                </a:rPr>
                <a:t>In fragment </a:t>
              </a:r>
              <a:r>
                <a:rPr lang="pl-PL" sz="1600" u="sng" dirty="0" err="1">
                  <a:latin typeface="Corbel" panose="020B0503020204020204" pitchFamily="34" charset="0"/>
                  <a:cs typeface="Calibri" panose="020F0502020204030204" pitchFamily="34" charset="0"/>
                </a:rPr>
                <a:t>assembly-based</a:t>
              </a:r>
              <a:r>
                <a:rPr lang="pl-PL" sz="1600" u="sng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u="sng" dirty="0" err="1">
                  <a:latin typeface="Corbel" panose="020B0503020204020204" pitchFamily="34" charset="0"/>
                  <a:cs typeface="Calibri" panose="020F0502020204030204" pitchFamily="34" charset="0"/>
                </a:rPr>
                <a:t>methods</a:t>
              </a:r>
              <a:endParaRPr lang="pl-PL" sz="1600" u="sng" dirty="0">
                <a:latin typeface="Corbel" panose="020B05030202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60A82205-9A30-47C7-BBE9-37160932AEF7}"/>
                </a:ext>
              </a:extLst>
            </p:cNvPr>
            <p:cNvSpPr txBox="1"/>
            <p:nvPr/>
          </p:nvSpPr>
          <p:spPr>
            <a:xfrm flipH="1">
              <a:off x="2018668" y="3709733"/>
              <a:ext cx="1513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assembly</a:t>
              </a: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stage</a:t>
              </a:r>
              <a:endParaRPr lang="pl-PL" sz="1600" dirty="0">
                <a:latin typeface="Corbel" panose="020B050302020402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8D44E159-DD97-4EFD-908A-D1978304B37B}"/>
                </a:ext>
              </a:extLst>
            </p:cNvPr>
            <p:cNvGrpSpPr/>
            <p:nvPr/>
          </p:nvGrpSpPr>
          <p:grpSpPr>
            <a:xfrm>
              <a:off x="2136612" y="4204374"/>
              <a:ext cx="1395449" cy="938283"/>
              <a:chOff x="1870936" y="3022887"/>
              <a:chExt cx="1395449" cy="938283"/>
            </a:xfrm>
          </p:grpSpPr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E5AA0B03-2008-4EAB-89B7-16B901A1BA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12026" t="69680" r="53455" b="20261"/>
              <a:stretch/>
            </p:blipFill>
            <p:spPr bwMode="auto">
              <a:xfrm>
                <a:off x="1870936" y="3022887"/>
                <a:ext cx="1285277" cy="85298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639C2E18-63D3-4F7E-9993-49DFB61B32D1}"/>
                  </a:ext>
                </a:extLst>
              </p:cNvPr>
              <p:cNvSpPr/>
              <p:nvPr/>
            </p:nvSpPr>
            <p:spPr>
              <a:xfrm>
                <a:off x="2509689" y="3022887"/>
                <a:ext cx="485995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" name="Prostokąt 21">
                <a:extLst>
                  <a:ext uri="{FF2B5EF4-FFF2-40B4-BE49-F238E27FC236}">
                    <a16:creationId xmlns:a16="http://schemas.microsoft.com/office/drawing/2014/main" id="{2D174440-56BF-4828-B932-BA7BFFEB442F}"/>
                  </a:ext>
                </a:extLst>
              </p:cNvPr>
              <p:cNvSpPr/>
              <p:nvPr/>
            </p:nvSpPr>
            <p:spPr>
              <a:xfrm>
                <a:off x="3113985" y="3153153"/>
                <a:ext cx="152400" cy="2079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3" name="Prostokąt 22">
                <a:extLst>
                  <a:ext uri="{FF2B5EF4-FFF2-40B4-BE49-F238E27FC236}">
                    <a16:creationId xmlns:a16="http://schemas.microsoft.com/office/drawing/2014/main" id="{679B0D3D-3FC2-4974-83EB-FD3C0B771CD4}"/>
                  </a:ext>
                </a:extLst>
              </p:cNvPr>
              <p:cNvSpPr/>
              <p:nvPr/>
            </p:nvSpPr>
            <p:spPr>
              <a:xfrm>
                <a:off x="3058899" y="3776196"/>
                <a:ext cx="152400" cy="1543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 23">
                <a:extLst>
                  <a:ext uri="{FF2B5EF4-FFF2-40B4-BE49-F238E27FC236}">
                    <a16:creationId xmlns:a16="http://schemas.microsoft.com/office/drawing/2014/main" id="{D3C38268-CB37-4597-B8DA-2B7018FC1094}"/>
                  </a:ext>
                </a:extLst>
              </p:cNvPr>
              <p:cNvSpPr/>
              <p:nvPr/>
            </p:nvSpPr>
            <p:spPr>
              <a:xfrm>
                <a:off x="2105511" y="3806811"/>
                <a:ext cx="282848" cy="1543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 24">
                <a:extLst>
                  <a:ext uri="{FF2B5EF4-FFF2-40B4-BE49-F238E27FC236}">
                    <a16:creationId xmlns:a16="http://schemas.microsoft.com/office/drawing/2014/main" id="{4D55BA4F-7647-47BD-BD88-55B218B3812F}"/>
                  </a:ext>
                </a:extLst>
              </p:cNvPr>
              <p:cNvSpPr/>
              <p:nvPr/>
            </p:nvSpPr>
            <p:spPr>
              <a:xfrm>
                <a:off x="2456191" y="3729631"/>
                <a:ext cx="282848" cy="1543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3404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Looking</a:t>
            </a:r>
            <a:r>
              <a:rPr lang="pl-PL" dirty="0">
                <a:solidFill>
                  <a:srgbClr val="203079"/>
                </a:solidFill>
              </a:rPr>
              <a:t> for </a:t>
            </a:r>
            <a:r>
              <a:rPr lang="pl-PL" dirty="0" err="1">
                <a:solidFill>
                  <a:srgbClr val="203079"/>
                </a:solidFill>
              </a:rPr>
              <a:t>entanglements</a:t>
            </a:r>
            <a:r>
              <a:rPr lang="pl-PL" dirty="0">
                <a:solidFill>
                  <a:srgbClr val="203079"/>
                </a:solidFill>
              </a:rPr>
              <a:t> in </a:t>
            </a:r>
            <a:r>
              <a:rPr lang="pl-PL" dirty="0" err="1">
                <a:solidFill>
                  <a:srgbClr val="203079"/>
                </a:solidFill>
              </a:rPr>
              <a:t>experimental</a:t>
            </a:r>
            <a:r>
              <a:rPr lang="pl-PL" dirty="0">
                <a:solidFill>
                  <a:srgbClr val="203079"/>
                </a:solidFill>
              </a:rPr>
              <a:t> RNA </a:t>
            </a:r>
            <a:r>
              <a:rPr lang="pl-PL" dirty="0" err="1">
                <a:solidFill>
                  <a:srgbClr val="203079"/>
                </a:solidFill>
              </a:rPr>
              <a:t>structures</a:t>
            </a:r>
            <a:endParaRPr dirty="0">
              <a:solidFill>
                <a:srgbClr val="203079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9E6357A-D0ED-4F61-9E1B-369271498875}"/>
              </a:ext>
            </a:extLst>
          </p:cNvPr>
          <p:cNvSpPr txBox="1"/>
          <p:nvPr/>
        </p:nvSpPr>
        <p:spPr>
          <a:xfrm>
            <a:off x="6007100" y="2478611"/>
            <a:ext cx="4734983" cy="197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PDB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repository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(data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downloaded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: August, 2022)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5348 RNA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1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3356 from X-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1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1282 from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Microscopy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lvl="1" indent="-2667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710 from NMR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FD122CA-6E08-4603-B650-6E5C6DE1273F}"/>
              </a:ext>
            </a:extLst>
          </p:cNvPr>
          <p:cNvSpPr txBox="1"/>
          <p:nvPr/>
        </p:nvSpPr>
        <p:spPr>
          <a:xfrm>
            <a:off x="1592262" y="3231086"/>
            <a:ext cx="2743200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0" i="0" u="none" strike="noStrike" dirty="0">
                <a:solidFill>
                  <a:srgbClr val="006FB7"/>
                </a:solidFill>
                <a:effectLst/>
                <a:latin typeface="Corbel" panose="020B0503020204020204" pitchFamily="34" charset="0"/>
                <a:hlinkClick r:id="rId3"/>
              </a:rPr>
              <a:t>https://www.rcsb.org/</a:t>
            </a:r>
            <a:r>
              <a:rPr lang="pl-PL" sz="1600" b="0" i="0" u="none" strike="noStrike" dirty="0">
                <a:solidFill>
                  <a:srgbClr val="006FB7"/>
                </a:solidFill>
                <a:effectLst/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3074" name="Picture 2" descr="RCSB PDB">
            <a:extLst>
              <a:ext uri="{FF2B5EF4-FFF2-40B4-BE49-F238E27FC236}">
                <a16:creationId xmlns:a16="http://schemas.microsoft.com/office/drawing/2014/main" id="{2E3AB1FA-6345-4C40-95F0-72C3C20DD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2" y="2478611"/>
            <a:ext cx="27432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3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Entanglements</a:t>
            </a:r>
            <a:r>
              <a:rPr lang="pl-PL" dirty="0">
                <a:solidFill>
                  <a:srgbClr val="203079"/>
                </a:solidFill>
              </a:rPr>
              <a:t> in </a:t>
            </a:r>
            <a:r>
              <a:rPr lang="pl-PL" dirty="0" err="1">
                <a:solidFill>
                  <a:srgbClr val="203079"/>
                </a:solidFill>
              </a:rPr>
              <a:t>experimental</a:t>
            </a:r>
            <a:r>
              <a:rPr lang="pl-PL" dirty="0">
                <a:solidFill>
                  <a:srgbClr val="203079"/>
                </a:solidFill>
              </a:rPr>
              <a:t> RNA </a:t>
            </a:r>
            <a:r>
              <a:rPr lang="pl-PL" dirty="0" err="1">
                <a:solidFill>
                  <a:srgbClr val="203079"/>
                </a:solidFill>
              </a:rPr>
              <a:t>structures</a:t>
            </a:r>
            <a:endParaRPr dirty="0">
              <a:solidFill>
                <a:srgbClr val="203079"/>
              </a:solidFill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25C41AF-E3E5-4E15-A129-DCC5FB65E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831275"/>
              </p:ext>
            </p:extLst>
          </p:nvPr>
        </p:nvGraphicFramePr>
        <p:xfrm>
          <a:off x="2417700" y="2050051"/>
          <a:ext cx="7214220" cy="1599946"/>
        </p:xfrm>
        <a:graphic>
          <a:graphicData uri="http://schemas.openxmlformats.org/drawingml/2006/table">
            <a:tbl>
              <a:tblPr firstRow="1" firstCol="1" bandRow="1">
                <a:effectLst/>
              </a:tblPr>
              <a:tblGrid>
                <a:gridCol w="1442844">
                  <a:extLst>
                    <a:ext uri="{9D8B030D-6E8A-4147-A177-3AD203B41FA5}">
                      <a16:colId xmlns:a16="http://schemas.microsoft.com/office/drawing/2014/main" val="403539262"/>
                    </a:ext>
                  </a:extLst>
                </a:gridCol>
                <a:gridCol w="1442844">
                  <a:extLst>
                    <a:ext uri="{9D8B030D-6E8A-4147-A177-3AD203B41FA5}">
                      <a16:colId xmlns:a16="http://schemas.microsoft.com/office/drawing/2014/main" val="590072235"/>
                    </a:ext>
                  </a:extLst>
                </a:gridCol>
                <a:gridCol w="1442844">
                  <a:extLst>
                    <a:ext uri="{9D8B030D-6E8A-4147-A177-3AD203B41FA5}">
                      <a16:colId xmlns:a16="http://schemas.microsoft.com/office/drawing/2014/main" val="4148317050"/>
                    </a:ext>
                  </a:extLst>
                </a:gridCol>
                <a:gridCol w="1442844">
                  <a:extLst>
                    <a:ext uri="{9D8B030D-6E8A-4147-A177-3AD203B41FA5}">
                      <a16:colId xmlns:a16="http://schemas.microsoft.com/office/drawing/2014/main" val="1624703676"/>
                    </a:ext>
                  </a:extLst>
                </a:gridCol>
                <a:gridCol w="1442844">
                  <a:extLst>
                    <a:ext uri="{9D8B030D-6E8A-4147-A177-3AD203B41FA5}">
                      <a16:colId xmlns:a16="http://schemas.microsoft.com/office/drawing/2014/main" val="296141280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</a:t>
                      </a:r>
                      <a:r>
                        <a:rPr lang="pl-PL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pl-PL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structures</a:t>
                      </a: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by </a:t>
                      </a:r>
                      <a:r>
                        <a:rPr lang="pl-PL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experimental</a:t>
                      </a: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method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64523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 Microscopy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NMR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X-ray diffraction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023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l-PL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Entangled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538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893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Non-entangled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709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2,818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4,383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8451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1,282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3,356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5,348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6510297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394AA67-A9C5-42F1-898F-E371FBB73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117617"/>
              </p:ext>
            </p:extLst>
          </p:nvPr>
        </p:nvGraphicFramePr>
        <p:xfrm>
          <a:off x="2417692" y="4692043"/>
          <a:ext cx="7214229" cy="527812"/>
        </p:xfrm>
        <a:graphic>
          <a:graphicData uri="http://schemas.openxmlformats.org/drawingml/2006/table">
            <a:tbl>
              <a:tblPr firstRow="1" firstCol="1" bandRow="1">
                <a:effectLst/>
              </a:tblPr>
              <a:tblGrid>
                <a:gridCol w="835088">
                  <a:extLst>
                    <a:ext uri="{9D8B030D-6E8A-4147-A177-3AD203B41FA5}">
                      <a16:colId xmlns:a16="http://schemas.microsoft.com/office/drawing/2014/main" val="1056509872"/>
                    </a:ext>
                  </a:extLst>
                </a:gridCol>
                <a:gridCol w="614362">
                  <a:extLst>
                    <a:ext uri="{9D8B030D-6E8A-4147-A177-3AD203B41FA5}">
                      <a16:colId xmlns:a16="http://schemas.microsoft.com/office/drawing/2014/main" val="3808549875"/>
                    </a:ext>
                  </a:extLst>
                </a:gridCol>
                <a:gridCol w="518067">
                  <a:extLst>
                    <a:ext uri="{9D8B030D-6E8A-4147-A177-3AD203B41FA5}">
                      <a16:colId xmlns:a16="http://schemas.microsoft.com/office/drawing/2014/main" val="497699313"/>
                    </a:ext>
                  </a:extLst>
                </a:gridCol>
                <a:gridCol w="655839">
                  <a:extLst>
                    <a:ext uri="{9D8B030D-6E8A-4147-A177-3AD203B41FA5}">
                      <a16:colId xmlns:a16="http://schemas.microsoft.com/office/drawing/2014/main" val="2884135609"/>
                    </a:ext>
                  </a:extLst>
                </a:gridCol>
                <a:gridCol w="655839">
                  <a:extLst>
                    <a:ext uri="{9D8B030D-6E8A-4147-A177-3AD203B41FA5}">
                      <a16:colId xmlns:a16="http://schemas.microsoft.com/office/drawing/2014/main" val="2296941904"/>
                    </a:ext>
                  </a:extLst>
                </a:gridCol>
                <a:gridCol w="655839">
                  <a:extLst>
                    <a:ext uri="{9D8B030D-6E8A-4147-A177-3AD203B41FA5}">
                      <a16:colId xmlns:a16="http://schemas.microsoft.com/office/drawing/2014/main" val="2487312638"/>
                    </a:ext>
                  </a:extLst>
                </a:gridCol>
                <a:gridCol w="655839">
                  <a:extLst>
                    <a:ext uri="{9D8B030D-6E8A-4147-A177-3AD203B41FA5}">
                      <a16:colId xmlns:a16="http://schemas.microsoft.com/office/drawing/2014/main" val="2883550726"/>
                    </a:ext>
                  </a:extLst>
                </a:gridCol>
                <a:gridCol w="655839">
                  <a:extLst>
                    <a:ext uri="{9D8B030D-6E8A-4147-A177-3AD203B41FA5}">
                      <a16:colId xmlns:a16="http://schemas.microsoft.com/office/drawing/2014/main" val="919323635"/>
                    </a:ext>
                  </a:extLst>
                </a:gridCol>
                <a:gridCol w="655839">
                  <a:extLst>
                    <a:ext uri="{9D8B030D-6E8A-4147-A177-3AD203B41FA5}">
                      <a16:colId xmlns:a16="http://schemas.microsoft.com/office/drawing/2014/main" val="2399173801"/>
                    </a:ext>
                  </a:extLst>
                </a:gridCol>
                <a:gridCol w="655839">
                  <a:extLst>
                    <a:ext uri="{9D8B030D-6E8A-4147-A177-3AD203B41FA5}">
                      <a16:colId xmlns:a16="http://schemas.microsoft.com/office/drawing/2014/main" val="4132831949"/>
                    </a:ext>
                  </a:extLst>
                </a:gridCol>
                <a:gridCol w="655839">
                  <a:extLst>
                    <a:ext uri="{9D8B030D-6E8A-4147-A177-3AD203B41FA5}">
                      <a16:colId xmlns:a16="http://schemas.microsoft.com/office/drawing/2014/main" val="9497092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D&amp;D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D&amp;L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L&amp;L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D(S)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D(D)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D(L)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L(D)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L(S)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L(L)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5526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2,026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2,102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8026513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B2B85D28-E05F-497B-AC8C-B9E54128C97C}"/>
              </a:ext>
            </a:extLst>
          </p:cNvPr>
          <p:cNvSpPr txBox="1"/>
          <p:nvPr/>
        </p:nvSpPr>
        <p:spPr>
          <a:xfrm>
            <a:off x="2302669" y="1460088"/>
            <a:ext cx="6243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Dataset</a:t>
            </a:r>
            <a:r>
              <a:rPr lang="pl-PL" alt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pl-PL" altLang="pl-PL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experimental</a:t>
            </a:r>
            <a:r>
              <a:rPr lang="pl-PL" alt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altLang="pl-PL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structures</a:t>
            </a:r>
            <a:r>
              <a:rPr lang="pl-PL" alt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altLang="pl-PL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analyzed</a:t>
            </a:r>
            <a:r>
              <a:rPr lang="pl-PL" alt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</a:t>
            </a:r>
            <a:r>
              <a:rPr lang="pl-PL" altLang="pl-PL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entanglements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7B2FA39-BC15-437F-87E0-EE4E95258EBC}"/>
              </a:ext>
            </a:extLst>
          </p:cNvPr>
          <p:cNvSpPr txBox="1"/>
          <p:nvPr/>
        </p:nvSpPr>
        <p:spPr>
          <a:xfrm>
            <a:off x="2302669" y="4136709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Number</a:t>
            </a:r>
            <a:r>
              <a:rPr lang="pl-PL" alt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</a:t>
            </a:r>
            <a:r>
              <a:rPr lang="pl-PL" altLang="pl-PL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identified</a:t>
            </a:r>
            <a:r>
              <a:rPr lang="pl-PL" alt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altLang="pl-PL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entanglements</a:t>
            </a:r>
            <a:r>
              <a:rPr lang="pl-PL" altLang="pl-PL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by </a:t>
            </a:r>
            <a:r>
              <a:rPr lang="pl-PL" altLang="pl-PL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type</a:t>
            </a:r>
            <a:endParaRPr lang="pl-PL" alt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A361682-663C-4E65-AE58-972C4FF11CDB}"/>
              </a:ext>
            </a:extLst>
          </p:cNvPr>
          <p:cNvSpPr txBox="1"/>
          <p:nvPr/>
        </p:nvSpPr>
        <p:spPr>
          <a:xfrm>
            <a:off x="9994900" y="2374749"/>
            <a:ext cx="1317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dirty="0">
                <a:latin typeface="Calibri" panose="020F0502020204030204" pitchFamily="34" charset="0"/>
                <a:cs typeface="Calibri" panose="020F0502020204030204" pitchFamily="34" charset="0"/>
              </a:rPr>
              <a:t>18%</a:t>
            </a:r>
          </a:p>
        </p:txBody>
      </p:sp>
      <p:sp>
        <p:nvSpPr>
          <p:cNvPr id="2" name="Dymek mowy: prostokąt z zaokrąglonymi rogami 1">
            <a:extLst>
              <a:ext uri="{FF2B5EF4-FFF2-40B4-BE49-F238E27FC236}">
                <a16:creationId xmlns:a16="http://schemas.microsoft.com/office/drawing/2014/main" id="{60D484DB-BB36-4B3B-B93D-5DB46A8AA3C3}"/>
              </a:ext>
            </a:extLst>
          </p:cNvPr>
          <p:cNvSpPr/>
          <p:nvPr/>
        </p:nvSpPr>
        <p:spPr>
          <a:xfrm>
            <a:off x="9994900" y="2361297"/>
            <a:ext cx="1317990" cy="888679"/>
          </a:xfrm>
          <a:prstGeom prst="wedgeRoundRectCallout">
            <a:avLst>
              <a:gd name="adj1" fmla="val -72067"/>
              <a:gd name="adj2" fmla="val 22486"/>
              <a:gd name="adj3" fmla="val 16667"/>
            </a:avLst>
          </a:prstGeom>
          <a:noFill/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6B4DBE-4A09-4621-9DC4-96DAC0A05635}"/>
              </a:ext>
            </a:extLst>
          </p:cNvPr>
          <p:cNvSpPr txBox="1"/>
          <p:nvPr/>
        </p:nvSpPr>
        <p:spPr>
          <a:xfrm>
            <a:off x="3253829" y="5583897"/>
            <a:ext cx="180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interlaces</a:t>
            </a:r>
            <a:endParaRPr lang="pl-PL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2600" dirty="0">
                <a:latin typeface="Calibri" panose="020F0502020204030204" pitchFamily="34" charset="0"/>
                <a:cs typeface="Calibri" panose="020F0502020204030204" pitchFamily="34" charset="0"/>
              </a:rPr>
              <a:t>0.5%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1E77D59-33E3-4B3D-91ED-769B4629B7D2}"/>
              </a:ext>
            </a:extLst>
          </p:cNvPr>
          <p:cNvSpPr txBox="1"/>
          <p:nvPr/>
        </p:nvSpPr>
        <p:spPr>
          <a:xfrm>
            <a:off x="5043215" y="5547316"/>
            <a:ext cx="393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lassos</a:t>
            </a:r>
            <a:endParaRPr lang="pl-PL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2600" dirty="0">
                <a:latin typeface="Calibri" panose="020F0502020204030204" pitchFamily="34" charset="0"/>
                <a:cs typeface="Calibri" panose="020F0502020204030204" pitchFamily="34" charset="0"/>
              </a:rPr>
              <a:t>95.5%</a:t>
            </a:r>
          </a:p>
        </p:txBody>
      </p:sp>
      <p:sp>
        <p:nvSpPr>
          <p:cNvPr id="3" name="Nawias klamrowy otwierający 2">
            <a:extLst>
              <a:ext uri="{FF2B5EF4-FFF2-40B4-BE49-F238E27FC236}">
                <a16:creationId xmlns:a16="http://schemas.microsoft.com/office/drawing/2014/main" id="{EBD81098-C8C3-4428-BA99-ABCABB5FF306}"/>
              </a:ext>
            </a:extLst>
          </p:cNvPr>
          <p:cNvSpPr/>
          <p:nvPr/>
        </p:nvSpPr>
        <p:spPr>
          <a:xfrm rot="16200000">
            <a:off x="4002612" y="4520727"/>
            <a:ext cx="305835" cy="1747342"/>
          </a:xfrm>
          <a:prstGeom prst="leftBrace">
            <a:avLst>
              <a:gd name="adj1" fmla="val 142834"/>
              <a:gd name="adj2" fmla="val 50000"/>
            </a:avLst>
          </a:prstGeom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Nawias klamrowy otwierający 14">
            <a:extLst>
              <a:ext uri="{FF2B5EF4-FFF2-40B4-BE49-F238E27FC236}">
                <a16:creationId xmlns:a16="http://schemas.microsoft.com/office/drawing/2014/main" id="{572CB94A-5B97-4A8E-A167-6AF7905EB2D5}"/>
              </a:ext>
            </a:extLst>
          </p:cNvPr>
          <p:cNvSpPr/>
          <p:nvPr/>
        </p:nvSpPr>
        <p:spPr>
          <a:xfrm rot="16200000">
            <a:off x="6858798" y="3439912"/>
            <a:ext cx="305835" cy="3908972"/>
          </a:xfrm>
          <a:prstGeom prst="leftBrace">
            <a:avLst>
              <a:gd name="adj1" fmla="val 142834"/>
              <a:gd name="adj2" fmla="val 50000"/>
            </a:avLst>
          </a:prstGeom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5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tekst&#10;&#10;Opis wygenerowany automatycznie">
            <a:extLst>
              <a:ext uri="{FF2B5EF4-FFF2-40B4-BE49-F238E27FC236}">
                <a16:creationId xmlns:a16="http://schemas.microsoft.com/office/drawing/2014/main" id="{BCE35F8E-906E-CB06-AA73-205CC820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808" y="1203391"/>
            <a:ext cx="8446384" cy="5459105"/>
          </a:xfrm>
          <a:prstGeom prst="rect">
            <a:avLst/>
          </a:prstGeom>
        </p:spPr>
      </p:pic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Spider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algorithm</a:t>
            </a:r>
            <a:r>
              <a:rPr lang="pl-PL" dirty="0">
                <a:solidFill>
                  <a:srgbClr val="203079"/>
                </a:solidFill>
              </a:rPr>
              <a:t>: </a:t>
            </a:r>
            <a:r>
              <a:rPr lang="pl-PL" dirty="0" err="1">
                <a:solidFill>
                  <a:srgbClr val="203079"/>
                </a:solidFill>
              </a:rPr>
              <a:t>find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punctures</a:t>
            </a:r>
            <a:r>
              <a:rPr lang="pl-PL" dirty="0">
                <a:solidFill>
                  <a:srgbClr val="203079"/>
                </a:solidFill>
              </a:rPr>
              <a:t>, </a:t>
            </a:r>
            <a:r>
              <a:rPr lang="pl-PL" dirty="0" err="1">
                <a:solidFill>
                  <a:srgbClr val="203079"/>
                </a:solidFill>
              </a:rPr>
              <a:t>detect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entanglements</a:t>
            </a:r>
            <a:endParaRPr dirty="0">
              <a:solidFill>
                <a:srgbClr val="203079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3D4D1461-FEC4-5C00-3538-EFD1C32D299C}"/>
              </a:ext>
            </a:extLst>
          </p:cNvPr>
          <p:cNvGrpSpPr>
            <a:grpSpLocks noChangeAspect="1"/>
          </p:cNvGrpSpPr>
          <p:nvPr/>
        </p:nvGrpSpPr>
        <p:grpSpPr>
          <a:xfrm>
            <a:off x="1872808" y="2005151"/>
            <a:ext cx="1644837" cy="2034541"/>
            <a:chOff x="636895" y="1312277"/>
            <a:chExt cx="3696269" cy="4572000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09D45354-D2F9-F387-A6BD-AD0455D54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1156"/>
            <a:stretch/>
          </p:blipFill>
          <p:spPr>
            <a:xfrm>
              <a:off x="636895" y="1312277"/>
              <a:ext cx="3587087" cy="4572000"/>
            </a:xfrm>
            <a:prstGeom prst="rect">
              <a:avLst/>
            </a:prstGeom>
          </p:spPr>
        </p:pic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5320ECAF-3F96-2F1C-90CA-A8A2DC6D1958}"/>
                </a:ext>
              </a:extLst>
            </p:cNvPr>
            <p:cNvSpPr/>
            <p:nvPr/>
          </p:nvSpPr>
          <p:spPr>
            <a:xfrm>
              <a:off x="3794078" y="4455994"/>
              <a:ext cx="539086" cy="723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17963259-07E2-61F2-C2DA-C0A4DD9451F2}"/>
              </a:ext>
            </a:extLst>
          </p:cNvPr>
          <p:cNvGrpSpPr>
            <a:grpSpLocks noChangeAspect="1"/>
          </p:cNvGrpSpPr>
          <p:nvPr/>
        </p:nvGrpSpPr>
        <p:grpSpPr>
          <a:xfrm>
            <a:off x="8546652" y="3951557"/>
            <a:ext cx="1595031" cy="2034871"/>
            <a:chOff x="5034707" y="1835624"/>
            <a:chExt cx="3216324" cy="4103244"/>
          </a:xfrm>
        </p:grpSpPr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7E07ECDF-7C59-68F7-6895-4C0E938FE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082" t="10253"/>
            <a:stretch/>
          </p:blipFill>
          <p:spPr>
            <a:xfrm>
              <a:off x="5268994" y="1835624"/>
              <a:ext cx="2982037" cy="4103244"/>
            </a:xfrm>
            <a:prstGeom prst="rect">
              <a:avLst/>
            </a:prstGeom>
          </p:spPr>
        </p:pic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0895FEE7-25B6-2212-EBB2-1EB86387CB79}"/>
                </a:ext>
              </a:extLst>
            </p:cNvPr>
            <p:cNvSpPr/>
            <p:nvPr/>
          </p:nvSpPr>
          <p:spPr>
            <a:xfrm>
              <a:off x="5034707" y="2533934"/>
              <a:ext cx="642762" cy="1976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491137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>
                <a:solidFill>
                  <a:srgbClr val="203079"/>
                </a:solidFill>
              </a:rPr>
              <a:t>Open and </a:t>
            </a:r>
            <a:r>
              <a:rPr lang="pl-PL" dirty="0" err="1">
                <a:solidFill>
                  <a:srgbClr val="203079"/>
                </a:solidFill>
              </a:rPr>
              <a:t>closed</a:t>
            </a:r>
            <a:r>
              <a:rPr lang="pl-PL" dirty="0">
                <a:solidFill>
                  <a:srgbClr val="203079"/>
                </a:solidFill>
              </a:rPr>
              <a:t> structure </a:t>
            </a:r>
            <a:r>
              <a:rPr lang="pl-PL" dirty="0" err="1">
                <a:solidFill>
                  <a:srgbClr val="203079"/>
                </a:solidFill>
              </a:rPr>
              <a:t>elements</a:t>
            </a:r>
            <a:endParaRPr dirty="0">
              <a:solidFill>
                <a:srgbClr val="203079"/>
              </a:solidFill>
            </a:endParaRPr>
          </a:p>
        </p:txBody>
      </p:sp>
      <p:pic>
        <p:nvPicPr>
          <p:cNvPr id="4" name="Obraz 3" descr="Obraz zawierający strzałka&#10;&#10;Opis wygenerowany automatycznie">
            <a:extLst>
              <a:ext uri="{FF2B5EF4-FFF2-40B4-BE49-F238E27FC236}">
                <a16:creationId xmlns:a16="http://schemas.microsoft.com/office/drawing/2014/main" id="{1EEF9B18-3E85-481D-B576-DD0E1FAD2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63" r="12353"/>
          <a:stretch/>
        </p:blipFill>
        <p:spPr>
          <a:xfrm>
            <a:off x="3394800" y="1576800"/>
            <a:ext cx="5400000" cy="4677993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0DA448C7-6398-46EC-BBA7-8E701C8A07A8}"/>
              </a:ext>
            </a:extLst>
          </p:cNvPr>
          <p:cNvGrpSpPr/>
          <p:nvPr/>
        </p:nvGrpSpPr>
        <p:grpSpPr>
          <a:xfrm>
            <a:off x="719667" y="2104526"/>
            <a:ext cx="2304000" cy="2880000"/>
            <a:chOff x="719667" y="2104526"/>
            <a:chExt cx="2304000" cy="2880000"/>
          </a:xfrm>
        </p:grpSpPr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6D34DE56-2A95-4AFE-A3EF-C154242FCDAA}"/>
                </a:ext>
              </a:extLst>
            </p:cNvPr>
            <p:cNvSpPr txBox="1"/>
            <p:nvPr/>
          </p:nvSpPr>
          <p:spPr>
            <a:xfrm flipH="1">
              <a:off x="910081" y="2418803"/>
              <a:ext cx="1923172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pl-PL" sz="1600" b="1" dirty="0" err="1">
                  <a:latin typeface="Corbel" panose="020B0503020204020204" pitchFamily="34" charset="0"/>
                  <a:cs typeface="Calibri" panose="020F0502020204030204" pitchFamily="34" charset="0"/>
                </a:rPr>
                <a:t>Closed</a:t>
              </a: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elements</a:t>
              </a:r>
              <a:endParaRPr lang="pl-PL" sz="1600" dirty="0">
                <a:latin typeface="Corbel" panose="020B0503020204020204" pitchFamily="34" charset="0"/>
                <a:cs typeface="Calibri" panose="020F0502020204030204" pitchFamily="34" charset="0"/>
              </a:endParaRPr>
            </a:p>
            <a:p>
              <a:pPr marL="177800" indent="-177800">
                <a:spcAft>
                  <a:spcPts val="1800"/>
                </a:spcAft>
                <a:buFontTx/>
                <a:buChar char="-"/>
              </a:pP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loop</a:t>
              </a:r>
              <a:endParaRPr lang="pl-PL" sz="1600" dirty="0">
                <a:latin typeface="Corbel" panose="020B0503020204020204" pitchFamily="34" charset="0"/>
                <a:cs typeface="Calibri" panose="020F0502020204030204" pitchFamily="34" charset="0"/>
              </a:endParaRPr>
            </a:p>
            <a:p>
              <a:pPr marL="177800" indent="-177800">
                <a:spcAft>
                  <a:spcPts val="1800"/>
                </a:spcAft>
                <a:buFontTx/>
                <a:buChar char="-"/>
              </a:pP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dinucleotide</a:t>
              </a: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 step </a:t>
              </a:r>
              <a:b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</a:br>
              <a:endParaRPr lang="pl-PL" sz="1600" dirty="0">
                <a:latin typeface="Corbel" panose="020B05030202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Prostokąt: zaokrąglone rogi 4">
              <a:extLst>
                <a:ext uri="{FF2B5EF4-FFF2-40B4-BE49-F238E27FC236}">
                  <a16:creationId xmlns:a16="http://schemas.microsoft.com/office/drawing/2014/main" id="{3A986B25-D787-40E3-91CD-A21E72CAED16}"/>
                </a:ext>
              </a:extLst>
            </p:cNvPr>
            <p:cNvSpPr/>
            <p:nvPr/>
          </p:nvSpPr>
          <p:spPr>
            <a:xfrm>
              <a:off x="719667" y="2104526"/>
              <a:ext cx="2304000" cy="2880000"/>
            </a:xfrm>
            <a:prstGeom prst="round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AE415AB1-E46D-4EB8-95B8-ABCE98C89271}"/>
                </a:ext>
              </a:extLst>
            </p:cNvPr>
            <p:cNvSpPr/>
            <p:nvPr/>
          </p:nvSpPr>
          <p:spPr>
            <a:xfrm>
              <a:off x="1630367" y="4223456"/>
              <a:ext cx="482600" cy="4953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308B5D1-74B8-4588-8522-01FC9D5BED91}"/>
              </a:ext>
            </a:extLst>
          </p:cNvPr>
          <p:cNvGrpSpPr/>
          <p:nvPr/>
        </p:nvGrpSpPr>
        <p:grpSpPr>
          <a:xfrm>
            <a:off x="9165933" y="2104526"/>
            <a:ext cx="2304000" cy="2880000"/>
            <a:chOff x="8976672" y="2104526"/>
            <a:chExt cx="2304000" cy="2880000"/>
          </a:xfrm>
        </p:grpSpPr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249207CF-C9A0-4954-8C96-B28D1545C83B}"/>
                </a:ext>
              </a:extLst>
            </p:cNvPr>
            <p:cNvSpPr txBox="1"/>
            <p:nvPr/>
          </p:nvSpPr>
          <p:spPr>
            <a:xfrm flipH="1">
              <a:off x="9092221" y="2418803"/>
              <a:ext cx="2072902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pl-PL" sz="1600" b="1" dirty="0">
                  <a:latin typeface="Corbel" panose="020B0503020204020204" pitchFamily="34" charset="0"/>
                  <a:cs typeface="Calibri" panose="020F0502020204030204" pitchFamily="34" charset="0"/>
                </a:rPr>
                <a:t>Open</a:t>
              </a: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elements</a:t>
              </a:r>
              <a:endParaRPr lang="pl-PL" sz="1600" dirty="0">
                <a:latin typeface="Corbel" panose="020B0503020204020204" pitchFamily="34" charset="0"/>
                <a:cs typeface="Calibri" panose="020F0502020204030204" pitchFamily="34" charset="0"/>
              </a:endParaRPr>
            </a:p>
            <a:p>
              <a:pPr marL="177800" indent="-177800">
                <a:spcAft>
                  <a:spcPts val="1800"/>
                </a:spcAft>
                <a:buFontTx/>
                <a:buChar char="-"/>
              </a:pP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dangling</a:t>
              </a: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 end</a:t>
              </a:r>
            </a:p>
            <a:p>
              <a:pPr marL="177800" indent="-177800">
                <a:spcAft>
                  <a:spcPts val="1800"/>
                </a:spcAft>
                <a:buFontTx/>
                <a:buChar char="-"/>
              </a:pP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single </a:t>
              </a: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strand</a:t>
              </a: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between</a:t>
              </a:r>
              <a:r>
                <a:rPr lang="pl-PL" sz="1600" dirty="0">
                  <a:latin typeface="Corbel" panose="020B0503020204020204" pitchFamily="34" charset="0"/>
                  <a:cs typeface="Calibri" panose="020F0502020204030204" pitchFamily="34" charset="0"/>
                </a:rPr>
                <a:t> the </a:t>
              </a:r>
              <a:r>
                <a:rPr lang="pl-PL" sz="1600" dirty="0" err="1">
                  <a:latin typeface="Corbel" panose="020B0503020204020204" pitchFamily="34" charset="0"/>
                  <a:cs typeface="Calibri" panose="020F0502020204030204" pitchFamily="34" charset="0"/>
                </a:rPr>
                <a:t>motifs</a:t>
              </a:r>
              <a:endParaRPr lang="pl-PL" sz="1600" dirty="0">
                <a:latin typeface="Corbel" panose="020B05030202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id="{C9E7BC31-7432-4766-83D4-23BAD6CAF9DD}"/>
                </a:ext>
              </a:extLst>
            </p:cNvPr>
            <p:cNvSpPr/>
            <p:nvPr/>
          </p:nvSpPr>
          <p:spPr>
            <a:xfrm>
              <a:off x="8976672" y="2104526"/>
              <a:ext cx="2304000" cy="2880000"/>
            </a:xfrm>
            <a:prstGeom prst="roundRect">
              <a:avLst/>
            </a:prstGeom>
            <a:noFill/>
            <a:ln w="9525">
              <a:solidFill>
                <a:srgbClr val="E862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23E4B197-DFC0-4563-912D-7C8A0B17C140}"/>
                </a:ext>
              </a:extLst>
            </p:cNvPr>
            <p:cNvGrpSpPr/>
            <p:nvPr/>
          </p:nvGrpSpPr>
          <p:grpSpPr>
            <a:xfrm>
              <a:off x="9887372" y="4021685"/>
              <a:ext cx="482600" cy="697071"/>
              <a:chOff x="9887372" y="4021685"/>
              <a:chExt cx="482600" cy="697071"/>
            </a:xfrm>
          </p:grpSpPr>
          <p:sp>
            <p:nvSpPr>
              <p:cNvPr id="11" name="Owal 10">
                <a:extLst>
                  <a:ext uri="{FF2B5EF4-FFF2-40B4-BE49-F238E27FC236}">
                    <a16:creationId xmlns:a16="http://schemas.microsoft.com/office/drawing/2014/main" id="{C4CBA630-1413-4734-937C-06977FB776CA}"/>
                  </a:ext>
                </a:extLst>
              </p:cNvPr>
              <p:cNvSpPr/>
              <p:nvPr/>
            </p:nvSpPr>
            <p:spPr>
              <a:xfrm>
                <a:off x="9887372" y="4223456"/>
                <a:ext cx="482600" cy="495300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0" name="Prostokąt: zaokrąglone rogi 9">
                <a:extLst>
                  <a:ext uri="{FF2B5EF4-FFF2-40B4-BE49-F238E27FC236}">
                    <a16:creationId xmlns:a16="http://schemas.microsoft.com/office/drawing/2014/main" id="{BE6E9397-64B9-4AD9-BE79-F04CA4DB205F}"/>
                  </a:ext>
                </a:extLst>
              </p:cNvPr>
              <p:cNvSpPr/>
              <p:nvPr/>
            </p:nvSpPr>
            <p:spPr>
              <a:xfrm flipH="1">
                <a:off x="9966112" y="4021685"/>
                <a:ext cx="325120" cy="27516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116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Triangulation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procedure</a:t>
            </a:r>
            <a:endParaRPr dirty="0">
              <a:solidFill>
                <a:srgbClr val="203079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412BC84-D494-EA9B-D506-5FA31DFDD387}"/>
              </a:ext>
            </a:extLst>
          </p:cNvPr>
          <p:cNvSpPr txBox="1"/>
          <p:nvPr/>
        </p:nvSpPr>
        <p:spPr>
          <a:xfrm>
            <a:off x="3974978" y="1832910"/>
            <a:ext cx="4242044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800"/>
              </a:spcAft>
              <a:buFont typeface="+mj-lt"/>
              <a:buAutoNum type="arabicPeriod"/>
            </a:pP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simplified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structure element (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poligon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chain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atoms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backbone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342900" indent="-342900" algn="l">
              <a:spcAft>
                <a:spcPts val="1800"/>
              </a:spcAft>
              <a:buFont typeface="+mj-lt"/>
              <a:buAutoNum type="arabicPeriod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point in the poligon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chain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= vertex</a:t>
            </a:r>
            <a:r>
              <a:rPr lang="pl-PL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spcAft>
                <a:spcPts val="1800"/>
              </a:spcAft>
              <a:buFont typeface="+mj-lt"/>
              <a:buAutoNum type="arabicPeriod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vertices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labelled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as vertex</a:t>
            </a:r>
            <a:r>
              <a:rPr lang="pl-PL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vertex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set V.</a:t>
            </a:r>
            <a:endParaRPr lang="pl-PL" sz="1600" b="0" i="0" u="none" strike="noStrik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spcAft>
                <a:spcPts val="1800"/>
              </a:spcAft>
              <a:buFont typeface="+mj-lt"/>
              <a:buAutoNum type="arabicPeriod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vertex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in V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a triangle: v</a:t>
            </a:r>
            <a:r>
              <a:rPr lang="pl-PL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in V = one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vertex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the triangle,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middle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point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edge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adjacent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to v</a:t>
            </a:r>
            <a:r>
              <a:rPr lang="pl-PL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and third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vertex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the triangle.</a:t>
            </a:r>
          </a:p>
          <a:p>
            <a:pPr marL="342900" indent="-342900" algn="l">
              <a:spcAft>
                <a:spcPts val="1800"/>
              </a:spcAft>
              <a:buFont typeface="+mj-lt"/>
              <a:buAutoNum type="arabicPeriod"/>
            </a:pP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vertices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V.</a:t>
            </a:r>
          </a:p>
          <a:p>
            <a:pPr marL="342900" indent="-342900" algn="l">
              <a:spcAft>
                <a:spcPts val="1800"/>
              </a:spcAft>
              <a:buFont typeface="+mj-lt"/>
              <a:buAutoNum type="arabicPeriod"/>
            </a:pP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epeat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step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4-5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recursively</a:t>
            </a:r>
            <a:r>
              <a:rPr lang="pl-P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BBE2FE9-93E0-48BE-30B2-33946C31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000" y="4572000"/>
            <a:ext cx="2583180" cy="2286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71F3DF1-6096-32B2-CCF7-8BF9B9087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000" y="2538243"/>
            <a:ext cx="2583180" cy="2286000"/>
          </a:xfrm>
          <a:prstGeom prst="rect">
            <a:avLst/>
          </a:prstGeom>
        </p:spPr>
      </p:pic>
      <p:pic>
        <p:nvPicPr>
          <p:cNvPr id="1026" name="Picture 2" descr="how to draw a spider web with spider Step: 5">
            <a:extLst>
              <a:ext uri="{FF2B5EF4-FFF2-40B4-BE49-F238E27FC236}">
                <a16:creationId xmlns:a16="http://schemas.microsoft.com/office/drawing/2014/main" id="{A0988FB3-3841-4987-E09D-DF82EE94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00" y="504485"/>
            <a:ext cx="258318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A7A460B-D3FA-C6E1-B07A-402F8DCE9FF1}"/>
              </a:ext>
            </a:extLst>
          </p:cNvPr>
          <p:cNvGrpSpPr/>
          <p:nvPr/>
        </p:nvGrpSpPr>
        <p:grpSpPr>
          <a:xfrm>
            <a:off x="514349" y="2202472"/>
            <a:ext cx="2865225" cy="3462026"/>
            <a:chOff x="409574" y="2065805"/>
            <a:chExt cx="2865225" cy="3462026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D4226908-F72E-476F-82EA-F61F339A0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574" y="4425454"/>
              <a:ext cx="2808113" cy="1102377"/>
            </a:xfrm>
            <a:prstGeom prst="rect">
              <a:avLst/>
            </a:prstGeom>
          </p:spPr>
        </p:pic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735BC1F8-7FA8-B44F-408F-717D11AE576F}"/>
                </a:ext>
              </a:extLst>
            </p:cNvPr>
            <p:cNvGrpSpPr/>
            <p:nvPr/>
          </p:nvGrpSpPr>
          <p:grpSpPr>
            <a:xfrm>
              <a:off x="409574" y="2065805"/>
              <a:ext cx="2865225" cy="1509399"/>
              <a:chOff x="428624" y="1652899"/>
              <a:chExt cx="2865225" cy="1509399"/>
            </a:xfrm>
          </p:grpSpPr>
          <p:pic>
            <p:nvPicPr>
              <p:cNvPr id="7" name="Obraz 6">
                <a:extLst>
                  <a:ext uri="{FF2B5EF4-FFF2-40B4-BE49-F238E27FC236}">
                    <a16:creationId xmlns:a16="http://schemas.microsoft.com/office/drawing/2014/main" id="{7238100E-D8E2-A0B2-C226-1CCC4C97A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624" y="1652899"/>
                <a:ext cx="2865225" cy="1509399"/>
              </a:xfrm>
              <a:prstGeom prst="rect">
                <a:avLst/>
              </a:prstGeom>
            </p:spPr>
          </p:pic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4EC16EBC-456F-5EEA-09DE-35C4C731E273}"/>
                  </a:ext>
                </a:extLst>
              </p:cNvPr>
              <p:cNvSpPr/>
              <p:nvPr/>
            </p:nvSpPr>
            <p:spPr>
              <a:xfrm>
                <a:off x="1676400" y="2790485"/>
                <a:ext cx="266700" cy="371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2" name="Strzałka: w prawo 11">
              <a:extLst>
                <a:ext uri="{FF2B5EF4-FFF2-40B4-BE49-F238E27FC236}">
                  <a16:creationId xmlns:a16="http://schemas.microsoft.com/office/drawing/2014/main" id="{B37ED02B-3A11-7BFB-2C7B-F491F770ED2E}"/>
                </a:ext>
              </a:extLst>
            </p:cNvPr>
            <p:cNvSpPr/>
            <p:nvPr/>
          </p:nvSpPr>
          <p:spPr>
            <a:xfrm rot="5400000">
              <a:off x="1422709" y="3735008"/>
              <a:ext cx="735981" cy="340112"/>
            </a:xfrm>
            <a:custGeom>
              <a:avLst/>
              <a:gdLst>
                <a:gd name="connsiteX0" fmla="*/ 0 w 735981"/>
                <a:gd name="connsiteY0" fmla="*/ 85028 h 340112"/>
                <a:gd name="connsiteX1" fmla="*/ 565925 w 735981"/>
                <a:gd name="connsiteY1" fmla="*/ 85028 h 340112"/>
                <a:gd name="connsiteX2" fmla="*/ 565925 w 735981"/>
                <a:gd name="connsiteY2" fmla="*/ 0 h 340112"/>
                <a:gd name="connsiteX3" fmla="*/ 735981 w 735981"/>
                <a:gd name="connsiteY3" fmla="*/ 170056 h 340112"/>
                <a:gd name="connsiteX4" fmla="*/ 565925 w 735981"/>
                <a:gd name="connsiteY4" fmla="*/ 340112 h 340112"/>
                <a:gd name="connsiteX5" fmla="*/ 565925 w 735981"/>
                <a:gd name="connsiteY5" fmla="*/ 255084 h 340112"/>
                <a:gd name="connsiteX6" fmla="*/ 0 w 735981"/>
                <a:gd name="connsiteY6" fmla="*/ 255084 h 340112"/>
                <a:gd name="connsiteX7" fmla="*/ 0 w 735981"/>
                <a:gd name="connsiteY7" fmla="*/ 85028 h 3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5981" h="340112" extrusionOk="0">
                  <a:moveTo>
                    <a:pt x="0" y="85028"/>
                  </a:moveTo>
                  <a:cubicBezTo>
                    <a:pt x="262100" y="31342"/>
                    <a:pt x="363395" y="117169"/>
                    <a:pt x="565925" y="85028"/>
                  </a:cubicBezTo>
                  <a:cubicBezTo>
                    <a:pt x="562796" y="59643"/>
                    <a:pt x="575032" y="27308"/>
                    <a:pt x="565925" y="0"/>
                  </a:cubicBezTo>
                  <a:cubicBezTo>
                    <a:pt x="621495" y="42736"/>
                    <a:pt x="645005" y="104410"/>
                    <a:pt x="735981" y="170056"/>
                  </a:cubicBezTo>
                  <a:cubicBezTo>
                    <a:pt x="689965" y="252987"/>
                    <a:pt x="646324" y="256453"/>
                    <a:pt x="565925" y="340112"/>
                  </a:cubicBezTo>
                  <a:cubicBezTo>
                    <a:pt x="563923" y="302638"/>
                    <a:pt x="568302" y="289428"/>
                    <a:pt x="565925" y="255084"/>
                  </a:cubicBezTo>
                  <a:cubicBezTo>
                    <a:pt x="388678" y="262741"/>
                    <a:pt x="207155" y="229931"/>
                    <a:pt x="0" y="255084"/>
                  </a:cubicBezTo>
                  <a:cubicBezTo>
                    <a:pt x="-8567" y="174778"/>
                    <a:pt x="10216" y="155763"/>
                    <a:pt x="0" y="85028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444860">
                    <a:prstGeom prst="rightArrow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53209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Puncture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detection</a:t>
            </a:r>
            <a:endParaRPr dirty="0">
              <a:solidFill>
                <a:srgbClr val="203079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B62AE6E-D7BD-AD45-7CC5-619980AD7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745" y="3734566"/>
            <a:ext cx="4821382" cy="171880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DDF8857-F0D4-EF89-2B2B-BCB49071508C}"/>
              </a:ext>
            </a:extLst>
          </p:cNvPr>
          <p:cNvSpPr txBox="1"/>
          <p:nvPr/>
        </p:nvSpPr>
        <p:spPr>
          <a:xfrm>
            <a:off x="1638745" y="5893683"/>
            <a:ext cx="92018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sz="1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Moeller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Trumbore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(2005) Fast, minimum </a:t>
            </a:r>
            <a:r>
              <a:rPr lang="pl-PL" sz="1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/triangle </a:t>
            </a:r>
            <a:r>
              <a:rPr lang="pl-PL" sz="1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intersection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In ACM SIGGRAPH 2005 Courses on - SIGGRAPH’05</a:t>
            </a:r>
            <a:r>
              <a:rPr lang="pl-PL" sz="1000" b="0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ACM Press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pl-PL" sz="1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Jiménez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b="0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(2010) A </a:t>
            </a:r>
            <a:r>
              <a:rPr lang="pl-PL" sz="1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robust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segment/triangle </a:t>
            </a:r>
            <a:r>
              <a:rPr lang="en-US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intersection algorithm for interference tests. E</a:t>
            </a:r>
            <a:r>
              <a:rPr lang="pl-PL" sz="1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ffi</a:t>
            </a:r>
            <a:r>
              <a:rPr lang="en-US" sz="1000" b="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ciency</a:t>
            </a:r>
            <a:r>
              <a:rPr lang="en-US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study.</a:t>
            </a:r>
            <a:r>
              <a:rPr lang="pl-PL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0" i="1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Geometry: Theory and Applications</a:t>
            </a:r>
            <a:r>
              <a:rPr lang="en-US" sz="1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43: 474492.</a:t>
            </a: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E2CD53B-1057-3809-CB0C-70862619DB74}"/>
              </a:ext>
            </a:extLst>
          </p:cNvPr>
          <p:cNvSpPr txBox="1"/>
          <p:nvPr/>
        </p:nvSpPr>
        <p:spPr>
          <a:xfrm flipH="1">
            <a:off x="1531976" y="1524535"/>
            <a:ext cx="575248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Moeller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intersects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the triangle</a:t>
            </a:r>
            <a:endParaRPr lang="pl-PL" sz="16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Aft>
                <a:spcPts val="1800"/>
              </a:spcAft>
              <a:buFontTx/>
              <a:buChar char="-"/>
            </a:pP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3D 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coordinates</a:t>
            </a:r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to 2D, </a:t>
            </a:r>
          </a:p>
          <a:p>
            <a:pPr marL="285750" indent="-285750" algn="l">
              <a:spcAft>
                <a:spcPts val="1800"/>
              </a:spcAft>
              <a:buFontTx/>
              <a:buChar char="-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compute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coordinates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intersection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point,</a:t>
            </a:r>
            <a:endParaRPr lang="pl-PL" sz="16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Aft>
                <a:spcPts val="1800"/>
              </a:spcAft>
              <a:buFontTx/>
              <a:buChar char="-"/>
            </a:pPr>
            <a:r>
              <a:rPr lang="pl-PL" sz="1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whether</a:t>
            </a:r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pl-PL" sz="1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intersection</a:t>
            </a:r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point </a:t>
            </a:r>
            <a:r>
              <a:rPr lang="pl-PL" sz="1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lies</a:t>
            </a:r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pl-PL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the triangle</a:t>
            </a:r>
            <a:r>
              <a:rPr lang="en-US" sz="16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BBB63B0-37CE-D86D-2438-D3C9881F4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04"/>
          <a:stretch/>
        </p:blipFill>
        <p:spPr>
          <a:xfrm>
            <a:off x="8596471" y="3135555"/>
            <a:ext cx="2158402" cy="242351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4C0D1D9-58DE-FC8C-8987-72DA275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170" y="487263"/>
            <a:ext cx="2614453" cy="231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4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1;p14">
            <a:extLst>
              <a:ext uri="{FF2B5EF4-FFF2-40B4-BE49-F238E27FC236}">
                <a16:creationId xmlns:a16="http://schemas.microsoft.com/office/drawing/2014/main" id="{64A82414-1485-3796-2B6E-5722A097A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i="1" dirty="0">
                <a:solidFill>
                  <a:srgbClr val="203079"/>
                </a:solidFill>
              </a:rPr>
              <a:t>In </a:t>
            </a:r>
            <a:r>
              <a:rPr lang="pl-PL" i="1" dirty="0" err="1">
                <a:solidFill>
                  <a:srgbClr val="203079"/>
                </a:solidFill>
              </a:rPr>
              <a:t>silico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prediction</a:t>
            </a:r>
            <a:r>
              <a:rPr lang="pl-PL" dirty="0">
                <a:solidFill>
                  <a:srgbClr val="203079"/>
                </a:solidFill>
              </a:rPr>
              <a:t> of RNA 3D structure</a:t>
            </a:r>
            <a:endParaRPr sz="2600" dirty="0">
              <a:solidFill>
                <a:srgbClr val="203079"/>
              </a:solidFill>
            </a:endParaRPr>
          </a:p>
        </p:txBody>
      </p:sp>
      <p:grpSp>
        <p:nvGrpSpPr>
          <p:cNvPr id="80" name="Grupa 79">
            <a:extLst>
              <a:ext uri="{FF2B5EF4-FFF2-40B4-BE49-F238E27FC236}">
                <a16:creationId xmlns:a16="http://schemas.microsoft.com/office/drawing/2014/main" id="{18F0F968-7260-2E19-C731-0567A464FD49}"/>
              </a:ext>
            </a:extLst>
          </p:cNvPr>
          <p:cNvGrpSpPr/>
          <p:nvPr/>
        </p:nvGrpSpPr>
        <p:grpSpPr>
          <a:xfrm>
            <a:off x="1965403" y="2003889"/>
            <a:ext cx="8439804" cy="2536784"/>
            <a:chOff x="1965403" y="2269333"/>
            <a:chExt cx="8439804" cy="2536784"/>
          </a:xfrm>
        </p:grpSpPr>
        <p:sp>
          <p:nvSpPr>
            <p:cNvPr id="71" name="pole tekstowe 70">
              <a:extLst>
                <a:ext uri="{FF2B5EF4-FFF2-40B4-BE49-F238E27FC236}">
                  <a16:creationId xmlns:a16="http://schemas.microsoft.com/office/drawing/2014/main" id="{9562C8A9-4F60-1F2A-49DE-5C21390CB49B}"/>
                </a:ext>
              </a:extLst>
            </p:cNvPr>
            <p:cNvSpPr txBox="1"/>
            <p:nvPr/>
          </p:nvSpPr>
          <p:spPr>
            <a:xfrm>
              <a:off x="1965403" y="3001904"/>
              <a:ext cx="148032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800" dirty="0"/>
                <a:t>UUGGGUUCCCUCACCCCAAUCAUAAAAAGG</a:t>
              </a:r>
            </a:p>
          </p:txBody>
        </p:sp>
        <p:pic>
          <p:nvPicPr>
            <p:cNvPr id="72" name="Obraz 71">
              <a:extLst>
                <a:ext uri="{FF2B5EF4-FFF2-40B4-BE49-F238E27FC236}">
                  <a16:creationId xmlns:a16="http://schemas.microsoft.com/office/drawing/2014/main" id="{9B51EE88-ECC0-EEE8-F00F-9075F9EB2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8378282" y="2269333"/>
              <a:ext cx="2026925" cy="2536784"/>
            </a:xfrm>
            <a:prstGeom prst="rect">
              <a:avLst/>
            </a:prstGeom>
          </p:spPr>
        </p:pic>
        <p:sp>
          <p:nvSpPr>
            <p:cNvPr id="73" name="Sześcian 72">
              <a:extLst>
                <a:ext uri="{FF2B5EF4-FFF2-40B4-BE49-F238E27FC236}">
                  <a16:creationId xmlns:a16="http://schemas.microsoft.com/office/drawing/2014/main" id="{75ABC594-F50E-E0B7-E0AD-4AAD4E4689FB}"/>
                </a:ext>
              </a:extLst>
            </p:cNvPr>
            <p:cNvSpPr/>
            <p:nvPr/>
          </p:nvSpPr>
          <p:spPr>
            <a:xfrm>
              <a:off x="5387563" y="2932437"/>
              <a:ext cx="1216152" cy="1216152"/>
            </a:xfrm>
            <a:prstGeom prst="cub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Strzałka: w prawo 74">
              <a:extLst>
                <a:ext uri="{FF2B5EF4-FFF2-40B4-BE49-F238E27FC236}">
                  <a16:creationId xmlns:a16="http://schemas.microsoft.com/office/drawing/2014/main" id="{AEBECD7B-2408-F0FF-5350-F1558C4A788B}"/>
                </a:ext>
              </a:extLst>
            </p:cNvPr>
            <p:cNvSpPr/>
            <p:nvPr/>
          </p:nvSpPr>
          <p:spPr>
            <a:xfrm>
              <a:off x="4048654" y="3370457"/>
              <a:ext cx="735981" cy="340112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Strzałka: w prawo 75">
              <a:extLst>
                <a:ext uri="{FF2B5EF4-FFF2-40B4-BE49-F238E27FC236}">
                  <a16:creationId xmlns:a16="http://schemas.microsoft.com/office/drawing/2014/main" id="{21C460D0-AAD6-F6C1-C253-9158B995BCCE}"/>
                </a:ext>
              </a:extLst>
            </p:cNvPr>
            <p:cNvSpPr/>
            <p:nvPr/>
          </p:nvSpPr>
          <p:spPr>
            <a:xfrm>
              <a:off x="7206643" y="3367669"/>
              <a:ext cx="735981" cy="340112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9" name="Grupa 78">
            <a:extLst>
              <a:ext uri="{FF2B5EF4-FFF2-40B4-BE49-F238E27FC236}">
                <a16:creationId xmlns:a16="http://schemas.microsoft.com/office/drawing/2014/main" id="{92CE80B1-0103-33CA-A622-4C5E34217EF2}"/>
              </a:ext>
            </a:extLst>
          </p:cNvPr>
          <p:cNvGrpSpPr/>
          <p:nvPr/>
        </p:nvGrpSpPr>
        <p:grpSpPr>
          <a:xfrm>
            <a:off x="4218415" y="4306554"/>
            <a:ext cx="3300761" cy="1644535"/>
            <a:chOff x="4190237" y="4594302"/>
            <a:chExt cx="3300761" cy="1644535"/>
          </a:xfrm>
        </p:grpSpPr>
        <p:sp>
          <p:nvSpPr>
            <p:cNvPr id="78" name="Trójkąt równoramienny 77">
              <a:extLst>
                <a:ext uri="{FF2B5EF4-FFF2-40B4-BE49-F238E27FC236}">
                  <a16:creationId xmlns:a16="http://schemas.microsoft.com/office/drawing/2014/main" id="{062FAC12-DD15-96BA-11B9-474A1CC86769}"/>
                </a:ext>
              </a:extLst>
            </p:cNvPr>
            <p:cNvSpPr/>
            <p:nvPr/>
          </p:nvSpPr>
          <p:spPr>
            <a:xfrm>
              <a:off x="4190237" y="4594302"/>
              <a:ext cx="3300761" cy="1644535"/>
            </a:xfrm>
            <a:custGeom>
              <a:avLst/>
              <a:gdLst>
                <a:gd name="connsiteX0" fmla="*/ 0 w 3300761"/>
                <a:gd name="connsiteY0" fmla="*/ 1644535 h 1644535"/>
                <a:gd name="connsiteX1" fmla="*/ 363084 w 3300761"/>
                <a:gd name="connsiteY1" fmla="*/ 1282737 h 1644535"/>
                <a:gd name="connsiteX2" fmla="*/ 775679 w 3300761"/>
                <a:gd name="connsiteY2" fmla="*/ 871604 h 1644535"/>
                <a:gd name="connsiteX3" fmla="*/ 1155267 w 3300761"/>
                <a:gd name="connsiteY3" fmla="*/ 493361 h 1644535"/>
                <a:gd name="connsiteX4" fmla="*/ 1650381 w 3300761"/>
                <a:gd name="connsiteY4" fmla="*/ 0 h 1644535"/>
                <a:gd name="connsiteX5" fmla="*/ 2079480 w 3300761"/>
                <a:gd name="connsiteY5" fmla="*/ 427579 h 1644535"/>
                <a:gd name="connsiteX6" fmla="*/ 2525082 w 3300761"/>
                <a:gd name="connsiteY6" fmla="*/ 871604 h 1644535"/>
                <a:gd name="connsiteX7" fmla="*/ 2888166 w 3300761"/>
                <a:gd name="connsiteY7" fmla="*/ 1233401 h 1644535"/>
                <a:gd name="connsiteX8" fmla="*/ 3300761 w 3300761"/>
                <a:gd name="connsiteY8" fmla="*/ 1644535 h 1644535"/>
                <a:gd name="connsiteX9" fmla="*/ 2717627 w 3300761"/>
                <a:gd name="connsiteY9" fmla="*/ 1644535 h 1644535"/>
                <a:gd name="connsiteX10" fmla="*/ 2200507 w 3300761"/>
                <a:gd name="connsiteY10" fmla="*/ 1644535 h 1644535"/>
                <a:gd name="connsiteX11" fmla="*/ 1584365 w 3300761"/>
                <a:gd name="connsiteY11" fmla="*/ 1644535 h 1644535"/>
                <a:gd name="connsiteX12" fmla="*/ 1100254 w 3300761"/>
                <a:gd name="connsiteY12" fmla="*/ 1644535 h 1644535"/>
                <a:gd name="connsiteX13" fmla="*/ 583134 w 3300761"/>
                <a:gd name="connsiteY13" fmla="*/ 1644535 h 1644535"/>
                <a:gd name="connsiteX14" fmla="*/ 0 w 3300761"/>
                <a:gd name="connsiteY14" fmla="*/ 1644535 h 164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00761" h="1644535" fill="none" extrusionOk="0">
                  <a:moveTo>
                    <a:pt x="0" y="1644535"/>
                  </a:moveTo>
                  <a:cubicBezTo>
                    <a:pt x="75680" y="1507275"/>
                    <a:pt x="292134" y="1401061"/>
                    <a:pt x="363084" y="1282737"/>
                  </a:cubicBezTo>
                  <a:cubicBezTo>
                    <a:pt x="434034" y="1164414"/>
                    <a:pt x="689852" y="962678"/>
                    <a:pt x="775679" y="871604"/>
                  </a:cubicBezTo>
                  <a:cubicBezTo>
                    <a:pt x="861506" y="780530"/>
                    <a:pt x="1026412" y="629485"/>
                    <a:pt x="1155267" y="493361"/>
                  </a:cubicBezTo>
                  <a:cubicBezTo>
                    <a:pt x="1284122" y="357237"/>
                    <a:pt x="1509566" y="224302"/>
                    <a:pt x="1650381" y="0"/>
                  </a:cubicBezTo>
                  <a:cubicBezTo>
                    <a:pt x="1863529" y="142105"/>
                    <a:pt x="1850902" y="299385"/>
                    <a:pt x="2079480" y="427579"/>
                  </a:cubicBezTo>
                  <a:cubicBezTo>
                    <a:pt x="2308058" y="555773"/>
                    <a:pt x="2288807" y="667059"/>
                    <a:pt x="2525082" y="871604"/>
                  </a:cubicBezTo>
                  <a:cubicBezTo>
                    <a:pt x="2761358" y="1076148"/>
                    <a:pt x="2687681" y="1072846"/>
                    <a:pt x="2888166" y="1233401"/>
                  </a:cubicBezTo>
                  <a:cubicBezTo>
                    <a:pt x="3088651" y="1393956"/>
                    <a:pt x="3144680" y="1547381"/>
                    <a:pt x="3300761" y="1644535"/>
                  </a:cubicBezTo>
                  <a:cubicBezTo>
                    <a:pt x="3067413" y="1647976"/>
                    <a:pt x="2940814" y="1618420"/>
                    <a:pt x="2717627" y="1644535"/>
                  </a:cubicBezTo>
                  <a:cubicBezTo>
                    <a:pt x="2494440" y="1670650"/>
                    <a:pt x="2357189" y="1587248"/>
                    <a:pt x="2200507" y="1644535"/>
                  </a:cubicBezTo>
                  <a:cubicBezTo>
                    <a:pt x="2043825" y="1701822"/>
                    <a:pt x="1830288" y="1592273"/>
                    <a:pt x="1584365" y="1644535"/>
                  </a:cubicBezTo>
                  <a:cubicBezTo>
                    <a:pt x="1338442" y="1696797"/>
                    <a:pt x="1282501" y="1596348"/>
                    <a:pt x="1100254" y="1644535"/>
                  </a:cubicBezTo>
                  <a:cubicBezTo>
                    <a:pt x="918007" y="1692722"/>
                    <a:pt x="801610" y="1588636"/>
                    <a:pt x="583134" y="1644535"/>
                  </a:cubicBezTo>
                  <a:cubicBezTo>
                    <a:pt x="364658" y="1700434"/>
                    <a:pt x="263334" y="1628919"/>
                    <a:pt x="0" y="1644535"/>
                  </a:cubicBezTo>
                  <a:close/>
                </a:path>
                <a:path w="3300761" h="1644535" stroke="0" extrusionOk="0">
                  <a:moveTo>
                    <a:pt x="0" y="1644535"/>
                  </a:moveTo>
                  <a:cubicBezTo>
                    <a:pt x="136119" y="1476895"/>
                    <a:pt x="251889" y="1486744"/>
                    <a:pt x="396091" y="1249847"/>
                  </a:cubicBezTo>
                  <a:cubicBezTo>
                    <a:pt x="540293" y="1012950"/>
                    <a:pt x="663273" y="1058015"/>
                    <a:pt x="775679" y="871604"/>
                  </a:cubicBezTo>
                  <a:cubicBezTo>
                    <a:pt x="888085" y="685193"/>
                    <a:pt x="1070933" y="659058"/>
                    <a:pt x="1155267" y="493361"/>
                  </a:cubicBezTo>
                  <a:cubicBezTo>
                    <a:pt x="1239601" y="327664"/>
                    <a:pt x="1526442" y="215633"/>
                    <a:pt x="1650381" y="0"/>
                  </a:cubicBezTo>
                  <a:cubicBezTo>
                    <a:pt x="1754964" y="54009"/>
                    <a:pt x="1831958" y="264497"/>
                    <a:pt x="2013465" y="361798"/>
                  </a:cubicBezTo>
                  <a:cubicBezTo>
                    <a:pt x="2194972" y="459099"/>
                    <a:pt x="2288453" y="732518"/>
                    <a:pt x="2459067" y="805822"/>
                  </a:cubicBezTo>
                  <a:cubicBezTo>
                    <a:pt x="2629681" y="879126"/>
                    <a:pt x="2653338" y="1021242"/>
                    <a:pt x="2838655" y="1184065"/>
                  </a:cubicBezTo>
                  <a:cubicBezTo>
                    <a:pt x="3023972" y="1346888"/>
                    <a:pt x="3136425" y="1557276"/>
                    <a:pt x="3300761" y="1644535"/>
                  </a:cubicBezTo>
                  <a:cubicBezTo>
                    <a:pt x="3127891" y="1677893"/>
                    <a:pt x="3065500" y="1613344"/>
                    <a:pt x="2849657" y="1644535"/>
                  </a:cubicBezTo>
                  <a:cubicBezTo>
                    <a:pt x="2633814" y="1675726"/>
                    <a:pt x="2440019" y="1629989"/>
                    <a:pt x="2266523" y="1644535"/>
                  </a:cubicBezTo>
                  <a:cubicBezTo>
                    <a:pt x="2093027" y="1659081"/>
                    <a:pt x="2009226" y="1639450"/>
                    <a:pt x="1782411" y="1644535"/>
                  </a:cubicBezTo>
                  <a:cubicBezTo>
                    <a:pt x="1555596" y="1649620"/>
                    <a:pt x="1452550" y="1595825"/>
                    <a:pt x="1331307" y="1644535"/>
                  </a:cubicBezTo>
                  <a:cubicBezTo>
                    <a:pt x="1210064" y="1693245"/>
                    <a:pt x="984034" y="1611800"/>
                    <a:pt x="880203" y="1644535"/>
                  </a:cubicBezTo>
                  <a:cubicBezTo>
                    <a:pt x="776372" y="1677270"/>
                    <a:pt x="289698" y="1587494"/>
                    <a:pt x="0" y="164453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30165806">
                    <a:prstGeom prst="triangl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pole tekstowe 76">
              <a:extLst>
                <a:ext uri="{FF2B5EF4-FFF2-40B4-BE49-F238E27FC236}">
                  <a16:creationId xmlns:a16="http://schemas.microsoft.com/office/drawing/2014/main" id="{6EB20D48-1D03-80B8-3D71-B4783A062CC4}"/>
                </a:ext>
              </a:extLst>
            </p:cNvPr>
            <p:cNvSpPr txBox="1"/>
            <p:nvPr/>
          </p:nvSpPr>
          <p:spPr>
            <a:xfrm>
              <a:off x="4597337" y="5262426"/>
              <a:ext cx="248657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Ab initio </a:t>
              </a:r>
              <a:r>
                <a:rPr lang="pl-PL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folding</a:t>
              </a:r>
              <a:endPara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pl-PL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Homology</a:t>
              </a: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modeling</a:t>
              </a:r>
            </a:p>
            <a:p>
              <a:pPr algn="ctr"/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Fragment </a:t>
              </a:r>
              <a:r>
                <a:rPr lang="pl-PL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assembly</a:t>
              </a:r>
              <a:b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l-PL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Deep</a:t>
              </a: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learning-</a:t>
              </a:r>
              <a:r>
                <a:rPr lang="pl-PL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based</a:t>
              </a:r>
              <a:r>
                <a:rPr lang="pl-P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prediction</a:t>
              </a:r>
              <a:endParaRPr lang="pl-PL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362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Identifying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entanglements</a:t>
            </a:r>
            <a:r>
              <a:rPr lang="pl-PL" dirty="0">
                <a:solidFill>
                  <a:srgbClr val="203079"/>
                </a:solidFill>
              </a:rPr>
              <a:t> of structure </a:t>
            </a:r>
            <a:r>
              <a:rPr lang="pl-PL" dirty="0" err="1">
                <a:solidFill>
                  <a:srgbClr val="203079"/>
                </a:solidFill>
              </a:rPr>
              <a:t>elements</a:t>
            </a:r>
            <a:endParaRPr dirty="0">
              <a:solidFill>
                <a:srgbClr val="203079"/>
              </a:solidFill>
            </a:endParaRPr>
          </a:p>
        </p:txBody>
      </p:sp>
      <p:pic>
        <p:nvPicPr>
          <p:cNvPr id="3" name="spider5_100">
            <a:hlinkClick r:id="" action="ppaction://media"/>
            <a:extLst>
              <a:ext uri="{FF2B5EF4-FFF2-40B4-BE49-F238E27FC236}">
                <a16:creationId xmlns:a16="http://schemas.microsoft.com/office/drawing/2014/main" id="{B7D3E655-16EC-BA3A-61D4-29B147666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762" y="957858"/>
            <a:ext cx="9896475" cy="55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9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719667" y="333375"/>
            <a:ext cx="108712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pl-PL" dirty="0" err="1">
                <a:solidFill>
                  <a:srgbClr val="203079"/>
                </a:solidFill>
              </a:rPr>
              <a:t>RNAspider</a:t>
            </a:r>
            <a:r>
              <a:rPr lang="pl-PL" dirty="0">
                <a:solidFill>
                  <a:srgbClr val="203079"/>
                </a:solidFill>
              </a:rPr>
              <a:t>: </a:t>
            </a:r>
            <a:r>
              <a:rPr lang="pl-PL" dirty="0">
                <a:latin typeface="Corbel" panose="020B0503020204020204" pitchFamily="34" charset="0"/>
                <a:hlinkClick r:id="rId3"/>
              </a:rPr>
              <a:t>https://rnaspider.cs.put.poznan.pl</a:t>
            </a:r>
            <a:r>
              <a:rPr lang="pl-PL" dirty="0">
                <a:latin typeface="Corbel" panose="020B0503020204020204" pitchFamily="34" charset="0"/>
              </a:rPr>
              <a:t> </a:t>
            </a:r>
            <a:br>
              <a:rPr lang="pl-PL" dirty="0">
                <a:latin typeface="Corbel" panose="020B0503020204020204" pitchFamily="34" charset="0"/>
              </a:rPr>
            </a:br>
            <a:endParaRPr dirty="0">
              <a:solidFill>
                <a:srgbClr val="203079"/>
              </a:solidFill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D28A9AD-912E-4774-B74B-0B0DFBC82A4A}"/>
              </a:ext>
            </a:extLst>
          </p:cNvPr>
          <p:cNvSpPr/>
          <p:nvPr/>
        </p:nvSpPr>
        <p:spPr>
          <a:xfrm>
            <a:off x="127000" y="5603030"/>
            <a:ext cx="2250354" cy="1112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67BEFD8-A244-4F45-8830-FFBEBE5A6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12" y="1458631"/>
            <a:ext cx="7310284" cy="50659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70954C1-58E2-4A29-9812-987F5B0D2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726" y="1231962"/>
            <a:ext cx="5643563" cy="28289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936886D-AA1A-4D56-A6B4-5C13867D6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1" y="3824754"/>
            <a:ext cx="5380888" cy="28904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5BDEC0-18DA-5FDD-0ACF-68D1A76B3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254" y="5761997"/>
            <a:ext cx="2043242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Luwanski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kumimoji="0" lang="pl-PL" altLang="pl-PL" sz="100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RNAspider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webserver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RNA 3D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pl-PL" altLang="pl-PL" sz="1000" b="0" i="1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Nucleic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1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Acids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1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50(W1):W663-W669 </a:t>
            </a:r>
          </a:p>
        </p:txBody>
      </p:sp>
    </p:spTree>
    <p:extLst>
      <p:ext uri="{BB962C8B-B14F-4D97-AF65-F5344CB8AC3E}">
        <p14:creationId xmlns:p14="http://schemas.microsoft.com/office/powerpoint/2010/main" val="3831800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Can</a:t>
            </a:r>
            <a:r>
              <a:rPr lang="pl-PL" dirty="0">
                <a:solidFill>
                  <a:srgbClr val="203079"/>
                </a:solidFill>
              </a:rPr>
              <a:t> we </a:t>
            </a:r>
            <a:r>
              <a:rPr lang="pl-PL" dirty="0" err="1">
                <a:solidFill>
                  <a:srgbClr val="203079"/>
                </a:solidFill>
              </a:rPr>
              <a:t>automatically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remove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entanglements</a:t>
            </a:r>
            <a:r>
              <a:rPr lang="pl-PL" dirty="0">
                <a:solidFill>
                  <a:srgbClr val="203079"/>
                </a:solidFill>
              </a:rPr>
              <a:t>?</a:t>
            </a:r>
            <a:endParaRPr dirty="0">
              <a:solidFill>
                <a:srgbClr val="203079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AEA5C8D-5BD6-4F31-6DA1-7C2B36CF3F17}"/>
              </a:ext>
            </a:extLst>
          </p:cNvPr>
          <p:cNvSpPr txBox="1"/>
          <p:nvPr/>
        </p:nvSpPr>
        <p:spPr>
          <a:xfrm>
            <a:off x="2170323" y="984289"/>
            <a:ext cx="5139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pl-PL" sz="1600" dirty="0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pl-PL" sz="1600" dirty="0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pl-PL" sz="1600" dirty="0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pl-PL" sz="1600" dirty="0" err="1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pl-PL" sz="1600" dirty="0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pl-PL" sz="1600" dirty="0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pl-PL" sz="1600" dirty="0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minimization</a:t>
            </a:r>
            <a:r>
              <a:rPr lang="pl-PL" sz="1600" dirty="0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5939F825-7B40-A5DA-E2F8-383269325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628" y="2262810"/>
            <a:ext cx="6478617" cy="4253438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09C5BCC-7772-72E7-1397-0B324AEF18E2}"/>
              </a:ext>
            </a:extLst>
          </p:cNvPr>
          <p:cNvSpPr txBox="1"/>
          <p:nvPr/>
        </p:nvSpPr>
        <p:spPr>
          <a:xfrm>
            <a:off x="4955629" y="1955033"/>
            <a:ext cx="6478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Number of entanglements in consecutive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iterations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energy minimization by CYANA</a:t>
            </a: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AD98729D-F14F-C0EA-37D9-791CD30590CD}"/>
              </a:ext>
            </a:extLst>
          </p:cNvPr>
          <p:cNvGrpSpPr/>
          <p:nvPr/>
        </p:nvGrpSpPr>
        <p:grpSpPr>
          <a:xfrm>
            <a:off x="702548" y="1955033"/>
            <a:ext cx="3173963" cy="4561215"/>
            <a:chOff x="570344" y="1955033"/>
            <a:chExt cx="3173963" cy="4561215"/>
          </a:xfrm>
        </p:grpSpPr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4E992B63-D1A9-ABEB-80FB-08858E053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44" t="18999" b="13465"/>
            <a:stretch/>
          </p:blipFill>
          <p:spPr bwMode="auto">
            <a:xfrm rot="5400000">
              <a:off x="700070" y="3472012"/>
              <a:ext cx="4246121" cy="1842352"/>
            </a:xfrm>
            <a:prstGeom prst="rect">
              <a:avLst/>
            </a:prstGeom>
          </p:spPr>
        </p:pic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891E3D4D-C1DF-EA70-CFA0-629D5C5F6905}"/>
                </a:ext>
              </a:extLst>
            </p:cNvPr>
            <p:cNvSpPr txBox="1"/>
            <p:nvPr/>
          </p:nvSpPr>
          <p:spPr>
            <a:xfrm>
              <a:off x="570344" y="1955033"/>
              <a:ext cx="18423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Example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from CASP15</a:t>
              </a:r>
            </a:p>
            <a:p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Target R1138, 720nt</a:t>
              </a:r>
            </a:p>
            <a:p>
              <a:endParaRPr lang="pl-PL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our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final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3D model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Łącznik: łamany 23">
              <a:extLst>
                <a:ext uri="{FF2B5EF4-FFF2-40B4-BE49-F238E27FC236}">
                  <a16:creationId xmlns:a16="http://schemas.microsoft.com/office/drawing/2014/main" id="{364F5B75-FECE-33F5-3DFF-4F6757085BD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44542" y="3681476"/>
              <a:ext cx="1053161" cy="581484"/>
            </a:xfrm>
            <a:prstGeom prst="bentConnector4">
              <a:avLst>
                <a:gd name="adj1" fmla="val 6266"/>
                <a:gd name="adj2" fmla="val 59"/>
              </a:avLst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17FE0DC-9DDB-FC23-4399-214147C961F3}"/>
              </a:ext>
            </a:extLst>
          </p:cNvPr>
          <p:cNvSpPr txBox="1"/>
          <p:nvPr/>
        </p:nvSpPr>
        <p:spPr>
          <a:xfrm>
            <a:off x="702548" y="5302949"/>
            <a:ext cx="13787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u="sng" dirty="0" err="1">
                <a:latin typeface="Calibri" panose="020F0502020204030204" pitchFamily="34" charset="0"/>
                <a:cs typeface="Calibri" panose="020F0502020204030204" pitchFamily="34" charset="0"/>
              </a:rPr>
              <a:t>minimization</a:t>
            </a:r>
            <a:endParaRPr lang="pl-PL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</a:p>
          <a:p>
            <a:pPr algn="ctr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</a:t>
            </a:r>
          </a:p>
          <a:p>
            <a:pPr algn="ctr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0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EA413C0-63BE-478C-F76C-72F0E7D93314}"/>
              </a:ext>
            </a:extLst>
          </p:cNvPr>
          <p:cNvSpPr txBox="1"/>
          <p:nvPr/>
        </p:nvSpPr>
        <p:spPr>
          <a:xfrm>
            <a:off x="3841859" y="5518393"/>
            <a:ext cx="773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INF</a:t>
            </a:r>
          </a:p>
          <a:p>
            <a:pPr algn="ctr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0.912</a:t>
            </a:r>
          </a:p>
          <a:p>
            <a:pPr algn="ctr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</a:t>
            </a:r>
          </a:p>
          <a:p>
            <a:pPr algn="ctr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0.984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70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Final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remarks</a:t>
            </a:r>
            <a:r>
              <a:rPr lang="pl-PL" dirty="0">
                <a:solidFill>
                  <a:srgbClr val="203079"/>
                </a:solidFill>
              </a:rPr>
              <a:t>: </a:t>
            </a:r>
            <a:r>
              <a:rPr lang="pl-PL" dirty="0" err="1">
                <a:solidFill>
                  <a:srgbClr val="203079"/>
                </a:solidFill>
              </a:rPr>
              <a:t>knots</a:t>
            </a:r>
            <a:r>
              <a:rPr lang="pl-PL" dirty="0">
                <a:solidFill>
                  <a:srgbClr val="203079"/>
                </a:solidFill>
              </a:rPr>
              <a:t> and </a:t>
            </a:r>
            <a:r>
              <a:rPr lang="pl-PL" dirty="0" err="1">
                <a:solidFill>
                  <a:srgbClr val="203079"/>
                </a:solidFill>
              </a:rPr>
              <a:t>entanglements</a:t>
            </a:r>
            <a:endParaRPr dirty="0">
              <a:solidFill>
                <a:srgbClr val="203079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0023C0-7ABD-9888-2A6C-0002402C4AD4}"/>
              </a:ext>
            </a:extLst>
          </p:cNvPr>
          <p:cNvSpPr txBox="1"/>
          <p:nvPr/>
        </p:nvSpPr>
        <p:spPr>
          <a:xfrm>
            <a:off x="523876" y="1458762"/>
            <a:ext cx="52005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Knots found in organic molecules are of two types: 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6113" lvl="2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spliknots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46113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pseudoknots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65113"/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None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categories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topological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knots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lvl="1" indent="-265113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DNA -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Liu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 in 1981.</a:t>
            </a:r>
          </a:p>
          <a:p>
            <a:pPr marL="625475" lvl="1" indent="-265113"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suggested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by J. Richardson in 1977 and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confirmed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by M. Mansfield in 1994.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Chemically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synthesized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molecules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contain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First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synthesized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knot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reported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Sauvage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 in 1989.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KnotProt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– a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(Jamroz </a:t>
            </a:r>
            <a:r>
              <a:rPr lang="pl-PL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, 2015)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https://knotprot.cent.uw.edu.pl/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there’s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anything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want to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know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topological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in RNA,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ask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Cristian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Micheletti</a:t>
            </a:r>
            <a:endParaRPr lang="pl-PL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76591472-95F6-9B1E-5A08-F1F56EF69D0F}"/>
              </a:ext>
            </a:extLst>
          </p:cNvPr>
          <p:cNvGrpSpPr/>
          <p:nvPr/>
        </p:nvGrpSpPr>
        <p:grpSpPr>
          <a:xfrm>
            <a:off x="5980785" y="3504156"/>
            <a:ext cx="5624709" cy="2432484"/>
            <a:chOff x="6096000" y="1574984"/>
            <a:chExt cx="5624709" cy="2432484"/>
          </a:xfrm>
        </p:grpSpPr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4921A94D-7D80-A943-28DA-5EFED1EF6B70}"/>
                </a:ext>
              </a:extLst>
            </p:cNvPr>
            <p:cNvGrpSpPr/>
            <p:nvPr/>
          </p:nvGrpSpPr>
          <p:grpSpPr>
            <a:xfrm>
              <a:off x="6096000" y="1574984"/>
              <a:ext cx="5624709" cy="1854016"/>
              <a:chOff x="6118964" y="1884294"/>
              <a:chExt cx="5624709" cy="1854016"/>
            </a:xfrm>
          </p:grpSpPr>
          <p:pic>
            <p:nvPicPr>
              <p:cNvPr id="5" name="Obraz 4">
                <a:extLst>
                  <a:ext uri="{FF2B5EF4-FFF2-40B4-BE49-F238E27FC236}">
                    <a16:creationId xmlns:a16="http://schemas.microsoft.com/office/drawing/2014/main" id="{ABC7EED2-0B38-92F5-8CB1-EA0B4DBF2F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318"/>
              <a:stretch/>
            </p:blipFill>
            <p:spPr>
              <a:xfrm>
                <a:off x="7716033" y="1884294"/>
                <a:ext cx="4027640" cy="1854016"/>
              </a:xfrm>
              <a:prstGeom prst="rect">
                <a:avLst/>
              </a:prstGeom>
            </p:spPr>
          </p:pic>
          <p:pic>
            <p:nvPicPr>
              <p:cNvPr id="6" name="Obraz 5">
                <a:extLst>
                  <a:ext uri="{FF2B5EF4-FFF2-40B4-BE49-F238E27FC236}">
                    <a16:creationId xmlns:a16="http://schemas.microsoft.com/office/drawing/2014/main" id="{B4FF8A88-1899-DE20-7F62-5E1040AF66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70687"/>
              <a:stretch/>
            </p:blipFill>
            <p:spPr>
              <a:xfrm>
                <a:off x="6118964" y="1884294"/>
                <a:ext cx="1797485" cy="1854016"/>
              </a:xfrm>
              <a:prstGeom prst="rect">
                <a:avLst/>
              </a:prstGeom>
            </p:spPr>
          </p:pic>
        </p:grp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E9ED7A83-1107-3AFB-D18A-674E00D8C6C2}"/>
                </a:ext>
              </a:extLst>
            </p:cNvPr>
            <p:cNvSpPr txBox="1"/>
            <p:nvPr/>
          </p:nvSpPr>
          <p:spPr>
            <a:xfrm>
              <a:off x="7535065" y="3545803"/>
              <a:ext cx="3150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pl-PL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slipknotted</a:t>
              </a:r>
              <a:r>
                <a:rPr lang="pl-PL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protein (PDB ID: 2J85, </a:t>
              </a:r>
              <a:r>
                <a:rPr lang="pl-PL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chain</a:t>
              </a:r>
              <a:r>
                <a:rPr lang="pl-PL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A).</a:t>
              </a:r>
            </a:p>
            <a:p>
              <a:pPr algn="ctr"/>
              <a:r>
                <a:rPr lang="pl-PL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Figure</a:t>
              </a:r>
              <a:r>
                <a:rPr lang="pl-PL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from </a:t>
              </a:r>
              <a:r>
                <a:rPr lang="pl-PL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PhD</a:t>
              </a:r>
              <a:r>
                <a:rPr lang="pl-PL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thesis</a:t>
              </a:r>
              <a:r>
                <a:rPr lang="pl-PL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by A. </a:t>
              </a:r>
              <a:r>
                <a:rPr lang="pl-PL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Jarmolinska</a:t>
              </a:r>
              <a:r>
                <a:rPr lang="pl-PL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, 2019.</a:t>
              </a:r>
            </a:p>
          </p:txBody>
        </p:sp>
      </p:grp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D4AE52E-8D70-2D73-9ABE-70F275CC35C3}"/>
              </a:ext>
            </a:extLst>
          </p:cNvPr>
          <p:cNvSpPr txBox="1"/>
          <p:nvPr/>
        </p:nvSpPr>
        <p:spPr>
          <a:xfrm>
            <a:off x="6096000" y="1450356"/>
            <a:ext cx="5290159" cy="1077218"/>
          </a:xfrm>
          <a:custGeom>
            <a:avLst/>
            <a:gdLst>
              <a:gd name="connsiteX0" fmla="*/ 0 w 5290159"/>
              <a:gd name="connsiteY0" fmla="*/ 0 h 1077218"/>
              <a:gd name="connsiteX1" fmla="*/ 693599 w 5290159"/>
              <a:gd name="connsiteY1" fmla="*/ 0 h 1077218"/>
              <a:gd name="connsiteX2" fmla="*/ 1122689 w 5290159"/>
              <a:gd name="connsiteY2" fmla="*/ 0 h 1077218"/>
              <a:gd name="connsiteX3" fmla="*/ 1657583 w 5290159"/>
              <a:gd name="connsiteY3" fmla="*/ 0 h 1077218"/>
              <a:gd name="connsiteX4" fmla="*/ 2192477 w 5290159"/>
              <a:gd name="connsiteY4" fmla="*/ 0 h 1077218"/>
              <a:gd name="connsiteX5" fmla="*/ 2621568 w 5290159"/>
              <a:gd name="connsiteY5" fmla="*/ 0 h 1077218"/>
              <a:gd name="connsiteX6" fmla="*/ 3262265 w 5290159"/>
              <a:gd name="connsiteY6" fmla="*/ 0 h 1077218"/>
              <a:gd name="connsiteX7" fmla="*/ 3850060 w 5290159"/>
              <a:gd name="connsiteY7" fmla="*/ 0 h 1077218"/>
              <a:gd name="connsiteX8" fmla="*/ 4543659 w 5290159"/>
              <a:gd name="connsiteY8" fmla="*/ 0 h 1077218"/>
              <a:gd name="connsiteX9" fmla="*/ 5290159 w 5290159"/>
              <a:gd name="connsiteY9" fmla="*/ 0 h 1077218"/>
              <a:gd name="connsiteX10" fmla="*/ 5290159 w 5290159"/>
              <a:gd name="connsiteY10" fmla="*/ 560153 h 1077218"/>
              <a:gd name="connsiteX11" fmla="*/ 5290159 w 5290159"/>
              <a:gd name="connsiteY11" fmla="*/ 1077218 h 1077218"/>
              <a:gd name="connsiteX12" fmla="*/ 4649462 w 5290159"/>
              <a:gd name="connsiteY12" fmla="*/ 1077218 h 1077218"/>
              <a:gd name="connsiteX13" fmla="*/ 4220371 w 5290159"/>
              <a:gd name="connsiteY13" fmla="*/ 1077218 h 1077218"/>
              <a:gd name="connsiteX14" fmla="*/ 3738379 w 5290159"/>
              <a:gd name="connsiteY14" fmla="*/ 1077218 h 1077218"/>
              <a:gd name="connsiteX15" fmla="*/ 3203485 w 5290159"/>
              <a:gd name="connsiteY15" fmla="*/ 1077218 h 1077218"/>
              <a:gd name="connsiteX16" fmla="*/ 2721493 w 5290159"/>
              <a:gd name="connsiteY16" fmla="*/ 1077218 h 1077218"/>
              <a:gd name="connsiteX17" fmla="*/ 2186599 w 5290159"/>
              <a:gd name="connsiteY17" fmla="*/ 1077218 h 1077218"/>
              <a:gd name="connsiteX18" fmla="*/ 1704607 w 5290159"/>
              <a:gd name="connsiteY18" fmla="*/ 1077218 h 1077218"/>
              <a:gd name="connsiteX19" fmla="*/ 1169713 w 5290159"/>
              <a:gd name="connsiteY19" fmla="*/ 1077218 h 1077218"/>
              <a:gd name="connsiteX20" fmla="*/ 581917 w 5290159"/>
              <a:gd name="connsiteY20" fmla="*/ 1077218 h 1077218"/>
              <a:gd name="connsiteX21" fmla="*/ 0 w 5290159"/>
              <a:gd name="connsiteY21" fmla="*/ 1077218 h 1077218"/>
              <a:gd name="connsiteX22" fmla="*/ 0 w 5290159"/>
              <a:gd name="connsiteY22" fmla="*/ 517065 h 1077218"/>
              <a:gd name="connsiteX23" fmla="*/ 0 w 5290159"/>
              <a:gd name="connsiteY23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90159" h="1077218" extrusionOk="0">
                <a:moveTo>
                  <a:pt x="0" y="0"/>
                </a:moveTo>
                <a:cubicBezTo>
                  <a:pt x="325469" y="-67649"/>
                  <a:pt x="395674" y="35482"/>
                  <a:pt x="693599" y="0"/>
                </a:cubicBezTo>
                <a:cubicBezTo>
                  <a:pt x="991524" y="-35482"/>
                  <a:pt x="957663" y="40060"/>
                  <a:pt x="1122689" y="0"/>
                </a:cubicBezTo>
                <a:cubicBezTo>
                  <a:pt x="1287715" y="-40060"/>
                  <a:pt x="1414363" y="30365"/>
                  <a:pt x="1657583" y="0"/>
                </a:cubicBezTo>
                <a:cubicBezTo>
                  <a:pt x="1900803" y="-30365"/>
                  <a:pt x="1959027" y="9444"/>
                  <a:pt x="2192477" y="0"/>
                </a:cubicBezTo>
                <a:cubicBezTo>
                  <a:pt x="2425927" y="-9444"/>
                  <a:pt x="2488836" y="16047"/>
                  <a:pt x="2621568" y="0"/>
                </a:cubicBezTo>
                <a:cubicBezTo>
                  <a:pt x="2754300" y="-16047"/>
                  <a:pt x="2965541" y="29586"/>
                  <a:pt x="3262265" y="0"/>
                </a:cubicBezTo>
                <a:cubicBezTo>
                  <a:pt x="3558989" y="-29586"/>
                  <a:pt x="3698728" y="47691"/>
                  <a:pt x="3850060" y="0"/>
                </a:cubicBezTo>
                <a:cubicBezTo>
                  <a:pt x="4001393" y="-47691"/>
                  <a:pt x="4350689" y="77722"/>
                  <a:pt x="4543659" y="0"/>
                </a:cubicBezTo>
                <a:cubicBezTo>
                  <a:pt x="4736629" y="-77722"/>
                  <a:pt x="4941192" y="44923"/>
                  <a:pt x="5290159" y="0"/>
                </a:cubicBezTo>
                <a:cubicBezTo>
                  <a:pt x="5309416" y="194300"/>
                  <a:pt x="5236409" y="354650"/>
                  <a:pt x="5290159" y="560153"/>
                </a:cubicBezTo>
                <a:cubicBezTo>
                  <a:pt x="5343909" y="765656"/>
                  <a:pt x="5264324" y="819346"/>
                  <a:pt x="5290159" y="1077218"/>
                </a:cubicBezTo>
                <a:cubicBezTo>
                  <a:pt x="5050965" y="1082872"/>
                  <a:pt x="4876543" y="1052914"/>
                  <a:pt x="4649462" y="1077218"/>
                </a:cubicBezTo>
                <a:cubicBezTo>
                  <a:pt x="4422381" y="1101522"/>
                  <a:pt x="4319076" y="1073635"/>
                  <a:pt x="4220371" y="1077218"/>
                </a:cubicBezTo>
                <a:cubicBezTo>
                  <a:pt x="4121666" y="1080801"/>
                  <a:pt x="3896308" y="1053177"/>
                  <a:pt x="3738379" y="1077218"/>
                </a:cubicBezTo>
                <a:cubicBezTo>
                  <a:pt x="3580450" y="1101259"/>
                  <a:pt x="3351567" y="1037651"/>
                  <a:pt x="3203485" y="1077218"/>
                </a:cubicBezTo>
                <a:cubicBezTo>
                  <a:pt x="3055403" y="1116785"/>
                  <a:pt x="2846466" y="1075702"/>
                  <a:pt x="2721493" y="1077218"/>
                </a:cubicBezTo>
                <a:cubicBezTo>
                  <a:pt x="2596520" y="1078734"/>
                  <a:pt x="2322183" y="1024636"/>
                  <a:pt x="2186599" y="1077218"/>
                </a:cubicBezTo>
                <a:cubicBezTo>
                  <a:pt x="2051015" y="1129800"/>
                  <a:pt x="1804384" y="1071981"/>
                  <a:pt x="1704607" y="1077218"/>
                </a:cubicBezTo>
                <a:cubicBezTo>
                  <a:pt x="1604830" y="1082455"/>
                  <a:pt x="1421948" y="1065758"/>
                  <a:pt x="1169713" y="1077218"/>
                </a:cubicBezTo>
                <a:cubicBezTo>
                  <a:pt x="917478" y="1088678"/>
                  <a:pt x="801151" y="1050857"/>
                  <a:pt x="581917" y="1077218"/>
                </a:cubicBezTo>
                <a:cubicBezTo>
                  <a:pt x="362683" y="1103579"/>
                  <a:pt x="183356" y="1018192"/>
                  <a:pt x="0" y="1077218"/>
                </a:cubicBezTo>
                <a:cubicBezTo>
                  <a:pt x="-62367" y="829216"/>
                  <a:pt x="30043" y="787612"/>
                  <a:pt x="0" y="517065"/>
                </a:cubicBezTo>
                <a:cubicBezTo>
                  <a:pt x="-30043" y="246518"/>
                  <a:pt x="24054" y="128425"/>
                  <a:pt x="0" y="0"/>
                </a:cubicBezTo>
                <a:close/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Pseudoknot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helix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formed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base-pairing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structure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loops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loop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and single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stranded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fragment)</a:t>
            </a:r>
          </a:p>
          <a:p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Slipknot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twisted loop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 pierced through another loop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13F2B35E-E7F4-C364-76A5-4BA04561CB62}"/>
              </a:ext>
            </a:extLst>
          </p:cNvPr>
          <p:cNvSpPr/>
          <p:nvPr/>
        </p:nvSpPr>
        <p:spPr>
          <a:xfrm>
            <a:off x="5174216" y="1838122"/>
            <a:ext cx="735981" cy="340112"/>
          </a:xfrm>
          <a:custGeom>
            <a:avLst/>
            <a:gdLst>
              <a:gd name="connsiteX0" fmla="*/ 0 w 735981"/>
              <a:gd name="connsiteY0" fmla="*/ 85028 h 340112"/>
              <a:gd name="connsiteX1" fmla="*/ 565925 w 735981"/>
              <a:gd name="connsiteY1" fmla="*/ 85028 h 340112"/>
              <a:gd name="connsiteX2" fmla="*/ 565925 w 735981"/>
              <a:gd name="connsiteY2" fmla="*/ 0 h 340112"/>
              <a:gd name="connsiteX3" fmla="*/ 735981 w 735981"/>
              <a:gd name="connsiteY3" fmla="*/ 170056 h 340112"/>
              <a:gd name="connsiteX4" fmla="*/ 565925 w 735981"/>
              <a:gd name="connsiteY4" fmla="*/ 340112 h 340112"/>
              <a:gd name="connsiteX5" fmla="*/ 565925 w 735981"/>
              <a:gd name="connsiteY5" fmla="*/ 255084 h 340112"/>
              <a:gd name="connsiteX6" fmla="*/ 0 w 735981"/>
              <a:gd name="connsiteY6" fmla="*/ 255084 h 340112"/>
              <a:gd name="connsiteX7" fmla="*/ 0 w 735981"/>
              <a:gd name="connsiteY7" fmla="*/ 85028 h 34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5981" h="340112" extrusionOk="0">
                <a:moveTo>
                  <a:pt x="0" y="85028"/>
                </a:moveTo>
                <a:cubicBezTo>
                  <a:pt x="262100" y="31342"/>
                  <a:pt x="363395" y="117169"/>
                  <a:pt x="565925" y="85028"/>
                </a:cubicBezTo>
                <a:cubicBezTo>
                  <a:pt x="562796" y="59643"/>
                  <a:pt x="575032" y="27308"/>
                  <a:pt x="565925" y="0"/>
                </a:cubicBezTo>
                <a:cubicBezTo>
                  <a:pt x="621495" y="42736"/>
                  <a:pt x="645005" y="104410"/>
                  <a:pt x="735981" y="170056"/>
                </a:cubicBezTo>
                <a:cubicBezTo>
                  <a:pt x="689965" y="252987"/>
                  <a:pt x="646324" y="256453"/>
                  <a:pt x="565925" y="340112"/>
                </a:cubicBezTo>
                <a:cubicBezTo>
                  <a:pt x="563923" y="302638"/>
                  <a:pt x="568302" y="289428"/>
                  <a:pt x="565925" y="255084"/>
                </a:cubicBezTo>
                <a:cubicBezTo>
                  <a:pt x="388678" y="262741"/>
                  <a:pt x="207155" y="229931"/>
                  <a:pt x="0" y="255084"/>
                </a:cubicBezTo>
                <a:cubicBezTo>
                  <a:pt x="-8567" y="174778"/>
                  <a:pt x="10216" y="155763"/>
                  <a:pt x="0" y="85028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44860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9152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Final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remarks</a:t>
            </a:r>
            <a:r>
              <a:rPr lang="pl-PL" dirty="0">
                <a:solidFill>
                  <a:srgbClr val="203079"/>
                </a:solidFill>
              </a:rPr>
              <a:t>: </a:t>
            </a:r>
            <a:r>
              <a:rPr lang="pl-PL" dirty="0" err="1">
                <a:solidFill>
                  <a:srgbClr val="203079"/>
                </a:solidFill>
              </a:rPr>
              <a:t>knots</a:t>
            </a:r>
            <a:r>
              <a:rPr lang="pl-PL" dirty="0">
                <a:solidFill>
                  <a:srgbClr val="203079"/>
                </a:solidFill>
              </a:rPr>
              <a:t> and </a:t>
            </a:r>
            <a:r>
              <a:rPr lang="pl-PL" dirty="0" err="1">
                <a:solidFill>
                  <a:srgbClr val="203079"/>
                </a:solidFill>
              </a:rPr>
              <a:t>entanglements</a:t>
            </a:r>
            <a:endParaRPr dirty="0">
              <a:solidFill>
                <a:srgbClr val="203079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B8249A0-89A0-ECAE-0E67-E818DE2A3F60}"/>
              </a:ext>
            </a:extLst>
          </p:cNvPr>
          <p:cNvSpPr txBox="1"/>
          <p:nvPr/>
        </p:nvSpPr>
        <p:spPr>
          <a:xfrm>
            <a:off x="1195323" y="2092044"/>
            <a:ext cx="3490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knots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pl-PL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knot_pull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traces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molecule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backbone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structure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taken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Knot_pull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cannot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structure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C7A983B-9AA6-CC67-B0F7-91E638ED6065}"/>
              </a:ext>
            </a:extLst>
          </p:cNvPr>
          <p:cNvSpPr txBox="1"/>
          <p:nvPr/>
        </p:nvSpPr>
        <p:spPr>
          <a:xfrm>
            <a:off x="6096000" y="2091184"/>
            <a:ext cx="490067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entangled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structure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spcAft>
                <a:spcPts val="1200"/>
              </a:spcAft>
            </a:pP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RNAspider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examines the mutual alignment of structural elements. It takes into account both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backbone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pairings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nucleotides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RNAspider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detect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slipknots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knot_pull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 It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punctures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727B4FA-4106-9273-3DE1-76DC07C1C9DB}"/>
              </a:ext>
            </a:extLst>
          </p:cNvPr>
          <p:cNvSpPr txBox="1"/>
          <p:nvPr/>
        </p:nvSpPr>
        <p:spPr>
          <a:xfrm>
            <a:off x="1195323" y="5095657"/>
            <a:ext cx="3395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Jarmolinska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(2020)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Knot_pull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—python package for biopolymer smoothing and knot detection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Bioinformatics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 36(3): 953-955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9530A43-9C7C-FA63-0921-858693BA8CA4}"/>
              </a:ext>
            </a:extLst>
          </p:cNvPr>
          <p:cNvSpPr txBox="1"/>
          <p:nvPr/>
        </p:nvSpPr>
        <p:spPr>
          <a:xfrm>
            <a:off x="1195323" y="4473183"/>
            <a:ext cx="31887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http://github.com/dzarmola/knot_pull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6B0919F-5963-0114-01C0-0BE07E1FE21B}"/>
              </a:ext>
            </a:extLst>
          </p:cNvPr>
          <p:cNvSpPr txBox="1"/>
          <p:nvPr/>
        </p:nvSpPr>
        <p:spPr>
          <a:xfrm>
            <a:off x="6096000" y="4473183"/>
            <a:ext cx="28053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10000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https://rnaspider.cs.put.poznan.pl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7EBDECD5-8363-692F-2FAE-BA1A141C4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9" y="5095657"/>
            <a:ext cx="4900677" cy="4022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Luwanski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kumimoji="0" lang="pl-PL" altLang="pl-PL" sz="100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RNAspider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webserver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analyze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RNA 3D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pl-PL" altLang="pl-PL" sz="1000" b="0" i="1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Nucleic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1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Acids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1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50(W1):W663-W669 </a:t>
            </a:r>
          </a:p>
        </p:txBody>
      </p:sp>
    </p:spTree>
    <p:extLst>
      <p:ext uri="{BB962C8B-B14F-4D97-AF65-F5344CB8AC3E}">
        <p14:creationId xmlns:p14="http://schemas.microsoft.com/office/powerpoint/2010/main" val="4222227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F89F530-41C2-4D86-AD3D-0091A54DE64B}"/>
              </a:ext>
            </a:extLst>
          </p:cNvPr>
          <p:cNvSpPr txBox="1"/>
          <p:nvPr/>
        </p:nvSpPr>
        <p:spPr>
          <a:xfrm>
            <a:off x="2578777" y="789816"/>
            <a:ext cx="7034446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10000"/>
            </a:pPr>
            <a:r>
              <a:rPr lang="pl-PL" sz="1600" b="1" dirty="0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</a:t>
            </a:r>
            <a:r>
              <a:rPr lang="pl-PL" sz="1600" b="1" dirty="0" err="1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pl-PL" sz="1600" b="1" dirty="0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solidFill>
                  <a:srgbClr val="2030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messages</a:t>
            </a:r>
            <a:endParaRPr lang="pl-PL" sz="1600" b="1" dirty="0">
              <a:solidFill>
                <a:srgbClr val="2030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SzPct val="110000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indent="-446088">
              <a:spcAft>
                <a:spcPts val="6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structure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predicted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RNA 3D structure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  <a:buSzPct val="110000"/>
            </a:pP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indent="-446088">
              <a:spcAft>
                <a:spcPts val="6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reasons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occurence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„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unwanted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731838" lvl="8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poor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resolution 			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31838" lvl="8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improper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fragment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assembly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		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predicted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1838" lvl="8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careless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convertion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from c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oarse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rained </a:t>
            </a:r>
            <a:b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tomic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tructure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			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predicted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indent="-446088"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</a:pP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indent="-446088">
              <a:spcAft>
                <a:spcPts val="6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Automated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RNAspider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31838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webserver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https://rnaspider.cs.put.poznan.pl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31838" indent="-285750"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computing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scripts: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https://www.cs.put.poznan.pl/mantczak/spider.zip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  <a:buSzPct val="110000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6088" indent="-446088">
              <a:spcAft>
                <a:spcPts val="600"/>
              </a:spcAft>
              <a:buSzPct val="110000"/>
              <a:buFont typeface="Courier New" panose="02070309020205020404" pitchFamily="49" charset="0"/>
              <a:buChar char="o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minimization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1DD7934-A841-25E7-D9CD-8F1F42719F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85" y="0"/>
            <a:ext cx="1505712" cy="186537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DE5683A-54B8-ADC2-862F-40D597C169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3" y="0"/>
            <a:ext cx="1505712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82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title"/>
          </p:nvPr>
        </p:nvSpPr>
        <p:spPr>
          <a:xfrm>
            <a:off x="0" y="332656"/>
            <a:ext cx="12191999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dirty="0">
                <a:solidFill>
                  <a:srgbClr val="203079"/>
                </a:solidFill>
              </a:rPr>
              <a:t>Acknowledgments</a:t>
            </a:r>
          </a:p>
        </p:txBody>
      </p:sp>
      <p:sp>
        <p:nvSpPr>
          <p:cNvPr id="90" name="Google Shape;90;p12"/>
          <p:cNvSpPr txBox="1">
            <a:spLocks noGrp="1"/>
          </p:cNvSpPr>
          <p:nvPr>
            <p:ph type="body" idx="1"/>
          </p:nvPr>
        </p:nvSpPr>
        <p:spPr>
          <a:xfrm>
            <a:off x="1530407" y="4361807"/>
            <a:ext cx="3325305" cy="170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190500" algn="just">
              <a:spcBef>
                <a:spcPts val="0"/>
              </a:spcBef>
              <a:spcAft>
                <a:spcPts val="1200"/>
              </a:spcAft>
              <a:buSzPts val="2400"/>
              <a:buNone/>
            </a:pP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Funding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parties</a:t>
            </a: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8150" indent="-285750" algn="just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National Science Center, Poland [2019/35/B/ST6/03074]</a:t>
            </a:r>
          </a:p>
          <a:p>
            <a:pPr marL="438150" indent="-285750" algn="just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Poznan University of Technology [0311/SBAD/0705]</a:t>
            </a:r>
          </a:p>
          <a:p>
            <a:pPr marL="438150" indent="-285750" algn="just"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Institute of Bioorganic Chemistry, PAS</a:t>
            </a:r>
            <a:endParaRPr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B9EFA93-0B43-4525-8075-189ED136FA01}"/>
              </a:ext>
            </a:extLst>
          </p:cNvPr>
          <p:cNvSpPr txBox="1"/>
          <p:nvPr/>
        </p:nvSpPr>
        <p:spPr>
          <a:xfrm>
            <a:off x="1537276" y="1635665"/>
            <a:ext cx="34092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spcBef>
                <a:spcPts val="0"/>
              </a:spcBef>
              <a:spcAft>
                <a:spcPts val="1200"/>
              </a:spcAft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Team in 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RNAspider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Maciej Antczak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Mariusz Popenda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Joanna Sarzyńska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Tomasz Zok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Marta Szachniuk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DE03F26-39BC-447B-A743-98BE27399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31" y="5156451"/>
            <a:ext cx="905362" cy="9053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80388D1-BAC3-4655-9BE1-1724C9B3E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2" y="5156451"/>
            <a:ext cx="2853220" cy="248106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E41B3706-2F6E-46D0-840E-66842D8A2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392" y="5639646"/>
            <a:ext cx="2623927" cy="4221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B0C5886-63D2-35E2-F691-89B6045052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84" y="1635665"/>
            <a:ext cx="4508149" cy="300984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19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1;p14">
            <a:extLst>
              <a:ext uri="{FF2B5EF4-FFF2-40B4-BE49-F238E27FC236}">
                <a16:creationId xmlns:a16="http://schemas.microsoft.com/office/drawing/2014/main" id="{64A82414-1485-3796-2B6E-5722A097A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>
                <a:solidFill>
                  <a:srgbClr val="203079"/>
                </a:solidFill>
              </a:rPr>
              <a:t>Tools for </a:t>
            </a:r>
            <a:r>
              <a:rPr lang="pl-PL" dirty="0" err="1">
                <a:solidFill>
                  <a:srgbClr val="203079"/>
                </a:solidFill>
              </a:rPr>
              <a:t>automated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prediction</a:t>
            </a:r>
            <a:r>
              <a:rPr lang="pl-PL" dirty="0">
                <a:solidFill>
                  <a:srgbClr val="203079"/>
                </a:solidFill>
              </a:rPr>
              <a:t> of RNA 3D structure</a:t>
            </a:r>
            <a:br>
              <a:rPr lang="pl-PL" dirty="0">
                <a:solidFill>
                  <a:srgbClr val="203079"/>
                </a:solidFill>
              </a:rPr>
            </a:br>
            <a:r>
              <a:rPr lang="pl-PL" sz="2600" dirty="0">
                <a:solidFill>
                  <a:srgbClr val="203079"/>
                </a:solidFill>
              </a:rPr>
              <a:t>(2007-2022)</a:t>
            </a:r>
            <a:endParaRPr sz="2600" dirty="0">
              <a:solidFill>
                <a:srgbClr val="203079"/>
              </a:solidFill>
            </a:endParaRPr>
          </a:p>
        </p:txBody>
      </p:sp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EA151B6D-8D67-B1A6-0F91-415C97058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413694"/>
              </p:ext>
            </p:extLst>
          </p:nvPr>
        </p:nvGraphicFramePr>
        <p:xfrm>
          <a:off x="723317" y="1834325"/>
          <a:ext cx="10745365" cy="25278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30018">
                  <a:extLst>
                    <a:ext uri="{9D8B030D-6E8A-4147-A177-3AD203B41FA5}">
                      <a16:colId xmlns:a16="http://schemas.microsoft.com/office/drawing/2014/main" val="3313301204"/>
                    </a:ext>
                  </a:extLst>
                </a:gridCol>
                <a:gridCol w="385267">
                  <a:extLst>
                    <a:ext uri="{9D8B030D-6E8A-4147-A177-3AD203B41FA5}">
                      <a16:colId xmlns:a16="http://schemas.microsoft.com/office/drawing/2014/main" val="2777208081"/>
                    </a:ext>
                  </a:extLst>
                </a:gridCol>
                <a:gridCol w="1822969">
                  <a:extLst>
                    <a:ext uri="{9D8B030D-6E8A-4147-A177-3AD203B41FA5}">
                      <a16:colId xmlns:a16="http://schemas.microsoft.com/office/drawing/2014/main" val="2221972236"/>
                    </a:ext>
                  </a:extLst>
                </a:gridCol>
                <a:gridCol w="424423">
                  <a:extLst>
                    <a:ext uri="{9D8B030D-6E8A-4147-A177-3AD203B41FA5}">
                      <a16:colId xmlns:a16="http://schemas.microsoft.com/office/drawing/2014/main" val="3572557009"/>
                    </a:ext>
                  </a:extLst>
                </a:gridCol>
                <a:gridCol w="1819316">
                  <a:extLst>
                    <a:ext uri="{9D8B030D-6E8A-4147-A177-3AD203B41FA5}">
                      <a16:colId xmlns:a16="http://schemas.microsoft.com/office/drawing/2014/main" val="562029647"/>
                    </a:ext>
                  </a:extLst>
                </a:gridCol>
                <a:gridCol w="395969">
                  <a:extLst>
                    <a:ext uri="{9D8B030D-6E8A-4147-A177-3AD203B41FA5}">
                      <a16:colId xmlns:a16="http://schemas.microsoft.com/office/drawing/2014/main" val="519662484"/>
                    </a:ext>
                  </a:extLst>
                </a:gridCol>
                <a:gridCol w="1876071">
                  <a:extLst>
                    <a:ext uri="{9D8B030D-6E8A-4147-A177-3AD203B41FA5}">
                      <a16:colId xmlns:a16="http://schemas.microsoft.com/office/drawing/2014/main" val="3472126676"/>
                    </a:ext>
                  </a:extLst>
                </a:gridCol>
                <a:gridCol w="360620">
                  <a:extLst>
                    <a:ext uri="{9D8B030D-6E8A-4147-A177-3AD203B41FA5}">
                      <a16:colId xmlns:a16="http://schemas.microsoft.com/office/drawing/2014/main" val="3388759262"/>
                    </a:ext>
                  </a:extLst>
                </a:gridCol>
                <a:gridCol w="1830712">
                  <a:extLst>
                    <a:ext uri="{9D8B030D-6E8A-4147-A177-3AD203B41FA5}">
                      <a16:colId xmlns:a16="http://schemas.microsoft.com/office/drawing/2014/main" val="970045243"/>
                    </a:ext>
                  </a:extLst>
                </a:gridCol>
              </a:tblGrid>
              <a:tr h="46282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pl-PL" sz="1600" b="0" i="1" dirty="0">
                          <a:solidFill>
                            <a:srgbClr val="2030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 initio </a:t>
                      </a:r>
                      <a:r>
                        <a:rPr lang="pl-PL" sz="1600" b="0" dirty="0" err="1">
                          <a:solidFill>
                            <a:srgbClr val="2030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folding</a:t>
                      </a:r>
                      <a:endParaRPr lang="pl-PL" sz="1600" b="0" dirty="0">
                        <a:solidFill>
                          <a:srgbClr val="2030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pl-PL" sz="1600" b="0" dirty="0">
                        <a:solidFill>
                          <a:srgbClr val="2030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1165225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pl-PL" sz="1600" b="0" dirty="0" err="1">
                          <a:solidFill>
                            <a:srgbClr val="2030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Homology</a:t>
                      </a:r>
                      <a:r>
                        <a:rPr lang="pl-PL" sz="1600" b="0" dirty="0">
                          <a:solidFill>
                            <a:srgbClr val="2030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modeling</a:t>
                      </a:r>
                    </a:p>
                  </a:txBody>
                  <a:tcPr marL="36000">
                    <a:lnL w="12700" cmpd="sng">
                      <a:noFill/>
                    </a:lnL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pl-PL" sz="1600" b="0" dirty="0">
                        <a:solidFill>
                          <a:srgbClr val="2030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pl-PL" sz="1600" b="0" dirty="0">
                          <a:solidFill>
                            <a:srgbClr val="2030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Fragment </a:t>
                      </a:r>
                      <a:r>
                        <a:rPr lang="pl-PL" sz="1600" b="0" dirty="0" err="1">
                          <a:solidFill>
                            <a:srgbClr val="20307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assembly</a:t>
                      </a:r>
                      <a:endParaRPr lang="pl-PL" sz="1600" b="0" dirty="0">
                        <a:solidFill>
                          <a:srgbClr val="2030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pl-PL" sz="1600" b="0" dirty="0">
                        <a:solidFill>
                          <a:srgbClr val="2030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pl-PL" sz="1600" b="0" dirty="0" err="1">
                          <a:solidFill>
                            <a:srgbClr val="71711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</a:t>
                      </a:r>
                      <a:r>
                        <a:rPr lang="pl-PL" sz="1600" b="0" dirty="0">
                          <a:solidFill>
                            <a:srgbClr val="717115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Learning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pl-PL" sz="1600" b="0" dirty="0">
                        <a:solidFill>
                          <a:srgbClr val="20307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pl-PL" sz="16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Unknown</a:t>
                      </a:r>
                      <a:r>
                        <a:rPr lang="pl-PL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16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approach</a:t>
                      </a:r>
                      <a:endParaRPr lang="pl-PL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344970"/>
                  </a:ext>
                </a:extLst>
              </a:tr>
              <a:tr h="1670208"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FARNA/FARFAR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iFold</a:t>
                      </a: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pl-PL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iFoldRNA</a:t>
                      </a: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NAST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SimRNA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DMD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Vfold</a:t>
                      </a: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Manifold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ModeRNA</a:t>
                      </a: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CoMMiT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MC-</a:t>
                      </a:r>
                      <a:r>
                        <a:rPr lang="pl-PL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Fold</a:t>
                      </a: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/MC-Sym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RNAComposer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3dRNA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FARFAR-ARES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DeepFoldRNA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E2Efold-3D/</a:t>
                      </a:r>
                      <a:r>
                        <a:rPr lang="pl-PL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RhoFold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VQ-VAE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OpenComplex-RNA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</a:t>
                      </a:r>
                      <a:endParaRPr lang="pl-PL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trRosettaRNA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</a:t>
                      </a:r>
                    </a:p>
                  </a:txBody>
                  <a:tcPr marR="36000">
                    <a:solidFill>
                      <a:srgbClr val="CEC8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LeeServer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Dfold</a:t>
                      </a:r>
                      <a:r>
                        <a:rPr lang="pl-PL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  <a:p>
                      <a:pPr marL="180975" indent="-180975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endParaRPr lang="pl-PL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346363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F27BF390-6F2E-8D19-4FB6-5BB35B818BD1}"/>
              </a:ext>
            </a:extLst>
          </p:cNvPr>
          <p:cNvSpPr txBox="1"/>
          <p:nvPr/>
        </p:nvSpPr>
        <p:spPr>
          <a:xfrm>
            <a:off x="719667" y="5006333"/>
            <a:ext cx="408958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(1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tool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pl-PL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unavailable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, not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yet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published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(8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pl-PL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in RNA-Puzzles, applied in CASP15 (6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F0C968B6-AD35-119E-9227-C7C493821029}"/>
              </a:ext>
            </a:extLst>
          </p:cNvPr>
          <p:cNvSpPr txBox="1"/>
          <p:nvPr/>
        </p:nvSpPr>
        <p:spPr>
          <a:xfrm>
            <a:off x="7423792" y="5006333"/>
            <a:ext cx="33746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computational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ones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dated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2021-2022)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DL-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predictors</a:t>
            </a:r>
            <a:endParaRPr lang="pl-PL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9606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1;p14">
            <a:extLst>
              <a:ext uri="{FF2B5EF4-FFF2-40B4-BE49-F238E27FC236}">
                <a16:creationId xmlns:a16="http://schemas.microsoft.com/office/drawing/2014/main" id="{64A82414-1485-3796-2B6E-5722A097A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>
                <a:solidFill>
                  <a:srgbClr val="203079"/>
                </a:solidFill>
              </a:rPr>
              <a:t>Evaluation of RNA 3D structure </a:t>
            </a:r>
            <a:r>
              <a:rPr lang="pl-PL" dirty="0" err="1">
                <a:solidFill>
                  <a:srgbClr val="203079"/>
                </a:solidFill>
              </a:rPr>
              <a:t>prediction</a:t>
            </a:r>
            <a:endParaRPr sz="2600" dirty="0">
              <a:solidFill>
                <a:srgbClr val="203079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A83378C-8D4C-DB10-9892-81E80471417F}"/>
              </a:ext>
            </a:extLst>
          </p:cNvPr>
          <p:cNvSpPr txBox="1"/>
          <p:nvPr/>
        </p:nvSpPr>
        <p:spPr>
          <a:xfrm>
            <a:off x="5355838" y="2156683"/>
            <a:ext cx="1480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/>
              <a:t>UUGGGUUCCCUCACCCCAAUCAUAAAAAGG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FBC8D4C4-FBFD-0F4E-1C20-6A258CB3BE23}"/>
              </a:ext>
            </a:extLst>
          </p:cNvPr>
          <p:cNvSpPr/>
          <p:nvPr/>
        </p:nvSpPr>
        <p:spPr>
          <a:xfrm>
            <a:off x="4001758" y="2486847"/>
            <a:ext cx="972000" cy="540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51EBD0C-F241-0B3C-241D-BA357A494D3D}"/>
              </a:ext>
            </a:extLst>
          </p:cNvPr>
          <p:cNvSpPr txBox="1"/>
          <p:nvPr/>
        </p:nvSpPr>
        <p:spPr>
          <a:xfrm>
            <a:off x="4232252" y="4515160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compute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similarity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b="1" dirty="0" err="1">
                <a:solidFill>
                  <a:srgbClr val="166E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measures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C80B6B3D-F0EC-0AE4-8FD5-FADBC11869DB}"/>
              </a:ext>
            </a:extLst>
          </p:cNvPr>
          <p:cNvGrpSpPr/>
          <p:nvPr/>
        </p:nvGrpSpPr>
        <p:grpSpPr>
          <a:xfrm>
            <a:off x="421442" y="1556523"/>
            <a:ext cx="3198237" cy="2274849"/>
            <a:chOff x="755978" y="1790695"/>
            <a:chExt cx="3198237" cy="2274849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6002DBE9-F6FF-A0C5-6BFA-75F0AA288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92" t="4814" r="9445" b="5887"/>
            <a:stretch/>
          </p:blipFill>
          <p:spPr bwMode="auto">
            <a:xfrm>
              <a:off x="2214624" y="1790695"/>
              <a:ext cx="1739591" cy="2274849"/>
            </a:xfrm>
            <a:prstGeom prst="rect">
              <a:avLst/>
            </a:prstGeom>
          </p:spPr>
        </p:pic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76F90284-A14C-8A70-E8D3-C3A5730F5AE8}"/>
                </a:ext>
              </a:extLst>
            </p:cNvPr>
            <p:cNvSpPr txBox="1"/>
            <p:nvPr/>
          </p:nvSpPr>
          <p:spPr>
            <a:xfrm>
              <a:off x="755978" y="2576305"/>
              <a:ext cx="13539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experimental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structure</a:t>
              </a:r>
            </a:p>
            <a:p>
              <a:pPr algn="r"/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reference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8661D2CA-8D6D-F74C-3DB1-F18D861FF6A8}"/>
              </a:ext>
            </a:extLst>
          </p:cNvPr>
          <p:cNvGrpSpPr/>
          <p:nvPr/>
        </p:nvGrpSpPr>
        <p:grpSpPr>
          <a:xfrm>
            <a:off x="8871598" y="1483112"/>
            <a:ext cx="2898960" cy="3007853"/>
            <a:chOff x="7918383" y="1717284"/>
            <a:chExt cx="2898960" cy="3007853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39E54A14-895C-EDD7-FD34-118F36AC4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903" t="5305" r="14385"/>
            <a:stretch/>
          </p:blipFill>
          <p:spPr bwMode="auto">
            <a:xfrm>
              <a:off x="7918383" y="1717284"/>
              <a:ext cx="1739590" cy="3007853"/>
            </a:xfrm>
            <a:prstGeom prst="rect">
              <a:avLst/>
            </a:prstGeom>
          </p:spPr>
        </p:pic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49750DF6-07EF-9486-A236-CC691D6F55A1}"/>
                </a:ext>
              </a:extLst>
            </p:cNvPr>
            <p:cNvSpPr txBox="1"/>
            <p:nvPr/>
          </p:nvSpPr>
          <p:spPr>
            <a:xfrm>
              <a:off x="9780714" y="2576305"/>
              <a:ext cx="1036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predicted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model</a:t>
              </a:r>
            </a:p>
          </p:txBody>
        </p:sp>
      </p:grp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E4E6954A-1D2E-360C-247C-60C5F9C9CEB3}"/>
              </a:ext>
            </a:extLst>
          </p:cNvPr>
          <p:cNvSpPr/>
          <p:nvPr/>
        </p:nvSpPr>
        <p:spPr>
          <a:xfrm>
            <a:off x="7501008" y="2486847"/>
            <a:ext cx="972000" cy="540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pl-PL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</a:t>
            </a:r>
            <a:endParaRPr lang="pl-PL" sz="16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8D26C493-A63B-3C61-D77B-C86F3176393D}"/>
              </a:ext>
            </a:extLst>
          </p:cNvPr>
          <p:cNvGrpSpPr/>
          <p:nvPr/>
        </p:nvGrpSpPr>
        <p:grpSpPr>
          <a:xfrm>
            <a:off x="1775417" y="5674563"/>
            <a:ext cx="3319919" cy="947010"/>
            <a:chOff x="1880950" y="5674563"/>
            <a:chExt cx="3319919" cy="947010"/>
          </a:xfrm>
        </p:grpSpPr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27D54BC1-6F9C-BCD8-C807-FA18B0294EE8}"/>
                </a:ext>
              </a:extLst>
            </p:cNvPr>
            <p:cNvSpPr txBox="1"/>
            <p:nvPr/>
          </p:nvSpPr>
          <p:spPr>
            <a:xfrm>
              <a:off x="1931682" y="5732570"/>
              <a:ext cx="322395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interaction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network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fidelity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r>
                <a:rPr lang="pl-PL" sz="1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LCS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longest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continuous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segments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r>
                <a:rPr lang="pl-PL" sz="1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TM-</a:t>
              </a:r>
              <a:r>
                <a:rPr lang="pl-PL" sz="16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score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template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modeling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score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6" name="Prostokąt: zaokrąglone rogi 25">
              <a:extLst>
                <a:ext uri="{FF2B5EF4-FFF2-40B4-BE49-F238E27FC236}">
                  <a16:creationId xmlns:a16="http://schemas.microsoft.com/office/drawing/2014/main" id="{45D19DCA-87A8-ED6A-2ECD-7232F15F121E}"/>
                </a:ext>
              </a:extLst>
            </p:cNvPr>
            <p:cNvSpPr/>
            <p:nvPr/>
          </p:nvSpPr>
          <p:spPr>
            <a:xfrm>
              <a:off x="1880950" y="5674563"/>
              <a:ext cx="3319919" cy="947010"/>
            </a:xfrm>
            <a:prstGeom prst="round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444D7227-51A5-7ED6-65A6-4275CFECCE58}"/>
              </a:ext>
            </a:extLst>
          </p:cNvPr>
          <p:cNvGrpSpPr/>
          <p:nvPr/>
        </p:nvGrpSpPr>
        <p:grpSpPr>
          <a:xfrm>
            <a:off x="7096664" y="5674563"/>
            <a:ext cx="3319919" cy="947010"/>
            <a:chOff x="7373316" y="5674563"/>
            <a:chExt cx="3319919" cy="947010"/>
          </a:xfrm>
        </p:grpSpPr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6AF9D8C4-18F7-2578-EA95-942D92E0C746}"/>
                </a:ext>
              </a:extLst>
            </p:cNvPr>
            <p:cNvSpPr txBox="1"/>
            <p:nvPr/>
          </p:nvSpPr>
          <p:spPr>
            <a:xfrm>
              <a:off x="7512262" y="5732570"/>
              <a:ext cx="30989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rgbClr val="166E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RMSD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root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mean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square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distance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r>
                <a:rPr lang="pl-PL" sz="1600" dirty="0">
                  <a:solidFill>
                    <a:srgbClr val="166E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MCQ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mean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circular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quantities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r>
                <a:rPr lang="pl-PL" sz="1600" dirty="0">
                  <a:solidFill>
                    <a:srgbClr val="166E1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pl-PL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deformation</a:t>
              </a:r>
              <a:r>
                <a:rPr lang="pl-P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index)</a:t>
              </a:r>
            </a:p>
          </p:txBody>
        </p:sp>
        <p:sp>
          <p:nvSpPr>
            <p:cNvPr id="27" name="Prostokąt: zaokrąglone rogi 26">
              <a:extLst>
                <a:ext uri="{FF2B5EF4-FFF2-40B4-BE49-F238E27FC236}">
                  <a16:creationId xmlns:a16="http://schemas.microsoft.com/office/drawing/2014/main" id="{9AABC02B-ADA0-59EC-B061-163EE0BA5B89}"/>
                </a:ext>
              </a:extLst>
            </p:cNvPr>
            <p:cNvSpPr/>
            <p:nvPr/>
          </p:nvSpPr>
          <p:spPr>
            <a:xfrm>
              <a:off x="7373316" y="5674563"/>
              <a:ext cx="3319919" cy="947010"/>
            </a:xfrm>
            <a:prstGeom prst="round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2933D76F-0C15-E3CB-9F19-970977D05921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3435377" y="5099935"/>
            <a:ext cx="1659959" cy="57462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66107A89-31D0-AE8C-6926-584961D3488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7002966" y="5099935"/>
            <a:ext cx="1753658" cy="57462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Łuk 14">
            <a:extLst>
              <a:ext uri="{FF2B5EF4-FFF2-40B4-BE49-F238E27FC236}">
                <a16:creationId xmlns:a16="http://schemas.microsoft.com/office/drawing/2014/main" id="{E52D6E71-F0CF-7BCE-1EE6-6454E88D659F}"/>
              </a:ext>
            </a:extLst>
          </p:cNvPr>
          <p:cNvSpPr/>
          <p:nvPr/>
        </p:nvSpPr>
        <p:spPr>
          <a:xfrm rot="10800000">
            <a:off x="3583227" y="2558244"/>
            <a:ext cx="5014133" cy="1771253"/>
          </a:xfrm>
          <a:prstGeom prst="arc">
            <a:avLst>
              <a:gd name="adj1" fmla="val 10999293"/>
              <a:gd name="adj2" fmla="val 21408769"/>
            </a:avLst>
          </a:prstGeom>
          <a:ln w="152400">
            <a:solidFill>
              <a:schemeClr val="bg1">
                <a:lumMod val="85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06240E4E-BFDB-E1B8-F590-A07E72378B48}"/>
              </a:ext>
            </a:extLst>
          </p:cNvPr>
          <p:cNvSpPr txBox="1"/>
          <p:nvPr/>
        </p:nvSpPr>
        <p:spPr>
          <a:xfrm>
            <a:off x="5416166" y="6344574"/>
            <a:ext cx="1359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pl-PL" sz="12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measures</a:t>
            </a:r>
            <a:endParaRPr lang="pl-PL" sz="12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45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1;p14">
            <a:extLst>
              <a:ext uri="{FF2B5EF4-FFF2-40B4-BE49-F238E27FC236}">
                <a16:creationId xmlns:a16="http://schemas.microsoft.com/office/drawing/2014/main" id="{64A82414-1485-3796-2B6E-5722A097A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>
                <a:solidFill>
                  <a:srgbClr val="203079"/>
                </a:solidFill>
              </a:rPr>
              <a:t>Evaluation of RNA 3D structure </a:t>
            </a:r>
            <a:r>
              <a:rPr lang="pl-PL" dirty="0" err="1">
                <a:solidFill>
                  <a:srgbClr val="203079"/>
                </a:solidFill>
              </a:rPr>
              <a:t>prediction</a:t>
            </a:r>
            <a:endParaRPr sz="2600" dirty="0">
              <a:solidFill>
                <a:srgbClr val="203079"/>
              </a:solidFill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51EBD0C-F241-0B3C-241D-BA357A494D3D}"/>
              </a:ext>
            </a:extLst>
          </p:cNvPr>
          <p:cNvSpPr txBox="1"/>
          <p:nvPr/>
        </p:nvSpPr>
        <p:spPr>
          <a:xfrm>
            <a:off x="984469" y="1679349"/>
            <a:ext cx="45286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prediction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reliable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similarity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measure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&gt;0 (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similarity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&lt;1)?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we do not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structure?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54D1C0B-907D-3108-EF18-EC746696B666}"/>
              </a:ext>
            </a:extLst>
          </p:cNvPr>
          <p:cNvSpPr txBox="1"/>
          <p:nvPr/>
        </p:nvSpPr>
        <p:spPr>
          <a:xfrm>
            <a:off x="7028904" y="1679349"/>
            <a:ext cx="3973713" cy="738664"/>
          </a:xfrm>
          <a:custGeom>
            <a:avLst/>
            <a:gdLst>
              <a:gd name="connsiteX0" fmla="*/ 0 w 3973713"/>
              <a:gd name="connsiteY0" fmla="*/ 0 h 738664"/>
              <a:gd name="connsiteX1" fmla="*/ 567673 w 3973713"/>
              <a:gd name="connsiteY1" fmla="*/ 0 h 738664"/>
              <a:gd name="connsiteX2" fmla="*/ 1135347 w 3973713"/>
              <a:gd name="connsiteY2" fmla="*/ 0 h 738664"/>
              <a:gd name="connsiteX3" fmla="*/ 1782494 w 3973713"/>
              <a:gd name="connsiteY3" fmla="*/ 0 h 738664"/>
              <a:gd name="connsiteX4" fmla="*/ 2429642 w 3973713"/>
              <a:gd name="connsiteY4" fmla="*/ 0 h 738664"/>
              <a:gd name="connsiteX5" fmla="*/ 2997315 w 3973713"/>
              <a:gd name="connsiteY5" fmla="*/ 0 h 738664"/>
              <a:gd name="connsiteX6" fmla="*/ 3973713 w 3973713"/>
              <a:gd name="connsiteY6" fmla="*/ 0 h 738664"/>
              <a:gd name="connsiteX7" fmla="*/ 3973713 w 3973713"/>
              <a:gd name="connsiteY7" fmla="*/ 376719 h 738664"/>
              <a:gd name="connsiteX8" fmla="*/ 3973713 w 3973713"/>
              <a:gd name="connsiteY8" fmla="*/ 738664 h 738664"/>
              <a:gd name="connsiteX9" fmla="*/ 3366303 w 3973713"/>
              <a:gd name="connsiteY9" fmla="*/ 738664 h 738664"/>
              <a:gd name="connsiteX10" fmla="*/ 2719155 w 3973713"/>
              <a:gd name="connsiteY10" fmla="*/ 738664 h 738664"/>
              <a:gd name="connsiteX11" fmla="*/ 2270693 w 3973713"/>
              <a:gd name="connsiteY11" fmla="*/ 738664 h 738664"/>
              <a:gd name="connsiteX12" fmla="*/ 1663283 w 3973713"/>
              <a:gd name="connsiteY12" fmla="*/ 738664 h 738664"/>
              <a:gd name="connsiteX13" fmla="*/ 1095609 w 3973713"/>
              <a:gd name="connsiteY13" fmla="*/ 738664 h 738664"/>
              <a:gd name="connsiteX14" fmla="*/ 488199 w 3973713"/>
              <a:gd name="connsiteY14" fmla="*/ 738664 h 738664"/>
              <a:gd name="connsiteX15" fmla="*/ 0 w 3973713"/>
              <a:gd name="connsiteY15" fmla="*/ 738664 h 738664"/>
              <a:gd name="connsiteX16" fmla="*/ 0 w 3973713"/>
              <a:gd name="connsiteY16" fmla="*/ 391492 h 738664"/>
              <a:gd name="connsiteX17" fmla="*/ 0 w 3973713"/>
              <a:gd name="connsiteY17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73713" h="738664" extrusionOk="0">
                <a:moveTo>
                  <a:pt x="0" y="0"/>
                </a:moveTo>
                <a:cubicBezTo>
                  <a:pt x="200152" y="-26153"/>
                  <a:pt x="446577" y="43191"/>
                  <a:pt x="567673" y="0"/>
                </a:cubicBezTo>
                <a:cubicBezTo>
                  <a:pt x="688769" y="-43191"/>
                  <a:pt x="995886" y="39223"/>
                  <a:pt x="1135347" y="0"/>
                </a:cubicBezTo>
                <a:cubicBezTo>
                  <a:pt x="1274808" y="-39223"/>
                  <a:pt x="1646640" y="75606"/>
                  <a:pt x="1782494" y="0"/>
                </a:cubicBezTo>
                <a:cubicBezTo>
                  <a:pt x="1918348" y="-75606"/>
                  <a:pt x="2127033" y="23016"/>
                  <a:pt x="2429642" y="0"/>
                </a:cubicBezTo>
                <a:cubicBezTo>
                  <a:pt x="2732251" y="-23016"/>
                  <a:pt x="2733987" y="41977"/>
                  <a:pt x="2997315" y="0"/>
                </a:cubicBezTo>
                <a:cubicBezTo>
                  <a:pt x="3260643" y="-41977"/>
                  <a:pt x="3486891" y="73046"/>
                  <a:pt x="3973713" y="0"/>
                </a:cubicBezTo>
                <a:cubicBezTo>
                  <a:pt x="4008719" y="182912"/>
                  <a:pt x="3970667" y="200278"/>
                  <a:pt x="3973713" y="376719"/>
                </a:cubicBezTo>
                <a:cubicBezTo>
                  <a:pt x="3976759" y="553160"/>
                  <a:pt x="3964634" y="577339"/>
                  <a:pt x="3973713" y="738664"/>
                </a:cubicBezTo>
                <a:cubicBezTo>
                  <a:pt x="3760942" y="765865"/>
                  <a:pt x="3538595" y="706232"/>
                  <a:pt x="3366303" y="738664"/>
                </a:cubicBezTo>
                <a:cubicBezTo>
                  <a:pt x="3194011" y="771096"/>
                  <a:pt x="3014773" y="668581"/>
                  <a:pt x="2719155" y="738664"/>
                </a:cubicBezTo>
                <a:cubicBezTo>
                  <a:pt x="2423537" y="808747"/>
                  <a:pt x="2404159" y="686856"/>
                  <a:pt x="2270693" y="738664"/>
                </a:cubicBezTo>
                <a:cubicBezTo>
                  <a:pt x="2137227" y="790472"/>
                  <a:pt x="1860048" y="719581"/>
                  <a:pt x="1663283" y="738664"/>
                </a:cubicBezTo>
                <a:cubicBezTo>
                  <a:pt x="1466518" y="757747"/>
                  <a:pt x="1263483" y="697941"/>
                  <a:pt x="1095609" y="738664"/>
                </a:cubicBezTo>
                <a:cubicBezTo>
                  <a:pt x="927735" y="779387"/>
                  <a:pt x="659482" y="705122"/>
                  <a:pt x="488199" y="738664"/>
                </a:cubicBezTo>
                <a:cubicBezTo>
                  <a:pt x="316916" y="772206"/>
                  <a:pt x="178440" y="721289"/>
                  <a:pt x="0" y="738664"/>
                </a:cubicBezTo>
                <a:cubicBezTo>
                  <a:pt x="-3960" y="598259"/>
                  <a:pt x="39164" y="464257"/>
                  <a:pt x="0" y="391492"/>
                </a:cubicBezTo>
                <a:cubicBezTo>
                  <a:pt x="-39164" y="318727"/>
                  <a:pt x="4144" y="173080"/>
                  <a:pt x="0" y="0"/>
                </a:cubicBezTo>
                <a:close/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:ask="http://schemas.microsoft.com/office/drawing/2018/sketchyshapes" sd="24001580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YES,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iff</a:t>
            </a:r>
            <a:endParaRPr lang="pl-PL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structure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accurate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correct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285750" indent="-285750">
              <a:buFontTx/>
              <a:buChar char="-"/>
            </a:pP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 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0 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similarity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625A65BE-1359-DE5D-CF2A-8CDC2A900E55}"/>
              </a:ext>
            </a:extLst>
          </p:cNvPr>
          <p:cNvSpPr/>
          <p:nvPr/>
        </p:nvSpPr>
        <p:spPr>
          <a:xfrm>
            <a:off x="5797461" y="1790869"/>
            <a:ext cx="735981" cy="340112"/>
          </a:xfrm>
          <a:custGeom>
            <a:avLst/>
            <a:gdLst>
              <a:gd name="connsiteX0" fmla="*/ 0 w 735981"/>
              <a:gd name="connsiteY0" fmla="*/ 85028 h 340112"/>
              <a:gd name="connsiteX1" fmla="*/ 565925 w 735981"/>
              <a:gd name="connsiteY1" fmla="*/ 85028 h 340112"/>
              <a:gd name="connsiteX2" fmla="*/ 565925 w 735981"/>
              <a:gd name="connsiteY2" fmla="*/ 0 h 340112"/>
              <a:gd name="connsiteX3" fmla="*/ 735981 w 735981"/>
              <a:gd name="connsiteY3" fmla="*/ 170056 h 340112"/>
              <a:gd name="connsiteX4" fmla="*/ 565925 w 735981"/>
              <a:gd name="connsiteY4" fmla="*/ 340112 h 340112"/>
              <a:gd name="connsiteX5" fmla="*/ 565925 w 735981"/>
              <a:gd name="connsiteY5" fmla="*/ 255084 h 340112"/>
              <a:gd name="connsiteX6" fmla="*/ 0 w 735981"/>
              <a:gd name="connsiteY6" fmla="*/ 255084 h 340112"/>
              <a:gd name="connsiteX7" fmla="*/ 0 w 735981"/>
              <a:gd name="connsiteY7" fmla="*/ 85028 h 34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5981" h="340112" extrusionOk="0">
                <a:moveTo>
                  <a:pt x="0" y="85028"/>
                </a:moveTo>
                <a:cubicBezTo>
                  <a:pt x="262100" y="31342"/>
                  <a:pt x="363395" y="117169"/>
                  <a:pt x="565925" y="85028"/>
                </a:cubicBezTo>
                <a:cubicBezTo>
                  <a:pt x="562796" y="59643"/>
                  <a:pt x="575032" y="27308"/>
                  <a:pt x="565925" y="0"/>
                </a:cubicBezTo>
                <a:cubicBezTo>
                  <a:pt x="621495" y="42736"/>
                  <a:pt x="645005" y="104410"/>
                  <a:pt x="735981" y="170056"/>
                </a:cubicBezTo>
                <a:cubicBezTo>
                  <a:pt x="689965" y="252987"/>
                  <a:pt x="646324" y="256453"/>
                  <a:pt x="565925" y="340112"/>
                </a:cubicBezTo>
                <a:cubicBezTo>
                  <a:pt x="563923" y="302638"/>
                  <a:pt x="568302" y="289428"/>
                  <a:pt x="565925" y="255084"/>
                </a:cubicBezTo>
                <a:cubicBezTo>
                  <a:pt x="388678" y="262741"/>
                  <a:pt x="207155" y="229931"/>
                  <a:pt x="0" y="255084"/>
                </a:cubicBezTo>
                <a:cubicBezTo>
                  <a:pt x="-8567" y="174778"/>
                  <a:pt x="10216" y="155763"/>
                  <a:pt x="0" y="85028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44860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5" name="Grupa 64">
            <a:extLst>
              <a:ext uri="{FF2B5EF4-FFF2-40B4-BE49-F238E27FC236}">
                <a16:creationId xmlns:a16="http://schemas.microsoft.com/office/drawing/2014/main" id="{C3929075-D755-8C0D-DA5A-6AA2DDCE2DA3}"/>
              </a:ext>
            </a:extLst>
          </p:cNvPr>
          <p:cNvGrpSpPr/>
          <p:nvPr/>
        </p:nvGrpSpPr>
        <p:grpSpPr>
          <a:xfrm>
            <a:off x="7166117" y="4888591"/>
            <a:ext cx="2760821" cy="1814936"/>
            <a:chOff x="8110198" y="4626336"/>
            <a:chExt cx="2760821" cy="1814936"/>
          </a:xfrm>
        </p:grpSpPr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049FB34A-1DB0-0026-6BE8-1BB5ED8D9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6903" t="5305" r="14385"/>
            <a:stretch/>
          </p:blipFill>
          <p:spPr bwMode="auto">
            <a:xfrm>
              <a:off x="9821352" y="4626336"/>
              <a:ext cx="1049667" cy="1814936"/>
            </a:xfrm>
            <a:prstGeom prst="rect">
              <a:avLst/>
            </a:prstGeom>
          </p:spPr>
        </p:pic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F12BFE0B-FB80-8B16-DBE9-472AB7D7F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092" t="4814" r="9445" b="5887"/>
            <a:stretch/>
          </p:blipFill>
          <p:spPr bwMode="auto">
            <a:xfrm>
              <a:off x="8110198" y="4626336"/>
              <a:ext cx="1054989" cy="1379629"/>
            </a:xfrm>
            <a:prstGeom prst="rect">
              <a:avLst/>
            </a:prstGeom>
          </p:spPr>
        </p:pic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id="{8FDA2B05-BBC0-541A-8C43-DC3E32208407}"/>
              </a:ext>
            </a:extLst>
          </p:cNvPr>
          <p:cNvGrpSpPr/>
          <p:nvPr/>
        </p:nvGrpSpPr>
        <p:grpSpPr>
          <a:xfrm>
            <a:off x="7166117" y="2874036"/>
            <a:ext cx="2542545" cy="1379629"/>
            <a:chOff x="8110198" y="2832360"/>
            <a:chExt cx="2542545" cy="1379629"/>
          </a:xfrm>
        </p:grpSpPr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E44967E1-8BA1-1993-C92B-5F6199DAA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092" t="4814" r="9445" b="5887"/>
            <a:stretch/>
          </p:blipFill>
          <p:spPr bwMode="auto">
            <a:xfrm>
              <a:off x="8110198" y="2832360"/>
              <a:ext cx="1054989" cy="1379629"/>
            </a:xfrm>
            <a:prstGeom prst="rect">
              <a:avLst/>
            </a:prstGeom>
          </p:spPr>
        </p:pic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9B45D56F-AD41-896A-FBA9-83D8A49E9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092" t="4814" r="9445" b="5887"/>
            <a:stretch/>
          </p:blipFill>
          <p:spPr bwMode="auto">
            <a:xfrm>
              <a:off x="9597754" y="2832360"/>
              <a:ext cx="1054989" cy="1379629"/>
            </a:xfrm>
            <a:prstGeom prst="rect">
              <a:avLst/>
            </a:prstGeom>
          </p:spPr>
        </p:pic>
      </p:grp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1EF58E87-863B-5996-A968-83A4F23E043E}"/>
              </a:ext>
            </a:extLst>
          </p:cNvPr>
          <p:cNvSpPr txBox="1"/>
          <p:nvPr/>
        </p:nvSpPr>
        <p:spPr>
          <a:xfrm>
            <a:off x="9902873" y="3425350"/>
            <a:ext cx="1102810" cy="27699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400158038">
                  <a:custGeom>
                    <a:avLst/>
                    <a:gdLst>
                      <a:gd name="connsiteX0" fmla="*/ 0 w 864455"/>
                      <a:gd name="connsiteY0" fmla="*/ 0 h 307777"/>
                      <a:gd name="connsiteX1" fmla="*/ 432228 w 864455"/>
                      <a:gd name="connsiteY1" fmla="*/ 0 h 307777"/>
                      <a:gd name="connsiteX2" fmla="*/ 864455 w 864455"/>
                      <a:gd name="connsiteY2" fmla="*/ 0 h 307777"/>
                      <a:gd name="connsiteX3" fmla="*/ 864455 w 864455"/>
                      <a:gd name="connsiteY3" fmla="*/ 307777 h 307777"/>
                      <a:gd name="connsiteX4" fmla="*/ 423583 w 864455"/>
                      <a:gd name="connsiteY4" fmla="*/ 307777 h 307777"/>
                      <a:gd name="connsiteX5" fmla="*/ 0 w 864455"/>
                      <a:gd name="connsiteY5" fmla="*/ 307777 h 307777"/>
                      <a:gd name="connsiteX6" fmla="*/ 0 w 864455"/>
                      <a:gd name="connsiteY6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4455" h="307777" extrusionOk="0">
                        <a:moveTo>
                          <a:pt x="0" y="0"/>
                        </a:moveTo>
                        <a:cubicBezTo>
                          <a:pt x="94430" y="-4460"/>
                          <a:pt x="322021" y="17943"/>
                          <a:pt x="432228" y="0"/>
                        </a:cubicBezTo>
                        <a:cubicBezTo>
                          <a:pt x="542435" y="-17943"/>
                          <a:pt x="719180" y="31367"/>
                          <a:pt x="864455" y="0"/>
                        </a:cubicBezTo>
                        <a:cubicBezTo>
                          <a:pt x="872272" y="100973"/>
                          <a:pt x="842615" y="191732"/>
                          <a:pt x="864455" y="307777"/>
                        </a:cubicBezTo>
                        <a:cubicBezTo>
                          <a:pt x="732655" y="314933"/>
                          <a:pt x="637925" y="286881"/>
                          <a:pt x="423583" y="307777"/>
                        </a:cubicBezTo>
                        <a:cubicBezTo>
                          <a:pt x="209241" y="328673"/>
                          <a:pt x="164937" y="266241"/>
                          <a:pt x="0" y="307777"/>
                        </a:cubicBezTo>
                        <a:cubicBezTo>
                          <a:pt x="-33137" y="208624"/>
                          <a:pt x="29913" y="975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pl-P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 OK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89473816-8BA2-3953-1596-ED54A655AAFC}"/>
              </a:ext>
            </a:extLst>
          </p:cNvPr>
          <p:cNvSpPr txBox="1"/>
          <p:nvPr/>
        </p:nvSpPr>
        <p:spPr>
          <a:xfrm>
            <a:off x="9956017" y="5334394"/>
            <a:ext cx="1049666" cy="461665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400158038">
                  <a:custGeom>
                    <a:avLst/>
                    <a:gdLst>
                      <a:gd name="connsiteX0" fmla="*/ 0 w 864455"/>
                      <a:gd name="connsiteY0" fmla="*/ 0 h 307777"/>
                      <a:gd name="connsiteX1" fmla="*/ 432228 w 864455"/>
                      <a:gd name="connsiteY1" fmla="*/ 0 h 307777"/>
                      <a:gd name="connsiteX2" fmla="*/ 864455 w 864455"/>
                      <a:gd name="connsiteY2" fmla="*/ 0 h 307777"/>
                      <a:gd name="connsiteX3" fmla="*/ 864455 w 864455"/>
                      <a:gd name="connsiteY3" fmla="*/ 307777 h 307777"/>
                      <a:gd name="connsiteX4" fmla="*/ 423583 w 864455"/>
                      <a:gd name="connsiteY4" fmla="*/ 307777 h 307777"/>
                      <a:gd name="connsiteX5" fmla="*/ 0 w 864455"/>
                      <a:gd name="connsiteY5" fmla="*/ 307777 h 307777"/>
                      <a:gd name="connsiteX6" fmla="*/ 0 w 864455"/>
                      <a:gd name="connsiteY6" fmla="*/ 0 h 307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4455" h="307777" extrusionOk="0">
                        <a:moveTo>
                          <a:pt x="0" y="0"/>
                        </a:moveTo>
                        <a:cubicBezTo>
                          <a:pt x="94430" y="-4460"/>
                          <a:pt x="322021" y="17943"/>
                          <a:pt x="432228" y="0"/>
                        </a:cubicBezTo>
                        <a:cubicBezTo>
                          <a:pt x="542435" y="-17943"/>
                          <a:pt x="719180" y="31367"/>
                          <a:pt x="864455" y="0"/>
                        </a:cubicBezTo>
                        <a:cubicBezTo>
                          <a:pt x="872272" y="100973"/>
                          <a:pt x="842615" y="191732"/>
                          <a:pt x="864455" y="307777"/>
                        </a:cubicBezTo>
                        <a:cubicBezTo>
                          <a:pt x="732655" y="314933"/>
                          <a:pt x="637925" y="286881"/>
                          <a:pt x="423583" y="307777"/>
                        </a:cubicBezTo>
                        <a:cubicBezTo>
                          <a:pt x="209241" y="328673"/>
                          <a:pt x="164937" y="266241"/>
                          <a:pt x="0" y="307777"/>
                        </a:cubicBezTo>
                        <a:cubicBezTo>
                          <a:pt x="-33137" y="208624"/>
                          <a:pt x="29913" y="975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pl-P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 not ?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8A5897EA-FF06-3C37-34C9-6274B77022E3}"/>
              </a:ext>
            </a:extLst>
          </p:cNvPr>
          <p:cNvSpPr txBox="1"/>
          <p:nvPr/>
        </p:nvSpPr>
        <p:spPr>
          <a:xfrm>
            <a:off x="7167292" y="4432628"/>
            <a:ext cx="2541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pl-PL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endParaRPr lang="pl-P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Strzałka: w prawo 69">
            <a:extLst>
              <a:ext uri="{FF2B5EF4-FFF2-40B4-BE49-F238E27FC236}">
                <a16:creationId xmlns:a16="http://schemas.microsoft.com/office/drawing/2014/main" id="{9ED19AD9-26A0-6D60-DAE1-5DFE7C51F94D}"/>
              </a:ext>
            </a:extLst>
          </p:cNvPr>
          <p:cNvSpPr/>
          <p:nvPr/>
        </p:nvSpPr>
        <p:spPr>
          <a:xfrm rot="5400000">
            <a:off x="2876077" y="3917940"/>
            <a:ext cx="735981" cy="340112"/>
          </a:xfrm>
          <a:custGeom>
            <a:avLst/>
            <a:gdLst>
              <a:gd name="connsiteX0" fmla="*/ 0 w 735981"/>
              <a:gd name="connsiteY0" fmla="*/ 85028 h 340112"/>
              <a:gd name="connsiteX1" fmla="*/ 565925 w 735981"/>
              <a:gd name="connsiteY1" fmla="*/ 85028 h 340112"/>
              <a:gd name="connsiteX2" fmla="*/ 565925 w 735981"/>
              <a:gd name="connsiteY2" fmla="*/ 0 h 340112"/>
              <a:gd name="connsiteX3" fmla="*/ 735981 w 735981"/>
              <a:gd name="connsiteY3" fmla="*/ 170056 h 340112"/>
              <a:gd name="connsiteX4" fmla="*/ 565925 w 735981"/>
              <a:gd name="connsiteY4" fmla="*/ 340112 h 340112"/>
              <a:gd name="connsiteX5" fmla="*/ 565925 w 735981"/>
              <a:gd name="connsiteY5" fmla="*/ 255084 h 340112"/>
              <a:gd name="connsiteX6" fmla="*/ 0 w 735981"/>
              <a:gd name="connsiteY6" fmla="*/ 255084 h 340112"/>
              <a:gd name="connsiteX7" fmla="*/ 0 w 735981"/>
              <a:gd name="connsiteY7" fmla="*/ 85028 h 34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5981" h="340112" extrusionOk="0">
                <a:moveTo>
                  <a:pt x="0" y="85028"/>
                </a:moveTo>
                <a:cubicBezTo>
                  <a:pt x="262100" y="31342"/>
                  <a:pt x="363395" y="117169"/>
                  <a:pt x="565925" y="85028"/>
                </a:cubicBezTo>
                <a:cubicBezTo>
                  <a:pt x="562796" y="59643"/>
                  <a:pt x="575032" y="27308"/>
                  <a:pt x="565925" y="0"/>
                </a:cubicBezTo>
                <a:cubicBezTo>
                  <a:pt x="621495" y="42736"/>
                  <a:pt x="645005" y="104410"/>
                  <a:pt x="735981" y="170056"/>
                </a:cubicBezTo>
                <a:cubicBezTo>
                  <a:pt x="689965" y="252987"/>
                  <a:pt x="646324" y="256453"/>
                  <a:pt x="565925" y="340112"/>
                </a:cubicBezTo>
                <a:cubicBezTo>
                  <a:pt x="563923" y="302638"/>
                  <a:pt x="568302" y="289428"/>
                  <a:pt x="565925" y="255084"/>
                </a:cubicBezTo>
                <a:cubicBezTo>
                  <a:pt x="388678" y="262741"/>
                  <a:pt x="207155" y="229931"/>
                  <a:pt x="0" y="255084"/>
                </a:cubicBezTo>
                <a:cubicBezTo>
                  <a:pt x="-8567" y="174778"/>
                  <a:pt x="10216" y="155763"/>
                  <a:pt x="0" y="85028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44860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88B76F49-0E88-0371-111B-D466EF6A97E2}"/>
              </a:ext>
            </a:extLst>
          </p:cNvPr>
          <p:cNvSpPr txBox="1"/>
          <p:nvPr/>
        </p:nvSpPr>
        <p:spPr>
          <a:xfrm>
            <a:off x="1389296" y="4709627"/>
            <a:ext cx="4059136" cy="1692771"/>
          </a:xfrm>
          <a:custGeom>
            <a:avLst/>
            <a:gdLst>
              <a:gd name="connsiteX0" fmla="*/ 0 w 4059136"/>
              <a:gd name="connsiteY0" fmla="*/ 0 h 1692771"/>
              <a:gd name="connsiteX1" fmla="*/ 579877 w 4059136"/>
              <a:gd name="connsiteY1" fmla="*/ 0 h 1692771"/>
              <a:gd name="connsiteX2" fmla="*/ 1159753 w 4059136"/>
              <a:gd name="connsiteY2" fmla="*/ 0 h 1692771"/>
              <a:gd name="connsiteX3" fmla="*/ 1820812 w 4059136"/>
              <a:gd name="connsiteY3" fmla="*/ 0 h 1692771"/>
              <a:gd name="connsiteX4" fmla="*/ 2481872 w 4059136"/>
              <a:gd name="connsiteY4" fmla="*/ 0 h 1692771"/>
              <a:gd name="connsiteX5" fmla="*/ 3061748 w 4059136"/>
              <a:gd name="connsiteY5" fmla="*/ 0 h 1692771"/>
              <a:gd name="connsiteX6" fmla="*/ 4059136 w 4059136"/>
              <a:gd name="connsiteY6" fmla="*/ 0 h 1692771"/>
              <a:gd name="connsiteX7" fmla="*/ 4059136 w 4059136"/>
              <a:gd name="connsiteY7" fmla="*/ 581185 h 1692771"/>
              <a:gd name="connsiteX8" fmla="*/ 4059136 w 4059136"/>
              <a:gd name="connsiteY8" fmla="*/ 1145442 h 1692771"/>
              <a:gd name="connsiteX9" fmla="*/ 4059136 w 4059136"/>
              <a:gd name="connsiteY9" fmla="*/ 1692771 h 1692771"/>
              <a:gd name="connsiteX10" fmla="*/ 3398077 w 4059136"/>
              <a:gd name="connsiteY10" fmla="*/ 1692771 h 1692771"/>
              <a:gd name="connsiteX11" fmla="*/ 2939974 w 4059136"/>
              <a:gd name="connsiteY11" fmla="*/ 1692771 h 1692771"/>
              <a:gd name="connsiteX12" fmla="*/ 2319506 w 4059136"/>
              <a:gd name="connsiteY12" fmla="*/ 1692771 h 1692771"/>
              <a:gd name="connsiteX13" fmla="*/ 1739630 w 4059136"/>
              <a:gd name="connsiteY13" fmla="*/ 1692771 h 1692771"/>
              <a:gd name="connsiteX14" fmla="*/ 1119162 w 4059136"/>
              <a:gd name="connsiteY14" fmla="*/ 1692771 h 1692771"/>
              <a:gd name="connsiteX15" fmla="*/ 539285 w 4059136"/>
              <a:gd name="connsiteY15" fmla="*/ 1692771 h 1692771"/>
              <a:gd name="connsiteX16" fmla="*/ 0 w 4059136"/>
              <a:gd name="connsiteY16" fmla="*/ 1692771 h 1692771"/>
              <a:gd name="connsiteX17" fmla="*/ 0 w 4059136"/>
              <a:gd name="connsiteY17" fmla="*/ 1145442 h 1692771"/>
              <a:gd name="connsiteX18" fmla="*/ 0 w 4059136"/>
              <a:gd name="connsiteY18" fmla="*/ 564257 h 1692771"/>
              <a:gd name="connsiteX19" fmla="*/ 0 w 4059136"/>
              <a:gd name="connsiteY19" fmla="*/ 0 h 169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59136" h="1692771" extrusionOk="0">
                <a:moveTo>
                  <a:pt x="0" y="0"/>
                </a:moveTo>
                <a:cubicBezTo>
                  <a:pt x="132506" y="-36070"/>
                  <a:pt x="308616" y="65338"/>
                  <a:pt x="579877" y="0"/>
                </a:cubicBezTo>
                <a:cubicBezTo>
                  <a:pt x="851138" y="-65338"/>
                  <a:pt x="884252" y="41200"/>
                  <a:pt x="1159753" y="0"/>
                </a:cubicBezTo>
                <a:cubicBezTo>
                  <a:pt x="1435254" y="-41200"/>
                  <a:pt x="1605645" y="21976"/>
                  <a:pt x="1820812" y="0"/>
                </a:cubicBezTo>
                <a:cubicBezTo>
                  <a:pt x="2035979" y="-21976"/>
                  <a:pt x="2277070" y="43060"/>
                  <a:pt x="2481872" y="0"/>
                </a:cubicBezTo>
                <a:cubicBezTo>
                  <a:pt x="2686674" y="-43060"/>
                  <a:pt x="2789421" y="12431"/>
                  <a:pt x="3061748" y="0"/>
                </a:cubicBezTo>
                <a:cubicBezTo>
                  <a:pt x="3334075" y="-12431"/>
                  <a:pt x="3789144" y="2990"/>
                  <a:pt x="4059136" y="0"/>
                </a:cubicBezTo>
                <a:cubicBezTo>
                  <a:pt x="4128076" y="218888"/>
                  <a:pt x="4041763" y="338087"/>
                  <a:pt x="4059136" y="581185"/>
                </a:cubicBezTo>
                <a:cubicBezTo>
                  <a:pt x="4076509" y="824283"/>
                  <a:pt x="3999080" y="870886"/>
                  <a:pt x="4059136" y="1145442"/>
                </a:cubicBezTo>
                <a:cubicBezTo>
                  <a:pt x="4119192" y="1419998"/>
                  <a:pt x="4048874" y="1539663"/>
                  <a:pt x="4059136" y="1692771"/>
                </a:cubicBezTo>
                <a:cubicBezTo>
                  <a:pt x="3816039" y="1712912"/>
                  <a:pt x="3588230" y="1676851"/>
                  <a:pt x="3398077" y="1692771"/>
                </a:cubicBezTo>
                <a:cubicBezTo>
                  <a:pt x="3207924" y="1708691"/>
                  <a:pt x="3089937" y="1667871"/>
                  <a:pt x="2939974" y="1692771"/>
                </a:cubicBezTo>
                <a:cubicBezTo>
                  <a:pt x="2790011" y="1717671"/>
                  <a:pt x="2549749" y="1630384"/>
                  <a:pt x="2319506" y="1692771"/>
                </a:cubicBezTo>
                <a:cubicBezTo>
                  <a:pt x="2089263" y="1755158"/>
                  <a:pt x="1996531" y="1628579"/>
                  <a:pt x="1739630" y="1692771"/>
                </a:cubicBezTo>
                <a:cubicBezTo>
                  <a:pt x="1482729" y="1756963"/>
                  <a:pt x="1412140" y="1683185"/>
                  <a:pt x="1119162" y="1692771"/>
                </a:cubicBezTo>
                <a:cubicBezTo>
                  <a:pt x="826184" y="1702357"/>
                  <a:pt x="752805" y="1645360"/>
                  <a:pt x="539285" y="1692771"/>
                </a:cubicBezTo>
                <a:cubicBezTo>
                  <a:pt x="325765" y="1740182"/>
                  <a:pt x="242879" y="1659996"/>
                  <a:pt x="0" y="1692771"/>
                </a:cubicBezTo>
                <a:cubicBezTo>
                  <a:pt x="-54355" y="1430018"/>
                  <a:pt x="36112" y="1382296"/>
                  <a:pt x="0" y="1145442"/>
                </a:cubicBezTo>
                <a:cubicBezTo>
                  <a:pt x="-36112" y="908588"/>
                  <a:pt x="51473" y="832096"/>
                  <a:pt x="0" y="564257"/>
                </a:cubicBezTo>
                <a:cubicBezTo>
                  <a:pt x="-51473" y="296419"/>
                  <a:pt x="30248" y="251991"/>
                  <a:pt x="0" y="0"/>
                </a:cubicBezTo>
                <a:close/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:ask="http://schemas.microsoft.com/office/drawing/2018/sketchyshapes" sd="24001580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evaluate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the 3D structure model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on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pl-PL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 </a:t>
            </a:r>
            <a:r>
              <a:rPr lang="pl-PL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clash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score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bond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lengths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angles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polymer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linkage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chirality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planarity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handedness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helices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base-pairing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geometry…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l-PL" i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topology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: structure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motifs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pseudoknots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knots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r>
              <a:rPr lang="pl-PL" i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37776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1;p14">
            <a:extLst>
              <a:ext uri="{FF2B5EF4-FFF2-40B4-BE49-F238E27FC236}">
                <a16:creationId xmlns:a16="http://schemas.microsoft.com/office/drawing/2014/main" id="{64A82414-1485-3796-2B6E-5722A097A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Stereochemistry-wise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evaluation</a:t>
            </a:r>
            <a:endParaRPr sz="2600" dirty="0">
              <a:solidFill>
                <a:srgbClr val="203079"/>
              </a:solidFill>
            </a:endParaRP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F173C596-9D6B-31B0-5AE9-55940B575CE0}"/>
              </a:ext>
            </a:extLst>
          </p:cNvPr>
          <p:cNvGrpSpPr/>
          <p:nvPr/>
        </p:nvGrpSpPr>
        <p:grpSpPr>
          <a:xfrm>
            <a:off x="6324345" y="1587705"/>
            <a:ext cx="4952999" cy="2751831"/>
            <a:chOff x="6210045" y="1715138"/>
            <a:chExt cx="4952999" cy="2751831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F0037DB6-231B-23AD-0818-6438A11CA2AB}"/>
                </a:ext>
              </a:extLst>
            </p:cNvPr>
            <p:cNvSpPr txBox="1"/>
            <p:nvPr/>
          </p:nvSpPr>
          <p:spPr>
            <a:xfrm>
              <a:off x="6210045" y="1715138"/>
              <a:ext cx="4169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MolProbity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output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for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example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RNA 3D model (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scores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4E600C96-F1B3-6733-E1AC-37FC04C5D8E9}"/>
                </a:ext>
              </a:extLst>
            </p:cNvPr>
            <p:cNvGrpSpPr/>
            <p:nvPr/>
          </p:nvGrpSpPr>
          <p:grpSpPr>
            <a:xfrm>
              <a:off x="6210045" y="2221332"/>
              <a:ext cx="4952999" cy="2245637"/>
              <a:chOff x="6096000" y="2210714"/>
              <a:chExt cx="5657849" cy="2740023"/>
            </a:xfrm>
          </p:grpSpPr>
          <p:pic>
            <p:nvPicPr>
              <p:cNvPr id="7" name="Obraz 6">
                <a:extLst>
                  <a:ext uri="{FF2B5EF4-FFF2-40B4-BE49-F238E27FC236}">
                    <a16:creationId xmlns:a16="http://schemas.microsoft.com/office/drawing/2014/main" id="{DE735F15-A045-0A89-8CD8-64917EA637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6868"/>
              <a:stretch/>
            </p:blipFill>
            <p:spPr>
              <a:xfrm>
                <a:off x="6096000" y="2210714"/>
                <a:ext cx="5657849" cy="2740023"/>
              </a:xfrm>
              <a:prstGeom prst="rect">
                <a:avLst/>
              </a:prstGeom>
            </p:spPr>
          </p:pic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95E6DDDA-C131-153B-CBD2-8E33338E46BE}"/>
                  </a:ext>
                </a:extLst>
              </p:cNvPr>
              <p:cNvSpPr txBox="1"/>
              <p:nvPr/>
            </p:nvSpPr>
            <p:spPr>
              <a:xfrm>
                <a:off x="10267950" y="3106046"/>
                <a:ext cx="73738" cy="15388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l-PL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Å</a:t>
                </a:r>
              </a:p>
            </p:txBody>
          </p:sp>
        </p:grp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2CA6465B-A96F-36B1-0CD8-7A68C2F5ED2E}"/>
              </a:ext>
            </a:extLst>
          </p:cNvPr>
          <p:cNvGrpSpPr/>
          <p:nvPr/>
        </p:nvGrpSpPr>
        <p:grpSpPr>
          <a:xfrm>
            <a:off x="743290" y="5001763"/>
            <a:ext cx="3886199" cy="914400"/>
            <a:chOff x="1019175" y="4053568"/>
            <a:chExt cx="3886199" cy="914400"/>
          </a:xfrm>
        </p:grpSpPr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40ECD845-977C-6C51-BD40-996F740322F8}"/>
                </a:ext>
              </a:extLst>
            </p:cNvPr>
            <p:cNvSpPr txBox="1"/>
            <p:nvPr/>
          </p:nvSpPr>
          <p:spPr>
            <a:xfrm>
              <a:off x="1126453" y="4135032"/>
              <a:ext cx="3671641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clash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score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bond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lengths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torsional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angles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spcAft>
                  <a:spcPts val="600"/>
                </a:spcAft>
              </a:pP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polymer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linkage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chirality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planarity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>
                <a:spcAft>
                  <a:spcPts val="300"/>
                </a:spcAft>
              </a:pP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handedness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helices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   geometry of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base</a:t>
              </a:r>
              <a:r>
                <a:rPr lang="pl-PL"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sz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pairs</a:t>
              </a:r>
              <a:endParaRPr lang="pl-PL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Prostokąt: ścięte rogi u góry 18">
              <a:extLst>
                <a:ext uri="{FF2B5EF4-FFF2-40B4-BE49-F238E27FC236}">
                  <a16:creationId xmlns:a16="http://schemas.microsoft.com/office/drawing/2014/main" id="{E47FE6DC-7338-E583-4602-432E986B220C}"/>
                </a:ext>
              </a:extLst>
            </p:cNvPr>
            <p:cNvSpPr/>
            <p:nvPr/>
          </p:nvSpPr>
          <p:spPr>
            <a:xfrm>
              <a:off x="1019175" y="4053568"/>
              <a:ext cx="3886199" cy="914400"/>
            </a:xfrm>
            <a:prstGeom prst="snip2SameRect">
              <a:avLst>
                <a:gd name="adj1" fmla="val 16667"/>
                <a:gd name="adj2" fmla="val 6250"/>
              </a:avLst>
            </a:prstGeom>
            <a:noFill/>
            <a:ln w="952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aphicFrame>
        <p:nvGraphicFramePr>
          <p:cNvPr id="18" name="Tabela 18">
            <a:extLst>
              <a:ext uri="{FF2B5EF4-FFF2-40B4-BE49-F238E27FC236}">
                <a16:creationId xmlns:a16="http://schemas.microsoft.com/office/drawing/2014/main" id="{940EC23A-229B-6AF0-CD6D-8326DF8EE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674547"/>
              </p:ext>
            </p:extLst>
          </p:nvPr>
        </p:nvGraphicFramePr>
        <p:xfrm>
          <a:off x="914656" y="4087363"/>
          <a:ext cx="355805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8360">
                  <a:extLst>
                    <a:ext uri="{9D8B030D-6E8A-4147-A177-3AD203B41FA5}">
                      <a16:colId xmlns:a16="http://schemas.microsoft.com/office/drawing/2014/main" val="3853918332"/>
                    </a:ext>
                  </a:extLst>
                </a:gridCol>
                <a:gridCol w="1236299">
                  <a:extLst>
                    <a:ext uri="{9D8B030D-6E8A-4147-A177-3AD203B41FA5}">
                      <a16:colId xmlns:a16="http://schemas.microsoft.com/office/drawing/2014/main" val="418350976"/>
                    </a:ext>
                  </a:extLst>
                </a:gridCol>
                <a:gridCol w="1243397">
                  <a:extLst>
                    <a:ext uri="{9D8B030D-6E8A-4147-A177-3AD203B41FA5}">
                      <a16:colId xmlns:a16="http://schemas.microsoft.com/office/drawing/2014/main" val="131553001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MolProbity</a:t>
                      </a:r>
                      <a:endParaRPr lang="pl-PL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RestraintLib</a:t>
                      </a:r>
                      <a:endParaRPr lang="pl-PL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RNApdbee</a:t>
                      </a:r>
                      <a:endParaRPr lang="pl-PL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3001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BARNABA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X3DNA/DSSR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250332"/>
                  </a:ext>
                </a:extLst>
              </a:tr>
            </a:tbl>
          </a:graphicData>
        </a:graphic>
      </p:graphicFrame>
      <p:pic>
        <p:nvPicPr>
          <p:cNvPr id="21" name="Obraz 20">
            <a:extLst>
              <a:ext uri="{FF2B5EF4-FFF2-40B4-BE49-F238E27FC236}">
                <a16:creationId xmlns:a16="http://schemas.microsoft.com/office/drawing/2014/main" id="{EA78734D-F5C5-AA33-6865-0E28232B7F7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6903" t="5305" r="14385"/>
          <a:stretch/>
        </p:blipFill>
        <p:spPr bwMode="auto">
          <a:xfrm rot="16200000">
            <a:off x="1936355" y="979919"/>
            <a:ext cx="1400356" cy="2421298"/>
          </a:xfrm>
          <a:prstGeom prst="rect">
            <a:avLst/>
          </a:prstGeom>
        </p:spPr>
      </p:pic>
      <p:sp>
        <p:nvSpPr>
          <p:cNvPr id="22" name="Strzałka: w prawo 21">
            <a:extLst>
              <a:ext uri="{FF2B5EF4-FFF2-40B4-BE49-F238E27FC236}">
                <a16:creationId xmlns:a16="http://schemas.microsoft.com/office/drawing/2014/main" id="{D7FB5AF2-BE5F-FED9-1C04-856798DE46D5}"/>
              </a:ext>
            </a:extLst>
          </p:cNvPr>
          <p:cNvSpPr/>
          <p:nvPr/>
        </p:nvSpPr>
        <p:spPr>
          <a:xfrm rot="5400000">
            <a:off x="2268542" y="3267100"/>
            <a:ext cx="735981" cy="340112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: w prawo 23">
            <a:extLst>
              <a:ext uri="{FF2B5EF4-FFF2-40B4-BE49-F238E27FC236}">
                <a16:creationId xmlns:a16="http://schemas.microsoft.com/office/drawing/2014/main" id="{10FC5366-6F44-97AF-239D-9F4E2679ED8F}"/>
              </a:ext>
            </a:extLst>
          </p:cNvPr>
          <p:cNvSpPr/>
          <p:nvPr/>
        </p:nvSpPr>
        <p:spPr>
          <a:xfrm>
            <a:off x="5030538" y="4164957"/>
            <a:ext cx="735981" cy="340112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A0813B14-956E-1FA8-27AE-17396E62A2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6903" t="5305" r="14385"/>
          <a:stretch/>
        </p:blipFill>
        <p:spPr bwMode="auto">
          <a:xfrm rot="5400000">
            <a:off x="9308655" y="4086235"/>
            <a:ext cx="1400356" cy="2421298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503198C-3F2F-FFA6-AD69-9ACCD93D067E}"/>
              </a:ext>
            </a:extLst>
          </p:cNvPr>
          <p:cNvSpPr txBox="1"/>
          <p:nvPr/>
        </p:nvSpPr>
        <p:spPr>
          <a:xfrm>
            <a:off x="6324345" y="4612067"/>
            <a:ext cx="2143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errors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automatically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corrected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. by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MolProbity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minimization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protocols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(XPLOR, CYANA, NAMD, GROMACS…).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133FBC-C18A-CF6F-AC03-3C3082195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90" y="6447680"/>
            <a:ext cx="9750786" cy="153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Carrascoza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kumimoji="0" lang="pl-PL" altLang="pl-PL" sz="100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Evaluation of the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stereochemical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predicted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RNA 3D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the RNA-Puzzles </a:t>
            </a:r>
            <a:r>
              <a:rPr kumimoji="0" lang="pl-PL" altLang="pl-PL" sz="10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submissions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pl-PL" altLang="pl-PL" sz="1000" b="0" i="1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RNA</a:t>
            </a:r>
            <a:r>
              <a:rPr kumimoji="0" lang="pl-PL" altLang="pl-PL" sz="1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28(2):250-262 </a:t>
            </a:r>
          </a:p>
        </p:txBody>
      </p:sp>
    </p:spTree>
    <p:extLst>
      <p:ext uri="{BB962C8B-B14F-4D97-AF65-F5344CB8AC3E}">
        <p14:creationId xmlns:p14="http://schemas.microsoft.com/office/powerpoint/2010/main" val="68224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1;p14">
            <a:extLst>
              <a:ext uri="{FF2B5EF4-FFF2-40B4-BE49-F238E27FC236}">
                <a16:creationId xmlns:a16="http://schemas.microsoft.com/office/drawing/2014/main" id="{64A82414-1485-3796-2B6E-5722A097A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Topology-wise</a:t>
            </a:r>
            <a:r>
              <a:rPr lang="pl-PL" dirty="0">
                <a:solidFill>
                  <a:srgbClr val="203079"/>
                </a:solidFill>
              </a:rPr>
              <a:t> </a:t>
            </a:r>
            <a:r>
              <a:rPr lang="pl-PL" dirty="0" err="1">
                <a:solidFill>
                  <a:srgbClr val="203079"/>
                </a:solidFill>
              </a:rPr>
              <a:t>evaluation</a:t>
            </a:r>
            <a:endParaRPr sz="2600" dirty="0">
              <a:solidFill>
                <a:srgbClr val="203079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444931F-0E42-4B7A-10EF-A83159A22BA6}"/>
              </a:ext>
            </a:extLst>
          </p:cNvPr>
          <p:cNvSpPr txBox="1"/>
          <p:nvPr/>
        </p:nvSpPr>
        <p:spPr>
          <a:xfrm>
            <a:off x="4622003" y="1444005"/>
            <a:ext cx="29479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the model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contain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motifs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apical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loops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bulges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tetrads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B00EC6F-4CB5-0657-6FEE-FDF1314580E9}"/>
              </a:ext>
            </a:extLst>
          </p:cNvPr>
          <p:cNvSpPr txBox="1"/>
          <p:nvPr/>
        </p:nvSpPr>
        <p:spPr>
          <a:xfrm>
            <a:off x="9090212" y="3589970"/>
            <a:ext cx="21397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the model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contain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pseudoknots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b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pseduknotted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not?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C7A62FF-A085-0773-D72E-981C5AF45B48}"/>
              </a:ext>
            </a:extLst>
          </p:cNvPr>
          <p:cNvSpPr txBox="1"/>
          <p:nvPr/>
        </p:nvSpPr>
        <p:spPr>
          <a:xfrm>
            <a:off x="4822029" y="5520494"/>
            <a:ext cx="25479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the model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contain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knots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C0B8A4A-B09A-401A-6667-C1260CABD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31137" r="17313" b="33901"/>
          <a:stretch/>
        </p:blipFill>
        <p:spPr>
          <a:xfrm>
            <a:off x="3307400" y="2943584"/>
            <a:ext cx="5577195" cy="203143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2CED1AB-961F-F660-8AEC-814DB102C1A5}"/>
              </a:ext>
            </a:extLst>
          </p:cNvPr>
          <p:cNvSpPr txBox="1"/>
          <p:nvPr/>
        </p:nvSpPr>
        <p:spPr>
          <a:xfrm>
            <a:off x="838200" y="3482250"/>
            <a:ext cx="23302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model </a:t>
            </a:r>
            <a:r>
              <a:rPr lang="pl-PL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</a:t>
            </a: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entanglements</a:t>
            </a: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structure </a:t>
            </a:r>
            <a:r>
              <a:rPr lang="pl-PL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pl-PL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anomalies</a:t>
            </a:r>
            <a:r>
              <a:rPr lang="pl-PL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36EAA04-F7CB-2C9B-8AFB-44FBE7DBAFB8}"/>
              </a:ext>
            </a:extLst>
          </p:cNvPr>
          <p:cNvSpPr txBox="1"/>
          <p:nvPr/>
        </p:nvSpPr>
        <p:spPr>
          <a:xfrm>
            <a:off x="518786" y="3805414"/>
            <a:ext cx="499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21E92BC-98D5-9FB7-75F8-773BFE5FD032}"/>
              </a:ext>
            </a:extLst>
          </p:cNvPr>
          <p:cNvSpPr txBox="1"/>
          <p:nvPr/>
        </p:nvSpPr>
        <p:spPr>
          <a:xfrm>
            <a:off x="11311816" y="3805414"/>
            <a:ext cx="361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Clr>
                <a:srgbClr val="002060"/>
              </a:buClr>
              <a:buFont typeface="Courier New" panose="02070309020205020404" pitchFamily="49" charset="0"/>
              <a:buChar char="o"/>
            </a:pP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309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1;p14">
            <a:extLst>
              <a:ext uri="{FF2B5EF4-FFF2-40B4-BE49-F238E27FC236}">
                <a16:creationId xmlns:a16="http://schemas.microsoft.com/office/drawing/2014/main" id="{64A82414-1485-3796-2B6E-5722A097A4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Entanglements</a:t>
            </a:r>
            <a:r>
              <a:rPr lang="pl-PL" dirty="0">
                <a:solidFill>
                  <a:srgbClr val="203079"/>
                </a:solidFill>
              </a:rPr>
              <a:t> of structure </a:t>
            </a:r>
            <a:r>
              <a:rPr lang="pl-PL" dirty="0" err="1">
                <a:solidFill>
                  <a:srgbClr val="203079"/>
                </a:solidFill>
              </a:rPr>
              <a:t>elements</a:t>
            </a:r>
            <a:endParaRPr sz="2600" dirty="0">
              <a:solidFill>
                <a:srgbClr val="203079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5949313-CE1A-321E-2D0E-751F09D4A1E1}"/>
              </a:ext>
            </a:extLst>
          </p:cNvPr>
          <p:cNvGrpSpPr/>
          <p:nvPr/>
        </p:nvGrpSpPr>
        <p:grpSpPr>
          <a:xfrm>
            <a:off x="1129233" y="1717794"/>
            <a:ext cx="3962400" cy="4668607"/>
            <a:chOff x="1414660" y="1360718"/>
            <a:chExt cx="3962400" cy="4668607"/>
          </a:xfrm>
        </p:grpSpPr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79044CDC-641A-8219-860E-C0B5A4BBC81B}"/>
                </a:ext>
              </a:extLst>
            </p:cNvPr>
            <p:cNvSpPr txBox="1"/>
            <p:nvPr/>
          </p:nvSpPr>
          <p:spPr>
            <a:xfrm>
              <a:off x="1876622" y="2639847"/>
              <a:ext cx="522900" cy="307777"/>
            </a:xfrm>
            <a:prstGeom prst="rect">
              <a:avLst/>
            </a:prstGeom>
            <a:solidFill>
              <a:srgbClr val="ACD7E5"/>
            </a:solidFill>
          </p:spPr>
          <p:txBody>
            <a:bodyPr wrap="none" rtlCol="0">
              <a:spAutoFit/>
            </a:bodyPr>
            <a:lstStyle/>
            <a:p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loop</a:t>
              </a:r>
              <a:endParaRPr lang="pl-PL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12D6777A-1D52-E0D6-C3FC-3521560F3CBA}"/>
                </a:ext>
              </a:extLst>
            </p:cNvPr>
            <p:cNvSpPr txBox="1"/>
            <p:nvPr/>
          </p:nvSpPr>
          <p:spPr>
            <a:xfrm>
              <a:off x="3390602" y="2403505"/>
              <a:ext cx="1587293" cy="523220"/>
            </a:xfrm>
            <a:prstGeom prst="rect">
              <a:avLst/>
            </a:prstGeom>
            <a:solidFill>
              <a:srgbClr val="94F49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dinucleotide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step</a:t>
              </a:r>
              <a:b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(2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consecutive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bps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F45D9956-99DE-9ABA-8F28-95152429415F}"/>
                </a:ext>
              </a:extLst>
            </p:cNvPr>
            <p:cNvSpPr txBox="1"/>
            <p:nvPr/>
          </p:nvSpPr>
          <p:spPr>
            <a:xfrm>
              <a:off x="1876622" y="5075205"/>
              <a:ext cx="3038476" cy="307777"/>
            </a:xfrm>
            <a:prstGeom prst="rect">
              <a:avLst/>
            </a:prstGeom>
            <a:solidFill>
              <a:srgbClr val="FFAC8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single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strand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, not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closed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by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base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pair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(s)</a:t>
              </a:r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BFB6C790-3685-FF16-77B9-8F5ED65ED675}"/>
                </a:ext>
              </a:extLst>
            </p:cNvPr>
            <p:cNvSpPr txBox="1"/>
            <p:nvPr/>
          </p:nvSpPr>
          <p:spPr>
            <a:xfrm>
              <a:off x="2492812" y="1742850"/>
              <a:ext cx="15872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structure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elements</a:t>
              </a:r>
              <a:endParaRPr lang="pl-PL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A8DDEA57-FFAD-2887-8CB4-F7FD8E9BE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904" t="7275" r="7997" b="36273"/>
            <a:stretch/>
          </p:blipFill>
          <p:spPr>
            <a:xfrm>
              <a:off x="1721538" y="3183967"/>
              <a:ext cx="3348644" cy="1583461"/>
            </a:xfrm>
            <a:prstGeom prst="rect">
              <a:avLst/>
            </a:prstGeom>
          </p:spPr>
        </p:pic>
        <p:sp>
          <p:nvSpPr>
            <p:cNvPr id="3" name="Prostokąt: zaokrąglone rogi 2">
              <a:extLst>
                <a:ext uri="{FF2B5EF4-FFF2-40B4-BE49-F238E27FC236}">
                  <a16:creationId xmlns:a16="http://schemas.microsoft.com/office/drawing/2014/main" id="{D3F77EC8-5517-BA89-9D67-5F50E1F8D976}"/>
                </a:ext>
              </a:extLst>
            </p:cNvPr>
            <p:cNvSpPr/>
            <p:nvPr/>
          </p:nvSpPr>
          <p:spPr>
            <a:xfrm>
              <a:off x="1414660" y="1360718"/>
              <a:ext cx="3962400" cy="4668607"/>
            </a:xfrm>
            <a:prstGeom prst="round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FC8A2764-A796-114F-40AB-DB1A0570FF12}"/>
              </a:ext>
            </a:extLst>
          </p:cNvPr>
          <p:cNvGrpSpPr/>
          <p:nvPr/>
        </p:nvGrpSpPr>
        <p:grpSpPr>
          <a:xfrm>
            <a:off x="7136777" y="1717794"/>
            <a:ext cx="3962400" cy="4668607"/>
            <a:chOff x="6455212" y="1360718"/>
            <a:chExt cx="3962400" cy="4668607"/>
          </a:xfrm>
        </p:grpSpPr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1F75D61E-8C1F-B6A7-C069-3D1833A39382}"/>
                </a:ext>
              </a:extLst>
            </p:cNvPr>
            <p:cNvSpPr txBox="1"/>
            <p:nvPr/>
          </p:nvSpPr>
          <p:spPr>
            <a:xfrm>
              <a:off x="6884304" y="1742850"/>
              <a:ext cx="306686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entanglement</a:t>
              </a:r>
              <a:endParaRPr lang="pl-PL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one element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through</a:t>
              </a:r>
              <a:r>
                <a:rPr lang="pl-PL" dirty="0">
                  <a:latin typeface="Calibri" panose="020F0502020204030204" pitchFamily="34" charset="0"/>
                  <a:cs typeface="Calibri" panose="020F0502020204030204" pitchFamily="34" charset="0"/>
                </a:rPr>
                <a:t> the </a:t>
              </a:r>
              <a:r>
                <a:rPr lang="pl-PL" dirty="0" err="1">
                  <a:latin typeface="Calibri" panose="020F0502020204030204" pitchFamily="34" charset="0"/>
                  <a:cs typeface="Calibri" panose="020F0502020204030204" pitchFamily="34" charset="0"/>
                </a:rPr>
                <a:t>other</a:t>
              </a:r>
              <a:endParaRPr lang="pl-PL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304AEBE8-2EF7-6297-F39D-4D6FEF344E87}"/>
                </a:ext>
              </a:extLst>
            </p:cNvPr>
            <p:cNvGrpSpPr/>
            <p:nvPr/>
          </p:nvGrpSpPr>
          <p:grpSpPr>
            <a:xfrm>
              <a:off x="6884304" y="2773197"/>
              <a:ext cx="3066865" cy="2639674"/>
              <a:chOff x="6884304" y="2649372"/>
              <a:chExt cx="3066865" cy="2639674"/>
            </a:xfrm>
          </p:grpSpPr>
          <p:pic>
            <p:nvPicPr>
              <p:cNvPr id="34" name="Obraz 33">
                <a:extLst>
                  <a:ext uri="{FF2B5EF4-FFF2-40B4-BE49-F238E27FC236}">
                    <a16:creationId xmlns:a16="http://schemas.microsoft.com/office/drawing/2014/main" id="{60476ED5-B036-9ED1-4AE8-DCA0972D74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9968" t="22829" r="56220" b="51703"/>
              <a:stretch/>
            </p:blipFill>
            <p:spPr>
              <a:xfrm>
                <a:off x="6917603" y="2649372"/>
                <a:ext cx="1133476" cy="127890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Obraz 35">
                <a:extLst>
                  <a:ext uri="{FF2B5EF4-FFF2-40B4-BE49-F238E27FC236}">
                    <a16:creationId xmlns:a16="http://schemas.microsoft.com/office/drawing/2014/main" id="{E4AAEEE4-367A-0266-A5F3-E19A6D5A16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972" t="52270" r="55757" b="26182"/>
              <a:stretch/>
            </p:blipFill>
            <p:spPr>
              <a:xfrm>
                <a:off x="6884304" y="4160235"/>
                <a:ext cx="1307379" cy="112881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7" name="Obraz 36">
                <a:extLst>
                  <a:ext uri="{FF2B5EF4-FFF2-40B4-BE49-F238E27FC236}">
                    <a16:creationId xmlns:a16="http://schemas.microsoft.com/office/drawing/2014/main" id="{760A6873-7E7D-9D58-A474-170C34C0A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122" t="52203" r="35884" b="2126"/>
              <a:stretch/>
            </p:blipFill>
            <p:spPr>
              <a:xfrm>
                <a:off x="8846322" y="2714625"/>
                <a:ext cx="1104847" cy="2574421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" name="Prostokąt: zaokrąglone rogi 3">
              <a:extLst>
                <a:ext uri="{FF2B5EF4-FFF2-40B4-BE49-F238E27FC236}">
                  <a16:creationId xmlns:a16="http://schemas.microsoft.com/office/drawing/2014/main" id="{68797EED-9FCB-4BC7-FF7B-6ADE71AC25D8}"/>
                </a:ext>
              </a:extLst>
            </p:cNvPr>
            <p:cNvSpPr/>
            <p:nvPr/>
          </p:nvSpPr>
          <p:spPr>
            <a:xfrm>
              <a:off x="6455212" y="1360718"/>
              <a:ext cx="3962400" cy="4668607"/>
            </a:xfrm>
            <a:prstGeom prst="round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7D14DACB-D260-E94D-8F8C-DF6276D76801}"/>
              </a:ext>
            </a:extLst>
          </p:cNvPr>
          <p:cNvGrpSpPr>
            <a:grpSpLocks noChangeAspect="1"/>
          </p:cNvGrpSpPr>
          <p:nvPr/>
        </p:nvGrpSpPr>
        <p:grpSpPr>
          <a:xfrm>
            <a:off x="5350174" y="1064581"/>
            <a:ext cx="1491652" cy="1845059"/>
            <a:chOff x="636895" y="1312277"/>
            <a:chExt cx="3696269" cy="4572000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53D5E723-257F-4D95-2890-43528BC55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1156"/>
            <a:stretch/>
          </p:blipFill>
          <p:spPr>
            <a:xfrm>
              <a:off x="636895" y="1312277"/>
              <a:ext cx="3587087" cy="4572000"/>
            </a:xfrm>
            <a:prstGeom prst="rect">
              <a:avLst/>
            </a:prstGeom>
          </p:spPr>
        </p:pic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F9ED66D3-D537-39C2-AFF6-CD07F2A5017E}"/>
                </a:ext>
              </a:extLst>
            </p:cNvPr>
            <p:cNvSpPr/>
            <p:nvPr/>
          </p:nvSpPr>
          <p:spPr>
            <a:xfrm>
              <a:off x="3794078" y="4455994"/>
              <a:ext cx="539086" cy="723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26051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0" y="333375"/>
            <a:ext cx="121920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pl-PL" dirty="0" err="1">
                <a:solidFill>
                  <a:srgbClr val="203079"/>
                </a:solidFill>
              </a:rPr>
              <a:t>Types</a:t>
            </a:r>
            <a:r>
              <a:rPr lang="pl-PL" dirty="0">
                <a:solidFill>
                  <a:srgbClr val="203079"/>
                </a:solidFill>
              </a:rPr>
              <a:t> of </a:t>
            </a:r>
            <a:r>
              <a:rPr lang="pl-PL" dirty="0" err="1">
                <a:solidFill>
                  <a:srgbClr val="203079"/>
                </a:solidFill>
              </a:rPr>
              <a:t>entanglements</a:t>
            </a:r>
            <a:endParaRPr dirty="0">
              <a:solidFill>
                <a:srgbClr val="203079"/>
              </a:solidFill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743B76D4-1E08-4B77-B473-866428A0DE34}"/>
              </a:ext>
            </a:extLst>
          </p:cNvPr>
          <p:cNvGrpSpPr/>
          <p:nvPr/>
        </p:nvGrpSpPr>
        <p:grpSpPr>
          <a:xfrm>
            <a:off x="1584386" y="1726406"/>
            <a:ext cx="1632234" cy="4622800"/>
            <a:chOff x="2492717" y="1701800"/>
            <a:chExt cx="1632234" cy="4622800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DA7EFE83-742B-4670-BA18-C28BBA566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2717" y="1701800"/>
              <a:ext cx="1632234" cy="4622800"/>
            </a:xfrm>
            <a:prstGeom prst="rect">
              <a:avLst/>
            </a:prstGeom>
          </p:spPr>
        </p:pic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1DA0A4AA-EA9C-46A2-94EB-B47EA8D6C413}"/>
                </a:ext>
              </a:extLst>
            </p:cNvPr>
            <p:cNvSpPr/>
            <p:nvPr/>
          </p:nvSpPr>
          <p:spPr>
            <a:xfrm>
              <a:off x="3892128" y="2101056"/>
              <a:ext cx="232823" cy="647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6C2D101A-A72B-4B63-8E58-2BC5286D2694}"/>
              </a:ext>
            </a:extLst>
          </p:cNvPr>
          <p:cNvGrpSpPr/>
          <p:nvPr/>
        </p:nvGrpSpPr>
        <p:grpSpPr>
          <a:xfrm>
            <a:off x="4682706" y="1719262"/>
            <a:ext cx="3188902" cy="4622800"/>
            <a:chOff x="6235030" y="1701800"/>
            <a:chExt cx="3188902" cy="4622800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68C81C69-6924-485F-8C79-6BA49BCE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030" y="1701800"/>
              <a:ext cx="3188902" cy="4622800"/>
            </a:xfrm>
            <a:prstGeom prst="rect">
              <a:avLst/>
            </a:prstGeom>
          </p:spPr>
        </p:pic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D8618A01-1AE1-417E-B3E2-12620B45F7D2}"/>
                </a:ext>
              </a:extLst>
            </p:cNvPr>
            <p:cNvSpPr/>
            <p:nvPr/>
          </p:nvSpPr>
          <p:spPr>
            <a:xfrm>
              <a:off x="6235030" y="5308600"/>
              <a:ext cx="232823" cy="647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8" name="Google Shape;101;p14">
            <a:extLst>
              <a:ext uri="{FF2B5EF4-FFF2-40B4-BE49-F238E27FC236}">
                <a16:creationId xmlns:a16="http://schemas.microsoft.com/office/drawing/2014/main" id="{1EEE05A2-471A-4104-A3C5-AE819B7D0023}"/>
              </a:ext>
            </a:extLst>
          </p:cNvPr>
          <p:cNvSpPr txBox="1">
            <a:spLocks/>
          </p:cNvSpPr>
          <p:nvPr/>
        </p:nvSpPr>
        <p:spPr>
          <a:xfrm>
            <a:off x="4072881" y="1554956"/>
            <a:ext cx="8955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lasso</a:t>
            </a:r>
          </a:p>
        </p:txBody>
      </p:sp>
      <p:sp>
        <p:nvSpPr>
          <p:cNvPr id="19" name="Google Shape;101;p14">
            <a:extLst>
              <a:ext uri="{FF2B5EF4-FFF2-40B4-BE49-F238E27FC236}">
                <a16:creationId xmlns:a16="http://schemas.microsoft.com/office/drawing/2014/main" id="{6FE09637-7A57-4792-B3E3-83E8EE899A2E}"/>
              </a:ext>
            </a:extLst>
          </p:cNvPr>
          <p:cNvSpPr txBox="1">
            <a:spLocks/>
          </p:cNvSpPr>
          <p:nvPr/>
        </p:nvSpPr>
        <p:spPr>
          <a:xfrm>
            <a:off x="719667" y="1554956"/>
            <a:ext cx="968999" cy="24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interlace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6A15DE9-912C-4E57-BE7B-34BC1202EC32}"/>
              </a:ext>
            </a:extLst>
          </p:cNvPr>
          <p:cNvSpPr txBox="1"/>
          <p:nvPr/>
        </p:nvSpPr>
        <p:spPr>
          <a:xfrm>
            <a:off x="8811011" y="1554956"/>
            <a:ext cx="260840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Entanglement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topology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lvl="5" indent="-285750">
              <a:buFont typeface="Courier New" panose="02070309020205020404" pitchFamily="49" charset="0"/>
              <a:buChar char="o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&amp;   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interlace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lvl="5" indent="-285750">
              <a:buFont typeface="Courier New" panose="02070309020205020404" pitchFamily="49" charset="0"/>
              <a:buChar char="o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()    lasso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by structure element</a:t>
            </a:r>
          </a:p>
          <a:p>
            <a:pPr marL="625475" indent="-285750">
              <a:buFont typeface="Courier New" panose="02070309020205020404" pitchFamily="49" charset="0"/>
              <a:buChar char="o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L   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loop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indent="-285750">
              <a:buFont typeface="Courier New" panose="02070309020205020404" pitchFamily="49" charset="0"/>
              <a:buChar char="o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D   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dinucleotide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step</a:t>
            </a:r>
          </a:p>
          <a:p>
            <a:pPr marL="625475" indent="-285750">
              <a:buFont typeface="Courier New" panose="02070309020205020404" pitchFamily="49" charset="0"/>
              <a:buChar char="o"/>
            </a:pP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S    single </a:t>
            </a:r>
            <a:r>
              <a:rPr lang="pl-PL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strand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4A64C19-2882-4C4E-97ED-D6A7C6AEE112}"/>
              </a:ext>
            </a:extLst>
          </p:cNvPr>
          <p:cNvSpPr txBox="1"/>
          <p:nvPr/>
        </p:nvSpPr>
        <p:spPr>
          <a:xfrm>
            <a:off x="9121178" y="4355723"/>
            <a:ext cx="2146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110000"/>
            </a:pP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Popenda </a:t>
            </a:r>
            <a:r>
              <a:rPr lang="pl-PL" sz="120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. (2021) </a:t>
            </a:r>
            <a:r>
              <a:rPr lang="pl-PL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Nucleic</a:t>
            </a:r>
            <a:r>
              <a:rPr lang="pl-PL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Acids</a:t>
            </a:r>
            <a:r>
              <a:rPr lang="pl-PL" sz="1200" i="1" dirty="0">
                <a:latin typeface="Calibri" panose="020F0502020204030204" pitchFamily="34" charset="0"/>
                <a:cs typeface="Calibri" panose="020F0502020204030204" pitchFamily="34" charset="0"/>
              </a:rPr>
              <a:t> Res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49(17):9625–9632</a:t>
            </a:r>
            <a:endParaRPr lang="pl-P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86E6026-099D-3A4F-0BFE-CE476841BDA4}"/>
              </a:ext>
            </a:extLst>
          </p:cNvPr>
          <p:cNvSpPr txBox="1"/>
          <p:nvPr/>
        </p:nvSpPr>
        <p:spPr>
          <a:xfrm>
            <a:off x="8962092" y="5263703"/>
            <a:ext cx="26084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chemistry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catenane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interlace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>
              <a:buFontTx/>
              <a:buChar char="-"/>
            </a:pP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rotaxane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(lasso with no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disentangle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9872770"/>
      </p:ext>
    </p:extLst>
  </p:cSld>
  <p:clrMapOvr>
    <a:masterClrMapping/>
  </p:clrMapOvr>
</p:sld>
</file>

<file path=ppt/theme/theme1.xml><?xml version="1.0" encoding="utf-8"?>
<a:theme xmlns:a="http://schemas.openxmlformats.org/drawingml/2006/main" name="ELIXIR_template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6345</TotalTime>
  <Words>1772</Words>
  <Application>Microsoft Office PowerPoint</Application>
  <PresentationFormat>Panoramiczny</PresentationFormat>
  <Paragraphs>336</Paragraphs>
  <Slides>26</Slides>
  <Notes>20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4" baseType="lpstr">
      <vt:lpstr>Arial</vt:lpstr>
      <vt:lpstr>Calibri</vt:lpstr>
      <vt:lpstr>Corbel</vt:lpstr>
      <vt:lpstr>Courier New</vt:lpstr>
      <vt:lpstr>Montserrat</vt:lpstr>
      <vt:lpstr>Times</vt:lpstr>
      <vt:lpstr>Wingdings</vt:lpstr>
      <vt:lpstr>ELIXIR_template</vt:lpstr>
      <vt:lpstr>Spiders, entanglements, and RNA structure prediction </vt:lpstr>
      <vt:lpstr>In silico prediction of RNA 3D structure</vt:lpstr>
      <vt:lpstr>Tools for automated prediction of RNA 3D structure (2007-2022)</vt:lpstr>
      <vt:lpstr>Evaluation of RNA 3D structure prediction</vt:lpstr>
      <vt:lpstr>Evaluation of RNA 3D structure prediction</vt:lpstr>
      <vt:lpstr>Stereochemistry-wise evaluation</vt:lpstr>
      <vt:lpstr>Topology-wise evaluation</vt:lpstr>
      <vt:lpstr>Entanglements of structure elements</vt:lpstr>
      <vt:lpstr>Types of entanglements</vt:lpstr>
      <vt:lpstr>Looking for entanglements in predicted RNA structures</vt:lpstr>
      <vt:lpstr>Entanglements in predicted RNA structures</vt:lpstr>
      <vt:lpstr>Occurrence of entanglements</vt:lpstr>
      <vt:lpstr>Which methods predict entangled structures?</vt:lpstr>
      <vt:lpstr>Looking for entanglements in experimental RNA structures</vt:lpstr>
      <vt:lpstr>Entanglements in experimental RNA structures</vt:lpstr>
      <vt:lpstr>Spider algorithm: find punctures, detect entanglements</vt:lpstr>
      <vt:lpstr>Open and closed structure elements</vt:lpstr>
      <vt:lpstr>Triangulation procedure</vt:lpstr>
      <vt:lpstr>Puncture detection</vt:lpstr>
      <vt:lpstr>Identifying entanglements of structure elements</vt:lpstr>
      <vt:lpstr>RNAspider: https://rnaspider.cs.put.poznan.pl  </vt:lpstr>
      <vt:lpstr>Can we automatically remove entanglements?</vt:lpstr>
      <vt:lpstr>Final remarks: knots and entanglements</vt:lpstr>
      <vt:lpstr>Final remarks: knots and entanglements</vt:lpstr>
      <vt:lpstr>Prezentacja programu PowerPoint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Interlaces and lassos in 3D RNA models</dc:title>
  <dc:creator>marta</dc:creator>
  <cp:lastModifiedBy>marta szachniuk</cp:lastModifiedBy>
  <cp:revision>740</cp:revision>
  <dcterms:modified xsi:type="dcterms:W3CDTF">2023-01-30T08:43:11Z</dcterms:modified>
</cp:coreProperties>
</file>