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1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64" r:id="rId1"/>
  </p:sldMasterIdLst>
  <p:notesMasterIdLst>
    <p:notesMasterId r:id="rId33"/>
  </p:notesMasterIdLst>
  <p:handoutMasterIdLst>
    <p:handoutMasterId r:id="rId34"/>
  </p:handoutMasterIdLst>
  <p:sldIdLst>
    <p:sldId id="1445" r:id="rId2"/>
    <p:sldId id="353" r:id="rId3"/>
    <p:sldId id="2074" r:id="rId4"/>
    <p:sldId id="2075" r:id="rId5"/>
    <p:sldId id="2139" r:id="rId6"/>
    <p:sldId id="351" r:id="rId7"/>
    <p:sldId id="360" r:id="rId8"/>
    <p:sldId id="1444" r:id="rId9"/>
    <p:sldId id="2094" r:id="rId10"/>
    <p:sldId id="301" r:id="rId11"/>
    <p:sldId id="286" r:id="rId12"/>
    <p:sldId id="548" r:id="rId13"/>
    <p:sldId id="1417" r:id="rId14"/>
    <p:sldId id="1441" r:id="rId15"/>
    <p:sldId id="2096" r:id="rId16"/>
    <p:sldId id="683" r:id="rId17"/>
    <p:sldId id="1409" r:id="rId18"/>
    <p:sldId id="2082" r:id="rId19"/>
    <p:sldId id="2083" r:id="rId20"/>
    <p:sldId id="2081" r:id="rId21"/>
    <p:sldId id="2140" r:id="rId22"/>
    <p:sldId id="285" r:id="rId23"/>
    <p:sldId id="263" r:id="rId24"/>
    <p:sldId id="264" r:id="rId25"/>
    <p:sldId id="2141" r:id="rId26"/>
    <p:sldId id="2059" r:id="rId27"/>
    <p:sldId id="1457" r:id="rId28"/>
    <p:sldId id="315" r:id="rId29"/>
    <p:sldId id="2093" r:id="rId30"/>
    <p:sldId id="1456" r:id="rId31"/>
    <p:sldId id="145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87AE"/>
    <a:srgbClr val="5C8CF6"/>
    <a:srgbClr val="004AFF"/>
    <a:srgbClr val="08E4A0"/>
    <a:srgbClr val="080DE4"/>
    <a:srgbClr val="CCFFFF"/>
    <a:srgbClr val="0143EA"/>
    <a:srgbClr val="FFFFFF"/>
    <a:srgbClr val="002060"/>
    <a:srgbClr val="011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5567" autoAdjust="0"/>
  </p:normalViewPr>
  <p:slideViewPr>
    <p:cSldViewPr snapToGrid="0" snapToObjects="1">
      <p:cViewPr varScale="1">
        <p:scale>
          <a:sx n="102" d="100"/>
          <a:sy n="102" d="100"/>
        </p:scale>
        <p:origin x="178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42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BFDA4-C4D1-44ED-AE55-0DCAFC9BCD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DA4ED1-5D43-4089-83A6-E5930449CCAE}">
      <dgm:prSet/>
      <dgm:spPr/>
      <dgm:t>
        <a:bodyPr/>
        <a:lstStyle/>
        <a:p>
          <a:r>
            <a:rPr lang="en-GB" b="1" dirty="0"/>
            <a:t>Kaonic Hydrogen: 200 pb</a:t>
          </a:r>
          <a:r>
            <a:rPr lang="en-GB" b="1" baseline="30000" dirty="0"/>
            <a:t>-1</a:t>
          </a:r>
          <a:r>
            <a:rPr lang="en-GB" b="1" dirty="0"/>
            <a:t> – with SIDDHARTA2 setup – to get a precision &lt; 10 eV (KH)</a:t>
          </a:r>
          <a:endParaRPr lang="en-US" dirty="0"/>
        </a:p>
      </dgm:t>
    </dgm:pt>
    <dgm:pt modelId="{30262DC0-460D-4882-BA23-4B2599576AB1}" type="parTrans" cxnId="{B1BF8448-0735-4FD5-B59D-E9E99F95A268}">
      <dgm:prSet/>
      <dgm:spPr/>
      <dgm:t>
        <a:bodyPr/>
        <a:lstStyle/>
        <a:p>
          <a:endParaRPr lang="en-US"/>
        </a:p>
      </dgm:t>
    </dgm:pt>
    <dgm:pt modelId="{AF28AA2C-945B-4E8C-A33A-A9E241704ECA}" type="sibTrans" cxnId="{B1BF8448-0735-4FD5-B59D-E9E99F95A268}">
      <dgm:prSet/>
      <dgm:spPr/>
      <dgm:t>
        <a:bodyPr/>
        <a:lstStyle/>
        <a:p>
          <a:endParaRPr lang="en-US"/>
        </a:p>
      </dgm:t>
    </dgm:pt>
    <dgm:pt modelId="{0023DC2A-C0EA-46F0-90CC-7B61D57EF560}">
      <dgm:prSet/>
      <dgm:spPr/>
      <dgm:t>
        <a:bodyPr/>
        <a:lstStyle/>
        <a:p>
          <a:r>
            <a:rPr lang="en-GB" b="1"/>
            <a:t>Selected light kaonic atoms (LHKA)</a:t>
          </a:r>
          <a:endParaRPr lang="en-US"/>
        </a:p>
      </dgm:t>
    </dgm:pt>
    <dgm:pt modelId="{FF739C26-702F-4FBB-82FE-785CFF7E0B13}" type="parTrans" cxnId="{B3E4DA56-52A4-4540-A6C2-2DA60504ADEA}">
      <dgm:prSet/>
      <dgm:spPr/>
      <dgm:t>
        <a:bodyPr/>
        <a:lstStyle/>
        <a:p>
          <a:endParaRPr lang="en-US"/>
        </a:p>
      </dgm:t>
    </dgm:pt>
    <dgm:pt modelId="{A3C7D7CD-07F7-4F67-84BC-629EA5757618}" type="sibTrans" cxnId="{B3E4DA56-52A4-4540-A6C2-2DA60504ADEA}">
      <dgm:prSet/>
      <dgm:spPr/>
      <dgm:t>
        <a:bodyPr/>
        <a:lstStyle/>
        <a:p>
          <a:endParaRPr lang="en-US"/>
        </a:p>
      </dgm:t>
    </dgm:pt>
    <dgm:pt modelId="{22DAF284-7FB1-4C69-BCE3-6D374A69DA1D}">
      <dgm:prSet/>
      <dgm:spPr/>
      <dgm:t>
        <a:bodyPr/>
        <a:lstStyle/>
        <a:p>
          <a:r>
            <a:rPr lang="en-GB" b="1"/>
            <a:t>Selected intermediate  and heavy kaonic atoms </a:t>
          </a:r>
          <a:r>
            <a:rPr lang="en-GB" b="1" u="sng"/>
            <a:t>charting the periodic table </a:t>
          </a:r>
          <a:r>
            <a:rPr lang="en-GB" b="1"/>
            <a:t>(IMKA)</a:t>
          </a:r>
          <a:endParaRPr lang="en-US"/>
        </a:p>
      </dgm:t>
    </dgm:pt>
    <dgm:pt modelId="{AF09A3E9-D7D3-4BAA-A6B2-75F8BBF0E47E}" type="parTrans" cxnId="{6F12409C-9395-4573-AE1F-81C01B0AFEF7}">
      <dgm:prSet/>
      <dgm:spPr/>
      <dgm:t>
        <a:bodyPr/>
        <a:lstStyle/>
        <a:p>
          <a:endParaRPr lang="en-US"/>
        </a:p>
      </dgm:t>
    </dgm:pt>
    <dgm:pt modelId="{9A7DF57F-914E-4423-8C69-318319B4FF7A}" type="sibTrans" cxnId="{6F12409C-9395-4573-AE1F-81C01B0AFEF7}">
      <dgm:prSet/>
      <dgm:spPr/>
      <dgm:t>
        <a:bodyPr/>
        <a:lstStyle/>
        <a:p>
          <a:endParaRPr lang="en-US"/>
        </a:p>
      </dgm:t>
    </dgm:pt>
    <dgm:pt modelId="{B2979560-B920-4E5B-B56A-8D8C18CF18F2}">
      <dgm:prSet/>
      <dgm:spPr/>
      <dgm:t>
        <a:bodyPr/>
        <a:lstStyle/>
        <a:p>
          <a:r>
            <a:rPr lang="en-GB" b="1"/>
            <a:t>Ultra-High precision measurements of Kaonic Atoms (UHKA)</a:t>
          </a:r>
          <a:endParaRPr lang="en-US"/>
        </a:p>
      </dgm:t>
    </dgm:pt>
    <dgm:pt modelId="{17AF57B1-AD4E-4CA4-A247-49A2113B6F46}" type="parTrans" cxnId="{901A954A-4800-45EB-9B80-C720808C3D9C}">
      <dgm:prSet/>
      <dgm:spPr/>
      <dgm:t>
        <a:bodyPr/>
        <a:lstStyle/>
        <a:p>
          <a:endParaRPr lang="en-US"/>
        </a:p>
      </dgm:t>
    </dgm:pt>
    <dgm:pt modelId="{818B3A0C-228D-4719-AA6F-7325AF039099}" type="sibTrans" cxnId="{901A954A-4800-45EB-9B80-C720808C3D9C}">
      <dgm:prSet/>
      <dgm:spPr/>
      <dgm:t>
        <a:bodyPr/>
        <a:lstStyle/>
        <a:p>
          <a:endParaRPr lang="en-US"/>
        </a:p>
      </dgm:t>
    </dgm:pt>
    <dgm:pt modelId="{56BE579C-B51F-480B-819F-4B7862EA5E9C}" type="pres">
      <dgm:prSet presAssocID="{9E4BFDA4-C4D1-44ED-AE55-0DCAFC9BCD3A}" presName="outerComposite" presStyleCnt="0">
        <dgm:presLayoutVars>
          <dgm:chMax val="5"/>
          <dgm:dir/>
          <dgm:resizeHandles val="exact"/>
        </dgm:presLayoutVars>
      </dgm:prSet>
      <dgm:spPr/>
    </dgm:pt>
    <dgm:pt modelId="{C09816E0-0A89-4122-8BB9-275E92227C3B}" type="pres">
      <dgm:prSet presAssocID="{9E4BFDA4-C4D1-44ED-AE55-0DCAFC9BCD3A}" presName="dummyMaxCanvas" presStyleCnt="0">
        <dgm:presLayoutVars/>
      </dgm:prSet>
      <dgm:spPr/>
    </dgm:pt>
    <dgm:pt modelId="{1B6E1166-EC02-4DA8-8B18-A702FED2538C}" type="pres">
      <dgm:prSet presAssocID="{9E4BFDA4-C4D1-44ED-AE55-0DCAFC9BCD3A}" presName="FourNodes_1" presStyleLbl="node1" presStyleIdx="0" presStyleCnt="4">
        <dgm:presLayoutVars>
          <dgm:bulletEnabled val="1"/>
        </dgm:presLayoutVars>
      </dgm:prSet>
      <dgm:spPr/>
    </dgm:pt>
    <dgm:pt modelId="{416C8896-3C2F-4738-A4EF-5A86E54A48D8}" type="pres">
      <dgm:prSet presAssocID="{9E4BFDA4-C4D1-44ED-AE55-0DCAFC9BCD3A}" presName="FourNodes_2" presStyleLbl="node1" presStyleIdx="1" presStyleCnt="4">
        <dgm:presLayoutVars>
          <dgm:bulletEnabled val="1"/>
        </dgm:presLayoutVars>
      </dgm:prSet>
      <dgm:spPr/>
    </dgm:pt>
    <dgm:pt modelId="{E31AC6DD-9912-4ED2-94D8-74B01546B39C}" type="pres">
      <dgm:prSet presAssocID="{9E4BFDA4-C4D1-44ED-AE55-0DCAFC9BCD3A}" presName="FourNodes_3" presStyleLbl="node1" presStyleIdx="2" presStyleCnt="4">
        <dgm:presLayoutVars>
          <dgm:bulletEnabled val="1"/>
        </dgm:presLayoutVars>
      </dgm:prSet>
      <dgm:spPr/>
    </dgm:pt>
    <dgm:pt modelId="{08A354F6-CCD2-4D2F-B2A0-D6FABFE96B6B}" type="pres">
      <dgm:prSet presAssocID="{9E4BFDA4-C4D1-44ED-AE55-0DCAFC9BCD3A}" presName="FourNodes_4" presStyleLbl="node1" presStyleIdx="3" presStyleCnt="4">
        <dgm:presLayoutVars>
          <dgm:bulletEnabled val="1"/>
        </dgm:presLayoutVars>
      </dgm:prSet>
      <dgm:spPr/>
    </dgm:pt>
    <dgm:pt modelId="{47B88487-EB9C-4AAA-8C0E-C2BAA040DCEC}" type="pres">
      <dgm:prSet presAssocID="{9E4BFDA4-C4D1-44ED-AE55-0DCAFC9BCD3A}" presName="FourConn_1-2" presStyleLbl="fgAccFollowNode1" presStyleIdx="0" presStyleCnt="3">
        <dgm:presLayoutVars>
          <dgm:bulletEnabled val="1"/>
        </dgm:presLayoutVars>
      </dgm:prSet>
      <dgm:spPr/>
    </dgm:pt>
    <dgm:pt modelId="{6F95F171-0663-489D-9889-4202151D764C}" type="pres">
      <dgm:prSet presAssocID="{9E4BFDA4-C4D1-44ED-AE55-0DCAFC9BCD3A}" presName="FourConn_2-3" presStyleLbl="fgAccFollowNode1" presStyleIdx="1" presStyleCnt="3">
        <dgm:presLayoutVars>
          <dgm:bulletEnabled val="1"/>
        </dgm:presLayoutVars>
      </dgm:prSet>
      <dgm:spPr/>
    </dgm:pt>
    <dgm:pt modelId="{E0BF60BB-12E9-49D5-874E-234E4ADA32E3}" type="pres">
      <dgm:prSet presAssocID="{9E4BFDA4-C4D1-44ED-AE55-0DCAFC9BCD3A}" presName="FourConn_3-4" presStyleLbl="fgAccFollowNode1" presStyleIdx="2" presStyleCnt="3">
        <dgm:presLayoutVars>
          <dgm:bulletEnabled val="1"/>
        </dgm:presLayoutVars>
      </dgm:prSet>
      <dgm:spPr/>
    </dgm:pt>
    <dgm:pt modelId="{0160298A-19DE-40A8-86D2-84BD222FAA89}" type="pres">
      <dgm:prSet presAssocID="{9E4BFDA4-C4D1-44ED-AE55-0DCAFC9BCD3A}" presName="FourNodes_1_text" presStyleLbl="node1" presStyleIdx="3" presStyleCnt="4">
        <dgm:presLayoutVars>
          <dgm:bulletEnabled val="1"/>
        </dgm:presLayoutVars>
      </dgm:prSet>
      <dgm:spPr/>
    </dgm:pt>
    <dgm:pt modelId="{0E8689D4-0D11-4847-8F1F-A41CF68C33B2}" type="pres">
      <dgm:prSet presAssocID="{9E4BFDA4-C4D1-44ED-AE55-0DCAFC9BCD3A}" presName="FourNodes_2_text" presStyleLbl="node1" presStyleIdx="3" presStyleCnt="4">
        <dgm:presLayoutVars>
          <dgm:bulletEnabled val="1"/>
        </dgm:presLayoutVars>
      </dgm:prSet>
      <dgm:spPr/>
    </dgm:pt>
    <dgm:pt modelId="{9A9AF4D7-4A7F-40B5-9E04-EB3FE1714429}" type="pres">
      <dgm:prSet presAssocID="{9E4BFDA4-C4D1-44ED-AE55-0DCAFC9BCD3A}" presName="FourNodes_3_text" presStyleLbl="node1" presStyleIdx="3" presStyleCnt="4">
        <dgm:presLayoutVars>
          <dgm:bulletEnabled val="1"/>
        </dgm:presLayoutVars>
      </dgm:prSet>
      <dgm:spPr/>
    </dgm:pt>
    <dgm:pt modelId="{C8F92BA8-1838-48E9-BE35-D8CB42C04847}" type="pres">
      <dgm:prSet presAssocID="{9E4BFDA4-C4D1-44ED-AE55-0DCAFC9BCD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1865319-F956-4C67-821B-E3BDADC20C28}" type="presOf" srcId="{D1DA4ED1-5D43-4089-83A6-E5930449CCAE}" destId="{0160298A-19DE-40A8-86D2-84BD222FAA89}" srcOrd="1" destOrd="0" presId="urn:microsoft.com/office/officeart/2005/8/layout/vProcess5"/>
    <dgm:cxn modelId="{8F172F25-6C14-4257-9E20-A09348102AAB}" type="presOf" srcId="{B2979560-B920-4E5B-B56A-8D8C18CF18F2}" destId="{C8F92BA8-1838-48E9-BE35-D8CB42C04847}" srcOrd="1" destOrd="0" presId="urn:microsoft.com/office/officeart/2005/8/layout/vProcess5"/>
    <dgm:cxn modelId="{FE41073B-1CEE-4057-A94D-DE024F3C21AB}" type="presOf" srcId="{9E4BFDA4-C4D1-44ED-AE55-0DCAFC9BCD3A}" destId="{56BE579C-B51F-480B-819F-4B7862EA5E9C}" srcOrd="0" destOrd="0" presId="urn:microsoft.com/office/officeart/2005/8/layout/vProcess5"/>
    <dgm:cxn modelId="{9A5BB947-DD15-4ED2-96BF-DCEED7AFB104}" type="presOf" srcId="{D1DA4ED1-5D43-4089-83A6-E5930449CCAE}" destId="{1B6E1166-EC02-4DA8-8B18-A702FED2538C}" srcOrd="0" destOrd="0" presId="urn:microsoft.com/office/officeart/2005/8/layout/vProcess5"/>
    <dgm:cxn modelId="{B1BF8448-0735-4FD5-B59D-E9E99F95A268}" srcId="{9E4BFDA4-C4D1-44ED-AE55-0DCAFC9BCD3A}" destId="{D1DA4ED1-5D43-4089-83A6-E5930449CCAE}" srcOrd="0" destOrd="0" parTransId="{30262DC0-460D-4882-BA23-4B2599576AB1}" sibTransId="{AF28AA2C-945B-4E8C-A33A-A9E241704ECA}"/>
    <dgm:cxn modelId="{901A954A-4800-45EB-9B80-C720808C3D9C}" srcId="{9E4BFDA4-C4D1-44ED-AE55-0DCAFC9BCD3A}" destId="{B2979560-B920-4E5B-B56A-8D8C18CF18F2}" srcOrd="3" destOrd="0" parTransId="{17AF57B1-AD4E-4CA4-A247-49A2113B6F46}" sibTransId="{818B3A0C-228D-4719-AA6F-7325AF039099}"/>
    <dgm:cxn modelId="{2840A04E-DA7F-4495-922B-805CB14F3A19}" type="presOf" srcId="{A3C7D7CD-07F7-4F67-84BC-629EA5757618}" destId="{6F95F171-0663-489D-9889-4202151D764C}" srcOrd="0" destOrd="0" presId="urn:microsoft.com/office/officeart/2005/8/layout/vProcess5"/>
    <dgm:cxn modelId="{B3E4DA56-52A4-4540-A6C2-2DA60504ADEA}" srcId="{9E4BFDA4-C4D1-44ED-AE55-0DCAFC9BCD3A}" destId="{0023DC2A-C0EA-46F0-90CC-7B61D57EF560}" srcOrd="1" destOrd="0" parTransId="{FF739C26-702F-4FBB-82FE-785CFF7E0B13}" sibTransId="{A3C7D7CD-07F7-4F67-84BC-629EA5757618}"/>
    <dgm:cxn modelId="{3AB1C785-E0C0-43D8-8989-40D5536575B7}" type="presOf" srcId="{AF28AA2C-945B-4E8C-A33A-A9E241704ECA}" destId="{47B88487-EB9C-4AAA-8C0E-C2BAA040DCEC}" srcOrd="0" destOrd="0" presId="urn:microsoft.com/office/officeart/2005/8/layout/vProcess5"/>
    <dgm:cxn modelId="{3EA15098-F91B-48C8-B4A1-B2FB01F2C9ED}" type="presOf" srcId="{9A7DF57F-914E-4423-8C69-318319B4FF7A}" destId="{E0BF60BB-12E9-49D5-874E-234E4ADA32E3}" srcOrd="0" destOrd="0" presId="urn:microsoft.com/office/officeart/2005/8/layout/vProcess5"/>
    <dgm:cxn modelId="{6F12409C-9395-4573-AE1F-81C01B0AFEF7}" srcId="{9E4BFDA4-C4D1-44ED-AE55-0DCAFC9BCD3A}" destId="{22DAF284-7FB1-4C69-BCE3-6D374A69DA1D}" srcOrd="2" destOrd="0" parTransId="{AF09A3E9-D7D3-4BAA-A6B2-75F8BBF0E47E}" sibTransId="{9A7DF57F-914E-4423-8C69-318319B4FF7A}"/>
    <dgm:cxn modelId="{57E176A0-9350-47B3-8378-4B23AFF713D6}" type="presOf" srcId="{0023DC2A-C0EA-46F0-90CC-7B61D57EF560}" destId="{416C8896-3C2F-4738-A4EF-5A86E54A48D8}" srcOrd="0" destOrd="0" presId="urn:microsoft.com/office/officeart/2005/8/layout/vProcess5"/>
    <dgm:cxn modelId="{83C7EDAE-A64F-4197-886C-60FB965FC6DF}" type="presOf" srcId="{0023DC2A-C0EA-46F0-90CC-7B61D57EF560}" destId="{0E8689D4-0D11-4847-8F1F-A41CF68C33B2}" srcOrd="1" destOrd="0" presId="urn:microsoft.com/office/officeart/2005/8/layout/vProcess5"/>
    <dgm:cxn modelId="{4891A6B0-86AD-47C3-B83A-FC0BE35B56E5}" type="presOf" srcId="{22DAF284-7FB1-4C69-BCE3-6D374A69DA1D}" destId="{9A9AF4D7-4A7F-40B5-9E04-EB3FE1714429}" srcOrd="1" destOrd="0" presId="urn:microsoft.com/office/officeart/2005/8/layout/vProcess5"/>
    <dgm:cxn modelId="{4974A2BC-85FD-4409-8B8D-C697FB9E166A}" type="presOf" srcId="{22DAF284-7FB1-4C69-BCE3-6D374A69DA1D}" destId="{E31AC6DD-9912-4ED2-94D8-74B01546B39C}" srcOrd="0" destOrd="0" presId="urn:microsoft.com/office/officeart/2005/8/layout/vProcess5"/>
    <dgm:cxn modelId="{81E491D1-FAC6-4D3E-A41D-9E35637D1A4A}" type="presOf" srcId="{B2979560-B920-4E5B-B56A-8D8C18CF18F2}" destId="{08A354F6-CCD2-4D2F-B2A0-D6FABFE96B6B}" srcOrd="0" destOrd="0" presId="urn:microsoft.com/office/officeart/2005/8/layout/vProcess5"/>
    <dgm:cxn modelId="{ED1359C5-983B-4208-A6F8-A5BDC27424D2}" type="presParOf" srcId="{56BE579C-B51F-480B-819F-4B7862EA5E9C}" destId="{C09816E0-0A89-4122-8BB9-275E92227C3B}" srcOrd="0" destOrd="0" presId="urn:microsoft.com/office/officeart/2005/8/layout/vProcess5"/>
    <dgm:cxn modelId="{81CD0927-5A38-41DF-A7C4-EC6210820347}" type="presParOf" srcId="{56BE579C-B51F-480B-819F-4B7862EA5E9C}" destId="{1B6E1166-EC02-4DA8-8B18-A702FED2538C}" srcOrd="1" destOrd="0" presId="urn:microsoft.com/office/officeart/2005/8/layout/vProcess5"/>
    <dgm:cxn modelId="{32A97EAE-93E4-41E8-A5DC-A22305351E69}" type="presParOf" srcId="{56BE579C-B51F-480B-819F-4B7862EA5E9C}" destId="{416C8896-3C2F-4738-A4EF-5A86E54A48D8}" srcOrd="2" destOrd="0" presId="urn:microsoft.com/office/officeart/2005/8/layout/vProcess5"/>
    <dgm:cxn modelId="{7DBB940D-38A7-443F-895D-EC674CCEA6D9}" type="presParOf" srcId="{56BE579C-B51F-480B-819F-4B7862EA5E9C}" destId="{E31AC6DD-9912-4ED2-94D8-74B01546B39C}" srcOrd="3" destOrd="0" presId="urn:microsoft.com/office/officeart/2005/8/layout/vProcess5"/>
    <dgm:cxn modelId="{D15D0304-36C6-4C95-897A-D5125703F68F}" type="presParOf" srcId="{56BE579C-B51F-480B-819F-4B7862EA5E9C}" destId="{08A354F6-CCD2-4D2F-B2A0-D6FABFE96B6B}" srcOrd="4" destOrd="0" presId="urn:microsoft.com/office/officeart/2005/8/layout/vProcess5"/>
    <dgm:cxn modelId="{6C849A70-FE61-427E-ADBA-EF8C5F0F1788}" type="presParOf" srcId="{56BE579C-B51F-480B-819F-4B7862EA5E9C}" destId="{47B88487-EB9C-4AAA-8C0E-C2BAA040DCEC}" srcOrd="5" destOrd="0" presId="urn:microsoft.com/office/officeart/2005/8/layout/vProcess5"/>
    <dgm:cxn modelId="{4AAC1E52-FAF4-4D11-A540-9973249C0ED6}" type="presParOf" srcId="{56BE579C-B51F-480B-819F-4B7862EA5E9C}" destId="{6F95F171-0663-489D-9889-4202151D764C}" srcOrd="6" destOrd="0" presId="urn:microsoft.com/office/officeart/2005/8/layout/vProcess5"/>
    <dgm:cxn modelId="{8C19F373-C625-4AD7-A46B-A66172B1817F}" type="presParOf" srcId="{56BE579C-B51F-480B-819F-4B7862EA5E9C}" destId="{E0BF60BB-12E9-49D5-874E-234E4ADA32E3}" srcOrd="7" destOrd="0" presId="urn:microsoft.com/office/officeart/2005/8/layout/vProcess5"/>
    <dgm:cxn modelId="{5C6BC82F-14C3-4AA5-92A4-D5B804E64C88}" type="presParOf" srcId="{56BE579C-B51F-480B-819F-4B7862EA5E9C}" destId="{0160298A-19DE-40A8-86D2-84BD222FAA89}" srcOrd="8" destOrd="0" presId="urn:microsoft.com/office/officeart/2005/8/layout/vProcess5"/>
    <dgm:cxn modelId="{AA9E6F52-A69A-4A62-B9B5-71CD186E49FE}" type="presParOf" srcId="{56BE579C-B51F-480B-819F-4B7862EA5E9C}" destId="{0E8689D4-0D11-4847-8F1F-A41CF68C33B2}" srcOrd="9" destOrd="0" presId="urn:microsoft.com/office/officeart/2005/8/layout/vProcess5"/>
    <dgm:cxn modelId="{60CEA3E1-F4B7-4C0B-BD25-18C1BDF1520B}" type="presParOf" srcId="{56BE579C-B51F-480B-819F-4B7862EA5E9C}" destId="{9A9AF4D7-4A7F-40B5-9E04-EB3FE1714429}" srcOrd="10" destOrd="0" presId="urn:microsoft.com/office/officeart/2005/8/layout/vProcess5"/>
    <dgm:cxn modelId="{42DE9181-B943-4F66-9713-AA533649E26D}" type="presParOf" srcId="{56BE579C-B51F-480B-819F-4B7862EA5E9C}" destId="{C8F92BA8-1838-48E9-BE35-D8CB42C0484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E1166-EC02-4DA8-8B18-A702FED2538C}">
      <dsp:nvSpPr>
        <dsp:cNvPr id="0" name=""/>
        <dsp:cNvSpPr/>
      </dsp:nvSpPr>
      <dsp:spPr>
        <a:xfrm>
          <a:off x="0" y="0"/>
          <a:ext cx="4617100" cy="629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Kaonic Hydrogen: 200 pb</a:t>
          </a:r>
          <a:r>
            <a:rPr lang="en-GB" sz="1300" b="1" kern="1200" baseline="30000" dirty="0"/>
            <a:t>-1</a:t>
          </a:r>
          <a:r>
            <a:rPr lang="en-GB" sz="1300" b="1" kern="1200" dirty="0"/>
            <a:t> – with SIDDHARTA2 setup – to get a precision &lt; 10 eV (KH)</a:t>
          </a:r>
          <a:endParaRPr lang="en-US" sz="1300" kern="1200" dirty="0"/>
        </a:p>
      </dsp:txBody>
      <dsp:txXfrm>
        <a:off x="18444" y="18444"/>
        <a:ext cx="3884382" cy="592822"/>
      </dsp:txXfrm>
    </dsp:sp>
    <dsp:sp modelId="{416C8896-3C2F-4738-A4EF-5A86E54A48D8}">
      <dsp:nvSpPr>
        <dsp:cNvPr id="0" name=""/>
        <dsp:cNvSpPr/>
      </dsp:nvSpPr>
      <dsp:spPr>
        <a:xfrm>
          <a:off x="386682" y="744203"/>
          <a:ext cx="4617100" cy="629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Selected light kaonic atoms (LHKA)</a:t>
          </a:r>
          <a:endParaRPr lang="en-US" sz="1300" kern="1200"/>
        </a:p>
      </dsp:txBody>
      <dsp:txXfrm>
        <a:off x="405126" y="762647"/>
        <a:ext cx="3784218" cy="592822"/>
      </dsp:txXfrm>
    </dsp:sp>
    <dsp:sp modelId="{E31AC6DD-9912-4ED2-94D8-74B01546B39C}">
      <dsp:nvSpPr>
        <dsp:cNvPr id="0" name=""/>
        <dsp:cNvSpPr/>
      </dsp:nvSpPr>
      <dsp:spPr>
        <a:xfrm>
          <a:off x="767593" y="1488407"/>
          <a:ext cx="4617100" cy="629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Selected intermediate  and heavy kaonic atoms </a:t>
          </a:r>
          <a:r>
            <a:rPr lang="en-GB" sz="1300" b="1" u="sng" kern="1200"/>
            <a:t>charting the periodic table </a:t>
          </a:r>
          <a:r>
            <a:rPr lang="en-GB" sz="1300" b="1" kern="1200"/>
            <a:t>(IMKA)</a:t>
          </a:r>
          <a:endParaRPr lang="en-US" sz="1300" kern="1200"/>
        </a:p>
      </dsp:txBody>
      <dsp:txXfrm>
        <a:off x="786037" y="1506851"/>
        <a:ext cx="3789989" cy="592822"/>
      </dsp:txXfrm>
    </dsp:sp>
    <dsp:sp modelId="{08A354F6-CCD2-4D2F-B2A0-D6FABFE96B6B}">
      <dsp:nvSpPr>
        <dsp:cNvPr id="0" name=""/>
        <dsp:cNvSpPr/>
      </dsp:nvSpPr>
      <dsp:spPr>
        <a:xfrm>
          <a:off x="1154275" y="2232611"/>
          <a:ext cx="4617100" cy="6297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/>
            <a:t>Ultra-High precision measurements of Kaonic Atoms (UHKA)</a:t>
          </a:r>
          <a:endParaRPr lang="en-US" sz="1300" kern="1200"/>
        </a:p>
      </dsp:txBody>
      <dsp:txXfrm>
        <a:off x="1172719" y="2251055"/>
        <a:ext cx="3784218" cy="592822"/>
      </dsp:txXfrm>
    </dsp:sp>
    <dsp:sp modelId="{47B88487-EB9C-4AAA-8C0E-C2BAA040DCEC}">
      <dsp:nvSpPr>
        <dsp:cNvPr id="0" name=""/>
        <dsp:cNvSpPr/>
      </dsp:nvSpPr>
      <dsp:spPr>
        <a:xfrm>
          <a:off x="4207788" y="482301"/>
          <a:ext cx="409312" cy="409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299883" y="482301"/>
        <a:ext cx="225122" cy="308007"/>
      </dsp:txXfrm>
    </dsp:sp>
    <dsp:sp modelId="{6F95F171-0663-489D-9889-4202151D764C}">
      <dsp:nvSpPr>
        <dsp:cNvPr id="0" name=""/>
        <dsp:cNvSpPr/>
      </dsp:nvSpPr>
      <dsp:spPr>
        <a:xfrm>
          <a:off x="4594470" y="1226504"/>
          <a:ext cx="409312" cy="409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4686565" y="1226504"/>
        <a:ext cx="225122" cy="308007"/>
      </dsp:txXfrm>
    </dsp:sp>
    <dsp:sp modelId="{E0BF60BB-12E9-49D5-874E-234E4ADA32E3}">
      <dsp:nvSpPr>
        <dsp:cNvPr id="0" name=""/>
        <dsp:cNvSpPr/>
      </dsp:nvSpPr>
      <dsp:spPr>
        <a:xfrm>
          <a:off x="4975381" y="1970708"/>
          <a:ext cx="409312" cy="4093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067476" y="1970708"/>
        <a:ext cx="225122" cy="308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A71D7-1677-9DF8-A4A4-7FD7E898EE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46AD7-9966-7006-30BE-208E449057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73BDB-CB1F-41B0-BEB1-6E9BC09EC96D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79423-5FB3-943F-946D-BC707FDF87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Florin Sirghi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0F12C-4924-3F3A-1A45-3AE433671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8D00-FB15-4A2C-A99C-29C73F670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156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1AB5-4A7D-904C-AAC4-51A796723E2E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Florin Sirghi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0CF18-6A99-044F-9E7E-6677AD023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9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91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63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576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78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79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0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14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1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206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0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1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21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08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27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02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102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15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7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2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4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0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0CF18-6A99-044F-9E7E-6677AD023C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1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2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7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9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38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959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9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652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2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30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1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BEF828C1-3534-4E0C-BEEB-8F999185659E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10BBA-6965-4BB0-9500-A21A01598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7123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614407"/>
            <a:ext cx="848200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180497"/>
            <a:ext cx="8272211" cy="367830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A988-3F36-E145-9EEE-22942149BB33}" type="datetime1">
              <a:rPr lang="it-IT" smtClean="0"/>
              <a:t>17/11/2023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Titolo- Autore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5956138"/>
            <a:ext cx="789381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8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dirty="0"/>
              <a:t>11/17/2023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0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5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2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5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3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4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FC8252-99A6-428B-9DFC-2277EA254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8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4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0" Type="http://schemas.openxmlformats.org/officeDocument/2006/relationships/image" Target="../media/image26.em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7.jp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9.png"/><Relationship Id="rId15" Type="http://schemas.openxmlformats.org/officeDocument/2006/relationships/image" Target="../media/image32.png"/><Relationship Id="rId4" Type="http://schemas.openxmlformats.org/officeDocument/2006/relationships/image" Target="../media/image28.png"/><Relationship Id="rId14" Type="http://schemas.openxmlformats.org/officeDocument/2006/relationships/image" Target="../media/image4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0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tm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.png"/><Relationship Id="rId21" Type="http://schemas.openxmlformats.org/officeDocument/2006/relationships/image" Target="../media/image71.png"/><Relationship Id="rId25" Type="http://schemas.openxmlformats.org/officeDocument/2006/relationships/image" Target="../media/image55.png"/><Relationship Id="rId2" Type="http://schemas.openxmlformats.org/officeDocument/2006/relationships/image" Target="../media/image11.png"/><Relationship Id="rId20" Type="http://schemas.openxmlformats.org/officeDocument/2006/relationships/image" Target="../media/image70.png"/><Relationship Id="rId16" Type="http://schemas.openxmlformats.org/officeDocument/2006/relationships/image" Target="../media/image67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4.emf"/><Relationship Id="rId32" Type="http://schemas.openxmlformats.org/officeDocument/2006/relationships/image" Target="../media/image65.jpeg"/><Relationship Id="rId23" Type="http://schemas.openxmlformats.org/officeDocument/2006/relationships/image" Target="../media/image7.png"/><Relationship Id="rId28" Type="http://schemas.openxmlformats.org/officeDocument/2006/relationships/image" Target="../media/image58.png"/><Relationship Id="rId19" Type="http://schemas.openxmlformats.org/officeDocument/2006/relationships/image" Target="../media/image69.png"/><Relationship Id="rId31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57.jpeg"/><Relationship Id="rId30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image" Target="../media/image6.sv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4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5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jp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6.svg"/><Relationship Id="rId3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9" Type="http://schemas.openxmlformats.org/officeDocument/2006/relationships/image" Target="../media/image181.png"/><Relationship Id="rId1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BFE7D-B01A-F176-5FBC-1A4E267D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" y="5543148"/>
            <a:ext cx="9144000" cy="957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26ABB-23AE-7DF6-ABC3-3F042EF8A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882" y="2536142"/>
            <a:ext cx="8430849" cy="1654508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SIDDHARTA-2 experiment </a:t>
            </a:r>
            <a:b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DA</a:t>
            </a:r>
            <a:r>
              <a:rPr lang="el-G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A0359-919F-7405-347F-3A061C6EB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30" y="5199159"/>
            <a:ext cx="9067877" cy="500203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Florin Sirghi o behalf of SIDDHARTA-2 Collaboration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B95AB-BEEA-C3F0-89B7-14BADC8D381B}"/>
              </a:ext>
            </a:extLst>
          </p:cNvPr>
          <p:cNvSpPr txBox="1"/>
          <p:nvPr/>
        </p:nvSpPr>
        <p:spPr>
          <a:xfrm>
            <a:off x="74430" y="6413438"/>
            <a:ext cx="3957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Trento, 20-24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55044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machine with many metal rods&#10;&#10;Description automatically generated with medium confidence">
            <a:extLst>
              <a:ext uri="{FF2B5EF4-FFF2-40B4-BE49-F238E27FC236}">
                <a16:creationId xmlns:a16="http://schemas.microsoft.com/office/drawing/2014/main" id="{5A577A67-0192-4BF5-6934-84222C85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45" y="1210031"/>
            <a:ext cx="3380590" cy="33093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E37485-9E79-81AD-0A1B-4D98285FB8B3}"/>
              </a:ext>
            </a:extLst>
          </p:cNvPr>
          <p:cNvSpPr txBox="1"/>
          <p:nvPr/>
        </p:nvSpPr>
        <p:spPr>
          <a:xfrm>
            <a:off x="6018592" y="871487"/>
            <a:ext cx="2777143" cy="163121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A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Kaon Trigger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consists of two plastic scintillators read by PMT’s placed above and below the IR.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C32954B-D4FA-4EB3-69C1-34E5F6BB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4" y="796693"/>
            <a:ext cx="4991868" cy="5264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32B5A-C1D6-FA58-A49B-8172823C0AEE}"/>
              </a:ext>
            </a:extLst>
          </p:cNvPr>
          <p:cNvSpPr txBox="1"/>
          <p:nvPr/>
        </p:nvSpPr>
        <p:spPr>
          <a:xfrm>
            <a:off x="297712" y="82569"/>
            <a:ext cx="625194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22AA221B-E5C7-ED41-8352-EFDA710D7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348" y="4077774"/>
            <a:ext cx="3491947" cy="27058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D539FE-D741-66B1-5167-0D904280CCAF}"/>
              </a:ext>
            </a:extLst>
          </p:cNvPr>
          <p:cNvCxnSpPr>
            <a:cxnSpLocks/>
          </p:cNvCxnSpPr>
          <p:nvPr/>
        </p:nvCxnSpPr>
        <p:spPr>
          <a:xfrm flipH="1">
            <a:off x="2998228" y="925814"/>
            <a:ext cx="3020363" cy="95059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43D494-36C9-0BD4-81A4-A1F0C3FC7DEB}"/>
              </a:ext>
            </a:extLst>
          </p:cNvPr>
          <p:cNvSpPr txBox="1"/>
          <p:nvPr/>
        </p:nvSpPr>
        <p:spPr>
          <a:xfrm>
            <a:off x="5518210" y="3054956"/>
            <a:ext cx="133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support structures</a:t>
            </a:r>
          </a:p>
        </p:txBody>
      </p:sp>
      <p:sp>
        <p:nvSpPr>
          <p:cNvPr id="17" name="CasellaDiTesto 11">
            <a:extLst>
              <a:ext uri="{FF2B5EF4-FFF2-40B4-BE49-F238E27FC236}">
                <a16:creationId xmlns:a16="http://schemas.microsoft.com/office/drawing/2014/main" id="{97917F03-9799-77D5-464C-1F05A66D0004}"/>
              </a:ext>
            </a:extLst>
          </p:cNvPr>
          <p:cNvSpPr txBox="1"/>
          <p:nvPr/>
        </p:nvSpPr>
        <p:spPr>
          <a:xfrm>
            <a:off x="1203462" y="5388495"/>
            <a:ext cx="2544725" cy="1323439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solidFill>
                  <a:srgbClr val="004A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Luminosity monitor </a:t>
            </a:r>
            <a:r>
              <a:rPr lang="en-GB" sz="2000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consists of two plastic scintillators in the horizontal plane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497E25-69F9-D860-9E9A-B417A6E79CE9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475825" y="2902688"/>
            <a:ext cx="852187" cy="248580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51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6E70A80-19A7-FB37-F506-94C96A6C7676}"/>
              </a:ext>
            </a:extLst>
          </p:cNvPr>
          <p:cNvGrpSpPr/>
          <p:nvPr/>
        </p:nvGrpSpPr>
        <p:grpSpPr>
          <a:xfrm>
            <a:off x="61328" y="1196730"/>
            <a:ext cx="4688744" cy="3112380"/>
            <a:chOff x="3149946" y="1642816"/>
            <a:chExt cx="5873675" cy="4437699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E7E8A1D-D5CB-BCB0-2AF3-0EA20B64171D}"/>
                </a:ext>
              </a:extLst>
            </p:cNvPr>
            <p:cNvGrpSpPr/>
            <p:nvPr/>
          </p:nvGrpSpPr>
          <p:grpSpPr>
            <a:xfrm>
              <a:off x="3149946" y="1642816"/>
              <a:ext cx="5873675" cy="4437699"/>
              <a:chOff x="3149946" y="1642816"/>
              <a:chExt cx="5873675" cy="4437699"/>
            </a:xfrm>
          </p:grpSpPr>
          <p:pic>
            <p:nvPicPr>
              <p:cNvPr id="18" name="Immagine 17" descr="Immagine che contiene mugnaio&#10;&#10;Descrizione generata automaticamente">
                <a:extLst>
                  <a:ext uri="{FF2B5EF4-FFF2-40B4-BE49-F238E27FC236}">
                    <a16:creationId xmlns:a16="http://schemas.microsoft.com/office/drawing/2014/main" id="{D17A8656-8793-CB7B-2F80-B100502DA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9946" y="1642816"/>
                <a:ext cx="5873675" cy="4405256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AD637B77-8AFD-CF48-FB46-D5E1B0C10D08}"/>
                  </a:ext>
                </a:extLst>
              </p:cNvPr>
              <p:cNvSpPr txBox="1"/>
              <p:nvPr/>
            </p:nvSpPr>
            <p:spPr>
              <a:xfrm>
                <a:off x="6875782" y="2211675"/>
                <a:ext cx="2083344" cy="416083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 trigger up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F15A8E9-5661-A5E7-D768-35A727B5AC39}"/>
                  </a:ext>
                </a:extLst>
              </p:cNvPr>
              <p:cNvSpPr txBox="1"/>
              <p:nvPr/>
            </p:nvSpPr>
            <p:spPr>
              <a:xfrm>
                <a:off x="5953925" y="5597797"/>
                <a:ext cx="2421217" cy="482718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Kaon trigger down</a:t>
                </a:r>
              </a:p>
            </p:txBody>
          </p: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925E1C08-920E-A5F4-0A14-4CAD4F720E38}"/>
                  </a:ext>
                </a:extLst>
              </p:cNvPr>
              <p:cNvSpPr/>
              <p:nvPr/>
            </p:nvSpPr>
            <p:spPr>
              <a:xfrm>
                <a:off x="6386018" y="3816476"/>
                <a:ext cx="72000" cy="72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Connettore 2 21">
                <a:extLst>
                  <a:ext uri="{FF2B5EF4-FFF2-40B4-BE49-F238E27FC236}">
                    <a16:creationId xmlns:a16="http://schemas.microsoft.com/office/drawing/2014/main" id="{6E11D5B5-ABA6-7020-0E32-2464B092B1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0777" y="3856972"/>
                <a:ext cx="2290259" cy="85964"/>
              </a:xfrm>
              <a:prstGeom prst="straightConnector1">
                <a:avLst/>
              </a:prstGeom>
              <a:ln w="25400">
                <a:solidFill>
                  <a:srgbClr val="0054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CE9F8711-6A59-7B51-1E9D-B6549B2118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04528" y="3803230"/>
                <a:ext cx="1870621" cy="494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27AE957-F5CD-9E4D-F7DB-4705FCC571BD}"/>
                  </a:ext>
                </a:extLst>
              </p:cNvPr>
              <p:cNvSpPr txBox="1"/>
              <p:nvPr/>
            </p:nvSpPr>
            <p:spPr>
              <a:xfrm>
                <a:off x="7176002" y="3373985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e</a:t>
                </a:r>
                <a:r>
                  <a:rPr lang="en-US" sz="2000" b="1" baseline="30000" dirty="0">
                    <a:solidFill>
                      <a:srgbClr val="FF0000"/>
                    </a:solidFill>
                  </a:rPr>
                  <a:t>+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616DBE-8AE7-FF0F-4A2C-7510CAE214CB}"/>
                  </a:ext>
                </a:extLst>
              </p:cNvPr>
              <p:cNvSpPr txBox="1"/>
              <p:nvPr/>
            </p:nvSpPr>
            <p:spPr>
              <a:xfrm>
                <a:off x="5151277" y="3405413"/>
                <a:ext cx="5809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54FF"/>
                    </a:solidFill>
                  </a:rPr>
                  <a:t>e</a:t>
                </a:r>
                <a:r>
                  <a:rPr lang="en-US" sz="2000" b="1" baseline="30000" dirty="0">
                    <a:solidFill>
                      <a:srgbClr val="0054FF"/>
                    </a:solidFill>
                  </a:rPr>
                  <a:t>-</a:t>
                </a:r>
                <a:endParaRPr lang="en-US" sz="2000" b="1" dirty="0">
                  <a:solidFill>
                    <a:srgbClr val="0054FF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tella a 12 punte 12">
                  <a:extLst>
                    <a:ext uri="{FF2B5EF4-FFF2-40B4-BE49-F238E27FC236}">
                      <a16:creationId xmlns:a16="http://schemas.microsoft.com/office/drawing/2014/main" id="{1C58F350-434B-16F3-C017-728836DDA779}"/>
                    </a:ext>
                  </a:extLst>
                </p:cNvPr>
                <p:cNvSpPr/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solidFill>
                  <a:srgbClr val="FFFF00"/>
                </a:solidFill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Stella a 12 punte 28">
                  <a:extLst>
                    <a:ext uri="{FF2B5EF4-FFF2-40B4-BE49-F238E27FC236}">
                      <a16:creationId xmlns:a16="http://schemas.microsoft.com/office/drawing/2014/main" id="{88829C68-19CB-CB44-93A2-0A560D3BB8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2996" y="3745256"/>
                  <a:ext cx="272667" cy="247516"/>
                </a:xfrm>
                <a:prstGeom prst="star12">
                  <a:avLst/>
                </a:prstGeom>
                <a:blipFill>
                  <a:blip r:embed="rId6"/>
                  <a:stretch>
                    <a:fillRect t="-18750" b="-43750"/>
                  </a:stretch>
                </a:blipFill>
                <a:ln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9F0CDC3-38FC-E322-55E2-ACBC73A9A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0132" y="2779414"/>
              <a:ext cx="9197" cy="1098870"/>
            </a:xfrm>
            <a:prstGeom prst="straightConnector1">
              <a:avLst/>
            </a:prstGeom>
            <a:ln w="317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C3709F1F-2344-95F0-E312-53AAAFB4D07E}"/>
                </a:ext>
              </a:extLst>
            </p:cNvPr>
            <p:cNvCxnSpPr>
              <a:cxnSpLocks/>
            </p:cNvCxnSpPr>
            <p:nvPr/>
          </p:nvCxnSpPr>
          <p:spPr>
            <a:xfrm>
              <a:off x="6419329" y="3878284"/>
              <a:ext cx="0" cy="1073962"/>
            </a:xfrm>
            <a:prstGeom prst="straightConnector1">
              <a:avLst/>
            </a:prstGeom>
            <a:ln w="317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07920DC0-5792-D67D-B3E8-B1DF126FDCE5}"/>
                    </a:ext>
                  </a:extLst>
                </p:cNvPr>
                <p:cNvSpPr txBox="1"/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606E7292-8F4C-EE43-8B2D-837C4C7B6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855" y="2617562"/>
                  <a:ext cx="35824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000" r="-12500" b="-411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829BDEE1-6970-6F03-0D17-261AA23F6875}"/>
                    </a:ext>
                  </a:extLst>
                </p:cNvPr>
                <p:cNvSpPr txBox="1"/>
                <p:nvPr/>
              </p:nvSpPr>
              <p:spPr>
                <a:xfrm>
                  <a:off x="6061089" y="4815856"/>
                  <a:ext cx="3582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BE562340-BD83-0747-817C-27E2481F3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1089" y="4815856"/>
                  <a:ext cx="35824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5000" r="-20833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3646189-539A-2198-954D-05B4B966A1AA}"/>
              </a:ext>
            </a:extLst>
          </p:cNvPr>
          <p:cNvGrpSpPr/>
          <p:nvPr/>
        </p:nvGrpSpPr>
        <p:grpSpPr>
          <a:xfrm>
            <a:off x="4688331" y="1634903"/>
            <a:ext cx="4465837" cy="2861092"/>
            <a:chOff x="4804977" y="2821861"/>
            <a:chExt cx="4465837" cy="2861092"/>
          </a:xfrm>
        </p:grpSpPr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FBF145E-81D5-17A8-0AE5-DEF053C7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4977" y="2821861"/>
              <a:ext cx="4465837" cy="2861092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1F9F497-D7F0-9CD5-FFE0-E45344CB94BB}"/>
                </a:ext>
              </a:extLst>
            </p:cNvPr>
            <p:cNvSpPr txBox="1"/>
            <p:nvPr/>
          </p:nvSpPr>
          <p:spPr>
            <a:xfrm>
              <a:off x="6481943" y="2965317"/>
              <a:ext cx="690607" cy="338554"/>
            </a:xfrm>
            <a:prstGeom prst="rect">
              <a:avLst/>
            </a:prstGeom>
            <a:solidFill>
              <a:schemeClr val="bg1">
                <a:alpha val="75154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Kaons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3E9D2EFC-A613-C927-85CB-AC543FF632D0}"/>
                </a:ext>
              </a:extLst>
            </p:cNvPr>
            <p:cNvSpPr txBox="1"/>
            <p:nvPr/>
          </p:nvSpPr>
          <p:spPr>
            <a:xfrm>
              <a:off x="5783210" y="3416306"/>
              <a:ext cx="596146" cy="31045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MIPS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813A237F-24A0-A39B-BC8F-6191189252C1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6827247" y="3303871"/>
              <a:ext cx="440453" cy="2388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3743BDD4-3468-5725-1F16-B240FF4EE6A8}"/>
                </a:ext>
              </a:extLst>
            </p:cNvPr>
            <p:cNvCxnSpPr>
              <a:cxnSpLocks/>
            </p:cNvCxnSpPr>
            <p:nvPr/>
          </p:nvCxnSpPr>
          <p:spPr>
            <a:xfrm>
              <a:off x="6081283" y="3726761"/>
              <a:ext cx="690607" cy="36857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871851FD-40D5-9829-8AAD-32A5664B5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1634" y="4492259"/>
            <a:ext cx="3809269" cy="2337916"/>
          </a:xfrm>
          <a:prstGeom prst="rect">
            <a:avLst/>
          </a:prstGeom>
        </p:spPr>
      </p:pic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23B1C1E0-1567-6FB3-BB38-4DA3EF65B05D}"/>
              </a:ext>
            </a:extLst>
          </p:cNvPr>
          <p:cNvCxnSpPr>
            <a:cxnSpLocks/>
          </p:cNvCxnSpPr>
          <p:nvPr/>
        </p:nvCxnSpPr>
        <p:spPr>
          <a:xfrm flipV="1">
            <a:off x="5971379" y="2606901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51608F7C-75DF-2318-A2D1-E35271282F94}"/>
              </a:ext>
            </a:extLst>
          </p:cNvPr>
          <p:cNvCxnSpPr>
            <a:cxnSpLocks/>
          </p:cNvCxnSpPr>
          <p:nvPr/>
        </p:nvCxnSpPr>
        <p:spPr>
          <a:xfrm flipV="1">
            <a:off x="6458630" y="2606901"/>
            <a:ext cx="0" cy="340002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2D8633D7-1048-CA00-78F7-60DC2DD55BFF}"/>
              </a:ext>
            </a:extLst>
          </p:cNvPr>
          <p:cNvCxnSpPr>
            <a:cxnSpLocks/>
          </p:cNvCxnSpPr>
          <p:nvPr/>
        </p:nvCxnSpPr>
        <p:spPr>
          <a:xfrm flipV="1">
            <a:off x="7164822" y="1628441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1B3B2619-6B06-B1F6-1DCA-F9ACF323EC5C}"/>
              </a:ext>
            </a:extLst>
          </p:cNvPr>
          <p:cNvCxnSpPr>
            <a:cxnSpLocks/>
          </p:cNvCxnSpPr>
          <p:nvPr/>
        </p:nvCxnSpPr>
        <p:spPr>
          <a:xfrm flipV="1">
            <a:off x="7652073" y="1609029"/>
            <a:ext cx="0" cy="437848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36">
            <a:extLst>
              <a:ext uri="{FF2B5EF4-FFF2-40B4-BE49-F238E27FC236}">
                <a16:creationId xmlns:a16="http://schemas.microsoft.com/office/drawing/2014/main" id="{CFEAC4CF-098D-99B8-BBA2-FB691D505024}"/>
              </a:ext>
            </a:extLst>
          </p:cNvPr>
          <p:cNvSpPr/>
          <p:nvPr/>
        </p:nvSpPr>
        <p:spPr>
          <a:xfrm>
            <a:off x="-40424" y="4445934"/>
            <a:ext cx="5052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different for Kaons, m(K)~ 500 MeV/c</a:t>
            </a:r>
            <a:r>
              <a:rPr lang="en-GB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light particles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originating from beam-beam and beam-environment interaction (MIPs).</a:t>
            </a:r>
          </a:p>
          <a:p>
            <a:pPr algn="ctr"/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efficiently discriminate by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Kaons and MIPs!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809804D-FEA0-3A3C-DA37-6D6981FB88B0}"/>
              </a:ext>
            </a:extLst>
          </p:cNvPr>
          <p:cNvSpPr/>
          <p:nvPr/>
        </p:nvSpPr>
        <p:spPr>
          <a:xfrm>
            <a:off x="5434799" y="842787"/>
            <a:ext cx="3045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Kaon Trigger – event selection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121B7-5C67-F786-04D0-FFDCF9DD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11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CD4FD0-B964-060C-C927-EEF0A1D754F1}"/>
              </a:ext>
            </a:extLst>
          </p:cNvPr>
          <p:cNvSpPr txBox="1"/>
          <p:nvPr/>
        </p:nvSpPr>
        <p:spPr>
          <a:xfrm>
            <a:off x="0" y="101531"/>
            <a:ext cx="6251280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</p:spTree>
    <p:extLst>
      <p:ext uri="{BB962C8B-B14F-4D97-AF65-F5344CB8AC3E}">
        <p14:creationId xmlns:p14="http://schemas.microsoft.com/office/powerpoint/2010/main" val="408452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echanical model of a machine&#10;&#10;Description automatically generated with medium confidence">
            <a:extLst>
              <a:ext uri="{FF2B5EF4-FFF2-40B4-BE49-F238E27FC236}">
                <a16:creationId xmlns:a16="http://schemas.microsoft.com/office/drawing/2014/main" id="{02A4360A-1B41-3439-316F-331EDE33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77" y="3077829"/>
            <a:ext cx="3990365" cy="3429000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57F703D7-2D0A-C4AC-2878-43FB80271F7C}"/>
              </a:ext>
            </a:extLst>
          </p:cNvPr>
          <p:cNvGrpSpPr/>
          <p:nvPr/>
        </p:nvGrpSpPr>
        <p:grpSpPr>
          <a:xfrm>
            <a:off x="4168651" y="2839286"/>
            <a:ext cx="4817695" cy="3856699"/>
            <a:chOff x="448319" y="906535"/>
            <a:chExt cx="8009881" cy="5431911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BE6DFE3C-15EC-E27E-37E8-EF3D3F35C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906535"/>
              <a:ext cx="7772400" cy="5044929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6B8AF020-9EC8-0A1C-B632-2AC0856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1895" y="4498740"/>
              <a:ext cx="1710104" cy="53963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D1EC10A-14DD-19AB-8B38-D423A08CE45B}"/>
                    </a:ext>
                  </a:extLst>
                </p:cNvPr>
                <p:cNvSpPr txBox="1"/>
                <p:nvPr/>
              </p:nvSpPr>
              <p:spPr>
                <a:xfrm>
                  <a:off x="2067341" y="1242508"/>
                  <a:ext cx="358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FD1EC10A-14DD-19AB-8B38-D423A08CE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7341" y="1242508"/>
                  <a:ext cx="35823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1579" r="-42105" b="-4117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540451D-6EDB-59E5-1FA6-12BDBD6121A2}"/>
                    </a:ext>
                  </a:extLst>
                </p:cNvPr>
                <p:cNvSpPr txBox="1"/>
                <p:nvPr/>
              </p:nvSpPr>
              <p:spPr>
                <a:xfrm>
                  <a:off x="5274913" y="3375209"/>
                  <a:ext cx="10242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𝑑𝑒𝑐𝑎𝑦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C540451D-6EDB-59E5-1FA6-12BDBD612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4913" y="3375209"/>
                  <a:ext cx="102425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1321" t="-5556" r="-60377" b="-7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A7C7A73B-4C25-570A-E8AC-4B941A73D423}"/>
                </a:ext>
              </a:extLst>
            </p:cNvPr>
            <p:cNvSpPr txBox="1"/>
            <p:nvPr/>
          </p:nvSpPr>
          <p:spPr>
            <a:xfrm>
              <a:off x="4813555" y="5904962"/>
              <a:ext cx="3218096" cy="433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tdc (1 ch=100 ps)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29C3D3E-241F-32A6-4700-12430E3F9793}"/>
                </a:ext>
              </a:extLst>
            </p:cNvPr>
            <p:cNvSpPr txBox="1"/>
            <p:nvPr/>
          </p:nvSpPr>
          <p:spPr>
            <a:xfrm rot="16200000">
              <a:off x="136531" y="1505627"/>
              <a:ext cx="1098321" cy="474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/>
                <a:t>Count</a:t>
              </a:r>
            </a:p>
          </p:txBody>
        </p:sp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FF2EA2EF-D756-ABAC-CC47-233CDE456B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62" y="563075"/>
            <a:ext cx="7848600" cy="23241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B592902-1AFC-011C-5A05-DF1891E5B8CF}"/>
              </a:ext>
            </a:extLst>
          </p:cNvPr>
          <p:cNvSpPr/>
          <p:nvPr/>
        </p:nvSpPr>
        <p:spPr>
          <a:xfrm>
            <a:off x="7087569" y="1618108"/>
            <a:ext cx="191276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 defTabSz="914400" hangingPunct="0">
              <a:defRPr/>
            </a:pPr>
            <a:r>
              <a:rPr lang="en-GB" sz="3200" b="1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cs typeface="Times New Roman" panose="02020603050405020304" pitchFamily="18" charset="0"/>
                <a:sym typeface="Calibri"/>
              </a:rPr>
              <a:t>Charged Kaon Detector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A19CE-1A05-8FD2-C460-9CD162B8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BB9-8F1D-3A4D-B010-52D18707BB87}" type="slidenum">
              <a:rPr lang="en-GB" smtClean="0"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C77A945F-F579-00A8-5DDE-1641D7A3D369}"/>
                  </a:ext>
                </a:extLst>
              </p:cNvPr>
              <p:cNvSpPr/>
              <p:nvPr/>
            </p:nvSpPr>
            <p:spPr>
              <a:xfrm>
                <a:off x="5165066" y="677024"/>
                <a:ext cx="3892061" cy="923330"/>
              </a:xfrm>
              <a:prstGeom prst="rect">
                <a:avLst/>
              </a:prstGeom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Stop both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a passive layer (Teflon) and detect secondaries in a scintillator</a:t>
                </a: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C77A945F-F579-00A8-5DDE-1641D7A3D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066" y="677024"/>
                <a:ext cx="3892061" cy="923330"/>
              </a:xfrm>
              <a:prstGeom prst="rect">
                <a:avLst/>
              </a:prstGeom>
              <a:blipFill>
                <a:blip r:embed="rId14"/>
                <a:stretch>
                  <a:fillRect l="-156" t="-2581" r="-1402" b="-7742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hoku University">
            <a:extLst>
              <a:ext uri="{FF2B5EF4-FFF2-40B4-BE49-F238E27FC236}">
                <a16:creationId xmlns:a16="http://schemas.microsoft.com/office/drawing/2014/main" id="{833CE7CB-2957-5874-905B-A7CD543D4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8" y="5685564"/>
            <a:ext cx="1046156" cy="104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8">
            <a:extLst>
              <a:ext uri="{FF2B5EF4-FFF2-40B4-BE49-F238E27FC236}">
                <a16:creationId xmlns:a16="http://schemas.microsoft.com/office/drawing/2014/main" id="{A3A3ABDF-8FAF-09D4-90C5-4006CB521577}"/>
              </a:ext>
            </a:extLst>
          </p:cNvPr>
          <p:cNvSpPr txBox="1"/>
          <p:nvPr/>
        </p:nvSpPr>
        <p:spPr>
          <a:xfrm>
            <a:off x="1433752" y="6341329"/>
            <a:ext cx="185600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rotWithShape="0">
                    <a:srgbClr val="002060">
                      <a:alpha val="43000"/>
                    </a:srgbClr>
                  </a:outerShdw>
                </a:effectLst>
                <a:cs typeface="Times New Roman" panose="02020603050405020304" pitchFamily="18" charset="0"/>
                <a:sym typeface="Calibri"/>
              </a:rPr>
              <a:t>Charged Kaon</a:t>
            </a:r>
            <a:endParaRPr lang="en-GB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921557-1BCB-1E84-2FD7-2D5F2E7C5480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2158628" y="5772923"/>
            <a:ext cx="203125" cy="5684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131ED18-3A22-680D-6172-3F7C748F022A}"/>
              </a:ext>
            </a:extLst>
          </p:cNvPr>
          <p:cNvSpPr txBox="1"/>
          <p:nvPr/>
        </p:nvSpPr>
        <p:spPr>
          <a:xfrm>
            <a:off x="0" y="101531"/>
            <a:ext cx="6251280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</p:spTree>
    <p:extLst>
      <p:ext uri="{BB962C8B-B14F-4D97-AF65-F5344CB8AC3E}">
        <p14:creationId xmlns:p14="http://schemas.microsoft.com/office/powerpoint/2010/main" val="1878470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4A3542F-1D01-6FA6-EC8B-A075A361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5" y="1504055"/>
            <a:ext cx="5843450" cy="4422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39DC0B-6DE3-51F9-D70C-F09D0FA7D29C}"/>
              </a:ext>
            </a:extLst>
          </p:cNvPr>
          <p:cNvSpPr txBox="1"/>
          <p:nvPr/>
        </p:nvSpPr>
        <p:spPr>
          <a:xfrm>
            <a:off x="302512" y="873284"/>
            <a:ext cx="2922723" cy="369332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VETO system adds – VETO3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B9D79-70D1-1C9B-E931-C902E5376379}"/>
              </a:ext>
            </a:extLst>
          </p:cNvPr>
          <p:cNvCxnSpPr>
            <a:cxnSpLocks/>
          </p:cNvCxnSpPr>
          <p:nvPr/>
        </p:nvCxnSpPr>
        <p:spPr>
          <a:xfrm>
            <a:off x="1770262" y="1242616"/>
            <a:ext cx="1698802" cy="1510011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996ED3-2279-D8C8-86C9-5C2C91194A5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763874" y="1242616"/>
            <a:ext cx="517413" cy="159485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E7A8AD2E-5A30-ADF6-5F52-994AD55700B4}"/>
              </a:ext>
            </a:extLst>
          </p:cNvPr>
          <p:cNvSpPr txBox="1"/>
          <p:nvPr/>
        </p:nvSpPr>
        <p:spPr>
          <a:xfrm>
            <a:off x="1649277" y="5645861"/>
            <a:ext cx="2922723" cy="1169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endParaRPr lang="en-US" sz="1400" dirty="0"/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400" dirty="0"/>
              <a:t>● light-guides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400" dirty="0"/>
              <a:t>● Al tube + </a:t>
            </a:r>
            <a:r>
              <a:rPr lang="el-GR" sz="1400" dirty="0"/>
              <a:t>μ</a:t>
            </a:r>
            <a:r>
              <a:rPr lang="en-US" sz="1400" dirty="0"/>
              <a:t>Metal (0.1mm)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/>
              <a:t>● reflective and light proof foil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/>
              <a:t>● optical 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56205-E3FB-8530-EBDD-108BB158BD80}"/>
              </a:ext>
            </a:extLst>
          </p:cNvPr>
          <p:cNvSpPr txBox="1"/>
          <p:nvPr/>
        </p:nvSpPr>
        <p:spPr>
          <a:xfrm>
            <a:off x="542925" y="55404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6" name="Picture 5" descr="A picture containing indoor, engine, several&#10;&#10;Description automatically generated">
            <a:extLst>
              <a:ext uri="{FF2B5EF4-FFF2-40B4-BE49-F238E27FC236}">
                <a16:creationId xmlns:a16="http://schemas.microsoft.com/office/drawing/2014/main" id="{9B5574D6-E30E-2DF8-8BBC-36CEEA7A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34416" y="2371958"/>
            <a:ext cx="5019675" cy="3764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F46193-9F92-96F9-E600-62A1DC7F6BBD}"/>
              </a:ext>
            </a:extLst>
          </p:cNvPr>
          <p:cNvSpPr txBox="1"/>
          <p:nvPr/>
        </p:nvSpPr>
        <p:spPr>
          <a:xfrm>
            <a:off x="3625271" y="644620"/>
            <a:ext cx="4652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● 2 pairs of scintillator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640 x 130 x 10 mm</a:t>
            </a:r>
            <a:r>
              <a:rPr lang="en-US" sz="1800" baseline="30000" dirty="0"/>
              <a:t>3</a:t>
            </a:r>
            <a:r>
              <a:rPr lang="en-US" sz="1800" dirty="0"/>
              <a:t> </a:t>
            </a:r>
            <a:r>
              <a:rPr lang="en-US" sz="1800" dirty="0" err="1"/>
              <a:t>Scionix</a:t>
            </a:r>
            <a:r>
              <a:rPr lang="en-US" sz="1800" dirty="0"/>
              <a:t> EJ-200  </a:t>
            </a:r>
          </a:p>
          <a:p>
            <a:pPr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1800" dirty="0"/>
              <a:t>● R10533 PMTs Hamamatsu</a:t>
            </a:r>
          </a:p>
        </p:txBody>
      </p:sp>
    </p:spTree>
    <p:extLst>
      <p:ext uri="{BB962C8B-B14F-4D97-AF65-F5344CB8AC3E}">
        <p14:creationId xmlns:p14="http://schemas.microsoft.com/office/powerpoint/2010/main" val="2533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chine&#10;&#10;Description automatically generated">
            <a:extLst>
              <a:ext uri="{FF2B5EF4-FFF2-40B4-BE49-F238E27FC236}">
                <a16:creationId xmlns:a16="http://schemas.microsoft.com/office/drawing/2014/main" id="{AFB73417-E5B7-CF39-1D22-8302E422E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4" r="18720"/>
          <a:stretch/>
        </p:blipFill>
        <p:spPr>
          <a:xfrm rot="5400000">
            <a:off x="3074216" y="1832075"/>
            <a:ext cx="3076309" cy="24785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BA2CD3-00D8-ECE4-911E-EFC4951C0062}"/>
              </a:ext>
            </a:extLst>
          </p:cNvPr>
          <p:cNvGrpSpPr/>
          <p:nvPr/>
        </p:nvGrpSpPr>
        <p:grpSpPr>
          <a:xfrm>
            <a:off x="2405457" y="4009677"/>
            <a:ext cx="2619820" cy="2417141"/>
            <a:chOff x="6199864" y="671633"/>
            <a:chExt cx="2619820" cy="2417141"/>
          </a:xfrm>
        </p:grpSpPr>
        <p:pic>
          <p:nvPicPr>
            <p:cNvPr id="15" name="Picture 2" descr="D:\Experiments\Siddharta2\2023_preventivi\meeting_referee\target.jpg">
              <a:extLst>
                <a:ext uri="{FF2B5EF4-FFF2-40B4-BE49-F238E27FC236}">
                  <a16:creationId xmlns:a16="http://schemas.microsoft.com/office/drawing/2014/main" id="{9797D4C0-A7E5-AD0D-14C9-DD7E83FF2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6301203" y="570294"/>
              <a:ext cx="2417141" cy="26198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7" name="Picture 2" descr="Logo of the Stefan Meyer Institute for Subatomic Physics">
              <a:extLst>
                <a:ext uri="{FF2B5EF4-FFF2-40B4-BE49-F238E27FC236}">
                  <a16:creationId xmlns:a16="http://schemas.microsoft.com/office/drawing/2014/main" id="{6D0463D9-540F-2FDB-4921-CB87CDD25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021" y="2442443"/>
              <a:ext cx="539797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18CEBBF-4A93-11A6-DD14-DA40F4895157}"/>
              </a:ext>
            </a:extLst>
          </p:cNvPr>
          <p:cNvSpPr/>
          <p:nvPr/>
        </p:nvSpPr>
        <p:spPr>
          <a:xfrm>
            <a:off x="67100" y="872871"/>
            <a:ext cx="6501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Selected materials in different configuration: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vacuum entrance windows 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target walls</a:t>
            </a: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cooling supports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F6B29-3314-9133-024E-DCC9486DC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98512" y="2634411"/>
            <a:ext cx="3493093" cy="2619820"/>
          </a:xfrm>
          <a:prstGeom prst="rect">
            <a:avLst/>
          </a:prstGeom>
        </p:spPr>
      </p:pic>
      <p:pic>
        <p:nvPicPr>
          <p:cNvPr id="26" name="Picture 25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4830D455-8BF7-CBA6-A929-5CBC0589F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18704" y="477882"/>
            <a:ext cx="2258196" cy="1693647"/>
          </a:xfrm>
          <a:prstGeom prst="rect">
            <a:avLst/>
          </a:prstGeom>
          <a:ln w="38100">
            <a:solidFill>
              <a:srgbClr val="08E4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AAB96-93C8-8D8E-428D-9481C76E6F2D}"/>
              </a:ext>
            </a:extLst>
          </p:cNvPr>
          <p:cNvSpPr txBox="1"/>
          <p:nvPr/>
        </p:nvSpPr>
        <p:spPr>
          <a:xfrm>
            <a:off x="238125" y="5065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6" name="Picture 5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98C49392-0897-90F9-7711-A310D680E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438515" y="2564337"/>
            <a:ext cx="3994390" cy="29957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6EBD6-F77B-EF2E-CC8D-63C340D2C2B1}"/>
              </a:ext>
            </a:extLst>
          </p:cNvPr>
          <p:cNvSpPr txBox="1"/>
          <p:nvPr/>
        </p:nvSpPr>
        <p:spPr>
          <a:xfrm>
            <a:off x="397458" y="6475424"/>
            <a:ext cx="5937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would eliminate Nitrogen and Oxygen contamination </a:t>
            </a:r>
          </a:p>
        </p:txBody>
      </p:sp>
    </p:spTree>
    <p:extLst>
      <p:ext uri="{BB962C8B-B14F-4D97-AF65-F5344CB8AC3E}">
        <p14:creationId xmlns:p14="http://schemas.microsoft.com/office/powerpoint/2010/main" val="117656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generated machine with colorful parts&#10;&#10;Description automatically generated with medium confidence">
            <a:extLst>
              <a:ext uri="{FF2B5EF4-FFF2-40B4-BE49-F238E27FC236}">
                <a16:creationId xmlns:a16="http://schemas.microsoft.com/office/drawing/2014/main" id="{DCBBF950-1C21-B517-C77C-2B32B98CE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191"/>
          <a:stretch/>
        </p:blipFill>
        <p:spPr>
          <a:xfrm>
            <a:off x="4572000" y="1995002"/>
            <a:ext cx="4498690" cy="3934457"/>
          </a:xfrm>
          <a:prstGeom prst="rect">
            <a:avLst/>
          </a:prstGeom>
        </p:spPr>
      </p:pic>
      <p:pic>
        <p:nvPicPr>
          <p:cNvPr id="5" name="Picture 4" descr="A blue and green machine&#10;&#10;Description automatically generated with low confidence">
            <a:extLst>
              <a:ext uri="{FF2B5EF4-FFF2-40B4-BE49-F238E27FC236}">
                <a16:creationId xmlns:a16="http://schemas.microsoft.com/office/drawing/2014/main" id="{85540F1C-52DB-CFF5-1826-75AE34516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1" y="758983"/>
            <a:ext cx="4773913" cy="3427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B3EC2-190E-C5B9-3813-8B875189DEE1}"/>
              </a:ext>
            </a:extLst>
          </p:cNvPr>
          <p:cNvSpPr txBox="1"/>
          <p:nvPr/>
        </p:nvSpPr>
        <p:spPr>
          <a:xfrm>
            <a:off x="5134397" y="907584"/>
            <a:ext cx="3511417" cy="923330"/>
          </a:xfrm>
          <a:prstGeom prst="rect">
            <a:avLst/>
          </a:prstGeom>
          <a:noFill/>
          <a:ln w="38100">
            <a:solidFill>
              <a:srgbClr val="080DE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the lateral shielding  around the vacuum chamber after adding VETO3 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81BD05-E623-D18E-527B-8CE56332C97A}"/>
              </a:ext>
            </a:extLst>
          </p:cNvPr>
          <p:cNvSpPr txBox="1"/>
          <p:nvPr/>
        </p:nvSpPr>
        <p:spPr>
          <a:xfrm>
            <a:off x="542925" y="-10081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pic>
        <p:nvPicPr>
          <p:cNvPr id="4" name="Picture 3" descr="A machine with many pipes&#10;&#10;Description automatically generated with medium confidence">
            <a:extLst>
              <a:ext uri="{FF2B5EF4-FFF2-40B4-BE49-F238E27FC236}">
                <a16:creationId xmlns:a16="http://schemas.microsoft.com/office/drawing/2014/main" id="{DAC45B3B-9C48-83AB-FFDC-AA8CF625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37" y="3556591"/>
            <a:ext cx="3783302" cy="3147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7DBC8-40E9-F5EA-9682-D6F2C5433528}"/>
              </a:ext>
            </a:extLst>
          </p:cNvPr>
          <p:cNvSpPr txBox="1"/>
          <p:nvPr/>
        </p:nvSpPr>
        <p:spPr>
          <a:xfrm>
            <a:off x="5476425" y="5999104"/>
            <a:ext cx="3059538" cy="646331"/>
          </a:xfrm>
          <a:prstGeom prst="rect">
            <a:avLst/>
          </a:prstGeom>
          <a:noFill/>
          <a:ln w="38100">
            <a:solidFill>
              <a:srgbClr val="080DE4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Redesign and complete the bottom shielding near to IR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11840B-1589-3F6B-9CA2-299FA160B2D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751868" y="4800146"/>
            <a:ext cx="1724557" cy="1522124"/>
          </a:xfrm>
          <a:prstGeom prst="straightConnector1">
            <a:avLst/>
          </a:prstGeom>
          <a:ln w="38100">
            <a:solidFill>
              <a:srgbClr val="080D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012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705E2BE-5F47-4B94-B624-7B4D14049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working on a machine&#10;&#10;Description automatically generated with medium confidence">
            <a:extLst>
              <a:ext uri="{FF2B5EF4-FFF2-40B4-BE49-F238E27FC236}">
                <a16:creationId xmlns:a16="http://schemas.microsoft.com/office/drawing/2014/main" id="{04ED3E2A-EF13-47A1-EE34-E7604408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80" b="3"/>
          <a:stretch/>
        </p:blipFill>
        <p:spPr>
          <a:xfrm rot="5400000">
            <a:off x="-110143" y="670214"/>
            <a:ext cx="4128360" cy="3428008"/>
          </a:xfrm>
          <a:prstGeom prst="rect">
            <a:avLst/>
          </a:prstGeom>
        </p:spPr>
      </p:pic>
      <p:pic>
        <p:nvPicPr>
          <p:cNvPr id="13" name="Picture 1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7B2EC9E6-350D-12EA-948B-ED724AEA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45682"/>
          <a:stretch/>
        </p:blipFill>
        <p:spPr>
          <a:xfrm rot="5400000">
            <a:off x="2499104" y="1534247"/>
            <a:ext cx="4141235" cy="1687068"/>
          </a:xfrm>
          <a:prstGeom prst="rect">
            <a:avLst/>
          </a:prstGeom>
        </p:spPr>
      </p:pic>
      <p:pic>
        <p:nvPicPr>
          <p:cNvPr id="3" name="Picture 2" descr="A close up of a machine&#10;&#10;Description automatically generated with low confidence">
            <a:extLst>
              <a:ext uri="{FF2B5EF4-FFF2-40B4-BE49-F238E27FC236}">
                <a16:creationId xmlns:a16="http://schemas.microsoft.com/office/drawing/2014/main" id="{92CA5987-F97B-656C-7922-D537ABC0F2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r="46935" b="-3"/>
          <a:stretch/>
        </p:blipFill>
        <p:spPr>
          <a:xfrm rot="5400000">
            <a:off x="6171851" y="-380408"/>
            <a:ext cx="2023111" cy="3424007"/>
          </a:xfrm>
          <a:prstGeom prst="rect">
            <a:avLst/>
          </a:prstGeom>
        </p:spPr>
      </p:pic>
      <p:pic>
        <p:nvPicPr>
          <p:cNvPr id="6" name="Immagine 5" descr="Immagine che contiene oggetti in metallo, catena, padella&#10;&#10;Descrizione generata automaticamente">
            <a:extLst>
              <a:ext uri="{FF2B5EF4-FFF2-40B4-BE49-F238E27FC236}">
                <a16:creationId xmlns:a16="http://schemas.microsoft.com/office/drawing/2014/main" id="{D4927241-33F7-957D-AFE7-E3B4CA2DF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94" r="18742" b="3"/>
          <a:stretch/>
        </p:blipFill>
        <p:spPr>
          <a:xfrm>
            <a:off x="240033" y="4540159"/>
            <a:ext cx="1687068" cy="1760648"/>
          </a:xfrm>
          <a:prstGeom prst="rect">
            <a:avLst/>
          </a:prstGeom>
        </p:spPr>
      </p:pic>
      <p:pic>
        <p:nvPicPr>
          <p:cNvPr id="7" name="Picture 6" descr="A picture containing clothing, person, indoor, text&#10;&#10;Description automatically generated">
            <a:extLst>
              <a:ext uri="{FF2B5EF4-FFF2-40B4-BE49-F238E27FC236}">
                <a16:creationId xmlns:a16="http://schemas.microsoft.com/office/drawing/2014/main" id="{92533AA1-2878-53A0-A9F0-F39BA6273A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13" r="47184" b="4"/>
          <a:stretch/>
        </p:blipFill>
        <p:spPr>
          <a:xfrm rot="5400000" flipV="1">
            <a:off x="2818199" y="3705745"/>
            <a:ext cx="1760642" cy="3429469"/>
          </a:xfrm>
          <a:prstGeom prst="rect">
            <a:avLst/>
          </a:prstGeom>
        </p:spPr>
      </p:pic>
      <p:pic>
        <p:nvPicPr>
          <p:cNvPr id="4" name="Picture 3" descr="A picture containing engineering, machine, indoor&#10;&#10;Description automatically generated">
            <a:extLst>
              <a:ext uri="{FF2B5EF4-FFF2-40B4-BE49-F238E27FC236}">
                <a16:creationId xmlns:a16="http://schemas.microsoft.com/office/drawing/2014/main" id="{FF0C09F2-F8C7-4342-EA8B-1BC0FF350A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077" b="4"/>
          <a:stretch/>
        </p:blipFill>
        <p:spPr>
          <a:xfrm rot="5400000">
            <a:off x="5238997" y="2644389"/>
            <a:ext cx="3883354" cy="342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8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EB781-2D08-0153-7CC7-96090A65E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45372" y="6440456"/>
            <a:ext cx="512638" cy="365125"/>
          </a:xfrm>
        </p:spPr>
        <p:txBody>
          <a:bodyPr/>
          <a:lstStyle/>
          <a:p>
            <a:pPr>
              <a:defRPr/>
            </a:pPr>
            <a:fld id="{54A10BBA-6965-4BB0-9500-A21A015983EB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3" name="CasellaDiTesto 156">
            <a:extLst>
              <a:ext uri="{FF2B5EF4-FFF2-40B4-BE49-F238E27FC236}">
                <a16:creationId xmlns:a16="http://schemas.microsoft.com/office/drawing/2014/main" id="{C07779BA-2818-7DB1-39E4-3F3A274B9582}"/>
              </a:ext>
            </a:extLst>
          </p:cNvPr>
          <p:cNvSpPr txBox="1"/>
          <p:nvPr/>
        </p:nvSpPr>
        <p:spPr>
          <a:xfrm>
            <a:off x="289378" y="498692"/>
            <a:ext cx="4735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Degrader optimization for </a:t>
            </a:r>
            <a:r>
              <a:rPr lang="en-US" sz="2000" b="1" i="0" u="none" strike="noStrike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Neon</a:t>
            </a:r>
            <a:endParaRPr lang="en-GB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708A76A-B1C9-463D-D4D3-D14A0F1A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575" y="3887093"/>
            <a:ext cx="4149550" cy="29373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CFF7875-4A86-A980-704A-4ECE30143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75" y="933169"/>
            <a:ext cx="6710736" cy="2953924"/>
          </a:xfrm>
          <a:prstGeom prst="rect">
            <a:avLst/>
          </a:prstGeom>
          <a:ln w="38100">
            <a:solidFill>
              <a:srgbClr val="08E4A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CE31EE-C5E0-EC5D-EFE4-7D8F54FCAE36}"/>
              </a:ext>
            </a:extLst>
          </p:cNvPr>
          <p:cNvSpPr txBox="1"/>
          <p:nvPr/>
        </p:nvSpPr>
        <p:spPr>
          <a:xfrm>
            <a:off x="887474" y="1131358"/>
            <a:ext cx="1830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data for</a:t>
            </a:r>
          </a:p>
          <a:p>
            <a:r>
              <a:rPr lang="en-US" dirty="0"/>
              <a:t>one degrader </a:t>
            </a:r>
          </a:p>
          <a:p>
            <a:r>
              <a:rPr lang="en-US" dirty="0"/>
              <a:t>thickness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A518226-04ED-83AF-906C-FE9A69AEC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02" y="3771704"/>
            <a:ext cx="3854676" cy="3027944"/>
          </a:xfrm>
          <a:prstGeom prst="rect">
            <a:avLst/>
          </a:prstGeom>
          <a:ln w="38100">
            <a:solidFill>
              <a:srgbClr val="080DE4"/>
            </a:solidFill>
          </a:ln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E31A5624-615C-3174-AE8C-F2E715054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84" y="470880"/>
            <a:ext cx="2346125" cy="25633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C431CA-A856-F542-8037-CC0490C0FD94}"/>
              </a:ext>
            </a:extLst>
          </p:cNvPr>
          <p:cNvSpPr txBox="1"/>
          <p:nvPr/>
        </p:nvSpPr>
        <p:spPr>
          <a:xfrm>
            <a:off x="289379" y="-38182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</p:spTree>
    <p:extLst>
      <p:ext uri="{BB962C8B-B14F-4D97-AF65-F5344CB8AC3E}">
        <p14:creationId xmlns:p14="http://schemas.microsoft.com/office/powerpoint/2010/main" val="11766642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59ACC-1451-3B6B-BB4A-2038CDBB3F43}"/>
              </a:ext>
            </a:extLst>
          </p:cNvPr>
          <p:cNvSpPr txBox="1"/>
          <p:nvPr/>
        </p:nvSpPr>
        <p:spPr>
          <a:xfrm>
            <a:off x="920901" y="799777"/>
            <a:ext cx="673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monitoring tools for fast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87B77-8818-3B1B-1222-23F9FD6D3166}"/>
              </a:ext>
            </a:extLst>
          </p:cNvPr>
          <p:cNvSpPr txBox="1"/>
          <p:nvPr/>
        </p:nvSpPr>
        <p:spPr>
          <a:xfrm>
            <a:off x="920901" y="6233110"/>
            <a:ext cx="7102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Reduce background and improve KAON/SDD ratio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EBDF9-D2C6-8412-8799-63E7AA3D52A1}"/>
              </a:ext>
            </a:extLst>
          </p:cNvPr>
          <p:cNvSpPr txBox="1"/>
          <p:nvPr/>
        </p:nvSpPr>
        <p:spPr>
          <a:xfrm>
            <a:off x="196882" y="2098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 - 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61E07-A5D6-0554-F8A7-68E722533FA2}"/>
              </a:ext>
            </a:extLst>
          </p:cNvPr>
          <p:cNvGrpSpPr/>
          <p:nvPr/>
        </p:nvGrpSpPr>
        <p:grpSpPr>
          <a:xfrm>
            <a:off x="260218" y="1461651"/>
            <a:ext cx="8769317" cy="2562367"/>
            <a:chOff x="196882" y="979051"/>
            <a:chExt cx="8769317" cy="2562367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84707629-1BC1-9996-42F8-A61457B0E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311" b="49461"/>
            <a:stretch/>
          </p:blipFill>
          <p:spPr>
            <a:xfrm>
              <a:off x="196882" y="979051"/>
              <a:ext cx="8769317" cy="25623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145DA-0DD3-9EAE-6CF2-40A036E86898}"/>
                </a:ext>
              </a:extLst>
            </p:cNvPr>
            <p:cNvSpPr txBox="1"/>
            <p:nvPr/>
          </p:nvSpPr>
          <p:spPr>
            <a:xfrm>
              <a:off x="1902131" y="1224738"/>
              <a:ext cx="194597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Dafne currents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811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59ACC-1451-3B6B-BB4A-2038CDBB3F43}"/>
              </a:ext>
            </a:extLst>
          </p:cNvPr>
          <p:cNvSpPr txBox="1"/>
          <p:nvPr/>
        </p:nvSpPr>
        <p:spPr>
          <a:xfrm>
            <a:off x="920901" y="799777"/>
            <a:ext cx="673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monitoring tools for fast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87B77-8818-3B1B-1222-23F9FD6D3166}"/>
              </a:ext>
            </a:extLst>
          </p:cNvPr>
          <p:cNvSpPr txBox="1"/>
          <p:nvPr/>
        </p:nvSpPr>
        <p:spPr>
          <a:xfrm>
            <a:off x="920901" y="6233110"/>
            <a:ext cx="7102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Reduce background and improve KAON/SDD ratio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EBDF9-D2C6-8412-8799-63E7AA3D52A1}"/>
              </a:ext>
            </a:extLst>
          </p:cNvPr>
          <p:cNvSpPr txBox="1"/>
          <p:nvPr/>
        </p:nvSpPr>
        <p:spPr>
          <a:xfrm>
            <a:off x="196882" y="2098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 - 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61E07-A5D6-0554-F8A7-68E722533FA2}"/>
              </a:ext>
            </a:extLst>
          </p:cNvPr>
          <p:cNvGrpSpPr/>
          <p:nvPr/>
        </p:nvGrpSpPr>
        <p:grpSpPr>
          <a:xfrm>
            <a:off x="260218" y="1461651"/>
            <a:ext cx="8769317" cy="2562367"/>
            <a:chOff x="196882" y="979051"/>
            <a:chExt cx="8769317" cy="2562367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84707629-1BC1-9996-42F8-A61457B0E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311" b="49461"/>
            <a:stretch/>
          </p:blipFill>
          <p:spPr>
            <a:xfrm>
              <a:off x="196882" y="979051"/>
              <a:ext cx="8769317" cy="25623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145DA-0DD3-9EAE-6CF2-40A036E86898}"/>
                </a:ext>
              </a:extLst>
            </p:cNvPr>
            <p:cNvSpPr txBox="1"/>
            <p:nvPr/>
          </p:nvSpPr>
          <p:spPr>
            <a:xfrm>
              <a:off x="1902131" y="1224738"/>
              <a:ext cx="194597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Dafne currents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87911-F31E-A1D7-2D0B-97A17354BEDB}"/>
              </a:ext>
            </a:extLst>
          </p:cNvPr>
          <p:cNvGrpSpPr/>
          <p:nvPr/>
        </p:nvGrpSpPr>
        <p:grpSpPr>
          <a:xfrm>
            <a:off x="749136" y="2449662"/>
            <a:ext cx="8280399" cy="2421031"/>
            <a:chOff x="685800" y="3565425"/>
            <a:chExt cx="8280399" cy="2099841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3DCF985C-9A93-2E48-1BB6-62CF9B44F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306" b="23736"/>
            <a:stretch/>
          </p:blipFill>
          <p:spPr>
            <a:xfrm>
              <a:off x="685800" y="3685667"/>
              <a:ext cx="8280399" cy="19795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3801BC-5DA6-A847-A1CB-1CB38F5A7EE2}"/>
                </a:ext>
              </a:extLst>
            </p:cNvPr>
            <p:cNvSpPr txBox="1"/>
            <p:nvPr/>
          </p:nvSpPr>
          <p:spPr>
            <a:xfrm>
              <a:off x="2179740" y="3565425"/>
              <a:ext cx="387012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Background estimation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118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BC50C3-5BFF-16FA-B630-0AA4A890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119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2362C-7A86-BD4E-AA05-8285307524F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/>
              <p:nvPr/>
            </p:nvSpPr>
            <p:spPr>
              <a:xfrm>
                <a:off x="148693" y="4791917"/>
                <a:ext cx="384279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Strong interaction induced</a:t>
                </a:r>
                <a:b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it-IT" sz="2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Γ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shift </a:t>
                </a:r>
                <a14:m>
                  <m:oMath xmlns:m="http://schemas.openxmlformats.org/officeDocument/2006/math">
                    <m:r>
                      <a:rPr kumimoji="0" lang="en-GB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B33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kumimoji="0" lang="en-GB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obtained by measuring the X-rays emitted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FD6DB82-36F8-EEC4-8F2E-1AAD848E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93" y="4791917"/>
                <a:ext cx="3842795" cy="1692771"/>
              </a:xfrm>
              <a:prstGeom prst="rect">
                <a:avLst/>
              </a:prstGeom>
              <a:blipFill>
                <a:blip r:embed="rId4"/>
                <a:stretch>
                  <a:fillRect l="-2853" t="-2878" r="-3011" b="-8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nello 8">
            <a:extLst>
              <a:ext uri="{FF2B5EF4-FFF2-40B4-BE49-F238E27FC236}">
                <a16:creationId xmlns:a16="http://schemas.microsoft.com/office/drawing/2014/main" id="{E8798EE6-58FD-8B4B-3470-FE125A892819}"/>
              </a:ext>
            </a:extLst>
          </p:cNvPr>
          <p:cNvSpPr/>
          <p:nvPr/>
        </p:nvSpPr>
        <p:spPr>
          <a:xfrm>
            <a:off x="1028127" y="5224702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nello 9">
            <a:extLst>
              <a:ext uri="{FF2B5EF4-FFF2-40B4-BE49-F238E27FC236}">
                <a16:creationId xmlns:a16="http://schemas.microsoft.com/office/drawing/2014/main" id="{679FD9C0-1A97-09E9-1BC1-C8E6D9232676}"/>
              </a:ext>
            </a:extLst>
          </p:cNvPr>
          <p:cNvSpPr/>
          <p:nvPr/>
        </p:nvSpPr>
        <p:spPr>
          <a:xfrm>
            <a:off x="2511104" y="5260795"/>
            <a:ext cx="289367" cy="456637"/>
          </a:xfrm>
          <a:prstGeom prst="donut">
            <a:avLst>
              <a:gd name="adj" fmla="val 479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328C1-AEAF-F8C7-82C3-8C40EB418A7A}"/>
              </a:ext>
            </a:extLst>
          </p:cNvPr>
          <p:cNvSpPr txBox="1"/>
          <p:nvPr/>
        </p:nvSpPr>
        <p:spPr>
          <a:xfrm>
            <a:off x="5882493" y="1101291"/>
            <a:ext cx="31904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Kaonic atoms are formed </a:t>
            </a:r>
          </a:p>
          <a:p>
            <a:r>
              <a:rPr lang="en-US" sz="2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by</a:t>
            </a:r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stopping a </a:t>
            </a:r>
          </a:p>
          <a:p>
            <a:r>
              <a:rPr lang="en-US" sz="2000" b="1" i="1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negatively charged kaon </a:t>
            </a:r>
          </a:p>
          <a:p>
            <a:r>
              <a:rPr lang="en-US" sz="2000" b="1" i="0" u="none" strike="noStrike" baseline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a target medium </a:t>
            </a:r>
          </a:p>
          <a:p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H, He, D, N, … </a:t>
            </a:r>
          </a:p>
          <a:p>
            <a:r>
              <a:rPr lang="en-GB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Li, Be, C, Al, ...</a:t>
            </a:r>
            <a:endParaRPr lang="en-US" sz="2000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A diagram of a molecule&#10;&#10;Description automatically generated">
            <a:extLst>
              <a:ext uri="{FF2B5EF4-FFF2-40B4-BE49-F238E27FC236}">
                <a16:creationId xmlns:a16="http://schemas.microsoft.com/office/drawing/2014/main" id="{F5B5BB2B-556D-4541-EABD-F84C6FC7E6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30" t="15295" r="18117" b="34029"/>
          <a:stretch>
            <a:fillRect/>
          </a:stretch>
        </p:blipFill>
        <p:spPr>
          <a:xfrm>
            <a:off x="5941730" y="98107"/>
            <a:ext cx="1421765" cy="954040"/>
          </a:xfrm>
          <a:custGeom>
            <a:avLst/>
            <a:gdLst/>
            <a:ahLst/>
            <a:cxnLst/>
            <a:rect l="l" t="t" r="r" b="b"/>
            <a:pathLst>
              <a:path w="2373813" h="1592889">
                <a:moveTo>
                  <a:pt x="1291479" y="1331109"/>
                </a:moveTo>
                <a:lnTo>
                  <a:pt x="1248096" y="1464464"/>
                </a:lnTo>
                <a:lnTo>
                  <a:pt x="1334862" y="1464464"/>
                </a:lnTo>
                <a:close/>
                <a:moveTo>
                  <a:pt x="1581313" y="1279838"/>
                </a:moveTo>
                <a:cubicBezTo>
                  <a:pt x="1574411" y="1279838"/>
                  <a:pt x="1567180" y="1280331"/>
                  <a:pt x="1559621" y="1281317"/>
                </a:cubicBezTo>
                <a:lnTo>
                  <a:pt x="1559621" y="1381641"/>
                </a:lnTo>
                <a:cubicBezTo>
                  <a:pt x="1571453" y="1382627"/>
                  <a:pt x="1580491" y="1383120"/>
                  <a:pt x="1586735" y="1383120"/>
                </a:cubicBezTo>
                <a:cubicBezTo>
                  <a:pt x="1613521" y="1383120"/>
                  <a:pt x="1633118" y="1379340"/>
                  <a:pt x="1645525" y="1371781"/>
                </a:cubicBezTo>
                <a:cubicBezTo>
                  <a:pt x="1657932" y="1364222"/>
                  <a:pt x="1664135" y="1349514"/>
                  <a:pt x="1664135" y="1327658"/>
                </a:cubicBezTo>
                <a:cubicBezTo>
                  <a:pt x="1664135" y="1309911"/>
                  <a:pt x="1657480" y="1297503"/>
                  <a:pt x="1644169" y="1290437"/>
                </a:cubicBezTo>
                <a:cubicBezTo>
                  <a:pt x="1630858" y="1283371"/>
                  <a:pt x="1609906" y="1279838"/>
                  <a:pt x="1581313" y="1279838"/>
                </a:cubicBezTo>
                <a:close/>
                <a:moveTo>
                  <a:pt x="123987" y="1279838"/>
                </a:moveTo>
                <a:cubicBezTo>
                  <a:pt x="117086" y="1279838"/>
                  <a:pt x="109855" y="1280331"/>
                  <a:pt x="102296" y="1281317"/>
                </a:cubicBezTo>
                <a:lnTo>
                  <a:pt x="102296" y="1381641"/>
                </a:lnTo>
                <a:cubicBezTo>
                  <a:pt x="114128" y="1382627"/>
                  <a:pt x="123166" y="1383120"/>
                  <a:pt x="129410" y="1383120"/>
                </a:cubicBezTo>
                <a:cubicBezTo>
                  <a:pt x="156196" y="1383120"/>
                  <a:pt x="175793" y="1379340"/>
                  <a:pt x="188200" y="1371781"/>
                </a:cubicBezTo>
                <a:cubicBezTo>
                  <a:pt x="200607" y="1364222"/>
                  <a:pt x="206810" y="1349514"/>
                  <a:pt x="206810" y="1327658"/>
                </a:cubicBezTo>
                <a:cubicBezTo>
                  <a:pt x="206810" y="1309911"/>
                  <a:pt x="200155" y="1297503"/>
                  <a:pt x="186844" y="1290437"/>
                </a:cubicBezTo>
                <a:cubicBezTo>
                  <a:pt x="173533" y="1283371"/>
                  <a:pt x="152581" y="1279838"/>
                  <a:pt x="123987" y="1279838"/>
                </a:cubicBezTo>
                <a:close/>
                <a:moveTo>
                  <a:pt x="2102667" y="1225609"/>
                </a:moveTo>
                <a:lnTo>
                  <a:pt x="2166756" y="1225609"/>
                </a:lnTo>
                <a:lnTo>
                  <a:pt x="2166756" y="1367098"/>
                </a:lnTo>
                <a:lnTo>
                  <a:pt x="2310463" y="1367098"/>
                </a:lnTo>
                <a:lnTo>
                  <a:pt x="2310463" y="1225609"/>
                </a:lnTo>
                <a:lnTo>
                  <a:pt x="2373813" y="1225609"/>
                </a:lnTo>
                <a:lnTo>
                  <a:pt x="2373813" y="1586726"/>
                </a:lnTo>
                <a:lnTo>
                  <a:pt x="2310463" y="1586726"/>
                </a:lnTo>
                <a:lnTo>
                  <a:pt x="2310463" y="1424038"/>
                </a:lnTo>
                <a:lnTo>
                  <a:pt x="2166756" y="1424038"/>
                </a:lnTo>
                <a:lnTo>
                  <a:pt x="2166756" y="1586726"/>
                </a:lnTo>
                <a:lnTo>
                  <a:pt x="2102667" y="1586726"/>
                </a:lnTo>
                <a:close/>
                <a:moveTo>
                  <a:pt x="883467" y="1225609"/>
                </a:moveTo>
                <a:lnTo>
                  <a:pt x="1113941" y="1225609"/>
                </a:lnTo>
                <a:lnTo>
                  <a:pt x="1113941" y="1282549"/>
                </a:lnTo>
                <a:lnTo>
                  <a:pt x="947556" y="1282549"/>
                </a:lnTo>
                <a:lnTo>
                  <a:pt x="947556" y="1367098"/>
                </a:lnTo>
                <a:lnTo>
                  <a:pt x="1066860" y="1367098"/>
                </a:lnTo>
                <a:lnTo>
                  <a:pt x="1066860" y="1421574"/>
                </a:lnTo>
                <a:lnTo>
                  <a:pt x="947556" y="1421574"/>
                </a:lnTo>
                <a:lnTo>
                  <a:pt x="947556" y="1529786"/>
                </a:lnTo>
                <a:lnTo>
                  <a:pt x="1111230" y="1529786"/>
                </a:lnTo>
                <a:lnTo>
                  <a:pt x="1111230" y="1586726"/>
                </a:lnTo>
                <a:lnTo>
                  <a:pt x="883467" y="1586726"/>
                </a:lnTo>
                <a:close/>
                <a:moveTo>
                  <a:pt x="340542" y="1225609"/>
                </a:moveTo>
                <a:lnTo>
                  <a:pt x="571016" y="1225609"/>
                </a:lnTo>
                <a:lnTo>
                  <a:pt x="571016" y="1282549"/>
                </a:lnTo>
                <a:lnTo>
                  <a:pt x="404631" y="1282549"/>
                </a:lnTo>
                <a:lnTo>
                  <a:pt x="404631" y="1367098"/>
                </a:lnTo>
                <a:lnTo>
                  <a:pt x="523935" y="1367098"/>
                </a:lnTo>
                <a:lnTo>
                  <a:pt x="523935" y="1421574"/>
                </a:lnTo>
                <a:lnTo>
                  <a:pt x="404631" y="1421574"/>
                </a:lnTo>
                <a:lnTo>
                  <a:pt x="404631" y="1529786"/>
                </a:lnTo>
                <a:lnTo>
                  <a:pt x="568305" y="1529786"/>
                </a:lnTo>
                <a:lnTo>
                  <a:pt x="568305" y="1586726"/>
                </a:lnTo>
                <a:lnTo>
                  <a:pt x="340542" y="1586726"/>
                </a:lnTo>
                <a:close/>
                <a:moveTo>
                  <a:pt x="1593144" y="1221911"/>
                </a:moveTo>
                <a:cubicBezTo>
                  <a:pt x="1684841" y="1221911"/>
                  <a:pt x="1730689" y="1257407"/>
                  <a:pt x="1730689" y="1328398"/>
                </a:cubicBezTo>
                <a:cubicBezTo>
                  <a:pt x="1730689" y="1349761"/>
                  <a:pt x="1724363" y="1369234"/>
                  <a:pt x="1711709" y="1386817"/>
                </a:cubicBezTo>
                <a:cubicBezTo>
                  <a:pt x="1699056" y="1404401"/>
                  <a:pt x="1683116" y="1416808"/>
                  <a:pt x="1663889" y="1424038"/>
                </a:cubicBezTo>
                <a:lnTo>
                  <a:pt x="1770622" y="1586726"/>
                </a:lnTo>
                <a:lnTo>
                  <a:pt x="1696673" y="1586726"/>
                </a:lnTo>
                <a:lnTo>
                  <a:pt x="1600293" y="1437596"/>
                </a:lnTo>
                <a:cubicBezTo>
                  <a:pt x="1590597" y="1437431"/>
                  <a:pt x="1577040" y="1436856"/>
                  <a:pt x="1559621" y="1435870"/>
                </a:cubicBezTo>
                <a:lnTo>
                  <a:pt x="1559621" y="1586726"/>
                </a:lnTo>
                <a:lnTo>
                  <a:pt x="1493067" y="1586726"/>
                </a:lnTo>
                <a:lnTo>
                  <a:pt x="1493067" y="1225609"/>
                </a:lnTo>
                <a:cubicBezTo>
                  <a:pt x="1496682" y="1225609"/>
                  <a:pt x="1510568" y="1224992"/>
                  <a:pt x="1534725" y="1223760"/>
                </a:cubicBezTo>
                <a:cubicBezTo>
                  <a:pt x="1558881" y="1222528"/>
                  <a:pt x="1578355" y="1221911"/>
                  <a:pt x="1593144" y="1221911"/>
                </a:cubicBezTo>
                <a:close/>
                <a:moveTo>
                  <a:pt x="135819" y="1221911"/>
                </a:moveTo>
                <a:cubicBezTo>
                  <a:pt x="227516" y="1221911"/>
                  <a:pt x="273364" y="1257407"/>
                  <a:pt x="273364" y="1328398"/>
                </a:cubicBezTo>
                <a:cubicBezTo>
                  <a:pt x="273364" y="1349761"/>
                  <a:pt x="267038" y="1369234"/>
                  <a:pt x="254384" y="1386817"/>
                </a:cubicBezTo>
                <a:cubicBezTo>
                  <a:pt x="241731" y="1404401"/>
                  <a:pt x="225791" y="1416808"/>
                  <a:pt x="206564" y="1424038"/>
                </a:cubicBezTo>
                <a:lnTo>
                  <a:pt x="313297" y="1586726"/>
                </a:lnTo>
                <a:lnTo>
                  <a:pt x="239348" y="1586726"/>
                </a:lnTo>
                <a:lnTo>
                  <a:pt x="142968" y="1437596"/>
                </a:lnTo>
                <a:cubicBezTo>
                  <a:pt x="133272" y="1437431"/>
                  <a:pt x="119715" y="1436856"/>
                  <a:pt x="102296" y="1435870"/>
                </a:cubicBezTo>
                <a:lnTo>
                  <a:pt x="102296" y="1586726"/>
                </a:lnTo>
                <a:lnTo>
                  <a:pt x="35742" y="1586726"/>
                </a:lnTo>
                <a:lnTo>
                  <a:pt x="35742" y="1225609"/>
                </a:lnTo>
                <a:cubicBezTo>
                  <a:pt x="39357" y="1225609"/>
                  <a:pt x="53243" y="1224992"/>
                  <a:pt x="77400" y="1223760"/>
                </a:cubicBezTo>
                <a:cubicBezTo>
                  <a:pt x="101556" y="1222528"/>
                  <a:pt x="121029" y="1221911"/>
                  <a:pt x="135819" y="1221911"/>
                </a:cubicBezTo>
                <a:close/>
                <a:moveTo>
                  <a:pt x="1277429" y="1220679"/>
                </a:moveTo>
                <a:lnTo>
                  <a:pt x="1305529" y="1220679"/>
                </a:lnTo>
                <a:lnTo>
                  <a:pt x="1450716" y="1586726"/>
                </a:lnTo>
                <a:lnTo>
                  <a:pt x="1379971" y="1586726"/>
                </a:lnTo>
                <a:lnTo>
                  <a:pt x="1353596" y="1513517"/>
                </a:lnTo>
                <a:lnTo>
                  <a:pt x="1229855" y="1513517"/>
                </a:lnTo>
                <a:lnTo>
                  <a:pt x="1204712" y="1586726"/>
                </a:lnTo>
                <a:lnTo>
                  <a:pt x="1133475" y="1586726"/>
                </a:lnTo>
                <a:close/>
                <a:moveTo>
                  <a:pt x="1946011" y="1219446"/>
                </a:moveTo>
                <a:cubicBezTo>
                  <a:pt x="1987423" y="1219446"/>
                  <a:pt x="2020535" y="1227909"/>
                  <a:pt x="2045349" y="1244835"/>
                </a:cubicBezTo>
                <a:lnTo>
                  <a:pt x="2018974" y="1297832"/>
                </a:lnTo>
                <a:cubicBezTo>
                  <a:pt x="2004677" y="1283535"/>
                  <a:pt x="1981671" y="1276387"/>
                  <a:pt x="1949955" y="1276387"/>
                </a:cubicBezTo>
                <a:cubicBezTo>
                  <a:pt x="1919883" y="1276387"/>
                  <a:pt x="1895233" y="1288999"/>
                  <a:pt x="1876006" y="1314224"/>
                </a:cubicBezTo>
                <a:cubicBezTo>
                  <a:pt x="1856779" y="1339449"/>
                  <a:pt x="1847166" y="1371370"/>
                  <a:pt x="1847166" y="1409988"/>
                </a:cubicBezTo>
                <a:cubicBezTo>
                  <a:pt x="1847166" y="1448606"/>
                  <a:pt x="1856081" y="1479254"/>
                  <a:pt x="1873911" y="1501931"/>
                </a:cubicBezTo>
                <a:cubicBezTo>
                  <a:pt x="1891741" y="1524609"/>
                  <a:pt x="1915528" y="1535948"/>
                  <a:pt x="1945272" y="1535948"/>
                </a:cubicBezTo>
                <a:cubicBezTo>
                  <a:pt x="1979288" y="1535948"/>
                  <a:pt x="2005910" y="1523787"/>
                  <a:pt x="2025137" y="1499466"/>
                </a:cubicBezTo>
                <a:lnTo>
                  <a:pt x="2054963" y="1551231"/>
                </a:lnTo>
                <a:cubicBezTo>
                  <a:pt x="2028834" y="1579003"/>
                  <a:pt x="1990545" y="1592889"/>
                  <a:pt x="1940095" y="1592889"/>
                </a:cubicBezTo>
                <a:cubicBezTo>
                  <a:pt x="1889646" y="1592889"/>
                  <a:pt x="1850453" y="1576291"/>
                  <a:pt x="1822516" y="1543096"/>
                </a:cubicBezTo>
                <a:cubicBezTo>
                  <a:pt x="1794580" y="1509901"/>
                  <a:pt x="1780612" y="1464628"/>
                  <a:pt x="1780612" y="1407277"/>
                </a:cubicBezTo>
                <a:cubicBezTo>
                  <a:pt x="1780612" y="1353869"/>
                  <a:pt x="1796100" y="1309212"/>
                  <a:pt x="1827077" y="1273306"/>
                </a:cubicBezTo>
                <a:cubicBezTo>
                  <a:pt x="1858053" y="1237399"/>
                  <a:pt x="1897698" y="1219446"/>
                  <a:pt x="1946011" y="1219446"/>
                </a:cubicBezTo>
                <a:close/>
                <a:moveTo>
                  <a:pt x="719221" y="1219446"/>
                </a:moveTo>
                <a:cubicBezTo>
                  <a:pt x="760961" y="1219446"/>
                  <a:pt x="791609" y="1227252"/>
                  <a:pt x="811164" y="1242863"/>
                </a:cubicBezTo>
                <a:lnTo>
                  <a:pt x="791691" y="1298079"/>
                </a:lnTo>
                <a:cubicBezTo>
                  <a:pt x="769177" y="1281974"/>
                  <a:pt x="745432" y="1273922"/>
                  <a:pt x="720453" y="1273922"/>
                </a:cubicBezTo>
                <a:cubicBezTo>
                  <a:pt x="705664" y="1273922"/>
                  <a:pt x="694202" y="1277825"/>
                  <a:pt x="686067" y="1285631"/>
                </a:cubicBezTo>
                <a:cubicBezTo>
                  <a:pt x="677933" y="1293436"/>
                  <a:pt x="673866" y="1303584"/>
                  <a:pt x="673866" y="1316073"/>
                </a:cubicBezTo>
                <a:cubicBezTo>
                  <a:pt x="673866" y="1336779"/>
                  <a:pt x="696790" y="1358306"/>
                  <a:pt x="742638" y="1380655"/>
                </a:cubicBezTo>
                <a:cubicBezTo>
                  <a:pt x="766795" y="1392487"/>
                  <a:pt x="784214" y="1403374"/>
                  <a:pt x="794895" y="1413316"/>
                </a:cubicBezTo>
                <a:cubicBezTo>
                  <a:pt x="805577" y="1423258"/>
                  <a:pt x="813711" y="1434843"/>
                  <a:pt x="819299" y="1448072"/>
                </a:cubicBezTo>
                <a:cubicBezTo>
                  <a:pt x="824886" y="1461300"/>
                  <a:pt x="827679" y="1476049"/>
                  <a:pt x="827679" y="1492318"/>
                </a:cubicBezTo>
                <a:cubicBezTo>
                  <a:pt x="827679" y="1521569"/>
                  <a:pt x="816135" y="1545643"/>
                  <a:pt x="793047" y="1564542"/>
                </a:cubicBezTo>
                <a:cubicBezTo>
                  <a:pt x="769958" y="1583439"/>
                  <a:pt x="739023" y="1592889"/>
                  <a:pt x="700241" y="1592889"/>
                </a:cubicBezTo>
                <a:cubicBezTo>
                  <a:pt x="666553" y="1592889"/>
                  <a:pt x="636151" y="1584179"/>
                  <a:pt x="609037" y="1566760"/>
                </a:cubicBezTo>
                <a:lnTo>
                  <a:pt x="632701" y="1509326"/>
                </a:lnTo>
                <a:cubicBezTo>
                  <a:pt x="658008" y="1527074"/>
                  <a:pt x="682904" y="1535948"/>
                  <a:pt x="707389" y="1535948"/>
                </a:cubicBezTo>
                <a:cubicBezTo>
                  <a:pt x="745021" y="1535948"/>
                  <a:pt x="763837" y="1522801"/>
                  <a:pt x="763837" y="1496508"/>
                </a:cubicBezTo>
                <a:cubicBezTo>
                  <a:pt x="763837" y="1484184"/>
                  <a:pt x="759400" y="1472434"/>
                  <a:pt x="750526" y="1461259"/>
                </a:cubicBezTo>
                <a:cubicBezTo>
                  <a:pt x="741652" y="1450085"/>
                  <a:pt x="723370" y="1437555"/>
                  <a:pt x="695680" y="1423669"/>
                </a:cubicBezTo>
                <a:cubicBezTo>
                  <a:pt x="667991" y="1409783"/>
                  <a:pt x="649339" y="1398362"/>
                  <a:pt x="639726" y="1389406"/>
                </a:cubicBezTo>
                <a:cubicBezTo>
                  <a:pt x="630112" y="1380450"/>
                  <a:pt x="622718" y="1369809"/>
                  <a:pt x="617541" y="1357484"/>
                </a:cubicBezTo>
                <a:cubicBezTo>
                  <a:pt x="612365" y="1345160"/>
                  <a:pt x="609776" y="1331520"/>
                  <a:pt x="609776" y="1316566"/>
                </a:cubicBezTo>
                <a:cubicBezTo>
                  <a:pt x="609776" y="1288630"/>
                  <a:pt x="620006" y="1265459"/>
                  <a:pt x="640465" y="1247054"/>
                </a:cubicBezTo>
                <a:cubicBezTo>
                  <a:pt x="660924" y="1228649"/>
                  <a:pt x="687176" y="1219446"/>
                  <a:pt x="719221" y="1219446"/>
                </a:cubicBezTo>
                <a:close/>
                <a:moveTo>
                  <a:pt x="158004" y="721509"/>
                </a:moveTo>
                <a:lnTo>
                  <a:pt x="114621" y="854864"/>
                </a:lnTo>
                <a:lnTo>
                  <a:pt x="201387" y="854864"/>
                </a:lnTo>
                <a:close/>
                <a:moveTo>
                  <a:pt x="726230" y="666540"/>
                </a:moveTo>
                <a:cubicBezTo>
                  <a:pt x="697636" y="666540"/>
                  <a:pt x="675698" y="678003"/>
                  <a:pt x="660415" y="700927"/>
                </a:cubicBezTo>
                <a:cubicBezTo>
                  <a:pt x="645132" y="723851"/>
                  <a:pt x="637491" y="754704"/>
                  <a:pt x="637491" y="793486"/>
                </a:cubicBezTo>
                <a:cubicBezTo>
                  <a:pt x="637491" y="835719"/>
                  <a:pt x="644639" y="868421"/>
                  <a:pt x="658936" y="891592"/>
                </a:cubicBezTo>
                <a:cubicBezTo>
                  <a:pt x="673233" y="914763"/>
                  <a:pt x="694021" y="926348"/>
                  <a:pt x="721300" y="926348"/>
                </a:cubicBezTo>
                <a:cubicBezTo>
                  <a:pt x="753344" y="926348"/>
                  <a:pt x="777789" y="915009"/>
                  <a:pt x="794633" y="892331"/>
                </a:cubicBezTo>
                <a:cubicBezTo>
                  <a:pt x="811476" y="869654"/>
                  <a:pt x="819898" y="836705"/>
                  <a:pt x="819898" y="793486"/>
                </a:cubicBezTo>
                <a:cubicBezTo>
                  <a:pt x="819898" y="708856"/>
                  <a:pt x="788675" y="666540"/>
                  <a:pt x="726230" y="666540"/>
                </a:cubicBezTo>
                <a:close/>
                <a:moveTo>
                  <a:pt x="981289" y="616009"/>
                </a:moveTo>
                <a:lnTo>
                  <a:pt x="1015305" y="616009"/>
                </a:lnTo>
                <a:lnTo>
                  <a:pt x="1093445" y="859301"/>
                </a:lnTo>
                <a:lnTo>
                  <a:pt x="1169859" y="616009"/>
                </a:lnTo>
                <a:lnTo>
                  <a:pt x="1203629" y="616009"/>
                </a:lnTo>
                <a:lnTo>
                  <a:pt x="1277331" y="977373"/>
                </a:lnTo>
                <a:lnTo>
                  <a:pt x="1215214" y="977373"/>
                </a:lnTo>
                <a:lnTo>
                  <a:pt x="1177746" y="782640"/>
                </a:lnTo>
                <a:lnTo>
                  <a:pt x="1105030" y="982056"/>
                </a:lnTo>
                <a:lnTo>
                  <a:pt x="1082106" y="982056"/>
                </a:lnTo>
                <a:lnTo>
                  <a:pt x="1009389" y="782640"/>
                </a:lnTo>
                <a:lnTo>
                  <a:pt x="970443" y="977373"/>
                </a:lnTo>
                <a:lnTo>
                  <a:pt x="908572" y="977373"/>
                </a:lnTo>
                <a:close/>
                <a:moveTo>
                  <a:pt x="279922" y="616009"/>
                </a:moveTo>
                <a:lnTo>
                  <a:pt x="578922" y="616009"/>
                </a:lnTo>
                <a:lnTo>
                  <a:pt x="578922" y="672949"/>
                </a:lnTo>
                <a:lnTo>
                  <a:pt x="458879" y="672949"/>
                </a:lnTo>
                <a:lnTo>
                  <a:pt x="458879" y="977126"/>
                </a:lnTo>
                <a:lnTo>
                  <a:pt x="394790" y="977126"/>
                </a:lnTo>
                <a:lnTo>
                  <a:pt x="394790" y="672949"/>
                </a:lnTo>
                <a:lnTo>
                  <a:pt x="279922" y="672949"/>
                </a:lnTo>
                <a:close/>
                <a:moveTo>
                  <a:pt x="143954" y="611079"/>
                </a:moveTo>
                <a:lnTo>
                  <a:pt x="172054" y="611079"/>
                </a:lnTo>
                <a:lnTo>
                  <a:pt x="317241" y="977126"/>
                </a:lnTo>
                <a:lnTo>
                  <a:pt x="246496" y="977126"/>
                </a:lnTo>
                <a:lnTo>
                  <a:pt x="220121" y="903917"/>
                </a:lnTo>
                <a:lnTo>
                  <a:pt x="96380" y="903917"/>
                </a:lnTo>
                <a:lnTo>
                  <a:pt x="71237" y="977126"/>
                </a:lnTo>
                <a:lnTo>
                  <a:pt x="0" y="977126"/>
                </a:lnTo>
                <a:close/>
                <a:moveTo>
                  <a:pt x="1405021" y="609846"/>
                </a:moveTo>
                <a:cubicBezTo>
                  <a:pt x="1446761" y="609846"/>
                  <a:pt x="1477409" y="617652"/>
                  <a:pt x="1496964" y="633263"/>
                </a:cubicBezTo>
                <a:lnTo>
                  <a:pt x="1477491" y="688479"/>
                </a:lnTo>
                <a:cubicBezTo>
                  <a:pt x="1454978" y="672374"/>
                  <a:pt x="1431232" y="664322"/>
                  <a:pt x="1406253" y="664322"/>
                </a:cubicBezTo>
                <a:cubicBezTo>
                  <a:pt x="1391464" y="664322"/>
                  <a:pt x="1380002" y="668225"/>
                  <a:pt x="1371867" y="676031"/>
                </a:cubicBezTo>
                <a:cubicBezTo>
                  <a:pt x="1363733" y="683836"/>
                  <a:pt x="1359666" y="693984"/>
                  <a:pt x="1359666" y="706473"/>
                </a:cubicBezTo>
                <a:cubicBezTo>
                  <a:pt x="1359666" y="727179"/>
                  <a:pt x="1382590" y="748706"/>
                  <a:pt x="1428438" y="771055"/>
                </a:cubicBezTo>
                <a:cubicBezTo>
                  <a:pt x="1452595" y="782887"/>
                  <a:pt x="1470014" y="793774"/>
                  <a:pt x="1480695" y="803716"/>
                </a:cubicBezTo>
                <a:cubicBezTo>
                  <a:pt x="1491377" y="813658"/>
                  <a:pt x="1499511" y="825243"/>
                  <a:pt x="1505099" y="838472"/>
                </a:cubicBezTo>
                <a:cubicBezTo>
                  <a:pt x="1510686" y="851700"/>
                  <a:pt x="1513479" y="866449"/>
                  <a:pt x="1513479" y="882718"/>
                </a:cubicBezTo>
                <a:cubicBezTo>
                  <a:pt x="1513479" y="911969"/>
                  <a:pt x="1501935" y="936043"/>
                  <a:pt x="1478847" y="954942"/>
                </a:cubicBezTo>
                <a:cubicBezTo>
                  <a:pt x="1455758" y="973840"/>
                  <a:pt x="1424823" y="983289"/>
                  <a:pt x="1386041" y="983289"/>
                </a:cubicBezTo>
                <a:cubicBezTo>
                  <a:pt x="1352353" y="983289"/>
                  <a:pt x="1321952" y="974579"/>
                  <a:pt x="1294837" y="957160"/>
                </a:cubicBezTo>
                <a:lnTo>
                  <a:pt x="1318501" y="899726"/>
                </a:lnTo>
                <a:cubicBezTo>
                  <a:pt x="1343808" y="917474"/>
                  <a:pt x="1368704" y="926348"/>
                  <a:pt x="1393189" y="926348"/>
                </a:cubicBezTo>
                <a:cubicBezTo>
                  <a:pt x="1430821" y="926348"/>
                  <a:pt x="1449637" y="913201"/>
                  <a:pt x="1449637" y="886908"/>
                </a:cubicBezTo>
                <a:cubicBezTo>
                  <a:pt x="1449637" y="874584"/>
                  <a:pt x="1445200" y="862834"/>
                  <a:pt x="1436326" y="851659"/>
                </a:cubicBezTo>
                <a:cubicBezTo>
                  <a:pt x="1427452" y="840485"/>
                  <a:pt x="1409170" y="827955"/>
                  <a:pt x="1381481" y="814069"/>
                </a:cubicBezTo>
                <a:cubicBezTo>
                  <a:pt x="1353791" y="800183"/>
                  <a:pt x="1335139" y="788762"/>
                  <a:pt x="1325526" y="779806"/>
                </a:cubicBezTo>
                <a:cubicBezTo>
                  <a:pt x="1315912" y="770850"/>
                  <a:pt x="1308518" y="760209"/>
                  <a:pt x="1303341" y="747884"/>
                </a:cubicBezTo>
                <a:cubicBezTo>
                  <a:pt x="1298165" y="735560"/>
                  <a:pt x="1295576" y="721920"/>
                  <a:pt x="1295576" y="706966"/>
                </a:cubicBezTo>
                <a:cubicBezTo>
                  <a:pt x="1295576" y="679030"/>
                  <a:pt x="1305806" y="655859"/>
                  <a:pt x="1326265" y="637454"/>
                </a:cubicBezTo>
                <a:cubicBezTo>
                  <a:pt x="1346725" y="619049"/>
                  <a:pt x="1372976" y="609846"/>
                  <a:pt x="1405021" y="609846"/>
                </a:cubicBezTo>
                <a:close/>
                <a:moveTo>
                  <a:pt x="726230" y="609600"/>
                </a:moveTo>
                <a:cubicBezTo>
                  <a:pt x="778158" y="609600"/>
                  <a:pt x="817844" y="625704"/>
                  <a:pt x="845288" y="657913"/>
                </a:cubicBezTo>
                <a:cubicBezTo>
                  <a:pt x="872731" y="690122"/>
                  <a:pt x="886452" y="735313"/>
                  <a:pt x="886452" y="793486"/>
                </a:cubicBezTo>
                <a:cubicBezTo>
                  <a:pt x="886452" y="851659"/>
                  <a:pt x="872115" y="897836"/>
                  <a:pt x="843439" y="932017"/>
                </a:cubicBezTo>
                <a:cubicBezTo>
                  <a:pt x="814763" y="966198"/>
                  <a:pt x="774050" y="983289"/>
                  <a:pt x="721300" y="983289"/>
                </a:cubicBezTo>
                <a:cubicBezTo>
                  <a:pt x="672822" y="983289"/>
                  <a:pt x="635642" y="966362"/>
                  <a:pt x="609760" y="932510"/>
                </a:cubicBezTo>
                <a:cubicBezTo>
                  <a:pt x="583878" y="898658"/>
                  <a:pt x="570937" y="852317"/>
                  <a:pt x="570937" y="793486"/>
                </a:cubicBezTo>
                <a:cubicBezTo>
                  <a:pt x="570937" y="742051"/>
                  <a:pt x="585028" y="698544"/>
                  <a:pt x="613211" y="662966"/>
                </a:cubicBezTo>
                <a:cubicBezTo>
                  <a:pt x="641394" y="627389"/>
                  <a:pt x="679067" y="609600"/>
                  <a:pt x="726230" y="609600"/>
                </a:cubicBezTo>
                <a:close/>
                <a:moveTo>
                  <a:pt x="472329" y="111909"/>
                </a:moveTo>
                <a:lnTo>
                  <a:pt x="428946" y="245264"/>
                </a:lnTo>
                <a:lnTo>
                  <a:pt x="515712" y="245264"/>
                </a:lnTo>
                <a:close/>
                <a:moveTo>
                  <a:pt x="811955" y="56940"/>
                </a:moveTo>
                <a:cubicBezTo>
                  <a:pt x="783361" y="56940"/>
                  <a:pt x="761423" y="68403"/>
                  <a:pt x="746140" y="91327"/>
                </a:cubicBezTo>
                <a:cubicBezTo>
                  <a:pt x="730857" y="114251"/>
                  <a:pt x="723216" y="145104"/>
                  <a:pt x="723216" y="183886"/>
                </a:cubicBezTo>
                <a:cubicBezTo>
                  <a:pt x="723216" y="226119"/>
                  <a:pt x="730364" y="258821"/>
                  <a:pt x="744661" y="281992"/>
                </a:cubicBezTo>
                <a:cubicBezTo>
                  <a:pt x="758958" y="305162"/>
                  <a:pt x="779746" y="316748"/>
                  <a:pt x="807025" y="316748"/>
                </a:cubicBezTo>
                <a:cubicBezTo>
                  <a:pt x="839069" y="316748"/>
                  <a:pt x="863514" y="305409"/>
                  <a:pt x="880358" y="282731"/>
                </a:cubicBezTo>
                <a:cubicBezTo>
                  <a:pt x="897201" y="260054"/>
                  <a:pt x="905623" y="227105"/>
                  <a:pt x="905623" y="183886"/>
                </a:cubicBezTo>
                <a:cubicBezTo>
                  <a:pt x="905623" y="99256"/>
                  <a:pt x="874401" y="56940"/>
                  <a:pt x="811955" y="56940"/>
                </a:cubicBezTo>
                <a:close/>
                <a:moveTo>
                  <a:pt x="1360949" y="6409"/>
                </a:moveTo>
                <a:lnTo>
                  <a:pt x="1425038" y="6409"/>
                </a:lnTo>
                <a:lnTo>
                  <a:pt x="1425038" y="367526"/>
                </a:lnTo>
                <a:lnTo>
                  <a:pt x="1360949" y="367526"/>
                </a:lnTo>
                <a:close/>
                <a:moveTo>
                  <a:pt x="1026342" y="6409"/>
                </a:moveTo>
                <a:lnTo>
                  <a:pt x="1057154" y="6409"/>
                </a:lnTo>
                <a:lnTo>
                  <a:pt x="1227729" y="224312"/>
                </a:lnTo>
                <a:lnTo>
                  <a:pt x="1227729" y="6409"/>
                </a:lnTo>
                <a:lnTo>
                  <a:pt x="1289354" y="6409"/>
                </a:lnTo>
                <a:lnTo>
                  <a:pt x="1289354" y="372456"/>
                </a:lnTo>
                <a:lnTo>
                  <a:pt x="1263225" y="372456"/>
                </a:lnTo>
                <a:lnTo>
                  <a:pt x="1087966" y="143954"/>
                </a:lnTo>
                <a:lnTo>
                  <a:pt x="1087966" y="367773"/>
                </a:lnTo>
                <a:lnTo>
                  <a:pt x="1026342" y="367773"/>
                </a:lnTo>
                <a:close/>
                <a:moveTo>
                  <a:pt x="458279" y="1479"/>
                </a:moveTo>
                <a:lnTo>
                  <a:pt x="486379" y="1479"/>
                </a:lnTo>
                <a:lnTo>
                  <a:pt x="631566" y="367526"/>
                </a:lnTo>
                <a:lnTo>
                  <a:pt x="560821" y="367526"/>
                </a:lnTo>
                <a:lnTo>
                  <a:pt x="534446" y="294317"/>
                </a:lnTo>
                <a:lnTo>
                  <a:pt x="410705" y="294317"/>
                </a:lnTo>
                <a:lnTo>
                  <a:pt x="385562" y="367526"/>
                </a:lnTo>
                <a:lnTo>
                  <a:pt x="317241" y="367526"/>
                </a:lnTo>
                <a:lnTo>
                  <a:pt x="314325" y="367526"/>
                </a:lnTo>
                <a:lnTo>
                  <a:pt x="240580" y="367526"/>
                </a:lnTo>
                <a:lnTo>
                  <a:pt x="140010" y="213712"/>
                </a:lnTo>
                <a:lnTo>
                  <a:pt x="99831" y="268681"/>
                </a:lnTo>
                <a:lnTo>
                  <a:pt x="99831" y="367526"/>
                </a:lnTo>
                <a:lnTo>
                  <a:pt x="35742" y="367526"/>
                </a:lnTo>
                <a:lnTo>
                  <a:pt x="35742" y="6409"/>
                </a:lnTo>
                <a:lnTo>
                  <a:pt x="99831" y="6409"/>
                </a:lnTo>
                <a:lnTo>
                  <a:pt x="99831" y="179203"/>
                </a:lnTo>
                <a:lnTo>
                  <a:pt x="222586" y="6409"/>
                </a:lnTo>
                <a:lnTo>
                  <a:pt x="295549" y="6409"/>
                </a:lnTo>
                <a:lnTo>
                  <a:pt x="182407" y="164166"/>
                </a:lnTo>
                <a:lnTo>
                  <a:pt x="315410" y="364765"/>
                </a:lnTo>
                <a:close/>
                <a:moveTo>
                  <a:pt x="1650736" y="246"/>
                </a:moveTo>
                <a:cubicBezTo>
                  <a:pt x="1692148" y="246"/>
                  <a:pt x="1725260" y="8709"/>
                  <a:pt x="1750074" y="25635"/>
                </a:cubicBezTo>
                <a:lnTo>
                  <a:pt x="1723699" y="78632"/>
                </a:lnTo>
                <a:cubicBezTo>
                  <a:pt x="1709402" y="64335"/>
                  <a:pt x="1686396" y="57187"/>
                  <a:pt x="1654680" y="57187"/>
                </a:cubicBezTo>
                <a:cubicBezTo>
                  <a:pt x="1624608" y="57187"/>
                  <a:pt x="1599958" y="69799"/>
                  <a:pt x="1580731" y="95024"/>
                </a:cubicBezTo>
                <a:cubicBezTo>
                  <a:pt x="1561504" y="120249"/>
                  <a:pt x="1551891" y="152170"/>
                  <a:pt x="1551891" y="190788"/>
                </a:cubicBezTo>
                <a:cubicBezTo>
                  <a:pt x="1551891" y="229406"/>
                  <a:pt x="1560806" y="260054"/>
                  <a:pt x="1578636" y="282731"/>
                </a:cubicBezTo>
                <a:cubicBezTo>
                  <a:pt x="1596466" y="305409"/>
                  <a:pt x="1620253" y="316748"/>
                  <a:pt x="1649997" y="316748"/>
                </a:cubicBezTo>
                <a:cubicBezTo>
                  <a:pt x="1684013" y="316748"/>
                  <a:pt x="1710635" y="304587"/>
                  <a:pt x="1729862" y="280266"/>
                </a:cubicBezTo>
                <a:lnTo>
                  <a:pt x="1759688" y="332031"/>
                </a:lnTo>
                <a:cubicBezTo>
                  <a:pt x="1733559" y="359803"/>
                  <a:pt x="1695270" y="373689"/>
                  <a:pt x="1644820" y="373689"/>
                </a:cubicBezTo>
                <a:cubicBezTo>
                  <a:pt x="1594371" y="373689"/>
                  <a:pt x="1555178" y="357091"/>
                  <a:pt x="1527241" y="323896"/>
                </a:cubicBezTo>
                <a:cubicBezTo>
                  <a:pt x="1499305" y="290701"/>
                  <a:pt x="1485337" y="245428"/>
                  <a:pt x="1485337" y="188077"/>
                </a:cubicBezTo>
                <a:cubicBezTo>
                  <a:pt x="1485337" y="134669"/>
                  <a:pt x="1500825" y="90012"/>
                  <a:pt x="1531802" y="54106"/>
                </a:cubicBezTo>
                <a:cubicBezTo>
                  <a:pt x="1562778" y="18199"/>
                  <a:pt x="1602423" y="246"/>
                  <a:pt x="1650736" y="246"/>
                </a:cubicBezTo>
                <a:close/>
                <a:moveTo>
                  <a:pt x="811955" y="0"/>
                </a:moveTo>
                <a:cubicBezTo>
                  <a:pt x="863883" y="0"/>
                  <a:pt x="903569" y="16104"/>
                  <a:pt x="931013" y="48313"/>
                </a:cubicBezTo>
                <a:cubicBezTo>
                  <a:pt x="958456" y="80522"/>
                  <a:pt x="972178" y="125713"/>
                  <a:pt x="972178" y="183886"/>
                </a:cubicBezTo>
                <a:cubicBezTo>
                  <a:pt x="972178" y="242059"/>
                  <a:pt x="957840" y="288236"/>
                  <a:pt x="929164" y="322417"/>
                </a:cubicBezTo>
                <a:cubicBezTo>
                  <a:pt x="900488" y="356598"/>
                  <a:pt x="859775" y="373689"/>
                  <a:pt x="807025" y="373689"/>
                </a:cubicBezTo>
                <a:cubicBezTo>
                  <a:pt x="758547" y="373689"/>
                  <a:pt x="721367" y="356762"/>
                  <a:pt x="695485" y="322910"/>
                </a:cubicBezTo>
                <a:cubicBezTo>
                  <a:pt x="669603" y="289058"/>
                  <a:pt x="656662" y="242717"/>
                  <a:pt x="656662" y="183886"/>
                </a:cubicBezTo>
                <a:cubicBezTo>
                  <a:pt x="656662" y="132451"/>
                  <a:pt x="670753" y="88944"/>
                  <a:pt x="698936" y="53366"/>
                </a:cubicBezTo>
                <a:cubicBezTo>
                  <a:pt x="727119" y="17789"/>
                  <a:pt x="764792" y="0"/>
                  <a:pt x="811955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BF7F7-3E04-E4F4-1D1F-90B721189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628" y="3264988"/>
            <a:ext cx="4627130" cy="3421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082B78-2604-4ECA-652E-C8EC9DC3E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9" y="566825"/>
            <a:ext cx="5326675" cy="34217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576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959ACC-1451-3B6B-BB4A-2038CDBB3F43}"/>
              </a:ext>
            </a:extLst>
          </p:cNvPr>
          <p:cNvSpPr txBox="1"/>
          <p:nvPr/>
        </p:nvSpPr>
        <p:spPr>
          <a:xfrm>
            <a:off x="920901" y="799777"/>
            <a:ext cx="673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Online monitoring tools for fast feedback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87B77-8818-3B1B-1222-23F9FD6D3166}"/>
              </a:ext>
            </a:extLst>
          </p:cNvPr>
          <p:cNvSpPr txBox="1"/>
          <p:nvPr/>
        </p:nvSpPr>
        <p:spPr>
          <a:xfrm>
            <a:off x="920901" y="6233110"/>
            <a:ext cx="7102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Reduce background and improve KAON/SDD ratio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EBDF9-D2C6-8412-8799-63E7AA3D52A1}"/>
              </a:ext>
            </a:extLst>
          </p:cNvPr>
          <p:cNvSpPr txBox="1"/>
          <p:nvPr/>
        </p:nvSpPr>
        <p:spPr>
          <a:xfrm>
            <a:off x="196882" y="20986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 - 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61E07-A5D6-0554-F8A7-68E722533FA2}"/>
              </a:ext>
            </a:extLst>
          </p:cNvPr>
          <p:cNvGrpSpPr/>
          <p:nvPr/>
        </p:nvGrpSpPr>
        <p:grpSpPr>
          <a:xfrm>
            <a:off x="260218" y="1461651"/>
            <a:ext cx="8769317" cy="2562367"/>
            <a:chOff x="196882" y="979051"/>
            <a:chExt cx="8769317" cy="2562367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84707629-1BC1-9996-42F8-A61457B0E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311" b="49461"/>
            <a:stretch/>
          </p:blipFill>
          <p:spPr>
            <a:xfrm>
              <a:off x="196882" y="979051"/>
              <a:ext cx="8769317" cy="25623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145DA-0DD3-9EAE-6CF2-40A036E86898}"/>
                </a:ext>
              </a:extLst>
            </p:cNvPr>
            <p:cNvSpPr txBox="1"/>
            <p:nvPr/>
          </p:nvSpPr>
          <p:spPr>
            <a:xfrm>
              <a:off x="1902131" y="1224738"/>
              <a:ext cx="1945970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Dafne currents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B87911-F31E-A1D7-2D0B-97A17354BEDB}"/>
              </a:ext>
            </a:extLst>
          </p:cNvPr>
          <p:cNvGrpSpPr/>
          <p:nvPr/>
        </p:nvGrpSpPr>
        <p:grpSpPr>
          <a:xfrm>
            <a:off x="749136" y="2459089"/>
            <a:ext cx="8280399" cy="2421031"/>
            <a:chOff x="685800" y="3565425"/>
            <a:chExt cx="8280399" cy="2099841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3DCF985C-9A93-2E48-1BB6-62CF9B44F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306" b="23736"/>
            <a:stretch/>
          </p:blipFill>
          <p:spPr>
            <a:xfrm>
              <a:off x="685800" y="3685667"/>
              <a:ext cx="8280399" cy="19795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3801BC-5DA6-A847-A1CB-1CB38F5A7EE2}"/>
                </a:ext>
              </a:extLst>
            </p:cNvPr>
            <p:cNvSpPr txBox="1"/>
            <p:nvPr/>
          </p:nvSpPr>
          <p:spPr>
            <a:xfrm>
              <a:off x="2179740" y="3565425"/>
              <a:ext cx="387012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Background estimation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261470-B93D-F13C-89C8-4B206EE2161E}"/>
              </a:ext>
            </a:extLst>
          </p:cNvPr>
          <p:cNvGrpSpPr/>
          <p:nvPr/>
        </p:nvGrpSpPr>
        <p:grpSpPr>
          <a:xfrm>
            <a:off x="1301306" y="3483308"/>
            <a:ext cx="7728229" cy="2585605"/>
            <a:chOff x="1282700" y="4272395"/>
            <a:chExt cx="7728229" cy="2585605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73D69E9E-BEBB-01C6-32D9-77476250B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750"/>
            <a:stretch/>
          </p:blipFill>
          <p:spPr>
            <a:xfrm>
              <a:off x="1282700" y="4295634"/>
              <a:ext cx="7728229" cy="25623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98F65E-5FA2-E45C-AC77-AC14379C02E2}"/>
                </a:ext>
              </a:extLst>
            </p:cNvPr>
            <p:cNvSpPr txBox="1"/>
            <p:nvPr/>
          </p:nvSpPr>
          <p:spPr>
            <a:xfrm>
              <a:off x="2708478" y="4272395"/>
              <a:ext cx="3666759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Luminosity estimation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97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8F0E1B4-5C13-8878-A375-F905CE6A8D38}"/>
              </a:ext>
            </a:extLst>
          </p:cNvPr>
          <p:cNvGrpSpPr/>
          <p:nvPr/>
        </p:nvGrpSpPr>
        <p:grpSpPr>
          <a:xfrm>
            <a:off x="259128" y="1651461"/>
            <a:ext cx="3362612" cy="2449206"/>
            <a:chOff x="98676" y="4111837"/>
            <a:chExt cx="3362612" cy="2449206"/>
          </a:xfrm>
        </p:grpSpPr>
        <p:grpSp>
          <p:nvGrpSpPr>
            <p:cNvPr id="4" name="Gruppo 13">
              <a:extLst>
                <a:ext uri="{FF2B5EF4-FFF2-40B4-BE49-F238E27FC236}">
                  <a16:creationId xmlns:a16="http://schemas.microsoft.com/office/drawing/2014/main" id="{633CAEE1-D3C0-6BD3-BA9D-E85029551364}"/>
                </a:ext>
              </a:extLst>
            </p:cNvPr>
            <p:cNvGrpSpPr/>
            <p:nvPr/>
          </p:nvGrpSpPr>
          <p:grpSpPr>
            <a:xfrm>
              <a:off x="98676" y="4111837"/>
              <a:ext cx="3362612" cy="1774385"/>
              <a:chOff x="2885456" y="4376679"/>
              <a:chExt cx="4483482" cy="2365847"/>
            </a:xfrm>
          </p:grpSpPr>
          <p:grpSp>
            <p:nvGrpSpPr>
              <p:cNvPr id="6" name="Gruppo 12">
                <a:extLst>
                  <a:ext uri="{FF2B5EF4-FFF2-40B4-BE49-F238E27FC236}">
                    <a16:creationId xmlns:a16="http://schemas.microsoft.com/office/drawing/2014/main" id="{E8E4EBC9-2600-AA34-1A2A-CA3B2004B17F}"/>
                  </a:ext>
                </a:extLst>
              </p:cNvPr>
              <p:cNvGrpSpPr/>
              <p:nvPr/>
            </p:nvGrpSpPr>
            <p:grpSpPr>
              <a:xfrm>
                <a:off x="2885456" y="4376679"/>
                <a:ext cx="4483482" cy="2365847"/>
                <a:chOff x="2209800" y="1545351"/>
                <a:chExt cx="7772400" cy="3767298"/>
              </a:xfrm>
            </p:grpSpPr>
            <p:pic>
              <p:nvPicPr>
                <p:cNvPr id="8" name="Immagine 4">
                  <a:extLst>
                    <a:ext uri="{FF2B5EF4-FFF2-40B4-BE49-F238E27FC236}">
                      <a16:creationId xmlns:a16="http://schemas.microsoft.com/office/drawing/2014/main" id="{CE3A4213-AECA-7295-2501-3A8ED44704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09800" y="1545351"/>
                  <a:ext cx="7772400" cy="3767298"/>
                </a:xfrm>
                <a:prstGeom prst="round2DiagRect">
                  <a:avLst>
                    <a:gd name="adj1" fmla="val 12916"/>
                    <a:gd name="adj2" fmla="val 12136"/>
                  </a:avLst>
                </a:prstGeom>
                <a:ln w="63500">
                  <a:solidFill>
                    <a:srgbClr val="00B050"/>
                  </a:solidFill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CasellaDiTesto 5">
                      <a:extLst>
                        <a:ext uri="{FF2B5EF4-FFF2-40B4-BE49-F238E27FC236}">
                          <a16:creationId xmlns:a16="http://schemas.microsoft.com/office/drawing/2014/main" id="{2534BACF-23E4-53FB-DA97-A07EA3C4D0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3320" y="3311892"/>
                      <a:ext cx="1577522" cy="539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50" dirty="0"/>
                        <a:t>Ti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6" name="CasellaDiTesto 5">
                      <a:extLst>
                        <a:ext uri="{FF2B5EF4-FFF2-40B4-BE49-F238E27FC236}">
                          <a16:creationId xmlns:a16="http://schemas.microsoft.com/office/drawing/2014/main" id="{5B6174EC-A50F-419B-94D7-5D07B44FFE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3320" y="3311892"/>
                      <a:ext cx="1577522" cy="53910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b="-119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CasellaDiTesto 8">
                      <a:extLst>
                        <a:ext uri="{FF2B5EF4-FFF2-40B4-BE49-F238E27FC236}">
                          <a16:creationId xmlns:a16="http://schemas.microsoft.com/office/drawing/2014/main" id="{6D627430-D538-2F5A-88D6-E308A5BEFD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80544" y="1779580"/>
                      <a:ext cx="1529916" cy="539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50" dirty="0"/>
                        <a:t>Cu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9" name="CasellaDiTesto 8">
                      <a:extLst>
                        <a:ext uri="{FF2B5EF4-FFF2-40B4-BE49-F238E27FC236}">
                          <a16:creationId xmlns:a16="http://schemas.microsoft.com/office/drawing/2014/main" id="{DFED1AAC-5EAD-6696-5FA8-A5D0A35BF8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80544" y="1779580"/>
                      <a:ext cx="1529916" cy="53910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b="-1463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CasellaDiTesto 9">
                      <a:extLst>
                        <a:ext uri="{FF2B5EF4-FFF2-40B4-BE49-F238E27FC236}">
                          <a16:creationId xmlns:a16="http://schemas.microsoft.com/office/drawing/2014/main" id="{9C879E1A-2AC2-7342-1EA2-46F133D667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24604" y="4300466"/>
                      <a:ext cx="1877030" cy="53910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50" dirty="0"/>
                        <a:t>Fe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10" name="CasellaDiTesto 9">
                      <a:extLst>
                        <a:ext uri="{FF2B5EF4-FFF2-40B4-BE49-F238E27FC236}">
                          <a16:creationId xmlns:a16="http://schemas.microsoft.com/office/drawing/2014/main" id="{FC8EAE12-2DAB-9F11-9227-4751BEFEC4C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24604" y="4300466"/>
                      <a:ext cx="1877030" cy="53910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b="-119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CasellaDiTesto 10">
                      <a:extLst>
                        <a:ext uri="{FF2B5EF4-FFF2-40B4-BE49-F238E27FC236}">
                          <a16:creationId xmlns:a16="http://schemas.microsoft.com/office/drawing/2014/main" id="{6B162C6B-1271-272A-1C20-057E20616C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9830" y="4310343"/>
                      <a:ext cx="1667785" cy="5695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50" dirty="0"/>
                        <a:t>Ti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oMath>
                      </a14:m>
                      <a:endParaRPr lang="en-GB" sz="1050" dirty="0"/>
                    </a:p>
                  </p:txBody>
                </p:sp>
              </mc:Choice>
              <mc:Fallback xmlns="">
                <p:sp>
                  <p:nvSpPr>
                    <p:cNvPr id="11" name="CasellaDiTesto 10">
                      <a:extLst>
                        <a:ext uri="{FF2B5EF4-FFF2-40B4-BE49-F238E27FC236}">
                          <a16:creationId xmlns:a16="http://schemas.microsoft.com/office/drawing/2014/main" id="{28CB6952-F448-4A71-CF31-E3A46E01D6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9830" y="4310343"/>
                      <a:ext cx="1667785" cy="569598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b="-68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" name="CasellaDiTesto 2">
                <a:extLst>
                  <a:ext uri="{FF2B5EF4-FFF2-40B4-BE49-F238E27FC236}">
                    <a16:creationId xmlns:a16="http://schemas.microsoft.com/office/drawing/2014/main" id="{C9927E83-A39A-0C87-6FD6-CA3D81942736}"/>
                  </a:ext>
                </a:extLst>
              </p:cNvPr>
              <p:cNvSpPr txBox="1"/>
              <p:nvPr/>
            </p:nvSpPr>
            <p:spPr>
              <a:xfrm>
                <a:off x="4643929" y="4542040"/>
                <a:ext cx="1393058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SDD Calibration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300CBE-EDC7-3AAA-CFB0-2BF9CFDD796D}"/>
                </a:ext>
              </a:extLst>
            </p:cNvPr>
            <p:cNvSpPr txBox="1"/>
            <p:nvPr/>
          </p:nvSpPr>
          <p:spPr>
            <a:xfrm>
              <a:off x="110968" y="6037823"/>
              <a:ext cx="2323029" cy="52322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 b="1" i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modern algorithms and machine learning techniques</a:t>
              </a:r>
              <a:endParaRPr kumimoji="0" lang="en-GB" sz="1400" b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B22FE2-885A-81A9-39B9-CDBBB34CCD6B}"/>
              </a:ext>
            </a:extLst>
          </p:cNvPr>
          <p:cNvGrpSpPr/>
          <p:nvPr/>
        </p:nvGrpSpPr>
        <p:grpSpPr>
          <a:xfrm>
            <a:off x="295565" y="72233"/>
            <a:ext cx="1377455" cy="1386298"/>
            <a:chOff x="397728" y="2341045"/>
            <a:chExt cx="1926879" cy="219483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24B189-2C93-A638-60D6-11C85B324B28}"/>
                </a:ext>
              </a:extLst>
            </p:cNvPr>
            <p:cNvGrpSpPr/>
            <p:nvPr/>
          </p:nvGrpSpPr>
          <p:grpSpPr>
            <a:xfrm>
              <a:off x="397728" y="2341045"/>
              <a:ext cx="1926879" cy="2194838"/>
              <a:chOff x="397728" y="2183874"/>
              <a:chExt cx="1926879" cy="219483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868480-A957-DF8C-CB64-782D6E55AE02}"/>
                  </a:ext>
                </a:extLst>
              </p:cNvPr>
              <p:cNvGrpSpPr/>
              <p:nvPr/>
            </p:nvGrpSpPr>
            <p:grpSpPr>
              <a:xfrm>
                <a:off x="397728" y="2183874"/>
                <a:ext cx="1926879" cy="2194838"/>
                <a:chOff x="2645121" y="1319811"/>
                <a:chExt cx="1926879" cy="2194838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8C8BB96-93AF-4EFE-9CB8-582767F1DAB2}"/>
                    </a:ext>
                  </a:extLst>
                </p:cNvPr>
                <p:cNvSpPr txBox="1"/>
                <p:nvPr/>
              </p:nvSpPr>
              <p:spPr>
                <a:xfrm>
                  <a:off x="2751899" y="3222279"/>
                  <a:ext cx="1713321" cy="2923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00" b="1" dirty="0">
                      <a:solidFill>
                        <a:srgbClr val="374957"/>
                      </a:solidFill>
                      <a:effectLst/>
                      <a:latin typeface="Inter"/>
                    </a:rPr>
                    <a:t>© Designed by </a:t>
                  </a:r>
                  <a:r>
                    <a:rPr lang="en-US" sz="600" b="1" dirty="0" err="1">
                      <a:solidFill>
                        <a:srgbClr val="374957"/>
                      </a:solidFill>
                      <a:effectLst/>
                      <a:latin typeface="Inter"/>
                    </a:rPr>
                    <a:t>Freepik</a:t>
                  </a:r>
                  <a:endParaRPr lang="en-US" sz="600" b="1" dirty="0"/>
                </a:p>
              </p:txBody>
            </p:sp>
            <p:pic>
              <p:nvPicPr>
                <p:cNvPr id="20" name="Picture 19" descr="A blue and black outline of a head with a gear inside&#10;&#10;Description automatically generated">
                  <a:extLst>
                    <a:ext uri="{FF2B5EF4-FFF2-40B4-BE49-F238E27FC236}">
                      <a16:creationId xmlns:a16="http://schemas.microsoft.com/office/drawing/2014/main" id="{59D3EA60-0FB6-2179-DF1B-12E0996FF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45121" y="1319811"/>
                  <a:ext cx="1926879" cy="1926879"/>
                </a:xfrm>
                <a:prstGeom prst="rect">
                  <a:avLst/>
                </a:prstGeom>
              </p:spPr>
            </p:pic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8885F6D-CF19-EFB5-617C-5716A39D3BD1}"/>
                  </a:ext>
                </a:extLst>
              </p:cNvPr>
              <p:cNvSpPr/>
              <p:nvPr/>
            </p:nvSpPr>
            <p:spPr>
              <a:xfrm>
                <a:off x="2162174" y="2409492"/>
                <a:ext cx="144000" cy="144000"/>
              </a:xfrm>
              <a:prstGeom prst="ellipse">
                <a:avLst/>
              </a:prstGeom>
              <a:solidFill>
                <a:schemeClr val="accent6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BD0C9F-F1DF-B20A-46BE-9EA326E92995}"/>
                  </a:ext>
                </a:extLst>
              </p:cNvPr>
              <p:cNvSpPr/>
              <p:nvPr/>
            </p:nvSpPr>
            <p:spPr>
              <a:xfrm>
                <a:off x="2162174" y="2930879"/>
                <a:ext cx="144000" cy="144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BCC6B3A-1017-8975-961A-7FF2818879EB}"/>
                </a:ext>
              </a:extLst>
            </p:cNvPr>
            <p:cNvSpPr/>
            <p:nvPr/>
          </p:nvSpPr>
          <p:spPr>
            <a:xfrm>
              <a:off x="2164370" y="3609437"/>
              <a:ext cx="144000" cy="144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1BDEEE-0F2B-50F1-CCC7-8D4B7399E032}"/>
              </a:ext>
            </a:extLst>
          </p:cNvPr>
          <p:cNvSpPr txBox="1"/>
          <p:nvPr/>
        </p:nvSpPr>
        <p:spPr>
          <a:xfrm>
            <a:off x="1768657" y="44383"/>
            <a:ext cx="5160044" cy="954107"/>
          </a:xfrm>
          <a:prstGeom prst="rect">
            <a:avLst/>
          </a:prstGeom>
          <a:solidFill>
            <a:srgbClr val="4087AE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Powerful analysis tools  </a:t>
            </a:r>
          </a:p>
          <a:p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steps in data analysis</a:t>
            </a:r>
          </a:p>
        </p:txBody>
      </p:sp>
      <p:grpSp>
        <p:nvGrpSpPr>
          <p:cNvPr id="23" name="Gruppo 71">
            <a:extLst>
              <a:ext uri="{FF2B5EF4-FFF2-40B4-BE49-F238E27FC236}">
                <a16:creationId xmlns:a16="http://schemas.microsoft.com/office/drawing/2014/main" id="{4BA57744-8E31-69B0-D7D6-972A6AEF6283}"/>
              </a:ext>
            </a:extLst>
          </p:cNvPr>
          <p:cNvGrpSpPr/>
          <p:nvPr/>
        </p:nvGrpSpPr>
        <p:grpSpPr>
          <a:xfrm>
            <a:off x="2978134" y="2999777"/>
            <a:ext cx="3362612" cy="1678559"/>
            <a:chOff x="3524660" y="2775714"/>
            <a:chExt cx="4483482" cy="2238079"/>
          </a:xfrm>
        </p:grpSpPr>
        <p:pic>
          <p:nvPicPr>
            <p:cNvPr id="24" name="Immagine 11">
              <a:extLst>
                <a:ext uri="{FF2B5EF4-FFF2-40B4-BE49-F238E27FC236}">
                  <a16:creationId xmlns:a16="http://schemas.microsoft.com/office/drawing/2014/main" id="{D7E87757-A0C6-6574-55B6-A0FA37EE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524660" y="2775714"/>
              <a:ext cx="4483482" cy="223807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A00E7"/>
              </a:solidFill>
              <a:miter lim="800000"/>
            </a:ln>
            <a:effectLst>
              <a:outerShdw blurRad="254000" algn="tl" rotWithShape="0">
                <a:srgbClr val="000000">
                  <a:alpha val="46277"/>
                </a:srgbClr>
              </a:outerShdw>
            </a:effectLst>
          </p:spPr>
        </p:pic>
        <p:sp>
          <p:nvSpPr>
            <p:cNvPr id="25" name="CasellaDiTesto 2">
              <a:extLst>
                <a:ext uri="{FF2B5EF4-FFF2-40B4-BE49-F238E27FC236}">
                  <a16:creationId xmlns:a16="http://schemas.microsoft.com/office/drawing/2014/main" id="{D7197E27-DE7A-2115-EF25-3337BDE7FFB2}"/>
                </a:ext>
              </a:extLst>
            </p:cNvPr>
            <p:cNvSpPr txBox="1"/>
            <p:nvPr/>
          </p:nvSpPr>
          <p:spPr>
            <a:xfrm>
              <a:off x="3970845" y="2898534"/>
              <a:ext cx="3157224" cy="677108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35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spectrum</a:t>
              </a:r>
              <a:br>
                <a:rPr lang="en-US" sz="135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35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(before background rejection)</a:t>
              </a:r>
            </a:p>
          </p:txBody>
        </p:sp>
      </p:grpSp>
      <p:grpSp>
        <p:nvGrpSpPr>
          <p:cNvPr id="51" name="Gruppo 72">
            <a:extLst>
              <a:ext uri="{FF2B5EF4-FFF2-40B4-BE49-F238E27FC236}">
                <a16:creationId xmlns:a16="http://schemas.microsoft.com/office/drawing/2014/main" id="{EAC904FD-EFFC-4DEA-578B-685DEE992A09}"/>
              </a:ext>
            </a:extLst>
          </p:cNvPr>
          <p:cNvGrpSpPr/>
          <p:nvPr/>
        </p:nvGrpSpPr>
        <p:grpSpPr>
          <a:xfrm>
            <a:off x="4883283" y="3969702"/>
            <a:ext cx="4140101" cy="2562247"/>
            <a:chOff x="6383964" y="201478"/>
            <a:chExt cx="5520135" cy="3416329"/>
          </a:xfrm>
        </p:grpSpPr>
        <p:pic>
          <p:nvPicPr>
            <p:cNvPr id="52" name="Immagine 68">
              <a:extLst>
                <a:ext uri="{FF2B5EF4-FFF2-40B4-BE49-F238E27FC236}">
                  <a16:creationId xmlns:a16="http://schemas.microsoft.com/office/drawing/2014/main" id="{8B8D39B4-7740-2D25-6320-B201C93D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383964" y="201478"/>
              <a:ext cx="5520135" cy="3416329"/>
            </a:xfrm>
            <a:prstGeom prst="round2DiagRect">
              <a:avLst>
                <a:gd name="adj1" fmla="val 0"/>
                <a:gd name="adj2" fmla="val 0"/>
              </a:avLst>
            </a:prstGeom>
            <a:ln w="85725">
              <a:solidFill>
                <a:srgbClr val="FF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asellaDiTesto 2">
                  <a:extLst>
                    <a:ext uri="{FF2B5EF4-FFF2-40B4-BE49-F238E27FC236}">
                      <a16:creationId xmlns:a16="http://schemas.microsoft.com/office/drawing/2014/main" id="{AE618233-34BB-BFC5-B10E-A5CF4F01B67B}"/>
                    </a:ext>
                  </a:extLst>
                </p:cNvPr>
                <p:cNvSpPr txBox="1"/>
                <p:nvPr/>
              </p:nvSpPr>
              <p:spPr>
                <a:xfrm>
                  <a:off x="7055201" y="328097"/>
                  <a:ext cx="3338050" cy="95410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wrap="square" rtlCol="0">
                  <a:spAutoFit/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pPr algn="ctr"/>
                  <a:r>
                    <a:rPr lang="en-US" sz="135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Energy spectrum</a:t>
                  </a:r>
                  <a:br>
                    <a:rPr lang="en-US" sz="135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35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(asynchronous background reduced by a factor </a:t>
                  </a:r>
                  <a14:m>
                    <m:oMath xmlns:m="http://schemas.openxmlformats.org/officeDocument/2006/math">
                      <m:r>
                        <a:rPr lang="it-IT" sz="135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∼</m:t>
                      </m:r>
                    </m:oMath>
                  </a14:m>
                  <a:r>
                    <a:rPr lang="en-US" sz="135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  <a:r>
                    <a:rPr lang="en-US" sz="1350" baseline="3000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4</a:t>
                  </a:r>
                  <a:r>
                    <a:rPr lang="en-US" sz="1350" dirty="0">
                      <a:solidFill>
                        <a:srgbClr val="00206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0" name="CasellaDiTesto 2">
                  <a:extLst>
                    <a:ext uri="{FF2B5EF4-FFF2-40B4-BE49-F238E27FC236}">
                      <a16:creationId xmlns:a16="http://schemas.microsoft.com/office/drawing/2014/main" id="{A93AC1FC-3957-127A-695F-1CFC3ACA8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5201" y="328097"/>
                  <a:ext cx="3338050" cy="954108"/>
                </a:xfrm>
                <a:prstGeom prst="rect">
                  <a:avLst/>
                </a:prstGeom>
                <a:blipFill>
                  <a:blip r:embed="rId16"/>
                  <a:stretch>
                    <a:fillRect t="-1709" b="-8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3B0C3B7-4890-C820-2CAC-17B6AF22031B}"/>
              </a:ext>
            </a:extLst>
          </p:cNvPr>
          <p:cNvGrpSpPr/>
          <p:nvPr/>
        </p:nvGrpSpPr>
        <p:grpSpPr>
          <a:xfrm>
            <a:off x="4016151" y="957475"/>
            <a:ext cx="4612316" cy="2374440"/>
            <a:chOff x="4016151" y="957475"/>
            <a:chExt cx="4612316" cy="2374440"/>
          </a:xfrm>
        </p:grpSpPr>
        <p:grpSp>
          <p:nvGrpSpPr>
            <p:cNvPr id="29" name="Gruppo 73">
              <a:extLst>
                <a:ext uri="{FF2B5EF4-FFF2-40B4-BE49-F238E27FC236}">
                  <a16:creationId xmlns:a16="http://schemas.microsoft.com/office/drawing/2014/main" id="{E2DA762E-A79E-9790-6DE5-A6A428B919E6}"/>
                </a:ext>
              </a:extLst>
            </p:cNvPr>
            <p:cNvGrpSpPr/>
            <p:nvPr/>
          </p:nvGrpSpPr>
          <p:grpSpPr>
            <a:xfrm>
              <a:off x="6075102" y="1629819"/>
              <a:ext cx="2553365" cy="1702096"/>
              <a:chOff x="2373309" y="471341"/>
              <a:chExt cx="3014671" cy="2110689"/>
            </a:xfrm>
          </p:grpSpPr>
          <p:pic>
            <p:nvPicPr>
              <p:cNvPr id="30" name="Immagine 30">
                <a:extLst>
                  <a:ext uri="{FF2B5EF4-FFF2-40B4-BE49-F238E27FC236}">
                    <a16:creationId xmlns:a16="http://schemas.microsoft.com/office/drawing/2014/main" id="{93123F3D-177C-07E8-7DEF-A784873634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3309" y="471341"/>
                <a:ext cx="3014671" cy="2110689"/>
              </a:xfrm>
              <a:prstGeom prst="rect">
                <a:avLst/>
              </a:prstGeom>
              <a:ln w="28575" cap="rnd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206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31" name="Rettangolo 59">
                <a:extLst>
                  <a:ext uri="{FF2B5EF4-FFF2-40B4-BE49-F238E27FC236}">
                    <a16:creationId xmlns:a16="http://schemas.microsoft.com/office/drawing/2014/main" id="{A9EBDBBD-2823-28E4-7A76-03D735830745}"/>
                  </a:ext>
                </a:extLst>
              </p:cNvPr>
              <p:cNvSpPr/>
              <p:nvPr/>
            </p:nvSpPr>
            <p:spPr>
              <a:xfrm>
                <a:off x="3182367" y="1828799"/>
                <a:ext cx="355312" cy="2665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32" name="Rettangolo 60">
                <a:extLst>
                  <a:ext uri="{FF2B5EF4-FFF2-40B4-BE49-F238E27FC236}">
                    <a16:creationId xmlns:a16="http://schemas.microsoft.com/office/drawing/2014/main" id="{C04C0D47-8CBE-EA3D-5278-2B8181F000BF}"/>
                  </a:ext>
                </a:extLst>
              </p:cNvPr>
              <p:cNvSpPr/>
              <p:nvPr/>
            </p:nvSpPr>
            <p:spPr>
              <a:xfrm>
                <a:off x="4105882" y="1119416"/>
                <a:ext cx="355312" cy="26653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33" name="CasellaDiTesto 61">
                <a:extLst>
                  <a:ext uri="{FF2B5EF4-FFF2-40B4-BE49-F238E27FC236}">
                    <a16:creationId xmlns:a16="http://schemas.microsoft.com/office/drawing/2014/main" id="{719CEA08-8EF1-554F-0B53-4D40243D6D2F}"/>
                  </a:ext>
                </a:extLst>
              </p:cNvPr>
              <p:cNvSpPr txBox="1"/>
              <p:nvPr/>
            </p:nvSpPr>
            <p:spPr>
              <a:xfrm>
                <a:off x="2843838" y="1397680"/>
                <a:ext cx="836112" cy="738664"/>
              </a:xfrm>
              <a:prstGeom prst="rect">
                <a:avLst/>
              </a:prstGeom>
              <a:solidFill>
                <a:schemeClr val="bg1">
                  <a:alpha val="6374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>
                    <a:solidFill>
                      <a:srgbClr val="FF0000"/>
                    </a:solidFill>
                  </a:rPr>
                  <a:t>kaons</a:t>
                </a:r>
              </a:p>
            </p:txBody>
          </p:sp>
          <p:sp>
            <p:nvSpPr>
              <p:cNvPr id="34" name="CasellaDiTesto 62">
                <a:extLst>
                  <a:ext uri="{FF2B5EF4-FFF2-40B4-BE49-F238E27FC236}">
                    <a16:creationId xmlns:a16="http://schemas.microsoft.com/office/drawing/2014/main" id="{7D9863BA-60F9-F219-75FF-D4854904C184}"/>
                  </a:ext>
                </a:extLst>
              </p:cNvPr>
              <p:cNvSpPr txBox="1"/>
              <p:nvPr/>
            </p:nvSpPr>
            <p:spPr>
              <a:xfrm>
                <a:off x="3537678" y="695982"/>
                <a:ext cx="836112" cy="738664"/>
              </a:xfrm>
              <a:prstGeom prst="rect">
                <a:avLst/>
              </a:prstGeom>
              <a:solidFill>
                <a:schemeClr val="bg1">
                  <a:alpha val="6374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500" dirty="0">
                    <a:solidFill>
                      <a:srgbClr val="FF0000"/>
                    </a:solidFill>
                  </a:rPr>
                  <a:t>kaons</a:t>
                </a:r>
              </a:p>
            </p:txBody>
          </p:sp>
        </p:grpSp>
        <p:grpSp>
          <p:nvGrpSpPr>
            <p:cNvPr id="35" name="Gruppo 15">
              <a:extLst>
                <a:ext uri="{FF2B5EF4-FFF2-40B4-BE49-F238E27FC236}">
                  <a16:creationId xmlns:a16="http://schemas.microsoft.com/office/drawing/2014/main" id="{B75DA25D-03FC-8D34-F2E9-8FF091B2CE2A}"/>
                </a:ext>
              </a:extLst>
            </p:cNvPr>
            <p:cNvGrpSpPr/>
            <p:nvPr/>
          </p:nvGrpSpPr>
          <p:grpSpPr>
            <a:xfrm>
              <a:off x="4016151" y="1004147"/>
              <a:ext cx="2220658" cy="1534506"/>
              <a:chOff x="3149946" y="1642816"/>
              <a:chExt cx="5873675" cy="4405256"/>
            </a:xfrm>
          </p:grpSpPr>
          <p:grpSp>
            <p:nvGrpSpPr>
              <p:cNvPr id="36" name="Gruppo 16">
                <a:extLst>
                  <a:ext uri="{FF2B5EF4-FFF2-40B4-BE49-F238E27FC236}">
                    <a16:creationId xmlns:a16="http://schemas.microsoft.com/office/drawing/2014/main" id="{E1C9722D-71D7-A13D-CCF8-57FACDF177B0}"/>
                  </a:ext>
                </a:extLst>
              </p:cNvPr>
              <p:cNvGrpSpPr/>
              <p:nvPr/>
            </p:nvGrpSpPr>
            <p:grpSpPr>
              <a:xfrm>
                <a:off x="3149946" y="1642816"/>
                <a:ext cx="5873675" cy="4405256"/>
                <a:chOff x="3149946" y="1642816"/>
                <a:chExt cx="5873675" cy="4405256"/>
              </a:xfrm>
            </p:grpSpPr>
            <p:pic>
              <p:nvPicPr>
                <p:cNvPr id="42" name="Immagine 22" descr="Immagine che contiene mugnaio&#10;&#10;Descrizione generata automaticamente">
                  <a:extLst>
                    <a:ext uri="{FF2B5EF4-FFF2-40B4-BE49-F238E27FC236}">
                      <a16:creationId xmlns:a16="http://schemas.microsoft.com/office/drawing/2014/main" id="{99825536-D5DF-4B38-E80F-230CEACC1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9946" y="1642816"/>
                  <a:ext cx="5873675" cy="4405256"/>
                </a:xfrm>
                <a:prstGeom prst="rect">
                  <a:avLst/>
                </a:prstGeom>
                <a:ln w="28575" cap="rnd">
                  <a:solidFill>
                    <a:schemeClr val="tx1"/>
                  </a:solidFill>
                </a:ln>
                <a:effectLst>
                  <a:outerShdw blurRad="381000" dist="292100" dir="5400000" sx="-80000" sy="-18000" rotWithShape="0">
                    <a:srgbClr val="0A00E7">
                      <a:alpha val="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43" name="Ovale 23">
                  <a:extLst>
                    <a:ext uri="{FF2B5EF4-FFF2-40B4-BE49-F238E27FC236}">
                      <a16:creationId xmlns:a16="http://schemas.microsoft.com/office/drawing/2014/main" id="{CD07A796-1198-DE7F-FD83-F2BD80E547DC}"/>
                    </a:ext>
                  </a:extLst>
                </p:cNvPr>
                <p:cNvSpPr/>
                <p:nvPr/>
              </p:nvSpPr>
              <p:spPr>
                <a:xfrm>
                  <a:off x="6386018" y="3816476"/>
                  <a:ext cx="72000" cy="72000"/>
                </a:xfrm>
                <a:prstGeom prst="ellipse">
                  <a:avLst/>
                </a:prstGeom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44" name="Connettore 2 24">
                  <a:extLst>
                    <a:ext uri="{FF2B5EF4-FFF2-40B4-BE49-F238E27FC236}">
                      <a16:creationId xmlns:a16="http://schemas.microsoft.com/office/drawing/2014/main" id="{1680FFD5-BF21-7956-EDD3-4A5F9FB37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30777" y="3856972"/>
                  <a:ext cx="2290259" cy="85964"/>
                </a:xfrm>
                <a:prstGeom prst="straightConnector1">
                  <a:avLst/>
                </a:prstGeom>
                <a:ln w="28575">
                  <a:solidFill>
                    <a:srgbClr val="0054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2 25">
                  <a:extLst>
                    <a:ext uri="{FF2B5EF4-FFF2-40B4-BE49-F238E27FC236}">
                      <a16:creationId xmlns:a16="http://schemas.microsoft.com/office/drawing/2014/main" id="{6BC877BA-D583-D336-9ACD-19CDB34EBB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04528" y="3803230"/>
                  <a:ext cx="1870621" cy="4949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CasellaDiTesto 26">
                  <a:extLst>
                    <a:ext uri="{FF2B5EF4-FFF2-40B4-BE49-F238E27FC236}">
                      <a16:creationId xmlns:a16="http://schemas.microsoft.com/office/drawing/2014/main" id="{4D004056-81E0-3F53-2CFD-B933E6711995}"/>
                    </a:ext>
                  </a:extLst>
                </p:cNvPr>
                <p:cNvSpPr txBox="1"/>
                <p:nvPr/>
              </p:nvSpPr>
              <p:spPr>
                <a:xfrm>
                  <a:off x="7176004" y="3373984"/>
                  <a:ext cx="911039" cy="159041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b="1" dirty="0">
                      <a:solidFill>
                        <a:srgbClr val="FF0000"/>
                      </a:solidFill>
                    </a:rPr>
                    <a:t>e</a:t>
                  </a:r>
                  <a:r>
                    <a:rPr lang="en-US" sz="1500" b="1" baseline="30000" dirty="0">
                      <a:solidFill>
                        <a:srgbClr val="FF0000"/>
                      </a:solidFill>
                    </a:rPr>
                    <a:t>+</a:t>
                  </a:r>
                  <a:endParaRPr lang="en-US" sz="15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7" name="CasellaDiTesto 27">
                  <a:extLst>
                    <a:ext uri="{FF2B5EF4-FFF2-40B4-BE49-F238E27FC236}">
                      <a16:creationId xmlns:a16="http://schemas.microsoft.com/office/drawing/2014/main" id="{E89409B6-2741-A3A3-90E1-C1A7B2121EE0}"/>
                    </a:ext>
                  </a:extLst>
                </p:cNvPr>
                <p:cNvSpPr txBox="1"/>
                <p:nvPr/>
              </p:nvSpPr>
              <p:spPr>
                <a:xfrm>
                  <a:off x="4726862" y="3405411"/>
                  <a:ext cx="1005328" cy="927741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b="1" dirty="0">
                      <a:solidFill>
                        <a:srgbClr val="0054FF"/>
                      </a:solidFill>
                    </a:rPr>
                    <a:t>e</a:t>
                  </a:r>
                  <a:r>
                    <a:rPr lang="en-US" sz="1500" b="1" baseline="30000" dirty="0">
                      <a:solidFill>
                        <a:srgbClr val="0054FF"/>
                      </a:solidFill>
                    </a:rPr>
                    <a:t>-</a:t>
                  </a:r>
                  <a:endParaRPr lang="en-US" sz="1500" b="1" dirty="0">
                    <a:solidFill>
                      <a:srgbClr val="0054FF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Stella a 12 punte 17">
                    <a:extLst>
                      <a:ext uri="{FF2B5EF4-FFF2-40B4-BE49-F238E27FC236}">
                        <a16:creationId xmlns:a16="http://schemas.microsoft.com/office/drawing/2014/main" id="{5DB53C40-8931-C476-EB57-8C6E4E66B6C0}"/>
                      </a:ext>
                    </a:extLst>
                  </p:cNvPr>
                  <p:cNvSpPr/>
                  <p:nvPr/>
                </p:nvSpPr>
                <p:spPr>
                  <a:xfrm>
                    <a:off x="6282996" y="3745256"/>
                    <a:ext cx="272667" cy="247516"/>
                  </a:xfrm>
                  <a:prstGeom prst="star12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0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GB" sz="105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Stella a 12 punte 17">
                    <a:extLst>
                      <a:ext uri="{FF2B5EF4-FFF2-40B4-BE49-F238E27FC236}">
                        <a16:creationId xmlns:a16="http://schemas.microsoft.com/office/drawing/2014/main" id="{5DB53C40-8931-C476-EB57-8C6E4E66B6C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2996" y="3745256"/>
                    <a:ext cx="272667" cy="247516"/>
                  </a:xfrm>
                  <a:prstGeom prst="star12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 w="28575">
                    <a:solidFill>
                      <a:schemeClr val="accent4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Connettore 2 18">
                <a:extLst>
                  <a:ext uri="{FF2B5EF4-FFF2-40B4-BE49-F238E27FC236}">
                    <a16:creationId xmlns:a16="http://schemas.microsoft.com/office/drawing/2014/main" id="{63F79920-1405-CF60-C225-620DFE5474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10132" y="2779414"/>
                <a:ext cx="9197" cy="109887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19">
                <a:extLst>
                  <a:ext uri="{FF2B5EF4-FFF2-40B4-BE49-F238E27FC236}">
                    <a16:creationId xmlns:a16="http://schemas.microsoft.com/office/drawing/2014/main" id="{B9831967-DCFD-6DCB-822D-CBE7B3F64A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9329" y="3878284"/>
                <a:ext cx="0" cy="1073962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CasellaDiTesto 20">
                    <a:extLst>
                      <a:ext uri="{FF2B5EF4-FFF2-40B4-BE49-F238E27FC236}">
                        <a16:creationId xmlns:a16="http://schemas.microsoft.com/office/drawing/2014/main" id="{9458BCBF-DC33-C4D5-9698-C1DF70AE1279}"/>
                      </a:ext>
                    </a:extLst>
                  </p:cNvPr>
                  <p:cNvSpPr txBox="1"/>
                  <p:nvPr/>
                </p:nvSpPr>
                <p:spPr>
                  <a:xfrm>
                    <a:off x="6474855" y="2617561"/>
                    <a:ext cx="742503" cy="596405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135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35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135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GB" sz="135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CasellaDiTesto 20">
                    <a:extLst>
                      <a:ext uri="{FF2B5EF4-FFF2-40B4-BE49-F238E27FC236}">
                        <a16:creationId xmlns:a16="http://schemas.microsoft.com/office/drawing/2014/main" id="{9458BCBF-DC33-C4D5-9698-C1DF70AE12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4855" y="2617561"/>
                    <a:ext cx="742503" cy="596405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 l="-7843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CasellaDiTesto 21">
                    <a:extLst>
                      <a:ext uri="{FF2B5EF4-FFF2-40B4-BE49-F238E27FC236}">
                        <a16:creationId xmlns:a16="http://schemas.microsoft.com/office/drawing/2014/main" id="{C0C64EEC-C31B-B7F7-2A49-87500D35AE15}"/>
                      </a:ext>
                    </a:extLst>
                  </p:cNvPr>
                  <p:cNvSpPr txBox="1"/>
                  <p:nvPr/>
                </p:nvSpPr>
                <p:spPr>
                  <a:xfrm>
                    <a:off x="6061090" y="4815854"/>
                    <a:ext cx="742503" cy="596405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1350" i="1">
                                  <a:solidFill>
                                    <a:srgbClr val="FF901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350" i="1">
                                  <a:solidFill>
                                    <a:srgbClr val="FF901C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1350" i="1">
                                  <a:solidFill>
                                    <a:srgbClr val="FF901C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GB" sz="1350" dirty="0">
                      <a:solidFill>
                        <a:srgbClr val="FF901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CasellaDiTesto 21">
                    <a:extLst>
                      <a:ext uri="{FF2B5EF4-FFF2-40B4-BE49-F238E27FC236}">
                        <a16:creationId xmlns:a16="http://schemas.microsoft.com/office/drawing/2014/main" id="{C0C64EEC-C31B-B7F7-2A49-87500D35AE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1090" y="4815854"/>
                    <a:ext cx="742503" cy="596405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7843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4" name="CasellaDiTesto 63">
              <a:extLst>
                <a:ext uri="{FF2B5EF4-FFF2-40B4-BE49-F238E27FC236}">
                  <a16:creationId xmlns:a16="http://schemas.microsoft.com/office/drawing/2014/main" id="{1F0172C5-97B5-1C4B-439A-1A11A71EA193}"/>
                </a:ext>
              </a:extLst>
            </p:cNvPr>
            <p:cNvSpPr txBox="1"/>
            <p:nvPr/>
          </p:nvSpPr>
          <p:spPr>
            <a:xfrm>
              <a:off x="7021289" y="957475"/>
              <a:ext cx="1099531" cy="600164"/>
            </a:xfrm>
            <a:prstGeom prst="rect">
              <a:avLst/>
            </a:prstGeom>
            <a:noFill/>
            <a:ln w="28575">
              <a:solidFill>
                <a:srgbClr val="0A00E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50" b="1" dirty="0">
                  <a:solidFill>
                    <a:srgbClr val="120E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KAON TRIGGER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E18AC3-682B-DB90-F099-202C28B6CF85}"/>
              </a:ext>
            </a:extLst>
          </p:cNvPr>
          <p:cNvGrpSpPr/>
          <p:nvPr/>
        </p:nvGrpSpPr>
        <p:grpSpPr>
          <a:xfrm>
            <a:off x="390805" y="4252115"/>
            <a:ext cx="4095780" cy="2332678"/>
            <a:chOff x="390805" y="4252115"/>
            <a:chExt cx="4095780" cy="233267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750B5AE-01BE-F9E6-605B-A73513C9F898}"/>
                </a:ext>
              </a:extLst>
            </p:cNvPr>
            <p:cNvGrpSpPr/>
            <p:nvPr/>
          </p:nvGrpSpPr>
          <p:grpSpPr>
            <a:xfrm>
              <a:off x="390805" y="4252115"/>
              <a:ext cx="4095780" cy="2259841"/>
              <a:chOff x="390805" y="4252115"/>
              <a:chExt cx="4095780" cy="2259841"/>
            </a:xfrm>
          </p:grpSpPr>
          <p:pic>
            <p:nvPicPr>
              <p:cNvPr id="48" name="Immagine 65">
                <a:extLst>
                  <a:ext uri="{FF2B5EF4-FFF2-40B4-BE49-F238E27FC236}">
                    <a16:creationId xmlns:a16="http://schemas.microsoft.com/office/drawing/2014/main" id="{78E98BE6-70B2-812C-FD67-FDF05D6A2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0805" y="4252115"/>
                <a:ext cx="2272230" cy="1712288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pic>
            <p:nvPicPr>
              <p:cNvPr id="49" name="Immagine 64" descr="Immagine che contiene oggetti in metallo, catena, padella&#10;&#10;Descrizione generata automaticamente">
                <a:extLst>
                  <a:ext uri="{FF2B5EF4-FFF2-40B4-BE49-F238E27FC236}">
                    <a16:creationId xmlns:a16="http://schemas.microsoft.com/office/drawing/2014/main" id="{9279AE4D-26E2-80CF-5DCE-DDB809AD5D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62185" y="4812874"/>
                <a:ext cx="2224400" cy="1699082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56" name="CasellaDiTesto 66">
              <a:extLst>
                <a:ext uri="{FF2B5EF4-FFF2-40B4-BE49-F238E27FC236}">
                  <a16:creationId xmlns:a16="http://schemas.microsoft.com/office/drawing/2014/main" id="{776B9424-C4C3-E90B-2FE3-2B40B8C4C51D}"/>
                </a:ext>
              </a:extLst>
            </p:cNvPr>
            <p:cNvSpPr txBox="1"/>
            <p:nvPr/>
          </p:nvSpPr>
          <p:spPr>
            <a:xfrm>
              <a:off x="837835" y="5984629"/>
              <a:ext cx="1262545" cy="600164"/>
            </a:xfrm>
            <a:prstGeom prst="rect">
              <a:avLst/>
            </a:prstGeom>
            <a:noFill/>
            <a:ln w="38100">
              <a:solidFill>
                <a:srgbClr val="0A00E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50" b="1" dirty="0">
                  <a:solidFill>
                    <a:srgbClr val="120E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SDDs</a:t>
              </a:r>
              <a:br>
                <a:rPr lang="it-IT" sz="1650" b="1" dirty="0">
                  <a:solidFill>
                    <a:srgbClr val="120E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it-IT" sz="1650" b="1" dirty="0" err="1">
                  <a:solidFill>
                    <a:srgbClr val="120E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Drift</a:t>
              </a:r>
              <a:r>
                <a:rPr lang="it-IT" sz="1650" b="1" dirty="0">
                  <a:solidFill>
                    <a:srgbClr val="120E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Time</a:t>
              </a:r>
              <a:endParaRPr lang="en-GB" sz="1650" b="1" dirty="0">
                <a:solidFill>
                  <a:srgbClr val="120E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52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5542CB6-7118-B658-3E9C-3B63817BC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44" y="2155849"/>
            <a:ext cx="3817769" cy="2180924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E5D7D83A-9697-1B44-8CCA-B3FC4A535BB6}"/>
              </a:ext>
            </a:extLst>
          </p:cNvPr>
          <p:cNvSpPr txBox="1"/>
          <p:nvPr/>
        </p:nvSpPr>
        <p:spPr>
          <a:xfrm>
            <a:off x="399266" y="711945"/>
            <a:ext cx="8134727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2400" b="1" spc="-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SDD energy calibration with ML and Differential Programming</a:t>
            </a:r>
            <a:endParaRPr lang="en-GB" sz="2400" b="1" spc="-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D2E9E0-EC6F-2DCD-3670-513178CE2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59" y="2759477"/>
            <a:ext cx="4316373" cy="26657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F09902-4500-7323-1BE7-8386C603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" y="4465769"/>
            <a:ext cx="3102390" cy="6535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03C5F30-4BEC-C96D-9FC1-1C3E9FDA8E00}"/>
              </a:ext>
            </a:extLst>
          </p:cNvPr>
          <p:cNvSpPr txBox="1"/>
          <p:nvPr/>
        </p:nvSpPr>
        <p:spPr>
          <a:xfrm>
            <a:off x="399266" y="5547567"/>
            <a:ext cx="4316373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Fabrizio Napolitano et al 2023 </a:t>
            </a:r>
            <a:r>
              <a:rPr lang="it-IT" sz="1350" dirty="0" err="1"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Meas</a:t>
            </a:r>
            <a:r>
              <a:rPr lang="it-IT" sz="1350" dirty="0"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. Sci. </a:t>
            </a:r>
            <a:r>
              <a:rPr lang="it-IT" sz="1350" dirty="0" err="1"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Technol</a:t>
            </a:r>
            <a:r>
              <a:rPr lang="it-IT" sz="1350" dirty="0"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. in press </a:t>
            </a:r>
            <a:r>
              <a:rPr lang="it-IT" sz="1350" dirty="0">
                <a:solidFill>
                  <a:srgbClr val="120EFF"/>
                </a:solidFill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https://</a:t>
            </a:r>
            <a:r>
              <a:rPr lang="it-IT" sz="1350" dirty="0" err="1">
                <a:solidFill>
                  <a:srgbClr val="120EFF"/>
                </a:solidFill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doi.org</a:t>
            </a:r>
            <a:r>
              <a:rPr lang="it-IT" sz="1350" dirty="0">
                <a:solidFill>
                  <a:srgbClr val="120EFF"/>
                </a:solidFill>
                <a:latin typeface="Times New Roman" panose="02020603050405020304" pitchFamily="18" charset="0"/>
                <a:ea typeface="ArialUnicodeMS" panose="020B0604020202020204" pitchFamily="34" charset="-128"/>
                <a:cs typeface="Times New Roman" panose="02020603050405020304" pitchFamily="18" charset="0"/>
              </a:rPr>
              <a:t>/10.1088/1361-6501/ad080a </a:t>
            </a:r>
            <a:endParaRPr lang="it-IT" sz="1350" dirty="0">
              <a:solidFill>
                <a:srgbClr val="120E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E80448-BD9C-2AAC-ACC4-97C2795EDB2A}"/>
              </a:ext>
            </a:extLst>
          </p:cNvPr>
          <p:cNvSpPr txBox="1"/>
          <p:nvPr/>
        </p:nvSpPr>
        <p:spPr>
          <a:xfrm>
            <a:off x="203912" y="1203685"/>
            <a:ext cx="87361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50" dirty="0">
                <a:solidFill>
                  <a:schemeClr val="bg1"/>
                </a:solidFill>
              </a:rPr>
              <a:t>The method can correct for miscalibration improving the systematic error and the energy resolution allowing to perform high precision measurement with an accuracy below 1 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E18B0B-B40F-3A32-CFDE-BE8F8D8D3B53}"/>
                  </a:ext>
                </a:extLst>
              </p:cNvPr>
              <p:cNvSpPr txBox="1"/>
              <p:nvPr/>
            </p:nvSpPr>
            <p:spPr>
              <a:xfrm>
                <a:off x="7565231" y="2987530"/>
                <a:ext cx="93225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/>
                  <a:t>Cu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135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135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</m:oMath>
                </a14:m>
                <a:endParaRPr lang="en-GB" sz="135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6E18B0B-B40F-3A32-CFDE-BE8F8D8D3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231" y="2987530"/>
                <a:ext cx="932259" cy="300082"/>
              </a:xfrm>
              <a:prstGeom prst="rect">
                <a:avLst/>
              </a:prstGeom>
              <a:blipFill>
                <a:blip r:embed="rId5"/>
                <a:stretch>
                  <a:fillRect l="-1307" t="-4082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3">
            <a:extLst>
              <a:ext uri="{FF2B5EF4-FFF2-40B4-BE49-F238E27FC236}">
                <a16:creationId xmlns:a16="http://schemas.microsoft.com/office/drawing/2014/main" id="{3AB491FC-ECB2-7A33-4631-C60BEA01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619" y="5601927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sz="825"/>
              <a:pPr/>
              <a:t>22</a:t>
            </a:fld>
            <a:endParaRPr lang="en-US" sz="825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804002F-2D69-EB77-EE33-E77805E4D8E6}"/>
              </a:ext>
            </a:extLst>
          </p:cNvPr>
          <p:cNvSpPr txBox="1"/>
          <p:nvPr/>
        </p:nvSpPr>
        <p:spPr>
          <a:xfrm>
            <a:off x="1428373" y="6224519"/>
            <a:ext cx="6324977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2400" b="1" spc="-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see the talk of S. Manti and F. Napolitano </a:t>
            </a:r>
            <a:endParaRPr lang="en-GB" sz="2400" b="1" spc="-3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27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D74A431C-14B3-3A97-7D73-4847CC1D0BF0}"/>
              </a:ext>
            </a:extLst>
          </p:cNvPr>
          <p:cNvSpPr txBox="1"/>
          <p:nvPr/>
        </p:nvSpPr>
        <p:spPr>
          <a:xfrm>
            <a:off x="326301" y="754585"/>
            <a:ext cx="6457232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3200" b="1" spc="-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Kaonic Neon measurement (2023)</a:t>
            </a:r>
            <a:endParaRPr lang="en-GB" sz="3200" b="1" spc="-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6E94280-2A3F-0009-CC50-7F310CF90A0D}"/>
              </a:ext>
            </a:extLst>
          </p:cNvPr>
          <p:cNvGrpSpPr/>
          <p:nvPr/>
        </p:nvGrpSpPr>
        <p:grpSpPr>
          <a:xfrm>
            <a:off x="482958" y="1833114"/>
            <a:ext cx="6894963" cy="3983900"/>
            <a:chOff x="431819" y="1440873"/>
            <a:chExt cx="9193284" cy="5311866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350AA4C-0E92-A551-4B18-D7CC5715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19" y="1440873"/>
              <a:ext cx="9144000" cy="53118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90E31C0-36B3-1D42-E1E5-24A47219CFBF}"/>
                    </a:ext>
                  </a:extLst>
                </p:cNvPr>
                <p:cNvSpPr txBox="1"/>
                <p:nvPr/>
              </p:nvSpPr>
              <p:spPr>
                <a:xfrm>
                  <a:off x="2568615" y="4353519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8-&gt;7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290E31C0-36B3-1D42-E1E5-24A47219C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615" y="4353519"/>
                  <a:ext cx="974235" cy="307776"/>
                </a:xfrm>
                <a:prstGeom prst="rect">
                  <a:avLst/>
                </a:prstGeom>
                <a:blipFill>
                  <a:blip r:embed="rId4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7876F2A-2A97-9927-2A55-76F2EE6D1DF3}"/>
                    </a:ext>
                  </a:extLst>
                </p:cNvPr>
                <p:cNvSpPr txBox="1"/>
                <p:nvPr/>
              </p:nvSpPr>
              <p:spPr>
                <a:xfrm>
                  <a:off x="4656242" y="1794500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7-&gt;6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7876F2A-2A97-9927-2A55-76F2EE6D1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6242" y="1794500"/>
                  <a:ext cx="974235" cy="307776"/>
                </a:xfrm>
                <a:prstGeom prst="rect">
                  <a:avLst/>
                </a:prstGeom>
                <a:blipFill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0F26226-C38C-6D51-A673-B95596BF6425}"/>
                </a:ext>
              </a:extLst>
            </p:cNvPr>
            <p:cNvSpPr txBox="1"/>
            <p:nvPr/>
          </p:nvSpPr>
          <p:spPr>
            <a:xfrm>
              <a:off x="5131227" y="5337057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>
                  <a:latin typeface="Calibri"/>
                  <a:cs typeface="Calibri"/>
                </a:rPr>
                <a:t>KC 5-&gt;4</a:t>
              </a:r>
              <a:endParaRPr sz="900" baseline="-25000" dirty="0"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14AE43C9-B0FF-6D43-9662-0475FBF22934}"/>
                    </a:ext>
                  </a:extLst>
                </p:cNvPr>
                <p:cNvSpPr txBox="1"/>
                <p:nvPr/>
              </p:nvSpPr>
              <p:spPr>
                <a:xfrm>
                  <a:off x="7019536" y="2090936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6-&gt;5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14AE43C9-B0FF-6D43-9662-0475FBF229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536" y="2090936"/>
                  <a:ext cx="974235" cy="307776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370B5EC4-355A-C312-69EB-8AB201F4B6E3}"/>
                    </a:ext>
                  </a:extLst>
                </p:cNvPr>
                <p:cNvSpPr txBox="1"/>
                <p:nvPr/>
              </p:nvSpPr>
              <p:spPr>
                <a:xfrm>
                  <a:off x="1594380" y="5553128"/>
                  <a:ext cx="974235" cy="3077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fontAlgn="b"/>
                  <a:r>
                    <a:rPr lang="it-IT" sz="900" b="1" dirty="0">
                      <a:solidFill>
                        <a:srgbClr val="1B3A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K-Ne 9-&gt;8</a:t>
                  </a:r>
                  <a14:m>
                    <m:oMath xmlns:m="http://schemas.openxmlformats.org/officeDocument/2006/math">
                      <m:r>
                        <a:rPr lang="it-IT" sz="900" b="1" i="1">
                          <a:solidFill>
                            <a:srgbClr val="1B3A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it-IT" sz="900" b="1" dirty="0">
                    <a:solidFill>
                      <a:srgbClr val="1B3A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370B5EC4-355A-C312-69EB-8AB201F4B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380" y="5553128"/>
                  <a:ext cx="974235" cy="307776"/>
                </a:xfrm>
                <a:prstGeom prst="rect">
                  <a:avLst/>
                </a:prstGeom>
                <a:blipFill>
                  <a:blip r:embed="rId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3A042D44-E800-E5B9-AE2A-DFE2591B8016}"/>
                </a:ext>
              </a:extLst>
            </p:cNvPr>
            <p:cNvSpPr txBox="1"/>
            <p:nvPr/>
          </p:nvSpPr>
          <p:spPr>
            <a:xfrm>
              <a:off x="5277082" y="5761402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 err="1">
                  <a:latin typeface="Calibri"/>
                  <a:cs typeface="Calibri"/>
                </a:rPr>
                <a:t>KAl</a:t>
              </a:r>
              <a:r>
                <a:rPr lang="it-IT" sz="900" spc="-3" dirty="0">
                  <a:latin typeface="Calibri"/>
                  <a:cs typeface="Calibri"/>
                </a:rPr>
                <a:t> 8-&gt;7</a:t>
              </a:r>
              <a:endParaRPr sz="900" baseline="-25000" dirty="0">
                <a:latin typeface="Calibri"/>
                <a:cs typeface="Calibri"/>
              </a:endParaRPr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FDD1432-AA38-5C72-C361-689143BF9916}"/>
                </a:ext>
              </a:extLst>
            </p:cNvPr>
            <p:cNvSpPr txBox="1"/>
            <p:nvPr/>
          </p:nvSpPr>
          <p:spPr>
            <a:xfrm>
              <a:off x="8043726" y="5548280"/>
              <a:ext cx="739101" cy="378469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 err="1">
                  <a:latin typeface="Calibri"/>
                  <a:cs typeface="Calibri"/>
                </a:rPr>
                <a:t>KAl</a:t>
              </a:r>
              <a:r>
                <a:rPr lang="it-IT" sz="900" spc="-3" dirty="0">
                  <a:latin typeface="Calibri"/>
                  <a:cs typeface="Calibri"/>
                </a:rPr>
                <a:t> 7-&gt;6</a:t>
              </a:r>
              <a:br>
                <a:rPr lang="it-IT" sz="900" spc="-3" dirty="0">
                  <a:latin typeface="Calibri"/>
                  <a:cs typeface="Calibri"/>
                </a:rPr>
              </a:br>
              <a:r>
                <a:rPr lang="it-IT" sz="900" spc="-3" dirty="0">
                  <a:latin typeface="Calibri"/>
                  <a:cs typeface="Calibri"/>
                </a:rPr>
                <a:t>KC 6-&gt;4 </a:t>
              </a:r>
              <a:endParaRPr sz="900" baseline="-25000" dirty="0">
                <a:latin typeface="Calibri"/>
                <a:cs typeface="Calibri"/>
              </a:endParaRPr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3D7B8DF2-C7D2-20C4-8C2A-1AC4ECD2DE00}"/>
                </a:ext>
              </a:extLst>
            </p:cNvPr>
            <p:cNvSpPr txBox="1"/>
            <p:nvPr/>
          </p:nvSpPr>
          <p:spPr>
            <a:xfrm>
              <a:off x="4842598" y="5098343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>
                  <a:latin typeface="Calibri"/>
                  <a:cs typeface="Calibri"/>
                </a:rPr>
                <a:t>KO 6-&gt;5</a:t>
              </a:r>
              <a:endParaRPr sz="900" baseline="-25000" dirty="0">
                <a:latin typeface="Calibri"/>
                <a:cs typeface="Calibri"/>
              </a:endParaRPr>
            </a:p>
          </p:txBody>
        </p: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2371F4C8-13E6-510B-996B-633A83F05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0799" y="5283791"/>
              <a:ext cx="0" cy="609229"/>
            </a:xfrm>
            <a:prstGeom prst="line">
              <a:avLst/>
            </a:prstGeom>
            <a:ln w="12700">
              <a:headEnd type="triangl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0CF71EDE-4EA9-DE88-09DA-1540AD027075}"/>
                </a:ext>
              </a:extLst>
            </p:cNvPr>
            <p:cNvSpPr txBox="1"/>
            <p:nvPr/>
          </p:nvSpPr>
          <p:spPr>
            <a:xfrm>
              <a:off x="8886002" y="5766710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>
                  <a:latin typeface="Calibri"/>
                  <a:cs typeface="Calibri"/>
                </a:rPr>
                <a:t>KO 5-&gt;4</a:t>
              </a:r>
              <a:endParaRPr sz="900" baseline="-25000" dirty="0">
                <a:latin typeface="Calibri"/>
                <a:cs typeface="Calibri"/>
              </a:endParaRPr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40D3A931-7267-D173-EB38-F2645B42736C}"/>
                </a:ext>
              </a:extLst>
            </p:cNvPr>
            <p:cNvSpPr txBox="1"/>
            <p:nvPr/>
          </p:nvSpPr>
          <p:spPr>
            <a:xfrm>
              <a:off x="3361626" y="5732946"/>
              <a:ext cx="739101" cy="193804"/>
            </a:xfrm>
            <a:prstGeom prst="rect">
              <a:avLst/>
            </a:prstGeom>
          </p:spPr>
          <p:txBody>
            <a:bodyPr vert="horz" wrap="square" lIns="0" tIns="6787" rIns="0" bIns="0" rtlCol="0">
              <a:spAutoFit/>
            </a:bodyPr>
            <a:lstStyle/>
            <a:p>
              <a:pPr marL="7144">
                <a:spcBef>
                  <a:spcPts val="53"/>
                </a:spcBef>
              </a:pPr>
              <a:r>
                <a:rPr lang="it-IT" sz="900" spc="-3" dirty="0">
                  <a:latin typeface="Calibri"/>
                  <a:cs typeface="Calibri"/>
                </a:rPr>
                <a:t>KC 7-&gt;5</a:t>
              </a:r>
              <a:endParaRPr sz="900" baseline="-25000" dirty="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ella 22">
                <a:extLst>
                  <a:ext uri="{FF2B5EF4-FFF2-40B4-BE49-F238E27FC236}">
                    <a16:creationId xmlns:a16="http://schemas.microsoft.com/office/drawing/2014/main" id="{5855728C-09CD-92CE-F862-F0A7082D2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8349838"/>
                  </p:ext>
                </p:extLst>
              </p:nvPr>
            </p:nvGraphicFramePr>
            <p:xfrm>
              <a:off x="692268" y="2072667"/>
              <a:ext cx="2746206" cy="957652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0164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4455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18646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90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1179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9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</m:oMath>
                          </a14:m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4206.35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i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100" b="0" u="none" strike="noStrike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3.75 (</a:t>
                          </a:r>
                          <a:r>
                            <a:rPr lang="it-IT" sz="1100" b="0" i="0" u="none" strike="noStrike" dirty="0" err="1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8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6130.86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0.71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7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9450.08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i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0.41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2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900" b="1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</a:t>
                          </a:r>
                          <a:r>
                            <a:rPr lang="it-IT" sz="900" b="1" i="0" u="none" strike="noStrike" baseline="0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 6</a:t>
                          </a:r>
                          <a14:m>
                            <m:oMath xmlns:m="http://schemas.openxmlformats.org/officeDocument/2006/math">
                              <m:r>
                                <a:rPr lang="it-IT" sz="900" b="1" i="1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⟶</m:t>
                              </m:r>
                              <m:r>
                                <a:rPr lang="it-IT" sz="900" b="1" i="0" u="none" strike="noStrike" baseline="0" dirty="0" smtClean="0">
                                  <a:solidFill>
                                    <a:sysClr val="windowText" lastClr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oMath>
                          </a14:m>
                          <a:endParaRPr lang="it-IT" sz="900" b="1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100" b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15673.30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0.52 (</a:t>
                          </a:r>
                          <a:r>
                            <a:rPr lang="it-IT" sz="1100" b="0" i="0" u="none" strike="noStrike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stat</a:t>
                          </a:r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it-IT" sz="1100" b="0" u="none" strike="noStrike" smtClean="0">
                                  <a:solidFill>
                                    <a:srgbClr val="160D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it-IT" sz="1100" b="0" i="0" u="none" strike="noStrike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5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 (</a:t>
                          </a:r>
                          <a:r>
                            <a:rPr lang="it-IT" sz="1100" b="0" i="0" u="none" strike="noStrike" baseline="0" dirty="0" err="1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sys</a:t>
                          </a:r>
                          <a:r>
                            <a:rPr lang="it-IT" sz="1100" b="0" i="0" u="none" strike="noStrike" baseline="0" dirty="0">
                              <a:solidFill>
                                <a:srgbClr val="160DFF"/>
                              </a:solidFill>
                              <a:effectLst/>
                              <a:latin typeface="Calibri" panose="020F0502020204030204" pitchFamily="34" charset="0"/>
                              <a:ea typeface="Apple Symbols" panose="02000000000000000000" pitchFamily="2" charset="-79"/>
                              <a:cs typeface="Calibri" panose="020F0502020204030204" pitchFamily="34" charset="0"/>
                            </a:rPr>
                            <a:t>.)</a:t>
                          </a:r>
                          <a:endParaRPr lang="it-IT" sz="1100" b="0" i="0" u="none" strike="noStrike" dirty="0">
                            <a:solidFill>
                              <a:srgbClr val="160DFF"/>
                            </a:solidFill>
                            <a:effectLst/>
                            <a:latin typeface="Calibri" panose="020F0502020204030204" pitchFamily="34" charset="0"/>
                            <a:ea typeface="Apple Symbols" panose="02000000000000000000" pitchFamily="2" charset="-79"/>
                            <a:cs typeface="Calibri" panose="020F0502020204030204" pitchFamily="34" charset="0"/>
                          </a:endParaRP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ella 22">
                <a:extLst>
                  <a:ext uri="{FF2B5EF4-FFF2-40B4-BE49-F238E27FC236}">
                    <a16:creationId xmlns:a16="http://schemas.microsoft.com/office/drawing/2014/main" id="{5855728C-09CD-92CE-F862-F0A7082D26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8349838"/>
                  </p:ext>
                </p:extLst>
              </p:nvPr>
            </p:nvGraphicFramePr>
            <p:xfrm>
              <a:off x="692268" y="2072667"/>
              <a:ext cx="2746206" cy="957652"/>
            </p:xfrm>
            <a:graphic>
              <a:graphicData uri="http://schemas.openxmlformats.org/drawingml/2006/table">
                <a:tbl>
                  <a:tblPr bandCol="1">
                    <a:tableStyleId>{5940675A-B579-460E-94D1-54222C63F5DA}</a:tableStyleId>
                  </a:tblPr>
                  <a:tblGrid>
                    <a:gridCol w="801647">
                      <a:extLst>
                        <a:ext uri="{9D8B030D-6E8A-4147-A177-3AD203B41FA5}">
                          <a16:colId xmlns:a16="http://schemas.microsoft.com/office/drawing/2014/main" val="3044202014"/>
                        </a:ext>
                      </a:extLst>
                    </a:gridCol>
                    <a:gridCol w="1944559">
                      <a:extLst>
                        <a:ext uri="{9D8B030D-6E8A-4147-A177-3AD203B41FA5}">
                          <a16:colId xmlns:a16="http://schemas.microsoft.com/office/drawing/2014/main" val="2553090020"/>
                        </a:ext>
                      </a:extLst>
                    </a:gridCol>
                  </a:tblGrid>
                  <a:tr h="18646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  </a:t>
                          </a:r>
                          <a:endParaRPr lang="it-IT" sz="900" b="0" i="0" u="none" strike="noStrike" dirty="0">
                            <a:solidFill>
                              <a:sysClr val="windowText" lastClr="000000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7144" marR="7144" marT="7144" marB="0" anchor="b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900" b="0" i="0" u="none" strike="noStrike" dirty="0">
                              <a:solidFill>
                                <a:sysClr val="windowText" lastClr="000000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 [eV]</a:t>
                          </a:r>
                        </a:p>
                      </a:txBody>
                      <a:tcPr marL="7144" marR="7144" marT="7144" marB="0"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42786"/>
                      </a:ext>
                    </a:extLst>
                  </a:tr>
                  <a:tr h="21179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58" t="-97143" r="-243939" b="-29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563" t="-97143" r="-625" b="-29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901505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58" t="-230000" r="-243939" b="-2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563" t="-230000" r="-625" b="-24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875075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58" t="-319355" r="-243939" b="-1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563" t="-319355" r="-625" b="-1387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9479317"/>
                      </a:ext>
                    </a:extLst>
                  </a:tr>
                  <a:tr h="1864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758" t="-419355" r="-243939" b="-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7144" marR="7144" marT="7144" marB="0" anchor="ctr">
                        <a:blipFill>
                          <a:blip r:embed="rId8"/>
                          <a:stretch>
                            <a:fillRect l="-41563" t="-419355" r="-625" b="-387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602785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942A30F1-FED5-C2EB-6A18-21FE23D48529}"/>
                  </a:ext>
                </a:extLst>
              </p:cNvPr>
              <p:cNvSpPr txBox="1"/>
              <p:nvPr/>
            </p:nvSpPr>
            <p:spPr>
              <a:xfrm>
                <a:off x="286297" y="1327133"/>
                <a:ext cx="8518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First measurement of kaonic neon</a:t>
                </a:r>
                <a:r>
                  <a:rPr lang="en-GB" dirty="0">
                    <a:solidFill>
                      <a:schemeClr val="bg1"/>
                    </a:solidFill>
                  </a:rPr>
                  <a:t> X-ray transitions ( record of precision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eV )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942A30F1-FED5-C2EB-6A18-21FE23D48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7" y="1327133"/>
                <a:ext cx="8518824" cy="369332"/>
              </a:xfrm>
              <a:prstGeom prst="rect">
                <a:avLst/>
              </a:prstGeom>
              <a:blipFill>
                <a:blip r:embed="rId9"/>
                <a:stretch>
                  <a:fillRect l="-644" t="-11667" r="-28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E5DEF6-522D-A37C-2A21-911030DFD15C}"/>
              </a:ext>
            </a:extLst>
          </p:cNvPr>
          <p:cNvSpPr txBox="1"/>
          <p:nvPr/>
        </p:nvSpPr>
        <p:spPr>
          <a:xfrm>
            <a:off x="3111837" y="5701435"/>
            <a:ext cx="1888206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GB" sz="1350" dirty="0">
                <a:solidFill>
                  <a:srgbClr val="120E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Paper in preparation</a:t>
            </a:r>
          </a:p>
        </p:txBody>
      </p:sp>
      <p:sp>
        <p:nvSpPr>
          <p:cNvPr id="5" name="Segnaposto numero diapositiva 3">
            <a:extLst>
              <a:ext uri="{FF2B5EF4-FFF2-40B4-BE49-F238E27FC236}">
                <a16:creationId xmlns:a16="http://schemas.microsoft.com/office/drawing/2014/main" id="{2BFFC25C-820D-36A1-BD02-74C2E9FDC1A4}"/>
              </a:ext>
            </a:extLst>
          </p:cNvPr>
          <p:cNvSpPr txBox="1">
            <a:spLocks/>
          </p:cNvSpPr>
          <p:nvPr/>
        </p:nvSpPr>
        <p:spPr>
          <a:xfrm>
            <a:off x="8354619" y="5601927"/>
            <a:ext cx="78938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z="825"/>
              <a:pPr/>
              <a:t>23</a:t>
            </a:fld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618998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79E5D0FC-1627-19FD-059A-5205D807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40" y="2315626"/>
            <a:ext cx="2533853" cy="2532110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BDC40E-B836-CDA0-93C1-AE12CBE9187C}"/>
                  </a:ext>
                </a:extLst>
              </p:cNvPr>
              <p:cNvSpPr txBox="1"/>
              <p:nvPr/>
            </p:nvSpPr>
            <p:spPr>
              <a:xfrm>
                <a:off x="467618" y="1082650"/>
                <a:ext cx="694642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Kaon mass </a:t>
                </a:r>
                <a:r>
                  <a:rPr lang="en-GB" sz="1650" dirty="0">
                    <a:solidFill>
                      <a:schemeClr val="bg1"/>
                    </a:solidFill>
                  </a:rPr>
                  <a:t>(</a:t>
                </a:r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</m:t>
                    </m:r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⟶6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493.671 ±0.021 </m:t>
                    </m:r>
                    <m:d>
                      <m:dPr>
                        <m:ctrlPr>
                          <a:rPr lang="it-IT" sz="16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it-IT" sz="16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stat</m:t>
                        </m:r>
                      </m:e>
                    </m:d>
                    <m: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5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GB" sz="1650" dirty="0"/>
                  <a:t> </a:t>
                </a:r>
                <a:br>
                  <a:rPr lang="en-GB" sz="1650" dirty="0"/>
                </a:br>
                <a:r>
                  <a:rPr lang="en-GB" sz="1650" dirty="0">
                    <a:solidFill>
                      <a:schemeClr val="bg1"/>
                    </a:solidFill>
                  </a:rPr>
                  <a:t>(stat. error </a:t>
                </a:r>
                <a14:m>
                  <m:oMath xmlns:m="http://schemas.openxmlformats.org/officeDocument/2006/math">
                    <m:r>
                      <a:rPr lang="en-GB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15 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keV including the </a:t>
                </a:r>
                <a:r>
                  <a:rPr lang="it-IT" sz="16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K-Ne </a:t>
                </a:r>
                <a14:m>
                  <m:oMath xmlns:m="http://schemas.openxmlformats.org/officeDocument/2006/math">
                    <m:r>
                      <a:rPr lang="it-IT" sz="165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it-IT" sz="165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⟶5</m:t>
                    </m:r>
                  </m:oMath>
                </a14:m>
                <a:r>
                  <a:rPr lang="en-GB" sz="1650" dirty="0">
                    <a:solidFill>
                      <a:schemeClr val="bg1"/>
                    </a:solidFill>
                  </a:rPr>
                  <a:t> )</a:t>
                </a:r>
                <a:endParaRPr lang="en-GB" sz="165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BDC40E-B836-CDA0-93C1-AE12CBE91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18" y="1082650"/>
                <a:ext cx="6946425" cy="623248"/>
              </a:xfrm>
              <a:prstGeom prst="rect">
                <a:avLst/>
              </a:prstGeom>
              <a:blipFill>
                <a:blip r:embed="rId3"/>
                <a:stretch>
                  <a:fillRect l="-790" t="-686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bject 4">
            <a:extLst>
              <a:ext uri="{FF2B5EF4-FFF2-40B4-BE49-F238E27FC236}">
                <a16:creationId xmlns:a16="http://schemas.microsoft.com/office/drawing/2014/main" id="{25EDEE26-2F2A-823C-9BE1-CEE7A2AA2D49}"/>
              </a:ext>
            </a:extLst>
          </p:cNvPr>
          <p:cNvSpPr txBox="1"/>
          <p:nvPr/>
        </p:nvSpPr>
        <p:spPr>
          <a:xfrm>
            <a:off x="337961" y="617790"/>
            <a:ext cx="7944543" cy="438101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 indent="-357">
              <a:spcBef>
                <a:spcPts val="56"/>
              </a:spcBef>
            </a:pPr>
            <a:r>
              <a:rPr lang="en-GB" sz="2800" b="1" spc="-3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(charged) Kaon mass puzzle and kaonic Neon </a:t>
            </a:r>
            <a:endParaRPr lang="en-GB" sz="2800" b="1" spc="-3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627C33B-BCD0-ECC6-97D8-A550DFABB45D}"/>
              </a:ext>
            </a:extLst>
          </p:cNvPr>
          <p:cNvSpPr txBox="1"/>
          <p:nvPr/>
        </p:nvSpPr>
        <p:spPr>
          <a:xfrm>
            <a:off x="111250" y="2283630"/>
            <a:ext cx="2103068" cy="323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Kaon mass discrepancy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86B5793-371D-0BE3-E8AF-4A10BDF5DC7F}"/>
              </a:ext>
            </a:extLst>
          </p:cNvPr>
          <p:cNvSpPr txBox="1"/>
          <p:nvPr/>
        </p:nvSpPr>
        <p:spPr>
          <a:xfrm>
            <a:off x="103462" y="2646066"/>
            <a:ext cx="21030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The kaonic Neon measurement to determine the K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(K</a:t>
            </a:r>
            <a:r>
              <a:rPr lang="en-GB" sz="135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) mass</a:t>
            </a:r>
          </a:p>
        </p:txBody>
      </p:sp>
      <p:sp>
        <p:nvSpPr>
          <p:cNvPr id="40" name="Freccia giù 39">
            <a:extLst>
              <a:ext uri="{FF2B5EF4-FFF2-40B4-BE49-F238E27FC236}">
                <a16:creationId xmlns:a16="http://schemas.microsoft.com/office/drawing/2014/main" id="{1681B092-03AB-59AB-063B-1F681273736A}"/>
              </a:ext>
            </a:extLst>
          </p:cNvPr>
          <p:cNvSpPr/>
          <p:nvPr/>
        </p:nvSpPr>
        <p:spPr>
          <a:xfrm>
            <a:off x="1092295" y="3350748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5106B0E-2281-CFF0-A4D8-716071783F99}"/>
              </a:ext>
            </a:extLst>
          </p:cNvPr>
          <p:cNvSpPr txBox="1"/>
          <p:nvPr/>
        </p:nvSpPr>
        <p:spPr>
          <a:xfrm>
            <a:off x="103462" y="3679072"/>
            <a:ext cx="21525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Less systematic uncertainty with respect to DENISOV 91 and GALL 88 measurements, thanks to the use of a low Z gas (Ne) target</a:t>
            </a:r>
            <a:b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Freccia giù 41">
            <a:extLst>
              <a:ext uri="{FF2B5EF4-FFF2-40B4-BE49-F238E27FC236}">
                <a16:creationId xmlns:a16="http://schemas.microsoft.com/office/drawing/2014/main" id="{64ED0929-01A1-1F26-125C-EB41B901959D}"/>
              </a:ext>
            </a:extLst>
          </p:cNvPr>
          <p:cNvSpPr/>
          <p:nvPr/>
        </p:nvSpPr>
        <p:spPr>
          <a:xfrm>
            <a:off x="1092295" y="5143296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06F2ECE-B82A-A29E-9E49-D61A6B2CBC24}"/>
              </a:ext>
            </a:extLst>
          </p:cNvPr>
          <p:cNvSpPr txBox="1"/>
          <p:nvPr/>
        </p:nvSpPr>
        <p:spPr>
          <a:xfrm>
            <a:off x="191314" y="5621877"/>
            <a:ext cx="19018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It could solve the kaon mass discrepancy issue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2DA74974-E686-27D1-E690-6E69BABAE215}"/>
              </a:ext>
            </a:extLst>
          </p:cNvPr>
          <p:cNvSpPr/>
          <p:nvPr/>
        </p:nvSpPr>
        <p:spPr>
          <a:xfrm>
            <a:off x="3353823" y="2646029"/>
            <a:ext cx="1371600" cy="6386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A57575E-738E-0848-52E0-7ABBCA11E5CC}"/>
              </a:ext>
            </a:extLst>
          </p:cNvPr>
          <p:cNvSpPr txBox="1"/>
          <p:nvPr/>
        </p:nvSpPr>
        <p:spPr>
          <a:xfrm>
            <a:off x="3350689" y="2726736"/>
            <a:ext cx="136481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050" dirty="0" err="1">
                <a:latin typeface="CMSS10"/>
              </a:rPr>
              <a:t>Particle</a:t>
            </a:r>
            <a:r>
              <a:rPr lang="it-IT" sz="1050" dirty="0">
                <a:latin typeface="CMSS10"/>
              </a:rPr>
              <a:t> Data Group, </a:t>
            </a:r>
            <a:r>
              <a:rPr lang="it-IT" sz="1050" dirty="0">
                <a:latin typeface="CMBX7"/>
              </a:rPr>
              <a:t>2020</a:t>
            </a:r>
            <a:r>
              <a:rPr lang="it-IT" sz="1050" dirty="0">
                <a:latin typeface="CMSS10"/>
              </a:rPr>
              <a:t>, 083C01 (2020)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31D1B93-743E-06F1-53A7-02FFD4E04F3A}"/>
              </a:ext>
            </a:extLst>
          </p:cNvPr>
          <p:cNvGrpSpPr/>
          <p:nvPr/>
        </p:nvGrpSpPr>
        <p:grpSpPr>
          <a:xfrm>
            <a:off x="4360572" y="4435930"/>
            <a:ext cx="4679968" cy="1501915"/>
            <a:chOff x="5471417" y="4593234"/>
            <a:chExt cx="6239957" cy="200255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ABC0DB5-4837-04C1-BA01-1F4A1B2CD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417" y="4593234"/>
              <a:ext cx="6239957" cy="2002553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20F8E08A-60E6-2B1D-A726-0A01F890EE80}"/>
                </a:ext>
              </a:extLst>
            </p:cNvPr>
            <p:cNvSpPr/>
            <p:nvPr/>
          </p:nvSpPr>
          <p:spPr>
            <a:xfrm>
              <a:off x="5471417" y="5384788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BCCCB872-EC9D-50C1-0C4E-89672729EA02}"/>
                </a:ext>
              </a:extLst>
            </p:cNvPr>
            <p:cNvSpPr/>
            <p:nvPr/>
          </p:nvSpPr>
          <p:spPr>
            <a:xfrm>
              <a:off x="5471417" y="5600007"/>
              <a:ext cx="5755498" cy="1991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" name="Freccia giù 1">
            <a:extLst>
              <a:ext uri="{FF2B5EF4-FFF2-40B4-BE49-F238E27FC236}">
                <a16:creationId xmlns:a16="http://schemas.microsoft.com/office/drawing/2014/main" id="{FEB0D7EC-65E8-D652-A61B-40D8B8033D99}"/>
              </a:ext>
            </a:extLst>
          </p:cNvPr>
          <p:cNvSpPr/>
          <p:nvPr/>
        </p:nvSpPr>
        <p:spPr>
          <a:xfrm rot="16200000">
            <a:off x="2090702" y="5709514"/>
            <a:ext cx="125400" cy="3283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D16202-032A-8B65-97A3-3B61E333903B}"/>
              </a:ext>
            </a:extLst>
          </p:cNvPr>
          <p:cNvSpPr txBox="1"/>
          <p:nvPr/>
        </p:nvSpPr>
        <p:spPr>
          <a:xfrm>
            <a:off x="2317564" y="5246410"/>
            <a:ext cx="18632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Calibri" panose="020F0502020204030204" pitchFamily="34" charset="0"/>
                <a:cs typeface="Calibri" panose="020F0502020204030204" pitchFamily="34" charset="0"/>
              </a:rPr>
              <a:t>Impact on the charmonium spectrum and on all processes in which charged kaons are involved</a:t>
            </a:r>
          </a:p>
        </p:txBody>
      </p: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E04CA5F-8425-AF02-2501-AEF5283151F3}"/>
              </a:ext>
            </a:extLst>
          </p:cNvPr>
          <p:cNvGrpSpPr/>
          <p:nvPr/>
        </p:nvGrpSpPr>
        <p:grpSpPr>
          <a:xfrm>
            <a:off x="5156140" y="1783305"/>
            <a:ext cx="3563477" cy="2480380"/>
            <a:chOff x="6874854" y="1234740"/>
            <a:chExt cx="4751302" cy="3307172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5C0B9E48-A749-B3B8-AD82-2EB47E3EE239}"/>
                </a:ext>
              </a:extLst>
            </p:cNvPr>
            <p:cNvSpPr/>
            <p:nvPr/>
          </p:nvSpPr>
          <p:spPr>
            <a:xfrm>
              <a:off x="6874854" y="1234740"/>
              <a:ext cx="4694739" cy="32877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10F65B9-8EEC-88A5-35B2-317BBC46C717}"/>
                </a:ext>
              </a:extLst>
            </p:cNvPr>
            <p:cNvGrpSpPr/>
            <p:nvPr/>
          </p:nvGrpSpPr>
          <p:grpSpPr>
            <a:xfrm>
              <a:off x="6959731" y="1257897"/>
              <a:ext cx="4666425" cy="3284015"/>
              <a:chOff x="6550215" y="1242958"/>
              <a:chExt cx="4666425" cy="3284015"/>
            </a:xfrm>
            <a:effectLst>
              <a:outerShdw blurRad="50800" dist="50800" dir="5400000" algn="ctr" rotWithShape="0">
                <a:schemeClr val="bg1"/>
              </a:outerShdw>
            </a:effectLst>
          </p:grpSpPr>
          <p:grpSp>
            <p:nvGrpSpPr>
              <p:cNvPr id="53" name="Gruppo 52">
                <a:extLst>
                  <a:ext uri="{FF2B5EF4-FFF2-40B4-BE49-F238E27FC236}">
                    <a16:creationId xmlns:a16="http://schemas.microsoft.com/office/drawing/2014/main" id="{0BF1D58A-6B44-B12F-0EDD-F1A36D47E6FB}"/>
                  </a:ext>
                </a:extLst>
              </p:cNvPr>
              <p:cNvGrpSpPr/>
              <p:nvPr/>
            </p:nvGrpSpPr>
            <p:grpSpPr>
              <a:xfrm>
                <a:off x="6550215" y="1242958"/>
                <a:ext cx="4445000" cy="3022600"/>
                <a:chOff x="4370532" y="1456980"/>
                <a:chExt cx="4445000" cy="3022600"/>
              </a:xfrm>
            </p:grpSpPr>
            <p:grpSp>
              <p:nvGrpSpPr>
                <p:cNvPr id="55" name="Gruppo 54">
                  <a:extLst>
                    <a:ext uri="{FF2B5EF4-FFF2-40B4-BE49-F238E27FC236}">
                      <a16:creationId xmlns:a16="http://schemas.microsoft.com/office/drawing/2014/main" id="{6F3D18C9-97A0-094A-730D-98974D5DF347}"/>
                    </a:ext>
                  </a:extLst>
                </p:cNvPr>
                <p:cNvGrpSpPr/>
                <p:nvPr/>
              </p:nvGrpSpPr>
              <p:grpSpPr>
                <a:xfrm>
                  <a:off x="4370532" y="1456980"/>
                  <a:ext cx="4445000" cy="3022600"/>
                  <a:chOff x="950192" y="1308262"/>
                  <a:chExt cx="4445000" cy="3022600"/>
                </a:xfrm>
              </p:grpSpPr>
              <p:grpSp>
                <p:nvGrpSpPr>
                  <p:cNvPr id="60" name="Gruppo 59">
                    <a:extLst>
                      <a:ext uri="{FF2B5EF4-FFF2-40B4-BE49-F238E27FC236}">
                        <a16:creationId xmlns:a16="http://schemas.microsoft.com/office/drawing/2014/main" id="{B05AADC2-E0A6-0B42-46D3-1B659CA7528D}"/>
                      </a:ext>
                    </a:extLst>
                  </p:cNvPr>
                  <p:cNvGrpSpPr/>
                  <p:nvPr/>
                </p:nvGrpSpPr>
                <p:grpSpPr>
                  <a:xfrm>
                    <a:off x="950192" y="1308262"/>
                    <a:ext cx="4445000" cy="3022600"/>
                    <a:chOff x="4540716" y="1456980"/>
                    <a:chExt cx="4445000" cy="3022600"/>
                  </a:xfrm>
                </p:grpSpPr>
                <p:pic>
                  <p:nvPicPr>
                    <p:cNvPr id="64" name="Immagine 63">
                      <a:extLst>
                        <a:ext uri="{FF2B5EF4-FFF2-40B4-BE49-F238E27FC236}">
                          <a16:creationId xmlns:a16="http://schemas.microsoft.com/office/drawing/2014/main" id="{1476470F-259B-37E1-0F69-B3F9E83904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540716" y="1456980"/>
                      <a:ext cx="4445000" cy="3022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5" name="Rettangolo 64">
                      <a:extLst>
                        <a:ext uri="{FF2B5EF4-FFF2-40B4-BE49-F238E27FC236}">
                          <a16:creationId xmlns:a16="http://schemas.microsoft.com/office/drawing/2014/main" id="{191E928F-56F3-0501-3509-8A2891B70C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61009" y="1470334"/>
                      <a:ext cx="156815" cy="2831241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350" dirty="0"/>
                    </a:p>
                  </p:txBody>
                </p:sp>
              </p:grpSp>
              <p:sp>
                <p:nvSpPr>
                  <p:cNvPr id="61" name="CasellaDiTesto 60">
                    <a:extLst>
                      <a:ext uri="{FF2B5EF4-FFF2-40B4-BE49-F238E27FC236}">
                        <a16:creationId xmlns:a16="http://schemas.microsoft.com/office/drawing/2014/main" id="{5AC311F7-7C81-8A6B-E8AF-784223A39E18}"/>
                      </a:ext>
                    </a:extLst>
                  </p:cNvPr>
                  <p:cNvSpPr txBox="1"/>
                  <p:nvPr/>
                </p:nvSpPr>
                <p:spPr>
                  <a:xfrm>
                    <a:off x="3840521" y="1389954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/>
                      <a:t>DENISOV 91</a:t>
                    </a: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:a16="http://schemas.microsoft.com/office/drawing/2014/main" id="{FA41AD26-91F7-2DC1-A8B9-4B4C1F1ADFE8}"/>
                      </a:ext>
                    </a:extLst>
                  </p:cNvPr>
                  <p:cNvSpPr txBox="1"/>
                  <p:nvPr/>
                </p:nvSpPr>
                <p:spPr>
                  <a:xfrm>
                    <a:off x="2484264" y="1389953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/>
                      <a:t>GALL 88</a:t>
                    </a:r>
                  </a:p>
                </p:txBody>
              </p:sp>
              <p:sp>
                <p:nvSpPr>
                  <p:cNvPr id="63" name="CasellaDiTesto 62">
                    <a:extLst>
                      <a:ext uri="{FF2B5EF4-FFF2-40B4-BE49-F238E27FC236}">
                        <a16:creationId xmlns:a16="http://schemas.microsoft.com/office/drawing/2014/main" id="{3BDB4C9D-7D9A-E845-3B35-F10BDE2C9A40}"/>
                      </a:ext>
                    </a:extLst>
                  </p:cNvPr>
                  <p:cNvSpPr txBox="1"/>
                  <p:nvPr/>
                </p:nvSpPr>
                <p:spPr>
                  <a:xfrm>
                    <a:off x="3109327" y="1731885"/>
                    <a:ext cx="1376855" cy="3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050" dirty="0">
                        <a:solidFill>
                          <a:srgbClr val="FF0000"/>
                        </a:solidFill>
                      </a:rPr>
                      <a:t>SIDDHARTA-2</a:t>
                    </a:r>
                  </a:p>
                </p:txBody>
              </p:sp>
            </p:grpSp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2FDF5842-E231-AC3D-D6FE-E22DF00D3B9B}"/>
                    </a:ext>
                  </a:extLst>
                </p:cNvPr>
                <p:cNvSpPr txBox="1"/>
                <p:nvPr/>
              </p:nvSpPr>
              <p:spPr>
                <a:xfrm>
                  <a:off x="6077588" y="3275111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LUM 81</a:t>
                  </a:r>
                </a:p>
              </p:txBody>
            </p:sp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B2395FD3-BB90-6D5A-A1D0-921422ED49B8}"/>
                    </a:ext>
                  </a:extLst>
                </p:cNvPr>
                <p:cNvSpPr txBox="1"/>
                <p:nvPr/>
              </p:nvSpPr>
              <p:spPr>
                <a:xfrm>
                  <a:off x="6593031" y="2938607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BARKOV 79</a:t>
                  </a:r>
                </a:p>
              </p:txBody>
            </p:sp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0635A154-422D-8AD3-7EB0-9E8F526E023F}"/>
                    </a:ext>
                  </a:extLst>
                </p:cNvPr>
                <p:cNvSpPr txBox="1"/>
                <p:nvPr/>
              </p:nvSpPr>
              <p:spPr>
                <a:xfrm>
                  <a:off x="6077587" y="2581131"/>
                  <a:ext cx="137685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50" dirty="0"/>
                    <a:t>CHENG 75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4FDF8F2F-D9E4-83DE-649C-483D2C2105AC}"/>
                    </a:ext>
                  </a:extLst>
                </p:cNvPr>
                <p:cNvSpPr txBox="1"/>
                <p:nvPr/>
              </p:nvSpPr>
              <p:spPr>
                <a:xfrm>
                  <a:off x="6992120" y="2253003"/>
                  <a:ext cx="1484005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50" dirty="0"/>
                    <a:t>BACKENSTO 73</a:t>
                  </a:r>
                </a:p>
              </p:txBody>
            </p:sp>
          </p:grp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8098E561-43F3-8444-FBDF-388953BAD1C4}"/>
                  </a:ext>
                </a:extLst>
              </p:cNvPr>
              <p:cNvSpPr txBox="1"/>
              <p:nvPr/>
            </p:nvSpPr>
            <p:spPr>
              <a:xfrm>
                <a:off x="9171803" y="4126864"/>
                <a:ext cx="204483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/>
                  <a:t>Kaon mass [MeV] </a:t>
                </a:r>
              </a:p>
            </p:txBody>
          </p:sp>
        </p:grp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8977D02-D6F1-1F99-6607-35D397CF6035}"/>
              </a:ext>
            </a:extLst>
          </p:cNvPr>
          <p:cNvSpPr txBox="1"/>
          <p:nvPr/>
        </p:nvSpPr>
        <p:spPr>
          <a:xfrm>
            <a:off x="5177376" y="2141717"/>
            <a:ext cx="13439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C79A2C5-5235-982F-6221-1A8570F6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504" y="5684400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sz="825"/>
              <a:pPr/>
              <a:t>24</a:t>
            </a:fld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783091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4B0A4-555F-33D0-A7C5-D4ECE75F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2915" y="5708139"/>
            <a:ext cx="789381" cy="273844"/>
          </a:xfrm>
        </p:spPr>
        <p:txBody>
          <a:bodyPr/>
          <a:lstStyle/>
          <a:p>
            <a:fld id="{D57F1E4F-1CFF-5643-939E-217C01CDF565}" type="slidenum">
              <a:rPr lang="en-US" sz="825"/>
              <a:pPr/>
              <a:t>25</a:t>
            </a:fld>
            <a:endParaRPr lang="en-US" sz="825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B3CCD7-A561-269E-990F-D455D39C8D7B}"/>
              </a:ext>
            </a:extLst>
          </p:cNvPr>
          <p:cNvSpPr txBox="1"/>
          <p:nvPr/>
        </p:nvSpPr>
        <p:spPr>
          <a:xfrm>
            <a:off x="301016" y="153139"/>
            <a:ext cx="81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Kaonic deuterium shift and width (Theoretical predictions)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68A8633-9D33-9946-C339-D1F165FE00B1}"/>
              </a:ext>
            </a:extLst>
          </p:cNvPr>
          <p:cNvGrpSpPr/>
          <p:nvPr/>
        </p:nvGrpSpPr>
        <p:grpSpPr>
          <a:xfrm>
            <a:off x="108696" y="2558729"/>
            <a:ext cx="5216655" cy="3819929"/>
            <a:chOff x="-11952" y="1289505"/>
            <a:chExt cx="7545376" cy="532080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8B030F9-F6F2-19C1-3803-424538432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952" y="1289505"/>
              <a:ext cx="7497974" cy="53208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655F17E-E29D-89B7-8760-B262FB07EF2A}"/>
                </a:ext>
              </a:extLst>
            </p:cNvPr>
            <p:cNvSpPr/>
            <p:nvPr/>
          </p:nvSpPr>
          <p:spPr>
            <a:xfrm>
              <a:off x="4334761" y="4159399"/>
              <a:ext cx="237239" cy="25605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E98E2726-DC58-7F70-0029-A5EDCA77C40F}"/>
                </a:ext>
              </a:extLst>
            </p:cNvPr>
            <p:cNvSpPr/>
            <p:nvPr/>
          </p:nvSpPr>
          <p:spPr>
            <a:xfrm>
              <a:off x="3489091" y="4908147"/>
              <a:ext cx="237239" cy="25605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09E46D42-04BB-009A-CF4B-713764B71B32}"/>
                </a:ext>
              </a:extLst>
            </p:cNvPr>
            <p:cNvSpPr/>
            <p:nvPr/>
          </p:nvSpPr>
          <p:spPr>
            <a:xfrm>
              <a:off x="4752204" y="5472212"/>
              <a:ext cx="237239" cy="25605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CDB43016-528D-C953-26B6-ED94FC126381}"/>
                </a:ext>
              </a:extLst>
            </p:cNvPr>
            <p:cNvSpPr/>
            <p:nvPr/>
          </p:nvSpPr>
          <p:spPr>
            <a:xfrm>
              <a:off x="4833105" y="5159632"/>
              <a:ext cx="237239" cy="25605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B51AFB2-EB38-C03C-E6D0-A24949119B19}"/>
                </a:ext>
              </a:extLst>
            </p:cNvPr>
            <p:cNvSpPr/>
            <p:nvPr/>
          </p:nvSpPr>
          <p:spPr>
            <a:xfrm>
              <a:off x="4990832" y="5073133"/>
              <a:ext cx="237239" cy="25605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223C801E-53B6-77D1-10BF-DE0A229C7CA0}"/>
                </a:ext>
              </a:extLst>
            </p:cNvPr>
            <p:cNvSpPr/>
            <p:nvPr/>
          </p:nvSpPr>
          <p:spPr>
            <a:xfrm>
              <a:off x="6180986" y="4278322"/>
              <a:ext cx="320862" cy="31481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C6377F16-68BC-40A4-982E-AAA416E1D883}"/>
                </a:ext>
              </a:extLst>
            </p:cNvPr>
            <p:cNvSpPr/>
            <p:nvPr/>
          </p:nvSpPr>
          <p:spPr>
            <a:xfrm>
              <a:off x="4431784" y="1402649"/>
              <a:ext cx="459196" cy="450958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0FCB090-0BEC-443A-C880-7DFCDCB2EDC9}"/>
                </a:ext>
              </a:extLst>
            </p:cNvPr>
            <p:cNvSpPr txBox="1"/>
            <p:nvPr/>
          </p:nvSpPr>
          <p:spPr>
            <a:xfrm>
              <a:off x="981098" y="4512876"/>
              <a:ext cx="1351723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Oset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2001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199A22E-1214-B390-580C-E5B06D127A33}"/>
                </a:ext>
              </a:extLst>
            </p:cNvPr>
            <p:cNvSpPr txBox="1"/>
            <p:nvPr/>
          </p:nvSpPr>
          <p:spPr>
            <a:xfrm>
              <a:off x="4215119" y="1899733"/>
              <a:ext cx="1351723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Liu 2020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6CB919E4-B1E1-6D08-EFEF-A44C3929C2F8}"/>
                </a:ext>
              </a:extLst>
            </p:cNvPr>
            <p:cNvSpPr txBox="1"/>
            <p:nvPr/>
          </p:nvSpPr>
          <p:spPr>
            <a:xfrm>
              <a:off x="3044966" y="4620924"/>
              <a:ext cx="1621838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Mizutani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2013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A7D71937-6262-93C2-9E42-2B4AB9E573FD}"/>
                </a:ext>
              </a:extLst>
            </p:cNvPr>
            <p:cNvSpPr txBox="1"/>
            <p:nvPr/>
          </p:nvSpPr>
          <p:spPr>
            <a:xfrm>
              <a:off x="3981371" y="5611163"/>
              <a:ext cx="1951484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Shevchenkov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2012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DC1703CB-81AD-8244-94CA-3A1C8986AD08}"/>
                </a:ext>
              </a:extLst>
            </p:cNvPr>
            <p:cNvSpPr txBox="1"/>
            <p:nvPr/>
          </p:nvSpPr>
          <p:spPr>
            <a:xfrm>
              <a:off x="4009687" y="5187912"/>
              <a:ext cx="1351723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Gal 2007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E19ACD94-3151-7704-5FE7-EC36F2DF30EC}"/>
                </a:ext>
              </a:extLst>
            </p:cNvPr>
            <p:cNvSpPr txBox="1"/>
            <p:nvPr/>
          </p:nvSpPr>
          <p:spPr>
            <a:xfrm>
              <a:off x="5177177" y="4904418"/>
              <a:ext cx="1351723" cy="64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Meißner</a:t>
              </a:r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2011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AA9EF9E-8C31-C49B-58B5-F5890D48486C}"/>
                </a:ext>
              </a:extLst>
            </p:cNvPr>
            <p:cNvSpPr txBox="1"/>
            <p:nvPr/>
          </p:nvSpPr>
          <p:spPr>
            <a:xfrm>
              <a:off x="6181701" y="3922829"/>
              <a:ext cx="1351723" cy="38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Weise 2017</a:t>
              </a: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1E72E16-3959-5EBC-3275-937CD0376594}"/>
                </a:ext>
              </a:extLst>
            </p:cNvPr>
            <p:cNvSpPr/>
            <p:nvPr/>
          </p:nvSpPr>
          <p:spPr>
            <a:xfrm>
              <a:off x="1032174" y="4257101"/>
              <a:ext cx="320862" cy="31481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it-IT" sz="825"/>
            </a:p>
          </p:txBody>
        </p: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6D036688-8B0F-BE92-D533-8CA8FD6B70E0}"/>
              </a:ext>
            </a:extLst>
          </p:cNvPr>
          <p:cNvGrpSpPr/>
          <p:nvPr/>
        </p:nvGrpSpPr>
        <p:grpSpPr>
          <a:xfrm>
            <a:off x="5354689" y="2373264"/>
            <a:ext cx="3707607" cy="3464342"/>
            <a:chOff x="4589031" y="1775792"/>
            <a:chExt cx="4943476" cy="4619124"/>
          </a:xfrm>
        </p:grpSpPr>
        <p:grpSp>
          <p:nvGrpSpPr>
            <p:cNvPr id="47" name="Picture 2">
              <a:extLst>
                <a:ext uri="{FF2B5EF4-FFF2-40B4-BE49-F238E27FC236}">
                  <a16:creationId xmlns:a16="http://schemas.microsoft.com/office/drawing/2014/main" id="{6424CB5C-4926-DAC7-108B-F58BC6E2CE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9031" y="1927688"/>
              <a:ext cx="4943476" cy="4467228"/>
              <a:chOff x="-1" y="-3"/>
              <a:chExt cx="4943597" cy="4467064"/>
            </a:xfrm>
          </p:grpSpPr>
          <p:pic>
            <p:nvPicPr>
              <p:cNvPr id="51" name="Picture 2" descr="Picture 2">
                <a:extLst>
                  <a:ext uri="{FF2B5EF4-FFF2-40B4-BE49-F238E27FC236}">
                    <a16:creationId xmlns:a16="http://schemas.microsoft.com/office/drawing/2014/main" id="{B43E1B45-CF40-FB5A-2EF0-E32A8B88E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599" y="101600"/>
                <a:ext cx="4727698" cy="4124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2" descr="Picture 2">
                <a:extLst>
                  <a:ext uri="{FF2B5EF4-FFF2-40B4-BE49-F238E27FC236}">
                    <a16:creationId xmlns:a16="http://schemas.microsoft.com/office/drawing/2014/main" id="{620515A3-08D2-4848-E665-82F354ED72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-3"/>
                <a:ext cx="4943597" cy="4467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60B0DD9-EDE6-B115-0000-2B9306511DED}"/>
                </a:ext>
              </a:extLst>
            </p:cNvPr>
            <p:cNvSpPr txBox="1"/>
            <p:nvPr/>
          </p:nvSpPr>
          <p:spPr>
            <a:xfrm>
              <a:off x="8009563" y="2560851"/>
              <a:ext cx="82920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50" dirty="0">
                  <a:latin typeface="Calibri" panose="020F0502020204030204" pitchFamily="34" charset="0"/>
                  <a:cs typeface="Calibri" panose="020F0502020204030204" pitchFamily="34" charset="0"/>
                </a:rPr>
                <a:t>Monte Carlo Simulation</a:t>
              </a:r>
            </a:p>
          </p:txBody>
        </p:sp>
        <p:sp>
          <p:nvSpPr>
            <p:cNvPr id="50" name="achievable precision">
              <a:extLst>
                <a:ext uri="{FF2B5EF4-FFF2-40B4-BE49-F238E27FC236}">
                  <a16:creationId xmlns:a16="http://schemas.microsoft.com/office/drawing/2014/main" id="{DD3B1318-88A2-E0FD-4302-BF6C7001ACBF}"/>
                </a:ext>
              </a:extLst>
            </p:cNvPr>
            <p:cNvSpPr txBox="1"/>
            <p:nvPr/>
          </p:nvSpPr>
          <p:spPr bwMode="auto">
            <a:xfrm>
              <a:off x="5691964" y="1775792"/>
              <a:ext cx="1209252" cy="523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lIns="34289" tIns="34289" rIns="34289" bIns="34289">
              <a:spAutoFit/>
            </a:bodyPr>
            <a:lstStyle>
              <a:lvl1pPr algn="ctr">
                <a:defRPr sz="180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 defTabSz="685800" hangingPunct="0">
                <a:defRPr/>
              </a:pPr>
              <a:r>
                <a:rPr sz="1050" b="1" kern="0" dirty="0"/>
                <a:t>achievable precision</a:t>
              </a:r>
            </a:p>
          </p:txBody>
        </p:sp>
      </p:grpSp>
      <p:cxnSp>
        <p:nvCxnSpPr>
          <p:cNvPr id="58" name="Straight Arrow Connector 13">
            <a:extLst>
              <a:ext uri="{FF2B5EF4-FFF2-40B4-BE49-F238E27FC236}">
                <a16:creationId xmlns:a16="http://schemas.microsoft.com/office/drawing/2014/main" id="{64949D40-52F4-8086-43D5-E92398CF20DC}"/>
              </a:ext>
            </a:extLst>
          </p:cNvPr>
          <p:cNvCxnSpPr>
            <a:cxnSpLocks/>
          </p:cNvCxnSpPr>
          <p:nvPr/>
        </p:nvCxnSpPr>
        <p:spPr>
          <a:xfrm flipH="1">
            <a:off x="3304549" y="2969168"/>
            <a:ext cx="2719760" cy="16377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2C888AAC-26FC-F3B5-3A4F-85CE45B0B0D2}"/>
              </a:ext>
            </a:extLst>
          </p:cNvPr>
          <p:cNvSpPr txBox="1"/>
          <p:nvPr/>
        </p:nvSpPr>
        <p:spPr>
          <a:xfrm>
            <a:off x="6337080" y="3217074"/>
            <a:ext cx="906939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rgbClr val="120EFF"/>
                </a:solidFill>
              </a:rPr>
              <a:t>ROI</a:t>
            </a: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B0D70B5A-6777-391E-F742-DF7AD9F5CE5B}"/>
              </a:ext>
            </a:extLst>
          </p:cNvPr>
          <p:cNvSpPr/>
          <p:nvPr/>
        </p:nvSpPr>
        <p:spPr>
          <a:xfrm>
            <a:off x="6024309" y="2719736"/>
            <a:ext cx="1219711" cy="498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8A9CFA22-125A-5CFD-5E6E-BE87E494B9BD}"/>
              </a:ext>
            </a:extLst>
          </p:cNvPr>
          <p:cNvSpPr/>
          <p:nvPr/>
        </p:nvSpPr>
        <p:spPr>
          <a:xfrm>
            <a:off x="6524835" y="3463291"/>
            <a:ext cx="563993" cy="1750136"/>
          </a:xfrm>
          <a:prstGeom prst="rect">
            <a:avLst/>
          </a:prstGeom>
          <a:solidFill>
            <a:srgbClr val="120EFF">
              <a:alpha val="16673"/>
            </a:srgbClr>
          </a:solidFill>
          <a:ln>
            <a:solidFill>
              <a:srgbClr val="120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910504-57E7-EFB4-DAC4-044439EA036E}"/>
              </a:ext>
            </a:extLst>
          </p:cNvPr>
          <p:cNvSpPr txBox="1"/>
          <p:nvPr/>
        </p:nvSpPr>
        <p:spPr>
          <a:xfrm>
            <a:off x="331631" y="798012"/>
            <a:ext cx="8480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Scientific goal: </a:t>
            </a:r>
            <a:r>
              <a:rPr lang="en-GB" sz="15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first measurement ever of kaonic deuterium X-ray transition </a:t>
            </a:r>
            <a:r>
              <a:rPr lang="en-GB" sz="1500" dirty="0">
                <a:solidFill>
                  <a:schemeClr val="bg1"/>
                </a:solidFill>
                <a:cs typeface="Times New Roman" panose="02020603050405020304" pitchFamily="18" charset="0"/>
              </a:rPr>
              <a:t>to the ground state (1s-level) such as to determine its shift and width induced by the presence of the strong interaction,</a:t>
            </a:r>
            <a:r>
              <a:rPr lang="en-GB" sz="1500" dirty="0">
                <a:solidFill>
                  <a:schemeClr val="accent2"/>
                </a:solidFill>
                <a:cs typeface="Times New Roman" panose="02020603050405020304" pitchFamily="18" charset="0"/>
              </a:rPr>
              <a:t> providing unique data to investigate the QCD in the non-perturbative regime with strangeness.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DBD88-7636-BC66-34B3-5D8978958415}"/>
              </a:ext>
            </a:extLst>
          </p:cNvPr>
          <p:cNvSpPr txBox="1"/>
          <p:nvPr/>
        </p:nvSpPr>
        <p:spPr>
          <a:xfrm>
            <a:off x="5486154" y="5920217"/>
            <a:ext cx="3515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Monte Carlo simulation for an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integrated luminosity of </a:t>
            </a: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800 pb</a:t>
            </a:r>
            <a:r>
              <a:rPr kumimoji="0" lang="en-GB" sz="1800" b="1" i="1" u="none" strike="noStrike" kern="0" cap="none" spc="0" normalizeH="0" baseline="30000" noProof="0" dirty="0">
                <a:ln>
                  <a:noFill/>
                </a:ln>
                <a:solidFill>
                  <a:srgbClr val="160DF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5673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3B334F-64A2-5548-94CA-E5C70733431B}"/>
              </a:ext>
            </a:extLst>
          </p:cNvPr>
          <p:cNvSpPr/>
          <p:nvPr/>
        </p:nvSpPr>
        <p:spPr>
          <a:xfrm>
            <a:off x="509838" y="3825989"/>
            <a:ext cx="7820993" cy="264613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B06F76-04FB-D2A7-C8BD-C2BDD9F71DFF}"/>
              </a:ext>
            </a:extLst>
          </p:cNvPr>
          <p:cNvSpPr/>
          <p:nvPr/>
        </p:nvSpPr>
        <p:spPr>
          <a:xfrm>
            <a:off x="509839" y="1210634"/>
            <a:ext cx="7820992" cy="22183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99F88-287F-9DC6-55FD-60DB0B9D5D98}"/>
              </a:ext>
            </a:extLst>
          </p:cNvPr>
          <p:cNvSpPr txBox="1"/>
          <p:nvPr/>
        </p:nvSpPr>
        <p:spPr>
          <a:xfrm>
            <a:off x="2162675" y="1342527"/>
            <a:ext cx="63526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SIDDHARTA-2 NEON run (technical run) </a:t>
            </a:r>
          </a:p>
          <a:p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(application of modern algorithms and machine learning techniques)</a:t>
            </a:r>
            <a:endParaRPr kumimoji="0" lang="en-GB" sz="1600" b="1" i="1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>
              <a:lnSpc>
                <a:spcPct val="100000"/>
              </a:lnSpc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Kaonic deuterium run done - from May to July 2023</a:t>
            </a:r>
          </a:p>
          <a:p>
            <a:pPr lvl="0">
              <a:lnSpc>
                <a:spcPct val="100000"/>
              </a:lnSpc>
            </a:pPr>
            <a:r>
              <a:rPr 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(optimized setup for about 110 pb</a:t>
            </a:r>
            <a:r>
              <a:rPr lang="en-US" sz="1600" b="1" i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integrated luminosity) – analysis ongoing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729A9-A3CC-0CA5-34E4-60483696A09F}"/>
              </a:ext>
            </a:extLst>
          </p:cNvPr>
          <p:cNvSpPr txBox="1"/>
          <p:nvPr/>
        </p:nvSpPr>
        <p:spPr>
          <a:xfrm>
            <a:off x="2162675" y="4088253"/>
            <a:ext cx="6168156" cy="212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confident in machine performance, ready and very motivated to continue the SIDDHARTA-2 program </a:t>
            </a:r>
          </a:p>
          <a:p>
            <a:pPr lvl="0">
              <a:lnSpc>
                <a:spcPct val="100000"/>
              </a:lnSpc>
            </a:pP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1800" b="1" i="1" dirty="0">
                <a:solidFill>
                  <a:srgbClr val="004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Kaonic deuterium run – ongoing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(with optimized shielding, readout, veto, trigger, ….. for the remaining integrated luminosity: 600-700 pb</a:t>
            </a:r>
            <a:r>
              <a:rPr lang="en-US" sz="16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2023/2024)</a:t>
            </a:r>
          </a:p>
        </p:txBody>
      </p:sp>
      <p:sp>
        <p:nvSpPr>
          <p:cNvPr id="9" name="Rectangle 8" descr="Checkmark">
            <a:extLst>
              <a:ext uri="{FF2B5EF4-FFF2-40B4-BE49-F238E27FC236}">
                <a16:creationId xmlns:a16="http://schemas.microsoft.com/office/drawing/2014/main" id="{A93AA386-B2F7-C7C4-3451-29951FDFCBA7}"/>
              </a:ext>
            </a:extLst>
          </p:cNvPr>
          <p:cNvSpPr/>
          <p:nvPr/>
        </p:nvSpPr>
        <p:spPr>
          <a:xfrm>
            <a:off x="886698" y="1671605"/>
            <a:ext cx="778171" cy="67438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25C56-FDAC-C195-7492-1E73795A7778}"/>
              </a:ext>
            </a:extLst>
          </p:cNvPr>
          <p:cNvSpPr txBox="1"/>
          <p:nvPr/>
        </p:nvSpPr>
        <p:spPr>
          <a:xfrm>
            <a:off x="3399539" y="44396"/>
            <a:ext cx="2996978" cy="894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13" name="Rectangle 12" descr="Aspiration outline">
            <a:extLst>
              <a:ext uri="{FF2B5EF4-FFF2-40B4-BE49-F238E27FC236}">
                <a16:creationId xmlns:a16="http://schemas.microsoft.com/office/drawing/2014/main" id="{72FC5CB5-6FA5-55FE-B600-4A26B71C2EF9}"/>
              </a:ext>
            </a:extLst>
          </p:cNvPr>
          <p:cNvSpPr/>
          <p:nvPr/>
        </p:nvSpPr>
        <p:spPr>
          <a:xfrm>
            <a:off x="669258" y="4676775"/>
            <a:ext cx="995611" cy="1103378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7F53B-6AF4-2750-AAA4-18CA5B770505}"/>
              </a:ext>
            </a:extLst>
          </p:cNvPr>
          <p:cNvSpPr txBox="1"/>
          <p:nvPr/>
        </p:nvSpPr>
        <p:spPr>
          <a:xfrm>
            <a:off x="2343150" y="2422386"/>
            <a:ext cx="445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SPARE</a:t>
            </a:r>
          </a:p>
        </p:txBody>
      </p:sp>
    </p:spTree>
    <p:extLst>
      <p:ext uri="{BB962C8B-B14F-4D97-AF65-F5344CB8AC3E}">
        <p14:creationId xmlns:p14="http://schemas.microsoft.com/office/powerpoint/2010/main" val="212889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tock exchange numbers">
            <a:extLst>
              <a:ext uri="{FF2B5EF4-FFF2-40B4-BE49-F238E27FC236}">
                <a16:creationId xmlns:a16="http://schemas.microsoft.com/office/drawing/2014/main" id="{4D85BB5A-3986-1044-AFE6-C91EE859C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0215" r="21953" b="-2"/>
          <a:stretch/>
        </p:blipFill>
        <p:spPr>
          <a:xfrm>
            <a:off x="3749145" y="606955"/>
            <a:ext cx="4791540" cy="577499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extfeld 11">
            <a:extLst>
              <a:ext uri="{FF2B5EF4-FFF2-40B4-BE49-F238E27FC236}">
                <a16:creationId xmlns:a16="http://schemas.microsoft.com/office/drawing/2014/main" id="{4B03A6A4-6567-2FB8-1BE6-2585B4E98851}"/>
              </a:ext>
            </a:extLst>
          </p:cNvPr>
          <p:cNvSpPr txBox="1"/>
          <p:nvPr/>
        </p:nvSpPr>
        <p:spPr>
          <a:xfrm>
            <a:off x="465614" y="375781"/>
            <a:ext cx="5941609" cy="8972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3200" i="1">
                <a:solidFill>
                  <a:srgbClr val="53535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SIDDHARTA-2  </a:t>
            </a:r>
          </a:p>
          <a:p>
            <a:pPr marL="0" marR="0" lvl="0" indent="0" algn="l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Kaonic deuterium  measurement</a:t>
            </a:r>
            <a:r>
              <a:rPr lang="en-US" sz="2500" b="1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sym typeface="Calibri"/>
              </a:rPr>
              <a:t>plan</a:t>
            </a:r>
          </a:p>
        </p:txBody>
      </p:sp>
      <p:sp>
        <p:nvSpPr>
          <p:cNvPr id="17" name="when DAΦNE operating condition…">
            <a:extLst>
              <a:ext uri="{FF2B5EF4-FFF2-40B4-BE49-F238E27FC236}">
                <a16:creationId xmlns:a16="http://schemas.microsoft.com/office/drawing/2014/main" id="{D4A1CA13-81E4-C94C-A1E4-1DA2D28A338E}"/>
              </a:ext>
            </a:extLst>
          </p:cNvPr>
          <p:cNvSpPr txBox="1"/>
          <p:nvPr/>
        </p:nvSpPr>
        <p:spPr bwMode="auto">
          <a:xfrm>
            <a:off x="792877" y="1934764"/>
            <a:ext cx="6726859" cy="98868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Kaonic deuterium run finished in July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optimized setup for about 110 pb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luminosity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2CBB4-B9BF-3E39-D473-36880E3ECD0C}"/>
              </a:ext>
            </a:extLst>
          </p:cNvPr>
          <p:cNvSpPr txBox="1"/>
          <p:nvPr/>
        </p:nvSpPr>
        <p:spPr>
          <a:xfrm>
            <a:off x="792877" y="3545602"/>
            <a:ext cx="7634686" cy="11244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 Kaonic deuterium run started in September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optimized shielding, readout, veto, trigger, …..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(for the remaining integrated luminosity: 600-700 pb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2023/2024)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0638A-6824-6FCE-C983-5D012B8369D5}"/>
              </a:ext>
            </a:extLst>
          </p:cNvPr>
          <p:cNvSpPr txBox="1"/>
          <p:nvPr/>
        </p:nvSpPr>
        <p:spPr>
          <a:xfrm>
            <a:off x="792877" y="5261768"/>
            <a:ext cx="6671178" cy="71917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Calibration/technical runs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Neon, solid targets Li, Be</a:t>
            </a:r>
          </a:p>
        </p:txBody>
      </p:sp>
    </p:spTree>
    <p:extLst>
      <p:ext uri="{BB962C8B-B14F-4D97-AF65-F5344CB8AC3E}">
        <p14:creationId xmlns:p14="http://schemas.microsoft.com/office/powerpoint/2010/main" val="1834125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CD14C50-90E0-3949-B07A-2F376E030C55}"/>
              </a:ext>
            </a:extLst>
          </p:cNvPr>
          <p:cNvGrpSpPr/>
          <p:nvPr/>
        </p:nvGrpSpPr>
        <p:grpSpPr>
          <a:xfrm>
            <a:off x="2160404" y="146546"/>
            <a:ext cx="5256396" cy="6711453"/>
            <a:chOff x="2047509" y="215900"/>
            <a:chExt cx="5051791" cy="6505573"/>
          </a:xfrm>
        </p:grpSpPr>
        <p:grpSp>
          <p:nvGrpSpPr>
            <p:cNvPr id="22" name="Graphic 20" descr="Fluorescent Light Bulb outline">
              <a:extLst>
                <a:ext uri="{FF2B5EF4-FFF2-40B4-BE49-F238E27FC236}">
                  <a16:creationId xmlns:a16="http://schemas.microsoft.com/office/drawing/2014/main" id="{CCF9A6C1-8D33-2090-AEFD-B043C1DE6259}"/>
                </a:ext>
              </a:extLst>
            </p:cNvPr>
            <p:cNvGrpSpPr/>
            <p:nvPr/>
          </p:nvGrpSpPr>
          <p:grpSpPr>
            <a:xfrm>
              <a:off x="2047509" y="215900"/>
              <a:ext cx="5051791" cy="6505573"/>
              <a:chOff x="2984314" y="-140925"/>
              <a:chExt cx="3401582" cy="7054487"/>
            </a:xfrm>
            <a:blipFill>
              <a:blip r:embed="rId3"/>
              <a:stretch>
                <a:fillRect/>
              </a:stretch>
            </a:blipFill>
            <a:scene3d>
              <a:camera prst="orthographicFront">
                <a:rot lat="600000" lon="20699984" rev="0"/>
              </a:camera>
              <a:lightRig rig="threePt" dir="t"/>
            </a:scene3d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6E00D26-3C00-1F0A-BB5B-DDCA61E2F3A6}"/>
                  </a:ext>
                </a:extLst>
              </p:cNvPr>
              <p:cNvSpPr/>
              <p:nvPr/>
            </p:nvSpPr>
            <p:spPr>
              <a:xfrm>
                <a:off x="4111745" y="6376466"/>
                <a:ext cx="1128307" cy="537095"/>
              </a:xfrm>
              <a:custGeom>
                <a:avLst/>
                <a:gdLst>
                  <a:gd name="connsiteX0" fmla="*/ 1038656 w 1128307"/>
                  <a:gd name="connsiteY0" fmla="*/ 8 h 537095"/>
                  <a:gd name="connsiteX1" fmla="*/ 89621 w 1128307"/>
                  <a:gd name="connsiteY1" fmla="*/ 8 h 537095"/>
                  <a:gd name="connsiteX2" fmla="*/ 8 w 1128307"/>
                  <a:gd name="connsiteY2" fmla="*/ 87280 h 537095"/>
                  <a:gd name="connsiteX3" fmla="*/ 2420 w 1128307"/>
                  <a:gd name="connsiteY3" fmla="*/ 109008 h 537095"/>
                  <a:gd name="connsiteX4" fmla="*/ 718838 w 1128307"/>
                  <a:gd name="connsiteY4" fmla="*/ 516035 h 537095"/>
                  <a:gd name="connsiteX5" fmla="*/ 1125865 w 1128307"/>
                  <a:gd name="connsiteY5" fmla="*/ 109008 h 537095"/>
                  <a:gd name="connsiteX6" fmla="*/ 1060393 w 1128307"/>
                  <a:gd name="connsiteY6" fmla="*/ 2420 h 537095"/>
                  <a:gd name="connsiteX7" fmla="*/ 1038656 w 1128307"/>
                  <a:gd name="connsiteY7" fmla="*/ 8 h 537095"/>
                  <a:gd name="connsiteX8" fmla="*/ 564147 w 1128307"/>
                  <a:gd name="connsiteY8" fmla="*/ 358280 h 537095"/>
                  <a:gd name="connsiteX9" fmla="*/ 228212 w 1128307"/>
                  <a:gd name="connsiteY9" fmla="*/ 178697 h 537095"/>
                  <a:gd name="connsiteX10" fmla="*/ 900082 w 1128307"/>
                  <a:gd name="connsiteY10" fmla="*/ 178697 h 537095"/>
                  <a:gd name="connsiteX11" fmla="*/ 564147 w 1128307"/>
                  <a:gd name="connsiteY11" fmla="*/ 358280 h 537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28307" h="537095">
                    <a:moveTo>
                      <a:pt x="1038656" y="8"/>
                    </a:moveTo>
                    <a:lnTo>
                      <a:pt x="89621" y="8"/>
                    </a:lnTo>
                    <a:cubicBezTo>
                      <a:pt x="40776" y="-635"/>
                      <a:pt x="651" y="38435"/>
                      <a:pt x="8" y="87280"/>
                    </a:cubicBezTo>
                    <a:cubicBezTo>
                      <a:pt x="-90" y="94597"/>
                      <a:pt x="723" y="101897"/>
                      <a:pt x="2420" y="109008"/>
                    </a:cubicBezTo>
                    <a:cubicBezTo>
                      <a:pt x="87851" y="419239"/>
                      <a:pt x="408607" y="601475"/>
                      <a:pt x="718838" y="516035"/>
                    </a:cubicBezTo>
                    <a:cubicBezTo>
                      <a:pt x="916745" y="461535"/>
                      <a:pt x="1071365" y="306916"/>
                      <a:pt x="1125865" y="109008"/>
                    </a:cubicBezTo>
                    <a:cubicBezTo>
                      <a:pt x="1137221" y="61495"/>
                      <a:pt x="1107907" y="13776"/>
                      <a:pt x="1060393" y="2420"/>
                    </a:cubicBezTo>
                    <a:cubicBezTo>
                      <a:pt x="1053272" y="723"/>
                      <a:pt x="1045973" y="-90"/>
                      <a:pt x="1038656" y="8"/>
                    </a:cubicBezTo>
                    <a:close/>
                    <a:moveTo>
                      <a:pt x="564147" y="358280"/>
                    </a:moveTo>
                    <a:cubicBezTo>
                      <a:pt x="429255" y="358083"/>
                      <a:pt x="303306" y="290753"/>
                      <a:pt x="228212" y="178697"/>
                    </a:cubicBezTo>
                    <a:lnTo>
                      <a:pt x="900082" y="178697"/>
                    </a:lnTo>
                    <a:cubicBezTo>
                      <a:pt x="824997" y="290762"/>
                      <a:pt x="699039" y="358092"/>
                      <a:pt x="564147" y="358280"/>
                    </a:cubicBezTo>
                    <a:close/>
                  </a:path>
                </a:pathLst>
              </a:custGeom>
              <a:grpFill/>
              <a:ln w="8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373C229-C216-449E-88DA-F79A4AAF6F7A}"/>
                  </a:ext>
                </a:extLst>
              </p:cNvPr>
              <p:cNvSpPr/>
              <p:nvPr/>
            </p:nvSpPr>
            <p:spPr>
              <a:xfrm>
                <a:off x="2984314" y="-140925"/>
                <a:ext cx="3401582" cy="6249366"/>
              </a:xfrm>
              <a:custGeom>
                <a:avLst/>
                <a:gdLst>
                  <a:gd name="connsiteX0" fmla="*/ 3371345 w 3401582"/>
                  <a:gd name="connsiteY0" fmla="*/ 1241733 h 6249366"/>
                  <a:gd name="connsiteX1" fmla="*/ 3174403 w 3401582"/>
                  <a:gd name="connsiteY1" fmla="*/ 1017782 h 6249366"/>
                  <a:gd name="connsiteX2" fmla="*/ 3343728 w 3401582"/>
                  <a:gd name="connsiteY2" fmla="*/ 410632 h 6249366"/>
                  <a:gd name="connsiteX3" fmla="*/ 2793393 w 3401582"/>
                  <a:gd name="connsiteY3" fmla="*/ 214360 h 6249366"/>
                  <a:gd name="connsiteX4" fmla="*/ 2778088 w 3401582"/>
                  <a:gd name="connsiteY4" fmla="*/ 220614 h 6249366"/>
                  <a:gd name="connsiteX5" fmla="*/ 1956118 w 3401582"/>
                  <a:gd name="connsiteY5" fmla="*/ 560517 h 6249366"/>
                  <a:gd name="connsiteX6" fmla="*/ 1643895 w 3401582"/>
                  <a:gd name="connsiteY6" fmla="*/ 15520 h 6249366"/>
                  <a:gd name="connsiteX7" fmla="*/ 1359226 w 3401582"/>
                  <a:gd name="connsiteY7" fmla="*/ 33116 h 6249366"/>
                  <a:gd name="connsiteX8" fmla="*/ 276370 w 3401582"/>
                  <a:gd name="connsiteY8" fmla="*/ 481670 h 6249366"/>
                  <a:gd name="connsiteX9" fmla="*/ 33550 w 3401582"/>
                  <a:gd name="connsiteY9" fmla="*/ 1063178 h 6249366"/>
                  <a:gd name="connsiteX10" fmla="*/ 226445 w 3401582"/>
                  <a:gd name="connsiteY10" fmla="*/ 1281750 h 6249366"/>
                  <a:gd name="connsiteX11" fmla="*/ 57673 w 3401582"/>
                  <a:gd name="connsiteY11" fmla="*/ 1886496 h 6249366"/>
                  <a:gd name="connsiteX12" fmla="*/ 226811 w 3401582"/>
                  <a:gd name="connsiteY12" fmla="*/ 2055473 h 6249366"/>
                  <a:gd name="connsiteX13" fmla="*/ 57467 w 3401582"/>
                  <a:gd name="connsiteY13" fmla="*/ 2660032 h 6249366"/>
                  <a:gd name="connsiteX14" fmla="*/ 225113 w 3401582"/>
                  <a:gd name="connsiteY14" fmla="*/ 2828419 h 6249366"/>
                  <a:gd name="connsiteX15" fmla="*/ 59763 w 3401582"/>
                  <a:gd name="connsiteY15" fmla="*/ 3435953 h 6249366"/>
                  <a:gd name="connsiteX16" fmla="*/ 276406 w 3401582"/>
                  <a:gd name="connsiteY16" fmla="*/ 3626436 h 6249366"/>
                  <a:gd name="connsiteX17" fmla="*/ 894098 w 3401582"/>
                  <a:gd name="connsiteY17" fmla="*/ 3882345 h 6249366"/>
                  <a:gd name="connsiteX18" fmla="*/ 894098 w 3401582"/>
                  <a:gd name="connsiteY18" fmla="*/ 4373133 h 6249366"/>
                  <a:gd name="connsiteX19" fmla="*/ 447099 w 3401582"/>
                  <a:gd name="connsiteY19" fmla="*/ 4373133 h 6249366"/>
                  <a:gd name="connsiteX20" fmla="*/ 447099 w 3401582"/>
                  <a:gd name="connsiteY20" fmla="*/ 5891989 h 6249366"/>
                  <a:gd name="connsiteX21" fmla="*/ 804477 w 3401582"/>
                  <a:gd name="connsiteY21" fmla="*/ 6249367 h 6249366"/>
                  <a:gd name="connsiteX22" fmla="*/ 2591367 w 3401582"/>
                  <a:gd name="connsiteY22" fmla="*/ 6249367 h 6249366"/>
                  <a:gd name="connsiteX23" fmla="*/ 2948745 w 3401582"/>
                  <a:gd name="connsiteY23" fmla="*/ 5891989 h 6249366"/>
                  <a:gd name="connsiteX24" fmla="*/ 2948745 w 3401582"/>
                  <a:gd name="connsiteY24" fmla="*/ 4373133 h 6249366"/>
                  <a:gd name="connsiteX25" fmla="*/ 2507151 w 3401582"/>
                  <a:gd name="connsiteY25" fmla="*/ 4373133 h 6249366"/>
                  <a:gd name="connsiteX26" fmla="*/ 2509438 w 3401582"/>
                  <a:gd name="connsiteY26" fmla="*/ 3620789 h 6249366"/>
                  <a:gd name="connsiteX27" fmla="*/ 3123154 w 3401582"/>
                  <a:gd name="connsiteY27" fmla="*/ 3366890 h 6249366"/>
                  <a:gd name="connsiteX28" fmla="*/ 3359997 w 3401582"/>
                  <a:gd name="connsiteY28" fmla="*/ 2779316 h 6249366"/>
                  <a:gd name="connsiteX29" fmla="*/ 3168979 w 3401582"/>
                  <a:gd name="connsiteY29" fmla="*/ 2565130 h 6249366"/>
                  <a:gd name="connsiteX30" fmla="*/ 3340101 w 3401582"/>
                  <a:gd name="connsiteY30" fmla="*/ 1963958 h 6249366"/>
                  <a:gd name="connsiteX31" fmla="*/ 3170480 w 3401582"/>
                  <a:gd name="connsiteY31" fmla="*/ 1793676 h 6249366"/>
                  <a:gd name="connsiteX32" fmla="*/ 3371345 w 3401582"/>
                  <a:gd name="connsiteY32" fmla="*/ 1241733 h 6249366"/>
                  <a:gd name="connsiteX33" fmla="*/ 199614 w 3401582"/>
                  <a:gd name="connsiteY33" fmla="*/ 791785 h 6249366"/>
                  <a:gd name="connsiteX34" fmla="*/ 344755 w 3401582"/>
                  <a:gd name="connsiteY34" fmla="*/ 646770 h 6249366"/>
                  <a:gd name="connsiteX35" fmla="*/ 1426618 w 3401582"/>
                  <a:gd name="connsiteY35" fmla="*/ 198653 h 6249366"/>
                  <a:gd name="connsiteX36" fmla="*/ 1527301 w 3401582"/>
                  <a:gd name="connsiteY36" fmla="*/ 178998 h 6249366"/>
                  <a:gd name="connsiteX37" fmla="*/ 1794012 w 3401582"/>
                  <a:gd name="connsiteY37" fmla="*/ 448934 h 6249366"/>
                  <a:gd name="connsiteX38" fmla="*/ 1632611 w 3401582"/>
                  <a:gd name="connsiteY38" fmla="*/ 693425 h 6249366"/>
                  <a:gd name="connsiteX39" fmla="*/ 549443 w 3401582"/>
                  <a:gd name="connsiteY39" fmla="*/ 1141935 h 6249366"/>
                  <a:gd name="connsiteX40" fmla="*/ 447313 w 3401582"/>
                  <a:gd name="connsiteY40" fmla="*/ 1162484 h 6249366"/>
                  <a:gd name="connsiteX41" fmla="*/ 179172 w 3401582"/>
                  <a:gd name="connsiteY41" fmla="*/ 894558 h 6249366"/>
                  <a:gd name="connsiteX42" fmla="*/ 199614 w 3401582"/>
                  <a:gd name="connsiteY42" fmla="*/ 791785 h 6249366"/>
                  <a:gd name="connsiteX43" fmla="*/ 199614 w 3401582"/>
                  <a:gd name="connsiteY43" fmla="*/ 1565258 h 6249366"/>
                  <a:gd name="connsiteX44" fmla="*/ 344710 w 3401582"/>
                  <a:gd name="connsiteY44" fmla="*/ 1420252 h 6249366"/>
                  <a:gd name="connsiteX45" fmla="*/ 2846356 w 3401582"/>
                  <a:gd name="connsiteY45" fmla="*/ 385723 h 6249366"/>
                  <a:gd name="connsiteX46" fmla="*/ 2857658 w 3401582"/>
                  <a:gd name="connsiteY46" fmla="*/ 381006 h 6249366"/>
                  <a:gd name="connsiteX47" fmla="*/ 3204458 w 3401582"/>
                  <a:gd name="connsiteY47" fmla="*/ 534070 h 6249366"/>
                  <a:gd name="connsiteX48" fmla="*/ 3051393 w 3401582"/>
                  <a:gd name="connsiteY48" fmla="*/ 880861 h 6249366"/>
                  <a:gd name="connsiteX49" fmla="*/ 549488 w 3401582"/>
                  <a:gd name="connsiteY49" fmla="*/ 1915480 h 6249366"/>
                  <a:gd name="connsiteX50" fmla="*/ 447402 w 3401582"/>
                  <a:gd name="connsiteY50" fmla="*/ 1936029 h 6249366"/>
                  <a:gd name="connsiteX51" fmla="*/ 447188 w 3401582"/>
                  <a:gd name="connsiteY51" fmla="*/ 1936029 h 6249366"/>
                  <a:gd name="connsiteX52" fmla="*/ 179164 w 3401582"/>
                  <a:gd name="connsiteY52" fmla="*/ 1667986 h 6249366"/>
                  <a:gd name="connsiteX53" fmla="*/ 199614 w 3401582"/>
                  <a:gd name="connsiteY53" fmla="*/ 1565303 h 6249366"/>
                  <a:gd name="connsiteX54" fmla="*/ 2770056 w 3401582"/>
                  <a:gd name="connsiteY54" fmla="*/ 4551822 h 6249366"/>
                  <a:gd name="connsiteX55" fmla="*/ 2770056 w 3401582"/>
                  <a:gd name="connsiteY55" fmla="*/ 5891989 h 6249366"/>
                  <a:gd name="connsiteX56" fmla="*/ 2591367 w 3401582"/>
                  <a:gd name="connsiteY56" fmla="*/ 6070678 h 6249366"/>
                  <a:gd name="connsiteX57" fmla="*/ 804477 w 3401582"/>
                  <a:gd name="connsiteY57" fmla="*/ 6070678 h 6249366"/>
                  <a:gd name="connsiteX58" fmla="*/ 625788 w 3401582"/>
                  <a:gd name="connsiteY58" fmla="*/ 5891989 h 6249366"/>
                  <a:gd name="connsiteX59" fmla="*/ 625788 w 3401582"/>
                  <a:gd name="connsiteY59" fmla="*/ 4551822 h 6249366"/>
                  <a:gd name="connsiteX60" fmla="*/ 2770056 w 3401582"/>
                  <a:gd name="connsiteY60" fmla="*/ 4551822 h 6249366"/>
                  <a:gd name="connsiteX61" fmla="*/ 3053796 w 3401582"/>
                  <a:gd name="connsiteY61" fmla="*/ 3202255 h 6249366"/>
                  <a:gd name="connsiteX62" fmla="*/ 2386107 w 3401582"/>
                  <a:gd name="connsiteY62" fmla="*/ 3478490 h 6249366"/>
                  <a:gd name="connsiteX63" fmla="*/ 2330928 w 3401582"/>
                  <a:gd name="connsiteY63" fmla="*/ 3560767 h 6249366"/>
                  <a:gd name="connsiteX64" fmla="*/ 2328462 w 3401582"/>
                  <a:gd name="connsiteY64" fmla="*/ 4373133 h 6249366"/>
                  <a:gd name="connsiteX65" fmla="*/ 1787642 w 3401582"/>
                  <a:gd name="connsiteY65" fmla="*/ 4373133 h 6249366"/>
                  <a:gd name="connsiteX66" fmla="*/ 1790188 w 3401582"/>
                  <a:gd name="connsiteY66" fmla="*/ 3320913 h 6249366"/>
                  <a:gd name="connsiteX67" fmla="*/ 1943208 w 3401582"/>
                  <a:gd name="connsiteY67" fmla="*/ 3077896 h 6249366"/>
                  <a:gd name="connsiteX68" fmla="*/ 2859561 w 3401582"/>
                  <a:gd name="connsiteY68" fmla="*/ 2699192 h 6249366"/>
                  <a:gd name="connsiteX69" fmla="*/ 3202743 w 3401582"/>
                  <a:gd name="connsiteY69" fmla="*/ 2866024 h 6249366"/>
                  <a:gd name="connsiteX70" fmla="*/ 3053796 w 3401582"/>
                  <a:gd name="connsiteY70" fmla="*/ 3202299 h 6249366"/>
                  <a:gd name="connsiteX71" fmla="*/ 3051661 w 3401582"/>
                  <a:gd name="connsiteY71" fmla="*/ 2426423 h 6249366"/>
                  <a:gd name="connsiteX72" fmla="*/ 2792392 w 3401582"/>
                  <a:gd name="connsiteY72" fmla="*/ 2533529 h 6249366"/>
                  <a:gd name="connsiteX73" fmla="*/ 2778570 w 3401582"/>
                  <a:gd name="connsiteY73" fmla="*/ 2537541 h 6249366"/>
                  <a:gd name="connsiteX74" fmla="*/ 1888744 w 3401582"/>
                  <a:gd name="connsiteY74" fmla="*/ 2905738 h 6249366"/>
                  <a:gd name="connsiteX75" fmla="*/ 1874958 w 3401582"/>
                  <a:gd name="connsiteY75" fmla="*/ 2912671 h 6249366"/>
                  <a:gd name="connsiteX76" fmla="*/ 1347093 w 3401582"/>
                  <a:gd name="connsiteY76" fmla="*/ 3130842 h 6249366"/>
                  <a:gd name="connsiteX77" fmla="*/ 1298713 w 3401582"/>
                  <a:gd name="connsiteY77" fmla="*/ 3247570 h 6249366"/>
                  <a:gd name="connsiteX78" fmla="*/ 1347048 w 3401582"/>
                  <a:gd name="connsiteY78" fmla="*/ 3295924 h 6249366"/>
                  <a:gd name="connsiteX79" fmla="*/ 1443379 w 3401582"/>
                  <a:gd name="connsiteY79" fmla="*/ 3335798 h 6249366"/>
                  <a:gd name="connsiteX80" fmla="*/ 1608845 w 3401582"/>
                  <a:gd name="connsiteY80" fmla="*/ 3583854 h 6249366"/>
                  <a:gd name="connsiteX81" fmla="*/ 1608845 w 3401582"/>
                  <a:gd name="connsiteY81" fmla="*/ 4373133 h 6249366"/>
                  <a:gd name="connsiteX82" fmla="*/ 1072778 w 3401582"/>
                  <a:gd name="connsiteY82" fmla="*/ 4373133 h 6249366"/>
                  <a:gd name="connsiteX83" fmla="*/ 1072778 w 3401582"/>
                  <a:gd name="connsiteY83" fmla="*/ 3822690 h 6249366"/>
                  <a:gd name="connsiteX84" fmla="*/ 1017635 w 3401582"/>
                  <a:gd name="connsiteY84" fmla="*/ 3740153 h 6249366"/>
                  <a:gd name="connsiteX85" fmla="*/ 344808 w 3401582"/>
                  <a:gd name="connsiteY85" fmla="*/ 3461399 h 6249366"/>
                  <a:gd name="connsiteX86" fmla="*/ 199757 w 3401582"/>
                  <a:gd name="connsiteY86" fmla="*/ 3111195 h 6249366"/>
                  <a:gd name="connsiteX87" fmla="*/ 344763 w 3401582"/>
                  <a:gd name="connsiteY87" fmla="*/ 2966162 h 6249366"/>
                  <a:gd name="connsiteX88" fmla="*/ 606355 w 3401582"/>
                  <a:gd name="connsiteY88" fmla="*/ 2857975 h 6249366"/>
                  <a:gd name="connsiteX89" fmla="*/ 618033 w 3401582"/>
                  <a:gd name="connsiteY89" fmla="*/ 2854401 h 6249366"/>
                  <a:gd name="connsiteX90" fmla="*/ 2858346 w 3401582"/>
                  <a:gd name="connsiteY90" fmla="*/ 1927979 h 6249366"/>
                  <a:gd name="connsiteX91" fmla="*/ 3200955 w 3401582"/>
                  <a:gd name="connsiteY91" fmla="*/ 2087968 h 6249366"/>
                  <a:gd name="connsiteX92" fmla="*/ 3051625 w 3401582"/>
                  <a:gd name="connsiteY92" fmla="*/ 2426441 h 6249366"/>
                  <a:gd name="connsiteX93" fmla="*/ 3051393 w 3401582"/>
                  <a:gd name="connsiteY93" fmla="*/ 1654781 h 6249366"/>
                  <a:gd name="connsiteX94" fmla="*/ 2789774 w 3401582"/>
                  <a:gd name="connsiteY94" fmla="*/ 1762968 h 6249366"/>
                  <a:gd name="connsiteX95" fmla="*/ 2778159 w 3401582"/>
                  <a:gd name="connsiteY95" fmla="*/ 1766462 h 6249366"/>
                  <a:gd name="connsiteX96" fmla="*/ 538042 w 3401582"/>
                  <a:gd name="connsiteY96" fmla="*/ 2692964 h 6249366"/>
                  <a:gd name="connsiteX97" fmla="*/ 447438 w 3401582"/>
                  <a:gd name="connsiteY97" fmla="*/ 2709940 h 6249366"/>
                  <a:gd name="connsiteX98" fmla="*/ 447188 w 3401582"/>
                  <a:gd name="connsiteY98" fmla="*/ 2709940 h 6249366"/>
                  <a:gd name="connsiteX99" fmla="*/ 179083 w 3401582"/>
                  <a:gd name="connsiteY99" fmla="*/ 2441978 h 6249366"/>
                  <a:gd name="connsiteX100" fmla="*/ 344710 w 3401582"/>
                  <a:gd name="connsiteY100" fmla="*/ 2194208 h 6249366"/>
                  <a:gd name="connsiteX101" fmla="*/ 2857613 w 3401582"/>
                  <a:gd name="connsiteY101" fmla="*/ 1154943 h 6249366"/>
                  <a:gd name="connsiteX102" fmla="*/ 2954937 w 3401582"/>
                  <a:gd name="connsiteY102" fmla="*/ 1136449 h 6249366"/>
                  <a:gd name="connsiteX103" fmla="*/ 3223381 w 3401582"/>
                  <a:gd name="connsiteY103" fmla="*/ 1404197 h 6249366"/>
                  <a:gd name="connsiteX104" fmla="*/ 3051428 w 3401582"/>
                  <a:gd name="connsiteY104" fmla="*/ 1654808 h 6249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3401582" h="6249366">
                    <a:moveTo>
                      <a:pt x="3371345" y="1241733"/>
                    </a:moveTo>
                    <a:cubicBezTo>
                      <a:pt x="3333597" y="1146536"/>
                      <a:pt x="3263988" y="1067395"/>
                      <a:pt x="3174403" y="1017782"/>
                    </a:cubicBezTo>
                    <a:cubicBezTo>
                      <a:pt x="3388820" y="896881"/>
                      <a:pt x="3464629" y="625050"/>
                      <a:pt x="3343728" y="410632"/>
                    </a:cubicBezTo>
                    <a:cubicBezTo>
                      <a:pt x="3234727" y="217317"/>
                      <a:pt x="3000118" y="133649"/>
                      <a:pt x="2793393" y="214360"/>
                    </a:cubicBezTo>
                    <a:cubicBezTo>
                      <a:pt x="2787246" y="216630"/>
                      <a:pt x="2781269" y="219158"/>
                      <a:pt x="2778088" y="220614"/>
                    </a:cubicBezTo>
                    <a:lnTo>
                      <a:pt x="1956118" y="560517"/>
                    </a:lnTo>
                    <a:cubicBezTo>
                      <a:pt x="2020393" y="323798"/>
                      <a:pt x="1880605" y="79798"/>
                      <a:pt x="1643895" y="15520"/>
                    </a:cubicBezTo>
                    <a:cubicBezTo>
                      <a:pt x="1549646" y="-10070"/>
                      <a:pt x="1449598" y="-3886"/>
                      <a:pt x="1359226" y="33116"/>
                    </a:cubicBezTo>
                    <a:lnTo>
                      <a:pt x="276370" y="481670"/>
                    </a:lnTo>
                    <a:cubicBezTo>
                      <a:pt x="48738" y="575196"/>
                      <a:pt x="-59976" y="835546"/>
                      <a:pt x="33550" y="1063178"/>
                    </a:cubicBezTo>
                    <a:cubicBezTo>
                      <a:pt x="71521" y="1155604"/>
                      <a:pt x="139459" y="1232584"/>
                      <a:pt x="226445" y="1281750"/>
                    </a:cubicBezTo>
                    <a:cubicBezTo>
                      <a:pt x="12840" y="1402142"/>
                      <a:pt x="-62719" y="1672900"/>
                      <a:pt x="57673" y="1886496"/>
                    </a:cubicBezTo>
                    <a:cubicBezTo>
                      <a:pt x="97547" y="1957230"/>
                      <a:pt x="156041" y="2015670"/>
                      <a:pt x="226811" y="2055473"/>
                    </a:cubicBezTo>
                    <a:cubicBezTo>
                      <a:pt x="13099" y="2175660"/>
                      <a:pt x="-62719" y="2446329"/>
                      <a:pt x="57467" y="2660032"/>
                    </a:cubicBezTo>
                    <a:cubicBezTo>
                      <a:pt x="97011" y="2730355"/>
                      <a:pt x="154969" y="2788563"/>
                      <a:pt x="225113" y="2828419"/>
                    </a:cubicBezTo>
                    <a:cubicBezTo>
                      <a:pt x="11687" y="2950527"/>
                      <a:pt x="-62344" y="3222527"/>
                      <a:pt x="59763" y="3435953"/>
                    </a:cubicBezTo>
                    <a:cubicBezTo>
                      <a:pt x="108831" y="3521733"/>
                      <a:pt x="185051" y="3588750"/>
                      <a:pt x="276406" y="3626436"/>
                    </a:cubicBezTo>
                    <a:lnTo>
                      <a:pt x="894098" y="3882345"/>
                    </a:lnTo>
                    <a:lnTo>
                      <a:pt x="894098" y="4373133"/>
                    </a:lnTo>
                    <a:lnTo>
                      <a:pt x="447099" y="4373133"/>
                    </a:lnTo>
                    <a:lnTo>
                      <a:pt x="447099" y="5891989"/>
                    </a:lnTo>
                    <a:cubicBezTo>
                      <a:pt x="447099" y="6089360"/>
                      <a:pt x="607106" y="6249367"/>
                      <a:pt x="804477" y="6249367"/>
                    </a:cubicBezTo>
                    <a:lnTo>
                      <a:pt x="2591367" y="6249367"/>
                    </a:lnTo>
                    <a:cubicBezTo>
                      <a:pt x="2788738" y="6249367"/>
                      <a:pt x="2948745" y="6089360"/>
                      <a:pt x="2948745" y="5891989"/>
                    </a:cubicBezTo>
                    <a:lnTo>
                      <a:pt x="2948745" y="4373133"/>
                    </a:lnTo>
                    <a:lnTo>
                      <a:pt x="2507151" y="4373133"/>
                    </a:lnTo>
                    <a:lnTo>
                      <a:pt x="2509438" y="3620789"/>
                    </a:lnTo>
                    <a:lnTo>
                      <a:pt x="3123154" y="3366890"/>
                    </a:lnTo>
                    <a:cubicBezTo>
                      <a:pt x="3350813" y="3270041"/>
                      <a:pt x="3456856" y="3006975"/>
                      <a:pt x="3359997" y="2779316"/>
                    </a:cubicBezTo>
                    <a:cubicBezTo>
                      <a:pt x="3321535" y="2688899"/>
                      <a:pt x="3254419" y="2613644"/>
                      <a:pt x="3168979" y="2565130"/>
                    </a:cubicBezTo>
                    <a:cubicBezTo>
                      <a:pt x="3382244" y="2446373"/>
                      <a:pt x="3458858" y="2177223"/>
                      <a:pt x="3340101" y="1963958"/>
                    </a:cubicBezTo>
                    <a:cubicBezTo>
                      <a:pt x="3300378" y="1892616"/>
                      <a:pt x="3241661" y="1833676"/>
                      <a:pt x="3170480" y="1793676"/>
                    </a:cubicBezTo>
                    <a:cubicBezTo>
                      <a:pt x="3366270" y="1686007"/>
                      <a:pt x="3452139" y="1450057"/>
                      <a:pt x="3371345" y="1241733"/>
                    </a:cubicBezTo>
                    <a:close/>
                    <a:moveTo>
                      <a:pt x="199614" y="791785"/>
                    </a:moveTo>
                    <a:cubicBezTo>
                      <a:pt x="226677" y="726000"/>
                      <a:pt x="278944" y="673779"/>
                      <a:pt x="344755" y="646770"/>
                    </a:cubicBezTo>
                    <a:lnTo>
                      <a:pt x="1426618" y="198653"/>
                    </a:lnTo>
                    <a:cubicBezTo>
                      <a:pt x="1458622" y="185743"/>
                      <a:pt x="1492796" y="179069"/>
                      <a:pt x="1527301" y="178998"/>
                    </a:cubicBezTo>
                    <a:cubicBezTo>
                      <a:pt x="1675487" y="179891"/>
                      <a:pt x="1794905" y="300747"/>
                      <a:pt x="1794012" y="448934"/>
                    </a:cubicBezTo>
                    <a:cubicBezTo>
                      <a:pt x="1793368" y="555201"/>
                      <a:pt x="1730077" y="651076"/>
                      <a:pt x="1632611" y="693425"/>
                    </a:cubicBezTo>
                    <a:lnTo>
                      <a:pt x="549443" y="1141935"/>
                    </a:lnTo>
                    <a:cubicBezTo>
                      <a:pt x="517100" y="1155506"/>
                      <a:pt x="482381" y="1162493"/>
                      <a:pt x="447313" y="1162484"/>
                    </a:cubicBezTo>
                    <a:cubicBezTo>
                      <a:pt x="299278" y="1162547"/>
                      <a:pt x="179235" y="1042593"/>
                      <a:pt x="179172" y="894558"/>
                    </a:cubicBezTo>
                    <a:cubicBezTo>
                      <a:pt x="179155" y="859285"/>
                      <a:pt x="186106" y="824360"/>
                      <a:pt x="199614" y="791785"/>
                    </a:cubicBezTo>
                    <a:close/>
                    <a:moveTo>
                      <a:pt x="199614" y="1565258"/>
                    </a:moveTo>
                    <a:cubicBezTo>
                      <a:pt x="226677" y="1499483"/>
                      <a:pt x="278925" y="1447270"/>
                      <a:pt x="344710" y="1420252"/>
                    </a:cubicBezTo>
                    <a:lnTo>
                      <a:pt x="2846356" y="385723"/>
                    </a:lnTo>
                    <a:cubicBezTo>
                      <a:pt x="2847249" y="385365"/>
                      <a:pt x="2856738" y="381443"/>
                      <a:pt x="2857658" y="381006"/>
                    </a:cubicBezTo>
                    <a:cubicBezTo>
                      <a:pt x="2995686" y="327506"/>
                      <a:pt x="3150958" y="396033"/>
                      <a:pt x="3204458" y="534070"/>
                    </a:cubicBezTo>
                    <a:cubicBezTo>
                      <a:pt x="3257948" y="672099"/>
                      <a:pt x="3189421" y="827362"/>
                      <a:pt x="3051393" y="880861"/>
                    </a:cubicBezTo>
                    <a:lnTo>
                      <a:pt x="549488" y="1915480"/>
                    </a:lnTo>
                    <a:cubicBezTo>
                      <a:pt x="517163" y="1929051"/>
                      <a:pt x="482461" y="1936038"/>
                      <a:pt x="447402" y="1936029"/>
                    </a:cubicBezTo>
                    <a:lnTo>
                      <a:pt x="447188" y="1936029"/>
                    </a:lnTo>
                    <a:cubicBezTo>
                      <a:pt x="299153" y="1936029"/>
                      <a:pt x="179155" y="1816021"/>
                      <a:pt x="179164" y="1667986"/>
                    </a:cubicBezTo>
                    <a:cubicBezTo>
                      <a:pt x="179164" y="1632749"/>
                      <a:pt x="186114" y="1597851"/>
                      <a:pt x="199614" y="1565303"/>
                    </a:cubicBezTo>
                    <a:close/>
                    <a:moveTo>
                      <a:pt x="2770056" y="4551822"/>
                    </a:moveTo>
                    <a:lnTo>
                      <a:pt x="2770056" y="5891989"/>
                    </a:lnTo>
                    <a:cubicBezTo>
                      <a:pt x="2769940" y="5990625"/>
                      <a:pt x="2690003" y="6070562"/>
                      <a:pt x="2591367" y="6070678"/>
                    </a:cubicBezTo>
                    <a:lnTo>
                      <a:pt x="804477" y="6070678"/>
                    </a:lnTo>
                    <a:cubicBezTo>
                      <a:pt x="705840" y="6070562"/>
                      <a:pt x="625904" y="5990625"/>
                      <a:pt x="625788" y="5891989"/>
                    </a:cubicBezTo>
                    <a:lnTo>
                      <a:pt x="625788" y="4551822"/>
                    </a:lnTo>
                    <a:lnTo>
                      <a:pt x="2770056" y="4551822"/>
                    </a:lnTo>
                    <a:close/>
                    <a:moveTo>
                      <a:pt x="3053796" y="3202255"/>
                    </a:moveTo>
                    <a:lnTo>
                      <a:pt x="2386107" y="3478490"/>
                    </a:lnTo>
                    <a:cubicBezTo>
                      <a:pt x="2352799" y="3492276"/>
                      <a:pt x="2331044" y="3524726"/>
                      <a:pt x="2330928" y="3560767"/>
                    </a:cubicBezTo>
                    <a:lnTo>
                      <a:pt x="2328462" y="4373133"/>
                    </a:lnTo>
                    <a:lnTo>
                      <a:pt x="1787642" y="4373133"/>
                    </a:lnTo>
                    <a:lnTo>
                      <a:pt x="1790188" y="3320913"/>
                    </a:lnTo>
                    <a:cubicBezTo>
                      <a:pt x="1790036" y="3217166"/>
                      <a:pt x="1849584" y="3122595"/>
                      <a:pt x="1943208" y="3077896"/>
                    </a:cubicBezTo>
                    <a:lnTo>
                      <a:pt x="2859561" y="2699192"/>
                    </a:lnTo>
                    <a:cubicBezTo>
                      <a:pt x="3000395" y="2650490"/>
                      <a:pt x="3154040" y="2725182"/>
                      <a:pt x="3202743" y="2866024"/>
                    </a:cubicBezTo>
                    <a:cubicBezTo>
                      <a:pt x="3249014" y="2999836"/>
                      <a:pt x="3183980" y="3146647"/>
                      <a:pt x="3053796" y="3202299"/>
                    </a:cubicBezTo>
                    <a:close/>
                    <a:moveTo>
                      <a:pt x="3051661" y="2426423"/>
                    </a:moveTo>
                    <a:lnTo>
                      <a:pt x="2792392" y="2533529"/>
                    </a:lnTo>
                    <a:cubicBezTo>
                      <a:pt x="2787817" y="2535182"/>
                      <a:pt x="2783136" y="2535709"/>
                      <a:pt x="2778570" y="2537541"/>
                    </a:cubicBezTo>
                    <a:lnTo>
                      <a:pt x="1888744" y="2905738"/>
                    </a:lnTo>
                    <a:cubicBezTo>
                      <a:pt x="1883928" y="2907749"/>
                      <a:pt x="1879675" y="2910536"/>
                      <a:pt x="1874958" y="2912671"/>
                    </a:cubicBezTo>
                    <a:lnTo>
                      <a:pt x="1347093" y="3130842"/>
                    </a:lnTo>
                    <a:cubicBezTo>
                      <a:pt x="1301500" y="3149711"/>
                      <a:pt x="1279843" y="3201978"/>
                      <a:pt x="1298713" y="3247570"/>
                    </a:cubicBezTo>
                    <a:cubicBezTo>
                      <a:pt x="1307781" y="3269460"/>
                      <a:pt x="1325168" y="3286846"/>
                      <a:pt x="1347048" y="3295924"/>
                    </a:cubicBezTo>
                    <a:lnTo>
                      <a:pt x="1443379" y="3335798"/>
                    </a:lnTo>
                    <a:cubicBezTo>
                      <a:pt x="1543829" y="3377164"/>
                      <a:pt x="1609238" y="3475220"/>
                      <a:pt x="1608845" y="3583854"/>
                    </a:cubicBezTo>
                    <a:lnTo>
                      <a:pt x="1608845" y="4373133"/>
                    </a:lnTo>
                    <a:lnTo>
                      <a:pt x="1072778" y="4373133"/>
                    </a:lnTo>
                    <a:lnTo>
                      <a:pt x="1072778" y="3822690"/>
                    </a:lnTo>
                    <a:cubicBezTo>
                      <a:pt x="1072778" y="3786559"/>
                      <a:pt x="1051014" y="3753984"/>
                      <a:pt x="1017635" y="3740153"/>
                    </a:cubicBezTo>
                    <a:lnTo>
                      <a:pt x="344808" y="3461399"/>
                    </a:lnTo>
                    <a:cubicBezTo>
                      <a:pt x="208049" y="3404745"/>
                      <a:pt x="143104" y="3247955"/>
                      <a:pt x="199757" y="3111195"/>
                    </a:cubicBezTo>
                    <a:cubicBezTo>
                      <a:pt x="226954" y="3045536"/>
                      <a:pt x="279113" y="2993367"/>
                      <a:pt x="344763" y="2966162"/>
                    </a:cubicBezTo>
                    <a:lnTo>
                      <a:pt x="606355" y="2857975"/>
                    </a:lnTo>
                    <a:cubicBezTo>
                      <a:pt x="610170" y="2856483"/>
                      <a:pt x="614244" y="2855982"/>
                      <a:pt x="618033" y="2854401"/>
                    </a:cubicBezTo>
                    <a:lnTo>
                      <a:pt x="2858346" y="1927979"/>
                    </a:lnTo>
                    <a:cubicBezTo>
                      <a:pt x="2997134" y="1877553"/>
                      <a:pt x="3150520" y="1949180"/>
                      <a:pt x="3200955" y="2087968"/>
                    </a:cubicBezTo>
                    <a:cubicBezTo>
                      <a:pt x="3249863" y="2222575"/>
                      <a:pt x="3184016" y="2371816"/>
                      <a:pt x="3051625" y="2426441"/>
                    </a:cubicBezTo>
                    <a:close/>
                    <a:moveTo>
                      <a:pt x="3051393" y="1654781"/>
                    </a:moveTo>
                    <a:lnTo>
                      <a:pt x="2789774" y="1762968"/>
                    </a:lnTo>
                    <a:cubicBezTo>
                      <a:pt x="2785932" y="1764425"/>
                      <a:pt x="2781957" y="1764889"/>
                      <a:pt x="2778159" y="1766462"/>
                    </a:cubicBezTo>
                    <a:lnTo>
                      <a:pt x="538042" y="2692964"/>
                    </a:lnTo>
                    <a:cubicBezTo>
                      <a:pt x="509077" y="2703909"/>
                      <a:pt x="478405" y="2709654"/>
                      <a:pt x="447438" y="2709940"/>
                    </a:cubicBezTo>
                    <a:lnTo>
                      <a:pt x="447188" y="2709940"/>
                    </a:lnTo>
                    <a:cubicBezTo>
                      <a:pt x="299153" y="2709976"/>
                      <a:pt x="179119" y="2590004"/>
                      <a:pt x="179083" y="2441978"/>
                    </a:cubicBezTo>
                    <a:cubicBezTo>
                      <a:pt x="179056" y="2333478"/>
                      <a:pt x="244439" y="2235664"/>
                      <a:pt x="344710" y="2194208"/>
                    </a:cubicBezTo>
                    <a:lnTo>
                      <a:pt x="2857613" y="1154943"/>
                    </a:lnTo>
                    <a:cubicBezTo>
                      <a:pt x="2888607" y="1142730"/>
                      <a:pt x="2921620" y="1136458"/>
                      <a:pt x="2954937" y="1136449"/>
                    </a:cubicBezTo>
                    <a:cubicBezTo>
                      <a:pt x="3102998" y="1136261"/>
                      <a:pt x="3223184" y="1256135"/>
                      <a:pt x="3223381" y="1404197"/>
                    </a:cubicBezTo>
                    <a:cubicBezTo>
                      <a:pt x="3223524" y="1515297"/>
                      <a:pt x="3155130" y="1614969"/>
                      <a:pt x="3051428" y="1654808"/>
                    </a:cubicBezTo>
                    <a:close/>
                  </a:path>
                </a:pathLst>
              </a:custGeom>
              <a:grpFill/>
              <a:ln w="8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629783-0565-5814-A0EB-E8BEC07A7111}"/>
                </a:ext>
              </a:extLst>
            </p:cNvPr>
            <p:cNvSpPr txBox="1"/>
            <p:nvPr/>
          </p:nvSpPr>
          <p:spPr>
            <a:xfrm rot="20721445">
              <a:off x="3114994" y="2361909"/>
              <a:ext cx="28974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DEAR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355E97-338E-A939-9F6A-E493CD6AFECE}"/>
                </a:ext>
              </a:extLst>
            </p:cNvPr>
            <p:cNvSpPr txBox="1"/>
            <p:nvPr/>
          </p:nvSpPr>
          <p:spPr>
            <a:xfrm rot="20721445">
              <a:off x="2890108" y="1643953"/>
              <a:ext cx="37717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SIDDHARTA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5AE607-0AD0-2439-38C9-90FC4CECECE2}"/>
                </a:ext>
              </a:extLst>
            </p:cNvPr>
            <p:cNvSpPr txBox="1"/>
            <p:nvPr/>
          </p:nvSpPr>
          <p:spPr>
            <a:xfrm rot="20721445">
              <a:off x="2686113" y="948362"/>
              <a:ext cx="37717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SIDDHARTA-2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6280B7-53D5-97C4-7270-AD1B642E29C9}"/>
                </a:ext>
              </a:extLst>
            </p:cNvPr>
            <p:cNvSpPr txBox="1"/>
            <p:nvPr/>
          </p:nvSpPr>
          <p:spPr>
            <a:xfrm rot="20721445">
              <a:off x="2405931" y="404920"/>
              <a:ext cx="37717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B0F0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EXKALIBUR</a:t>
              </a:r>
            </a:p>
          </p:txBody>
        </p:sp>
        <p:pic>
          <p:nvPicPr>
            <p:cNvPr id="30" name="Picture 29" descr="A diagram of a molecule&#10;&#10;Description automatically generated">
              <a:extLst>
                <a:ext uri="{FF2B5EF4-FFF2-40B4-BE49-F238E27FC236}">
                  <a16:creationId xmlns:a16="http://schemas.microsoft.com/office/drawing/2014/main" id="{45CEDE3D-BA77-841D-A6DC-10220F0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130" t="15295" r="18117" b="34029"/>
            <a:stretch>
              <a:fillRect/>
            </a:stretch>
          </p:blipFill>
          <p:spPr>
            <a:xfrm>
              <a:off x="3731577" y="4533006"/>
              <a:ext cx="1744285" cy="1170459"/>
            </a:xfrm>
            <a:custGeom>
              <a:avLst/>
              <a:gdLst/>
              <a:ahLst/>
              <a:cxnLst/>
              <a:rect l="l" t="t" r="r" b="b"/>
              <a:pathLst>
                <a:path w="2373813" h="1592889">
                  <a:moveTo>
                    <a:pt x="1291479" y="1331109"/>
                  </a:moveTo>
                  <a:lnTo>
                    <a:pt x="1248096" y="1464464"/>
                  </a:lnTo>
                  <a:lnTo>
                    <a:pt x="1334862" y="1464464"/>
                  </a:lnTo>
                  <a:close/>
                  <a:moveTo>
                    <a:pt x="1581313" y="1279838"/>
                  </a:moveTo>
                  <a:cubicBezTo>
                    <a:pt x="1574411" y="1279838"/>
                    <a:pt x="1567180" y="1280331"/>
                    <a:pt x="1559621" y="1281317"/>
                  </a:cubicBezTo>
                  <a:lnTo>
                    <a:pt x="1559621" y="1381641"/>
                  </a:lnTo>
                  <a:cubicBezTo>
                    <a:pt x="1571453" y="1382627"/>
                    <a:pt x="1580491" y="1383120"/>
                    <a:pt x="1586735" y="1383120"/>
                  </a:cubicBezTo>
                  <a:cubicBezTo>
                    <a:pt x="1613521" y="1383120"/>
                    <a:pt x="1633118" y="1379340"/>
                    <a:pt x="1645525" y="1371781"/>
                  </a:cubicBezTo>
                  <a:cubicBezTo>
                    <a:pt x="1657932" y="1364222"/>
                    <a:pt x="1664135" y="1349514"/>
                    <a:pt x="1664135" y="1327658"/>
                  </a:cubicBezTo>
                  <a:cubicBezTo>
                    <a:pt x="1664135" y="1309911"/>
                    <a:pt x="1657480" y="1297503"/>
                    <a:pt x="1644169" y="1290437"/>
                  </a:cubicBezTo>
                  <a:cubicBezTo>
                    <a:pt x="1630858" y="1283371"/>
                    <a:pt x="1609906" y="1279838"/>
                    <a:pt x="1581313" y="1279838"/>
                  </a:cubicBezTo>
                  <a:close/>
                  <a:moveTo>
                    <a:pt x="123987" y="1279838"/>
                  </a:moveTo>
                  <a:cubicBezTo>
                    <a:pt x="117086" y="1279838"/>
                    <a:pt x="109855" y="1280331"/>
                    <a:pt x="102296" y="1281317"/>
                  </a:cubicBezTo>
                  <a:lnTo>
                    <a:pt x="102296" y="1381641"/>
                  </a:lnTo>
                  <a:cubicBezTo>
                    <a:pt x="114128" y="1382627"/>
                    <a:pt x="123166" y="1383120"/>
                    <a:pt x="129410" y="1383120"/>
                  </a:cubicBezTo>
                  <a:cubicBezTo>
                    <a:pt x="156196" y="1383120"/>
                    <a:pt x="175793" y="1379340"/>
                    <a:pt x="188200" y="1371781"/>
                  </a:cubicBezTo>
                  <a:cubicBezTo>
                    <a:pt x="200607" y="1364222"/>
                    <a:pt x="206810" y="1349514"/>
                    <a:pt x="206810" y="1327658"/>
                  </a:cubicBezTo>
                  <a:cubicBezTo>
                    <a:pt x="206810" y="1309911"/>
                    <a:pt x="200155" y="1297503"/>
                    <a:pt x="186844" y="1290437"/>
                  </a:cubicBezTo>
                  <a:cubicBezTo>
                    <a:pt x="173533" y="1283371"/>
                    <a:pt x="152581" y="1279838"/>
                    <a:pt x="123987" y="1279838"/>
                  </a:cubicBezTo>
                  <a:close/>
                  <a:moveTo>
                    <a:pt x="2102667" y="1225609"/>
                  </a:moveTo>
                  <a:lnTo>
                    <a:pt x="2166756" y="1225609"/>
                  </a:lnTo>
                  <a:lnTo>
                    <a:pt x="2166756" y="1367098"/>
                  </a:lnTo>
                  <a:lnTo>
                    <a:pt x="2310463" y="1367098"/>
                  </a:lnTo>
                  <a:lnTo>
                    <a:pt x="2310463" y="1225609"/>
                  </a:lnTo>
                  <a:lnTo>
                    <a:pt x="2373813" y="1225609"/>
                  </a:lnTo>
                  <a:lnTo>
                    <a:pt x="2373813" y="1586726"/>
                  </a:lnTo>
                  <a:lnTo>
                    <a:pt x="2310463" y="1586726"/>
                  </a:lnTo>
                  <a:lnTo>
                    <a:pt x="2310463" y="1424038"/>
                  </a:lnTo>
                  <a:lnTo>
                    <a:pt x="2166756" y="1424038"/>
                  </a:lnTo>
                  <a:lnTo>
                    <a:pt x="2166756" y="1586726"/>
                  </a:lnTo>
                  <a:lnTo>
                    <a:pt x="2102667" y="1586726"/>
                  </a:lnTo>
                  <a:close/>
                  <a:moveTo>
                    <a:pt x="883467" y="1225609"/>
                  </a:moveTo>
                  <a:lnTo>
                    <a:pt x="1113941" y="1225609"/>
                  </a:lnTo>
                  <a:lnTo>
                    <a:pt x="1113941" y="1282549"/>
                  </a:lnTo>
                  <a:lnTo>
                    <a:pt x="947556" y="1282549"/>
                  </a:lnTo>
                  <a:lnTo>
                    <a:pt x="947556" y="1367098"/>
                  </a:lnTo>
                  <a:lnTo>
                    <a:pt x="1066860" y="1367098"/>
                  </a:lnTo>
                  <a:lnTo>
                    <a:pt x="1066860" y="1421574"/>
                  </a:lnTo>
                  <a:lnTo>
                    <a:pt x="947556" y="1421574"/>
                  </a:lnTo>
                  <a:lnTo>
                    <a:pt x="947556" y="1529786"/>
                  </a:lnTo>
                  <a:lnTo>
                    <a:pt x="1111230" y="1529786"/>
                  </a:lnTo>
                  <a:lnTo>
                    <a:pt x="1111230" y="1586726"/>
                  </a:lnTo>
                  <a:lnTo>
                    <a:pt x="883467" y="1586726"/>
                  </a:lnTo>
                  <a:close/>
                  <a:moveTo>
                    <a:pt x="340542" y="1225609"/>
                  </a:moveTo>
                  <a:lnTo>
                    <a:pt x="571016" y="1225609"/>
                  </a:lnTo>
                  <a:lnTo>
                    <a:pt x="571016" y="1282549"/>
                  </a:lnTo>
                  <a:lnTo>
                    <a:pt x="404631" y="1282549"/>
                  </a:lnTo>
                  <a:lnTo>
                    <a:pt x="404631" y="1367098"/>
                  </a:lnTo>
                  <a:lnTo>
                    <a:pt x="523935" y="1367098"/>
                  </a:lnTo>
                  <a:lnTo>
                    <a:pt x="523935" y="1421574"/>
                  </a:lnTo>
                  <a:lnTo>
                    <a:pt x="404631" y="1421574"/>
                  </a:lnTo>
                  <a:lnTo>
                    <a:pt x="404631" y="1529786"/>
                  </a:lnTo>
                  <a:lnTo>
                    <a:pt x="568305" y="1529786"/>
                  </a:lnTo>
                  <a:lnTo>
                    <a:pt x="568305" y="1586726"/>
                  </a:lnTo>
                  <a:lnTo>
                    <a:pt x="340542" y="1586726"/>
                  </a:lnTo>
                  <a:close/>
                  <a:moveTo>
                    <a:pt x="1593144" y="1221911"/>
                  </a:moveTo>
                  <a:cubicBezTo>
                    <a:pt x="1684841" y="1221911"/>
                    <a:pt x="1730689" y="1257407"/>
                    <a:pt x="1730689" y="1328398"/>
                  </a:cubicBezTo>
                  <a:cubicBezTo>
                    <a:pt x="1730689" y="1349761"/>
                    <a:pt x="1724363" y="1369234"/>
                    <a:pt x="1711709" y="1386817"/>
                  </a:cubicBezTo>
                  <a:cubicBezTo>
                    <a:pt x="1699056" y="1404401"/>
                    <a:pt x="1683116" y="1416808"/>
                    <a:pt x="1663889" y="1424038"/>
                  </a:cubicBezTo>
                  <a:lnTo>
                    <a:pt x="1770622" y="1586726"/>
                  </a:lnTo>
                  <a:lnTo>
                    <a:pt x="1696673" y="1586726"/>
                  </a:lnTo>
                  <a:lnTo>
                    <a:pt x="1600293" y="1437596"/>
                  </a:lnTo>
                  <a:cubicBezTo>
                    <a:pt x="1590597" y="1437431"/>
                    <a:pt x="1577040" y="1436856"/>
                    <a:pt x="1559621" y="1435870"/>
                  </a:cubicBezTo>
                  <a:lnTo>
                    <a:pt x="1559621" y="1586726"/>
                  </a:lnTo>
                  <a:lnTo>
                    <a:pt x="1493067" y="1586726"/>
                  </a:lnTo>
                  <a:lnTo>
                    <a:pt x="1493067" y="1225609"/>
                  </a:lnTo>
                  <a:cubicBezTo>
                    <a:pt x="1496682" y="1225609"/>
                    <a:pt x="1510568" y="1224992"/>
                    <a:pt x="1534725" y="1223760"/>
                  </a:cubicBezTo>
                  <a:cubicBezTo>
                    <a:pt x="1558881" y="1222528"/>
                    <a:pt x="1578355" y="1221911"/>
                    <a:pt x="1593144" y="1221911"/>
                  </a:cubicBezTo>
                  <a:close/>
                  <a:moveTo>
                    <a:pt x="135819" y="1221911"/>
                  </a:moveTo>
                  <a:cubicBezTo>
                    <a:pt x="227516" y="1221911"/>
                    <a:pt x="273364" y="1257407"/>
                    <a:pt x="273364" y="1328398"/>
                  </a:cubicBezTo>
                  <a:cubicBezTo>
                    <a:pt x="273364" y="1349761"/>
                    <a:pt x="267038" y="1369234"/>
                    <a:pt x="254384" y="1386817"/>
                  </a:cubicBezTo>
                  <a:cubicBezTo>
                    <a:pt x="241731" y="1404401"/>
                    <a:pt x="225791" y="1416808"/>
                    <a:pt x="206564" y="1424038"/>
                  </a:cubicBezTo>
                  <a:lnTo>
                    <a:pt x="313297" y="1586726"/>
                  </a:lnTo>
                  <a:lnTo>
                    <a:pt x="239348" y="1586726"/>
                  </a:lnTo>
                  <a:lnTo>
                    <a:pt x="142968" y="1437596"/>
                  </a:lnTo>
                  <a:cubicBezTo>
                    <a:pt x="133272" y="1437431"/>
                    <a:pt x="119715" y="1436856"/>
                    <a:pt x="102296" y="1435870"/>
                  </a:cubicBezTo>
                  <a:lnTo>
                    <a:pt x="102296" y="1586726"/>
                  </a:lnTo>
                  <a:lnTo>
                    <a:pt x="35742" y="1586726"/>
                  </a:lnTo>
                  <a:lnTo>
                    <a:pt x="35742" y="1225609"/>
                  </a:lnTo>
                  <a:cubicBezTo>
                    <a:pt x="39357" y="1225609"/>
                    <a:pt x="53243" y="1224992"/>
                    <a:pt x="77400" y="1223760"/>
                  </a:cubicBezTo>
                  <a:cubicBezTo>
                    <a:pt x="101556" y="1222528"/>
                    <a:pt x="121029" y="1221911"/>
                    <a:pt x="135819" y="1221911"/>
                  </a:cubicBezTo>
                  <a:close/>
                  <a:moveTo>
                    <a:pt x="1277429" y="1220679"/>
                  </a:moveTo>
                  <a:lnTo>
                    <a:pt x="1305529" y="1220679"/>
                  </a:lnTo>
                  <a:lnTo>
                    <a:pt x="1450716" y="1586726"/>
                  </a:lnTo>
                  <a:lnTo>
                    <a:pt x="1379971" y="1586726"/>
                  </a:lnTo>
                  <a:lnTo>
                    <a:pt x="1353596" y="1513517"/>
                  </a:lnTo>
                  <a:lnTo>
                    <a:pt x="1229855" y="1513517"/>
                  </a:lnTo>
                  <a:lnTo>
                    <a:pt x="1204712" y="1586726"/>
                  </a:lnTo>
                  <a:lnTo>
                    <a:pt x="1133475" y="1586726"/>
                  </a:lnTo>
                  <a:close/>
                  <a:moveTo>
                    <a:pt x="1946011" y="1219446"/>
                  </a:moveTo>
                  <a:cubicBezTo>
                    <a:pt x="1987423" y="1219446"/>
                    <a:pt x="2020535" y="1227909"/>
                    <a:pt x="2045349" y="1244835"/>
                  </a:cubicBezTo>
                  <a:lnTo>
                    <a:pt x="2018974" y="1297832"/>
                  </a:lnTo>
                  <a:cubicBezTo>
                    <a:pt x="2004677" y="1283535"/>
                    <a:pt x="1981671" y="1276387"/>
                    <a:pt x="1949955" y="1276387"/>
                  </a:cubicBezTo>
                  <a:cubicBezTo>
                    <a:pt x="1919883" y="1276387"/>
                    <a:pt x="1895233" y="1288999"/>
                    <a:pt x="1876006" y="1314224"/>
                  </a:cubicBezTo>
                  <a:cubicBezTo>
                    <a:pt x="1856779" y="1339449"/>
                    <a:pt x="1847166" y="1371370"/>
                    <a:pt x="1847166" y="1409988"/>
                  </a:cubicBezTo>
                  <a:cubicBezTo>
                    <a:pt x="1847166" y="1448606"/>
                    <a:pt x="1856081" y="1479254"/>
                    <a:pt x="1873911" y="1501931"/>
                  </a:cubicBezTo>
                  <a:cubicBezTo>
                    <a:pt x="1891741" y="1524609"/>
                    <a:pt x="1915528" y="1535948"/>
                    <a:pt x="1945272" y="1535948"/>
                  </a:cubicBezTo>
                  <a:cubicBezTo>
                    <a:pt x="1979288" y="1535948"/>
                    <a:pt x="2005910" y="1523787"/>
                    <a:pt x="2025137" y="1499466"/>
                  </a:cubicBezTo>
                  <a:lnTo>
                    <a:pt x="2054963" y="1551231"/>
                  </a:lnTo>
                  <a:cubicBezTo>
                    <a:pt x="2028834" y="1579003"/>
                    <a:pt x="1990545" y="1592889"/>
                    <a:pt x="1940095" y="1592889"/>
                  </a:cubicBezTo>
                  <a:cubicBezTo>
                    <a:pt x="1889646" y="1592889"/>
                    <a:pt x="1850453" y="1576291"/>
                    <a:pt x="1822516" y="1543096"/>
                  </a:cubicBezTo>
                  <a:cubicBezTo>
                    <a:pt x="1794580" y="1509901"/>
                    <a:pt x="1780612" y="1464628"/>
                    <a:pt x="1780612" y="1407277"/>
                  </a:cubicBezTo>
                  <a:cubicBezTo>
                    <a:pt x="1780612" y="1353869"/>
                    <a:pt x="1796100" y="1309212"/>
                    <a:pt x="1827077" y="1273306"/>
                  </a:cubicBezTo>
                  <a:cubicBezTo>
                    <a:pt x="1858053" y="1237399"/>
                    <a:pt x="1897698" y="1219446"/>
                    <a:pt x="1946011" y="1219446"/>
                  </a:cubicBezTo>
                  <a:close/>
                  <a:moveTo>
                    <a:pt x="719221" y="1219446"/>
                  </a:moveTo>
                  <a:cubicBezTo>
                    <a:pt x="760961" y="1219446"/>
                    <a:pt x="791609" y="1227252"/>
                    <a:pt x="811164" y="1242863"/>
                  </a:cubicBezTo>
                  <a:lnTo>
                    <a:pt x="791691" y="1298079"/>
                  </a:lnTo>
                  <a:cubicBezTo>
                    <a:pt x="769177" y="1281974"/>
                    <a:pt x="745432" y="1273922"/>
                    <a:pt x="720453" y="1273922"/>
                  </a:cubicBezTo>
                  <a:cubicBezTo>
                    <a:pt x="705664" y="1273922"/>
                    <a:pt x="694202" y="1277825"/>
                    <a:pt x="686067" y="1285631"/>
                  </a:cubicBezTo>
                  <a:cubicBezTo>
                    <a:pt x="677933" y="1293436"/>
                    <a:pt x="673866" y="1303584"/>
                    <a:pt x="673866" y="1316073"/>
                  </a:cubicBezTo>
                  <a:cubicBezTo>
                    <a:pt x="673866" y="1336779"/>
                    <a:pt x="696790" y="1358306"/>
                    <a:pt x="742638" y="1380655"/>
                  </a:cubicBezTo>
                  <a:cubicBezTo>
                    <a:pt x="766795" y="1392487"/>
                    <a:pt x="784214" y="1403374"/>
                    <a:pt x="794895" y="1413316"/>
                  </a:cubicBezTo>
                  <a:cubicBezTo>
                    <a:pt x="805577" y="1423258"/>
                    <a:pt x="813711" y="1434843"/>
                    <a:pt x="819299" y="1448072"/>
                  </a:cubicBezTo>
                  <a:cubicBezTo>
                    <a:pt x="824886" y="1461300"/>
                    <a:pt x="827679" y="1476049"/>
                    <a:pt x="827679" y="1492318"/>
                  </a:cubicBezTo>
                  <a:cubicBezTo>
                    <a:pt x="827679" y="1521569"/>
                    <a:pt x="816135" y="1545643"/>
                    <a:pt x="793047" y="1564542"/>
                  </a:cubicBezTo>
                  <a:cubicBezTo>
                    <a:pt x="769958" y="1583439"/>
                    <a:pt x="739023" y="1592889"/>
                    <a:pt x="700241" y="1592889"/>
                  </a:cubicBezTo>
                  <a:cubicBezTo>
                    <a:pt x="666553" y="1592889"/>
                    <a:pt x="636151" y="1584179"/>
                    <a:pt x="609037" y="1566760"/>
                  </a:cubicBezTo>
                  <a:lnTo>
                    <a:pt x="632701" y="1509326"/>
                  </a:lnTo>
                  <a:cubicBezTo>
                    <a:pt x="658008" y="1527074"/>
                    <a:pt x="682904" y="1535948"/>
                    <a:pt x="707389" y="1535948"/>
                  </a:cubicBezTo>
                  <a:cubicBezTo>
                    <a:pt x="745021" y="1535948"/>
                    <a:pt x="763837" y="1522801"/>
                    <a:pt x="763837" y="1496508"/>
                  </a:cubicBezTo>
                  <a:cubicBezTo>
                    <a:pt x="763837" y="1484184"/>
                    <a:pt x="759400" y="1472434"/>
                    <a:pt x="750526" y="1461259"/>
                  </a:cubicBezTo>
                  <a:cubicBezTo>
                    <a:pt x="741652" y="1450085"/>
                    <a:pt x="723370" y="1437555"/>
                    <a:pt x="695680" y="1423669"/>
                  </a:cubicBezTo>
                  <a:cubicBezTo>
                    <a:pt x="667991" y="1409783"/>
                    <a:pt x="649339" y="1398362"/>
                    <a:pt x="639726" y="1389406"/>
                  </a:cubicBezTo>
                  <a:cubicBezTo>
                    <a:pt x="630112" y="1380450"/>
                    <a:pt x="622718" y="1369809"/>
                    <a:pt x="617541" y="1357484"/>
                  </a:cubicBezTo>
                  <a:cubicBezTo>
                    <a:pt x="612365" y="1345160"/>
                    <a:pt x="609776" y="1331520"/>
                    <a:pt x="609776" y="1316566"/>
                  </a:cubicBezTo>
                  <a:cubicBezTo>
                    <a:pt x="609776" y="1288630"/>
                    <a:pt x="620006" y="1265459"/>
                    <a:pt x="640465" y="1247054"/>
                  </a:cubicBezTo>
                  <a:cubicBezTo>
                    <a:pt x="660924" y="1228649"/>
                    <a:pt x="687176" y="1219446"/>
                    <a:pt x="719221" y="1219446"/>
                  </a:cubicBezTo>
                  <a:close/>
                  <a:moveTo>
                    <a:pt x="158004" y="721509"/>
                  </a:moveTo>
                  <a:lnTo>
                    <a:pt x="114621" y="854864"/>
                  </a:lnTo>
                  <a:lnTo>
                    <a:pt x="201387" y="854864"/>
                  </a:lnTo>
                  <a:close/>
                  <a:moveTo>
                    <a:pt x="726230" y="666540"/>
                  </a:moveTo>
                  <a:cubicBezTo>
                    <a:pt x="697636" y="666540"/>
                    <a:pt x="675698" y="678003"/>
                    <a:pt x="660415" y="700927"/>
                  </a:cubicBezTo>
                  <a:cubicBezTo>
                    <a:pt x="645132" y="723851"/>
                    <a:pt x="637491" y="754704"/>
                    <a:pt x="637491" y="793486"/>
                  </a:cubicBezTo>
                  <a:cubicBezTo>
                    <a:pt x="637491" y="835719"/>
                    <a:pt x="644639" y="868421"/>
                    <a:pt x="658936" y="891592"/>
                  </a:cubicBezTo>
                  <a:cubicBezTo>
                    <a:pt x="673233" y="914763"/>
                    <a:pt x="694021" y="926348"/>
                    <a:pt x="721300" y="926348"/>
                  </a:cubicBezTo>
                  <a:cubicBezTo>
                    <a:pt x="753344" y="926348"/>
                    <a:pt x="777789" y="915009"/>
                    <a:pt x="794633" y="892331"/>
                  </a:cubicBezTo>
                  <a:cubicBezTo>
                    <a:pt x="811476" y="869654"/>
                    <a:pt x="819898" y="836705"/>
                    <a:pt x="819898" y="793486"/>
                  </a:cubicBezTo>
                  <a:cubicBezTo>
                    <a:pt x="819898" y="708856"/>
                    <a:pt x="788675" y="666540"/>
                    <a:pt x="726230" y="666540"/>
                  </a:cubicBezTo>
                  <a:close/>
                  <a:moveTo>
                    <a:pt x="981289" y="616009"/>
                  </a:moveTo>
                  <a:lnTo>
                    <a:pt x="1015305" y="616009"/>
                  </a:lnTo>
                  <a:lnTo>
                    <a:pt x="1093445" y="859301"/>
                  </a:lnTo>
                  <a:lnTo>
                    <a:pt x="1169859" y="616009"/>
                  </a:lnTo>
                  <a:lnTo>
                    <a:pt x="1203629" y="616009"/>
                  </a:lnTo>
                  <a:lnTo>
                    <a:pt x="1277331" y="977373"/>
                  </a:lnTo>
                  <a:lnTo>
                    <a:pt x="1215214" y="977373"/>
                  </a:lnTo>
                  <a:lnTo>
                    <a:pt x="1177746" y="782640"/>
                  </a:lnTo>
                  <a:lnTo>
                    <a:pt x="1105030" y="982056"/>
                  </a:lnTo>
                  <a:lnTo>
                    <a:pt x="1082106" y="982056"/>
                  </a:lnTo>
                  <a:lnTo>
                    <a:pt x="1009389" y="782640"/>
                  </a:lnTo>
                  <a:lnTo>
                    <a:pt x="970443" y="977373"/>
                  </a:lnTo>
                  <a:lnTo>
                    <a:pt x="908572" y="977373"/>
                  </a:lnTo>
                  <a:close/>
                  <a:moveTo>
                    <a:pt x="279922" y="616009"/>
                  </a:moveTo>
                  <a:lnTo>
                    <a:pt x="578922" y="616009"/>
                  </a:lnTo>
                  <a:lnTo>
                    <a:pt x="578922" y="672949"/>
                  </a:lnTo>
                  <a:lnTo>
                    <a:pt x="458879" y="672949"/>
                  </a:lnTo>
                  <a:lnTo>
                    <a:pt x="458879" y="977126"/>
                  </a:lnTo>
                  <a:lnTo>
                    <a:pt x="394790" y="977126"/>
                  </a:lnTo>
                  <a:lnTo>
                    <a:pt x="394790" y="672949"/>
                  </a:lnTo>
                  <a:lnTo>
                    <a:pt x="279922" y="672949"/>
                  </a:lnTo>
                  <a:close/>
                  <a:moveTo>
                    <a:pt x="143954" y="611079"/>
                  </a:moveTo>
                  <a:lnTo>
                    <a:pt x="172054" y="611079"/>
                  </a:lnTo>
                  <a:lnTo>
                    <a:pt x="317241" y="977126"/>
                  </a:lnTo>
                  <a:lnTo>
                    <a:pt x="246496" y="977126"/>
                  </a:lnTo>
                  <a:lnTo>
                    <a:pt x="220121" y="903917"/>
                  </a:lnTo>
                  <a:lnTo>
                    <a:pt x="96380" y="903917"/>
                  </a:lnTo>
                  <a:lnTo>
                    <a:pt x="71237" y="977126"/>
                  </a:lnTo>
                  <a:lnTo>
                    <a:pt x="0" y="977126"/>
                  </a:lnTo>
                  <a:close/>
                  <a:moveTo>
                    <a:pt x="1405021" y="609846"/>
                  </a:moveTo>
                  <a:cubicBezTo>
                    <a:pt x="1446761" y="609846"/>
                    <a:pt x="1477409" y="617652"/>
                    <a:pt x="1496964" y="633263"/>
                  </a:cubicBezTo>
                  <a:lnTo>
                    <a:pt x="1477491" y="688479"/>
                  </a:lnTo>
                  <a:cubicBezTo>
                    <a:pt x="1454978" y="672374"/>
                    <a:pt x="1431232" y="664322"/>
                    <a:pt x="1406253" y="664322"/>
                  </a:cubicBezTo>
                  <a:cubicBezTo>
                    <a:pt x="1391464" y="664322"/>
                    <a:pt x="1380002" y="668225"/>
                    <a:pt x="1371867" y="676031"/>
                  </a:cubicBezTo>
                  <a:cubicBezTo>
                    <a:pt x="1363733" y="683836"/>
                    <a:pt x="1359666" y="693984"/>
                    <a:pt x="1359666" y="706473"/>
                  </a:cubicBezTo>
                  <a:cubicBezTo>
                    <a:pt x="1359666" y="727179"/>
                    <a:pt x="1382590" y="748706"/>
                    <a:pt x="1428438" y="771055"/>
                  </a:cubicBezTo>
                  <a:cubicBezTo>
                    <a:pt x="1452595" y="782887"/>
                    <a:pt x="1470014" y="793774"/>
                    <a:pt x="1480695" y="803716"/>
                  </a:cubicBezTo>
                  <a:cubicBezTo>
                    <a:pt x="1491377" y="813658"/>
                    <a:pt x="1499511" y="825243"/>
                    <a:pt x="1505099" y="838472"/>
                  </a:cubicBezTo>
                  <a:cubicBezTo>
                    <a:pt x="1510686" y="851700"/>
                    <a:pt x="1513479" y="866449"/>
                    <a:pt x="1513479" y="882718"/>
                  </a:cubicBezTo>
                  <a:cubicBezTo>
                    <a:pt x="1513479" y="911969"/>
                    <a:pt x="1501935" y="936043"/>
                    <a:pt x="1478847" y="954942"/>
                  </a:cubicBezTo>
                  <a:cubicBezTo>
                    <a:pt x="1455758" y="973840"/>
                    <a:pt x="1424823" y="983289"/>
                    <a:pt x="1386041" y="983289"/>
                  </a:cubicBezTo>
                  <a:cubicBezTo>
                    <a:pt x="1352353" y="983289"/>
                    <a:pt x="1321952" y="974579"/>
                    <a:pt x="1294837" y="957160"/>
                  </a:cubicBezTo>
                  <a:lnTo>
                    <a:pt x="1318501" y="899726"/>
                  </a:lnTo>
                  <a:cubicBezTo>
                    <a:pt x="1343808" y="917474"/>
                    <a:pt x="1368704" y="926348"/>
                    <a:pt x="1393189" y="926348"/>
                  </a:cubicBezTo>
                  <a:cubicBezTo>
                    <a:pt x="1430821" y="926348"/>
                    <a:pt x="1449637" y="913201"/>
                    <a:pt x="1449637" y="886908"/>
                  </a:cubicBezTo>
                  <a:cubicBezTo>
                    <a:pt x="1449637" y="874584"/>
                    <a:pt x="1445200" y="862834"/>
                    <a:pt x="1436326" y="851659"/>
                  </a:cubicBezTo>
                  <a:cubicBezTo>
                    <a:pt x="1427452" y="840485"/>
                    <a:pt x="1409170" y="827955"/>
                    <a:pt x="1381481" y="814069"/>
                  </a:cubicBezTo>
                  <a:cubicBezTo>
                    <a:pt x="1353791" y="800183"/>
                    <a:pt x="1335139" y="788762"/>
                    <a:pt x="1325526" y="779806"/>
                  </a:cubicBezTo>
                  <a:cubicBezTo>
                    <a:pt x="1315912" y="770850"/>
                    <a:pt x="1308518" y="760209"/>
                    <a:pt x="1303341" y="747884"/>
                  </a:cubicBezTo>
                  <a:cubicBezTo>
                    <a:pt x="1298165" y="735560"/>
                    <a:pt x="1295576" y="721920"/>
                    <a:pt x="1295576" y="706966"/>
                  </a:cubicBezTo>
                  <a:cubicBezTo>
                    <a:pt x="1295576" y="679030"/>
                    <a:pt x="1305806" y="655859"/>
                    <a:pt x="1326265" y="637454"/>
                  </a:cubicBezTo>
                  <a:cubicBezTo>
                    <a:pt x="1346725" y="619049"/>
                    <a:pt x="1372976" y="609846"/>
                    <a:pt x="1405021" y="609846"/>
                  </a:cubicBezTo>
                  <a:close/>
                  <a:moveTo>
                    <a:pt x="726230" y="609600"/>
                  </a:moveTo>
                  <a:cubicBezTo>
                    <a:pt x="778158" y="609600"/>
                    <a:pt x="817844" y="625704"/>
                    <a:pt x="845288" y="657913"/>
                  </a:cubicBezTo>
                  <a:cubicBezTo>
                    <a:pt x="872731" y="690122"/>
                    <a:pt x="886452" y="735313"/>
                    <a:pt x="886452" y="793486"/>
                  </a:cubicBezTo>
                  <a:cubicBezTo>
                    <a:pt x="886452" y="851659"/>
                    <a:pt x="872115" y="897836"/>
                    <a:pt x="843439" y="932017"/>
                  </a:cubicBezTo>
                  <a:cubicBezTo>
                    <a:pt x="814763" y="966198"/>
                    <a:pt x="774050" y="983289"/>
                    <a:pt x="721300" y="983289"/>
                  </a:cubicBezTo>
                  <a:cubicBezTo>
                    <a:pt x="672822" y="983289"/>
                    <a:pt x="635642" y="966362"/>
                    <a:pt x="609760" y="932510"/>
                  </a:cubicBezTo>
                  <a:cubicBezTo>
                    <a:pt x="583878" y="898658"/>
                    <a:pt x="570937" y="852317"/>
                    <a:pt x="570937" y="793486"/>
                  </a:cubicBezTo>
                  <a:cubicBezTo>
                    <a:pt x="570937" y="742051"/>
                    <a:pt x="585028" y="698544"/>
                    <a:pt x="613211" y="662966"/>
                  </a:cubicBezTo>
                  <a:cubicBezTo>
                    <a:pt x="641394" y="627389"/>
                    <a:pt x="679067" y="609600"/>
                    <a:pt x="726230" y="609600"/>
                  </a:cubicBezTo>
                  <a:close/>
                  <a:moveTo>
                    <a:pt x="472329" y="111909"/>
                  </a:moveTo>
                  <a:lnTo>
                    <a:pt x="428946" y="245264"/>
                  </a:lnTo>
                  <a:lnTo>
                    <a:pt x="515712" y="245264"/>
                  </a:lnTo>
                  <a:close/>
                  <a:moveTo>
                    <a:pt x="811955" y="56940"/>
                  </a:moveTo>
                  <a:cubicBezTo>
                    <a:pt x="783361" y="56940"/>
                    <a:pt x="761423" y="68403"/>
                    <a:pt x="746140" y="91327"/>
                  </a:cubicBezTo>
                  <a:cubicBezTo>
                    <a:pt x="730857" y="114251"/>
                    <a:pt x="723216" y="145104"/>
                    <a:pt x="723216" y="183886"/>
                  </a:cubicBezTo>
                  <a:cubicBezTo>
                    <a:pt x="723216" y="226119"/>
                    <a:pt x="730364" y="258821"/>
                    <a:pt x="744661" y="281992"/>
                  </a:cubicBezTo>
                  <a:cubicBezTo>
                    <a:pt x="758958" y="305162"/>
                    <a:pt x="779746" y="316748"/>
                    <a:pt x="807025" y="316748"/>
                  </a:cubicBezTo>
                  <a:cubicBezTo>
                    <a:pt x="839069" y="316748"/>
                    <a:pt x="863514" y="305409"/>
                    <a:pt x="880358" y="282731"/>
                  </a:cubicBezTo>
                  <a:cubicBezTo>
                    <a:pt x="897201" y="260054"/>
                    <a:pt x="905623" y="227105"/>
                    <a:pt x="905623" y="183886"/>
                  </a:cubicBezTo>
                  <a:cubicBezTo>
                    <a:pt x="905623" y="99256"/>
                    <a:pt x="874401" y="56940"/>
                    <a:pt x="811955" y="56940"/>
                  </a:cubicBezTo>
                  <a:close/>
                  <a:moveTo>
                    <a:pt x="1360949" y="6409"/>
                  </a:moveTo>
                  <a:lnTo>
                    <a:pt x="1425038" y="6409"/>
                  </a:lnTo>
                  <a:lnTo>
                    <a:pt x="1425038" y="367526"/>
                  </a:lnTo>
                  <a:lnTo>
                    <a:pt x="1360949" y="367526"/>
                  </a:lnTo>
                  <a:close/>
                  <a:moveTo>
                    <a:pt x="1026342" y="6409"/>
                  </a:moveTo>
                  <a:lnTo>
                    <a:pt x="1057154" y="6409"/>
                  </a:lnTo>
                  <a:lnTo>
                    <a:pt x="1227729" y="224312"/>
                  </a:lnTo>
                  <a:lnTo>
                    <a:pt x="1227729" y="6409"/>
                  </a:lnTo>
                  <a:lnTo>
                    <a:pt x="1289354" y="6409"/>
                  </a:lnTo>
                  <a:lnTo>
                    <a:pt x="1289354" y="372456"/>
                  </a:lnTo>
                  <a:lnTo>
                    <a:pt x="1263225" y="372456"/>
                  </a:lnTo>
                  <a:lnTo>
                    <a:pt x="1087966" y="143954"/>
                  </a:lnTo>
                  <a:lnTo>
                    <a:pt x="1087966" y="367773"/>
                  </a:lnTo>
                  <a:lnTo>
                    <a:pt x="1026342" y="367773"/>
                  </a:lnTo>
                  <a:close/>
                  <a:moveTo>
                    <a:pt x="458279" y="1479"/>
                  </a:moveTo>
                  <a:lnTo>
                    <a:pt x="486379" y="1479"/>
                  </a:lnTo>
                  <a:lnTo>
                    <a:pt x="631566" y="367526"/>
                  </a:lnTo>
                  <a:lnTo>
                    <a:pt x="560821" y="367526"/>
                  </a:lnTo>
                  <a:lnTo>
                    <a:pt x="534446" y="294317"/>
                  </a:lnTo>
                  <a:lnTo>
                    <a:pt x="410705" y="294317"/>
                  </a:lnTo>
                  <a:lnTo>
                    <a:pt x="385562" y="367526"/>
                  </a:lnTo>
                  <a:lnTo>
                    <a:pt x="317241" y="367526"/>
                  </a:lnTo>
                  <a:lnTo>
                    <a:pt x="314325" y="367526"/>
                  </a:lnTo>
                  <a:lnTo>
                    <a:pt x="240580" y="367526"/>
                  </a:lnTo>
                  <a:lnTo>
                    <a:pt x="140010" y="213712"/>
                  </a:lnTo>
                  <a:lnTo>
                    <a:pt x="99831" y="268681"/>
                  </a:lnTo>
                  <a:lnTo>
                    <a:pt x="99831" y="367526"/>
                  </a:lnTo>
                  <a:lnTo>
                    <a:pt x="35742" y="367526"/>
                  </a:lnTo>
                  <a:lnTo>
                    <a:pt x="35742" y="6409"/>
                  </a:lnTo>
                  <a:lnTo>
                    <a:pt x="99831" y="6409"/>
                  </a:lnTo>
                  <a:lnTo>
                    <a:pt x="99831" y="179203"/>
                  </a:lnTo>
                  <a:lnTo>
                    <a:pt x="222586" y="6409"/>
                  </a:lnTo>
                  <a:lnTo>
                    <a:pt x="295549" y="6409"/>
                  </a:lnTo>
                  <a:lnTo>
                    <a:pt x="182407" y="164166"/>
                  </a:lnTo>
                  <a:lnTo>
                    <a:pt x="315410" y="364765"/>
                  </a:lnTo>
                  <a:close/>
                  <a:moveTo>
                    <a:pt x="1650736" y="246"/>
                  </a:moveTo>
                  <a:cubicBezTo>
                    <a:pt x="1692148" y="246"/>
                    <a:pt x="1725260" y="8709"/>
                    <a:pt x="1750074" y="25635"/>
                  </a:cubicBezTo>
                  <a:lnTo>
                    <a:pt x="1723699" y="78632"/>
                  </a:lnTo>
                  <a:cubicBezTo>
                    <a:pt x="1709402" y="64335"/>
                    <a:pt x="1686396" y="57187"/>
                    <a:pt x="1654680" y="57187"/>
                  </a:cubicBezTo>
                  <a:cubicBezTo>
                    <a:pt x="1624608" y="57187"/>
                    <a:pt x="1599958" y="69799"/>
                    <a:pt x="1580731" y="95024"/>
                  </a:cubicBezTo>
                  <a:cubicBezTo>
                    <a:pt x="1561504" y="120249"/>
                    <a:pt x="1551891" y="152170"/>
                    <a:pt x="1551891" y="190788"/>
                  </a:cubicBezTo>
                  <a:cubicBezTo>
                    <a:pt x="1551891" y="229406"/>
                    <a:pt x="1560806" y="260054"/>
                    <a:pt x="1578636" y="282731"/>
                  </a:cubicBezTo>
                  <a:cubicBezTo>
                    <a:pt x="1596466" y="305409"/>
                    <a:pt x="1620253" y="316748"/>
                    <a:pt x="1649997" y="316748"/>
                  </a:cubicBezTo>
                  <a:cubicBezTo>
                    <a:pt x="1684013" y="316748"/>
                    <a:pt x="1710635" y="304587"/>
                    <a:pt x="1729862" y="280266"/>
                  </a:cubicBezTo>
                  <a:lnTo>
                    <a:pt x="1759688" y="332031"/>
                  </a:lnTo>
                  <a:cubicBezTo>
                    <a:pt x="1733559" y="359803"/>
                    <a:pt x="1695270" y="373689"/>
                    <a:pt x="1644820" y="373689"/>
                  </a:cubicBezTo>
                  <a:cubicBezTo>
                    <a:pt x="1594371" y="373689"/>
                    <a:pt x="1555178" y="357091"/>
                    <a:pt x="1527241" y="323896"/>
                  </a:cubicBezTo>
                  <a:cubicBezTo>
                    <a:pt x="1499305" y="290701"/>
                    <a:pt x="1485337" y="245428"/>
                    <a:pt x="1485337" y="188077"/>
                  </a:cubicBezTo>
                  <a:cubicBezTo>
                    <a:pt x="1485337" y="134669"/>
                    <a:pt x="1500825" y="90012"/>
                    <a:pt x="1531802" y="54106"/>
                  </a:cubicBezTo>
                  <a:cubicBezTo>
                    <a:pt x="1562778" y="18199"/>
                    <a:pt x="1602423" y="246"/>
                    <a:pt x="1650736" y="246"/>
                  </a:cubicBezTo>
                  <a:close/>
                  <a:moveTo>
                    <a:pt x="811955" y="0"/>
                  </a:moveTo>
                  <a:cubicBezTo>
                    <a:pt x="863883" y="0"/>
                    <a:pt x="903569" y="16104"/>
                    <a:pt x="931013" y="48313"/>
                  </a:cubicBezTo>
                  <a:cubicBezTo>
                    <a:pt x="958456" y="80522"/>
                    <a:pt x="972178" y="125713"/>
                    <a:pt x="972178" y="183886"/>
                  </a:cubicBezTo>
                  <a:cubicBezTo>
                    <a:pt x="972178" y="242059"/>
                    <a:pt x="957840" y="288236"/>
                    <a:pt x="929164" y="322417"/>
                  </a:cubicBezTo>
                  <a:cubicBezTo>
                    <a:pt x="900488" y="356598"/>
                    <a:pt x="859775" y="373689"/>
                    <a:pt x="807025" y="373689"/>
                  </a:cubicBezTo>
                  <a:cubicBezTo>
                    <a:pt x="758547" y="373689"/>
                    <a:pt x="721367" y="356762"/>
                    <a:pt x="695485" y="322910"/>
                  </a:cubicBezTo>
                  <a:cubicBezTo>
                    <a:pt x="669603" y="289058"/>
                    <a:pt x="656662" y="242717"/>
                    <a:pt x="656662" y="183886"/>
                  </a:cubicBezTo>
                  <a:cubicBezTo>
                    <a:pt x="656662" y="132451"/>
                    <a:pt x="670753" y="88944"/>
                    <a:pt x="698936" y="53366"/>
                  </a:cubicBezTo>
                  <a:cubicBezTo>
                    <a:pt x="727119" y="17789"/>
                    <a:pt x="764792" y="0"/>
                    <a:pt x="811955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48271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58FCFB4-A7BC-09C0-C23B-A8CD987992CE}"/>
              </a:ext>
            </a:extLst>
          </p:cNvPr>
          <p:cNvSpPr/>
          <p:nvPr/>
        </p:nvSpPr>
        <p:spPr>
          <a:xfrm>
            <a:off x="292100" y="1379869"/>
            <a:ext cx="8521700" cy="863600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Quality kaon beam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010C3-C51F-33CC-F9D9-4171AED15C46}"/>
              </a:ext>
            </a:extLst>
          </p:cNvPr>
          <p:cNvSpPr/>
          <p:nvPr/>
        </p:nvSpPr>
        <p:spPr>
          <a:xfrm>
            <a:off x="2946400" y="1287235"/>
            <a:ext cx="342900" cy="52959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B90D9-92E4-3337-0536-DA604D7231F8}"/>
              </a:ext>
            </a:extLst>
          </p:cNvPr>
          <p:cNvGrpSpPr/>
          <p:nvPr/>
        </p:nvGrpSpPr>
        <p:grpSpPr>
          <a:xfrm>
            <a:off x="2455636" y="0"/>
            <a:ext cx="2730500" cy="2427514"/>
            <a:chOff x="2311400" y="0"/>
            <a:chExt cx="2730500" cy="2427514"/>
          </a:xfrm>
        </p:grpSpPr>
        <p:pic>
          <p:nvPicPr>
            <p:cNvPr id="12" name="Graphic 11" descr="SUCCES">
              <a:extLst>
                <a:ext uri="{FF2B5EF4-FFF2-40B4-BE49-F238E27FC236}">
                  <a16:creationId xmlns:a16="http://schemas.microsoft.com/office/drawing/2014/main" id="{837DE2FA-F666-87BD-B28A-B3699967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11400" y="0"/>
              <a:ext cx="2730500" cy="24275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374490-51EE-1D86-4A61-DE4A1ABA2CCD}"/>
                </a:ext>
              </a:extLst>
            </p:cNvPr>
            <p:cNvSpPr txBox="1"/>
            <p:nvPr/>
          </p:nvSpPr>
          <p:spPr>
            <a:xfrm>
              <a:off x="3086100" y="496721"/>
              <a:ext cx="1181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DLaM Display" panose="020F0502020204030204" pitchFamily="2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SUCCES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E441C29-7AFF-74C7-6AF2-4BCEB0F14911}"/>
              </a:ext>
            </a:extLst>
          </p:cNvPr>
          <p:cNvSpPr/>
          <p:nvPr/>
        </p:nvSpPr>
        <p:spPr>
          <a:xfrm>
            <a:off x="0" y="0"/>
            <a:ext cx="294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diagram of a molecule&#10;&#10;Description automatically generated">
            <a:extLst>
              <a:ext uri="{FF2B5EF4-FFF2-40B4-BE49-F238E27FC236}">
                <a16:creationId xmlns:a16="http://schemas.microsoft.com/office/drawing/2014/main" id="{A79BC1DD-4DF2-3C1F-31EC-3606C0F5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30" t="15295" r="18117" b="34029"/>
          <a:stretch>
            <a:fillRect/>
          </a:stretch>
        </p:blipFill>
        <p:spPr>
          <a:xfrm>
            <a:off x="120357" y="381141"/>
            <a:ext cx="2481622" cy="1665231"/>
          </a:xfrm>
          <a:custGeom>
            <a:avLst/>
            <a:gdLst/>
            <a:ahLst/>
            <a:cxnLst/>
            <a:rect l="l" t="t" r="r" b="b"/>
            <a:pathLst>
              <a:path w="2373813" h="1592889">
                <a:moveTo>
                  <a:pt x="1291479" y="1331109"/>
                </a:moveTo>
                <a:lnTo>
                  <a:pt x="1248096" y="1464464"/>
                </a:lnTo>
                <a:lnTo>
                  <a:pt x="1334862" y="1464464"/>
                </a:lnTo>
                <a:close/>
                <a:moveTo>
                  <a:pt x="1581313" y="1279838"/>
                </a:moveTo>
                <a:cubicBezTo>
                  <a:pt x="1574411" y="1279838"/>
                  <a:pt x="1567180" y="1280331"/>
                  <a:pt x="1559621" y="1281317"/>
                </a:cubicBezTo>
                <a:lnTo>
                  <a:pt x="1559621" y="1381641"/>
                </a:lnTo>
                <a:cubicBezTo>
                  <a:pt x="1571453" y="1382627"/>
                  <a:pt x="1580491" y="1383120"/>
                  <a:pt x="1586735" y="1383120"/>
                </a:cubicBezTo>
                <a:cubicBezTo>
                  <a:pt x="1613521" y="1383120"/>
                  <a:pt x="1633118" y="1379340"/>
                  <a:pt x="1645525" y="1371781"/>
                </a:cubicBezTo>
                <a:cubicBezTo>
                  <a:pt x="1657932" y="1364222"/>
                  <a:pt x="1664135" y="1349514"/>
                  <a:pt x="1664135" y="1327658"/>
                </a:cubicBezTo>
                <a:cubicBezTo>
                  <a:pt x="1664135" y="1309911"/>
                  <a:pt x="1657480" y="1297503"/>
                  <a:pt x="1644169" y="1290437"/>
                </a:cubicBezTo>
                <a:cubicBezTo>
                  <a:pt x="1630858" y="1283371"/>
                  <a:pt x="1609906" y="1279838"/>
                  <a:pt x="1581313" y="1279838"/>
                </a:cubicBezTo>
                <a:close/>
                <a:moveTo>
                  <a:pt x="123987" y="1279838"/>
                </a:moveTo>
                <a:cubicBezTo>
                  <a:pt x="117086" y="1279838"/>
                  <a:pt x="109855" y="1280331"/>
                  <a:pt x="102296" y="1281317"/>
                </a:cubicBezTo>
                <a:lnTo>
                  <a:pt x="102296" y="1381641"/>
                </a:lnTo>
                <a:cubicBezTo>
                  <a:pt x="114128" y="1382627"/>
                  <a:pt x="123166" y="1383120"/>
                  <a:pt x="129410" y="1383120"/>
                </a:cubicBezTo>
                <a:cubicBezTo>
                  <a:pt x="156196" y="1383120"/>
                  <a:pt x="175793" y="1379340"/>
                  <a:pt x="188200" y="1371781"/>
                </a:cubicBezTo>
                <a:cubicBezTo>
                  <a:pt x="200607" y="1364222"/>
                  <a:pt x="206810" y="1349514"/>
                  <a:pt x="206810" y="1327658"/>
                </a:cubicBezTo>
                <a:cubicBezTo>
                  <a:pt x="206810" y="1309911"/>
                  <a:pt x="200155" y="1297503"/>
                  <a:pt x="186844" y="1290437"/>
                </a:cubicBezTo>
                <a:cubicBezTo>
                  <a:pt x="173533" y="1283371"/>
                  <a:pt x="152581" y="1279838"/>
                  <a:pt x="123987" y="1279838"/>
                </a:cubicBezTo>
                <a:close/>
                <a:moveTo>
                  <a:pt x="2102667" y="1225609"/>
                </a:moveTo>
                <a:lnTo>
                  <a:pt x="2166756" y="1225609"/>
                </a:lnTo>
                <a:lnTo>
                  <a:pt x="2166756" y="1367098"/>
                </a:lnTo>
                <a:lnTo>
                  <a:pt x="2310463" y="1367098"/>
                </a:lnTo>
                <a:lnTo>
                  <a:pt x="2310463" y="1225609"/>
                </a:lnTo>
                <a:lnTo>
                  <a:pt x="2373813" y="1225609"/>
                </a:lnTo>
                <a:lnTo>
                  <a:pt x="2373813" y="1586726"/>
                </a:lnTo>
                <a:lnTo>
                  <a:pt x="2310463" y="1586726"/>
                </a:lnTo>
                <a:lnTo>
                  <a:pt x="2310463" y="1424038"/>
                </a:lnTo>
                <a:lnTo>
                  <a:pt x="2166756" y="1424038"/>
                </a:lnTo>
                <a:lnTo>
                  <a:pt x="2166756" y="1586726"/>
                </a:lnTo>
                <a:lnTo>
                  <a:pt x="2102667" y="1586726"/>
                </a:lnTo>
                <a:close/>
                <a:moveTo>
                  <a:pt x="883467" y="1225609"/>
                </a:moveTo>
                <a:lnTo>
                  <a:pt x="1113941" y="1225609"/>
                </a:lnTo>
                <a:lnTo>
                  <a:pt x="1113941" y="1282549"/>
                </a:lnTo>
                <a:lnTo>
                  <a:pt x="947556" y="1282549"/>
                </a:lnTo>
                <a:lnTo>
                  <a:pt x="947556" y="1367098"/>
                </a:lnTo>
                <a:lnTo>
                  <a:pt x="1066860" y="1367098"/>
                </a:lnTo>
                <a:lnTo>
                  <a:pt x="1066860" y="1421574"/>
                </a:lnTo>
                <a:lnTo>
                  <a:pt x="947556" y="1421574"/>
                </a:lnTo>
                <a:lnTo>
                  <a:pt x="947556" y="1529786"/>
                </a:lnTo>
                <a:lnTo>
                  <a:pt x="1111230" y="1529786"/>
                </a:lnTo>
                <a:lnTo>
                  <a:pt x="1111230" y="1586726"/>
                </a:lnTo>
                <a:lnTo>
                  <a:pt x="883467" y="1586726"/>
                </a:lnTo>
                <a:close/>
                <a:moveTo>
                  <a:pt x="340542" y="1225609"/>
                </a:moveTo>
                <a:lnTo>
                  <a:pt x="571016" y="1225609"/>
                </a:lnTo>
                <a:lnTo>
                  <a:pt x="571016" y="1282549"/>
                </a:lnTo>
                <a:lnTo>
                  <a:pt x="404631" y="1282549"/>
                </a:lnTo>
                <a:lnTo>
                  <a:pt x="404631" y="1367098"/>
                </a:lnTo>
                <a:lnTo>
                  <a:pt x="523935" y="1367098"/>
                </a:lnTo>
                <a:lnTo>
                  <a:pt x="523935" y="1421574"/>
                </a:lnTo>
                <a:lnTo>
                  <a:pt x="404631" y="1421574"/>
                </a:lnTo>
                <a:lnTo>
                  <a:pt x="404631" y="1529786"/>
                </a:lnTo>
                <a:lnTo>
                  <a:pt x="568305" y="1529786"/>
                </a:lnTo>
                <a:lnTo>
                  <a:pt x="568305" y="1586726"/>
                </a:lnTo>
                <a:lnTo>
                  <a:pt x="340542" y="1586726"/>
                </a:lnTo>
                <a:close/>
                <a:moveTo>
                  <a:pt x="1593144" y="1221911"/>
                </a:moveTo>
                <a:cubicBezTo>
                  <a:pt x="1684841" y="1221911"/>
                  <a:pt x="1730689" y="1257407"/>
                  <a:pt x="1730689" y="1328398"/>
                </a:cubicBezTo>
                <a:cubicBezTo>
                  <a:pt x="1730689" y="1349761"/>
                  <a:pt x="1724363" y="1369234"/>
                  <a:pt x="1711709" y="1386817"/>
                </a:cubicBezTo>
                <a:cubicBezTo>
                  <a:pt x="1699056" y="1404401"/>
                  <a:pt x="1683116" y="1416808"/>
                  <a:pt x="1663889" y="1424038"/>
                </a:cubicBezTo>
                <a:lnTo>
                  <a:pt x="1770622" y="1586726"/>
                </a:lnTo>
                <a:lnTo>
                  <a:pt x="1696673" y="1586726"/>
                </a:lnTo>
                <a:lnTo>
                  <a:pt x="1600293" y="1437596"/>
                </a:lnTo>
                <a:cubicBezTo>
                  <a:pt x="1590597" y="1437431"/>
                  <a:pt x="1577040" y="1436856"/>
                  <a:pt x="1559621" y="1435870"/>
                </a:cubicBezTo>
                <a:lnTo>
                  <a:pt x="1559621" y="1586726"/>
                </a:lnTo>
                <a:lnTo>
                  <a:pt x="1493067" y="1586726"/>
                </a:lnTo>
                <a:lnTo>
                  <a:pt x="1493067" y="1225609"/>
                </a:lnTo>
                <a:cubicBezTo>
                  <a:pt x="1496682" y="1225609"/>
                  <a:pt x="1510568" y="1224992"/>
                  <a:pt x="1534725" y="1223760"/>
                </a:cubicBezTo>
                <a:cubicBezTo>
                  <a:pt x="1558881" y="1222528"/>
                  <a:pt x="1578355" y="1221911"/>
                  <a:pt x="1593144" y="1221911"/>
                </a:cubicBezTo>
                <a:close/>
                <a:moveTo>
                  <a:pt x="135819" y="1221911"/>
                </a:moveTo>
                <a:cubicBezTo>
                  <a:pt x="227516" y="1221911"/>
                  <a:pt x="273364" y="1257407"/>
                  <a:pt x="273364" y="1328398"/>
                </a:cubicBezTo>
                <a:cubicBezTo>
                  <a:pt x="273364" y="1349761"/>
                  <a:pt x="267038" y="1369234"/>
                  <a:pt x="254384" y="1386817"/>
                </a:cubicBezTo>
                <a:cubicBezTo>
                  <a:pt x="241731" y="1404401"/>
                  <a:pt x="225791" y="1416808"/>
                  <a:pt x="206564" y="1424038"/>
                </a:cubicBezTo>
                <a:lnTo>
                  <a:pt x="313297" y="1586726"/>
                </a:lnTo>
                <a:lnTo>
                  <a:pt x="239348" y="1586726"/>
                </a:lnTo>
                <a:lnTo>
                  <a:pt x="142968" y="1437596"/>
                </a:lnTo>
                <a:cubicBezTo>
                  <a:pt x="133272" y="1437431"/>
                  <a:pt x="119715" y="1436856"/>
                  <a:pt x="102296" y="1435870"/>
                </a:cubicBezTo>
                <a:lnTo>
                  <a:pt x="102296" y="1586726"/>
                </a:lnTo>
                <a:lnTo>
                  <a:pt x="35742" y="1586726"/>
                </a:lnTo>
                <a:lnTo>
                  <a:pt x="35742" y="1225609"/>
                </a:lnTo>
                <a:cubicBezTo>
                  <a:pt x="39357" y="1225609"/>
                  <a:pt x="53243" y="1224992"/>
                  <a:pt x="77400" y="1223760"/>
                </a:cubicBezTo>
                <a:cubicBezTo>
                  <a:pt x="101556" y="1222528"/>
                  <a:pt x="121029" y="1221911"/>
                  <a:pt x="135819" y="1221911"/>
                </a:cubicBezTo>
                <a:close/>
                <a:moveTo>
                  <a:pt x="1277429" y="1220679"/>
                </a:moveTo>
                <a:lnTo>
                  <a:pt x="1305529" y="1220679"/>
                </a:lnTo>
                <a:lnTo>
                  <a:pt x="1450716" y="1586726"/>
                </a:lnTo>
                <a:lnTo>
                  <a:pt x="1379971" y="1586726"/>
                </a:lnTo>
                <a:lnTo>
                  <a:pt x="1353596" y="1513517"/>
                </a:lnTo>
                <a:lnTo>
                  <a:pt x="1229855" y="1513517"/>
                </a:lnTo>
                <a:lnTo>
                  <a:pt x="1204712" y="1586726"/>
                </a:lnTo>
                <a:lnTo>
                  <a:pt x="1133475" y="1586726"/>
                </a:lnTo>
                <a:close/>
                <a:moveTo>
                  <a:pt x="1946011" y="1219446"/>
                </a:moveTo>
                <a:cubicBezTo>
                  <a:pt x="1987423" y="1219446"/>
                  <a:pt x="2020535" y="1227909"/>
                  <a:pt x="2045349" y="1244835"/>
                </a:cubicBezTo>
                <a:lnTo>
                  <a:pt x="2018974" y="1297832"/>
                </a:lnTo>
                <a:cubicBezTo>
                  <a:pt x="2004677" y="1283535"/>
                  <a:pt x="1981671" y="1276387"/>
                  <a:pt x="1949955" y="1276387"/>
                </a:cubicBezTo>
                <a:cubicBezTo>
                  <a:pt x="1919883" y="1276387"/>
                  <a:pt x="1895233" y="1288999"/>
                  <a:pt x="1876006" y="1314224"/>
                </a:cubicBezTo>
                <a:cubicBezTo>
                  <a:pt x="1856779" y="1339449"/>
                  <a:pt x="1847166" y="1371370"/>
                  <a:pt x="1847166" y="1409988"/>
                </a:cubicBezTo>
                <a:cubicBezTo>
                  <a:pt x="1847166" y="1448606"/>
                  <a:pt x="1856081" y="1479254"/>
                  <a:pt x="1873911" y="1501931"/>
                </a:cubicBezTo>
                <a:cubicBezTo>
                  <a:pt x="1891741" y="1524609"/>
                  <a:pt x="1915528" y="1535948"/>
                  <a:pt x="1945272" y="1535948"/>
                </a:cubicBezTo>
                <a:cubicBezTo>
                  <a:pt x="1979288" y="1535948"/>
                  <a:pt x="2005910" y="1523787"/>
                  <a:pt x="2025137" y="1499466"/>
                </a:cubicBezTo>
                <a:lnTo>
                  <a:pt x="2054963" y="1551231"/>
                </a:lnTo>
                <a:cubicBezTo>
                  <a:pt x="2028834" y="1579003"/>
                  <a:pt x="1990545" y="1592889"/>
                  <a:pt x="1940095" y="1592889"/>
                </a:cubicBezTo>
                <a:cubicBezTo>
                  <a:pt x="1889646" y="1592889"/>
                  <a:pt x="1850453" y="1576291"/>
                  <a:pt x="1822516" y="1543096"/>
                </a:cubicBezTo>
                <a:cubicBezTo>
                  <a:pt x="1794580" y="1509901"/>
                  <a:pt x="1780612" y="1464628"/>
                  <a:pt x="1780612" y="1407277"/>
                </a:cubicBezTo>
                <a:cubicBezTo>
                  <a:pt x="1780612" y="1353869"/>
                  <a:pt x="1796100" y="1309212"/>
                  <a:pt x="1827077" y="1273306"/>
                </a:cubicBezTo>
                <a:cubicBezTo>
                  <a:pt x="1858053" y="1237399"/>
                  <a:pt x="1897698" y="1219446"/>
                  <a:pt x="1946011" y="1219446"/>
                </a:cubicBezTo>
                <a:close/>
                <a:moveTo>
                  <a:pt x="719221" y="1219446"/>
                </a:moveTo>
                <a:cubicBezTo>
                  <a:pt x="760961" y="1219446"/>
                  <a:pt x="791609" y="1227252"/>
                  <a:pt x="811164" y="1242863"/>
                </a:cubicBezTo>
                <a:lnTo>
                  <a:pt x="791691" y="1298079"/>
                </a:lnTo>
                <a:cubicBezTo>
                  <a:pt x="769177" y="1281974"/>
                  <a:pt x="745432" y="1273922"/>
                  <a:pt x="720453" y="1273922"/>
                </a:cubicBezTo>
                <a:cubicBezTo>
                  <a:pt x="705664" y="1273922"/>
                  <a:pt x="694202" y="1277825"/>
                  <a:pt x="686067" y="1285631"/>
                </a:cubicBezTo>
                <a:cubicBezTo>
                  <a:pt x="677933" y="1293436"/>
                  <a:pt x="673866" y="1303584"/>
                  <a:pt x="673866" y="1316073"/>
                </a:cubicBezTo>
                <a:cubicBezTo>
                  <a:pt x="673866" y="1336779"/>
                  <a:pt x="696790" y="1358306"/>
                  <a:pt x="742638" y="1380655"/>
                </a:cubicBezTo>
                <a:cubicBezTo>
                  <a:pt x="766795" y="1392487"/>
                  <a:pt x="784214" y="1403374"/>
                  <a:pt x="794895" y="1413316"/>
                </a:cubicBezTo>
                <a:cubicBezTo>
                  <a:pt x="805577" y="1423258"/>
                  <a:pt x="813711" y="1434843"/>
                  <a:pt x="819299" y="1448072"/>
                </a:cubicBezTo>
                <a:cubicBezTo>
                  <a:pt x="824886" y="1461300"/>
                  <a:pt x="827679" y="1476049"/>
                  <a:pt x="827679" y="1492318"/>
                </a:cubicBezTo>
                <a:cubicBezTo>
                  <a:pt x="827679" y="1521569"/>
                  <a:pt x="816135" y="1545643"/>
                  <a:pt x="793047" y="1564542"/>
                </a:cubicBezTo>
                <a:cubicBezTo>
                  <a:pt x="769958" y="1583439"/>
                  <a:pt x="739023" y="1592889"/>
                  <a:pt x="700241" y="1592889"/>
                </a:cubicBezTo>
                <a:cubicBezTo>
                  <a:pt x="666553" y="1592889"/>
                  <a:pt x="636151" y="1584179"/>
                  <a:pt x="609037" y="1566760"/>
                </a:cubicBezTo>
                <a:lnTo>
                  <a:pt x="632701" y="1509326"/>
                </a:lnTo>
                <a:cubicBezTo>
                  <a:pt x="658008" y="1527074"/>
                  <a:pt x="682904" y="1535948"/>
                  <a:pt x="707389" y="1535948"/>
                </a:cubicBezTo>
                <a:cubicBezTo>
                  <a:pt x="745021" y="1535948"/>
                  <a:pt x="763837" y="1522801"/>
                  <a:pt x="763837" y="1496508"/>
                </a:cubicBezTo>
                <a:cubicBezTo>
                  <a:pt x="763837" y="1484184"/>
                  <a:pt x="759400" y="1472434"/>
                  <a:pt x="750526" y="1461259"/>
                </a:cubicBezTo>
                <a:cubicBezTo>
                  <a:pt x="741652" y="1450085"/>
                  <a:pt x="723370" y="1437555"/>
                  <a:pt x="695680" y="1423669"/>
                </a:cubicBezTo>
                <a:cubicBezTo>
                  <a:pt x="667991" y="1409783"/>
                  <a:pt x="649339" y="1398362"/>
                  <a:pt x="639726" y="1389406"/>
                </a:cubicBezTo>
                <a:cubicBezTo>
                  <a:pt x="630112" y="1380450"/>
                  <a:pt x="622718" y="1369809"/>
                  <a:pt x="617541" y="1357484"/>
                </a:cubicBezTo>
                <a:cubicBezTo>
                  <a:pt x="612365" y="1345160"/>
                  <a:pt x="609776" y="1331520"/>
                  <a:pt x="609776" y="1316566"/>
                </a:cubicBezTo>
                <a:cubicBezTo>
                  <a:pt x="609776" y="1288630"/>
                  <a:pt x="620006" y="1265459"/>
                  <a:pt x="640465" y="1247054"/>
                </a:cubicBezTo>
                <a:cubicBezTo>
                  <a:pt x="660924" y="1228649"/>
                  <a:pt x="687176" y="1219446"/>
                  <a:pt x="719221" y="1219446"/>
                </a:cubicBezTo>
                <a:close/>
                <a:moveTo>
                  <a:pt x="158004" y="721509"/>
                </a:moveTo>
                <a:lnTo>
                  <a:pt x="114621" y="854864"/>
                </a:lnTo>
                <a:lnTo>
                  <a:pt x="201387" y="854864"/>
                </a:lnTo>
                <a:close/>
                <a:moveTo>
                  <a:pt x="726230" y="666540"/>
                </a:moveTo>
                <a:cubicBezTo>
                  <a:pt x="697636" y="666540"/>
                  <a:pt x="675698" y="678003"/>
                  <a:pt x="660415" y="700927"/>
                </a:cubicBezTo>
                <a:cubicBezTo>
                  <a:pt x="645132" y="723851"/>
                  <a:pt x="637491" y="754704"/>
                  <a:pt x="637491" y="793486"/>
                </a:cubicBezTo>
                <a:cubicBezTo>
                  <a:pt x="637491" y="835719"/>
                  <a:pt x="644639" y="868421"/>
                  <a:pt x="658936" y="891592"/>
                </a:cubicBezTo>
                <a:cubicBezTo>
                  <a:pt x="673233" y="914763"/>
                  <a:pt x="694021" y="926348"/>
                  <a:pt x="721300" y="926348"/>
                </a:cubicBezTo>
                <a:cubicBezTo>
                  <a:pt x="753344" y="926348"/>
                  <a:pt x="777789" y="915009"/>
                  <a:pt x="794633" y="892331"/>
                </a:cubicBezTo>
                <a:cubicBezTo>
                  <a:pt x="811476" y="869654"/>
                  <a:pt x="819898" y="836705"/>
                  <a:pt x="819898" y="793486"/>
                </a:cubicBezTo>
                <a:cubicBezTo>
                  <a:pt x="819898" y="708856"/>
                  <a:pt x="788675" y="666540"/>
                  <a:pt x="726230" y="666540"/>
                </a:cubicBezTo>
                <a:close/>
                <a:moveTo>
                  <a:pt x="981289" y="616009"/>
                </a:moveTo>
                <a:lnTo>
                  <a:pt x="1015305" y="616009"/>
                </a:lnTo>
                <a:lnTo>
                  <a:pt x="1093445" y="859301"/>
                </a:lnTo>
                <a:lnTo>
                  <a:pt x="1169859" y="616009"/>
                </a:lnTo>
                <a:lnTo>
                  <a:pt x="1203629" y="616009"/>
                </a:lnTo>
                <a:lnTo>
                  <a:pt x="1277331" y="977373"/>
                </a:lnTo>
                <a:lnTo>
                  <a:pt x="1215214" y="977373"/>
                </a:lnTo>
                <a:lnTo>
                  <a:pt x="1177746" y="782640"/>
                </a:lnTo>
                <a:lnTo>
                  <a:pt x="1105030" y="982056"/>
                </a:lnTo>
                <a:lnTo>
                  <a:pt x="1082106" y="982056"/>
                </a:lnTo>
                <a:lnTo>
                  <a:pt x="1009389" y="782640"/>
                </a:lnTo>
                <a:lnTo>
                  <a:pt x="970443" y="977373"/>
                </a:lnTo>
                <a:lnTo>
                  <a:pt x="908572" y="977373"/>
                </a:lnTo>
                <a:close/>
                <a:moveTo>
                  <a:pt x="279922" y="616009"/>
                </a:moveTo>
                <a:lnTo>
                  <a:pt x="578922" y="616009"/>
                </a:lnTo>
                <a:lnTo>
                  <a:pt x="578922" y="672949"/>
                </a:lnTo>
                <a:lnTo>
                  <a:pt x="458879" y="672949"/>
                </a:lnTo>
                <a:lnTo>
                  <a:pt x="458879" y="977126"/>
                </a:lnTo>
                <a:lnTo>
                  <a:pt x="394790" y="977126"/>
                </a:lnTo>
                <a:lnTo>
                  <a:pt x="394790" y="672949"/>
                </a:lnTo>
                <a:lnTo>
                  <a:pt x="279922" y="672949"/>
                </a:lnTo>
                <a:close/>
                <a:moveTo>
                  <a:pt x="143954" y="611079"/>
                </a:moveTo>
                <a:lnTo>
                  <a:pt x="172054" y="611079"/>
                </a:lnTo>
                <a:lnTo>
                  <a:pt x="317241" y="977126"/>
                </a:lnTo>
                <a:lnTo>
                  <a:pt x="246496" y="977126"/>
                </a:lnTo>
                <a:lnTo>
                  <a:pt x="220121" y="903917"/>
                </a:lnTo>
                <a:lnTo>
                  <a:pt x="96380" y="903917"/>
                </a:lnTo>
                <a:lnTo>
                  <a:pt x="71237" y="977126"/>
                </a:lnTo>
                <a:lnTo>
                  <a:pt x="0" y="977126"/>
                </a:lnTo>
                <a:close/>
                <a:moveTo>
                  <a:pt x="1405021" y="609846"/>
                </a:moveTo>
                <a:cubicBezTo>
                  <a:pt x="1446761" y="609846"/>
                  <a:pt x="1477409" y="617652"/>
                  <a:pt x="1496964" y="633263"/>
                </a:cubicBezTo>
                <a:lnTo>
                  <a:pt x="1477491" y="688479"/>
                </a:lnTo>
                <a:cubicBezTo>
                  <a:pt x="1454978" y="672374"/>
                  <a:pt x="1431232" y="664322"/>
                  <a:pt x="1406253" y="664322"/>
                </a:cubicBezTo>
                <a:cubicBezTo>
                  <a:pt x="1391464" y="664322"/>
                  <a:pt x="1380002" y="668225"/>
                  <a:pt x="1371867" y="676031"/>
                </a:cubicBezTo>
                <a:cubicBezTo>
                  <a:pt x="1363733" y="683836"/>
                  <a:pt x="1359666" y="693984"/>
                  <a:pt x="1359666" y="706473"/>
                </a:cubicBezTo>
                <a:cubicBezTo>
                  <a:pt x="1359666" y="727179"/>
                  <a:pt x="1382590" y="748706"/>
                  <a:pt x="1428438" y="771055"/>
                </a:cubicBezTo>
                <a:cubicBezTo>
                  <a:pt x="1452595" y="782887"/>
                  <a:pt x="1470014" y="793774"/>
                  <a:pt x="1480695" y="803716"/>
                </a:cubicBezTo>
                <a:cubicBezTo>
                  <a:pt x="1491377" y="813658"/>
                  <a:pt x="1499511" y="825243"/>
                  <a:pt x="1505099" y="838472"/>
                </a:cubicBezTo>
                <a:cubicBezTo>
                  <a:pt x="1510686" y="851700"/>
                  <a:pt x="1513479" y="866449"/>
                  <a:pt x="1513479" y="882718"/>
                </a:cubicBezTo>
                <a:cubicBezTo>
                  <a:pt x="1513479" y="911969"/>
                  <a:pt x="1501935" y="936043"/>
                  <a:pt x="1478847" y="954942"/>
                </a:cubicBezTo>
                <a:cubicBezTo>
                  <a:pt x="1455758" y="973840"/>
                  <a:pt x="1424823" y="983289"/>
                  <a:pt x="1386041" y="983289"/>
                </a:cubicBezTo>
                <a:cubicBezTo>
                  <a:pt x="1352353" y="983289"/>
                  <a:pt x="1321952" y="974579"/>
                  <a:pt x="1294837" y="957160"/>
                </a:cubicBezTo>
                <a:lnTo>
                  <a:pt x="1318501" y="899726"/>
                </a:lnTo>
                <a:cubicBezTo>
                  <a:pt x="1343808" y="917474"/>
                  <a:pt x="1368704" y="926348"/>
                  <a:pt x="1393189" y="926348"/>
                </a:cubicBezTo>
                <a:cubicBezTo>
                  <a:pt x="1430821" y="926348"/>
                  <a:pt x="1449637" y="913201"/>
                  <a:pt x="1449637" y="886908"/>
                </a:cubicBezTo>
                <a:cubicBezTo>
                  <a:pt x="1449637" y="874584"/>
                  <a:pt x="1445200" y="862834"/>
                  <a:pt x="1436326" y="851659"/>
                </a:cubicBezTo>
                <a:cubicBezTo>
                  <a:pt x="1427452" y="840485"/>
                  <a:pt x="1409170" y="827955"/>
                  <a:pt x="1381481" y="814069"/>
                </a:cubicBezTo>
                <a:cubicBezTo>
                  <a:pt x="1353791" y="800183"/>
                  <a:pt x="1335139" y="788762"/>
                  <a:pt x="1325526" y="779806"/>
                </a:cubicBezTo>
                <a:cubicBezTo>
                  <a:pt x="1315912" y="770850"/>
                  <a:pt x="1308518" y="760209"/>
                  <a:pt x="1303341" y="747884"/>
                </a:cubicBezTo>
                <a:cubicBezTo>
                  <a:pt x="1298165" y="735560"/>
                  <a:pt x="1295576" y="721920"/>
                  <a:pt x="1295576" y="706966"/>
                </a:cubicBezTo>
                <a:cubicBezTo>
                  <a:pt x="1295576" y="679030"/>
                  <a:pt x="1305806" y="655859"/>
                  <a:pt x="1326265" y="637454"/>
                </a:cubicBezTo>
                <a:cubicBezTo>
                  <a:pt x="1346725" y="619049"/>
                  <a:pt x="1372976" y="609846"/>
                  <a:pt x="1405021" y="609846"/>
                </a:cubicBezTo>
                <a:close/>
                <a:moveTo>
                  <a:pt x="726230" y="609600"/>
                </a:moveTo>
                <a:cubicBezTo>
                  <a:pt x="778158" y="609600"/>
                  <a:pt x="817844" y="625704"/>
                  <a:pt x="845288" y="657913"/>
                </a:cubicBezTo>
                <a:cubicBezTo>
                  <a:pt x="872731" y="690122"/>
                  <a:pt x="886452" y="735313"/>
                  <a:pt x="886452" y="793486"/>
                </a:cubicBezTo>
                <a:cubicBezTo>
                  <a:pt x="886452" y="851659"/>
                  <a:pt x="872115" y="897836"/>
                  <a:pt x="843439" y="932017"/>
                </a:cubicBezTo>
                <a:cubicBezTo>
                  <a:pt x="814763" y="966198"/>
                  <a:pt x="774050" y="983289"/>
                  <a:pt x="721300" y="983289"/>
                </a:cubicBezTo>
                <a:cubicBezTo>
                  <a:pt x="672822" y="983289"/>
                  <a:pt x="635642" y="966362"/>
                  <a:pt x="609760" y="932510"/>
                </a:cubicBezTo>
                <a:cubicBezTo>
                  <a:pt x="583878" y="898658"/>
                  <a:pt x="570937" y="852317"/>
                  <a:pt x="570937" y="793486"/>
                </a:cubicBezTo>
                <a:cubicBezTo>
                  <a:pt x="570937" y="742051"/>
                  <a:pt x="585028" y="698544"/>
                  <a:pt x="613211" y="662966"/>
                </a:cubicBezTo>
                <a:cubicBezTo>
                  <a:pt x="641394" y="627389"/>
                  <a:pt x="679067" y="609600"/>
                  <a:pt x="726230" y="609600"/>
                </a:cubicBezTo>
                <a:close/>
                <a:moveTo>
                  <a:pt x="472329" y="111909"/>
                </a:moveTo>
                <a:lnTo>
                  <a:pt x="428946" y="245264"/>
                </a:lnTo>
                <a:lnTo>
                  <a:pt x="515712" y="245264"/>
                </a:lnTo>
                <a:close/>
                <a:moveTo>
                  <a:pt x="811955" y="56940"/>
                </a:moveTo>
                <a:cubicBezTo>
                  <a:pt x="783361" y="56940"/>
                  <a:pt x="761423" y="68403"/>
                  <a:pt x="746140" y="91327"/>
                </a:cubicBezTo>
                <a:cubicBezTo>
                  <a:pt x="730857" y="114251"/>
                  <a:pt x="723216" y="145104"/>
                  <a:pt x="723216" y="183886"/>
                </a:cubicBezTo>
                <a:cubicBezTo>
                  <a:pt x="723216" y="226119"/>
                  <a:pt x="730364" y="258821"/>
                  <a:pt x="744661" y="281992"/>
                </a:cubicBezTo>
                <a:cubicBezTo>
                  <a:pt x="758958" y="305162"/>
                  <a:pt x="779746" y="316748"/>
                  <a:pt x="807025" y="316748"/>
                </a:cubicBezTo>
                <a:cubicBezTo>
                  <a:pt x="839069" y="316748"/>
                  <a:pt x="863514" y="305409"/>
                  <a:pt x="880358" y="282731"/>
                </a:cubicBezTo>
                <a:cubicBezTo>
                  <a:pt x="897201" y="260054"/>
                  <a:pt x="905623" y="227105"/>
                  <a:pt x="905623" y="183886"/>
                </a:cubicBezTo>
                <a:cubicBezTo>
                  <a:pt x="905623" y="99256"/>
                  <a:pt x="874401" y="56940"/>
                  <a:pt x="811955" y="56940"/>
                </a:cubicBezTo>
                <a:close/>
                <a:moveTo>
                  <a:pt x="1360949" y="6409"/>
                </a:moveTo>
                <a:lnTo>
                  <a:pt x="1425038" y="6409"/>
                </a:lnTo>
                <a:lnTo>
                  <a:pt x="1425038" y="367526"/>
                </a:lnTo>
                <a:lnTo>
                  <a:pt x="1360949" y="367526"/>
                </a:lnTo>
                <a:close/>
                <a:moveTo>
                  <a:pt x="1026342" y="6409"/>
                </a:moveTo>
                <a:lnTo>
                  <a:pt x="1057154" y="6409"/>
                </a:lnTo>
                <a:lnTo>
                  <a:pt x="1227729" y="224312"/>
                </a:lnTo>
                <a:lnTo>
                  <a:pt x="1227729" y="6409"/>
                </a:lnTo>
                <a:lnTo>
                  <a:pt x="1289354" y="6409"/>
                </a:lnTo>
                <a:lnTo>
                  <a:pt x="1289354" y="372456"/>
                </a:lnTo>
                <a:lnTo>
                  <a:pt x="1263225" y="372456"/>
                </a:lnTo>
                <a:lnTo>
                  <a:pt x="1087966" y="143954"/>
                </a:lnTo>
                <a:lnTo>
                  <a:pt x="1087966" y="367773"/>
                </a:lnTo>
                <a:lnTo>
                  <a:pt x="1026342" y="367773"/>
                </a:lnTo>
                <a:close/>
                <a:moveTo>
                  <a:pt x="458279" y="1479"/>
                </a:moveTo>
                <a:lnTo>
                  <a:pt x="486379" y="1479"/>
                </a:lnTo>
                <a:lnTo>
                  <a:pt x="631566" y="367526"/>
                </a:lnTo>
                <a:lnTo>
                  <a:pt x="560821" y="367526"/>
                </a:lnTo>
                <a:lnTo>
                  <a:pt x="534446" y="294317"/>
                </a:lnTo>
                <a:lnTo>
                  <a:pt x="410705" y="294317"/>
                </a:lnTo>
                <a:lnTo>
                  <a:pt x="385562" y="367526"/>
                </a:lnTo>
                <a:lnTo>
                  <a:pt x="317241" y="367526"/>
                </a:lnTo>
                <a:lnTo>
                  <a:pt x="314325" y="367526"/>
                </a:lnTo>
                <a:lnTo>
                  <a:pt x="240580" y="367526"/>
                </a:lnTo>
                <a:lnTo>
                  <a:pt x="140010" y="213712"/>
                </a:lnTo>
                <a:lnTo>
                  <a:pt x="99831" y="268681"/>
                </a:lnTo>
                <a:lnTo>
                  <a:pt x="99831" y="367526"/>
                </a:lnTo>
                <a:lnTo>
                  <a:pt x="35742" y="367526"/>
                </a:lnTo>
                <a:lnTo>
                  <a:pt x="35742" y="6409"/>
                </a:lnTo>
                <a:lnTo>
                  <a:pt x="99831" y="6409"/>
                </a:lnTo>
                <a:lnTo>
                  <a:pt x="99831" y="179203"/>
                </a:lnTo>
                <a:lnTo>
                  <a:pt x="222586" y="6409"/>
                </a:lnTo>
                <a:lnTo>
                  <a:pt x="295549" y="6409"/>
                </a:lnTo>
                <a:lnTo>
                  <a:pt x="182407" y="164166"/>
                </a:lnTo>
                <a:lnTo>
                  <a:pt x="315410" y="364765"/>
                </a:lnTo>
                <a:close/>
                <a:moveTo>
                  <a:pt x="1650736" y="246"/>
                </a:moveTo>
                <a:cubicBezTo>
                  <a:pt x="1692148" y="246"/>
                  <a:pt x="1725260" y="8709"/>
                  <a:pt x="1750074" y="25635"/>
                </a:cubicBezTo>
                <a:lnTo>
                  <a:pt x="1723699" y="78632"/>
                </a:lnTo>
                <a:cubicBezTo>
                  <a:pt x="1709402" y="64335"/>
                  <a:pt x="1686396" y="57187"/>
                  <a:pt x="1654680" y="57187"/>
                </a:cubicBezTo>
                <a:cubicBezTo>
                  <a:pt x="1624608" y="57187"/>
                  <a:pt x="1599958" y="69799"/>
                  <a:pt x="1580731" y="95024"/>
                </a:cubicBezTo>
                <a:cubicBezTo>
                  <a:pt x="1561504" y="120249"/>
                  <a:pt x="1551891" y="152170"/>
                  <a:pt x="1551891" y="190788"/>
                </a:cubicBezTo>
                <a:cubicBezTo>
                  <a:pt x="1551891" y="229406"/>
                  <a:pt x="1560806" y="260054"/>
                  <a:pt x="1578636" y="282731"/>
                </a:cubicBezTo>
                <a:cubicBezTo>
                  <a:pt x="1596466" y="305409"/>
                  <a:pt x="1620253" y="316748"/>
                  <a:pt x="1649997" y="316748"/>
                </a:cubicBezTo>
                <a:cubicBezTo>
                  <a:pt x="1684013" y="316748"/>
                  <a:pt x="1710635" y="304587"/>
                  <a:pt x="1729862" y="280266"/>
                </a:cubicBezTo>
                <a:lnTo>
                  <a:pt x="1759688" y="332031"/>
                </a:lnTo>
                <a:cubicBezTo>
                  <a:pt x="1733559" y="359803"/>
                  <a:pt x="1695270" y="373689"/>
                  <a:pt x="1644820" y="373689"/>
                </a:cubicBezTo>
                <a:cubicBezTo>
                  <a:pt x="1594371" y="373689"/>
                  <a:pt x="1555178" y="357091"/>
                  <a:pt x="1527241" y="323896"/>
                </a:cubicBezTo>
                <a:cubicBezTo>
                  <a:pt x="1499305" y="290701"/>
                  <a:pt x="1485337" y="245428"/>
                  <a:pt x="1485337" y="188077"/>
                </a:cubicBezTo>
                <a:cubicBezTo>
                  <a:pt x="1485337" y="134669"/>
                  <a:pt x="1500825" y="90012"/>
                  <a:pt x="1531802" y="54106"/>
                </a:cubicBezTo>
                <a:cubicBezTo>
                  <a:pt x="1562778" y="18199"/>
                  <a:pt x="1602423" y="246"/>
                  <a:pt x="1650736" y="246"/>
                </a:cubicBezTo>
                <a:close/>
                <a:moveTo>
                  <a:pt x="811955" y="0"/>
                </a:moveTo>
                <a:cubicBezTo>
                  <a:pt x="863883" y="0"/>
                  <a:pt x="903569" y="16104"/>
                  <a:pt x="931013" y="48313"/>
                </a:cubicBezTo>
                <a:cubicBezTo>
                  <a:pt x="958456" y="80522"/>
                  <a:pt x="972178" y="125713"/>
                  <a:pt x="972178" y="183886"/>
                </a:cubicBezTo>
                <a:cubicBezTo>
                  <a:pt x="972178" y="242059"/>
                  <a:pt x="957840" y="288236"/>
                  <a:pt x="929164" y="322417"/>
                </a:cubicBezTo>
                <a:cubicBezTo>
                  <a:pt x="900488" y="356598"/>
                  <a:pt x="859775" y="373689"/>
                  <a:pt x="807025" y="373689"/>
                </a:cubicBezTo>
                <a:cubicBezTo>
                  <a:pt x="758547" y="373689"/>
                  <a:pt x="721367" y="356762"/>
                  <a:pt x="695485" y="322910"/>
                </a:cubicBezTo>
                <a:cubicBezTo>
                  <a:pt x="669603" y="289058"/>
                  <a:pt x="656662" y="242717"/>
                  <a:pt x="656662" y="183886"/>
                </a:cubicBezTo>
                <a:cubicBezTo>
                  <a:pt x="656662" y="132451"/>
                  <a:pt x="670753" y="88944"/>
                  <a:pt x="698936" y="53366"/>
                </a:cubicBezTo>
                <a:cubicBezTo>
                  <a:pt x="727119" y="17789"/>
                  <a:pt x="764792" y="0"/>
                  <a:pt x="811955" y="0"/>
                </a:cubicBezTo>
                <a:close/>
              </a:path>
            </a:pathLst>
          </a:custGeom>
        </p:spPr>
      </p:pic>
      <p:pic>
        <p:nvPicPr>
          <p:cNvPr id="56" name="Picture 55" descr="A diagram of a molecule&#10;&#10;Description automatically generated">
            <a:extLst>
              <a:ext uri="{FF2B5EF4-FFF2-40B4-BE49-F238E27FC236}">
                <a16:creationId xmlns:a16="http://schemas.microsoft.com/office/drawing/2014/main" id="{29393CC3-BFC9-117E-85DB-9AFC6CB6D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7" y="4631034"/>
            <a:ext cx="2704200" cy="20511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D3C1DF2-6FC5-2B7E-4137-FE3C6D6C2508}"/>
              </a:ext>
            </a:extLst>
          </p:cNvPr>
          <p:cNvGrpSpPr/>
          <p:nvPr/>
        </p:nvGrpSpPr>
        <p:grpSpPr>
          <a:xfrm>
            <a:off x="397728" y="2341043"/>
            <a:ext cx="1926879" cy="2117912"/>
            <a:chOff x="397728" y="2183874"/>
            <a:chExt cx="1926879" cy="21179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EE0CC7-6F2F-B6BC-A2EF-A6521242525F}"/>
                </a:ext>
              </a:extLst>
            </p:cNvPr>
            <p:cNvGrpSpPr/>
            <p:nvPr/>
          </p:nvGrpSpPr>
          <p:grpSpPr>
            <a:xfrm>
              <a:off x="397728" y="2183874"/>
              <a:ext cx="1926879" cy="2117912"/>
              <a:chOff x="2645121" y="1319811"/>
              <a:chExt cx="1926879" cy="21179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E54CAE-F770-F452-EB66-E3036492FF7F}"/>
                  </a:ext>
                </a:extLst>
              </p:cNvPr>
              <p:cNvSpPr txBox="1"/>
              <p:nvPr/>
            </p:nvSpPr>
            <p:spPr>
              <a:xfrm>
                <a:off x="2751899" y="3222279"/>
                <a:ext cx="1713321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374957"/>
                    </a:solidFill>
                    <a:effectLst/>
                    <a:latin typeface="Inter"/>
                    <a:ea typeface="GungsuhChe" panose="020B0503020000020004" pitchFamily="49" charset="-127"/>
                    <a:cs typeface="Aharoni" panose="02010803020104030203" pitchFamily="2" charset="-79"/>
                  </a:rPr>
                  <a:t>© Designed by </a:t>
                </a:r>
                <a:r>
                  <a:rPr lang="en-US" sz="800" b="1" dirty="0" err="1">
                    <a:solidFill>
                      <a:srgbClr val="374957"/>
                    </a:solidFill>
                    <a:effectLst/>
                    <a:latin typeface="Inter"/>
                    <a:ea typeface="GungsuhChe" panose="020B0503020000020004" pitchFamily="49" charset="-127"/>
                    <a:cs typeface="Aharoni" panose="02010803020104030203" pitchFamily="2" charset="-79"/>
                  </a:rPr>
                  <a:t>Freepik</a:t>
                </a:r>
                <a:endParaRPr lang="en-US" sz="800" b="1" dirty="0">
                  <a:latin typeface="Inter"/>
                  <a:ea typeface="GungsuhChe" panose="020B0503020000020004" pitchFamily="49" charset="-127"/>
                  <a:cs typeface="Aharoni" panose="02010803020104030203" pitchFamily="2" charset="-79"/>
                </a:endParaRPr>
              </a:p>
            </p:txBody>
          </p:sp>
          <p:pic>
            <p:nvPicPr>
              <p:cNvPr id="20" name="Picture 19" descr="A blue and black outline of a head with a gear inside&#10;&#10;Description automatically generated">
                <a:extLst>
                  <a:ext uri="{FF2B5EF4-FFF2-40B4-BE49-F238E27FC236}">
                    <a16:creationId xmlns:a16="http://schemas.microsoft.com/office/drawing/2014/main" id="{0E1642A7-1D5B-3E19-167F-443F62B7D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5121" y="1319811"/>
                <a:ext cx="1926879" cy="1926879"/>
              </a:xfrm>
              <a:prstGeom prst="rect">
                <a:avLst/>
              </a:prstGeom>
            </p:spPr>
          </p:pic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FA38DA7-BB20-5917-3EA4-8B12028FFBD0}"/>
                </a:ext>
              </a:extLst>
            </p:cNvPr>
            <p:cNvSpPr/>
            <p:nvPr/>
          </p:nvSpPr>
          <p:spPr>
            <a:xfrm>
              <a:off x="2162174" y="2409492"/>
              <a:ext cx="144000" cy="144000"/>
            </a:xfrm>
            <a:prstGeom prst="ellipse">
              <a:avLst/>
            </a:prstGeom>
            <a:solidFill>
              <a:schemeClr val="accent6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A machine with a diagram of a person and a tablet&#10;&#10;Description automatically generated with medium confidence">
            <a:extLst>
              <a:ext uri="{FF2B5EF4-FFF2-40B4-BE49-F238E27FC236}">
                <a16:creationId xmlns:a16="http://schemas.microsoft.com/office/drawing/2014/main" id="{633B6422-4413-EFAB-0B20-6A0965B1D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128" y="2344081"/>
            <a:ext cx="5657257" cy="3182207"/>
          </a:xfrm>
          <a:prstGeom prst="rect">
            <a:avLst/>
          </a:prstGeom>
        </p:spPr>
      </p:pic>
      <p:sp>
        <p:nvSpPr>
          <p:cNvPr id="25" name="CasellaDiTesto 21">
            <a:extLst>
              <a:ext uri="{FF2B5EF4-FFF2-40B4-BE49-F238E27FC236}">
                <a16:creationId xmlns:a16="http://schemas.microsoft.com/office/drawing/2014/main" id="{AEA18F0C-E1C7-3D0A-25A0-C60D09FE665D}"/>
              </a:ext>
            </a:extLst>
          </p:cNvPr>
          <p:cNvSpPr txBox="1"/>
          <p:nvPr/>
        </p:nvSpPr>
        <p:spPr>
          <a:xfrm>
            <a:off x="7425872" y="2341043"/>
            <a:ext cx="157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Calibri-Bold"/>
                <a:cs typeface="Calibri" panose="020F0502020204030204" pitchFamily="34" charset="0"/>
              </a:rPr>
              <a:t>DA</a:t>
            </a:r>
            <a:r>
              <a:rPr lang="el-GR" sz="1200" b="1" dirty="0">
                <a:latin typeface="Calibri-Bold"/>
                <a:cs typeface="Calibri" panose="020F0502020204030204" pitchFamily="34" charset="0"/>
              </a:rPr>
              <a:t>Φ</a:t>
            </a:r>
            <a:r>
              <a:rPr lang="en-GB" sz="1200" b="1" dirty="0">
                <a:latin typeface="Calibri-Bold"/>
                <a:cs typeface="Calibri" panose="020F0502020204030204" pitchFamily="34" charset="0"/>
              </a:rPr>
              <a:t>NE </a:t>
            </a:r>
            <a:r>
              <a:rPr lang="it-IT" sz="1200" b="1" i="0" u="none" strike="noStrike" baseline="0" dirty="0" err="1">
                <a:latin typeface="Calibri-Bold"/>
              </a:rPr>
              <a:t>at</a:t>
            </a:r>
            <a:r>
              <a:rPr lang="it-IT" sz="1200" b="1" i="0" u="none" strike="noStrike" baseline="0" dirty="0">
                <a:latin typeface="Calibri-Bold"/>
              </a:rPr>
              <a:t> Laboratori Nazionali di Frascati </a:t>
            </a:r>
            <a:endParaRPr lang="en-GB" sz="1200" b="1" dirty="0">
              <a:latin typeface="Calibri-Bold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65">
                <a:extLst>
                  <a:ext uri="{FF2B5EF4-FFF2-40B4-BE49-F238E27FC236}">
                    <a16:creationId xmlns:a16="http://schemas.microsoft.com/office/drawing/2014/main" id="{9394E83B-C810-D2A2-EB9D-625542DB31F7}"/>
                  </a:ext>
                </a:extLst>
              </p:cNvPr>
              <p:cNvSpPr/>
              <p:nvPr/>
            </p:nvSpPr>
            <p:spPr>
              <a:xfrm>
                <a:off x="3325078" y="5500578"/>
                <a:ext cx="5679515" cy="1266309"/>
              </a:xfrm>
              <a:prstGeom prst="rect">
                <a:avLst/>
              </a:prstGeom>
              <a:solidFill>
                <a:schemeClr val="bg1">
                  <a:alpha val="77000"/>
                </a:schemeClr>
              </a:solidFill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4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Pct val="124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Φ → K</a:t>
                </a:r>
                <a:r>
                  <a:rPr kumimoji="0" lang="en-US" altLang="ja-JP" sz="1400" b="1" i="0" u="none" strike="noStrike" kern="1200" cap="none" spc="0" normalizeH="0" baseline="3200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-</a:t>
                </a: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 K</a:t>
                </a:r>
                <a:r>
                  <a:rPr kumimoji="0" lang="en-US" altLang="ja-JP" sz="1400" b="1" i="0" u="none" strike="noStrike" kern="1200" cap="none" spc="0" normalizeH="0" baseline="3200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+</a:t>
                </a: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 (48.9%)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Monochromatic low-energy K</a:t>
                </a:r>
                <a:r>
                  <a:rPr kumimoji="0" lang="en-US" altLang="ja-JP" sz="1400" b="1" i="0" u="none" strike="noStrike" kern="1200" cap="none" spc="0" normalizeH="0" baseline="3200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-</a:t>
                </a: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 </a:t>
                </a:r>
              </a:p>
              <a:p>
                <a:pPr lvl="0">
                  <a:lnSpc>
                    <a:spcPct val="140000"/>
                  </a:lnSpc>
                  <a:spcBef>
                    <a:spcPct val="0"/>
                  </a:spcBef>
                  <a:buSzPct val="124000"/>
                  <a:defRPr/>
                </a:pPr>
                <a:r>
                  <a:rPr lang="en-US" altLang="ja-JP" sz="1400" b="1" dirty="0">
                    <a:solidFill>
                      <a:schemeClr val="tx1"/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	</a:t>
                </a: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altLang="ja-JP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 Neue" charset="0"/>
                      </a:rPr>
                      <m:t>~</m:t>
                    </m:r>
                  </m:oMath>
                </a14:m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127 MeV/c ; </a:t>
                </a:r>
                <a:r>
                  <a:rPr kumimoji="0" lang="el-GR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Δ</a:t>
                </a:r>
                <a:r>
                  <a:rPr kumimoji="0" lang="it-IT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p</a:t>
                </a:r>
                <a:r>
                  <a:rPr kumimoji="0" lang="it-IT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/</a:t>
                </a:r>
                <a:r>
                  <a:rPr kumimoji="0" lang="it-IT" altLang="ja-JP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p</a:t>
                </a:r>
                <a:r>
                  <a:rPr kumimoji="0" lang="it-IT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 = 0.1%</a:t>
                </a:r>
                <a:r>
                  <a:rPr kumimoji="0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)</a:t>
                </a:r>
              </a:p>
              <a:p>
                <a:pPr marL="285750" lvl="0" indent="-285750">
                  <a:lnSpc>
                    <a:spcPct val="140000"/>
                  </a:lnSpc>
                  <a:spcBef>
                    <a:spcPct val="0"/>
                  </a:spcBef>
                  <a:buSzPct val="124000"/>
                  <a:buFont typeface="Arial" panose="020B0604020202020204" pitchFamily="34" charset="0"/>
                  <a:buChar char="•"/>
                  <a:defRPr/>
                </a:pPr>
                <a:r>
                  <a:rPr lang="en-US" altLang="ja-JP" sz="1400" b="1" dirty="0">
                    <a:solidFill>
                      <a:schemeClr val="tx1"/>
                    </a:solidFill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  <a:sym typeface="Helvetica Neue" charset="0"/>
                  </a:rPr>
                  <a:t>Less hadronic background compared to hadron beam line </a:t>
                </a:r>
                <a:endParaRPr kumimoji="0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Helvetica Neue" charset="0"/>
                </a:endParaRPr>
              </a:p>
            </p:txBody>
          </p:sp>
        </mc:Choice>
        <mc:Fallback xmlns="">
          <p:sp>
            <p:nvSpPr>
              <p:cNvPr id="14" name="Rettangolo 65">
                <a:extLst>
                  <a:ext uri="{FF2B5EF4-FFF2-40B4-BE49-F238E27FC236}">
                    <a16:creationId xmlns:a16="http://schemas.microsoft.com/office/drawing/2014/main" id="{9394E83B-C810-D2A2-EB9D-625542DB3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78" y="5500578"/>
                <a:ext cx="5679515" cy="1266309"/>
              </a:xfrm>
              <a:prstGeom prst="rect">
                <a:avLst/>
              </a:prstGeom>
              <a:blipFill>
                <a:blip r:embed="rId9"/>
                <a:stretch>
                  <a:fillRect l="-535" b="-5714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871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03381D-B447-8EB7-3F71-85C277EA2214}"/>
              </a:ext>
            </a:extLst>
          </p:cNvPr>
          <p:cNvSpPr txBox="1"/>
          <p:nvPr/>
        </p:nvSpPr>
        <p:spPr>
          <a:xfrm>
            <a:off x="6009084" y="1707091"/>
            <a:ext cx="25503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143EA"/>
                </a:solidFill>
              </a:rPr>
              <a:t>EX</a:t>
            </a:r>
            <a:r>
              <a:rPr lang="en-US" dirty="0" err="1"/>
              <a:t>tensive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0143EA"/>
                </a:solidFill>
              </a:rPr>
              <a:t>K</a:t>
            </a:r>
            <a:r>
              <a:rPr lang="en-US" dirty="0"/>
              <a:t>aonic </a:t>
            </a:r>
          </a:p>
          <a:p>
            <a:r>
              <a:rPr lang="en-US" b="1" dirty="0">
                <a:solidFill>
                  <a:srgbClr val="0143EA"/>
                </a:solidFill>
              </a:rPr>
              <a:t>A</a:t>
            </a:r>
            <a:r>
              <a:rPr lang="en-US" dirty="0"/>
              <a:t>toms research: from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LI</a:t>
            </a:r>
            <a:r>
              <a:rPr lang="en-US" dirty="0" err="1"/>
              <a:t>thium</a:t>
            </a:r>
            <a:r>
              <a:rPr lang="en-US" dirty="0"/>
              <a:t> and </a:t>
            </a:r>
          </a:p>
          <a:p>
            <a:r>
              <a:rPr lang="en-US" b="1" dirty="0">
                <a:solidFill>
                  <a:srgbClr val="0143EA"/>
                </a:solidFill>
              </a:rPr>
              <a:t>B</a:t>
            </a:r>
            <a:r>
              <a:rPr lang="en-US" dirty="0"/>
              <a:t>eryllium to </a:t>
            </a:r>
          </a:p>
          <a:p>
            <a:r>
              <a:rPr lang="en-US" b="1" dirty="0" err="1">
                <a:solidFill>
                  <a:srgbClr val="0143EA"/>
                </a:solidFill>
              </a:rPr>
              <a:t>UR</a:t>
            </a:r>
            <a:r>
              <a:rPr lang="en-US" dirty="0" err="1"/>
              <a:t>anium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7E373-4028-4B07-8068-F8AC9583D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044" y="3500092"/>
            <a:ext cx="1828800" cy="26985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39E089-329F-1C5F-D3DB-950549BFCA91}"/>
              </a:ext>
            </a:extLst>
          </p:cNvPr>
          <p:cNvSpPr txBox="1"/>
          <p:nvPr/>
        </p:nvSpPr>
        <p:spPr>
          <a:xfrm>
            <a:off x="6246018" y="6161615"/>
            <a:ext cx="182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EXKALIBUR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08BA9-0D75-C4EB-037D-3996681D7CCB}"/>
              </a:ext>
            </a:extLst>
          </p:cNvPr>
          <p:cNvSpPr txBox="1"/>
          <p:nvPr/>
        </p:nvSpPr>
        <p:spPr>
          <a:xfrm>
            <a:off x="2394408" y="839765"/>
            <a:ext cx="608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to perform fundamental physics at the strangeness frontier at DA</a:t>
            </a:r>
            <a:r>
              <a:rPr lang="el-GR" i="1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en-GB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3-years period (post-SIDDHARTA-2)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492EA-F557-A922-C633-BD5D88BF5B89}"/>
              </a:ext>
            </a:extLst>
          </p:cNvPr>
          <p:cNvSpPr txBox="1"/>
          <p:nvPr/>
        </p:nvSpPr>
        <p:spPr>
          <a:xfrm>
            <a:off x="237708" y="5265115"/>
            <a:ext cx="6711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runs with different types of detectors: </a:t>
            </a:r>
          </a:p>
          <a:p>
            <a:r>
              <a:rPr lang="en-US" sz="16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SDD 1mm, CZT detectors, </a:t>
            </a:r>
            <a:r>
              <a:rPr lang="en-US" sz="1600" b="1" spc="-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sz="1600" b="1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b="1" kern="1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crystal HAPG spectrometer-VOXES project</a:t>
            </a:r>
            <a:endParaRPr lang="en-US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1C73B6-7E11-95A7-EA24-FB7D68CF80FA}"/>
              </a:ext>
            </a:extLst>
          </p:cNvPr>
          <p:cNvSpPr txBox="1"/>
          <p:nvPr/>
        </p:nvSpPr>
        <p:spPr>
          <a:xfrm>
            <a:off x="2321916" y="111245"/>
            <a:ext cx="2726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</a:t>
            </a:r>
          </a:p>
        </p:txBody>
      </p:sp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62525E28-061E-2729-5CF1-1CF32C1BF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08" y="111245"/>
            <a:ext cx="1570959" cy="215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8D87B3-8006-9525-FFB2-52C545D1B56E}"/>
              </a:ext>
            </a:extLst>
          </p:cNvPr>
          <p:cNvSpPr txBox="1"/>
          <p:nvPr/>
        </p:nvSpPr>
        <p:spPr>
          <a:xfrm>
            <a:off x="736671" y="6100059"/>
            <a:ext cx="5088628" cy="64633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b="1" i="1" dirty="0" err="1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Curceanu</a:t>
            </a:r>
            <a:r>
              <a:rPr lang="en-US" b="1" i="1" dirty="0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arXiv:2104.06076 [</a:t>
            </a:r>
            <a:r>
              <a:rPr lang="en-US" b="1" i="1" dirty="0" err="1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b="1" i="1" dirty="0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-ex](2021)</a:t>
            </a:r>
          </a:p>
          <a:p>
            <a:r>
              <a:rPr lang="fr-FR" b="1" i="1" dirty="0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fr-FR" b="1" i="1" dirty="0" err="1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Curceanu</a:t>
            </a:r>
            <a:r>
              <a:rPr lang="fr-FR" b="1" i="1" dirty="0">
                <a:solidFill>
                  <a:srgbClr val="080DE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Front. Phys. 11 (2023)</a:t>
            </a:r>
            <a:endParaRPr lang="en-US" b="1" i="1" dirty="0">
              <a:solidFill>
                <a:srgbClr val="080DE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TextBox 5">
            <a:extLst>
              <a:ext uri="{FF2B5EF4-FFF2-40B4-BE49-F238E27FC236}">
                <a16:creationId xmlns:a16="http://schemas.microsoft.com/office/drawing/2014/main" id="{8AEDFFE1-2F99-302D-B413-71308A9F2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7375440"/>
              </p:ext>
            </p:extLst>
          </p:nvPr>
        </p:nvGraphicFramePr>
        <p:xfrm>
          <a:off x="249229" y="2324551"/>
          <a:ext cx="5771376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93356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C25AE4-CE6F-AA29-34B9-1DD38F009463}"/>
              </a:ext>
            </a:extLst>
          </p:cNvPr>
          <p:cNvSpPr txBox="1"/>
          <p:nvPr/>
        </p:nvSpPr>
        <p:spPr>
          <a:xfrm>
            <a:off x="950118" y="4663482"/>
            <a:ext cx="64222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integrated Luminosity:</a:t>
            </a:r>
          </a:p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 + 400 (200) + 400 (200) + 400 pb-1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4750D-4F27-42A4-1111-3ECDF32E390E}"/>
              </a:ext>
            </a:extLst>
          </p:cNvPr>
          <p:cNvSpPr txBox="1"/>
          <p:nvPr/>
        </p:nvSpPr>
        <p:spPr>
          <a:xfrm>
            <a:off x="2205895" y="685314"/>
            <a:ext cx="6360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Gantt chart  </a:t>
            </a:r>
          </a:p>
          <a:p>
            <a:r>
              <a:rPr lang="en-US" dirty="0"/>
              <a:t>possible implementation of the kaonic atoms measurements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014DC2-30F7-A734-BA22-604094438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5117"/>
            <a:ext cx="9144000" cy="3394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AF173E-BAC4-4868-7A80-738EC54214EC}"/>
              </a:ext>
            </a:extLst>
          </p:cNvPr>
          <p:cNvSpPr txBox="1"/>
          <p:nvPr/>
        </p:nvSpPr>
        <p:spPr>
          <a:xfrm>
            <a:off x="1463369" y="5692169"/>
            <a:ext cx="6509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Fast, handy and significant physics measurements with very low costs and human efforts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06D0C-5049-2D61-52A5-47F1EC871832}"/>
              </a:ext>
            </a:extLst>
          </p:cNvPr>
          <p:cNvSpPr txBox="1"/>
          <p:nvPr/>
        </p:nvSpPr>
        <p:spPr>
          <a:xfrm>
            <a:off x="2301588" y="-13676"/>
            <a:ext cx="2727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plans </a:t>
            </a:r>
          </a:p>
        </p:txBody>
      </p:sp>
      <p:pic>
        <p:nvPicPr>
          <p:cNvPr id="3" name="Picture 2" descr="A screen shot of a phone&#10;&#10;Description automatically generated">
            <a:extLst>
              <a:ext uri="{FF2B5EF4-FFF2-40B4-BE49-F238E27FC236}">
                <a16:creationId xmlns:a16="http://schemas.microsoft.com/office/drawing/2014/main" id="{1B062889-9F27-5C13-5A61-126E5E868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86" y="-22042"/>
            <a:ext cx="1180735" cy="16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3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58FCFB4-A7BC-09C0-C23B-A8CD987992CE}"/>
              </a:ext>
            </a:extLst>
          </p:cNvPr>
          <p:cNvSpPr/>
          <p:nvPr/>
        </p:nvSpPr>
        <p:spPr>
          <a:xfrm>
            <a:off x="292100" y="1422401"/>
            <a:ext cx="8521700" cy="863600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Quality kaon beam 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E188486-4FE6-F1ED-B432-8B8028E3399D}"/>
              </a:ext>
            </a:extLst>
          </p:cNvPr>
          <p:cNvSpPr/>
          <p:nvPr/>
        </p:nvSpPr>
        <p:spPr>
          <a:xfrm>
            <a:off x="2173797" y="2433864"/>
            <a:ext cx="6184900" cy="86360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Efficient x-ray detector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441C29-7AFF-74C7-6AF2-4BCEB0F14911}"/>
              </a:ext>
            </a:extLst>
          </p:cNvPr>
          <p:cNvSpPr/>
          <p:nvPr/>
        </p:nvSpPr>
        <p:spPr>
          <a:xfrm>
            <a:off x="0" y="0"/>
            <a:ext cx="294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010C3-C51F-33CC-F9D9-4171AED15C46}"/>
              </a:ext>
            </a:extLst>
          </p:cNvPr>
          <p:cNvSpPr/>
          <p:nvPr/>
        </p:nvSpPr>
        <p:spPr>
          <a:xfrm>
            <a:off x="2946400" y="1287235"/>
            <a:ext cx="342900" cy="52959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B90D9-92E4-3337-0536-DA604D7231F8}"/>
              </a:ext>
            </a:extLst>
          </p:cNvPr>
          <p:cNvGrpSpPr/>
          <p:nvPr/>
        </p:nvGrpSpPr>
        <p:grpSpPr>
          <a:xfrm>
            <a:off x="2455636" y="0"/>
            <a:ext cx="2730500" cy="2427514"/>
            <a:chOff x="2311400" y="0"/>
            <a:chExt cx="2730500" cy="2427514"/>
          </a:xfrm>
        </p:grpSpPr>
        <p:pic>
          <p:nvPicPr>
            <p:cNvPr id="12" name="Graphic 11" descr="SUCCES">
              <a:extLst>
                <a:ext uri="{FF2B5EF4-FFF2-40B4-BE49-F238E27FC236}">
                  <a16:creationId xmlns:a16="http://schemas.microsoft.com/office/drawing/2014/main" id="{837DE2FA-F666-87BD-B28A-B3699967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11400" y="0"/>
              <a:ext cx="2730500" cy="24275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374490-51EE-1D86-4A61-DE4A1ABA2CCD}"/>
                </a:ext>
              </a:extLst>
            </p:cNvPr>
            <p:cNvSpPr txBox="1"/>
            <p:nvPr/>
          </p:nvSpPr>
          <p:spPr>
            <a:xfrm>
              <a:off x="3086100" y="496721"/>
              <a:ext cx="1181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DLaM Display" panose="020F0502020204030204" pitchFamily="2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SUCCES</a:t>
              </a:r>
            </a:p>
          </p:txBody>
        </p:sp>
      </p:grpSp>
      <p:pic>
        <p:nvPicPr>
          <p:cNvPr id="17" name="Picture 16" descr="A diagram of a molecule&#10;&#10;Description automatically generated">
            <a:extLst>
              <a:ext uri="{FF2B5EF4-FFF2-40B4-BE49-F238E27FC236}">
                <a16:creationId xmlns:a16="http://schemas.microsoft.com/office/drawing/2014/main" id="{A79BC1DD-4DF2-3C1F-31EC-3606C0F5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30" t="15295" r="18117" b="34029"/>
          <a:stretch>
            <a:fillRect/>
          </a:stretch>
        </p:blipFill>
        <p:spPr>
          <a:xfrm>
            <a:off x="120357" y="381141"/>
            <a:ext cx="2481622" cy="1665231"/>
          </a:xfrm>
          <a:custGeom>
            <a:avLst/>
            <a:gdLst/>
            <a:ahLst/>
            <a:cxnLst/>
            <a:rect l="l" t="t" r="r" b="b"/>
            <a:pathLst>
              <a:path w="2373813" h="1592889">
                <a:moveTo>
                  <a:pt x="1291479" y="1331109"/>
                </a:moveTo>
                <a:lnTo>
                  <a:pt x="1248096" y="1464464"/>
                </a:lnTo>
                <a:lnTo>
                  <a:pt x="1334862" y="1464464"/>
                </a:lnTo>
                <a:close/>
                <a:moveTo>
                  <a:pt x="1581313" y="1279838"/>
                </a:moveTo>
                <a:cubicBezTo>
                  <a:pt x="1574411" y="1279838"/>
                  <a:pt x="1567180" y="1280331"/>
                  <a:pt x="1559621" y="1281317"/>
                </a:cubicBezTo>
                <a:lnTo>
                  <a:pt x="1559621" y="1381641"/>
                </a:lnTo>
                <a:cubicBezTo>
                  <a:pt x="1571453" y="1382627"/>
                  <a:pt x="1580491" y="1383120"/>
                  <a:pt x="1586735" y="1383120"/>
                </a:cubicBezTo>
                <a:cubicBezTo>
                  <a:pt x="1613521" y="1383120"/>
                  <a:pt x="1633118" y="1379340"/>
                  <a:pt x="1645525" y="1371781"/>
                </a:cubicBezTo>
                <a:cubicBezTo>
                  <a:pt x="1657932" y="1364222"/>
                  <a:pt x="1664135" y="1349514"/>
                  <a:pt x="1664135" y="1327658"/>
                </a:cubicBezTo>
                <a:cubicBezTo>
                  <a:pt x="1664135" y="1309911"/>
                  <a:pt x="1657480" y="1297503"/>
                  <a:pt x="1644169" y="1290437"/>
                </a:cubicBezTo>
                <a:cubicBezTo>
                  <a:pt x="1630858" y="1283371"/>
                  <a:pt x="1609906" y="1279838"/>
                  <a:pt x="1581313" y="1279838"/>
                </a:cubicBezTo>
                <a:close/>
                <a:moveTo>
                  <a:pt x="123987" y="1279838"/>
                </a:moveTo>
                <a:cubicBezTo>
                  <a:pt x="117086" y="1279838"/>
                  <a:pt x="109855" y="1280331"/>
                  <a:pt x="102296" y="1281317"/>
                </a:cubicBezTo>
                <a:lnTo>
                  <a:pt x="102296" y="1381641"/>
                </a:lnTo>
                <a:cubicBezTo>
                  <a:pt x="114128" y="1382627"/>
                  <a:pt x="123166" y="1383120"/>
                  <a:pt x="129410" y="1383120"/>
                </a:cubicBezTo>
                <a:cubicBezTo>
                  <a:pt x="156196" y="1383120"/>
                  <a:pt x="175793" y="1379340"/>
                  <a:pt x="188200" y="1371781"/>
                </a:cubicBezTo>
                <a:cubicBezTo>
                  <a:pt x="200607" y="1364222"/>
                  <a:pt x="206810" y="1349514"/>
                  <a:pt x="206810" y="1327658"/>
                </a:cubicBezTo>
                <a:cubicBezTo>
                  <a:pt x="206810" y="1309911"/>
                  <a:pt x="200155" y="1297503"/>
                  <a:pt x="186844" y="1290437"/>
                </a:cubicBezTo>
                <a:cubicBezTo>
                  <a:pt x="173533" y="1283371"/>
                  <a:pt x="152581" y="1279838"/>
                  <a:pt x="123987" y="1279838"/>
                </a:cubicBezTo>
                <a:close/>
                <a:moveTo>
                  <a:pt x="2102667" y="1225609"/>
                </a:moveTo>
                <a:lnTo>
                  <a:pt x="2166756" y="1225609"/>
                </a:lnTo>
                <a:lnTo>
                  <a:pt x="2166756" y="1367098"/>
                </a:lnTo>
                <a:lnTo>
                  <a:pt x="2310463" y="1367098"/>
                </a:lnTo>
                <a:lnTo>
                  <a:pt x="2310463" y="1225609"/>
                </a:lnTo>
                <a:lnTo>
                  <a:pt x="2373813" y="1225609"/>
                </a:lnTo>
                <a:lnTo>
                  <a:pt x="2373813" y="1586726"/>
                </a:lnTo>
                <a:lnTo>
                  <a:pt x="2310463" y="1586726"/>
                </a:lnTo>
                <a:lnTo>
                  <a:pt x="2310463" y="1424038"/>
                </a:lnTo>
                <a:lnTo>
                  <a:pt x="2166756" y="1424038"/>
                </a:lnTo>
                <a:lnTo>
                  <a:pt x="2166756" y="1586726"/>
                </a:lnTo>
                <a:lnTo>
                  <a:pt x="2102667" y="1586726"/>
                </a:lnTo>
                <a:close/>
                <a:moveTo>
                  <a:pt x="883467" y="1225609"/>
                </a:moveTo>
                <a:lnTo>
                  <a:pt x="1113941" y="1225609"/>
                </a:lnTo>
                <a:lnTo>
                  <a:pt x="1113941" y="1282549"/>
                </a:lnTo>
                <a:lnTo>
                  <a:pt x="947556" y="1282549"/>
                </a:lnTo>
                <a:lnTo>
                  <a:pt x="947556" y="1367098"/>
                </a:lnTo>
                <a:lnTo>
                  <a:pt x="1066860" y="1367098"/>
                </a:lnTo>
                <a:lnTo>
                  <a:pt x="1066860" y="1421574"/>
                </a:lnTo>
                <a:lnTo>
                  <a:pt x="947556" y="1421574"/>
                </a:lnTo>
                <a:lnTo>
                  <a:pt x="947556" y="1529786"/>
                </a:lnTo>
                <a:lnTo>
                  <a:pt x="1111230" y="1529786"/>
                </a:lnTo>
                <a:lnTo>
                  <a:pt x="1111230" y="1586726"/>
                </a:lnTo>
                <a:lnTo>
                  <a:pt x="883467" y="1586726"/>
                </a:lnTo>
                <a:close/>
                <a:moveTo>
                  <a:pt x="340542" y="1225609"/>
                </a:moveTo>
                <a:lnTo>
                  <a:pt x="571016" y="1225609"/>
                </a:lnTo>
                <a:lnTo>
                  <a:pt x="571016" y="1282549"/>
                </a:lnTo>
                <a:lnTo>
                  <a:pt x="404631" y="1282549"/>
                </a:lnTo>
                <a:lnTo>
                  <a:pt x="404631" y="1367098"/>
                </a:lnTo>
                <a:lnTo>
                  <a:pt x="523935" y="1367098"/>
                </a:lnTo>
                <a:lnTo>
                  <a:pt x="523935" y="1421574"/>
                </a:lnTo>
                <a:lnTo>
                  <a:pt x="404631" y="1421574"/>
                </a:lnTo>
                <a:lnTo>
                  <a:pt x="404631" y="1529786"/>
                </a:lnTo>
                <a:lnTo>
                  <a:pt x="568305" y="1529786"/>
                </a:lnTo>
                <a:lnTo>
                  <a:pt x="568305" y="1586726"/>
                </a:lnTo>
                <a:lnTo>
                  <a:pt x="340542" y="1586726"/>
                </a:lnTo>
                <a:close/>
                <a:moveTo>
                  <a:pt x="1593144" y="1221911"/>
                </a:moveTo>
                <a:cubicBezTo>
                  <a:pt x="1684841" y="1221911"/>
                  <a:pt x="1730689" y="1257407"/>
                  <a:pt x="1730689" y="1328398"/>
                </a:cubicBezTo>
                <a:cubicBezTo>
                  <a:pt x="1730689" y="1349761"/>
                  <a:pt x="1724363" y="1369234"/>
                  <a:pt x="1711709" y="1386817"/>
                </a:cubicBezTo>
                <a:cubicBezTo>
                  <a:pt x="1699056" y="1404401"/>
                  <a:pt x="1683116" y="1416808"/>
                  <a:pt x="1663889" y="1424038"/>
                </a:cubicBezTo>
                <a:lnTo>
                  <a:pt x="1770622" y="1586726"/>
                </a:lnTo>
                <a:lnTo>
                  <a:pt x="1696673" y="1586726"/>
                </a:lnTo>
                <a:lnTo>
                  <a:pt x="1600293" y="1437596"/>
                </a:lnTo>
                <a:cubicBezTo>
                  <a:pt x="1590597" y="1437431"/>
                  <a:pt x="1577040" y="1436856"/>
                  <a:pt x="1559621" y="1435870"/>
                </a:cubicBezTo>
                <a:lnTo>
                  <a:pt x="1559621" y="1586726"/>
                </a:lnTo>
                <a:lnTo>
                  <a:pt x="1493067" y="1586726"/>
                </a:lnTo>
                <a:lnTo>
                  <a:pt x="1493067" y="1225609"/>
                </a:lnTo>
                <a:cubicBezTo>
                  <a:pt x="1496682" y="1225609"/>
                  <a:pt x="1510568" y="1224992"/>
                  <a:pt x="1534725" y="1223760"/>
                </a:cubicBezTo>
                <a:cubicBezTo>
                  <a:pt x="1558881" y="1222528"/>
                  <a:pt x="1578355" y="1221911"/>
                  <a:pt x="1593144" y="1221911"/>
                </a:cubicBezTo>
                <a:close/>
                <a:moveTo>
                  <a:pt x="135819" y="1221911"/>
                </a:moveTo>
                <a:cubicBezTo>
                  <a:pt x="227516" y="1221911"/>
                  <a:pt x="273364" y="1257407"/>
                  <a:pt x="273364" y="1328398"/>
                </a:cubicBezTo>
                <a:cubicBezTo>
                  <a:pt x="273364" y="1349761"/>
                  <a:pt x="267038" y="1369234"/>
                  <a:pt x="254384" y="1386817"/>
                </a:cubicBezTo>
                <a:cubicBezTo>
                  <a:pt x="241731" y="1404401"/>
                  <a:pt x="225791" y="1416808"/>
                  <a:pt x="206564" y="1424038"/>
                </a:cubicBezTo>
                <a:lnTo>
                  <a:pt x="313297" y="1586726"/>
                </a:lnTo>
                <a:lnTo>
                  <a:pt x="239348" y="1586726"/>
                </a:lnTo>
                <a:lnTo>
                  <a:pt x="142968" y="1437596"/>
                </a:lnTo>
                <a:cubicBezTo>
                  <a:pt x="133272" y="1437431"/>
                  <a:pt x="119715" y="1436856"/>
                  <a:pt x="102296" y="1435870"/>
                </a:cubicBezTo>
                <a:lnTo>
                  <a:pt x="102296" y="1586726"/>
                </a:lnTo>
                <a:lnTo>
                  <a:pt x="35742" y="1586726"/>
                </a:lnTo>
                <a:lnTo>
                  <a:pt x="35742" y="1225609"/>
                </a:lnTo>
                <a:cubicBezTo>
                  <a:pt x="39357" y="1225609"/>
                  <a:pt x="53243" y="1224992"/>
                  <a:pt x="77400" y="1223760"/>
                </a:cubicBezTo>
                <a:cubicBezTo>
                  <a:pt x="101556" y="1222528"/>
                  <a:pt x="121029" y="1221911"/>
                  <a:pt x="135819" y="1221911"/>
                </a:cubicBezTo>
                <a:close/>
                <a:moveTo>
                  <a:pt x="1277429" y="1220679"/>
                </a:moveTo>
                <a:lnTo>
                  <a:pt x="1305529" y="1220679"/>
                </a:lnTo>
                <a:lnTo>
                  <a:pt x="1450716" y="1586726"/>
                </a:lnTo>
                <a:lnTo>
                  <a:pt x="1379971" y="1586726"/>
                </a:lnTo>
                <a:lnTo>
                  <a:pt x="1353596" y="1513517"/>
                </a:lnTo>
                <a:lnTo>
                  <a:pt x="1229855" y="1513517"/>
                </a:lnTo>
                <a:lnTo>
                  <a:pt x="1204712" y="1586726"/>
                </a:lnTo>
                <a:lnTo>
                  <a:pt x="1133475" y="1586726"/>
                </a:lnTo>
                <a:close/>
                <a:moveTo>
                  <a:pt x="1946011" y="1219446"/>
                </a:moveTo>
                <a:cubicBezTo>
                  <a:pt x="1987423" y="1219446"/>
                  <a:pt x="2020535" y="1227909"/>
                  <a:pt x="2045349" y="1244835"/>
                </a:cubicBezTo>
                <a:lnTo>
                  <a:pt x="2018974" y="1297832"/>
                </a:lnTo>
                <a:cubicBezTo>
                  <a:pt x="2004677" y="1283535"/>
                  <a:pt x="1981671" y="1276387"/>
                  <a:pt x="1949955" y="1276387"/>
                </a:cubicBezTo>
                <a:cubicBezTo>
                  <a:pt x="1919883" y="1276387"/>
                  <a:pt x="1895233" y="1288999"/>
                  <a:pt x="1876006" y="1314224"/>
                </a:cubicBezTo>
                <a:cubicBezTo>
                  <a:pt x="1856779" y="1339449"/>
                  <a:pt x="1847166" y="1371370"/>
                  <a:pt x="1847166" y="1409988"/>
                </a:cubicBezTo>
                <a:cubicBezTo>
                  <a:pt x="1847166" y="1448606"/>
                  <a:pt x="1856081" y="1479254"/>
                  <a:pt x="1873911" y="1501931"/>
                </a:cubicBezTo>
                <a:cubicBezTo>
                  <a:pt x="1891741" y="1524609"/>
                  <a:pt x="1915528" y="1535948"/>
                  <a:pt x="1945272" y="1535948"/>
                </a:cubicBezTo>
                <a:cubicBezTo>
                  <a:pt x="1979288" y="1535948"/>
                  <a:pt x="2005910" y="1523787"/>
                  <a:pt x="2025137" y="1499466"/>
                </a:cubicBezTo>
                <a:lnTo>
                  <a:pt x="2054963" y="1551231"/>
                </a:lnTo>
                <a:cubicBezTo>
                  <a:pt x="2028834" y="1579003"/>
                  <a:pt x="1990545" y="1592889"/>
                  <a:pt x="1940095" y="1592889"/>
                </a:cubicBezTo>
                <a:cubicBezTo>
                  <a:pt x="1889646" y="1592889"/>
                  <a:pt x="1850453" y="1576291"/>
                  <a:pt x="1822516" y="1543096"/>
                </a:cubicBezTo>
                <a:cubicBezTo>
                  <a:pt x="1794580" y="1509901"/>
                  <a:pt x="1780612" y="1464628"/>
                  <a:pt x="1780612" y="1407277"/>
                </a:cubicBezTo>
                <a:cubicBezTo>
                  <a:pt x="1780612" y="1353869"/>
                  <a:pt x="1796100" y="1309212"/>
                  <a:pt x="1827077" y="1273306"/>
                </a:cubicBezTo>
                <a:cubicBezTo>
                  <a:pt x="1858053" y="1237399"/>
                  <a:pt x="1897698" y="1219446"/>
                  <a:pt x="1946011" y="1219446"/>
                </a:cubicBezTo>
                <a:close/>
                <a:moveTo>
                  <a:pt x="719221" y="1219446"/>
                </a:moveTo>
                <a:cubicBezTo>
                  <a:pt x="760961" y="1219446"/>
                  <a:pt x="791609" y="1227252"/>
                  <a:pt x="811164" y="1242863"/>
                </a:cubicBezTo>
                <a:lnTo>
                  <a:pt x="791691" y="1298079"/>
                </a:lnTo>
                <a:cubicBezTo>
                  <a:pt x="769177" y="1281974"/>
                  <a:pt x="745432" y="1273922"/>
                  <a:pt x="720453" y="1273922"/>
                </a:cubicBezTo>
                <a:cubicBezTo>
                  <a:pt x="705664" y="1273922"/>
                  <a:pt x="694202" y="1277825"/>
                  <a:pt x="686067" y="1285631"/>
                </a:cubicBezTo>
                <a:cubicBezTo>
                  <a:pt x="677933" y="1293436"/>
                  <a:pt x="673866" y="1303584"/>
                  <a:pt x="673866" y="1316073"/>
                </a:cubicBezTo>
                <a:cubicBezTo>
                  <a:pt x="673866" y="1336779"/>
                  <a:pt x="696790" y="1358306"/>
                  <a:pt x="742638" y="1380655"/>
                </a:cubicBezTo>
                <a:cubicBezTo>
                  <a:pt x="766795" y="1392487"/>
                  <a:pt x="784214" y="1403374"/>
                  <a:pt x="794895" y="1413316"/>
                </a:cubicBezTo>
                <a:cubicBezTo>
                  <a:pt x="805577" y="1423258"/>
                  <a:pt x="813711" y="1434843"/>
                  <a:pt x="819299" y="1448072"/>
                </a:cubicBezTo>
                <a:cubicBezTo>
                  <a:pt x="824886" y="1461300"/>
                  <a:pt x="827679" y="1476049"/>
                  <a:pt x="827679" y="1492318"/>
                </a:cubicBezTo>
                <a:cubicBezTo>
                  <a:pt x="827679" y="1521569"/>
                  <a:pt x="816135" y="1545643"/>
                  <a:pt x="793047" y="1564542"/>
                </a:cubicBezTo>
                <a:cubicBezTo>
                  <a:pt x="769958" y="1583439"/>
                  <a:pt x="739023" y="1592889"/>
                  <a:pt x="700241" y="1592889"/>
                </a:cubicBezTo>
                <a:cubicBezTo>
                  <a:pt x="666553" y="1592889"/>
                  <a:pt x="636151" y="1584179"/>
                  <a:pt x="609037" y="1566760"/>
                </a:cubicBezTo>
                <a:lnTo>
                  <a:pt x="632701" y="1509326"/>
                </a:lnTo>
                <a:cubicBezTo>
                  <a:pt x="658008" y="1527074"/>
                  <a:pt x="682904" y="1535948"/>
                  <a:pt x="707389" y="1535948"/>
                </a:cubicBezTo>
                <a:cubicBezTo>
                  <a:pt x="745021" y="1535948"/>
                  <a:pt x="763837" y="1522801"/>
                  <a:pt x="763837" y="1496508"/>
                </a:cubicBezTo>
                <a:cubicBezTo>
                  <a:pt x="763837" y="1484184"/>
                  <a:pt x="759400" y="1472434"/>
                  <a:pt x="750526" y="1461259"/>
                </a:cubicBezTo>
                <a:cubicBezTo>
                  <a:pt x="741652" y="1450085"/>
                  <a:pt x="723370" y="1437555"/>
                  <a:pt x="695680" y="1423669"/>
                </a:cubicBezTo>
                <a:cubicBezTo>
                  <a:pt x="667991" y="1409783"/>
                  <a:pt x="649339" y="1398362"/>
                  <a:pt x="639726" y="1389406"/>
                </a:cubicBezTo>
                <a:cubicBezTo>
                  <a:pt x="630112" y="1380450"/>
                  <a:pt x="622718" y="1369809"/>
                  <a:pt x="617541" y="1357484"/>
                </a:cubicBezTo>
                <a:cubicBezTo>
                  <a:pt x="612365" y="1345160"/>
                  <a:pt x="609776" y="1331520"/>
                  <a:pt x="609776" y="1316566"/>
                </a:cubicBezTo>
                <a:cubicBezTo>
                  <a:pt x="609776" y="1288630"/>
                  <a:pt x="620006" y="1265459"/>
                  <a:pt x="640465" y="1247054"/>
                </a:cubicBezTo>
                <a:cubicBezTo>
                  <a:pt x="660924" y="1228649"/>
                  <a:pt x="687176" y="1219446"/>
                  <a:pt x="719221" y="1219446"/>
                </a:cubicBezTo>
                <a:close/>
                <a:moveTo>
                  <a:pt x="158004" y="721509"/>
                </a:moveTo>
                <a:lnTo>
                  <a:pt x="114621" y="854864"/>
                </a:lnTo>
                <a:lnTo>
                  <a:pt x="201387" y="854864"/>
                </a:lnTo>
                <a:close/>
                <a:moveTo>
                  <a:pt x="726230" y="666540"/>
                </a:moveTo>
                <a:cubicBezTo>
                  <a:pt x="697636" y="666540"/>
                  <a:pt x="675698" y="678003"/>
                  <a:pt x="660415" y="700927"/>
                </a:cubicBezTo>
                <a:cubicBezTo>
                  <a:pt x="645132" y="723851"/>
                  <a:pt x="637491" y="754704"/>
                  <a:pt x="637491" y="793486"/>
                </a:cubicBezTo>
                <a:cubicBezTo>
                  <a:pt x="637491" y="835719"/>
                  <a:pt x="644639" y="868421"/>
                  <a:pt x="658936" y="891592"/>
                </a:cubicBezTo>
                <a:cubicBezTo>
                  <a:pt x="673233" y="914763"/>
                  <a:pt x="694021" y="926348"/>
                  <a:pt x="721300" y="926348"/>
                </a:cubicBezTo>
                <a:cubicBezTo>
                  <a:pt x="753344" y="926348"/>
                  <a:pt x="777789" y="915009"/>
                  <a:pt x="794633" y="892331"/>
                </a:cubicBezTo>
                <a:cubicBezTo>
                  <a:pt x="811476" y="869654"/>
                  <a:pt x="819898" y="836705"/>
                  <a:pt x="819898" y="793486"/>
                </a:cubicBezTo>
                <a:cubicBezTo>
                  <a:pt x="819898" y="708856"/>
                  <a:pt x="788675" y="666540"/>
                  <a:pt x="726230" y="666540"/>
                </a:cubicBezTo>
                <a:close/>
                <a:moveTo>
                  <a:pt x="981289" y="616009"/>
                </a:moveTo>
                <a:lnTo>
                  <a:pt x="1015305" y="616009"/>
                </a:lnTo>
                <a:lnTo>
                  <a:pt x="1093445" y="859301"/>
                </a:lnTo>
                <a:lnTo>
                  <a:pt x="1169859" y="616009"/>
                </a:lnTo>
                <a:lnTo>
                  <a:pt x="1203629" y="616009"/>
                </a:lnTo>
                <a:lnTo>
                  <a:pt x="1277331" y="977373"/>
                </a:lnTo>
                <a:lnTo>
                  <a:pt x="1215214" y="977373"/>
                </a:lnTo>
                <a:lnTo>
                  <a:pt x="1177746" y="782640"/>
                </a:lnTo>
                <a:lnTo>
                  <a:pt x="1105030" y="982056"/>
                </a:lnTo>
                <a:lnTo>
                  <a:pt x="1082106" y="982056"/>
                </a:lnTo>
                <a:lnTo>
                  <a:pt x="1009389" y="782640"/>
                </a:lnTo>
                <a:lnTo>
                  <a:pt x="970443" y="977373"/>
                </a:lnTo>
                <a:lnTo>
                  <a:pt x="908572" y="977373"/>
                </a:lnTo>
                <a:close/>
                <a:moveTo>
                  <a:pt x="279922" y="616009"/>
                </a:moveTo>
                <a:lnTo>
                  <a:pt x="578922" y="616009"/>
                </a:lnTo>
                <a:lnTo>
                  <a:pt x="578922" y="672949"/>
                </a:lnTo>
                <a:lnTo>
                  <a:pt x="458879" y="672949"/>
                </a:lnTo>
                <a:lnTo>
                  <a:pt x="458879" y="977126"/>
                </a:lnTo>
                <a:lnTo>
                  <a:pt x="394790" y="977126"/>
                </a:lnTo>
                <a:lnTo>
                  <a:pt x="394790" y="672949"/>
                </a:lnTo>
                <a:lnTo>
                  <a:pt x="279922" y="672949"/>
                </a:lnTo>
                <a:close/>
                <a:moveTo>
                  <a:pt x="143954" y="611079"/>
                </a:moveTo>
                <a:lnTo>
                  <a:pt x="172054" y="611079"/>
                </a:lnTo>
                <a:lnTo>
                  <a:pt x="317241" y="977126"/>
                </a:lnTo>
                <a:lnTo>
                  <a:pt x="246496" y="977126"/>
                </a:lnTo>
                <a:lnTo>
                  <a:pt x="220121" y="903917"/>
                </a:lnTo>
                <a:lnTo>
                  <a:pt x="96380" y="903917"/>
                </a:lnTo>
                <a:lnTo>
                  <a:pt x="71237" y="977126"/>
                </a:lnTo>
                <a:lnTo>
                  <a:pt x="0" y="977126"/>
                </a:lnTo>
                <a:close/>
                <a:moveTo>
                  <a:pt x="1405021" y="609846"/>
                </a:moveTo>
                <a:cubicBezTo>
                  <a:pt x="1446761" y="609846"/>
                  <a:pt x="1477409" y="617652"/>
                  <a:pt x="1496964" y="633263"/>
                </a:cubicBezTo>
                <a:lnTo>
                  <a:pt x="1477491" y="688479"/>
                </a:lnTo>
                <a:cubicBezTo>
                  <a:pt x="1454978" y="672374"/>
                  <a:pt x="1431232" y="664322"/>
                  <a:pt x="1406253" y="664322"/>
                </a:cubicBezTo>
                <a:cubicBezTo>
                  <a:pt x="1391464" y="664322"/>
                  <a:pt x="1380002" y="668225"/>
                  <a:pt x="1371867" y="676031"/>
                </a:cubicBezTo>
                <a:cubicBezTo>
                  <a:pt x="1363733" y="683836"/>
                  <a:pt x="1359666" y="693984"/>
                  <a:pt x="1359666" y="706473"/>
                </a:cubicBezTo>
                <a:cubicBezTo>
                  <a:pt x="1359666" y="727179"/>
                  <a:pt x="1382590" y="748706"/>
                  <a:pt x="1428438" y="771055"/>
                </a:cubicBezTo>
                <a:cubicBezTo>
                  <a:pt x="1452595" y="782887"/>
                  <a:pt x="1470014" y="793774"/>
                  <a:pt x="1480695" y="803716"/>
                </a:cubicBezTo>
                <a:cubicBezTo>
                  <a:pt x="1491377" y="813658"/>
                  <a:pt x="1499511" y="825243"/>
                  <a:pt x="1505099" y="838472"/>
                </a:cubicBezTo>
                <a:cubicBezTo>
                  <a:pt x="1510686" y="851700"/>
                  <a:pt x="1513479" y="866449"/>
                  <a:pt x="1513479" y="882718"/>
                </a:cubicBezTo>
                <a:cubicBezTo>
                  <a:pt x="1513479" y="911969"/>
                  <a:pt x="1501935" y="936043"/>
                  <a:pt x="1478847" y="954942"/>
                </a:cubicBezTo>
                <a:cubicBezTo>
                  <a:pt x="1455758" y="973840"/>
                  <a:pt x="1424823" y="983289"/>
                  <a:pt x="1386041" y="983289"/>
                </a:cubicBezTo>
                <a:cubicBezTo>
                  <a:pt x="1352353" y="983289"/>
                  <a:pt x="1321952" y="974579"/>
                  <a:pt x="1294837" y="957160"/>
                </a:cubicBezTo>
                <a:lnTo>
                  <a:pt x="1318501" y="899726"/>
                </a:lnTo>
                <a:cubicBezTo>
                  <a:pt x="1343808" y="917474"/>
                  <a:pt x="1368704" y="926348"/>
                  <a:pt x="1393189" y="926348"/>
                </a:cubicBezTo>
                <a:cubicBezTo>
                  <a:pt x="1430821" y="926348"/>
                  <a:pt x="1449637" y="913201"/>
                  <a:pt x="1449637" y="886908"/>
                </a:cubicBezTo>
                <a:cubicBezTo>
                  <a:pt x="1449637" y="874584"/>
                  <a:pt x="1445200" y="862834"/>
                  <a:pt x="1436326" y="851659"/>
                </a:cubicBezTo>
                <a:cubicBezTo>
                  <a:pt x="1427452" y="840485"/>
                  <a:pt x="1409170" y="827955"/>
                  <a:pt x="1381481" y="814069"/>
                </a:cubicBezTo>
                <a:cubicBezTo>
                  <a:pt x="1353791" y="800183"/>
                  <a:pt x="1335139" y="788762"/>
                  <a:pt x="1325526" y="779806"/>
                </a:cubicBezTo>
                <a:cubicBezTo>
                  <a:pt x="1315912" y="770850"/>
                  <a:pt x="1308518" y="760209"/>
                  <a:pt x="1303341" y="747884"/>
                </a:cubicBezTo>
                <a:cubicBezTo>
                  <a:pt x="1298165" y="735560"/>
                  <a:pt x="1295576" y="721920"/>
                  <a:pt x="1295576" y="706966"/>
                </a:cubicBezTo>
                <a:cubicBezTo>
                  <a:pt x="1295576" y="679030"/>
                  <a:pt x="1305806" y="655859"/>
                  <a:pt x="1326265" y="637454"/>
                </a:cubicBezTo>
                <a:cubicBezTo>
                  <a:pt x="1346725" y="619049"/>
                  <a:pt x="1372976" y="609846"/>
                  <a:pt x="1405021" y="609846"/>
                </a:cubicBezTo>
                <a:close/>
                <a:moveTo>
                  <a:pt x="726230" y="609600"/>
                </a:moveTo>
                <a:cubicBezTo>
                  <a:pt x="778158" y="609600"/>
                  <a:pt x="817844" y="625704"/>
                  <a:pt x="845288" y="657913"/>
                </a:cubicBezTo>
                <a:cubicBezTo>
                  <a:pt x="872731" y="690122"/>
                  <a:pt x="886452" y="735313"/>
                  <a:pt x="886452" y="793486"/>
                </a:cubicBezTo>
                <a:cubicBezTo>
                  <a:pt x="886452" y="851659"/>
                  <a:pt x="872115" y="897836"/>
                  <a:pt x="843439" y="932017"/>
                </a:cubicBezTo>
                <a:cubicBezTo>
                  <a:pt x="814763" y="966198"/>
                  <a:pt x="774050" y="983289"/>
                  <a:pt x="721300" y="983289"/>
                </a:cubicBezTo>
                <a:cubicBezTo>
                  <a:pt x="672822" y="983289"/>
                  <a:pt x="635642" y="966362"/>
                  <a:pt x="609760" y="932510"/>
                </a:cubicBezTo>
                <a:cubicBezTo>
                  <a:pt x="583878" y="898658"/>
                  <a:pt x="570937" y="852317"/>
                  <a:pt x="570937" y="793486"/>
                </a:cubicBezTo>
                <a:cubicBezTo>
                  <a:pt x="570937" y="742051"/>
                  <a:pt x="585028" y="698544"/>
                  <a:pt x="613211" y="662966"/>
                </a:cubicBezTo>
                <a:cubicBezTo>
                  <a:pt x="641394" y="627389"/>
                  <a:pt x="679067" y="609600"/>
                  <a:pt x="726230" y="609600"/>
                </a:cubicBezTo>
                <a:close/>
                <a:moveTo>
                  <a:pt x="472329" y="111909"/>
                </a:moveTo>
                <a:lnTo>
                  <a:pt x="428946" y="245264"/>
                </a:lnTo>
                <a:lnTo>
                  <a:pt x="515712" y="245264"/>
                </a:lnTo>
                <a:close/>
                <a:moveTo>
                  <a:pt x="811955" y="56940"/>
                </a:moveTo>
                <a:cubicBezTo>
                  <a:pt x="783361" y="56940"/>
                  <a:pt x="761423" y="68403"/>
                  <a:pt x="746140" y="91327"/>
                </a:cubicBezTo>
                <a:cubicBezTo>
                  <a:pt x="730857" y="114251"/>
                  <a:pt x="723216" y="145104"/>
                  <a:pt x="723216" y="183886"/>
                </a:cubicBezTo>
                <a:cubicBezTo>
                  <a:pt x="723216" y="226119"/>
                  <a:pt x="730364" y="258821"/>
                  <a:pt x="744661" y="281992"/>
                </a:cubicBezTo>
                <a:cubicBezTo>
                  <a:pt x="758958" y="305162"/>
                  <a:pt x="779746" y="316748"/>
                  <a:pt x="807025" y="316748"/>
                </a:cubicBezTo>
                <a:cubicBezTo>
                  <a:pt x="839069" y="316748"/>
                  <a:pt x="863514" y="305409"/>
                  <a:pt x="880358" y="282731"/>
                </a:cubicBezTo>
                <a:cubicBezTo>
                  <a:pt x="897201" y="260054"/>
                  <a:pt x="905623" y="227105"/>
                  <a:pt x="905623" y="183886"/>
                </a:cubicBezTo>
                <a:cubicBezTo>
                  <a:pt x="905623" y="99256"/>
                  <a:pt x="874401" y="56940"/>
                  <a:pt x="811955" y="56940"/>
                </a:cubicBezTo>
                <a:close/>
                <a:moveTo>
                  <a:pt x="1360949" y="6409"/>
                </a:moveTo>
                <a:lnTo>
                  <a:pt x="1425038" y="6409"/>
                </a:lnTo>
                <a:lnTo>
                  <a:pt x="1425038" y="367526"/>
                </a:lnTo>
                <a:lnTo>
                  <a:pt x="1360949" y="367526"/>
                </a:lnTo>
                <a:close/>
                <a:moveTo>
                  <a:pt x="1026342" y="6409"/>
                </a:moveTo>
                <a:lnTo>
                  <a:pt x="1057154" y="6409"/>
                </a:lnTo>
                <a:lnTo>
                  <a:pt x="1227729" y="224312"/>
                </a:lnTo>
                <a:lnTo>
                  <a:pt x="1227729" y="6409"/>
                </a:lnTo>
                <a:lnTo>
                  <a:pt x="1289354" y="6409"/>
                </a:lnTo>
                <a:lnTo>
                  <a:pt x="1289354" y="372456"/>
                </a:lnTo>
                <a:lnTo>
                  <a:pt x="1263225" y="372456"/>
                </a:lnTo>
                <a:lnTo>
                  <a:pt x="1087966" y="143954"/>
                </a:lnTo>
                <a:lnTo>
                  <a:pt x="1087966" y="367773"/>
                </a:lnTo>
                <a:lnTo>
                  <a:pt x="1026342" y="367773"/>
                </a:lnTo>
                <a:close/>
                <a:moveTo>
                  <a:pt x="458279" y="1479"/>
                </a:moveTo>
                <a:lnTo>
                  <a:pt x="486379" y="1479"/>
                </a:lnTo>
                <a:lnTo>
                  <a:pt x="631566" y="367526"/>
                </a:lnTo>
                <a:lnTo>
                  <a:pt x="560821" y="367526"/>
                </a:lnTo>
                <a:lnTo>
                  <a:pt x="534446" y="294317"/>
                </a:lnTo>
                <a:lnTo>
                  <a:pt x="410705" y="294317"/>
                </a:lnTo>
                <a:lnTo>
                  <a:pt x="385562" y="367526"/>
                </a:lnTo>
                <a:lnTo>
                  <a:pt x="317241" y="367526"/>
                </a:lnTo>
                <a:lnTo>
                  <a:pt x="314325" y="367526"/>
                </a:lnTo>
                <a:lnTo>
                  <a:pt x="240580" y="367526"/>
                </a:lnTo>
                <a:lnTo>
                  <a:pt x="140010" y="213712"/>
                </a:lnTo>
                <a:lnTo>
                  <a:pt x="99831" y="268681"/>
                </a:lnTo>
                <a:lnTo>
                  <a:pt x="99831" y="367526"/>
                </a:lnTo>
                <a:lnTo>
                  <a:pt x="35742" y="367526"/>
                </a:lnTo>
                <a:lnTo>
                  <a:pt x="35742" y="6409"/>
                </a:lnTo>
                <a:lnTo>
                  <a:pt x="99831" y="6409"/>
                </a:lnTo>
                <a:lnTo>
                  <a:pt x="99831" y="179203"/>
                </a:lnTo>
                <a:lnTo>
                  <a:pt x="222586" y="6409"/>
                </a:lnTo>
                <a:lnTo>
                  <a:pt x="295549" y="6409"/>
                </a:lnTo>
                <a:lnTo>
                  <a:pt x="182407" y="164166"/>
                </a:lnTo>
                <a:lnTo>
                  <a:pt x="315410" y="364765"/>
                </a:lnTo>
                <a:close/>
                <a:moveTo>
                  <a:pt x="1650736" y="246"/>
                </a:moveTo>
                <a:cubicBezTo>
                  <a:pt x="1692148" y="246"/>
                  <a:pt x="1725260" y="8709"/>
                  <a:pt x="1750074" y="25635"/>
                </a:cubicBezTo>
                <a:lnTo>
                  <a:pt x="1723699" y="78632"/>
                </a:lnTo>
                <a:cubicBezTo>
                  <a:pt x="1709402" y="64335"/>
                  <a:pt x="1686396" y="57187"/>
                  <a:pt x="1654680" y="57187"/>
                </a:cubicBezTo>
                <a:cubicBezTo>
                  <a:pt x="1624608" y="57187"/>
                  <a:pt x="1599958" y="69799"/>
                  <a:pt x="1580731" y="95024"/>
                </a:cubicBezTo>
                <a:cubicBezTo>
                  <a:pt x="1561504" y="120249"/>
                  <a:pt x="1551891" y="152170"/>
                  <a:pt x="1551891" y="190788"/>
                </a:cubicBezTo>
                <a:cubicBezTo>
                  <a:pt x="1551891" y="229406"/>
                  <a:pt x="1560806" y="260054"/>
                  <a:pt x="1578636" y="282731"/>
                </a:cubicBezTo>
                <a:cubicBezTo>
                  <a:pt x="1596466" y="305409"/>
                  <a:pt x="1620253" y="316748"/>
                  <a:pt x="1649997" y="316748"/>
                </a:cubicBezTo>
                <a:cubicBezTo>
                  <a:pt x="1684013" y="316748"/>
                  <a:pt x="1710635" y="304587"/>
                  <a:pt x="1729862" y="280266"/>
                </a:cubicBezTo>
                <a:lnTo>
                  <a:pt x="1759688" y="332031"/>
                </a:lnTo>
                <a:cubicBezTo>
                  <a:pt x="1733559" y="359803"/>
                  <a:pt x="1695270" y="373689"/>
                  <a:pt x="1644820" y="373689"/>
                </a:cubicBezTo>
                <a:cubicBezTo>
                  <a:pt x="1594371" y="373689"/>
                  <a:pt x="1555178" y="357091"/>
                  <a:pt x="1527241" y="323896"/>
                </a:cubicBezTo>
                <a:cubicBezTo>
                  <a:pt x="1499305" y="290701"/>
                  <a:pt x="1485337" y="245428"/>
                  <a:pt x="1485337" y="188077"/>
                </a:cubicBezTo>
                <a:cubicBezTo>
                  <a:pt x="1485337" y="134669"/>
                  <a:pt x="1500825" y="90012"/>
                  <a:pt x="1531802" y="54106"/>
                </a:cubicBezTo>
                <a:cubicBezTo>
                  <a:pt x="1562778" y="18199"/>
                  <a:pt x="1602423" y="246"/>
                  <a:pt x="1650736" y="246"/>
                </a:cubicBezTo>
                <a:close/>
                <a:moveTo>
                  <a:pt x="811955" y="0"/>
                </a:moveTo>
                <a:cubicBezTo>
                  <a:pt x="863883" y="0"/>
                  <a:pt x="903569" y="16104"/>
                  <a:pt x="931013" y="48313"/>
                </a:cubicBezTo>
                <a:cubicBezTo>
                  <a:pt x="958456" y="80522"/>
                  <a:pt x="972178" y="125713"/>
                  <a:pt x="972178" y="183886"/>
                </a:cubicBezTo>
                <a:cubicBezTo>
                  <a:pt x="972178" y="242059"/>
                  <a:pt x="957840" y="288236"/>
                  <a:pt x="929164" y="322417"/>
                </a:cubicBezTo>
                <a:cubicBezTo>
                  <a:pt x="900488" y="356598"/>
                  <a:pt x="859775" y="373689"/>
                  <a:pt x="807025" y="373689"/>
                </a:cubicBezTo>
                <a:cubicBezTo>
                  <a:pt x="758547" y="373689"/>
                  <a:pt x="721367" y="356762"/>
                  <a:pt x="695485" y="322910"/>
                </a:cubicBezTo>
                <a:cubicBezTo>
                  <a:pt x="669603" y="289058"/>
                  <a:pt x="656662" y="242717"/>
                  <a:pt x="656662" y="183886"/>
                </a:cubicBezTo>
                <a:cubicBezTo>
                  <a:pt x="656662" y="132451"/>
                  <a:pt x="670753" y="88944"/>
                  <a:pt x="698936" y="53366"/>
                </a:cubicBezTo>
                <a:cubicBezTo>
                  <a:pt x="727119" y="17789"/>
                  <a:pt x="764792" y="0"/>
                  <a:pt x="811955" y="0"/>
                </a:cubicBezTo>
                <a:close/>
              </a:path>
            </a:pathLst>
          </a:custGeom>
        </p:spPr>
      </p:pic>
      <p:pic>
        <p:nvPicPr>
          <p:cNvPr id="56" name="Picture 55" descr="A diagram of a molecule&#10;&#10;Description automatically generated">
            <a:extLst>
              <a:ext uri="{FF2B5EF4-FFF2-40B4-BE49-F238E27FC236}">
                <a16:creationId xmlns:a16="http://schemas.microsoft.com/office/drawing/2014/main" id="{29393CC3-BFC9-117E-85DB-9AFC6CB6D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56" y="4801867"/>
            <a:ext cx="2603259" cy="1974600"/>
          </a:xfrm>
          <a:prstGeom prst="rect">
            <a:avLst/>
          </a:prstGeom>
        </p:spPr>
      </p:pic>
      <p:pic>
        <p:nvPicPr>
          <p:cNvPr id="3" name="Picture 2" descr="A picture containing indoor, jewelled headdress, fashion accessory, crown jewels&#10;&#10;Description automatically generated">
            <a:extLst>
              <a:ext uri="{FF2B5EF4-FFF2-40B4-BE49-F238E27FC236}">
                <a16:creationId xmlns:a16="http://schemas.microsoft.com/office/drawing/2014/main" id="{D39E3B51-1214-9F29-6B54-28DAF0CF7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006" y="3314560"/>
            <a:ext cx="4480789" cy="3360592"/>
          </a:xfrm>
          <a:prstGeom prst="rect">
            <a:avLst/>
          </a:prstGeom>
        </p:spPr>
      </p:pic>
      <p:sp>
        <p:nvSpPr>
          <p:cNvPr id="5" name="Rettangolo 1">
            <a:extLst>
              <a:ext uri="{FF2B5EF4-FFF2-40B4-BE49-F238E27FC236}">
                <a16:creationId xmlns:a16="http://schemas.microsoft.com/office/drawing/2014/main" id="{66397267-7205-D4EC-60F3-5010909FFEB8}"/>
              </a:ext>
            </a:extLst>
          </p:cNvPr>
          <p:cNvSpPr/>
          <p:nvPr/>
        </p:nvSpPr>
        <p:spPr>
          <a:xfrm>
            <a:off x="4058009" y="4777936"/>
            <a:ext cx="24736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0">
              <a:defRPr/>
            </a:pPr>
            <a:r>
              <a:rPr lang="en-GB" sz="4000" b="1" kern="0" dirty="0"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Silicon</a:t>
            </a:r>
          </a:p>
          <a:p>
            <a:pPr lvl="0" defTabSz="914400" hangingPunct="0">
              <a:defRPr/>
            </a:pPr>
            <a:r>
              <a:rPr lang="en-GB" sz="4000" b="1" kern="0" dirty="0"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Drift</a:t>
            </a:r>
          </a:p>
          <a:p>
            <a:pPr lvl="0" defTabSz="914400" hangingPunct="0">
              <a:defRPr/>
            </a:pPr>
            <a:r>
              <a:rPr lang="en-GB" sz="4000" b="1" kern="0" dirty="0">
                <a:effectLst>
                  <a:outerShdw dist="38100" sx="1000" sy="1000" rotWithShape="0">
                    <a:schemeClr val="bg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Detectors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B578B1-5F51-7CA1-6001-461E0ED4B6F5}"/>
              </a:ext>
            </a:extLst>
          </p:cNvPr>
          <p:cNvGrpSpPr/>
          <p:nvPr/>
        </p:nvGrpSpPr>
        <p:grpSpPr>
          <a:xfrm>
            <a:off x="397728" y="2341045"/>
            <a:ext cx="1926879" cy="2117912"/>
            <a:chOff x="397728" y="2183874"/>
            <a:chExt cx="1926879" cy="21179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5939D9-9845-ADB9-9B7B-343A339D379D}"/>
                </a:ext>
              </a:extLst>
            </p:cNvPr>
            <p:cNvGrpSpPr/>
            <p:nvPr/>
          </p:nvGrpSpPr>
          <p:grpSpPr>
            <a:xfrm>
              <a:off x="397728" y="2183874"/>
              <a:ext cx="1926879" cy="2117912"/>
              <a:chOff x="2645121" y="1319811"/>
              <a:chExt cx="1926879" cy="211791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A24DA4-E354-DA6B-0534-22D01F608449}"/>
                  </a:ext>
                </a:extLst>
              </p:cNvPr>
              <p:cNvSpPr txBox="1"/>
              <p:nvPr/>
            </p:nvSpPr>
            <p:spPr>
              <a:xfrm>
                <a:off x="2751899" y="3222279"/>
                <a:ext cx="1713321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374957"/>
                    </a:solidFill>
                    <a:effectLst/>
                    <a:latin typeface="Inter"/>
                  </a:rPr>
                  <a:t>© Designed by </a:t>
                </a:r>
                <a:r>
                  <a:rPr lang="en-US" sz="800" b="1" dirty="0" err="1">
                    <a:solidFill>
                      <a:srgbClr val="374957"/>
                    </a:solidFill>
                    <a:effectLst/>
                    <a:latin typeface="Inter"/>
                  </a:rPr>
                  <a:t>Freepik</a:t>
                </a:r>
                <a:endParaRPr lang="en-US" sz="800" b="1" dirty="0"/>
              </a:p>
            </p:txBody>
          </p:sp>
          <p:pic>
            <p:nvPicPr>
              <p:cNvPr id="14" name="Picture 13" descr="A blue and black outline of a head with a gear inside&#10;&#10;Description automatically generated">
                <a:extLst>
                  <a:ext uri="{FF2B5EF4-FFF2-40B4-BE49-F238E27FC236}">
                    <a16:creationId xmlns:a16="http://schemas.microsoft.com/office/drawing/2014/main" id="{E69BA748-18CD-8FED-DDE9-8C92D18855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5121" y="1319811"/>
                <a:ext cx="1926879" cy="1926879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CA4E588-16C4-6EB5-741B-BEDD8F5CF2AB}"/>
                </a:ext>
              </a:extLst>
            </p:cNvPr>
            <p:cNvSpPr/>
            <p:nvPr/>
          </p:nvSpPr>
          <p:spPr>
            <a:xfrm>
              <a:off x="2162174" y="2409492"/>
              <a:ext cx="144000" cy="144000"/>
            </a:xfrm>
            <a:prstGeom prst="ellipse">
              <a:avLst/>
            </a:prstGeom>
            <a:solidFill>
              <a:schemeClr val="accent6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5761805-D323-AA98-1D3F-9527823BF132}"/>
                </a:ext>
              </a:extLst>
            </p:cNvPr>
            <p:cNvSpPr/>
            <p:nvPr/>
          </p:nvSpPr>
          <p:spPr>
            <a:xfrm>
              <a:off x="2162174" y="2930879"/>
              <a:ext cx="144000" cy="144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67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C900CAB-826B-9D56-3FC3-41322DDEBF77}"/>
              </a:ext>
            </a:extLst>
          </p:cNvPr>
          <p:cNvGrpSpPr/>
          <p:nvPr/>
        </p:nvGrpSpPr>
        <p:grpSpPr>
          <a:xfrm>
            <a:off x="1773009" y="3343918"/>
            <a:ext cx="7383983" cy="3239218"/>
            <a:chOff x="1773009" y="3343918"/>
            <a:chExt cx="7383983" cy="3239218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C9FD2BAB-F2C8-53A9-D2C0-C4B93BE41A20}"/>
                </a:ext>
              </a:extLst>
            </p:cNvPr>
            <p:cNvSpPr/>
            <p:nvPr/>
          </p:nvSpPr>
          <p:spPr>
            <a:xfrm>
              <a:off x="1773009" y="3343918"/>
              <a:ext cx="6109438" cy="86360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Powerful analysis tools </a:t>
              </a:r>
            </a:p>
          </p:txBody>
        </p:sp>
        <p:grpSp>
          <p:nvGrpSpPr>
            <p:cNvPr id="19" name="Gruppo 13">
              <a:extLst>
                <a:ext uri="{FF2B5EF4-FFF2-40B4-BE49-F238E27FC236}">
                  <a16:creationId xmlns:a16="http://schemas.microsoft.com/office/drawing/2014/main" id="{C58520BA-10AF-9FDE-7D79-0F3CFD940162}"/>
                </a:ext>
              </a:extLst>
            </p:cNvPr>
            <p:cNvGrpSpPr/>
            <p:nvPr/>
          </p:nvGrpSpPr>
          <p:grpSpPr>
            <a:xfrm>
              <a:off x="3417092" y="4412152"/>
              <a:ext cx="3621883" cy="2170984"/>
              <a:chOff x="2885456" y="4376679"/>
              <a:chExt cx="4483482" cy="2365847"/>
            </a:xfrm>
          </p:grpSpPr>
          <p:grpSp>
            <p:nvGrpSpPr>
              <p:cNvPr id="20" name="Gruppo 12">
                <a:extLst>
                  <a:ext uri="{FF2B5EF4-FFF2-40B4-BE49-F238E27FC236}">
                    <a16:creationId xmlns:a16="http://schemas.microsoft.com/office/drawing/2014/main" id="{8AE5CB57-F8AE-21A2-8C71-B604A3915B44}"/>
                  </a:ext>
                </a:extLst>
              </p:cNvPr>
              <p:cNvGrpSpPr/>
              <p:nvPr/>
            </p:nvGrpSpPr>
            <p:grpSpPr>
              <a:xfrm>
                <a:off x="2885456" y="4376679"/>
                <a:ext cx="4483482" cy="2365847"/>
                <a:chOff x="2209800" y="1545351"/>
                <a:chExt cx="7772400" cy="3767298"/>
              </a:xfrm>
            </p:grpSpPr>
            <p:pic>
              <p:nvPicPr>
                <p:cNvPr id="22" name="Immagine 4">
                  <a:extLst>
                    <a:ext uri="{FF2B5EF4-FFF2-40B4-BE49-F238E27FC236}">
                      <a16:creationId xmlns:a16="http://schemas.microsoft.com/office/drawing/2014/main" id="{4179E930-1995-C18F-05B6-12C99B1603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09800" y="1545351"/>
                  <a:ext cx="7772400" cy="3767298"/>
                </a:xfrm>
                <a:prstGeom prst="round2DiagRect">
                  <a:avLst>
                    <a:gd name="adj1" fmla="val 12916"/>
                    <a:gd name="adj2" fmla="val 12136"/>
                  </a:avLst>
                </a:prstGeom>
                <a:ln w="63500">
                  <a:solidFill>
                    <a:srgbClr val="00B050"/>
                  </a:solidFill>
                </a:ln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CasellaDiTesto 5">
                      <a:extLst>
                        <a:ext uri="{FF2B5EF4-FFF2-40B4-BE49-F238E27FC236}">
                          <a16:creationId xmlns:a16="http://schemas.microsoft.com/office/drawing/2014/main" id="{FE7D221F-1C0A-97BB-2596-549CCDF4C0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3319" y="3311893"/>
                      <a:ext cx="1577522" cy="4900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/>
                        <a:t>Ti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6" name="CasellaDiTesto 5">
                      <a:extLst>
                        <a:ext uri="{FF2B5EF4-FFF2-40B4-BE49-F238E27FC236}">
                          <a16:creationId xmlns:a16="http://schemas.microsoft.com/office/drawing/2014/main" id="{5B6174EC-A50F-419B-94D7-5D07B44FFE1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3319" y="3311893"/>
                      <a:ext cx="1577522" cy="49009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389" t="-4000"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CasellaDiTesto 8">
                      <a:extLst>
                        <a:ext uri="{FF2B5EF4-FFF2-40B4-BE49-F238E27FC236}">
                          <a16:creationId xmlns:a16="http://schemas.microsoft.com/office/drawing/2014/main" id="{78088948-E6DC-7F95-A248-73F260BD34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880544" y="1779580"/>
                      <a:ext cx="1529915" cy="4900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/>
                        <a:t>Cu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" name="CasellaDiTesto 8">
                      <a:extLst>
                        <a:ext uri="{FF2B5EF4-FFF2-40B4-BE49-F238E27FC236}">
                          <a16:creationId xmlns:a16="http://schemas.microsoft.com/office/drawing/2014/main" id="{DFED1AAC-5EAD-6696-5FA8-A5D0A35BF8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880544" y="1779580"/>
                      <a:ext cx="1529915" cy="49009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408" t="-4000"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CasellaDiTesto 9">
                      <a:extLst>
                        <a:ext uri="{FF2B5EF4-FFF2-40B4-BE49-F238E27FC236}">
                          <a16:creationId xmlns:a16="http://schemas.microsoft.com/office/drawing/2014/main" id="{7D98764C-91DE-139A-37A7-3C4AEDC919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24604" y="4300465"/>
                      <a:ext cx="1877031" cy="49009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/>
                        <a:t>Fe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oMath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" name="CasellaDiTesto 9">
                      <a:extLst>
                        <a:ext uri="{FF2B5EF4-FFF2-40B4-BE49-F238E27FC236}">
                          <a16:creationId xmlns:a16="http://schemas.microsoft.com/office/drawing/2014/main" id="{FC8EAE12-2DAB-9F11-9227-4751BEFEC4C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24604" y="4300465"/>
                      <a:ext cx="1877031" cy="49009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326" t="-4000"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CasellaDiTesto 10">
                      <a:extLst>
                        <a:ext uri="{FF2B5EF4-FFF2-40B4-BE49-F238E27FC236}">
                          <a16:creationId xmlns:a16="http://schemas.microsoft.com/office/drawing/2014/main" id="{D6846A6D-E4A2-0610-25AC-85069E4634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99831" y="4310343"/>
                      <a:ext cx="1667785" cy="52062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400" dirty="0"/>
                        <a:t>Ti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oMath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" name="CasellaDiTesto 10">
                      <a:extLst>
                        <a:ext uri="{FF2B5EF4-FFF2-40B4-BE49-F238E27FC236}">
                          <a16:creationId xmlns:a16="http://schemas.microsoft.com/office/drawing/2014/main" id="{28CB6952-F448-4A71-CF31-E3A46E01D6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099831" y="4310343"/>
                      <a:ext cx="1667785" cy="520623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632" t="-3704" b="-740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1" name="CasellaDiTesto 2">
                <a:extLst>
                  <a:ext uri="{FF2B5EF4-FFF2-40B4-BE49-F238E27FC236}">
                    <a16:creationId xmlns:a16="http://schemas.microsoft.com/office/drawing/2014/main" id="{6AC92950-0FAB-FD9F-E7CC-85E7870FBBF8}"/>
                  </a:ext>
                </a:extLst>
              </p:cNvPr>
              <p:cNvSpPr txBox="1"/>
              <p:nvPr/>
            </p:nvSpPr>
            <p:spPr>
              <a:xfrm>
                <a:off x="4411699" y="4769894"/>
                <a:ext cx="1792240" cy="8376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SDD Calibration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02B59D-D252-70E3-5323-5C8013075725}"/>
                </a:ext>
              </a:extLst>
            </p:cNvPr>
            <p:cNvSpPr txBox="1"/>
            <p:nvPr/>
          </p:nvSpPr>
          <p:spPr>
            <a:xfrm>
              <a:off x="7071921" y="4572000"/>
              <a:ext cx="208507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GB" sz="1200" b="1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Arial"/>
                </a:rPr>
                <a:t>Monte Carlo  </a:t>
              </a:r>
              <a:r>
                <a:rPr kumimoji="0" lang="en-GB" sz="1200" b="1" u="none" strike="noStrike" kern="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Arial"/>
                </a:rPr>
                <a:t>si</a:t>
              </a:r>
              <a:r>
                <a:rPr lang="en-GB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</a:t>
              </a:r>
              <a:r>
                <a:rPr kumimoji="0" lang="en-GB" sz="1200" b="1" u="none" strike="noStrike" kern="0" cap="none" spc="0" normalizeH="0" baseline="0" noProof="0" dirty="0" err="1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Arial"/>
                </a:rPr>
                <a:t>ulations</a:t>
              </a:r>
              <a:r>
                <a:rPr kumimoji="0" lang="en-GB" sz="1200" b="1" u="none" strike="noStrike" kern="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Arial"/>
                </a:rPr>
                <a:t>,</a:t>
              </a:r>
            </a:p>
            <a:p>
              <a:r>
                <a:rPr lang="en-US" sz="1200" b="1" i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modern algorithms and machine learning techniques</a:t>
              </a:r>
              <a:endParaRPr kumimoji="0" lang="en-GB" sz="1200" b="1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endParaRPr>
            </a:p>
            <a:p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Optimization of the setup and </a:t>
              </a:r>
              <a:r>
                <a:rPr lang="en-GB" sz="12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detectors</a:t>
              </a:r>
              <a:r>
                <a:rPr lang="en-GB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 response (trigger, SDDs</a:t>
              </a:r>
              <a:r>
                <a:rPr lang="en-GB" sz="1200" kern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  <a:sym typeface="Arial"/>
                </a:rPr>
                <a:t>, veto, …)</a:t>
              </a:r>
            </a:p>
          </p:txBody>
        </p:sp>
      </p:grp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D58FCFB4-A7BC-09C0-C23B-A8CD987992CE}"/>
              </a:ext>
            </a:extLst>
          </p:cNvPr>
          <p:cNvSpPr/>
          <p:nvPr/>
        </p:nvSpPr>
        <p:spPr>
          <a:xfrm>
            <a:off x="292100" y="1422401"/>
            <a:ext cx="8521700" cy="863600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Quality kaon beam 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E188486-4FE6-F1ED-B432-8B8028E3399D}"/>
              </a:ext>
            </a:extLst>
          </p:cNvPr>
          <p:cNvSpPr/>
          <p:nvPr/>
        </p:nvSpPr>
        <p:spPr>
          <a:xfrm>
            <a:off x="2173797" y="2433864"/>
            <a:ext cx="6184900" cy="86360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Efficient x-ray detector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441C29-7AFF-74C7-6AF2-4BCEB0F14911}"/>
              </a:ext>
            </a:extLst>
          </p:cNvPr>
          <p:cNvSpPr/>
          <p:nvPr/>
        </p:nvSpPr>
        <p:spPr>
          <a:xfrm>
            <a:off x="0" y="0"/>
            <a:ext cx="2946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D010C3-C51F-33CC-F9D9-4171AED15C46}"/>
              </a:ext>
            </a:extLst>
          </p:cNvPr>
          <p:cNvSpPr/>
          <p:nvPr/>
        </p:nvSpPr>
        <p:spPr>
          <a:xfrm>
            <a:off x="2946400" y="1287235"/>
            <a:ext cx="342900" cy="52959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B90D9-92E4-3337-0536-DA604D7231F8}"/>
              </a:ext>
            </a:extLst>
          </p:cNvPr>
          <p:cNvGrpSpPr/>
          <p:nvPr/>
        </p:nvGrpSpPr>
        <p:grpSpPr>
          <a:xfrm>
            <a:off x="2455636" y="0"/>
            <a:ext cx="2730500" cy="2427514"/>
            <a:chOff x="2311400" y="0"/>
            <a:chExt cx="2730500" cy="2427514"/>
          </a:xfrm>
        </p:grpSpPr>
        <p:pic>
          <p:nvPicPr>
            <p:cNvPr id="12" name="Graphic 11" descr="SUCCES">
              <a:extLst>
                <a:ext uri="{FF2B5EF4-FFF2-40B4-BE49-F238E27FC236}">
                  <a16:creationId xmlns:a16="http://schemas.microsoft.com/office/drawing/2014/main" id="{837DE2FA-F666-87BD-B28A-B3699967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11400" y="0"/>
              <a:ext cx="2730500" cy="242751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374490-51EE-1D86-4A61-DE4A1ABA2CCD}"/>
                </a:ext>
              </a:extLst>
            </p:cNvPr>
            <p:cNvSpPr txBox="1"/>
            <p:nvPr/>
          </p:nvSpPr>
          <p:spPr>
            <a:xfrm>
              <a:off x="3086100" y="496721"/>
              <a:ext cx="1181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DLaM Display" panose="020F0502020204030204" pitchFamily="2" charset="0"/>
                  <a:ea typeface="ADLaM Display" panose="020F0502020204030204" pitchFamily="2" charset="0"/>
                  <a:cs typeface="ADLaM Display" panose="020F0502020204030204" pitchFamily="2" charset="0"/>
                </a:rPr>
                <a:t>SUCCES</a:t>
              </a:r>
            </a:p>
          </p:txBody>
        </p:sp>
      </p:grpSp>
      <p:pic>
        <p:nvPicPr>
          <p:cNvPr id="17" name="Picture 16" descr="A diagram of a molecule&#10;&#10;Description automatically generated">
            <a:extLst>
              <a:ext uri="{FF2B5EF4-FFF2-40B4-BE49-F238E27FC236}">
                <a16:creationId xmlns:a16="http://schemas.microsoft.com/office/drawing/2014/main" id="{A79BC1DD-4DF2-3C1F-31EC-3606C0F540C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130" t="15295" r="18117" b="34029"/>
          <a:stretch>
            <a:fillRect/>
          </a:stretch>
        </p:blipFill>
        <p:spPr>
          <a:xfrm>
            <a:off x="120357" y="381141"/>
            <a:ext cx="2481622" cy="1665231"/>
          </a:xfrm>
          <a:custGeom>
            <a:avLst/>
            <a:gdLst/>
            <a:ahLst/>
            <a:cxnLst/>
            <a:rect l="l" t="t" r="r" b="b"/>
            <a:pathLst>
              <a:path w="2373813" h="1592889">
                <a:moveTo>
                  <a:pt x="1291479" y="1331109"/>
                </a:moveTo>
                <a:lnTo>
                  <a:pt x="1248096" y="1464464"/>
                </a:lnTo>
                <a:lnTo>
                  <a:pt x="1334862" y="1464464"/>
                </a:lnTo>
                <a:close/>
                <a:moveTo>
                  <a:pt x="1581313" y="1279838"/>
                </a:moveTo>
                <a:cubicBezTo>
                  <a:pt x="1574411" y="1279838"/>
                  <a:pt x="1567180" y="1280331"/>
                  <a:pt x="1559621" y="1281317"/>
                </a:cubicBezTo>
                <a:lnTo>
                  <a:pt x="1559621" y="1381641"/>
                </a:lnTo>
                <a:cubicBezTo>
                  <a:pt x="1571453" y="1382627"/>
                  <a:pt x="1580491" y="1383120"/>
                  <a:pt x="1586735" y="1383120"/>
                </a:cubicBezTo>
                <a:cubicBezTo>
                  <a:pt x="1613521" y="1383120"/>
                  <a:pt x="1633118" y="1379340"/>
                  <a:pt x="1645525" y="1371781"/>
                </a:cubicBezTo>
                <a:cubicBezTo>
                  <a:pt x="1657932" y="1364222"/>
                  <a:pt x="1664135" y="1349514"/>
                  <a:pt x="1664135" y="1327658"/>
                </a:cubicBezTo>
                <a:cubicBezTo>
                  <a:pt x="1664135" y="1309911"/>
                  <a:pt x="1657480" y="1297503"/>
                  <a:pt x="1644169" y="1290437"/>
                </a:cubicBezTo>
                <a:cubicBezTo>
                  <a:pt x="1630858" y="1283371"/>
                  <a:pt x="1609906" y="1279838"/>
                  <a:pt x="1581313" y="1279838"/>
                </a:cubicBezTo>
                <a:close/>
                <a:moveTo>
                  <a:pt x="123987" y="1279838"/>
                </a:moveTo>
                <a:cubicBezTo>
                  <a:pt x="117086" y="1279838"/>
                  <a:pt x="109855" y="1280331"/>
                  <a:pt x="102296" y="1281317"/>
                </a:cubicBezTo>
                <a:lnTo>
                  <a:pt x="102296" y="1381641"/>
                </a:lnTo>
                <a:cubicBezTo>
                  <a:pt x="114128" y="1382627"/>
                  <a:pt x="123166" y="1383120"/>
                  <a:pt x="129410" y="1383120"/>
                </a:cubicBezTo>
                <a:cubicBezTo>
                  <a:pt x="156196" y="1383120"/>
                  <a:pt x="175793" y="1379340"/>
                  <a:pt x="188200" y="1371781"/>
                </a:cubicBezTo>
                <a:cubicBezTo>
                  <a:pt x="200607" y="1364222"/>
                  <a:pt x="206810" y="1349514"/>
                  <a:pt x="206810" y="1327658"/>
                </a:cubicBezTo>
                <a:cubicBezTo>
                  <a:pt x="206810" y="1309911"/>
                  <a:pt x="200155" y="1297503"/>
                  <a:pt x="186844" y="1290437"/>
                </a:cubicBezTo>
                <a:cubicBezTo>
                  <a:pt x="173533" y="1283371"/>
                  <a:pt x="152581" y="1279838"/>
                  <a:pt x="123987" y="1279838"/>
                </a:cubicBezTo>
                <a:close/>
                <a:moveTo>
                  <a:pt x="2102667" y="1225609"/>
                </a:moveTo>
                <a:lnTo>
                  <a:pt x="2166756" y="1225609"/>
                </a:lnTo>
                <a:lnTo>
                  <a:pt x="2166756" y="1367098"/>
                </a:lnTo>
                <a:lnTo>
                  <a:pt x="2310463" y="1367098"/>
                </a:lnTo>
                <a:lnTo>
                  <a:pt x="2310463" y="1225609"/>
                </a:lnTo>
                <a:lnTo>
                  <a:pt x="2373813" y="1225609"/>
                </a:lnTo>
                <a:lnTo>
                  <a:pt x="2373813" y="1586726"/>
                </a:lnTo>
                <a:lnTo>
                  <a:pt x="2310463" y="1586726"/>
                </a:lnTo>
                <a:lnTo>
                  <a:pt x="2310463" y="1424038"/>
                </a:lnTo>
                <a:lnTo>
                  <a:pt x="2166756" y="1424038"/>
                </a:lnTo>
                <a:lnTo>
                  <a:pt x="2166756" y="1586726"/>
                </a:lnTo>
                <a:lnTo>
                  <a:pt x="2102667" y="1586726"/>
                </a:lnTo>
                <a:close/>
                <a:moveTo>
                  <a:pt x="883467" y="1225609"/>
                </a:moveTo>
                <a:lnTo>
                  <a:pt x="1113941" y="1225609"/>
                </a:lnTo>
                <a:lnTo>
                  <a:pt x="1113941" y="1282549"/>
                </a:lnTo>
                <a:lnTo>
                  <a:pt x="947556" y="1282549"/>
                </a:lnTo>
                <a:lnTo>
                  <a:pt x="947556" y="1367098"/>
                </a:lnTo>
                <a:lnTo>
                  <a:pt x="1066860" y="1367098"/>
                </a:lnTo>
                <a:lnTo>
                  <a:pt x="1066860" y="1421574"/>
                </a:lnTo>
                <a:lnTo>
                  <a:pt x="947556" y="1421574"/>
                </a:lnTo>
                <a:lnTo>
                  <a:pt x="947556" y="1529786"/>
                </a:lnTo>
                <a:lnTo>
                  <a:pt x="1111230" y="1529786"/>
                </a:lnTo>
                <a:lnTo>
                  <a:pt x="1111230" y="1586726"/>
                </a:lnTo>
                <a:lnTo>
                  <a:pt x="883467" y="1586726"/>
                </a:lnTo>
                <a:close/>
                <a:moveTo>
                  <a:pt x="340542" y="1225609"/>
                </a:moveTo>
                <a:lnTo>
                  <a:pt x="571016" y="1225609"/>
                </a:lnTo>
                <a:lnTo>
                  <a:pt x="571016" y="1282549"/>
                </a:lnTo>
                <a:lnTo>
                  <a:pt x="404631" y="1282549"/>
                </a:lnTo>
                <a:lnTo>
                  <a:pt x="404631" y="1367098"/>
                </a:lnTo>
                <a:lnTo>
                  <a:pt x="523935" y="1367098"/>
                </a:lnTo>
                <a:lnTo>
                  <a:pt x="523935" y="1421574"/>
                </a:lnTo>
                <a:lnTo>
                  <a:pt x="404631" y="1421574"/>
                </a:lnTo>
                <a:lnTo>
                  <a:pt x="404631" y="1529786"/>
                </a:lnTo>
                <a:lnTo>
                  <a:pt x="568305" y="1529786"/>
                </a:lnTo>
                <a:lnTo>
                  <a:pt x="568305" y="1586726"/>
                </a:lnTo>
                <a:lnTo>
                  <a:pt x="340542" y="1586726"/>
                </a:lnTo>
                <a:close/>
                <a:moveTo>
                  <a:pt x="1593144" y="1221911"/>
                </a:moveTo>
                <a:cubicBezTo>
                  <a:pt x="1684841" y="1221911"/>
                  <a:pt x="1730689" y="1257407"/>
                  <a:pt x="1730689" y="1328398"/>
                </a:cubicBezTo>
                <a:cubicBezTo>
                  <a:pt x="1730689" y="1349761"/>
                  <a:pt x="1724363" y="1369234"/>
                  <a:pt x="1711709" y="1386817"/>
                </a:cubicBezTo>
                <a:cubicBezTo>
                  <a:pt x="1699056" y="1404401"/>
                  <a:pt x="1683116" y="1416808"/>
                  <a:pt x="1663889" y="1424038"/>
                </a:cubicBezTo>
                <a:lnTo>
                  <a:pt x="1770622" y="1586726"/>
                </a:lnTo>
                <a:lnTo>
                  <a:pt x="1696673" y="1586726"/>
                </a:lnTo>
                <a:lnTo>
                  <a:pt x="1600293" y="1437596"/>
                </a:lnTo>
                <a:cubicBezTo>
                  <a:pt x="1590597" y="1437431"/>
                  <a:pt x="1577040" y="1436856"/>
                  <a:pt x="1559621" y="1435870"/>
                </a:cubicBezTo>
                <a:lnTo>
                  <a:pt x="1559621" y="1586726"/>
                </a:lnTo>
                <a:lnTo>
                  <a:pt x="1493067" y="1586726"/>
                </a:lnTo>
                <a:lnTo>
                  <a:pt x="1493067" y="1225609"/>
                </a:lnTo>
                <a:cubicBezTo>
                  <a:pt x="1496682" y="1225609"/>
                  <a:pt x="1510568" y="1224992"/>
                  <a:pt x="1534725" y="1223760"/>
                </a:cubicBezTo>
                <a:cubicBezTo>
                  <a:pt x="1558881" y="1222528"/>
                  <a:pt x="1578355" y="1221911"/>
                  <a:pt x="1593144" y="1221911"/>
                </a:cubicBezTo>
                <a:close/>
                <a:moveTo>
                  <a:pt x="135819" y="1221911"/>
                </a:moveTo>
                <a:cubicBezTo>
                  <a:pt x="227516" y="1221911"/>
                  <a:pt x="273364" y="1257407"/>
                  <a:pt x="273364" y="1328398"/>
                </a:cubicBezTo>
                <a:cubicBezTo>
                  <a:pt x="273364" y="1349761"/>
                  <a:pt x="267038" y="1369234"/>
                  <a:pt x="254384" y="1386817"/>
                </a:cubicBezTo>
                <a:cubicBezTo>
                  <a:pt x="241731" y="1404401"/>
                  <a:pt x="225791" y="1416808"/>
                  <a:pt x="206564" y="1424038"/>
                </a:cubicBezTo>
                <a:lnTo>
                  <a:pt x="313297" y="1586726"/>
                </a:lnTo>
                <a:lnTo>
                  <a:pt x="239348" y="1586726"/>
                </a:lnTo>
                <a:lnTo>
                  <a:pt x="142968" y="1437596"/>
                </a:lnTo>
                <a:cubicBezTo>
                  <a:pt x="133272" y="1437431"/>
                  <a:pt x="119715" y="1436856"/>
                  <a:pt x="102296" y="1435870"/>
                </a:cubicBezTo>
                <a:lnTo>
                  <a:pt x="102296" y="1586726"/>
                </a:lnTo>
                <a:lnTo>
                  <a:pt x="35742" y="1586726"/>
                </a:lnTo>
                <a:lnTo>
                  <a:pt x="35742" y="1225609"/>
                </a:lnTo>
                <a:cubicBezTo>
                  <a:pt x="39357" y="1225609"/>
                  <a:pt x="53243" y="1224992"/>
                  <a:pt x="77400" y="1223760"/>
                </a:cubicBezTo>
                <a:cubicBezTo>
                  <a:pt x="101556" y="1222528"/>
                  <a:pt x="121029" y="1221911"/>
                  <a:pt x="135819" y="1221911"/>
                </a:cubicBezTo>
                <a:close/>
                <a:moveTo>
                  <a:pt x="1277429" y="1220679"/>
                </a:moveTo>
                <a:lnTo>
                  <a:pt x="1305529" y="1220679"/>
                </a:lnTo>
                <a:lnTo>
                  <a:pt x="1450716" y="1586726"/>
                </a:lnTo>
                <a:lnTo>
                  <a:pt x="1379971" y="1586726"/>
                </a:lnTo>
                <a:lnTo>
                  <a:pt x="1353596" y="1513517"/>
                </a:lnTo>
                <a:lnTo>
                  <a:pt x="1229855" y="1513517"/>
                </a:lnTo>
                <a:lnTo>
                  <a:pt x="1204712" y="1586726"/>
                </a:lnTo>
                <a:lnTo>
                  <a:pt x="1133475" y="1586726"/>
                </a:lnTo>
                <a:close/>
                <a:moveTo>
                  <a:pt x="1946011" y="1219446"/>
                </a:moveTo>
                <a:cubicBezTo>
                  <a:pt x="1987423" y="1219446"/>
                  <a:pt x="2020535" y="1227909"/>
                  <a:pt x="2045349" y="1244835"/>
                </a:cubicBezTo>
                <a:lnTo>
                  <a:pt x="2018974" y="1297832"/>
                </a:lnTo>
                <a:cubicBezTo>
                  <a:pt x="2004677" y="1283535"/>
                  <a:pt x="1981671" y="1276387"/>
                  <a:pt x="1949955" y="1276387"/>
                </a:cubicBezTo>
                <a:cubicBezTo>
                  <a:pt x="1919883" y="1276387"/>
                  <a:pt x="1895233" y="1288999"/>
                  <a:pt x="1876006" y="1314224"/>
                </a:cubicBezTo>
                <a:cubicBezTo>
                  <a:pt x="1856779" y="1339449"/>
                  <a:pt x="1847166" y="1371370"/>
                  <a:pt x="1847166" y="1409988"/>
                </a:cubicBezTo>
                <a:cubicBezTo>
                  <a:pt x="1847166" y="1448606"/>
                  <a:pt x="1856081" y="1479254"/>
                  <a:pt x="1873911" y="1501931"/>
                </a:cubicBezTo>
                <a:cubicBezTo>
                  <a:pt x="1891741" y="1524609"/>
                  <a:pt x="1915528" y="1535948"/>
                  <a:pt x="1945272" y="1535948"/>
                </a:cubicBezTo>
                <a:cubicBezTo>
                  <a:pt x="1979288" y="1535948"/>
                  <a:pt x="2005910" y="1523787"/>
                  <a:pt x="2025137" y="1499466"/>
                </a:cubicBezTo>
                <a:lnTo>
                  <a:pt x="2054963" y="1551231"/>
                </a:lnTo>
                <a:cubicBezTo>
                  <a:pt x="2028834" y="1579003"/>
                  <a:pt x="1990545" y="1592889"/>
                  <a:pt x="1940095" y="1592889"/>
                </a:cubicBezTo>
                <a:cubicBezTo>
                  <a:pt x="1889646" y="1592889"/>
                  <a:pt x="1850453" y="1576291"/>
                  <a:pt x="1822516" y="1543096"/>
                </a:cubicBezTo>
                <a:cubicBezTo>
                  <a:pt x="1794580" y="1509901"/>
                  <a:pt x="1780612" y="1464628"/>
                  <a:pt x="1780612" y="1407277"/>
                </a:cubicBezTo>
                <a:cubicBezTo>
                  <a:pt x="1780612" y="1353869"/>
                  <a:pt x="1796100" y="1309212"/>
                  <a:pt x="1827077" y="1273306"/>
                </a:cubicBezTo>
                <a:cubicBezTo>
                  <a:pt x="1858053" y="1237399"/>
                  <a:pt x="1897698" y="1219446"/>
                  <a:pt x="1946011" y="1219446"/>
                </a:cubicBezTo>
                <a:close/>
                <a:moveTo>
                  <a:pt x="719221" y="1219446"/>
                </a:moveTo>
                <a:cubicBezTo>
                  <a:pt x="760961" y="1219446"/>
                  <a:pt x="791609" y="1227252"/>
                  <a:pt x="811164" y="1242863"/>
                </a:cubicBezTo>
                <a:lnTo>
                  <a:pt x="791691" y="1298079"/>
                </a:lnTo>
                <a:cubicBezTo>
                  <a:pt x="769177" y="1281974"/>
                  <a:pt x="745432" y="1273922"/>
                  <a:pt x="720453" y="1273922"/>
                </a:cubicBezTo>
                <a:cubicBezTo>
                  <a:pt x="705664" y="1273922"/>
                  <a:pt x="694202" y="1277825"/>
                  <a:pt x="686067" y="1285631"/>
                </a:cubicBezTo>
                <a:cubicBezTo>
                  <a:pt x="677933" y="1293436"/>
                  <a:pt x="673866" y="1303584"/>
                  <a:pt x="673866" y="1316073"/>
                </a:cubicBezTo>
                <a:cubicBezTo>
                  <a:pt x="673866" y="1336779"/>
                  <a:pt x="696790" y="1358306"/>
                  <a:pt x="742638" y="1380655"/>
                </a:cubicBezTo>
                <a:cubicBezTo>
                  <a:pt x="766795" y="1392487"/>
                  <a:pt x="784214" y="1403374"/>
                  <a:pt x="794895" y="1413316"/>
                </a:cubicBezTo>
                <a:cubicBezTo>
                  <a:pt x="805577" y="1423258"/>
                  <a:pt x="813711" y="1434843"/>
                  <a:pt x="819299" y="1448072"/>
                </a:cubicBezTo>
                <a:cubicBezTo>
                  <a:pt x="824886" y="1461300"/>
                  <a:pt x="827679" y="1476049"/>
                  <a:pt x="827679" y="1492318"/>
                </a:cubicBezTo>
                <a:cubicBezTo>
                  <a:pt x="827679" y="1521569"/>
                  <a:pt x="816135" y="1545643"/>
                  <a:pt x="793047" y="1564542"/>
                </a:cubicBezTo>
                <a:cubicBezTo>
                  <a:pt x="769958" y="1583439"/>
                  <a:pt x="739023" y="1592889"/>
                  <a:pt x="700241" y="1592889"/>
                </a:cubicBezTo>
                <a:cubicBezTo>
                  <a:pt x="666553" y="1592889"/>
                  <a:pt x="636151" y="1584179"/>
                  <a:pt x="609037" y="1566760"/>
                </a:cubicBezTo>
                <a:lnTo>
                  <a:pt x="632701" y="1509326"/>
                </a:lnTo>
                <a:cubicBezTo>
                  <a:pt x="658008" y="1527074"/>
                  <a:pt x="682904" y="1535948"/>
                  <a:pt x="707389" y="1535948"/>
                </a:cubicBezTo>
                <a:cubicBezTo>
                  <a:pt x="745021" y="1535948"/>
                  <a:pt x="763837" y="1522801"/>
                  <a:pt x="763837" y="1496508"/>
                </a:cubicBezTo>
                <a:cubicBezTo>
                  <a:pt x="763837" y="1484184"/>
                  <a:pt x="759400" y="1472434"/>
                  <a:pt x="750526" y="1461259"/>
                </a:cubicBezTo>
                <a:cubicBezTo>
                  <a:pt x="741652" y="1450085"/>
                  <a:pt x="723370" y="1437555"/>
                  <a:pt x="695680" y="1423669"/>
                </a:cubicBezTo>
                <a:cubicBezTo>
                  <a:pt x="667991" y="1409783"/>
                  <a:pt x="649339" y="1398362"/>
                  <a:pt x="639726" y="1389406"/>
                </a:cubicBezTo>
                <a:cubicBezTo>
                  <a:pt x="630112" y="1380450"/>
                  <a:pt x="622718" y="1369809"/>
                  <a:pt x="617541" y="1357484"/>
                </a:cubicBezTo>
                <a:cubicBezTo>
                  <a:pt x="612365" y="1345160"/>
                  <a:pt x="609776" y="1331520"/>
                  <a:pt x="609776" y="1316566"/>
                </a:cubicBezTo>
                <a:cubicBezTo>
                  <a:pt x="609776" y="1288630"/>
                  <a:pt x="620006" y="1265459"/>
                  <a:pt x="640465" y="1247054"/>
                </a:cubicBezTo>
                <a:cubicBezTo>
                  <a:pt x="660924" y="1228649"/>
                  <a:pt x="687176" y="1219446"/>
                  <a:pt x="719221" y="1219446"/>
                </a:cubicBezTo>
                <a:close/>
                <a:moveTo>
                  <a:pt x="158004" y="721509"/>
                </a:moveTo>
                <a:lnTo>
                  <a:pt x="114621" y="854864"/>
                </a:lnTo>
                <a:lnTo>
                  <a:pt x="201387" y="854864"/>
                </a:lnTo>
                <a:close/>
                <a:moveTo>
                  <a:pt x="726230" y="666540"/>
                </a:moveTo>
                <a:cubicBezTo>
                  <a:pt x="697636" y="666540"/>
                  <a:pt x="675698" y="678003"/>
                  <a:pt x="660415" y="700927"/>
                </a:cubicBezTo>
                <a:cubicBezTo>
                  <a:pt x="645132" y="723851"/>
                  <a:pt x="637491" y="754704"/>
                  <a:pt x="637491" y="793486"/>
                </a:cubicBezTo>
                <a:cubicBezTo>
                  <a:pt x="637491" y="835719"/>
                  <a:pt x="644639" y="868421"/>
                  <a:pt x="658936" y="891592"/>
                </a:cubicBezTo>
                <a:cubicBezTo>
                  <a:pt x="673233" y="914763"/>
                  <a:pt x="694021" y="926348"/>
                  <a:pt x="721300" y="926348"/>
                </a:cubicBezTo>
                <a:cubicBezTo>
                  <a:pt x="753344" y="926348"/>
                  <a:pt x="777789" y="915009"/>
                  <a:pt x="794633" y="892331"/>
                </a:cubicBezTo>
                <a:cubicBezTo>
                  <a:pt x="811476" y="869654"/>
                  <a:pt x="819898" y="836705"/>
                  <a:pt x="819898" y="793486"/>
                </a:cubicBezTo>
                <a:cubicBezTo>
                  <a:pt x="819898" y="708856"/>
                  <a:pt x="788675" y="666540"/>
                  <a:pt x="726230" y="666540"/>
                </a:cubicBezTo>
                <a:close/>
                <a:moveTo>
                  <a:pt x="981289" y="616009"/>
                </a:moveTo>
                <a:lnTo>
                  <a:pt x="1015305" y="616009"/>
                </a:lnTo>
                <a:lnTo>
                  <a:pt x="1093445" y="859301"/>
                </a:lnTo>
                <a:lnTo>
                  <a:pt x="1169859" y="616009"/>
                </a:lnTo>
                <a:lnTo>
                  <a:pt x="1203629" y="616009"/>
                </a:lnTo>
                <a:lnTo>
                  <a:pt x="1277331" y="977373"/>
                </a:lnTo>
                <a:lnTo>
                  <a:pt x="1215214" y="977373"/>
                </a:lnTo>
                <a:lnTo>
                  <a:pt x="1177746" y="782640"/>
                </a:lnTo>
                <a:lnTo>
                  <a:pt x="1105030" y="982056"/>
                </a:lnTo>
                <a:lnTo>
                  <a:pt x="1082106" y="982056"/>
                </a:lnTo>
                <a:lnTo>
                  <a:pt x="1009389" y="782640"/>
                </a:lnTo>
                <a:lnTo>
                  <a:pt x="970443" y="977373"/>
                </a:lnTo>
                <a:lnTo>
                  <a:pt x="908572" y="977373"/>
                </a:lnTo>
                <a:close/>
                <a:moveTo>
                  <a:pt x="279922" y="616009"/>
                </a:moveTo>
                <a:lnTo>
                  <a:pt x="578922" y="616009"/>
                </a:lnTo>
                <a:lnTo>
                  <a:pt x="578922" y="672949"/>
                </a:lnTo>
                <a:lnTo>
                  <a:pt x="458879" y="672949"/>
                </a:lnTo>
                <a:lnTo>
                  <a:pt x="458879" y="977126"/>
                </a:lnTo>
                <a:lnTo>
                  <a:pt x="394790" y="977126"/>
                </a:lnTo>
                <a:lnTo>
                  <a:pt x="394790" y="672949"/>
                </a:lnTo>
                <a:lnTo>
                  <a:pt x="279922" y="672949"/>
                </a:lnTo>
                <a:close/>
                <a:moveTo>
                  <a:pt x="143954" y="611079"/>
                </a:moveTo>
                <a:lnTo>
                  <a:pt x="172054" y="611079"/>
                </a:lnTo>
                <a:lnTo>
                  <a:pt x="317241" y="977126"/>
                </a:lnTo>
                <a:lnTo>
                  <a:pt x="246496" y="977126"/>
                </a:lnTo>
                <a:lnTo>
                  <a:pt x="220121" y="903917"/>
                </a:lnTo>
                <a:lnTo>
                  <a:pt x="96380" y="903917"/>
                </a:lnTo>
                <a:lnTo>
                  <a:pt x="71237" y="977126"/>
                </a:lnTo>
                <a:lnTo>
                  <a:pt x="0" y="977126"/>
                </a:lnTo>
                <a:close/>
                <a:moveTo>
                  <a:pt x="1405021" y="609846"/>
                </a:moveTo>
                <a:cubicBezTo>
                  <a:pt x="1446761" y="609846"/>
                  <a:pt x="1477409" y="617652"/>
                  <a:pt x="1496964" y="633263"/>
                </a:cubicBezTo>
                <a:lnTo>
                  <a:pt x="1477491" y="688479"/>
                </a:lnTo>
                <a:cubicBezTo>
                  <a:pt x="1454978" y="672374"/>
                  <a:pt x="1431232" y="664322"/>
                  <a:pt x="1406253" y="664322"/>
                </a:cubicBezTo>
                <a:cubicBezTo>
                  <a:pt x="1391464" y="664322"/>
                  <a:pt x="1380002" y="668225"/>
                  <a:pt x="1371867" y="676031"/>
                </a:cubicBezTo>
                <a:cubicBezTo>
                  <a:pt x="1363733" y="683836"/>
                  <a:pt x="1359666" y="693984"/>
                  <a:pt x="1359666" y="706473"/>
                </a:cubicBezTo>
                <a:cubicBezTo>
                  <a:pt x="1359666" y="727179"/>
                  <a:pt x="1382590" y="748706"/>
                  <a:pt x="1428438" y="771055"/>
                </a:cubicBezTo>
                <a:cubicBezTo>
                  <a:pt x="1452595" y="782887"/>
                  <a:pt x="1470014" y="793774"/>
                  <a:pt x="1480695" y="803716"/>
                </a:cubicBezTo>
                <a:cubicBezTo>
                  <a:pt x="1491377" y="813658"/>
                  <a:pt x="1499511" y="825243"/>
                  <a:pt x="1505099" y="838472"/>
                </a:cubicBezTo>
                <a:cubicBezTo>
                  <a:pt x="1510686" y="851700"/>
                  <a:pt x="1513479" y="866449"/>
                  <a:pt x="1513479" y="882718"/>
                </a:cubicBezTo>
                <a:cubicBezTo>
                  <a:pt x="1513479" y="911969"/>
                  <a:pt x="1501935" y="936043"/>
                  <a:pt x="1478847" y="954942"/>
                </a:cubicBezTo>
                <a:cubicBezTo>
                  <a:pt x="1455758" y="973840"/>
                  <a:pt x="1424823" y="983289"/>
                  <a:pt x="1386041" y="983289"/>
                </a:cubicBezTo>
                <a:cubicBezTo>
                  <a:pt x="1352353" y="983289"/>
                  <a:pt x="1321952" y="974579"/>
                  <a:pt x="1294837" y="957160"/>
                </a:cubicBezTo>
                <a:lnTo>
                  <a:pt x="1318501" y="899726"/>
                </a:lnTo>
                <a:cubicBezTo>
                  <a:pt x="1343808" y="917474"/>
                  <a:pt x="1368704" y="926348"/>
                  <a:pt x="1393189" y="926348"/>
                </a:cubicBezTo>
                <a:cubicBezTo>
                  <a:pt x="1430821" y="926348"/>
                  <a:pt x="1449637" y="913201"/>
                  <a:pt x="1449637" y="886908"/>
                </a:cubicBezTo>
                <a:cubicBezTo>
                  <a:pt x="1449637" y="874584"/>
                  <a:pt x="1445200" y="862834"/>
                  <a:pt x="1436326" y="851659"/>
                </a:cubicBezTo>
                <a:cubicBezTo>
                  <a:pt x="1427452" y="840485"/>
                  <a:pt x="1409170" y="827955"/>
                  <a:pt x="1381481" y="814069"/>
                </a:cubicBezTo>
                <a:cubicBezTo>
                  <a:pt x="1353791" y="800183"/>
                  <a:pt x="1335139" y="788762"/>
                  <a:pt x="1325526" y="779806"/>
                </a:cubicBezTo>
                <a:cubicBezTo>
                  <a:pt x="1315912" y="770850"/>
                  <a:pt x="1308518" y="760209"/>
                  <a:pt x="1303341" y="747884"/>
                </a:cubicBezTo>
                <a:cubicBezTo>
                  <a:pt x="1298165" y="735560"/>
                  <a:pt x="1295576" y="721920"/>
                  <a:pt x="1295576" y="706966"/>
                </a:cubicBezTo>
                <a:cubicBezTo>
                  <a:pt x="1295576" y="679030"/>
                  <a:pt x="1305806" y="655859"/>
                  <a:pt x="1326265" y="637454"/>
                </a:cubicBezTo>
                <a:cubicBezTo>
                  <a:pt x="1346725" y="619049"/>
                  <a:pt x="1372976" y="609846"/>
                  <a:pt x="1405021" y="609846"/>
                </a:cubicBezTo>
                <a:close/>
                <a:moveTo>
                  <a:pt x="726230" y="609600"/>
                </a:moveTo>
                <a:cubicBezTo>
                  <a:pt x="778158" y="609600"/>
                  <a:pt x="817844" y="625704"/>
                  <a:pt x="845288" y="657913"/>
                </a:cubicBezTo>
                <a:cubicBezTo>
                  <a:pt x="872731" y="690122"/>
                  <a:pt x="886452" y="735313"/>
                  <a:pt x="886452" y="793486"/>
                </a:cubicBezTo>
                <a:cubicBezTo>
                  <a:pt x="886452" y="851659"/>
                  <a:pt x="872115" y="897836"/>
                  <a:pt x="843439" y="932017"/>
                </a:cubicBezTo>
                <a:cubicBezTo>
                  <a:pt x="814763" y="966198"/>
                  <a:pt x="774050" y="983289"/>
                  <a:pt x="721300" y="983289"/>
                </a:cubicBezTo>
                <a:cubicBezTo>
                  <a:pt x="672822" y="983289"/>
                  <a:pt x="635642" y="966362"/>
                  <a:pt x="609760" y="932510"/>
                </a:cubicBezTo>
                <a:cubicBezTo>
                  <a:pt x="583878" y="898658"/>
                  <a:pt x="570937" y="852317"/>
                  <a:pt x="570937" y="793486"/>
                </a:cubicBezTo>
                <a:cubicBezTo>
                  <a:pt x="570937" y="742051"/>
                  <a:pt x="585028" y="698544"/>
                  <a:pt x="613211" y="662966"/>
                </a:cubicBezTo>
                <a:cubicBezTo>
                  <a:pt x="641394" y="627389"/>
                  <a:pt x="679067" y="609600"/>
                  <a:pt x="726230" y="609600"/>
                </a:cubicBezTo>
                <a:close/>
                <a:moveTo>
                  <a:pt x="472329" y="111909"/>
                </a:moveTo>
                <a:lnTo>
                  <a:pt x="428946" y="245264"/>
                </a:lnTo>
                <a:lnTo>
                  <a:pt x="515712" y="245264"/>
                </a:lnTo>
                <a:close/>
                <a:moveTo>
                  <a:pt x="811955" y="56940"/>
                </a:moveTo>
                <a:cubicBezTo>
                  <a:pt x="783361" y="56940"/>
                  <a:pt x="761423" y="68403"/>
                  <a:pt x="746140" y="91327"/>
                </a:cubicBezTo>
                <a:cubicBezTo>
                  <a:pt x="730857" y="114251"/>
                  <a:pt x="723216" y="145104"/>
                  <a:pt x="723216" y="183886"/>
                </a:cubicBezTo>
                <a:cubicBezTo>
                  <a:pt x="723216" y="226119"/>
                  <a:pt x="730364" y="258821"/>
                  <a:pt x="744661" y="281992"/>
                </a:cubicBezTo>
                <a:cubicBezTo>
                  <a:pt x="758958" y="305162"/>
                  <a:pt x="779746" y="316748"/>
                  <a:pt x="807025" y="316748"/>
                </a:cubicBezTo>
                <a:cubicBezTo>
                  <a:pt x="839069" y="316748"/>
                  <a:pt x="863514" y="305409"/>
                  <a:pt x="880358" y="282731"/>
                </a:cubicBezTo>
                <a:cubicBezTo>
                  <a:pt x="897201" y="260054"/>
                  <a:pt x="905623" y="227105"/>
                  <a:pt x="905623" y="183886"/>
                </a:cubicBezTo>
                <a:cubicBezTo>
                  <a:pt x="905623" y="99256"/>
                  <a:pt x="874401" y="56940"/>
                  <a:pt x="811955" y="56940"/>
                </a:cubicBezTo>
                <a:close/>
                <a:moveTo>
                  <a:pt x="1360949" y="6409"/>
                </a:moveTo>
                <a:lnTo>
                  <a:pt x="1425038" y="6409"/>
                </a:lnTo>
                <a:lnTo>
                  <a:pt x="1425038" y="367526"/>
                </a:lnTo>
                <a:lnTo>
                  <a:pt x="1360949" y="367526"/>
                </a:lnTo>
                <a:close/>
                <a:moveTo>
                  <a:pt x="1026342" y="6409"/>
                </a:moveTo>
                <a:lnTo>
                  <a:pt x="1057154" y="6409"/>
                </a:lnTo>
                <a:lnTo>
                  <a:pt x="1227729" y="224312"/>
                </a:lnTo>
                <a:lnTo>
                  <a:pt x="1227729" y="6409"/>
                </a:lnTo>
                <a:lnTo>
                  <a:pt x="1289354" y="6409"/>
                </a:lnTo>
                <a:lnTo>
                  <a:pt x="1289354" y="372456"/>
                </a:lnTo>
                <a:lnTo>
                  <a:pt x="1263225" y="372456"/>
                </a:lnTo>
                <a:lnTo>
                  <a:pt x="1087966" y="143954"/>
                </a:lnTo>
                <a:lnTo>
                  <a:pt x="1087966" y="367773"/>
                </a:lnTo>
                <a:lnTo>
                  <a:pt x="1026342" y="367773"/>
                </a:lnTo>
                <a:close/>
                <a:moveTo>
                  <a:pt x="458279" y="1479"/>
                </a:moveTo>
                <a:lnTo>
                  <a:pt x="486379" y="1479"/>
                </a:lnTo>
                <a:lnTo>
                  <a:pt x="631566" y="367526"/>
                </a:lnTo>
                <a:lnTo>
                  <a:pt x="560821" y="367526"/>
                </a:lnTo>
                <a:lnTo>
                  <a:pt x="534446" y="294317"/>
                </a:lnTo>
                <a:lnTo>
                  <a:pt x="410705" y="294317"/>
                </a:lnTo>
                <a:lnTo>
                  <a:pt x="385562" y="367526"/>
                </a:lnTo>
                <a:lnTo>
                  <a:pt x="317241" y="367526"/>
                </a:lnTo>
                <a:lnTo>
                  <a:pt x="314325" y="367526"/>
                </a:lnTo>
                <a:lnTo>
                  <a:pt x="240580" y="367526"/>
                </a:lnTo>
                <a:lnTo>
                  <a:pt x="140010" y="213712"/>
                </a:lnTo>
                <a:lnTo>
                  <a:pt x="99831" y="268681"/>
                </a:lnTo>
                <a:lnTo>
                  <a:pt x="99831" y="367526"/>
                </a:lnTo>
                <a:lnTo>
                  <a:pt x="35742" y="367526"/>
                </a:lnTo>
                <a:lnTo>
                  <a:pt x="35742" y="6409"/>
                </a:lnTo>
                <a:lnTo>
                  <a:pt x="99831" y="6409"/>
                </a:lnTo>
                <a:lnTo>
                  <a:pt x="99831" y="179203"/>
                </a:lnTo>
                <a:lnTo>
                  <a:pt x="222586" y="6409"/>
                </a:lnTo>
                <a:lnTo>
                  <a:pt x="295549" y="6409"/>
                </a:lnTo>
                <a:lnTo>
                  <a:pt x="182407" y="164166"/>
                </a:lnTo>
                <a:lnTo>
                  <a:pt x="315410" y="364765"/>
                </a:lnTo>
                <a:close/>
                <a:moveTo>
                  <a:pt x="1650736" y="246"/>
                </a:moveTo>
                <a:cubicBezTo>
                  <a:pt x="1692148" y="246"/>
                  <a:pt x="1725260" y="8709"/>
                  <a:pt x="1750074" y="25635"/>
                </a:cubicBezTo>
                <a:lnTo>
                  <a:pt x="1723699" y="78632"/>
                </a:lnTo>
                <a:cubicBezTo>
                  <a:pt x="1709402" y="64335"/>
                  <a:pt x="1686396" y="57187"/>
                  <a:pt x="1654680" y="57187"/>
                </a:cubicBezTo>
                <a:cubicBezTo>
                  <a:pt x="1624608" y="57187"/>
                  <a:pt x="1599958" y="69799"/>
                  <a:pt x="1580731" y="95024"/>
                </a:cubicBezTo>
                <a:cubicBezTo>
                  <a:pt x="1561504" y="120249"/>
                  <a:pt x="1551891" y="152170"/>
                  <a:pt x="1551891" y="190788"/>
                </a:cubicBezTo>
                <a:cubicBezTo>
                  <a:pt x="1551891" y="229406"/>
                  <a:pt x="1560806" y="260054"/>
                  <a:pt x="1578636" y="282731"/>
                </a:cubicBezTo>
                <a:cubicBezTo>
                  <a:pt x="1596466" y="305409"/>
                  <a:pt x="1620253" y="316748"/>
                  <a:pt x="1649997" y="316748"/>
                </a:cubicBezTo>
                <a:cubicBezTo>
                  <a:pt x="1684013" y="316748"/>
                  <a:pt x="1710635" y="304587"/>
                  <a:pt x="1729862" y="280266"/>
                </a:cubicBezTo>
                <a:lnTo>
                  <a:pt x="1759688" y="332031"/>
                </a:lnTo>
                <a:cubicBezTo>
                  <a:pt x="1733559" y="359803"/>
                  <a:pt x="1695270" y="373689"/>
                  <a:pt x="1644820" y="373689"/>
                </a:cubicBezTo>
                <a:cubicBezTo>
                  <a:pt x="1594371" y="373689"/>
                  <a:pt x="1555178" y="357091"/>
                  <a:pt x="1527241" y="323896"/>
                </a:cubicBezTo>
                <a:cubicBezTo>
                  <a:pt x="1499305" y="290701"/>
                  <a:pt x="1485337" y="245428"/>
                  <a:pt x="1485337" y="188077"/>
                </a:cubicBezTo>
                <a:cubicBezTo>
                  <a:pt x="1485337" y="134669"/>
                  <a:pt x="1500825" y="90012"/>
                  <a:pt x="1531802" y="54106"/>
                </a:cubicBezTo>
                <a:cubicBezTo>
                  <a:pt x="1562778" y="18199"/>
                  <a:pt x="1602423" y="246"/>
                  <a:pt x="1650736" y="246"/>
                </a:cubicBezTo>
                <a:close/>
                <a:moveTo>
                  <a:pt x="811955" y="0"/>
                </a:moveTo>
                <a:cubicBezTo>
                  <a:pt x="863883" y="0"/>
                  <a:pt x="903569" y="16104"/>
                  <a:pt x="931013" y="48313"/>
                </a:cubicBezTo>
                <a:cubicBezTo>
                  <a:pt x="958456" y="80522"/>
                  <a:pt x="972178" y="125713"/>
                  <a:pt x="972178" y="183886"/>
                </a:cubicBezTo>
                <a:cubicBezTo>
                  <a:pt x="972178" y="242059"/>
                  <a:pt x="957840" y="288236"/>
                  <a:pt x="929164" y="322417"/>
                </a:cubicBezTo>
                <a:cubicBezTo>
                  <a:pt x="900488" y="356598"/>
                  <a:pt x="859775" y="373689"/>
                  <a:pt x="807025" y="373689"/>
                </a:cubicBezTo>
                <a:cubicBezTo>
                  <a:pt x="758547" y="373689"/>
                  <a:pt x="721367" y="356762"/>
                  <a:pt x="695485" y="322910"/>
                </a:cubicBezTo>
                <a:cubicBezTo>
                  <a:pt x="669603" y="289058"/>
                  <a:pt x="656662" y="242717"/>
                  <a:pt x="656662" y="183886"/>
                </a:cubicBezTo>
                <a:cubicBezTo>
                  <a:pt x="656662" y="132451"/>
                  <a:pt x="670753" y="88944"/>
                  <a:pt x="698936" y="53366"/>
                </a:cubicBezTo>
                <a:cubicBezTo>
                  <a:pt x="727119" y="17789"/>
                  <a:pt x="764792" y="0"/>
                  <a:pt x="811955" y="0"/>
                </a:cubicBezTo>
                <a:close/>
              </a:path>
            </a:pathLst>
          </a:custGeom>
        </p:spPr>
      </p:pic>
      <p:pic>
        <p:nvPicPr>
          <p:cNvPr id="56" name="Picture 55" descr="A diagram of a molecule&#10;&#10;Description automatically generated">
            <a:extLst>
              <a:ext uri="{FF2B5EF4-FFF2-40B4-BE49-F238E27FC236}">
                <a16:creationId xmlns:a16="http://schemas.microsoft.com/office/drawing/2014/main" id="{29393CC3-BFC9-117E-85DB-9AFC6CB6D1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356" y="4801867"/>
            <a:ext cx="2603259" cy="19746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F9EAB50-ACBD-EF2B-2061-6C94C7D97E2E}"/>
              </a:ext>
            </a:extLst>
          </p:cNvPr>
          <p:cNvGrpSpPr/>
          <p:nvPr/>
        </p:nvGrpSpPr>
        <p:grpSpPr>
          <a:xfrm>
            <a:off x="397728" y="2341045"/>
            <a:ext cx="1926879" cy="2117912"/>
            <a:chOff x="397728" y="2341045"/>
            <a:chExt cx="1926879" cy="21179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FB578B1-5F51-7CA1-6001-461E0ED4B6F5}"/>
                </a:ext>
              </a:extLst>
            </p:cNvPr>
            <p:cNvGrpSpPr/>
            <p:nvPr/>
          </p:nvGrpSpPr>
          <p:grpSpPr>
            <a:xfrm>
              <a:off x="397728" y="2341045"/>
              <a:ext cx="1926879" cy="2117912"/>
              <a:chOff x="397728" y="2183874"/>
              <a:chExt cx="1926879" cy="211791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A5939D9-9845-ADB9-9B7B-343A339D379D}"/>
                  </a:ext>
                </a:extLst>
              </p:cNvPr>
              <p:cNvGrpSpPr/>
              <p:nvPr/>
            </p:nvGrpSpPr>
            <p:grpSpPr>
              <a:xfrm>
                <a:off x="397728" y="2183874"/>
                <a:ext cx="1926879" cy="2117912"/>
                <a:chOff x="2645121" y="1319811"/>
                <a:chExt cx="1926879" cy="211791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9A24DA4-E354-DA6B-0534-22D01F608449}"/>
                    </a:ext>
                  </a:extLst>
                </p:cNvPr>
                <p:cNvSpPr txBox="1"/>
                <p:nvPr/>
              </p:nvSpPr>
              <p:spPr>
                <a:xfrm>
                  <a:off x="2751899" y="3222279"/>
                  <a:ext cx="1713321" cy="2154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rgbClr val="374957"/>
                      </a:solidFill>
                      <a:effectLst/>
                      <a:latin typeface="Inter"/>
                    </a:rPr>
                    <a:t>© Designed by </a:t>
                  </a:r>
                  <a:r>
                    <a:rPr lang="en-US" sz="800" b="1" dirty="0" err="1">
                      <a:solidFill>
                        <a:srgbClr val="374957"/>
                      </a:solidFill>
                      <a:effectLst/>
                      <a:latin typeface="Inter"/>
                    </a:rPr>
                    <a:t>Freepik</a:t>
                  </a:r>
                  <a:endParaRPr lang="en-US" sz="800" b="1" dirty="0"/>
                </a:p>
              </p:txBody>
            </p:sp>
            <p:pic>
              <p:nvPicPr>
                <p:cNvPr id="14" name="Picture 13" descr="A blue and black outline of a head with a gear inside&#10;&#10;Description automatically generated">
                  <a:extLst>
                    <a:ext uri="{FF2B5EF4-FFF2-40B4-BE49-F238E27FC236}">
                      <a16:creationId xmlns:a16="http://schemas.microsoft.com/office/drawing/2014/main" id="{E69BA748-18CD-8FED-DDE9-8C92D18855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45121" y="1319811"/>
                  <a:ext cx="1926879" cy="1926879"/>
                </a:xfrm>
                <a:prstGeom prst="rect">
                  <a:avLst/>
                </a:prstGeom>
              </p:spPr>
            </p:pic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CA4E588-16C4-6EB5-741B-BEDD8F5CF2AB}"/>
                  </a:ext>
                </a:extLst>
              </p:cNvPr>
              <p:cNvSpPr/>
              <p:nvPr/>
            </p:nvSpPr>
            <p:spPr>
              <a:xfrm>
                <a:off x="2162174" y="2409492"/>
                <a:ext cx="144000" cy="144000"/>
              </a:xfrm>
              <a:prstGeom prst="ellipse">
                <a:avLst/>
              </a:prstGeom>
              <a:solidFill>
                <a:schemeClr val="accent6"/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5761805-D323-AA98-1D3F-9527823BF132}"/>
                  </a:ext>
                </a:extLst>
              </p:cNvPr>
              <p:cNvSpPr/>
              <p:nvPr/>
            </p:nvSpPr>
            <p:spPr>
              <a:xfrm>
                <a:off x="2162174" y="2930879"/>
                <a:ext cx="144000" cy="144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188882-A62D-25D2-0BA8-D87348EBDF2B}"/>
                </a:ext>
              </a:extLst>
            </p:cNvPr>
            <p:cNvSpPr/>
            <p:nvPr/>
          </p:nvSpPr>
          <p:spPr>
            <a:xfrm>
              <a:off x="2164370" y="3609437"/>
              <a:ext cx="144000" cy="144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751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09B9E5C-BD70-A5DD-EB5A-E5856EC6B78F}"/>
              </a:ext>
            </a:extLst>
          </p:cNvPr>
          <p:cNvSpPr txBox="1"/>
          <p:nvPr/>
        </p:nvSpPr>
        <p:spPr>
          <a:xfrm>
            <a:off x="1668545" y="948484"/>
            <a:ext cx="72473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SzPct val="100000"/>
              <a:defRPr sz="1800" b="0">
                <a:solidFill>
                  <a:srgbClr val="FF0000"/>
                </a:solidFill>
                <a:latin typeface="Palatino Linotype,Bold"/>
                <a:ea typeface="Palatino Linotype,Bold"/>
                <a:cs typeface="Palatino Linotype,Bold"/>
                <a:sym typeface="Palatino Linotype,Bold"/>
              </a:defRPr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The first measurement of </a:t>
            </a:r>
            <a:r>
              <a:rPr lang="en-US" sz="2000" b="1" i="1" dirty="0">
                <a:solidFill>
                  <a:srgbClr val="002060"/>
                </a:solidFill>
                <a:latin typeface="Calibri" panose="020F0502020204030204" pitchFamily="34" charset="0"/>
              </a:rPr>
              <a:t>kaonic deuterium 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transitions to the fundamental 1s level </a:t>
            </a:r>
          </a:p>
          <a:p>
            <a:pPr lvl="1">
              <a:buSzPct val="100000"/>
              <a:defRPr sz="1800" b="0">
                <a:solidFill>
                  <a:srgbClr val="FF0000"/>
                </a:solidFill>
                <a:latin typeface="Palatino Linotype,Bold"/>
                <a:ea typeface="Palatino Linotype,Bold"/>
                <a:cs typeface="Palatino Linotype,Bold"/>
                <a:sym typeface="Palatino Linotype,Bold"/>
              </a:defRPr>
            </a:pP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to extract the antikaon-nucleon isospin dependent scattering lengths (using also the measurement of kaonic hydrogen performed by SIDDHARTA)</a:t>
            </a: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C54CF456-3BC8-CCB9-B54B-2662CDD0D83E}"/>
              </a:ext>
            </a:extLst>
          </p:cNvPr>
          <p:cNvSpPr/>
          <p:nvPr/>
        </p:nvSpPr>
        <p:spPr>
          <a:xfrm>
            <a:off x="4398725" y="2719793"/>
            <a:ext cx="346550" cy="575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3FF33BF-F1CC-C490-C30A-C3274BDCFB89}"/>
              </a:ext>
            </a:extLst>
          </p:cNvPr>
          <p:cNvSpPr/>
          <p:nvPr/>
        </p:nvSpPr>
        <p:spPr>
          <a:xfrm>
            <a:off x="2326010" y="196608"/>
            <a:ext cx="621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hangingPunct="0">
              <a:defRPr/>
            </a:pPr>
            <a:r>
              <a:rPr lang="it-IT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-Bold"/>
                <a:cs typeface="Times New Roman" panose="02020603050405020304" pitchFamily="18" charset="0"/>
                <a:sym typeface="Calibri"/>
              </a:rPr>
              <a:t>Scientific Goal of SIDDHARTA-2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84C6ED-17E0-FA67-2092-E909A05E12C5}"/>
              </a:ext>
            </a:extLst>
          </p:cNvPr>
          <p:cNvSpPr txBox="1"/>
          <p:nvPr/>
        </p:nvSpPr>
        <p:spPr>
          <a:xfrm>
            <a:off x="358254" y="5676008"/>
            <a:ext cx="8426370" cy="892552"/>
          </a:xfrm>
          <a:prstGeom prst="rect">
            <a:avLst/>
          </a:prstGeom>
          <a:solidFill>
            <a:schemeClr val="bg1"/>
          </a:solidFill>
          <a:ln w="44450">
            <a:gradFill flip="none" rotWithShape="1">
              <a:gsLst>
                <a:gs pos="0">
                  <a:srgbClr val="FF0000"/>
                </a:gs>
                <a:gs pos="10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determination of the isospin-dependent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K-N scattering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1D2DD6-7F6E-9166-3C92-2D411704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8" y="3375271"/>
            <a:ext cx="9144000" cy="2195192"/>
          </a:xfrm>
          <a:prstGeom prst="rect">
            <a:avLst/>
          </a:prstGeom>
        </p:spPr>
      </p:pic>
      <p:pic>
        <p:nvPicPr>
          <p:cNvPr id="15" name="Picture 14" descr="A screen shot of a phone&#10;&#10;Description automatically generated">
            <a:extLst>
              <a:ext uri="{FF2B5EF4-FFF2-40B4-BE49-F238E27FC236}">
                <a16:creationId xmlns:a16="http://schemas.microsoft.com/office/drawing/2014/main" id="{0B908E1A-0251-48C3-F528-FE45B58C9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4" y="0"/>
            <a:ext cx="1886294" cy="25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5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C9D27A8F-7EEA-E181-11D4-28C212E1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00435" y="6569993"/>
            <a:ext cx="2057400" cy="365125"/>
          </a:xfrm>
        </p:spPr>
        <p:txBody>
          <a:bodyPr/>
          <a:lstStyle/>
          <a:p>
            <a:fld id="{5642362C-7A86-BD4E-AA05-8285307524FD}" type="slidenum">
              <a:rPr lang="it-IT" smtClean="0">
                <a:solidFill>
                  <a:schemeClr val="tx1"/>
                </a:solidFill>
              </a:rPr>
              <a:t>7</a:t>
            </a:fld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EA11230-F35E-5801-13AD-EB5313A0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7835" cy="664066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17A90D-7516-586B-738A-C4246838ECC7}"/>
              </a:ext>
            </a:extLst>
          </p:cNvPr>
          <p:cNvSpPr txBox="1"/>
          <p:nvPr/>
        </p:nvSpPr>
        <p:spPr>
          <a:xfrm>
            <a:off x="-138248" y="217334"/>
            <a:ext cx="322309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u="none" dirty="0">
                <a:solidFill>
                  <a:srgbClr val="FF9F1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SIDDHARTA-2 apparatus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1C0E4C2-39B5-EA2F-ADF0-8B5E0EC7B376}"/>
              </a:ext>
            </a:extLst>
          </p:cNvPr>
          <p:cNvSpPr txBox="1"/>
          <p:nvPr/>
        </p:nvSpPr>
        <p:spPr>
          <a:xfrm>
            <a:off x="5871961" y="3028890"/>
            <a:ext cx="124722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 SDDs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3F8D55-CC03-FD0D-2EBF-BA847B5D12B5}"/>
              </a:ext>
            </a:extLst>
          </p:cNvPr>
          <p:cNvSpPr txBox="1"/>
          <p:nvPr/>
        </p:nvSpPr>
        <p:spPr>
          <a:xfrm>
            <a:off x="4202164" y="1893891"/>
            <a:ext cx="92163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A1EC06-5DFD-A1B2-D815-147FF7F8E077}"/>
              </a:ext>
            </a:extLst>
          </p:cNvPr>
          <p:cNvSpPr txBox="1"/>
          <p:nvPr/>
        </p:nvSpPr>
        <p:spPr>
          <a:xfrm>
            <a:off x="119291" y="3739368"/>
            <a:ext cx="169887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Kaon Trigger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772EBEB1-CFDA-8993-1888-67AB423DC36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818167" y="3939423"/>
            <a:ext cx="2321754" cy="10415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5AEBA54-741F-D183-F8E1-5DF79E09BDDC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818167" y="3686894"/>
            <a:ext cx="2222503" cy="2525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738912-4550-98C8-2783-7D9A0422928D}"/>
              </a:ext>
            </a:extLst>
          </p:cNvPr>
          <p:cNvSpPr txBox="1"/>
          <p:nvPr/>
        </p:nvSpPr>
        <p:spPr>
          <a:xfrm>
            <a:off x="6005421" y="527506"/>
            <a:ext cx="98030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FD1D2C-BC67-60C7-0803-2B0B79ECA4CA}"/>
              </a:ext>
            </a:extLst>
          </p:cNvPr>
          <p:cNvSpPr txBox="1"/>
          <p:nvPr/>
        </p:nvSpPr>
        <p:spPr>
          <a:xfrm>
            <a:off x="5696265" y="2056397"/>
            <a:ext cx="92163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CEBE9F-83F1-E4E4-CE83-C22493AA7466}"/>
              </a:ext>
            </a:extLst>
          </p:cNvPr>
          <p:cNvSpPr txBox="1"/>
          <p:nvPr/>
        </p:nvSpPr>
        <p:spPr>
          <a:xfrm>
            <a:off x="6157080" y="5485397"/>
            <a:ext cx="967423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Veto-3</a:t>
            </a:r>
          </a:p>
        </p:txBody>
      </p: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0A01E9B4-2160-C036-F845-53811ECBF5A3}"/>
              </a:ext>
            </a:extLst>
          </p:cNvPr>
          <p:cNvSpPr txBox="1"/>
          <p:nvPr/>
        </p:nvSpPr>
        <p:spPr>
          <a:xfrm>
            <a:off x="706445" y="5871908"/>
            <a:ext cx="185600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Charged kaon</a:t>
            </a:r>
          </a:p>
        </p:txBody>
      </p:sp>
    </p:spTree>
    <p:extLst>
      <p:ext uri="{BB962C8B-B14F-4D97-AF65-F5344CB8AC3E}">
        <p14:creationId xmlns:p14="http://schemas.microsoft.com/office/powerpoint/2010/main" val="249227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D9C6CA-6952-7706-AF45-FF5FE361D97B}"/>
              </a:ext>
            </a:extLst>
          </p:cNvPr>
          <p:cNvSpPr txBox="1"/>
          <p:nvPr/>
        </p:nvSpPr>
        <p:spPr>
          <a:xfrm>
            <a:off x="0" y="127124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F4CE8-A3D2-F9DA-FB61-90917A342FFE}"/>
              </a:ext>
            </a:extLst>
          </p:cNvPr>
          <p:cNvSpPr/>
          <p:nvPr/>
        </p:nvSpPr>
        <p:spPr>
          <a:xfrm>
            <a:off x="580487" y="727304"/>
            <a:ext cx="8162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new solutions for the cooling scheme  - </a:t>
            </a:r>
            <a:r>
              <a:rPr lang="en-US" dirty="0"/>
              <a:t>target and SDD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Better control of target parameters (pressure, temperature, density,….) 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C5944E63-3B10-CB26-6473-C6AA94D5BBC8}"/>
              </a:ext>
            </a:extLst>
          </p:cNvPr>
          <p:cNvSpPr txBox="1"/>
          <p:nvPr/>
        </p:nvSpPr>
        <p:spPr>
          <a:xfrm>
            <a:off x="852942" y="5101305"/>
            <a:ext cx="2806565" cy="1692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ctr">
              <a:buSzPct val="100000"/>
              <a:buFont typeface="Trebuchet MS"/>
              <a:buChar char="❖"/>
              <a:defRPr sz="1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Target + SDD cooling </a:t>
            </a:r>
            <a:endParaRPr lang="en-US" sz="1400" dirty="0">
              <a:solidFill>
                <a:srgbClr val="002060"/>
              </a:solidFill>
            </a:endParaRPr>
          </a:p>
          <a:p>
            <a:pPr marL="285750" indent="-285750" algn="ctr">
              <a:buSzPct val="100000"/>
              <a:buFont typeface="Trebuchet MS"/>
              <a:buChar char="❖"/>
              <a:defRPr sz="1600">
                <a:solidFill>
                  <a:srgbClr val="00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400" dirty="0">
              <a:solidFill>
                <a:srgbClr val="002060"/>
              </a:solidFill>
            </a:endParaRP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 err="1">
                <a:solidFill>
                  <a:srgbClr val="002060"/>
                </a:solidFill>
              </a:rPr>
              <a:t>Leybold</a:t>
            </a:r>
            <a:r>
              <a:rPr sz="1600" b="1" dirty="0">
                <a:solidFill>
                  <a:srgbClr val="002060"/>
                </a:solidFill>
              </a:rPr>
              <a:t> MD10 – 1</a:t>
            </a:r>
            <a:r>
              <a:rPr lang="en-US" sz="1600" b="1" dirty="0">
                <a:solidFill>
                  <a:srgbClr val="002060"/>
                </a:solidFill>
              </a:rPr>
              <a:t>8</a:t>
            </a:r>
            <a:r>
              <a:rPr sz="1600" b="1" dirty="0">
                <a:solidFill>
                  <a:srgbClr val="002060"/>
                </a:solidFill>
              </a:rPr>
              <a:t> W @ 20 K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target cell and SDDs are cooled 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400" dirty="0">
                <a:solidFill>
                  <a:srgbClr val="002060"/>
                </a:solidFill>
              </a:rPr>
              <a:t>via ultra pure aluminum bars </a:t>
            </a: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16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=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K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sz="16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SDD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0E6BA-9828-9A52-131C-99A2416BF9A5}"/>
              </a:ext>
            </a:extLst>
          </p:cNvPr>
          <p:cNvSpPr txBox="1"/>
          <p:nvPr/>
        </p:nvSpPr>
        <p:spPr>
          <a:xfrm>
            <a:off x="6524070" y="1967191"/>
            <a:ext cx="227237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0" dirty="0">
                <a:solidFill>
                  <a:srgbClr val="FF0000"/>
                </a:solidFill>
                <a:effectLst/>
              </a:rPr>
              <a:t>Second stage </a:t>
            </a:r>
          </a:p>
          <a:p>
            <a:r>
              <a:rPr lang="en-US" b="1" i="0" dirty="0">
                <a:effectLst/>
              </a:rPr>
              <a:t>dedicated to </a:t>
            </a:r>
            <a:r>
              <a:rPr lang="en-US" b="1" i="0" dirty="0">
                <a:solidFill>
                  <a:srgbClr val="FF0000"/>
                </a:solidFill>
                <a:effectLst/>
              </a:rPr>
              <a:t>target cooling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A machine with many metal tubes&#10;&#10;Description automatically generated with medium confidence">
            <a:extLst>
              <a:ext uri="{FF2B5EF4-FFF2-40B4-BE49-F238E27FC236}">
                <a16:creationId xmlns:a16="http://schemas.microsoft.com/office/drawing/2014/main" id="{C0E7E4D8-B13B-4240-60B8-DF8CF477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7" y="1612884"/>
            <a:ext cx="3642077" cy="3488421"/>
          </a:xfrm>
          <a:prstGeom prst="rect">
            <a:avLst/>
          </a:prstGeom>
        </p:spPr>
      </p:pic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67EDE5B7-4160-668B-8E93-5F8B3FBE1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54047" y="1405069"/>
            <a:ext cx="2038797" cy="5484365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4B9EADD-0C60-909D-2340-C2BD4C39370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173445" y="2428856"/>
            <a:ext cx="1350625" cy="1538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A machine with red tubes&#10;&#10;Description automatically generated">
            <a:extLst>
              <a:ext uri="{FF2B5EF4-FFF2-40B4-BE49-F238E27FC236}">
                <a16:creationId xmlns:a16="http://schemas.microsoft.com/office/drawing/2014/main" id="{3C20809B-68EB-076A-2FFA-AC09C66B8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837" y="3064477"/>
            <a:ext cx="2015212" cy="31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9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95BB3EF7-8964-1232-8ECD-68AF80E1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45" y="1841623"/>
            <a:ext cx="4607169" cy="47426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9C6CA-6952-7706-AF45-FF5FE361D97B}"/>
              </a:ext>
            </a:extLst>
          </p:cNvPr>
          <p:cNvSpPr txBox="1"/>
          <p:nvPr/>
        </p:nvSpPr>
        <p:spPr>
          <a:xfrm>
            <a:off x="0" y="127124"/>
            <a:ext cx="7826084" cy="61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SIDDHARTA-2 setup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F4CE8-A3D2-F9DA-FB61-90917A342FFE}"/>
              </a:ext>
            </a:extLst>
          </p:cNvPr>
          <p:cNvSpPr/>
          <p:nvPr/>
        </p:nvSpPr>
        <p:spPr>
          <a:xfrm>
            <a:off x="580487" y="727304"/>
            <a:ext cx="8162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0000"/>
                </a:solidFill>
              </a:rPr>
              <a:t>new solutions for the cooling scheme  - </a:t>
            </a:r>
            <a:r>
              <a:rPr lang="en-US" dirty="0"/>
              <a:t>target and SDD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Better control of target parameters (pressure, temperature, density,….)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80C98-6892-4F9C-A642-ADA299E6AC8C}"/>
              </a:ext>
            </a:extLst>
          </p:cNvPr>
          <p:cNvSpPr txBox="1"/>
          <p:nvPr/>
        </p:nvSpPr>
        <p:spPr>
          <a:xfrm>
            <a:off x="5024833" y="2150270"/>
            <a:ext cx="348139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0" dirty="0">
                <a:solidFill>
                  <a:schemeClr val="bg1"/>
                </a:solidFill>
                <a:effectLst/>
              </a:rPr>
              <a:t>First stage </a:t>
            </a:r>
          </a:p>
          <a:p>
            <a:r>
              <a:rPr lang="en-US" b="1" i="0" dirty="0">
                <a:solidFill>
                  <a:schemeClr val="bg1"/>
                </a:solidFill>
                <a:effectLst/>
              </a:rPr>
              <a:t>dedicated only to SDD cooling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A close-up of a machine&#10;&#10;Description automatically generated">
            <a:extLst>
              <a:ext uri="{FF2B5EF4-FFF2-40B4-BE49-F238E27FC236}">
                <a16:creationId xmlns:a16="http://schemas.microsoft.com/office/drawing/2014/main" id="{52FCF29F-30F1-C00B-EBF5-23D184B4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87" y="1506792"/>
            <a:ext cx="3392135" cy="481153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F6609D-C819-6554-8B6B-D569782EE1D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445488" y="2473436"/>
            <a:ext cx="2579345" cy="15879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C3B57B-7D4B-4B92-1893-9BA5433428FB}"/>
              </a:ext>
            </a:extLst>
          </p:cNvPr>
          <p:cNvSpPr txBox="1"/>
          <p:nvPr/>
        </p:nvSpPr>
        <p:spPr>
          <a:xfrm>
            <a:off x="3191945" y="5841353"/>
            <a:ext cx="2939903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Cooling power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1st stage ~ 115 W @ 80 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</a:rPr>
              <a:t>2nd stage ~ 18 W @ 20 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4010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1508</Words>
  <Application>Microsoft Office PowerPoint</Application>
  <PresentationFormat>On-screen Show (4:3)</PresentationFormat>
  <Paragraphs>274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ADLaM Display</vt:lpstr>
      <vt:lpstr>Arial</vt:lpstr>
      <vt:lpstr>Calibri</vt:lpstr>
      <vt:lpstr>Calibri Light</vt:lpstr>
      <vt:lpstr>Calibri-Bold</vt:lpstr>
      <vt:lpstr>Cambria Math</vt:lpstr>
      <vt:lpstr>CMBX7</vt:lpstr>
      <vt:lpstr>CMSS10</vt:lpstr>
      <vt:lpstr>Inter</vt:lpstr>
      <vt:lpstr>Palatino Linotype</vt:lpstr>
      <vt:lpstr>Tahoma</vt:lpstr>
      <vt:lpstr>Times New Roman</vt:lpstr>
      <vt:lpstr>Trebuchet MS</vt:lpstr>
      <vt:lpstr>Wingdings</vt:lpstr>
      <vt:lpstr>Wingdings 3</vt:lpstr>
      <vt:lpstr>Facet</vt:lpstr>
      <vt:lpstr>The SIDDHARTA-2 experiment  at DAΦNE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2022-10-18T08:34:14Z</dcterms:created>
  <dcterms:modified xsi:type="dcterms:W3CDTF">2023-11-17T15:50:50Z</dcterms:modified>
  <cp:category/>
</cp:coreProperties>
</file>