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86" r:id="rId3"/>
    <p:sldId id="261" r:id="rId4"/>
    <p:sldId id="262" r:id="rId5"/>
    <p:sldId id="260" r:id="rId6"/>
    <p:sldId id="264" r:id="rId7"/>
    <p:sldId id="265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85" r:id="rId17"/>
    <p:sldId id="277" r:id="rId18"/>
    <p:sldId id="267" r:id="rId19"/>
    <p:sldId id="278" r:id="rId20"/>
    <p:sldId id="287" r:id="rId21"/>
    <p:sldId id="279" r:id="rId22"/>
    <p:sldId id="280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7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94" autoAdjust="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2DF49-DFC4-4C06-9982-815CF1443DF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8DB3C-4F50-4080-90CA-252051E2D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8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8DB3C-4F50-4080-90CA-252051E2DF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7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D8E40E-50F8-F903-BD18-6CA0713F3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C37CA4-2465-D089-088C-B1EE258EB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4DFEF8-C11F-1F2B-DFC1-41A33547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870E-CDD6-4844-81CE-84E942F65020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B760AE-FBAB-AAA4-A029-42322CC5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7FEF9A-2DA2-E760-A43B-73690758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3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A6EB8-F323-28A8-0CC9-DC995C6A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27D383E-BC3A-45CC-AD13-0EC127282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596ACD-1545-B343-29DB-6E44AE79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9CB-B531-4F21-88F0-C3476B859122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C80200-1935-4F20-089B-EC36CD87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E8E5AB-F380-7348-5D3D-8BEE566C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5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BF97E91-19FA-6961-BA92-CE7E2BED6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85A6C8A-D2D4-486B-096D-362B29655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BFDF96-04BE-79F7-7760-D7C96E35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613-05C7-4D3E-8AF8-8EF3B82BA4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F00A68-435C-1342-106D-2EC5C4C3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629932-2FFE-C88C-067C-2AF3F797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0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4F316-DFA8-9372-49E0-E17D8900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5164F9-F6A7-7C49-9FC9-BD6EE2E5C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428372-6DD4-F843-B077-857B901F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8EC0-E6BF-4074-9CAD-5F02AF0C69F1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8B6366-DB1A-ED93-34C6-D3A0A9D8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12DE88-E371-E615-666F-E3F33720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8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0FE73-7DE2-62F7-AF6B-DA234498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033D03-2DBB-E5FC-E708-F501E908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2F436C-83F7-D3F9-25EA-49273DD34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E02A-0BE6-447F-AFD4-84F925BD7DD6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D438F3-17A1-F9CC-7024-DB46F1E2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87684B-7C98-CD35-54ED-80E39565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8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9CAB03-57A0-289F-6A86-C6211668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628894-6426-C24E-C5E2-833DCEB49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B572DF-F6F0-3703-7543-E4E91B3A0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8097C2A-B328-2C39-C043-E33C76C9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FEC9A-9FF2-4BCE-8AA1-E39424CFD0F9}" type="datetime1">
              <a:rPr lang="en-US" smtClean="0"/>
              <a:t>11/20/2023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0E4248-5B01-375B-508C-FEF91132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1736A91-420A-EBAC-E50B-D0349355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1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935196-2C90-B878-2A30-6D2C37AB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13404C-C97E-D183-7D55-23985ACE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9EA3717-7127-E3B3-E195-E4C282485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2FC1121-37A3-363C-D16C-9532B69B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F194860-832E-2699-ABB0-91449E0B7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87067F-4128-B669-615A-B32F7BD6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33218-062D-4ADB-85C1-5FA25F1EE812}" type="datetime1">
              <a:rPr lang="en-US" smtClean="0"/>
              <a:t>11/20/2023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A1FF562-9EC8-901E-3AE4-091AAC45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A733B0C-C0D3-4CE1-26D0-6F8AEA96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6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C558E-21B9-2743-4A72-FCAC0292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549F6C8-4D28-B71E-8CDC-6B6C07B1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6175-A954-48E4-8BF5-1529B4FAABD2}" type="datetime1">
              <a:rPr lang="en-US" smtClean="0"/>
              <a:t>11/20/2023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F5AB222-38A3-837B-0673-E7D2367E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94954B9-BF6D-D89A-E1B5-63BCEEED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89BE7AB-F9CA-D50E-5C50-232C0D4D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476E-9E0E-44D9-B232-55FE5C012630}" type="datetime1">
              <a:rPr lang="en-US" smtClean="0"/>
              <a:t>11/20/2023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4F7CB1F-63A7-17A2-3A45-58B10349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C12D9A-38C1-E345-02ED-095383E2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3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F51D9E-F578-9075-FA24-D26E963F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2CFFAA-134A-DCF3-28D8-2753F817D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C794689-64BA-9E48-340B-B47B5D075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FF38C3B-8103-C5AB-95D2-0A2A4CBF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286B-F76B-44C1-80EE-305E84CA05DA}" type="datetime1">
              <a:rPr lang="en-US" smtClean="0"/>
              <a:t>11/20/2023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FC4965E-0DFA-C428-F084-B573CC42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04C8C3-4475-5059-67C4-63B9E516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237BEF-66EF-4A91-3833-345361A4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46C9576-1A90-E491-F118-C66D76830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3C7F18-94CC-D5B7-C25E-D0DF660EA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6C5B88C-FC96-B175-1FE5-33BDB9E4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BAA-2F0F-4FED-AE2E-A43CDE94E6D0}" type="datetime1">
              <a:rPr lang="en-US" smtClean="0"/>
              <a:t>11/20/2023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DB983EA-DF7F-FF11-657F-901A997B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C103BF3-72C6-634F-B411-E25B6A03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9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BE96260-6AA5-39A8-09FD-66625469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5DF6AA-952F-F7C4-981A-00FD84B7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C33E4C-B683-9706-0843-D0D00158C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A2890-D307-4539-A36F-697A4E6CAD20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B7AA8E-690B-085C-E073-595525E2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17F20A-F378-4D13-C54A-216F68F55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A66EA-C9B5-492F-AD17-031C5A4E3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1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6">
            <a:extLst>
              <a:ext uri="{FF2B5EF4-FFF2-40B4-BE49-F238E27FC236}">
                <a16:creationId xmlns:a16="http://schemas.microsoft.com/office/drawing/2014/main" id="{FD4AD0ED-45F1-4AB2-8C18-7DED238A0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B7430622-9855-482E-98A8-1FAECC909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id="{715C76D5-716D-420A-ABDC-55BF6D9E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875022-E2DB-4A9E-8832-E7009F0E4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DBFBDCA6-4D2C-451E-8205-8C334DCEE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395B2B7-3263-461B-8800-669EBE884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27DC78-6D51-415D-878D-516F840FB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05FB7A-34E4-454E-80C1-3AF31F600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6EC0F8-CE39-4C95-B52D-033DBF561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C99DEFD-A11F-D64C-58F9-2D45D8E68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326" y="609600"/>
            <a:ext cx="8229600" cy="2135085"/>
          </a:xfrm>
          <a:noFill/>
        </p:spPr>
        <p:txBody>
          <a:bodyPr anchor="b">
            <a:norm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Analysis of </a:t>
            </a:r>
            <a:r>
              <a:rPr lang="pl-PL" sz="4800" b="1" dirty="0" err="1">
                <a:solidFill>
                  <a:schemeClr val="bg1"/>
                </a:solidFill>
              </a:rPr>
              <a:t>positronium</a:t>
            </a:r>
            <a:r>
              <a:rPr lang="pl-PL" sz="4800" b="1" dirty="0">
                <a:solidFill>
                  <a:schemeClr val="bg1"/>
                </a:solidFill>
              </a:rPr>
              <a:t> </a:t>
            </a:r>
            <a:r>
              <a:rPr lang="pl-PL" sz="4800" b="1" dirty="0" err="1">
                <a:solidFill>
                  <a:schemeClr val="bg1"/>
                </a:solidFill>
              </a:rPr>
              <a:t>decays</a:t>
            </a:r>
            <a:r>
              <a:rPr lang="pl-PL" sz="4800" b="1" dirty="0">
                <a:solidFill>
                  <a:schemeClr val="bg1"/>
                </a:solidFill>
              </a:rPr>
              <a:t> by the J-PET </a:t>
            </a:r>
            <a:r>
              <a:rPr lang="pl-PL" sz="4800" b="1" dirty="0" err="1">
                <a:solidFill>
                  <a:schemeClr val="bg1"/>
                </a:solidFill>
              </a:rPr>
              <a:t>detector</a:t>
            </a:r>
            <a:r>
              <a:rPr lang="pl-PL" sz="4800" b="1" dirty="0">
                <a:solidFill>
                  <a:schemeClr val="bg1"/>
                </a:solidFill>
              </a:rPr>
              <a:t> for the </a:t>
            </a:r>
            <a:r>
              <a:rPr lang="pl-PL" sz="4800" b="1" dirty="0" err="1">
                <a:solidFill>
                  <a:schemeClr val="bg1"/>
                </a:solidFill>
              </a:rPr>
              <a:t>medical</a:t>
            </a:r>
            <a:r>
              <a:rPr lang="pl-PL" sz="4800" b="1" dirty="0">
                <a:solidFill>
                  <a:schemeClr val="bg1"/>
                </a:solidFill>
              </a:rPr>
              <a:t> and </a:t>
            </a:r>
            <a:r>
              <a:rPr lang="pl-PL" sz="4800" b="1" dirty="0" err="1">
                <a:solidFill>
                  <a:schemeClr val="bg1"/>
                </a:solidFill>
              </a:rPr>
              <a:t>fundamental</a:t>
            </a:r>
            <a:r>
              <a:rPr lang="pl-PL" sz="4800" b="1" dirty="0">
                <a:solidFill>
                  <a:schemeClr val="bg1"/>
                </a:solidFill>
              </a:rPr>
              <a:t> </a:t>
            </a:r>
            <a:r>
              <a:rPr lang="pl-PL" sz="4800" b="1" dirty="0" err="1">
                <a:solidFill>
                  <a:schemeClr val="bg1"/>
                </a:solidFill>
              </a:rPr>
              <a:t>studies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E238360-3DC0-4CA4-1454-016B2E132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5030" y="2957643"/>
            <a:ext cx="8229600" cy="2607079"/>
          </a:xfrm>
          <a:noFill/>
        </p:spPr>
        <p:txBody>
          <a:bodyPr anchor="t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K. Dulski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on </a:t>
            </a:r>
            <a:r>
              <a:rPr lang="pl-PL" dirty="0" err="1">
                <a:solidFill>
                  <a:schemeClr val="bg1"/>
                </a:solidFill>
              </a:rPr>
              <a:t>behalf</a:t>
            </a:r>
            <a:r>
              <a:rPr lang="pl-PL" dirty="0">
                <a:solidFill>
                  <a:schemeClr val="bg1"/>
                </a:solidFill>
              </a:rPr>
              <a:t> of the J-PET </a:t>
            </a:r>
            <a:r>
              <a:rPr lang="pl-PL" dirty="0" err="1">
                <a:solidFill>
                  <a:schemeClr val="bg1"/>
                </a:solidFill>
              </a:rPr>
              <a:t>collaboration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20.11.2023</a:t>
            </a:r>
          </a:p>
          <a:p>
            <a:r>
              <a:rPr lang="pl-PL" dirty="0">
                <a:solidFill>
                  <a:schemeClr val="bg1"/>
                </a:solidFill>
              </a:rPr>
              <a:t>ALPACA: modern </a:t>
            </a:r>
            <a:r>
              <a:rPr lang="pl-PL" dirty="0" err="1">
                <a:solidFill>
                  <a:schemeClr val="bg1"/>
                </a:solidFill>
              </a:rPr>
              <a:t>algorithms</a:t>
            </a:r>
            <a:r>
              <a:rPr lang="pl-PL" dirty="0">
                <a:solidFill>
                  <a:schemeClr val="bg1"/>
                </a:solidFill>
              </a:rPr>
              <a:t> in </a:t>
            </a:r>
            <a:r>
              <a:rPr lang="pl-PL" dirty="0" err="1">
                <a:solidFill>
                  <a:schemeClr val="bg1"/>
                </a:solidFill>
              </a:rPr>
              <a:t>machine</a:t>
            </a:r>
            <a:r>
              <a:rPr lang="pl-PL" dirty="0">
                <a:solidFill>
                  <a:schemeClr val="bg1"/>
                </a:solidFill>
              </a:rPr>
              <a:t> learning and data </a:t>
            </a:r>
            <a:r>
              <a:rPr lang="pl-PL" dirty="0" err="1">
                <a:solidFill>
                  <a:schemeClr val="bg1"/>
                </a:solidFill>
              </a:rPr>
              <a:t>analysis</a:t>
            </a:r>
            <a:r>
              <a:rPr lang="pl-PL" dirty="0">
                <a:solidFill>
                  <a:schemeClr val="bg1"/>
                </a:solidFill>
              </a:rPr>
              <a:t>: from </a:t>
            </a:r>
            <a:r>
              <a:rPr lang="pl-PL" dirty="0" err="1">
                <a:solidFill>
                  <a:schemeClr val="bg1"/>
                </a:solidFill>
              </a:rPr>
              <a:t>medical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physics</a:t>
            </a:r>
            <a:r>
              <a:rPr lang="pl-PL" dirty="0">
                <a:solidFill>
                  <a:schemeClr val="bg1"/>
                </a:solidFill>
              </a:rPr>
              <a:t> to </a:t>
            </a:r>
            <a:r>
              <a:rPr lang="pl-PL" dirty="0" err="1">
                <a:solidFill>
                  <a:schemeClr val="bg1"/>
                </a:solidFill>
              </a:rPr>
              <a:t>research</a:t>
            </a:r>
            <a:r>
              <a:rPr lang="pl-PL" dirty="0">
                <a:solidFill>
                  <a:schemeClr val="bg1"/>
                </a:solidFill>
              </a:rPr>
              <a:t> with </a:t>
            </a:r>
            <a:r>
              <a:rPr lang="pl-PL" dirty="0" err="1">
                <a:solidFill>
                  <a:schemeClr val="bg1"/>
                </a:solidFill>
              </a:rPr>
              <a:t>accelerators</a:t>
            </a:r>
            <a:r>
              <a:rPr lang="pl-PL" dirty="0">
                <a:solidFill>
                  <a:schemeClr val="bg1"/>
                </a:solidFill>
              </a:rPr>
              <a:t> and in underground laboratories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162FBC-1EE8-4355-8B2B-CB9A5B4B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940EF9-7ECF-49BA-8F14-5EBC7ADE0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F9A5AE3-5A1E-4528-BDC2-D32A66EFF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9C6801-3BB8-4C41-9385-D9CE4F148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8EA6929-FF51-4E95-8E16-80E9F371A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E91CBD-B19A-4299-90BD-CC3AB6976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6CE109B-4241-4CF1-B587-868774BB4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107650-C271-404F-98D8-BB8E7E030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F01725-EDBB-493E-A610-EF9ACBABB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C8E2A80-F420-488D-AE39-E20BC61B1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58A20B2-85E4-4C64-A75F-376DA772A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8BDCE8-2392-4F5E-B6B4-AD19C903B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Obraz 46">
            <a:extLst>
              <a:ext uri="{FF2B5EF4-FFF2-40B4-BE49-F238E27FC236}">
                <a16:creationId xmlns:a16="http://schemas.microsoft.com/office/drawing/2014/main" id="{157FB364-86A3-951F-4EC1-513882944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742" y="5413430"/>
            <a:ext cx="3170778" cy="11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8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selection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10</a:t>
            </a:fld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DB4C1C-71BB-2AF0-CFA0-96D480019C5D}"/>
              </a:ext>
            </a:extLst>
          </p:cNvPr>
          <p:cNvSpPr txBox="1"/>
          <p:nvPr/>
        </p:nvSpPr>
        <p:spPr>
          <a:xfrm>
            <a:off x="8241609" y="4517580"/>
            <a:ext cx="4036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Nuclear Inst. and Methods in Physics Research, A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1008 (2021) 165452</a:t>
            </a: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</a:p>
          <a:p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31C6CBC-0154-848D-2053-A1936542C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29" y="27670"/>
            <a:ext cx="5916314" cy="4483067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FC30897C-B586-B449-50B3-1E6D702FCB67}"/>
              </a:ext>
            </a:extLst>
          </p:cNvPr>
          <p:cNvGrpSpPr/>
          <p:nvPr/>
        </p:nvGrpSpPr>
        <p:grpSpPr>
          <a:xfrm>
            <a:off x="361967" y="1505054"/>
            <a:ext cx="2125490" cy="756000"/>
            <a:chOff x="361967" y="1505054"/>
            <a:chExt cx="2125490" cy="756000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B7B1A732-FB68-5DBE-AF7F-C79D3940276E}"/>
                </a:ext>
              </a:extLst>
            </p:cNvPr>
            <p:cNvSpPr/>
            <p:nvPr/>
          </p:nvSpPr>
          <p:spPr>
            <a:xfrm>
              <a:off x="1046859" y="1505054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00206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ze strzałką 14">
              <a:extLst>
                <a:ext uri="{FF2B5EF4-FFF2-40B4-BE49-F238E27FC236}">
                  <a16:creationId xmlns:a16="http://schemas.microsoft.com/office/drawing/2014/main" id="{DF4803CF-D762-9D9B-98B8-965A0362B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967" y="1888207"/>
              <a:ext cx="68400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0199D370-A1C2-F2BA-62DA-266C9BF74D45}"/>
                </a:ext>
              </a:extLst>
            </p:cNvPr>
            <p:cNvCxnSpPr>
              <a:cxnSpLocks/>
            </p:cNvCxnSpPr>
            <p:nvPr/>
          </p:nvCxnSpPr>
          <p:spPr>
            <a:xfrm>
              <a:off x="1801967" y="1888207"/>
              <a:ext cx="68549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7C0C8DCA-8550-706B-EBC6-FA489BA5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8" y="3463106"/>
            <a:ext cx="5995368" cy="280474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D291A29-68D8-532B-A944-F62F3529E0ED}"/>
              </a:ext>
            </a:extLst>
          </p:cNvPr>
          <p:cNvSpPr txBox="1"/>
          <p:nvPr/>
        </p:nvSpPr>
        <p:spPr>
          <a:xfrm>
            <a:off x="876167" y="2403147"/>
            <a:ext cx="16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2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selection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11</a:t>
            </a:fld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DB4C1C-71BB-2AF0-CFA0-96D480019C5D}"/>
              </a:ext>
            </a:extLst>
          </p:cNvPr>
          <p:cNvSpPr txBox="1"/>
          <p:nvPr/>
        </p:nvSpPr>
        <p:spPr>
          <a:xfrm>
            <a:off x="8241609" y="4517580"/>
            <a:ext cx="4036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Nuclear Inst. and Methods in Physics Research, A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1008 (2021) 165452</a:t>
            </a: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</a:p>
          <a:p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31C6CBC-0154-848D-2053-A1936542C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29" y="27670"/>
            <a:ext cx="5916314" cy="448306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86FA359-B56C-BA9C-7C1D-AF4788258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4"/>
          <a:stretch/>
        </p:blipFill>
        <p:spPr>
          <a:xfrm>
            <a:off x="13744" y="3466975"/>
            <a:ext cx="6032293" cy="2812769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014FBA11-9F82-F357-4E7D-9C095E1427DF}"/>
              </a:ext>
            </a:extLst>
          </p:cNvPr>
          <p:cNvGrpSpPr/>
          <p:nvPr/>
        </p:nvGrpSpPr>
        <p:grpSpPr>
          <a:xfrm>
            <a:off x="3372971" y="1262622"/>
            <a:ext cx="1592296" cy="1688936"/>
            <a:chOff x="3450601" y="1307179"/>
            <a:chExt cx="1592296" cy="1688936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AC4A116A-5E27-86CA-06B1-1B0B6F080841}"/>
                </a:ext>
              </a:extLst>
            </p:cNvPr>
            <p:cNvSpPr/>
            <p:nvPr/>
          </p:nvSpPr>
          <p:spPr>
            <a:xfrm>
              <a:off x="3885826" y="1729090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40565C5A-5FFE-6AD0-04E7-45AEA1280FD6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4263826" y="1307179"/>
              <a:ext cx="2212" cy="421911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>
              <a:extLst>
                <a:ext uri="{FF2B5EF4-FFF2-40B4-BE49-F238E27FC236}">
                  <a16:creationId xmlns:a16="http://schemas.microsoft.com/office/drawing/2014/main" id="{7D5B9A14-55F0-2B1B-B9D7-54817E62EE0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H="1">
              <a:off x="3450601" y="2374376"/>
              <a:ext cx="545939" cy="62173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FBF5A75A-A265-5EEC-9ADC-A746F1577A41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>
              <a:off x="4531112" y="2374376"/>
              <a:ext cx="511785" cy="57601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F44B4F0-44CB-6033-DF60-FC9AEF4C61BD}"/>
              </a:ext>
            </a:extLst>
          </p:cNvPr>
          <p:cNvSpPr txBox="1"/>
          <p:nvPr/>
        </p:nvSpPr>
        <p:spPr>
          <a:xfrm>
            <a:off x="4803363" y="1914167"/>
            <a:ext cx="16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7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selection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imaging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12</a:t>
            </a:fld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1E1FD94-8685-2318-33A1-048337EDB8A9}"/>
              </a:ext>
            </a:extLst>
          </p:cNvPr>
          <p:cNvSpPr txBox="1"/>
          <p:nvPr/>
        </p:nvSpPr>
        <p:spPr>
          <a:xfrm>
            <a:off x="8241609" y="4517580"/>
            <a:ext cx="3947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Nuclear Inst. and Methods in Physics Research, A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1008 (2021) 165452</a:t>
            </a: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</a:p>
          <a:p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164E886-3540-A881-C548-E4EB8D1B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847" y="94282"/>
            <a:ext cx="6573106" cy="444444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D72C8BE-B6FE-CB9C-3523-B93973F19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448"/>
          <a:stretch/>
        </p:blipFill>
        <p:spPr>
          <a:xfrm>
            <a:off x="514224" y="2259347"/>
            <a:ext cx="4192040" cy="210576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9F8ADC5-0B5F-0895-0C40-8EC4D326B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75" b="382"/>
          <a:stretch/>
        </p:blipFill>
        <p:spPr>
          <a:xfrm>
            <a:off x="494560" y="4683519"/>
            <a:ext cx="4192040" cy="1897626"/>
          </a:xfrm>
          <a:prstGeom prst="rect">
            <a:avLst/>
          </a:prstGeom>
        </p:spPr>
      </p:pic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43D40596-A282-E925-F8E0-150F384CFC20}"/>
              </a:ext>
            </a:extLst>
          </p:cNvPr>
          <p:cNvCxnSpPr>
            <a:cxnSpLocks/>
          </p:cNvCxnSpPr>
          <p:nvPr/>
        </p:nvCxnSpPr>
        <p:spPr>
          <a:xfrm>
            <a:off x="1674980" y="2526104"/>
            <a:ext cx="434826" cy="152779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8EB97E41-33C1-6EFD-E8F9-88E98D0784D2}"/>
              </a:ext>
            </a:extLst>
          </p:cNvPr>
          <p:cNvCxnSpPr>
            <a:cxnSpLocks/>
          </p:cNvCxnSpPr>
          <p:nvPr/>
        </p:nvCxnSpPr>
        <p:spPr>
          <a:xfrm flipV="1">
            <a:off x="1919781" y="2506440"/>
            <a:ext cx="190025" cy="572577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az 48">
            <a:extLst>
              <a:ext uri="{FF2B5EF4-FFF2-40B4-BE49-F238E27FC236}">
                <a16:creationId xmlns:a16="http://schemas.microsoft.com/office/drawing/2014/main" id="{021D841D-F056-0B27-924E-F6EC96E96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5" b="50000"/>
          <a:stretch/>
        </p:blipFill>
        <p:spPr>
          <a:xfrm>
            <a:off x="279616" y="1715025"/>
            <a:ext cx="1303777" cy="9964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0" name="Owal 49">
            <a:extLst>
              <a:ext uri="{FF2B5EF4-FFF2-40B4-BE49-F238E27FC236}">
                <a16:creationId xmlns:a16="http://schemas.microsoft.com/office/drawing/2014/main" id="{5E00992E-372E-1B6D-31A5-3DB2D21D1D52}"/>
              </a:ext>
            </a:extLst>
          </p:cNvPr>
          <p:cNvSpPr/>
          <p:nvPr/>
        </p:nvSpPr>
        <p:spPr>
          <a:xfrm>
            <a:off x="1736607" y="3038110"/>
            <a:ext cx="288000" cy="28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pole tekstowe 51">
                <a:extLst>
                  <a:ext uri="{FF2B5EF4-FFF2-40B4-BE49-F238E27FC236}">
                    <a16:creationId xmlns:a16="http://schemas.microsoft.com/office/drawing/2014/main" id="{BC4CA47D-B294-C1ED-C4CF-A26AD0AF1A21}"/>
                  </a:ext>
                </a:extLst>
              </p:cNvPr>
              <p:cNvSpPr txBox="1"/>
              <p:nvPr/>
            </p:nvSpPr>
            <p:spPr>
              <a:xfrm>
                <a:off x="5551324" y="6101902"/>
                <a:ext cx="3289251" cy="595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𝐿𝐹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𝒂𝒏𝒏𝒊</m:t>
                              </m:r>
                              <m: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𝒂𝒏𝒏𝒊</m:t>
                              </m:r>
                              <m:r>
                                <a:rPr lang="pl-PL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𝒅𝒆𝒆𝒙</m:t>
                          </m:r>
                        </m:sub>
                      </m:sSub>
                    </m:oMath>
                  </m:oMathPara>
                </a14:m>
                <a:endParaRPr lang="pl-PL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pole tekstowe 51">
                <a:extLst>
                  <a:ext uri="{FF2B5EF4-FFF2-40B4-BE49-F238E27FC236}">
                    <a16:creationId xmlns:a16="http://schemas.microsoft.com/office/drawing/2014/main" id="{BC4CA47D-B294-C1ED-C4CF-A26AD0AF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324" y="6101902"/>
                <a:ext cx="3289251" cy="595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3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selection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imaging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13</a:t>
            </a:fld>
            <a:endParaRPr lang="en-US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D72C8BE-B6FE-CB9C-3523-B93973F19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48"/>
          <a:stretch/>
        </p:blipFill>
        <p:spPr>
          <a:xfrm>
            <a:off x="514224" y="2259347"/>
            <a:ext cx="4192040" cy="2105762"/>
          </a:xfrm>
          <a:prstGeom prst="rect">
            <a:avLst/>
          </a:prstGeom>
        </p:spPr>
      </p:pic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43D40596-A282-E925-F8E0-150F384CFC20}"/>
              </a:ext>
            </a:extLst>
          </p:cNvPr>
          <p:cNvCxnSpPr>
            <a:cxnSpLocks/>
          </p:cNvCxnSpPr>
          <p:nvPr/>
        </p:nvCxnSpPr>
        <p:spPr>
          <a:xfrm>
            <a:off x="1674980" y="2526104"/>
            <a:ext cx="434826" cy="152779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8EB97E41-33C1-6EFD-E8F9-88E98D0784D2}"/>
              </a:ext>
            </a:extLst>
          </p:cNvPr>
          <p:cNvCxnSpPr>
            <a:cxnSpLocks/>
          </p:cNvCxnSpPr>
          <p:nvPr/>
        </p:nvCxnSpPr>
        <p:spPr>
          <a:xfrm flipV="1">
            <a:off x="1919781" y="2506440"/>
            <a:ext cx="190025" cy="572577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az 48">
            <a:extLst>
              <a:ext uri="{FF2B5EF4-FFF2-40B4-BE49-F238E27FC236}">
                <a16:creationId xmlns:a16="http://schemas.microsoft.com/office/drawing/2014/main" id="{021D841D-F056-0B27-924E-F6EC96E96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5" b="50000"/>
          <a:stretch/>
        </p:blipFill>
        <p:spPr>
          <a:xfrm>
            <a:off x="279616" y="1715025"/>
            <a:ext cx="1303777" cy="9964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0" name="Owal 49">
            <a:extLst>
              <a:ext uri="{FF2B5EF4-FFF2-40B4-BE49-F238E27FC236}">
                <a16:creationId xmlns:a16="http://schemas.microsoft.com/office/drawing/2014/main" id="{5E00992E-372E-1B6D-31A5-3DB2D21D1D52}"/>
              </a:ext>
            </a:extLst>
          </p:cNvPr>
          <p:cNvSpPr/>
          <p:nvPr/>
        </p:nvSpPr>
        <p:spPr>
          <a:xfrm>
            <a:off x="1736607" y="3038110"/>
            <a:ext cx="288000" cy="28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44315E28-EC90-4B65-0CEC-1C734BBA3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92" b="50938"/>
          <a:stretch/>
        </p:blipFill>
        <p:spPr>
          <a:xfrm>
            <a:off x="5713254" y="35658"/>
            <a:ext cx="3350969" cy="276228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3D017C2-141A-A5ED-4B08-8E2C941C2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" t="49418" r="55184" b="1520"/>
          <a:stretch/>
        </p:blipFill>
        <p:spPr>
          <a:xfrm>
            <a:off x="9063801" y="39328"/>
            <a:ext cx="2941607" cy="2762290"/>
          </a:xfrm>
          <a:prstGeom prst="rect">
            <a:avLst/>
          </a:prstGeom>
        </p:spPr>
      </p:pic>
      <p:sp>
        <p:nvSpPr>
          <p:cNvPr id="23" name="Owal 22">
            <a:extLst>
              <a:ext uri="{FF2B5EF4-FFF2-40B4-BE49-F238E27FC236}">
                <a16:creationId xmlns:a16="http://schemas.microsoft.com/office/drawing/2014/main" id="{73FE56FC-5F2A-80ED-0983-DEB512497346}"/>
              </a:ext>
            </a:extLst>
          </p:cNvPr>
          <p:cNvSpPr/>
          <p:nvPr/>
        </p:nvSpPr>
        <p:spPr>
          <a:xfrm>
            <a:off x="7135242" y="1085751"/>
            <a:ext cx="288000" cy="288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99ED3054-7721-ED13-556D-0DF9AB9AB138}"/>
              </a:ext>
            </a:extLst>
          </p:cNvPr>
          <p:cNvSpPr/>
          <p:nvPr/>
        </p:nvSpPr>
        <p:spPr>
          <a:xfrm>
            <a:off x="7450523" y="1077125"/>
            <a:ext cx="288000" cy="28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322DDA23-5CC2-11B2-006B-45200AB318FF}"/>
              </a:ext>
            </a:extLst>
          </p:cNvPr>
          <p:cNvSpPr/>
          <p:nvPr/>
        </p:nvSpPr>
        <p:spPr>
          <a:xfrm>
            <a:off x="7297897" y="1365125"/>
            <a:ext cx="288000" cy="288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Obraz 51">
            <a:extLst>
              <a:ext uri="{FF2B5EF4-FFF2-40B4-BE49-F238E27FC236}">
                <a16:creationId xmlns:a16="http://schemas.microsoft.com/office/drawing/2014/main" id="{D6F63FFA-A0B4-A8B7-0A05-9B29FA6A8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9" r="52547"/>
          <a:stretch/>
        </p:blipFill>
        <p:spPr>
          <a:xfrm>
            <a:off x="5370789" y="3985033"/>
            <a:ext cx="3350970" cy="2755952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404B0359-DB15-1F41-2346-0FEE3ACF5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092" b="51321"/>
          <a:stretch/>
        </p:blipFill>
        <p:spPr>
          <a:xfrm>
            <a:off x="8718259" y="4750049"/>
            <a:ext cx="2077260" cy="1990936"/>
          </a:xfrm>
          <a:prstGeom prst="rect">
            <a:avLst/>
          </a:prstGeom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0FA5555C-1E88-0C14-497F-6A467FE83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392" t="49168" r="700" b="2153"/>
          <a:stretch/>
        </p:blipFill>
        <p:spPr>
          <a:xfrm>
            <a:off x="8726540" y="2778641"/>
            <a:ext cx="2073198" cy="1987043"/>
          </a:xfrm>
          <a:prstGeom prst="rect">
            <a:avLst/>
          </a:prstGeom>
        </p:spPr>
      </p:pic>
      <p:sp>
        <p:nvSpPr>
          <p:cNvPr id="55" name="Owal 54">
            <a:extLst>
              <a:ext uri="{FF2B5EF4-FFF2-40B4-BE49-F238E27FC236}">
                <a16:creationId xmlns:a16="http://schemas.microsoft.com/office/drawing/2014/main" id="{AEFA18FA-F895-8734-ECA6-3BEE9A645C9A}"/>
              </a:ext>
            </a:extLst>
          </p:cNvPr>
          <p:cNvSpPr/>
          <p:nvPr/>
        </p:nvSpPr>
        <p:spPr>
          <a:xfrm>
            <a:off x="7120883" y="4925244"/>
            <a:ext cx="252000" cy="252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6685EFD0-16C6-8D40-E979-5524AD6646B2}"/>
              </a:ext>
            </a:extLst>
          </p:cNvPr>
          <p:cNvSpPr/>
          <p:nvPr/>
        </p:nvSpPr>
        <p:spPr>
          <a:xfrm>
            <a:off x="6844962" y="5210234"/>
            <a:ext cx="252000" cy="252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id="{6C568133-451E-7947-14B3-FF30427CF2D2}"/>
              </a:ext>
            </a:extLst>
          </p:cNvPr>
          <p:cNvSpPr/>
          <p:nvPr/>
        </p:nvSpPr>
        <p:spPr>
          <a:xfrm>
            <a:off x="6844962" y="4925244"/>
            <a:ext cx="252000" cy="252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C68C08F3-EAEB-2C2B-B5D5-1428C9A6448E}"/>
              </a:ext>
            </a:extLst>
          </p:cNvPr>
          <p:cNvSpPr/>
          <p:nvPr/>
        </p:nvSpPr>
        <p:spPr>
          <a:xfrm>
            <a:off x="7123469" y="5204618"/>
            <a:ext cx="252000" cy="25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Obraz 58">
            <a:extLst>
              <a:ext uri="{FF2B5EF4-FFF2-40B4-BE49-F238E27FC236}">
                <a16:creationId xmlns:a16="http://schemas.microsoft.com/office/drawing/2014/main" id="{DAFA7529-DCC6-7527-24DF-0B0E238EA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75" b="382"/>
          <a:stretch/>
        </p:blipFill>
        <p:spPr>
          <a:xfrm>
            <a:off x="494560" y="4683519"/>
            <a:ext cx="4192040" cy="1897626"/>
          </a:xfrm>
          <a:prstGeom prst="rect">
            <a:avLst/>
          </a:prstGeom>
        </p:spPr>
      </p:pic>
      <p:sp>
        <p:nvSpPr>
          <p:cNvPr id="60" name="pole tekstowe 59">
            <a:extLst>
              <a:ext uri="{FF2B5EF4-FFF2-40B4-BE49-F238E27FC236}">
                <a16:creationId xmlns:a16="http://schemas.microsoft.com/office/drawing/2014/main" id="{707EE242-B66B-30BC-0AE5-30CDFD58858B}"/>
              </a:ext>
            </a:extLst>
          </p:cNvPr>
          <p:cNvSpPr txBox="1"/>
          <p:nvPr/>
        </p:nvSpPr>
        <p:spPr>
          <a:xfrm>
            <a:off x="5036403" y="3147464"/>
            <a:ext cx="3713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  <a:ea typeface="Cambria" panose="02040503050406030204" pitchFamily="18" charset="0"/>
              </a:rPr>
              <a:t>P. Moskal, K. Dulski et al., Science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  <a:ea typeface="Cambria" panose="02040503050406030204" pitchFamily="18" charset="0"/>
              </a:rPr>
              <a:t>Advances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  <a:ea typeface="Cambria" panose="02040503050406030204" pitchFamily="18" charset="0"/>
              </a:rPr>
              <a:t> 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(2021) eabh4394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42701" cy="2675333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imaging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14</a:t>
            </a:fld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10FE8D-4130-0B62-EB0D-9A5BE80D8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84"/>
          <a:stretch/>
        </p:blipFill>
        <p:spPr>
          <a:xfrm>
            <a:off x="7785875" y="3358370"/>
            <a:ext cx="3721221" cy="28799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72A807A-2927-03BC-0D9F-8C96E51BC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28"/>
          <a:stretch/>
        </p:blipFill>
        <p:spPr>
          <a:xfrm>
            <a:off x="7779562" y="616314"/>
            <a:ext cx="3873261" cy="27426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7BFAB60-2A3C-FB7D-E030-909BB126E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92" b="50938"/>
          <a:stretch/>
        </p:blipFill>
        <p:spPr>
          <a:xfrm>
            <a:off x="4427879" y="610588"/>
            <a:ext cx="3350969" cy="27622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18EDE54-01CD-CCCC-1F56-3A48FD3F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9" r="52547"/>
          <a:stretch/>
        </p:blipFill>
        <p:spPr>
          <a:xfrm>
            <a:off x="4427879" y="3373990"/>
            <a:ext cx="3350970" cy="27559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1146FFC-F392-09F1-DDBA-53A40A69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2" t="51648" r="33069" b="11373"/>
          <a:stretch/>
        </p:blipFill>
        <p:spPr>
          <a:xfrm>
            <a:off x="923702" y="3405583"/>
            <a:ext cx="2598826" cy="201077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09D5CEC-BDF5-1F60-B9ED-E5BCF0F1D529}"/>
              </a:ext>
            </a:extLst>
          </p:cNvPr>
          <p:cNvSpPr txBox="1"/>
          <p:nvPr/>
        </p:nvSpPr>
        <p:spPr>
          <a:xfrm>
            <a:off x="272831" y="5463814"/>
            <a:ext cx="3947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  <a:ea typeface="Cambria" panose="02040503050406030204" pitchFamily="18" charset="0"/>
              </a:rPr>
              <a:t>P. Moskal, K. Dulski et al., Science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  <a:ea typeface="Cambria" panose="02040503050406030204" pitchFamily="18" charset="0"/>
              </a:rPr>
              <a:t>Advances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  <a:ea typeface="Cambria" panose="02040503050406030204" pitchFamily="18" charset="0"/>
              </a:rPr>
              <a:t> 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(2021) eabh4394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Fitting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with PALS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Avalanche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:</a:t>
            </a:r>
          </a:p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Acta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Phys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 Pol. A 132 (2017) 1637</a:t>
            </a:r>
          </a:p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Acta.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Phys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 Pol. A 137 (2020) 167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4C93370-E27C-393E-D556-1D79E06FFAD9}"/>
              </a:ext>
            </a:extLst>
          </p:cNvPr>
          <p:cNvSpPr txBox="1"/>
          <p:nvPr/>
        </p:nvSpPr>
        <p:spPr>
          <a:xfrm>
            <a:off x="7233382" y="6305694"/>
            <a:ext cx="394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>
                <a:solidFill>
                  <a:schemeClr val="bg1"/>
                </a:solidFill>
                <a:latin typeface="Sitka Text" pitchFamily="2" charset="0"/>
              </a:rPr>
              <a:t>Study</a:t>
            </a:r>
            <a:r>
              <a:rPr lang="pl-PL" sz="1200" dirty="0">
                <a:solidFill>
                  <a:schemeClr val="bg1"/>
                </a:solidFill>
                <a:latin typeface="Sitka Text" pitchFamily="2" charset="0"/>
              </a:rPr>
              <a:t> of </a:t>
            </a:r>
            <a:r>
              <a:rPr lang="pl-PL" sz="1200" dirty="0" err="1">
                <a:solidFill>
                  <a:schemeClr val="bg1"/>
                </a:solidFill>
                <a:latin typeface="Sitka Text" pitchFamily="2" charset="0"/>
              </a:rPr>
              <a:t>positronium</a:t>
            </a:r>
            <a:r>
              <a:rPr lang="pl-PL" sz="1200" dirty="0">
                <a:solidFill>
                  <a:schemeClr val="bg1"/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Sitka Text" pitchFamily="2" charset="0"/>
              </a:rPr>
              <a:t>lifetime</a:t>
            </a:r>
            <a:r>
              <a:rPr lang="pl-PL" sz="1200" dirty="0">
                <a:solidFill>
                  <a:schemeClr val="bg1"/>
                </a:solidFill>
                <a:latin typeface="Sitka Text" pitchFamily="2" charset="0"/>
              </a:rPr>
              <a:t> in </a:t>
            </a:r>
            <a:r>
              <a:rPr lang="pl-PL" sz="1200" dirty="0" err="1">
                <a:solidFill>
                  <a:schemeClr val="bg1"/>
                </a:solidFill>
                <a:latin typeface="Sitka Text" pitchFamily="2" charset="0"/>
              </a:rPr>
              <a:t>different</a:t>
            </a:r>
            <a:r>
              <a:rPr lang="pl-PL" sz="1200" dirty="0">
                <a:solidFill>
                  <a:schemeClr val="bg1"/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Sitka Text" pitchFamily="2" charset="0"/>
              </a:rPr>
              <a:t>tissues</a:t>
            </a:r>
            <a:r>
              <a:rPr lang="pl-PL" sz="1200" dirty="0">
                <a:solidFill>
                  <a:schemeClr val="bg1"/>
                </a:solidFill>
                <a:latin typeface="Sitka Text" pitchFamily="2" charset="0"/>
              </a:rPr>
              <a:t>:</a:t>
            </a:r>
          </a:p>
          <a:p>
            <a:r>
              <a:rPr lang="pl-PL" sz="1200" dirty="0">
                <a:solidFill>
                  <a:schemeClr val="bg1"/>
                </a:solidFill>
                <a:latin typeface="Sitka Text" pitchFamily="2" charset="0"/>
              </a:rPr>
              <a:t>P. Moskal et al., </a:t>
            </a:r>
            <a:r>
              <a:rPr lang="en-GB" sz="1200" dirty="0">
                <a:solidFill>
                  <a:schemeClr val="bg1"/>
                </a:solidFill>
                <a:latin typeface="Sitka Text" pitchFamily="2" charset="0"/>
              </a:rPr>
              <a:t>EJNMMI Phys. </a:t>
            </a: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(2023) 22</a:t>
            </a:r>
            <a:endParaRPr lang="pl-PL" sz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6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292081" cy="143029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imaging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15</a:t>
            </a:fld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FA578E-3BAE-3297-AA13-EC8894ED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9" y="2391793"/>
            <a:ext cx="5939037" cy="17631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22E934-2868-CC83-225A-8E7E718B2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06" t="37941" r="62528" b="19791"/>
          <a:stretch/>
        </p:blipFill>
        <p:spPr>
          <a:xfrm>
            <a:off x="7092374" y="3159018"/>
            <a:ext cx="1881852" cy="356073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F467355-88C3-5336-F49D-64AEE940670A}"/>
              </a:ext>
            </a:extLst>
          </p:cNvPr>
          <p:cNvSpPr txBox="1"/>
          <p:nvPr/>
        </p:nvSpPr>
        <p:spPr>
          <a:xfrm>
            <a:off x="7617241" y="281482"/>
            <a:ext cx="3155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R. </a:t>
            </a:r>
            <a:r>
              <a:rPr lang="en-GB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Shopa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and K. </a:t>
            </a:r>
            <a:r>
              <a:rPr lang="en-GB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Dulski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,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Bio-Algorithms and Med-Systems 2022; 18(1): 135-143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8ED5D40-C277-C135-37E2-089218AC5C1D}"/>
              </a:ext>
            </a:extLst>
          </p:cNvPr>
          <p:cNvSpPr txBox="1"/>
          <p:nvPr/>
        </p:nvSpPr>
        <p:spPr>
          <a:xfrm>
            <a:off x="2144268" y="2054572"/>
            <a:ext cx="3155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K. Dulski 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rgbClr val="637954"/>
              </a:solidFill>
              <a:latin typeface="Sitka Text" pitchFamily="2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C01F08F-BEDB-0868-7F8F-AE2D509A7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4" t="28176" r="52171" b="30586"/>
          <a:stretch/>
        </p:blipFill>
        <p:spPr>
          <a:xfrm>
            <a:off x="6954586" y="829733"/>
            <a:ext cx="4152923" cy="235215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4423852-0CE4-C156-2EA3-40D9BDF17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84"/>
          <a:stretch/>
        </p:blipFill>
        <p:spPr>
          <a:xfrm>
            <a:off x="1512487" y="4154944"/>
            <a:ext cx="3135163" cy="242636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CF28C5F-0556-2AF5-F2BA-AD83C63C8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45" t="37941" r="26812" b="19791"/>
          <a:stretch/>
        </p:blipFill>
        <p:spPr>
          <a:xfrm>
            <a:off x="8977119" y="3156330"/>
            <a:ext cx="2029649" cy="35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27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48484" cy="143029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 err="1">
                <a:solidFill>
                  <a:schemeClr val="bg1"/>
                </a:solidFill>
              </a:rPr>
              <a:t>future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advancements</a:t>
            </a:r>
            <a:r>
              <a:rPr lang="pl-PL" b="1" dirty="0">
                <a:solidFill>
                  <a:schemeClr val="bg1"/>
                </a:solidFill>
              </a:rPr>
              <a:t> in </a:t>
            </a:r>
            <a:r>
              <a:rPr lang="pl-PL" b="1" dirty="0" err="1">
                <a:solidFill>
                  <a:schemeClr val="bg1"/>
                </a:solidFill>
              </a:rPr>
              <a:t>imaging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16</a:t>
            </a:fld>
            <a:endParaRPr lang="en-US"/>
          </a:p>
        </p:txBody>
      </p:sp>
      <p:pic>
        <p:nvPicPr>
          <p:cNvPr id="3" name="Obraz 2" descr="Obraz zawierający medyczny, staw, Badanie medyczne, błona rentgenowska&#10;&#10;Opis wygenerowany automatycznie">
            <a:extLst>
              <a:ext uri="{FF2B5EF4-FFF2-40B4-BE49-F238E27FC236}">
                <a16:creationId xmlns:a16="http://schemas.microsoft.com/office/drawing/2014/main" id="{50309E5F-5F08-6373-5870-2C3BF17BF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" y="1892045"/>
            <a:ext cx="4906297" cy="27634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AE61869-7BCC-9EC9-D7C3-9023031CDA58}"/>
              </a:ext>
            </a:extLst>
          </p:cNvPr>
          <p:cNvSpPr txBox="1"/>
          <p:nvPr/>
        </p:nvSpPr>
        <p:spPr>
          <a:xfrm>
            <a:off x="111291" y="4655531"/>
            <a:ext cx="3155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Siemens 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</a:rPr>
              <a:t>Healthineers</a:t>
            </a:r>
            <a:endParaRPr lang="pl-PL" sz="1200" dirty="0">
              <a:solidFill>
                <a:srgbClr val="63795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Obraz 7" descr="Obraz zawierający zrzut ekranu&#10;&#10;Opis wygenerowany automatycznie">
            <a:extLst>
              <a:ext uri="{FF2B5EF4-FFF2-40B4-BE49-F238E27FC236}">
                <a16:creationId xmlns:a16="http://schemas.microsoft.com/office/drawing/2014/main" id="{0630ED6A-56BD-DC19-38C2-D45D1E83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16" y="1876144"/>
            <a:ext cx="4478131" cy="321641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4C2C093-CEFB-786E-7E18-035420301A54}"/>
              </a:ext>
            </a:extLst>
          </p:cNvPr>
          <p:cNvSpPr txBox="1"/>
          <p:nvPr/>
        </p:nvSpPr>
        <p:spPr>
          <a:xfrm>
            <a:off x="7660341" y="5101838"/>
            <a:ext cx="4127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A. Strauss et al., 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</a:rPr>
              <a:t>Eur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rgbClr val="637954"/>
                </a:solidFill>
                <a:latin typeface="Sitka Text" pitchFamily="2" charset="0"/>
              </a:rPr>
              <a:t> 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J.</a:t>
            </a:r>
            <a:r>
              <a:rPr lang="en-GB" sz="1200" dirty="0">
                <a:solidFill>
                  <a:srgbClr val="637954"/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</a:rPr>
              <a:t>Nucl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rgbClr val="637954"/>
                </a:solidFill>
                <a:latin typeface="Sitka Text" pitchFamily="2" charset="0"/>
              </a:rPr>
              <a:t> Med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rgbClr val="637954"/>
                </a:solidFill>
                <a:latin typeface="Sitka Text" pitchFamily="2" charset="0"/>
              </a:rPr>
              <a:t> Mol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rgbClr val="637954"/>
                </a:solidFill>
                <a:latin typeface="Sitka Text" pitchFamily="2" charset="0"/>
              </a:rPr>
              <a:t> I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</a:rPr>
              <a:t>maging</a:t>
            </a:r>
            <a:r>
              <a:rPr lang="en-GB" sz="1200" dirty="0">
                <a:solidFill>
                  <a:srgbClr val="637954"/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r>
              <a:rPr lang="pl-PL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(2021)</a:t>
            </a:r>
            <a:r>
              <a:rPr lang="pl-PL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F0606B6-3288-7F5C-1F7B-759939C04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47" t="15849" r="31297" b="30063"/>
          <a:stretch/>
        </p:blipFill>
        <p:spPr>
          <a:xfrm>
            <a:off x="4988527" y="4002656"/>
            <a:ext cx="2698742" cy="285534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155569-73A1-BC1E-6FC5-9763C1A9AD04}"/>
              </a:ext>
            </a:extLst>
          </p:cNvPr>
          <p:cNvSpPr txBox="1"/>
          <p:nvPr/>
        </p:nvSpPr>
        <p:spPr>
          <a:xfrm>
            <a:off x="5601108" y="3647602"/>
            <a:ext cx="187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Sitka Text" pitchFamily="2" charset="0"/>
                <a:ea typeface="Cambria" panose="02040503050406030204" pitchFamily="18" charset="0"/>
              </a:rPr>
              <a:t>Total body J-PET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341203-FFC9-7310-E33E-BEBBE5BD531B}"/>
              </a:ext>
            </a:extLst>
          </p:cNvPr>
          <p:cNvSpPr txBox="1"/>
          <p:nvPr/>
        </p:nvSpPr>
        <p:spPr>
          <a:xfrm>
            <a:off x="5339510" y="2300121"/>
            <a:ext cx="2444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chemeClr val="bg1"/>
                </a:solidFill>
                <a:latin typeface="Sitka Text" pitchFamily="2" charset="0"/>
                <a:ea typeface="Cambria" panose="02040503050406030204" pitchFamily="18" charset="0"/>
              </a:rPr>
              <a:t>Parametric</a:t>
            </a:r>
            <a:r>
              <a:rPr lang="pl-PL" b="1" dirty="0">
                <a:solidFill>
                  <a:schemeClr val="bg1"/>
                </a:solidFill>
                <a:latin typeface="Sitka Text" pitchFamily="2" charset="0"/>
                <a:ea typeface="Cambria" panose="02040503050406030204" pitchFamily="18" charset="0"/>
              </a:rPr>
              <a:t> and </a:t>
            </a:r>
            <a:r>
              <a:rPr lang="pl-PL" b="1" dirty="0" err="1">
                <a:solidFill>
                  <a:schemeClr val="bg1"/>
                </a:solidFill>
                <a:latin typeface="Sitka Text" pitchFamily="2" charset="0"/>
                <a:ea typeface="Cambria" panose="02040503050406030204" pitchFamily="18" charset="0"/>
              </a:rPr>
              <a:t>dynamic</a:t>
            </a:r>
            <a:r>
              <a:rPr lang="pl-PL" b="1" dirty="0">
                <a:solidFill>
                  <a:schemeClr val="bg1"/>
                </a:solidFill>
                <a:latin typeface="Sitka Text" pitchFamily="2" charset="0"/>
                <a:ea typeface="Cambria" panose="02040503050406030204" pitchFamily="18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Sitka Text" pitchFamily="2" charset="0"/>
                <a:ea typeface="Cambria" panose="02040503050406030204" pitchFamily="18" charset="0"/>
              </a:rPr>
              <a:t>imaging</a:t>
            </a:r>
            <a:endParaRPr lang="pl-PL" b="1" dirty="0">
              <a:solidFill>
                <a:schemeClr val="bg1"/>
              </a:solidFill>
              <a:latin typeface="Sitka Text" pitchFamily="2" charset="0"/>
              <a:ea typeface="Cambria" panose="0204050305040603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30119F-8DBC-2E56-2EF8-98470CBB2244}"/>
              </a:ext>
            </a:extLst>
          </p:cNvPr>
          <p:cNvSpPr txBox="1"/>
          <p:nvPr/>
        </p:nvSpPr>
        <p:spPr>
          <a:xfrm>
            <a:off x="1030204" y="6132004"/>
            <a:ext cx="4127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P. Moskal, E.Ł. Stępień,</a:t>
            </a:r>
            <a:r>
              <a:rPr lang="fr-FR" sz="1200" dirty="0">
                <a:solidFill>
                  <a:srgbClr val="637954"/>
                </a:solidFill>
                <a:latin typeface="Sitka Text" pitchFamily="2" charset="0"/>
              </a:rPr>
              <a:t> Front. Phys. </a:t>
            </a:r>
            <a:r>
              <a:rPr lang="fr-FR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(2022) 969806</a:t>
            </a:r>
            <a:endParaRPr lang="pl-PL" sz="1200" dirty="0">
              <a:solidFill>
                <a:srgbClr val="63795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200" dirty="0">
                <a:solidFill>
                  <a:srgbClr val="637954"/>
                </a:solidFill>
                <a:latin typeface="Sitka Text" pitchFamily="2" charset="0"/>
                <a:ea typeface="Cambria" panose="02040503050406030204" pitchFamily="18" charset="0"/>
              </a:rPr>
              <a:t>P. Moskal et al., </a:t>
            </a:r>
            <a:r>
              <a:rPr lang="pl-PL" sz="1200" dirty="0" err="1">
                <a:solidFill>
                  <a:srgbClr val="637954"/>
                </a:solidFill>
                <a:latin typeface="Sitka Text" pitchFamily="2" charset="0"/>
                <a:ea typeface="Cambria" panose="02040503050406030204" pitchFamily="18" charset="0"/>
              </a:rPr>
              <a:t>Phys</a:t>
            </a:r>
            <a:r>
              <a:rPr lang="pl-PL" sz="1200" dirty="0">
                <a:solidFill>
                  <a:srgbClr val="637954"/>
                </a:solidFill>
                <a:latin typeface="Sitka Text" pitchFamily="2" charset="0"/>
                <a:ea typeface="Cambria" panose="02040503050406030204" pitchFamily="18" charset="0"/>
              </a:rPr>
              <a:t>. Med. Biol. </a:t>
            </a:r>
            <a:r>
              <a:rPr lang="pl-PL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(2021) 175015</a:t>
            </a:r>
          </a:p>
          <a:p>
            <a:r>
              <a:rPr lang="pl-PL" sz="1200" dirty="0">
                <a:solidFill>
                  <a:srgbClr val="637954"/>
                </a:solidFill>
                <a:latin typeface="Sitka Text" pitchFamily="2" charset="0"/>
              </a:rPr>
              <a:t>P. Moskal, E.Ł. Stępień,</a:t>
            </a:r>
            <a:r>
              <a:rPr lang="fr-FR" sz="1200" dirty="0">
                <a:solidFill>
                  <a:srgbClr val="637954"/>
                </a:solidFill>
                <a:latin typeface="Sitka Text" pitchFamily="2" charset="0"/>
              </a:rPr>
              <a:t> </a:t>
            </a:r>
            <a:r>
              <a:rPr lang="fr-FR" sz="1200" dirty="0">
                <a:solidFill>
                  <a:srgbClr val="637954"/>
                </a:solidFill>
                <a:latin typeface="Sitka Text" pitchFamily="2" charset="0"/>
                <a:ea typeface="Cambria" panose="02040503050406030204" pitchFamily="18" charset="0"/>
              </a:rPr>
              <a:t>PET Clin. </a:t>
            </a:r>
            <a:r>
              <a:rPr lang="fr-FR" sz="1200" dirty="0">
                <a:solidFill>
                  <a:srgbClr val="6379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(2020) 439-452</a:t>
            </a:r>
            <a:endParaRPr lang="pl-PL" sz="1200" dirty="0">
              <a:solidFill>
                <a:srgbClr val="63795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5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17</a:t>
            </a:fld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D63D5B-1362-A94A-D4D2-52E2FDC01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42" y="1396282"/>
            <a:ext cx="5294868" cy="43538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9520B3-255B-F9A8-07E5-59C48AE9A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6" t="43720" r="30943" b="41937"/>
          <a:stretch/>
        </p:blipFill>
        <p:spPr>
          <a:xfrm>
            <a:off x="6192979" y="5737772"/>
            <a:ext cx="4701395" cy="9837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679DE9-75F0-33CB-256A-4639DDAE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3" y="4321953"/>
            <a:ext cx="2998317" cy="24955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F010A34-048D-E01E-64D3-502AFC481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0" b="50972"/>
          <a:stretch/>
        </p:blipFill>
        <p:spPr>
          <a:xfrm>
            <a:off x="3665831" y="2741858"/>
            <a:ext cx="1867828" cy="14899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C33E5A4-7589-E76A-A094-013B5803FD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6" b="51667"/>
          <a:stretch/>
        </p:blipFill>
        <p:spPr>
          <a:xfrm>
            <a:off x="3665830" y="1143286"/>
            <a:ext cx="1867827" cy="1471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F606F26D-A21E-574B-00BF-A1AABC91AFE0}"/>
                  </a:ext>
                </a:extLst>
              </p:cNvPr>
              <p:cNvSpPr txBox="1"/>
              <p:nvPr/>
            </p:nvSpPr>
            <p:spPr>
              <a:xfrm>
                <a:off x="2207730" y="2226887"/>
                <a:ext cx="1937499" cy="861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l-PL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𝟐𝐆</m:t>
                          </m:r>
                          <m:r>
                            <a:rPr lang="pl-PL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l-PL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l-PL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𝟑𝐆</m:t>
                          </m:r>
                          <m:r>
                            <a:rPr lang="pl-PL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pl-PL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F606F26D-A21E-574B-00BF-A1AABC91A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30" y="2226887"/>
                <a:ext cx="1937499" cy="861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Obraz 10">
            <a:extLst>
              <a:ext uri="{FF2B5EF4-FFF2-40B4-BE49-F238E27FC236}">
                <a16:creationId xmlns:a16="http://schemas.microsoft.com/office/drawing/2014/main" id="{67931D18-7AD1-CD66-A31E-859A9BCBE7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t="1389" r="25760" b="50000"/>
          <a:stretch/>
        </p:blipFill>
        <p:spPr>
          <a:xfrm>
            <a:off x="2965821" y="4315571"/>
            <a:ext cx="2944749" cy="24955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9D231F5-75A3-CFF4-335E-9C40C5167E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9" b="59070"/>
          <a:stretch/>
        </p:blipFill>
        <p:spPr>
          <a:xfrm>
            <a:off x="85127" y="1019620"/>
            <a:ext cx="1867827" cy="162429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D87D8D4-AACE-0FF5-AD9A-F87A4DB090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50547" r="47295" b="9983"/>
          <a:stretch/>
        </p:blipFill>
        <p:spPr>
          <a:xfrm>
            <a:off x="80264" y="2701856"/>
            <a:ext cx="1894478" cy="15887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0AAF0D7-3813-9270-4783-3A0F0BDFD9BF}"/>
              </a:ext>
            </a:extLst>
          </p:cNvPr>
          <p:cNvSpPr txBox="1"/>
          <p:nvPr/>
        </p:nvSpPr>
        <p:spPr>
          <a:xfrm>
            <a:off x="6992560" y="1059391"/>
            <a:ext cx="2015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4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4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4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4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1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18</a:t>
            </a:fld>
            <a:endParaRPr lang="en-US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A8DBDB14-A064-D36D-A198-89AFC6525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30" y="1580586"/>
            <a:ext cx="4119983" cy="316706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A93D225-E855-ED73-B98A-5FAB8075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62" y="1580586"/>
            <a:ext cx="3234612" cy="4912289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1B4188A-71A8-5279-5040-EC6C5696F090}"/>
              </a:ext>
            </a:extLst>
          </p:cNvPr>
          <p:cNvSpPr txBox="1"/>
          <p:nvPr/>
        </p:nvSpPr>
        <p:spPr>
          <a:xfrm>
            <a:off x="7983154" y="1964667"/>
            <a:ext cx="102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bg1"/>
                </a:solidFill>
              </a:rPr>
              <a:t>- Run4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F31D6DB-1DA9-FDA1-3CF7-2C9DF9595068}"/>
              </a:ext>
            </a:extLst>
          </p:cNvPr>
          <p:cNvSpPr txBox="1"/>
          <p:nvPr/>
        </p:nvSpPr>
        <p:spPr>
          <a:xfrm>
            <a:off x="7983153" y="1733643"/>
            <a:ext cx="223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bg1"/>
                </a:solidFill>
              </a:rPr>
              <a:t>- Part of Run11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D4093A2-8792-B939-2C4C-D623B1639471}"/>
              </a:ext>
            </a:extLst>
          </p:cNvPr>
          <p:cNvSpPr txBox="1"/>
          <p:nvPr/>
        </p:nvSpPr>
        <p:spPr>
          <a:xfrm>
            <a:off x="7690415" y="1087952"/>
            <a:ext cx="2453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solidFill>
                  <a:srgbClr val="FF0000"/>
                </a:solidFill>
              </a:rPr>
              <a:t>Theoretical</a:t>
            </a:r>
            <a:r>
              <a:rPr lang="pl-PL" sz="1400" b="1" dirty="0">
                <a:solidFill>
                  <a:srgbClr val="FF0000"/>
                </a:solidFill>
              </a:rPr>
              <a:t> </a:t>
            </a:r>
            <a:r>
              <a:rPr lang="pl-PL" sz="1400" b="1" dirty="0" err="1">
                <a:solidFill>
                  <a:srgbClr val="FF0000"/>
                </a:solidFill>
              </a:rPr>
              <a:t>prediction</a:t>
            </a:r>
            <a:endParaRPr lang="pl-PL" sz="1400" b="1" dirty="0">
              <a:solidFill>
                <a:srgbClr val="FF0000"/>
              </a:solidFill>
            </a:endParaRPr>
          </a:p>
          <a:p>
            <a:r>
              <a:rPr lang="el-GR" sz="1400" b="1" dirty="0">
                <a:solidFill>
                  <a:srgbClr val="FF0000"/>
                </a:solidFill>
              </a:rPr>
              <a:t>7.039979(11) μ</a:t>
            </a: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pl-PL" sz="1400" b="1" baseline="30000" dirty="0">
                <a:solidFill>
                  <a:srgbClr val="FF0000"/>
                </a:solidFill>
              </a:rPr>
              <a:t>-1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04A6F89E-A37D-2030-9031-13F31B952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" t="1" r="-1" b="553"/>
          <a:stretch/>
        </p:blipFill>
        <p:spPr>
          <a:xfrm>
            <a:off x="8291513" y="2606071"/>
            <a:ext cx="3166836" cy="2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8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a 7">
                <a:extLst>
                  <a:ext uri="{FF2B5EF4-FFF2-40B4-BE49-F238E27FC236}">
                    <a16:creationId xmlns:a16="http://schemas.microsoft.com/office/drawing/2014/main" id="{BF77488C-5739-CDDF-22CF-4585ECF51D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604351"/>
                  </p:ext>
                </p:extLst>
              </p:nvPr>
            </p:nvGraphicFramePr>
            <p:xfrm>
              <a:off x="6823477" y="3689046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10396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278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a 7">
                <a:extLst>
                  <a:ext uri="{FF2B5EF4-FFF2-40B4-BE49-F238E27FC236}">
                    <a16:creationId xmlns:a16="http://schemas.microsoft.com/office/drawing/2014/main" id="{BF77488C-5739-CDDF-22CF-4585ECF51D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604351"/>
                  </p:ext>
                </p:extLst>
              </p:nvPr>
            </p:nvGraphicFramePr>
            <p:xfrm>
              <a:off x="6823477" y="3689046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100000" r="-229658" b="-5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184000" r="-229658" b="-4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3423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253571" r="-229658" b="-2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421277" r="-229658" b="-212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805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532609" r="-229658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973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593878" r="-229658" b="-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FE17779E-A02A-EAC8-B754-4F1C34AA9A17}"/>
              </a:ext>
            </a:extLst>
          </p:cNvPr>
          <p:cNvSpPr txBox="1"/>
          <p:nvPr/>
        </p:nvSpPr>
        <p:spPr>
          <a:xfrm>
            <a:off x="5625230" y="5183125"/>
            <a:ext cx="1406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Using photon polarization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Left Brace 8">
            <a:extLst>
              <a:ext uri="{FF2B5EF4-FFF2-40B4-BE49-F238E27FC236}">
                <a16:creationId xmlns:a16="http://schemas.microsoft.com/office/drawing/2014/main" id="{95D854C6-C85C-1384-FB61-F5F465548EE7}"/>
              </a:ext>
            </a:extLst>
          </p:cNvPr>
          <p:cNvSpPr/>
          <p:nvPr/>
        </p:nvSpPr>
        <p:spPr>
          <a:xfrm>
            <a:off x="6398956" y="4878201"/>
            <a:ext cx="401554" cy="83136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9" name="Grupa 48">
            <a:extLst>
              <a:ext uri="{FF2B5EF4-FFF2-40B4-BE49-F238E27FC236}">
                <a16:creationId xmlns:a16="http://schemas.microsoft.com/office/drawing/2014/main" id="{6E2B46E0-5399-4951-1F00-5485826D99F1}"/>
              </a:ext>
            </a:extLst>
          </p:cNvPr>
          <p:cNvGrpSpPr/>
          <p:nvPr/>
        </p:nvGrpSpPr>
        <p:grpSpPr>
          <a:xfrm>
            <a:off x="120276" y="1179996"/>
            <a:ext cx="6798606" cy="2116340"/>
            <a:chOff x="3620680" y="2428249"/>
            <a:chExt cx="6798606" cy="211634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CCB49732-A82E-6AEB-06E7-9A7AD27C1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656" t="35555" r="23907" b="37639"/>
            <a:stretch/>
          </p:blipFill>
          <p:spPr>
            <a:xfrm>
              <a:off x="3620680" y="2428249"/>
              <a:ext cx="6798606" cy="2116340"/>
            </a:xfrm>
            <a:prstGeom prst="rect">
              <a:avLst/>
            </a:prstGeom>
          </p:spPr>
        </p:pic>
        <p:sp>
          <p:nvSpPr>
            <p:cNvPr id="16" name="Równoległobok 15">
              <a:extLst>
                <a:ext uri="{FF2B5EF4-FFF2-40B4-BE49-F238E27FC236}">
                  <a16:creationId xmlns:a16="http://schemas.microsoft.com/office/drawing/2014/main" id="{A8553BCD-6F91-3438-FD84-DD22A73E17E3}"/>
                </a:ext>
              </a:extLst>
            </p:cNvPr>
            <p:cNvSpPr/>
            <p:nvPr/>
          </p:nvSpPr>
          <p:spPr>
            <a:xfrm rot="10800000" flipH="1">
              <a:off x="7416358" y="2428249"/>
              <a:ext cx="2743200" cy="2013355"/>
            </a:xfrm>
            <a:prstGeom prst="parallelogram">
              <a:avLst>
                <a:gd name="adj" fmla="val 28215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57000"/>
                  </a:schemeClr>
                </a:gs>
                <a:gs pos="31000">
                  <a:schemeClr val="bg1">
                    <a:lumMod val="75000"/>
                    <a:alpha val="58000"/>
                  </a:schemeClr>
                </a:gs>
                <a:gs pos="72000">
                  <a:schemeClr val="bg1">
                    <a:lumMod val="95000"/>
                    <a:alpha val="4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7093C050-BDFA-C479-FB6A-8D4828DA61A5}"/>
                </a:ext>
              </a:extLst>
            </p:cNvPr>
            <p:cNvCxnSpPr/>
            <p:nvPr/>
          </p:nvCxnSpPr>
          <p:spPr>
            <a:xfrm flipH="1" flipV="1">
              <a:off x="7668433" y="2918989"/>
              <a:ext cx="1171575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9B579116-F4C7-E532-5B1B-E62550374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008" y="2499889"/>
              <a:ext cx="704850" cy="800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ze strzałką 24">
              <a:extLst>
                <a:ext uri="{FF2B5EF4-FFF2-40B4-BE49-F238E27FC236}">
                  <a16:creationId xmlns:a16="http://schemas.microsoft.com/office/drawing/2014/main" id="{612127D1-BDB8-5CC2-E260-D89C188B0588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8840008" y="3299989"/>
              <a:ext cx="231984" cy="114161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47">
              <a:extLst>
                <a:ext uri="{FF2B5EF4-FFF2-40B4-BE49-F238E27FC236}">
                  <a16:creationId xmlns:a16="http://schemas.microsoft.com/office/drawing/2014/main" id="{D3742F80-8E78-87F3-6D3E-D29A81C8E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008" y="2995189"/>
              <a:ext cx="70485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Obraz 61">
            <a:extLst>
              <a:ext uri="{FF2B5EF4-FFF2-40B4-BE49-F238E27FC236}">
                <a16:creationId xmlns:a16="http://schemas.microsoft.com/office/drawing/2014/main" id="{029EDBB4-1CEB-5DFA-7057-052CF9B5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141129" y="3948660"/>
            <a:ext cx="5362823" cy="2038197"/>
          </a:xfrm>
          <a:prstGeom prst="rect">
            <a:avLst/>
          </a:prstGeom>
        </p:spPr>
      </p:pic>
      <p:sp>
        <p:nvSpPr>
          <p:cNvPr id="64" name="pole tekstowe 63">
            <a:extLst>
              <a:ext uri="{FF2B5EF4-FFF2-40B4-BE49-F238E27FC236}">
                <a16:creationId xmlns:a16="http://schemas.microsoft.com/office/drawing/2014/main" id="{A9E07203-A644-774C-C3E8-C9C2D6841554}"/>
              </a:ext>
            </a:extLst>
          </p:cNvPr>
          <p:cNvSpPr txBox="1"/>
          <p:nvPr/>
        </p:nvSpPr>
        <p:spPr>
          <a:xfrm>
            <a:off x="113289" y="6048632"/>
            <a:ext cx="3159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</a:rPr>
              <a:t>trilateration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method</a:t>
            </a:r>
            <a:r>
              <a:rPr lang="pl-PL" sz="1400" baseline="30000" dirty="0">
                <a:solidFill>
                  <a:schemeClr val="bg1"/>
                </a:solidFill>
              </a:rPr>
              <a:t> </a:t>
            </a:r>
            <a:r>
              <a:rPr lang="pl-PL" sz="1400" dirty="0">
                <a:solidFill>
                  <a:schemeClr val="bg1"/>
                </a:solidFill>
              </a:rPr>
              <a:t>(</a:t>
            </a:r>
            <a:r>
              <a:rPr lang="pl-PL" sz="1400" dirty="0" err="1">
                <a:solidFill>
                  <a:schemeClr val="bg1"/>
                </a:solidFill>
              </a:rPr>
              <a:t>like</a:t>
            </a:r>
            <a:r>
              <a:rPr lang="pl-PL" sz="1400" dirty="0">
                <a:solidFill>
                  <a:schemeClr val="bg1"/>
                </a:solidFill>
              </a:rPr>
              <a:t> in GPS)</a:t>
            </a:r>
            <a:br>
              <a:rPr lang="pl-PL" sz="1400" baseline="300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Gajos et al.,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 A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819 (2016) 54-59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44F91D4E-BFC4-C9BB-2D15-1F867871E03F}"/>
              </a:ext>
            </a:extLst>
          </p:cNvPr>
          <p:cNvSpPr txBox="1"/>
          <p:nvPr/>
        </p:nvSpPr>
        <p:spPr>
          <a:xfrm>
            <a:off x="47230" y="3308869"/>
            <a:ext cx="37754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Moskal, A. </a:t>
            </a:r>
            <a:r>
              <a:rPr lang="pl-PL" sz="1200" dirty="0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Gajos et al., Nature </a:t>
            </a:r>
            <a:r>
              <a:rPr lang="pl-PL" sz="1200" dirty="0" err="1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</a:t>
            </a:r>
            <a:r>
              <a:rPr lang="pl-PL" sz="1200" dirty="0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12 (2021) 5658</a:t>
            </a:r>
            <a:endParaRPr lang="en-US" sz="1200" dirty="0">
              <a:solidFill>
                <a:srgbClr val="637954"/>
              </a:solidFill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265829CE-67A7-0D00-1EB1-1957663D69D4}"/>
              </a:ext>
            </a:extLst>
          </p:cNvPr>
          <p:cNvGrpSpPr/>
          <p:nvPr/>
        </p:nvGrpSpPr>
        <p:grpSpPr>
          <a:xfrm>
            <a:off x="7080338" y="1201337"/>
            <a:ext cx="4256342" cy="2351184"/>
            <a:chOff x="2072739" y="3663162"/>
            <a:chExt cx="5128162" cy="2829713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4372213-826E-64F8-5D58-C3000365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28" t="32778" r="40586" b="29861"/>
            <a:stretch/>
          </p:blipFill>
          <p:spPr>
            <a:xfrm>
              <a:off x="2072739" y="3663162"/>
              <a:ext cx="5128162" cy="2829713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74B4E178-2E20-756B-6CB9-92043C5F31BB}"/>
                </a:ext>
              </a:extLst>
            </p:cNvPr>
            <p:cNvSpPr/>
            <p:nvPr/>
          </p:nvSpPr>
          <p:spPr>
            <a:xfrm>
              <a:off x="5985658" y="6168141"/>
              <a:ext cx="1205251" cy="315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D08283A-3BC3-6C03-8788-A76F26F3E558}"/>
                </a:ext>
              </a:extLst>
            </p:cNvPr>
            <p:cNvSpPr/>
            <p:nvPr/>
          </p:nvSpPr>
          <p:spPr>
            <a:xfrm>
              <a:off x="6527558" y="4148475"/>
              <a:ext cx="662328" cy="1261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79549425-EB31-EF5A-3182-2292DC4B15ED}"/>
                </a:ext>
              </a:extLst>
            </p:cNvPr>
            <p:cNvSpPr/>
            <p:nvPr/>
          </p:nvSpPr>
          <p:spPr>
            <a:xfrm>
              <a:off x="6698989" y="3935310"/>
              <a:ext cx="491007" cy="14699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631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EF1773E-60AC-C283-4160-13EE4BA3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A26D1D4A-ED78-33FC-5463-F83DB0F7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E76F704-365B-0199-A274-6CF8D63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5804CAF8-6054-2F69-338D-2DAB9A3CF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8" name="Oval 21">
              <a:extLst>
                <a:ext uri="{FF2B5EF4-FFF2-40B4-BE49-F238E27FC236}">
                  <a16:creationId xmlns:a16="http://schemas.microsoft.com/office/drawing/2014/main" id="{E6881303-B8FD-F653-740E-D465B426A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8249BD57-08B9-F096-D4EA-4DF5E3D95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23">
              <a:extLst>
                <a:ext uri="{FF2B5EF4-FFF2-40B4-BE49-F238E27FC236}">
                  <a16:creationId xmlns:a16="http://schemas.microsoft.com/office/drawing/2014/main" id="{989C851D-F9F2-5136-33C5-180E2B3F1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24">
              <a:extLst>
                <a:ext uri="{FF2B5EF4-FFF2-40B4-BE49-F238E27FC236}">
                  <a16:creationId xmlns:a16="http://schemas.microsoft.com/office/drawing/2014/main" id="{8FC095C8-13F0-BECB-E8DE-8F9257BD1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25">
              <a:extLst>
                <a:ext uri="{FF2B5EF4-FFF2-40B4-BE49-F238E27FC236}">
                  <a16:creationId xmlns:a16="http://schemas.microsoft.com/office/drawing/2014/main" id="{24E9CADF-B9A4-FD56-50E3-211C82A06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26">
              <a:extLst>
                <a:ext uri="{FF2B5EF4-FFF2-40B4-BE49-F238E27FC236}">
                  <a16:creationId xmlns:a16="http://schemas.microsoft.com/office/drawing/2014/main" id="{CCFCFAD8-C1AA-1B4F-BC9D-3407026A2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28">
            <a:extLst>
              <a:ext uri="{FF2B5EF4-FFF2-40B4-BE49-F238E27FC236}">
                <a16:creationId xmlns:a16="http://schemas.microsoft.com/office/drawing/2014/main" id="{4FADC7E7-3F57-EADF-5AF6-853B5510D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F9696FDB-6D1C-7BE7-DF0F-9691AE0FA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6" name="Straight Connector 31">
              <a:extLst>
                <a:ext uri="{FF2B5EF4-FFF2-40B4-BE49-F238E27FC236}">
                  <a16:creationId xmlns:a16="http://schemas.microsoft.com/office/drawing/2014/main" id="{D1845BC0-1076-8BC0-CEF4-6645A335E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2">
              <a:extLst>
                <a:ext uri="{FF2B5EF4-FFF2-40B4-BE49-F238E27FC236}">
                  <a16:creationId xmlns:a16="http://schemas.microsoft.com/office/drawing/2014/main" id="{AB130C90-FBCE-9569-F394-3222D5176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3">
              <a:extLst>
                <a:ext uri="{FF2B5EF4-FFF2-40B4-BE49-F238E27FC236}">
                  <a16:creationId xmlns:a16="http://schemas.microsoft.com/office/drawing/2014/main" id="{E776A819-E20C-94BF-6B6C-D922F10EA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4">
              <a:extLst>
                <a:ext uri="{FF2B5EF4-FFF2-40B4-BE49-F238E27FC236}">
                  <a16:creationId xmlns:a16="http://schemas.microsoft.com/office/drawing/2014/main" id="{FED0CB6E-EB2F-68B1-8DEA-3C0949EB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36">
            <a:extLst>
              <a:ext uri="{FF2B5EF4-FFF2-40B4-BE49-F238E27FC236}">
                <a16:creationId xmlns:a16="http://schemas.microsoft.com/office/drawing/2014/main" id="{09F31A83-0D42-2271-393A-94AB97BAB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38">
            <a:extLst>
              <a:ext uri="{FF2B5EF4-FFF2-40B4-BE49-F238E27FC236}">
                <a16:creationId xmlns:a16="http://schemas.microsoft.com/office/drawing/2014/main" id="{4B4869FD-F503-D4A8-CB07-D1F18D5D0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2" name="Straight Connector 39">
              <a:extLst>
                <a:ext uri="{FF2B5EF4-FFF2-40B4-BE49-F238E27FC236}">
                  <a16:creationId xmlns:a16="http://schemas.microsoft.com/office/drawing/2014/main" id="{73852F8D-B0DB-397B-290B-8DCB16F8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0">
              <a:extLst>
                <a:ext uri="{FF2B5EF4-FFF2-40B4-BE49-F238E27FC236}">
                  <a16:creationId xmlns:a16="http://schemas.microsoft.com/office/drawing/2014/main" id="{62ADC820-AD40-8C8D-1AA1-04A4301B7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1">
              <a:extLst>
                <a:ext uri="{FF2B5EF4-FFF2-40B4-BE49-F238E27FC236}">
                  <a16:creationId xmlns:a16="http://schemas.microsoft.com/office/drawing/2014/main" id="{1E4D4255-9709-42C4-21E6-4FC2CD1D5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42">
              <a:extLst>
                <a:ext uri="{FF2B5EF4-FFF2-40B4-BE49-F238E27FC236}">
                  <a16:creationId xmlns:a16="http://schemas.microsoft.com/office/drawing/2014/main" id="{A964D2C7-74EF-55C5-A2E4-42EA6F078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ytuł 1">
            <a:extLst>
              <a:ext uri="{FF2B5EF4-FFF2-40B4-BE49-F238E27FC236}">
                <a16:creationId xmlns:a16="http://schemas.microsoft.com/office/drawing/2014/main" id="{25F493AA-43EA-B2BF-C653-569C37BA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850" y="140890"/>
            <a:ext cx="4132347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chemeClr val="bg1"/>
                </a:solidFill>
              </a:rPr>
              <a:t>Jagiellonian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Positron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Emission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Tomography</a:t>
            </a:r>
            <a:r>
              <a:rPr lang="pl-PL" b="1" dirty="0">
                <a:solidFill>
                  <a:schemeClr val="bg1"/>
                </a:solidFill>
              </a:rPr>
              <a:t> (J-PET)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7" name="Obraz 26" descr="Obraz zawierający ziemia, na wolnym powietrzu, osoba, stojący&#10;&#10;Opis wygenerowany automatycznie">
            <a:extLst>
              <a:ext uri="{FF2B5EF4-FFF2-40B4-BE49-F238E27FC236}">
                <a16:creationId xmlns:a16="http://schemas.microsoft.com/office/drawing/2014/main" id="{CC9B0E89-B8FC-F7DC-309C-56DD7D7B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/>
          <a:stretch/>
        </p:blipFill>
        <p:spPr>
          <a:xfrm>
            <a:off x="0" y="0"/>
            <a:ext cx="7926850" cy="4602192"/>
          </a:xfrm>
          <a:prstGeom prst="rect">
            <a:avLst/>
          </a:prstGeom>
        </p:spPr>
      </p:pic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B24C9BA4-D258-DF4D-B61D-88E5808A9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1295" r="1034" b="1787"/>
          <a:stretch/>
        </p:blipFill>
        <p:spPr>
          <a:xfrm>
            <a:off x="3601899" y="3923503"/>
            <a:ext cx="4336459" cy="285534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AED20AB-2DB8-410E-CE86-BFA6232F1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12" y="2737615"/>
            <a:ext cx="3240597" cy="295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ela 7">
                <a:extLst>
                  <a:ext uri="{FF2B5EF4-FFF2-40B4-BE49-F238E27FC236}">
                    <a16:creationId xmlns:a16="http://schemas.microsoft.com/office/drawing/2014/main" id="{BF77488C-5739-CDDF-22CF-4585ECF51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3477" y="3689046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10396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278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ela 7">
                <a:extLst>
                  <a:ext uri="{FF2B5EF4-FFF2-40B4-BE49-F238E27FC236}">
                    <a16:creationId xmlns:a16="http://schemas.microsoft.com/office/drawing/2014/main" id="{BF77488C-5739-CDDF-22CF-4585ECF51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3477" y="3689046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100000" r="-229658" b="-5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184000" r="-229658" b="-4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3423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253571" r="-229658" b="-2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421277" r="-229658" b="-212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805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532609" r="-229658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973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593878" r="-229658" b="-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FE17779E-A02A-EAC8-B754-4F1C34AA9A17}"/>
              </a:ext>
            </a:extLst>
          </p:cNvPr>
          <p:cNvSpPr txBox="1"/>
          <p:nvPr/>
        </p:nvSpPr>
        <p:spPr>
          <a:xfrm>
            <a:off x="5625230" y="5183125"/>
            <a:ext cx="1406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Using photon polarization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Left Brace 8">
            <a:extLst>
              <a:ext uri="{FF2B5EF4-FFF2-40B4-BE49-F238E27FC236}">
                <a16:creationId xmlns:a16="http://schemas.microsoft.com/office/drawing/2014/main" id="{95D854C6-C85C-1384-FB61-F5F465548EE7}"/>
              </a:ext>
            </a:extLst>
          </p:cNvPr>
          <p:cNvSpPr/>
          <p:nvPr/>
        </p:nvSpPr>
        <p:spPr>
          <a:xfrm>
            <a:off x="6398956" y="4878201"/>
            <a:ext cx="401554" cy="83136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9" name="Grupa 48">
            <a:extLst>
              <a:ext uri="{FF2B5EF4-FFF2-40B4-BE49-F238E27FC236}">
                <a16:creationId xmlns:a16="http://schemas.microsoft.com/office/drawing/2014/main" id="{6E2B46E0-5399-4951-1F00-5485826D99F1}"/>
              </a:ext>
            </a:extLst>
          </p:cNvPr>
          <p:cNvGrpSpPr/>
          <p:nvPr/>
        </p:nvGrpSpPr>
        <p:grpSpPr>
          <a:xfrm>
            <a:off x="120276" y="1179996"/>
            <a:ext cx="6798606" cy="2116340"/>
            <a:chOff x="3620680" y="2428249"/>
            <a:chExt cx="6798606" cy="211634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CCB49732-A82E-6AEB-06E7-9A7AD27C1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656" t="35555" r="23907" b="37639"/>
            <a:stretch/>
          </p:blipFill>
          <p:spPr>
            <a:xfrm>
              <a:off x="3620680" y="2428249"/>
              <a:ext cx="6798606" cy="2116340"/>
            </a:xfrm>
            <a:prstGeom prst="rect">
              <a:avLst/>
            </a:prstGeom>
          </p:spPr>
        </p:pic>
        <p:sp>
          <p:nvSpPr>
            <p:cNvPr id="16" name="Równoległobok 15">
              <a:extLst>
                <a:ext uri="{FF2B5EF4-FFF2-40B4-BE49-F238E27FC236}">
                  <a16:creationId xmlns:a16="http://schemas.microsoft.com/office/drawing/2014/main" id="{A8553BCD-6F91-3438-FD84-DD22A73E17E3}"/>
                </a:ext>
              </a:extLst>
            </p:cNvPr>
            <p:cNvSpPr/>
            <p:nvPr/>
          </p:nvSpPr>
          <p:spPr>
            <a:xfrm rot="10800000" flipH="1">
              <a:off x="7416358" y="2428249"/>
              <a:ext cx="2743200" cy="2013355"/>
            </a:xfrm>
            <a:prstGeom prst="parallelogram">
              <a:avLst>
                <a:gd name="adj" fmla="val 28215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57000"/>
                  </a:schemeClr>
                </a:gs>
                <a:gs pos="31000">
                  <a:schemeClr val="bg1">
                    <a:lumMod val="75000"/>
                    <a:alpha val="58000"/>
                  </a:schemeClr>
                </a:gs>
                <a:gs pos="72000">
                  <a:schemeClr val="bg1">
                    <a:lumMod val="95000"/>
                    <a:alpha val="4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7093C050-BDFA-C479-FB6A-8D4828DA61A5}"/>
                </a:ext>
              </a:extLst>
            </p:cNvPr>
            <p:cNvCxnSpPr/>
            <p:nvPr/>
          </p:nvCxnSpPr>
          <p:spPr>
            <a:xfrm flipH="1" flipV="1">
              <a:off x="7668433" y="2918989"/>
              <a:ext cx="1171575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9B579116-F4C7-E532-5B1B-E62550374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008" y="2499889"/>
              <a:ext cx="704850" cy="800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ze strzałką 24">
              <a:extLst>
                <a:ext uri="{FF2B5EF4-FFF2-40B4-BE49-F238E27FC236}">
                  <a16:creationId xmlns:a16="http://schemas.microsoft.com/office/drawing/2014/main" id="{612127D1-BDB8-5CC2-E260-D89C188B0588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8840008" y="3299989"/>
              <a:ext cx="231984" cy="114161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47">
              <a:extLst>
                <a:ext uri="{FF2B5EF4-FFF2-40B4-BE49-F238E27FC236}">
                  <a16:creationId xmlns:a16="http://schemas.microsoft.com/office/drawing/2014/main" id="{D3742F80-8E78-87F3-6D3E-D29A81C8E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008" y="2995189"/>
              <a:ext cx="70485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ównoległobok 49">
            <a:extLst>
              <a:ext uri="{FF2B5EF4-FFF2-40B4-BE49-F238E27FC236}">
                <a16:creationId xmlns:a16="http://schemas.microsoft.com/office/drawing/2014/main" id="{DC1FECD1-6231-B886-9E6D-7FB134A6B4CF}"/>
              </a:ext>
            </a:extLst>
          </p:cNvPr>
          <p:cNvSpPr/>
          <p:nvPr/>
        </p:nvSpPr>
        <p:spPr>
          <a:xfrm rot="10800000" flipH="1">
            <a:off x="8475967" y="1235543"/>
            <a:ext cx="2743200" cy="2013355"/>
          </a:xfrm>
          <a:prstGeom prst="parallelogram">
            <a:avLst>
              <a:gd name="adj" fmla="val 28215"/>
            </a:avLst>
          </a:prstGeom>
          <a:gradFill flip="none" rotWithShape="1">
            <a:gsLst>
              <a:gs pos="0">
                <a:schemeClr val="bg1">
                  <a:lumMod val="50000"/>
                  <a:alpha val="57000"/>
                </a:schemeClr>
              </a:gs>
              <a:gs pos="31000">
                <a:schemeClr val="bg1">
                  <a:lumMod val="75000"/>
                  <a:alpha val="58000"/>
                </a:schemeClr>
              </a:gs>
              <a:gs pos="72000">
                <a:schemeClr val="bg1">
                  <a:lumMod val="9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C6B5B59D-9E7A-8D53-635E-D165A2F261AB}"/>
              </a:ext>
            </a:extLst>
          </p:cNvPr>
          <p:cNvCxnSpPr/>
          <p:nvPr/>
        </p:nvCxnSpPr>
        <p:spPr>
          <a:xfrm flipH="1" flipV="1">
            <a:off x="8728042" y="1726283"/>
            <a:ext cx="1171575" cy="381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ze strzałką 51">
            <a:extLst>
              <a:ext uri="{FF2B5EF4-FFF2-40B4-BE49-F238E27FC236}">
                <a16:creationId xmlns:a16="http://schemas.microsoft.com/office/drawing/2014/main" id="{6F940092-4CF9-8001-36F7-328019128BBF}"/>
              </a:ext>
            </a:extLst>
          </p:cNvPr>
          <p:cNvCxnSpPr>
            <a:cxnSpLocks/>
          </p:cNvCxnSpPr>
          <p:nvPr/>
        </p:nvCxnSpPr>
        <p:spPr>
          <a:xfrm flipV="1">
            <a:off x="9899617" y="1307183"/>
            <a:ext cx="704850" cy="8001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6C4C5C00-A548-0F9C-1768-E4B9A9469CD2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9899617" y="2107283"/>
            <a:ext cx="231984" cy="114161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>
            <a:extLst>
              <a:ext uri="{FF2B5EF4-FFF2-40B4-BE49-F238E27FC236}">
                <a16:creationId xmlns:a16="http://schemas.microsoft.com/office/drawing/2014/main" id="{FDBEEA91-F27E-47C4-3F96-9DA53FC74247}"/>
              </a:ext>
            </a:extLst>
          </p:cNvPr>
          <p:cNvCxnSpPr>
            <a:cxnSpLocks/>
          </p:cNvCxnSpPr>
          <p:nvPr/>
        </p:nvCxnSpPr>
        <p:spPr>
          <a:xfrm flipV="1">
            <a:off x="9899617" y="1802483"/>
            <a:ext cx="704850" cy="3048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6577F30D-CBAB-4ABD-8E0B-C644FA8FE8C6}"/>
              </a:ext>
            </a:extLst>
          </p:cNvPr>
          <p:cNvSpPr txBox="1"/>
          <p:nvPr/>
        </p:nvSpPr>
        <p:spPr>
          <a:xfrm>
            <a:off x="10013682" y="1244791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</a:t>
            </a:r>
            <a:r>
              <a:rPr lang="pl-PL" b="1" baseline="-25000" dirty="0"/>
              <a:t>1</a:t>
            </a:r>
            <a:endParaRPr lang="en-US" b="1" dirty="0"/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D0771B75-1C24-6AFA-9538-EAF010316B9E}"/>
              </a:ext>
            </a:extLst>
          </p:cNvPr>
          <p:cNvSpPr txBox="1"/>
          <p:nvPr/>
        </p:nvSpPr>
        <p:spPr>
          <a:xfrm>
            <a:off x="8938584" y="1475156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</a:t>
            </a:r>
            <a:r>
              <a:rPr lang="pl-PL" b="1" baseline="-25000" dirty="0"/>
              <a:t>2</a:t>
            </a:r>
            <a:endParaRPr lang="en-US" b="1" dirty="0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506B32D3-0FF3-C13B-2AA0-33A8D9BBD719}"/>
              </a:ext>
            </a:extLst>
          </p:cNvPr>
          <p:cNvSpPr txBox="1"/>
          <p:nvPr/>
        </p:nvSpPr>
        <p:spPr>
          <a:xfrm>
            <a:off x="9749767" y="2890198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</a:t>
            </a:r>
            <a:r>
              <a:rPr lang="pl-PL" b="1" baseline="-25000" dirty="0"/>
              <a:t>3</a:t>
            </a:r>
            <a:endParaRPr lang="en-US" b="1" dirty="0"/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FCA37482-1E2D-8090-2A53-7AD5A8C215AE}"/>
              </a:ext>
            </a:extLst>
          </p:cNvPr>
          <p:cNvSpPr txBox="1"/>
          <p:nvPr/>
        </p:nvSpPr>
        <p:spPr>
          <a:xfrm>
            <a:off x="10504768" y="1889796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4EA0754D-0F1F-101A-CEE9-72BC1141E1EE}"/>
              </a:ext>
            </a:extLst>
          </p:cNvPr>
          <p:cNvSpPr/>
          <p:nvPr/>
        </p:nvSpPr>
        <p:spPr>
          <a:xfrm rot="2583574">
            <a:off x="10617246" y="1090122"/>
            <a:ext cx="123825" cy="23812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825F4B83-D655-06AE-B6D6-DA7E32188A89}"/>
              </a:ext>
            </a:extLst>
          </p:cNvPr>
          <p:cNvSpPr/>
          <p:nvPr/>
        </p:nvSpPr>
        <p:spPr>
          <a:xfrm rot="17220403">
            <a:off x="8542889" y="1568328"/>
            <a:ext cx="123825" cy="2381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D7EFE3B6-69DF-81E3-6A65-86BB85FEAB63}"/>
              </a:ext>
            </a:extLst>
          </p:cNvPr>
          <p:cNvSpPr/>
          <p:nvPr/>
        </p:nvSpPr>
        <p:spPr>
          <a:xfrm rot="10304286">
            <a:off x="10101513" y="3270889"/>
            <a:ext cx="123825" cy="2381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Obraz 61">
            <a:extLst>
              <a:ext uri="{FF2B5EF4-FFF2-40B4-BE49-F238E27FC236}">
                <a16:creationId xmlns:a16="http://schemas.microsoft.com/office/drawing/2014/main" id="{029EDBB4-1CEB-5DFA-7057-052CF9B5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141129" y="3948660"/>
            <a:ext cx="5362823" cy="2038197"/>
          </a:xfrm>
          <a:prstGeom prst="rect">
            <a:avLst/>
          </a:prstGeom>
        </p:spPr>
      </p:pic>
      <p:sp>
        <p:nvSpPr>
          <p:cNvPr id="64" name="pole tekstowe 63">
            <a:extLst>
              <a:ext uri="{FF2B5EF4-FFF2-40B4-BE49-F238E27FC236}">
                <a16:creationId xmlns:a16="http://schemas.microsoft.com/office/drawing/2014/main" id="{A9E07203-A644-774C-C3E8-C9C2D6841554}"/>
              </a:ext>
            </a:extLst>
          </p:cNvPr>
          <p:cNvSpPr txBox="1"/>
          <p:nvPr/>
        </p:nvSpPr>
        <p:spPr>
          <a:xfrm>
            <a:off x="113289" y="6048632"/>
            <a:ext cx="3159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</a:rPr>
              <a:t>trilateration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method</a:t>
            </a:r>
            <a:r>
              <a:rPr lang="pl-PL" sz="1400" baseline="30000" dirty="0">
                <a:solidFill>
                  <a:schemeClr val="bg1"/>
                </a:solidFill>
              </a:rPr>
              <a:t> </a:t>
            </a:r>
            <a:r>
              <a:rPr lang="pl-PL" sz="1400" dirty="0">
                <a:solidFill>
                  <a:schemeClr val="bg1"/>
                </a:solidFill>
              </a:rPr>
              <a:t>(</a:t>
            </a:r>
            <a:r>
              <a:rPr lang="pl-PL" sz="1400" dirty="0" err="1">
                <a:solidFill>
                  <a:schemeClr val="bg1"/>
                </a:solidFill>
              </a:rPr>
              <a:t>like</a:t>
            </a:r>
            <a:r>
              <a:rPr lang="pl-PL" sz="1400" dirty="0">
                <a:solidFill>
                  <a:schemeClr val="bg1"/>
                </a:solidFill>
              </a:rPr>
              <a:t> in GPS)</a:t>
            </a:r>
            <a:br>
              <a:rPr lang="pl-PL" sz="1400" baseline="300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Gajos et al.,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 A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819 (2016) 54-59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44F91D4E-BFC4-C9BB-2D15-1F867871E03F}"/>
              </a:ext>
            </a:extLst>
          </p:cNvPr>
          <p:cNvSpPr txBox="1"/>
          <p:nvPr/>
        </p:nvSpPr>
        <p:spPr>
          <a:xfrm>
            <a:off x="47230" y="3308869"/>
            <a:ext cx="37754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Moskal, A. </a:t>
            </a:r>
            <a:r>
              <a:rPr lang="pl-PL" sz="1200" dirty="0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Gajos et al., Nature </a:t>
            </a:r>
            <a:r>
              <a:rPr lang="pl-PL" sz="1200" dirty="0" err="1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</a:t>
            </a:r>
            <a:r>
              <a:rPr lang="pl-PL" sz="1200" dirty="0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12 (2021) 5658</a:t>
            </a:r>
            <a:endParaRPr lang="en-US" sz="1200" dirty="0">
              <a:solidFill>
                <a:srgbClr val="637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4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21</a:t>
            </a:fld>
            <a:endParaRPr lang="en-US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CC7D6BE-708E-1FE1-2132-AF15AF02D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9" t="48713" r="50916" b="9703"/>
          <a:stretch/>
        </p:blipFill>
        <p:spPr>
          <a:xfrm>
            <a:off x="240473" y="2115237"/>
            <a:ext cx="5474329" cy="4490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F5B15398-CDC0-2452-CC6A-607C52636B24}"/>
                  </a:ext>
                </a:extLst>
              </p:cNvPr>
              <p:cNvSpPr txBox="1"/>
              <p:nvPr/>
            </p:nvSpPr>
            <p:spPr>
              <a:xfrm>
                <a:off x="1874392" y="1645053"/>
                <a:ext cx="36938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l-PL" dirty="0">
                    <a:solidFill>
                      <a:schemeClr val="bg1"/>
                    </a:solidFill>
                  </a:rPr>
                  <a:t>Total </a:t>
                </a:r>
                <a:r>
                  <a:rPr lang="pl-PL" dirty="0" err="1">
                    <a:solidFill>
                      <a:schemeClr val="bg1"/>
                    </a:solidFill>
                  </a:rPr>
                  <a:t>number</a:t>
                </a:r>
                <a:r>
                  <a:rPr lang="pl-PL" dirty="0">
                    <a:solidFill>
                      <a:schemeClr val="bg1"/>
                    </a:solidFill>
                  </a:rPr>
                  <a:t> of </a:t>
                </a:r>
                <a:r>
                  <a:rPr lang="pl-PL" dirty="0" err="1">
                    <a:solidFill>
                      <a:schemeClr val="bg1"/>
                    </a:solidFill>
                  </a:rPr>
                  <a:t>events</a:t>
                </a:r>
                <a:r>
                  <a:rPr lang="pl-PL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l-PL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pl-PL" dirty="0">
                    <a:solidFill>
                      <a:schemeClr val="bg1"/>
                    </a:solidFill>
                  </a:rPr>
                  <a:t>2x10</a:t>
                </a:r>
                <a:r>
                  <a:rPr lang="pl-PL" baseline="30000" dirty="0">
                    <a:solidFill>
                      <a:schemeClr val="bg1"/>
                    </a:solidFill>
                  </a:rPr>
                  <a:t>6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F5B15398-CDC0-2452-CC6A-607C52636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2" y="1645053"/>
                <a:ext cx="3693814" cy="369332"/>
              </a:xfrm>
              <a:prstGeom prst="rect">
                <a:avLst/>
              </a:prstGeom>
              <a:blipFill>
                <a:blip r:embed="rId3"/>
                <a:stretch>
                  <a:fillRect l="-13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53581B3-F4BC-D482-09D8-E317EAF37569}"/>
              </a:ext>
            </a:extLst>
          </p:cNvPr>
          <p:cNvSpPr txBox="1"/>
          <p:nvPr/>
        </p:nvSpPr>
        <p:spPr>
          <a:xfrm>
            <a:off x="5690819" y="1748612"/>
            <a:ext cx="36938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Statistical </a:t>
            </a:r>
            <a:r>
              <a:rPr lang="pl-PL" dirty="0" err="1">
                <a:solidFill>
                  <a:schemeClr val="bg1"/>
                </a:solidFill>
              </a:rPr>
              <a:t>uncertainty</a:t>
            </a:r>
            <a:r>
              <a:rPr lang="pl-PL" dirty="0">
                <a:solidFill>
                  <a:schemeClr val="bg1"/>
                </a:solidFill>
              </a:rPr>
              <a:t> = 0.00033</a:t>
            </a:r>
          </a:p>
          <a:p>
            <a:r>
              <a:rPr lang="pl-PL" dirty="0" err="1">
                <a:solidFill>
                  <a:schemeClr val="bg1"/>
                </a:solidFill>
              </a:rPr>
              <a:t>Systematic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uncertainty</a:t>
            </a:r>
            <a:r>
              <a:rPr lang="pl-PL" dirty="0">
                <a:solidFill>
                  <a:schemeClr val="bg1"/>
                </a:solidFill>
              </a:rPr>
              <a:t> = 0.00014</a:t>
            </a:r>
          </a:p>
          <a:p>
            <a:r>
              <a:rPr lang="pl-PL" dirty="0" err="1">
                <a:solidFill>
                  <a:schemeClr val="bg1"/>
                </a:solidFill>
              </a:rPr>
              <a:t>Analyzing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power</a:t>
            </a:r>
            <a:r>
              <a:rPr lang="pl-PL" dirty="0">
                <a:solidFill>
                  <a:schemeClr val="bg1"/>
                </a:solidFill>
              </a:rPr>
              <a:t> P = 37.4%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8E3E78A-3F71-3F1A-8617-C8DAF5A4C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9" t="21260" r="43784" b="29241"/>
          <a:stretch/>
        </p:blipFill>
        <p:spPr>
          <a:xfrm>
            <a:off x="5714269" y="3203094"/>
            <a:ext cx="4898251" cy="339465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526A44A-1BB9-0B93-DCBD-5FFC1A28D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631" y="1238098"/>
            <a:ext cx="2714625" cy="1552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ABBCA503-0594-B870-2DEE-79808CAAB145}"/>
                  </a:ext>
                </a:extLst>
              </p:cNvPr>
              <p:cNvSpPr txBox="1"/>
              <p:nvPr/>
            </p:nvSpPr>
            <p:spPr>
              <a:xfrm>
                <a:off x="1131390" y="2396399"/>
                <a:ext cx="45901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𝐶𝑃𝑇</m:t>
                          </m:r>
                        </m:sub>
                      </m:sSub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𝟎𝟎𝟎𝟔𝟕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l-PL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𝟎𝟎𝟎𝟗𝟓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ABBCA503-0594-B870-2DEE-79808CAAB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90" y="2396399"/>
                <a:ext cx="459010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8221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positronium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a 7">
                <a:extLst>
                  <a:ext uri="{FF2B5EF4-FFF2-40B4-BE49-F238E27FC236}">
                    <a16:creationId xmlns:a16="http://schemas.microsoft.com/office/drawing/2014/main" id="{BF77488C-5739-CDDF-22CF-4585ECF51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3477" y="3689046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10396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278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a 7">
                <a:extLst>
                  <a:ext uri="{FF2B5EF4-FFF2-40B4-BE49-F238E27FC236}">
                    <a16:creationId xmlns:a16="http://schemas.microsoft.com/office/drawing/2014/main" id="{BF77488C-5739-CDDF-22CF-4585ECF51D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3477" y="3689046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100000" r="-229658" b="-5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184000" r="-229658" b="-4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3423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253571" r="-229658" b="-2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421277" r="-229658" b="-212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805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532609" r="-229658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973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41" t="-593878" r="-229658" b="-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FE17779E-A02A-EAC8-B754-4F1C34AA9A17}"/>
              </a:ext>
            </a:extLst>
          </p:cNvPr>
          <p:cNvSpPr txBox="1"/>
          <p:nvPr/>
        </p:nvSpPr>
        <p:spPr>
          <a:xfrm>
            <a:off x="5625230" y="5183125"/>
            <a:ext cx="1406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Using photon polarization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Left Brace 8">
            <a:extLst>
              <a:ext uri="{FF2B5EF4-FFF2-40B4-BE49-F238E27FC236}">
                <a16:creationId xmlns:a16="http://schemas.microsoft.com/office/drawing/2014/main" id="{95D854C6-C85C-1384-FB61-F5F465548EE7}"/>
              </a:ext>
            </a:extLst>
          </p:cNvPr>
          <p:cNvSpPr/>
          <p:nvPr/>
        </p:nvSpPr>
        <p:spPr>
          <a:xfrm>
            <a:off x="6398956" y="4878201"/>
            <a:ext cx="401554" cy="83136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9" name="Grupa 48">
            <a:extLst>
              <a:ext uri="{FF2B5EF4-FFF2-40B4-BE49-F238E27FC236}">
                <a16:creationId xmlns:a16="http://schemas.microsoft.com/office/drawing/2014/main" id="{6E2B46E0-5399-4951-1F00-5485826D99F1}"/>
              </a:ext>
            </a:extLst>
          </p:cNvPr>
          <p:cNvGrpSpPr/>
          <p:nvPr/>
        </p:nvGrpSpPr>
        <p:grpSpPr>
          <a:xfrm>
            <a:off x="120276" y="1179996"/>
            <a:ext cx="6798606" cy="2116340"/>
            <a:chOff x="3620680" y="2428249"/>
            <a:chExt cx="6798606" cy="211634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CCB49732-A82E-6AEB-06E7-9A7AD27C1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656" t="35555" r="23907" b="37639"/>
            <a:stretch/>
          </p:blipFill>
          <p:spPr>
            <a:xfrm>
              <a:off x="3620680" y="2428249"/>
              <a:ext cx="6798606" cy="2116340"/>
            </a:xfrm>
            <a:prstGeom prst="rect">
              <a:avLst/>
            </a:prstGeom>
          </p:spPr>
        </p:pic>
        <p:sp>
          <p:nvSpPr>
            <p:cNvPr id="16" name="Równoległobok 15">
              <a:extLst>
                <a:ext uri="{FF2B5EF4-FFF2-40B4-BE49-F238E27FC236}">
                  <a16:creationId xmlns:a16="http://schemas.microsoft.com/office/drawing/2014/main" id="{A8553BCD-6F91-3438-FD84-DD22A73E17E3}"/>
                </a:ext>
              </a:extLst>
            </p:cNvPr>
            <p:cNvSpPr/>
            <p:nvPr/>
          </p:nvSpPr>
          <p:spPr>
            <a:xfrm rot="10800000" flipH="1">
              <a:off x="7416358" y="2428249"/>
              <a:ext cx="2743200" cy="2013355"/>
            </a:xfrm>
            <a:prstGeom prst="parallelogram">
              <a:avLst>
                <a:gd name="adj" fmla="val 28215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57000"/>
                  </a:schemeClr>
                </a:gs>
                <a:gs pos="31000">
                  <a:schemeClr val="bg1">
                    <a:lumMod val="75000"/>
                    <a:alpha val="58000"/>
                  </a:schemeClr>
                </a:gs>
                <a:gs pos="72000">
                  <a:schemeClr val="bg1">
                    <a:lumMod val="95000"/>
                    <a:alpha val="4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7093C050-BDFA-C479-FB6A-8D4828DA61A5}"/>
                </a:ext>
              </a:extLst>
            </p:cNvPr>
            <p:cNvCxnSpPr/>
            <p:nvPr/>
          </p:nvCxnSpPr>
          <p:spPr>
            <a:xfrm flipH="1" flipV="1">
              <a:off x="7668433" y="2918989"/>
              <a:ext cx="1171575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9B579116-F4C7-E532-5B1B-E62550374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008" y="2499889"/>
              <a:ext cx="704850" cy="800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ze strzałką 24">
              <a:extLst>
                <a:ext uri="{FF2B5EF4-FFF2-40B4-BE49-F238E27FC236}">
                  <a16:creationId xmlns:a16="http://schemas.microsoft.com/office/drawing/2014/main" id="{612127D1-BDB8-5CC2-E260-D89C188B0588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8840008" y="3299989"/>
              <a:ext cx="231984" cy="114161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47">
              <a:extLst>
                <a:ext uri="{FF2B5EF4-FFF2-40B4-BE49-F238E27FC236}">
                  <a16:creationId xmlns:a16="http://schemas.microsoft.com/office/drawing/2014/main" id="{D3742F80-8E78-87F3-6D3E-D29A81C8E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008" y="2995189"/>
              <a:ext cx="70485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ównoległobok 49">
            <a:extLst>
              <a:ext uri="{FF2B5EF4-FFF2-40B4-BE49-F238E27FC236}">
                <a16:creationId xmlns:a16="http://schemas.microsoft.com/office/drawing/2014/main" id="{DC1FECD1-6231-B886-9E6D-7FB134A6B4CF}"/>
              </a:ext>
            </a:extLst>
          </p:cNvPr>
          <p:cNvSpPr/>
          <p:nvPr/>
        </p:nvSpPr>
        <p:spPr>
          <a:xfrm rot="10800000" flipH="1">
            <a:off x="8475967" y="1235543"/>
            <a:ext cx="2743200" cy="2013355"/>
          </a:xfrm>
          <a:prstGeom prst="parallelogram">
            <a:avLst>
              <a:gd name="adj" fmla="val 28215"/>
            </a:avLst>
          </a:prstGeom>
          <a:gradFill flip="none" rotWithShape="1">
            <a:gsLst>
              <a:gs pos="0">
                <a:schemeClr val="bg1">
                  <a:lumMod val="50000"/>
                  <a:alpha val="57000"/>
                </a:schemeClr>
              </a:gs>
              <a:gs pos="31000">
                <a:schemeClr val="bg1">
                  <a:lumMod val="75000"/>
                  <a:alpha val="58000"/>
                </a:schemeClr>
              </a:gs>
              <a:gs pos="72000">
                <a:schemeClr val="bg1">
                  <a:lumMod val="9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C6B5B59D-9E7A-8D53-635E-D165A2F261AB}"/>
              </a:ext>
            </a:extLst>
          </p:cNvPr>
          <p:cNvCxnSpPr/>
          <p:nvPr/>
        </p:nvCxnSpPr>
        <p:spPr>
          <a:xfrm flipH="1" flipV="1">
            <a:off x="8728042" y="1726283"/>
            <a:ext cx="1171575" cy="381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ze strzałką 51">
            <a:extLst>
              <a:ext uri="{FF2B5EF4-FFF2-40B4-BE49-F238E27FC236}">
                <a16:creationId xmlns:a16="http://schemas.microsoft.com/office/drawing/2014/main" id="{6F940092-4CF9-8001-36F7-328019128BBF}"/>
              </a:ext>
            </a:extLst>
          </p:cNvPr>
          <p:cNvCxnSpPr>
            <a:cxnSpLocks/>
          </p:cNvCxnSpPr>
          <p:nvPr/>
        </p:nvCxnSpPr>
        <p:spPr>
          <a:xfrm flipV="1">
            <a:off x="9899617" y="1307183"/>
            <a:ext cx="704850" cy="8001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6C4C5C00-A548-0F9C-1768-E4B9A9469CD2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9899617" y="2107283"/>
            <a:ext cx="231984" cy="114161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>
            <a:extLst>
              <a:ext uri="{FF2B5EF4-FFF2-40B4-BE49-F238E27FC236}">
                <a16:creationId xmlns:a16="http://schemas.microsoft.com/office/drawing/2014/main" id="{FDBEEA91-F27E-47C4-3F96-9DA53FC74247}"/>
              </a:ext>
            </a:extLst>
          </p:cNvPr>
          <p:cNvCxnSpPr>
            <a:cxnSpLocks/>
          </p:cNvCxnSpPr>
          <p:nvPr/>
        </p:nvCxnSpPr>
        <p:spPr>
          <a:xfrm flipV="1">
            <a:off x="9899617" y="1802483"/>
            <a:ext cx="704850" cy="30480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6577F30D-CBAB-4ABD-8E0B-C644FA8FE8C6}"/>
              </a:ext>
            </a:extLst>
          </p:cNvPr>
          <p:cNvSpPr txBox="1"/>
          <p:nvPr/>
        </p:nvSpPr>
        <p:spPr>
          <a:xfrm>
            <a:off x="10013682" y="1244791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</a:t>
            </a:r>
            <a:r>
              <a:rPr lang="pl-PL" b="1" baseline="-25000" dirty="0"/>
              <a:t>1</a:t>
            </a:r>
            <a:endParaRPr lang="en-US" b="1" dirty="0"/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D0771B75-1C24-6AFA-9538-EAF010316B9E}"/>
              </a:ext>
            </a:extLst>
          </p:cNvPr>
          <p:cNvSpPr txBox="1"/>
          <p:nvPr/>
        </p:nvSpPr>
        <p:spPr>
          <a:xfrm>
            <a:off x="8938584" y="1475156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</a:t>
            </a:r>
            <a:r>
              <a:rPr lang="pl-PL" b="1" baseline="-25000" dirty="0"/>
              <a:t>2</a:t>
            </a:r>
            <a:endParaRPr lang="en-US" b="1" dirty="0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506B32D3-0FF3-C13B-2AA0-33A8D9BBD719}"/>
              </a:ext>
            </a:extLst>
          </p:cNvPr>
          <p:cNvSpPr txBox="1"/>
          <p:nvPr/>
        </p:nvSpPr>
        <p:spPr>
          <a:xfrm>
            <a:off x="9749767" y="2890198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</a:t>
            </a:r>
            <a:r>
              <a:rPr lang="pl-PL" b="1" baseline="-25000" dirty="0"/>
              <a:t>3</a:t>
            </a:r>
            <a:endParaRPr lang="en-US" b="1" dirty="0"/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FCA37482-1E2D-8090-2A53-7AD5A8C215AE}"/>
              </a:ext>
            </a:extLst>
          </p:cNvPr>
          <p:cNvSpPr txBox="1"/>
          <p:nvPr/>
        </p:nvSpPr>
        <p:spPr>
          <a:xfrm>
            <a:off x="10504768" y="1889796"/>
            <a:ext cx="53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4EA0754D-0F1F-101A-CEE9-72BC1141E1EE}"/>
              </a:ext>
            </a:extLst>
          </p:cNvPr>
          <p:cNvSpPr/>
          <p:nvPr/>
        </p:nvSpPr>
        <p:spPr>
          <a:xfrm rot="2583574">
            <a:off x="10617246" y="1090122"/>
            <a:ext cx="123825" cy="23812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825F4B83-D655-06AE-B6D6-DA7E32188A89}"/>
              </a:ext>
            </a:extLst>
          </p:cNvPr>
          <p:cNvSpPr/>
          <p:nvPr/>
        </p:nvSpPr>
        <p:spPr>
          <a:xfrm rot="17220403">
            <a:off x="8542889" y="1568328"/>
            <a:ext cx="123825" cy="2381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D7EFE3B6-69DF-81E3-6A65-86BB85FEAB63}"/>
              </a:ext>
            </a:extLst>
          </p:cNvPr>
          <p:cNvSpPr/>
          <p:nvPr/>
        </p:nvSpPr>
        <p:spPr>
          <a:xfrm rot="10304286">
            <a:off x="10101513" y="3270889"/>
            <a:ext cx="123825" cy="2381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Obraz 61">
            <a:extLst>
              <a:ext uri="{FF2B5EF4-FFF2-40B4-BE49-F238E27FC236}">
                <a16:creationId xmlns:a16="http://schemas.microsoft.com/office/drawing/2014/main" id="{029EDBB4-1CEB-5DFA-7057-052CF9B5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141129" y="3948660"/>
            <a:ext cx="5362823" cy="2038197"/>
          </a:xfrm>
          <a:prstGeom prst="rect">
            <a:avLst/>
          </a:prstGeom>
        </p:spPr>
      </p:pic>
      <p:sp>
        <p:nvSpPr>
          <p:cNvPr id="64" name="pole tekstowe 63">
            <a:extLst>
              <a:ext uri="{FF2B5EF4-FFF2-40B4-BE49-F238E27FC236}">
                <a16:creationId xmlns:a16="http://schemas.microsoft.com/office/drawing/2014/main" id="{A9E07203-A644-774C-C3E8-C9C2D6841554}"/>
              </a:ext>
            </a:extLst>
          </p:cNvPr>
          <p:cNvSpPr txBox="1"/>
          <p:nvPr/>
        </p:nvSpPr>
        <p:spPr>
          <a:xfrm>
            <a:off x="113289" y="6048632"/>
            <a:ext cx="3159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trilateration method</a:t>
            </a:r>
            <a:r>
              <a:rPr lang="pl-PL" sz="1400" baseline="30000">
                <a:solidFill>
                  <a:schemeClr val="bg1"/>
                </a:solidFill>
              </a:rPr>
              <a:t> </a:t>
            </a:r>
            <a:r>
              <a:rPr lang="pl-PL" sz="1400">
                <a:solidFill>
                  <a:schemeClr val="bg1"/>
                </a:solidFill>
              </a:rPr>
              <a:t>(like in GPS)</a:t>
            </a:r>
            <a:br>
              <a:rPr lang="pl-PL" sz="1400" baseline="30000">
                <a:solidFill>
                  <a:schemeClr val="bg1"/>
                </a:solidFill>
              </a:rPr>
            </a:br>
            <a:r>
              <a:rPr lang="pl-PL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Gajos et al.,</a:t>
            </a:r>
            <a:r>
              <a:rPr lang="en-GB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 A </a:t>
            </a:r>
            <a:r>
              <a:rPr lang="en-GB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819 (2016) 54-59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44F91D4E-BFC4-C9BB-2D15-1F867871E03F}"/>
              </a:ext>
            </a:extLst>
          </p:cNvPr>
          <p:cNvSpPr txBox="1"/>
          <p:nvPr/>
        </p:nvSpPr>
        <p:spPr>
          <a:xfrm>
            <a:off x="47230" y="3308869"/>
            <a:ext cx="37754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Moskal, A. </a:t>
            </a:r>
            <a:r>
              <a:rPr lang="pl-PL" sz="1200" dirty="0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Gajos et al., Nature </a:t>
            </a:r>
            <a:r>
              <a:rPr lang="pl-PL" sz="1200" dirty="0" err="1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</a:t>
            </a:r>
            <a:r>
              <a:rPr lang="pl-PL" sz="1200" dirty="0">
                <a:solidFill>
                  <a:srgbClr val="6379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12 (2021) 5658</a:t>
            </a:r>
            <a:endParaRPr lang="en-US" sz="1200" dirty="0">
              <a:solidFill>
                <a:srgbClr val="637954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C234173-B8D8-3030-9A7B-86CD1681C651}"/>
              </a:ext>
            </a:extLst>
          </p:cNvPr>
          <p:cNvSpPr txBox="1"/>
          <p:nvPr/>
        </p:nvSpPr>
        <p:spPr>
          <a:xfrm>
            <a:off x="7993417" y="4107099"/>
            <a:ext cx="2666818" cy="132343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Test of the CP </a:t>
            </a:r>
            <a:r>
              <a:rPr lang="pl-PL" sz="2000" b="1" dirty="0" err="1">
                <a:solidFill>
                  <a:schemeClr val="bg1"/>
                </a:solidFill>
              </a:rPr>
              <a:t>symmetry</a:t>
            </a:r>
            <a:r>
              <a:rPr lang="pl-PL" sz="2000" b="1" dirty="0">
                <a:solidFill>
                  <a:schemeClr val="bg1"/>
                </a:solidFill>
              </a:rPr>
              <a:t> by J-PET -&gt; </a:t>
            </a:r>
            <a:r>
              <a:rPr lang="pl-PL" sz="2000" b="1" dirty="0" err="1">
                <a:solidFill>
                  <a:schemeClr val="bg1"/>
                </a:solidFill>
              </a:rPr>
              <a:t>see</a:t>
            </a:r>
            <a:r>
              <a:rPr lang="pl-PL" sz="2000" b="1" dirty="0">
                <a:solidFill>
                  <a:schemeClr val="bg1"/>
                </a:solidFill>
              </a:rPr>
              <a:t> talk by K. </a:t>
            </a:r>
            <a:r>
              <a:rPr lang="pl-PL" sz="2000" b="1" dirty="0" err="1">
                <a:solidFill>
                  <a:schemeClr val="bg1"/>
                </a:solidFill>
              </a:rPr>
              <a:t>Eliyan</a:t>
            </a:r>
            <a:r>
              <a:rPr lang="pl-PL" sz="2000" b="1" dirty="0">
                <a:solidFill>
                  <a:schemeClr val="bg1"/>
                </a:solidFill>
              </a:rPr>
              <a:t> (</a:t>
            </a:r>
            <a:r>
              <a:rPr lang="pl-PL" sz="2000" b="1" dirty="0" err="1">
                <a:solidFill>
                  <a:schemeClr val="bg1"/>
                </a:solidFill>
              </a:rPr>
              <a:t>next</a:t>
            </a:r>
            <a:r>
              <a:rPr lang="pl-PL" sz="2000" b="1" dirty="0">
                <a:solidFill>
                  <a:schemeClr val="bg1"/>
                </a:solidFill>
              </a:rPr>
              <a:t> talk)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25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15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Advanced </a:t>
            </a:r>
            <a:r>
              <a:rPr lang="pl-PL" b="1" dirty="0" err="1">
                <a:solidFill>
                  <a:schemeClr val="bg1"/>
                </a:solidFill>
              </a:rPr>
              <a:t>refinements</a:t>
            </a:r>
            <a:r>
              <a:rPr lang="pl-PL" b="1" dirty="0">
                <a:solidFill>
                  <a:schemeClr val="bg1"/>
                </a:solidFill>
              </a:rPr>
              <a:t> – </a:t>
            </a:r>
            <a:r>
              <a:rPr lang="pl-PL" b="1" dirty="0" err="1">
                <a:solidFill>
                  <a:schemeClr val="bg1"/>
                </a:solidFill>
              </a:rPr>
              <a:t>forbidden</a:t>
            </a:r>
            <a:r>
              <a:rPr lang="pl-PL" b="1" dirty="0">
                <a:solidFill>
                  <a:schemeClr val="bg1"/>
                </a:solidFill>
              </a:rPr>
              <a:t> and </a:t>
            </a:r>
            <a:r>
              <a:rPr lang="pl-PL" b="1" dirty="0" err="1">
                <a:solidFill>
                  <a:schemeClr val="bg1"/>
                </a:solidFill>
              </a:rPr>
              <a:t>raredecays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23</a:t>
            </a:fld>
            <a:endParaRPr lang="en-US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530D69B2-F2B8-AFBB-3866-D763B6F6B6EF}"/>
              </a:ext>
            </a:extLst>
          </p:cNvPr>
          <p:cNvGrpSpPr/>
          <p:nvPr/>
        </p:nvGrpSpPr>
        <p:grpSpPr>
          <a:xfrm>
            <a:off x="142620" y="1246832"/>
            <a:ext cx="3661797" cy="3159012"/>
            <a:chOff x="8963024" y="1646238"/>
            <a:chExt cx="2259888" cy="2186559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78B46521-6665-6707-E490-17EB50123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46" t="31944" r="24848" b="22500"/>
            <a:stretch/>
          </p:blipFill>
          <p:spPr>
            <a:xfrm>
              <a:off x="8963024" y="1646238"/>
              <a:ext cx="2259888" cy="2186559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DFB0E174-96C0-6DBE-A22D-BF87BF753680}"/>
                </a:ext>
              </a:extLst>
            </p:cNvPr>
            <p:cNvSpPr/>
            <p:nvPr/>
          </p:nvSpPr>
          <p:spPr>
            <a:xfrm>
              <a:off x="10626278" y="3710549"/>
              <a:ext cx="590550" cy="117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7">
                <a:extLst>
                  <a:ext uri="{FF2B5EF4-FFF2-40B4-BE49-F238E27FC236}">
                    <a16:creationId xmlns:a16="http://schemas.microsoft.com/office/drawing/2014/main" id="{DFF10890-0831-C4D8-4418-D3C5BB358B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6433168"/>
                  </p:ext>
                </p:extLst>
              </p:nvPr>
            </p:nvGraphicFramePr>
            <p:xfrm>
              <a:off x="132553" y="4558301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10396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en-US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278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1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pl-PL" sz="11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592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  <m:r>
                                  <a:rPr lang="pl-PL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1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l-PL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pl-PL" sz="11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pl-PL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7">
                <a:extLst>
                  <a:ext uri="{FF2B5EF4-FFF2-40B4-BE49-F238E27FC236}">
                    <a16:creationId xmlns:a16="http://schemas.microsoft.com/office/drawing/2014/main" id="{DFF10890-0831-C4D8-4418-D3C5BB358B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6433168"/>
                  </p:ext>
                </p:extLst>
              </p:nvPr>
            </p:nvGraphicFramePr>
            <p:xfrm>
              <a:off x="132553" y="4558301"/>
              <a:ext cx="5254396" cy="2051941"/>
            </p:xfrm>
            <a:graphic>
              <a:graphicData uri="http://schemas.openxmlformats.org/drawingml/2006/table">
                <a:tbl>
                  <a:tblPr firstRow="1" bandRow="1">
                    <a:tableStyleId>{37CE84F3-28C3-443E-9E96-99CF82512B78}</a:tableStyleId>
                  </a:tblPr>
                  <a:tblGrid>
                    <a:gridCol w="1601031">
                      <a:extLst>
                        <a:ext uri="{9D8B030D-6E8A-4147-A177-3AD203B41FA5}">
                          <a16:colId xmlns:a16="http://schemas.microsoft.com/office/drawing/2014/main" val="1775015837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60902984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167606128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2334146430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1090771345"/>
                        </a:ext>
                      </a:extLst>
                    </a:gridCol>
                    <a:gridCol w="730673">
                      <a:extLst>
                        <a:ext uri="{9D8B030D-6E8A-4147-A177-3AD203B41FA5}">
                          <a16:colId xmlns:a16="http://schemas.microsoft.com/office/drawing/2014/main" val="3373507752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Operator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CPT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526901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60" t="-97826" r="-230038" b="-5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6404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60" t="-178431" r="-230038" b="-398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4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68558"/>
                      </a:ext>
                    </a:extLst>
                  </a:tr>
                  <a:tr h="3423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60" t="-253571" r="-230038" b="-2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957856"/>
                      </a:ext>
                    </a:extLst>
                  </a:tr>
                  <a:tr h="283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60" t="-421277" r="-230038" b="-212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762484"/>
                      </a:ext>
                    </a:extLst>
                  </a:tr>
                  <a:tr h="2805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60" t="-532609" r="-230038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355814"/>
                      </a:ext>
                    </a:extLst>
                  </a:tr>
                  <a:tr h="2973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60" t="-593878" r="-230038" b="-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1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0202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pole tekstowe 7">
            <a:extLst>
              <a:ext uri="{FF2B5EF4-FFF2-40B4-BE49-F238E27FC236}">
                <a16:creationId xmlns:a16="http://schemas.microsoft.com/office/drawing/2014/main" id="{78E6BCEA-7451-FB99-40D5-3FECE79C0E6B}"/>
              </a:ext>
            </a:extLst>
          </p:cNvPr>
          <p:cNvSpPr txBox="1"/>
          <p:nvPr/>
        </p:nvSpPr>
        <p:spPr>
          <a:xfrm>
            <a:off x="3826156" y="1168758"/>
            <a:ext cx="4784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Study</a:t>
            </a:r>
            <a:r>
              <a:rPr lang="pl-PL" dirty="0">
                <a:solidFill>
                  <a:schemeClr val="bg1"/>
                </a:solidFill>
              </a:rPr>
              <a:t> of the </a:t>
            </a:r>
            <a:r>
              <a:rPr lang="pl-PL" dirty="0" err="1">
                <a:solidFill>
                  <a:schemeClr val="bg1"/>
                </a:solidFill>
              </a:rPr>
              <a:t>forbidden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decays</a:t>
            </a:r>
            <a:r>
              <a:rPr lang="pl-PL" dirty="0">
                <a:solidFill>
                  <a:schemeClr val="bg1"/>
                </a:solidFill>
              </a:rPr>
              <a:t> (p-</a:t>
            </a:r>
            <a:r>
              <a:rPr lang="pl-PL" dirty="0" err="1">
                <a:solidFill>
                  <a:schemeClr val="bg1"/>
                </a:solidFill>
              </a:rPr>
              <a:t>Ps</a:t>
            </a:r>
            <a:r>
              <a:rPr lang="pl-PL" dirty="0">
                <a:solidFill>
                  <a:schemeClr val="bg1"/>
                </a:solidFill>
              </a:rPr>
              <a:t> -&gt; 3 </a:t>
            </a:r>
            <a:r>
              <a:rPr lang="pl-PL" dirty="0" err="1">
                <a:solidFill>
                  <a:schemeClr val="bg1"/>
                </a:solidFill>
              </a:rPr>
              <a:t>photons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  <a:p>
            <a:r>
              <a:rPr lang="pl-PL" dirty="0">
                <a:solidFill>
                  <a:schemeClr val="bg1"/>
                </a:solidFill>
              </a:rPr>
              <a:t>- </a:t>
            </a:r>
            <a:r>
              <a:rPr lang="pl-PL" dirty="0" err="1">
                <a:solidFill>
                  <a:schemeClr val="bg1"/>
                </a:solidFill>
              </a:rPr>
              <a:t>conjugation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symmetry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Work</a:t>
            </a:r>
            <a:r>
              <a:rPr lang="pl-PL" dirty="0">
                <a:solidFill>
                  <a:schemeClr val="bg1"/>
                </a:solidFill>
              </a:rPr>
              <a:t> by M. </a:t>
            </a:r>
            <a:r>
              <a:rPr lang="pl-PL" dirty="0" err="1">
                <a:solidFill>
                  <a:schemeClr val="bg1"/>
                </a:solidFill>
              </a:rPr>
              <a:t>Skurzok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Acta. Phys. Polon. A 137 (2020) 134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FE3734F-1D46-4AB6-471B-C301D9206DF3}"/>
              </a:ext>
            </a:extLst>
          </p:cNvPr>
          <p:cNvSpPr txBox="1"/>
          <p:nvPr/>
        </p:nvSpPr>
        <p:spPr>
          <a:xfrm>
            <a:off x="5718451" y="4871720"/>
            <a:ext cx="4784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Study</a:t>
            </a:r>
            <a:r>
              <a:rPr lang="pl-PL" dirty="0">
                <a:solidFill>
                  <a:schemeClr val="bg1"/>
                </a:solidFill>
              </a:rPr>
              <a:t> of the </a:t>
            </a:r>
            <a:r>
              <a:rPr lang="pl-PL" dirty="0" err="1">
                <a:solidFill>
                  <a:schemeClr val="bg1"/>
                </a:solidFill>
              </a:rPr>
              <a:t>invisible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decays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>
                <a:solidFill>
                  <a:schemeClr val="bg1"/>
                </a:solidFill>
              </a:rPr>
              <a:t>Ps</a:t>
            </a:r>
            <a:r>
              <a:rPr lang="pl-PL" dirty="0">
                <a:solidFill>
                  <a:schemeClr val="bg1"/>
                </a:solidFill>
              </a:rPr>
              <a:t> -&gt; no </a:t>
            </a:r>
            <a:r>
              <a:rPr lang="pl-PL" dirty="0" err="1">
                <a:solidFill>
                  <a:schemeClr val="bg1"/>
                </a:solidFill>
              </a:rPr>
              <a:t>photons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  <a:p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err="1">
                <a:solidFill>
                  <a:schemeClr val="bg1"/>
                </a:solidFill>
              </a:rPr>
              <a:t>Possible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application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machine</a:t>
            </a:r>
            <a:r>
              <a:rPr lang="pl-PL" dirty="0">
                <a:solidFill>
                  <a:schemeClr val="bg1"/>
                </a:solidFill>
              </a:rPr>
              <a:t> learning)</a:t>
            </a:r>
          </a:p>
          <a:p>
            <a:r>
              <a:rPr lang="pl-PL" dirty="0" err="1">
                <a:solidFill>
                  <a:schemeClr val="bg1"/>
                </a:solidFill>
              </a:rPr>
              <a:t>Work</a:t>
            </a:r>
            <a:r>
              <a:rPr lang="pl-PL" dirty="0">
                <a:solidFill>
                  <a:schemeClr val="bg1"/>
                </a:solidFill>
              </a:rPr>
              <a:t> by E. Perez del Rio</a:t>
            </a:r>
          </a:p>
          <a:p>
            <a:r>
              <a:rPr lang="fr-FR" dirty="0">
                <a:solidFill>
                  <a:schemeClr val="bg1"/>
                </a:solidFill>
              </a:rPr>
              <a:t>Acta Phys. Polon. A 142(3) (2022) 386-390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65D9D4C-6F7A-EDB5-F484-666F5EC090A6}"/>
              </a:ext>
            </a:extLst>
          </p:cNvPr>
          <p:cNvSpPr txBox="1"/>
          <p:nvPr/>
        </p:nvSpPr>
        <p:spPr>
          <a:xfrm>
            <a:off x="4968698" y="3405797"/>
            <a:ext cx="72838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Study</a:t>
            </a:r>
            <a:r>
              <a:rPr lang="pl-PL" dirty="0">
                <a:solidFill>
                  <a:schemeClr val="bg1"/>
                </a:solidFill>
              </a:rPr>
              <a:t> of the T </a:t>
            </a:r>
            <a:r>
              <a:rPr lang="pl-PL" dirty="0" err="1">
                <a:solidFill>
                  <a:schemeClr val="bg1"/>
                </a:solidFill>
              </a:rPr>
              <a:t>symmetry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J. Raj, D. Kisielewska and E. Czerwiński, </a:t>
            </a:r>
            <a:r>
              <a:rPr lang="fr-FR" dirty="0">
                <a:solidFill>
                  <a:schemeClr val="bg1"/>
                </a:solidFill>
              </a:rPr>
              <a:t>Acta. Phys. Polon. A 137 (2020) 137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P. Moskal, E. Czerwiński, et al., </a:t>
            </a:r>
            <a:r>
              <a:rPr lang="pl-PL" dirty="0" err="1">
                <a:solidFill>
                  <a:schemeClr val="bg1"/>
                </a:solidFill>
              </a:rPr>
              <a:t>under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revision</a:t>
            </a:r>
            <a:r>
              <a:rPr lang="pl-PL" dirty="0">
                <a:solidFill>
                  <a:schemeClr val="bg1"/>
                </a:solidFill>
              </a:rPr>
              <a:t> in Nature </a:t>
            </a:r>
            <a:r>
              <a:rPr lang="pl-PL" dirty="0" err="1">
                <a:solidFill>
                  <a:schemeClr val="bg1"/>
                </a:solidFill>
              </a:rPr>
              <a:t>Communication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EFC4972-8A2D-4000-AC0A-F86151DC3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755" y="1719040"/>
            <a:ext cx="1876080" cy="186228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099FD98-F435-88BE-FCB6-FB5CB2717137}"/>
              </a:ext>
            </a:extLst>
          </p:cNvPr>
          <p:cNvSpPr txBox="1"/>
          <p:nvPr/>
        </p:nvSpPr>
        <p:spPr>
          <a:xfrm>
            <a:off x="9212048" y="1433479"/>
            <a:ext cx="1845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Raj, </a:t>
            </a:r>
            <a:r>
              <a:rPr lang="pl-PL" sz="1200" b="1" dirty="0" err="1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PhD</a:t>
            </a:r>
            <a:r>
              <a:rPr lang="pl-PL" sz="1200" b="1" dirty="0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b="1" dirty="0" err="1">
                <a:solidFill>
                  <a:srgbClr val="6379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thesis</a:t>
            </a:r>
            <a:endParaRPr lang="en-US" sz="1200" b="1" dirty="0">
              <a:solidFill>
                <a:srgbClr val="637954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0EFFEC0-D75A-91CE-1195-63005360C3BE}"/>
              </a:ext>
            </a:extLst>
          </p:cNvPr>
          <p:cNvGrpSpPr/>
          <p:nvPr/>
        </p:nvGrpSpPr>
        <p:grpSpPr>
          <a:xfrm>
            <a:off x="10685075" y="4750180"/>
            <a:ext cx="928222" cy="1288912"/>
            <a:chOff x="3875378" y="3717335"/>
            <a:chExt cx="928222" cy="1288912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0155C947-32BA-9F84-CFAB-8E5C49F6CDA1}"/>
                </a:ext>
              </a:extLst>
            </p:cNvPr>
            <p:cNvSpPr/>
            <p:nvPr/>
          </p:nvSpPr>
          <p:spPr>
            <a:xfrm>
              <a:off x="3961489" y="4139246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891708E5-3E2D-4E1E-16C0-196F9A771E10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4339489" y="3717335"/>
              <a:ext cx="2212" cy="421911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>
              <a:extLst>
                <a:ext uri="{FF2B5EF4-FFF2-40B4-BE49-F238E27FC236}">
                  <a16:creationId xmlns:a16="http://schemas.microsoft.com/office/drawing/2014/main" id="{281A74A8-81A1-95FB-BB9B-A87486C464A8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H="1">
              <a:off x="3875378" y="4784532"/>
              <a:ext cx="196825" cy="221715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ze strzałką 18">
              <a:extLst>
                <a:ext uri="{FF2B5EF4-FFF2-40B4-BE49-F238E27FC236}">
                  <a16:creationId xmlns:a16="http://schemas.microsoft.com/office/drawing/2014/main" id="{D6B51BD0-3416-82C9-97ED-28422A110C40}"/>
                </a:ext>
              </a:extLst>
            </p:cNvPr>
            <p:cNvCxnSpPr>
              <a:cxnSpLocks/>
              <a:stCxn id="16" idx="5"/>
            </p:cNvCxnSpPr>
            <p:nvPr/>
          </p:nvCxnSpPr>
          <p:spPr>
            <a:xfrm>
              <a:off x="4606775" y="4784532"/>
              <a:ext cx="196825" cy="221715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7FFE4A4A-A0F7-3B27-B044-E428143EC72C}"/>
                </a:ext>
              </a:extLst>
            </p:cNvPr>
            <p:cNvSpPr/>
            <p:nvPr/>
          </p:nvSpPr>
          <p:spPr>
            <a:xfrm>
              <a:off x="3961489" y="4139246"/>
              <a:ext cx="756000" cy="756000"/>
            </a:xfrm>
            <a:prstGeom prst="ellipse">
              <a:avLst/>
            </a:prstGeom>
            <a:noFill/>
            <a:ln>
              <a:noFill/>
            </a:ln>
            <a:effectLst>
              <a:glow rad="2032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Chmurka 24">
            <a:extLst>
              <a:ext uri="{FF2B5EF4-FFF2-40B4-BE49-F238E27FC236}">
                <a16:creationId xmlns:a16="http://schemas.microsoft.com/office/drawing/2014/main" id="{9B62E98F-19D3-5096-4936-75EDB2E1D1FF}"/>
              </a:ext>
            </a:extLst>
          </p:cNvPr>
          <p:cNvSpPr/>
          <p:nvPr/>
        </p:nvSpPr>
        <p:spPr>
          <a:xfrm>
            <a:off x="10478199" y="5974894"/>
            <a:ext cx="270820" cy="281825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murka 47">
            <a:extLst>
              <a:ext uri="{FF2B5EF4-FFF2-40B4-BE49-F238E27FC236}">
                <a16:creationId xmlns:a16="http://schemas.microsoft.com/office/drawing/2014/main" id="{B9DA4C58-9FFE-636D-5A93-304EB662B2BF}"/>
              </a:ext>
            </a:extLst>
          </p:cNvPr>
          <p:cNvSpPr/>
          <p:nvPr/>
        </p:nvSpPr>
        <p:spPr>
          <a:xfrm>
            <a:off x="11527186" y="5974894"/>
            <a:ext cx="270820" cy="281825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hmurka 48">
            <a:extLst>
              <a:ext uri="{FF2B5EF4-FFF2-40B4-BE49-F238E27FC236}">
                <a16:creationId xmlns:a16="http://schemas.microsoft.com/office/drawing/2014/main" id="{A48E2048-1078-B239-8167-E385D4526BA7}"/>
              </a:ext>
            </a:extLst>
          </p:cNvPr>
          <p:cNvSpPr/>
          <p:nvPr/>
        </p:nvSpPr>
        <p:spPr>
          <a:xfrm>
            <a:off x="11013776" y="4527135"/>
            <a:ext cx="270820" cy="281825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6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chemeClr val="bg1"/>
                </a:solidFill>
              </a:rPr>
              <a:t>Conclusions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710507-9EEF-BC16-F0F1-B7EA6FB6D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Analysis by the J-PET </a:t>
            </a:r>
            <a:r>
              <a:rPr lang="pl-PL" dirty="0" err="1">
                <a:solidFill>
                  <a:schemeClr val="bg1"/>
                </a:solidFill>
              </a:rPr>
              <a:t>detector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consists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various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algorithms</a:t>
            </a:r>
            <a:r>
              <a:rPr lang="pl-PL" dirty="0">
                <a:solidFill>
                  <a:schemeClr val="bg1"/>
                </a:solidFill>
              </a:rPr>
              <a:t> in order to </a:t>
            </a:r>
            <a:r>
              <a:rPr lang="pl-PL" dirty="0" err="1">
                <a:solidFill>
                  <a:schemeClr val="bg1"/>
                </a:solidFill>
              </a:rPr>
              <a:t>reconstruct</a:t>
            </a:r>
            <a:r>
              <a:rPr lang="pl-PL" dirty="0">
                <a:solidFill>
                  <a:schemeClr val="bg1"/>
                </a:solidFill>
              </a:rPr>
              <a:t> the data, </a:t>
            </a:r>
            <a:r>
              <a:rPr lang="pl-PL" dirty="0" err="1">
                <a:solidFill>
                  <a:schemeClr val="bg1"/>
                </a:solidFill>
              </a:rPr>
              <a:t>select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proper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events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reduce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background</a:t>
            </a:r>
            <a:r>
              <a:rPr lang="pl-PL" dirty="0">
                <a:solidFill>
                  <a:schemeClr val="bg1"/>
                </a:solidFill>
              </a:rPr>
              <a:t> and </a:t>
            </a:r>
            <a:r>
              <a:rPr lang="pl-PL" dirty="0" err="1">
                <a:solidFill>
                  <a:schemeClr val="bg1"/>
                </a:solidFill>
              </a:rPr>
              <a:t>finally</a:t>
            </a:r>
            <a:r>
              <a:rPr lang="pl-PL" dirty="0">
                <a:solidFill>
                  <a:schemeClr val="bg1"/>
                </a:solidFill>
              </a:rPr>
              <a:t> to </a:t>
            </a:r>
            <a:r>
              <a:rPr lang="pl-PL" dirty="0" err="1">
                <a:solidFill>
                  <a:schemeClr val="bg1"/>
                </a:solidFill>
              </a:rPr>
              <a:t>apply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dedicated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refinement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Presented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analysis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procedures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were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conducted</a:t>
            </a:r>
            <a:r>
              <a:rPr lang="pl-PL" dirty="0">
                <a:solidFill>
                  <a:schemeClr val="bg1"/>
                </a:solidFill>
              </a:rPr>
              <a:t> for </a:t>
            </a:r>
            <a:r>
              <a:rPr lang="pl-PL" dirty="0" err="1">
                <a:solidFill>
                  <a:schemeClr val="bg1"/>
                </a:solidFill>
              </a:rPr>
              <a:t>medical</a:t>
            </a:r>
            <a:r>
              <a:rPr lang="pl-PL" dirty="0">
                <a:solidFill>
                  <a:schemeClr val="bg1"/>
                </a:solidFill>
              </a:rPr>
              <a:t> and </a:t>
            </a:r>
            <a:r>
              <a:rPr lang="pl-PL" dirty="0" err="1">
                <a:solidFill>
                  <a:schemeClr val="bg1"/>
                </a:solidFill>
              </a:rPr>
              <a:t>fundamental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physics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fields</a:t>
            </a:r>
            <a:r>
              <a:rPr lang="pl-PL" dirty="0">
                <a:solidFill>
                  <a:schemeClr val="bg1"/>
                </a:solidFill>
              </a:rPr>
              <a:t>. </a:t>
            </a:r>
            <a:r>
              <a:rPr lang="pl-PL" dirty="0" err="1">
                <a:solidFill>
                  <a:schemeClr val="bg1"/>
                </a:solidFill>
              </a:rPr>
              <a:t>Obtained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results</a:t>
            </a:r>
            <a:r>
              <a:rPr lang="pl-PL" dirty="0">
                <a:solidFill>
                  <a:schemeClr val="bg1"/>
                </a:solidFill>
              </a:rPr>
              <a:t> show </a:t>
            </a:r>
            <a:r>
              <a:rPr lang="pl-PL" dirty="0" err="1">
                <a:solidFill>
                  <a:schemeClr val="bg1"/>
                </a:solidFill>
              </a:rPr>
              <a:t>potential</a:t>
            </a:r>
            <a:r>
              <a:rPr lang="pl-PL" dirty="0">
                <a:solidFill>
                  <a:schemeClr val="bg1"/>
                </a:solidFill>
              </a:rPr>
              <a:t> of the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J-PET </a:t>
            </a:r>
            <a:r>
              <a:rPr lang="pl-PL" dirty="0" err="1">
                <a:solidFill>
                  <a:schemeClr val="bg1"/>
                </a:solidFill>
              </a:rPr>
              <a:t>detector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Further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advancements</a:t>
            </a:r>
            <a:r>
              <a:rPr lang="pl-PL" dirty="0">
                <a:solidFill>
                  <a:schemeClr val="bg1"/>
                </a:solidFill>
              </a:rPr>
              <a:t>, and in </a:t>
            </a:r>
            <a:r>
              <a:rPr lang="pl-PL" dirty="0" err="1">
                <a:solidFill>
                  <a:schemeClr val="bg1"/>
                </a:solidFill>
              </a:rPr>
              <a:t>particular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application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machine</a:t>
            </a:r>
            <a:r>
              <a:rPr lang="pl-PL" dirty="0">
                <a:solidFill>
                  <a:schemeClr val="bg1"/>
                </a:solidFill>
              </a:rPr>
              <a:t> learning, </a:t>
            </a:r>
            <a:r>
              <a:rPr lang="pl-PL" dirty="0" err="1">
                <a:solidFill>
                  <a:schemeClr val="bg1"/>
                </a:solidFill>
              </a:rPr>
              <a:t>could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improve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obtained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results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even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further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20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14597"/>
            <a:ext cx="10515600" cy="1325563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chemeClr val="bg1"/>
                </a:solidFill>
              </a:rPr>
              <a:t>Thank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you</a:t>
            </a:r>
            <a:r>
              <a:rPr lang="pl-PL" b="1" dirty="0">
                <a:solidFill>
                  <a:schemeClr val="bg1"/>
                </a:solidFill>
              </a:rPr>
              <a:t> for </a:t>
            </a:r>
            <a:r>
              <a:rPr lang="pl-PL" b="1" dirty="0" err="1">
                <a:solidFill>
                  <a:schemeClr val="bg1"/>
                </a:solidFill>
              </a:rPr>
              <a:t>your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attention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3</a:t>
            </a:fld>
            <a:endParaRPr lang="en-US"/>
          </a:p>
        </p:txBody>
      </p:sp>
      <p:pic>
        <p:nvPicPr>
          <p:cNvPr id="5" name="Google Shape;121;p15">
            <a:extLst>
              <a:ext uri="{FF2B5EF4-FFF2-40B4-BE49-F238E27FC236}">
                <a16:creationId xmlns:a16="http://schemas.microsoft.com/office/drawing/2014/main" id="{B138C80E-0C4A-314B-4FAF-D45756F79E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3277" y="1345865"/>
            <a:ext cx="6283784" cy="42262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E9260BDC-E0D8-5522-883A-5607B1D3A033}"/>
              </a:ext>
            </a:extLst>
          </p:cNvPr>
          <p:cNvGrpSpPr/>
          <p:nvPr/>
        </p:nvGrpSpPr>
        <p:grpSpPr>
          <a:xfrm>
            <a:off x="5608635" y="2941901"/>
            <a:ext cx="627308" cy="790340"/>
            <a:chOff x="1527570" y="2409412"/>
            <a:chExt cx="983061" cy="130264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20E081CB-46A1-41E4-96ED-92AC89C90A8F}"/>
                </a:ext>
              </a:extLst>
            </p:cNvPr>
            <p:cNvSpPr/>
            <p:nvPr/>
          </p:nvSpPr>
          <p:spPr>
            <a:xfrm>
              <a:off x="1527570" y="2409412"/>
              <a:ext cx="532518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>
                  <a:solidFill>
                    <a:srgbClr val="FF0000"/>
                  </a:solidFill>
                </a:rPr>
                <a:t>e</a:t>
              </a:r>
              <a:r>
                <a:rPr lang="pl-PL" sz="2800" b="1" baseline="30000" dirty="0">
                  <a:solidFill>
                    <a:srgbClr val="FF0000"/>
                  </a:solidFill>
                </a:rPr>
                <a:t>+</a:t>
              </a:r>
              <a:endParaRPr lang="pl-PL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DD2C775B-7A04-4221-64B3-0221A86B6D28}"/>
                </a:ext>
              </a:extLst>
            </p:cNvPr>
            <p:cNvSpPr/>
            <p:nvPr/>
          </p:nvSpPr>
          <p:spPr>
            <a:xfrm>
              <a:off x="2037425" y="3188832"/>
              <a:ext cx="473206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>
                  <a:solidFill>
                    <a:srgbClr val="0070C0"/>
                  </a:solidFill>
                </a:rPr>
                <a:t>e</a:t>
              </a:r>
              <a:r>
                <a:rPr lang="pl-PL" sz="2800" b="1" baseline="30000" dirty="0">
                  <a:solidFill>
                    <a:srgbClr val="0070C0"/>
                  </a:solidFill>
                </a:rPr>
                <a:t>-</a:t>
              </a:r>
              <a:endParaRPr lang="pl-PL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4CBCEF36-6E3B-CE20-C807-45CB4789F58F}"/>
                </a:ext>
              </a:extLst>
            </p:cNvPr>
            <p:cNvSpPr/>
            <p:nvPr/>
          </p:nvSpPr>
          <p:spPr>
            <a:xfrm>
              <a:off x="1837712" y="3079021"/>
              <a:ext cx="288000" cy="288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00000"/>
                </a:gs>
                <a:gs pos="41000">
                  <a:srgbClr val="FF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2A90EB09-4000-0904-8CBC-705B5B5151F2}"/>
                </a:ext>
              </a:extLst>
            </p:cNvPr>
            <p:cNvSpPr/>
            <p:nvPr/>
          </p:nvSpPr>
          <p:spPr>
            <a:xfrm>
              <a:off x="1933482" y="3219476"/>
              <a:ext cx="288000" cy="288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0070C0"/>
                </a:gs>
                <a:gs pos="41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Owal 10">
            <a:extLst>
              <a:ext uri="{FF2B5EF4-FFF2-40B4-BE49-F238E27FC236}">
                <a16:creationId xmlns:a16="http://schemas.microsoft.com/office/drawing/2014/main" id="{CF5BF4EE-8940-4F35-2B1C-D70C68633EFD}"/>
              </a:ext>
            </a:extLst>
          </p:cNvPr>
          <p:cNvSpPr/>
          <p:nvPr/>
        </p:nvSpPr>
        <p:spPr>
          <a:xfrm>
            <a:off x="5737276" y="3282644"/>
            <a:ext cx="396000" cy="396000"/>
          </a:xfrm>
          <a:prstGeom prst="ellipse">
            <a:avLst/>
          </a:prstGeom>
          <a:gradFill flip="none" rotWithShape="1">
            <a:gsLst>
              <a:gs pos="87000">
                <a:schemeClr val="tx1">
                  <a:alpha val="67000"/>
                </a:schemeClr>
              </a:gs>
              <a:gs pos="0">
                <a:srgbClr val="CC00CC">
                  <a:alpha val="0"/>
                </a:srgbClr>
              </a:gs>
              <a:gs pos="41000">
                <a:srgbClr val="FF00FF">
                  <a:alpha val="33000"/>
                </a:srgbClr>
              </a:gs>
              <a:gs pos="100000">
                <a:srgbClr val="CC00CC"/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23CFF4D-B133-6C44-D860-0A9B7CC954F6}"/>
              </a:ext>
            </a:extLst>
          </p:cNvPr>
          <p:cNvSpPr/>
          <p:nvPr/>
        </p:nvSpPr>
        <p:spPr>
          <a:xfrm>
            <a:off x="5964379" y="2960072"/>
            <a:ext cx="468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err="1">
                <a:solidFill>
                  <a:srgbClr val="7030A0"/>
                </a:solidFill>
              </a:rPr>
              <a:t>Ps</a:t>
            </a:r>
            <a:endParaRPr lang="pl-PL" sz="2400" b="1" dirty="0">
              <a:solidFill>
                <a:srgbClr val="7030A0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8C07D502-E3D0-5627-4484-78D7E42E17CF}"/>
              </a:ext>
            </a:extLst>
          </p:cNvPr>
          <p:cNvGrpSpPr/>
          <p:nvPr/>
        </p:nvGrpSpPr>
        <p:grpSpPr>
          <a:xfrm>
            <a:off x="9612546" y="1371517"/>
            <a:ext cx="2125490" cy="1817361"/>
            <a:chOff x="7788086" y="2596387"/>
            <a:chExt cx="2125490" cy="1817361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56007ED0-84FD-C3DD-A003-7AB4EACC5B77}"/>
                </a:ext>
              </a:extLst>
            </p:cNvPr>
            <p:cNvSpPr/>
            <p:nvPr/>
          </p:nvSpPr>
          <p:spPr>
            <a:xfrm>
              <a:off x="8472978" y="3652595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00206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EFBF11B7-DE74-C941-6581-4BB0D5E00757}"/>
                </a:ext>
              </a:extLst>
            </p:cNvPr>
            <p:cNvSpPr/>
            <p:nvPr/>
          </p:nvSpPr>
          <p:spPr>
            <a:xfrm>
              <a:off x="8472086" y="3657748"/>
              <a:ext cx="756000" cy="756000"/>
            </a:xfrm>
            <a:prstGeom prst="ellipse">
              <a:avLst/>
            </a:prstGeom>
            <a:noFill/>
            <a:ln>
              <a:noFill/>
            </a:ln>
            <a:effectLst>
              <a:glow rad="203200">
                <a:srgbClr val="FFFF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S=0</a:t>
              </a:r>
            </a:p>
          </p:txBody>
        </p: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C1E31FAF-26E6-AA9C-7721-59FE0570363C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7788086" y="4035748"/>
              <a:ext cx="68400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036B7E4E-AAB1-2745-8457-D64618C78CD1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>
              <a:off x="9228086" y="4035748"/>
              <a:ext cx="68549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id="{EC4F37CA-70BD-E84E-3D8C-9B52E3F00403}"/>
                    </a:ext>
                  </a:extLst>
                </p:cNvPr>
                <p:cNvSpPr/>
                <p:nvPr/>
              </p:nvSpPr>
              <p:spPr>
                <a:xfrm>
                  <a:off x="8130086" y="3152679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l-PL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r>
                    <a:rPr lang="pl-PL" b="1" dirty="0">
                      <a:solidFill>
                        <a:srgbClr val="0070C0"/>
                      </a:solidFill>
                    </a:rPr>
                    <a:t> = 0.125 ns</a:t>
                  </a:r>
                </a:p>
              </p:txBody>
            </p:sp>
          </mc:Choice>
          <mc:Fallback xmlns="">
            <p:sp>
              <p:nvSpPr>
                <p:cNvPr id="26" name="Prostokąt 25">
                  <a:extLst>
                    <a:ext uri="{FF2B5EF4-FFF2-40B4-BE49-F238E27FC236}">
                      <a16:creationId xmlns:a16="http://schemas.microsoft.com/office/drawing/2014/main" id="{A69452DA-49C1-0996-86FC-681A806A72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0086" y="3152679"/>
                  <a:ext cx="1319592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10000" r="-2765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1FD43ED8-1E06-72A0-EB38-37E5DADE22AF}"/>
                </a:ext>
              </a:extLst>
            </p:cNvPr>
            <p:cNvSpPr/>
            <p:nvPr/>
          </p:nvSpPr>
          <p:spPr>
            <a:xfrm>
              <a:off x="8455137" y="2596387"/>
              <a:ext cx="7279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b="1" dirty="0">
                  <a:solidFill>
                    <a:srgbClr val="0070C0"/>
                  </a:solidFill>
                </a:rPr>
                <a:t>p-Ps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DD99EA73-761E-EE49-50FA-FA36A00B73D9}"/>
              </a:ext>
            </a:extLst>
          </p:cNvPr>
          <p:cNvGrpSpPr/>
          <p:nvPr/>
        </p:nvGrpSpPr>
        <p:grpSpPr>
          <a:xfrm>
            <a:off x="9862066" y="3488103"/>
            <a:ext cx="1592296" cy="2195740"/>
            <a:chOff x="3526264" y="3717335"/>
            <a:chExt cx="1592296" cy="2195740"/>
          </a:xfrm>
        </p:grpSpPr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2AA43CBC-A96C-6123-755E-1061A73DF97E}"/>
                </a:ext>
              </a:extLst>
            </p:cNvPr>
            <p:cNvSpPr/>
            <p:nvPr/>
          </p:nvSpPr>
          <p:spPr>
            <a:xfrm>
              <a:off x="3961489" y="4139246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2" name="Łącznik prosty ze strzałką 21">
              <a:extLst>
                <a:ext uri="{FF2B5EF4-FFF2-40B4-BE49-F238E27FC236}">
                  <a16:creationId xmlns:a16="http://schemas.microsoft.com/office/drawing/2014/main" id="{BD679889-EF49-711E-25EE-B354830D374B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V="1">
              <a:off x="4339489" y="3717335"/>
              <a:ext cx="2212" cy="421911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151BB329-8D58-BE56-E18C-8DB79CC8DF62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3526264" y="4784532"/>
              <a:ext cx="545939" cy="62173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33A7E4F0-A040-8DB7-EEED-350BD52EB276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>
              <a:off x="4606775" y="4784532"/>
              <a:ext cx="511785" cy="57601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09E85588-3BCA-9B58-0F31-2C8BEF6A2EC9}"/>
                </a:ext>
              </a:extLst>
            </p:cNvPr>
            <p:cNvSpPr/>
            <p:nvPr/>
          </p:nvSpPr>
          <p:spPr>
            <a:xfrm>
              <a:off x="3961489" y="4139246"/>
              <a:ext cx="756000" cy="756000"/>
            </a:xfrm>
            <a:prstGeom prst="ellipse">
              <a:avLst/>
            </a:prstGeom>
            <a:noFill/>
            <a:ln>
              <a:noFill/>
            </a:ln>
            <a:effectLst>
              <a:glow rad="2032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S=1</a:t>
              </a:r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D4EBBFDC-0A84-0D30-39DD-B254CDE92047}"/>
                </a:ext>
              </a:extLst>
            </p:cNvPr>
            <p:cNvSpPr/>
            <p:nvPr/>
          </p:nvSpPr>
          <p:spPr>
            <a:xfrm>
              <a:off x="3961489" y="4988560"/>
              <a:ext cx="8210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b="1" dirty="0">
                  <a:solidFill>
                    <a:srgbClr val="FF0000"/>
                  </a:solidFill>
                </a:rPr>
                <a:t>o-Ps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Prostokąt 48">
                  <a:extLst>
                    <a:ext uri="{FF2B5EF4-FFF2-40B4-BE49-F238E27FC236}">
                      <a16:creationId xmlns:a16="http://schemas.microsoft.com/office/drawing/2014/main" id="{A01EFA89-D39C-CC66-F540-72BCB2104EEA}"/>
                    </a:ext>
                  </a:extLst>
                </p:cNvPr>
                <p:cNvSpPr/>
                <p:nvPr/>
              </p:nvSpPr>
              <p:spPr>
                <a:xfrm>
                  <a:off x="3761851" y="5543743"/>
                  <a:ext cx="12731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l-PL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r>
                    <a:rPr lang="pl-PL" b="1" dirty="0">
                      <a:solidFill>
                        <a:srgbClr val="FF0000"/>
                      </a:solidFill>
                    </a:rPr>
                    <a:t> = 142 ns</a:t>
                  </a:r>
                </a:p>
              </p:txBody>
            </p:sp>
          </mc:Choice>
          <mc:Fallback xmlns="">
            <p:sp>
              <p:nvSpPr>
                <p:cNvPr id="49" name="Prostokąt 48">
                  <a:extLst>
                    <a:ext uri="{FF2B5EF4-FFF2-40B4-BE49-F238E27FC236}">
                      <a16:creationId xmlns:a16="http://schemas.microsoft.com/office/drawing/2014/main" id="{A01EFA89-D39C-CC66-F540-72BCB2104E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1851" y="5543743"/>
                  <a:ext cx="1273105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E5C060DD-58C3-11C2-9690-3669A5CDACBD}"/>
              </a:ext>
            </a:extLst>
          </p:cNvPr>
          <p:cNvGrpSpPr/>
          <p:nvPr/>
        </p:nvGrpSpPr>
        <p:grpSpPr>
          <a:xfrm>
            <a:off x="428242" y="693112"/>
            <a:ext cx="1915010" cy="2533490"/>
            <a:chOff x="3071929" y="2729144"/>
            <a:chExt cx="2428875" cy="3286125"/>
          </a:xfrm>
        </p:grpSpPr>
        <p:pic>
          <p:nvPicPr>
            <p:cNvPr id="51" name="Obraz 50">
              <a:extLst>
                <a:ext uri="{FF2B5EF4-FFF2-40B4-BE49-F238E27FC236}">
                  <a16:creationId xmlns:a16="http://schemas.microsoft.com/office/drawing/2014/main" id="{EE776737-4AB7-D9E5-9C28-7F0F181FD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1929" y="2729144"/>
              <a:ext cx="2428875" cy="3286125"/>
            </a:xfrm>
            <a:prstGeom prst="rect">
              <a:avLst/>
            </a:prstGeom>
          </p:spPr>
        </p:pic>
        <p:cxnSp>
          <p:nvCxnSpPr>
            <p:cNvPr id="52" name="Łącznik prosty ze strzałką 51">
              <a:extLst>
                <a:ext uri="{FF2B5EF4-FFF2-40B4-BE49-F238E27FC236}">
                  <a16:creationId xmlns:a16="http://schemas.microsoft.com/office/drawing/2014/main" id="{BB8D41CD-167E-E4DC-A5E9-9DC0C2691277}"/>
                </a:ext>
              </a:extLst>
            </p:cNvPr>
            <p:cNvCxnSpPr>
              <a:cxnSpLocks/>
            </p:cNvCxnSpPr>
            <p:nvPr/>
          </p:nvCxnSpPr>
          <p:spPr>
            <a:xfrm>
              <a:off x="4182091" y="4675035"/>
              <a:ext cx="190123" cy="114526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ze strzałką 52">
              <a:extLst>
                <a:ext uri="{FF2B5EF4-FFF2-40B4-BE49-F238E27FC236}">
                  <a16:creationId xmlns:a16="http://schemas.microsoft.com/office/drawing/2014/main" id="{638F7507-8F93-5FF1-1A48-F730F1F93E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9478" y="3098822"/>
              <a:ext cx="256985" cy="155654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wal 53">
              <a:extLst>
                <a:ext uri="{FF2B5EF4-FFF2-40B4-BE49-F238E27FC236}">
                  <a16:creationId xmlns:a16="http://schemas.microsoft.com/office/drawing/2014/main" id="{E0FE7968-6639-3771-1846-F0982830AC3C}"/>
                </a:ext>
              </a:extLst>
            </p:cNvPr>
            <p:cNvSpPr/>
            <p:nvPr/>
          </p:nvSpPr>
          <p:spPr>
            <a:xfrm>
              <a:off x="4122831" y="4518746"/>
              <a:ext cx="72000" cy="72000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Obraz 54" descr="Obraz zawierający kolorowy, kilka&#10;&#10;Opis wygenerowany automatycznie">
            <a:extLst>
              <a:ext uri="{FF2B5EF4-FFF2-40B4-BE49-F238E27FC236}">
                <a16:creationId xmlns:a16="http://schemas.microsoft.com/office/drawing/2014/main" id="{106D4AE3-5B79-15DD-1A11-0D7F895804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7" t="10713" b="-1887"/>
          <a:stretch/>
        </p:blipFill>
        <p:spPr>
          <a:xfrm>
            <a:off x="605143" y="3340160"/>
            <a:ext cx="1410569" cy="2259713"/>
          </a:xfrm>
          <a:prstGeom prst="rect">
            <a:avLst/>
          </a:prstGeom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E5A53FB3-ED80-0C30-6B7B-DA18594CAF88}"/>
              </a:ext>
            </a:extLst>
          </p:cNvPr>
          <p:cNvSpPr txBox="1"/>
          <p:nvPr/>
        </p:nvSpPr>
        <p:spPr>
          <a:xfrm>
            <a:off x="132856" y="5591985"/>
            <a:ext cx="242580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https://sciencebasedmedicine.org/pet-scans-predict-coma-outcome/</a:t>
            </a:r>
            <a:endParaRPr lang="pl-PL" sz="11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pl-PL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DOI: 10.1016/j.cub.2016.04.024</a:t>
            </a:r>
            <a:endParaRPr lang="en-US" sz="11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4</a:t>
            </a:fld>
            <a:endParaRPr lang="en-US"/>
          </a:p>
        </p:txBody>
      </p:sp>
      <p:pic>
        <p:nvPicPr>
          <p:cNvPr id="5" name="Google Shape;121;p15">
            <a:extLst>
              <a:ext uri="{FF2B5EF4-FFF2-40B4-BE49-F238E27FC236}">
                <a16:creationId xmlns:a16="http://schemas.microsoft.com/office/drawing/2014/main" id="{B138C80E-0C4A-314B-4FAF-D45756F79E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3277" y="1345865"/>
            <a:ext cx="6283784" cy="42262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E9260BDC-E0D8-5522-883A-5607B1D3A033}"/>
              </a:ext>
            </a:extLst>
          </p:cNvPr>
          <p:cNvGrpSpPr/>
          <p:nvPr/>
        </p:nvGrpSpPr>
        <p:grpSpPr>
          <a:xfrm>
            <a:off x="5608635" y="2941901"/>
            <a:ext cx="627308" cy="790340"/>
            <a:chOff x="1527570" y="2409412"/>
            <a:chExt cx="983061" cy="130264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20E081CB-46A1-41E4-96ED-92AC89C90A8F}"/>
                </a:ext>
              </a:extLst>
            </p:cNvPr>
            <p:cNvSpPr/>
            <p:nvPr/>
          </p:nvSpPr>
          <p:spPr>
            <a:xfrm>
              <a:off x="1527570" y="2409412"/>
              <a:ext cx="532518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>
                  <a:solidFill>
                    <a:srgbClr val="FF0000"/>
                  </a:solidFill>
                </a:rPr>
                <a:t>e</a:t>
              </a:r>
              <a:r>
                <a:rPr lang="pl-PL" sz="2800" b="1" baseline="30000" dirty="0">
                  <a:solidFill>
                    <a:srgbClr val="FF0000"/>
                  </a:solidFill>
                </a:rPr>
                <a:t>+</a:t>
              </a:r>
              <a:endParaRPr lang="pl-PL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DD2C775B-7A04-4221-64B3-0221A86B6D28}"/>
                </a:ext>
              </a:extLst>
            </p:cNvPr>
            <p:cNvSpPr/>
            <p:nvPr/>
          </p:nvSpPr>
          <p:spPr>
            <a:xfrm>
              <a:off x="2037425" y="3188832"/>
              <a:ext cx="473206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>
                  <a:solidFill>
                    <a:srgbClr val="0070C0"/>
                  </a:solidFill>
                </a:rPr>
                <a:t>e</a:t>
              </a:r>
              <a:r>
                <a:rPr lang="pl-PL" sz="2800" b="1" baseline="30000" dirty="0">
                  <a:solidFill>
                    <a:srgbClr val="0070C0"/>
                  </a:solidFill>
                </a:rPr>
                <a:t>-</a:t>
              </a:r>
              <a:endParaRPr lang="pl-PL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4CBCEF36-6E3B-CE20-C807-45CB4789F58F}"/>
                </a:ext>
              </a:extLst>
            </p:cNvPr>
            <p:cNvSpPr/>
            <p:nvPr/>
          </p:nvSpPr>
          <p:spPr>
            <a:xfrm>
              <a:off x="1837712" y="3079021"/>
              <a:ext cx="288000" cy="288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00000"/>
                </a:gs>
                <a:gs pos="41000">
                  <a:srgbClr val="FF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2A90EB09-4000-0904-8CBC-705B5B5151F2}"/>
                </a:ext>
              </a:extLst>
            </p:cNvPr>
            <p:cNvSpPr/>
            <p:nvPr/>
          </p:nvSpPr>
          <p:spPr>
            <a:xfrm>
              <a:off x="1933482" y="3219476"/>
              <a:ext cx="288000" cy="288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0070C0"/>
                </a:gs>
                <a:gs pos="41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Owal 10">
            <a:extLst>
              <a:ext uri="{FF2B5EF4-FFF2-40B4-BE49-F238E27FC236}">
                <a16:creationId xmlns:a16="http://schemas.microsoft.com/office/drawing/2014/main" id="{CF5BF4EE-8940-4F35-2B1C-D70C68633EFD}"/>
              </a:ext>
            </a:extLst>
          </p:cNvPr>
          <p:cNvSpPr/>
          <p:nvPr/>
        </p:nvSpPr>
        <p:spPr>
          <a:xfrm>
            <a:off x="5737276" y="3282644"/>
            <a:ext cx="396000" cy="396000"/>
          </a:xfrm>
          <a:prstGeom prst="ellipse">
            <a:avLst/>
          </a:prstGeom>
          <a:gradFill flip="none" rotWithShape="1">
            <a:gsLst>
              <a:gs pos="87000">
                <a:schemeClr val="tx1">
                  <a:alpha val="67000"/>
                </a:schemeClr>
              </a:gs>
              <a:gs pos="0">
                <a:srgbClr val="CC00CC">
                  <a:alpha val="0"/>
                </a:srgbClr>
              </a:gs>
              <a:gs pos="41000">
                <a:srgbClr val="FF00FF">
                  <a:alpha val="33000"/>
                </a:srgbClr>
              </a:gs>
              <a:gs pos="100000">
                <a:srgbClr val="CC00CC"/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23CFF4D-B133-6C44-D860-0A9B7CC954F6}"/>
              </a:ext>
            </a:extLst>
          </p:cNvPr>
          <p:cNvSpPr/>
          <p:nvPr/>
        </p:nvSpPr>
        <p:spPr>
          <a:xfrm>
            <a:off x="5964379" y="2960072"/>
            <a:ext cx="468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err="1">
                <a:solidFill>
                  <a:srgbClr val="7030A0"/>
                </a:solidFill>
              </a:rPr>
              <a:t>Ps</a:t>
            </a:r>
            <a:endParaRPr lang="pl-PL" sz="2400" b="1" dirty="0">
              <a:solidFill>
                <a:srgbClr val="7030A0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8C07D502-E3D0-5627-4484-78D7E42E17CF}"/>
              </a:ext>
            </a:extLst>
          </p:cNvPr>
          <p:cNvGrpSpPr/>
          <p:nvPr/>
        </p:nvGrpSpPr>
        <p:grpSpPr>
          <a:xfrm>
            <a:off x="9612546" y="1371517"/>
            <a:ext cx="2125490" cy="1817361"/>
            <a:chOff x="7788086" y="2596387"/>
            <a:chExt cx="2125490" cy="1817361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56007ED0-84FD-C3DD-A003-7AB4EACC5B77}"/>
                </a:ext>
              </a:extLst>
            </p:cNvPr>
            <p:cNvSpPr/>
            <p:nvPr/>
          </p:nvSpPr>
          <p:spPr>
            <a:xfrm>
              <a:off x="8472978" y="3652595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00206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EFBF11B7-DE74-C941-6581-4BB0D5E00757}"/>
                </a:ext>
              </a:extLst>
            </p:cNvPr>
            <p:cNvSpPr/>
            <p:nvPr/>
          </p:nvSpPr>
          <p:spPr>
            <a:xfrm>
              <a:off x="8472086" y="3657748"/>
              <a:ext cx="756000" cy="756000"/>
            </a:xfrm>
            <a:prstGeom prst="ellipse">
              <a:avLst/>
            </a:prstGeom>
            <a:noFill/>
            <a:ln>
              <a:noFill/>
            </a:ln>
            <a:effectLst>
              <a:glow rad="203200">
                <a:srgbClr val="FFFF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S=0</a:t>
              </a:r>
            </a:p>
          </p:txBody>
        </p: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C1E31FAF-26E6-AA9C-7721-59FE0570363C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7788086" y="4035748"/>
              <a:ext cx="68400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036B7E4E-AAB1-2745-8457-D64618C78CD1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>
              <a:off x="9228086" y="4035748"/>
              <a:ext cx="68549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id="{EC4F37CA-70BD-E84E-3D8C-9B52E3F00403}"/>
                    </a:ext>
                  </a:extLst>
                </p:cNvPr>
                <p:cNvSpPr/>
                <p:nvPr/>
              </p:nvSpPr>
              <p:spPr>
                <a:xfrm>
                  <a:off x="8130086" y="3152679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l-PL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r>
                    <a:rPr lang="pl-PL" b="1" dirty="0">
                      <a:solidFill>
                        <a:srgbClr val="0070C0"/>
                      </a:solidFill>
                    </a:rPr>
                    <a:t> = 0.125 ns</a:t>
                  </a:r>
                </a:p>
              </p:txBody>
            </p:sp>
          </mc:Choice>
          <mc:Fallback xmlns=""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id="{EC4F37CA-70BD-E84E-3D8C-9B52E3F004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0086" y="3152679"/>
                  <a:ext cx="1319592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8197" r="-277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1FD43ED8-1E06-72A0-EB38-37E5DADE22AF}"/>
                </a:ext>
              </a:extLst>
            </p:cNvPr>
            <p:cNvSpPr/>
            <p:nvPr/>
          </p:nvSpPr>
          <p:spPr>
            <a:xfrm>
              <a:off x="8455137" y="2596387"/>
              <a:ext cx="7279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b="1" dirty="0">
                  <a:solidFill>
                    <a:srgbClr val="0070C0"/>
                  </a:solidFill>
                </a:rPr>
                <a:t>p-Ps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DD99EA73-761E-EE49-50FA-FA36A00B73D9}"/>
              </a:ext>
            </a:extLst>
          </p:cNvPr>
          <p:cNvGrpSpPr/>
          <p:nvPr/>
        </p:nvGrpSpPr>
        <p:grpSpPr>
          <a:xfrm>
            <a:off x="9862066" y="3488103"/>
            <a:ext cx="1592296" cy="2195740"/>
            <a:chOff x="3526264" y="3717335"/>
            <a:chExt cx="1592296" cy="2195740"/>
          </a:xfrm>
        </p:grpSpPr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2AA43CBC-A96C-6123-755E-1061A73DF97E}"/>
                </a:ext>
              </a:extLst>
            </p:cNvPr>
            <p:cNvSpPr/>
            <p:nvPr/>
          </p:nvSpPr>
          <p:spPr>
            <a:xfrm>
              <a:off x="3961489" y="4139246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2" name="Łącznik prosty ze strzałką 21">
              <a:extLst>
                <a:ext uri="{FF2B5EF4-FFF2-40B4-BE49-F238E27FC236}">
                  <a16:creationId xmlns:a16="http://schemas.microsoft.com/office/drawing/2014/main" id="{BD679889-EF49-711E-25EE-B354830D374B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V="1">
              <a:off x="4339489" y="3717335"/>
              <a:ext cx="2212" cy="421911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151BB329-8D58-BE56-E18C-8DB79CC8DF62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3526264" y="4784532"/>
              <a:ext cx="545939" cy="62173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33A7E4F0-A040-8DB7-EEED-350BD52EB276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>
              <a:off x="4606775" y="4784532"/>
              <a:ext cx="511785" cy="57601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09E85588-3BCA-9B58-0F31-2C8BEF6A2EC9}"/>
                </a:ext>
              </a:extLst>
            </p:cNvPr>
            <p:cNvSpPr/>
            <p:nvPr/>
          </p:nvSpPr>
          <p:spPr>
            <a:xfrm>
              <a:off x="3961489" y="4139246"/>
              <a:ext cx="756000" cy="756000"/>
            </a:xfrm>
            <a:prstGeom prst="ellipse">
              <a:avLst/>
            </a:prstGeom>
            <a:noFill/>
            <a:ln>
              <a:noFill/>
            </a:ln>
            <a:effectLst>
              <a:glow rad="2032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S=1</a:t>
              </a:r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D4EBBFDC-0A84-0D30-39DD-B254CDE92047}"/>
                </a:ext>
              </a:extLst>
            </p:cNvPr>
            <p:cNvSpPr/>
            <p:nvPr/>
          </p:nvSpPr>
          <p:spPr>
            <a:xfrm>
              <a:off x="3961489" y="4988560"/>
              <a:ext cx="8210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b="1" dirty="0">
                  <a:solidFill>
                    <a:srgbClr val="FF0000"/>
                  </a:solidFill>
                </a:rPr>
                <a:t>o-Ps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Prostokąt 48">
                  <a:extLst>
                    <a:ext uri="{FF2B5EF4-FFF2-40B4-BE49-F238E27FC236}">
                      <a16:creationId xmlns:a16="http://schemas.microsoft.com/office/drawing/2014/main" id="{A01EFA89-D39C-CC66-F540-72BCB2104EEA}"/>
                    </a:ext>
                  </a:extLst>
                </p:cNvPr>
                <p:cNvSpPr/>
                <p:nvPr/>
              </p:nvSpPr>
              <p:spPr>
                <a:xfrm>
                  <a:off x="3761851" y="5543743"/>
                  <a:ext cx="12731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l-PL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r>
                    <a:rPr lang="pl-PL" b="1" dirty="0">
                      <a:solidFill>
                        <a:srgbClr val="FF0000"/>
                      </a:solidFill>
                    </a:rPr>
                    <a:t> = 142 ns</a:t>
                  </a:r>
                </a:p>
              </p:txBody>
            </p:sp>
          </mc:Choice>
          <mc:Fallback xmlns="">
            <p:sp>
              <p:nvSpPr>
                <p:cNvPr id="49" name="Prostokąt 48">
                  <a:extLst>
                    <a:ext uri="{FF2B5EF4-FFF2-40B4-BE49-F238E27FC236}">
                      <a16:creationId xmlns:a16="http://schemas.microsoft.com/office/drawing/2014/main" id="{A01EFA89-D39C-CC66-F540-72BCB2104E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1851" y="5543743"/>
                  <a:ext cx="1273105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E5C060DD-58C3-11C2-9690-3669A5CDACBD}"/>
              </a:ext>
            </a:extLst>
          </p:cNvPr>
          <p:cNvGrpSpPr/>
          <p:nvPr/>
        </p:nvGrpSpPr>
        <p:grpSpPr>
          <a:xfrm>
            <a:off x="428242" y="693112"/>
            <a:ext cx="1915010" cy="2533490"/>
            <a:chOff x="3071929" y="2729144"/>
            <a:chExt cx="2428875" cy="3286125"/>
          </a:xfrm>
        </p:grpSpPr>
        <p:pic>
          <p:nvPicPr>
            <p:cNvPr id="51" name="Obraz 50">
              <a:extLst>
                <a:ext uri="{FF2B5EF4-FFF2-40B4-BE49-F238E27FC236}">
                  <a16:creationId xmlns:a16="http://schemas.microsoft.com/office/drawing/2014/main" id="{EE776737-4AB7-D9E5-9C28-7F0F181FD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1929" y="2729144"/>
              <a:ext cx="2428875" cy="3286125"/>
            </a:xfrm>
            <a:prstGeom prst="rect">
              <a:avLst/>
            </a:prstGeom>
          </p:spPr>
        </p:pic>
        <p:cxnSp>
          <p:nvCxnSpPr>
            <p:cNvPr id="52" name="Łącznik prosty ze strzałką 51">
              <a:extLst>
                <a:ext uri="{FF2B5EF4-FFF2-40B4-BE49-F238E27FC236}">
                  <a16:creationId xmlns:a16="http://schemas.microsoft.com/office/drawing/2014/main" id="{BB8D41CD-167E-E4DC-A5E9-9DC0C2691277}"/>
                </a:ext>
              </a:extLst>
            </p:cNvPr>
            <p:cNvCxnSpPr>
              <a:cxnSpLocks/>
            </p:cNvCxnSpPr>
            <p:nvPr/>
          </p:nvCxnSpPr>
          <p:spPr>
            <a:xfrm>
              <a:off x="4182091" y="4675035"/>
              <a:ext cx="190123" cy="114526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ze strzałką 52">
              <a:extLst>
                <a:ext uri="{FF2B5EF4-FFF2-40B4-BE49-F238E27FC236}">
                  <a16:creationId xmlns:a16="http://schemas.microsoft.com/office/drawing/2014/main" id="{638F7507-8F93-5FF1-1A48-F730F1F93E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9478" y="3098822"/>
              <a:ext cx="256985" cy="155654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wal 53">
              <a:extLst>
                <a:ext uri="{FF2B5EF4-FFF2-40B4-BE49-F238E27FC236}">
                  <a16:creationId xmlns:a16="http://schemas.microsoft.com/office/drawing/2014/main" id="{E0FE7968-6639-3771-1846-F0982830AC3C}"/>
                </a:ext>
              </a:extLst>
            </p:cNvPr>
            <p:cNvSpPr/>
            <p:nvPr/>
          </p:nvSpPr>
          <p:spPr>
            <a:xfrm>
              <a:off x="4122831" y="4518746"/>
              <a:ext cx="72000" cy="72000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Obraz 54" descr="Obraz zawierający kolorowy, kilka&#10;&#10;Opis wygenerowany automatycznie">
            <a:extLst>
              <a:ext uri="{FF2B5EF4-FFF2-40B4-BE49-F238E27FC236}">
                <a16:creationId xmlns:a16="http://schemas.microsoft.com/office/drawing/2014/main" id="{106D4AE3-5B79-15DD-1A11-0D7F895804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7" t="10713" b="-1887"/>
          <a:stretch/>
        </p:blipFill>
        <p:spPr>
          <a:xfrm>
            <a:off x="605143" y="3340160"/>
            <a:ext cx="1410569" cy="2259713"/>
          </a:xfrm>
          <a:prstGeom prst="rect">
            <a:avLst/>
          </a:prstGeom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E5A53FB3-ED80-0C30-6B7B-DA18594CAF88}"/>
              </a:ext>
            </a:extLst>
          </p:cNvPr>
          <p:cNvSpPr txBox="1"/>
          <p:nvPr/>
        </p:nvSpPr>
        <p:spPr>
          <a:xfrm>
            <a:off x="132856" y="5591985"/>
            <a:ext cx="242580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https://sciencebasedmedicine.org/pet-scans-predict-coma-outcome/</a:t>
            </a:r>
            <a:endParaRPr lang="pl-PL" sz="11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pl-PL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DOI: 10.1016/j.cub.2016.04.024</a:t>
            </a:r>
            <a:endParaRPr lang="en-US" sz="11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E19A2DA-9C71-33DF-8A4B-9B452B389BE1}"/>
              </a:ext>
            </a:extLst>
          </p:cNvPr>
          <p:cNvSpPr txBox="1"/>
          <p:nvPr/>
        </p:nvSpPr>
        <p:spPr>
          <a:xfrm>
            <a:off x="3698210" y="2246976"/>
            <a:ext cx="4697492" cy="23083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+mj-lt"/>
              </a:rPr>
              <a:t>Analysis </a:t>
            </a:r>
            <a:r>
              <a:rPr lang="pl-PL" sz="3600" b="1" dirty="0" err="1">
                <a:solidFill>
                  <a:schemeClr val="bg1"/>
                </a:solidFill>
                <a:latin typeface="+mj-lt"/>
              </a:rPr>
              <a:t>procedure</a:t>
            </a:r>
            <a:r>
              <a:rPr lang="pl-PL" sz="36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r>
              <a:rPr lang="pl-PL" sz="3600" b="1" dirty="0">
                <a:solidFill>
                  <a:schemeClr val="bg1"/>
                </a:solidFill>
                <a:latin typeface="+mj-lt"/>
              </a:rPr>
              <a:t>- Data </a:t>
            </a:r>
            <a:r>
              <a:rPr lang="pl-PL" sz="3600" b="1" dirty="0" err="1">
                <a:solidFill>
                  <a:schemeClr val="bg1"/>
                </a:solidFill>
                <a:latin typeface="+mj-lt"/>
              </a:rPr>
              <a:t>reconstruction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  <a:p>
            <a:r>
              <a:rPr lang="pl-PL" sz="3600" b="1" dirty="0">
                <a:solidFill>
                  <a:schemeClr val="bg1"/>
                </a:solidFill>
                <a:latin typeface="+mj-lt"/>
              </a:rPr>
              <a:t>- Data </a:t>
            </a:r>
            <a:r>
              <a:rPr lang="pl-PL" sz="3600" b="1" dirty="0" err="1">
                <a:solidFill>
                  <a:schemeClr val="bg1"/>
                </a:solidFill>
                <a:latin typeface="+mj-lt"/>
              </a:rPr>
              <a:t>selection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  <a:p>
            <a:r>
              <a:rPr lang="pl-PL" sz="3600" b="1" dirty="0">
                <a:solidFill>
                  <a:schemeClr val="bg1"/>
                </a:solidFill>
                <a:latin typeface="+mj-lt"/>
              </a:rPr>
              <a:t>- Advanced </a:t>
            </a:r>
            <a:r>
              <a:rPr lang="pl-PL" sz="3600" b="1" dirty="0" err="1">
                <a:solidFill>
                  <a:schemeClr val="bg1"/>
                </a:solidFill>
                <a:latin typeface="+mj-lt"/>
              </a:rPr>
              <a:t>refinements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939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chemeClr val="bg1"/>
                </a:solidFill>
              </a:rPr>
              <a:t>Triggering</a:t>
            </a:r>
            <a:r>
              <a:rPr lang="pl-PL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5</a:t>
            </a:fld>
            <a:endParaRPr lang="en-US"/>
          </a:p>
        </p:txBody>
      </p:sp>
      <p:sp>
        <p:nvSpPr>
          <p:cNvPr id="53" name="Symbol zastępczy zawartości 2">
            <a:extLst>
              <a:ext uri="{FF2B5EF4-FFF2-40B4-BE49-F238E27FC236}">
                <a16:creationId xmlns:a16="http://schemas.microsoft.com/office/drawing/2014/main" id="{352962FE-39DA-E0BD-EA5E-D336DF2A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The J-PET DAQ </a:t>
            </a:r>
            <a:r>
              <a:rPr lang="pl-PL" dirty="0" err="1">
                <a:solidFill>
                  <a:schemeClr val="bg1"/>
                </a:solidFill>
              </a:rPr>
              <a:t>based</a:t>
            </a:r>
            <a:r>
              <a:rPr lang="pl-PL" dirty="0">
                <a:solidFill>
                  <a:schemeClr val="bg1"/>
                </a:solidFill>
              </a:rPr>
              <a:t> on FPGA </a:t>
            </a:r>
            <a:r>
              <a:rPr lang="pl-PL" dirty="0" err="1">
                <a:solidFill>
                  <a:schemeClr val="bg1"/>
                </a:solidFill>
              </a:rPr>
              <a:t>works</a:t>
            </a:r>
            <a:r>
              <a:rPr lang="pl-PL" dirty="0">
                <a:solidFill>
                  <a:schemeClr val="bg1"/>
                </a:solidFill>
              </a:rPr>
              <a:t> in a </a:t>
            </a:r>
            <a:r>
              <a:rPr lang="pl-PL" dirty="0" err="1">
                <a:solidFill>
                  <a:schemeClr val="bg1"/>
                </a:solidFill>
              </a:rPr>
              <a:t>trigger</a:t>
            </a:r>
            <a:r>
              <a:rPr lang="pl-PL" dirty="0">
                <a:solidFill>
                  <a:schemeClr val="bg1"/>
                </a:solidFill>
              </a:rPr>
              <a:t>-less </a:t>
            </a:r>
            <a:r>
              <a:rPr lang="pl-PL" dirty="0" err="1">
                <a:solidFill>
                  <a:schemeClr val="bg1"/>
                </a:solidFill>
              </a:rPr>
              <a:t>mode</a:t>
            </a:r>
            <a:r>
              <a:rPr lang="pl-PL" dirty="0">
                <a:solidFill>
                  <a:schemeClr val="bg1"/>
                </a:solidFill>
              </a:rPr>
              <a:t> in order to </a:t>
            </a:r>
            <a:r>
              <a:rPr lang="pl-PL" dirty="0" err="1">
                <a:solidFill>
                  <a:schemeClr val="bg1"/>
                </a:solidFill>
              </a:rPr>
              <a:t>maximize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potential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measurements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into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different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types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analysis</a:t>
            </a:r>
            <a:r>
              <a:rPr lang="pl-PL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Google Shape;121;p15">
            <a:extLst>
              <a:ext uri="{FF2B5EF4-FFF2-40B4-BE49-F238E27FC236}">
                <a16:creationId xmlns:a16="http://schemas.microsoft.com/office/drawing/2014/main" id="{84546304-0CFE-920D-7678-D6C09E4017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89167" y="2804817"/>
            <a:ext cx="5147209" cy="34618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2E75799C-1C53-BA25-B08B-1CD097724E2C}"/>
              </a:ext>
            </a:extLst>
          </p:cNvPr>
          <p:cNvCxnSpPr/>
          <p:nvPr/>
        </p:nvCxnSpPr>
        <p:spPr>
          <a:xfrm>
            <a:off x="594003" y="3812458"/>
            <a:ext cx="5484876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0305E418-8FC9-8014-CF7B-089F392BF272}"/>
              </a:ext>
            </a:extLst>
          </p:cNvPr>
          <p:cNvCxnSpPr/>
          <p:nvPr/>
        </p:nvCxnSpPr>
        <p:spPr>
          <a:xfrm>
            <a:off x="594003" y="4739734"/>
            <a:ext cx="5484876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0D920D19-309E-5109-B103-5FE49088813A}"/>
              </a:ext>
            </a:extLst>
          </p:cNvPr>
          <p:cNvCxnSpPr/>
          <p:nvPr/>
        </p:nvCxnSpPr>
        <p:spPr>
          <a:xfrm>
            <a:off x="594003" y="5689242"/>
            <a:ext cx="5484876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wal 58">
            <a:extLst>
              <a:ext uri="{FF2B5EF4-FFF2-40B4-BE49-F238E27FC236}">
                <a16:creationId xmlns:a16="http://schemas.microsoft.com/office/drawing/2014/main" id="{74A64091-F92D-BB2B-DCE9-4AE9FC88B70E}"/>
              </a:ext>
            </a:extLst>
          </p:cNvPr>
          <p:cNvSpPr/>
          <p:nvPr/>
        </p:nvSpPr>
        <p:spPr>
          <a:xfrm>
            <a:off x="8901413" y="4564535"/>
            <a:ext cx="142875" cy="144224"/>
          </a:xfrm>
          <a:prstGeom prst="ellipse">
            <a:avLst/>
          </a:prstGeom>
          <a:gradFill flip="none" rotWithShape="1">
            <a:gsLst>
              <a:gs pos="87000">
                <a:schemeClr val="tx1"/>
              </a:gs>
              <a:gs pos="0">
                <a:srgbClr val="CC00CC"/>
              </a:gs>
              <a:gs pos="41000">
                <a:srgbClr val="FF00FF"/>
              </a:gs>
              <a:gs pos="100000">
                <a:srgbClr val="CC00CC"/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  <a:effectLst>
            <a:glow rad="406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0" name="Łącznik prosty ze strzałką 59">
            <a:extLst>
              <a:ext uri="{FF2B5EF4-FFF2-40B4-BE49-F238E27FC236}">
                <a16:creationId xmlns:a16="http://schemas.microsoft.com/office/drawing/2014/main" id="{437BE5ED-6A84-FFD2-A313-9BB1AB898B6D}"/>
              </a:ext>
            </a:extLst>
          </p:cNvPr>
          <p:cNvCxnSpPr>
            <a:cxnSpLocks/>
          </p:cNvCxnSpPr>
          <p:nvPr/>
        </p:nvCxnSpPr>
        <p:spPr>
          <a:xfrm flipH="1" flipV="1">
            <a:off x="8834438" y="4026694"/>
            <a:ext cx="121443" cy="542925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id="{646FE038-C1A7-9DAA-5245-62670C321D8A}"/>
              </a:ext>
            </a:extLst>
          </p:cNvPr>
          <p:cNvCxnSpPr>
            <a:cxnSpLocks/>
            <a:stCxn id="59" idx="3"/>
          </p:cNvCxnSpPr>
          <p:nvPr/>
        </p:nvCxnSpPr>
        <p:spPr>
          <a:xfrm flipH="1">
            <a:off x="8610600" y="4687638"/>
            <a:ext cx="311737" cy="22011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ze strzałką 61">
            <a:extLst>
              <a:ext uri="{FF2B5EF4-FFF2-40B4-BE49-F238E27FC236}">
                <a16:creationId xmlns:a16="http://schemas.microsoft.com/office/drawing/2014/main" id="{C49EB553-6B9F-4D5E-CD50-6EE7D6C800A8}"/>
              </a:ext>
            </a:extLst>
          </p:cNvPr>
          <p:cNvCxnSpPr>
            <a:cxnSpLocks/>
            <a:stCxn id="59" idx="5"/>
          </p:cNvCxnSpPr>
          <p:nvPr/>
        </p:nvCxnSpPr>
        <p:spPr>
          <a:xfrm>
            <a:off x="9023364" y="4687638"/>
            <a:ext cx="576075" cy="30862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wal 69">
            <a:extLst>
              <a:ext uri="{FF2B5EF4-FFF2-40B4-BE49-F238E27FC236}">
                <a16:creationId xmlns:a16="http://schemas.microsoft.com/office/drawing/2014/main" id="{628C5495-6962-5482-60E7-F21F7685721F}"/>
              </a:ext>
            </a:extLst>
          </p:cNvPr>
          <p:cNvSpPr/>
          <p:nvPr/>
        </p:nvSpPr>
        <p:spPr>
          <a:xfrm>
            <a:off x="9286027" y="4301561"/>
            <a:ext cx="121443" cy="126266"/>
          </a:xfrm>
          <a:prstGeom prst="ellipse">
            <a:avLst/>
          </a:prstGeom>
          <a:gradFill flip="none" rotWithShape="1">
            <a:gsLst>
              <a:gs pos="87000">
                <a:schemeClr val="tx1"/>
              </a:gs>
              <a:gs pos="0">
                <a:srgbClr val="CC00CC"/>
              </a:gs>
              <a:gs pos="41000">
                <a:srgbClr val="FF00FF"/>
              </a:gs>
              <a:gs pos="100000">
                <a:srgbClr val="CC00CC"/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  <a:effectLst>
            <a:glow rad="4064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1" name="Łącznik prosty ze strzałką 70">
            <a:extLst>
              <a:ext uri="{FF2B5EF4-FFF2-40B4-BE49-F238E27FC236}">
                <a16:creationId xmlns:a16="http://schemas.microsoft.com/office/drawing/2014/main" id="{6921861C-3832-AFEB-57CE-6A017D5F771F}"/>
              </a:ext>
            </a:extLst>
          </p:cNvPr>
          <p:cNvCxnSpPr>
            <a:cxnSpLocks/>
          </p:cNvCxnSpPr>
          <p:nvPr/>
        </p:nvCxnSpPr>
        <p:spPr>
          <a:xfrm flipH="1" flipV="1">
            <a:off x="9100418" y="3907614"/>
            <a:ext cx="210252" cy="393947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ze strzałką 71">
            <a:extLst>
              <a:ext uri="{FF2B5EF4-FFF2-40B4-BE49-F238E27FC236}">
                <a16:creationId xmlns:a16="http://schemas.microsoft.com/office/drawing/2014/main" id="{4A8C19C5-6123-0126-A1D5-A2A2705FCA5D}"/>
              </a:ext>
            </a:extLst>
          </p:cNvPr>
          <p:cNvCxnSpPr>
            <a:cxnSpLocks/>
          </p:cNvCxnSpPr>
          <p:nvPr/>
        </p:nvCxnSpPr>
        <p:spPr>
          <a:xfrm>
            <a:off x="9384506" y="4423354"/>
            <a:ext cx="330594" cy="572912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ze strzałką 89">
            <a:extLst>
              <a:ext uri="{FF2B5EF4-FFF2-40B4-BE49-F238E27FC236}">
                <a16:creationId xmlns:a16="http://schemas.microsoft.com/office/drawing/2014/main" id="{ADC91D31-C3CB-706F-DFB2-E8917DD9A5D9}"/>
              </a:ext>
            </a:extLst>
          </p:cNvPr>
          <p:cNvCxnSpPr>
            <a:cxnSpLocks/>
          </p:cNvCxnSpPr>
          <p:nvPr/>
        </p:nvCxnSpPr>
        <p:spPr>
          <a:xfrm flipH="1" flipV="1">
            <a:off x="8509573" y="4423354"/>
            <a:ext cx="96178" cy="484402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ze strzałką 93">
            <a:extLst>
              <a:ext uri="{FF2B5EF4-FFF2-40B4-BE49-F238E27FC236}">
                <a16:creationId xmlns:a16="http://schemas.microsoft.com/office/drawing/2014/main" id="{F16E8D49-0E05-CF55-226E-9F22EAECEB6F}"/>
              </a:ext>
            </a:extLst>
          </p:cNvPr>
          <p:cNvCxnSpPr>
            <a:cxnSpLocks/>
          </p:cNvCxnSpPr>
          <p:nvPr/>
        </p:nvCxnSpPr>
        <p:spPr>
          <a:xfrm flipV="1">
            <a:off x="8492635" y="4048930"/>
            <a:ext cx="200910" cy="367073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Łącznik prosty ze strzałką 95">
            <a:extLst>
              <a:ext uri="{FF2B5EF4-FFF2-40B4-BE49-F238E27FC236}">
                <a16:creationId xmlns:a16="http://schemas.microsoft.com/office/drawing/2014/main" id="{0709A4B1-B880-09B0-4EEA-339291C0DEF9}"/>
              </a:ext>
            </a:extLst>
          </p:cNvPr>
          <p:cNvCxnSpPr>
            <a:cxnSpLocks/>
          </p:cNvCxnSpPr>
          <p:nvPr/>
        </p:nvCxnSpPr>
        <p:spPr>
          <a:xfrm flipH="1">
            <a:off x="9266323" y="4996266"/>
            <a:ext cx="421523" cy="281465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Łącznik prosty ze strzałką 98">
            <a:extLst>
              <a:ext uri="{FF2B5EF4-FFF2-40B4-BE49-F238E27FC236}">
                <a16:creationId xmlns:a16="http://schemas.microsoft.com/office/drawing/2014/main" id="{B88A795D-3E4B-62C5-FDC4-F7B4B81B8873}"/>
              </a:ext>
            </a:extLst>
          </p:cNvPr>
          <p:cNvCxnSpPr>
            <a:cxnSpLocks/>
          </p:cNvCxnSpPr>
          <p:nvPr/>
        </p:nvCxnSpPr>
        <p:spPr>
          <a:xfrm flipV="1">
            <a:off x="1203540" y="3254772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>
            <a:extLst>
              <a:ext uri="{FF2B5EF4-FFF2-40B4-BE49-F238E27FC236}">
                <a16:creationId xmlns:a16="http://schemas.microsoft.com/office/drawing/2014/main" id="{37593738-D2B6-4497-D74A-EAB274F26ED4}"/>
              </a:ext>
            </a:extLst>
          </p:cNvPr>
          <p:cNvCxnSpPr>
            <a:cxnSpLocks/>
          </p:cNvCxnSpPr>
          <p:nvPr/>
        </p:nvCxnSpPr>
        <p:spPr>
          <a:xfrm flipV="1">
            <a:off x="1342744" y="3254772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ze strzałką 102">
            <a:extLst>
              <a:ext uri="{FF2B5EF4-FFF2-40B4-BE49-F238E27FC236}">
                <a16:creationId xmlns:a16="http://schemas.microsoft.com/office/drawing/2014/main" id="{ECB9647C-EC97-14C4-CD05-08913C067094}"/>
              </a:ext>
            </a:extLst>
          </p:cNvPr>
          <p:cNvCxnSpPr>
            <a:cxnSpLocks/>
          </p:cNvCxnSpPr>
          <p:nvPr/>
        </p:nvCxnSpPr>
        <p:spPr>
          <a:xfrm flipV="1">
            <a:off x="1493100" y="3245848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ze strzałką 103">
            <a:extLst>
              <a:ext uri="{FF2B5EF4-FFF2-40B4-BE49-F238E27FC236}">
                <a16:creationId xmlns:a16="http://schemas.microsoft.com/office/drawing/2014/main" id="{6439E129-06E3-607A-5FF1-4B4D829C0B21}"/>
              </a:ext>
            </a:extLst>
          </p:cNvPr>
          <p:cNvCxnSpPr>
            <a:cxnSpLocks/>
          </p:cNvCxnSpPr>
          <p:nvPr/>
        </p:nvCxnSpPr>
        <p:spPr>
          <a:xfrm flipH="1" flipV="1">
            <a:off x="1643093" y="3429000"/>
            <a:ext cx="4536" cy="38670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ze strzałką 106">
            <a:extLst>
              <a:ext uri="{FF2B5EF4-FFF2-40B4-BE49-F238E27FC236}">
                <a16:creationId xmlns:a16="http://schemas.microsoft.com/office/drawing/2014/main" id="{EE477E00-5DB5-BE1F-1C39-DA3CC6E54847}"/>
              </a:ext>
            </a:extLst>
          </p:cNvPr>
          <p:cNvCxnSpPr>
            <a:cxnSpLocks/>
          </p:cNvCxnSpPr>
          <p:nvPr/>
        </p:nvCxnSpPr>
        <p:spPr>
          <a:xfrm flipH="1" flipV="1">
            <a:off x="1779879" y="3435202"/>
            <a:ext cx="4536" cy="38670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ze strzałką 107">
            <a:extLst>
              <a:ext uri="{FF2B5EF4-FFF2-40B4-BE49-F238E27FC236}">
                <a16:creationId xmlns:a16="http://schemas.microsoft.com/office/drawing/2014/main" id="{28646BB9-0B8A-87DA-8B78-F7A0B4FC95A2}"/>
              </a:ext>
            </a:extLst>
          </p:cNvPr>
          <p:cNvCxnSpPr>
            <a:cxnSpLocks/>
          </p:cNvCxnSpPr>
          <p:nvPr/>
        </p:nvCxnSpPr>
        <p:spPr>
          <a:xfrm flipV="1">
            <a:off x="2996652" y="4189715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Łącznik prosty ze strzałką 108">
            <a:extLst>
              <a:ext uri="{FF2B5EF4-FFF2-40B4-BE49-F238E27FC236}">
                <a16:creationId xmlns:a16="http://schemas.microsoft.com/office/drawing/2014/main" id="{ADB541A6-DC93-5E94-3FDD-3AFB5C8BD00E}"/>
              </a:ext>
            </a:extLst>
          </p:cNvPr>
          <p:cNvCxnSpPr>
            <a:cxnSpLocks/>
          </p:cNvCxnSpPr>
          <p:nvPr/>
        </p:nvCxnSpPr>
        <p:spPr>
          <a:xfrm flipV="1">
            <a:off x="3328821" y="4203386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Łącznik prosty ze strzałką 110">
            <a:extLst>
              <a:ext uri="{FF2B5EF4-FFF2-40B4-BE49-F238E27FC236}">
                <a16:creationId xmlns:a16="http://schemas.microsoft.com/office/drawing/2014/main" id="{D3618F4D-3CF7-DB9C-62E7-B850385B95C3}"/>
              </a:ext>
            </a:extLst>
          </p:cNvPr>
          <p:cNvCxnSpPr>
            <a:cxnSpLocks/>
          </p:cNvCxnSpPr>
          <p:nvPr/>
        </p:nvCxnSpPr>
        <p:spPr>
          <a:xfrm flipH="1" flipV="1">
            <a:off x="3167022" y="4366074"/>
            <a:ext cx="4536" cy="38670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Łącznik prosty ze strzałką 111">
            <a:extLst>
              <a:ext uri="{FF2B5EF4-FFF2-40B4-BE49-F238E27FC236}">
                <a16:creationId xmlns:a16="http://schemas.microsoft.com/office/drawing/2014/main" id="{2E8D7E11-F6EE-4B4A-0BC9-32916066BB67}"/>
              </a:ext>
            </a:extLst>
          </p:cNvPr>
          <p:cNvCxnSpPr>
            <a:cxnSpLocks/>
          </p:cNvCxnSpPr>
          <p:nvPr/>
        </p:nvCxnSpPr>
        <p:spPr>
          <a:xfrm flipH="1" flipV="1">
            <a:off x="3450990" y="4370145"/>
            <a:ext cx="4536" cy="38670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Łącznik prosty ze strzałką 112">
            <a:extLst>
              <a:ext uri="{FF2B5EF4-FFF2-40B4-BE49-F238E27FC236}">
                <a16:creationId xmlns:a16="http://schemas.microsoft.com/office/drawing/2014/main" id="{40ADAC66-1230-46C0-2D9A-E8BD204F000F}"/>
              </a:ext>
            </a:extLst>
          </p:cNvPr>
          <p:cNvCxnSpPr>
            <a:cxnSpLocks/>
          </p:cNvCxnSpPr>
          <p:nvPr/>
        </p:nvCxnSpPr>
        <p:spPr>
          <a:xfrm flipV="1">
            <a:off x="1205595" y="5146073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Łącznik prosty ze strzałką 113">
            <a:extLst>
              <a:ext uri="{FF2B5EF4-FFF2-40B4-BE49-F238E27FC236}">
                <a16:creationId xmlns:a16="http://schemas.microsoft.com/office/drawing/2014/main" id="{8E4A09EB-5287-2B3C-295A-416ADE9F07D4}"/>
              </a:ext>
            </a:extLst>
          </p:cNvPr>
          <p:cNvCxnSpPr>
            <a:cxnSpLocks/>
          </p:cNvCxnSpPr>
          <p:nvPr/>
        </p:nvCxnSpPr>
        <p:spPr>
          <a:xfrm flipV="1">
            <a:off x="1344799" y="5146073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Łącznik prosty ze strzałką 114">
            <a:extLst>
              <a:ext uri="{FF2B5EF4-FFF2-40B4-BE49-F238E27FC236}">
                <a16:creationId xmlns:a16="http://schemas.microsoft.com/office/drawing/2014/main" id="{5327BC4A-3024-9318-5717-6F35B4E73936}"/>
              </a:ext>
            </a:extLst>
          </p:cNvPr>
          <p:cNvCxnSpPr>
            <a:cxnSpLocks/>
          </p:cNvCxnSpPr>
          <p:nvPr/>
        </p:nvCxnSpPr>
        <p:spPr>
          <a:xfrm flipV="1">
            <a:off x="1495155" y="5137149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Łącznik prosty ze strzałką 117">
            <a:extLst>
              <a:ext uri="{FF2B5EF4-FFF2-40B4-BE49-F238E27FC236}">
                <a16:creationId xmlns:a16="http://schemas.microsoft.com/office/drawing/2014/main" id="{5A8232EB-27E8-23D5-1EDF-5EA48EB08F14}"/>
              </a:ext>
            </a:extLst>
          </p:cNvPr>
          <p:cNvCxnSpPr>
            <a:cxnSpLocks/>
          </p:cNvCxnSpPr>
          <p:nvPr/>
        </p:nvCxnSpPr>
        <p:spPr>
          <a:xfrm flipV="1">
            <a:off x="3469092" y="5144883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Łącznik prosty ze strzałką 118">
            <a:extLst>
              <a:ext uri="{FF2B5EF4-FFF2-40B4-BE49-F238E27FC236}">
                <a16:creationId xmlns:a16="http://schemas.microsoft.com/office/drawing/2014/main" id="{6D52128C-59B3-24D8-72BE-990E75149E9A}"/>
              </a:ext>
            </a:extLst>
          </p:cNvPr>
          <p:cNvCxnSpPr>
            <a:cxnSpLocks/>
          </p:cNvCxnSpPr>
          <p:nvPr/>
        </p:nvCxnSpPr>
        <p:spPr>
          <a:xfrm flipV="1">
            <a:off x="3626001" y="5150934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ze strzałką 119">
            <a:extLst>
              <a:ext uri="{FF2B5EF4-FFF2-40B4-BE49-F238E27FC236}">
                <a16:creationId xmlns:a16="http://schemas.microsoft.com/office/drawing/2014/main" id="{C9FF82D8-D4AF-43C3-FFDA-93AC59CCC9D4}"/>
              </a:ext>
            </a:extLst>
          </p:cNvPr>
          <p:cNvCxnSpPr>
            <a:cxnSpLocks/>
          </p:cNvCxnSpPr>
          <p:nvPr/>
        </p:nvCxnSpPr>
        <p:spPr>
          <a:xfrm flipV="1">
            <a:off x="5012390" y="5150094"/>
            <a:ext cx="0" cy="55920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Łącznik prosty ze strzałką 120">
            <a:extLst>
              <a:ext uri="{FF2B5EF4-FFF2-40B4-BE49-F238E27FC236}">
                <a16:creationId xmlns:a16="http://schemas.microsoft.com/office/drawing/2014/main" id="{FF089E60-49C7-0481-C5EE-CED86D82CC24}"/>
              </a:ext>
            </a:extLst>
          </p:cNvPr>
          <p:cNvCxnSpPr>
            <a:cxnSpLocks/>
          </p:cNvCxnSpPr>
          <p:nvPr/>
        </p:nvCxnSpPr>
        <p:spPr>
          <a:xfrm flipH="1" flipV="1">
            <a:off x="5134559" y="5316853"/>
            <a:ext cx="4536" cy="38670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pole tekstowe 121">
            <a:extLst>
              <a:ext uri="{FF2B5EF4-FFF2-40B4-BE49-F238E27FC236}">
                <a16:creationId xmlns:a16="http://schemas.microsoft.com/office/drawing/2014/main" id="{C1A31956-C188-5935-5593-74F6157C6801}"/>
              </a:ext>
            </a:extLst>
          </p:cNvPr>
          <p:cNvSpPr txBox="1"/>
          <p:nvPr/>
        </p:nvSpPr>
        <p:spPr>
          <a:xfrm>
            <a:off x="4730656" y="3407376"/>
            <a:ext cx="15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window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7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6</a:t>
            </a:fld>
            <a:endParaRPr lang="en-US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4059EACD-0540-1A59-BED3-024806A2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1836" r="168" b="63438"/>
          <a:stretch/>
        </p:blipFill>
        <p:spPr>
          <a:xfrm>
            <a:off x="287657" y="1594901"/>
            <a:ext cx="6413426" cy="1785249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03B6C3D5-6C60-C587-5896-AC558F7DD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"/>
          <a:stretch/>
        </p:blipFill>
        <p:spPr>
          <a:xfrm>
            <a:off x="6669834" y="1298626"/>
            <a:ext cx="4525824" cy="50135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21B5EF1-3E75-BC72-9F27-1AAA7BE852B8}"/>
              </a:ext>
            </a:extLst>
          </p:cNvPr>
          <p:cNvSpPr txBox="1"/>
          <p:nvPr/>
        </p:nvSpPr>
        <p:spPr>
          <a:xfrm>
            <a:off x="242031" y="3370603"/>
            <a:ext cx="465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S. Niedźwiecki et al.,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Acta Phys. Polon. B 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(2017) 1567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08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7</a:t>
            </a:fld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007E1E3-59D6-13E4-1AD9-70132999A35E}"/>
              </a:ext>
            </a:extLst>
          </p:cNvPr>
          <p:cNvSpPr txBox="1"/>
          <p:nvPr/>
        </p:nvSpPr>
        <p:spPr>
          <a:xfrm>
            <a:off x="859030" y="4068856"/>
            <a:ext cx="4056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S.Sharma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… K. Dulski et al.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EJNMMI Phys.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(2020) 39</a:t>
            </a:r>
            <a:endParaRPr lang="pl-PL" sz="1200" baseline="300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18AD0A-215E-A856-3A13-BDC1D2F0D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97" t="44402" r="33163" b="20377"/>
          <a:stretch/>
        </p:blipFill>
        <p:spPr>
          <a:xfrm>
            <a:off x="1286757" y="1536986"/>
            <a:ext cx="2809062" cy="241539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95C7B6A-3301-5256-4CBC-80CE3ABC6A1D}"/>
              </a:ext>
            </a:extLst>
          </p:cNvPr>
          <p:cNvSpPr txBox="1"/>
          <p:nvPr/>
        </p:nvSpPr>
        <p:spPr>
          <a:xfrm>
            <a:off x="8317146" y="6400412"/>
            <a:ext cx="1779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9F0FA1E-D767-762A-9561-9CE202D94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"/>
          <a:stretch/>
        </p:blipFill>
        <p:spPr>
          <a:xfrm>
            <a:off x="6669834" y="1298626"/>
            <a:ext cx="4525824" cy="50135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8AF8A9-841F-FE81-81D2-F2D296ADE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4" y="4438531"/>
            <a:ext cx="8122617" cy="22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1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selection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8</a:t>
            </a:fld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DB4C1C-71BB-2AF0-CFA0-96D480019C5D}"/>
              </a:ext>
            </a:extLst>
          </p:cNvPr>
          <p:cNvSpPr txBox="1"/>
          <p:nvPr/>
        </p:nvSpPr>
        <p:spPr>
          <a:xfrm>
            <a:off x="8241609" y="4517580"/>
            <a:ext cx="4036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Nuclear Inst. and Methods in Physics Research, A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1008 (2021) 165452</a:t>
            </a: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</a:p>
          <a:p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3495C3A-9F16-0B17-2854-B0AE4CF3B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1" b="46922"/>
          <a:stretch/>
        </p:blipFill>
        <p:spPr>
          <a:xfrm>
            <a:off x="122226" y="3526176"/>
            <a:ext cx="2796522" cy="193413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3904279-49CB-339A-80D9-640A6DDA1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662" b="705"/>
          <a:stretch/>
        </p:blipFill>
        <p:spPr>
          <a:xfrm>
            <a:off x="122364" y="1613932"/>
            <a:ext cx="4656712" cy="191693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CC9061D-91B6-4755-5E7E-4F510422D1D4}"/>
              </a:ext>
            </a:extLst>
          </p:cNvPr>
          <p:cNvSpPr txBox="1"/>
          <p:nvPr/>
        </p:nvSpPr>
        <p:spPr>
          <a:xfrm>
            <a:off x="3161830" y="3679740"/>
            <a:ext cx="1736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Sitka Text" pitchFamily="2" charset="0"/>
              </a:rPr>
              <a:t>Chamber in the </a:t>
            </a:r>
            <a:r>
              <a:rPr lang="pl-PL" sz="1600" b="1" dirty="0" err="1">
                <a:solidFill>
                  <a:schemeClr val="bg1"/>
                </a:solidFill>
                <a:latin typeface="Sitka Text" pitchFamily="2" charset="0"/>
              </a:rPr>
              <a:t>centre</a:t>
            </a:r>
            <a:r>
              <a:rPr lang="pl-PL" sz="1600" b="1" dirty="0">
                <a:solidFill>
                  <a:schemeClr val="bg1"/>
                </a:solidFill>
                <a:latin typeface="Sitka Text" pitchFamily="2" charset="0"/>
              </a:rPr>
              <a:t> (0,0,0) of the detector</a:t>
            </a:r>
            <a:endParaRPr lang="en-US" sz="1600" b="1" dirty="0">
              <a:solidFill>
                <a:schemeClr val="bg1"/>
              </a:solidFill>
              <a:latin typeface="Sitka Text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1E9ED29-6FE1-5D7C-6A50-451CBA8E9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48" y="63028"/>
            <a:ext cx="5335636" cy="4440941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78139EB4-95F7-C006-0B19-69972A5D45B9}"/>
              </a:ext>
            </a:extLst>
          </p:cNvPr>
          <p:cNvGrpSpPr/>
          <p:nvPr/>
        </p:nvGrpSpPr>
        <p:grpSpPr>
          <a:xfrm>
            <a:off x="3204170" y="5307623"/>
            <a:ext cx="2125490" cy="756000"/>
            <a:chOff x="361967" y="1505054"/>
            <a:chExt cx="2125490" cy="756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20952A18-D128-7E57-EC4A-47AE0E003918}"/>
                </a:ext>
              </a:extLst>
            </p:cNvPr>
            <p:cNvSpPr/>
            <p:nvPr/>
          </p:nvSpPr>
          <p:spPr>
            <a:xfrm>
              <a:off x="1046859" y="1505054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00206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2" name="Łącznik prosty ze strzałką 11">
              <a:extLst>
                <a:ext uri="{FF2B5EF4-FFF2-40B4-BE49-F238E27FC236}">
                  <a16:creationId xmlns:a16="http://schemas.microsoft.com/office/drawing/2014/main" id="{73EFE35B-09D2-53B4-DE05-9AF73CCA66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967" y="1888207"/>
              <a:ext cx="68400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ze strzałką 12">
              <a:extLst>
                <a:ext uri="{FF2B5EF4-FFF2-40B4-BE49-F238E27FC236}">
                  <a16:creationId xmlns:a16="http://schemas.microsoft.com/office/drawing/2014/main" id="{87B67C48-80F9-9934-920C-7237D245A993}"/>
                </a:ext>
              </a:extLst>
            </p:cNvPr>
            <p:cNvCxnSpPr>
              <a:cxnSpLocks/>
            </p:cNvCxnSpPr>
            <p:nvPr/>
          </p:nvCxnSpPr>
          <p:spPr>
            <a:xfrm>
              <a:off x="1801967" y="1888207"/>
              <a:ext cx="68549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B74B40E-813D-46E5-183E-D37540707321}"/>
              </a:ext>
            </a:extLst>
          </p:cNvPr>
          <p:cNvGrpSpPr/>
          <p:nvPr/>
        </p:nvGrpSpPr>
        <p:grpSpPr>
          <a:xfrm>
            <a:off x="6215174" y="5065191"/>
            <a:ext cx="1592296" cy="1688936"/>
            <a:chOff x="3450601" y="1307179"/>
            <a:chExt cx="1592296" cy="1688936"/>
          </a:xfrm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3BAD1E10-5979-94CE-6020-1D844BD48C1E}"/>
                </a:ext>
              </a:extLst>
            </p:cNvPr>
            <p:cNvSpPr/>
            <p:nvPr/>
          </p:nvSpPr>
          <p:spPr>
            <a:xfrm>
              <a:off x="3885826" y="1729090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4341BB02-3FB1-0011-0455-A3CACF326B89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4263826" y="1307179"/>
              <a:ext cx="2212" cy="421911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709C0E3C-5864-78E7-D083-53A7E42F55F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>
              <a:off x="3450601" y="2374376"/>
              <a:ext cx="545939" cy="62173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>
              <a:extLst>
                <a:ext uri="{FF2B5EF4-FFF2-40B4-BE49-F238E27FC236}">
                  <a16:creationId xmlns:a16="http://schemas.microsoft.com/office/drawing/2014/main" id="{AF1BC3A0-513D-E5F4-926B-B8BD33C878F0}"/>
                </a:ext>
              </a:extLst>
            </p:cNvPr>
            <p:cNvCxnSpPr>
              <a:cxnSpLocks/>
              <a:stCxn id="15" idx="5"/>
            </p:cNvCxnSpPr>
            <p:nvPr/>
          </p:nvCxnSpPr>
          <p:spPr>
            <a:xfrm>
              <a:off x="4531112" y="2374376"/>
              <a:ext cx="511785" cy="57601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06018DD-7254-5F50-E947-A6A59B24DACB}"/>
              </a:ext>
            </a:extLst>
          </p:cNvPr>
          <p:cNvSpPr txBox="1"/>
          <p:nvPr/>
        </p:nvSpPr>
        <p:spPr>
          <a:xfrm>
            <a:off x="3718370" y="6205716"/>
            <a:ext cx="16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9717A20-4527-7CE0-FE38-41E697C35F27}"/>
              </a:ext>
            </a:extLst>
          </p:cNvPr>
          <p:cNvSpPr txBox="1"/>
          <p:nvPr/>
        </p:nvSpPr>
        <p:spPr>
          <a:xfrm>
            <a:off x="7645566" y="5716736"/>
            <a:ext cx="16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D6C7658-6DC5-48D3-99FA-A06B0C77AF73}"/>
              </a:ext>
            </a:extLst>
          </p:cNvPr>
          <p:cNvSpPr txBox="1"/>
          <p:nvPr/>
        </p:nvSpPr>
        <p:spPr>
          <a:xfrm>
            <a:off x="3918334" y="4710026"/>
            <a:ext cx="166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(2G)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15FA7A5-0671-C7C3-7992-FE23A1CC05FE}"/>
              </a:ext>
            </a:extLst>
          </p:cNvPr>
          <p:cNvSpPr txBox="1"/>
          <p:nvPr/>
        </p:nvSpPr>
        <p:spPr>
          <a:xfrm>
            <a:off x="6680770" y="4605464"/>
            <a:ext cx="166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(3G)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4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731D349B-231E-FF31-841C-CED81BB406CB}"/>
              </a:ext>
            </a:extLst>
          </p:cNvPr>
          <p:cNvGrpSpPr/>
          <p:nvPr/>
        </p:nvGrpSpPr>
        <p:grpSpPr>
          <a:xfrm>
            <a:off x="-1" y="0"/>
            <a:ext cx="12192004" cy="6858001"/>
            <a:chOff x="-1" y="0"/>
            <a:chExt cx="12192004" cy="6858001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3AEA3F55-953A-5875-D9E5-25983EF90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651BDC84-E2D8-0E91-635C-5BB958C4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0">
              <a:extLst>
                <a:ext uri="{FF2B5EF4-FFF2-40B4-BE49-F238E27FC236}">
                  <a16:creationId xmlns:a16="http://schemas.microsoft.com/office/drawing/2014/main" id="{81AEDE9B-9898-9E43-6432-F79DAC8AA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2075420"/>
              <a:ext cx="12048729" cy="4093306"/>
              <a:chOff x="1" y="2075420"/>
              <a:chExt cx="12048729" cy="4093306"/>
            </a:xfrm>
          </p:grpSpPr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97FDFDFD-E4E7-98A3-8805-CBC4AFC3E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7942191" y="2507571"/>
                <a:ext cx="3563871" cy="3563871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04114B96-E6D4-49E6-30CC-E61C5F52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0435065" y="4048931"/>
                <a:ext cx="1381607" cy="1381607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390871C7-70DB-D3F9-28A7-9C7AF6B021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1" y="2075420"/>
                <a:ext cx="3144364" cy="3144364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2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EBEE2A8E-DECC-389B-070F-07DF58A43C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2600000">
                <a:off x="10150845" y="4270841"/>
                <a:ext cx="1897885" cy="189788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75000"/>
                      <a:alpha val="10000"/>
                    </a:schemeClr>
                  </a:gs>
                  <a:gs pos="100000">
                    <a:schemeClr val="tx2">
                      <a:lumMod val="75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21C71722-28B3-7A5E-0CF3-B633AE93F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046780" y="3040492"/>
                <a:ext cx="2579322" cy="2579322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20000"/>
                      </a:schemeClr>
                    </a:gs>
                    <a:gs pos="100000">
                      <a:schemeClr val="tx2">
                        <a:lumMod val="50000"/>
                        <a:alpha val="20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206023EF-50D0-FA12-DA10-8D3E461BF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4500000">
                <a:off x="2224640" y="3193975"/>
                <a:ext cx="2243193" cy="2243193"/>
              </a:xfrm>
              <a:prstGeom prst="ellipse">
                <a:avLst/>
              </a:prstGeom>
              <a:noFill/>
              <a:ln w="31750">
                <a:gradFill>
                  <a:gsLst>
                    <a:gs pos="0">
                      <a:schemeClr val="tx2">
                        <a:lumMod val="60000"/>
                        <a:lumOff val="40000"/>
                        <a:alpha val="10000"/>
                      </a:schemeClr>
                    </a:gs>
                    <a:gs pos="100000">
                      <a:schemeClr val="tx2">
                        <a:lumMod val="50000"/>
                        <a:alpha val="1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A35E63F-D78E-3CF9-A38A-94A06DC0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8146" y="1042605"/>
              <a:ext cx="2796461" cy="71125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tx2">
                    <a:lumMod val="75000"/>
                    <a:alpha val="1000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0">
              <a:extLst>
                <a:ext uri="{FF2B5EF4-FFF2-40B4-BE49-F238E27FC236}">
                  <a16:creationId xmlns:a16="http://schemas.microsoft.com/office/drawing/2014/main" id="{A2218EA2-B7CF-0F90-D4C5-FA6495E87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59539" y="317578"/>
              <a:ext cx="548640" cy="549007"/>
              <a:chOff x="7029447" y="3514725"/>
              <a:chExt cx="1285875" cy="549007"/>
            </a:xfrm>
          </p:grpSpPr>
          <p:cxnSp>
            <p:nvCxnSpPr>
              <p:cNvPr id="37" name="Straight Connector 31">
                <a:extLst>
                  <a:ext uri="{FF2B5EF4-FFF2-40B4-BE49-F238E27FC236}">
                    <a16:creationId xmlns:a16="http://schemas.microsoft.com/office/drawing/2014/main" id="{3DDFC210-6A8A-27DE-2C6A-C6257CCF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33CA642D-BAA2-C399-917E-72BE4CAD8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3">
                <a:extLst>
                  <a:ext uri="{FF2B5EF4-FFF2-40B4-BE49-F238E27FC236}">
                    <a16:creationId xmlns:a16="http://schemas.microsoft.com/office/drawing/2014/main" id="{91AD750E-0A30-2C20-D17C-18E1EEF446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4">
                <a:extLst>
                  <a:ext uri="{FF2B5EF4-FFF2-40B4-BE49-F238E27FC236}">
                    <a16:creationId xmlns:a16="http://schemas.microsoft.com/office/drawing/2014/main" id="{3D09CC43-A5A9-EED7-2003-F3A7BD2A4E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75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8E49FA9E-3F95-B892-6593-6438C5EB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" y="6140785"/>
              <a:ext cx="6095997" cy="711252"/>
            </a:xfrm>
            <a:prstGeom prst="rect">
              <a:avLst/>
            </a:prstGeom>
            <a:gradFill flip="none" rotWithShape="1">
              <a:gsLst>
                <a:gs pos="10000">
                  <a:schemeClr val="tx2">
                    <a:lumMod val="50000"/>
                    <a:alpha val="10000"/>
                  </a:schemeClr>
                </a:gs>
                <a:gs pos="100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D253134-FE7C-E224-4693-EB4309FB5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616345" y="5940560"/>
              <a:ext cx="1285875" cy="549007"/>
              <a:chOff x="7029447" y="3514725"/>
              <a:chExt cx="1285875" cy="549007"/>
            </a:xfrm>
          </p:grpSpPr>
          <p:cxnSp>
            <p:nvCxnSpPr>
              <p:cNvPr id="43" name="Straight Connector 39">
                <a:extLst>
                  <a:ext uri="{FF2B5EF4-FFF2-40B4-BE49-F238E27FC236}">
                    <a16:creationId xmlns:a16="http://schemas.microsoft.com/office/drawing/2014/main" id="{6A542E77-3552-0F12-FD0C-FBC7C3EE7A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514725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0">
                <a:extLst>
                  <a:ext uri="{FF2B5EF4-FFF2-40B4-BE49-F238E27FC236}">
                    <a16:creationId xmlns:a16="http://schemas.microsoft.com/office/drawing/2014/main" id="{D9AE0B3C-8648-D4DD-2DBC-5747BFE29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697727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1">
                <a:extLst>
                  <a:ext uri="{FF2B5EF4-FFF2-40B4-BE49-F238E27FC236}">
                    <a16:creationId xmlns:a16="http://schemas.microsoft.com/office/drawing/2014/main" id="{DEDC5541-8889-EBD7-730D-371044C0E2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3880729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2">
                <a:extLst>
                  <a:ext uri="{FF2B5EF4-FFF2-40B4-BE49-F238E27FC236}">
                    <a16:creationId xmlns:a16="http://schemas.microsoft.com/office/drawing/2014/main" id="{63DF7A63-84BC-EC3D-BFBB-FD96D0EC9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7029447" y="4063732"/>
                <a:ext cx="1285875" cy="0"/>
              </a:xfrm>
              <a:prstGeom prst="line">
                <a:avLst/>
              </a:prstGeom>
              <a:ln w="31750" cap="rnd" cmpd="sng">
                <a:gradFill>
                  <a:gsLst>
                    <a:gs pos="0">
                      <a:schemeClr val="tx2">
                        <a:lumMod val="60000"/>
                        <a:lumOff val="40000"/>
                        <a:alpha val="40000"/>
                      </a:schemeClr>
                    </a:gs>
                    <a:gs pos="100000">
                      <a:schemeClr val="tx2">
                        <a:lumMod val="50000"/>
                        <a:alpha val="40000"/>
                      </a:schemeClr>
                    </a:gs>
                  </a:gsLst>
                  <a:lin ang="5400000" scaled="1"/>
                </a:gra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A3DDDD-05A8-C562-7A8E-F27A39C9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Data </a:t>
            </a:r>
            <a:r>
              <a:rPr lang="pl-PL" b="1" dirty="0" err="1">
                <a:solidFill>
                  <a:schemeClr val="bg1"/>
                </a:solidFill>
              </a:rPr>
              <a:t>selection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7DEC16-67F5-99BC-C406-AFC27040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66EA-C9B5-492F-AD17-031C5A4E348B}" type="slidenum">
              <a:rPr lang="en-US" smtClean="0"/>
              <a:t>9</a:t>
            </a:fld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DB4C1C-71BB-2AF0-CFA0-96D480019C5D}"/>
              </a:ext>
            </a:extLst>
          </p:cNvPr>
          <p:cNvSpPr txBox="1"/>
          <p:nvPr/>
        </p:nvSpPr>
        <p:spPr>
          <a:xfrm>
            <a:off x="8241609" y="4517580"/>
            <a:ext cx="4036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Dulski,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PhD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pl-PL" sz="1200" dirty="0" err="1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thesis</a:t>
            </a:r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Nuclear Inst. and Methods in Physics Research, A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1008 (2021) 165452</a:t>
            </a:r>
          </a:p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K. Dulski et al., Hyperfine Interact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.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itka Text" pitchFamily="2" charset="0"/>
              </a:rPr>
              <a:t>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239 (2018) 40</a:t>
            </a:r>
          </a:p>
          <a:p>
            <a:endParaRPr lang="pl-PL" sz="1200" dirty="0">
              <a:solidFill>
                <a:schemeClr val="accent6">
                  <a:lumMod val="75000"/>
                </a:schemeClr>
              </a:solidFill>
              <a:latin typeface="Sitka Text" pitchFamily="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31C6CBC-0154-848D-2053-A1936542C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29" y="27670"/>
            <a:ext cx="5916314" cy="448306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39E1233-DF6E-8523-406F-704D5776E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4" y="3077696"/>
            <a:ext cx="5352541" cy="3780304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FC30897C-B586-B449-50B3-1E6D702FCB67}"/>
              </a:ext>
            </a:extLst>
          </p:cNvPr>
          <p:cNvGrpSpPr/>
          <p:nvPr/>
        </p:nvGrpSpPr>
        <p:grpSpPr>
          <a:xfrm>
            <a:off x="361967" y="1505054"/>
            <a:ext cx="2125490" cy="756000"/>
            <a:chOff x="361967" y="1505054"/>
            <a:chExt cx="2125490" cy="756000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B7B1A732-FB68-5DBE-AF7F-C79D3940276E}"/>
                </a:ext>
              </a:extLst>
            </p:cNvPr>
            <p:cNvSpPr/>
            <p:nvPr/>
          </p:nvSpPr>
          <p:spPr>
            <a:xfrm>
              <a:off x="1046859" y="1505054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00206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ze strzałką 14">
              <a:extLst>
                <a:ext uri="{FF2B5EF4-FFF2-40B4-BE49-F238E27FC236}">
                  <a16:creationId xmlns:a16="http://schemas.microsoft.com/office/drawing/2014/main" id="{DF4803CF-D762-9D9B-98B8-965A0362B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967" y="1888207"/>
              <a:ext cx="68400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0199D370-A1C2-F2BA-62DA-266C9BF74D45}"/>
                </a:ext>
              </a:extLst>
            </p:cNvPr>
            <p:cNvCxnSpPr>
              <a:cxnSpLocks/>
            </p:cNvCxnSpPr>
            <p:nvPr/>
          </p:nvCxnSpPr>
          <p:spPr>
            <a:xfrm>
              <a:off x="1801967" y="1888207"/>
              <a:ext cx="68549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6F3942D9-265A-DE24-6D71-29DC81DED214}"/>
              </a:ext>
            </a:extLst>
          </p:cNvPr>
          <p:cNvGrpSpPr/>
          <p:nvPr/>
        </p:nvGrpSpPr>
        <p:grpSpPr>
          <a:xfrm>
            <a:off x="3372971" y="1262622"/>
            <a:ext cx="1592296" cy="1688936"/>
            <a:chOff x="3450601" y="1307179"/>
            <a:chExt cx="1592296" cy="1688936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8845D780-EEEF-ACC9-8BF6-72B8B990AB43}"/>
                </a:ext>
              </a:extLst>
            </p:cNvPr>
            <p:cNvSpPr/>
            <p:nvPr/>
          </p:nvSpPr>
          <p:spPr>
            <a:xfrm>
              <a:off x="3885826" y="1729090"/>
              <a:ext cx="756000" cy="756000"/>
            </a:xfrm>
            <a:prstGeom prst="ellipse">
              <a:avLst/>
            </a:prstGeom>
            <a:gradFill flip="none" rotWithShape="1">
              <a:gsLst>
                <a:gs pos="87000">
                  <a:schemeClr val="tx1"/>
                </a:gs>
                <a:gs pos="0">
                  <a:srgbClr val="CC00CC"/>
                </a:gs>
                <a:gs pos="41000">
                  <a:srgbClr val="FF00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noFill/>
            </a:ln>
            <a:effectLst>
              <a:glow rad="406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ze strzałką 17">
              <a:extLst>
                <a:ext uri="{FF2B5EF4-FFF2-40B4-BE49-F238E27FC236}">
                  <a16:creationId xmlns:a16="http://schemas.microsoft.com/office/drawing/2014/main" id="{1FA5B342-F937-50E4-0EAC-EF3A181C6662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4263826" y="1307179"/>
              <a:ext cx="2212" cy="421911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ze strzałką 18">
              <a:extLst>
                <a:ext uri="{FF2B5EF4-FFF2-40B4-BE49-F238E27FC236}">
                  <a16:creationId xmlns:a16="http://schemas.microsoft.com/office/drawing/2014/main" id="{E356194F-4AB9-17F7-DAFC-7B141CBBB6EF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3450601" y="2374376"/>
              <a:ext cx="545939" cy="621739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003D69F7-B9A9-F13F-E8E4-6FAF3C6BFE05}"/>
                </a:ext>
              </a:extLst>
            </p:cNvPr>
            <p:cNvCxnSpPr>
              <a:cxnSpLocks/>
              <a:stCxn id="17" idx="5"/>
            </p:cNvCxnSpPr>
            <p:nvPr/>
          </p:nvCxnSpPr>
          <p:spPr>
            <a:xfrm>
              <a:off x="4531112" y="2374376"/>
              <a:ext cx="511785" cy="576013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2CEBE98-20BE-E888-28CC-85CBAD3BEEB4}"/>
              </a:ext>
            </a:extLst>
          </p:cNvPr>
          <p:cNvSpPr txBox="1"/>
          <p:nvPr/>
        </p:nvSpPr>
        <p:spPr>
          <a:xfrm>
            <a:off x="876167" y="2403147"/>
            <a:ext cx="16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9DE9052-DB95-E866-99FF-682367EA212B}"/>
              </a:ext>
            </a:extLst>
          </p:cNvPr>
          <p:cNvSpPr txBox="1"/>
          <p:nvPr/>
        </p:nvSpPr>
        <p:spPr>
          <a:xfrm>
            <a:off x="4803363" y="1914167"/>
            <a:ext cx="16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1C7222DB-3240-6C9F-40F4-50BEF434824C}"/>
                  </a:ext>
                </a:extLst>
              </p:cNvPr>
              <p:cNvSpPr txBox="1"/>
              <p:nvPr/>
            </p:nvSpPr>
            <p:spPr>
              <a:xfrm>
                <a:off x="7800641" y="5600503"/>
                <a:ext cx="3622937" cy="618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𝑆𝑐𝑎𝑡𝑡𝑒𝑟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𝑡𝑒𝑠𝑡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</m:num>
                        <m:den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pl-PL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1C7222DB-3240-6C9F-40F4-50BEF4348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641" y="5600503"/>
                <a:ext cx="3622937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6836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1410</Words>
  <Application>Microsoft Office PowerPoint</Application>
  <PresentationFormat>Panoramiczny</PresentationFormat>
  <Paragraphs>340</Paragraphs>
  <Slides>25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Cambria Math</vt:lpstr>
      <vt:lpstr>Sitka Text</vt:lpstr>
      <vt:lpstr>Motyw pakietu Office</vt:lpstr>
      <vt:lpstr>Analysis of positronium decays by the J-PET detector for the medical and fundamental studies</vt:lpstr>
      <vt:lpstr>Jagiellonian Positron Emission Tomography (J-PET)</vt:lpstr>
      <vt:lpstr>Prezentacja programu PowerPoint</vt:lpstr>
      <vt:lpstr>Prezentacja programu PowerPoint</vt:lpstr>
      <vt:lpstr>Triggering?</vt:lpstr>
      <vt:lpstr>Data reconstruction</vt:lpstr>
      <vt:lpstr>Data reconstruction</vt:lpstr>
      <vt:lpstr>Data selection</vt:lpstr>
      <vt:lpstr>Data selection</vt:lpstr>
      <vt:lpstr>Data selection</vt:lpstr>
      <vt:lpstr>Data selection</vt:lpstr>
      <vt:lpstr>Data selection –  positronium imaging</vt:lpstr>
      <vt:lpstr>Data selection –  positronium imaging</vt:lpstr>
      <vt:lpstr>Advanced refinements –  positronium imaging</vt:lpstr>
      <vt:lpstr>Advanced refinements –  positronium imaging</vt:lpstr>
      <vt:lpstr>Advanced refinements –  future advancements in imaging</vt:lpstr>
      <vt:lpstr>Advanced refinements – positronium physics</vt:lpstr>
      <vt:lpstr>Advanced refinements – positronium physics</vt:lpstr>
      <vt:lpstr>Advanced refinements – positronium physics</vt:lpstr>
      <vt:lpstr>Advanced refinements – positronium physics</vt:lpstr>
      <vt:lpstr>Advanced refinements – positronium physics</vt:lpstr>
      <vt:lpstr>Advanced refinements – positronium physics</vt:lpstr>
      <vt:lpstr>Advanced refinements – forbidden and raredecays </vt:lpstr>
      <vt:lpstr>Conclusions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positronium decays by the J-PET detector for the medical and fundamental studies</dc:title>
  <dc:creator>Monika Szczepanek</dc:creator>
  <cp:lastModifiedBy>Monika Szczepanek</cp:lastModifiedBy>
  <cp:revision>24</cp:revision>
  <dcterms:created xsi:type="dcterms:W3CDTF">2023-11-16T09:56:29Z</dcterms:created>
  <dcterms:modified xsi:type="dcterms:W3CDTF">2023-11-20T08:38:13Z</dcterms:modified>
</cp:coreProperties>
</file>