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9" r:id="rId6"/>
    <p:sldId id="267" r:id="rId7"/>
    <p:sldId id="262" r:id="rId8"/>
    <p:sldId id="263" r:id="rId9"/>
    <p:sldId id="264" r:id="rId10"/>
    <p:sldId id="268" r:id="rId11"/>
    <p:sldId id="270" r:id="rId12"/>
    <p:sldId id="271" r:id="rId13"/>
    <p:sldId id="272" r:id="rId14"/>
    <p:sldId id="273" r:id="rId15"/>
    <p:sldId id="26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9E9B-5BFD-4959-B00A-B6EFB9FBA8A5}" type="datetimeFigureOut">
              <a:rPr lang="en-AU" smtClean="0"/>
              <a:t>8/10/2023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E230-7591-41E9-8F15-8F469D5FB0A3}" type="slidenum">
              <a:rPr lang="en-AU" smtClean="0"/>
              <a:t>‹#›</a:t>
            </a:fld>
            <a:endParaRPr lang="en-A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545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9E9B-5BFD-4959-B00A-B6EFB9FBA8A5}" type="datetimeFigureOut">
              <a:rPr lang="en-AU" smtClean="0"/>
              <a:t>8/10/2023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E230-7591-41E9-8F15-8F469D5FB0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019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9E9B-5BFD-4959-B00A-B6EFB9FBA8A5}" type="datetimeFigureOut">
              <a:rPr lang="en-AU" smtClean="0"/>
              <a:t>8/10/2023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E230-7591-41E9-8F15-8F469D5FB0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3254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9E9B-5BFD-4959-B00A-B6EFB9FBA8A5}" type="datetimeFigureOut">
              <a:rPr lang="en-AU" smtClean="0"/>
              <a:t>8/10/2023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E230-7591-41E9-8F15-8F469D5FB0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5336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9E9B-5BFD-4959-B00A-B6EFB9FBA8A5}" type="datetimeFigureOut">
              <a:rPr lang="en-AU" smtClean="0"/>
              <a:t>8/10/2023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E230-7591-41E9-8F15-8F469D5FB0A3}" type="slidenum">
              <a:rPr lang="en-AU" smtClean="0"/>
              <a:t>‹#›</a:t>
            </a:fld>
            <a:endParaRPr lang="en-A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55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9E9B-5BFD-4959-B00A-B6EFB9FBA8A5}" type="datetimeFigureOut">
              <a:rPr lang="en-AU" smtClean="0"/>
              <a:t>8/10/2023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E230-7591-41E9-8F15-8F469D5FB0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266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9E9B-5BFD-4959-B00A-B6EFB9FBA8A5}" type="datetimeFigureOut">
              <a:rPr lang="en-AU" smtClean="0"/>
              <a:t>8/10/2023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E230-7591-41E9-8F15-8F469D5FB0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5529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9E9B-5BFD-4959-B00A-B6EFB9FBA8A5}" type="datetimeFigureOut">
              <a:rPr lang="en-AU" smtClean="0"/>
              <a:t>8/10/2023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E230-7591-41E9-8F15-8F469D5FB0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643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9E9B-5BFD-4959-B00A-B6EFB9FBA8A5}" type="datetimeFigureOut">
              <a:rPr lang="en-AU" smtClean="0"/>
              <a:t>8/10/2023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E230-7591-41E9-8F15-8F469D5FB0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1068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F699E9B-5BFD-4959-B00A-B6EFB9FBA8A5}" type="datetimeFigureOut">
              <a:rPr lang="en-AU" smtClean="0"/>
              <a:t>8/10/2023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83E230-7591-41E9-8F15-8F469D5FB0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074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9E9B-5BFD-4959-B00A-B6EFB9FBA8A5}" type="datetimeFigureOut">
              <a:rPr lang="en-AU" smtClean="0"/>
              <a:t>8/10/2023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3E230-7591-41E9-8F15-8F469D5FB0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1639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F699E9B-5BFD-4959-B00A-B6EFB9FBA8A5}" type="datetimeFigureOut">
              <a:rPr lang="en-AU" smtClean="0"/>
              <a:t>8/10/2023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A83E230-7591-41E9-8F15-8F469D5FB0A3}" type="slidenum">
              <a:rPr lang="en-AU" smtClean="0"/>
              <a:t>‹#›</a:t>
            </a:fld>
            <a:endParaRPr lang="en-A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228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0028D-7EEC-586C-FA42-5CD847723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181" y="1384184"/>
            <a:ext cx="11476139" cy="2378866"/>
          </a:xfrm>
        </p:spPr>
        <p:txBody>
          <a:bodyPr/>
          <a:lstStyle/>
          <a:p>
            <a:r>
              <a:rPr lang="en-AU" dirty="0"/>
              <a:t>Dense Nuclear Matter: QMC and Neutron Stars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11961B-E246-6976-F647-27EB0B89A4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Jesper Leong, University of Adelaide</a:t>
            </a:r>
          </a:p>
          <a:p>
            <a:r>
              <a:rPr lang="en-AU" dirty="0"/>
              <a:t>Supervisor: Professor Anthony Thomas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4A7E83C-D007-6FA7-9298-F8B88C403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0" y="139005"/>
            <a:ext cx="1601319" cy="9808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44B4B6-A06C-157B-5113-237198454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3287" y="177784"/>
            <a:ext cx="2587083" cy="903249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0FD7569B-BF6D-24EA-3DBA-4D68A1C7B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97" y="139005"/>
            <a:ext cx="1601319" cy="9808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A2EABE-53BC-6124-F532-2B93FF85F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8454" y="177784"/>
            <a:ext cx="2587083" cy="90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89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F68777-2A66-BB9F-69A2-9CDFACB41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19" y="927120"/>
            <a:ext cx="7260137" cy="48259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394A71-B979-46D3-8F06-108DAF728BC6}"/>
                  </a:ext>
                </a:extLst>
              </p:cNvPr>
              <p:cNvSpPr txBox="1"/>
              <p:nvPr/>
            </p:nvSpPr>
            <p:spPr>
              <a:xfrm>
                <a:off x="1049183" y="5600469"/>
                <a:ext cx="5896063" cy="660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/>
                  <a:t>PSR J0740+6620:	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2.072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−0.066</m:t>
                        </m:r>
                      </m:sub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+0.067</m:t>
                        </m:r>
                      </m:sup>
                    </m:sSubSup>
                    <m:r>
                      <a:rPr lang="en-AU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,     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12.39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−0.98</m:t>
                        </m:r>
                      </m:sub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+1.30</m:t>
                        </m:r>
                      </m:sup>
                    </m:sSubSup>
                  </m:oMath>
                </a14:m>
                <a:endParaRPr lang="en-AU" dirty="0"/>
              </a:p>
              <a:p>
                <a:r>
                  <a:rPr lang="en-AU" dirty="0"/>
                  <a:t>GW170817: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AU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1.4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190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−120</m:t>
                        </m:r>
                      </m:sub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+390</m:t>
                        </m:r>
                      </m:sup>
                    </m:sSubSup>
                  </m:oMath>
                </a14:m>
                <a:r>
                  <a:rPr lang="en-AU" dirty="0"/>
                  <a:t> 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AU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1.4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&lt;800</m:t>
                    </m:r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394A71-B979-46D3-8F06-108DAF728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183" y="5600469"/>
                <a:ext cx="5896063" cy="660822"/>
              </a:xfrm>
              <a:prstGeom prst="rect">
                <a:avLst/>
              </a:prstGeom>
              <a:blipFill>
                <a:blip r:embed="rId3"/>
                <a:stretch>
                  <a:fillRect l="-827" t="-3704" b="-148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D527A1A1-11D7-7EC6-2C3D-6A47C8903C91}"/>
              </a:ext>
            </a:extLst>
          </p:cNvPr>
          <p:cNvSpPr txBox="1">
            <a:spLocks/>
          </p:cNvSpPr>
          <p:nvPr/>
        </p:nvSpPr>
        <p:spPr>
          <a:xfrm>
            <a:off x="1049183" y="201742"/>
            <a:ext cx="10093634" cy="7253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u="sng" dirty="0"/>
              <a:t>Bulk Properties of 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0BB313-F273-18B0-5319-CA69ADD82D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94409" y="1402904"/>
                <a:ext cx="4511865" cy="4502595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v"/>
                </a:pPr>
                <a:r>
                  <a:rPr lang="en-AU" dirty="0"/>
                  <a:t> Without overlap,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AU" dirty="0"/>
                  <a:t> term reduces the mass at maximum to 1.74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endParaRPr lang="en-AU" dirty="0"/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AU" dirty="0"/>
                  <a:t> With overlap,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=2.14 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AU" dirty="0"/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AU" dirty="0"/>
                  <a:t> Overlap increases the radii at low mass values but is reduced at maximum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AU" dirty="0"/>
                  <a:t> All cases conform to tidal deformability. Low mass star are composed of nucleons only.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AU" dirty="0"/>
                  <a:t> Hyperons only appear in the heaviest of NS.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0BB313-F273-18B0-5319-CA69ADD82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409" y="1402904"/>
                <a:ext cx="4511865" cy="4502595"/>
              </a:xfrm>
              <a:prstGeom prst="rect">
                <a:avLst/>
              </a:prstGeom>
              <a:blipFill>
                <a:blip r:embed="rId4"/>
                <a:stretch>
                  <a:fillRect l="-1216" t="-1353" r="-20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9644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D5CDF-43FC-626A-E667-07F078A6ED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23199" y="288639"/>
            <a:ext cx="6945599" cy="770395"/>
          </a:xfrm>
        </p:spPr>
        <p:txBody>
          <a:bodyPr>
            <a:normAutofit fontScale="90000"/>
          </a:bodyPr>
          <a:lstStyle/>
          <a:p>
            <a:r>
              <a:rPr lang="en-AU" dirty="0"/>
              <a:t>Excluded Volume Effect (EVE)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2CBC68-4B95-B6B0-E32B-305084F37B15}"/>
                  </a:ext>
                </a:extLst>
              </p:cNvPr>
              <p:cNvSpPr txBox="1"/>
              <p:nvPr/>
            </p:nvSpPr>
            <p:spPr>
              <a:xfrm>
                <a:off x="315961" y="1219200"/>
                <a:ext cx="11560077" cy="994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2400" i="1" dirty="0">
                    <a:solidFill>
                      <a:schemeClr val="accent1"/>
                    </a:solidFill>
                  </a:rPr>
                  <a:t>All baryons adopt a finite size,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AU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AU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AU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AU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AU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AU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AU" sz="2400" i="1" dirty="0">
                    <a:solidFill>
                      <a:schemeClr val="accent1"/>
                    </a:solidFill>
                    <a:latin typeface="Google Sans"/>
                  </a:rPr>
                  <a:t>, regardless of flavour.  No baryon is permitted to enter the space occupied by other baryons.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2CBC68-4B95-B6B0-E32B-305084F37B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61" y="1219200"/>
                <a:ext cx="11560077" cy="994118"/>
              </a:xfrm>
              <a:prstGeom prst="rect">
                <a:avLst/>
              </a:prstGeom>
              <a:blipFill>
                <a:blip r:embed="rId2"/>
                <a:stretch>
                  <a:fillRect r="-422" b="-128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737A8959-0616-2E77-20F5-1F330142D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98" y="2682575"/>
            <a:ext cx="6589901" cy="26469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1D96F334-1593-BF18-A3A4-229AD306A5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1702146"/>
                  </p:ext>
                </p:extLst>
              </p:nvPr>
            </p:nvGraphicFramePr>
            <p:xfrm>
              <a:off x="6288037" y="2533650"/>
              <a:ext cx="5588001" cy="1926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62667">
                      <a:extLst>
                        <a:ext uri="{9D8B030D-6E8A-4147-A177-3AD203B41FA5}">
                          <a16:colId xmlns:a16="http://schemas.microsoft.com/office/drawing/2014/main" val="629201495"/>
                        </a:ext>
                      </a:extLst>
                    </a:gridCol>
                    <a:gridCol w="1862667">
                      <a:extLst>
                        <a:ext uri="{9D8B030D-6E8A-4147-A177-3AD203B41FA5}">
                          <a16:colId xmlns:a16="http://schemas.microsoft.com/office/drawing/2014/main" val="1862906597"/>
                        </a:ext>
                      </a:extLst>
                    </a:gridCol>
                    <a:gridCol w="1862667">
                      <a:extLst>
                        <a:ext uri="{9D8B030D-6E8A-4147-A177-3AD203B41FA5}">
                          <a16:colId xmlns:a16="http://schemas.microsoft.com/office/drawing/2014/main" val="2827079306"/>
                        </a:ext>
                      </a:extLst>
                    </a:gridCol>
                  </a:tblGrid>
                  <a:tr h="4817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AU" sz="240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en-GB" sz="2400" dirty="0"/>
                            <a:t> (</a:t>
                          </a:r>
                          <a:r>
                            <a:rPr lang="en-GB" sz="2400" dirty="0" err="1"/>
                            <a:t>fm</a:t>
                          </a:r>
                          <a:r>
                            <a:rPr lang="en-GB" sz="24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400" dirty="0"/>
                            <a:t>K (MeV)</a:t>
                          </a:r>
                          <a:endParaRPr lang="en-GB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400" dirty="0"/>
                            <a:t>L (MeV)</a:t>
                          </a:r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3414308"/>
                      </a:ext>
                    </a:extLst>
                  </a:tr>
                  <a:tr h="4817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400" dirty="0"/>
                            <a:t>0</a:t>
                          </a:r>
                          <a:endParaRPr lang="en-GB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400" dirty="0"/>
                            <a:t>225</a:t>
                          </a:r>
                          <a:endParaRPr lang="en-GB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400" dirty="0"/>
                            <a:t>58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4476671"/>
                      </a:ext>
                    </a:extLst>
                  </a:tr>
                  <a:tr h="4817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400" dirty="0"/>
                            <a:t>0.45</a:t>
                          </a:r>
                          <a:endParaRPr lang="en-GB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400" dirty="0"/>
                            <a:t>257</a:t>
                          </a:r>
                          <a:endParaRPr lang="en-GB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400" dirty="0"/>
                            <a:t>61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2797689"/>
                      </a:ext>
                    </a:extLst>
                  </a:tr>
                  <a:tr h="4817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400" dirty="0"/>
                            <a:t>0.5</a:t>
                          </a:r>
                          <a:endParaRPr lang="en-GB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400" dirty="0"/>
                            <a:t>270</a:t>
                          </a:r>
                          <a:endParaRPr lang="en-GB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400" dirty="0"/>
                            <a:t>62</a:t>
                          </a:r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77952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1D96F334-1593-BF18-A3A4-229AD306A5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1702146"/>
                  </p:ext>
                </p:extLst>
              </p:nvPr>
            </p:nvGraphicFramePr>
            <p:xfrm>
              <a:off x="6288037" y="2533650"/>
              <a:ext cx="5588001" cy="1926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62667">
                      <a:extLst>
                        <a:ext uri="{9D8B030D-6E8A-4147-A177-3AD203B41FA5}">
                          <a16:colId xmlns:a16="http://schemas.microsoft.com/office/drawing/2014/main" val="629201495"/>
                        </a:ext>
                      </a:extLst>
                    </a:gridCol>
                    <a:gridCol w="1862667">
                      <a:extLst>
                        <a:ext uri="{9D8B030D-6E8A-4147-A177-3AD203B41FA5}">
                          <a16:colId xmlns:a16="http://schemas.microsoft.com/office/drawing/2014/main" val="1862906597"/>
                        </a:ext>
                      </a:extLst>
                    </a:gridCol>
                    <a:gridCol w="1862667">
                      <a:extLst>
                        <a:ext uri="{9D8B030D-6E8A-4147-A177-3AD203B41FA5}">
                          <a16:colId xmlns:a16="http://schemas.microsoft.com/office/drawing/2014/main" val="2827079306"/>
                        </a:ext>
                      </a:extLst>
                    </a:gridCol>
                  </a:tblGrid>
                  <a:tr h="4817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7" t="-8861" r="-201307" b="-325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400" dirty="0"/>
                            <a:t>K (MeV)</a:t>
                          </a:r>
                          <a:endParaRPr lang="en-GB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400" dirty="0"/>
                            <a:t>L (MeV)</a:t>
                          </a:r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3414308"/>
                      </a:ext>
                    </a:extLst>
                  </a:tr>
                  <a:tr h="4817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400" dirty="0"/>
                            <a:t>0</a:t>
                          </a:r>
                          <a:endParaRPr lang="en-GB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400" dirty="0"/>
                            <a:t>225</a:t>
                          </a:r>
                          <a:endParaRPr lang="en-GB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400" dirty="0"/>
                            <a:t>58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84476671"/>
                      </a:ext>
                    </a:extLst>
                  </a:tr>
                  <a:tr h="4817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400" dirty="0"/>
                            <a:t>0.45</a:t>
                          </a:r>
                          <a:endParaRPr lang="en-GB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400" dirty="0"/>
                            <a:t>257</a:t>
                          </a:r>
                          <a:endParaRPr lang="en-GB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400" dirty="0"/>
                            <a:t>61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2797689"/>
                      </a:ext>
                    </a:extLst>
                  </a:tr>
                  <a:tr h="4817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400" dirty="0"/>
                            <a:t>0.5</a:t>
                          </a:r>
                          <a:endParaRPr lang="en-GB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400" dirty="0"/>
                            <a:t>270</a:t>
                          </a:r>
                          <a:endParaRPr lang="en-GB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sz="2400" dirty="0"/>
                            <a:t>62</a:t>
                          </a:r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779527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B68FE46-0B32-46C6-2455-FD3FF67FC6D0}"/>
              </a:ext>
            </a:extLst>
          </p:cNvPr>
          <p:cNvSpPr txBox="1"/>
          <p:nvPr/>
        </p:nvSpPr>
        <p:spPr>
          <a:xfrm>
            <a:off x="496965" y="5798830"/>
            <a:ext cx="11386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/>
              <a:t>Rischke</a:t>
            </a:r>
            <a:r>
              <a:rPr lang="en-AU" dirty="0"/>
              <a:t>, </a:t>
            </a:r>
            <a:r>
              <a:rPr lang="en-AU" dirty="0" err="1"/>
              <a:t>Gorenstein</a:t>
            </a:r>
            <a:r>
              <a:rPr lang="en-AU" dirty="0"/>
              <a:t>, </a:t>
            </a:r>
            <a:r>
              <a:rPr lang="en-AU" dirty="0" err="1"/>
              <a:t>Soecker</a:t>
            </a:r>
            <a:r>
              <a:rPr lang="en-AU" dirty="0"/>
              <a:t>, Greiner, </a:t>
            </a:r>
            <a:r>
              <a:rPr lang="en-AU" i="1" dirty="0"/>
              <a:t>Excluded volume effect for the nuclear matter equation of state, Phys. C 51 (1991)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054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A1B47C8-47A0-4A88-8830-6DEA3B5DE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D420FD-86B7-52D0-9E6C-D95A67C76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914400"/>
            <a:ext cx="6690591" cy="453399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84BBFDD-E720-4805-A9C8-129FBBF6D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351CC53-06D9-BCCD-A40F-DED8009A0A4F}"/>
                  </a:ext>
                </a:extLst>
              </p:cNvPr>
              <p:cNvSpPr>
                <a:spLocks noGrp="1"/>
              </p:cNvSpPr>
              <p:nvPr>
                <p:ph type="title" idx="4294967295"/>
              </p:nvPr>
            </p:nvSpPr>
            <p:spPr>
              <a:xfrm>
                <a:off x="8076230" y="1001180"/>
                <a:ext cx="3659246" cy="3026840"/>
              </a:xfrm>
            </p:spPr>
            <p:txBody>
              <a:bodyPr vert="horz" lIns="91440" tIns="45720" rIns="91440" bIns="45720" rtlCol="0" anchor="b"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400" b="0" i="1" u="sng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4400" u="sng" dirty="0">
                    <a:solidFill>
                      <a:srgbClr val="FFFFFF"/>
                    </a:solidFill>
                  </a:rPr>
                  <a:t>-equilibrium</a:t>
                </a:r>
                <a:br>
                  <a:rPr lang="en-US" sz="4400" dirty="0">
                    <a:solidFill>
                      <a:srgbClr val="FFFFFF"/>
                    </a:solidFill>
                  </a:rPr>
                </a:br>
                <a:br>
                  <a:rPr lang="en-US" sz="4400" dirty="0">
                    <a:solidFill>
                      <a:srgbClr val="FFFFFF"/>
                    </a:solidFill>
                  </a:rPr>
                </a:br>
                <a:r>
                  <a:rPr lang="en-US" sz="2400" dirty="0">
                    <a:solidFill>
                      <a:srgbClr val="FFFFFF"/>
                    </a:solidFill>
                  </a:rPr>
                  <a:t>Hyperons: </a:t>
                </a:r>
                <a14:m>
                  <m:oMath xmlns:m="http://schemas.openxmlformats.org/officeDocument/2006/math">
                    <m:r>
                      <a:rPr lang="en-AU" sz="2400" b="0" i="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sz="2400" b="0" i="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en-AU" sz="24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en-AU" sz="24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sz="2400" b="0" i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AU" sz="24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AU" sz="24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AU" sz="24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AU" sz="2400" b="0" i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en-AU" sz="24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br>
                  <a:rPr lang="en-US" sz="4400" dirty="0">
                    <a:solidFill>
                      <a:srgbClr val="FFFFFF"/>
                    </a:solidFill>
                  </a:rPr>
                </a:br>
                <a:br>
                  <a:rPr lang="en-US" sz="2400" dirty="0">
                    <a:solidFill>
                      <a:srgbClr val="FFFFFF"/>
                    </a:solidFill>
                  </a:rPr>
                </a:br>
                <a:r>
                  <a:rPr lang="en-US" sz="2400" dirty="0">
                    <a:solidFill>
                      <a:srgbClr val="FFFFFF"/>
                    </a:solidFill>
                  </a:rPr>
                  <a:t>EVE lowers the threshold of hyperon appearance</a:t>
                </a:r>
                <a:endParaRPr lang="en-US" sz="44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351CC53-06D9-BCCD-A40F-DED8009A0A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8076230" y="1001180"/>
                <a:ext cx="3659246" cy="3026840"/>
              </a:xfrm>
              <a:blipFill>
                <a:blip r:embed="rId3"/>
                <a:stretch>
                  <a:fillRect r="-333" b="-44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5AC4BE46-4A77-42FE-9D15-065CDB2F8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29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443BD9-E60E-8294-68C4-72E73EEA0330}"/>
                  </a:ext>
                </a:extLst>
              </p:cNvPr>
              <p:cNvSpPr txBox="1"/>
              <p:nvPr/>
            </p:nvSpPr>
            <p:spPr>
              <a:xfrm>
                <a:off x="201184" y="1346159"/>
                <a:ext cx="3721607" cy="3698323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lnSpcReduction="10000"/>
              </a:bodyPr>
              <a:lstStyle/>
              <a:p>
                <a:pPr algn="ctr" defTabSz="914400">
                  <a:lnSpc>
                    <a:spcPct val="90000"/>
                  </a:lnSpc>
                  <a:spcAft>
                    <a:spcPts val="600"/>
                  </a:spcAft>
                  <a:buClr>
                    <a:schemeClr val="accent1"/>
                  </a:buClr>
                  <a:buFont typeface="Calibri" panose="020F0502020204030204" pitchFamily="34" charset="0"/>
                </a:pPr>
                <a:r>
                  <a:rPr lang="en-US" sz="3600" u="sng" dirty="0">
                    <a:solidFill>
                      <a:srgbClr val="FFFFFF"/>
                    </a:solidFill>
                  </a:rPr>
                  <a:t>Causality</a:t>
                </a:r>
              </a:p>
              <a:p>
                <a:pPr defTabSz="914400">
                  <a:lnSpc>
                    <a:spcPct val="90000"/>
                  </a:lnSpc>
                  <a:spcAft>
                    <a:spcPts val="600"/>
                  </a:spcAft>
                  <a:buClr>
                    <a:schemeClr val="accent1"/>
                  </a:buClr>
                  <a:buFont typeface="Calibri" panose="020F0502020204030204" pitchFamily="34" charset="0"/>
                </a:pPr>
                <a:endParaRPr lang="en-US" sz="2400" dirty="0">
                  <a:solidFill>
                    <a:srgbClr val="FFFFFF"/>
                  </a:solidFill>
                </a:endParaRPr>
              </a:p>
              <a:p>
                <a:pPr algn="ctr" defTabSz="914400">
                  <a:lnSpc>
                    <a:spcPct val="90000"/>
                  </a:lnSpc>
                  <a:spcAft>
                    <a:spcPts val="600"/>
                  </a:spcAft>
                  <a:buClr>
                    <a:schemeClr val="accent1"/>
                  </a:buClr>
                  <a:buFont typeface="Calibri" panose="020F0502020204030204" pitchFamily="34" charset="0"/>
                </a:pPr>
                <a:r>
                  <a:rPr lang="en-US" sz="2400" dirty="0">
                    <a:solidFill>
                      <a:srgbClr val="FFFFFF"/>
                    </a:solidFill>
                  </a:rPr>
                  <a:t>EVE is known to violate Special Relativity</a:t>
                </a:r>
              </a:p>
              <a:p>
                <a:pPr algn="ctr" defTabSz="914400">
                  <a:lnSpc>
                    <a:spcPct val="90000"/>
                  </a:lnSpc>
                  <a:spcAft>
                    <a:spcPts val="600"/>
                  </a:spcAft>
                  <a:buClr>
                    <a:schemeClr val="accent1"/>
                  </a:buClr>
                  <a:buFont typeface="Calibri" panose="020F0502020204030204" pitchFamily="34" charset="0"/>
                </a:pPr>
                <a:endParaRPr lang="en-US" sz="2400" dirty="0">
                  <a:solidFill>
                    <a:srgbClr val="FFFFFF"/>
                  </a:solidFill>
                </a:endParaRPr>
              </a:p>
              <a:p>
                <a:pPr algn="ctr" defTabSz="914400">
                  <a:lnSpc>
                    <a:spcPct val="90000"/>
                  </a:lnSpc>
                  <a:spcAft>
                    <a:spcPts val="600"/>
                  </a:spcAft>
                  <a:buClr>
                    <a:schemeClr val="accent1"/>
                  </a:buClr>
                  <a:buFont typeface="Calibri" panose="020F0502020204030204" pitchFamily="34" charset="0"/>
                </a:pPr>
                <a:r>
                  <a:rPr lang="en-US" sz="2400" dirty="0">
                    <a:solidFill>
                      <a:srgbClr val="FFFFFF"/>
                    </a:solidFill>
                  </a:rPr>
                  <a:t>Causality requires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4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US" sz="2400" dirty="0">
                  <a:solidFill>
                    <a:srgbClr val="FFFFFF"/>
                  </a:solidFill>
                </a:endParaRPr>
              </a:p>
              <a:p>
                <a:pPr algn="ctr" defTabSz="914400">
                  <a:lnSpc>
                    <a:spcPct val="90000"/>
                  </a:lnSpc>
                  <a:spcAft>
                    <a:spcPts val="600"/>
                  </a:spcAft>
                  <a:buClr>
                    <a:schemeClr val="accent1"/>
                  </a:buClr>
                  <a:buFont typeface="Calibri" panose="020F0502020204030204" pitchFamily="34" charset="0"/>
                </a:pPr>
                <a:endParaRPr lang="en-US" sz="2400" dirty="0">
                  <a:solidFill>
                    <a:srgbClr val="FFFFFF"/>
                  </a:solidFill>
                </a:endParaRPr>
              </a:p>
              <a:p>
                <a:pPr algn="ctr" defTabSz="914400">
                  <a:lnSpc>
                    <a:spcPct val="90000"/>
                  </a:lnSpc>
                  <a:spcAft>
                    <a:spcPts val="600"/>
                  </a:spcAft>
                  <a:buClr>
                    <a:schemeClr val="accent1"/>
                  </a:buClr>
                  <a:buFont typeface="Calibri" panose="020F0502020204030204" pitchFamily="34" charset="0"/>
                </a:pPr>
                <a:r>
                  <a:rPr lang="en-US" sz="2400" dirty="0">
                    <a:solidFill>
                      <a:srgbClr val="FFFFFF"/>
                    </a:solidFill>
                  </a:rPr>
                  <a:t>Markers indicate central density at maximum</a:t>
                </a:r>
              </a:p>
              <a:p>
                <a:pPr defTabSz="914400">
                  <a:lnSpc>
                    <a:spcPct val="90000"/>
                  </a:lnSpc>
                  <a:spcAft>
                    <a:spcPts val="600"/>
                  </a:spcAft>
                  <a:buClr>
                    <a:schemeClr val="accent1"/>
                  </a:buClr>
                  <a:buFont typeface="Calibri" panose="020F0502020204030204" pitchFamily="34" charset="0"/>
                </a:pPr>
                <a:endParaRPr lang="en-US" sz="1500" dirty="0">
                  <a:solidFill>
                    <a:srgbClr val="FFFFFF"/>
                  </a:solidFill>
                </a:endParaRPr>
              </a:p>
              <a:p>
                <a:pPr defTabSz="914400">
                  <a:lnSpc>
                    <a:spcPct val="90000"/>
                  </a:lnSpc>
                  <a:spcAft>
                    <a:spcPts val="600"/>
                  </a:spcAft>
                  <a:buClr>
                    <a:schemeClr val="accent1"/>
                  </a:buClr>
                  <a:buFont typeface="Calibri" panose="020F0502020204030204" pitchFamily="34" charset="0"/>
                </a:pPr>
                <a:endParaRPr lang="en-US" sz="15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443BD9-E60E-8294-68C4-72E73EEA0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84" y="1346159"/>
                <a:ext cx="3721607" cy="3698323"/>
              </a:xfrm>
              <a:prstGeom prst="rect">
                <a:avLst/>
              </a:prstGeom>
              <a:blipFill>
                <a:blip r:embed="rId2"/>
                <a:stretch>
                  <a:fillRect t="-52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103B40-EDE5-187A-2CC1-E30C5EA28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427" y="920054"/>
            <a:ext cx="8017413" cy="501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05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A1B47C8-47A0-4A88-8830-6DEA3B5DE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A86C1C-4217-4AA5-426E-6487207BF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20" y="640080"/>
            <a:ext cx="6275667" cy="391078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84BBFDD-E720-4805-A9C8-129FBBF6D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05B606-F5E6-2456-2B89-44CFF1E39FD4}"/>
              </a:ext>
            </a:extLst>
          </p:cNvPr>
          <p:cNvSpPr txBox="1"/>
          <p:nvPr/>
        </p:nvSpPr>
        <p:spPr>
          <a:xfrm>
            <a:off x="8096885" y="640080"/>
            <a:ext cx="3659246" cy="2926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4400" spc="-5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AC4BE46-4A77-42FE-9D15-065CDB2F8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5523FAC-CBD1-2DBF-84AC-689B12DD8321}"/>
                  </a:ext>
                </a:extLst>
              </p:cNvPr>
              <p:cNvSpPr txBox="1"/>
              <p:nvPr/>
            </p:nvSpPr>
            <p:spPr>
              <a:xfrm>
                <a:off x="765493" y="5190949"/>
                <a:ext cx="5896063" cy="660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/>
                  <a:t>PSR J0740+6620:	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2.072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−0.066</m:t>
                        </m:r>
                      </m:sub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+0.067</m:t>
                        </m:r>
                      </m:sup>
                    </m:sSubSup>
                    <m:r>
                      <a:rPr lang="en-AU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,     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12.39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−0.98</m:t>
                        </m:r>
                      </m:sub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+1.30</m:t>
                        </m:r>
                      </m:sup>
                    </m:sSubSup>
                  </m:oMath>
                </a14:m>
                <a:endParaRPr lang="en-AU" dirty="0"/>
              </a:p>
              <a:p>
                <a:r>
                  <a:rPr lang="en-AU" dirty="0"/>
                  <a:t>GW170817: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AU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1.4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190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−120</m:t>
                        </m:r>
                      </m:sub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+390</m:t>
                        </m:r>
                      </m:sup>
                    </m:sSubSup>
                  </m:oMath>
                </a14:m>
                <a:r>
                  <a:rPr lang="en-AU" dirty="0"/>
                  <a:t> 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AU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1.4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&lt;800</m:t>
                    </m:r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5523FAC-CBD1-2DBF-84AC-689B12DD8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93" y="5190949"/>
                <a:ext cx="5896063" cy="660822"/>
              </a:xfrm>
              <a:prstGeom prst="rect">
                <a:avLst/>
              </a:prstGeom>
              <a:blipFill>
                <a:blip r:embed="rId3"/>
                <a:stretch>
                  <a:fillRect l="-931" t="-3704" b="-148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F5C993B-3DE9-3884-A767-F900B5103610}"/>
                  </a:ext>
                </a:extLst>
              </p:cNvPr>
              <p:cNvSpPr txBox="1"/>
              <p:nvPr/>
            </p:nvSpPr>
            <p:spPr>
              <a:xfrm>
                <a:off x="7677494" y="981075"/>
                <a:ext cx="4383331" cy="4464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3600" u="sng" dirty="0">
                    <a:solidFill>
                      <a:schemeClr val="bg1"/>
                    </a:solidFill>
                  </a:rPr>
                  <a:t>MR curve and Tidal Deformation</a:t>
                </a:r>
              </a:p>
              <a:p>
                <a:endParaRPr lang="en-AU" dirty="0">
                  <a:solidFill>
                    <a:schemeClr val="bg1"/>
                  </a:solidFill>
                </a:endParaRPr>
              </a:p>
              <a:p>
                <a:r>
                  <a:rPr lang="en-AU" sz="2400" dirty="0">
                    <a:solidFill>
                      <a:schemeClr val="bg1"/>
                    </a:solidFill>
                  </a:rPr>
                  <a:t>Hardcore radius, r, increases the maximum mass and the radii at all mass values.</a:t>
                </a:r>
              </a:p>
              <a:p>
                <a:r>
                  <a:rPr lang="en-AU" sz="2400" dirty="0">
                    <a:solidFill>
                      <a:schemeClr val="bg1"/>
                    </a:solidFill>
                  </a:rPr>
                  <a:t>-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AU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=0.45 </m:t>
                    </m:r>
                    <m:r>
                      <a:rPr lang="en-AU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𝑓𝑚</m:t>
                    </m:r>
                    <m:r>
                      <a:rPr lang="en-AU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→2.06 </m:t>
                    </m:r>
                    <m:sSub>
                      <m:sSubPr>
                        <m:ctrlPr>
                          <a:rPr lang="en-AU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  <m:r>
                      <a:rPr lang="en-AU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AU" sz="2400" dirty="0">
                  <a:solidFill>
                    <a:schemeClr val="bg1"/>
                  </a:solidFill>
                </a:endParaRPr>
              </a:p>
              <a:p>
                <a:r>
                  <a:rPr lang="en-AU" sz="2400" dirty="0">
                    <a:solidFill>
                      <a:schemeClr val="bg1"/>
                    </a:solidFill>
                  </a:rPr>
                  <a:t>-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AU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=0.5 </m:t>
                    </m:r>
                    <m:r>
                      <a:rPr lang="en-AU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𝑓𝑚</m:t>
                    </m:r>
                    <m:r>
                      <a:rPr lang="en-AU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→2.22 </m:t>
                    </m:r>
                    <m:sSub>
                      <m:sSubPr>
                        <m:ctrlPr>
                          <a:rPr lang="en-AU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endParaRPr lang="en-AU" sz="2400" dirty="0">
                  <a:solidFill>
                    <a:schemeClr val="bg1"/>
                  </a:solidFill>
                </a:endParaRPr>
              </a:p>
              <a:p>
                <a:endParaRPr lang="en-AU" sz="2400" dirty="0">
                  <a:solidFill>
                    <a:schemeClr val="bg1"/>
                  </a:solidFill>
                </a:endParaRPr>
              </a:p>
              <a:p>
                <a:r>
                  <a:rPr lang="en-AU" sz="2400" dirty="0">
                    <a:solidFill>
                      <a:schemeClr val="bg1"/>
                    </a:solidFill>
                  </a:rPr>
                  <a:t>Tidal deformation but for </a:t>
                </a:r>
                <a14:m>
                  <m:oMath xmlns:m="http://schemas.openxmlformats.org/officeDocument/2006/math">
                    <m:r>
                      <a:rPr lang="en-AU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AU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= 0.5 </m:t>
                    </m:r>
                    <m:r>
                      <a:rPr lang="en-AU" sz="2400" i="1" dirty="0" err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𝑓𝑚</m:t>
                    </m:r>
                  </m:oMath>
                </a14:m>
                <a:r>
                  <a:rPr lang="en-AU" sz="2400" dirty="0">
                    <a:solidFill>
                      <a:schemeClr val="bg1"/>
                    </a:solidFill>
                  </a:rPr>
                  <a:t>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AU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AU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1.4</m:t>
                        </m:r>
                      </m:sub>
                    </m:sSub>
                    <m:r>
                      <a:rPr lang="en-AU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&lt;800</m:t>
                    </m:r>
                  </m:oMath>
                </a14:m>
                <a:endParaRPr lang="en-A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F5C993B-3DE9-3884-A767-F900B5103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494" y="981075"/>
                <a:ext cx="4383331" cy="4464299"/>
              </a:xfrm>
              <a:prstGeom prst="rect">
                <a:avLst/>
              </a:prstGeom>
              <a:blipFill>
                <a:blip r:embed="rId4"/>
                <a:stretch>
                  <a:fillRect l="-2086" t="-2186" b="-21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810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70EC75E-1D82-E4DB-CE22-30EC777D3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5CAE15-BFBC-DE56-8D08-C0D65DF135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31845" y="1845734"/>
                <a:ext cx="10704353" cy="1859492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n-AU" dirty="0"/>
                  <a:t>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AU" dirty="0"/>
                  <a:t>-meson strength is unlikely to have strong enough to generate large repulsion induced by the Pauli Principle, suppression of wave function, and hidden colour configurations at short distances.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AU" dirty="0"/>
                  <a:t> Overlap or EVE correction is adopted to compensate for this.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AU" dirty="0"/>
                  <a:t> QMC with overlap or EVE is compatible with heavy NS observations and tidal deformability, even when hyperons are included.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5CAE15-BFBC-DE56-8D08-C0D65DF135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1845" y="1845734"/>
                <a:ext cx="10704353" cy="1859492"/>
              </a:xfrm>
              <a:blipFill>
                <a:blip r:embed="rId2"/>
                <a:stretch>
                  <a:fillRect l="-1367" t="-3607" r="-911" b="-36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C6FAB4D8-1460-B6D8-8A1C-620995E87710}"/>
              </a:ext>
            </a:extLst>
          </p:cNvPr>
          <p:cNvSpPr txBox="1"/>
          <p:nvPr/>
        </p:nvSpPr>
        <p:spPr>
          <a:xfrm>
            <a:off x="1097280" y="3705226"/>
            <a:ext cx="10294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latin typeface="+mj-lt"/>
              </a:rPr>
              <a:t>Open Questions</a:t>
            </a:r>
            <a:endParaRPr lang="en-GB" sz="480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0E40B0-2B3A-9373-598E-2CFB70FBD9E4}"/>
              </a:ext>
            </a:extLst>
          </p:cNvPr>
          <p:cNvSpPr txBox="1"/>
          <p:nvPr/>
        </p:nvSpPr>
        <p:spPr>
          <a:xfrm>
            <a:off x="1031845" y="4431448"/>
            <a:ext cx="1157287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sz="2000" dirty="0"/>
              <a:t>What is the star’s composition?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sz="2000" dirty="0"/>
              <a:t>Still large amounts of experimental uncertainty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sz="2000" dirty="0"/>
              <a:t>The role of the strange quark in coupling?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9594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86B6C-E291-C404-86FA-584FC74CB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485184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8D8B-F2C0-AC72-94FD-24E8269B5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695575"/>
            <a:ext cx="10253026" cy="25146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 J. Leong, T. F. Motta, A. W. Thomas, P. A. M. Guichon, </a:t>
            </a:r>
            <a:r>
              <a:rPr lang="en-AU" i="1" dirty="0"/>
              <a:t>Dense nuclear matter with phenomenological short distance repulsion, </a:t>
            </a:r>
            <a:r>
              <a:rPr lang="en-AU" dirty="0"/>
              <a:t>Phys. Rev. C., 108</a:t>
            </a:r>
            <a:r>
              <a:rPr lang="en-AU" i="1" dirty="0"/>
              <a:t> (2022).</a:t>
            </a:r>
            <a:br>
              <a:rPr lang="en-AU" i="1" dirty="0"/>
            </a:br>
            <a:r>
              <a:rPr lang="en-AU" dirty="0" err="1"/>
              <a:t>arXiv</a:t>
            </a:r>
            <a:r>
              <a:rPr lang="en-AU" dirty="0"/>
              <a:t>: 2208.09331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 J. Leong, A. W. Thomas, P. A. M Guichon, </a:t>
            </a:r>
            <a:r>
              <a:rPr lang="en-AU" i="1" dirty="0"/>
              <a:t> Excluded Volume Effects on Cold Neutron Star Phenomenology (2023). </a:t>
            </a:r>
            <a:r>
              <a:rPr lang="en-AU" i="1" dirty="0" err="1"/>
              <a:t>arXiv</a:t>
            </a:r>
            <a:r>
              <a:rPr lang="en-AU" i="1" dirty="0"/>
              <a:t>: 2308.08987 </a:t>
            </a:r>
            <a:endParaRPr lang="en-AU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0E7AA6A-5A87-465D-4940-24B3C2C24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97" y="139005"/>
            <a:ext cx="1601319" cy="9808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2F344D-24BD-EAD1-5790-E1FF8B146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8454" y="177784"/>
            <a:ext cx="2587083" cy="90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98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F420D-3F83-7C16-508D-CE613B1FB20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42950" y="166687"/>
            <a:ext cx="5106099" cy="822325"/>
          </a:xfrm>
        </p:spPr>
        <p:txBody>
          <a:bodyPr>
            <a:normAutofit/>
          </a:bodyPr>
          <a:lstStyle/>
          <a:p>
            <a:r>
              <a:rPr lang="en-AU" dirty="0"/>
              <a:t>Why Neutron Stars?</a:t>
            </a:r>
          </a:p>
        </p:txBody>
      </p:sp>
      <p:pic>
        <p:nvPicPr>
          <p:cNvPr id="1026" name="Picture 2" descr="A possible sketch of the QCD phase diagram. | Download Scientific Diagram">
            <a:extLst>
              <a:ext uri="{FF2B5EF4-FFF2-40B4-BE49-F238E27FC236}">
                <a16:creationId xmlns:a16="http://schemas.microsoft.com/office/drawing/2014/main" id="{F28C7954-C6B6-A6D1-B37E-6454496CC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20" y="1291904"/>
            <a:ext cx="7166701" cy="483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{\displaystyle E_{\text{B}}=a_{\text{V}}A-a_{\text{S}}A^{2/3}-a_{\text{C}}{\frac {Z(Z-1)}{A^{1/3}}}-a_{\text{A}}{\frac {(N-Z)^{2}}{A}}+\delta (N,Z).}">
            <a:extLst>
              <a:ext uri="{FF2B5EF4-FFF2-40B4-BE49-F238E27FC236}">
                <a16:creationId xmlns:a16="http://schemas.microsoft.com/office/drawing/2014/main" id="{C81F5ECD-F72F-1FB9-BA23-73DAEF0E4C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8" name="AutoShape 6" descr="{\displaystyle E_{\text{B}}=a_{\text{V}}A-a_{\text{S}}A^{2/3}-a_{\text{C}}{\frac {Z(Z-1)}{A^{1/3}}}-a_{\text{A}}{\frac {(N-Z)^{2}}{A}}+\delta (N,Z).}">
            <a:extLst>
              <a:ext uri="{FF2B5EF4-FFF2-40B4-BE49-F238E27FC236}">
                <a16:creationId xmlns:a16="http://schemas.microsoft.com/office/drawing/2014/main" id="{8B76E5FC-B8F0-0B8B-1D97-738B1D5625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8E15FF1-4629-639A-7F7C-B23A26577555}"/>
              </a:ext>
            </a:extLst>
          </p:cNvPr>
          <p:cNvSpPr txBox="1">
            <a:spLocks/>
          </p:cNvSpPr>
          <p:nvPr/>
        </p:nvSpPr>
        <p:spPr>
          <a:xfrm>
            <a:off x="7392621" y="1522471"/>
            <a:ext cx="4799379" cy="4831199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200" dirty="0"/>
              <a:t>There are many different phenomenological nuclear theories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AU" sz="2200" dirty="0"/>
              <a:t> Liquid Drop Model, shell models, potential models , QMC, 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AU" sz="2200" dirty="0"/>
              <a:t> Neutron Stars are crucial at constraining the </a:t>
            </a:r>
            <a:r>
              <a:rPr lang="en-AU" sz="2200" i="1" dirty="0"/>
              <a:t>Equation of State</a:t>
            </a:r>
            <a:endParaRPr lang="en-AU" sz="2200" dirty="0"/>
          </a:p>
          <a:p>
            <a:pPr>
              <a:buFont typeface="Wingdings" panose="05000000000000000000" pitchFamily="2" charset="2"/>
              <a:buChar char="v"/>
            </a:pPr>
            <a:r>
              <a:rPr lang="en-AU" sz="2200" dirty="0"/>
              <a:t> Are NS made of nucleons, hyperons or deconfined quark matter?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AU" sz="2200" dirty="0"/>
              <a:t> </a:t>
            </a:r>
            <a:r>
              <a:rPr lang="en-AU" sz="2200" dirty="0" err="1"/>
              <a:t>EoS</a:t>
            </a:r>
            <a:r>
              <a:rPr lang="en-AU" sz="2200" dirty="0"/>
              <a:t>: relationship between energy and pressure and is unique to the underlying theory.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AU" sz="2200" dirty="0"/>
              <a:t> Neutron Stars constrain the </a:t>
            </a:r>
            <a:r>
              <a:rPr lang="en-AU" sz="2200" dirty="0" err="1"/>
              <a:t>EoS</a:t>
            </a:r>
            <a:endParaRPr lang="en-AU" sz="2200" dirty="0"/>
          </a:p>
          <a:p>
            <a:pPr>
              <a:buFont typeface="Wingdings" panose="05000000000000000000" pitchFamily="2" charset="2"/>
              <a:buChar char="v"/>
            </a:pPr>
            <a:endParaRPr lang="en-AU" dirty="0"/>
          </a:p>
          <a:p>
            <a:pPr>
              <a:buFont typeface="Wingdings" panose="05000000000000000000" pitchFamily="2" charset="2"/>
              <a:buChar char="v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0421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2E68F99-5095-7884-7A10-F97E2B68CF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8828" y="149699"/>
            <a:ext cx="10995759" cy="60886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4E038E-4B20-7837-59F6-C9BE4C8E3046}"/>
              </a:ext>
            </a:extLst>
          </p:cNvPr>
          <p:cNvSpPr txBox="1"/>
          <p:nvPr/>
        </p:nvSpPr>
        <p:spPr>
          <a:xfrm>
            <a:off x="2904687" y="6405883"/>
            <a:ext cx="62393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https://www3.mpifr-bonn.mpg.de/staff/pfreire/NS_masses.html</a:t>
            </a:r>
          </a:p>
        </p:txBody>
      </p:sp>
    </p:spTree>
    <p:extLst>
      <p:ext uri="{BB962C8B-B14F-4D97-AF65-F5344CB8AC3E}">
        <p14:creationId xmlns:p14="http://schemas.microsoft.com/office/powerpoint/2010/main" val="1366979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A1030-8201-585F-1110-89215D04C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298" y="343949"/>
            <a:ext cx="10058400" cy="923628"/>
          </a:xfrm>
        </p:spPr>
        <p:txBody>
          <a:bodyPr/>
          <a:lstStyle/>
          <a:p>
            <a:pPr algn="ctr"/>
            <a:r>
              <a:rPr lang="en-AU" dirty="0"/>
              <a:t>Heavy NS and the Hyperon Crisis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150E73B-E809-0890-7752-B3F6739DCA3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209531" y="2197916"/>
                <a:ext cx="5107218" cy="4023360"/>
              </a:xfrm>
            </p:spPr>
            <p:txBody>
              <a:bodyPr>
                <a:normAutofit fontScale="92500"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n-AU" dirty="0"/>
                  <a:t> PSR J0740+6620: M=2.072</a:t>
                </a:r>
                <a:r>
                  <a:rPr lang="en-AU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b>
                    </m:sSub>
                  </m:oMath>
                </a14:m>
                <a:r>
                  <a:rPr lang="en-AU" dirty="0"/>
                  <a:t>, R=12.38 Km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AU" dirty="0"/>
                  <a:t> NS have core densities of 4-10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AU" dirty="0"/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AU" dirty="0"/>
                  <a:t> </a:t>
                </a:r>
                <a:r>
                  <a:rPr lang="el-GR" dirty="0"/>
                  <a:t>β</a:t>
                </a:r>
                <a:r>
                  <a:rPr lang="en-AU" dirty="0"/>
                  <a:t>-equilibrium: Hyperons appear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&gt;3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AU" dirty="0"/>
                  <a:t> (QMC)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AU" dirty="0"/>
                  <a:t> Hyperons: 	Low momentum</a:t>
                </a:r>
              </a:p>
              <a:p>
                <a:pPr marL="0" indent="0">
                  <a:buNone/>
                </a:pPr>
                <a:r>
                  <a:rPr lang="en-AU" dirty="0"/>
                  <a:t>	        	Little Pressure</a:t>
                </a:r>
              </a:p>
              <a:p>
                <a:pPr marL="0" indent="0">
                  <a:buNone/>
                </a:pPr>
                <a:r>
                  <a:rPr lang="en-AU" dirty="0"/>
                  <a:t>	          	Soften </a:t>
                </a:r>
                <a:r>
                  <a:rPr lang="en-AU" dirty="0" err="1"/>
                  <a:t>EoS</a:t>
                </a:r>
                <a:endParaRPr lang="en-AU" dirty="0"/>
              </a:p>
              <a:p>
                <a:pPr marL="0" indent="0">
                  <a:buNone/>
                </a:pPr>
                <a:r>
                  <a:rPr lang="en-AU" dirty="0"/>
                  <a:t>		Low Mass Stars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endParaRPr lang="en-AU" dirty="0"/>
              </a:p>
              <a:p>
                <a:pPr marL="0" indent="0">
                  <a:buNone/>
                </a:pPr>
                <a:endParaRPr lang="en-AU" dirty="0"/>
              </a:p>
              <a:p>
                <a:pPr lvl="8">
                  <a:buFont typeface="Wingdings" panose="05000000000000000000" pitchFamily="2" charset="2"/>
                  <a:buChar char="v"/>
                </a:pPr>
                <a:endParaRPr lang="en-AU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150E73B-E809-0890-7752-B3F6739DCA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209531" y="2197916"/>
                <a:ext cx="5107218" cy="4023360"/>
              </a:xfrm>
              <a:blipFill>
                <a:blip r:embed="rId2"/>
                <a:stretch>
                  <a:fillRect l="-2748" t="-151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90BFE221-EF90-35DF-42D6-EF1AD9C0821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9" y="1954635"/>
            <a:ext cx="6037341" cy="353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27A669-8F03-78BD-4EB6-40517B71025B}"/>
              </a:ext>
            </a:extLst>
          </p:cNvPr>
          <p:cNvSpPr txBox="1"/>
          <p:nvPr/>
        </p:nvSpPr>
        <p:spPr>
          <a:xfrm>
            <a:off x="2151464" y="5488995"/>
            <a:ext cx="1912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Credit: Ohio University</a:t>
            </a:r>
          </a:p>
        </p:txBody>
      </p:sp>
    </p:spTree>
    <p:extLst>
      <p:ext uri="{BB962C8B-B14F-4D97-AF65-F5344CB8AC3E}">
        <p14:creationId xmlns:p14="http://schemas.microsoft.com/office/powerpoint/2010/main" val="2960867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F420D-3F83-7C16-508D-CE613B1FB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003" y="165946"/>
            <a:ext cx="10058400" cy="822960"/>
          </a:xfrm>
        </p:spPr>
        <p:txBody>
          <a:bodyPr/>
          <a:lstStyle/>
          <a:p>
            <a:r>
              <a:rPr lang="en-AU" dirty="0"/>
              <a:t>Quark-Meson-Coupling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9CBE7-70CB-60C0-31BE-0F25D9E77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187" y="1740515"/>
            <a:ext cx="10058400" cy="393123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AU" sz="2400" i="1" dirty="0"/>
              <a:t>QMC is a hadronic theory of the strong interaction.</a:t>
            </a:r>
          </a:p>
          <a:p>
            <a:pPr marL="0" indent="0" algn="ctr">
              <a:buNone/>
            </a:pPr>
            <a:r>
              <a:rPr lang="en-AU" sz="2400" i="1" dirty="0"/>
              <a:t>Meson couple directly to the quarks inside of the proton and neutron.</a:t>
            </a:r>
            <a:br>
              <a:rPr lang="en-AU" sz="2400" i="1" dirty="0"/>
            </a:br>
            <a:endParaRPr lang="en-AU" sz="2400" i="1" dirty="0"/>
          </a:p>
          <a:p>
            <a:pPr>
              <a:buFont typeface="Wingdings" panose="05000000000000000000" pitchFamily="2" charset="2"/>
              <a:buChar char="v"/>
            </a:pPr>
            <a:r>
              <a:rPr lang="en-AU" sz="2400" dirty="0"/>
              <a:t> Lorentz Scalar (</a:t>
            </a:r>
            <a:r>
              <a:rPr lang="el-GR" sz="2400" dirty="0"/>
              <a:t>σ</a:t>
            </a:r>
            <a:r>
              <a:rPr lang="en-AU" sz="2400" dirty="0"/>
              <a:t>) is attractive, and the Lorentz Vector (</a:t>
            </a:r>
            <a:r>
              <a:rPr lang="el-GR" sz="2400" dirty="0"/>
              <a:t>ω</a:t>
            </a:r>
            <a:r>
              <a:rPr lang="en-AU" sz="2400" dirty="0"/>
              <a:t>) is repulsive</a:t>
            </a:r>
            <a:r>
              <a:rPr lang="en-AU" sz="2400" dirty="0">
                <a:sym typeface="Wingdings" panose="05000000000000000000" pitchFamily="2" charset="2"/>
              </a:rPr>
              <a:t> Saturation.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AU" sz="2400" dirty="0">
                <a:sym typeface="Wingdings" panose="05000000000000000000" pitchFamily="2" charset="2"/>
              </a:rPr>
              <a:t> Dynamics change the internal structure.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AU" sz="2400" dirty="0">
                <a:sym typeface="Wingdings" panose="05000000000000000000" pitchFamily="2" charset="2"/>
              </a:rPr>
              <a:t> Many-body forces arise from the scalar polarizability 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AU" sz="2400" dirty="0">
                <a:sym typeface="Wingdings" panose="05000000000000000000" pitchFamily="2" charset="2"/>
              </a:rPr>
              <a:t> Even with hyperons, only 5 parameters needed.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AU" sz="2400" dirty="0">
                <a:sym typeface="Wingdings" panose="05000000000000000000" pitchFamily="2" charset="2"/>
              </a:rPr>
              <a:t> Applicable in neutron star research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5569356E-3325-3CB1-C136-15761B027A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9" t="22376" r="17067" b="37257"/>
          <a:stretch/>
        </p:blipFill>
        <p:spPr>
          <a:xfrm>
            <a:off x="9152738" y="165946"/>
            <a:ext cx="1325953" cy="15027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F177F9-EAE2-91A2-B8BF-ACE2B374513E}"/>
              </a:ext>
            </a:extLst>
          </p:cNvPr>
          <p:cNvSpPr txBox="1"/>
          <p:nvPr/>
        </p:nvSpPr>
        <p:spPr>
          <a:xfrm>
            <a:off x="771525" y="5743575"/>
            <a:ext cx="10753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P. A. M. Guichon, J. R. Stone, and A. W. Thomas, </a:t>
            </a:r>
            <a:r>
              <a:rPr lang="en-AU" i="1" dirty="0"/>
              <a:t>Quark-Meson-Coupling model for finite nuclei, nuclear matter, and </a:t>
            </a:r>
            <a:r>
              <a:rPr lang="en-AU" i="1" dirty="0" err="1"/>
              <a:t>beyond,</a:t>
            </a:r>
            <a:r>
              <a:rPr lang="en-AU" dirty="0" err="1"/>
              <a:t>Prog</a:t>
            </a:r>
            <a:r>
              <a:rPr lang="en-AU" dirty="0"/>
              <a:t>. Part. </a:t>
            </a:r>
            <a:r>
              <a:rPr lang="en-AU" dirty="0" err="1"/>
              <a:t>Nucl</a:t>
            </a:r>
            <a:r>
              <a:rPr lang="en-AU" dirty="0"/>
              <a:t>. Phys. 100, 262 (2018)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548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18118-90B3-95E0-660A-8D67682C1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649" y="243281"/>
            <a:ext cx="10058400" cy="990740"/>
          </a:xfrm>
        </p:spPr>
        <p:txBody>
          <a:bodyPr/>
          <a:lstStyle/>
          <a:p>
            <a:pPr algn="ctr"/>
            <a:r>
              <a:rPr lang="en-AU" dirty="0"/>
              <a:t>Review: QMC and Neutron Stars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A4ECB-AEFE-6EFB-60ED-A19C757B24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53218" y="2042234"/>
                <a:ext cx="5513245" cy="3531765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n-AU" dirty="0"/>
                  <a:t> Stone </a:t>
                </a:r>
                <a:r>
                  <a:rPr lang="en-AU" i="1" dirty="0"/>
                  <a:t>et al.</a:t>
                </a:r>
                <a:r>
                  <a:rPr lang="en-AU" dirty="0"/>
                  <a:t> (2007) found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=1.9−2.1</m:t>
                    </m:r>
                    <m:r>
                      <a:rPr lang="en-AU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en-AU" dirty="0"/>
                  <a:t> </a:t>
                </a:r>
                <a:br>
                  <a:rPr lang="en-AU" dirty="0"/>
                </a:br>
                <a:r>
                  <a:rPr lang="en-AU" dirty="0"/>
                  <a:t>but ↑</a:t>
                </a:r>
                <a:r>
                  <a:rPr lang="en-AU" i="1" dirty="0"/>
                  <a:t>K.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AU" dirty="0"/>
                  <a:t> Incompressibility, </a:t>
                </a:r>
                <a:r>
                  <a:rPr lang="en-AU" i="1" dirty="0"/>
                  <a:t>K</a:t>
                </a:r>
                <a:r>
                  <a:rPr lang="en-AU" dirty="0"/>
                  <a:t>, is related to the Giant Monopole Resonance.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AU" dirty="0"/>
                  <a:t> Cubic term in the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AU" dirty="0"/>
                  <a:t>-potential with coefficient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AU" dirty="0"/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A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=0.02−0.05 </m:t>
                    </m:r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𝑓𝑚</m:t>
                        </m:r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AU" dirty="0"/>
                  <a:t> required to ↓</a:t>
                </a:r>
                <a:r>
                  <a:rPr lang="en-AU" i="1" dirty="0"/>
                  <a:t>K</a:t>
                </a:r>
                <a:r>
                  <a:rPr lang="en-AU" dirty="0"/>
                  <a:t>, to satisfy GMR prediction.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A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smtClean="0">
                            <a:latin typeface="Cambria Math" panose="02040503050406030204" pitchFamily="18" charset="0"/>
                          </a:rPr>
                          <m:t>↑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AU" dirty="0"/>
                  <a:t> </a:t>
                </a:r>
                <a:r>
                  <a:rPr lang="en-AU" dirty="0">
                    <a:sym typeface="Wingdings" panose="05000000000000000000" pitchFamily="2" charset="2"/>
                  </a:rPr>
                  <a:t> </a:t>
                </a:r>
                <a:r>
                  <a:rPr lang="en-AU" dirty="0"/>
                  <a:t>softens the </a:t>
                </a:r>
                <a:r>
                  <a:rPr lang="en-AU" dirty="0" err="1"/>
                  <a:t>EoS</a:t>
                </a:r>
                <a:r>
                  <a:rPr lang="en-AU" dirty="0"/>
                  <a:t> </a:t>
                </a:r>
                <a:r>
                  <a:rPr lang="en-AU" dirty="0">
                    <a:sym typeface="Wingdings" panose="05000000000000000000" pitchFamily="2" charset="2"/>
                  </a:rPr>
                  <a:t> ↓ Neutron Star Mass</a:t>
                </a:r>
                <a:endParaRPr lang="en-AU" dirty="0"/>
              </a:p>
              <a:p>
                <a:pPr>
                  <a:buFont typeface="Wingdings" panose="05000000000000000000" pitchFamily="2" charset="2"/>
                  <a:buChar char="v"/>
                </a:pPr>
                <a:endParaRPr lang="en-AU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A4ECB-AEFE-6EFB-60ED-A19C757B24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53218" y="2042234"/>
                <a:ext cx="5513245" cy="3531765"/>
              </a:xfrm>
              <a:blipFill>
                <a:blip r:embed="rId2"/>
                <a:stretch>
                  <a:fillRect l="-2655" t="-1554" r="-30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13">
            <a:extLst>
              <a:ext uri="{FF2B5EF4-FFF2-40B4-BE49-F238E27FC236}">
                <a16:creationId xmlns:a16="http://schemas.microsoft.com/office/drawing/2014/main" id="{D9BC59E9-9911-2D48-57E0-257F87CE5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085" y="4142031"/>
            <a:ext cx="3149600" cy="6778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3760E9CB-EA27-92BA-301D-5952538933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7697034"/>
                  </p:ext>
                </p:extLst>
              </p:nvPr>
            </p:nvGraphicFramePr>
            <p:xfrm>
              <a:off x="1194874" y="1897545"/>
              <a:ext cx="4352022" cy="1902745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2176011">
                      <a:extLst>
                        <a:ext uri="{9D8B030D-6E8A-4147-A177-3AD203B41FA5}">
                          <a16:colId xmlns:a16="http://schemas.microsoft.com/office/drawing/2014/main" val="1534050414"/>
                        </a:ext>
                      </a:extLst>
                    </a:gridCol>
                    <a:gridCol w="2176011">
                      <a:extLst>
                        <a:ext uri="{9D8B030D-6E8A-4147-A177-3AD203B41FA5}">
                          <a16:colId xmlns:a16="http://schemas.microsoft.com/office/drawing/2014/main" val="3661364223"/>
                        </a:ext>
                      </a:extLst>
                    </a:gridCol>
                  </a:tblGrid>
                  <a:tr h="38054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AU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AU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A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dirty="0" smtClean="0">
                                    <a:latin typeface="Cambria Math" panose="02040503050406030204" pitchFamily="18" charset="0"/>
                                  </a:rPr>
                                  <m:t>0.15−0.17 </m:t>
                                </m:r>
                                <m:sSup>
                                  <m:sSupPr>
                                    <m:ctrlPr>
                                      <a:rPr lang="en-AU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b="0" i="1" dirty="0" smtClean="0">
                                        <a:latin typeface="Cambria Math" panose="02040503050406030204" pitchFamily="18" charset="0"/>
                                      </a:rPr>
                                      <m:t>𝑓𝑚</m:t>
                                    </m:r>
                                  </m:e>
                                  <m:sup>
                                    <m:r>
                                      <a:rPr lang="en-AU" b="0" i="1" dirty="0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AU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38427974"/>
                      </a:ext>
                    </a:extLst>
                  </a:tr>
                  <a:tr h="3805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b="1" dirty="0"/>
                            <a:t>BE/A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−15.8 </m:t>
                                </m:r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𝑀𝑒𝑉</m:t>
                                </m:r>
                              </m:oMath>
                            </m:oMathPara>
                          </a14:m>
                          <a:endParaRPr lang="en-AU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7161480"/>
                      </a:ext>
                    </a:extLst>
                  </a:tr>
                  <a:tr h="38054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AU" b="1" i="1" smtClean="0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</m:oMath>
                            </m:oMathPara>
                          </a14:m>
                          <a:endParaRPr lang="en-A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dirty="0" smtClean="0">
                                    <a:latin typeface="Cambria Math" panose="02040503050406030204" pitchFamily="18" charset="0"/>
                                  </a:rPr>
                                  <m:t>28−32 </m:t>
                                </m:r>
                                <m:r>
                                  <a:rPr lang="en-AU" b="0" i="1" dirty="0" smtClean="0">
                                    <a:latin typeface="Cambria Math" panose="02040503050406030204" pitchFamily="18" charset="0"/>
                                  </a:rPr>
                                  <m:t>𝑀𝑒𝑉</m:t>
                                </m:r>
                              </m:oMath>
                            </m:oMathPara>
                          </a14:m>
                          <a:endParaRPr lang="en-AU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1826701"/>
                      </a:ext>
                    </a:extLst>
                  </a:tr>
                  <a:tr h="38054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AU" b="1" i="1" smtClean="0"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oMath>
                            </m:oMathPara>
                          </a14:m>
                          <a:endParaRPr lang="en-A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dirty="0" smtClean="0">
                                    <a:latin typeface="Cambria Math" panose="02040503050406030204" pitchFamily="18" charset="0"/>
                                  </a:rPr>
                                  <m:t>200−300 </m:t>
                                </m:r>
                                <m:r>
                                  <a:rPr lang="en-AU" b="0" i="1" dirty="0" smtClean="0">
                                    <a:latin typeface="Cambria Math" panose="02040503050406030204" pitchFamily="18" charset="0"/>
                                  </a:rPr>
                                  <m:t>𝑀𝑒𝑉</m:t>
                                </m:r>
                              </m:oMath>
                            </m:oMathPara>
                          </a14:m>
                          <a:endParaRPr lang="en-AU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4373761"/>
                      </a:ext>
                    </a:extLst>
                  </a:tr>
                  <a:tr h="38054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AU" b="1" i="1" smtClean="0"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</m:oMath>
                            </m:oMathPara>
                          </a14:m>
                          <a:endParaRPr lang="en-A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40−80 </m:t>
                                </m:r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</a:rPr>
                                  <m:t>𝑀𝑒𝑉</m:t>
                                </m:r>
                              </m:oMath>
                            </m:oMathPara>
                          </a14:m>
                          <a:endParaRPr lang="en-AU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004372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3760E9CB-EA27-92BA-301D-5952538933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7697034"/>
                  </p:ext>
                </p:extLst>
              </p:nvPr>
            </p:nvGraphicFramePr>
            <p:xfrm>
              <a:off x="1194874" y="1897545"/>
              <a:ext cx="4352022" cy="1902745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2176011">
                      <a:extLst>
                        <a:ext uri="{9D8B030D-6E8A-4147-A177-3AD203B41FA5}">
                          <a16:colId xmlns:a16="http://schemas.microsoft.com/office/drawing/2014/main" val="1534050414"/>
                        </a:ext>
                      </a:extLst>
                    </a:gridCol>
                    <a:gridCol w="2176011">
                      <a:extLst>
                        <a:ext uri="{9D8B030D-6E8A-4147-A177-3AD203B41FA5}">
                          <a16:colId xmlns:a16="http://schemas.microsoft.com/office/drawing/2014/main" val="3661364223"/>
                        </a:ext>
                      </a:extLst>
                    </a:gridCol>
                  </a:tblGrid>
                  <a:tr h="3805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60" t="-1587" r="-10084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560" t="-1587" r="-840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8427974"/>
                      </a:ext>
                    </a:extLst>
                  </a:tr>
                  <a:tr h="3805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b="1" dirty="0"/>
                            <a:t>BE/A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560" t="-103226" r="-840" b="-3064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7161480"/>
                      </a:ext>
                    </a:extLst>
                  </a:tr>
                  <a:tr h="3805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60" t="-200000" r="-100840" b="-20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560" t="-200000" r="-840" b="-2015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1826701"/>
                      </a:ext>
                    </a:extLst>
                  </a:tr>
                  <a:tr h="3805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60" t="-304839" r="-100840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560" t="-304839" r="-840" b="-1048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4373761"/>
                      </a:ext>
                    </a:extLst>
                  </a:tr>
                  <a:tr h="3805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60" t="-398413" r="-100840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560" t="-398413" r="-840" b="-31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043724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8F05A5-C686-7E27-8892-5664EEBB8AE1}"/>
                  </a:ext>
                </a:extLst>
              </p:cNvPr>
              <p:cNvSpPr txBox="1"/>
              <p:nvPr/>
            </p:nvSpPr>
            <p:spPr>
              <a:xfrm>
                <a:off x="1060649" y="4831517"/>
                <a:ext cx="499256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i="1" dirty="0">
                    <a:solidFill>
                      <a:schemeClr val="accent1"/>
                    </a:solidFill>
                  </a:rPr>
                  <a:t>The couplings are often fitted to reproduce the saturation density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AU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i="1" dirty="0">
                    <a:solidFill>
                      <a:schemeClr val="accent1"/>
                    </a:solidFill>
                  </a:rPr>
                  <a:t>, binding energy (BE/A) and symmetry energy (S).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8F05A5-C686-7E27-8892-5664EEBB8A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649" y="4831517"/>
                <a:ext cx="4992569" cy="923330"/>
              </a:xfrm>
              <a:prstGeom prst="rect">
                <a:avLst/>
              </a:prstGeom>
              <a:blipFill>
                <a:blip r:embed="rId5"/>
                <a:stretch>
                  <a:fillRect t="-3974" r="-611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2637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453DD27B-5CB1-0329-3134-62588578D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61488"/>
            <a:ext cx="10058400" cy="736973"/>
          </a:xfrm>
        </p:spPr>
        <p:txBody>
          <a:bodyPr/>
          <a:lstStyle/>
          <a:p>
            <a:r>
              <a:rPr lang="en-AU" dirty="0"/>
              <a:t>Baryon Overlap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4">
                <a:extLst>
                  <a:ext uri="{FF2B5EF4-FFF2-40B4-BE49-F238E27FC236}">
                    <a16:creationId xmlns:a16="http://schemas.microsoft.com/office/drawing/2014/main" id="{1A38A4D5-41B9-A0CE-BE71-7B0AE0D22E8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55776" y="1761844"/>
                <a:ext cx="5698845" cy="4194339"/>
              </a:xfrm>
            </p:spPr>
            <p:txBody>
              <a:bodyPr>
                <a:normAutofit/>
              </a:bodyPr>
              <a:lstStyle/>
              <a:p>
                <a:r>
                  <a:rPr lang="en-AU" u="sng" dirty="0"/>
                  <a:t>QMC interpretation</a:t>
                </a:r>
                <a:r>
                  <a:rPr lang="en-AU" dirty="0"/>
                  <a:t>: Confinement is achieved via MIT Bag Model.</a:t>
                </a:r>
              </a:p>
              <a:p>
                <a:r>
                  <a:rPr lang="en-AU" dirty="0"/>
                  <a:t>- quarks cannot cross surface</a:t>
                </a:r>
              </a:p>
              <a:p>
                <a:r>
                  <a:rPr lang="en-AU" dirty="0"/>
                  <a:t>- baryons always retain their identity</a:t>
                </a:r>
              </a:p>
              <a:p>
                <a:r>
                  <a:rPr lang="en-AU" dirty="0"/>
                  <a:t>- no overlap possible</a:t>
                </a:r>
              </a:p>
              <a:p>
                <a:r>
                  <a:rPr lang="en-AU" u="sng" dirty="0"/>
                  <a:t>Lattice QCD</a:t>
                </a:r>
                <a:r>
                  <a:rPr lang="en-AU" dirty="0"/>
                  <a:t>: Y-shape flux tube</a:t>
                </a:r>
              </a:p>
              <a:p>
                <a:r>
                  <a:rPr lang="en-AU" u="sng" dirty="0"/>
                  <a:t>Motivation</a:t>
                </a:r>
                <a:r>
                  <a:rPr lang="en-AU" dirty="0"/>
                  <a:t>: Repulsion due to Pauli Exclusion and hidden colour configurations at short distances.</a:t>
                </a:r>
              </a:p>
              <a:p>
                <a:r>
                  <a:rPr lang="en-AU" u="sng" dirty="0"/>
                  <a:t>Baryon Overlap</a:t>
                </a:r>
                <a:r>
                  <a:rPr lang="en-AU" dirty="0"/>
                  <a:t>: Overlap energy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AU" dirty="0"/>
                  <a:t>) and the range parameter (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AU" dirty="0"/>
                  <a:t>), which corresponding to distance when overlap becomes appreciable.</a:t>
                </a:r>
              </a:p>
            </p:txBody>
          </p:sp>
        </mc:Choice>
        <mc:Fallback xmlns="">
          <p:sp>
            <p:nvSpPr>
              <p:cNvPr id="25" name="Content Placeholder 24">
                <a:extLst>
                  <a:ext uri="{FF2B5EF4-FFF2-40B4-BE49-F238E27FC236}">
                    <a16:creationId xmlns:a16="http://schemas.microsoft.com/office/drawing/2014/main" id="{1A38A4D5-41B9-A0CE-BE71-7B0AE0D22E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55776" y="1761844"/>
                <a:ext cx="5698845" cy="4194339"/>
              </a:xfrm>
              <a:blipFill>
                <a:blip r:embed="rId2"/>
                <a:stretch>
                  <a:fillRect l="-1070" t="-1453" r="-2674" b="-21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Content Placeholder 26">
            <a:extLst>
              <a:ext uri="{FF2B5EF4-FFF2-40B4-BE49-F238E27FC236}">
                <a16:creationId xmlns:a16="http://schemas.microsoft.com/office/drawing/2014/main" id="{0F18CA17-CD3A-6E72-C4F3-16540C9540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555" y="1845734"/>
            <a:ext cx="4937125" cy="2339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1C2F5DB-FB04-DE9D-07A4-83AA89E3A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423" y="4185725"/>
            <a:ext cx="4281388" cy="115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83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59D48-46F4-E049-F78D-7A7234340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Parameters and Infinite Symmetric Nuclear Matter Properties at Saturation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DE7111-894B-8F49-21AF-F354934E4E1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85225" y="3605020"/>
                <a:ext cx="11006357" cy="2160654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n-AU" dirty="0"/>
                  <a:t> Couplings were fitted without overlap interaction and are then held fixed when overlap is introduced.</a:t>
                </a:r>
              </a:p>
              <a:p>
                <a:pPr marL="0" indent="0">
                  <a:buNone/>
                </a:pPr>
                <a:r>
                  <a:rPr lang="en-AU" dirty="0"/>
                  <a:t> Preferred Overlap parameters: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=5500 </m:t>
                    </m:r>
                  </m:oMath>
                </a14:m>
                <a:r>
                  <a:rPr lang="en-AU" dirty="0"/>
                  <a:t>MeV</a:t>
                </a:r>
                <a:br>
                  <a:rPr lang="en-AU" dirty="0"/>
                </a:br>
                <a:r>
                  <a:rPr lang="en-AU" dirty="0"/>
                  <a:t>				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=0.5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𝑓𝑚</m:t>
                    </m:r>
                  </m:oMath>
                </a14:m>
                <a:br>
                  <a:rPr lang="en-AU" dirty="0"/>
                </a:br>
                <a:r>
                  <a:rPr lang="en-AU" dirty="0"/>
                  <a:t>				These did not change the incompressibility (K).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AU" dirty="0"/>
                  <a:t> 4 version of QMC:  QMC with and without hyperons</a:t>
                </a:r>
                <a:br>
                  <a:rPr lang="en-AU" dirty="0"/>
                </a:br>
                <a:r>
                  <a:rPr lang="en-AU" dirty="0"/>
                  <a:t>		       QMC with and without overlap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DE7111-894B-8F49-21AF-F354934E4E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85225" y="3605020"/>
                <a:ext cx="11006357" cy="2160654"/>
              </a:xfrm>
              <a:blipFill>
                <a:blip r:embed="rId2"/>
                <a:stretch>
                  <a:fillRect l="-1330" t="-2817" b="-16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90ED6CD0-4094-1B87-C32F-A3F872EF40E6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3145218493"/>
                  </p:ext>
                </p:extLst>
              </p:nvPr>
            </p:nvGraphicFramePr>
            <p:xfrm>
              <a:off x="5922072" y="1865061"/>
              <a:ext cx="5570846" cy="1387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0488">
                      <a:extLst>
                        <a:ext uri="{9D8B030D-6E8A-4147-A177-3AD203B41FA5}">
                          <a16:colId xmlns:a16="http://schemas.microsoft.com/office/drawing/2014/main" val="1636358049"/>
                        </a:ext>
                      </a:extLst>
                    </a:gridCol>
                    <a:gridCol w="939590">
                      <a:extLst>
                        <a:ext uri="{9D8B030D-6E8A-4147-A177-3AD203B41FA5}">
                          <a16:colId xmlns:a16="http://schemas.microsoft.com/office/drawing/2014/main" val="2330399832"/>
                        </a:ext>
                      </a:extLst>
                    </a:gridCol>
                    <a:gridCol w="930890">
                      <a:extLst>
                        <a:ext uri="{9D8B030D-6E8A-4147-A177-3AD203B41FA5}">
                          <a16:colId xmlns:a16="http://schemas.microsoft.com/office/drawing/2014/main" val="3587803187"/>
                        </a:ext>
                      </a:extLst>
                    </a:gridCol>
                    <a:gridCol w="817792">
                      <a:extLst>
                        <a:ext uri="{9D8B030D-6E8A-4147-A177-3AD203B41FA5}">
                          <a16:colId xmlns:a16="http://schemas.microsoft.com/office/drawing/2014/main" val="3572626398"/>
                        </a:ext>
                      </a:extLst>
                    </a:gridCol>
                    <a:gridCol w="809092">
                      <a:extLst>
                        <a:ext uri="{9D8B030D-6E8A-4147-A177-3AD203B41FA5}">
                          <a16:colId xmlns:a16="http://schemas.microsoft.com/office/drawing/2014/main" val="1728869794"/>
                        </a:ext>
                      </a:extLst>
                    </a:gridCol>
                    <a:gridCol w="782994">
                      <a:extLst>
                        <a:ext uri="{9D8B030D-6E8A-4147-A177-3AD203B41FA5}">
                          <a16:colId xmlns:a16="http://schemas.microsoft.com/office/drawing/2014/main" val="184017289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dirty="0"/>
                            <a:t>F-QMC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A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AU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en-AU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AU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AU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b="1" i="1" smtClean="0">
                                        <a:latin typeface="Cambria Math" panose="02040503050406030204" pitchFamily="18" charset="0"/>
                                      </a:rPr>
                                      <m:t>𝒇𝒎</m:t>
                                    </m:r>
                                  </m:e>
                                  <m:sup>
                                    <m:r>
                                      <a:rPr lang="en-AU" b="1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AU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  <m:r>
                                  <a:rPr lang="en-AU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A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dirty="0"/>
                            <a:t>BE (MEV)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dirty="0"/>
                            <a:t>S</a:t>
                          </a:r>
                          <a:br>
                            <a:rPr lang="en-AU" dirty="0"/>
                          </a:br>
                          <a:r>
                            <a:rPr lang="en-AU" dirty="0"/>
                            <a:t>(MeV)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dirty="0"/>
                            <a:t>K</a:t>
                          </a:r>
                          <a:br>
                            <a:rPr lang="en-AU" dirty="0"/>
                          </a:br>
                          <a:r>
                            <a:rPr lang="en-AU" dirty="0"/>
                            <a:t>(MeV)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dirty="0"/>
                            <a:t>L</a:t>
                          </a:r>
                        </a:p>
                        <a:p>
                          <a:pPr algn="ctr"/>
                          <a:r>
                            <a:rPr lang="en-AU" dirty="0"/>
                            <a:t>(MeV)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07301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AU" dirty="0"/>
                            <a:t>No Overlap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/>
                            <a:t>0.16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/>
                            <a:t>-15.8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/>
                            <a:t>260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/>
                            <a:t>62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40704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AU" dirty="0"/>
                            <a:t>Overlap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/>
                            <a:t>0.16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/>
                            <a:t>-15.8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/>
                            <a:t>264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/>
                            <a:t>62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8935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90ED6CD0-4094-1B87-C32F-A3F872EF40E6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3145218493"/>
                  </p:ext>
                </p:extLst>
              </p:nvPr>
            </p:nvGraphicFramePr>
            <p:xfrm>
              <a:off x="5922072" y="1865061"/>
              <a:ext cx="5570846" cy="1387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0488">
                      <a:extLst>
                        <a:ext uri="{9D8B030D-6E8A-4147-A177-3AD203B41FA5}">
                          <a16:colId xmlns:a16="http://schemas.microsoft.com/office/drawing/2014/main" val="1636358049"/>
                        </a:ext>
                      </a:extLst>
                    </a:gridCol>
                    <a:gridCol w="939590">
                      <a:extLst>
                        <a:ext uri="{9D8B030D-6E8A-4147-A177-3AD203B41FA5}">
                          <a16:colId xmlns:a16="http://schemas.microsoft.com/office/drawing/2014/main" val="2330399832"/>
                        </a:ext>
                      </a:extLst>
                    </a:gridCol>
                    <a:gridCol w="930890">
                      <a:extLst>
                        <a:ext uri="{9D8B030D-6E8A-4147-A177-3AD203B41FA5}">
                          <a16:colId xmlns:a16="http://schemas.microsoft.com/office/drawing/2014/main" val="3587803187"/>
                        </a:ext>
                      </a:extLst>
                    </a:gridCol>
                    <a:gridCol w="817792">
                      <a:extLst>
                        <a:ext uri="{9D8B030D-6E8A-4147-A177-3AD203B41FA5}">
                          <a16:colId xmlns:a16="http://schemas.microsoft.com/office/drawing/2014/main" val="3572626398"/>
                        </a:ext>
                      </a:extLst>
                    </a:gridCol>
                    <a:gridCol w="809092">
                      <a:extLst>
                        <a:ext uri="{9D8B030D-6E8A-4147-A177-3AD203B41FA5}">
                          <a16:colId xmlns:a16="http://schemas.microsoft.com/office/drawing/2014/main" val="1728869794"/>
                        </a:ext>
                      </a:extLst>
                    </a:gridCol>
                    <a:gridCol w="782994">
                      <a:extLst>
                        <a:ext uri="{9D8B030D-6E8A-4147-A177-3AD203B41FA5}">
                          <a16:colId xmlns:a16="http://schemas.microsoft.com/office/drawing/2014/main" val="1840172897"/>
                        </a:ext>
                      </a:extLst>
                    </a:gridCol>
                  </a:tblGrid>
                  <a:tr h="64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dirty="0"/>
                            <a:t>F-QMC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8312" t="-4673" r="-359091" b="-128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dirty="0"/>
                            <a:t>BE (MEV)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dirty="0"/>
                            <a:t>S</a:t>
                          </a:r>
                          <a:br>
                            <a:rPr lang="en-AU" dirty="0"/>
                          </a:br>
                          <a:r>
                            <a:rPr lang="en-AU" dirty="0"/>
                            <a:t>(MeV)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dirty="0"/>
                            <a:t>K</a:t>
                          </a:r>
                          <a:br>
                            <a:rPr lang="en-AU" dirty="0"/>
                          </a:br>
                          <a:r>
                            <a:rPr lang="en-AU" dirty="0"/>
                            <a:t>(MeV)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AU" dirty="0"/>
                            <a:t>L</a:t>
                          </a:r>
                        </a:p>
                        <a:p>
                          <a:pPr algn="ctr"/>
                          <a:r>
                            <a:rPr lang="en-AU" dirty="0"/>
                            <a:t>(MeV)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07301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AU" dirty="0"/>
                            <a:t>No Overlap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/>
                            <a:t>0.16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/>
                            <a:t>-15.8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/>
                            <a:t>260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/>
                            <a:t>62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40704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AU" dirty="0"/>
                            <a:t>Overlap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/>
                            <a:t>0.16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/>
                            <a:t>-15.8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/>
                            <a:t>264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U" dirty="0"/>
                            <a:t>62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89359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D10C278-6A36-3BED-73FF-68E15AEF55AD}"/>
              </a:ext>
            </a:extLst>
          </p:cNvPr>
          <p:cNvSpPr txBox="1"/>
          <p:nvPr/>
        </p:nvSpPr>
        <p:spPr>
          <a:xfrm>
            <a:off x="285226" y="1912690"/>
            <a:ext cx="5486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i="1" dirty="0">
                <a:solidFill>
                  <a:schemeClr val="accent1"/>
                </a:solidFill>
              </a:rPr>
              <a:t>The hypothesis is that the overlap interaction is only detectable at high densities</a:t>
            </a:r>
          </a:p>
          <a:p>
            <a:pPr algn="ctr"/>
            <a:endParaRPr lang="en-AU" sz="2000" i="1" dirty="0">
              <a:solidFill>
                <a:schemeClr val="accent1"/>
              </a:solidFill>
            </a:endParaRPr>
          </a:p>
          <a:p>
            <a:pPr algn="ctr"/>
            <a:r>
              <a:rPr lang="en-AU" sz="2000" i="1" dirty="0">
                <a:solidFill>
                  <a:schemeClr val="accent1"/>
                </a:solidFill>
              </a:rPr>
              <a:t>Therefore should not change the nuclear properties at ordinary densities (see table)</a:t>
            </a:r>
          </a:p>
        </p:txBody>
      </p:sp>
    </p:spTree>
    <p:extLst>
      <p:ext uri="{BB962C8B-B14F-4D97-AF65-F5344CB8AC3E}">
        <p14:creationId xmlns:p14="http://schemas.microsoft.com/office/powerpoint/2010/main" val="1489145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AB1D1-112D-EAD9-C705-5F338DDE7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114" y="138992"/>
            <a:ext cx="10058400" cy="880306"/>
          </a:xfrm>
        </p:spPr>
        <p:txBody>
          <a:bodyPr/>
          <a:lstStyle/>
          <a:p>
            <a:r>
              <a:rPr lang="en-AU" dirty="0"/>
              <a:t>QMC Equation of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4D94C-0377-A2B7-7D67-31FE96CEBB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9019" y="5032897"/>
            <a:ext cx="5446972" cy="122159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AU" dirty="0"/>
              <a:t> Hyperons </a:t>
            </a:r>
            <a:r>
              <a:rPr lang="en-AU" dirty="0">
                <a:solidFill>
                  <a:schemeClr val="tx1"/>
                </a:solidFill>
              </a:rPr>
              <a:t>(solid lines)</a:t>
            </a:r>
            <a:r>
              <a:rPr lang="en-AU" dirty="0">
                <a:solidFill>
                  <a:srgbClr val="FF0000"/>
                </a:solidFill>
              </a:rPr>
              <a:t> </a:t>
            </a:r>
            <a:r>
              <a:rPr lang="en-AU" dirty="0"/>
              <a:t>soften the </a:t>
            </a:r>
            <a:r>
              <a:rPr lang="en-AU" dirty="0" err="1"/>
              <a:t>EoS</a:t>
            </a:r>
            <a:endParaRPr lang="en-AU" dirty="0"/>
          </a:p>
          <a:p>
            <a:pPr>
              <a:buFont typeface="Wingdings" panose="05000000000000000000" pitchFamily="2" charset="2"/>
              <a:buChar char="v"/>
            </a:pPr>
            <a:r>
              <a:rPr lang="en-AU" dirty="0"/>
              <a:t> Overlap is repulsive and stiffer </a:t>
            </a:r>
            <a:r>
              <a:rPr lang="en-AU" dirty="0">
                <a:solidFill>
                  <a:srgbClr val="00B0F0"/>
                </a:solidFill>
              </a:rPr>
              <a:t>(blue) </a:t>
            </a:r>
            <a:r>
              <a:rPr lang="en-AU" dirty="0"/>
              <a:t>the </a:t>
            </a:r>
            <a:r>
              <a:rPr lang="en-AU" dirty="0" err="1"/>
              <a:t>EoS</a:t>
            </a:r>
            <a:endParaRPr lang="en-AU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5D105195-A5E6-1A18-ABBD-E0CC99CA87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10728" y="138992"/>
            <a:ext cx="4606021" cy="5983834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4FAD9E-946D-0B60-51B6-346EF47C8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83" y="1214306"/>
            <a:ext cx="6316445" cy="30496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C47A28-971D-7EA1-83AF-D5EDE8586BD2}"/>
              </a:ext>
            </a:extLst>
          </p:cNvPr>
          <p:cNvSpPr txBox="1"/>
          <p:nvPr/>
        </p:nvSpPr>
        <p:spPr>
          <a:xfrm>
            <a:off x="763398" y="4194495"/>
            <a:ext cx="5947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Hyperons only appear in stars which have a core density greater than 3 times saturation density (above).</a:t>
            </a:r>
          </a:p>
        </p:txBody>
      </p:sp>
    </p:spTree>
    <p:extLst>
      <p:ext uri="{BB962C8B-B14F-4D97-AF65-F5344CB8AC3E}">
        <p14:creationId xmlns:p14="http://schemas.microsoft.com/office/powerpoint/2010/main" val="253458037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4BE6AC9-5512-4D97-AF29-061AA4724D7C}">
  <we:reference id="a19c72e1-6786-40f7-b977-f44d74d31275" version="2.1.0.0" store="EXCatalog" storeType="EXCatalog"/>
  <we:alternateReferences>
    <we:reference id="WA104379279" version="2.1.0.0" store="en-AU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5103</TotalTime>
  <Words>1154</Words>
  <Application>Microsoft Office PowerPoint</Application>
  <PresentationFormat>Widescreen</PresentationFormat>
  <Paragraphs>136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Google Sans</vt:lpstr>
      <vt:lpstr>Wingdings</vt:lpstr>
      <vt:lpstr>Retrospect</vt:lpstr>
      <vt:lpstr>Dense Nuclear Matter: QMC and Neutron Stars</vt:lpstr>
      <vt:lpstr>Why Neutron Stars?</vt:lpstr>
      <vt:lpstr>PowerPoint Presentation</vt:lpstr>
      <vt:lpstr>Heavy NS and the Hyperon Crisis</vt:lpstr>
      <vt:lpstr>Quark-Meson-Coupling </vt:lpstr>
      <vt:lpstr>Review: QMC and Neutron Stars</vt:lpstr>
      <vt:lpstr>Baryon Overlap</vt:lpstr>
      <vt:lpstr>Parameters and Infinite Symmetric Nuclear Matter Properties at Saturation</vt:lpstr>
      <vt:lpstr>QMC Equation of State</vt:lpstr>
      <vt:lpstr>PowerPoint Presentation</vt:lpstr>
      <vt:lpstr>Excluded Volume Effect (EVE)</vt:lpstr>
      <vt:lpstr>β-equilibrium  Hyperons:  Λ   Ξ^-   Ξ^0  EVE lowers the threshold of hyperon appearance</vt:lpstr>
      <vt:lpstr>PowerPoint Presentation</vt:lpstr>
      <vt:lpstr>PowerPoint Presentation</vt:lpstr>
      <vt:lpstr>Summary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QMC: Dense Nuclear Matter with Baryon Overlap</dc:title>
  <dc:creator>Jesper Leong</dc:creator>
  <cp:lastModifiedBy>Jesper Leong</cp:lastModifiedBy>
  <cp:revision>20</cp:revision>
  <dcterms:created xsi:type="dcterms:W3CDTF">2022-12-12T14:17:35Z</dcterms:created>
  <dcterms:modified xsi:type="dcterms:W3CDTF">2023-10-09T06:53:16Z</dcterms:modified>
</cp:coreProperties>
</file>