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301" r:id="rId3"/>
    <p:sldId id="259" r:id="rId4"/>
    <p:sldId id="284" r:id="rId5"/>
    <p:sldId id="261" r:id="rId6"/>
    <p:sldId id="302" r:id="rId7"/>
    <p:sldId id="303" r:id="rId8"/>
    <p:sldId id="286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DD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B0E1-DA22-4CE2-8709-D996D5E45A3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E156A-8A14-40F3-9ED4-8165DA96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D14F-4894-40CD-A274-996C38462A3B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9D77-6A2F-49DC-B267-E81F2E3A23B4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2E-D693-486B-A873-FD5C19A927F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81C-B625-4A4A-A9A6-0E03897924DD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E2D5-4185-42BF-A538-BCB2F2D84052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354-5ED7-42E9-BABA-288D226754D2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75A4-E003-4C5D-989F-534D7A2B1574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4FA1-47E7-457A-844F-FE4C5D2223E1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7383-7750-45AF-A95B-5B0C169AB19A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C9B8-3C15-44FD-8EB3-55B3C92D4058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C31E-DDD7-460D-BA18-6A183C193A70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EE0C-B15D-4571-A118-7A62CE82D29C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CE54-FFE8-4B46-B663-AAF1DFED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tags" Target="../tags/tag3.xml"/><Relationship Id="rId12" Type="http://schemas.openxmlformats.org/officeDocument/2006/relationships/image" Target="../media/image5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49" y="0"/>
            <a:ext cx="12215349" cy="68783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70CD14-CD56-4EE3-86AC-9BC673055EDA}"/>
              </a:ext>
            </a:extLst>
          </p:cNvPr>
          <p:cNvSpPr/>
          <p:nvPr/>
        </p:nvSpPr>
        <p:spPr>
          <a:xfrm>
            <a:off x="-23349" y="1981633"/>
            <a:ext cx="12238697" cy="2844311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3371648"/>
            <a:ext cx="9130938" cy="2333571"/>
          </a:xfrm>
        </p:spPr>
        <p:txBody>
          <a:bodyPr>
            <a:noAutofit/>
          </a:bodyPr>
          <a:lstStyle/>
          <a:p>
            <a:r>
              <a:rPr lang="en-US" sz="4400" b="1" dirty="0"/>
              <a:t>Thermal behavior </a:t>
            </a:r>
            <a:r>
              <a:rPr lang="en-US" sz="4400" b="1" dirty="0" smtClean="0"/>
              <a:t>as indicator for hyperons </a:t>
            </a:r>
            <a:r>
              <a:rPr lang="en-US" sz="4400" b="1" dirty="0"/>
              <a:t>in binary neutron star merger remnants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" b="43294"/>
          <a:stretch/>
        </p:blipFill>
        <p:spPr>
          <a:xfrm>
            <a:off x="-650421" y="-381843"/>
            <a:ext cx="3726285" cy="225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000" y1="73000" x2="23000" y2="73000"/>
                        <a14:foregroundMark x1="35000" y1="67500" x2="35000" y2="67500"/>
                        <a14:foregroundMark x1="42000" y1="73500" x2="42000" y2="73500"/>
                        <a14:foregroundMark x1="61000" y1="77000" x2="61000" y2="77000"/>
                        <a14:foregroundMark x1="70500" y1="70500" x2="70500" y2="70500"/>
                        <a14:backgroundMark x1="73000" y1="75500" x2="73000" y2="75500"/>
                        <a14:backgroundMark x1="72500" y1="69500" x2="72500" y2="69500"/>
                        <a14:backgroundMark x1="71500" y1="70500" x2="71500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59" y="76633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00815" y="620676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ROCKSTAR workshop,</a:t>
            </a:r>
          </a:p>
          <a:p>
            <a:pPr algn="ctr"/>
            <a:r>
              <a:rPr lang="en-US" dirty="0" smtClean="0"/>
              <a:t>Trento, Italy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AC8442DC-7642-4E78-BE46-C2E76A088558}"/>
              </a:ext>
            </a:extLst>
          </p:cNvPr>
          <p:cNvSpPr txBox="1"/>
          <p:nvPr/>
        </p:nvSpPr>
        <p:spPr>
          <a:xfrm>
            <a:off x="9841944" y="6212905"/>
            <a:ext cx="2137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</a:t>
            </a:r>
            <a:r>
              <a:rPr lang="en-US" sz="2000" dirty="0" smtClean="0"/>
              <a:t>-13 October </a:t>
            </a:r>
            <a:r>
              <a:rPr lang="en-US" sz="2000" dirty="0"/>
              <a:t>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954" y="4430385"/>
            <a:ext cx="12546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arXiv:2307.03710</a:t>
            </a:r>
            <a:r>
              <a:rPr lang="en-US" sz="2100" dirty="0">
                <a:solidFill>
                  <a:srgbClr val="FFFF00"/>
                </a:solidFill>
              </a:rPr>
              <a:t>; Sebastian Blacker, </a:t>
            </a:r>
            <a:r>
              <a:rPr lang="en-US" sz="2100" b="1" dirty="0">
                <a:solidFill>
                  <a:srgbClr val="FFFF00"/>
                </a:solidFill>
              </a:rPr>
              <a:t>Hristijan Kochankovski</a:t>
            </a:r>
            <a:r>
              <a:rPr lang="en-US" sz="2100" dirty="0">
                <a:solidFill>
                  <a:srgbClr val="FFFF00"/>
                </a:solidFill>
              </a:rPr>
              <a:t>, Andreas </a:t>
            </a:r>
            <a:r>
              <a:rPr lang="en-US" sz="2100" dirty="0" err="1">
                <a:solidFill>
                  <a:srgbClr val="FFFF00"/>
                </a:solidFill>
              </a:rPr>
              <a:t>Bauswein</a:t>
            </a:r>
            <a:r>
              <a:rPr lang="en-US" sz="2100" dirty="0">
                <a:solidFill>
                  <a:srgbClr val="FFFF00"/>
                </a:solidFill>
              </a:rPr>
              <a:t>, Angels Ramos, Laura </a:t>
            </a:r>
            <a:r>
              <a:rPr lang="en-US" sz="2100" dirty="0" err="1">
                <a:solidFill>
                  <a:srgbClr val="FFFF00"/>
                </a:solidFill>
              </a:rPr>
              <a:t>Tolos</a:t>
            </a:r>
            <a:r>
              <a:rPr lang="en-US" sz="21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7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83346" y="1209067"/>
            <a:ext cx="7708654" cy="5368195"/>
            <a:chOff x="4483346" y="1209067"/>
            <a:chExt cx="7708654" cy="5368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346" y="1209067"/>
              <a:ext cx="7708654" cy="536819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597911" y="1917011"/>
              <a:ext cx="622512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337673" y="1439957"/>
                  <a:ext cx="16531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=1.75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673" y="1439957"/>
                  <a:ext cx="1653145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hot equation of state (II)</a:t>
            </a: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26130" y="1986180"/>
                <a:ext cx="4151329" cy="1005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)=1+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0" y="1986180"/>
                <a:ext cx="4151329" cy="1005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24141" y="1393791"/>
            <a:ext cx="247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index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6247" y="3395859"/>
            <a:ext cx="4445435" cy="2467075"/>
            <a:chOff x="37911" y="1138896"/>
            <a:chExt cx="4445436" cy="5728211"/>
          </a:xfrm>
        </p:grpSpPr>
        <p:sp>
          <p:nvSpPr>
            <p:cNvPr id="26" name="Rounded Rectangle 25"/>
            <p:cNvSpPr/>
            <p:nvPr/>
          </p:nvSpPr>
          <p:spPr>
            <a:xfrm>
              <a:off x="37911" y="1138896"/>
              <a:ext cx="4445436" cy="5438366"/>
            </a:xfrm>
            <a:prstGeom prst="roundRect">
              <a:avLst/>
            </a:prstGeom>
            <a:solidFill>
              <a:srgbClr val="000000"/>
            </a:solidFill>
            <a:ln w="57150">
              <a:solidFill>
                <a:srgbClr val="DDC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19533" y="2293570"/>
                  <a:ext cx="3882191" cy="4573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Usual approximation: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const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=1.75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32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33" y="2293570"/>
                  <a:ext cx="3882191" cy="4573537"/>
                </a:xfrm>
                <a:prstGeom prst="rect">
                  <a:avLst/>
                </a:prstGeom>
                <a:blipFill>
                  <a:blip r:embed="rId5"/>
                  <a:stretch>
                    <a:fillRect l="-1727" t="-6502" r="-1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3495" y="6173454"/>
            <a:ext cx="3035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333333"/>
                </a:solidFill>
                <a:latin typeface="Source Sans Pro"/>
              </a:rPr>
              <a:t>Radice</a:t>
            </a:r>
            <a:r>
              <a:rPr lang="mk-MK" b="1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s-ES" b="1" dirty="0" smtClean="0">
                <a:solidFill>
                  <a:srgbClr val="333333"/>
                </a:solidFill>
                <a:latin typeface="Source Sans Pro"/>
              </a:rPr>
              <a:t>et al. ARNPS,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5790"/>
            <a:ext cx="10058400" cy="3921819"/>
          </a:xfrm>
          <a:prstGeom prst="rect">
            <a:avLst/>
          </a:prstGeom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800" dirty="0" smtClean="0"/>
              <a:t>	</a:t>
            </a:r>
            <a:r>
              <a:rPr lang="en-US" sz="2800" dirty="0" smtClean="0"/>
              <a:t>Brief introduction to binary neutron star mergers</a:t>
            </a:r>
            <a:r>
              <a:rPr lang="mk-MK" sz="2800" dirty="0" smtClean="0"/>
              <a:t> (</a:t>
            </a:r>
            <a:r>
              <a:rPr lang="es-ES" sz="2800" dirty="0" smtClean="0"/>
              <a:t>I</a:t>
            </a:r>
            <a:r>
              <a:rPr lang="en-US" sz="2800" dirty="0" smtClean="0"/>
              <a:t>)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2716" y="4828674"/>
                <a:ext cx="30800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equilibrated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6" y="4828674"/>
                <a:ext cx="3080084" cy="954107"/>
              </a:xfrm>
              <a:prstGeom prst="rect">
                <a:avLst/>
              </a:prstGeom>
              <a:blipFill>
                <a:blip r:embed="rId3"/>
                <a:stretch>
                  <a:fillRect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21895" y="1668379"/>
            <a:ext cx="2005263" cy="316029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84705" y="979219"/>
            <a:ext cx="6697579" cy="2935055"/>
            <a:chOff x="1584705" y="979219"/>
            <a:chExt cx="6697579" cy="29350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84705" y="979219"/>
                  <a:ext cx="669757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rgbClr val="FF0000"/>
                      </a:solidFill>
                    </a:rPr>
                    <a:t>o</a:t>
                  </a:r>
                  <a:r>
                    <a:rPr lang="en-US" sz="2800" b="0" dirty="0" smtClean="0">
                      <a:solidFill>
                        <a:srgbClr val="FF0000"/>
                      </a:solidFill>
                    </a:rPr>
                    <a:t>ut of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 equilibrated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705" y="979219"/>
                  <a:ext cx="6697579" cy="954107"/>
                </a:xfrm>
                <a:prstGeom prst="rect">
                  <a:avLst/>
                </a:prstGeom>
                <a:blipFill>
                  <a:blip r:embed="rId4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3362084" y="1933325"/>
              <a:ext cx="3279348" cy="1980949"/>
              <a:chOff x="3362084" y="1933325"/>
              <a:chExt cx="3279348" cy="198094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364716" y="2557980"/>
                    <a:ext cx="92493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716" y="2557980"/>
                    <a:ext cx="92493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/>
              <p:cNvSpPr/>
              <p:nvPr/>
            </p:nvSpPr>
            <p:spPr>
              <a:xfrm>
                <a:off x="3362084" y="1933325"/>
                <a:ext cx="3279348" cy="198094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863" y="958221"/>
            <a:ext cx="5538652" cy="5730696"/>
            <a:chOff x="5623287" y="1110344"/>
            <a:chExt cx="5937342" cy="5747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3287" y="1346606"/>
              <a:ext cx="5793649" cy="551139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67406" y="1110344"/>
              <a:ext cx="1293223" cy="509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49032" y="6504251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Bauswein</a:t>
            </a:r>
            <a:r>
              <a:rPr lang="en-US" b="1" dirty="0" smtClean="0"/>
              <a:t> et al. 2010, PRD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688175" y="1029106"/>
                <a:ext cx="1072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func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75" y="1029106"/>
                <a:ext cx="1072340" cy="461665"/>
              </a:xfrm>
              <a:prstGeom prst="rect">
                <a:avLst/>
              </a:prstGeom>
              <a:blipFill>
                <a:blip r:embed="rId3"/>
                <a:stretch>
                  <a:fillRect l="-51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800" dirty="0" smtClean="0"/>
              <a:t>	</a:t>
            </a:r>
            <a:r>
              <a:rPr lang="en-US" sz="2800" dirty="0" smtClean="0"/>
              <a:t>Brief introduction to binary neutron star mergers</a:t>
            </a:r>
            <a:r>
              <a:rPr lang="mk-MK" sz="2800" dirty="0" smtClean="0"/>
              <a:t> (</a:t>
            </a:r>
            <a:r>
              <a:rPr lang="es-ES" sz="2800" dirty="0" smtClean="0"/>
              <a:t>II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1466168"/>
            <a:ext cx="6087105" cy="4565330"/>
            <a:chOff x="6096000" y="1466168"/>
            <a:chExt cx="6087105" cy="45653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66168"/>
              <a:ext cx="6087105" cy="456533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7940840" y="2229852"/>
                  <a:ext cx="1106905" cy="4812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𝐁𝐇𝐁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oMath>
                    </m:oMathPara>
                  </a14:m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840" y="2229852"/>
                  <a:ext cx="1106905" cy="481263"/>
                </a:xfrm>
                <a:prstGeom prst="rect">
                  <a:avLst/>
                </a:prstGeom>
                <a:blipFill>
                  <a:blip r:embed="rId5"/>
                  <a:stretch>
                    <a:fillRect l="-16393" r="-874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9532583" y="1724526"/>
              <a:ext cx="1058779" cy="10106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800" dirty="0" smtClean="0"/>
              <a:t>	</a:t>
            </a:r>
            <a:r>
              <a:rPr lang="en-US" sz="2800" dirty="0" smtClean="0"/>
              <a:t>Brief introduction to binary neutron star mergers</a:t>
            </a:r>
            <a:r>
              <a:rPr lang="mk-MK" sz="2800" dirty="0" smtClean="0"/>
              <a:t> (</a:t>
            </a:r>
            <a:r>
              <a:rPr lang="es-ES" sz="2800" dirty="0" smtClean="0"/>
              <a:t>III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34715" y="733092"/>
            <a:ext cx="10122567" cy="6124908"/>
            <a:chOff x="828675" y="416289"/>
            <a:chExt cx="10050978" cy="6202771"/>
          </a:xfrm>
        </p:grpSpPr>
        <p:grpSp>
          <p:nvGrpSpPr>
            <p:cNvPr id="15" name="Group 14"/>
            <p:cNvGrpSpPr/>
            <p:nvPr/>
          </p:nvGrpSpPr>
          <p:grpSpPr>
            <a:xfrm>
              <a:off x="828675" y="416289"/>
              <a:ext cx="10050978" cy="6202771"/>
              <a:chOff x="828675" y="416289"/>
              <a:chExt cx="10050978" cy="620277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28675" y="416289"/>
                <a:ext cx="10050978" cy="6202771"/>
                <a:chOff x="828675" y="416289"/>
                <a:chExt cx="10050978" cy="6202771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28675" y="416289"/>
                  <a:ext cx="10050978" cy="6202771"/>
                </a:xfrm>
                <a:prstGeom prst="rect">
                  <a:avLst/>
                </a:prstGeom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8277027" y="4576692"/>
                  <a:ext cx="617691" cy="593584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7751717" y="3084069"/>
                <a:ext cx="2286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Dominant frequency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8542564" y="3390618"/>
              <a:ext cx="136072" cy="11718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</a:t>
            </a: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 (I)</a:t>
            </a:r>
            <a:endParaRPr lang="en-US" sz="2800" dirty="0" smtClean="0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335068"/>
            <a:ext cx="3920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9984" y="1044957"/>
            <a:ext cx="11343258" cy="5580431"/>
            <a:chOff x="600892" y="983180"/>
            <a:chExt cx="10961443" cy="5556295"/>
          </a:xfrm>
        </p:grpSpPr>
        <p:grpSp>
          <p:nvGrpSpPr>
            <p:cNvPr id="24" name="Group 23"/>
            <p:cNvGrpSpPr/>
            <p:nvPr/>
          </p:nvGrpSpPr>
          <p:grpSpPr>
            <a:xfrm>
              <a:off x="600892" y="1022309"/>
              <a:ext cx="10961443" cy="5517166"/>
              <a:chOff x="600892" y="1022309"/>
              <a:chExt cx="10961443" cy="551716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00892" y="1022309"/>
                <a:ext cx="10961443" cy="5517166"/>
                <a:chOff x="600892" y="1022309"/>
                <a:chExt cx="10961443" cy="551716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00892" y="1110344"/>
                  <a:ext cx="10961443" cy="5429131"/>
                  <a:chOff x="1624080" y="1110344"/>
                  <a:chExt cx="9540197" cy="3844533"/>
                </a:xfrm>
              </p:grpSpPr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4080" y="1110344"/>
                    <a:ext cx="3134239" cy="3829585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1173" y="1125292"/>
                    <a:ext cx="6393104" cy="38295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489373" y="1022309"/>
                  <a:ext cx="4140926" cy="805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/>
                    <a:t>Radice</a:t>
                  </a:r>
                  <a:r>
                    <a:rPr lang="en-US" b="1" dirty="0"/>
                    <a:t> et al. </a:t>
                  </a:r>
                  <a:r>
                    <a:rPr lang="en-US" b="1" dirty="0" err="1"/>
                    <a:t>ApJL</a:t>
                  </a:r>
                  <a:r>
                    <a:rPr lang="en-US" b="1" dirty="0"/>
                    <a:t> 842 L10 (2017)</a:t>
                  </a:r>
                </a:p>
                <a:p>
                  <a:r>
                    <a:rPr lang="en-US" dirty="0"/>
                    <a:t> 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 rot="19318161">
                    <a:off x="2322185" y="1729907"/>
                    <a:ext cx="2552402" cy="460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With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hyperon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318161">
                    <a:off x="2322185" y="1729907"/>
                    <a:ext cx="2552402" cy="46032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647" b="-59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/>
              <p:cNvSpPr txBox="1"/>
              <p:nvPr/>
            </p:nvSpPr>
            <p:spPr>
              <a:xfrm rot="21376900">
                <a:off x="7897469" y="2649935"/>
                <a:ext cx="2499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Hyperons switched off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 rot="21393297">
                    <a:off x="7574833" y="1683786"/>
                    <a:ext cx="2401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With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>
                        <a:solidFill>
                          <a:srgbClr val="0070C0"/>
                        </a:solidFill>
                      </a:rPr>
                      <a:t>hyperon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93297">
                    <a:off x="7574833" y="1683786"/>
                    <a:ext cx="240173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204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 rot="21393297">
                    <a:off x="7607127" y="3730061"/>
                    <a:ext cx="2401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With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>
                        <a:solidFill>
                          <a:srgbClr val="0070C0"/>
                        </a:solidFill>
                      </a:rPr>
                      <a:t>hyperon</a:t>
                    </a: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93297">
                    <a:off x="7607127" y="3730061"/>
                    <a:ext cx="240173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204" b="-380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TextBox 33"/>
              <p:cNvSpPr txBox="1"/>
              <p:nvPr/>
            </p:nvSpPr>
            <p:spPr>
              <a:xfrm>
                <a:off x="8101368" y="4382155"/>
                <a:ext cx="2499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Hyperons switched off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8671796">
              <a:off x="810554" y="2322069"/>
              <a:ext cx="3082177" cy="40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Hyperons switched off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>
            <p:custDataLst>
              <p:tags r:id="rId2"/>
            </p:custDataLst>
          </p:nvPr>
        </p:nvCxnSpPr>
        <p:spPr>
          <a:xfrm flipH="1">
            <a:off x="9353006" y="1711234"/>
            <a:ext cx="1" cy="50625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463637" y="1825863"/>
                <a:ext cx="679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k-M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mk-M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30%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9463637" y="1825863"/>
                <a:ext cx="679673" cy="276999"/>
              </a:xfrm>
              <a:prstGeom prst="rect">
                <a:avLst/>
              </a:prstGeom>
              <a:blipFill>
                <a:blip r:embed="rId15"/>
                <a:stretch>
                  <a:fillRect l="-1786" r="-982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 flipH="1">
            <a:off x="9353006" y="1711234"/>
            <a:ext cx="1" cy="50625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463637" y="1825863"/>
                <a:ext cx="679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k-M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mk-M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30%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463637" y="1825863"/>
                <a:ext cx="679673" cy="276999"/>
              </a:xfrm>
              <a:prstGeom prst="rect">
                <a:avLst/>
              </a:prstGeom>
              <a:blipFill>
                <a:blip r:embed="rId4"/>
                <a:stretch>
                  <a:fillRect l="-1786" r="-982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338466" y="1110344"/>
            <a:ext cx="7420131" cy="60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4488" y="1176243"/>
            <a:ext cx="548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Big set of three dimensional (3D) </a:t>
            </a:r>
            <a:r>
              <a:rPr lang="en-US" sz="2400" b="1" dirty="0" err="1" smtClean="0"/>
              <a:t>EoSs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27815" y="2195340"/>
            <a:ext cx="2720716" cy="22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27815" y="2206415"/>
            <a:ext cx="1" cy="33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48531" y="2173189"/>
            <a:ext cx="2720716" cy="22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69245" y="2161695"/>
            <a:ext cx="1" cy="33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2118" y="2523167"/>
            <a:ext cx="265325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HYPERONIC EOSs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68162" y="2524678"/>
            <a:ext cx="265325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NUCLEONIC EOSs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27815" y="2962744"/>
            <a:ext cx="0" cy="451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854926" y="4251201"/>
            <a:ext cx="2436006" cy="789944"/>
            <a:chOff x="6473760" y="3931378"/>
            <a:chExt cx="1926236" cy="781120"/>
          </a:xfrm>
          <a:solidFill>
            <a:schemeClr val="tx2"/>
          </a:solidFill>
        </p:grpSpPr>
        <p:sp>
          <p:nvSpPr>
            <p:cNvPr id="18" name="Rounded Rectangle 17"/>
            <p:cNvSpPr/>
            <p:nvPr/>
          </p:nvSpPr>
          <p:spPr>
            <a:xfrm>
              <a:off x="6473760" y="3931378"/>
              <a:ext cx="1926236" cy="7811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93794" y="4091105"/>
              <a:ext cx="14019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3D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EoS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63661" y="4167934"/>
            <a:ext cx="2599951" cy="857667"/>
            <a:chOff x="9193906" y="3931377"/>
            <a:chExt cx="2324043" cy="805162"/>
          </a:xfrm>
        </p:grpSpPr>
        <p:sp>
          <p:nvSpPr>
            <p:cNvPr id="21" name="Rounded Rectangle 20"/>
            <p:cNvSpPr/>
            <p:nvPr/>
          </p:nvSpPr>
          <p:spPr>
            <a:xfrm>
              <a:off x="9231095" y="3931377"/>
              <a:ext cx="2097942" cy="805162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193906" y="4091104"/>
                  <a:ext cx="23240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2D +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=1.75)</m:t>
                      </m:r>
                    </m:oMath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3906" y="4091104"/>
                  <a:ext cx="232404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513" t="-10000" b="-2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380983" y="6061173"/>
                <a:ext cx="5430033" cy="48646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=1.75))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83" y="6061173"/>
                <a:ext cx="5430033" cy="486463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8800866" y="2924788"/>
            <a:ext cx="0" cy="451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27815" y="3393643"/>
            <a:ext cx="2720716" cy="22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08555" y="3376638"/>
            <a:ext cx="2805012" cy="23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019954" y="3414413"/>
            <a:ext cx="1" cy="5062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99238" y="3899203"/>
            <a:ext cx="2720716" cy="22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27814" y="3912308"/>
            <a:ext cx="1" cy="33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72928" y="5041145"/>
            <a:ext cx="1" cy="506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455787" y="2233596"/>
                <a:ext cx="3441837" cy="102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We simulate the </a:t>
                </a:r>
                <a:r>
                  <a:rPr lang="en-US" sz="2000" b="1" dirty="0" smtClean="0"/>
                  <a:t>merger </a:t>
                </a:r>
                <a:r>
                  <a:rPr lang="en-US" sz="2000" b="1" dirty="0" smtClean="0"/>
                  <a:t>of two neutron stars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000" b="1" dirty="0" smtClean="0"/>
                  <a:t> mass </a:t>
                </a:r>
                <a:endParaRPr lang="en-US" sz="2000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87" y="2233596"/>
                <a:ext cx="3441837" cy="1029000"/>
              </a:xfrm>
              <a:prstGeom prst="rect">
                <a:avLst/>
              </a:prstGeom>
              <a:blipFill>
                <a:blip r:embed="rId7"/>
                <a:stretch>
                  <a:fillRect t="-2959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</a:t>
            </a: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 (II)</a:t>
            </a:r>
            <a:endParaRPr lang="en-US" sz="28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339913" y="4019105"/>
            <a:ext cx="3441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Discriminating the impact of the different thermal </a:t>
            </a:r>
            <a:r>
              <a:rPr lang="en-US" sz="2000" b="1" dirty="0" err="1" smtClean="0"/>
              <a:t>threatement</a:t>
            </a:r>
            <a:r>
              <a:rPr lang="en-US" sz="2000" b="1" dirty="0" smtClean="0"/>
              <a:t> – associating to the different </a:t>
            </a:r>
            <a:r>
              <a:rPr lang="en-US" sz="2000" b="1" dirty="0" err="1" smtClean="0"/>
              <a:t>compostion</a:t>
            </a:r>
            <a:r>
              <a:rPr lang="en-US" sz="2000" b="1" dirty="0" smtClean="0"/>
              <a:t>!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6008555" y="3867863"/>
            <a:ext cx="2720716" cy="22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729271" y="3854142"/>
            <a:ext cx="1" cy="33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072928" y="5535074"/>
            <a:ext cx="6280078" cy="18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9353006" y="5062378"/>
            <a:ext cx="1" cy="506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003601" y="5561159"/>
            <a:ext cx="1" cy="5062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993215" y="1729471"/>
            <a:ext cx="1" cy="5062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</a:t>
            </a: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 (III)</a:t>
            </a:r>
            <a:endParaRPr lang="en-US" sz="2800" dirty="0" smtClean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07163"/>
              </p:ext>
            </p:extLst>
          </p:nvPr>
        </p:nvGraphicFramePr>
        <p:xfrm>
          <a:off x="224589" y="1050267"/>
          <a:ext cx="6316943" cy="524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Acrobat Document" r:id="rId3" imgW="4390885" imgH="3295630" progId="Acrobat.Document.DC">
                  <p:embed/>
                </p:oleObj>
              </mc:Choice>
              <mc:Fallback>
                <p:oleObj name="Acrobat Document" r:id="rId3" imgW="4390885" imgH="3295630" progId="Acrobat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89" y="1050267"/>
                        <a:ext cx="6316943" cy="524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67945" y="1524000"/>
            <a:ext cx="49730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MAIN CONCLUSIONS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Systematic shift toward higher frequencies of the </a:t>
            </a:r>
            <a:r>
              <a:rPr lang="en-US" sz="2400" dirty="0" err="1" smtClean="0">
                <a:solidFill>
                  <a:srgbClr val="00B050"/>
                </a:solidFill>
              </a:rPr>
              <a:t>hyperonic</a:t>
            </a:r>
            <a:r>
              <a:rPr lang="en-US" sz="2400" dirty="0" smtClean="0">
                <a:solidFill>
                  <a:srgbClr val="00B050"/>
                </a:solidFill>
              </a:rPr>
              <a:t> equations of states. </a:t>
            </a:r>
          </a:p>
        </p:txBody>
      </p:sp>
      <p:sp>
        <p:nvSpPr>
          <p:cNvPr id="3" name="Oval 2"/>
          <p:cNvSpPr/>
          <p:nvPr/>
        </p:nvSpPr>
        <p:spPr>
          <a:xfrm rot="20014574">
            <a:off x="1406233" y="1668687"/>
            <a:ext cx="3737810" cy="106663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67945" y="3660208"/>
            <a:ext cx="4973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2. Nucleonic </a:t>
            </a:r>
            <a:r>
              <a:rPr lang="en-US" sz="2400" dirty="0"/>
              <a:t>models are scattered around the reference values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6767945" y="4823613"/>
            <a:ext cx="4973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3.   If the hyperons are present in the matter only in very small quantities, the corresponding </a:t>
            </a:r>
            <a:r>
              <a:rPr lang="en-US" sz="2400" dirty="0" err="1" smtClean="0">
                <a:solidFill>
                  <a:srgbClr val="0070C0"/>
                </a:solidFill>
              </a:rPr>
              <a:t>EoSs</a:t>
            </a:r>
            <a:r>
              <a:rPr lang="en-US" sz="2400" dirty="0" smtClean="0">
                <a:solidFill>
                  <a:srgbClr val="0070C0"/>
                </a:solidFill>
              </a:rPr>
              <a:t> behave like nucleonic ones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38989" y="2711116"/>
            <a:ext cx="4251158" cy="178008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493376">
            <a:off x="1524000" y="3660208"/>
            <a:ext cx="1925053" cy="1163405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5" grpId="0"/>
      <p:bldP spid="46" grpId="0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</a:t>
            </a: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 (IV)</a:t>
            </a:r>
            <a:endParaRPr lang="en-US" sz="28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62336"/>
              </p:ext>
            </p:extLst>
          </p:nvPr>
        </p:nvGraphicFramePr>
        <p:xfrm>
          <a:off x="625859" y="1117968"/>
          <a:ext cx="6737467" cy="560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Acrobat Document" r:id="rId3" imgW="4390885" imgH="3295630" progId="Acrobat.Document.DC">
                  <p:embed/>
                </p:oleObj>
              </mc:Choice>
              <mc:Fallback>
                <p:oleObj name="Acrobat Document" r:id="rId3" imgW="4390885" imgH="3295630" progId="Acrobat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859" y="1117968"/>
                        <a:ext cx="6737467" cy="5603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106864" y="1581066"/>
                <a:ext cx="3630353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1.75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64" y="1581066"/>
                <a:ext cx="3630353" cy="53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24800" y="2758916"/>
            <a:ext cx="3994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Second order polynomial fit of the nucleonic models 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689684" y="3451414"/>
            <a:ext cx="4235116" cy="1169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13558" y="4727343"/>
            <a:ext cx="370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CACAC"/>
                </a:solidFill>
              </a:rPr>
              <a:t>Maximum deviation of the nucleonic models </a:t>
            </a:r>
            <a:endParaRPr lang="en-US" sz="2800" dirty="0">
              <a:solidFill>
                <a:srgbClr val="ACACAC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149516" y="5204397"/>
            <a:ext cx="3064042" cy="34548"/>
          </a:xfrm>
          <a:prstGeom prst="straightConnector1">
            <a:avLst/>
          </a:prstGeom>
          <a:ln w="38100">
            <a:solidFill>
              <a:srgbClr val="ACA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</a:t>
            </a: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 (V)</a:t>
            </a:r>
            <a:endParaRPr lang="en-US" sz="28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48006"/>
              </p:ext>
            </p:extLst>
          </p:nvPr>
        </p:nvGraphicFramePr>
        <p:xfrm>
          <a:off x="366209" y="1318628"/>
          <a:ext cx="6301104" cy="472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Acrobat Document" r:id="rId3" imgW="4390885" imgH="3295630" progId="Acrobat.Document.DC">
                  <p:embed/>
                </p:oleObj>
              </mc:Choice>
              <mc:Fallback>
                <p:oleObj name="Acrobat Document" r:id="rId3" imgW="4390885" imgH="3295630" progId="Acrobat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209" y="1318628"/>
                        <a:ext cx="6301104" cy="4729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975411"/>
              </p:ext>
            </p:extLst>
          </p:nvPr>
        </p:nvGraphicFramePr>
        <p:xfrm>
          <a:off x="6324831" y="1280361"/>
          <a:ext cx="5867169" cy="47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Acrobat Document" r:id="rId5" imgW="4390885" imgH="3295630" progId="Acrobat.Document.DC">
                  <p:embed/>
                </p:oleObj>
              </mc:Choice>
              <mc:Fallback>
                <p:oleObj name="Acrobat Document" r:id="rId5" imgW="4390885" imgH="3295630" progId="Acrobat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831" y="1280361"/>
                        <a:ext cx="5867169" cy="47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Summary and outlooks</a:t>
            </a: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3880" y="1228938"/>
                <a:ext cx="1078992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The </a:t>
                </a:r>
                <a:r>
                  <a:rPr lang="en-US" sz="2200" dirty="0"/>
                  <a:t>appearance of the hyperons has a strong impact on both </a:t>
                </a:r>
                <a:r>
                  <a:rPr lang="en-US" sz="2200" b="1" dirty="0"/>
                  <a:t>cold</a:t>
                </a:r>
                <a:r>
                  <a:rPr lang="en-US" sz="2200" dirty="0"/>
                  <a:t> and </a:t>
                </a:r>
                <a:r>
                  <a:rPr lang="en-US" sz="2200" b="1" dirty="0"/>
                  <a:t>finite-temperature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EoSs</a:t>
                </a:r>
                <a:r>
                  <a:rPr lang="en-US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</a:t>
                </a:r>
                <a:r>
                  <a:rPr lang="en-US" sz="2200" dirty="0" err="1" smtClean="0"/>
                  <a:t>hyperonic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EoSs</a:t>
                </a:r>
                <a:r>
                  <a:rPr lang="en-US" sz="2200" dirty="0" smtClean="0"/>
                  <a:t> show drop of the thermal pressure, and subsequently, of the thermal index at densities at which hyperons start to have significant contribution in the matter.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The different thermal behavior of the </a:t>
                </a:r>
                <a:r>
                  <a:rPr lang="en-US" sz="2200" dirty="0" err="1" smtClean="0"/>
                  <a:t>hyperonic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EoSs</a:t>
                </a:r>
                <a:r>
                  <a:rPr lang="en-US" sz="2200" dirty="0" smtClean="0"/>
                  <a:t> leaves characteristic signature on the dominant post merger gravitational wave frequency. The signature is in a form of a systematic shift toward positive values that can reach values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sz="2200" dirty="0" smtClean="0"/>
                  <a:t> Hz.</a:t>
                </a:r>
              </a:p>
              <a:p>
                <a:pPr algn="just"/>
                <a:endParaRPr lang="en-US" sz="22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This effect can be mimicked by other exotic species, like quark matter.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More simulations need to be done to confirm that the effect is present for binaries with different mass ratios.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228938"/>
                <a:ext cx="10789920" cy="4832092"/>
              </a:xfrm>
              <a:prstGeom prst="rect">
                <a:avLst/>
              </a:prstGeom>
              <a:blipFill>
                <a:blip r:embed="rId2"/>
                <a:stretch>
                  <a:fillRect l="-678" t="-884" r="-678" b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32" y="3926976"/>
            <a:ext cx="325755" cy="325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1" y="2621280"/>
            <a:ext cx="325755" cy="325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50" y="1650275"/>
            <a:ext cx="325755" cy="32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72" y="4548051"/>
            <a:ext cx="584345" cy="584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83" y="5624345"/>
            <a:ext cx="584345" cy="5843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Outline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726" y="1275933"/>
            <a:ext cx="10876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Characteristic signatures of hyperons on the cold equation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Characteristic signatures of hyperons on the hot equation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Brief introduction to binary neutron star mergers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Hyperonic</a:t>
            </a:r>
            <a:r>
              <a:rPr lang="en-US" sz="2800" dirty="0" smtClean="0"/>
              <a:t> influence on the mergers observables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Summary and outlooks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612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THANK YOU FOR YOUR ATTENTION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612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BACK UP SLIDES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126"/>
            <a:ext cx="6063629" cy="4425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86" y="1220248"/>
            <a:ext cx="5420814" cy="41061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91" y="1642745"/>
            <a:ext cx="10381409" cy="3765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5" y="182562"/>
            <a:ext cx="8600558" cy="6356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00" y="371857"/>
            <a:ext cx="6600000" cy="61142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7131" y="1358537"/>
            <a:ext cx="169818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79325" y="1358537"/>
            <a:ext cx="169818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16909" y="1414286"/>
            <a:ext cx="1832234" cy="1913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7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Motivation (I)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758" y="1288841"/>
            <a:ext cx="7321326" cy="5432634"/>
            <a:chOff x="316982" y="1103417"/>
            <a:chExt cx="5509447" cy="42605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100" y="1103417"/>
              <a:ext cx="4991329" cy="426051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5400000">
              <a:off x="-1637024" y="3107475"/>
              <a:ext cx="4162781" cy="2547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F. Weber, Prog.Part.Nucl.Phys.54:193-288,2005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52084" y="1530725"/>
            <a:ext cx="5526810" cy="5214171"/>
            <a:chOff x="7652084" y="1530725"/>
            <a:chExt cx="5526810" cy="5214171"/>
          </a:xfrm>
        </p:grpSpPr>
        <p:grpSp>
          <p:nvGrpSpPr>
            <p:cNvPr id="21" name="Group 20"/>
            <p:cNvGrpSpPr/>
            <p:nvPr/>
          </p:nvGrpSpPr>
          <p:grpSpPr>
            <a:xfrm>
              <a:off x="7652084" y="1530725"/>
              <a:ext cx="5526810" cy="4649162"/>
              <a:chOff x="677214" y="2226222"/>
              <a:chExt cx="5526810" cy="387559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77214" y="2408144"/>
                <a:ext cx="4638420" cy="3693669"/>
                <a:chOff x="721459" y="2302099"/>
                <a:chExt cx="4638420" cy="3693669"/>
              </a:xfrm>
            </p:grpSpPr>
            <p:sp>
              <p:nvSpPr>
                <p:cNvPr id="24" name="CuadroTexto 11">
                  <a:extLst>
                    <a:ext uri="{FF2B5EF4-FFF2-40B4-BE49-F238E27FC236}">
                      <a16:creationId xmlns:a16="http://schemas.microsoft.com/office/drawing/2014/main" id="{CBBE1D47-4698-4FBD-BE89-F39B11958CA2}"/>
                    </a:ext>
                  </a:extLst>
                </p:cNvPr>
                <p:cNvSpPr txBox="1"/>
                <p:nvPr/>
              </p:nvSpPr>
              <p:spPr>
                <a:xfrm>
                  <a:off x="721459" y="3932032"/>
                  <a:ext cx="2343939" cy="538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Nuclear </a:t>
                  </a:r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physics</a:t>
                  </a:r>
                </a:p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models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CuadroTexto 12">
                  <a:extLst>
                    <a:ext uri="{FF2B5EF4-FFF2-40B4-BE49-F238E27FC236}">
                      <a16:creationId xmlns:a16="http://schemas.microsoft.com/office/drawing/2014/main" id="{4D8C7F24-D978-4A62-99B0-7069A104E489}"/>
                    </a:ext>
                  </a:extLst>
                </p:cNvPr>
                <p:cNvSpPr txBox="1"/>
                <p:nvPr/>
              </p:nvSpPr>
              <p:spPr>
                <a:xfrm>
                  <a:off x="3065398" y="4025884"/>
                  <a:ext cx="2294481" cy="538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Properties</a:t>
                  </a:r>
                  <a:r>
                    <a:rPr lang="es-E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of </a:t>
                  </a:r>
                </a:p>
                <a:p>
                  <a:pPr algn="ctr"/>
                  <a:r>
                    <a:rPr lang="es-E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NS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Curved Right Arrow 25"/>
                <p:cNvSpPr/>
                <p:nvPr/>
              </p:nvSpPr>
              <p:spPr>
                <a:xfrm rot="16200000">
                  <a:off x="2382982" y="3802237"/>
                  <a:ext cx="1329633" cy="3057430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Curved Right Arrow 26"/>
                <p:cNvSpPr/>
                <p:nvPr/>
              </p:nvSpPr>
              <p:spPr>
                <a:xfrm rot="5400000">
                  <a:off x="2041749" y="1601987"/>
                  <a:ext cx="1622323" cy="3022547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71816" y="2226222"/>
                <a:ext cx="2532208" cy="30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  <a:r>
                  <a:rPr lang="en-US" b="1" dirty="0" smtClean="0"/>
                  <a:t>onstraints</a:t>
                </a:r>
                <a:endParaRPr lang="en-US" b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130707" y="6375564"/>
              <a:ext cx="253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Predictions</a:t>
              </a:r>
              <a:endParaRPr lang="en-US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Motivation (II)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42931" y="1006368"/>
            <a:ext cx="8195218" cy="5677050"/>
            <a:chOff x="1350073" y="1222609"/>
            <a:chExt cx="8240260" cy="5020341"/>
          </a:xfrm>
        </p:grpSpPr>
        <p:grpSp>
          <p:nvGrpSpPr>
            <p:cNvPr id="59" name="Group 58"/>
            <p:cNvGrpSpPr/>
            <p:nvPr/>
          </p:nvGrpSpPr>
          <p:grpSpPr>
            <a:xfrm>
              <a:off x="1350073" y="1222609"/>
              <a:ext cx="8240260" cy="5020341"/>
              <a:chOff x="5498937" y="1303292"/>
              <a:chExt cx="6417736" cy="3909077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984890" y="1449849"/>
                <a:ext cx="5931783" cy="3553566"/>
                <a:chOff x="5981723" y="1449977"/>
                <a:chExt cx="5931783" cy="355356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6322424" y="1449977"/>
                  <a:ext cx="5316583" cy="335715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4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 rot="18927429">
                  <a:off x="5981723" y="1573714"/>
                  <a:ext cx="1600200" cy="598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Nuclear experiments</a:t>
                  </a:r>
                  <a:endParaRPr lang="en-US" b="1" dirty="0"/>
                </a:p>
              </p:txBody>
            </p:sp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3846" y="3836273"/>
                  <a:ext cx="970858" cy="970858"/>
                </a:xfrm>
                <a:prstGeom prst="rect">
                  <a:avLst/>
                </a:prstGeom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6259175" y="3466941"/>
                  <a:ext cx="1600200" cy="34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Nuclei</a:t>
                  </a:r>
                  <a:endParaRPr lang="en-US" b="1" dirty="0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9094" y="2137557"/>
                  <a:ext cx="1974412" cy="1313881"/>
                </a:xfrm>
                <a:prstGeom prst="rect">
                  <a:avLst/>
                </a:prstGeom>
              </p:spPr>
            </p:pic>
            <p:sp>
              <p:nvSpPr>
                <p:cNvPr id="93" name="TextBox 92"/>
                <p:cNvSpPr txBox="1"/>
                <p:nvPr/>
              </p:nvSpPr>
              <p:spPr>
                <a:xfrm>
                  <a:off x="7506300" y="2002944"/>
                  <a:ext cx="1600200" cy="34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Supernovae</a:t>
                  </a:r>
                  <a:endParaRPr lang="en-US" b="1" dirty="0"/>
                </a:p>
              </p:txBody>
            </p: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67" r="26090"/>
                <a:stretch/>
              </p:blipFill>
              <p:spPr>
                <a:xfrm rot="10396957">
                  <a:off x="10774778" y="3758611"/>
                  <a:ext cx="794143" cy="1244932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5877" y="2090193"/>
                  <a:ext cx="2417629" cy="1361245"/>
                </a:xfrm>
                <a:prstGeom prst="rect">
                  <a:avLst/>
                </a:prstGeom>
              </p:spPr>
            </p:pic>
            <p:sp>
              <p:nvSpPr>
                <p:cNvPr id="96" name="TextBox 95"/>
                <p:cNvSpPr txBox="1"/>
                <p:nvPr/>
              </p:nvSpPr>
              <p:spPr>
                <a:xfrm>
                  <a:off x="9904591" y="2090193"/>
                  <a:ext cx="1600200" cy="34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NS mergers</a:t>
                  </a:r>
                  <a:endParaRPr lang="en-US" b="1" dirty="0"/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>
                <a:xfrm>
                  <a:off x="8231200" y="3188002"/>
                  <a:ext cx="2788162" cy="119307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H="1" flipV="1">
                  <a:off x="10704691" y="3059497"/>
                  <a:ext cx="528770" cy="116044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98"/>
                <p:cNvSpPr txBox="1"/>
                <p:nvPr/>
              </p:nvSpPr>
              <p:spPr>
                <a:xfrm>
                  <a:off x="9904591" y="4450583"/>
                  <a:ext cx="1600200" cy="254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Neutron </a:t>
                  </a:r>
                  <a:r>
                    <a:rPr lang="en-US" b="1" dirty="0" smtClean="0"/>
                    <a:t>Stars (NS)</a:t>
                  </a:r>
                  <a:endParaRPr lang="en-US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 rot="1234851">
                  <a:off x="7801797" y="3670370"/>
                  <a:ext cx="2256906" cy="445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Cooling</a:t>
                  </a:r>
                </a:p>
                <a:p>
                  <a:pPr algn="ctr"/>
                  <a:r>
                    <a:rPr lang="en-US" b="1" dirty="0" smtClean="0"/>
                    <a:t>Proto neutron </a:t>
                  </a:r>
                  <a:r>
                    <a:rPr lang="en-US" b="1" dirty="0" smtClean="0"/>
                    <a:t>stars (PNS)</a:t>
                  </a:r>
                  <a:endParaRPr lang="en-US" b="1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0" name="TextBox 79"/>
                  <p:cNvSpPr txBox="1"/>
                  <p:nvPr/>
                </p:nvSpPr>
                <p:spPr>
                  <a:xfrm rot="16200000">
                    <a:off x="4558489" y="2943264"/>
                    <a:ext cx="2242429" cy="3615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Temperature </a:t>
                    </a:r>
                    <a14:m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r>
                      <a:rPr lang="en-US" sz="2400" dirty="0" smtClean="0"/>
                      <a:t>(MeV)</a:t>
                    </a:r>
                    <a:endParaRPr lang="en-US" sz="2400" dirty="0"/>
                  </a:p>
                </p:txBody>
              </p:sp>
            </mc:Choice>
            <mc:Fallback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558489" y="2943264"/>
                    <a:ext cx="2242429" cy="36153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526" r="-28947" b="-28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TextBox 81"/>
              <p:cNvSpPr txBox="1"/>
              <p:nvPr/>
            </p:nvSpPr>
            <p:spPr>
              <a:xfrm>
                <a:off x="5757529" y="1303292"/>
                <a:ext cx="632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890789" y="2684954"/>
                <a:ext cx="632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986182" y="4024264"/>
                <a:ext cx="632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8060382" y="4876508"/>
                    <a:ext cx="2242429" cy="3358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Charge fractions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0382" y="4876508"/>
                    <a:ext cx="2242429" cy="3358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191" t="-8750" b="-23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TextBox 85"/>
              <p:cNvSpPr txBox="1"/>
              <p:nvPr/>
            </p:nvSpPr>
            <p:spPr>
              <a:xfrm>
                <a:off x="6196564" y="4819787"/>
                <a:ext cx="632662" cy="25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1480710" y="4819787"/>
                <a:ext cx="258439" cy="25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0</a:t>
                </a:r>
                <a:endParaRPr lang="en-US" dirty="0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6920009" y="2143778"/>
              <a:ext cx="2145541" cy="13341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51318" y="2204609"/>
              <a:ext cx="2468101" cy="1438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04855" y="1584637"/>
            <a:ext cx="3339241" cy="4528644"/>
            <a:chOff x="836023" y="1972492"/>
            <a:chExt cx="3395270" cy="2717073"/>
          </a:xfrm>
          <a:solidFill>
            <a:srgbClr val="000000"/>
          </a:solidFill>
        </p:grpSpPr>
        <p:sp>
          <p:nvSpPr>
            <p:cNvPr id="102" name="Rounded Rectangle 101"/>
            <p:cNvSpPr/>
            <p:nvPr/>
          </p:nvSpPr>
          <p:spPr>
            <a:xfrm>
              <a:off x="836023" y="1972492"/>
              <a:ext cx="3395270" cy="2717073"/>
            </a:xfrm>
            <a:prstGeom prst="roundRect">
              <a:avLst/>
            </a:prstGeom>
            <a:grpFill/>
            <a:ln w="57150">
              <a:solidFill>
                <a:srgbClr val="DDC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957886" y="2441970"/>
                  <a:ext cx="3213462" cy="143617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bg1"/>
                      </a:solidFill>
                    </a:rPr>
                    <a:t>Wide range of values to </a:t>
                  </a:r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account for conditions in PNS and NS mergers: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200" dirty="0">
                    <a:solidFill>
                      <a:schemeClr val="bg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0−100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sz="22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0.5 −10</m:t>
                            </m:r>
                          </m:e>
                        </m:d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2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0−0.6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886" y="2441970"/>
                  <a:ext cx="3213462" cy="1436179"/>
                </a:xfrm>
                <a:prstGeom prst="rect">
                  <a:avLst/>
                </a:prstGeom>
                <a:blipFill>
                  <a:blip r:embed="rId8"/>
                  <a:stretch>
                    <a:fillRect l="-963" t="-3562" r="-2505" b="-27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cold equation of state (I)</a:t>
            </a:r>
            <a:endParaRPr lang="en-US" sz="2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1764632"/>
            <a:ext cx="120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FSU2H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-2247" y="1020261"/>
            <a:ext cx="6185690" cy="5837739"/>
            <a:chOff x="-2247" y="1020261"/>
            <a:chExt cx="6185690" cy="5837739"/>
          </a:xfrm>
        </p:grpSpPr>
        <p:grpSp>
          <p:nvGrpSpPr>
            <p:cNvPr id="21" name="Group 20"/>
            <p:cNvGrpSpPr/>
            <p:nvPr/>
          </p:nvGrpSpPr>
          <p:grpSpPr>
            <a:xfrm>
              <a:off x="-2247" y="1020261"/>
              <a:ext cx="6185690" cy="5249446"/>
              <a:chOff x="746470" y="1869442"/>
              <a:chExt cx="4997877" cy="491841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470" y="1869442"/>
                <a:ext cx="4997877" cy="4918419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621423" y="3295297"/>
                <a:ext cx="435285" cy="289649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09002" y="6334780"/>
              <a:ext cx="4941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DELEPTONIZATION OF MATTER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30780" y="1020261"/>
            <a:ext cx="6392524" cy="5851025"/>
            <a:chOff x="6096000" y="1239523"/>
            <a:chExt cx="5927303" cy="5631763"/>
          </a:xfrm>
        </p:grpSpPr>
        <p:grpSp>
          <p:nvGrpSpPr>
            <p:cNvPr id="17" name="Group 16"/>
            <p:cNvGrpSpPr/>
            <p:nvPr/>
          </p:nvGrpSpPr>
          <p:grpSpPr>
            <a:xfrm>
              <a:off x="6096000" y="1239523"/>
              <a:ext cx="5927303" cy="5030184"/>
              <a:chOff x="6373818" y="1784725"/>
              <a:chExt cx="5393406" cy="491841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3818" y="1784725"/>
                <a:ext cx="5393406" cy="491841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8261637" y="5166936"/>
                <a:ext cx="606571" cy="757517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7937157">
                <a:off x="7856049" y="3327239"/>
                <a:ext cx="3377836" cy="37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solidFill>
                      <a:srgbClr val="FF0000"/>
                    </a:solidFill>
                  </a:rPr>
                  <a:t>Hyperons artificially switched off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405189" y="6348066"/>
              <a:ext cx="394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SOFTENING OF THE EOS</a:t>
              </a:r>
              <a:endParaRPr lang="en-US" sz="28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24000" y="1764632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FSU2H*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10" y="1764632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FSU2H*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73260" y="955188"/>
            <a:ext cx="362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Kochankovski et al, 2022, MNRAS</a:t>
            </a:r>
            <a:endParaRPr lang="en-US" b="1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cold equation of state (II)</a:t>
            </a:r>
            <a:endParaRPr lang="en-US" sz="28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18573" y="1020261"/>
            <a:ext cx="6235900" cy="5573044"/>
            <a:chOff x="6373818" y="1784725"/>
            <a:chExt cx="5393406" cy="491841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818" y="1784725"/>
              <a:ext cx="5393406" cy="491841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8261637" y="5166936"/>
              <a:ext cx="606571" cy="757517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7937157">
              <a:off x="7856049" y="3327239"/>
              <a:ext cx="3377836" cy="374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</a:rPr>
                <a:t>Hyperons artificially switched off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6163989" y="3497179"/>
            <a:ext cx="1714758" cy="1028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054765" y="1180937"/>
            <a:ext cx="3854869" cy="5584574"/>
            <a:chOff x="8054765" y="950574"/>
            <a:chExt cx="3854869" cy="5834802"/>
          </a:xfrm>
        </p:grpSpPr>
        <p:grpSp>
          <p:nvGrpSpPr>
            <p:cNvPr id="12" name="Group 11"/>
            <p:cNvGrpSpPr/>
            <p:nvPr/>
          </p:nvGrpSpPr>
          <p:grpSpPr>
            <a:xfrm>
              <a:off x="8054765" y="950574"/>
              <a:ext cx="3854869" cy="5834802"/>
              <a:chOff x="8054765" y="950574"/>
              <a:chExt cx="3854869" cy="58348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4765" y="950574"/>
                <a:ext cx="3854869" cy="583480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543" y="1467349"/>
                <a:ext cx="1542799" cy="1498719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625263" y="6356350"/>
                <a:ext cx="1090863" cy="3651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362" y="6383136"/>
              <a:ext cx="1110867" cy="3702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55937" y="1013827"/>
            <a:ext cx="362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DROP IN THE SPEED OF SOUND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315690" y="1661400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FSU2H*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85490" y="6556346"/>
            <a:ext cx="28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Stone et al, MNRAS, 2020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cold equation of state (III)</a:t>
            </a:r>
            <a:endParaRPr lang="en-US" sz="28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971499" y="1115352"/>
            <a:ext cx="10129638" cy="5493995"/>
            <a:chOff x="553001" y="1070739"/>
            <a:chExt cx="8602764" cy="3818966"/>
          </a:xfrm>
        </p:grpSpPr>
        <p:grpSp>
          <p:nvGrpSpPr>
            <p:cNvPr id="22" name="Group 21"/>
            <p:cNvGrpSpPr/>
            <p:nvPr/>
          </p:nvGrpSpPr>
          <p:grpSpPr>
            <a:xfrm>
              <a:off x="553001" y="1070740"/>
              <a:ext cx="4297167" cy="3818965"/>
              <a:chOff x="513894" y="3039035"/>
              <a:chExt cx="4297167" cy="381896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894" y="3039035"/>
                <a:ext cx="4297167" cy="3818965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4087906" y="3926541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73824" y="4768517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662477" y="5539482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41736" y="1070739"/>
              <a:ext cx="4314029" cy="3818965"/>
              <a:chOff x="6898341" y="1070740"/>
              <a:chExt cx="4424082" cy="400658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8341" y="1070740"/>
                <a:ext cx="4424082" cy="4006588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9020382" y="1702296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557911" y="1992371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467911" y="2634861"/>
                <a:ext cx="180000" cy="180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" name="Straight Connector 18"/>
          <p:cNvCxnSpPr>
            <a:stCxn id="30" idx="7"/>
            <a:endCxn id="25" idx="2"/>
          </p:cNvCxnSpPr>
          <p:nvPr/>
        </p:nvCxnSpPr>
        <p:spPr>
          <a:xfrm flipV="1">
            <a:off x="5360759" y="2104779"/>
            <a:ext cx="3097185" cy="3252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94241" y="2625950"/>
            <a:ext cx="4484232" cy="110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8" idx="2"/>
          </p:cNvCxnSpPr>
          <p:nvPr/>
        </p:nvCxnSpPr>
        <p:spPr>
          <a:xfrm flipV="1">
            <a:off x="3607402" y="3383547"/>
            <a:ext cx="5364395" cy="15345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 rot="20732086">
            <a:off x="3595884" y="4285145"/>
            <a:ext cx="6371391" cy="1527330"/>
            <a:chOff x="836023" y="1972493"/>
            <a:chExt cx="3395270" cy="2717073"/>
          </a:xfrm>
          <a:solidFill>
            <a:srgbClr val="000000"/>
          </a:solidFill>
        </p:grpSpPr>
        <p:sp>
          <p:nvSpPr>
            <p:cNvPr id="42" name="Rounded Rectangle 41"/>
            <p:cNvSpPr/>
            <p:nvPr/>
          </p:nvSpPr>
          <p:spPr>
            <a:xfrm>
              <a:off x="836023" y="1972493"/>
              <a:ext cx="3395270" cy="2717073"/>
            </a:xfrm>
            <a:prstGeom prst="roundRect">
              <a:avLst/>
            </a:prstGeom>
            <a:grpFill/>
            <a:ln w="57150">
              <a:solidFill>
                <a:srgbClr val="DDC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12273" y="2215387"/>
                  <a:ext cx="3213462" cy="2125881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num>
                          <m:den>
                            <m:r>
                              <a:rPr lang="es-E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1+4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𝑚𝑐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000" i="1" dirty="0">
                    <a:solidFill>
                      <a:schemeClr val="bg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i="1" dirty="0">
                      <a:solidFill>
                        <a:schemeClr val="bg1"/>
                      </a:solidFill>
                    </a:rPr>
                    <a:t>  </a:t>
                  </a:r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73" y="2215387"/>
                  <a:ext cx="3213462" cy="21258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7" y="1334001"/>
            <a:ext cx="7252115" cy="52798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08758" y="2698583"/>
            <a:ext cx="3769895" cy="2550695"/>
            <a:chOff x="836023" y="1972492"/>
            <a:chExt cx="3395270" cy="2717073"/>
          </a:xfrm>
          <a:solidFill>
            <a:srgbClr val="000000"/>
          </a:solidFill>
        </p:grpSpPr>
        <p:sp>
          <p:nvSpPr>
            <p:cNvPr id="13" name="Rounded Rectangle 12"/>
            <p:cNvSpPr/>
            <p:nvPr/>
          </p:nvSpPr>
          <p:spPr>
            <a:xfrm>
              <a:off x="836023" y="1972492"/>
              <a:ext cx="3395270" cy="2717073"/>
            </a:xfrm>
            <a:prstGeom prst="roundRect">
              <a:avLst/>
            </a:prstGeom>
            <a:grpFill/>
            <a:ln w="57150">
              <a:solidFill>
                <a:srgbClr val="DDC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6926" y="2624657"/>
              <a:ext cx="3213462" cy="101562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IT IS DIFFICULT TO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INFER THE COMPOSITION OF THE MATTER BASED ONLY FROM THE COLD STAR OBSERVABLES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cold equation of state (III)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3">
            <a:extLst>
              <a:ext uri="{FF2B5EF4-FFF2-40B4-BE49-F238E27FC236}">
                <a16:creationId xmlns:a16="http://schemas.microsoft.com/office/drawing/2014/main" id="{0DD0270A-2C35-4951-A07C-C51AB502A177}"/>
              </a:ext>
            </a:extLst>
          </p:cNvPr>
          <p:cNvSpPr txBox="1">
            <a:spLocks/>
          </p:cNvSpPr>
          <p:nvPr/>
        </p:nvSpPr>
        <p:spPr>
          <a:xfrm>
            <a:off x="0" y="188400"/>
            <a:ext cx="12192000" cy="74521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	Characteristic signatures of hyperons on the hot equation of state (I)</a:t>
            </a: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69431" y="1548063"/>
                <a:ext cx="7595797" cy="562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431" y="1548063"/>
                <a:ext cx="7595797" cy="562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81522" y="1086398"/>
                <a:ext cx="5454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Thermal correction to a quantity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22" y="1086398"/>
                <a:ext cx="5454316" cy="461665"/>
              </a:xfrm>
              <a:prstGeom prst="rect">
                <a:avLst/>
              </a:prstGeom>
              <a:blipFill>
                <a:blip r:embed="rId3"/>
                <a:stretch>
                  <a:fillRect l="-1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98819" y="6529688"/>
            <a:ext cx="85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 each model it is assumed that weak equilibrium between the hadrons is fulfilled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924" y="2162508"/>
            <a:ext cx="12069520" cy="4518308"/>
            <a:chOff x="23924" y="2162508"/>
            <a:chExt cx="12069520" cy="45183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232" y="2162508"/>
              <a:ext cx="5915212" cy="410385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3924" y="2162508"/>
              <a:ext cx="6088120" cy="4181889"/>
              <a:chOff x="23924" y="2162508"/>
              <a:chExt cx="6088120" cy="418188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24" y="2162508"/>
                <a:ext cx="6088120" cy="418188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62527" y="2532465"/>
                <a:ext cx="3289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Colored lines –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hyperonic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models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76889" y="4767083"/>
                <a:ext cx="31121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black lines – reference nucleonic models</a:t>
                </a:r>
                <a:endParaRPr lang="en-US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69431" y="6257495"/>
                  <a:ext cx="9095873" cy="423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MATTER AT FIXED CHARGE FRACTION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2000" b="1" dirty="0" smtClean="0"/>
                    <a:t> AND TEMPERATURE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a14:m>
                  <a:r>
                    <a:rPr lang="en-US" sz="2000" b="1" dirty="0" smtClean="0"/>
                    <a:t> MeV</a:t>
                  </a:r>
                  <a:endParaRPr lang="en-US" sz="2000" b="1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431" y="6257495"/>
                  <a:ext cx="9095873" cy="423321"/>
                </a:xfrm>
                <a:prstGeom prst="rect">
                  <a:avLst/>
                </a:prstGeom>
                <a:blipFill>
                  <a:blip r:embed="rId6"/>
                  <a:stretch>
                    <a:fillRect l="-670" t="-571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Oval 16"/>
          <p:cNvSpPr/>
          <p:nvPr/>
        </p:nvSpPr>
        <p:spPr>
          <a:xfrm>
            <a:off x="7427496" y="3627810"/>
            <a:ext cx="673768" cy="62564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64906" y="4317010"/>
            <a:ext cx="673768" cy="62564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35838" y="4767083"/>
            <a:ext cx="587556" cy="62564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320322" y="3670188"/>
            <a:ext cx="587556" cy="62564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E54-FFE8-4B46-B663-AAF1DFED2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</TotalTime>
  <Words>567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Source Sans Pro</vt:lpstr>
      <vt:lpstr>Office Theme</vt:lpstr>
      <vt:lpstr>Acrobat Document</vt:lpstr>
      <vt:lpstr>Thermal behavior as indicator for hyperons in binary neutron star merger remnants  </vt:lpstr>
      <vt:lpstr> Outline</vt:lpstr>
      <vt:lpstr> Motivation (I)</vt:lpstr>
      <vt:lpstr> Motivation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BACK UP SLIDES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of state of hot hyperonic neutron star core</dc:title>
  <dc:creator>Hristijan</dc:creator>
  <cp:lastModifiedBy>Hristijan Kochankovski</cp:lastModifiedBy>
  <cp:revision>454</cp:revision>
  <dcterms:created xsi:type="dcterms:W3CDTF">2022-05-16T09:11:48Z</dcterms:created>
  <dcterms:modified xsi:type="dcterms:W3CDTF">2023-10-09T21:18:14Z</dcterms:modified>
</cp:coreProperties>
</file>