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49"/>
  </p:notesMasterIdLst>
  <p:handoutMasterIdLst>
    <p:handoutMasterId r:id="rId50"/>
  </p:handoutMasterIdLst>
  <p:sldIdLst>
    <p:sldId id="423" r:id="rId2"/>
    <p:sldId id="756" r:id="rId3"/>
    <p:sldId id="735" r:id="rId4"/>
    <p:sldId id="736" r:id="rId5"/>
    <p:sldId id="784" r:id="rId6"/>
    <p:sldId id="705" r:id="rId7"/>
    <p:sldId id="737" r:id="rId8"/>
    <p:sldId id="731" r:id="rId9"/>
    <p:sldId id="746" r:id="rId10"/>
    <p:sldId id="710" r:id="rId11"/>
    <p:sldId id="751" r:id="rId12"/>
    <p:sldId id="750" r:id="rId13"/>
    <p:sldId id="781" r:id="rId14"/>
    <p:sldId id="782" r:id="rId15"/>
    <p:sldId id="783" r:id="rId16"/>
    <p:sldId id="769" r:id="rId17"/>
    <p:sldId id="738" r:id="rId18"/>
    <p:sldId id="774" r:id="rId19"/>
    <p:sldId id="786" r:id="rId20"/>
    <p:sldId id="787" r:id="rId21"/>
    <p:sldId id="788" r:id="rId22"/>
    <p:sldId id="801" r:id="rId23"/>
    <p:sldId id="797" r:id="rId24"/>
    <p:sldId id="798" r:id="rId25"/>
    <p:sldId id="764" r:id="rId26"/>
    <p:sldId id="799" r:id="rId27"/>
    <p:sldId id="800" r:id="rId28"/>
    <p:sldId id="742" r:id="rId29"/>
    <p:sldId id="765" r:id="rId30"/>
    <p:sldId id="758" r:id="rId31"/>
    <p:sldId id="760" r:id="rId32"/>
    <p:sldId id="762" r:id="rId33"/>
    <p:sldId id="763" r:id="rId34"/>
    <p:sldId id="743" r:id="rId35"/>
    <p:sldId id="741" r:id="rId36"/>
    <p:sldId id="755" r:id="rId37"/>
    <p:sldId id="753" r:id="rId38"/>
    <p:sldId id="754" r:id="rId39"/>
    <p:sldId id="772" r:id="rId40"/>
    <p:sldId id="749" r:id="rId41"/>
    <p:sldId id="771" r:id="rId42"/>
    <p:sldId id="739" r:id="rId43"/>
    <p:sldId id="724" r:id="rId44"/>
    <p:sldId id="776" r:id="rId45"/>
    <p:sldId id="770" r:id="rId46"/>
    <p:sldId id="752" r:id="rId47"/>
    <p:sldId id="768" r:id="rId48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ke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4" autoAdjust="0"/>
    <p:restoredTop sz="85565" autoAdjust="0"/>
  </p:normalViewPr>
  <p:slideViewPr>
    <p:cSldViewPr>
      <p:cViewPr varScale="1">
        <p:scale>
          <a:sx n="169" d="100"/>
          <a:sy n="169" d="100"/>
        </p:scale>
        <p:origin x="1320" y="11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137" d="100"/>
          <a:sy n="137" d="100"/>
        </p:scale>
        <p:origin x="1622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E9CCA479-EB8F-4BFC-A9AA-4AAFD2ADB582}" type="datetimeFigureOut">
              <a:rPr lang="nl-NL" smtClean="0"/>
              <a:pPr/>
              <a:t>28-5-2023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6831870B-7C67-4FC4-BEF5-2ACD4DF981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411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A70ED500-B3E1-471C-A9B2-CD8A511BE04B}" type="datetimeFigureOut">
              <a:rPr lang="nl-NL" smtClean="0"/>
              <a:pPr/>
              <a:t>23-5-2023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18" tIns="45859" rIns="91718" bIns="45859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718" tIns="45859" rIns="91718" bIns="45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20A93C87-F0F0-4BC6-BDC5-2C6B968D78C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94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83195-29C5-4042-A450-98C8D476F76F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099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8135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2905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2694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0251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7073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9468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3449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5373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0403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257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82344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5878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8968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63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873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6330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7430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5199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70476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86001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936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4701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76703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36793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3547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81078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5458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16022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76062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70877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9752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496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7880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5580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86864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28420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4968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5532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Parameters </a:t>
            </a:r>
            <a:r>
              <a:rPr lang="nl-NL" dirty="0" err="1"/>
              <a:t>influence</a:t>
            </a:r>
            <a:r>
              <a:rPr lang="nl-NL" dirty="0"/>
              <a:t> </a:t>
            </a:r>
            <a:r>
              <a:rPr lang="nl-NL" dirty="0" err="1"/>
              <a:t>observables</a:t>
            </a:r>
            <a:r>
              <a:rPr lang="nl-NL" dirty="0"/>
              <a:t> in complex </a:t>
            </a:r>
            <a:r>
              <a:rPr lang="nl-NL" dirty="0" err="1"/>
              <a:t>and</a:t>
            </a:r>
            <a:r>
              <a:rPr lang="nl-NL" dirty="0"/>
              <a:t> non-</a:t>
            </a:r>
            <a:r>
              <a:rPr lang="nl-NL" dirty="0" err="1"/>
              <a:t>linear</a:t>
            </a:r>
            <a:r>
              <a:rPr lang="nl-NL" dirty="0"/>
              <a:t> way</a:t>
            </a:r>
          </a:p>
          <a:p>
            <a:r>
              <a:rPr lang="nl-NL" dirty="0"/>
              <a:t>Global analysis </a:t>
            </a:r>
            <a:r>
              <a:rPr lang="nl-NL" dirty="0" err="1"/>
              <a:t>needed</a:t>
            </a:r>
            <a:endParaRPr lang="nl-NL" dirty="0"/>
          </a:p>
          <a:p>
            <a:r>
              <a:rPr lang="nl-NL" dirty="0"/>
              <a:t>Run on design points + </a:t>
            </a:r>
            <a:r>
              <a:rPr lang="nl-NL" dirty="0" err="1"/>
              <a:t>emulate</a:t>
            </a:r>
            <a:endParaRPr lang="nl-NL" dirty="0"/>
          </a:p>
          <a:p>
            <a:r>
              <a:rPr lang="nl-NL" dirty="0"/>
              <a:t>MCMC </a:t>
            </a:r>
            <a:r>
              <a:rPr lang="nl-NL" dirty="0" err="1"/>
              <a:t>with</a:t>
            </a:r>
            <a:r>
              <a:rPr lang="nl-NL" dirty="0"/>
              <a:t> Bayes </a:t>
            </a:r>
            <a:r>
              <a:rPr lang="nl-NL" dirty="0" err="1"/>
              <a:t>theorem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over 500 datapoints</a:t>
            </a:r>
          </a:p>
          <a:p>
            <a:r>
              <a:rPr lang="nl-NL" dirty="0" err="1"/>
              <a:t>Verify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high </a:t>
            </a:r>
            <a:r>
              <a:rPr lang="nl-NL" dirty="0" err="1"/>
              <a:t>probability</a:t>
            </a:r>
            <a:r>
              <a:rPr lang="nl-NL" dirty="0"/>
              <a:t> parameter set </a:t>
            </a:r>
            <a:r>
              <a:rPr lang="nl-NL" dirty="0" err="1"/>
              <a:t>works</a:t>
            </a:r>
            <a:r>
              <a:rPr lang="nl-NL" dirty="0"/>
              <a:t> well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observables</a:t>
            </a:r>
            <a:endParaRPr lang="nl-NL" dirty="0"/>
          </a:p>
          <a:p>
            <a:r>
              <a:rPr lang="nl-NL" dirty="0" err="1"/>
              <a:t>Similar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gravitational</a:t>
            </a:r>
            <a:r>
              <a:rPr lang="nl-NL" dirty="0"/>
              <a:t> waves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instance</a:t>
            </a:r>
            <a:r>
              <a:rPr lang="nl-NL" dirty="0"/>
              <a:t> </a:t>
            </a:r>
            <a:r>
              <a:rPr lang="nl-NL" dirty="0" err="1"/>
              <a:t>waveform</a:t>
            </a:r>
            <a:r>
              <a:rPr lang="nl-NL" dirty="0"/>
              <a:t> </a:t>
            </a:r>
            <a:r>
              <a:rPr lang="nl-NL" dirty="0" err="1"/>
              <a:t>determines</a:t>
            </a:r>
            <a:r>
              <a:rPr lang="nl-NL" dirty="0"/>
              <a:t> </a:t>
            </a:r>
            <a:r>
              <a:rPr lang="nl-NL" dirty="0" err="1"/>
              <a:t>correlation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distance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inclination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864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77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9370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413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708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433-150C-447F-9FFC-AF24AA8E2DE9}" type="datetime1">
              <a:rPr lang="nl-NL" smtClean="0"/>
              <a:pPr/>
              <a:t>23-5-2023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AC46-674D-4E4A-A028-7F0C6C230921}" type="datetime1">
              <a:rPr lang="nl-NL" smtClean="0"/>
              <a:pPr/>
              <a:t>23-5-2023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12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564-2026-4974-AD2F-20BD4F973867}" type="datetime1">
              <a:rPr lang="nl-NL" smtClean="0"/>
              <a:pPr/>
              <a:t>23-5-2023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32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749A-1546-454C-BB68-60CBF38B78B2}" type="datetime1">
              <a:rPr lang="nl-NL" smtClean="0"/>
              <a:pPr/>
              <a:t>23-5-2023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41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B326-F20E-4FB1-AB68-E3C700D0A079}" type="datetime1">
              <a:rPr lang="nl-NL" smtClean="0"/>
              <a:pPr/>
              <a:t>23-5-2023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71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7776-E099-4984-8B60-76848BAB2E26}" type="datetime1">
              <a:rPr lang="nl-NL" smtClean="0"/>
              <a:pPr/>
              <a:t>23-5-2023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8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0B8A-84FA-41C6-8A41-CD6B6025AECB}" type="datetime1">
              <a:rPr lang="nl-NL" smtClean="0"/>
              <a:pPr/>
              <a:t>23-5-2023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3467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CF1D-D203-42D2-9024-C11945ED8C09}" type="datetime1">
              <a:rPr lang="nl-NL" smtClean="0"/>
              <a:pPr/>
              <a:t>23-5-2023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96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4D4-ADBC-4B47-A8A5-0D08DA2649AF}" type="datetime1">
              <a:rPr lang="nl-NL" smtClean="0"/>
              <a:pPr/>
              <a:t>23-5-2023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12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A5D93F-3442-4693-93B6-87F31361A5E8}" type="datetime1">
              <a:rPr lang="nl-NL" smtClean="0"/>
              <a:pPr/>
              <a:t>23-5-2023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65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6A3B-B161-406A-8D19-8D7F6B6D71CB}" type="datetime1">
              <a:rPr lang="nl-NL" smtClean="0"/>
              <a:pPr/>
              <a:t>23-5-2023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57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8110B8A-84FA-41C6-8A41-CD6B6025AECB}" type="datetime1">
              <a:rPr lang="nl-NL" smtClean="0"/>
              <a:pPr/>
              <a:t>23-5-2023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00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305.00015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s://arxiv.org/abs/2206.1352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drupal.star.bnl.gov/STAR/files/ATHIC_Nov_STAR_SBU_ChunjianZhang.pdf" TargetMode="Externa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hyperlink" Target="https://arxiv.org/abs/2103.01939" TargetMode="External"/><Relationship Id="rId4" Type="http://schemas.openxmlformats.org/officeDocument/2006/relationships/hyperlink" Target="http://cern.ch/ooatlhc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1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hyperlink" Target="http://wilkevanderschee.nl/trajectum" TargetMode="External"/><Relationship Id="rId5" Type="http://schemas.openxmlformats.org/officeDocument/2006/relationships/slideLayout" Target="../slideLayouts/slideLayout2.xml"/><Relationship Id="rId10" Type="http://schemas.openxmlformats.org/officeDocument/2006/relationships/hyperlink" Target="https://sites.google.com/view/govertnijs/trajectum" TargetMode="External"/><Relationship Id="rId4" Type="http://schemas.openxmlformats.org/officeDocument/2006/relationships/video" Target="../media/media2.mp4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cern.ch/ooatlhc" TargetMode="External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11" Type="http://schemas.openxmlformats.org/officeDocument/2006/relationships/image" Target="../media/image111.png"/><Relationship Id="rId5" Type="http://schemas.openxmlformats.org/officeDocument/2006/relationships/image" Target="../media/image108.jpeg"/><Relationship Id="rId10" Type="http://schemas.openxmlformats.org/officeDocument/2006/relationships/image" Target="../media/image63.png"/><Relationship Id="rId4" Type="http://schemas.openxmlformats.org/officeDocument/2006/relationships/image" Target="../media/image107.jpeg"/><Relationship Id="rId9" Type="http://schemas.openxmlformats.org/officeDocument/2006/relationships/hyperlink" Target="https://arxiv.org/abs/2103.01939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4B10B8D-2BF3-436F-BF66-C240C9536C81}"/>
              </a:ext>
            </a:extLst>
          </p:cNvPr>
          <p:cNvSpPr/>
          <p:nvPr/>
        </p:nvSpPr>
        <p:spPr>
          <a:xfrm>
            <a:off x="-216381" y="6264565"/>
            <a:ext cx="440738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00200" y="2239472"/>
            <a:ext cx="10470319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US" sz="3400" b="1" dirty="0"/>
              <a:t>Macroscopic QGP Properties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901901" y="2901614"/>
            <a:ext cx="9037638" cy="4714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US" sz="2500" spc="-80" dirty="0">
                <a:solidFill>
                  <a:srgbClr val="C00000"/>
                </a:solidFill>
                <a:latin typeface="Tw Cen MT" pitchFamily="34" charset="0"/>
                <a:ea typeface="+mj-ea"/>
                <a:cs typeface="+mj-cs"/>
              </a:rPr>
              <a:t>Towards precision physics with global analyses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2111" y="5385618"/>
            <a:ext cx="687625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700" b="1" dirty="0"/>
              <a:t>Wilke van der Schee</a:t>
            </a:r>
            <a:endParaRPr lang="nl-NL" sz="1700" dirty="0"/>
          </a:p>
          <a:p>
            <a:pPr algn="r"/>
            <a:r>
              <a:rPr lang="en-US" sz="1700" dirty="0"/>
              <a:t>CMS Week, ECT* Trento</a:t>
            </a:r>
          </a:p>
          <a:p>
            <a:pPr algn="r"/>
            <a:r>
              <a:rPr lang="en-US" sz="1700" dirty="0"/>
              <a:t>29 May 2023</a:t>
            </a:r>
            <a:endParaRPr lang="nl-NL" sz="1700" dirty="0"/>
          </a:p>
        </p:txBody>
      </p:sp>
      <p:pic>
        <p:nvPicPr>
          <p:cNvPr id="15" name="Picture 2" descr="Image result for cern logo">
            <a:extLst>
              <a:ext uri="{FF2B5EF4-FFF2-40B4-BE49-F238E27FC236}">
                <a16:creationId xmlns:a16="http://schemas.microsoft.com/office/drawing/2014/main" id="{B2D6CF3D-6565-4D3C-B247-426A40C88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"/>
          <a:stretch/>
        </p:blipFill>
        <p:spPr bwMode="auto">
          <a:xfrm>
            <a:off x="-67235" y="16164"/>
            <a:ext cx="1981200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DB8A181-1E44-441D-9D0C-60EF415D7F30}"/>
              </a:ext>
            </a:extLst>
          </p:cNvPr>
          <p:cNvGrpSpPr/>
          <p:nvPr/>
        </p:nvGrpSpPr>
        <p:grpSpPr>
          <a:xfrm>
            <a:off x="5334000" y="4914152"/>
            <a:ext cx="3786139" cy="1355488"/>
            <a:chOff x="8815339" y="3893982"/>
            <a:chExt cx="3200400" cy="12098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0C7571-6D12-4694-9A9A-5A4F2C108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5339" y="4035366"/>
              <a:ext cx="3200400" cy="8562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CC32CFF-0B43-4745-BDCA-B35C525F5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FF66"/>
                </a:clrFrom>
                <a:clrTo>
                  <a:srgbClr val="00FF6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188073" y="3893982"/>
              <a:ext cx="437553" cy="1209861"/>
            </a:xfrm>
            <a:prstGeom prst="rect">
              <a:avLst/>
            </a:prstGeom>
          </p:spPr>
        </p:pic>
      </p:grp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0A5CEBA9-1FD6-46CB-AAA1-DE9E1066B2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476" y="2020069"/>
            <a:ext cx="5250485" cy="48889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F80112-7AF1-4D34-9D13-A1A17E361817}"/>
              </a:ext>
            </a:extLst>
          </p:cNvPr>
          <p:cNvSpPr txBox="1"/>
          <p:nvPr/>
        </p:nvSpPr>
        <p:spPr>
          <a:xfrm>
            <a:off x="2711676" y="3416300"/>
            <a:ext cx="929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solidFill>
                  <a:schemeClr val="accent1">
                    <a:lumMod val="75000"/>
                  </a:schemeClr>
                </a:solidFill>
                <a:hlinkClick r:id="rId7"/>
              </a:rPr>
              <a:t>2112.13771, 2206.13522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(PRL)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  <a:hlinkClick r:id="rId8"/>
              </a:rPr>
              <a:t>2305.00015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Govert Nijs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Giuliano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Giacalone</a:t>
            </a:r>
            <a:endParaRPr lang="nl-N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52FB49-E279-5A75-884E-91A4F9793CAE}"/>
              </a:ext>
            </a:extLst>
          </p:cNvPr>
          <p:cNvGrpSpPr/>
          <p:nvPr/>
        </p:nvGrpSpPr>
        <p:grpSpPr>
          <a:xfrm>
            <a:off x="2133600" y="-600006"/>
            <a:ext cx="3008511" cy="2342322"/>
            <a:chOff x="6400255" y="-862273"/>
            <a:chExt cx="5548320" cy="3909624"/>
          </a:xfrm>
        </p:grpSpPr>
        <p:pic>
          <p:nvPicPr>
            <p:cNvPr id="8" name="Picture 8" descr="Voorbeeld van het aangepaste UU-logo">
              <a:extLst>
                <a:ext uri="{FF2B5EF4-FFF2-40B4-BE49-F238E27FC236}">
                  <a16:creationId xmlns:a16="http://schemas.microsoft.com/office/drawing/2014/main" id="{28086C36-A740-D912-501D-A7553D142F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6" r="53750"/>
            <a:stretch/>
          </p:blipFill>
          <p:spPr bwMode="auto">
            <a:xfrm>
              <a:off x="6400255" y="-862273"/>
              <a:ext cx="3651958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Voorbeeld van het aangepaste UU-logo">
              <a:extLst>
                <a:ext uri="{FF2B5EF4-FFF2-40B4-BE49-F238E27FC236}">
                  <a16:creationId xmlns:a16="http://schemas.microsoft.com/office/drawing/2014/main" id="{7FC2BD33-B7ED-5BBC-F565-C5B52CAF84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5121"/>
            <a:stretch/>
          </p:blipFill>
          <p:spPr bwMode="auto">
            <a:xfrm>
              <a:off x="10134600" y="-762649"/>
              <a:ext cx="181397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 descr="A picture containing outdoor, reflection, lake, water&#10;&#10;Description automatically generated">
            <a:extLst>
              <a:ext uri="{FF2B5EF4-FFF2-40B4-BE49-F238E27FC236}">
                <a16:creationId xmlns:a16="http://schemas.microsoft.com/office/drawing/2014/main" id="{4A4AFDC2-E5CA-F7C4-CC1E-E513D10337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05799" y="-1"/>
            <a:ext cx="3886199" cy="21859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06FAF873-277A-4F82-9CDB-5E4EEBEED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10</a:t>
            </a:fld>
            <a:r>
              <a:rPr lang="nl-NL" dirty="0"/>
              <a:t>/28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80" y="-531813"/>
            <a:ext cx="8458200" cy="1293813"/>
          </a:xfrm>
        </p:spPr>
        <p:txBody>
          <a:bodyPr>
            <a:normAutofit/>
          </a:bodyPr>
          <a:lstStyle/>
          <a:p>
            <a:r>
              <a:rPr lang="nl-NL" sz="3600" dirty="0"/>
              <a:t>Full posterior </a:t>
            </a:r>
            <a:r>
              <a:rPr lang="nl-NL" sz="3600" dirty="0" err="1"/>
              <a:t>distributions</a:t>
            </a:r>
            <a:endParaRPr lang="nl-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" y="1071315"/>
            <a:ext cx="4572000" cy="478155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/>
              <a:t>Some parameters better constrained than others</a:t>
            </a:r>
          </a:p>
          <a:p>
            <a:pPr marL="749808" lvl="1" indent="-457200"/>
            <a:r>
              <a:rPr lang="en-US" dirty="0"/>
              <a:t>Correlations add important information, e.g. width constrained much more accurately if </a:t>
            </a:r>
            <a:r>
              <a:rPr lang="en-US" i="1" dirty="0"/>
              <a:t>q </a:t>
            </a:r>
            <a:r>
              <a:rPr lang="en-US" dirty="0"/>
              <a:t>parameter is known</a:t>
            </a:r>
          </a:p>
          <a:p>
            <a:pPr marL="749808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3FB973-436E-41A5-86F2-154B5BADD7E4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A2E82-A013-0B78-F6AF-E41952230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92" y="65532"/>
            <a:ext cx="6721923" cy="625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49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-494845"/>
            <a:ext cx="5337550" cy="1055869"/>
          </a:xfrm>
        </p:spPr>
        <p:txBody>
          <a:bodyPr>
            <a:normAutofit/>
          </a:bodyPr>
          <a:lstStyle/>
          <a:p>
            <a:r>
              <a:rPr lang="en-US" sz="3200" b="1" dirty="0"/>
              <a:t>Energy + viscosities +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5400000">
            <a:off x="-621895" y="1544716"/>
            <a:ext cx="1954008" cy="831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5"/>
                </a:solidFill>
              </a:rPr>
              <a:t>Centrality 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11</a:t>
            </a:fld>
            <a:r>
              <a:rPr lang="nl-NL" dirty="0"/>
              <a:t>/28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390A3A-EE36-4C79-A8C7-1CA503495959}"/>
              </a:ext>
            </a:extLst>
          </p:cNvPr>
          <p:cNvSpPr txBox="1">
            <a:spLocks/>
          </p:cNvSpPr>
          <p:nvPr/>
        </p:nvSpPr>
        <p:spPr>
          <a:xfrm>
            <a:off x="936175" y="152400"/>
            <a:ext cx="6783711" cy="47811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dirty="0">
                <a:solidFill>
                  <a:schemeClr val="accent5"/>
                </a:solidFill>
              </a:rPr>
              <a:t>Ten different probable parameter settings 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CB2D42-792C-4711-8CCE-24E833D5AB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256" y="662687"/>
            <a:ext cx="10413569" cy="6206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129A8C-FE74-461C-B320-0A11E271B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49" y="3906573"/>
            <a:ext cx="296348" cy="348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D5EEBD-7529-4C0C-AE32-B5F0713F2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91" y="4437188"/>
            <a:ext cx="254083" cy="800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60E77-A8F2-4183-BB97-F326915A4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346" y="5420071"/>
            <a:ext cx="284799" cy="3848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1D0BD1-896D-4906-B8C3-6858E2B144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46" y="6096668"/>
            <a:ext cx="334191" cy="58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The neutron skin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7848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Nucleus charge profile can be measured very accurately</a:t>
            </a:r>
          </a:p>
          <a:p>
            <a:pPr marL="749808" lvl="1" indent="-457200"/>
            <a:r>
              <a:rPr lang="en-US" sz="1500" dirty="0"/>
              <a:t>Much more uncertainty in the profile of the neutrons</a:t>
            </a:r>
          </a:p>
          <a:p>
            <a:pPr marL="749808" lvl="1" indent="-457200"/>
            <a:r>
              <a:rPr lang="en-US" sz="1500" dirty="0"/>
              <a:t>Relevant to understand cold QCD: EOS for neutron stars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Can we make progress using heavy ion collisions?</a:t>
            </a:r>
          </a:p>
          <a:p>
            <a:pPr marL="749808" lvl="1" indent="-457200"/>
            <a:r>
              <a:rPr lang="en-US" sz="1500" dirty="0"/>
              <a:t>Isospin symmetry makes distinction neutron/proton difficult</a:t>
            </a:r>
          </a:p>
          <a:p>
            <a:pPr marL="749808" lvl="1" indent="-457200"/>
            <a:r>
              <a:rPr lang="en-US" sz="1500" dirty="0"/>
              <a:t>Leverage accurate proton knowledge and obtain profile of nucleus?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How to obtain the profile of a nucleus?</a:t>
            </a:r>
          </a:p>
          <a:p>
            <a:pPr marL="749808" lvl="1" indent="-457200"/>
            <a:r>
              <a:rPr lang="en-US" sz="1500" dirty="0"/>
              <a:t>Wood-Saxon + MC-Glauber + (model like Trento) </a:t>
            </a:r>
            <a:r>
              <a:rPr lang="en-US" sz="1500" dirty="0">
                <a:sym typeface="Wingdings" panose="05000000000000000000" pitchFamily="2" charset="2"/>
              </a:rPr>
              <a:t> dynamics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Currently state-of-the-art …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700" dirty="0">
                <a:sym typeface="Wingdings" panose="05000000000000000000" pitchFamily="2" charset="2"/>
              </a:rPr>
              <a:t>Profile influences many observables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Interplay with bulk viscosity, Trento model </a:t>
            </a:r>
            <a:r>
              <a:rPr lang="en-US" sz="1500" dirty="0" err="1">
                <a:sym typeface="Wingdings" panose="05000000000000000000" pitchFamily="2" charset="2"/>
              </a:rPr>
              <a:t>etc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Likely need a full global analysis</a:t>
            </a:r>
            <a:endParaRPr lang="en-US" sz="1500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12</a:t>
            </a:fld>
            <a:r>
              <a:rPr lang="nl-NL" dirty="0"/>
              <a:t>/28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633B39-3BC7-2EB5-F3C8-CD07FA119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454" y="2161140"/>
            <a:ext cx="3332008" cy="2243332"/>
          </a:xfrm>
          <a:prstGeom prst="rect">
            <a:avLst/>
          </a:prstGeom>
        </p:spPr>
      </p:pic>
      <p:pic>
        <p:nvPicPr>
          <p:cNvPr id="18" name="Picture 17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21BAA0F2-426E-CA30-DC49-49C6EBF083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771" y="4130360"/>
            <a:ext cx="2590800" cy="27117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F9EE62-8009-E445-A68E-B9E91FFE8913}"/>
              </a:ext>
            </a:extLst>
          </p:cNvPr>
          <p:cNvSpPr txBox="1"/>
          <p:nvPr/>
        </p:nvSpPr>
        <p:spPr>
          <a:xfrm>
            <a:off x="-1292" y="6616550"/>
            <a:ext cx="876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Constantin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Loizides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Jason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Kamin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David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d'Enterria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Improved Monte Carlo Glauber predictions at present and future nuclear colliders (2017)</a:t>
            </a:r>
          </a:p>
        </p:txBody>
      </p:sp>
    </p:spTree>
    <p:extLst>
      <p:ext uri="{BB962C8B-B14F-4D97-AF65-F5344CB8AC3E}">
        <p14:creationId xmlns:p14="http://schemas.microsoft.com/office/powerpoint/2010/main" val="212269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The neutron skin - emulator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7848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Plan is to vary </a:t>
            </a:r>
            <a:r>
              <a:rPr lang="en-US" sz="1700" i="1" dirty="0">
                <a:latin typeface="Times" panose="02020603050405020304" pitchFamily="18" charset="0"/>
                <a:cs typeface="Times" panose="02020603050405020304" pitchFamily="18" charset="0"/>
              </a:rPr>
              <a:t>a</a:t>
            </a:r>
            <a:r>
              <a:rPr lang="en-US" sz="1700" dirty="0"/>
              <a:t> for neutrons and see if HIC can constrain it</a:t>
            </a:r>
          </a:p>
          <a:p>
            <a:pPr marL="749808" lvl="1" indent="-457200"/>
            <a:r>
              <a:rPr lang="en-US" sz="1600" i="1" dirty="0">
                <a:latin typeface="Times" panose="02020603050405020304" pitchFamily="18" charset="0"/>
                <a:cs typeface="Times" panose="02020603050405020304" pitchFamily="18" charset="0"/>
              </a:rPr>
              <a:t>a</a:t>
            </a:r>
            <a:r>
              <a:rPr lang="en-US" sz="1500" dirty="0"/>
              <a:t> determines the neutron radius (approx. linear for RMS radius)</a:t>
            </a:r>
          </a:p>
          <a:p>
            <a:pPr marL="749808" lvl="1" indent="-457200"/>
            <a:endParaRPr lang="en-US" sz="9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First step: what does the emulator say?</a:t>
            </a:r>
          </a:p>
          <a:p>
            <a:pPr marL="749808" lvl="1" indent="-457200"/>
            <a:r>
              <a:rPr lang="en-US" sz="1500" dirty="0"/>
              <a:t>Using a precise global analysis (26 parameters, 3000 design points)</a:t>
            </a:r>
          </a:p>
          <a:p>
            <a:pPr marL="749808" lvl="1" indent="-457200"/>
            <a:endParaRPr lang="en-US" sz="1500" dirty="0"/>
          </a:p>
          <a:p>
            <a:pPr marL="457200" indent="-457200">
              <a:buFont typeface="+mj-lt"/>
              <a:buAutoNum type="arabicPeriod"/>
            </a:pPr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500" dirty="0">
              <a:sym typeface="Wingdings" panose="05000000000000000000" pitchFamily="2" charset="2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13</a:t>
            </a:fld>
            <a:r>
              <a:rPr lang="nl-NL" dirty="0"/>
              <a:t>/28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633B39-3BC7-2EB5-F3C8-CD07FA119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384" y="762000"/>
            <a:ext cx="2590801" cy="1744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73EED2-68CD-CD0C-9309-3C8404014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276600"/>
            <a:ext cx="2798597" cy="186806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7D7834-0F89-4819-6B0C-30E56CC39A74}"/>
              </a:ext>
            </a:extLst>
          </p:cNvPr>
          <p:cNvCxnSpPr>
            <a:cxnSpLocks/>
            <a:stCxn id="16" idx="2"/>
            <a:endCxn id="5" idx="0"/>
          </p:cNvCxnSpPr>
          <p:nvPr/>
        </p:nvCxnSpPr>
        <p:spPr>
          <a:xfrm flipH="1">
            <a:off x="10543299" y="2506302"/>
            <a:ext cx="288486" cy="770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2C3CA6D-23CE-1910-8E3F-0DA53D3CDC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52" y="3581400"/>
            <a:ext cx="3660648" cy="273017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17E6F0-053B-FF8B-6A4E-6DA887433623}"/>
              </a:ext>
            </a:extLst>
          </p:cNvPr>
          <p:cNvCxnSpPr>
            <a:cxnSpLocks/>
          </p:cNvCxnSpPr>
          <p:nvPr/>
        </p:nvCxnSpPr>
        <p:spPr>
          <a:xfrm>
            <a:off x="7086600" y="2438400"/>
            <a:ext cx="2667000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BE25BE-8206-7B15-B847-57609289ABD4}"/>
              </a:ext>
            </a:extLst>
          </p:cNvPr>
          <p:cNvSpPr txBox="1">
            <a:spLocks/>
          </p:cNvSpPr>
          <p:nvPr/>
        </p:nvSpPr>
        <p:spPr>
          <a:xfrm>
            <a:off x="5123447" y="3894498"/>
            <a:ext cx="7848600" cy="47811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1700" dirty="0"/>
              <a:t>Main change: cross section</a:t>
            </a:r>
          </a:p>
          <a:p>
            <a:pPr marL="749808" lvl="1" indent="-457200"/>
            <a:r>
              <a:rPr lang="en-US" sz="1300" dirty="0">
                <a:sym typeface="Wingdings" panose="05000000000000000000" pitchFamily="2" charset="2"/>
              </a:rPr>
              <a:t>Measures ‘size’ of nucleus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>
                <a:sym typeface="Wingdings" panose="05000000000000000000" pitchFamily="2" charset="2"/>
              </a:rPr>
              <a:t>Both multiplicity and mean </a:t>
            </a:r>
            <a:r>
              <a:rPr lang="en-US" sz="1500" dirty="0" err="1">
                <a:sym typeface="Wingdings" panose="05000000000000000000" pitchFamily="2" charset="2"/>
              </a:rPr>
              <a:t>pT</a:t>
            </a:r>
            <a:r>
              <a:rPr lang="en-US" sz="1500" dirty="0">
                <a:sym typeface="Wingdings" panose="05000000000000000000" pitchFamily="2" charset="2"/>
              </a:rPr>
              <a:t> change</a:t>
            </a:r>
          </a:p>
          <a:p>
            <a:pPr marL="749808" lvl="1" indent="-457200"/>
            <a:r>
              <a:rPr lang="en-US" sz="1300" dirty="0">
                <a:sym typeface="Wingdings" panose="05000000000000000000" pitchFamily="2" charset="2"/>
              </a:rPr>
              <a:t>Mainly for peripheral (‘skin effect’)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>
                <a:sym typeface="Wingdings" panose="05000000000000000000" pitchFamily="2" charset="2"/>
              </a:rPr>
              <a:t>Small changes for other observables</a:t>
            </a:r>
          </a:p>
        </p:txBody>
      </p:sp>
    </p:spTree>
    <p:extLst>
      <p:ext uri="{BB962C8B-B14F-4D97-AF65-F5344CB8AC3E}">
        <p14:creationId xmlns:p14="http://schemas.microsoft.com/office/powerpoint/2010/main" val="1004454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The neutron skin - posterior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7848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Three parameters are most sensitive to the neutron skin:</a:t>
            </a:r>
          </a:p>
          <a:p>
            <a:pPr marL="749808" lvl="1" indent="-457200"/>
            <a:r>
              <a:rPr lang="en-US" sz="1300" dirty="0"/>
              <a:t>The nucleon width and the Trento parameters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en-US" sz="1300" dirty="0"/>
              <a:t> and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q</a:t>
            </a:r>
          </a:p>
          <a:p>
            <a:pPr marL="749808" lvl="1" indent="-457200"/>
            <a:r>
              <a:rPr lang="en-US" sz="1300" dirty="0"/>
              <a:t>Small correlation with width (cross section is highly sensitive to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w</a:t>
            </a:r>
            <a:r>
              <a:rPr lang="en-US" sz="1300" dirty="0"/>
              <a:t>)</a:t>
            </a:r>
          </a:p>
          <a:p>
            <a:pPr marL="749808" lvl="1" indent="-457200"/>
            <a:r>
              <a:rPr lang="en-US" sz="1300" dirty="0"/>
              <a:t>Very strong anticorrelation with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en-US" sz="1300" dirty="0"/>
              <a:t>; centrality dependence is crucial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14</a:t>
            </a:fld>
            <a:r>
              <a:rPr lang="nl-NL" dirty="0"/>
              <a:t>/28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53ECC-51AD-9584-34DB-BC37B38E7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90" y="65532"/>
            <a:ext cx="3448525" cy="3211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892FA6-6F92-7EF4-68EE-4C2A42072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596"/>
            <a:ext cx="3422732" cy="31095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B2BD01-A8FF-4121-E013-077297CEF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161" y="3350310"/>
            <a:ext cx="3371959" cy="30538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C90597-8BC8-7793-D408-3A3BE957D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7" y="2015"/>
            <a:ext cx="4876800" cy="44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68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The neutron skin – final result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55456"/>
            <a:ext cx="7848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Transform to neutron radius minus proton radius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Final result consistent but smaller than PREX II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Uncertainty is about 20% smaller than PREX II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Cross section is crucially important, but also centrality dependence</a:t>
            </a:r>
          </a:p>
          <a:p>
            <a:pPr marL="749808" lvl="1" indent="-457200"/>
            <a:r>
              <a:rPr lang="en-US" sz="1300" dirty="0"/>
              <a:t>Important to vary Trento parameters in particular</a:t>
            </a:r>
          </a:p>
          <a:p>
            <a:pPr marL="749808" lvl="1" indent="-457200"/>
            <a:endParaRPr lang="en-US" sz="1300" dirty="0"/>
          </a:p>
          <a:p>
            <a:pPr marL="0" indent="0">
              <a:buNone/>
            </a:pPr>
            <a:r>
              <a:rPr lang="en-US" sz="1500" dirty="0"/>
              <a:t>Not competitive with weighted averages (from 14 different methods),</a:t>
            </a:r>
            <a:br>
              <a:rPr lang="en-US" sz="1500" dirty="0"/>
            </a:br>
            <a:r>
              <a:rPr lang="en-US" sz="1500" dirty="0"/>
              <a:t>but adds unique experimental determination of neutron skin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15</a:t>
            </a:fld>
            <a:r>
              <a:rPr lang="nl-NL" dirty="0"/>
              <a:t>/28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85CA0E-8D09-4382-95F4-1BE2638BE136}"/>
              </a:ext>
            </a:extLst>
          </p:cNvPr>
          <p:cNvSpPr txBox="1"/>
          <p:nvPr/>
        </p:nvSpPr>
        <p:spPr>
          <a:xfrm>
            <a:off x="0" y="6427113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PREX II, Accurate Determination of the Neutron Skin Thickness of </a:t>
            </a:r>
            <a:r>
              <a:rPr lang="en-US" sz="1100" baseline="30000" dirty="0">
                <a:solidFill>
                  <a:schemeClr val="bg1"/>
                </a:solidFill>
                <a:latin typeface="Tw Cen MT" pitchFamily="34" charset="0"/>
              </a:rPr>
              <a:t>208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Pb through Parity-Violation in Electron Scattering (2022)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James M.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Lattimer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Constraints on Nuclear Symmetry Energy Parameters (2023)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B2BD01-A8FF-4121-E013-077297CEF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896" y="33091"/>
            <a:ext cx="2151020" cy="1948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8E01FA-A8A5-2093-4BB7-59D60A7AD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9000" y="2640883"/>
            <a:ext cx="4720321" cy="281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01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713A-22BA-F084-2895-C70B6960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shape of nuclei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50A33-681F-6C2F-DD40-0FFA48014C00}"/>
              </a:ext>
            </a:extLst>
          </p:cNvPr>
          <p:cNvSpPr txBox="1"/>
          <p:nvPr/>
        </p:nvSpPr>
        <p:spPr>
          <a:xfrm>
            <a:off x="-76199" y="6324600"/>
            <a:ext cx="10896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Benjamin Bally, James Daniel Brandenburg, Giuliano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Giacalone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Ulrich Heinz,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Shengli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Huang,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Jiangoyng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Jia, Dean Lee, Yen-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Jie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Lee, Wei Li, Constantin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Loizides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Matthew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Luzum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Govert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Nijs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Jacquelyn Noronha-Hostler, Mateusz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Ploskon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WS,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Bjoern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Schenke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Chun Shen, Vittorio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Somà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Anthony Timmins,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Zhangbu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Xu and You Zhou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Imaging the initial condition of heavy-ion collisions and nuclear structure across the nuclide chart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50703-E0ED-A155-A90E-D56AE5531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667000"/>
            <a:ext cx="5049050" cy="2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40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17</a:t>
            </a:fld>
            <a:r>
              <a:rPr lang="nl-NL" dirty="0"/>
              <a:t>/28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5400" y="-535508"/>
            <a:ext cx="8458200" cy="1295400"/>
          </a:xfrm>
        </p:spPr>
        <p:txBody>
          <a:bodyPr>
            <a:normAutofit/>
          </a:bodyPr>
          <a:lstStyle/>
          <a:p>
            <a:r>
              <a:rPr lang="nl-NL" sz="3600" dirty="0"/>
              <a:t>Isobar collisions at STAR – Flow and mean </a:t>
            </a:r>
            <a:r>
              <a:rPr lang="nl-NL" sz="3600" i="1" dirty="0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nl-NL" sz="3600" i="1" baseline="-25000" dirty="0"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endParaRPr lang="nl-NL" sz="2600" i="1" baseline="-25000" dirty="0">
              <a:solidFill>
                <a:schemeClr val="accent5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DCCA035-01B6-47EE-A1C2-463134D9D604}"/>
              </a:ext>
            </a:extLst>
          </p:cNvPr>
          <p:cNvSpPr txBox="1">
            <a:spLocks/>
          </p:cNvSpPr>
          <p:nvPr/>
        </p:nvSpPr>
        <p:spPr>
          <a:xfrm>
            <a:off x="1301658" y="4652101"/>
            <a:ext cx="8774965" cy="228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Original motivation was to study Chiral Magnetic Effect (CME, not found…)</a:t>
            </a: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Turns out that the background is significant, can be studied with </a:t>
            </a:r>
            <a:r>
              <a:rPr lang="en-US" dirty="0"/>
              <a:t>hydro</a:t>
            </a:r>
            <a:r>
              <a:rPr lang="en-US" b="0" dirty="0"/>
              <a:t> 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Note that </a:t>
            </a:r>
            <a:r>
              <a:rPr lang="en-US" b="0" i="1" dirty="0" err="1"/>
              <a:t>Trajectum</a:t>
            </a:r>
            <a:r>
              <a:rPr lang="en-US" b="0" i="1" dirty="0"/>
              <a:t> </a:t>
            </a:r>
            <a:r>
              <a:rPr lang="en-US" b="0" dirty="0"/>
              <a:t>is not fitted to RHIC energies, no absolute agreement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Requires many events, percent level accuracy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64A0E-2AE4-4FC4-89ED-B3BEFE833D5B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3FD7B1-5DFA-4DCF-B5FD-055783BEB54E}"/>
              </a:ext>
            </a:extLst>
          </p:cNvPr>
          <p:cNvSpPr txBox="1"/>
          <p:nvPr/>
        </p:nvSpPr>
        <p:spPr>
          <a:xfrm>
            <a:off x="-50556" y="6469681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STAR, Search for the Chiral Magnetic Effect with Isobar Collisions at √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</a:t>
            </a:r>
            <a:r>
              <a:rPr kumimoji="0" lang="en-US" sz="1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NN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= 200 GeV by the STAR Collaboration at RHIC (sept 2021)</a:t>
            </a:r>
          </a:p>
          <a:p>
            <a:pPr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Govert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Nijs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and WS, Inferring nuclear structure from heavy isobar collisions using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Trajectum</a:t>
            </a:r>
            <a:r>
              <a:rPr lang="en-US" sz="1000" dirty="0">
                <a:solidFill>
                  <a:prstClr val="white"/>
                </a:solidFill>
                <a:latin typeface="Tw Cen MT" pitchFamily="34" charset="0"/>
              </a:rPr>
              <a:t> (2021)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F2875F-3DA8-40A0-B4EF-6EC53F60B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203" y="1062899"/>
            <a:ext cx="8485299" cy="3509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0B8EF9-E8C3-4C47-B972-DB57C9D61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36" y="2298063"/>
            <a:ext cx="878117" cy="400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F23752-DFEC-4FB8-B003-A6A8750DE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11" y="1297188"/>
            <a:ext cx="1010784" cy="352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26410A-73E1-4FE2-A95A-AFFF0D099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870440" y="554944"/>
            <a:ext cx="402144" cy="7098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50C903-92C3-4F82-8542-77F831481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593043" y="529744"/>
            <a:ext cx="370830" cy="7098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8BA743-69EA-472A-9FAD-673070EF1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564673" y="500264"/>
            <a:ext cx="349923" cy="8372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F6ACDAC-AB3E-4587-BB51-E7261610B4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502"/>
          <a:stretch/>
        </p:blipFill>
        <p:spPr>
          <a:xfrm>
            <a:off x="10070365" y="1250783"/>
            <a:ext cx="796637" cy="7968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E14BFE-9AF0-46E5-A740-F1D313C269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769"/>
          <a:stretch/>
        </p:blipFill>
        <p:spPr>
          <a:xfrm>
            <a:off x="10043286" y="2316748"/>
            <a:ext cx="792158" cy="796873"/>
          </a:xfrm>
          <a:prstGeom prst="rect">
            <a:avLst/>
          </a:prstGeom>
        </p:spPr>
      </p:pic>
      <p:pic>
        <p:nvPicPr>
          <p:cNvPr id="3" name="Picture 2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D960857-6AD5-057B-8CDE-AE92CE3A84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077" y="4135091"/>
            <a:ext cx="585667" cy="612998"/>
          </a:xfrm>
          <a:prstGeom prst="rect">
            <a:avLst/>
          </a:prstGeom>
        </p:spPr>
      </p:pic>
      <p:pic>
        <p:nvPicPr>
          <p:cNvPr id="4" name="Picture 3" descr="A picture containing ball&#10;&#10;Description automatically generated">
            <a:extLst>
              <a:ext uri="{FF2B5EF4-FFF2-40B4-BE49-F238E27FC236}">
                <a16:creationId xmlns:a16="http://schemas.microsoft.com/office/drawing/2014/main" id="{07ED6EFE-0421-B16B-EA62-2368F44E74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42" y="4214970"/>
            <a:ext cx="433031" cy="453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446EA4-8657-DE77-4515-8B88321521B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8375"/>
          <a:stretch/>
        </p:blipFill>
        <p:spPr>
          <a:xfrm>
            <a:off x="11051477" y="3505200"/>
            <a:ext cx="1140523" cy="2753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563E4-56D5-BF88-577E-D2DF931AAC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32608" y="2575344"/>
            <a:ext cx="847897" cy="305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95E41D-6FAE-A11D-D019-2C0DC18048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51477" y="1516039"/>
            <a:ext cx="986029" cy="3160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EAAB53-2FCD-32F5-42A0-88FDE2CDB292}"/>
              </a:ext>
            </a:extLst>
          </p:cNvPr>
          <p:cNvSpPr txBox="1"/>
          <p:nvPr/>
        </p:nvSpPr>
        <p:spPr>
          <a:xfrm>
            <a:off x="114136" y="3383563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Ratio</a:t>
            </a:r>
          </a:p>
        </p:txBody>
      </p:sp>
    </p:spTree>
    <p:extLst>
      <p:ext uri="{BB962C8B-B14F-4D97-AF65-F5344CB8AC3E}">
        <p14:creationId xmlns:p14="http://schemas.microsoft.com/office/powerpoint/2010/main" val="1772928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8458200" cy="1295082"/>
          </a:xfrm>
        </p:spPr>
        <p:txBody>
          <a:bodyPr>
            <a:normAutofit/>
          </a:bodyPr>
          <a:lstStyle/>
          <a:p>
            <a:r>
              <a:rPr lang="nl-NL" sz="3600" dirty="0"/>
              <a:t>Extremely ultracentral collisions</a:t>
            </a:r>
            <a:endParaRPr lang="nl-NL" sz="2600" i="1" dirty="0">
              <a:solidFill>
                <a:schemeClr val="accent5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DCCA035-01B6-47EE-A1C2-463134D9D604}"/>
              </a:ext>
            </a:extLst>
          </p:cNvPr>
          <p:cNvSpPr txBox="1">
            <a:spLocks/>
          </p:cNvSpPr>
          <p:nvPr/>
        </p:nvSpPr>
        <p:spPr>
          <a:xfrm>
            <a:off x="1127555" y="1916330"/>
            <a:ext cx="9588451" cy="359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Going to 0.01% centrality (we sample from 250M Trento events)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Excellent match v2, v3 and pt </a:t>
            </a:r>
            <a:r>
              <a:rPr lang="en-US" b="0" dirty="0" err="1"/>
              <a:t>fluct</a:t>
            </a:r>
            <a:r>
              <a:rPr lang="en-US" b="0" dirty="0"/>
              <a:t> somewhat </a:t>
            </a:r>
            <a:r>
              <a:rPr lang="en-US" b="0" dirty="0" err="1"/>
              <a:t>overpostdicted</a:t>
            </a: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Extremely </a:t>
            </a:r>
            <a:r>
              <a:rPr lang="en-US" b="0" dirty="0" err="1"/>
              <a:t>ultracentral</a:t>
            </a:r>
            <a:r>
              <a:rPr lang="en-US" b="0" dirty="0"/>
              <a:t> is ideal regime to probe nuclear structure (also: better hydro!)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18</a:t>
            </a:fld>
            <a:r>
              <a:rPr lang="nl-NL" dirty="0"/>
              <a:t>/28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64A0E-2AE4-4FC4-89ED-B3BEFE833D5B}"/>
              </a:ext>
            </a:extLst>
          </p:cNvPr>
          <p:cNvSpPr txBox="1"/>
          <p:nvPr/>
        </p:nvSpPr>
        <p:spPr>
          <a:xfrm>
            <a:off x="9213025" y="6207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3FD7B1-5DFA-4DCF-B5FD-055783BEB54E}"/>
              </a:ext>
            </a:extLst>
          </p:cNvPr>
          <p:cNvSpPr txBox="1"/>
          <p:nvPr/>
        </p:nvSpPr>
        <p:spPr>
          <a:xfrm>
            <a:off x="-65569" y="6639190"/>
            <a:ext cx="861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ATHIC2021 talk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Chunjian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Zhang,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  <a:hlinkClick r:id="rId3"/>
              </a:rPr>
              <a:t>https://drupal.star.bnl.gov/STAR/files/ATHIC_Nov_STAR_SBU_ChunjianZhang.pdf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29C8FE-52DB-4280-8EB0-AF7C74ED7425}"/>
              </a:ext>
            </a:extLst>
          </p:cNvPr>
          <p:cNvGrpSpPr/>
          <p:nvPr/>
        </p:nvGrpSpPr>
        <p:grpSpPr>
          <a:xfrm>
            <a:off x="10160541" y="3962400"/>
            <a:ext cx="1807807" cy="2273900"/>
            <a:chOff x="8382000" y="2718633"/>
            <a:chExt cx="2417407" cy="314826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5AB8C8D-05F1-4B8B-962B-8E0294F8996D}"/>
                </a:ext>
              </a:extLst>
            </p:cNvPr>
            <p:cNvGrpSpPr/>
            <p:nvPr/>
          </p:nvGrpSpPr>
          <p:grpSpPr>
            <a:xfrm>
              <a:off x="8382000" y="2718633"/>
              <a:ext cx="2233784" cy="3148260"/>
              <a:chOff x="8382000" y="2660411"/>
              <a:chExt cx="2233784" cy="314826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EECD733-0E6D-4D01-9EBF-106EA34F9F27}"/>
                  </a:ext>
                </a:extLst>
              </p:cNvPr>
              <p:cNvGrpSpPr/>
              <p:nvPr/>
            </p:nvGrpSpPr>
            <p:grpSpPr>
              <a:xfrm>
                <a:off x="8506602" y="2660411"/>
                <a:ext cx="2109182" cy="316079"/>
                <a:chOff x="9395012" y="2099922"/>
                <a:chExt cx="2109182" cy="316079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55846590-7A75-4F7B-A52D-D3DC3EDE40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656297" y="2099922"/>
                  <a:ext cx="847897" cy="305637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9BC32E5A-FFAE-4174-8077-0783066025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95012" y="2099922"/>
                  <a:ext cx="986029" cy="316079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A5D919B-5AF9-468F-ACF1-FD064148DF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84190" y="4411391"/>
                <a:ext cx="996822" cy="924683"/>
              </a:xfrm>
              <a:prstGeom prst="rect">
                <a:avLst/>
              </a:prstGeom>
            </p:spPr>
          </p:pic>
          <p:sp>
            <p:nvSpPr>
              <p:cNvPr id="30" name="Content Placeholder 3">
                <a:extLst>
                  <a:ext uri="{FF2B5EF4-FFF2-40B4-BE49-F238E27FC236}">
                    <a16:creationId xmlns:a16="http://schemas.microsoft.com/office/drawing/2014/main" id="{7834E0B3-0E52-45FB-9C6B-539FC9E465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27047" y="4035984"/>
                <a:ext cx="1226611" cy="4636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0" i="1" dirty="0">
                    <a:solidFill>
                      <a:srgbClr val="C00000"/>
                    </a:solidFill>
                  </a:rPr>
                  <a:t>Averaged</a:t>
                </a:r>
              </a:p>
            </p:txBody>
          </p:sp>
          <p:sp>
            <p:nvSpPr>
              <p:cNvPr id="31" name="Content Placeholder 3">
                <a:extLst>
                  <a:ext uri="{FF2B5EF4-FFF2-40B4-BE49-F238E27FC236}">
                    <a16:creationId xmlns:a16="http://schemas.microsoft.com/office/drawing/2014/main" id="{08C21961-4F84-4A7C-BA5B-295CD3E64F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0" y="5344995"/>
                <a:ext cx="1988611" cy="4636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0" i="1" dirty="0">
                    <a:solidFill>
                      <a:srgbClr val="C00000"/>
                    </a:solidFill>
                  </a:rPr>
                  <a:t>Fluctuating (realistic)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320E3F-41F0-4A05-BBD8-8255A5680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0801" y="4429618"/>
              <a:ext cx="1088606" cy="10046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5E3421-2AB0-4809-8168-DDBA3617C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05825" y="3062288"/>
              <a:ext cx="2242746" cy="110328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7FFF24-E30F-4BC9-B6B3-6EB4A2A9C4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999" y="3405699"/>
            <a:ext cx="8382000" cy="2880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FC8866-58F0-4A33-A520-85FB32A83E97}"/>
              </a:ext>
            </a:extLst>
          </p:cNvPr>
          <p:cNvSpPr txBox="1"/>
          <p:nvPr/>
        </p:nvSpPr>
        <p:spPr>
          <a:xfrm>
            <a:off x="10294511" y="328304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baseline="-25000" dirty="0"/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BA63CF-B510-4150-B025-0DC3A33F5035}"/>
              </a:ext>
            </a:extLst>
          </p:cNvPr>
          <p:cNvSpPr txBox="1"/>
          <p:nvPr/>
        </p:nvSpPr>
        <p:spPr>
          <a:xfrm>
            <a:off x="11196947" y="330501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baseline="-25000" dirty="0">
                <a:latin typeface="Symbol" panose="05050102010706020507" pitchFamily="18" charset="2"/>
              </a:rPr>
              <a:t>3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515193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8458200" cy="839100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C00000"/>
                </a:solidFill>
              </a:rPr>
              <a:t>Extremely </a:t>
            </a:r>
            <a:r>
              <a:rPr lang="nl-NL" sz="3600" dirty="0" err="1">
                <a:solidFill>
                  <a:srgbClr val="C00000"/>
                </a:solidFill>
              </a:rPr>
              <a:t>ultracentral</a:t>
            </a:r>
            <a:r>
              <a:rPr lang="nl-NL" sz="3600" dirty="0">
                <a:solidFill>
                  <a:srgbClr val="C00000"/>
                </a:solidFill>
              </a:rPr>
              <a:t> </a:t>
            </a:r>
            <a:r>
              <a:rPr lang="nl-NL" sz="3600" dirty="0" err="1">
                <a:solidFill>
                  <a:srgbClr val="C00000"/>
                </a:solidFill>
              </a:rPr>
              <a:t>collisions</a:t>
            </a:r>
            <a:r>
              <a:rPr lang="nl-NL" sz="3600" dirty="0">
                <a:solidFill>
                  <a:srgbClr val="C00000"/>
                </a:solidFill>
              </a:rPr>
              <a:t> at </a:t>
            </a:r>
            <a:r>
              <a:rPr lang="nl-NL" sz="3600" dirty="0" err="1">
                <a:solidFill>
                  <a:srgbClr val="C00000"/>
                </a:solidFill>
              </a:rPr>
              <a:t>the</a:t>
            </a:r>
            <a:r>
              <a:rPr lang="nl-NL" sz="3600" dirty="0">
                <a:solidFill>
                  <a:srgbClr val="C00000"/>
                </a:solidFill>
              </a:rPr>
              <a:t> LHC</a:t>
            </a:r>
            <a:endParaRPr lang="nl-NL" sz="2600" i="1" dirty="0">
              <a:solidFill>
                <a:srgbClr val="C00000"/>
              </a:solidFill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19</a:t>
            </a:fld>
            <a:r>
              <a:rPr lang="nl-NL" dirty="0"/>
              <a:t>/28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64A0E-2AE4-4FC4-89ED-B3BEFE833D5B}"/>
              </a:ext>
            </a:extLst>
          </p:cNvPr>
          <p:cNvSpPr txBox="1"/>
          <p:nvPr/>
        </p:nvSpPr>
        <p:spPr>
          <a:xfrm>
            <a:off x="9213025" y="6207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3FD7B1-5DFA-4DCF-B5FD-055783BEB54E}"/>
              </a:ext>
            </a:extLst>
          </p:cNvPr>
          <p:cNvSpPr txBox="1"/>
          <p:nvPr/>
        </p:nvSpPr>
        <p:spPr>
          <a:xfrm>
            <a:off x="-65570" y="6639190"/>
            <a:ext cx="9209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Fernando G.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Gardim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, Giuliano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Giacalone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and Jean-Yves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Ollitrault</a:t>
            </a:r>
            <a:r>
              <a:rPr lang="en-US" sz="1000" dirty="0">
                <a:solidFill>
                  <a:prstClr val="white"/>
                </a:solidFill>
                <a:latin typeface="Tw Cen MT" pitchFamily="34" charset="0"/>
              </a:rPr>
              <a:t>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The mean transverse momentum of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ultracentral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heavy-ion collisions: A new probe of hydrodynamics (2019)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0DD00CA-4160-4DEA-67E1-24C1E94A124C}"/>
              </a:ext>
            </a:extLst>
          </p:cNvPr>
          <p:cNvSpPr txBox="1">
            <a:spLocks/>
          </p:cNvSpPr>
          <p:nvPr/>
        </p:nvSpPr>
        <p:spPr>
          <a:xfrm>
            <a:off x="1143000" y="1804062"/>
            <a:ext cx="9913938" cy="50530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Unique physics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Collisions at almost zero/constant impact parameter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Constant volume, no impact parameter fluctuations, but temperature fluctuations</a:t>
            </a:r>
            <a:endParaRPr lang="en-US" i="1" dirty="0">
              <a:solidFill>
                <a:schemeClr val="accent2"/>
              </a:solidFill>
            </a:endParaRPr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Picture 21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46B305A9-C7BE-DA4B-6609-157718D01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81400"/>
            <a:ext cx="8914634" cy="261308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0F9CB6A-BE63-BE9C-0F50-7AB3B2EDCA66}"/>
              </a:ext>
            </a:extLst>
          </p:cNvPr>
          <p:cNvSpPr txBox="1">
            <a:spLocks/>
          </p:cNvSpPr>
          <p:nvPr/>
        </p:nvSpPr>
        <p:spPr>
          <a:xfrm>
            <a:off x="1295400" y="2768706"/>
            <a:ext cx="2743200" cy="839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500" dirty="0">
                <a:solidFill>
                  <a:schemeClr val="accent5"/>
                </a:solidFill>
              </a:rPr>
              <a:t>Impact parameter</a:t>
            </a:r>
            <a:endParaRPr lang="nl-NL" sz="2500" i="1" dirty="0">
              <a:solidFill>
                <a:schemeClr val="accent5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FA81A70-5B0C-A098-0F00-44555CF38C10}"/>
              </a:ext>
            </a:extLst>
          </p:cNvPr>
          <p:cNvSpPr txBox="1">
            <a:spLocks/>
          </p:cNvSpPr>
          <p:nvPr/>
        </p:nvSpPr>
        <p:spPr>
          <a:xfrm>
            <a:off x="4304917" y="2754951"/>
            <a:ext cx="2743200" cy="839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500" dirty="0" err="1">
                <a:solidFill>
                  <a:schemeClr val="accent5"/>
                </a:solidFill>
              </a:rPr>
              <a:t>Size</a:t>
            </a:r>
            <a:endParaRPr lang="nl-NL" sz="2500" i="1" dirty="0">
              <a:solidFill>
                <a:schemeClr val="accent5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CEEF16B-DBB4-3983-C709-0F8E4DB23AC1}"/>
              </a:ext>
            </a:extLst>
          </p:cNvPr>
          <p:cNvSpPr txBox="1">
            <a:spLocks/>
          </p:cNvSpPr>
          <p:nvPr/>
        </p:nvSpPr>
        <p:spPr>
          <a:xfrm>
            <a:off x="7236730" y="2768706"/>
            <a:ext cx="3431269" cy="839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500" dirty="0" err="1">
                <a:solidFill>
                  <a:schemeClr val="accent5"/>
                </a:solidFill>
              </a:rPr>
              <a:t>Temperature</a:t>
            </a:r>
            <a:r>
              <a:rPr lang="nl-NL" sz="2500" dirty="0">
                <a:solidFill>
                  <a:schemeClr val="accent5"/>
                </a:solidFill>
              </a:rPr>
              <a:t> at </a:t>
            </a:r>
            <a:r>
              <a:rPr lang="nl-NL" sz="2500" dirty="0" err="1">
                <a:solidFill>
                  <a:schemeClr val="accent5"/>
                </a:solidFill>
              </a:rPr>
              <a:t>hydro</a:t>
            </a:r>
            <a:r>
              <a:rPr lang="nl-NL" sz="2500" dirty="0">
                <a:solidFill>
                  <a:schemeClr val="accent5"/>
                </a:solidFill>
              </a:rPr>
              <a:t> start</a:t>
            </a:r>
            <a:endParaRPr lang="nl-NL" sz="2500" i="1" dirty="0">
              <a:solidFill>
                <a:schemeClr val="accent5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456FE8-BC56-9FB1-39C3-32048C9DE5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6"/>
          <a:stretch/>
        </p:blipFill>
        <p:spPr>
          <a:xfrm>
            <a:off x="10667999" y="229649"/>
            <a:ext cx="1444731" cy="14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84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</a:t>
            </a:fld>
            <a:r>
              <a:rPr lang="nl-NL" dirty="0"/>
              <a:t>/28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8077" y="364331"/>
            <a:ext cx="8382000" cy="914400"/>
          </a:xfrm>
        </p:spPr>
        <p:txBody>
          <a:bodyPr>
            <a:normAutofit/>
          </a:bodyPr>
          <a:lstStyle/>
          <a:p>
            <a:r>
              <a:rPr lang="nl-NL" sz="3200" dirty="0" err="1"/>
              <a:t>Outline</a:t>
            </a:r>
            <a:endParaRPr lang="nl-NL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316652" y="2362200"/>
            <a:ext cx="9913938" cy="505301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Three parts:</a:t>
            </a:r>
          </a:p>
          <a:p>
            <a:pPr marL="544068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Neutron skin, also as an illustration of Bayesian analyses</a:t>
            </a:r>
          </a:p>
          <a:p>
            <a:pPr marL="544068" lvl="1" indent="-342900">
              <a:lnSpc>
                <a:spcPct val="120000"/>
              </a:lnSpc>
              <a:buFont typeface="+mj-lt"/>
              <a:buAutoNum type="arabicPeriod"/>
            </a:pPr>
            <a:endParaRPr lang="en-US" dirty="0"/>
          </a:p>
          <a:p>
            <a:pPr marL="544068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dirty="0" err="1"/>
              <a:t>Ultracentral</a:t>
            </a:r>
            <a:r>
              <a:rPr lang="en-US" dirty="0"/>
              <a:t> collisions: specific and interesting physics</a:t>
            </a:r>
          </a:p>
          <a:p>
            <a:pPr marL="544068" lvl="1" indent="-342900">
              <a:lnSpc>
                <a:spcPct val="120000"/>
              </a:lnSpc>
              <a:buFont typeface="+mj-lt"/>
              <a:buAutoNum type="arabicPeriod"/>
            </a:pPr>
            <a:endParaRPr lang="en-US" dirty="0"/>
          </a:p>
          <a:p>
            <a:pPr marL="544068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The shape of nuclei and preparing for oxygen collisions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972B8A-85A9-4E40-869C-D4A856E570AA}"/>
              </a:ext>
            </a:extLst>
          </p:cNvPr>
          <p:cNvCxnSpPr/>
          <p:nvPr/>
        </p:nvCxnSpPr>
        <p:spPr>
          <a:xfrm flipV="1">
            <a:off x="1295400" y="1219200"/>
            <a:ext cx="5791200" cy="7620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10A230-3ED4-4405-8458-D3F04F5428F0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</p:spTree>
    <p:extLst>
      <p:ext uri="{BB962C8B-B14F-4D97-AF65-F5344CB8AC3E}">
        <p14:creationId xmlns:p14="http://schemas.microsoft.com/office/powerpoint/2010/main" val="3659063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8458200" cy="839100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C00000"/>
                </a:solidFill>
              </a:rPr>
              <a:t>Extremely </a:t>
            </a:r>
            <a:r>
              <a:rPr lang="nl-NL" sz="3600" dirty="0" err="1">
                <a:solidFill>
                  <a:srgbClr val="C00000"/>
                </a:solidFill>
              </a:rPr>
              <a:t>ultracentral</a:t>
            </a:r>
            <a:r>
              <a:rPr lang="nl-NL" sz="3600" dirty="0">
                <a:solidFill>
                  <a:srgbClr val="C00000"/>
                </a:solidFill>
              </a:rPr>
              <a:t> </a:t>
            </a:r>
            <a:r>
              <a:rPr lang="nl-NL" sz="3600" dirty="0" err="1">
                <a:solidFill>
                  <a:srgbClr val="C00000"/>
                </a:solidFill>
              </a:rPr>
              <a:t>collisions</a:t>
            </a:r>
            <a:r>
              <a:rPr lang="nl-NL" sz="3600" dirty="0">
                <a:solidFill>
                  <a:srgbClr val="C00000"/>
                </a:solidFill>
              </a:rPr>
              <a:t> at </a:t>
            </a:r>
            <a:r>
              <a:rPr lang="nl-NL" sz="3600" dirty="0" err="1">
                <a:solidFill>
                  <a:srgbClr val="C00000"/>
                </a:solidFill>
              </a:rPr>
              <a:t>the</a:t>
            </a:r>
            <a:r>
              <a:rPr lang="nl-NL" sz="3600" dirty="0">
                <a:solidFill>
                  <a:srgbClr val="C00000"/>
                </a:solidFill>
              </a:rPr>
              <a:t> LHC</a:t>
            </a:r>
            <a:endParaRPr lang="nl-NL" sz="2600" i="1" dirty="0">
              <a:solidFill>
                <a:srgbClr val="C00000"/>
              </a:solidFill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20</a:t>
            </a:fld>
            <a:r>
              <a:rPr lang="nl-NL" dirty="0"/>
              <a:t>/28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64A0E-2AE4-4FC4-89ED-B3BEFE833D5B}"/>
              </a:ext>
            </a:extLst>
          </p:cNvPr>
          <p:cNvSpPr txBox="1"/>
          <p:nvPr/>
        </p:nvSpPr>
        <p:spPr>
          <a:xfrm>
            <a:off x="9213025" y="6207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3FD7B1-5DFA-4DCF-B5FD-055783BEB54E}"/>
              </a:ext>
            </a:extLst>
          </p:cNvPr>
          <p:cNvSpPr txBox="1"/>
          <p:nvPr/>
        </p:nvSpPr>
        <p:spPr>
          <a:xfrm>
            <a:off x="-65570" y="6639190"/>
            <a:ext cx="9209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Fernando G.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Gardim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, Giuliano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Giacalone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and Jean-Yves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Ollitrault</a:t>
            </a:r>
            <a:r>
              <a:rPr lang="en-US" sz="1000" dirty="0">
                <a:solidFill>
                  <a:prstClr val="white"/>
                </a:solidFill>
                <a:latin typeface="Tw Cen MT" pitchFamily="34" charset="0"/>
              </a:rPr>
              <a:t>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The mean transverse momentum of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ultracentral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heavy-ion collisions: A new probe of hydrodynamics (2019)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0DD00CA-4160-4DEA-67E1-24C1E94A124C}"/>
              </a:ext>
            </a:extLst>
          </p:cNvPr>
          <p:cNvSpPr txBox="1">
            <a:spLocks/>
          </p:cNvSpPr>
          <p:nvPr/>
        </p:nvSpPr>
        <p:spPr>
          <a:xfrm>
            <a:off x="1143000" y="1804062"/>
            <a:ext cx="9913938" cy="50530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Significant reduction in uncertainty when taking ratio with 0-5% centrality class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Stronger for temperature (depends on uncertain hydro starting time)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Somewhat curious impact parameter uncertainty that is not reduced</a:t>
            </a:r>
            <a:endParaRPr lang="en-US" i="1" dirty="0">
              <a:solidFill>
                <a:schemeClr val="accent2"/>
              </a:solidFill>
            </a:endParaRPr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B305A9-C7BE-DA4B-6609-157718D01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1" y="3581400"/>
            <a:ext cx="8914631" cy="261308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0F9CB6A-BE63-BE9C-0F50-7AB3B2EDCA66}"/>
              </a:ext>
            </a:extLst>
          </p:cNvPr>
          <p:cNvSpPr txBox="1">
            <a:spLocks/>
          </p:cNvSpPr>
          <p:nvPr/>
        </p:nvSpPr>
        <p:spPr>
          <a:xfrm>
            <a:off x="1295400" y="2768706"/>
            <a:ext cx="2743200" cy="839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500" dirty="0">
                <a:solidFill>
                  <a:schemeClr val="accent5"/>
                </a:solidFill>
              </a:rPr>
              <a:t>Impact parameter</a:t>
            </a:r>
            <a:endParaRPr lang="nl-NL" sz="2500" i="1" dirty="0">
              <a:solidFill>
                <a:schemeClr val="accent5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FA81A70-5B0C-A098-0F00-44555CF38C10}"/>
              </a:ext>
            </a:extLst>
          </p:cNvPr>
          <p:cNvSpPr txBox="1">
            <a:spLocks/>
          </p:cNvSpPr>
          <p:nvPr/>
        </p:nvSpPr>
        <p:spPr>
          <a:xfrm>
            <a:off x="4304917" y="2754951"/>
            <a:ext cx="2743200" cy="839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500" dirty="0" err="1">
                <a:solidFill>
                  <a:schemeClr val="accent5"/>
                </a:solidFill>
              </a:rPr>
              <a:t>Size</a:t>
            </a:r>
            <a:endParaRPr lang="nl-NL" sz="2500" i="1" dirty="0">
              <a:solidFill>
                <a:schemeClr val="accent5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CEEF16B-DBB4-3983-C709-0F8E4DB23AC1}"/>
              </a:ext>
            </a:extLst>
          </p:cNvPr>
          <p:cNvSpPr txBox="1">
            <a:spLocks/>
          </p:cNvSpPr>
          <p:nvPr/>
        </p:nvSpPr>
        <p:spPr>
          <a:xfrm>
            <a:off x="7236730" y="2768706"/>
            <a:ext cx="3431269" cy="839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500" dirty="0" err="1">
                <a:solidFill>
                  <a:schemeClr val="accent5"/>
                </a:solidFill>
              </a:rPr>
              <a:t>Temperature</a:t>
            </a:r>
            <a:r>
              <a:rPr lang="nl-NL" sz="2500" dirty="0">
                <a:solidFill>
                  <a:schemeClr val="accent5"/>
                </a:solidFill>
              </a:rPr>
              <a:t> at </a:t>
            </a:r>
            <a:r>
              <a:rPr lang="nl-NL" sz="2500" dirty="0" err="1">
                <a:solidFill>
                  <a:schemeClr val="accent5"/>
                </a:solidFill>
              </a:rPr>
              <a:t>hydro</a:t>
            </a:r>
            <a:r>
              <a:rPr lang="nl-NL" sz="2500" dirty="0">
                <a:solidFill>
                  <a:schemeClr val="accent5"/>
                </a:solidFill>
              </a:rPr>
              <a:t> start</a:t>
            </a:r>
            <a:endParaRPr lang="nl-NL" sz="2500" i="1" dirty="0">
              <a:solidFill>
                <a:schemeClr val="accent5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456FE8-BC56-9FB1-39C3-32048C9DE5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6"/>
          <a:stretch/>
        </p:blipFill>
        <p:spPr>
          <a:xfrm>
            <a:off x="10667999" y="229649"/>
            <a:ext cx="1444731" cy="14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39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8458200" cy="839100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C00000"/>
                </a:solidFill>
              </a:rPr>
              <a:t>Extremely </a:t>
            </a:r>
            <a:r>
              <a:rPr lang="nl-NL" sz="3600" dirty="0" err="1">
                <a:solidFill>
                  <a:srgbClr val="C00000"/>
                </a:solidFill>
              </a:rPr>
              <a:t>ultracentral</a:t>
            </a:r>
            <a:r>
              <a:rPr lang="nl-NL" sz="3600" dirty="0">
                <a:solidFill>
                  <a:srgbClr val="C00000"/>
                </a:solidFill>
              </a:rPr>
              <a:t> </a:t>
            </a:r>
            <a:r>
              <a:rPr lang="nl-NL" sz="3600" dirty="0" err="1">
                <a:solidFill>
                  <a:srgbClr val="C00000"/>
                </a:solidFill>
              </a:rPr>
              <a:t>collisions</a:t>
            </a:r>
            <a:r>
              <a:rPr lang="nl-NL" sz="3600" dirty="0">
                <a:solidFill>
                  <a:srgbClr val="C00000"/>
                </a:solidFill>
              </a:rPr>
              <a:t> at </a:t>
            </a:r>
            <a:r>
              <a:rPr lang="nl-NL" sz="3600" dirty="0" err="1">
                <a:solidFill>
                  <a:srgbClr val="C00000"/>
                </a:solidFill>
              </a:rPr>
              <a:t>the</a:t>
            </a:r>
            <a:r>
              <a:rPr lang="nl-NL" sz="3600" dirty="0">
                <a:solidFill>
                  <a:srgbClr val="C00000"/>
                </a:solidFill>
              </a:rPr>
              <a:t> LHC</a:t>
            </a:r>
            <a:endParaRPr lang="nl-NL" sz="2600" i="1" dirty="0">
              <a:solidFill>
                <a:srgbClr val="C00000"/>
              </a:solidFill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21</a:t>
            </a:fld>
            <a:r>
              <a:rPr lang="nl-NL" dirty="0"/>
              <a:t>/28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64A0E-2AE4-4FC4-89ED-B3BEFE833D5B}"/>
              </a:ext>
            </a:extLst>
          </p:cNvPr>
          <p:cNvSpPr txBox="1"/>
          <p:nvPr/>
        </p:nvSpPr>
        <p:spPr>
          <a:xfrm>
            <a:off x="9213025" y="6207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3FD7B1-5DFA-4DCF-B5FD-055783BEB54E}"/>
              </a:ext>
            </a:extLst>
          </p:cNvPr>
          <p:cNvSpPr txBox="1"/>
          <p:nvPr/>
        </p:nvSpPr>
        <p:spPr>
          <a:xfrm>
            <a:off x="-76200" y="6501715"/>
            <a:ext cx="9209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Govert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Nijs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and WS, Predictions and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postdictions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for relativistic lead and oxygen collisions with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Trajectum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Fernando G.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Gardim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, Giuliano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Giacalone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and Jean-Yves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Ollitrault</a:t>
            </a:r>
            <a:r>
              <a:rPr lang="en-US" sz="1000" dirty="0">
                <a:solidFill>
                  <a:prstClr val="white"/>
                </a:solidFill>
                <a:latin typeface="Tw Cen MT" pitchFamily="34" charset="0"/>
              </a:rPr>
              <a:t>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The mean transverse momentum of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ultracentral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heavy-ion collisions: A new probe of hydrodynamics (2019)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0DD00CA-4160-4DEA-67E1-24C1E94A124C}"/>
              </a:ext>
            </a:extLst>
          </p:cNvPr>
          <p:cNvSpPr txBox="1">
            <a:spLocks/>
          </p:cNvSpPr>
          <p:nvPr/>
        </p:nvSpPr>
        <p:spPr>
          <a:xfrm>
            <a:off x="1143000" y="1804062"/>
            <a:ext cx="9913938" cy="50530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Characteristic rise in mean transverse momentum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Collective effect: thermalization, relation with temperature and entropy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Somewhat curious dip around 2%, not understood</a:t>
            </a:r>
            <a:endParaRPr lang="en-US" i="1" dirty="0">
              <a:solidFill>
                <a:schemeClr val="accent2"/>
              </a:solidFill>
            </a:endParaRPr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B305A9-C7BE-DA4B-6609-157718D01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700" y="3581400"/>
            <a:ext cx="8735233" cy="261308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0F9CB6A-BE63-BE9C-0F50-7AB3B2EDCA66}"/>
              </a:ext>
            </a:extLst>
          </p:cNvPr>
          <p:cNvSpPr txBox="1">
            <a:spLocks/>
          </p:cNvSpPr>
          <p:nvPr/>
        </p:nvSpPr>
        <p:spPr>
          <a:xfrm>
            <a:off x="1295400" y="2768706"/>
            <a:ext cx="2743200" cy="839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300" dirty="0" err="1">
                <a:solidFill>
                  <a:schemeClr val="accent5"/>
                </a:solidFill>
              </a:rPr>
              <a:t>Multiplicity</a:t>
            </a:r>
            <a:r>
              <a:rPr lang="nl-NL" sz="2300" dirty="0">
                <a:solidFill>
                  <a:schemeClr val="accent5"/>
                </a:solidFill>
              </a:rPr>
              <a:t> (</a:t>
            </a:r>
            <a:r>
              <a:rPr lang="nl-NL" sz="2300" dirty="0" err="1">
                <a:solidFill>
                  <a:schemeClr val="accent5"/>
                </a:solidFill>
              </a:rPr>
              <a:t>knee</a:t>
            </a:r>
            <a:r>
              <a:rPr lang="nl-NL" sz="2300" dirty="0">
                <a:solidFill>
                  <a:schemeClr val="accent5"/>
                </a:solidFill>
              </a:rPr>
              <a:t>)</a:t>
            </a:r>
            <a:endParaRPr lang="nl-NL" sz="2300" i="1" dirty="0">
              <a:solidFill>
                <a:schemeClr val="accent5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FA81A70-5B0C-A098-0F00-44555CF38C10}"/>
              </a:ext>
            </a:extLst>
          </p:cNvPr>
          <p:cNvSpPr txBox="1">
            <a:spLocks/>
          </p:cNvSpPr>
          <p:nvPr/>
        </p:nvSpPr>
        <p:spPr>
          <a:xfrm>
            <a:off x="4304916" y="2754951"/>
            <a:ext cx="3086483" cy="839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300" dirty="0">
                <a:solidFill>
                  <a:schemeClr val="accent5"/>
                </a:solidFill>
              </a:rPr>
              <a:t>Transverse momentum</a:t>
            </a:r>
            <a:endParaRPr lang="nl-NL" sz="2300" i="1" dirty="0">
              <a:solidFill>
                <a:schemeClr val="accent5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CEEF16B-DBB4-3983-C709-0F8E4DB23AC1}"/>
              </a:ext>
            </a:extLst>
          </p:cNvPr>
          <p:cNvSpPr txBox="1">
            <a:spLocks/>
          </p:cNvSpPr>
          <p:nvPr/>
        </p:nvSpPr>
        <p:spPr>
          <a:xfrm>
            <a:off x="7236730" y="2768706"/>
            <a:ext cx="3507470" cy="839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300" dirty="0">
                <a:solidFill>
                  <a:schemeClr val="accent5"/>
                </a:solidFill>
              </a:rPr>
              <a:t>Transverse momentum </a:t>
            </a:r>
            <a:r>
              <a:rPr lang="nl-NL" sz="2300" dirty="0" err="1">
                <a:solidFill>
                  <a:schemeClr val="accent5"/>
                </a:solidFill>
              </a:rPr>
              <a:t>vs</a:t>
            </a:r>
            <a:r>
              <a:rPr lang="nl-NL" sz="2300" dirty="0">
                <a:solidFill>
                  <a:schemeClr val="accent5"/>
                </a:solidFill>
              </a:rPr>
              <a:t> </a:t>
            </a:r>
            <a:r>
              <a:rPr lang="nl-NL" sz="2300" dirty="0" err="1">
                <a:solidFill>
                  <a:schemeClr val="accent5"/>
                </a:solidFill>
              </a:rPr>
              <a:t>N</a:t>
            </a:r>
            <a:r>
              <a:rPr lang="nl-NL" sz="2300" baseline="-25000" dirty="0" err="1">
                <a:solidFill>
                  <a:schemeClr val="accent5"/>
                </a:solidFill>
              </a:rPr>
              <a:t>ch</a:t>
            </a:r>
            <a:endParaRPr lang="nl-NL" sz="2300" i="1" baseline="-25000" dirty="0">
              <a:solidFill>
                <a:schemeClr val="accent5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456FE8-BC56-9FB1-39C3-32048C9DE5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6"/>
          <a:stretch/>
        </p:blipFill>
        <p:spPr>
          <a:xfrm>
            <a:off x="10667999" y="229649"/>
            <a:ext cx="1444731" cy="1458216"/>
          </a:xfrm>
          <a:prstGeom prst="rect">
            <a:avLst/>
          </a:prstGeom>
        </p:spPr>
      </p:pic>
      <p:pic>
        <p:nvPicPr>
          <p:cNvPr id="3" name="Picture 2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716B409-D174-86CD-BCB8-D8BF7738C7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13" y="5794017"/>
            <a:ext cx="585667" cy="612998"/>
          </a:xfrm>
          <a:prstGeom prst="rect">
            <a:avLst/>
          </a:prstGeom>
        </p:spPr>
      </p:pic>
      <p:pic>
        <p:nvPicPr>
          <p:cNvPr id="4" name="Picture 3" descr="A picture containing ball&#10;&#10;Description automatically generated">
            <a:extLst>
              <a:ext uri="{FF2B5EF4-FFF2-40B4-BE49-F238E27FC236}">
                <a16:creationId xmlns:a16="http://schemas.microsoft.com/office/drawing/2014/main" id="{4DC16E74-2B28-2F90-E6B0-743A9BABEB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851547"/>
            <a:ext cx="433031" cy="453240"/>
          </a:xfrm>
          <a:prstGeom prst="rect">
            <a:avLst/>
          </a:prstGeom>
        </p:spPr>
      </p:pic>
      <p:pic>
        <p:nvPicPr>
          <p:cNvPr id="5" name="Picture 4" descr="A picture containing ball&#10;&#10;Description automatically generated">
            <a:extLst>
              <a:ext uri="{FF2B5EF4-FFF2-40B4-BE49-F238E27FC236}">
                <a16:creationId xmlns:a16="http://schemas.microsoft.com/office/drawing/2014/main" id="{48A254F3-0926-A262-6074-D5B44E91C5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520" y="5892508"/>
            <a:ext cx="433031" cy="453240"/>
          </a:xfrm>
          <a:prstGeom prst="rect">
            <a:avLst/>
          </a:prstGeom>
        </p:spPr>
      </p:pic>
      <p:pic>
        <p:nvPicPr>
          <p:cNvPr id="6" name="Picture 5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6A6A6E3-65DF-47E8-E712-02CFB90A0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001" y="5812629"/>
            <a:ext cx="585667" cy="612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D2CA36-0794-10EC-5ABD-CE64AACD0D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1200" y="1787599"/>
            <a:ext cx="2413407" cy="142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0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8458200" cy="839100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C00000"/>
                </a:solidFill>
              </a:rPr>
              <a:t>Extremely </a:t>
            </a:r>
            <a:r>
              <a:rPr lang="nl-NL" sz="3600" dirty="0" err="1">
                <a:solidFill>
                  <a:srgbClr val="C00000"/>
                </a:solidFill>
              </a:rPr>
              <a:t>ultracentral</a:t>
            </a:r>
            <a:r>
              <a:rPr lang="nl-NL" sz="3600" dirty="0">
                <a:solidFill>
                  <a:srgbClr val="C00000"/>
                </a:solidFill>
              </a:rPr>
              <a:t> </a:t>
            </a:r>
            <a:r>
              <a:rPr lang="nl-NL" sz="3600" dirty="0" err="1">
                <a:solidFill>
                  <a:srgbClr val="C00000"/>
                </a:solidFill>
              </a:rPr>
              <a:t>collisions</a:t>
            </a:r>
            <a:r>
              <a:rPr lang="nl-NL" sz="3600" dirty="0">
                <a:solidFill>
                  <a:srgbClr val="C00000"/>
                </a:solidFill>
              </a:rPr>
              <a:t> at </a:t>
            </a:r>
            <a:r>
              <a:rPr lang="nl-NL" sz="3600" dirty="0" err="1">
                <a:solidFill>
                  <a:srgbClr val="C00000"/>
                </a:solidFill>
              </a:rPr>
              <a:t>the</a:t>
            </a:r>
            <a:r>
              <a:rPr lang="nl-NL" sz="3600" dirty="0">
                <a:solidFill>
                  <a:srgbClr val="C00000"/>
                </a:solidFill>
              </a:rPr>
              <a:t> LHC</a:t>
            </a:r>
            <a:endParaRPr lang="nl-NL" sz="2600" i="1" dirty="0">
              <a:solidFill>
                <a:srgbClr val="C00000"/>
              </a:solidFill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22</a:t>
            </a:fld>
            <a:r>
              <a:rPr lang="nl-NL" dirty="0"/>
              <a:t>/28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64A0E-2AE4-4FC4-89ED-B3BEFE833D5B}"/>
              </a:ext>
            </a:extLst>
          </p:cNvPr>
          <p:cNvSpPr txBox="1"/>
          <p:nvPr/>
        </p:nvSpPr>
        <p:spPr>
          <a:xfrm>
            <a:off x="9213025" y="6207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3FD7B1-5DFA-4DCF-B5FD-055783BEB54E}"/>
              </a:ext>
            </a:extLst>
          </p:cNvPr>
          <p:cNvSpPr txBox="1"/>
          <p:nvPr/>
        </p:nvSpPr>
        <p:spPr>
          <a:xfrm>
            <a:off x="-76200" y="6600896"/>
            <a:ext cx="9209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Rupam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Samanta,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Somadutta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Bhatta,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Jiangyong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Jia, Matthew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Luzum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and Jean-Yves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Ollitrault</a:t>
            </a:r>
            <a:r>
              <a:rPr lang="en-US" sz="1000" dirty="0">
                <a:solidFill>
                  <a:prstClr val="white"/>
                </a:solidFill>
                <a:latin typeface="Tw Cen MT" pitchFamily="34" charset="0"/>
              </a:rPr>
              <a:t>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Thermalization at the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femtoscale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seen in high-energy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Pb+Pb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collision (2023)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0DD00CA-4160-4DEA-67E1-24C1E94A124C}"/>
              </a:ext>
            </a:extLst>
          </p:cNvPr>
          <p:cNvSpPr txBox="1">
            <a:spLocks/>
          </p:cNvSpPr>
          <p:nvPr/>
        </p:nvSpPr>
        <p:spPr>
          <a:xfrm>
            <a:off x="1143000" y="1804062"/>
            <a:ext cx="9913938" cy="50530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Characteristic decrease in </a:t>
            </a:r>
            <a:r>
              <a:rPr lang="en-US" dirty="0" err="1"/>
              <a:t>pT</a:t>
            </a:r>
            <a:r>
              <a:rPr lang="en-US" dirty="0"/>
              <a:t> fluctuations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Below ~1% centrality the impact parameter doesn’t vary anymore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Subtle but physically important `bend’</a:t>
            </a:r>
            <a:endParaRPr lang="en-US" i="1" dirty="0">
              <a:solidFill>
                <a:schemeClr val="accent2"/>
              </a:solidFill>
            </a:endParaRPr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B305A9-C7BE-DA4B-6609-157718D01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700" y="3581400"/>
            <a:ext cx="8735233" cy="261308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0F9CB6A-BE63-BE9C-0F50-7AB3B2EDCA66}"/>
              </a:ext>
            </a:extLst>
          </p:cNvPr>
          <p:cNvSpPr txBox="1">
            <a:spLocks/>
          </p:cNvSpPr>
          <p:nvPr/>
        </p:nvSpPr>
        <p:spPr>
          <a:xfrm>
            <a:off x="1295400" y="2768706"/>
            <a:ext cx="2743200" cy="839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300" dirty="0" err="1">
                <a:solidFill>
                  <a:schemeClr val="accent5"/>
                </a:solidFill>
              </a:rPr>
              <a:t>Multiplicity</a:t>
            </a:r>
            <a:r>
              <a:rPr lang="nl-NL" sz="2300" dirty="0">
                <a:solidFill>
                  <a:schemeClr val="accent5"/>
                </a:solidFill>
              </a:rPr>
              <a:t> (</a:t>
            </a:r>
            <a:r>
              <a:rPr lang="nl-NL" sz="2300" dirty="0" err="1">
                <a:solidFill>
                  <a:schemeClr val="accent5"/>
                </a:solidFill>
              </a:rPr>
              <a:t>knee</a:t>
            </a:r>
            <a:r>
              <a:rPr lang="nl-NL" sz="2300" dirty="0">
                <a:solidFill>
                  <a:schemeClr val="accent5"/>
                </a:solidFill>
              </a:rPr>
              <a:t>)</a:t>
            </a:r>
            <a:endParaRPr lang="nl-NL" sz="2300" i="1" dirty="0">
              <a:solidFill>
                <a:schemeClr val="accent5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FA81A70-5B0C-A098-0F00-44555CF38C10}"/>
              </a:ext>
            </a:extLst>
          </p:cNvPr>
          <p:cNvSpPr txBox="1">
            <a:spLocks/>
          </p:cNvSpPr>
          <p:nvPr/>
        </p:nvSpPr>
        <p:spPr>
          <a:xfrm>
            <a:off x="4304916" y="2754951"/>
            <a:ext cx="3086483" cy="839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300" dirty="0" err="1">
                <a:solidFill>
                  <a:schemeClr val="accent5"/>
                </a:solidFill>
              </a:rPr>
              <a:t>pT</a:t>
            </a:r>
            <a:r>
              <a:rPr lang="nl-NL" sz="2300" dirty="0">
                <a:solidFill>
                  <a:schemeClr val="accent5"/>
                </a:solidFill>
              </a:rPr>
              <a:t> </a:t>
            </a:r>
            <a:r>
              <a:rPr lang="nl-NL" sz="2300" dirty="0" err="1">
                <a:solidFill>
                  <a:schemeClr val="accent5"/>
                </a:solidFill>
              </a:rPr>
              <a:t>fluctuations</a:t>
            </a:r>
            <a:endParaRPr lang="nl-NL" sz="2300" i="1" dirty="0">
              <a:solidFill>
                <a:schemeClr val="accent5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CEEF16B-DBB4-3983-C709-0F8E4DB23AC1}"/>
              </a:ext>
            </a:extLst>
          </p:cNvPr>
          <p:cNvSpPr txBox="1">
            <a:spLocks/>
          </p:cNvSpPr>
          <p:nvPr/>
        </p:nvSpPr>
        <p:spPr>
          <a:xfrm>
            <a:off x="7236730" y="2768706"/>
            <a:ext cx="3507470" cy="839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300" dirty="0" err="1">
                <a:solidFill>
                  <a:schemeClr val="accent5"/>
                </a:solidFill>
              </a:rPr>
              <a:t>pT</a:t>
            </a:r>
            <a:r>
              <a:rPr lang="nl-NL" sz="2300" dirty="0">
                <a:solidFill>
                  <a:schemeClr val="accent5"/>
                </a:solidFill>
              </a:rPr>
              <a:t> </a:t>
            </a:r>
            <a:r>
              <a:rPr lang="nl-NL" sz="2300" dirty="0" err="1">
                <a:solidFill>
                  <a:schemeClr val="accent5"/>
                </a:solidFill>
              </a:rPr>
              <a:t>fluctuations</a:t>
            </a:r>
            <a:r>
              <a:rPr lang="nl-NL" sz="2300" dirty="0">
                <a:solidFill>
                  <a:schemeClr val="accent5"/>
                </a:solidFill>
              </a:rPr>
              <a:t> </a:t>
            </a:r>
            <a:r>
              <a:rPr lang="nl-NL" sz="2300" dirty="0" err="1">
                <a:solidFill>
                  <a:schemeClr val="accent5"/>
                </a:solidFill>
              </a:rPr>
              <a:t>vs</a:t>
            </a:r>
            <a:r>
              <a:rPr lang="nl-NL" sz="2300" dirty="0">
                <a:solidFill>
                  <a:schemeClr val="accent5"/>
                </a:solidFill>
              </a:rPr>
              <a:t> </a:t>
            </a:r>
            <a:r>
              <a:rPr lang="nl-NL" sz="2300" dirty="0" err="1">
                <a:solidFill>
                  <a:schemeClr val="accent5"/>
                </a:solidFill>
              </a:rPr>
              <a:t>N</a:t>
            </a:r>
            <a:r>
              <a:rPr lang="nl-NL" sz="2300" baseline="-25000" dirty="0" err="1">
                <a:solidFill>
                  <a:schemeClr val="accent5"/>
                </a:solidFill>
              </a:rPr>
              <a:t>ch</a:t>
            </a:r>
            <a:endParaRPr lang="nl-NL" sz="2300" i="1" baseline="-25000" dirty="0">
              <a:solidFill>
                <a:schemeClr val="accent5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456FE8-BC56-9FB1-39C3-32048C9DE5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6"/>
          <a:stretch/>
        </p:blipFill>
        <p:spPr>
          <a:xfrm>
            <a:off x="10667999" y="229649"/>
            <a:ext cx="1444731" cy="1458216"/>
          </a:xfrm>
          <a:prstGeom prst="rect">
            <a:avLst/>
          </a:prstGeom>
        </p:spPr>
      </p:pic>
      <p:pic>
        <p:nvPicPr>
          <p:cNvPr id="3" name="Picture 2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716B409-D174-86CD-BCB8-D8BF7738C7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13" y="5794017"/>
            <a:ext cx="585667" cy="612998"/>
          </a:xfrm>
          <a:prstGeom prst="rect">
            <a:avLst/>
          </a:prstGeom>
        </p:spPr>
      </p:pic>
      <p:pic>
        <p:nvPicPr>
          <p:cNvPr id="4" name="Picture 3" descr="A picture containing ball&#10;&#10;Description automatically generated">
            <a:extLst>
              <a:ext uri="{FF2B5EF4-FFF2-40B4-BE49-F238E27FC236}">
                <a16:creationId xmlns:a16="http://schemas.microsoft.com/office/drawing/2014/main" id="{4DC16E74-2B28-2F90-E6B0-743A9BABEB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851547"/>
            <a:ext cx="433031" cy="453240"/>
          </a:xfrm>
          <a:prstGeom prst="rect">
            <a:avLst/>
          </a:prstGeom>
        </p:spPr>
      </p:pic>
      <p:pic>
        <p:nvPicPr>
          <p:cNvPr id="5" name="Picture 4" descr="A picture containing ball&#10;&#10;Description automatically generated">
            <a:extLst>
              <a:ext uri="{FF2B5EF4-FFF2-40B4-BE49-F238E27FC236}">
                <a16:creationId xmlns:a16="http://schemas.microsoft.com/office/drawing/2014/main" id="{48A254F3-0926-A262-6074-D5B44E91C5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520" y="5892508"/>
            <a:ext cx="433031" cy="453240"/>
          </a:xfrm>
          <a:prstGeom prst="rect">
            <a:avLst/>
          </a:prstGeom>
        </p:spPr>
      </p:pic>
      <p:pic>
        <p:nvPicPr>
          <p:cNvPr id="6" name="Picture 5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6A6A6E3-65DF-47E8-E712-02CFB90A0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001" y="5812629"/>
            <a:ext cx="585667" cy="61299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DC8BB-F5AB-5B5B-2271-84AB668D0784}"/>
              </a:ext>
            </a:extLst>
          </p:cNvPr>
          <p:cNvCxnSpPr/>
          <p:nvPr/>
        </p:nvCxnSpPr>
        <p:spPr>
          <a:xfrm>
            <a:off x="5105400" y="2895600"/>
            <a:ext cx="4027969" cy="1447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588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069" y="233230"/>
            <a:ext cx="10714724" cy="1295082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accent5"/>
                </a:solidFill>
              </a:rPr>
              <a:t>Bonus slide</a:t>
            </a:r>
            <a:endParaRPr lang="nl-NL" sz="2600" dirty="0">
              <a:solidFill>
                <a:schemeClr val="accent5"/>
              </a:solidFill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23</a:t>
            </a:fld>
            <a:r>
              <a:rPr lang="nl-NL" dirty="0"/>
              <a:t>/28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64A0E-2AE4-4FC4-89ED-B3BEFE833D5B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0841F10-CA3E-5456-FFCE-9456D08393FF}"/>
              </a:ext>
            </a:extLst>
          </p:cNvPr>
          <p:cNvSpPr txBox="1">
            <a:spLocks/>
          </p:cNvSpPr>
          <p:nvPr/>
        </p:nvSpPr>
        <p:spPr>
          <a:xfrm>
            <a:off x="1120493" y="1915750"/>
            <a:ext cx="9906000" cy="48768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Several systems with MAP settings (systematic analysis with ratios for some to appear)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88142-0798-CD45-603E-E6D97C1E9C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362200"/>
            <a:ext cx="12191998" cy="3983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71D6B7-0927-3EA2-2530-5E52A634D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647" y="0"/>
            <a:ext cx="4455160" cy="184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00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707" y="-173937"/>
            <a:ext cx="10442448" cy="1295082"/>
          </a:xfrm>
        </p:spPr>
        <p:txBody>
          <a:bodyPr>
            <a:normAutofit/>
          </a:bodyPr>
          <a:lstStyle/>
          <a:p>
            <a:r>
              <a:rPr lang="en-US" sz="2800" baseline="30000" dirty="0">
                <a:solidFill>
                  <a:srgbClr val="C00000"/>
                </a:solidFill>
              </a:rPr>
              <a:t>16</a:t>
            </a:r>
            <a:r>
              <a:rPr lang="en-US" sz="2800" dirty="0">
                <a:solidFill>
                  <a:srgbClr val="C00000"/>
                </a:solidFill>
              </a:rPr>
              <a:t>Oxygen and </a:t>
            </a:r>
            <a:r>
              <a:rPr lang="en-US" sz="2800" baseline="30000" dirty="0">
                <a:solidFill>
                  <a:srgbClr val="C00000"/>
                </a:solidFill>
              </a:rPr>
              <a:t>20</a:t>
            </a:r>
            <a:r>
              <a:rPr lang="en-US" sz="2800" dirty="0">
                <a:solidFill>
                  <a:srgbClr val="C00000"/>
                </a:solidFill>
              </a:rPr>
              <a:t>Neon nuclear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64304"/>
            <a:ext cx="7112769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Do we understand and/or need to understand the shape of O and Ne?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sz="1600" dirty="0"/>
              <a:t>Naively it seems so: large uncertainty</a:t>
            </a:r>
            <a:endParaRPr lang="en-US" sz="1600" i="1" baseline="-25000" dirty="0"/>
          </a:p>
          <a:p>
            <a:pPr marL="749808" lvl="1" indent="-457200">
              <a:lnSpc>
                <a:spcPct val="125000"/>
              </a:lnSpc>
            </a:pPr>
            <a:r>
              <a:rPr lang="en-US" sz="1600" dirty="0"/>
              <a:t>Interesting by itself: combination of 4 or 5 alpha particles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sz="1500" dirty="0"/>
              <a:t>Work in progress: state-of-the-art Projected Generator Coordinate Method (PGCM) results:</a:t>
            </a:r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24</a:t>
            </a:fld>
            <a:r>
              <a:rPr lang="nl-NL" dirty="0"/>
              <a:t>/28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CD9D089-9A5B-B563-3BD4-D72AA81D7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0"/>
            <a:ext cx="3212995" cy="15679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A0C487-B306-3D9F-B5D6-A4AB2AAAC186}"/>
              </a:ext>
            </a:extLst>
          </p:cNvPr>
          <p:cNvSpPr txBox="1"/>
          <p:nvPr/>
        </p:nvSpPr>
        <p:spPr>
          <a:xfrm>
            <a:off x="0" y="6489868"/>
            <a:ext cx="87680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Mikael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Frosini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Thomas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Duguet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Jean-Paul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Ebran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Benjamin Bally, Tobias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Mongelli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Tomás R. Rodríguez, Robert Roth, Vittorio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Somà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Multi-reference many-body perturbation theory for nuclei II -- Ab initio study of neon isotopes via PGCM and IM-NCSM calculations (2021)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DB727-1559-865C-1EB2-D379AF458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402" y="3660151"/>
            <a:ext cx="2581662" cy="23824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D3590-E243-476B-E88D-91690D6087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81400"/>
            <a:ext cx="2667000" cy="2461212"/>
          </a:xfrm>
          <a:prstGeom prst="rect">
            <a:avLst/>
          </a:prstGeom>
        </p:spPr>
      </p:pic>
      <p:pic>
        <p:nvPicPr>
          <p:cNvPr id="14" name="Picture 13" descr="A picture containing text, line, screenshot, font&#10;&#10;Description automatically generated">
            <a:extLst>
              <a:ext uri="{FF2B5EF4-FFF2-40B4-BE49-F238E27FC236}">
                <a16:creationId xmlns:a16="http://schemas.microsoft.com/office/drawing/2014/main" id="{99DF8559-DD76-7872-CCC6-6976AFB09B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232266"/>
            <a:ext cx="3702262" cy="359298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85D209C-6CDD-1CD5-582F-F8AB10558685}"/>
              </a:ext>
            </a:extLst>
          </p:cNvPr>
          <p:cNvSpPr txBox="1">
            <a:spLocks/>
          </p:cNvSpPr>
          <p:nvPr/>
        </p:nvSpPr>
        <p:spPr>
          <a:xfrm>
            <a:off x="1676400" y="2355562"/>
            <a:ext cx="10442448" cy="12950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baseline="30000" dirty="0">
                <a:solidFill>
                  <a:schemeClr val="accent5"/>
                </a:solidFill>
              </a:rPr>
              <a:t>20</a:t>
            </a:r>
            <a:r>
              <a:rPr lang="en-US" sz="2300" dirty="0">
                <a:solidFill>
                  <a:schemeClr val="accent5"/>
                </a:solidFill>
              </a:rPr>
              <a:t>Neon</a:t>
            </a:r>
            <a:r>
              <a:rPr lang="en-US" sz="2300" baseline="30000" dirty="0">
                <a:solidFill>
                  <a:schemeClr val="accent5"/>
                </a:solidFill>
              </a:rPr>
              <a:t>			16</a:t>
            </a:r>
            <a:r>
              <a:rPr lang="en-US" sz="2300" dirty="0">
                <a:solidFill>
                  <a:schemeClr val="accent5"/>
                </a:solidFill>
              </a:rPr>
              <a:t>Oxygen 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BF498B-96BD-040E-24EC-97CED4C583FC}"/>
              </a:ext>
            </a:extLst>
          </p:cNvPr>
          <p:cNvSpPr txBox="1"/>
          <p:nvPr/>
        </p:nvSpPr>
        <p:spPr>
          <a:xfrm>
            <a:off x="4191000" y="5943600"/>
            <a:ext cx="340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Work in process with B. Bally et al</a:t>
            </a:r>
          </a:p>
        </p:txBody>
      </p:sp>
    </p:spTree>
    <p:extLst>
      <p:ext uri="{BB962C8B-B14F-4D97-AF65-F5344CB8AC3E}">
        <p14:creationId xmlns:p14="http://schemas.microsoft.com/office/powerpoint/2010/main" val="2532946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011" y="272885"/>
            <a:ext cx="10442448" cy="1295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Systematic uncertainty could be a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0011" y="1756159"/>
            <a:ext cx="8229600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What about the systematics?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600" dirty="0"/>
              <a:t>Barely significant difference between Oxygen and Neon elliptic flow within systematics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600" b="1" dirty="0"/>
              <a:t>The ratio</a:t>
            </a:r>
            <a:r>
              <a:rPr lang="en-US" sz="1600" dirty="0"/>
              <a:t>, however, is accurate at percent level (!). Sweet spot at ~25% centrality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600" dirty="0"/>
              <a:t>But does it help us? Is the ratio what we need for nuclear structure?</a:t>
            </a:r>
          </a:p>
          <a:p>
            <a:pPr marL="749808" lvl="1" indent="-457200">
              <a:lnSpc>
                <a:spcPct val="100000"/>
              </a:lnSpc>
            </a:pPr>
            <a:endParaRPr lang="en-US" sz="1600" dirty="0"/>
          </a:p>
          <a:p>
            <a:pPr marL="749808" lvl="1" indent="-457200">
              <a:lnSpc>
                <a:spcPct val="100000"/>
              </a:lnSpc>
            </a:pPr>
            <a:endParaRPr lang="en-US" sz="1600" dirty="0"/>
          </a:p>
          <a:p>
            <a:pPr marL="749808" lvl="1" indent="-457200">
              <a:lnSpc>
                <a:spcPct val="100000"/>
              </a:lnSpc>
            </a:pPr>
            <a:endParaRPr lang="en-US" sz="1600" dirty="0"/>
          </a:p>
          <a:p>
            <a:pPr marL="749808" lvl="1" indent="-457200">
              <a:lnSpc>
                <a:spcPct val="100000"/>
              </a:lnSpc>
            </a:pPr>
            <a:endParaRPr lang="en-US" sz="1600" dirty="0"/>
          </a:p>
          <a:p>
            <a:pPr marL="749808" lvl="1" indent="-457200">
              <a:lnSpc>
                <a:spcPct val="100000"/>
              </a:lnSpc>
            </a:pPr>
            <a:endParaRPr lang="en-US" sz="1600" dirty="0"/>
          </a:p>
          <a:p>
            <a:pPr marL="749808" lvl="1" indent="-457200">
              <a:lnSpc>
                <a:spcPct val="100000"/>
              </a:lnSpc>
            </a:pPr>
            <a:endParaRPr lang="en-US" sz="1600" dirty="0"/>
          </a:p>
          <a:p>
            <a:pPr marL="749808" lvl="1" indent="-457200">
              <a:lnSpc>
                <a:spcPct val="100000"/>
              </a:lnSpc>
            </a:pPr>
            <a:endParaRPr lang="en-US" sz="1600" dirty="0"/>
          </a:p>
          <a:p>
            <a:pPr marL="749808" lvl="1" indent="-457200">
              <a:lnSpc>
                <a:spcPct val="100000"/>
              </a:lnSpc>
            </a:pPr>
            <a:endParaRPr lang="en-US" sz="1600" dirty="0"/>
          </a:p>
          <a:p>
            <a:pPr marL="749808" lvl="1" indent="-457200">
              <a:lnSpc>
                <a:spcPct val="100000"/>
              </a:lnSpc>
            </a:pPr>
            <a:endParaRPr lang="en-US" sz="1600" dirty="0"/>
          </a:p>
          <a:p>
            <a:pPr marL="749808" lvl="1" indent="-457200">
              <a:lnSpc>
                <a:spcPct val="100000"/>
              </a:lnSpc>
            </a:pPr>
            <a:endParaRPr lang="en-US" sz="1600" dirty="0"/>
          </a:p>
          <a:p>
            <a:pPr marL="749808" lvl="1" indent="-457200">
              <a:lnSpc>
                <a:spcPct val="100000"/>
              </a:lnSpc>
            </a:pPr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25</a:t>
            </a:fld>
            <a:r>
              <a:rPr lang="nl-NL" dirty="0"/>
              <a:t>/28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CD9D089-9A5B-B563-3BD4-D72AA81D7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0"/>
            <a:ext cx="3212995" cy="15679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A0C487-B306-3D9F-B5D6-A4AB2AAAC186}"/>
              </a:ext>
            </a:extLst>
          </p:cNvPr>
          <p:cNvSpPr txBox="1"/>
          <p:nvPr/>
        </p:nvSpPr>
        <p:spPr>
          <a:xfrm>
            <a:off x="0" y="6489868"/>
            <a:ext cx="87680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Mikael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Frosini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Thomas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Duguet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Jean-Paul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Ebran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Benjamin Bally, Tobias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Mongelli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Tomás R. Rodríguez, Robert Roth, Vittorio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Somà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Multi-reference many-body perturbation theory for nuclei II -- Ab initio study of neon isotopes via PGCM and IM-NCSM calculations (2021)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8A49A2E-149D-1BAF-97C0-352CEFA81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65" y="3143193"/>
            <a:ext cx="7321497" cy="3250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8B7DF1-B3A0-A5E0-FC9B-141CD44F1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9545" y="1760513"/>
            <a:ext cx="2719660" cy="26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82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10442448" cy="1295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Systematic uncertainty potentially a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667000"/>
            <a:ext cx="5791200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v</a:t>
            </a:r>
            <a:r>
              <a:rPr lang="en-US" sz="1800" baseline="-25000" dirty="0"/>
              <a:t>2</a:t>
            </a:r>
            <a:r>
              <a:rPr lang="en-US" sz="1800" dirty="0"/>
              <a:t>{2} (much) smaller when applying a </a:t>
            </a:r>
            <a:r>
              <a:rPr lang="en-US" sz="1800" dirty="0">
                <a:latin typeface="Symbol" panose="05050102010706020507" pitchFamily="18" charset="2"/>
              </a:rPr>
              <a:t>Dh</a:t>
            </a:r>
            <a:r>
              <a:rPr lang="en-US" sz="1800" dirty="0"/>
              <a:t> cut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sz="1600" dirty="0"/>
              <a:t>More of a theoretical worry than an experimental one </a:t>
            </a:r>
            <a:br>
              <a:rPr lang="en-US" sz="1600" dirty="0"/>
            </a:br>
            <a:r>
              <a:rPr lang="en-US" sz="1600" dirty="0"/>
              <a:t>(at least for CMS and ATLAS)</a:t>
            </a:r>
            <a:endParaRPr lang="en-US" sz="1600" i="1" baseline="-25000" dirty="0"/>
          </a:p>
          <a:p>
            <a:pPr marL="749808" lvl="1" indent="-457200">
              <a:lnSpc>
                <a:spcPct val="125000"/>
              </a:lnSpc>
            </a:pPr>
            <a:r>
              <a:rPr lang="en-US" sz="1600" dirty="0"/>
              <a:t>Also straightforward (but expensive…) to solve theoretically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sz="1600" dirty="0"/>
              <a:t>Ratios quite robust, at least for central collisions</a:t>
            </a:r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26</a:t>
            </a:fld>
            <a:r>
              <a:rPr lang="nl-NL" dirty="0"/>
              <a:t>/28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A0C487-B306-3D9F-B5D6-A4AB2AAAC186}"/>
              </a:ext>
            </a:extLst>
          </p:cNvPr>
          <p:cNvSpPr txBox="1"/>
          <p:nvPr/>
        </p:nvSpPr>
        <p:spPr>
          <a:xfrm>
            <a:off x="0" y="6591215"/>
            <a:ext cx="8768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See also talk at Hard Probes 2023</a:t>
            </a:r>
          </a:p>
        </p:txBody>
      </p:sp>
      <p:pic>
        <p:nvPicPr>
          <p:cNvPr id="12" name="Picture 11" descr="A picture containing text, line, font, diagram&#10;&#10;Description automatically generated">
            <a:extLst>
              <a:ext uri="{FF2B5EF4-FFF2-40B4-BE49-F238E27FC236}">
                <a16:creationId xmlns:a16="http://schemas.microsoft.com/office/drawing/2014/main" id="{548EC729-A212-66A8-B728-25E1CF18A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415626"/>
            <a:ext cx="3881919" cy="3767334"/>
          </a:xfrm>
          <a:prstGeom prst="rect">
            <a:avLst/>
          </a:prstGeom>
        </p:spPr>
      </p:pic>
      <p:pic>
        <p:nvPicPr>
          <p:cNvPr id="14" name="Picture 13" descr="A picture containing text, line, screenshot, font&#10;&#10;Description automatically generated">
            <a:extLst>
              <a:ext uri="{FF2B5EF4-FFF2-40B4-BE49-F238E27FC236}">
                <a16:creationId xmlns:a16="http://schemas.microsoft.com/office/drawing/2014/main" id="{99DF8559-DD76-7872-CCC6-6976AFB09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458" y="24143"/>
            <a:ext cx="2291542" cy="22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71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10442448" cy="1295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Resonance decays are potentially a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667000"/>
            <a:ext cx="5791200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v</a:t>
            </a:r>
            <a:r>
              <a:rPr lang="en-US" sz="1800" baseline="-25000" dirty="0"/>
              <a:t>2</a:t>
            </a:r>
            <a:r>
              <a:rPr lang="en-US" sz="1800" dirty="0"/>
              <a:t>{2} (much) smaller when applying a </a:t>
            </a:r>
            <a:r>
              <a:rPr lang="en-US" sz="1800" dirty="0">
                <a:latin typeface="Symbol" panose="05050102010706020507" pitchFamily="18" charset="2"/>
              </a:rPr>
              <a:t>Dh</a:t>
            </a:r>
            <a:r>
              <a:rPr lang="en-US" sz="1800" dirty="0"/>
              <a:t> cut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sz="1600" dirty="0"/>
              <a:t>More of a theoretical worry than an experimental one </a:t>
            </a:r>
            <a:br>
              <a:rPr lang="en-US" sz="1600" dirty="0"/>
            </a:br>
            <a:r>
              <a:rPr lang="en-US" sz="1600" dirty="0"/>
              <a:t>(at least for CMS and ATLAS)</a:t>
            </a:r>
            <a:endParaRPr lang="en-US" sz="1600" i="1" baseline="-25000" dirty="0"/>
          </a:p>
          <a:p>
            <a:pPr marL="749808" lvl="1" indent="-457200">
              <a:lnSpc>
                <a:spcPct val="125000"/>
              </a:lnSpc>
            </a:pPr>
            <a:r>
              <a:rPr lang="en-US" sz="1600" dirty="0"/>
              <a:t>Also straightforward (but expensive…) to solve theoretically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sz="1600" dirty="0"/>
              <a:t>Ratios quite robust, at least for central collisions</a:t>
            </a:r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Also subtleties how to impose </a:t>
            </a:r>
            <a:r>
              <a:rPr lang="en-US" sz="1800" dirty="0" err="1"/>
              <a:t>d</a:t>
            </a:r>
            <a:r>
              <a:rPr lang="en-US" sz="1800" baseline="-25000" dirty="0" err="1"/>
              <a:t>min</a:t>
            </a:r>
            <a:r>
              <a:rPr lang="en-US" sz="1800" dirty="0"/>
              <a:t> …</a:t>
            </a:r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749808" lvl="1" indent="-457200">
              <a:lnSpc>
                <a:spcPct val="125000"/>
              </a:lnSpc>
            </a:pPr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27</a:t>
            </a:fld>
            <a:r>
              <a:rPr lang="nl-NL" dirty="0"/>
              <a:t>/28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A0C487-B306-3D9F-B5D6-A4AB2AAAC186}"/>
              </a:ext>
            </a:extLst>
          </p:cNvPr>
          <p:cNvSpPr txBox="1"/>
          <p:nvPr/>
        </p:nvSpPr>
        <p:spPr>
          <a:xfrm>
            <a:off x="0" y="6591215"/>
            <a:ext cx="8768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See also talk at Hard Probes 2023</a:t>
            </a:r>
          </a:p>
        </p:txBody>
      </p:sp>
      <p:pic>
        <p:nvPicPr>
          <p:cNvPr id="12" name="Picture 11" descr="A picture containing text, line, font, diagram&#10;&#10;Description automatically generated">
            <a:extLst>
              <a:ext uri="{FF2B5EF4-FFF2-40B4-BE49-F238E27FC236}">
                <a16:creationId xmlns:a16="http://schemas.microsoft.com/office/drawing/2014/main" id="{548EC729-A212-66A8-B728-25E1CF18A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415626"/>
            <a:ext cx="3881919" cy="3767334"/>
          </a:xfrm>
          <a:prstGeom prst="rect">
            <a:avLst/>
          </a:prstGeom>
        </p:spPr>
      </p:pic>
      <p:pic>
        <p:nvPicPr>
          <p:cNvPr id="14" name="Picture 13" descr="A picture containing text, line, screenshot, font&#10;&#10;Description automatically generated">
            <a:extLst>
              <a:ext uri="{FF2B5EF4-FFF2-40B4-BE49-F238E27FC236}">
                <a16:creationId xmlns:a16="http://schemas.microsoft.com/office/drawing/2014/main" id="{99DF8559-DD76-7872-CCC6-6976AFB09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458" y="24143"/>
            <a:ext cx="2291542" cy="22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53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28</a:t>
            </a:fld>
            <a:r>
              <a:rPr lang="nl-NL" dirty="0"/>
              <a:t>/28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268287"/>
            <a:ext cx="8382000" cy="914400"/>
          </a:xfrm>
        </p:spPr>
        <p:txBody>
          <a:bodyPr>
            <a:normAutofit/>
          </a:bodyPr>
          <a:lstStyle/>
          <a:p>
            <a:r>
              <a:rPr lang="nl-NL" sz="3200" dirty="0" err="1"/>
              <a:t>Discussion</a:t>
            </a:r>
            <a:endParaRPr lang="nl-NL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202531" y="1404392"/>
            <a:ext cx="7712869" cy="505301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Exciting progress using global analyses</a:t>
            </a: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Heavy ion collisions towards percent level precision</a:t>
            </a: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Still interesting measurement potential: extremely </a:t>
            </a:r>
            <a:r>
              <a:rPr lang="en-US" dirty="0" err="1">
                <a:solidFill>
                  <a:srgbClr val="000000"/>
                </a:solidFill>
              </a:rPr>
              <a:t>ultracentral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Nuclear structure becoming relevant and interesting</a:t>
            </a: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Oxygen collisions to be performed at the LHC summer 2024!</a:t>
            </a: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972B8A-85A9-4E40-869C-D4A856E570AA}"/>
              </a:ext>
            </a:extLst>
          </p:cNvPr>
          <p:cNvCxnSpPr/>
          <p:nvPr/>
        </p:nvCxnSpPr>
        <p:spPr>
          <a:xfrm flipV="1">
            <a:off x="1295400" y="1219200"/>
            <a:ext cx="5791200" cy="7620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movie6hq2">
            <a:hlinkClick r:id="" action="ppaction://media"/>
            <a:extLst>
              <a:ext uri="{FF2B5EF4-FFF2-40B4-BE49-F238E27FC236}">
                <a16:creationId xmlns:a16="http://schemas.microsoft.com/office/drawing/2014/main" id="{806E683A-760A-C2E0-0B06-BCB0E987BC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0458" y="4527345"/>
            <a:ext cx="1922830" cy="1668667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5513FEE8-3BEC-4AAF-AD22-0E94D90681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b="16552"/>
          <a:stretch/>
        </p:blipFill>
        <p:spPr>
          <a:xfrm rot="10800000">
            <a:off x="7167965" y="-1"/>
            <a:ext cx="5013701" cy="4614985"/>
          </a:xfrm>
          <a:prstGeom prst="rect">
            <a:avLst/>
          </a:prstGeom>
        </p:spPr>
      </p:pic>
      <p:pic>
        <p:nvPicPr>
          <p:cNvPr id="5" name="Picture 4" descr="Opportunities of OO and pO collisions at the LHC">
            <a:extLst>
              <a:ext uri="{FF2B5EF4-FFF2-40B4-BE49-F238E27FC236}">
                <a16:creationId xmlns:a16="http://schemas.microsoft.com/office/drawing/2014/main" id="{68530A76-7615-3B70-B5DF-CB5991FA5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5916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66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713A-22BA-F084-2895-C70B6960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38E7F-E5C4-F3B9-0142-2A9CD9437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8552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28FF642-F4B2-4A51-A7FC-A453F9D1CE29}"/>
              </a:ext>
            </a:extLst>
          </p:cNvPr>
          <p:cNvSpPr txBox="1">
            <a:spLocks/>
          </p:cNvSpPr>
          <p:nvPr/>
        </p:nvSpPr>
        <p:spPr>
          <a:xfrm>
            <a:off x="8606649" y="2522918"/>
            <a:ext cx="2968753" cy="37863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Shear viscosity (</a:t>
            </a:r>
            <a:r>
              <a:rPr lang="en-US" sz="1500" dirty="0">
                <a:solidFill>
                  <a:srgbClr val="FF0000"/>
                </a:solidFill>
              </a:rPr>
              <a:t>4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Bulk viscosity (</a:t>
            </a:r>
            <a:r>
              <a:rPr lang="en-US" sz="1500" dirty="0">
                <a:solidFill>
                  <a:srgbClr val="FF0000"/>
                </a:solidFill>
              </a:rPr>
              <a:t>3</a:t>
            </a:r>
            <a:r>
              <a:rPr lang="en-US" sz="1500" dirty="0"/>
              <a:t>)</a:t>
            </a:r>
            <a:br>
              <a:rPr lang="en-US" sz="1500" dirty="0"/>
            </a:br>
            <a:endParaRPr lang="en-US" sz="8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Second order transports: </a:t>
            </a:r>
            <a:r>
              <a:rPr lang="en-US" sz="1500" dirty="0">
                <a:solidFill>
                  <a:srgbClr val="FF0000"/>
                </a:solidFill>
              </a:rPr>
              <a:t>2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EOS: </a:t>
            </a:r>
            <a:r>
              <a:rPr lang="en-US" sz="1500" dirty="0">
                <a:solidFill>
                  <a:srgbClr val="FF0000"/>
                </a:solidFill>
              </a:rPr>
              <a:t>1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4905" y="-355153"/>
            <a:ext cx="8458200" cy="1295082"/>
          </a:xfrm>
        </p:spPr>
        <p:txBody>
          <a:bodyPr>
            <a:normAutofit/>
          </a:bodyPr>
          <a:lstStyle/>
          <a:p>
            <a:r>
              <a:rPr lang="en-US" sz="3600" dirty="0"/>
              <a:t>Standard model of heavy ion collisions</a:t>
            </a:r>
            <a:endParaRPr lang="nl-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375" y="2549382"/>
            <a:ext cx="2968753" cy="35131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500" dirty="0" err="1"/>
              <a:t>Subnucleonic</a:t>
            </a:r>
            <a:r>
              <a:rPr lang="en-US" sz="1500" dirty="0"/>
              <a:t> structure? (</a:t>
            </a:r>
            <a:r>
              <a:rPr lang="en-US" sz="1500" dirty="0">
                <a:solidFill>
                  <a:srgbClr val="FF0000"/>
                </a:solidFill>
              </a:rPr>
              <a:t>8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Non-thermal flow? (</a:t>
            </a:r>
            <a:r>
              <a:rPr lang="en-US" sz="1500" dirty="0">
                <a:solidFill>
                  <a:srgbClr val="FF0000"/>
                </a:solidFill>
              </a:rPr>
              <a:t>2</a:t>
            </a:r>
            <a:r>
              <a:rPr lang="en-US" sz="1500" dirty="0"/>
              <a:t>)</a:t>
            </a:r>
            <a:br>
              <a:rPr lang="en-US" sz="1500" dirty="0"/>
            </a:br>
            <a:r>
              <a:rPr lang="en-US" sz="1500" dirty="0"/>
              <a:t>with </a:t>
            </a:r>
            <a:r>
              <a:rPr lang="en-US" sz="1500" dirty="0" err="1">
                <a:solidFill>
                  <a:schemeClr val="accent2"/>
                </a:solidFill>
              </a:rPr>
              <a:t>hydrodynamised</a:t>
            </a:r>
            <a:r>
              <a:rPr lang="en-US" sz="1500" dirty="0">
                <a:solidFill>
                  <a:schemeClr val="accent2"/>
                </a:solidFill>
              </a:rPr>
              <a:t> initial stage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500" dirty="0"/>
              <a:t>Fluctuations? (</a:t>
            </a:r>
            <a:r>
              <a:rPr lang="en-US" sz="1500" dirty="0">
                <a:solidFill>
                  <a:srgbClr val="FF0000"/>
                </a:solidFill>
              </a:rPr>
              <a:t>1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r>
              <a:rPr lang="en-US" sz="1500" dirty="0"/>
              <a:t>Shape (</a:t>
            </a:r>
            <a:r>
              <a:rPr lang="en-US" sz="1500" dirty="0">
                <a:solidFill>
                  <a:srgbClr val="FF0000"/>
                </a:solidFill>
              </a:rPr>
              <a:t>2</a:t>
            </a:r>
            <a:r>
              <a:rPr lang="en-US" sz="1500" dirty="0"/>
              <a:t>)</a:t>
            </a:r>
            <a:br>
              <a:rPr lang="en-US" sz="1500" dirty="0"/>
            </a:br>
            <a:endParaRPr lang="en-US" sz="15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388A42-A926-4D84-9E29-E173E5AF6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79" y="967902"/>
            <a:ext cx="3070407" cy="6650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79740D-F286-48D0-9649-39F417BBE9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09"/>
          <a:stretch/>
        </p:blipFill>
        <p:spPr>
          <a:xfrm>
            <a:off x="11245828" y="5333677"/>
            <a:ext cx="946172" cy="1030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2D9092-36C1-48AB-B8E6-28BD55C5D5C0}"/>
              </a:ext>
            </a:extLst>
          </p:cNvPr>
          <p:cNvSpPr txBox="1"/>
          <p:nvPr/>
        </p:nvSpPr>
        <p:spPr>
          <a:xfrm>
            <a:off x="4323205" y="1974726"/>
            <a:ext cx="259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Initial stage (</a:t>
            </a:r>
            <a:r>
              <a:rPr lang="en-US" sz="2200" dirty="0">
                <a:solidFill>
                  <a:srgbClr val="FF0000"/>
                </a:solidFill>
              </a:rPr>
              <a:t>13</a:t>
            </a:r>
            <a:r>
              <a:rPr lang="en-US" sz="22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8C2F2B-DD5A-455A-9422-28625642C72D}"/>
              </a:ext>
            </a:extLst>
          </p:cNvPr>
          <p:cNvSpPr txBox="1"/>
          <p:nvPr/>
        </p:nvSpPr>
        <p:spPr>
          <a:xfrm>
            <a:off x="8262224" y="1979482"/>
            <a:ext cx="3411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Viscous hydrodynamics (</a:t>
            </a:r>
            <a:r>
              <a:rPr lang="en-US" sz="2100" dirty="0">
                <a:solidFill>
                  <a:srgbClr val="FF0000"/>
                </a:solidFill>
              </a:rPr>
              <a:t>10</a:t>
            </a:r>
            <a:r>
              <a:rPr lang="en-US" sz="21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E3E1D-3800-4AD9-BFF6-C3DF58C471E9}"/>
              </a:ext>
            </a:extLst>
          </p:cNvPr>
          <p:cNvSpPr txBox="1"/>
          <p:nvPr/>
        </p:nvSpPr>
        <p:spPr>
          <a:xfrm>
            <a:off x="8360875" y="5650359"/>
            <a:ext cx="26677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Cascade of hadrons (</a:t>
            </a:r>
            <a:r>
              <a:rPr lang="en-US" sz="2100" dirty="0">
                <a:solidFill>
                  <a:srgbClr val="FF0000"/>
                </a:solidFill>
              </a:rPr>
              <a:t>1</a:t>
            </a:r>
            <a:r>
              <a:rPr lang="en-US" sz="2100" dirty="0"/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0A05FA-4746-4D8F-A4C5-51B53AD69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5069" y="2925340"/>
            <a:ext cx="2895600" cy="14582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1F1436-D5C4-4275-B827-DDE96F1FB041}"/>
              </a:ext>
            </a:extLst>
          </p:cNvPr>
          <p:cNvCxnSpPr>
            <a:cxnSpLocks/>
          </p:cNvCxnSpPr>
          <p:nvPr/>
        </p:nvCxnSpPr>
        <p:spPr>
          <a:xfrm>
            <a:off x="4240933" y="1991970"/>
            <a:ext cx="8070" cy="4224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EDD8EB-3257-4C18-957D-A7506B7E8E35}"/>
              </a:ext>
            </a:extLst>
          </p:cNvPr>
          <p:cNvCxnSpPr>
            <a:cxnSpLocks/>
          </p:cNvCxnSpPr>
          <p:nvPr/>
        </p:nvCxnSpPr>
        <p:spPr>
          <a:xfrm>
            <a:off x="8262224" y="1987092"/>
            <a:ext cx="0" cy="4229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E4A19FB-EFE1-4616-90AB-DCCDBDB74664}"/>
              </a:ext>
            </a:extLst>
          </p:cNvPr>
          <p:cNvSpPr txBox="1">
            <a:spLocks/>
          </p:cNvSpPr>
          <p:nvPr/>
        </p:nvSpPr>
        <p:spPr>
          <a:xfrm>
            <a:off x="8708471" y="2632649"/>
            <a:ext cx="3212069" cy="37863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24442B-97D1-4388-A0B2-7A6ECB32AD29}"/>
              </a:ext>
            </a:extLst>
          </p:cNvPr>
          <p:cNvSpPr txBox="1"/>
          <p:nvPr/>
        </p:nvSpPr>
        <p:spPr>
          <a:xfrm>
            <a:off x="-55667" y="6446999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Jonah Bernhard, Scott Moreland and Steffen Bass, Bayesian estimation of the specific shear and bulk viscosity of quark–gluon plasma (2019)</a:t>
            </a:r>
          </a:p>
          <a:p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Govert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Nijs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>
                <a:solidFill>
                  <a:srgbClr val="C00000"/>
                </a:solidFill>
                <a:latin typeface="Tw Cen MT" pitchFamily="34" charset="0"/>
              </a:rPr>
              <a:t>WS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Umut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Gursoy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Raimond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Snellings, A Bayesian analysis of Heavy Ion Collisions with </a:t>
            </a:r>
            <a:r>
              <a:rPr lang="en-US" sz="11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w Cen MT" pitchFamily="34" charset="0"/>
              </a:rPr>
              <a:t>Trajectum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(2020)</a:t>
            </a: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39331DB6-825F-47E9-81DD-BAC23608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</a:t>
            </a:fld>
            <a:r>
              <a:rPr lang="nl-NL" dirty="0"/>
              <a:t>/28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356E49-FD53-4A5C-952C-9DD790388497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650465-9A22-40E2-8616-E4591295AFFF}"/>
              </a:ext>
            </a:extLst>
          </p:cNvPr>
          <p:cNvSpPr txBox="1"/>
          <p:nvPr/>
        </p:nvSpPr>
        <p:spPr>
          <a:xfrm>
            <a:off x="9567041" y="1299508"/>
            <a:ext cx="259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(</a:t>
            </a:r>
            <a:r>
              <a:rPr lang="en-US" sz="2200" dirty="0">
                <a:solidFill>
                  <a:srgbClr val="FF0000"/>
                </a:solidFill>
              </a:rPr>
              <a:t># parameters</a:t>
            </a:r>
            <a:r>
              <a:rPr lang="en-US" sz="2200" dirty="0"/>
              <a:t>)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D9BC0275-38AE-4299-A52F-918B9F5C8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3" y="4324798"/>
            <a:ext cx="1824147" cy="14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0CC5F67-B4C6-40DC-AF1A-AE764BDA4DB1}"/>
              </a:ext>
            </a:extLst>
          </p:cNvPr>
          <p:cNvSpPr txBox="1"/>
          <p:nvPr/>
        </p:nvSpPr>
        <p:spPr>
          <a:xfrm>
            <a:off x="778781" y="5816364"/>
            <a:ext cx="3579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Roman </a:t>
            </a:r>
            <a:r>
              <a:rPr lang="nl-NL" sz="1400" dirty="0" err="1"/>
              <a:t>excavations</a:t>
            </a:r>
            <a:r>
              <a:rPr lang="nl-NL" sz="1400" dirty="0"/>
              <a:t> in </a:t>
            </a:r>
            <a:r>
              <a:rPr lang="nl-NL" sz="1400" b="1" dirty="0">
                <a:solidFill>
                  <a:srgbClr val="FF0000"/>
                </a:solidFill>
              </a:rPr>
              <a:t>Utrecht</a:t>
            </a:r>
            <a:r>
              <a:rPr lang="nl-NL" sz="1400" dirty="0"/>
              <a:t> in 1929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A0A50A-56C1-4B59-9262-115FB52D1B26}"/>
              </a:ext>
            </a:extLst>
          </p:cNvPr>
          <p:cNvSpPr txBox="1"/>
          <p:nvPr/>
        </p:nvSpPr>
        <p:spPr>
          <a:xfrm>
            <a:off x="778781" y="2059294"/>
            <a:ext cx="357935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Trajectum</a:t>
            </a:r>
            <a:r>
              <a:rPr lang="nl-NL" sz="15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500" dirty="0"/>
              <a:t>New public heavy ion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500" dirty="0"/>
              <a:t>Originally Utrecht (now MIT/CERN)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500" dirty="0"/>
              <a:t>Fast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500" dirty="0"/>
              <a:t>Precise (all cuts equal to experiment)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500" dirty="0"/>
              <a:t>Scalable</a:t>
            </a:r>
          </a:p>
        </p:txBody>
      </p:sp>
      <p:pic>
        <p:nvPicPr>
          <p:cNvPr id="9" name="Picture 8" descr="Graphical user interface, chart, line chart, histogram&#10;&#10;Description automatically generated">
            <a:extLst>
              <a:ext uri="{FF2B5EF4-FFF2-40B4-BE49-F238E27FC236}">
                <a16:creationId xmlns:a16="http://schemas.microsoft.com/office/drawing/2014/main" id="{74024F85-1937-F8E5-75F1-689D6CC4EE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7"/>
          <a:stretch/>
        </p:blipFill>
        <p:spPr>
          <a:xfrm>
            <a:off x="10180320" y="2325539"/>
            <a:ext cx="2026670" cy="1344753"/>
          </a:xfrm>
          <a:prstGeom prst="rect">
            <a:avLst/>
          </a:prstGeom>
        </p:spPr>
      </p:pic>
      <p:pic>
        <p:nvPicPr>
          <p:cNvPr id="13" name="Picture 12" descr="Graphical user interface, chart, line chart, histogram&#10;&#10;Description automatically generated">
            <a:extLst>
              <a:ext uri="{FF2B5EF4-FFF2-40B4-BE49-F238E27FC236}">
                <a16:creationId xmlns:a16="http://schemas.microsoft.com/office/drawing/2014/main" id="{2C1D735E-54A2-7FE5-08FC-DF083CD88B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/>
          <a:stretch/>
        </p:blipFill>
        <p:spPr>
          <a:xfrm>
            <a:off x="10084525" y="3667347"/>
            <a:ext cx="2081789" cy="135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64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30</a:t>
            </a:fld>
            <a:r>
              <a:rPr lang="nl-NL" dirty="0"/>
              <a:t>/28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315097"/>
            <a:ext cx="8382000" cy="914400"/>
          </a:xfrm>
        </p:spPr>
        <p:txBody>
          <a:bodyPr>
            <a:normAutofit/>
          </a:bodyPr>
          <a:lstStyle/>
          <a:p>
            <a:r>
              <a:rPr lang="nl-NL" sz="3200" dirty="0" err="1"/>
              <a:t>Nuclear</a:t>
            </a:r>
            <a:r>
              <a:rPr lang="nl-NL" sz="3200" dirty="0"/>
              <a:t> </a:t>
            </a:r>
            <a:r>
              <a:rPr lang="nl-NL" sz="3200" dirty="0" err="1"/>
              <a:t>structure</a:t>
            </a:r>
            <a:r>
              <a:rPr lang="nl-NL" sz="3200" dirty="0"/>
              <a:t> </a:t>
            </a:r>
            <a:r>
              <a:rPr lang="nl-NL" sz="3200" dirty="0" err="1"/>
              <a:t>and</a:t>
            </a:r>
            <a:r>
              <a:rPr lang="nl-NL" sz="3200" dirty="0"/>
              <a:t> heavy ion </a:t>
            </a:r>
            <a:r>
              <a:rPr lang="nl-NL" sz="3200" dirty="0" err="1"/>
              <a:t>collisions</a:t>
            </a:r>
            <a:endParaRPr lang="nl-NL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223962" y="1489891"/>
            <a:ext cx="9913938" cy="5053012"/>
          </a:xfrm>
        </p:spPr>
        <p:txBody>
          <a:bodyPr>
            <a:normAutofit/>
          </a:bodyPr>
          <a:lstStyle/>
          <a:p>
            <a:r>
              <a:rPr lang="en-US" dirty="0"/>
              <a:t>Isobar collisions raise several questions:</a:t>
            </a:r>
          </a:p>
          <a:p>
            <a:pPr lvl="1"/>
            <a:r>
              <a:rPr lang="en-US" dirty="0"/>
              <a:t>Are HIC sensitive to nuclear structure? Yes, but at percent level accuracy</a:t>
            </a:r>
          </a:p>
          <a:p>
            <a:pPr lvl="1"/>
            <a:r>
              <a:rPr lang="en-US" dirty="0"/>
              <a:t>Are HIC understood at percent level? Historically likely not…</a:t>
            </a:r>
          </a:p>
          <a:p>
            <a:pPr lvl="1"/>
            <a:endParaRPr lang="en-US" dirty="0"/>
          </a:p>
          <a:p>
            <a:r>
              <a:rPr lang="en-US" dirty="0"/>
              <a:t>A more systematic approach</a:t>
            </a:r>
          </a:p>
          <a:p>
            <a:pPr lvl="1"/>
            <a:r>
              <a:rPr lang="en-US" dirty="0"/>
              <a:t>Vary several approaches to nuclear structure</a:t>
            </a:r>
          </a:p>
          <a:p>
            <a:pPr lvl="1"/>
            <a:r>
              <a:rPr lang="en-US" dirty="0"/>
              <a:t>Vary parameter settings within current posterior distribution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Do we need an (isobar) ratio to make progress?</a:t>
            </a:r>
          </a:p>
          <a:p>
            <a:pPr lvl="1"/>
            <a:endParaRPr lang="en-US" dirty="0"/>
          </a:p>
          <a:p>
            <a:r>
              <a:rPr lang="en-US" dirty="0"/>
              <a:t>Oxygen (and Neon?) at CERN</a:t>
            </a:r>
          </a:p>
          <a:p>
            <a:pPr lvl="1"/>
            <a:r>
              <a:rPr lang="en-US" dirty="0"/>
              <a:t>Independently interesting: the smallest droplet of QGP, cosmic rays (p-O collisions)</a:t>
            </a:r>
          </a:p>
          <a:p>
            <a:pPr lvl="1"/>
            <a:r>
              <a:rPr lang="en-US" dirty="0"/>
              <a:t>Oxygen (Neon) specifically interesting: can we see 4 (5) clusters of alpha-particles?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Neon – Lead beam gas collisions foreseen at </a:t>
            </a:r>
            <a:r>
              <a:rPr lang="en-US" dirty="0" err="1">
                <a:solidFill>
                  <a:srgbClr val="000000"/>
                </a:solidFill>
              </a:rPr>
              <a:t>LHCb</a:t>
            </a:r>
            <a:r>
              <a:rPr lang="en-US" dirty="0">
                <a:solidFill>
                  <a:srgbClr val="000000"/>
                </a:solidFill>
              </a:rPr>
              <a:t> fixed target mode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972B8A-85A9-4E40-869C-D4A856E570AA}"/>
              </a:ext>
            </a:extLst>
          </p:cNvPr>
          <p:cNvCxnSpPr/>
          <p:nvPr/>
        </p:nvCxnSpPr>
        <p:spPr>
          <a:xfrm flipV="1">
            <a:off x="1295400" y="1219200"/>
            <a:ext cx="5791200" cy="7620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10A230-3ED4-4405-8458-D3F04F5428F0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5F68E696-C8F3-D025-7DA6-6F489F2D2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17865" y="1803642"/>
            <a:ext cx="5879183" cy="2869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ACEAAE-33E9-C8B6-9186-36E49B53784B}"/>
              </a:ext>
            </a:extLst>
          </p:cNvPr>
          <p:cNvSpPr txBox="1"/>
          <p:nvPr/>
        </p:nvSpPr>
        <p:spPr>
          <a:xfrm>
            <a:off x="-5038" y="6476182"/>
            <a:ext cx="75941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Jasmine Brewer,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Aleksas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Mazeliauskas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WS: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4"/>
              </a:rPr>
              <a:t>http://cern.ch/ooatlhc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or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5"/>
              </a:rPr>
              <a:t>https://arxiv.org/abs/2103.01939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J.-P.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Ebran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E. Khan, T.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Niksic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D.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Vretenar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Density Functional Theory studies of cluster states in nuclei (2014)</a:t>
            </a:r>
          </a:p>
        </p:txBody>
      </p:sp>
      <p:pic>
        <p:nvPicPr>
          <p:cNvPr id="8" name="Picture 7" descr="Opportunities of OO and pO collisions at the LHC">
            <a:extLst>
              <a:ext uri="{FF2B5EF4-FFF2-40B4-BE49-F238E27FC236}">
                <a16:creationId xmlns:a16="http://schemas.microsoft.com/office/drawing/2014/main" id="{E4BA7F60-6A79-0CA1-9B99-39AEC85ED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7" y="5134459"/>
            <a:ext cx="2882276" cy="122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FBF606-CBC4-0111-742C-4F1A1AADA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440682"/>
            <a:ext cx="3429000" cy="9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6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2590" y="1970512"/>
            <a:ext cx="57912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Comparing two state-of-the-art </a:t>
            </a:r>
            <a:r>
              <a:rPr lang="en-US" sz="1800" dirty="0" err="1"/>
              <a:t>microscopics</a:t>
            </a:r>
            <a:r>
              <a:rPr lang="en-US" sz="1800" dirty="0"/>
              <a:t> with </a:t>
            </a:r>
            <a:br>
              <a:rPr lang="en-US" sz="1800" dirty="0"/>
            </a:br>
            <a:r>
              <a:rPr lang="en-US" sz="1800" dirty="0"/>
              <a:t>old profile (MAP run with 100M events per run)</a:t>
            </a:r>
          </a:p>
          <a:p>
            <a:pPr marL="749808" lvl="1" indent="-457200"/>
            <a:r>
              <a:rPr lang="en-US" sz="1600" dirty="0"/>
              <a:t>3pF: 3 parameter Wood-Saxon Fermi fit from 1976 with </a:t>
            </a:r>
            <a:r>
              <a:rPr lang="en-US" sz="1600" dirty="0" err="1"/>
              <a:t>d</a:t>
            </a:r>
            <a:r>
              <a:rPr lang="en-US" sz="1600" baseline="-25000" dirty="0" err="1"/>
              <a:t>min</a:t>
            </a:r>
            <a:endParaRPr lang="en-US" sz="1600" baseline="-25000" dirty="0"/>
          </a:p>
          <a:p>
            <a:pPr marL="749808" lvl="1" indent="-457200"/>
            <a:r>
              <a:rPr lang="en-US" sz="1600" dirty="0"/>
              <a:t>VMC: Variational Monte Carlo to sample wave function with advanced nucleon interaction</a:t>
            </a:r>
          </a:p>
          <a:p>
            <a:pPr marL="749808" lvl="1" indent="-457200"/>
            <a:r>
              <a:rPr lang="en-US" sz="1600" dirty="0"/>
              <a:t>NLEFT: Nuclear Lattice Effective Field Theory, ground state with `pin holes‘ (no repulsive interaction implemented)</a:t>
            </a:r>
          </a:p>
          <a:p>
            <a:pPr marL="749808" lvl="1" indent="-457200"/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Elliptic flow does not distinguish VMC/3pF</a:t>
            </a:r>
          </a:p>
          <a:p>
            <a:pPr marL="749808" lvl="1" indent="-457200"/>
            <a:r>
              <a:rPr lang="en-US" sz="1600" dirty="0"/>
              <a:t>Other observables can (e.g. mean transverse momentum)</a:t>
            </a:r>
          </a:p>
          <a:p>
            <a:pPr marL="749808" lvl="1" indent="-457200"/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Significant differences for central collisions</a:t>
            </a:r>
          </a:p>
          <a:p>
            <a:pPr marL="749808" lvl="1" indent="-457200"/>
            <a:endParaRPr lang="en-US" sz="1600" dirty="0"/>
          </a:p>
          <a:p>
            <a:pPr marL="749808" lvl="1" indent="-457200"/>
            <a:endParaRPr lang="en-US" sz="1600" dirty="0"/>
          </a:p>
          <a:p>
            <a:pPr marL="749808" lvl="1" indent="-457200"/>
            <a:endParaRPr lang="en-US" sz="1600" dirty="0"/>
          </a:p>
          <a:p>
            <a:pPr marL="749808" lvl="1" indent="-457200"/>
            <a:endParaRPr lang="en-US" sz="1600" dirty="0"/>
          </a:p>
          <a:p>
            <a:pPr marL="749808" lvl="1" indent="-457200"/>
            <a:endParaRPr lang="en-US" sz="1600" dirty="0"/>
          </a:p>
          <a:p>
            <a:pPr marL="749808" lvl="1" indent="-457200"/>
            <a:endParaRPr lang="en-US" sz="1600" dirty="0"/>
          </a:p>
          <a:p>
            <a:pPr marL="749808" lvl="1" indent="-457200"/>
            <a:endParaRPr lang="en-US" sz="1600" dirty="0"/>
          </a:p>
          <a:p>
            <a:pPr marL="749808" lvl="1" indent="-457200"/>
            <a:endParaRPr lang="en-US" sz="1600" dirty="0"/>
          </a:p>
          <a:p>
            <a:pPr marL="749808" lvl="1" indent="-457200"/>
            <a:endParaRPr lang="en-US" sz="1600" dirty="0"/>
          </a:p>
          <a:p>
            <a:pPr marL="749808" lvl="1" indent="-457200"/>
            <a:endParaRPr lang="en-US" sz="1600" dirty="0"/>
          </a:p>
          <a:p>
            <a:pPr marL="749808" lvl="1" indent="-457200"/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31</a:t>
            </a:fld>
            <a:r>
              <a:rPr lang="nl-NL" dirty="0"/>
              <a:t>/28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CD9D089-9A5B-B563-3BD4-D72AA81D7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0"/>
            <a:ext cx="3212995" cy="15679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A0C487-B306-3D9F-B5D6-A4AB2AAAC186}"/>
              </a:ext>
            </a:extLst>
          </p:cNvPr>
          <p:cNvSpPr txBox="1"/>
          <p:nvPr/>
        </p:nvSpPr>
        <p:spPr>
          <a:xfrm>
            <a:off x="0" y="6489868"/>
            <a:ext cx="87680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Giuliano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Giacalone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Dean Lee,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Govert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Nijs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WS, to appear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D.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Lonardoni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A. Lovato, Steven C. Pieper and R.B.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Wiringa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Variational calculation of the ground state of closed-shell nuclei up to A=40 (2017)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F923192-5B1B-ADE1-08A6-89E4CB83B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233308"/>
            <a:ext cx="4117283" cy="3993765"/>
          </a:xfrm>
          <a:prstGeom prst="rect">
            <a:avLst/>
          </a:prstGeom>
        </p:spPr>
      </p:pic>
      <p:pic>
        <p:nvPicPr>
          <p:cNvPr id="6" name="Picture 5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34A79C63-D142-A50B-373D-560D90F703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207352"/>
            <a:ext cx="1709348" cy="1789118"/>
          </a:xfrm>
          <a:prstGeom prst="rect">
            <a:avLst/>
          </a:prstGeom>
        </p:spPr>
      </p:pic>
      <p:pic>
        <p:nvPicPr>
          <p:cNvPr id="8" name="Picture 7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72D15A9B-360B-C710-52FB-9A9B6CA970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693954"/>
            <a:ext cx="585667" cy="612998"/>
          </a:xfrm>
          <a:prstGeom prst="rect">
            <a:avLst/>
          </a:prstGeom>
        </p:spPr>
      </p:pic>
      <p:pic>
        <p:nvPicPr>
          <p:cNvPr id="10" name="Picture 9" descr="A picture containing ball&#10;&#10;Description automatically generated">
            <a:extLst>
              <a:ext uri="{FF2B5EF4-FFF2-40B4-BE49-F238E27FC236}">
                <a16:creationId xmlns:a16="http://schemas.microsoft.com/office/drawing/2014/main" id="{963F00D7-EAF3-53AD-1F91-A3E36CF335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864" y="5773833"/>
            <a:ext cx="433031" cy="45324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2385FB-C23C-6C37-769C-5CD1398E82D3}"/>
              </a:ext>
            </a:extLst>
          </p:cNvPr>
          <p:cNvSpPr txBox="1">
            <a:spLocks/>
          </p:cNvSpPr>
          <p:nvPr/>
        </p:nvSpPr>
        <p:spPr>
          <a:xfrm>
            <a:off x="1066800" y="920608"/>
            <a:ext cx="10442448" cy="4308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Oxygen nuclear structure</a:t>
            </a:r>
          </a:p>
        </p:txBody>
      </p:sp>
    </p:spTree>
    <p:extLst>
      <p:ext uri="{BB962C8B-B14F-4D97-AF65-F5344CB8AC3E}">
        <p14:creationId xmlns:p14="http://schemas.microsoft.com/office/powerpoint/2010/main" val="3751604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71569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Oxygen nuclear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107753"/>
            <a:ext cx="57912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Are results robust when varying parameter?</a:t>
            </a:r>
          </a:p>
          <a:p>
            <a:pPr marL="749808" lvl="1" indent="-457200"/>
            <a:r>
              <a:rPr lang="en-US" dirty="0"/>
              <a:t>Not really… nuclear structure similar to fluctuations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32</a:t>
            </a:fld>
            <a:r>
              <a:rPr lang="nl-NL" dirty="0"/>
              <a:t>/28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CD9D089-9A5B-B563-3BD4-D72AA81D7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0"/>
            <a:ext cx="3212995" cy="1567967"/>
          </a:xfrm>
          <a:prstGeom prst="rect">
            <a:avLst/>
          </a:prstGeom>
        </p:spPr>
      </p:pic>
      <p:pic>
        <p:nvPicPr>
          <p:cNvPr id="11" name="Picture 10" descr="Chart, map&#10;&#10;Description automatically generated">
            <a:extLst>
              <a:ext uri="{FF2B5EF4-FFF2-40B4-BE49-F238E27FC236}">
                <a16:creationId xmlns:a16="http://schemas.microsoft.com/office/drawing/2014/main" id="{C9BBE8EA-7F77-5632-38F9-C6194DDDC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04" y="1896194"/>
            <a:ext cx="10633244" cy="49819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DCDE51-292C-2D51-99E6-74CE6067DC0B}"/>
              </a:ext>
            </a:extLst>
          </p:cNvPr>
          <p:cNvSpPr/>
          <p:nvPr/>
        </p:nvSpPr>
        <p:spPr>
          <a:xfrm>
            <a:off x="8915400" y="1828800"/>
            <a:ext cx="2895600" cy="274320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62053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Oxygen nuclear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945" y="2084755"/>
            <a:ext cx="6248400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Can we do this more systematically?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Parameters such as viscosities are highly correlated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Take random sample of `probable’ parameter settings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Compute one standard deviation systematic uncertainty</a:t>
            </a:r>
          </a:p>
          <a:p>
            <a:pPr marL="749808" lvl="1" indent="-457200">
              <a:lnSpc>
                <a:spcPct val="125000"/>
              </a:lnSpc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r>
              <a:rPr lang="en-US" dirty="0"/>
              <a:t>Systematic uncertainty comparable to</a:t>
            </a:r>
            <a:br>
              <a:rPr lang="en-US" dirty="0"/>
            </a:br>
            <a:r>
              <a:rPr lang="en-US" dirty="0"/>
              <a:t>differences due to nuclear structure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33</a:t>
            </a:fld>
            <a:r>
              <a:rPr lang="nl-NL" dirty="0"/>
              <a:t>/28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CD9D089-9A5B-B563-3BD4-D72AA81D7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0"/>
            <a:ext cx="3212995" cy="1567967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530B13E-9778-0007-2E88-FF7DE55CA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56" y="2084755"/>
            <a:ext cx="4546203" cy="41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38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34</a:t>
            </a:fld>
            <a:r>
              <a:rPr lang="nl-NL" dirty="0"/>
              <a:t>/32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268287"/>
            <a:ext cx="8382000" cy="914400"/>
          </a:xfrm>
        </p:spPr>
        <p:txBody>
          <a:bodyPr>
            <a:normAutofit fontScale="90000"/>
          </a:bodyPr>
          <a:lstStyle/>
          <a:p>
            <a:r>
              <a:rPr lang="nl-NL" sz="3200" dirty="0"/>
              <a:t>The </a:t>
            </a:r>
            <a:r>
              <a:rPr lang="nl-NL" sz="3200" dirty="0" err="1"/>
              <a:t>PbPb</a:t>
            </a:r>
            <a:r>
              <a:rPr lang="nl-NL" sz="3200" dirty="0"/>
              <a:t> cross </a:t>
            </a:r>
            <a:r>
              <a:rPr lang="nl-NL" sz="3200" dirty="0" err="1"/>
              <a:t>section</a:t>
            </a:r>
            <a:r>
              <a:rPr lang="nl-NL" sz="3200" dirty="0"/>
              <a:t> </a:t>
            </a:r>
            <a:r>
              <a:rPr lang="nl-NL" sz="3200" dirty="0" err="1"/>
              <a:t>and</a:t>
            </a:r>
            <a:r>
              <a:rPr lang="nl-NL" sz="3200" dirty="0"/>
              <a:t> </a:t>
            </a:r>
            <a:r>
              <a:rPr lang="nl-NL" sz="3200" dirty="0" err="1"/>
              <a:t>the</a:t>
            </a:r>
            <a:r>
              <a:rPr lang="nl-NL" sz="3200" dirty="0"/>
              <a:t> </a:t>
            </a:r>
            <a:r>
              <a:rPr lang="nl-NL" sz="3200" dirty="0" err="1"/>
              <a:t>centrality</a:t>
            </a:r>
            <a:r>
              <a:rPr lang="nl-NL" sz="3200" dirty="0"/>
              <a:t> </a:t>
            </a:r>
            <a:r>
              <a:rPr lang="nl-NL" sz="3200" dirty="0" err="1"/>
              <a:t>normalisation</a:t>
            </a:r>
            <a:endParaRPr lang="nl-NL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295400" y="1447800"/>
            <a:ext cx="9913938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Cross section follows from </a:t>
            </a:r>
          </a:p>
          <a:p>
            <a:pPr lvl="1"/>
            <a:r>
              <a:rPr lang="en-US" dirty="0"/>
              <a:t>Luminosity (van der Meer scan, dominates uncertainty)</a:t>
            </a:r>
          </a:p>
          <a:p>
            <a:pPr lvl="1"/>
            <a:r>
              <a:rPr lang="en-US" dirty="0"/>
              <a:t>The number of collisions</a:t>
            </a:r>
          </a:p>
          <a:p>
            <a:pPr lvl="1"/>
            <a:r>
              <a:rPr lang="en-US" dirty="0"/>
              <a:t>First measured </a:t>
            </a:r>
            <a:r>
              <a:rPr lang="en-US" dirty="0">
                <a:solidFill>
                  <a:srgbClr val="C00000"/>
                </a:solidFill>
              </a:rPr>
              <a:t>in April 2022 </a:t>
            </a:r>
            <a:r>
              <a:rPr lang="en-US" dirty="0"/>
              <a:t>(!)</a:t>
            </a:r>
          </a:p>
          <a:p>
            <a:pPr lvl="1"/>
            <a:endParaRPr lang="en-US" dirty="0"/>
          </a:p>
          <a:p>
            <a:r>
              <a:rPr lang="en-US" dirty="0"/>
              <a:t>ALICE can accurately measure collisions in 0-90% region</a:t>
            </a:r>
          </a:p>
          <a:p>
            <a:pPr lvl="1"/>
            <a:r>
              <a:rPr lang="en-US" dirty="0"/>
              <a:t>90-100% is estimated from NBD Glauber fit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i="1" dirty="0" err="1">
                <a:solidFill>
                  <a:srgbClr val="000000"/>
                </a:solidFill>
              </a:rPr>
              <a:t>Trajectum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defines 100% by having at least one nucleon-nucleon interaction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Now also a parameter, perhaps as a check, or to address experimental uncertainty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We take a Gaussian prior of width 1%</a:t>
            </a:r>
          </a:p>
          <a:p>
            <a:pPr lvl="1">
              <a:buClr>
                <a:schemeClr val="accent6"/>
              </a:buClr>
            </a:pPr>
            <a:endParaRPr lang="en-US" sz="800" dirty="0">
              <a:solidFill>
                <a:srgbClr val="000000"/>
              </a:solidFill>
            </a:endParaRPr>
          </a:p>
          <a:p>
            <a:r>
              <a:rPr lang="en-US" dirty="0"/>
              <a:t>Centrality </a:t>
            </a:r>
            <a:r>
              <a:rPr lang="en-US" dirty="0" err="1"/>
              <a:t>normalisation</a:t>
            </a:r>
            <a:r>
              <a:rPr lang="en-US" dirty="0"/>
              <a:t> trivially correlates </a:t>
            </a:r>
            <a:r>
              <a:rPr lang="en-US" b="1" dirty="0"/>
              <a:t>all </a:t>
            </a:r>
            <a:r>
              <a:rPr lang="en-US" dirty="0"/>
              <a:t>observables by shifting classes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Probably best to </a:t>
            </a:r>
            <a:r>
              <a:rPr lang="en-US" dirty="0" err="1">
                <a:solidFill>
                  <a:srgbClr val="000000"/>
                </a:solidFill>
              </a:rPr>
              <a:t>marginalise</a:t>
            </a:r>
            <a:r>
              <a:rPr lang="en-US" dirty="0">
                <a:solidFill>
                  <a:srgbClr val="000000"/>
                </a:solidFill>
              </a:rPr>
              <a:t> over in MCMC Bayesian analysis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Means ALICE should quote this uncertainty separately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Important even for some central observables (v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{2})</a:t>
            </a: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972B8A-85A9-4E40-869C-D4A856E570AA}"/>
              </a:ext>
            </a:extLst>
          </p:cNvPr>
          <p:cNvCxnSpPr/>
          <p:nvPr/>
        </p:nvCxnSpPr>
        <p:spPr>
          <a:xfrm flipV="1">
            <a:off x="1295400" y="1219200"/>
            <a:ext cx="5791200" cy="7620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F444E4D-55AC-5097-3376-562DF0D99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376276"/>
            <a:ext cx="4369646" cy="25756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09B99D-F11A-2E60-2D65-0329F28E2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0" y="4419600"/>
            <a:ext cx="2557400" cy="181478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74E969-7D5F-05D2-A581-03C42F0ECD16}"/>
              </a:ext>
            </a:extLst>
          </p:cNvPr>
          <p:cNvCxnSpPr>
            <a:cxnSpLocks/>
          </p:cNvCxnSpPr>
          <p:nvPr/>
        </p:nvCxnSpPr>
        <p:spPr>
          <a:xfrm flipV="1">
            <a:off x="6248400" y="5410200"/>
            <a:ext cx="32004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75D531F-1F9E-4198-A88F-2978A265AACF}"/>
              </a:ext>
            </a:extLst>
          </p:cNvPr>
          <p:cNvSpPr txBox="1"/>
          <p:nvPr/>
        </p:nvSpPr>
        <p:spPr>
          <a:xfrm>
            <a:off x="-55667" y="6446999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ALICE , Centrality determination of Pb-Pb collisions at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√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</a:t>
            </a:r>
            <a:r>
              <a:rPr kumimoji="0" lang="en-US" sz="1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NN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=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2.76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TeV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(2013)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ALICE luminosity determination for Pb-−Pb collisions at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√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</a:t>
            </a:r>
            <a:r>
              <a:rPr kumimoji="0" lang="en-US" sz="1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NN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=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5.02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TeV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(2022)</a:t>
            </a:r>
          </a:p>
        </p:txBody>
      </p:sp>
      <p:pic>
        <p:nvPicPr>
          <p:cNvPr id="8" name="Picture 7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42413CE7-1CB4-77DA-51F1-F4D5F4BDF5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563" y="3461343"/>
            <a:ext cx="653637" cy="684140"/>
          </a:xfrm>
          <a:prstGeom prst="rect">
            <a:avLst/>
          </a:prstGeom>
        </p:spPr>
      </p:pic>
      <p:pic>
        <p:nvPicPr>
          <p:cNvPr id="10" name="Picture 9" descr="A picture containing ball&#10;&#10;Description automatically generated">
            <a:extLst>
              <a:ext uri="{FF2B5EF4-FFF2-40B4-BE49-F238E27FC236}">
                <a16:creationId xmlns:a16="http://schemas.microsoft.com/office/drawing/2014/main" id="{4F7DE31F-1764-D758-C0B4-D3F2119E82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3539111"/>
            <a:ext cx="486857" cy="50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50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052" y="296977"/>
            <a:ext cx="10134600" cy="1295082"/>
          </a:xfrm>
        </p:spPr>
        <p:txBody>
          <a:bodyPr>
            <a:normAutofit fontScale="90000"/>
          </a:bodyPr>
          <a:lstStyle/>
          <a:p>
            <a:r>
              <a:rPr lang="nl-NL" sz="3600" dirty="0"/>
              <a:t>The nucleon </a:t>
            </a:r>
            <a:r>
              <a:rPr lang="nl-NL" sz="3600" dirty="0" err="1"/>
              <a:t>width</a:t>
            </a:r>
            <a:r>
              <a:rPr lang="nl-NL" sz="3600" dirty="0"/>
              <a:t> </a:t>
            </a:r>
            <a:r>
              <a:rPr lang="nl-NL" sz="3600" dirty="0" err="1"/>
              <a:t>and</a:t>
            </a:r>
            <a:r>
              <a:rPr lang="nl-NL" sz="3600" dirty="0"/>
              <a:t> </a:t>
            </a:r>
            <a:r>
              <a:rPr lang="nl-NL" sz="3600" dirty="0" err="1"/>
              <a:t>the</a:t>
            </a:r>
            <a:r>
              <a:rPr lang="nl-NL" sz="3600" dirty="0"/>
              <a:t> </a:t>
            </a:r>
            <a:r>
              <a:rPr lang="nl-NL" sz="3600" dirty="0" err="1"/>
              <a:t>total</a:t>
            </a:r>
            <a:r>
              <a:rPr lang="nl-NL" sz="3600" dirty="0"/>
              <a:t> </a:t>
            </a:r>
            <a:r>
              <a:rPr lang="nl-NL" sz="3600" dirty="0" err="1"/>
              <a:t>PbPb</a:t>
            </a:r>
            <a:r>
              <a:rPr lang="nl-NL" sz="3600" dirty="0"/>
              <a:t> </a:t>
            </a:r>
            <a:r>
              <a:rPr lang="nl-NL" sz="3600" dirty="0" err="1"/>
              <a:t>hadronic</a:t>
            </a:r>
            <a:r>
              <a:rPr lang="nl-NL" sz="3600" dirty="0"/>
              <a:t> cross </a:t>
            </a:r>
            <a:r>
              <a:rPr lang="nl-NL" sz="3600" dirty="0" err="1"/>
              <a:t>section</a:t>
            </a:r>
            <a:br>
              <a:rPr lang="nl-NL" sz="3600" dirty="0"/>
            </a:br>
            <a:r>
              <a:rPr lang="nl-NL" sz="2600" dirty="0" err="1">
                <a:solidFill>
                  <a:schemeClr val="accent5"/>
                </a:solidFill>
              </a:rPr>
              <a:t>What</a:t>
            </a:r>
            <a:r>
              <a:rPr lang="nl-NL" sz="2600" dirty="0">
                <a:solidFill>
                  <a:schemeClr val="accent5"/>
                </a:solidFill>
              </a:rPr>
              <a:t> is </a:t>
            </a:r>
            <a:r>
              <a:rPr lang="nl-NL" sz="2600" dirty="0" err="1">
                <a:solidFill>
                  <a:schemeClr val="accent5"/>
                </a:solidFill>
              </a:rPr>
              <a:t>easier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to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measure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the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width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than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by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simply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measuring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the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size</a:t>
            </a:r>
            <a:r>
              <a:rPr lang="nl-NL" sz="2600" dirty="0">
                <a:solidFill>
                  <a:schemeClr val="accent5"/>
                </a:solidFill>
              </a:rPr>
              <a:t>?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35</a:t>
            </a:fld>
            <a:r>
              <a:rPr lang="nl-NL" dirty="0"/>
              <a:t>/32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64A0E-2AE4-4FC4-89ED-B3BEFE833D5B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0841F10-CA3E-5456-FFCE-9456D08393FF}"/>
              </a:ext>
            </a:extLst>
          </p:cNvPr>
          <p:cNvSpPr txBox="1">
            <a:spLocks/>
          </p:cNvSpPr>
          <p:nvPr/>
        </p:nvSpPr>
        <p:spPr>
          <a:xfrm>
            <a:off x="979517" y="1855118"/>
            <a:ext cx="9913938" cy="48768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Fix nucleon-nucleon cross section:</a:t>
            </a:r>
          </a:p>
          <a:p>
            <a:endParaRPr lang="en-US" b="1" dirty="0"/>
          </a:p>
          <a:p>
            <a:r>
              <a:rPr lang="en-US" dirty="0"/>
              <a:t>e.g. collision probability tuned to </a:t>
            </a: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baseline="-25000" dirty="0" err="1"/>
              <a:t>NN</a:t>
            </a:r>
            <a:r>
              <a:rPr lang="en-US" baseline="-25000" dirty="0"/>
              <a:t> </a:t>
            </a:r>
            <a:r>
              <a:rPr lang="en-US" dirty="0"/>
              <a:t>for Gaussian profile </a:t>
            </a:r>
            <a:r>
              <a:rPr lang="en-US" dirty="0">
                <a:latin typeface="Symbol" panose="05050102010706020507" pitchFamily="18" charset="2"/>
              </a:rPr>
              <a:t>r</a:t>
            </a:r>
            <a:endParaRPr lang="en-US" b="1" dirty="0">
              <a:latin typeface="Symbol" panose="05050102010706020507" pitchFamily="18" charset="2"/>
            </a:endParaRPr>
          </a:p>
          <a:p>
            <a:r>
              <a:rPr lang="en-US" b="1" dirty="0"/>
              <a:t>Theoretically, cross section only depends on</a:t>
            </a:r>
          </a:p>
          <a:p>
            <a:pPr lvl="1"/>
            <a:r>
              <a:rPr lang="en-US" dirty="0"/>
              <a:t>Nucleon-nucleon cross section</a:t>
            </a:r>
          </a:p>
          <a:p>
            <a:pPr lvl="1"/>
            <a:r>
              <a:rPr lang="en-US" dirty="0"/>
              <a:t>Nucleon Gaussian width (dominant)</a:t>
            </a:r>
          </a:p>
          <a:p>
            <a:pPr lvl="1"/>
            <a:r>
              <a:rPr lang="en-US" dirty="0"/>
              <a:t>Centrality </a:t>
            </a:r>
            <a:r>
              <a:rPr lang="en-US" dirty="0" err="1"/>
              <a:t>normalisation</a:t>
            </a:r>
            <a:endParaRPr lang="en-US" dirty="0"/>
          </a:p>
          <a:p>
            <a:pPr lvl="1"/>
            <a:r>
              <a:rPr lang="en-US" dirty="0"/>
              <a:t>Minimum inter-nucleon spacing</a:t>
            </a:r>
          </a:p>
          <a:p>
            <a:pPr lvl="1"/>
            <a:endParaRPr lang="en-US" sz="500" dirty="0"/>
          </a:p>
          <a:p>
            <a:r>
              <a:rPr lang="en-US" b="1" dirty="0"/>
              <a:t>Makes the cross section a robust observable</a:t>
            </a:r>
          </a:p>
          <a:p>
            <a:pPr lvl="1"/>
            <a:r>
              <a:rPr lang="en-US" dirty="0"/>
              <a:t>Basically implying every model needs to get this right</a:t>
            </a:r>
          </a:p>
          <a:p>
            <a:pPr lvl="1"/>
            <a:r>
              <a:rPr lang="en-US" dirty="0"/>
              <a:t>Basically implying the nucleon width should be small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0A19B9-5385-66EC-A557-C5A680345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4" y="2159918"/>
            <a:ext cx="3924699" cy="562540"/>
          </a:xfrm>
          <a:prstGeom prst="rect">
            <a:avLst/>
          </a:prstGeom>
        </p:spPr>
      </p:pic>
      <p:pic>
        <p:nvPicPr>
          <p:cNvPr id="28" name="Picture 27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5C28146-C326-0040-014B-33EB5752E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02" y="1474118"/>
            <a:ext cx="1497655" cy="1567547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D8092AE-EC9D-4A92-94EF-4B0409A37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571" y="2134538"/>
            <a:ext cx="4870029" cy="37905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AB220A-5E1F-4AD5-AE81-5FCC8107EA6D}"/>
              </a:ext>
            </a:extLst>
          </p:cNvPr>
          <p:cNvSpPr txBox="1"/>
          <p:nvPr/>
        </p:nvSpPr>
        <p:spPr>
          <a:xfrm>
            <a:off x="0" y="6593237"/>
            <a:ext cx="876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See also David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d’Enterria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Constantin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Loizides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Progress in the Glauber Model at Collider Energies (2020)</a:t>
            </a:r>
          </a:p>
        </p:txBody>
      </p:sp>
    </p:spTree>
    <p:extLst>
      <p:ext uri="{BB962C8B-B14F-4D97-AF65-F5344CB8AC3E}">
        <p14:creationId xmlns:p14="http://schemas.microsoft.com/office/powerpoint/2010/main" val="232361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0" y="-494845"/>
            <a:ext cx="4499350" cy="1055869"/>
          </a:xfrm>
        </p:spPr>
        <p:txBody>
          <a:bodyPr>
            <a:normAutofit/>
          </a:bodyPr>
          <a:lstStyle/>
          <a:p>
            <a:r>
              <a:rPr lang="en-US" sz="3200" b="1" dirty="0"/>
              <a:t>Thickness function nucleon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5400000">
            <a:off x="-1042483" y="1551765"/>
            <a:ext cx="1954008" cy="831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5"/>
                </a:solidFill>
              </a:rPr>
              <a:t>Configurations 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36</a:t>
            </a:fld>
            <a:r>
              <a:rPr lang="nl-NL" dirty="0"/>
              <a:t>/28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390A3A-EE36-4C79-A8C7-1CA503495959}"/>
              </a:ext>
            </a:extLst>
          </p:cNvPr>
          <p:cNvSpPr txBox="1">
            <a:spLocks/>
          </p:cNvSpPr>
          <p:nvPr/>
        </p:nvSpPr>
        <p:spPr>
          <a:xfrm>
            <a:off x="515439" y="0"/>
            <a:ext cx="6783711" cy="47811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dirty="0">
                <a:solidFill>
                  <a:schemeClr val="accent5"/>
                </a:solidFill>
              </a:rPr>
              <a:t>Ten different probable parameter settings 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F1E17-F3BF-4245-9B64-41126F9B4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737" y="545944"/>
            <a:ext cx="11853264" cy="591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35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9178" y="-494845"/>
            <a:ext cx="3800572" cy="1055869"/>
          </a:xfrm>
        </p:spPr>
        <p:txBody>
          <a:bodyPr>
            <a:normAutofit/>
          </a:bodyPr>
          <a:lstStyle/>
          <a:p>
            <a:r>
              <a:rPr lang="en-US" sz="3200" b="1" dirty="0"/>
              <a:t>Thickness function Pb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5400000">
            <a:off x="-1042483" y="1551765"/>
            <a:ext cx="1954008" cy="831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5"/>
                </a:solidFill>
              </a:rPr>
              <a:t>Centrality 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37</a:t>
            </a:fld>
            <a:r>
              <a:rPr lang="nl-NL" dirty="0"/>
              <a:t>/28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390A3A-EE36-4C79-A8C7-1CA503495959}"/>
              </a:ext>
            </a:extLst>
          </p:cNvPr>
          <p:cNvSpPr txBox="1">
            <a:spLocks/>
          </p:cNvSpPr>
          <p:nvPr/>
        </p:nvSpPr>
        <p:spPr>
          <a:xfrm>
            <a:off x="515439" y="0"/>
            <a:ext cx="6783711" cy="47811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dirty="0">
                <a:solidFill>
                  <a:schemeClr val="accent5"/>
                </a:solidFill>
              </a:rPr>
              <a:t>Ten different probable parameter settings 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BAF1E17-F3BF-4245-9B64-41126F9B4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37" y="545944"/>
            <a:ext cx="11853264" cy="591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75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0" y="-494845"/>
            <a:ext cx="4499350" cy="1055869"/>
          </a:xfrm>
        </p:spPr>
        <p:txBody>
          <a:bodyPr>
            <a:normAutofit/>
          </a:bodyPr>
          <a:lstStyle/>
          <a:p>
            <a:r>
              <a:rPr lang="en-US" sz="3200" b="1" dirty="0"/>
              <a:t>Energy density function Pb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5400000">
            <a:off x="-1042483" y="1551765"/>
            <a:ext cx="1954008" cy="831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5"/>
                </a:solidFill>
              </a:rPr>
              <a:t>Centrality 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38</a:t>
            </a:fld>
            <a:r>
              <a:rPr lang="nl-NL" dirty="0"/>
              <a:t>/28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390A3A-EE36-4C79-A8C7-1CA503495959}"/>
              </a:ext>
            </a:extLst>
          </p:cNvPr>
          <p:cNvSpPr txBox="1">
            <a:spLocks/>
          </p:cNvSpPr>
          <p:nvPr/>
        </p:nvSpPr>
        <p:spPr>
          <a:xfrm>
            <a:off x="515439" y="0"/>
            <a:ext cx="6783711" cy="47811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dirty="0">
                <a:solidFill>
                  <a:schemeClr val="accent5"/>
                </a:solidFill>
              </a:rPr>
              <a:t>Ten different probable parameter settings 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F1E17-F3BF-4245-9B64-41126F9B4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737" y="545944"/>
            <a:ext cx="11853264" cy="591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73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271"/>
            <a:ext cx="8458200" cy="1295082"/>
          </a:xfrm>
        </p:spPr>
        <p:txBody>
          <a:bodyPr>
            <a:normAutofit/>
          </a:bodyPr>
          <a:lstStyle/>
          <a:p>
            <a:r>
              <a:rPr lang="nl-NL" sz="3600" dirty="0"/>
              <a:t>Isobar collisions at STAR</a:t>
            </a:r>
            <a:br>
              <a:rPr lang="nl-NL" sz="3600" dirty="0"/>
            </a:br>
            <a:endParaRPr lang="nl-NL" sz="2600" dirty="0">
              <a:solidFill>
                <a:srgbClr val="C00000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DCCA035-01B6-47EE-A1C2-463134D9D604}"/>
              </a:ext>
            </a:extLst>
          </p:cNvPr>
          <p:cNvSpPr txBox="1">
            <a:spLocks/>
          </p:cNvSpPr>
          <p:nvPr/>
        </p:nvSpPr>
        <p:spPr>
          <a:xfrm>
            <a:off x="1143000" y="2057353"/>
            <a:ext cx="6629400" cy="3569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Five different cases simulated: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39</a:t>
            </a:fld>
            <a:r>
              <a:rPr lang="nl-NL" dirty="0"/>
              <a:t>/28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64A0E-2AE4-4FC4-89ED-B3BEFE833D5B}"/>
              </a:ext>
            </a:extLst>
          </p:cNvPr>
          <p:cNvSpPr txBox="1"/>
          <p:nvPr/>
        </p:nvSpPr>
        <p:spPr>
          <a:xfrm>
            <a:off x="9213025" y="6207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3FD7B1-5DFA-4DCF-B5FD-055783BEB54E}"/>
              </a:ext>
            </a:extLst>
          </p:cNvPr>
          <p:cNvSpPr txBox="1"/>
          <p:nvPr/>
        </p:nvSpPr>
        <p:spPr>
          <a:xfrm>
            <a:off x="-23814" y="6444333"/>
            <a:ext cx="97774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[1] Hao-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jie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Xua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Hanlin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Lib,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Xiaobao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Wanga,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Caiwan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Shena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and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Fuqiang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Wang, Determine the neutron skin type by relativistic isobaric collisions (2021)</a:t>
            </a:r>
          </a:p>
          <a:p>
            <a:pPr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[2]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Chunjian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Zhang and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Jiangyong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Jia, Evidence of quadrupole and octupole deformations in 96Zr+96Zr and 96Ru+96Ru collisions at ultra-relativistic energies (2021)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7D309-EF36-4A68-AD69-2C0686A62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677158"/>
            <a:ext cx="5062078" cy="3113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437DFE-ECA1-4A87-BF6F-83E7EBCF7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2833"/>
            <a:ext cx="3606351" cy="2753141"/>
          </a:xfrm>
          <a:prstGeom prst="rect">
            <a:avLst/>
          </a:prstGeom>
        </p:spPr>
      </p:pic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39F5D58F-CA01-4B54-B462-A433C084D169}"/>
              </a:ext>
            </a:extLst>
          </p:cNvPr>
          <p:cNvSpPr txBox="1">
            <a:spLocks/>
          </p:cNvSpPr>
          <p:nvPr/>
        </p:nvSpPr>
        <p:spPr>
          <a:xfrm>
            <a:off x="6224451" y="2923717"/>
            <a:ext cx="5715000" cy="2602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1800" b="0" dirty="0"/>
              <a:t>e-A scattering experiments(STAR case 1)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1800" b="0" dirty="0"/>
              <a:t>Theory (finite-range liquid drop model, STAR 2)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1800" b="0" dirty="0"/>
              <a:t>DFT with neutron skin (spherical) </a:t>
            </a:r>
            <a:r>
              <a:rPr lang="en-US" sz="1800" b="0" dirty="0">
                <a:solidFill>
                  <a:schemeClr val="accent2"/>
                </a:solidFill>
              </a:rPr>
              <a:t>[1]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1800" b="0" dirty="0"/>
              <a:t>DFT with neutron skin (deformed, </a:t>
            </a:r>
            <a:r>
              <a:rPr lang="en-US" sz="1800" b="0" dirty="0">
                <a:latin typeface="Symbol" panose="05050102010706020507" pitchFamily="18" charset="2"/>
              </a:rPr>
              <a:t>b</a:t>
            </a:r>
            <a:r>
              <a:rPr lang="en-US" sz="1800" b="0" baseline="-25000" dirty="0"/>
              <a:t>2</a:t>
            </a:r>
            <a:r>
              <a:rPr lang="en-US" sz="1800" b="0" dirty="0"/>
              <a:t> = 0.16) </a:t>
            </a:r>
            <a:r>
              <a:rPr lang="en-US" sz="1800" b="0" dirty="0">
                <a:solidFill>
                  <a:schemeClr val="accent2"/>
                </a:solidFill>
              </a:rPr>
              <a:t>[1]</a:t>
            </a:r>
            <a:endParaRPr lang="en-US" sz="1800" b="0" dirty="0"/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1800" b="0" dirty="0"/>
              <a:t>As 4, but with </a:t>
            </a:r>
            <a:r>
              <a:rPr lang="en-US" sz="1800" b="0" dirty="0">
                <a:latin typeface="Symbol" panose="05050102010706020507" pitchFamily="18" charset="2"/>
              </a:rPr>
              <a:t>b</a:t>
            </a:r>
            <a:r>
              <a:rPr lang="en-US" sz="1800" b="0" baseline="-25000" dirty="0"/>
              <a:t>2</a:t>
            </a:r>
            <a:r>
              <a:rPr lang="en-US" sz="1800" b="0" dirty="0"/>
              <a:t> from electric transition probability and </a:t>
            </a:r>
            <a:r>
              <a:rPr lang="en-US" sz="1800" b="0" dirty="0">
                <a:latin typeface="Symbol" panose="05050102010706020507" pitchFamily="18" charset="2"/>
              </a:rPr>
              <a:t>b</a:t>
            </a:r>
            <a:r>
              <a:rPr lang="en-US" sz="1800" b="0" baseline="-25000" dirty="0"/>
              <a:t>3</a:t>
            </a:r>
            <a:r>
              <a:rPr lang="en-US" sz="1800" b="0" dirty="0"/>
              <a:t> from comparing AMPT with STAR </a:t>
            </a:r>
            <a:r>
              <a:rPr lang="en-US" sz="1800" b="0" dirty="0">
                <a:solidFill>
                  <a:schemeClr val="accent2"/>
                </a:solidFill>
              </a:rPr>
              <a:t>[2]</a:t>
            </a:r>
            <a:endParaRPr lang="en-US" sz="18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078505-8BDD-412B-A08D-6CD3CE4E560F}"/>
              </a:ext>
            </a:extLst>
          </p:cNvPr>
          <p:cNvSpPr/>
          <p:nvPr/>
        </p:nvSpPr>
        <p:spPr>
          <a:xfrm>
            <a:off x="1981200" y="4114799"/>
            <a:ext cx="2443566" cy="1038387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314A949-9C27-4CE8-8A23-CC05E5DE8B31}"/>
              </a:ext>
            </a:extLst>
          </p:cNvPr>
          <p:cNvSpPr/>
          <p:nvPr/>
        </p:nvSpPr>
        <p:spPr>
          <a:xfrm>
            <a:off x="4454471" y="5192452"/>
            <a:ext cx="1078424" cy="534172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84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i="1" dirty="0" err="1"/>
              <a:t>Trajectum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4044582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Quite straightforward to use </a:t>
            </a:r>
            <a:br>
              <a:rPr lang="en-US" dirty="0"/>
            </a:br>
            <a:r>
              <a:rPr lang="en-US" dirty="0"/>
              <a:t>(see param file, right)</a:t>
            </a:r>
          </a:p>
          <a:p>
            <a:pPr marL="749808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Includes </a:t>
            </a:r>
            <a:r>
              <a:rPr lang="en-US" dirty="0" err="1"/>
              <a:t>analyse</a:t>
            </a:r>
            <a:r>
              <a:rPr lang="en-US" dirty="0"/>
              <a:t> routine</a:t>
            </a:r>
          </a:p>
          <a:p>
            <a:pPr marL="749808" lvl="1" indent="-457200"/>
            <a:r>
              <a:rPr lang="en-US" dirty="0" err="1"/>
              <a:t>Parallelised</a:t>
            </a:r>
            <a:r>
              <a:rPr lang="en-US" dirty="0"/>
              <a:t>: can </a:t>
            </a:r>
            <a:r>
              <a:rPr lang="en-US" dirty="0" err="1"/>
              <a:t>analyse</a:t>
            </a:r>
            <a:r>
              <a:rPr lang="en-US" dirty="0"/>
              <a:t> unlimited number of events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</a:t>
            </a:fld>
            <a:r>
              <a:rPr lang="nl-NL" dirty="0"/>
              <a:t>/28</a:t>
            </a:r>
          </a:p>
        </p:txBody>
      </p:sp>
      <p:pic>
        <p:nvPicPr>
          <p:cNvPr id="10" name="movie6hq2">
            <a:hlinkClick r:id="" action="ppaction://media"/>
            <a:extLst>
              <a:ext uri="{FF2B5EF4-FFF2-40B4-BE49-F238E27FC236}">
                <a16:creationId xmlns:a16="http://schemas.microsoft.com/office/drawing/2014/main" id="{7A7630A7-F408-4F1C-945D-FD57AE39E9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2088" y="7733"/>
            <a:ext cx="1922830" cy="1668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139BF8-3902-49B7-9290-2965F6ACA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0634" y="-6207"/>
            <a:ext cx="1639956" cy="6858000"/>
          </a:xfrm>
          <a:prstGeom prst="rect">
            <a:avLst/>
          </a:prstGeom>
        </p:spPr>
      </p:pic>
      <p:pic>
        <p:nvPicPr>
          <p:cNvPr id="18" name="movie6hq3slow">
            <a:hlinkClick r:id="" action="ppaction://media"/>
            <a:extLst>
              <a:ext uri="{FF2B5EF4-FFF2-40B4-BE49-F238E27FC236}">
                <a16:creationId xmlns:a16="http://schemas.microsoft.com/office/drawing/2014/main" id="{BEB7866C-F58F-4E4C-BB59-7F72365EB21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7374" y="1832682"/>
            <a:ext cx="5107760" cy="4433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F7A671-79FC-4595-8E51-B9371E9CA637}"/>
              </a:ext>
            </a:extLst>
          </p:cNvPr>
          <p:cNvSpPr txBox="1"/>
          <p:nvPr/>
        </p:nvSpPr>
        <p:spPr>
          <a:xfrm>
            <a:off x="-55667" y="6446999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92D050"/>
                </a:solidFill>
                <a:latin typeface="Tw Cen MT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http://sites.google.com/view/govertnijs/trajectum</a:t>
            </a:r>
            <a:endParaRPr lang="en-US" sz="1100" dirty="0">
              <a:solidFill>
                <a:srgbClr val="92D050"/>
              </a:solidFill>
              <a:latin typeface="Tw Cen MT" pitchFamily="34" charset="0"/>
            </a:endParaRPr>
          </a:p>
          <a:p>
            <a:r>
              <a:rPr lang="en-US" sz="1100" dirty="0">
                <a:solidFill>
                  <a:srgbClr val="92D050"/>
                </a:solidFill>
                <a:latin typeface="Tw Cen MT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http://wilkevanderschee.nl/trajectum</a:t>
            </a:r>
            <a:endParaRPr lang="en-US" sz="1100" dirty="0">
              <a:solidFill>
                <a:srgbClr val="92D050"/>
              </a:solidFill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16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C036EA-09E6-17DA-2A7C-AF2AE32C0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602" y="1634407"/>
            <a:ext cx="3524795" cy="22825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40</a:t>
            </a:fld>
            <a:r>
              <a:rPr lang="nl-NL" dirty="0"/>
              <a:t>/28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2403" y="82711"/>
            <a:ext cx="8382000" cy="914400"/>
          </a:xfrm>
        </p:spPr>
        <p:txBody>
          <a:bodyPr>
            <a:normAutofit/>
          </a:bodyPr>
          <a:lstStyle/>
          <a:p>
            <a:r>
              <a:rPr lang="nl-NL" sz="3200" dirty="0"/>
              <a:t>Bonus: mean p</a:t>
            </a:r>
            <a:r>
              <a:rPr lang="nl-NL" sz="3200" baseline="-25000" dirty="0"/>
              <a:t>T</a:t>
            </a:r>
            <a:r>
              <a:rPr lang="nl-NL" sz="3200" dirty="0"/>
              <a:t> and v</a:t>
            </a:r>
            <a:r>
              <a:rPr lang="nl-NL" sz="3200" baseline="-25000" dirty="0"/>
              <a:t>2</a:t>
            </a:r>
            <a:r>
              <a:rPr lang="nl-NL" sz="3200" dirty="0"/>
              <a:t> or v</a:t>
            </a:r>
            <a:r>
              <a:rPr lang="nl-NL" sz="3200" baseline="-25000" dirty="0"/>
              <a:t>3</a:t>
            </a:r>
            <a:r>
              <a:rPr lang="nl-NL" sz="3200" dirty="0"/>
              <a:t> correlations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533400" y="1246968"/>
            <a:ext cx="4038600" cy="5053012"/>
          </a:xfrm>
        </p:spPr>
        <p:txBody>
          <a:bodyPr>
            <a:normAutofit/>
          </a:bodyPr>
          <a:lstStyle/>
          <a:p>
            <a:r>
              <a:rPr lang="en-US" dirty="0"/>
              <a:t>A Bayesian MAP check: unfitted data:</a:t>
            </a:r>
          </a:p>
          <a:p>
            <a:pPr lvl="1"/>
            <a:r>
              <a:rPr lang="en-US" dirty="0"/>
              <a:t>Triple differential observables:</a:t>
            </a:r>
          </a:p>
          <a:p>
            <a:pPr lvl="1"/>
            <a:r>
              <a:rPr lang="en-US" dirty="0"/>
              <a:t>Correlation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and </a:t>
            </a:r>
            <a:r>
              <a:rPr lang="en-US" dirty="0" err="1"/>
              <a:t>v</a:t>
            </a:r>
            <a:r>
              <a:rPr lang="en-US" baseline="-25000" dirty="0" err="1"/>
              <a:t>n</a:t>
            </a:r>
            <a:endParaRPr lang="en-US" baseline="-25000" dirty="0"/>
          </a:p>
          <a:p>
            <a:pPr lvl="1"/>
            <a:endParaRPr lang="en-US" baseline="-25000" dirty="0"/>
          </a:p>
          <a:p>
            <a:r>
              <a:rPr lang="en-US" dirty="0"/>
              <a:t>Anticipated by (simpler) </a:t>
            </a:r>
            <a:br>
              <a:rPr lang="en-US" dirty="0"/>
            </a:br>
            <a:r>
              <a:rPr lang="en-US" dirty="0"/>
              <a:t>Trento analysis:</a:t>
            </a: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972B8A-85A9-4E40-869C-D4A856E570AA}"/>
              </a:ext>
            </a:extLst>
          </p:cNvPr>
          <p:cNvCxnSpPr/>
          <p:nvPr/>
        </p:nvCxnSpPr>
        <p:spPr>
          <a:xfrm flipV="1">
            <a:off x="597881" y="1061849"/>
            <a:ext cx="5791200" cy="7620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CB551B6-D8E8-44A8-85A1-628E4DD78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493" y="1981200"/>
            <a:ext cx="3834279" cy="38714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43CAA1-036C-4FD1-BCC3-E5A58C361209}"/>
              </a:ext>
            </a:extLst>
          </p:cNvPr>
          <p:cNvSpPr txBox="1"/>
          <p:nvPr/>
        </p:nvSpPr>
        <p:spPr>
          <a:xfrm>
            <a:off x="-55667" y="6446999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Giuliano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Giacalone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Bjorn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Schenke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Chun Shen, Constraining the nucleon size with relativistic nuclear collisions (2021)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ALICE, Characterizing the initial conditions of heavy-ion collisions at the LHC with mean transverse momentum and anisotropic flow correlations (2021)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9CF71A-6929-4F59-9941-5DC1F3135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66" y="3351413"/>
            <a:ext cx="1981200" cy="29485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9AFB38-ECA0-4314-B45A-6EAD70E31505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906705-56BC-49C8-B068-EBE9569B470C}"/>
              </a:ext>
            </a:extLst>
          </p:cNvPr>
          <p:cNvCxnSpPr>
            <a:cxnSpLocks/>
          </p:cNvCxnSpPr>
          <p:nvPr/>
        </p:nvCxnSpPr>
        <p:spPr>
          <a:xfrm>
            <a:off x="6629400" y="2819400"/>
            <a:ext cx="2088397" cy="65996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F739841-C8DD-BBEC-6A90-377154D8D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727" y="4133890"/>
            <a:ext cx="3301670" cy="216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31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8458200" cy="1295082"/>
          </a:xfrm>
        </p:spPr>
        <p:txBody>
          <a:bodyPr>
            <a:normAutofit/>
          </a:bodyPr>
          <a:lstStyle/>
          <a:p>
            <a:r>
              <a:rPr lang="nl-NL" sz="3600" dirty="0" err="1"/>
              <a:t>Isobar</a:t>
            </a:r>
            <a:r>
              <a:rPr lang="nl-NL" sz="3600" dirty="0"/>
              <a:t> </a:t>
            </a:r>
            <a:r>
              <a:rPr lang="nl-NL" sz="3600" dirty="0" err="1"/>
              <a:t>collisions</a:t>
            </a:r>
            <a:r>
              <a:rPr lang="nl-NL" sz="3600" dirty="0"/>
              <a:t> at STAR</a:t>
            </a:r>
            <a:br>
              <a:rPr lang="nl-NL" sz="3600" dirty="0"/>
            </a:br>
            <a:r>
              <a:rPr lang="nl-NL" sz="2600" dirty="0" err="1">
                <a:solidFill>
                  <a:srgbClr val="C00000"/>
                </a:solidFill>
              </a:rPr>
              <a:t>Varying</a:t>
            </a:r>
            <a:r>
              <a:rPr lang="nl-NL" sz="2600" dirty="0">
                <a:solidFill>
                  <a:srgbClr val="C00000"/>
                </a:solidFill>
              </a:rPr>
              <a:t> </a:t>
            </a:r>
            <a:r>
              <a:rPr lang="nl-NL" sz="2600" dirty="0" err="1">
                <a:solidFill>
                  <a:srgbClr val="C00000"/>
                </a:solidFill>
              </a:rPr>
              <a:t>the</a:t>
            </a:r>
            <a:r>
              <a:rPr lang="nl-NL" sz="2600" dirty="0">
                <a:solidFill>
                  <a:srgbClr val="C00000"/>
                </a:solidFill>
              </a:rPr>
              <a:t> </a:t>
            </a:r>
            <a:r>
              <a:rPr lang="nl-NL" sz="2600" dirty="0" err="1">
                <a:solidFill>
                  <a:srgbClr val="C00000"/>
                </a:solidFill>
              </a:rPr>
              <a:t>magnetic</a:t>
            </a:r>
            <a:r>
              <a:rPr lang="nl-NL" sz="2600" dirty="0">
                <a:solidFill>
                  <a:srgbClr val="C00000"/>
                </a:solidFill>
              </a:rPr>
              <a:t> field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DCCA035-01B6-47EE-A1C2-463134D9D604}"/>
              </a:ext>
            </a:extLst>
          </p:cNvPr>
          <p:cNvSpPr txBox="1">
            <a:spLocks/>
          </p:cNvSpPr>
          <p:nvPr/>
        </p:nvSpPr>
        <p:spPr>
          <a:xfrm>
            <a:off x="1143000" y="1981200"/>
            <a:ext cx="6629400" cy="3569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Idea: similar nuclei (same # of baryons), different charge</a:t>
            </a: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Ruthenium generates a 10% larger magnetic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Ideal set-up to suppress background and detect</a:t>
            </a:r>
            <a:br>
              <a:rPr lang="en-US" b="0" dirty="0"/>
            </a:br>
            <a:r>
              <a:rPr lang="en-US" b="0" dirty="0"/>
              <a:t>Chiral Magnetic Effect (CME)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Very precise blinded analysis by STAR: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41</a:t>
            </a:fld>
            <a:r>
              <a:rPr lang="nl-NL" dirty="0"/>
              <a:t>/28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64A0E-2AE4-4FC4-89ED-B3BEFE833D5B}"/>
              </a:ext>
            </a:extLst>
          </p:cNvPr>
          <p:cNvSpPr txBox="1"/>
          <p:nvPr/>
        </p:nvSpPr>
        <p:spPr>
          <a:xfrm>
            <a:off x="9213025" y="6207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40FBB26-5702-48DA-96D9-C5D7714947A2}"/>
              </a:ext>
            </a:extLst>
          </p:cNvPr>
          <p:cNvSpPr txBox="1">
            <a:spLocks/>
          </p:cNvSpPr>
          <p:nvPr/>
        </p:nvSpPr>
        <p:spPr>
          <a:xfrm>
            <a:off x="1295400" y="5867400"/>
            <a:ext cx="4267199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1" dirty="0">
                <a:solidFill>
                  <a:srgbClr val="0070C0"/>
                </a:solidFill>
              </a:rPr>
              <a:t>Unfortunately (?), no CME detected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0BDB6-A130-4CE7-8C3E-A2B386D4A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114800"/>
            <a:ext cx="4488389" cy="1672974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E408DD70-6CA1-431B-8F06-38C1F162A336}"/>
              </a:ext>
            </a:extLst>
          </p:cNvPr>
          <p:cNvSpPr txBox="1">
            <a:spLocks/>
          </p:cNvSpPr>
          <p:nvPr/>
        </p:nvSpPr>
        <p:spPr>
          <a:xfrm>
            <a:off x="5707589" y="4108324"/>
            <a:ext cx="1226611" cy="463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C00000"/>
                </a:solidFill>
              </a:rPr>
              <a:t>CME-like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2C4E3B0B-EE1C-4EF5-955E-9AF29CCE75B4}"/>
              </a:ext>
            </a:extLst>
          </p:cNvPr>
          <p:cNvSpPr txBox="1">
            <a:spLocks/>
          </p:cNvSpPr>
          <p:nvPr/>
        </p:nvSpPr>
        <p:spPr>
          <a:xfrm>
            <a:off x="5707589" y="4572000"/>
            <a:ext cx="1226611" cy="463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C00000"/>
                </a:solidFill>
              </a:rPr>
              <a:t>No CME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E83FEBD-13CA-4B1D-98FE-6E9112E0E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02390" y="4625134"/>
            <a:ext cx="1258845" cy="2252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3FD7B1-5DFA-4DCF-B5FD-055783BEB54E}"/>
              </a:ext>
            </a:extLst>
          </p:cNvPr>
          <p:cNvSpPr txBox="1"/>
          <p:nvPr/>
        </p:nvSpPr>
        <p:spPr>
          <a:xfrm>
            <a:off x="-23813" y="6568319"/>
            <a:ext cx="861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STAR, Search for the Chiral Magnetic Effect with Isobar Collisions at √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</a:t>
            </a:r>
            <a:r>
              <a:rPr kumimoji="0" lang="en-US" sz="1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NN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= 200 GeV by the STAR Collaboration at RHIC (sept 2021)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691E73-50E1-4476-99C7-EAD973279CD6}"/>
              </a:ext>
            </a:extLst>
          </p:cNvPr>
          <p:cNvGrpSpPr/>
          <p:nvPr/>
        </p:nvGrpSpPr>
        <p:grpSpPr>
          <a:xfrm>
            <a:off x="8382000" y="2152650"/>
            <a:ext cx="2464798" cy="3714243"/>
            <a:chOff x="8382000" y="2152650"/>
            <a:chExt cx="2464798" cy="371424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5AB8C8D-05F1-4B8B-962B-8E0294F8996D}"/>
                </a:ext>
              </a:extLst>
            </p:cNvPr>
            <p:cNvGrpSpPr/>
            <p:nvPr/>
          </p:nvGrpSpPr>
          <p:grpSpPr>
            <a:xfrm>
              <a:off x="8382000" y="2718633"/>
              <a:ext cx="2336210" cy="3148260"/>
              <a:chOff x="8382000" y="2660411"/>
              <a:chExt cx="2336210" cy="314826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EECD733-0E6D-4D01-9EBF-106EA34F9F27}"/>
                  </a:ext>
                </a:extLst>
              </p:cNvPr>
              <p:cNvGrpSpPr/>
              <p:nvPr/>
            </p:nvGrpSpPr>
            <p:grpSpPr>
              <a:xfrm>
                <a:off x="8484190" y="2660411"/>
                <a:ext cx="2234020" cy="1344698"/>
                <a:chOff x="9372600" y="2099922"/>
                <a:chExt cx="2234020" cy="1344698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810371F9-C809-408B-8E78-15488FC29C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72600" y="2464275"/>
                  <a:ext cx="2234020" cy="980345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55846590-7A75-4F7B-A52D-D3DC3EDE40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656297" y="2099922"/>
                  <a:ext cx="847897" cy="305637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9BC32E5A-FFAE-4174-8077-0783066025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395012" y="2099922"/>
                  <a:ext cx="986029" cy="316079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A5D919B-5AF9-468F-ACF1-FD064148DF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84190" y="4411391"/>
                <a:ext cx="996822" cy="924683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88AAE71F-7FC4-4A83-95E4-BE23019A0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11004" y="4426836"/>
                <a:ext cx="1007206" cy="924683"/>
              </a:xfrm>
              <a:prstGeom prst="rect">
                <a:avLst/>
              </a:prstGeom>
            </p:spPr>
          </p:pic>
          <p:sp>
            <p:nvSpPr>
              <p:cNvPr id="30" name="Content Placeholder 3">
                <a:extLst>
                  <a:ext uri="{FF2B5EF4-FFF2-40B4-BE49-F238E27FC236}">
                    <a16:creationId xmlns:a16="http://schemas.microsoft.com/office/drawing/2014/main" id="{7834E0B3-0E52-45FB-9C6B-539FC9E465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58200" y="3968387"/>
                <a:ext cx="1226611" cy="4636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b="0" i="1" dirty="0">
                    <a:solidFill>
                      <a:srgbClr val="C00000"/>
                    </a:solidFill>
                  </a:rPr>
                  <a:t>Averaged</a:t>
                </a:r>
              </a:p>
            </p:txBody>
          </p:sp>
          <p:sp>
            <p:nvSpPr>
              <p:cNvPr id="31" name="Content Placeholder 3">
                <a:extLst>
                  <a:ext uri="{FF2B5EF4-FFF2-40B4-BE49-F238E27FC236}">
                    <a16:creationId xmlns:a16="http://schemas.microsoft.com/office/drawing/2014/main" id="{08C21961-4F84-4A7C-BA5B-295CD3E64F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0" y="5344995"/>
                <a:ext cx="1988611" cy="4636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b="0" i="1" dirty="0">
                    <a:solidFill>
                      <a:srgbClr val="C00000"/>
                    </a:solidFill>
                  </a:rPr>
                  <a:t>Fluctuating (realistic)</a:t>
                </a:r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5277178-53BB-454E-8E10-538611E4CF1E}"/>
                </a:ext>
              </a:extLst>
            </p:cNvPr>
            <p:cNvCxnSpPr/>
            <p:nvPr/>
          </p:nvCxnSpPr>
          <p:spPr>
            <a:xfrm flipH="1">
              <a:off x="9305925" y="2152650"/>
              <a:ext cx="457200" cy="4842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4024269-D4FF-4155-9680-78782F1F3DCF}"/>
                </a:ext>
              </a:extLst>
            </p:cNvPr>
            <p:cNvCxnSpPr/>
            <p:nvPr/>
          </p:nvCxnSpPr>
          <p:spPr>
            <a:xfrm flipH="1">
              <a:off x="10389598" y="2173647"/>
              <a:ext cx="457200" cy="4842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30519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DADB4DC-47FD-4D52-A5BE-48840DEB7AB6}"/>
              </a:ext>
            </a:extLst>
          </p:cNvPr>
          <p:cNvSpPr/>
          <p:nvPr/>
        </p:nvSpPr>
        <p:spPr>
          <a:xfrm>
            <a:off x="8686800" y="869936"/>
            <a:ext cx="3124200" cy="54745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8458200" cy="1295082"/>
          </a:xfrm>
        </p:spPr>
        <p:txBody>
          <a:bodyPr>
            <a:normAutofit/>
          </a:bodyPr>
          <a:lstStyle/>
          <a:p>
            <a:r>
              <a:rPr lang="nl-NL" sz="3600" dirty="0"/>
              <a:t>Isobar collisions at STAR - Multiplicity</a:t>
            </a:r>
            <a:br>
              <a:rPr lang="nl-NL" sz="3600" dirty="0"/>
            </a:br>
            <a:endParaRPr lang="nl-NL" sz="2600" i="1" dirty="0">
              <a:solidFill>
                <a:schemeClr val="accent5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DCCA035-01B6-47EE-A1C2-463134D9D604}"/>
              </a:ext>
            </a:extLst>
          </p:cNvPr>
          <p:cNvSpPr txBox="1">
            <a:spLocks/>
          </p:cNvSpPr>
          <p:nvPr/>
        </p:nvSpPr>
        <p:spPr>
          <a:xfrm>
            <a:off x="1142999" y="1981200"/>
            <a:ext cx="7362825" cy="3569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Subtlety in STAR data: “centrality label” is different for Ru and Zr</a:t>
            </a: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Especially important for multiplicity (~7% effect)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Hardly significant for other observables (&lt;0.5% for v</a:t>
            </a:r>
            <a:r>
              <a:rPr lang="en-US" b="0" baseline="-25000" dirty="0"/>
              <a:t>2</a:t>
            </a:r>
            <a:r>
              <a:rPr lang="en-US" b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42</a:t>
            </a:fld>
            <a:r>
              <a:rPr lang="nl-NL" dirty="0"/>
              <a:t>/28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64A0E-2AE4-4FC4-89ED-B3BEFE833D5B}"/>
              </a:ext>
            </a:extLst>
          </p:cNvPr>
          <p:cNvSpPr txBox="1"/>
          <p:nvPr/>
        </p:nvSpPr>
        <p:spPr>
          <a:xfrm>
            <a:off x="9213025" y="6207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40FBB26-5702-48DA-96D9-C5D7714947A2}"/>
              </a:ext>
            </a:extLst>
          </p:cNvPr>
          <p:cNvSpPr txBox="1">
            <a:spLocks/>
          </p:cNvSpPr>
          <p:nvPr/>
        </p:nvSpPr>
        <p:spPr>
          <a:xfrm>
            <a:off x="1178555" y="1246251"/>
            <a:ext cx="7315199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accent5"/>
                </a:solidFill>
              </a:rPr>
              <a:t>Precision and non-conventional definition of centrality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3FD7B1-5DFA-4DCF-B5FD-055783BEB54E}"/>
              </a:ext>
            </a:extLst>
          </p:cNvPr>
          <p:cNvSpPr txBox="1"/>
          <p:nvPr/>
        </p:nvSpPr>
        <p:spPr>
          <a:xfrm>
            <a:off x="-10940" y="6576941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STAR, Search for the Chiral Magnetic Effect with Isobar Collisions at √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</a:t>
            </a:r>
            <a:r>
              <a:rPr kumimoji="0" lang="en-US" sz="1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NN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= 200 GeV by the STAR Collaboration at RHIC (sept 2021)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BA81A-5521-436A-8D77-8A1F7027A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98" y="3803320"/>
            <a:ext cx="4620050" cy="1881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06D2FD-D50D-40E1-8D6E-F4F4B1905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327" y="3417596"/>
            <a:ext cx="2362200" cy="2848215"/>
          </a:xfrm>
          <a:prstGeom prst="rect">
            <a:avLst/>
          </a:prstGeom>
        </p:spPr>
      </p:pic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683A00F7-461C-4022-9F70-5543ADDE5A0D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8000999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2"/>
                </a:solidFill>
              </a:rPr>
              <a:t>For each case we run 0.5M collisions except for case 5 (5M), 14M in total.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A47F6ED-D5EC-4995-B8C6-C1883A1B8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637" y="1726548"/>
            <a:ext cx="2816217" cy="22177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88BFB7-4A21-4C53-BF76-561951A49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3883" y="4071994"/>
            <a:ext cx="2820841" cy="2195109"/>
          </a:xfrm>
          <a:prstGeom prst="rect">
            <a:avLst/>
          </a:prstGeom>
        </p:spPr>
      </p:pic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7C2EFE3D-F20F-4718-85CA-CE49337F48A7}"/>
              </a:ext>
            </a:extLst>
          </p:cNvPr>
          <p:cNvSpPr txBox="1">
            <a:spLocks/>
          </p:cNvSpPr>
          <p:nvPr/>
        </p:nvSpPr>
        <p:spPr>
          <a:xfrm>
            <a:off x="8828869" y="876141"/>
            <a:ext cx="3352799" cy="898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accent5"/>
                </a:solidFill>
              </a:rPr>
              <a:t>Theory: only change </a:t>
            </a:r>
            <a:br>
              <a:rPr lang="en-US" b="0" dirty="0">
                <a:solidFill>
                  <a:schemeClr val="accent5"/>
                </a:solidFill>
              </a:rPr>
            </a:br>
            <a:r>
              <a:rPr lang="en-US" b="0" dirty="0">
                <a:solidFill>
                  <a:schemeClr val="accent5"/>
                </a:solidFill>
              </a:rPr>
              <a:t>centrality bounds</a:t>
            </a:r>
          </a:p>
        </p:txBody>
      </p:sp>
      <p:pic>
        <p:nvPicPr>
          <p:cNvPr id="43" name="Picture 42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78EBB8D3-5E05-4EB1-BF09-3D99CFFBB1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86" y="5942115"/>
            <a:ext cx="585667" cy="612998"/>
          </a:xfrm>
          <a:prstGeom prst="rect">
            <a:avLst/>
          </a:prstGeom>
        </p:spPr>
      </p:pic>
      <p:pic>
        <p:nvPicPr>
          <p:cNvPr id="44" name="Picture 43" descr="A picture containing ball&#10;&#10;Description automatically generated">
            <a:extLst>
              <a:ext uri="{FF2B5EF4-FFF2-40B4-BE49-F238E27FC236}">
                <a16:creationId xmlns:a16="http://schemas.microsoft.com/office/drawing/2014/main" id="{47C0EE58-7D3F-45BD-A1FE-79617512EA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484" y="5989313"/>
            <a:ext cx="433031" cy="453240"/>
          </a:xfrm>
          <a:prstGeom prst="rect">
            <a:avLst/>
          </a:prstGeom>
        </p:spPr>
      </p:pic>
      <p:pic>
        <p:nvPicPr>
          <p:cNvPr id="45" name="Picture 44" descr="A picture containing ball&#10;&#10;Description automatically generated">
            <a:extLst>
              <a:ext uri="{FF2B5EF4-FFF2-40B4-BE49-F238E27FC236}">
                <a16:creationId xmlns:a16="http://schemas.microsoft.com/office/drawing/2014/main" id="{C5F63984-6EEB-4D8F-ACBB-F0CAF5C562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514" y="3568994"/>
            <a:ext cx="433031" cy="453240"/>
          </a:xfrm>
          <a:prstGeom prst="rect">
            <a:avLst/>
          </a:prstGeom>
        </p:spPr>
      </p:pic>
      <p:pic>
        <p:nvPicPr>
          <p:cNvPr id="46" name="Picture 45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92741358-74E9-4F17-94A2-51339EECC6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50" y="3529545"/>
            <a:ext cx="585667" cy="61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936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43</a:t>
            </a:fld>
            <a:r>
              <a:rPr lang="nl-NL" dirty="0"/>
              <a:t>/28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-365976"/>
            <a:ext cx="8458200" cy="1295400"/>
          </a:xfrm>
        </p:spPr>
        <p:txBody>
          <a:bodyPr>
            <a:normAutofit/>
          </a:bodyPr>
          <a:lstStyle/>
          <a:p>
            <a:r>
              <a:rPr lang="nl-NL" sz="3600" dirty="0"/>
              <a:t>Isobar collisions at STAR - Multiplicity</a:t>
            </a:r>
            <a:endParaRPr lang="nl-NL" sz="2600" i="1" dirty="0">
              <a:solidFill>
                <a:schemeClr val="accent5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DCCA035-01B6-47EE-A1C2-463134D9D604}"/>
              </a:ext>
            </a:extLst>
          </p:cNvPr>
          <p:cNvSpPr txBox="1">
            <a:spLocks/>
          </p:cNvSpPr>
          <p:nvPr/>
        </p:nvSpPr>
        <p:spPr>
          <a:xfrm>
            <a:off x="4600952" y="1473086"/>
            <a:ext cx="5533647" cy="4116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Better to directly look at (raw) data</a:t>
            </a:r>
            <a:endParaRPr lang="en-US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Experimental subtlety: crucial to correct </a:t>
            </a:r>
            <a:br>
              <a:rPr lang="en-US" sz="1800" b="0" dirty="0"/>
            </a:br>
            <a:r>
              <a:rPr lang="en-US" sz="1800" b="0" dirty="0"/>
              <a:t>for detector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i="1" dirty="0" err="1"/>
              <a:t>Trajectum</a:t>
            </a:r>
            <a:r>
              <a:rPr lang="en-US" sz="1800" b="0" dirty="0"/>
              <a:t> subtlety: norm not fitted to RHIC energy: multiply </a:t>
            </a:r>
            <a:r>
              <a:rPr lang="en-US" sz="1800" b="0" dirty="0" err="1"/>
              <a:t>mult</a:t>
            </a:r>
            <a:r>
              <a:rPr lang="en-US" sz="1800" b="0" dirty="0"/>
              <a:t> by 1.21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Experiment misses (many) very peripheral collisions: multiply P(N) by 1.31 to correct for this (not for ratio)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Ratio experiment: </a:t>
            </a:r>
            <a:r>
              <a:rPr lang="en-US" sz="1800" b="0" dirty="0" err="1"/>
              <a:t>normalise</a:t>
            </a:r>
            <a:r>
              <a:rPr lang="en-US" sz="1800" b="0" dirty="0"/>
              <a:t> both and divide</a:t>
            </a:r>
            <a:br>
              <a:rPr lang="en-US" sz="1800" b="0" dirty="0"/>
            </a:br>
            <a:r>
              <a:rPr lang="en-US" sz="1600" b="0" i="1" dirty="0"/>
              <a:t>Subtle: experiment unreliable for </a:t>
            </a:r>
            <a:r>
              <a:rPr lang="en-US" sz="1600" b="0" i="1" dirty="0" err="1"/>
              <a:t>N</a:t>
            </a:r>
            <a:r>
              <a:rPr lang="en-US" sz="1600" b="0" i="1" baseline="-25000" dirty="0" err="1"/>
              <a:t>trk</a:t>
            </a:r>
            <a:r>
              <a:rPr lang="en-US" sz="1600" b="0" i="1" dirty="0"/>
              <a:t> &lt; 50</a:t>
            </a:r>
            <a:br>
              <a:rPr lang="en-US" sz="1800" b="0" i="1" dirty="0"/>
            </a:br>
            <a:r>
              <a:rPr lang="en-US" sz="1800" b="0" dirty="0"/>
              <a:t>Ratio theory: integrate </a:t>
            </a:r>
            <a:r>
              <a:rPr lang="en-US" sz="1800" dirty="0" err="1"/>
              <a:t>Ru+Zr</a:t>
            </a:r>
            <a:r>
              <a:rPr lang="en-US" sz="1800" dirty="0"/>
              <a:t> experiment and </a:t>
            </a:r>
            <a:r>
              <a:rPr lang="en-US" sz="1800" dirty="0" err="1"/>
              <a:t>Ru+Zr</a:t>
            </a:r>
            <a:r>
              <a:rPr lang="en-US" sz="1800" dirty="0"/>
              <a:t> theory </a:t>
            </a:r>
            <a:r>
              <a:rPr lang="en-US" sz="1800" b="0" dirty="0"/>
              <a:t>for </a:t>
            </a:r>
            <a:r>
              <a:rPr lang="en-US" sz="1800" b="0" dirty="0" err="1"/>
              <a:t>N</a:t>
            </a:r>
            <a:r>
              <a:rPr lang="en-US" sz="1800" b="0" baseline="-25000" dirty="0" err="1"/>
              <a:t>trk</a:t>
            </a:r>
            <a:r>
              <a:rPr lang="en-US" sz="1800" b="0" dirty="0"/>
              <a:t> &gt; 50 and require ratio to match</a:t>
            </a:r>
            <a:br>
              <a:rPr lang="en-US" sz="1800" b="0" dirty="0"/>
            </a:br>
            <a:r>
              <a:rPr lang="en-US" sz="1800" b="0" dirty="0"/>
              <a:t>Exp-theory comparison only depends on </a:t>
            </a:r>
            <a:r>
              <a:rPr lang="en-US" sz="1800" b="0" dirty="0" err="1"/>
              <a:t>N</a:t>
            </a:r>
            <a:r>
              <a:rPr lang="en-US" sz="1800" b="0" baseline="-25000" dirty="0" err="1"/>
              <a:t>trk</a:t>
            </a:r>
            <a:r>
              <a:rPr lang="en-US" sz="1800" b="0" dirty="0"/>
              <a:t> &gt; 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64A0E-2AE4-4FC4-89ED-B3BEFE833D5B}"/>
              </a:ext>
            </a:extLst>
          </p:cNvPr>
          <p:cNvSpPr txBox="1"/>
          <p:nvPr/>
        </p:nvSpPr>
        <p:spPr>
          <a:xfrm>
            <a:off x="9213025" y="6207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3FD7B1-5DFA-4DCF-B5FD-055783BEB54E}"/>
              </a:ext>
            </a:extLst>
          </p:cNvPr>
          <p:cNvSpPr txBox="1"/>
          <p:nvPr/>
        </p:nvSpPr>
        <p:spPr>
          <a:xfrm>
            <a:off x="-62462" y="6557354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STAR, Search for the Chiral Magnetic Effect with Isobar Collisions at √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</a:t>
            </a:r>
            <a:r>
              <a:rPr kumimoji="0" lang="en-US" sz="1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NN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= 200 GeV by the STAR Collaboration at RHIC (sept 2021)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5DB21F-5520-4AD2-98EB-E42FE39F2CF1}"/>
              </a:ext>
            </a:extLst>
          </p:cNvPr>
          <p:cNvGrpSpPr/>
          <p:nvPr/>
        </p:nvGrpSpPr>
        <p:grpSpPr>
          <a:xfrm>
            <a:off x="533400" y="1473086"/>
            <a:ext cx="3661605" cy="4610348"/>
            <a:chOff x="429870" y="987434"/>
            <a:chExt cx="3661605" cy="46103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F0A996B-DC67-4C8D-AEE6-12241A2F7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870" y="987434"/>
              <a:ext cx="3661605" cy="4483860"/>
            </a:xfrm>
            <a:prstGeom prst="rect">
              <a:avLst/>
            </a:prstGeom>
          </p:spPr>
        </p:pic>
        <p:pic>
          <p:nvPicPr>
            <p:cNvPr id="41" name="Picture 40" descr="A picture containing sweet, ball&#10;&#10;Description automatically generated">
              <a:extLst>
                <a:ext uri="{FF2B5EF4-FFF2-40B4-BE49-F238E27FC236}">
                  <a16:creationId xmlns:a16="http://schemas.microsoft.com/office/drawing/2014/main" id="{BA4AD1B3-E4C1-43ED-8AEA-A55672F0A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417" y="4984784"/>
              <a:ext cx="585667" cy="612998"/>
            </a:xfrm>
            <a:prstGeom prst="rect">
              <a:avLst/>
            </a:prstGeom>
          </p:spPr>
        </p:pic>
        <p:pic>
          <p:nvPicPr>
            <p:cNvPr id="40" name="Picture 39" descr="A picture containing ball&#10;&#10;Description automatically generated">
              <a:extLst>
                <a:ext uri="{FF2B5EF4-FFF2-40B4-BE49-F238E27FC236}">
                  <a16:creationId xmlns:a16="http://schemas.microsoft.com/office/drawing/2014/main" id="{F7E1FE3E-3E23-46D6-A5ED-0860B5F0C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0288" y="5065631"/>
              <a:ext cx="433031" cy="45324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F4EEE82-BB7A-4873-A72F-F5EF3A2B7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5634" y="305441"/>
            <a:ext cx="2422313" cy="182816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DE8D4FC-D717-4985-9047-2E68969A5CF7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7086600" y="1219521"/>
            <a:ext cx="2669034" cy="677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15F6CD0C-5EB5-4B31-A568-5F4CEA7ECD3F}"/>
              </a:ext>
            </a:extLst>
          </p:cNvPr>
          <p:cNvSpPr/>
          <p:nvPr/>
        </p:nvSpPr>
        <p:spPr>
          <a:xfrm>
            <a:off x="1143000" y="1685187"/>
            <a:ext cx="457200" cy="44841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CB63BE9-0F2F-4093-B9E3-A21536AF1736}"/>
              </a:ext>
            </a:extLst>
          </p:cNvPr>
          <p:cNvSpPr/>
          <p:nvPr/>
        </p:nvSpPr>
        <p:spPr>
          <a:xfrm>
            <a:off x="1141708" y="2921279"/>
            <a:ext cx="457200" cy="44841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9892623-D46A-4A92-BD29-AAEDB4F76ED5}"/>
              </a:ext>
            </a:extLst>
          </p:cNvPr>
          <p:cNvCxnSpPr>
            <a:cxnSpLocks/>
            <a:endCxn id="21" idx="5"/>
          </p:cNvCxnSpPr>
          <p:nvPr/>
        </p:nvCxnSpPr>
        <p:spPr>
          <a:xfrm flipH="1" flipV="1">
            <a:off x="1533245" y="2067931"/>
            <a:ext cx="3343555" cy="1233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7F55774-0020-472A-BF11-37B381E6F2A6}"/>
              </a:ext>
            </a:extLst>
          </p:cNvPr>
          <p:cNvCxnSpPr>
            <a:cxnSpLocks/>
          </p:cNvCxnSpPr>
          <p:nvPr/>
        </p:nvCxnSpPr>
        <p:spPr>
          <a:xfrm flipH="1" flipV="1">
            <a:off x="1598910" y="3145486"/>
            <a:ext cx="3277890" cy="15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ontent Placeholder 3">
            <a:extLst>
              <a:ext uri="{FF2B5EF4-FFF2-40B4-BE49-F238E27FC236}">
                <a16:creationId xmlns:a16="http://schemas.microsoft.com/office/drawing/2014/main" id="{DA937023-E3CD-4D91-BCA7-F7EFA0A55BCE}"/>
              </a:ext>
            </a:extLst>
          </p:cNvPr>
          <p:cNvSpPr txBox="1">
            <a:spLocks/>
          </p:cNvSpPr>
          <p:nvPr/>
        </p:nvSpPr>
        <p:spPr>
          <a:xfrm>
            <a:off x="4561022" y="5476312"/>
            <a:ext cx="7315199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accent5"/>
                </a:solidFill>
              </a:rPr>
              <a:t>Only case 3, 4 and 5 match well over entire range (neutron-skin)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E4302-2A77-4096-ACFF-13BAC91D79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4141" y="2225133"/>
            <a:ext cx="2178955" cy="152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26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8458200" cy="1295082"/>
          </a:xfrm>
        </p:spPr>
        <p:txBody>
          <a:bodyPr>
            <a:normAutofit/>
          </a:bodyPr>
          <a:lstStyle/>
          <a:p>
            <a:r>
              <a:rPr lang="nl-NL" sz="3600" dirty="0"/>
              <a:t>Initial state predictors</a:t>
            </a:r>
            <a:endParaRPr lang="nl-NL" sz="2600" i="1" dirty="0">
              <a:solidFill>
                <a:schemeClr val="accent5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DCCA035-01B6-47EE-A1C2-463134D9D604}"/>
              </a:ext>
            </a:extLst>
          </p:cNvPr>
          <p:cNvSpPr txBox="1">
            <a:spLocks/>
          </p:cNvSpPr>
          <p:nvPr/>
        </p:nvSpPr>
        <p:spPr>
          <a:xfrm>
            <a:off x="1142998" y="1981199"/>
            <a:ext cx="9296402" cy="41482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With large sample we can verify the relation</a:t>
            </a:r>
          </a:p>
          <a:p>
            <a:endParaRPr lang="en-US" b="0" dirty="0"/>
          </a:p>
          <a:p>
            <a:endParaRPr lang="en-US" b="0" dirty="0"/>
          </a:p>
          <a:p>
            <a:r>
              <a:rPr lang="en-US" b="0" dirty="0"/>
              <a:t>All else being equal this works,</a:t>
            </a:r>
            <a:br>
              <a:rPr lang="en-US" b="0" dirty="0"/>
            </a:br>
            <a:r>
              <a:rPr lang="en-US" b="0" dirty="0"/>
              <a:t>e.g. within Zr as in right plots</a:t>
            </a:r>
          </a:p>
          <a:p>
            <a:endParaRPr lang="en-US" b="0" dirty="0"/>
          </a:p>
          <a:p>
            <a:r>
              <a:rPr lang="en-US" b="0" dirty="0"/>
              <a:t>If also size changes </a:t>
            </a:r>
            <a:r>
              <a:rPr lang="en-US" b="0" dirty="0" err="1"/>
              <a:t>etc</a:t>
            </a:r>
            <a:r>
              <a:rPr lang="en-US" b="0" dirty="0"/>
              <a:t> (Zr vs Ru), it can affect </a:t>
            </a:r>
            <a:r>
              <a:rPr lang="en-US" b="0" dirty="0">
                <a:latin typeface="Symbol" panose="05050102010706020507" pitchFamily="18" charset="2"/>
              </a:rPr>
              <a:t>k</a:t>
            </a:r>
            <a:br>
              <a:rPr lang="en-US" b="0" dirty="0"/>
            </a:br>
            <a:r>
              <a:rPr lang="en-US" b="0" dirty="0"/>
              <a:t>and the initial geometry cannot be used</a:t>
            </a:r>
          </a:p>
          <a:p>
            <a:endParaRPr lang="en-US" b="0" dirty="0"/>
          </a:p>
          <a:p>
            <a:r>
              <a:rPr lang="en-US" b="0" dirty="0"/>
              <a:t>Unfortunate: hydro is expensive…</a:t>
            </a:r>
          </a:p>
          <a:p>
            <a:endParaRPr lang="en-US" b="0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44</a:t>
            </a:fld>
            <a:r>
              <a:rPr lang="nl-NL" dirty="0"/>
              <a:t>/28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64A0E-2AE4-4FC4-89ED-B3BEFE833D5B}"/>
              </a:ext>
            </a:extLst>
          </p:cNvPr>
          <p:cNvSpPr txBox="1"/>
          <p:nvPr/>
        </p:nvSpPr>
        <p:spPr>
          <a:xfrm>
            <a:off x="9213025" y="6207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7E6740-B927-4866-A0BC-7966E034AE65}"/>
              </a:ext>
            </a:extLst>
          </p:cNvPr>
          <p:cNvGrpSpPr/>
          <p:nvPr/>
        </p:nvGrpSpPr>
        <p:grpSpPr>
          <a:xfrm>
            <a:off x="6400682" y="1765887"/>
            <a:ext cx="5624685" cy="4239162"/>
            <a:chOff x="6400682" y="1765887"/>
            <a:chExt cx="5624685" cy="42391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E43E70E-BE87-4C91-BECC-8C5FE75F0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0682" y="1890249"/>
              <a:ext cx="5624685" cy="41148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FE9267-20DD-4803-AE7E-A88B70151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0651" y="1777159"/>
              <a:ext cx="2090896" cy="35392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98917-4CAE-4EB7-BE3A-E3099A526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53623" y="1765887"/>
              <a:ext cx="1916566" cy="36960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3139CF4-49EB-4520-87B6-FAD718C92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169" y="2514600"/>
            <a:ext cx="2462631" cy="44241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31D7A16-C699-486E-A6F8-119AA9033095}"/>
              </a:ext>
            </a:extLst>
          </p:cNvPr>
          <p:cNvCxnSpPr>
            <a:cxnSpLocks/>
          </p:cNvCxnSpPr>
          <p:nvPr/>
        </p:nvCxnSpPr>
        <p:spPr>
          <a:xfrm flipV="1">
            <a:off x="4343400" y="1950688"/>
            <a:ext cx="5387251" cy="1402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E0990FA-F9D3-40AD-ACFF-685B9FB56F4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124200" y="1950688"/>
            <a:ext cx="3929423" cy="2468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952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06FAF873-277A-4F82-9CDB-5E4EEBEED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45</a:t>
            </a:fld>
            <a:r>
              <a:rPr lang="nl-NL" dirty="0"/>
              <a:t>/28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00200" y="-533400"/>
            <a:ext cx="8458200" cy="1293813"/>
          </a:xfrm>
        </p:spPr>
        <p:txBody>
          <a:bodyPr>
            <a:normAutofit/>
          </a:bodyPr>
          <a:lstStyle/>
          <a:p>
            <a:r>
              <a:rPr lang="nl-NL" sz="3600" dirty="0"/>
              <a:t>Full posterior </a:t>
            </a:r>
            <a:r>
              <a:rPr lang="nl-NL" sz="3600" dirty="0" err="1"/>
              <a:t>distributions</a:t>
            </a:r>
            <a:endParaRPr lang="nl-NL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3FB973-436E-41A5-86F2-154B5BADD7E4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A15C04-22A9-E94D-115B-02AB3FC5C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14400"/>
            <a:ext cx="8938631" cy="513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945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10442448" cy="1295082"/>
          </a:xfrm>
        </p:spPr>
        <p:txBody>
          <a:bodyPr>
            <a:normAutofit/>
          </a:bodyPr>
          <a:lstStyle/>
          <a:p>
            <a:r>
              <a:rPr lang="nl-NL" sz="2800" dirty="0" err="1"/>
              <a:t>Exciting</a:t>
            </a:r>
            <a:r>
              <a:rPr lang="en-US" sz="2800" dirty="0"/>
              <a:t>: oxygen-oxygen special run in 2024!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804584"/>
            <a:ext cx="105918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Predictions for oxygen at RHIC (run already performed) and LHC</a:t>
            </a:r>
          </a:p>
          <a:p>
            <a:pPr marL="749808" lvl="1" indent="-457200"/>
            <a:r>
              <a:rPr lang="en-US" sz="1600" dirty="0"/>
              <a:t>Perhaps surprisingly narrow predictions, only fitted on </a:t>
            </a:r>
            <a:r>
              <a:rPr lang="en-US" sz="1600" dirty="0" err="1"/>
              <a:t>PbPb</a:t>
            </a:r>
            <a:r>
              <a:rPr lang="en-US" sz="1600" dirty="0"/>
              <a:t> data</a:t>
            </a:r>
          </a:p>
          <a:p>
            <a:pPr marL="749808" lvl="1" indent="-457200"/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46</a:t>
            </a:fld>
            <a:r>
              <a:rPr lang="nl-NL" dirty="0"/>
              <a:t>/22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ED9762-AF55-4237-A906-3D48853D7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061" y="2382447"/>
            <a:ext cx="6252891" cy="389720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4D9B778-33D5-43ED-A4AF-19B072AF9277}"/>
              </a:ext>
            </a:extLst>
          </p:cNvPr>
          <p:cNvGrpSpPr/>
          <p:nvPr/>
        </p:nvGrpSpPr>
        <p:grpSpPr>
          <a:xfrm>
            <a:off x="8686800" y="4091158"/>
            <a:ext cx="3505200" cy="2756164"/>
            <a:chOff x="0" y="4343399"/>
            <a:chExt cx="3162857" cy="2527565"/>
          </a:xfrm>
        </p:grpSpPr>
        <p:pic>
          <p:nvPicPr>
            <p:cNvPr id="11" name="Picture 10" descr="Opportunities of OO and pO collisions at the LHC">
              <a:extLst>
                <a:ext uri="{FF2B5EF4-FFF2-40B4-BE49-F238E27FC236}">
                  <a16:creationId xmlns:a16="http://schemas.microsoft.com/office/drawing/2014/main" id="{F8CE2B76-647E-4D11-9E89-68A6BEACE4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43399"/>
              <a:ext cx="3162857" cy="1361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8722E6B6-C844-4457-B500-2092E5B41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6" y="5712869"/>
              <a:ext cx="1009650" cy="1149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451E9326-84D8-4105-9C9F-29677CCC1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046" y="5712172"/>
              <a:ext cx="1157654" cy="1157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241C7D56-893A-4C2E-A359-FA3115996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700" y="5712171"/>
              <a:ext cx="988544" cy="1158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07DD892-275F-431B-8667-1831956CE6A1}"/>
              </a:ext>
            </a:extLst>
          </p:cNvPr>
          <p:cNvSpPr txBox="1"/>
          <p:nvPr/>
        </p:nvSpPr>
        <p:spPr>
          <a:xfrm>
            <a:off x="-5038" y="6476182"/>
            <a:ext cx="75941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Jasmine Brewer,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Aleksas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Mazeliauskas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WS: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8"/>
              </a:rPr>
              <a:t>http://cern.ch/ooatlhc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or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9"/>
              </a:rPr>
              <a:t>https://arxiv.org/abs/2103.01939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</a:p>
          <a:p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Govert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Nijs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WS, Predictions and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postdictions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for relativistic lead and oxygen collisions with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Trajectum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(2021)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BD3A8B-C06F-4219-89A8-FA7D41BCF4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8929" y="-10926"/>
            <a:ext cx="4205970" cy="1740543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4EC0303A-2799-4D67-8113-7CDC4AFFCD8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6" t="25225" r="1" b="25667"/>
          <a:stretch/>
        </p:blipFill>
        <p:spPr>
          <a:xfrm>
            <a:off x="7937947" y="1804584"/>
            <a:ext cx="4256976" cy="214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32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8099"/>
            <a:ext cx="10442448" cy="1295082"/>
          </a:xfrm>
        </p:spPr>
        <p:txBody>
          <a:bodyPr>
            <a:normAutofit/>
          </a:bodyPr>
          <a:lstStyle/>
          <a:p>
            <a:r>
              <a:rPr lang="en-US" sz="2800" b="1" dirty="0"/>
              <a:t>Correlation between v</a:t>
            </a:r>
            <a:r>
              <a:rPr lang="en-US" sz="2800" b="1" baseline="-25000" dirty="0"/>
              <a:t>2</a:t>
            </a:r>
            <a:r>
              <a:rPr lang="en-US" sz="2800" b="1" dirty="0"/>
              <a:t> and mean </a:t>
            </a:r>
            <a:r>
              <a:rPr lang="en-US" sz="2800" b="1" dirty="0" err="1"/>
              <a:t>p</a:t>
            </a:r>
            <a:r>
              <a:rPr lang="en-US" sz="2800" b="1" baseline="-25000" dirty="0" err="1"/>
              <a:t>T</a:t>
            </a:r>
            <a:br>
              <a:rPr lang="en-US" sz="2800" b="1" dirty="0"/>
            </a:br>
            <a:r>
              <a:rPr lang="en-US" sz="1800" dirty="0">
                <a:solidFill>
                  <a:schemeClr val="accent5"/>
                </a:solidFill>
              </a:rPr>
              <a:t>Vary some model parameters (for VMC only)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47</a:t>
            </a:fld>
            <a:r>
              <a:rPr lang="nl-NL" dirty="0"/>
              <a:t>/28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D9D089-9A5B-B563-3BD4-D72AA81D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4102" y="77112"/>
            <a:ext cx="5194195" cy="163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9C90B7-5088-CF6B-636D-8B312235F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2573"/>
            <a:ext cx="12192000" cy="421242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26A4F7-9175-95C0-83E9-A61D141EA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0" y="4191000"/>
            <a:ext cx="2514600" cy="914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Conjectured to be a good observable. But must be careful with width and viscosities.</a:t>
            </a:r>
          </a:p>
        </p:txBody>
      </p:sp>
    </p:spTree>
    <p:extLst>
      <p:ext uri="{BB962C8B-B14F-4D97-AF65-F5344CB8AC3E}">
        <p14:creationId xmlns:p14="http://schemas.microsoft.com/office/powerpoint/2010/main" val="2052875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1045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35BC1C-C251-861A-B846-B38943F2F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396A657-EBE4-FFE9-BE96-317DE08AD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Neutron skin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F9E540-35B5-CA31-0BBF-8766EC37B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455621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With a short intro on Bayesian analysis</a:t>
            </a:r>
          </a:p>
        </p:txBody>
      </p:sp>
      <p:cxnSp>
        <p:nvCxnSpPr>
          <p:cNvPr id="1052" name="Straight Connector 1051">
            <a:extLst>
              <a:ext uri="{FF2B5EF4-FFF2-40B4-BE49-F238E27FC236}">
                <a16:creationId xmlns:a16="http://schemas.microsoft.com/office/drawing/2014/main" id="{F3CC58E3-BDF9-495D-9327-85F68058B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DA0CA737-33FC-47E3-965A-D1C2CAA62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2D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22189942-24EB-488E-8B69-EB80F7E53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722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51792-C247-A6BD-588F-8D83F9FF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1A58DBF-7C61-4997-9886-539CDC07A380}" type="slidenum">
              <a:rPr lang="en-US"/>
              <a:pPr defTabSz="914400"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39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6F337E2-C581-44E0-931C-2CC2860D9FF2}"/>
              </a:ext>
            </a:extLst>
          </p:cNvPr>
          <p:cNvSpPr/>
          <p:nvPr/>
        </p:nvSpPr>
        <p:spPr>
          <a:xfrm>
            <a:off x="8229600" y="1850249"/>
            <a:ext cx="3953142" cy="427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73076"/>
            <a:ext cx="7162800" cy="1142682"/>
          </a:xfrm>
        </p:spPr>
        <p:txBody>
          <a:bodyPr>
            <a:normAutofit/>
          </a:bodyPr>
          <a:lstStyle/>
          <a:p>
            <a:r>
              <a:rPr lang="en-US" sz="3200" dirty="0"/>
              <a:t>Performing a global analysis</a:t>
            </a:r>
            <a:endParaRPr lang="en-US" sz="3200" baseline="-25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2133600"/>
            <a:ext cx="8153400" cy="5029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Model depends on parameters non-linearly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Run model on 1200 `design’ points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Use an emulator for any point in parameter space (</a:t>
            </a:r>
            <a:r>
              <a:rPr lang="en-US" b="1" dirty="0">
                <a:solidFill>
                  <a:schemeClr val="accent1"/>
                </a:solidFill>
              </a:rPr>
              <a:t>GP</a:t>
            </a:r>
            <a:r>
              <a:rPr lang="en-US" dirty="0">
                <a:solidFill>
                  <a:schemeClr val="accent1"/>
                </a:solidFill>
              </a:rPr>
              <a:t>)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Markov Chain Monte Carlo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653 data points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Obtain posterior probability density of parameters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Compare posterior with data</a:t>
            </a:r>
          </a:p>
          <a:p>
            <a:pPr lvl="1"/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Can include high statistics run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2AD2C7-37E1-4FE5-917E-664C96AA87AE}"/>
              </a:ext>
            </a:extLst>
          </p:cNvPr>
          <p:cNvGrpSpPr/>
          <p:nvPr/>
        </p:nvGrpSpPr>
        <p:grpSpPr>
          <a:xfrm>
            <a:off x="8204233" y="388367"/>
            <a:ext cx="3392449" cy="1199918"/>
            <a:chOff x="5715000" y="381000"/>
            <a:chExt cx="3392449" cy="11999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7625CC-E7D1-4298-9973-5FC50D3AA201}"/>
                </a:ext>
              </a:extLst>
            </p:cNvPr>
            <p:cNvSpPr/>
            <p:nvPr/>
          </p:nvSpPr>
          <p:spPr>
            <a:xfrm>
              <a:off x="5715000" y="381000"/>
              <a:ext cx="3392449" cy="11999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25EFE0-629C-4F10-9095-801CD6A73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41394" y="750031"/>
              <a:ext cx="3266055" cy="83088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8AB581-5F60-41EF-9ECA-2F09E1527537}"/>
                </a:ext>
              </a:extLst>
            </p:cNvPr>
            <p:cNvSpPr txBox="1"/>
            <p:nvPr/>
          </p:nvSpPr>
          <p:spPr>
            <a:xfrm>
              <a:off x="5786718" y="415540"/>
              <a:ext cx="2514600" cy="370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Bayes theorem:</a:t>
              </a:r>
            </a:p>
          </p:txBody>
        </p:sp>
      </p:grp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C9BC572D-0355-498D-AC39-F9CB15D0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6</a:t>
            </a:fld>
            <a:r>
              <a:rPr lang="nl-NL" dirty="0"/>
              <a:t>/28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C3A764-A8A0-4A6E-BB6F-79D25D3AD252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C44B3-6772-4FE2-BB42-8CABBB530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729" y="2219581"/>
            <a:ext cx="3648049" cy="18490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C8E825-4546-4F0D-9C47-DBA9C8AE3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774" y="4099876"/>
            <a:ext cx="3656029" cy="18728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3F9AED-D82B-4726-AAC2-5CD0C3A5A454}"/>
              </a:ext>
            </a:extLst>
          </p:cNvPr>
          <p:cNvSpPr txBox="1"/>
          <p:nvPr/>
        </p:nvSpPr>
        <p:spPr>
          <a:xfrm>
            <a:off x="0" y="6590183"/>
            <a:ext cx="929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LIGO, Properties of the Binary Black Hole Merger GW150914 (2016)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18F2F5-553D-4EBF-8DA9-8D51FF8B702F}"/>
              </a:ext>
            </a:extLst>
          </p:cNvPr>
          <p:cNvSpPr txBox="1"/>
          <p:nvPr/>
        </p:nvSpPr>
        <p:spPr>
          <a:xfrm>
            <a:off x="8229600" y="1841483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Same technique: gravitational waves</a:t>
            </a:r>
          </a:p>
        </p:txBody>
      </p:sp>
    </p:spTree>
    <p:extLst>
      <p:ext uri="{BB962C8B-B14F-4D97-AF65-F5344CB8AC3E}">
        <p14:creationId xmlns:p14="http://schemas.microsoft.com/office/powerpoint/2010/main" val="1199390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Experimental observables: </a:t>
            </a:r>
            <a:r>
              <a:rPr lang="en-US" sz="3700" i="1" dirty="0">
                <a:solidFill>
                  <a:srgbClr val="FFFFFF"/>
                </a:solidFill>
              </a:rPr>
              <a:t>a wealth of data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783116-E3E4-40C5-9DF6-875C3D29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/28</a:t>
            </a:r>
          </a:p>
        </p:txBody>
      </p:sp>
      <p:pic>
        <p:nvPicPr>
          <p:cNvPr id="18" name="Picture 17" descr="A picture containing ball&#10;&#10;Description automatically generated">
            <a:extLst>
              <a:ext uri="{FF2B5EF4-FFF2-40B4-BE49-F238E27FC236}">
                <a16:creationId xmlns:a16="http://schemas.microsoft.com/office/drawing/2014/main" id="{90C3AF5E-2D2E-48D3-90F7-3DCE6B260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61" y="4165385"/>
            <a:ext cx="528288" cy="552942"/>
          </a:xfrm>
          <a:prstGeom prst="rect">
            <a:avLst/>
          </a:prstGeom>
        </p:spPr>
      </p:pic>
      <p:pic>
        <p:nvPicPr>
          <p:cNvPr id="20" name="Picture 19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83AB5C5-6F66-4A18-90F3-9E0B68675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4" y="4090687"/>
            <a:ext cx="690248" cy="722460"/>
          </a:xfrm>
          <a:prstGeom prst="rect">
            <a:avLst/>
          </a:prstGeom>
        </p:spPr>
      </p:pic>
      <p:pic>
        <p:nvPicPr>
          <p:cNvPr id="6" name="Picture 5" descr="Calendar&#10;&#10;Description automatically generated with low confidence">
            <a:extLst>
              <a:ext uri="{FF2B5EF4-FFF2-40B4-BE49-F238E27FC236}">
                <a16:creationId xmlns:a16="http://schemas.microsoft.com/office/drawing/2014/main" id="{0E7D2D87-08C6-48C6-87C0-5F6C2B24D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3" y="0"/>
            <a:ext cx="11790437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BC3B7F-3193-4435-893F-196D0816558A}"/>
              </a:ext>
            </a:extLst>
          </p:cNvPr>
          <p:cNvSpPr txBox="1"/>
          <p:nvPr/>
        </p:nvSpPr>
        <p:spPr>
          <a:xfrm>
            <a:off x="-1" y="0"/>
            <a:ext cx="838201" cy="3447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Prior</a:t>
            </a:r>
          </a:p>
        </p:txBody>
      </p:sp>
    </p:spTree>
    <p:extLst>
      <p:ext uri="{BB962C8B-B14F-4D97-AF65-F5344CB8AC3E}">
        <p14:creationId xmlns:p14="http://schemas.microsoft.com/office/powerpoint/2010/main" val="519302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517" y="381000"/>
            <a:ext cx="10442448" cy="1295082"/>
          </a:xfrm>
        </p:spPr>
        <p:txBody>
          <a:bodyPr>
            <a:normAutofit/>
          </a:bodyPr>
          <a:lstStyle/>
          <a:p>
            <a:r>
              <a:rPr lang="en-US" sz="3000" dirty="0"/>
              <a:t>Design parameter-observable correlations: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8</a:t>
            </a:fld>
            <a:r>
              <a:rPr lang="nl-NL" dirty="0"/>
              <a:t>/28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58A081-CED6-4DCF-8637-2C20A0B92945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C774F-970C-4DE1-8F84-382538981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67" y="1828800"/>
            <a:ext cx="11957465" cy="418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22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Experimental observables: </a:t>
            </a:r>
            <a:r>
              <a:rPr lang="en-US" sz="3700" i="1" dirty="0">
                <a:solidFill>
                  <a:srgbClr val="FFFFFF"/>
                </a:solidFill>
              </a:rPr>
              <a:t>a wealth of data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783116-E3E4-40C5-9DF6-875C3D29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/28</a:t>
            </a:r>
          </a:p>
        </p:txBody>
      </p:sp>
      <p:pic>
        <p:nvPicPr>
          <p:cNvPr id="18" name="Picture 17" descr="A picture containing ball&#10;&#10;Description automatically generated">
            <a:extLst>
              <a:ext uri="{FF2B5EF4-FFF2-40B4-BE49-F238E27FC236}">
                <a16:creationId xmlns:a16="http://schemas.microsoft.com/office/drawing/2014/main" id="{90C3AF5E-2D2E-48D3-90F7-3DCE6B260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61" y="4165385"/>
            <a:ext cx="528288" cy="552942"/>
          </a:xfrm>
          <a:prstGeom prst="rect">
            <a:avLst/>
          </a:prstGeom>
        </p:spPr>
      </p:pic>
      <p:pic>
        <p:nvPicPr>
          <p:cNvPr id="20" name="Picture 19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83AB5C5-6F66-4A18-90F3-9E0B68675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4" y="4090687"/>
            <a:ext cx="690248" cy="722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7D2D87-08C6-48C6-87C0-5F6C2B24D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63" y="0"/>
            <a:ext cx="11790436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BC3B7F-3193-4435-893F-196D0816558A}"/>
              </a:ext>
            </a:extLst>
          </p:cNvPr>
          <p:cNvSpPr txBox="1"/>
          <p:nvPr/>
        </p:nvSpPr>
        <p:spPr>
          <a:xfrm>
            <a:off x="-1" y="0"/>
            <a:ext cx="1154625" cy="3447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Posterior</a:t>
            </a:r>
          </a:p>
        </p:txBody>
      </p:sp>
    </p:spTree>
    <p:extLst>
      <p:ext uri="{BB962C8B-B14F-4D97-AF65-F5344CB8AC3E}">
        <p14:creationId xmlns:p14="http://schemas.microsoft.com/office/powerpoint/2010/main" val="58008038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3376</Words>
  <Application>Microsoft Office PowerPoint</Application>
  <PresentationFormat>Widescreen</PresentationFormat>
  <Paragraphs>525</Paragraphs>
  <Slides>47</Slides>
  <Notes>44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Symbol</vt:lpstr>
      <vt:lpstr>Times</vt:lpstr>
      <vt:lpstr>Tw Cen MT</vt:lpstr>
      <vt:lpstr>Retrospect</vt:lpstr>
      <vt:lpstr>Macroscopic QGP Properties</vt:lpstr>
      <vt:lpstr>Outline</vt:lpstr>
      <vt:lpstr>Standard model of heavy ion collisions</vt:lpstr>
      <vt:lpstr>Trajectum</vt:lpstr>
      <vt:lpstr>Neutron skin</vt:lpstr>
      <vt:lpstr>Performing a global analysis</vt:lpstr>
      <vt:lpstr>Experimental observables: a wealth of data</vt:lpstr>
      <vt:lpstr>Design parameter-observable correlations:</vt:lpstr>
      <vt:lpstr>Experimental observables: a wealth of data</vt:lpstr>
      <vt:lpstr>Full posterior distributions</vt:lpstr>
      <vt:lpstr>Energy + viscosities + experiment</vt:lpstr>
      <vt:lpstr>The neutron skin</vt:lpstr>
      <vt:lpstr>The neutron skin - emulator</vt:lpstr>
      <vt:lpstr>The neutron skin - posterior</vt:lpstr>
      <vt:lpstr>The neutron skin – final result</vt:lpstr>
      <vt:lpstr>The shape of nuclei</vt:lpstr>
      <vt:lpstr>Isobar collisions at STAR – Flow and mean pT</vt:lpstr>
      <vt:lpstr>Extremely ultracentral collisions</vt:lpstr>
      <vt:lpstr>Extremely ultracentral collisions at the LHC</vt:lpstr>
      <vt:lpstr>Extremely ultracentral collisions at the LHC</vt:lpstr>
      <vt:lpstr>Extremely ultracentral collisions at the LHC</vt:lpstr>
      <vt:lpstr>Extremely ultracentral collisions at the LHC</vt:lpstr>
      <vt:lpstr>Bonus slide</vt:lpstr>
      <vt:lpstr>16Oxygen and 20Neon nuclear structure</vt:lpstr>
      <vt:lpstr>Systematic uncertainty could be a problem</vt:lpstr>
      <vt:lpstr>Systematic uncertainty potentially a problem</vt:lpstr>
      <vt:lpstr>Resonance decays are potentially a problem</vt:lpstr>
      <vt:lpstr>Discussion</vt:lpstr>
      <vt:lpstr>Back-up</vt:lpstr>
      <vt:lpstr>Nuclear structure and heavy ion collisions</vt:lpstr>
      <vt:lpstr>PowerPoint Presentation</vt:lpstr>
      <vt:lpstr>Oxygen nuclear structure</vt:lpstr>
      <vt:lpstr>Oxygen nuclear structure</vt:lpstr>
      <vt:lpstr>The PbPb cross section and the centrality normalisation</vt:lpstr>
      <vt:lpstr>The nucleon width and the total PbPb hadronic cross section What is easier to measure the width than by simply measuring the size?</vt:lpstr>
      <vt:lpstr>Thickness function nucleon</vt:lpstr>
      <vt:lpstr>Thickness function Pb</vt:lpstr>
      <vt:lpstr>Energy density function Pb</vt:lpstr>
      <vt:lpstr>Isobar collisions at STAR </vt:lpstr>
      <vt:lpstr>Bonus: mean pT and v2 or v3 correlations</vt:lpstr>
      <vt:lpstr>Isobar collisions at STAR Varying the magnetic field</vt:lpstr>
      <vt:lpstr>Isobar collisions at STAR - Multiplicity </vt:lpstr>
      <vt:lpstr>Isobar collisions at STAR - Multiplicity</vt:lpstr>
      <vt:lpstr>Initial state predictors</vt:lpstr>
      <vt:lpstr>Full posterior distributions</vt:lpstr>
      <vt:lpstr>Exciting: oxygen-oxygen special run in 2024!</vt:lpstr>
      <vt:lpstr>Correlation between v2 and mean pT Vary some model parameters (for VMC only)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Uncovering the inner workings of the QGP</dc:title>
  <dc:creator>Wilke van der Schee</dc:creator>
  <cp:lastModifiedBy>Wilke van der Schee</cp:lastModifiedBy>
  <cp:revision>627</cp:revision>
  <cp:lastPrinted>2020-01-13T13:28:42Z</cp:lastPrinted>
  <dcterms:created xsi:type="dcterms:W3CDTF">2020-01-05T16:58:15Z</dcterms:created>
  <dcterms:modified xsi:type="dcterms:W3CDTF">2023-05-29T07:21:11Z</dcterms:modified>
</cp:coreProperties>
</file>