
<file path=[Content_Types].xml><?xml version="1.0" encoding="utf-8"?>
<Types xmlns="http://schemas.openxmlformats.org/package/2006/content-types">
  <Default Extension="avi" ContentType="video/x-msvideo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9"/>
  </p:notesMasterIdLst>
  <p:handoutMasterIdLst>
    <p:handoutMasterId r:id="rId30"/>
  </p:handoutMasterIdLst>
  <p:sldIdLst>
    <p:sldId id="256" r:id="rId2"/>
    <p:sldId id="1184" r:id="rId3"/>
    <p:sldId id="1128" r:id="rId4"/>
    <p:sldId id="1177" r:id="rId5"/>
    <p:sldId id="1172" r:id="rId6"/>
    <p:sldId id="1185" r:id="rId7"/>
    <p:sldId id="1193" r:id="rId8"/>
    <p:sldId id="1186" r:id="rId9"/>
    <p:sldId id="1167" r:id="rId10"/>
    <p:sldId id="1149" r:id="rId11"/>
    <p:sldId id="1152" r:id="rId12"/>
    <p:sldId id="1169" r:id="rId13"/>
    <p:sldId id="1170" r:id="rId14"/>
    <p:sldId id="1187" r:id="rId15"/>
    <p:sldId id="1192" r:id="rId16"/>
    <p:sldId id="1147" r:id="rId17"/>
    <p:sldId id="1165" r:id="rId18"/>
    <p:sldId id="1134" r:id="rId19"/>
    <p:sldId id="1138" r:id="rId20"/>
    <p:sldId id="1137" r:id="rId21"/>
    <p:sldId id="1171" r:id="rId22"/>
    <p:sldId id="1194" r:id="rId23"/>
    <p:sldId id="1195" r:id="rId24"/>
    <p:sldId id="1196" r:id="rId25"/>
    <p:sldId id="1198" r:id="rId26"/>
    <p:sldId id="1199" r:id="rId27"/>
    <p:sldId id="120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a Boccioli" initials="LB" lastIdx="2" clrIdx="0">
    <p:extLst>
      <p:ext uri="{19B8F6BF-5375-455C-9EA6-DF929625EA0E}">
        <p15:presenceInfo xmlns:p15="http://schemas.microsoft.com/office/powerpoint/2012/main" userId="de8b7f3a4bee6cf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F8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49" autoAdjust="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AC3937-6DDD-4E02-8DC5-0CADCE30E2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AC0C27-7D3E-464C-93EA-B278055D7A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B0A12-F501-4EB1-B2E7-35D509323599}" type="datetimeFigureOut">
              <a:rPr lang="en-US" smtClean="0"/>
              <a:t>10-Sep-23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ED396C-C21A-4288-B2C7-E8900B942C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631E65-5DF7-4EC5-8565-F42F82B8C0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BC072-C994-4D3D-B5C8-4A3B88CC7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2800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7D8D1-A755-40E1-B4F8-AABD6B0F6165}" type="datetimeFigureOut">
              <a:rPr lang="en-US" smtClean="0"/>
              <a:t>10-Sep-23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0F4A5-A7B4-4AB1-8E5F-36BF4C0257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35039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0F4A5-A7B4-4AB1-8E5F-36BF4C02576D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45301-4539-42F0-B8C6-0C86C16A93A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539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0F4A5-A7B4-4AB1-8E5F-36BF4C02576D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45301-4539-42F0-B8C6-0C86C16A93A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068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0F4A5-A7B4-4AB1-8E5F-36BF4C02576D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45301-4539-42F0-B8C6-0C86C16A93A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096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0F4A5-A7B4-4AB1-8E5F-36BF4C02576D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45301-4539-42F0-B8C6-0C86C16A93A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82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0F4A5-A7B4-4AB1-8E5F-36BF4C02576D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45301-4539-42F0-B8C6-0C86C16A93A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1414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0F4A5-A7B4-4AB1-8E5F-36BF4C02576D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45301-4539-42F0-B8C6-0C86C16A93A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0588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0F4A5-A7B4-4AB1-8E5F-36BF4C02576D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45301-4539-42F0-B8C6-0C86C16A93A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1656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0F4A5-A7B4-4AB1-8E5F-36BF4C02576D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45301-4539-42F0-B8C6-0C86C16A93A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727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0F4A5-A7B4-4AB1-8E5F-36BF4C02576D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45301-4539-42F0-B8C6-0C86C16A93A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374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0F4A5-A7B4-4AB1-8E5F-36BF4C02576D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45301-4539-42F0-B8C6-0C86C16A93A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295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0F4A5-A7B4-4AB1-8E5F-36BF4C02576D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45301-4539-42F0-B8C6-0C86C16A93A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322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0F4A5-A7B4-4AB1-8E5F-36BF4C02576D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45301-4539-42F0-B8C6-0C86C16A93A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123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0F4A5-A7B4-4AB1-8E5F-36BF4C02576D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45301-4539-42F0-B8C6-0C86C16A93A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440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0F4A5-A7B4-4AB1-8E5F-36BF4C02576D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45301-4539-42F0-B8C6-0C86C16A93A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203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0F4A5-A7B4-4AB1-8E5F-36BF4C02576D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45301-4539-42F0-B8C6-0C86C16A93A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171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0F4A5-A7B4-4AB1-8E5F-36BF4C02576D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45301-4539-42F0-B8C6-0C86C16A93A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420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810" y="1905000"/>
            <a:ext cx="9146382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5309" y="4724400"/>
            <a:ext cx="8634184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810" y="5105400"/>
            <a:ext cx="9146381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055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B4C4227-12CA-4409-8E52-6164D5ED6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4CE31EE-3A22-421D-BF99-62716326D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2877"/>
            <a:ext cx="6326246" cy="27622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Luca Boccioli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FDBDA99-5019-4BCF-A80D-E4D3D439A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8428" y="6552877"/>
            <a:ext cx="1143300" cy="27622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7DEF33B1-3753-4DB9-ACD4-12E06DE4F26C}" type="slidenum">
              <a:rPr lang="en-US" smtClean="0">
                <a:latin typeface="Calibri" panose="020F0502020204030204" pitchFamily="34" charset="0"/>
              </a:rPr>
              <a:pPr/>
              <a:t>‹#›</a:t>
            </a:fld>
            <a:r>
              <a:rPr lang="en-US" dirty="0">
                <a:latin typeface="Calibri" panose="020F0502020204030204" pitchFamily="34" charset="0"/>
              </a:rPr>
              <a:t> of 14</a:t>
            </a:r>
          </a:p>
        </p:txBody>
      </p:sp>
    </p:spTree>
    <p:extLst>
      <p:ext uri="{BB962C8B-B14F-4D97-AF65-F5344CB8AC3E}">
        <p14:creationId xmlns:p14="http://schemas.microsoft.com/office/powerpoint/2010/main" val="294940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1" y="1905000"/>
            <a:ext cx="9146382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7716" y="6400801"/>
            <a:ext cx="1244183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47CCF607-C18C-A16E-DC62-D5E44C6AB1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552877"/>
            <a:ext cx="6326246" cy="276226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r>
              <a:rPr lang="en-US"/>
              <a:t>Luca Boccioli</a:t>
            </a:r>
            <a:endParaRPr lang="en-US" dirty="0"/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4556A6A1-47F2-E615-F2EA-3341522D9C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8428" y="6552877"/>
            <a:ext cx="1143300" cy="27622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7DEF33B1-3753-4DB9-ACD4-12E06DE4F26C}" type="slidenum">
              <a:rPr lang="en-US" smtClean="0">
                <a:latin typeface="Calibri" panose="020F0502020204030204" pitchFamily="34" charset="0"/>
              </a:rPr>
              <a:pPr/>
              <a:t>‹#›</a:t>
            </a:fld>
            <a:r>
              <a:rPr lang="en-US" dirty="0">
                <a:latin typeface="Calibri" panose="020F0502020204030204" pitchFamily="34" charset="0"/>
              </a:rPr>
              <a:t> of  14</a:t>
            </a:r>
          </a:p>
        </p:txBody>
      </p:sp>
    </p:spTree>
    <p:extLst>
      <p:ext uri="{BB962C8B-B14F-4D97-AF65-F5344CB8AC3E}">
        <p14:creationId xmlns:p14="http://schemas.microsoft.com/office/powerpoint/2010/main" val="39806801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0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0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7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sign with white text&#10;&#10;Description automatically generated">
            <a:extLst>
              <a:ext uri="{FF2B5EF4-FFF2-40B4-BE49-F238E27FC236}">
                <a16:creationId xmlns:a16="http://schemas.microsoft.com/office/drawing/2014/main" id="{D8F6A97C-9854-480A-9D4D-A59C144AB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482" y="5371144"/>
            <a:ext cx="1015859" cy="9142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A6542D-D0F6-433C-8DDB-9DBC8EA8C2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29676"/>
            <a:ext cx="12192000" cy="1996750"/>
          </a:xfrm>
        </p:spPr>
        <p:txBody>
          <a:bodyPr>
            <a:noAutofit/>
          </a:bodyPr>
          <a:lstStyle/>
          <a:p>
            <a:pPr algn="ctr"/>
            <a:r>
              <a:rPr lang="en-US" sz="4600" b="1" i="0" dirty="0">
                <a:effectLst/>
              </a:rPr>
              <a:t>A quantitative criterion to predict the </a:t>
            </a:r>
            <a:r>
              <a:rPr lang="en-US" sz="4600" b="1" i="0" dirty="0" err="1">
                <a:effectLst/>
              </a:rPr>
              <a:t>explodability</a:t>
            </a:r>
            <a:r>
              <a:rPr lang="en-US" sz="4600" b="1" i="0" dirty="0">
                <a:effectLst/>
              </a:rPr>
              <a:t> of core-collapse supernovae: the role of the Si/O interface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54CA07-5FAE-4F96-8A30-511F9B329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0798" y="3170904"/>
            <a:ext cx="11613213" cy="1655762"/>
          </a:xfrm>
        </p:spPr>
        <p:txBody>
          <a:bodyPr/>
          <a:lstStyle/>
          <a:p>
            <a:pPr algn="ctr"/>
            <a:r>
              <a:rPr lang="en-US" sz="3200" dirty="0"/>
              <a:t>Luca Boccioli</a:t>
            </a:r>
          </a:p>
          <a:p>
            <a:pPr algn="ctr"/>
            <a:endParaRPr lang="en-US" sz="2600" dirty="0"/>
          </a:p>
          <a:p>
            <a:r>
              <a:rPr lang="en-US" sz="2600" dirty="0"/>
              <a:t>Collaborators: Grant J. Mathews, Alessandro </a:t>
            </a:r>
            <a:r>
              <a:rPr lang="en-US" sz="2600" dirty="0" err="1"/>
              <a:t>Chieffi</a:t>
            </a:r>
            <a:r>
              <a:rPr lang="en-US" sz="2600" dirty="0"/>
              <a:t>, Marco </a:t>
            </a:r>
            <a:r>
              <a:rPr lang="en-US" sz="2600" dirty="0" err="1"/>
              <a:t>Limongi</a:t>
            </a:r>
            <a:r>
              <a:rPr lang="en-US" sz="2600" dirty="0"/>
              <a:t>, Lorenzo Roberti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BED5032-FCF7-4B80-BD6D-52E844D66D69}"/>
              </a:ext>
            </a:extLst>
          </p:cNvPr>
          <p:cNvSpPr txBox="1">
            <a:spLocks/>
          </p:cNvSpPr>
          <p:nvPr/>
        </p:nvSpPr>
        <p:spPr>
          <a:xfrm>
            <a:off x="1524000" y="5371144"/>
            <a:ext cx="9144000" cy="111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latin typeface="Calibri" panose="020F0502020204030204" pitchFamily="34" charset="0"/>
              </a:rPr>
              <a:t>MICRA 2023</a:t>
            </a:r>
          </a:p>
          <a:p>
            <a:r>
              <a:rPr lang="en-US" sz="2600" dirty="0">
                <a:latin typeface="Calibri" panose="020F0502020204030204" pitchFamily="34" charset="0"/>
              </a:rPr>
              <a:t>September 11</a:t>
            </a:r>
            <a:r>
              <a:rPr lang="en-US" sz="2600" baseline="30000" dirty="0">
                <a:latin typeface="Calibri" panose="020F0502020204030204" pitchFamily="34" charset="0"/>
              </a:rPr>
              <a:t>th</a:t>
            </a:r>
            <a:r>
              <a:rPr lang="en-US" sz="2600" baseline="-25000" dirty="0">
                <a:latin typeface="Calibri" panose="020F0502020204030204" pitchFamily="34" charset="0"/>
              </a:rPr>
              <a:t> </a:t>
            </a:r>
            <a:r>
              <a:rPr lang="en-US" sz="2600" dirty="0">
                <a:latin typeface="Calibri" panose="020F0502020204030204" pitchFamily="34" charset="0"/>
              </a:rPr>
              <a:t>2023</a:t>
            </a:r>
          </a:p>
        </p:txBody>
      </p:sp>
      <p:pic>
        <p:nvPicPr>
          <p:cNvPr id="20" name="Picture 19" descr="A logo of a university&#10;&#10;Description automatically generated">
            <a:extLst>
              <a:ext uri="{FF2B5EF4-FFF2-40B4-BE49-F238E27FC236}">
                <a16:creationId xmlns:a16="http://schemas.microsoft.com/office/drawing/2014/main" id="{C0FCDCD0-ECAC-C59B-8B59-505AF6BB0D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221199"/>
            <a:ext cx="2521742" cy="135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2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057ED16-79A6-8A5B-6ACA-7E6CE1BDAD3D}"/>
              </a:ext>
            </a:extLst>
          </p:cNvPr>
          <p:cNvCxnSpPr>
            <a:cxnSpLocks/>
          </p:cNvCxnSpPr>
          <p:nvPr/>
        </p:nvCxnSpPr>
        <p:spPr>
          <a:xfrm flipH="1">
            <a:off x="5535580" y="3068878"/>
            <a:ext cx="1171391" cy="490022"/>
          </a:xfrm>
          <a:prstGeom prst="straightConnector1">
            <a:avLst/>
          </a:prstGeom>
          <a:ln w="25400">
            <a:solidFill>
              <a:srgbClr val="00B0F0"/>
            </a:solidFill>
            <a:miter lim="800000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091BC3D-4F67-4C86-0A3C-511CE40E6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206" y="2157169"/>
            <a:ext cx="5852172" cy="4389129"/>
          </a:xfrm>
          <a:prstGeom prst="rect">
            <a:avLst/>
          </a:prstGeom>
          <a:ln>
            <a:noFill/>
          </a:ln>
        </p:spPr>
      </p:pic>
      <p:sp>
        <p:nvSpPr>
          <p:cNvPr id="158" name="Titolo 1">
            <a:extLst>
              <a:ext uri="{FF2B5EF4-FFF2-40B4-BE49-F238E27FC236}">
                <a16:creationId xmlns:a16="http://schemas.microsoft.com/office/drawing/2014/main" id="{243FEC0B-94F1-40B5-A69D-EEE89E97C089}"/>
              </a:ext>
            </a:extLst>
          </p:cNvPr>
          <p:cNvSpPr txBox="1">
            <a:spLocks/>
          </p:cNvSpPr>
          <p:nvPr/>
        </p:nvSpPr>
        <p:spPr>
          <a:xfrm>
            <a:off x="0" y="38346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3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038BD1A-317D-E7A1-5AC6-5C7E68657755}"/>
                  </a:ext>
                </a:extLst>
              </p:cNvPr>
              <p:cNvSpPr txBox="1"/>
              <p:nvPr/>
            </p:nvSpPr>
            <p:spPr>
              <a:xfrm>
                <a:off x="258031" y="4717938"/>
                <a:ext cx="3974755" cy="1006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2) We define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2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200" dirty="0" err="1">
                    <a:solidFill>
                      <a:srgbClr val="00B0F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</a:t>
                </a:r>
                <a:r>
                  <a:rPr lang="en-US" sz="2200" baseline="-25000" dirty="0" err="1">
                    <a:solidFill>
                      <a:srgbClr val="00B0F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surge</a:t>
                </a:r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caused by the accretion of the Si/O interface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038BD1A-317D-E7A1-5AC6-5C7E686577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31" y="4717938"/>
                <a:ext cx="3974755" cy="1006429"/>
              </a:xfrm>
              <a:prstGeom prst="rect">
                <a:avLst/>
              </a:prstGeom>
              <a:blipFill>
                <a:blip r:embed="rId4"/>
                <a:stretch>
                  <a:fillRect l="-1994" t="-7273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15EE027C-16E9-0D93-DB7D-21487F514B30}"/>
              </a:ext>
            </a:extLst>
          </p:cNvPr>
          <p:cNvSpPr txBox="1"/>
          <p:nvPr/>
        </p:nvSpPr>
        <p:spPr>
          <a:xfrm>
            <a:off x="258031" y="2101532"/>
            <a:ext cx="5398470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1) We run a standard 1D supernova simulation of each star, </a:t>
            </a:r>
            <a:r>
              <a:rPr lang="en-US" sz="22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without the inclusion of </a:t>
            </a:r>
            <a:r>
              <a:rPr lang="el-GR" sz="22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n-US" sz="22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-driven convection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314AECF-C888-85E0-36C8-125915F5AC2D}"/>
              </a:ext>
            </a:extLst>
          </p:cNvPr>
          <p:cNvCxnSpPr>
            <a:cxnSpLocks/>
          </p:cNvCxnSpPr>
          <p:nvPr/>
        </p:nvCxnSpPr>
        <p:spPr>
          <a:xfrm>
            <a:off x="6740013" y="5132434"/>
            <a:ext cx="1498451" cy="0"/>
          </a:xfrm>
          <a:prstGeom prst="line">
            <a:avLst/>
          </a:prstGeom>
          <a:ln w="25400">
            <a:solidFill>
              <a:srgbClr val="00B0F0"/>
            </a:solidFill>
            <a:prstDash val="lg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AB9AA42-3440-B89A-3213-78CBB1CA19DE}"/>
                  </a:ext>
                </a:extLst>
              </p:cNvPr>
              <p:cNvSpPr txBox="1"/>
              <p:nvPr/>
            </p:nvSpPr>
            <p:spPr>
              <a:xfrm>
                <a:off x="4942233" y="5707707"/>
                <a:ext cx="1053723" cy="397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2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200" dirty="0" err="1">
                    <a:solidFill>
                      <a:srgbClr val="00B0F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</a:t>
                </a:r>
                <a:r>
                  <a:rPr lang="en-US" sz="2200" baseline="-25000" dirty="0" err="1">
                    <a:solidFill>
                      <a:srgbClr val="00B0F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surge</a:t>
                </a:r>
                <a:endParaRPr lang="en-US" sz="2200" dirty="0">
                  <a:solidFill>
                    <a:srgbClr val="00B0F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AB9AA42-3440-B89A-3213-78CBB1CA1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233" y="5707707"/>
                <a:ext cx="1053723" cy="397032"/>
              </a:xfrm>
              <a:prstGeom prst="rect">
                <a:avLst/>
              </a:prstGeom>
              <a:blipFill>
                <a:blip r:embed="rId5"/>
                <a:stretch>
                  <a:fillRect l="-1156" t="-16923" b="-3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DC5E4F5-BB4A-6912-5EC7-B52EA093CC0B}"/>
              </a:ext>
            </a:extLst>
          </p:cNvPr>
          <p:cNvCxnSpPr>
            <a:cxnSpLocks/>
          </p:cNvCxnSpPr>
          <p:nvPr/>
        </p:nvCxnSpPr>
        <p:spPr>
          <a:xfrm>
            <a:off x="6769509" y="3051747"/>
            <a:ext cx="1342104" cy="12215"/>
          </a:xfrm>
          <a:prstGeom prst="line">
            <a:avLst/>
          </a:prstGeom>
          <a:ln w="25400">
            <a:solidFill>
              <a:srgbClr val="00B0F0"/>
            </a:solidFill>
            <a:prstDash val="lg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3608B9A-4E83-9505-206E-2205CE49E1F2}"/>
              </a:ext>
            </a:extLst>
          </p:cNvPr>
          <p:cNvSpPr txBox="1"/>
          <p:nvPr/>
        </p:nvSpPr>
        <p:spPr>
          <a:xfrm>
            <a:off x="4798674" y="3274083"/>
            <a:ext cx="1053723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dirty="0" err="1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200" baseline="-25000" dirty="0" err="1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accr</a:t>
            </a:r>
            <a:endParaRPr lang="en-US" sz="22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A953ED7-C4A7-3400-E67C-C91F9A505803}"/>
              </a:ext>
            </a:extLst>
          </p:cNvPr>
          <p:cNvCxnSpPr>
            <a:cxnSpLocks/>
          </p:cNvCxnSpPr>
          <p:nvPr/>
        </p:nvCxnSpPr>
        <p:spPr>
          <a:xfrm flipH="1">
            <a:off x="5691835" y="5134362"/>
            <a:ext cx="1003995" cy="724664"/>
          </a:xfrm>
          <a:prstGeom prst="straightConnector1">
            <a:avLst/>
          </a:prstGeom>
          <a:ln w="25400">
            <a:solidFill>
              <a:srgbClr val="00B0F0"/>
            </a:solidFill>
            <a:miter lim="800000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EB388DF-EAB7-D9AA-E42A-299D2A6E2DF8}"/>
              </a:ext>
            </a:extLst>
          </p:cNvPr>
          <p:cNvSpPr txBox="1"/>
          <p:nvPr/>
        </p:nvSpPr>
        <p:spPr>
          <a:xfrm>
            <a:off x="6740013" y="1869369"/>
            <a:ext cx="5626711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 of a 21 M</a:t>
            </a:r>
            <a:r>
              <a:rPr lang="en-US" sz="22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⨀ </a:t>
            </a:r>
            <a:r>
              <a:rPr lang="en-US" sz="22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without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convection</a:t>
            </a:r>
            <a:endParaRPr lang="en-US" sz="2200" baseline="-25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BB21AB4-D83A-194A-C295-6E1EE3C14216}"/>
              </a:ext>
            </a:extLst>
          </p:cNvPr>
          <p:cNvSpPr txBox="1">
            <a:spLocks/>
          </p:cNvSpPr>
          <p:nvPr/>
        </p:nvSpPr>
        <p:spPr>
          <a:xfrm>
            <a:off x="838200" y="3834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 setup</a:t>
            </a:r>
            <a:b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3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C207B0-5499-E497-4C56-0E93C1A8E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Luca Boccioli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141E16-26A2-9782-C00C-A97424754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33B1-3753-4DB9-ACD4-12E06DE4F26C}" type="slidenum">
              <a:rPr lang="en-US" smtClean="0">
                <a:latin typeface="Calibri" panose="020F0502020204030204" pitchFamily="34" charset="0"/>
              </a:rPr>
              <a:pPr/>
              <a:t>10</a:t>
            </a:fld>
            <a:r>
              <a:rPr lang="en-US">
                <a:latin typeface="Calibri" panose="020F0502020204030204" pitchFamily="34" charset="0"/>
              </a:rPr>
              <a:t> of 14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12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hart&#10;&#10;Description automatically generated">
            <a:extLst>
              <a:ext uri="{FF2B5EF4-FFF2-40B4-BE49-F238E27FC236}">
                <a16:creationId xmlns:a16="http://schemas.microsoft.com/office/drawing/2014/main" id="{91B4EC89-C79E-FF52-AFAD-F8B768ED66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251" y="2354271"/>
            <a:ext cx="5852172" cy="4389129"/>
          </a:xfrm>
          <a:prstGeom prst="rect">
            <a:avLst/>
          </a:prstGeom>
        </p:spPr>
      </p:pic>
      <p:sp>
        <p:nvSpPr>
          <p:cNvPr id="158" name="Titolo 1">
            <a:extLst>
              <a:ext uri="{FF2B5EF4-FFF2-40B4-BE49-F238E27FC236}">
                <a16:creationId xmlns:a16="http://schemas.microsoft.com/office/drawing/2014/main" id="{243FEC0B-94F1-40B5-A69D-EEE89E97C089}"/>
              </a:ext>
            </a:extLst>
          </p:cNvPr>
          <p:cNvSpPr txBox="1">
            <a:spLocks/>
          </p:cNvSpPr>
          <p:nvPr/>
        </p:nvSpPr>
        <p:spPr>
          <a:xfrm>
            <a:off x="0" y="38346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3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id="{A7710BEF-4183-FB04-2D65-864275837B43}"/>
              </a:ext>
            </a:extLst>
          </p:cNvPr>
          <p:cNvSpPr txBox="1">
            <a:spLocks/>
          </p:cNvSpPr>
          <p:nvPr/>
        </p:nvSpPr>
        <p:spPr>
          <a:xfrm>
            <a:off x="838200" y="3834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 setup</a:t>
            </a:r>
            <a:b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3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38BD1A-317D-E7A1-5AC6-5C7E68657755}"/>
              </a:ext>
            </a:extLst>
          </p:cNvPr>
          <p:cNvSpPr txBox="1"/>
          <p:nvPr/>
        </p:nvSpPr>
        <p:spPr>
          <a:xfrm>
            <a:off x="258031" y="4550790"/>
            <a:ext cx="4948150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4) We identify the layer at which the discontinuity start, and calculate how pronounced the discontinuity is.</a:t>
            </a:r>
            <a:endParaRPr lang="en-US" sz="22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5EE027C-16E9-0D93-DB7D-21487F514B30}"/>
              </a:ext>
            </a:extLst>
          </p:cNvPr>
          <p:cNvSpPr txBox="1"/>
          <p:nvPr/>
        </p:nvSpPr>
        <p:spPr>
          <a:xfrm>
            <a:off x="258031" y="2101532"/>
            <a:ext cx="5398470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3) We locate the </a:t>
            </a:r>
            <a:r>
              <a:rPr lang="en-US" sz="22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Si-Si/O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interface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the progenitor. We do it by looking for a </a:t>
            </a:r>
            <a:r>
              <a:rPr lang="en-US" sz="22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discontinuity in entropy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C065001-5A92-0194-7468-6FA2E365CC04}"/>
              </a:ext>
            </a:extLst>
          </p:cNvPr>
          <p:cNvSpPr txBox="1"/>
          <p:nvPr/>
        </p:nvSpPr>
        <p:spPr>
          <a:xfrm>
            <a:off x="5920993" y="1912133"/>
            <a:ext cx="5228180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 of a 21 M</a:t>
            </a:r>
            <a:r>
              <a:rPr lang="en-US" sz="22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⨀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before collapse</a:t>
            </a:r>
            <a:endParaRPr lang="en-US" sz="2200" baseline="-25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8C36BA9-779F-7C72-61AB-DA966A3112DE}"/>
              </a:ext>
            </a:extLst>
          </p:cNvPr>
          <p:cNvSpPr txBox="1"/>
          <p:nvPr/>
        </p:nvSpPr>
        <p:spPr>
          <a:xfrm>
            <a:off x="9895925" y="3848717"/>
            <a:ext cx="515587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2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lang="en-US" sz="2200" baseline="-250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  <a:endParaRPr lang="en-US" sz="22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CA7D914-C8C1-AB82-8969-77EB26E9D4BD}"/>
              </a:ext>
            </a:extLst>
          </p:cNvPr>
          <p:cNvCxnSpPr>
            <a:cxnSpLocks/>
          </p:cNvCxnSpPr>
          <p:nvPr/>
        </p:nvCxnSpPr>
        <p:spPr>
          <a:xfrm flipV="1">
            <a:off x="8174403" y="4701632"/>
            <a:ext cx="0" cy="715941"/>
          </a:xfrm>
          <a:prstGeom prst="line">
            <a:avLst/>
          </a:prstGeom>
          <a:ln w="25400">
            <a:solidFill>
              <a:srgbClr val="00B0F0"/>
            </a:solidFill>
            <a:prstDash val="solid"/>
            <a:headEnd type="triangle" w="lg" len="me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68CEE945-6978-D4EB-4D43-8A8A3E9F7049}"/>
              </a:ext>
            </a:extLst>
          </p:cNvPr>
          <p:cNvSpPr txBox="1"/>
          <p:nvPr/>
        </p:nvSpPr>
        <p:spPr>
          <a:xfrm>
            <a:off x="8161847" y="4861087"/>
            <a:ext cx="667191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2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δρ</a:t>
            </a:r>
            <a:r>
              <a:rPr lang="en-US" sz="2200" baseline="-250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  <a:endParaRPr lang="en-US" sz="22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79A6AFE-8FBB-BDE3-F717-818A8B5B0129}"/>
              </a:ext>
            </a:extLst>
          </p:cNvPr>
          <p:cNvCxnSpPr>
            <a:cxnSpLocks/>
          </p:cNvCxnSpPr>
          <p:nvPr/>
        </p:nvCxnSpPr>
        <p:spPr>
          <a:xfrm flipV="1">
            <a:off x="9233144" y="4143168"/>
            <a:ext cx="662781" cy="558465"/>
          </a:xfrm>
          <a:prstGeom prst="straightConnector1">
            <a:avLst/>
          </a:prstGeom>
          <a:ln w="25400">
            <a:solidFill>
              <a:srgbClr val="00B0F0"/>
            </a:solidFill>
            <a:miter lim="800000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A172EA91-BABA-987D-B6E5-36E9DBB4072D}"/>
              </a:ext>
            </a:extLst>
          </p:cNvPr>
          <p:cNvSpPr/>
          <p:nvPr/>
        </p:nvSpPr>
        <p:spPr>
          <a:xfrm>
            <a:off x="9130643" y="4581853"/>
            <a:ext cx="267531" cy="239559"/>
          </a:xfrm>
          <a:prstGeom prst="ellipse">
            <a:avLst/>
          </a:prstGeom>
          <a:noFill/>
          <a:ln w="444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1C2C83D-2A8F-CFF0-450E-005860D55459}"/>
              </a:ext>
            </a:extLst>
          </p:cNvPr>
          <p:cNvCxnSpPr>
            <a:cxnSpLocks/>
          </p:cNvCxnSpPr>
          <p:nvPr/>
        </p:nvCxnSpPr>
        <p:spPr>
          <a:xfrm>
            <a:off x="8174403" y="4701632"/>
            <a:ext cx="956240" cy="0"/>
          </a:xfrm>
          <a:prstGeom prst="line">
            <a:avLst/>
          </a:prstGeom>
          <a:ln w="25400">
            <a:solidFill>
              <a:srgbClr val="00B0F0"/>
            </a:solidFill>
            <a:prstDash val="dash"/>
            <a:headEnd type="none" w="lg" len="med"/>
            <a:tailEnd type="non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4311C44-F30E-41A8-8060-367FA2B6CA54}"/>
              </a:ext>
            </a:extLst>
          </p:cNvPr>
          <p:cNvCxnSpPr>
            <a:cxnSpLocks/>
          </p:cNvCxnSpPr>
          <p:nvPr/>
        </p:nvCxnSpPr>
        <p:spPr>
          <a:xfrm>
            <a:off x="8174403" y="5417573"/>
            <a:ext cx="1223771" cy="0"/>
          </a:xfrm>
          <a:prstGeom prst="line">
            <a:avLst/>
          </a:prstGeom>
          <a:ln w="25400">
            <a:solidFill>
              <a:srgbClr val="00B0F0"/>
            </a:solidFill>
            <a:prstDash val="dash"/>
            <a:headEnd type="none" w="lg" len="med"/>
            <a:tailEnd type="non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D0ED70-BBBE-5525-8FB5-5EEC81FBA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Luca Boccioli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FAD17-F12C-A6AA-29C5-F1B60CD5B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33B1-3753-4DB9-ACD4-12E06DE4F26C}" type="slidenum">
              <a:rPr lang="en-US" smtClean="0">
                <a:latin typeface="Calibri" panose="020F0502020204030204" pitchFamily="34" charset="0"/>
              </a:rPr>
              <a:pPr/>
              <a:t>11</a:t>
            </a:fld>
            <a:r>
              <a:rPr lang="en-US">
                <a:latin typeface="Calibri" panose="020F0502020204030204" pitchFamily="34" charset="0"/>
              </a:rPr>
              <a:t> of 14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48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5" grpId="0"/>
      <p:bldP spid="57" grpId="0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itolo 1">
            <a:extLst>
              <a:ext uri="{FF2B5EF4-FFF2-40B4-BE49-F238E27FC236}">
                <a16:creationId xmlns:a16="http://schemas.microsoft.com/office/drawing/2014/main" id="{243FEC0B-94F1-40B5-A69D-EEE89E97C089}"/>
              </a:ext>
            </a:extLst>
          </p:cNvPr>
          <p:cNvSpPr txBox="1">
            <a:spLocks/>
          </p:cNvSpPr>
          <p:nvPr/>
        </p:nvSpPr>
        <p:spPr>
          <a:xfrm>
            <a:off x="0" y="38346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3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id="{A7710BEF-4183-FB04-2D65-864275837B43}"/>
              </a:ext>
            </a:extLst>
          </p:cNvPr>
          <p:cNvSpPr txBox="1">
            <a:spLocks/>
          </p:cNvSpPr>
          <p:nvPr/>
        </p:nvSpPr>
        <p:spPr>
          <a:xfrm>
            <a:off x="838200" y="3834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Results: 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 criterion</a:t>
            </a:r>
            <a:b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3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21A4E3-6747-BB0C-A953-A5C04932D9A0}"/>
              </a:ext>
            </a:extLst>
          </p:cNvPr>
          <p:cNvSpPr txBox="1"/>
          <p:nvPr/>
        </p:nvSpPr>
        <p:spPr>
          <a:xfrm>
            <a:off x="695140" y="2450187"/>
            <a:ext cx="5055531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are ready to formulate a criterion: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F4B25AF-6E7D-93C6-AD65-EC4FCA6C4B06}"/>
                  </a:ext>
                </a:extLst>
              </p:cNvPr>
              <p:cNvSpPr txBox="1"/>
              <p:nvPr/>
            </p:nvSpPr>
            <p:spPr>
              <a:xfrm>
                <a:off x="59784" y="3684706"/>
                <a:ext cx="6326246" cy="397032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2200" i="1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nor/>
                          </m:rPr>
                          <a:rPr lang="en-US" sz="22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ρ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/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2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ρ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&gt; 0.08  </a:t>
                </a:r>
                <a:r>
                  <a:rPr lang="en-US" sz="2200" dirty="0">
                    <a:solidFill>
                      <a:srgbClr val="00B0F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explosion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F4B25AF-6E7D-93C6-AD65-EC4FCA6C4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4" y="3684706"/>
                <a:ext cx="6326246" cy="397032"/>
              </a:xfrm>
              <a:prstGeom prst="rect">
                <a:avLst/>
              </a:prstGeom>
              <a:blipFill>
                <a:blip r:embed="rId3"/>
                <a:stretch>
                  <a:fillRect t="-14706" b="-2794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3952A8AB-798E-2D0C-E5C8-60BAC451D4D5}"/>
              </a:ext>
            </a:extLst>
          </p:cNvPr>
          <p:cNvSpPr txBox="1"/>
          <p:nvPr/>
        </p:nvSpPr>
        <p:spPr>
          <a:xfrm>
            <a:off x="961927" y="5238781"/>
            <a:ext cx="4402392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Only ~ 5-8 % of progenitor stars are mislabeled</a:t>
            </a:r>
          </a:p>
        </p:txBody>
      </p:sp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9B208AA8-0415-295D-6BC1-4B4BF9A693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054" y="2094270"/>
            <a:ext cx="5668162" cy="42511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53F9283-114B-1EDC-2445-92DD57177CDB}"/>
                  </a:ext>
                </a:extLst>
              </p:cNvPr>
              <p:cNvSpPr txBox="1"/>
              <p:nvPr/>
            </p:nvSpPr>
            <p:spPr>
              <a:xfrm>
                <a:off x="59784" y="4180169"/>
                <a:ext cx="6326246" cy="3970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200" i="1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ram</m:t>
                        </m:r>
                      </m:sub>
                    </m:sSub>
                  </m:oMath>
                </a14:m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ram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&gt; 0.28  </a:t>
                </a:r>
                <a:r>
                  <a:rPr lang="en-US" sz="2200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explosion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53F9283-114B-1EDC-2445-92DD57177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4" y="4180169"/>
                <a:ext cx="6326246" cy="397032"/>
              </a:xfrm>
              <a:prstGeom prst="rect">
                <a:avLst/>
              </a:prstGeom>
              <a:blipFill>
                <a:blip r:embed="rId5"/>
                <a:stretch>
                  <a:fillRect t="-16418" b="-2835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FCEC170-6FB3-5A64-7DB1-9E8E214D632D}"/>
              </a:ext>
            </a:extLst>
          </p:cNvPr>
          <p:cNvSpPr txBox="1"/>
          <p:nvPr/>
        </p:nvSpPr>
        <p:spPr>
          <a:xfrm>
            <a:off x="695140" y="3230484"/>
            <a:ext cx="5055531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Boccioli et al. (2023)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812AA6-3E80-1822-E95A-F2382F28291D}"/>
              </a:ext>
            </a:extLst>
          </p:cNvPr>
          <p:cNvSpPr txBox="1"/>
          <p:nvPr/>
        </p:nvSpPr>
        <p:spPr>
          <a:xfrm>
            <a:off x="695139" y="4709475"/>
            <a:ext cx="5055531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Wang et al. (2022)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6766650-345C-9884-F7AB-3292AEF0F440}"/>
              </a:ext>
            </a:extLst>
          </p:cNvPr>
          <p:cNvSpPr/>
          <p:nvPr/>
        </p:nvSpPr>
        <p:spPr>
          <a:xfrm>
            <a:off x="10435463" y="1888889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23B0DA-3B16-A296-EBAD-AAFF318E7608}"/>
              </a:ext>
            </a:extLst>
          </p:cNvPr>
          <p:cNvSpPr txBox="1"/>
          <p:nvPr/>
        </p:nvSpPr>
        <p:spPr>
          <a:xfrm>
            <a:off x="10523463" y="1794188"/>
            <a:ext cx="113267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FRANEC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0FB798-DBE5-FEC5-6752-2B0CE3F85724}"/>
              </a:ext>
            </a:extLst>
          </p:cNvPr>
          <p:cNvSpPr/>
          <p:nvPr/>
        </p:nvSpPr>
        <p:spPr>
          <a:xfrm>
            <a:off x="10433821" y="1682459"/>
            <a:ext cx="91440" cy="914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EF70DE-40B4-F4EA-00B3-503D2044D68A}"/>
              </a:ext>
            </a:extLst>
          </p:cNvPr>
          <p:cNvSpPr txBox="1"/>
          <p:nvPr/>
        </p:nvSpPr>
        <p:spPr>
          <a:xfrm>
            <a:off x="10523463" y="1591603"/>
            <a:ext cx="101474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KEPLER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ABB5B7-B7EC-F478-0330-7A44783FCE49}"/>
              </a:ext>
            </a:extLst>
          </p:cNvPr>
          <p:cNvSpPr txBox="1"/>
          <p:nvPr/>
        </p:nvSpPr>
        <p:spPr>
          <a:xfrm>
            <a:off x="7217198" y="1553912"/>
            <a:ext cx="194365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= explosion</a:t>
            </a:r>
          </a:p>
          <a:p>
            <a:pPr algn="ctr">
              <a:lnSpc>
                <a:spcPct val="90000"/>
              </a:lnSpc>
            </a:pPr>
            <a:r>
              <a:rPr lang="en-US" dirty="0"/>
              <a:t>= failed SN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29E6B1-E501-7AE2-5DF5-4C73A179474A}"/>
              </a:ext>
            </a:extLst>
          </p:cNvPr>
          <p:cNvSpPr/>
          <p:nvPr/>
        </p:nvSpPr>
        <p:spPr>
          <a:xfrm>
            <a:off x="7295918" y="1655972"/>
            <a:ext cx="231784" cy="13643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5053BB-2B1F-24DC-3B06-4DB0B26C3EC1}"/>
              </a:ext>
            </a:extLst>
          </p:cNvPr>
          <p:cNvSpPr/>
          <p:nvPr/>
        </p:nvSpPr>
        <p:spPr>
          <a:xfrm>
            <a:off x="7298377" y="1886784"/>
            <a:ext cx="226866" cy="1513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D3ACE302-667B-EA02-1C73-FF0EBC63B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Luca Boccioli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49ADB10-B752-583B-CD3E-2CB79A198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33B1-3753-4DB9-ACD4-12E06DE4F26C}" type="slidenum">
              <a:rPr lang="en-US" smtClean="0">
                <a:latin typeface="Calibri" panose="020F0502020204030204" pitchFamily="34" charset="0"/>
              </a:rPr>
              <a:pPr/>
              <a:t>12</a:t>
            </a:fld>
            <a:r>
              <a:rPr lang="en-US">
                <a:latin typeface="Calibri" panose="020F0502020204030204" pitchFamily="34" charset="0"/>
              </a:rPr>
              <a:t> of 14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63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/>
      <p:bldP spid="3" grpId="0" animBg="1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itolo 1">
            <a:extLst>
              <a:ext uri="{FF2B5EF4-FFF2-40B4-BE49-F238E27FC236}">
                <a16:creationId xmlns:a16="http://schemas.microsoft.com/office/drawing/2014/main" id="{243FEC0B-94F1-40B5-A69D-EEE89E97C089}"/>
              </a:ext>
            </a:extLst>
          </p:cNvPr>
          <p:cNvSpPr txBox="1">
            <a:spLocks/>
          </p:cNvSpPr>
          <p:nvPr/>
        </p:nvSpPr>
        <p:spPr>
          <a:xfrm>
            <a:off x="0" y="38346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3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id="{A7710BEF-4183-FB04-2D65-864275837B43}"/>
              </a:ext>
            </a:extLst>
          </p:cNvPr>
          <p:cNvSpPr txBox="1">
            <a:spLocks/>
          </p:cNvSpPr>
          <p:nvPr/>
        </p:nvSpPr>
        <p:spPr>
          <a:xfrm>
            <a:off x="838200" y="3834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Results: 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 criterion</a:t>
            </a:r>
            <a:b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3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21A4E3-6747-BB0C-A953-A5C04932D9A0}"/>
              </a:ext>
            </a:extLst>
          </p:cNvPr>
          <p:cNvSpPr txBox="1"/>
          <p:nvPr/>
        </p:nvSpPr>
        <p:spPr>
          <a:xfrm>
            <a:off x="695140" y="2450187"/>
            <a:ext cx="5055531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are ready to formulate a criterion: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F4B25AF-6E7D-93C6-AD65-EC4FCA6C4B06}"/>
                  </a:ext>
                </a:extLst>
              </p:cNvPr>
              <p:cNvSpPr txBox="1"/>
              <p:nvPr/>
            </p:nvSpPr>
            <p:spPr>
              <a:xfrm>
                <a:off x="59784" y="3684706"/>
                <a:ext cx="6326246" cy="397032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2200" i="1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nor/>
                          </m:rPr>
                          <a:rPr lang="en-US" sz="22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ρ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/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2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ρ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&gt; 0.08  </a:t>
                </a:r>
                <a:r>
                  <a:rPr lang="en-US" sz="2200" dirty="0">
                    <a:solidFill>
                      <a:srgbClr val="00B0F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explosion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F4B25AF-6E7D-93C6-AD65-EC4FCA6C4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4" y="3684706"/>
                <a:ext cx="6326246" cy="397032"/>
              </a:xfrm>
              <a:prstGeom prst="rect">
                <a:avLst/>
              </a:prstGeom>
              <a:blipFill>
                <a:blip r:embed="rId3"/>
                <a:stretch>
                  <a:fillRect t="-14706" b="-2794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3952A8AB-798E-2D0C-E5C8-60BAC451D4D5}"/>
              </a:ext>
            </a:extLst>
          </p:cNvPr>
          <p:cNvSpPr txBox="1"/>
          <p:nvPr/>
        </p:nvSpPr>
        <p:spPr>
          <a:xfrm>
            <a:off x="961927" y="5238781"/>
            <a:ext cx="4402392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Only ~ 5-8 % of progenitor stars are mislabeled</a:t>
            </a:r>
          </a:p>
        </p:txBody>
      </p:sp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9B208AA8-0415-295D-6BC1-4B4BF9A693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054" y="2094270"/>
            <a:ext cx="5668162" cy="42511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53F9283-114B-1EDC-2445-92DD57177CDB}"/>
                  </a:ext>
                </a:extLst>
              </p:cNvPr>
              <p:cNvSpPr txBox="1"/>
              <p:nvPr/>
            </p:nvSpPr>
            <p:spPr>
              <a:xfrm>
                <a:off x="59784" y="4180169"/>
                <a:ext cx="6326246" cy="3970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2200" i="1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nor/>
                          </m:rPr>
                          <a:rPr lang="en-US" sz="22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ρ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/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2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ρ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&gt; 0.078 </a:t>
                </a:r>
                <a:r>
                  <a:rPr lang="en-US" sz="2200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explosion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53F9283-114B-1EDC-2445-92DD57177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4" y="4180169"/>
                <a:ext cx="6326246" cy="397032"/>
              </a:xfrm>
              <a:prstGeom prst="rect">
                <a:avLst/>
              </a:prstGeom>
              <a:blipFill>
                <a:blip r:embed="rId5"/>
                <a:stretch>
                  <a:fillRect t="-16418" b="-2835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FCEC170-6FB3-5A64-7DB1-9E8E214D632D}"/>
              </a:ext>
            </a:extLst>
          </p:cNvPr>
          <p:cNvSpPr txBox="1"/>
          <p:nvPr/>
        </p:nvSpPr>
        <p:spPr>
          <a:xfrm>
            <a:off x="695140" y="3230484"/>
            <a:ext cx="5055531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Boccioli et al. (2023)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812AA6-3E80-1822-E95A-F2382F28291D}"/>
              </a:ext>
            </a:extLst>
          </p:cNvPr>
          <p:cNvSpPr txBox="1"/>
          <p:nvPr/>
        </p:nvSpPr>
        <p:spPr>
          <a:xfrm>
            <a:off x="695139" y="4709475"/>
            <a:ext cx="5055531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Wang et al. (2022)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56A91A9-BF2D-C675-D028-E2C1EE130261}"/>
              </a:ext>
            </a:extLst>
          </p:cNvPr>
          <p:cNvSpPr/>
          <p:nvPr/>
        </p:nvSpPr>
        <p:spPr>
          <a:xfrm>
            <a:off x="10435463" y="1888889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A0D346-600D-F890-7CBB-AE8E057F7BC4}"/>
              </a:ext>
            </a:extLst>
          </p:cNvPr>
          <p:cNvSpPr txBox="1"/>
          <p:nvPr/>
        </p:nvSpPr>
        <p:spPr>
          <a:xfrm>
            <a:off x="10523463" y="1794188"/>
            <a:ext cx="113267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FRANEC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487C01-8E17-26C9-8EA5-41C967E002C6}"/>
              </a:ext>
            </a:extLst>
          </p:cNvPr>
          <p:cNvSpPr/>
          <p:nvPr/>
        </p:nvSpPr>
        <p:spPr>
          <a:xfrm>
            <a:off x="10433821" y="1682459"/>
            <a:ext cx="91440" cy="914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8BA9A1-0EA0-62D7-3D49-EA269252CF58}"/>
              </a:ext>
            </a:extLst>
          </p:cNvPr>
          <p:cNvSpPr txBox="1"/>
          <p:nvPr/>
        </p:nvSpPr>
        <p:spPr>
          <a:xfrm>
            <a:off x="10523463" y="1591603"/>
            <a:ext cx="101474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KEPLER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808F5C-4AC9-21BD-68A5-98AB0B91207B}"/>
              </a:ext>
            </a:extLst>
          </p:cNvPr>
          <p:cNvSpPr txBox="1"/>
          <p:nvPr/>
        </p:nvSpPr>
        <p:spPr>
          <a:xfrm>
            <a:off x="7217198" y="1553912"/>
            <a:ext cx="194365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= explosion</a:t>
            </a:r>
          </a:p>
          <a:p>
            <a:pPr algn="ctr">
              <a:lnSpc>
                <a:spcPct val="90000"/>
              </a:lnSpc>
            </a:pPr>
            <a:r>
              <a:rPr lang="en-US" dirty="0"/>
              <a:t>= failed SN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6114BF-50F8-5EAF-270D-BCDA4378682E}"/>
              </a:ext>
            </a:extLst>
          </p:cNvPr>
          <p:cNvSpPr/>
          <p:nvPr/>
        </p:nvSpPr>
        <p:spPr>
          <a:xfrm>
            <a:off x="7295918" y="1655972"/>
            <a:ext cx="231784" cy="13643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D7A0AE4-8DC9-F8A6-423F-E6ED725E5DF8}"/>
              </a:ext>
            </a:extLst>
          </p:cNvPr>
          <p:cNvSpPr/>
          <p:nvPr/>
        </p:nvSpPr>
        <p:spPr>
          <a:xfrm>
            <a:off x="7298377" y="1886784"/>
            <a:ext cx="226866" cy="1513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90781A4-516A-9D31-B72C-D10366171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Luca Boccioli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C2ACB4-79F0-5DA3-55D8-5126082F7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33B1-3753-4DB9-ACD4-12E06DE4F26C}" type="slidenum">
              <a:rPr lang="en-US" smtClean="0">
                <a:latin typeface="Calibri" panose="020F0502020204030204" pitchFamily="34" charset="0"/>
              </a:rPr>
              <a:pPr/>
              <a:t>13</a:t>
            </a:fld>
            <a:r>
              <a:rPr lang="en-US">
                <a:latin typeface="Calibri" panose="020F0502020204030204" pitchFamily="34" charset="0"/>
              </a:rPr>
              <a:t> of 14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31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35A3FA8-AA0C-8A94-D89E-B46BEBA6909F}"/>
              </a:ext>
            </a:extLst>
          </p:cNvPr>
          <p:cNvSpPr txBox="1"/>
          <p:nvPr/>
        </p:nvSpPr>
        <p:spPr>
          <a:xfrm>
            <a:off x="701699" y="2372073"/>
            <a:ext cx="1087837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US" sz="2200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B0F0"/>
                </a:solidFill>
                <a:latin typeface="Calibri" panose="020F0502020204030204" pitchFamily="34" charset="0"/>
              </a:rPr>
              <a:t>Neutrino-driven convection </a:t>
            </a:r>
            <a:r>
              <a:rPr lang="en-US" sz="2200" dirty="0">
                <a:latin typeface="Calibri" panose="020F0502020204030204" pitchFamily="34" charset="0"/>
              </a:rPr>
              <a:t>is a key ingredient for supernova </a:t>
            </a:r>
            <a:r>
              <a:rPr lang="en-US" sz="2200" dirty="0">
                <a:solidFill>
                  <a:srgbClr val="00B0F0"/>
                </a:solidFill>
                <a:latin typeface="Calibri" panose="020F0502020204030204" pitchFamily="34" charset="0"/>
              </a:rPr>
              <a:t>explosions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en-US" sz="2200" dirty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en-US" sz="2200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</a:rPr>
              <a:t>One can predict the </a:t>
            </a:r>
            <a:r>
              <a:rPr lang="en-US" sz="2200" dirty="0" err="1">
                <a:solidFill>
                  <a:srgbClr val="00B0F0"/>
                </a:solidFill>
                <a:latin typeface="Calibri" panose="020F0502020204030204" pitchFamily="34" charset="0"/>
              </a:rPr>
              <a:t>explodability</a:t>
            </a:r>
            <a:r>
              <a:rPr lang="en-US" sz="2200" dirty="0">
                <a:solidFill>
                  <a:srgbClr val="00B0F0"/>
                </a:solidFill>
                <a:latin typeface="Calibri" panose="020F0502020204030204" pitchFamily="34" charset="0"/>
              </a:rPr>
              <a:t> of the star based on the density profile</a:t>
            </a:r>
            <a:r>
              <a:rPr lang="en-US" sz="2200" dirty="0">
                <a:latin typeface="Calibri" panose="020F0502020204030204" pitchFamily="34" charset="0"/>
              </a:rPr>
              <a:t> before collapse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en-US" sz="2200" dirty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en-US" sz="2200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</a:rPr>
              <a:t>You only need </a:t>
            </a:r>
            <a:r>
              <a:rPr lang="en-US" sz="2200" dirty="0">
                <a:solidFill>
                  <a:srgbClr val="00B0F0"/>
                </a:solidFill>
                <a:latin typeface="Calibri" panose="020F0502020204030204" pitchFamily="34" charset="0"/>
              </a:rPr>
              <a:t>3 numbers</a:t>
            </a:r>
            <a:r>
              <a:rPr lang="en-US" sz="2200" dirty="0">
                <a:latin typeface="Calibri" panose="020F0502020204030204" pitchFamily="34" charset="0"/>
              </a:rPr>
              <a:t> to predict whether a pre-supernova progenitor will explode 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0A6BF649-72E3-5D97-F943-776A9811A5BD}"/>
              </a:ext>
            </a:extLst>
          </p:cNvPr>
          <p:cNvSpPr txBox="1">
            <a:spLocks/>
          </p:cNvSpPr>
          <p:nvPr/>
        </p:nvSpPr>
        <p:spPr>
          <a:xfrm>
            <a:off x="838200" y="3097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700" dirty="0">
                <a:latin typeface="Calibri" panose="020F0502020204030204" pitchFamily="34" charset="0"/>
              </a:rPr>
              <a:t>Conclusions</a:t>
            </a:r>
            <a:br>
              <a:rPr lang="it-IT" sz="3700" dirty="0">
                <a:latin typeface="Calibri" panose="020F0502020204030204" pitchFamily="34" charset="0"/>
              </a:rPr>
            </a:br>
            <a:endParaRPr lang="en-US" sz="3700" dirty="0">
              <a:latin typeface="Calibri" panose="020F050202020403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9E9E648-38BB-0618-57AB-47B88542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Luca Boccioli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5B508B-A016-F030-22AB-C5777653A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33B1-3753-4DB9-ACD4-12E06DE4F26C}" type="slidenum">
              <a:rPr lang="en-US" smtClean="0">
                <a:latin typeface="Calibri" panose="020F0502020204030204" pitchFamily="34" charset="0"/>
              </a:rPr>
              <a:pPr/>
              <a:t>14</a:t>
            </a:fld>
            <a:r>
              <a:rPr lang="en-US">
                <a:latin typeface="Calibri" panose="020F0502020204030204" pitchFamily="34" charset="0"/>
              </a:rPr>
              <a:t> of 14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69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itolo 1">
            <a:extLst>
              <a:ext uri="{FF2B5EF4-FFF2-40B4-BE49-F238E27FC236}">
                <a16:creationId xmlns:a16="http://schemas.microsoft.com/office/drawing/2014/main" id="{243FEC0B-94F1-40B5-A69D-EEE89E97C089}"/>
              </a:ext>
            </a:extLst>
          </p:cNvPr>
          <p:cNvSpPr txBox="1">
            <a:spLocks/>
          </p:cNvSpPr>
          <p:nvPr/>
        </p:nvSpPr>
        <p:spPr>
          <a:xfrm>
            <a:off x="0" y="38346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3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id="{A7710BEF-4183-FB04-2D65-864275837B43}"/>
              </a:ext>
            </a:extLst>
          </p:cNvPr>
          <p:cNvSpPr txBox="1">
            <a:spLocks/>
          </p:cNvSpPr>
          <p:nvPr/>
        </p:nvSpPr>
        <p:spPr>
          <a:xfrm>
            <a:off x="838200" y="3834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Results: 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effect of ν-driven convection</a:t>
            </a:r>
            <a:b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3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9" descr="A graph of 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96A8B7E6-1F50-AD61-5E24-2078E22F7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779" y="2264856"/>
            <a:ext cx="5532665" cy="4426133"/>
          </a:xfrm>
          <a:prstGeom prst="rect">
            <a:avLst/>
          </a:prstGeom>
        </p:spPr>
      </p:pic>
      <p:pic>
        <p:nvPicPr>
          <p:cNvPr id="22" name="Picture 21" descr="A graph of a graph showing a number of lines&#10;&#10;Description automatically generated with medium confidence">
            <a:extLst>
              <a:ext uri="{FF2B5EF4-FFF2-40B4-BE49-F238E27FC236}">
                <a16:creationId xmlns:a16="http://schemas.microsoft.com/office/drawing/2014/main" id="{12DDA8B5-641B-1F77-D2C3-F40268C95F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4857"/>
            <a:ext cx="5532665" cy="442613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B7F0168-9C6A-731C-ED46-6F953308EB22}"/>
              </a:ext>
            </a:extLst>
          </p:cNvPr>
          <p:cNvSpPr/>
          <p:nvPr/>
        </p:nvSpPr>
        <p:spPr>
          <a:xfrm>
            <a:off x="3798131" y="1949289"/>
            <a:ext cx="365760" cy="18288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AD8C013-7D3B-9055-22BA-32B1301DAB9A}"/>
                  </a:ext>
                </a:extLst>
              </p:cNvPr>
              <p:cNvSpPr txBox="1"/>
              <p:nvPr/>
            </p:nvSpPr>
            <p:spPr>
              <a:xfrm>
                <a:off x="4366672" y="1841719"/>
                <a:ext cx="4679906" cy="397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=  </a:t>
                </a:r>
                <a:r>
                  <a:rPr lang="el-GR" sz="2200" dirty="0">
                    <a:latin typeface="+mj-lt"/>
                    <a:ea typeface="Calibri" panose="020F0502020204030204" pitchFamily="34" charset="0"/>
                    <a:cs typeface="Calibri" panose="020F0502020204030204" pitchFamily="34" charset="0"/>
                  </a:rPr>
                  <a:t>ξ</a:t>
                </a:r>
                <a:r>
                  <a:rPr lang="en-US" sz="2200" baseline="-25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2.5</a:t>
                </a:r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≥ 0.3  =  22 M</a:t>
                </a:r>
                <a:r>
                  <a:rPr lang="en-US" sz="2200" baseline="-25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☉</a:t>
                </a:r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</m:oMath>
                </a14:m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M </a:t>
                </a:r>
                <a14:m>
                  <m:oMath xmlns:m="http://schemas.openxmlformats.org/officeDocument/2006/math">
                    <m:r>
                      <a:rPr lang="en-US" sz="22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</m:oMath>
                </a14:m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25 M</a:t>
                </a:r>
                <a:r>
                  <a:rPr lang="en-US" sz="2200" baseline="-25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☉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AD8C013-7D3B-9055-22BA-32B1301DA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672" y="1841719"/>
                <a:ext cx="4679906" cy="397032"/>
              </a:xfrm>
              <a:prstGeom prst="rect">
                <a:avLst/>
              </a:prstGeom>
              <a:blipFill>
                <a:blip r:embed="rId5"/>
                <a:stretch>
                  <a:fillRect l="-1693" t="-20000" b="-3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Footer Placeholder 34">
            <a:extLst>
              <a:ext uri="{FF2B5EF4-FFF2-40B4-BE49-F238E27FC236}">
                <a16:creationId xmlns:a16="http://schemas.microsoft.com/office/drawing/2014/main" id="{3E66D1BB-C0CD-6EA4-546D-7FA93C5B2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Luca Boccioli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E081BB-7F6A-BF27-85B9-A99CA9B9A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33B1-3753-4DB9-ACD4-12E06DE4F26C}" type="slidenum">
              <a:rPr lang="en-US" smtClean="0">
                <a:latin typeface="Calibri" panose="020F0502020204030204" pitchFamily="34" charset="0"/>
              </a:rPr>
              <a:pPr/>
              <a:t>15</a:t>
            </a:fld>
            <a:r>
              <a:rPr lang="en-US">
                <a:latin typeface="Calibri" panose="020F0502020204030204" pitchFamily="34" charset="0"/>
              </a:rPr>
              <a:t> of 14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3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itolo 1">
            <a:extLst>
              <a:ext uri="{FF2B5EF4-FFF2-40B4-BE49-F238E27FC236}">
                <a16:creationId xmlns:a16="http://schemas.microsoft.com/office/drawing/2014/main" id="{243FEC0B-94F1-40B5-A69D-EEE89E97C089}"/>
              </a:ext>
            </a:extLst>
          </p:cNvPr>
          <p:cNvSpPr txBox="1">
            <a:spLocks/>
          </p:cNvSpPr>
          <p:nvPr/>
        </p:nvSpPr>
        <p:spPr>
          <a:xfrm>
            <a:off x="0" y="38346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Explodability depends on many variables…</a:t>
            </a:r>
            <a:b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3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CasellaDiTesto 8">
            <a:extLst>
              <a:ext uri="{FF2B5EF4-FFF2-40B4-BE49-F238E27FC236}">
                <a16:creationId xmlns:a16="http://schemas.microsoft.com/office/drawing/2014/main" id="{06202379-DABA-E325-5FCA-812B285C0C2A}"/>
              </a:ext>
            </a:extLst>
          </p:cNvPr>
          <p:cNvSpPr txBox="1"/>
          <p:nvPr/>
        </p:nvSpPr>
        <p:spPr>
          <a:xfrm>
            <a:off x="258032" y="1793137"/>
            <a:ext cx="2746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Ertl 2016</a:t>
            </a:r>
          </a:p>
          <a:p>
            <a:pPr algn="ctr"/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KEPLER &amp; PHOTB</a:t>
            </a:r>
          </a:p>
        </p:txBody>
      </p:sp>
      <p:sp>
        <p:nvSpPr>
          <p:cNvPr id="22" name="CasellaDiTesto 8">
            <a:extLst>
              <a:ext uri="{FF2B5EF4-FFF2-40B4-BE49-F238E27FC236}">
                <a16:creationId xmlns:a16="http://schemas.microsoft.com/office/drawing/2014/main" id="{1AA2AF28-AAE9-01F2-7972-5CCA9C931705}"/>
              </a:ext>
            </a:extLst>
          </p:cNvPr>
          <p:cNvSpPr txBox="1"/>
          <p:nvPr/>
        </p:nvSpPr>
        <p:spPr>
          <a:xfrm>
            <a:off x="262207" y="2996403"/>
            <a:ext cx="2553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1D+STIR</a:t>
            </a:r>
          </a:p>
          <a:p>
            <a:pPr algn="ctr"/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KEPLER &amp; GR1D</a:t>
            </a:r>
          </a:p>
        </p:txBody>
      </p:sp>
      <p:sp>
        <p:nvSpPr>
          <p:cNvPr id="29" name="CasellaDiTesto 8">
            <a:extLst>
              <a:ext uri="{FF2B5EF4-FFF2-40B4-BE49-F238E27FC236}">
                <a16:creationId xmlns:a16="http://schemas.microsoft.com/office/drawing/2014/main" id="{F4A09CD8-F164-1933-277A-9AFA8C7FA6FE}"/>
              </a:ext>
            </a:extLst>
          </p:cNvPr>
          <p:cNvSpPr txBox="1"/>
          <p:nvPr/>
        </p:nvSpPr>
        <p:spPr>
          <a:xfrm>
            <a:off x="154348" y="4084812"/>
            <a:ext cx="2769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1D+STIR</a:t>
            </a:r>
          </a:p>
          <a:p>
            <a:pPr algn="ctr"/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FRANEC &amp; GR1D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53C0148-19E3-340C-0BA7-28489E6182D1}"/>
              </a:ext>
            </a:extLst>
          </p:cNvPr>
          <p:cNvSpPr txBox="1"/>
          <p:nvPr/>
        </p:nvSpPr>
        <p:spPr>
          <a:xfrm>
            <a:off x="9627129" y="2891719"/>
            <a:ext cx="2472773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…the model used to trigger the explosion…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58A04E7-9A5B-DF9F-4E62-E78A663C7509}"/>
              </a:ext>
            </a:extLst>
          </p:cNvPr>
          <p:cNvSpPr txBox="1"/>
          <p:nvPr/>
        </p:nvSpPr>
        <p:spPr>
          <a:xfrm>
            <a:off x="9627129" y="4161066"/>
            <a:ext cx="2564871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…the code used to evolve the star…</a:t>
            </a:r>
          </a:p>
        </p:txBody>
      </p:sp>
      <p:pic>
        <p:nvPicPr>
          <p:cNvPr id="41" name="Picture 40" descr="Chart&#10;&#10;Description automatically generated with medium confidence">
            <a:extLst>
              <a:ext uri="{FF2B5EF4-FFF2-40B4-BE49-F238E27FC236}">
                <a16:creationId xmlns:a16="http://schemas.microsoft.com/office/drawing/2014/main" id="{55494620-B1DC-8055-5BDE-D47A939E02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673" y="1606666"/>
            <a:ext cx="6480765" cy="119228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80157695-679F-C3F9-C8B3-7F8AC09E8246}"/>
              </a:ext>
            </a:extLst>
          </p:cNvPr>
          <p:cNvSpPr txBox="1"/>
          <p:nvPr/>
        </p:nvSpPr>
        <p:spPr>
          <a:xfrm>
            <a:off x="9627129" y="5285298"/>
            <a:ext cx="2462981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…the reaction rates for key processes…</a:t>
            </a:r>
          </a:p>
        </p:txBody>
      </p:sp>
      <p:sp>
        <p:nvSpPr>
          <p:cNvPr id="48" name="CasellaDiTesto 8">
            <a:extLst>
              <a:ext uri="{FF2B5EF4-FFF2-40B4-BE49-F238E27FC236}">
                <a16:creationId xmlns:a16="http://schemas.microsoft.com/office/drawing/2014/main" id="{E94B86BD-E7D7-1D93-9868-341BFD6701C7}"/>
              </a:ext>
            </a:extLst>
          </p:cNvPr>
          <p:cNvSpPr txBox="1"/>
          <p:nvPr/>
        </p:nvSpPr>
        <p:spPr>
          <a:xfrm>
            <a:off x="-42878" y="5104595"/>
            <a:ext cx="30460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1D+STIR</a:t>
            </a:r>
          </a:p>
          <a:p>
            <a:pPr algn="ctr"/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FRANEC &amp; GR1D</a:t>
            </a:r>
          </a:p>
          <a:p>
            <a:pPr algn="ctr"/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</a:t>
            </a:r>
            <a:r>
              <a:rPr lang="it-IT" sz="22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 fusion rate</a:t>
            </a:r>
            <a:r>
              <a:rPr lang="it-IT" sz="22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(*)</a:t>
            </a:r>
            <a:endParaRPr lang="it-IT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EBC1661-9A12-57D0-AA48-9DD166B0ECC8}"/>
              </a:ext>
            </a:extLst>
          </p:cNvPr>
          <p:cNvSpPr txBox="1"/>
          <p:nvPr/>
        </p:nvSpPr>
        <p:spPr>
          <a:xfrm>
            <a:off x="7116050" y="6538210"/>
            <a:ext cx="2695674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16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(*) = Tumino et al. (2018)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EC4ED1A-0D27-DEAF-2EE1-2B09E7E5D7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175" y="6224913"/>
            <a:ext cx="6486263" cy="22452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ECD349D-4624-C29B-2CCA-AF7C6779D368}"/>
              </a:ext>
            </a:extLst>
          </p:cNvPr>
          <p:cNvSpPr txBox="1"/>
          <p:nvPr/>
        </p:nvSpPr>
        <p:spPr>
          <a:xfrm>
            <a:off x="10053011" y="1600976"/>
            <a:ext cx="194365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explosion</a:t>
            </a:r>
          </a:p>
          <a:p>
            <a:pPr algn="ctr">
              <a:lnSpc>
                <a:spcPct val="90000"/>
              </a:lnSpc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failed SN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DB95AD-CAFF-E8CD-E12F-4BA6668AF3D2}"/>
              </a:ext>
            </a:extLst>
          </p:cNvPr>
          <p:cNvSpPr/>
          <p:nvPr/>
        </p:nvSpPr>
        <p:spPr>
          <a:xfrm>
            <a:off x="9833602" y="1709031"/>
            <a:ext cx="365760" cy="18288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66B7377-D510-359D-CF1F-56CC7BBD20D1}"/>
              </a:ext>
            </a:extLst>
          </p:cNvPr>
          <p:cNvSpPr/>
          <p:nvPr/>
        </p:nvSpPr>
        <p:spPr>
          <a:xfrm>
            <a:off x="9838520" y="1994163"/>
            <a:ext cx="36576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 descr="A picture containing chart&#10;&#10;Description automatically generated">
            <a:extLst>
              <a:ext uri="{FF2B5EF4-FFF2-40B4-BE49-F238E27FC236}">
                <a16:creationId xmlns:a16="http://schemas.microsoft.com/office/drawing/2014/main" id="{90A1AA4E-27F7-DDAB-6D29-212F5B8894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169" y="2912282"/>
            <a:ext cx="6480765" cy="997041"/>
          </a:xfrm>
          <a:prstGeom prst="rect">
            <a:avLst/>
          </a:prstGeom>
        </p:spPr>
      </p:pic>
      <p:pic>
        <p:nvPicPr>
          <p:cNvPr id="16" name="Picture 15" descr="Shape&#10;&#10;Description automatically generated with low confidence">
            <a:extLst>
              <a:ext uri="{FF2B5EF4-FFF2-40B4-BE49-F238E27FC236}">
                <a16:creationId xmlns:a16="http://schemas.microsoft.com/office/drawing/2014/main" id="{B38C105B-5F9A-0E8B-F9D1-2FA574E4F2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671" y="4012763"/>
            <a:ext cx="6486263" cy="997887"/>
          </a:xfrm>
          <a:prstGeom prst="rect">
            <a:avLst/>
          </a:prstGeom>
        </p:spPr>
      </p:pic>
      <p:pic>
        <p:nvPicPr>
          <p:cNvPr id="23" name="Picture 22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0B3CDE41-B6A2-2955-1BBF-ACD0B8A801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671" y="5116554"/>
            <a:ext cx="6486263" cy="997887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15FB20-8BF6-A22F-6F6D-08414B217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Luca Boccioli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856C96-556D-1C26-4801-32A23100A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33B1-3753-4DB9-ACD4-12E06DE4F26C}" type="slidenum">
              <a:rPr lang="en-US" smtClean="0">
                <a:latin typeface="Calibri" panose="020F0502020204030204" pitchFamily="34" charset="0"/>
              </a:rPr>
              <a:pPr/>
              <a:t>16</a:t>
            </a:fld>
            <a:r>
              <a:rPr lang="en-US">
                <a:latin typeface="Calibri" panose="020F0502020204030204" pitchFamily="34" charset="0"/>
              </a:rPr>
              <a:t> of 14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97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/>
      <p:bldP spid="31" grpId="0"/>
      <p:bldP spid="32" grpId="0"/>
      <p:bldP spid="47" grpId="0"/>
      <p:bldP spid="48" grpId="0"/>
      <p:bldP spid="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794FBB1-37B1-C919-C509-8768CDB734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206" y="1737852"/>
            <a:ext cx="9871587" cy="2667000"/>
          </a:xfrm>
        </p:spPr>
        <p:txBody>
          <a:bodyPr/>
          <a:lstStyle/>
          <a:p>
            <a:pPr algn="ctr"/>
            <a:r>
              <a:rPr lang="en-US" dirty="0"/>
              <a:t>Part 3:</a:t>
            </a:r>
            <a:br>
              <a:rPr lang="en-US" dirty="0"/>
            </a:br>
            <a:r>
              <a:rPr lang="en-US" dirty="0"/>
              <a:t>Effect of the EOS on the explosion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E552C5-79C2-6705-8347-A42577C19B99}"/>
              </a:ext>
            </a:extLst>
          </p:cNvPr>
          <p:cNvSpPr txBox="1"/>
          <p:nvPr/>
        </p:nvSpPr>
        <p:spPr>
          <a:xfrm>
            <a:off x="3741174" y="5480511"/>
            <a:ext cx="470965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it-IT" sz="2400" i="1" dirty="0">
                <a:latin typeface="Calibri" panose="020F0502020204030204" pitchFamily="34" charset="0"/>
              </a:rPr>
              <a:t>Boccioli et al. (2022) </a:t>
            </a:r>
            <a:r>
              <a:rPr lang="it-IT" sz="2400" dirty="0">
                <a:latin typeface="Calibri" panose="020F0502020204030204" pitchFamily="34" charset="0"/>
              </a:rPr>
              <a:t>ApJ, 926, 147</a:t>
            </a:r>
            <a:endParaRPr 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64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0C3322C4-3432-4F64-B689-F8B682DD574D}"/>
              </a:ext>
            </a:extLst>
          </p:cNvPr>
          <p:cNvSpPr txBox="1">
            <a:spLocks/>
          </p:cNvSpPr>
          <p:nvPr/>
        </p:nvSpPr>
        <p:spPr>
          <a:xfrm>
            <a:off x="0" y="38346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700" dirty="0">
                <a:latin typeface="Calibri" panose="020F0502020204030204" pitchFamily="34" charset="0"/>
              </a:rPr>
              <a:t>3) Details of the EOS used</a:t>
            </a:r>
            <a:br>
              <a:rPr lang="it-IT" sz="3700" dirty="0">
                <a:latin typeface="Calibri" panose="020F0502020204030204" pitchFamily="34" charset="0"/>
              </a:rPr>
            </a:br>
            <a:endParaRPr lang="en-US" sz="3700" dirty="0">
              <a:latin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7AB44D-5B87-448B-8DAA-422C8C49CDD4}"/>
              </a:ext>
            </a:extLst>
          </p:cNvPr>
          <p:cNvSpPr txBox="1"/>
          <p:nvPr/>
        </p:nvSpPr>
        <p:spPr>
          <a:xfrm>
            <a:off x="347013" y="2267243"/>
            <a:ext cx="597923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Calibri" panose="020F0502020204030204" pitchFamily="34" charset="0"/>
              </a:rPr>
              <a:t>Skyrme</a:t>
            </a:r>
            <a:r>
              <a:rPr lang="en-US" sz="2200" dirty="0">
                <a:latin typeface="Calibri" panose="020F0502020204030204" pitchFamily="34" charset="0"/>
              </a:rPr>
              <a:t>-type: </a:t>
            </a:r>
            <a:r>
              <a:rPr lang="en-US" sz="2400" i="1" dirty="0">
                <a:latin typeface="Calibri" panose="020F0502020204030204" pitchFamily="34" charset="0"/>
              </a:rPr>
              <a:t>compressible liquid-drop model</a:t>
            </a:r>
            <a:r>
              <a:rPr lang="en-US" sz="2200" dirty="0">
                <a:solidFill>
                  <a:srgbClr val="00B0F0"/>
                </a:solidFill>
                <a:latin typeface="Calibri" panose="020F0502020204030204" pitchFamily="34" charset="0"/>
              </a:rPr>
              <a:t>	</a:t>
            </a:r>
          </a:p>
          <a:p>
            <a:r>
              <a:rPr lang="en-US" sz="2200" dirty="0">
                <a:solidFill>
                  <a:srgbClr val="00B0F0"/>
                </a:solidFill>
                <a:latin typeface="Calibri" panose="020F0502020204030204" pitchFamily="34" charset="0"/>
              </a:rPr>
              <a:t>	</a:t>
            </a:r>
            <a:r>
              <a:rPr lang="en-US" sz="2200" dirty="0">
                <a:latin typeface="Calibri" panose="020F0502020204030204" pitchFamily="34" charset="0"/>
              </a:rPr>
              <a:t>- LS220</a:t>
            </a:r>
          </a:p>
          <a:p>
            <a:r>
              <a:rPr lang="en-US" sz="2200" dirty="0">
                <a:latin typeface="Calibri" panose="020F0502020204030204" pitchFamily="34" charset="0"/>
              </a:rPr>
              <a:t>	- APR</a:t>
            </a:r>
          </a:p>
          <a:p>
            <a:r>
              <a:rPr lang="en-US" sz="2200" dirty="0">
                <a:latin typeface="Calibri" panose="020F0502020204030204" pitchFamily="34" charset="0"/>
              </a:rPr>
              <a:t>	- KDE0v1</a:t>
            </a:r>
          </a:p>
          <a:p>
            <a:r>
              <a:rPr lang="en-US" sz="2200" dirty="0">
                <a:latin typeface="Calibri" panose="020F0502020204030204" pitchFamily="34" charset="0"/>
              </a:rPr>
              <a:t>	- SLy4</a:t>
            </a:r>
            <a:endParaRPr lang="en-US" sz="2200" baseline="30000" dirty="0">
              <a:latin typeface="Calibri" panose="020F0502020204030204" pitchFamily="34" charset="0"/>
            </a:endParaRPr>
          </a:p>
          <a:p>
            <a:endParaRPr lang="en-US" sz="2200" dirty="0">
              <a:latin typeface="Calibri" panose="020F0502020204030204" pitchFamily="34" charset="0"/>
            </a:endParaRPr>
          </a:p>
          <a:p>
            <a:r>
              <a:rPr lang="en-US" sz="2200" dirty="0">
                <a:latin typeface="Calibri" panose="020F0502020204030204" pitchFamily="34" charset="0"/>
              </a:rPr>
              <a:t>RMF-type: </a:t>
            </a:r>
            <a:r>
              <a:rPr lang="en-US" sz="2200" i="1" dirty="0">
                <a:latin typeface="Calibri" panose="020F0502020204030204" pitchFamily="34" charset="0"/>
              </a:rPr>
              <a:t>relativistic mean field model</a:t>
            </a:r>
          </a:p>
          <a:p>
            <a:r>
              <a:rPr lang="en-US" sz="2200" dirty="0">
                <a:latin typeface="Calibri" panose="020F0502020204030204" pitchFamily="34" charset="0"/>
              </a:rPr>
              <a:t>	- </a:t>
            </a:r>
            <a:r>
              <a:rPr lang="en-US" sz="2200" dirty="0" err="1">
                <a:latin typeface="Calibri" panose="020F0502020204030204" pitchFamily="34" charset="0"/>
              </a:rPr>
              <a:t>SFHo</a:t>
            </a:r>
            <a:endParaRPr lang="en-US" sz="2200" dirty="0">
              <a:latin typeface="Calibri" panose="020F0502020204030204" pitchFamily="34" charset="0"/>
            </a:endParaRPr>
          </a:p>
          <a:p>
            <a:r>
              <a:rPr lang="en-US" sz="2200" dirty="0">
                <a:latin typeface="Calibri" panose="020F0502020204030204" pitchFamily="34" charset="0"/>
              </a:rPr>
              <a:t>	- DD2</a:t>
            </a:r>
          </a:p>
          <a:p>
            <a:r>
              <a:rPr lang="en-US" sz="2200" dirty="0">
                <a:latin typeface="Calibri" panose="020F0502020204030204" pitchFamily="34" charset="0"/>
              </a:rPr>
              <a:t>	- </a:t>
            </a:r>
            <a:r>
              <a:rPr lang="en-US" sz="2200" dirty="0" err="1">
                <a:latin typeface="Calibri" panose="020F0502020204030204" pitchFamily="34" charset="0"/>
              </a:rPr>
              <a:t>HShen</a:t>
            </a:r>
            <a:endParaRPr lang="en-US" sz="2200" dirty="0">
              <a:latin typeface="Calibri" panose="020F0502020204030204" pitchFamily="34" charset="0"/>
            </a:endParaRPr>
          </a:p>
        </p:txBody>
      </p:sp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5F6D1154-A97E-4E65-B243-BA8E935C8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826" y="1827006"/>
            <a:ext cx="5852172" cy="438912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19BE598-4BC1-9210-5BD4-87FC405F5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Luca Boccioli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3EC48F-3983-855F-3C78-26CE203EE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33B1-3753-4DB9-ACD4-12E06DE4F26C}" type="slidenum">
              <a:rPr lang="en-US" smtClean="0">
                <a:latin typeface="Calibri" panose="020F0502020204030204" pitchFamily="34" charset="0"/>
              </a:rPr>
              <a:pPr/>
              <a:t>18</a:t>
            </a:fld>
            <a:r>
              <a:rPr lang="en-US">
                <a:latin typeface="Calibri" panose="020F0502020204030204" pitchFamily="34" charset="0"/>
              </a:rPr>
              <a:t> of 14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37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0C3322C4-3432-4F64-B689-F8B682DD574D}"/>
              </a:ext>
            </a:extLst>
          </p:cNvPr>
          <p:cNvSpPr txBox="1">
            <a:spLocks/>
          </p:cNvSpPr>
          <p:nvPr/>
        </p:nvSpPr>
        <p:spPr>
          <a:xfrm>
            <a:off x="0" y="38346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700" dirty="0">
                <a:latin typeface="Calibri" panose="020F0502020204030204" pitchFamily="34" charset="0"/>
              </a:rPr>
              <a:t>3) Details of the EOS used</a:t>
            </a:r>
            <a:br>
              <a:rPr lang="it-IT" sz="3700" dirty="0">
                <a:latin typeface="Calibri" panose="020F0502020204030204" pitchFamily="34" charset="0"/>
              </a:rPr>
            </a:br>
            <a:endParaRPr lang="en-US" sz="3700" dirty="0">
              <a:latin typeface="Calibri" panose="020F0502020204030204" pitchFamily="34" charset="0"/>
            </a:endParaRPr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8FC1CD6-590A-4108-BDDC-92BD882C35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28" y="1709031"/>
            <a:ext cx="5852172" cy="4389129"/>
          </a:xfrm>
          <a:prstGeom prst="rect">
            <a:avLst/>
          </a:prstGeom>
        </p:spPr>
      </p:pic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F56DE247-DD79-43DA-8F99-E04AD304F5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14052"/>
            <a:ext cx="5852172" cy="426936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FF4056-59F9-90E7-C967-AAEC0E034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Luca Boccioli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1D869F-F18E-6D1E-2086-33A6009DD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33B1-3753-4DB9-ACD4-12E06DE4F26C}" type="slidenum">
              <a:rPr lang="en-US" smtClean="0">
                <a:latin typeface="Calibri" panose="020F0502020204030204" pitchFamily="34" charset="0"/>
              </a:rPr>
              <a:pPr/>
              <a:t>19</a:t>
            </a:fld>
            <a:r>
              <a:rPr lang="en-US">
                <a:latin typeface="Calibri" panose="020F0502020204030204" pitchFamily="34" charset="0"/>
              </a:rPr>
              <a:t> of 14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89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pherical_composition_logr">
            <a:hlinkClick r:id="" action="ppaction://media"/>
            <a:extLst>
              <a:ext uri="{FF2B5EF4-FFF2-40B4-BE49-F238E27FC236}">
                <a16:creationId xmlns:a16="http://schemas.microsoft.com/office/drawing/2014/main" id="{DDAA841F-4328-F859-CB49-3017C1C1C8E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0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olo 1">
                <a:extLst>
                  <a:ext uri="{FF2B5EF4-FFF2-40B4-BE49-F238E27FC236}">
                    <a16:creationId xmlns:a16="http://schemas.microsoft.com/office/drawing/2014/main" id="{0C3322C4-3432-4F64-B689-F8B682DD57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383468"/>
                <a:ext cx="12192000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it-IT" sz="3700" dirty="0">
                    <a:latin typeface="Calibri" panose="020F0502020204030204" pitchFamily="34" charset="0"/>
                  </a:rPr>
                  <a:t>3) Results: the role of entropy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37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7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7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37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br>
                  <a:rPr lang="it-IT" sz="3700" dirty="0">
                    <a:latin typeface="Calibri" panose="020F0502020204030204" pitchFamily="34" charset="0"/>
                  </a:rPr>
                </a:br>
                <a:endParaRPr lang="en-US" sz="37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itolo 1">
                <a:extLst>
                  <a:ext uri="{FF2B5EF4-FFF2-40B4-BE49-F238E27FC236}">
                    <a16:creationId xmlns:a16="http://schemas.microsoft.com/office/drawing/2014/main" id="{0C3322C4-3432-4F64-B689-F8B682DD5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3468"/>
                <a:ext cx="12192000" cy="1325563"/>
              </a:xfrm>
              <a:prstGeom prst="rect">
                <a:avLst/>
              </a:prstGeom>
              <a:blipFill>
                <a:blip r:embed="rId2"/>
                <a:stretch>
                  <a:fillRect t="-2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6A7E968-015F-4E79-A9A4-3D29C4DB6C4B}"/>
                  </a:ext>
                </a:extLst>
              </p:cNvPr>
              <p:cNvSpPr txBox="1"/>
              <p:nvPr/>
            </p:nvSpPr>
            <p:spPr>
              <a:xfrm>
                <a:off x="363795" y="1643896"/>
                <a:ext cx="6395594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Calibri" panose="020F0502020204030204" pitchFamily="34" charset="0"/>
                  </a:rPr>
                  <a:t>Schneider (2019) and Yasin (2020) see a correlation between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2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200" dirty="0">
                    <a:solidFill>
                      <a:srgbClr val="00B0F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2200" dirty="0">
                    <a:latin typeface="Calibri" panose="020F0502020204030204" pitchFamily="34" charset="0"/>
                  </a:rPr>
                  <a:t>and </a:t>
                </a:r>
                <a:r>
                  <a:rPr lang="en-US" sz="2200" dirty="0">
                    <a:solidFill>
                      <a:srgbClr val="00B0F0"/>
                    </a:solidFill>
                    <a:latin typeface="Calibri" panose="020F0502020204030204" pitchFamily="34" charset="0"/>
                  </a:rPr>
                  <a:t>explosion</a:t>
                </a:r>
                <a:r>
                  <a:rPr lang="en-US" sz="2200" dirty="0">
                    <a:latin typeface="Calibri" panose="020F0502020204030204" pitchFamily="34" charset="0"/>
                  </a:rPr>
                  <a:t> for </a:t>
                </a:r>
                <a:r>
                  <a:rPr lang="en-US" sz="2200" dirty="0" err="1">
                    <a:latin typeface="Calibri" panose="020F0502020204030204" pitchFamily="34" charset="0"/>
                  </a:rPr>
                  <a:t>Skyrme</a:t>
                </a:r>
                <a:r>
                  <a:rPr lang="en-US" sz="2200" dirty="0">
                    <a:latin typeface="Calibri" panose="020F0502020204030204" pitchFamily="34" charset="0"/>
                  </a:rPr>
                  <a:t> EOSs.</a:t>
                </a:r>
              </a:p>
              <a:p>
                <a:endParaRPr lang="en-US" sz="2200" dirty="0">
                  <a:latin typeface="Calibri" panose="020F0502020204030204" pitchFamily="34" charset="0"/>
                </a:endParaRPr>
              </a:p>
              <a:p>
                <a:r>
                  <a:rPr lang="en-US" sz="2200" dirty="0">
                    <a:latin typeface="Calibri" panose="020F0502020204030204" pitchFamily="34" charset="0"/>
                  </a:rPr>
                  <a:t>We see a correlation between </a:t>
                </a:r>
                <a:r>
                  <a:rPr lang="en-US" sz="2200" dirty="0">
                    <a:solidFill>
                      <a:srgbClr val="00B0F0"/>
                    </a:solidFill>
                    <a:latin typeface="Calibri" panose="020F0502020204030204" pitchFamily="34" charset="0"/>
                  </a:rPr>
                  <a:t>central entropy </a:t>
                </a:r>
                <a:br>
                  <a:rPr lang="en-US" sz="2200" dirty="0">
                    <a:solidFill>
                      <a:srgbClr val="00B0F0"/>
                    </a:solidFill>
                    <a:latin typeface="Calibri" panose="020F0502020204030204" pitchFamily="34" charset="0"/>
                  </a:rPr>
                </a:br>
                <a:r>
                  <a:rPr lang="en-US" sz="2200" dirty="0">
                    <a:solidFill>
                      <a:srgbClr val="00B0F0"/>
                    </a:solidFill>
                    <a:latin typeface="Calibri" panose="020F0502020204030204" pitchFamily="34" charset="0"/>
                  </a:rPr>
                  <a:t>(but NOT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200" dirty="0">
                    <a:solidFill>
                      <a:srgbClr val="00B0F0"/>
                    </a:solidFill>
                    <a:latin typeface="Calibri" panose="020F0502020204030204" pitchFamily="34" charset="0"/>
                  </a:rPr>
                  <a:t> ) </a:t>
                </a:r>
                <a:r>
                  <a:rPr lang="en-US" sz="2200" dirty="0">
                    <a:latin typeface="Calibri" panose="020F0502020204030204" pitchFamily="34" charset="0"/>
                  </a:rPr>
                  <a:t>and </a:t>
                </a:r>
                <a:r>
                  <a:rPr lang="en-US" sz="2200" dirty="0">
                    <a:solidFill>
                      <a:srgbClr val="00B0F0"/>
                    </a:solidFill>
                    <a:latin typeface="Calibri" panose="020F0502020204030204" pitchFamily="34" charset="0"/>
                  </a:rPr>
                  <a:t>explosion </a:t>
                </a:r>
                <a:r>
                  <a:rPr lang="en-US" sz="2200" dirty="0">
                    <a:latin typeface="Calibri" panose="020F0502020204030204" pitchFamily="34" charset="0"/>
                  </a:rPr>
                  <a:t>for different EOSs.</a:t>
                </a:r>
                <a:endParaRPr lang="en-US" sz="2200" dirty="0">
                  <a:solidFill>
                    <a:srgbClr val="00B0F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6A7E968-015F-4E79-A9A4-3D29C4DB6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95" y="1643896"/>
                <a:ext cx="6395594" cy="1785104"/>
              </a:xfrm>
              <a:prstGeom prst="rect">
                <a:avLst/>
              </a:prstGeom>
              <a:blipFill>
                <a:blip r:embed="rId3"/>
                <a:stretch>
                  <a:fillRect l="-1239" t="-2389" b="-5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CD6AB31A-42A3-4354-A840-45FA4EB865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570" y="3378096"/>
            <a:ext cx="4379571" cy="3284678"/>
          </a:xfrm>
          <a:prstGeom prst="rect">
            <a:avLst/>
          </a:prstGeom>
        </p:spPr>
      </p:pic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C54637D1-A4F1-44EE-B249-ADEB468BC9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710" y="1622322"/>
            <a:ext cx="4581218" cy="52356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63072B2-3AAC-2D41-9EC9-9582F5E25C00}"/>
              </a:ext>
            </a:extLst>
          </p:cNvPr>
          <p:cNvSpPr/>
          <p:nvPr/>
        </p:nvSpPr>
        <p:spPr>
          <a:xfrm>
            <a:off x="2123768" y="5020435"/>
            <a:ext cx="285136" cy="1098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latin typeface="Calibri" panose="020F050202020403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BD852B-6076-6760-377F-8EA7C3AE5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Luca Boccioli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FC1D50-082F-4976-C599-C6CE78722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33B1-3753-4DB9-ACD4-12E06DE4F26C}" type="slidenum">
              <a:rPr lang="en-US" smtClean="0">
                <a:latin typeface="Calibri" panose="020F0502020204030204" pitchFamily="34" charset="0"/>
              </a:rPr>
              <a:pPr/>
              <a:t>20</a:t>
            </a:fld>
            <a:r>
              <a:rPr lang="en-US">
                <a:latin typeface="Calibri" panose="020F0502020204030204" pitchFamily="34" charset="0"/>
              </a:rPr>
              <a:t> of 14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0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olo 1">
                <a:extLst>
                  <a:ext uri="{FF2B5EF4-FFF2-40B4-BE49-F238E27FC236}">
                    <a16:creationId xmlns:a16="http://schemas.microsoft.com/office/drawing/2014/main" id="{0C3322C4-3432-4F64-B689-F8B682DD57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383468"/>
                <a:ext cx="12192000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it-IT" sz="3700" dirty="0">
                    <a:latin typeface="Calibri" panose="020F0502020204030204" pitchFamily="34" charset="0"/>
                  </a:rPr>
                  <a:t>3) Results: the role of entropy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37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7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7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37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br>
                  <a:rPr lang="it-IT" sz="3700" dirty="0">
                    <a:latin typeface="Calibri" panose="020F0502020204030204" pitchFamily="34" charset="0"/>
                  </a:rPr>
                </a:br>
                <a:endParaRPr lang="en-US" sz="37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itolo 1">
                <a:extLst>
                  <a:ext uri="{FF2B5EF4-FFF2-40B4-BE49-F238E27FC236}">
                    <a16:creationId xmlns:a16="http://schemas.microsoft.com/office/drawing/2014/main" id="{0C3322C4-3432-4F64-B689-F8B682DD5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3468"/>
                <a:ext cx="12192000" cy="1325563"/>
              </a:xfrm>
              <a:prstGeom prst="rect">
                <a:avLst/>
              </a:prstGeom>
              <a:blipFill>
                <a:blip r:embed="rId2"/>
                <a:stretch>
                  <a:fillRect t="-2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picture containing text, black, light, white&#10;&#10;Description automatically generated">
            <a:extLst>
              <a:ext uri="{FF2B5EF4-FFF2-40B4-BE49-F238E27FC236}">
                <a16:creationId xmlns:a16="http://schemas.microsoft.com/office/drawing/2014/main" id="{D873323C-BE23-17CF-F158-0DF2EE1120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88" y="1709031"/>
            <a:ext cx="11887224" cy="457200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7110BD3-44AB-8731-6813-06054DB51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Luca Boccioli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F244A-DA94-EA3F-37F4-87AF4A633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33B1-3753-4DB9-ACD4-12E06DE4F26C}" type="slidenum">
              <a:rPr lang="en-US" smtClean="0">
                <a:latin typeface="Calibri" panose="020F0502020204030204" pitchFamily="34" charset="0"/>
              </a:rPr>
              <a:pPr/>
              <a:t>21</a:t>
            </a:fld>
            <a:r>
              <a:rPr lang="en-US">
                <a:latin typeface="Calibri" panose="020F0502020204030204" pitchFamily="34" charset="0"/>
              </a:rPr>
              <a:t> of 14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44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itolo 1">
            <a:extLst>
              <a:ext uri="{FF2B5EF4-FFF2-40B4-BE49-F238E27FC236}">
                <a16:creationId xmlns:a16="http://schemas.microsoft.com/office/drawing/2014/main" id="{243FEC0B-94F1-40B5-A69D-EEE89E97C089}"/>
              </a:ext>
            </a:extLst>
          </p:cNvPr>
          <p:cNvSpPr txBox="1">
            <a:spLocks/>
          </p:cNvSpPr>
          <p:nvPr/>
        </p:nvSpPr>
        <p:spPr>
          <a:xfrm>
            <a:off x="0" y="38346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3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id="{A7710BEF-4183-FB04-2D65-864275837B43}"/>
              </a:ext>
            </a:extLst>
          </p:cNvPr>
          <p:cNvSpPr txBox="1">
            <a:spLocks/>
          </p:cNvSpPr>
          <p:nvPr/>
        </p:nvSpPr>
        <p:spPr>
          <a:xfrm>
            <a:off x="838200" y="3834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2) Dynamical Approach: an example </a:t>
            </a:r>
            <a:b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3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Footer Placeholder 34">
            <a:extLst>
              <a:ext uri="{FF2B5EF4-FFF2-40B4-BE49-F238E27FC236}">
                <a16:creationId xmlns:a16="http://schemas.microsoft.com/office/drawing/2014/main" id="{3E66D1BB-C0CD-6EA4-546D-7FA93C5B2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Luca Boccioli</a:t>
            </a:r>
            <a:endParaRPr lang="en-US" dirty="0"/>
          </a:p>
        </p:txBody>
      </p:sp>
      <p:pic>
        <p:nvPicPr>
          <p:cNvPr id="3" name="Picture 2" descr="A diagram of a model trajectory&#10;&#10;Description automatically generated">
            <a:extLst>
              <a:ext uri="{FF2B5EF4-FFF2-40B4-BE49-F238E27FC236}">
                <a16:creationId xmlns:a16="http://schemas.microsoft.com/office/drawing/2014/main" id="{8A56CDA6-D4B1-9E16-1956-6C1A08F70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72" y="1956115"/>
            <a:ext cx="6042358" cy="43496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40FAFF-B89D-623D-CFE8-F1DFD423A3D8}"/>
              </a:ext>
            </a:extLst>
          </p:cNvPr>
          <p:cNvSpPr txBox="1"/>
          <p:nvPr/>
        </p:nvSpPr>
        <p:spPr>
          <a:xfrm>
            <a:off x="1832410" y="1709030"/>
            <a:ext cx="3121081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Burrows &amp;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Goshy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(1993)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393E14-49E8-F05B-A5CC-31A29A7F7E11}"/>
              </a:ext>
            </a:extLst>
          </p:cNvPr>
          <p:cNvSpPr txBox="1"/>
          <p:nvPr/>
        </p:nvSpPr>
        <p:spPr>
          <a:xfrm>
            <a:off x="6802553" y="2270050"/>
            <a:ext cx="477752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alibri" panose="020F0502020204030204" pitchFamily="34" charset="0"/>
              <a:buChar char="↑"/>
            </a:pPr>
            <a:r>
              <a:rPr lang="en-US" sz="2200" dirty="0">
                <a:solidFill>
                  <a:srgbClr val="28F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Larger </a:t>
            </a:r>
            <a:r>
              <a:rPr lang="el-GR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-Luminosities provide more heating behind the shock</a:t>
            </a:r>
          </a:p>
          <a:p>
            <a:pPr marL="342900" indent="-342900">
              <a:buFont typeface="Calibri" panose="020F0502020204030204" pitchFamily="34" charset="0"/>
              <a:buChar char="↑"/>
            </a:pP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Calibri" panose="020F0502020204030204" pitchFamily="34" charset="0"/>
              <a:buChar char="↑"/>
            </a:pPr>
            <a:r>
              <a:rPr lang="en-US" sz="2200" dirty="0">
                <a:solidFill>
                  <a:srgbClr val="28F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Smaller accretion rates result in smaller ram pressure</a:t>
            </a:r>
          </a:p>
          <a:p>
            <a:pPr marL="342900" indent="-342900">
              <a:buFont typeface="Calibri" panose="020F0502020204030204" pitchFamily="34" charset="0"/>
              <a:buChar char="↑"/>
            </a:pP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Calibri" panose="020F0502020204030204" pitchFamily="34" charset="0"/>
              <a:buChar char="↑"/>
            </a:pP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Calibri" panose="020F0502020204030204" pitchFamily="34" charset="0"/>
              <a:buChar char="↓"/>
            </a:pPr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Accretion rates that are too small will produce small </a:t>
            </a:r>
            <a:r>
              <a:rPr lang="el-GR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-Luminosities </a:t>
            </a:r>
          </a:p>
          <a:p>
            <a:pPr marL="342900" indent="-342900">
              <a:buFont typeface="Calibri" panose="020F0502020204030204" pitchFamily="34" charset="0"/>
              <a:buChar char="↓"/>
            </a:pP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14E78-4357-8124-3B87-B54D49485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33B1-3753-4DB9-ACD4-12E06DE4F26C}" type="slidenum">
              <a:rPr lang="en-US" smtClean="0">
                <a:latin typeface="Calibri" panose="020F0502020204030204" pitchFamily="34" charset="0"/>
              </a:rPr>
              <a:pPr/>
              <a:t>22</a:t>
            </a:fld>
            <a:r>
              <a:rPr lang="en-US">
                <a:latin typeface="Calibri" panose="020F0502020204030204" pitchFamily="34" charset="0"/>
              </a:rPr>
              <a:t> of 14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29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itolo 1">
            <a:extLst>
              <a:ext uri="{FF2B5EF4-FFF2-40B4-BE49-F238E27FC236}">
                <a16:creationId xmlns:a16="http://schemas.microsoft.com/office/drawing/2014/main" id="{243FEC0B-94F1-40B5-A69D-EEE89E97C089}"/>
              </a:ext>
            </a:extLst>
          </p:cNvPr>
          <p:cNvSpPr txBox="1">
            <a:spLocks/>
          </p:cNvSpPr>
          <p:nvPr/>
        </p:nvSpPr>
        <p:spPr>
          <a:xfrm>
            <a:off x="0" y="38346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3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id="{A7710BEF-4183-FB04-2D65-864275837B43}"/>
              </a:ext>
            </a:extLst>
          </p:cNvPr>
          <p:cNvSpPr txBox="1">
            <a:spLocks/>
          </p:cNvSpPr>
          <p:nvPr/>
        </p:nvSpPr>
        <p:spPr>
          <a:xfrm>
            <a:off x="0" y="38346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2) Dynamical Approach: the Force Explosion Condition </a:t>
            </a:r>
            <a:b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3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Footer Placeholder 34">
            <a:extLst>
              <a:ext uri="{FF2B5EF4-FFF2-40B4-BE49-F238E27FC236}">
                <a16:creationId xmlns:a16="http://schemas.microsoft.com/office/drawing/2014/main" id="{3E66D1BB-C0CD-6EA4-546D-7FA93C5B2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Luca Boccioli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63706C-0346-8005-DBCE-10C9DC12C9C8}"/>
              </a:ext>
            </a:extLst>
          </p:cNvPr>
          <p:cNvSpPr txBox="1"/>
          <p:nvPr/>
        </p:nvSpPr>
        <p:spPr>
          <a:xfrm>
            <a:off x="3441440" y="1860858"/>
            <a:ext cx="530911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orce </a:t>
            </a:r>
            <a:r>
              <a:rPr lang="en-US" sz="22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quation to </a:t>
            </a:r>
            <a:r>
              <a:rPr lang="en-US" sz="22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etermine the </a:t>
            </a:r>
            <a:r>
              <a:rPr lang="en-US" sz="22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plosion</a:t>
            </a:r>
          </a:p>
        </p:txBody>
      </p:sp>
      <p:pic>
        <p:nvPicPr>
          <p:cNvPr id="20" name="Picture 19" descr="A purple and orange letter e&#10;&#10;Description automatically generated">
            <a:extLst>
              <a:ext uri="{FF2B5EF4-FFF2-40B4-BE49-F238E27FC236}">
                <a16:creationId xmlns:a16="http://schemas.microsoft.com/office/drawing/2014/main" id="{1D3E961B-DBE5-4EC2-4028-13DE5639CB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616" y="2474678"/>
            <a:ext cx="2580766" cy="8306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829F11B-9068-0379-3B88-31F076C64BB1}"/>
                  </a:ext>
                </a:extLst>
              </p:cNvPr>
              <p:cNvSpPr txBox="1"/>
              <p:nvPr/>
            </p:nvSpPr>
            <p:spPr>
              <a:xfrm>
                <a:off x="4879673" y="4696792"/>
                <a:ext cx="2697533" cy="38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l-GR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ν</m:t>
                        </m:r>
                      </m:sub>
                    </m:sSub>
                    <m:sSub>
                      <m:sSubPr>
                        <m:ctrlPr>
                          <a:rPr lang="en-US" sz="240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τ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−0.06 </m:t>
                    </m:r>
                    <m:acc>
                      <m:accPr>
                        <m:chr m:val="̃"/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κ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2400" dirty="0"/>
                  <a:t> 0.38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829F11B-9068-0379-3B88-31F076C64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673" y="4696792"/>
                <a:ext cx="2697533" cy="383438"/>
              </a:xfrm>
              <a:prstGeom prst="rect">
                <a:avLst/>
              </a:prstGeom>
              <a:blipFill>
                <a:blip r:embed="rId4"/>
                <a:stretch>
                  <a:fillRect t="-28571" r="-5869" b="-39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5D30C16-7C16-0ACB-218B-E963721629CC}"/>
                  </a:ext>
                </a:extLst>
              </p:cNvPr>
              <p:cNvSpPr txBox="1"/>
              <p:nvPr/>
            </p:nvSpPr>
            <p:spPr>
              <a:xfrm>
                <a:off x="4879673" y="5525878"/>
                <a:ext cx="2432654" cy="3966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40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acc>
                              <m:accPr>
                                <m:chr m:val="̇"/>
                                <m:ctrlPr>
                                  <a:rPr lang="en-US" sz="240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l-GR" sz="24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ν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−0.06 </m:t>
                    </m:r>
                    <m:acc>
                      <m:accPr>
                        <m:chr m:val="̃"/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κ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2400" dirty="0"/>
                  <a:t> 0.38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5D30C16-7C16-0ACB-218B-E96372162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673" y="5525878"/>
                <a:ext cx="2432654" cy="396647"/>
              </a:xfrm>
              <a:prstGeom prst="rect">
                <a:avLst/>
              </a:prstGeom>
              <a:blipFill>
                <a:blip r:embed="rId5"/>
                <a:stretch>
                  <a:fillRect t="-15152" r="-6500" b="-4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250F27D2-3CD1-F201-D08B-F6F4DB68CEE5}"/>
              </a:ext>
            </a:extLst>
          </p:cNvPr>
          <p:cNvSpPr txBox="1"/>
          <p:nvPr/>
        </p:nvSpPr>
        <p:spPr>
          <a:xfrm>
            <a:off x="3126002" y="4445596"/>
            <a:ext cx="1535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</a:rPr>
              <a:t>Neutrino Luminosity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AD83453-6174-8855-9C8F-9A3D3EC06130}"/>
              </a:ext>
            </a:extLst>
          </p:cNvPr>
          <p:cNvSpPr txBox="1"/>
          <p:nvPr/>
        </p:nvSpPr>
        <p:spPr>
          <a:xfrm>
            <a:off x="3163123" y="5447709"/>
            <a:ext cx="1535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</a:rPr>
              <a:t>Neutrino heating in the gain region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795F3D-FAFA-D19A-2B29-DF263AA6CD01}"/>
              </a:ext>
            </a:extLst>
          </p:cNvPr>
          <p:cNvSpPr txBox="1"/>
          <p:nvPr/>
        </p:nvSpPr>
        <p:spPr>
          <a:xfrm>
            <a:off x="4572574" y="3628149"/>
            <a:ext cx="1753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</a:rPr>
              <a:t>Neutrino Optical depth in the gain region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1F18D27-BEFA-EE11-F0F1-2BD57452E75C}"/>
              </a:ext>
            </a:extLst>
          </p:cNvPr>
          <p:cNvSpPr txBox="1"/>
          <p:nvPr/>
        </p:nvSpPr>
        <p:spPr>
          <a:xfrm>
            <a:off x="6809616" y="3660028"/>
            <a:ext cx="1535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</a:rPr>
              <a:t>Neutrino Opacity in the gain region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D33A65-CB18-E521-0812-229F3BBC2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33B1-3753-4DB9-ACD4-12E06DE4F26C}" type="slidenum">
              <a:rPr lang="en-US" smtClean="0">
                <a:latin typeface="Calibri" panose="020F0502020204030204" pitchFamily="34" charset="0"/>
              </a:rPr>
              <a:pPr/>
              <a:t>23</a:t>
            </a:fld>
            <a:r>
              <a:rPr lang="en-US">
                <a:latin typeface="Calibri" panose="020F0502020204030204" pitchFamily="34" charset="0"/>
              </a:rPr>
              <a:t> of 14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39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/>
      <p:bldP spid="23" grpId="0"/>
      <p:bldP spid="25" grpId="0"/>
      <p:bldP spid="27" grpId="0"/>
      <p:bldP spid="29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itolo 1">
            <a:extLst>
              <a:ext uri="{FF2B5EF4-FFF2-40B4-BE49-F238E27FC236}">
                <a16:creationId xmlns:a16="http://schemas.microsoft.com/office/drawing/2014/main" id="{243FEC0B-94F1-40B5-A69D-EEE89E97C089}"/>
              </a:ext>
            </a:extLst>
          </p:cNvPr>
          <p:cNvSpPr txBox="1">
            <a:spLocks/>
          </p:cNvSpPr>
          <p:nvPr/>
        </p:nvSpPr>
        <p:spPr>
          <a:xfrm>
            <a:off x="0" y="38346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3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id="{A7710BEF-4183-FB04-2D65-864275837B43}"/>
              </a:ext>
            </a:extLst>
          </p:cNvPr>
          <p:cNvSpPr txBox="1">
            <a:spLocks/>
          </p:cNvSpPr>
          <p:nvPr/>
        </p:nvSpPr>
        <p:spPr>
          <a:xfrm>
            <a:off x="0" y="38346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2) Dynamical Approach: the Force Explosion Condition </a:t>
            </a:r>
            <a:b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3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Footer Placeholder 34">
            <a:extLst>
              <a:ext uri="{FF2B5EF4-FFF2-40B4-BE49-F238E27FC236}">
                <a16:creationId xmlns:a16="http://schemas.microsoft.com/office/drawing/2014/main" id="{3E66D1BB-C0CD-6EA4-546D-7FA93C5B2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Luca Boccioli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829F11B-9068-0379-3B88-31F076C64BB1}"/>
                  </a:ext>
                </a:extLst>
              </p:cNvPr>
              <p:cNvSpPr txBox="1"/>
              <p:nvPr/>
            </p:nvSpPr>
            <p:spPr>
              <a:xfrm>
                <a:off x="8310895" y="2880734"/>
                <a:ext cx="2697533" cy="38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l-GR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ν</m:t>
                        </m:r>
                      </m:sub>
                    </m:sSub>
                    <m:sSub>
                      <m:sSubPr>
                        <m:ctrlPr>
                          <a:rPr lang="en-US" sz="240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τ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−0.06 </m:t>
                    </m:r>
                    <m:acc>
                      <m:accPr>
                        <m:chr m:val="̃"/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κ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2400" dirty="0"/>
                  <a:t> 0.38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829F11B-9068-0379-3B88-31F076C64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0895" y="2880734"/>
                <a:ext cx="2697533" cy="383438"/>
              </a:xfrm>
              <a:prstGeom prst="rect">
                <a:avLst/>
              </a:prstGeom>
              <a:blipFill>
                <a:blip r:embed="rId3"/>
                <a:stretch>
                  <a:fillRect t="-30645" r="-5869" b="-40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5D30C16-7C16-0ACB-218B-E963721629CC}"/>
                  </a:ext>
                </a:extLst>
              </p:cNvPr>
              <p:cNvSpPr txBox="1"/>
              <p:nvPr/>
            </p:nvSpPr>
            <p:spPr>
              <a:xfrm>
                <a:off x="8310895" y="3709820"/>
                <a:ext cx="2432654" cy="3966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40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acc>
                              <m:accPr>
                                <m:chr m:val="̇"/>
                                <m:ctrlPr>
                                  <a:rPr lang="en-US" sz="240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l-GR" sz="24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ν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−0.06 </m:t>
                    </m:r>
                    <m:acc>
                      <m:accPr>
                        <m:chr m:val="̃"/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κ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2400" dirty="0"/>
                  <a:t> 0.38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5D30C16-7C16-0ACB-218B-E96372162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0895" y="3709820"/>
                <a:ext cx="2432654" cy="396647"/>
              </a:xfrm>
              <a:prstGeom prst="rect">
                <a:avLst/>
              </a:prstGeom>
              <a:blipFill>
                <a:blip r:embed="rId4"/>
                <a:stretch>
                  <a:fillRect t="-16923" r="-6767" b="-4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1472CB1-298F-3604-CF00-C53F1C9B31BA}"/>
              </a:ext>
            </a:extLst>
          </p:cNvPr>
          <p:cNvSpPr txBox="1"/>
          <p:nvPr/>
        </p:nvSpPr>
        <p:spPr>
          <a:xfrm>
            <a:off x="7298000" y="4984141"/>
            <a:ext cx="4723321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Adapted from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Gogilashvili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al. (2023)</a:t>
            </a:r>
          </a:p>
        </p:txBody>
      </p:sp>
      <p:pic>
        <p:nvPicPr>
          <p:cNvPr id="11" name="Picture 10" descr="A graph of a number of colored lines&#10;&#10;Description automatically generated">
            <a:extLst>
              <a:ext uri="{FF2B5EF4-FFF2-40B4-BE49-F238E27FC236}">
                <a16:creationId xmlns:a16="http://schemas.microsoft.com/office/drawing/2014/main" id="{D0890BED-708E-ECF2-7133-B2540339D3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50" y="1617266"/>
            <a:ext cx="6123213" cy="489857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99AC9C-D053-FD5E-C029-364A4B732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33B1-3753-4DB9-ACD4-12E06DE4F26C}" type="slidenum">
              <a:rPr lang="en-US" smtClean="0">
                <a:latin typeface="Calibri" panose="020F0502020204030204" pitchFamily="34" charset="0"/>
              </a:rPr>
              <a:pPr/>
              <a:t>24</a:t>
            </a:fld>
            <a:r>
              <a:rPr lang="en-US">
                <a:latin typeface="Calibri" panose="020F0502020204030204" pitchFamily="34" charset="0"/>
              </a:rPr>
              <a:t> of 14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2751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itolo 1">
            <a:extLst>
              <a:ext uri="{FF2B5EF4-FFF2-40B4-BE49-F238E27FC236}">
                <a16:creationId xmlns:a16="http://schemas.microsoft.com/office/drawing/2014/main" id="{243FEC0B-94F1-40B5-A69D-EEE89E97C089}"/>
              </a:ext>
            </a:extLst>
          </p:cNvPr>
          <p:cNvSpPr txBox="1">
            <a:spLocks/>
          </p:cNvSpPr>
          <p:nvPr/>
        </p:nvSpPr>
        <p:spPr>
          <a:xfrm>
            <a:off x="0" y="38346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3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id="{A7710BEF-4183-FB04-2D65-864275837B43}"/>
              </a:ext>
            </a:extLst>
          </p:cNvPr>
          <p:cNvSpPr txBox="1">
            <a:spLocks/>
          </p:cNvSpPr>
          <p:nvPr/>
        </p:nvSpPr>
        <p:spPr>
          <a:xfrm>
            <a:off x="0" y="38346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2) Dynamical Approach: the Force Explosion Condition </a:t>
            </a:r>
            <a:b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3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Footer Placeholder 34">
            <a:extLst>
              <a:ext uri="{FF2B5EF4-FFF2-40B4-BE49-F238E27FC236}">
                <a16:creationId xmlns:a16="http://schemas.microsoft.com/office/drawing/2014/main" id="{3E66D1BB-C0CD-6EA4-546D-7FA93C5B2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Luca Boccioli</a:t>
            </a:r>
            <a:endParaRPr lang="en-US" dirty="0"/>
          </a:p>
        </p:txBody>
      </p:sp>
      <p:pic>
        <p:nvPicPr>
          <p:cNvPr id="25" name="Picture 24" descr="A graph of a graph of a number of colored lines&#10;&#10;Description automatically generated with medium confidence">
            <a:extLst>
              <a:ext uri="{FF2B5EF4-FFF2-40B4-BE49-F238E27FC236}">
                <a16:creationId xmlns:a16="http://schemas.microsoft.com/office/drawing/2014/main" id="{F9059CC2-CE4A-D521-D5ED-03E5B9841D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163" y="1617266"/>
            <a:ext cx="6123213" cy="4898571"/>
          </a:xfrm>
          <a:prstGeom prst="rect">
            <a:avLst/>
          </a:prstGeom>
        </p:spPr>
      </p:pic>
      <p:pic>
        <p:nvPicPr>
          <p:cNvPr id="27" name="Picture 26" descr="A graph of a number of colored lines&#10;&#10;Description automatically generated">
            <a:extLst>
              <a:ext uri="{FF2B5EF4-FFF2-40B4-BE49-F238E27FC236}">
                <a16:creationId xmlns:a16="http://schemas.microsoft.com/office/drawing/2014/main" id="{AF489204-AE05-A77A-C61F-29414DD77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50" y="1617266"/>
            <a:ext cx="6123213" cy="489857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A872EB-EBCC-62C5-1733-F4C2DF7D2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33B1-3753-4DB9-ACD4-12E06DE4F26C}" type="slidenum">
              <a:rPr lang="en-US" smtClean="0">
                <a:latin typeface="Calibri" panose="020F0502020204030204" pitchFamily="34" charset="0"/>
              </a:rPr>
              <a:pPr/>
              <a:t>25</a:t>
            </a:fld>
            <a:r>
              <a:rPr lang="en-US">
                <a:latin typeface="Calibri" panose="020F0502020204030204" pitchFamily="34" charset="0"/>
              </a:rPr>
              <a:t> of 14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0066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itolo 1">
            <a:extLst>
              <a:ext uri="{FF2B5EF4-FFF2-40B4-BE49-F238E27FC236}">
                <a16:creationId xmlns:a16="http://schemas.microsoft.com/office/drawing/2014/main" id="{243FEC0B-94F1-40B5-A69D-EEE89E97C089}"/>
              </a:ext>
            </a:extLst>
          </p:cNvPr>
          <p:cNvSpPr txBox="1">
            <a:spLocks/>
          </p:cNvSpPr>
          <p:nvPr/>
        </p:nvSpPr>
        <p:spPr>
          <a:xfrm>
            <a:off x="0" y="38346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3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id="{A7710BEF-4183-FB04-2D65-864275837B43}"/>
              </a:ext>
            </a:extLst>
          </p:cNvPr>
          <p:cNvSpPr txBox="1">
            <a:spLocks/>
          </p:cNvSpPr>
          <p:nvPr/>
        </p:nvSpPr>
        <p:spPr>
          <a:xfrm>
            <a:off x="0" y="38346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2) Dynamical Approach: connection with the Si/O interface </a:t>
            </a:r>
            <a:b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3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Footer Placeholder 34">
            <a:extLst>
              <a:ext uri="{FF2B5EF4-FFF2-40B4-BE49-F238E27FC236}">
                <a16:creationId xmlns:a16="http://schemas.microsoft.com/office/drawing/2014/main" id="{3E66D1BB-C0CD-6EA4-546D-7FA93C5B2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Luca Boccioli</a:t>
            </a:r>
            <a:endParaRPr lang="en-US" dirty="0"/>
          </a:p>
        </p:txBody>
      </p:sp>
      <p:pic>
        <p:nvPicPr>
          <p:cNvPr id="15" name="Picture 14" descr="A graph of a graph showing a number of colors&#10;&#10;Description automatically generated with medium confidence">
            <a:extLst>
              <a:ext uri="{FF2B5EF4-FFF2-40B4-BE49-F238E27FC236}">
                <a16:creationId xmlns:a16="http://schemas.microsoft.com/office/drawing/2014/main" id="{DE686D9F-EF6F-E33A-68EC-5774AD9A0E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454" y="1709031"/>
            <a:ext cx="5913274" cy="4730620"/>
          </a:xfrm>
          <a:prstGeom prst="rect">
            <a:avLst/>
          </a:prstGeom>
        </p:spPr>
      </p:pic>
      <p:pic>
        <p:nvPicPr>
          <p:cNvPr id="17" name="Picture 16" descr="A graph of 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B83E1C6E-FFF1-91C0-F549-B161716512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6" y="1709031"/>
            <a:ext cx="5913274" cy="47306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E8E0CC8-FFBC-FD1D-713E-9D567EDEE88D}"/>
              </a:ext>
            </a:extLst>
          </p:cNvPr>
          <p:cNvSpPr txBox="1"/>
          <p:nvPr/>
        </p:nvSpPr>
        <p:spPr>
          <a:xfrm rot="2755620">
            <a:off x="1799254" y="3303764"/>
            <a:ext cx="328437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5000" dirty="0">
                <a:solidFill>
                  <a:schemeClr val="tx1">
                    <a:alpha val="20000"/>
                  </a:schemeClr>
                </a:solidFill>
              </a:rPr>
              <a:t>Preliminary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23D5DB-CDB6-E65E-9998-EBA68BD4269E}"/>
              </a:ext>
            </a:extLst>
          </p:cNvPr>
          <p:cNvSpPr txBox="1"/>
          <p:nvPr/>
        </p:nvSpPr>
        <p:spPr>
          <a:xfrm rot="2755620">
            <a:off x="7409480" y="3303763"/>
            <a:ext cx="328437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5000" dirty="0">
                <a:solidFill>
                  <a:schemeClr val="tx1">
                    <a:alpha val="20000"/>
                  </a:schemeClr>
                </a:solidFill>
              </a:rPr>
              <a:t>Preliminary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18BEE6-C5F7-3AA4-0621-F92CE67BE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33B1-3753-4DB9-ACD4-12E06DE4F26C}" type="slidenum">
              <a:rPr lang="en-US" smtClean="0">
                <a:latin typeface="Calibri" panose="020F0502020204030204" pitchFamily="34" charset="0"/>
              </a:rPr>
              <a:pPr/>
              <a:t>26</a:t>
            </a:fld>
            <a:r>
              <a:rPr lang="en-US">
                <a:latin typeface="Calibri" panose="020F0502020204030204" pitchFamily="34" charset="0"/>
              </a:rPr>
              <a:t> of 14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1114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itolo 1">
            <a:extLst>
              <a:ext uri="{FF2B5EF4-FFF2-40B4-BE49-F238E27FC236}">
                <a16:creationId xmlns:a16="http://schemas.microsoft.com/office/drawing/2014/main" id="{243FEC0B-94F1-40B5-A69D-EEE89E97C089}"/>
              </a:ext>
            </a:extLst>
          </p:cNvPr>
          <p:cNvSpPr txBox="1">
            <a:spLocks/>
          </p:cNvSpPr>
          <p:nvPr/>
        </p:nvSpPr>
        <p:spPr>
          <a:xfrm>
            <a:off x="0" y="38346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3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id="{A7710BEF-4183-FB04-2D65-864275837B43}"/>
              </a:ext>
            </a:extLst>
          </p:cNvPr>
          <p:cNvSpPr txBox="1">
            <a:spLocks/>
          </p:cNvSpPr>
          <p:nvPr/>
        </p:nvSpPr>
        <p:spPr>
          <a:xfrm>
            <a:off x="0" y="38346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2) Dynamical Approach: connection with the Si/O interface </a:t>
            </a:r>
            <a:b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3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Footer Placeholder 34">
            <a:extLst>
              <a:ext uri="{FF2B5EF4-FFF2-40B4-BE49-F238E27FC236}">
                <a16:creationId xmlns:a16="http://schemas.microsoft.com/office/drawing/2014/main" id="{3E66D1BB-C0CD-6EA4-546D-7FA93C5B2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Luca Boccioli</a:t>
            </a:r>
            <a:endParaRPr lang="en-US" dirty="0"/>
          </a:p>
        </p:txBody>
      </p:sp>
      <p:pic>
        <p:nvPicPr>
          <p:cNvPr id="11" name="Picture 10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F50735B3-6102-16FA-57B0-F848CCBBA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904" y="1676071"/>
            <a:ext cx="6339052" cy="5071242"/>
          </a:xfrm>
          <a:prstGeom prst="rect">
            <a:avLst/>
          </a:prstGeom>
        </p:spPr>
      </p:pic>
      <p:pic>
        <p:nvPicPr>
          <p:cNvPr id="13" name="Picture 12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ADD16D4E-5B0D-7A09-1C2F-2AAAAE917E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6" y="1703009"/>
            <a:ext cx="6062334" cy="484986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DC3F5F7-22B4-9189-D73D-B37750CC9675}"/>
              </a:ext>
            </a:extLst>
          </p:cNvPr>
          <p:cNvSpPr txBox="1"/>
          <p:nvPr/>
        </p:nvSpPr>
        <p:spPr>
          <a:xfrm rot="2755620">
            <a:off x="1769688" y="4047901"/>
            <a:ext cx="328437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5000" dirty="0">
                <a:solidFill>
                  <a:schemeClr val="tx1">
                    <a:alpha val="20000"/>
                  </a:schemeClr>
                </a:solidFill>
              </a:rPr>
              <a:t>Preliminary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6CC2D5-862C-21A8-CC8C-89F2E3B5C457}"/>
              </a:ext>
            </a:extLst>
          </p:cNvPr>
          <p:cNvSpPr txBox="1"/>
          <p:nvPr/>
        </p:nvSpPr>
        <p:spPr>
          <a:xfrm rot="2755620">
            <a:off x="7419004" y="4132440"/>
            <a:ext cx="328437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5000" dirty="0">
                <a:solidFill>
                  <a:schemeClr val="tx1">
                    <a:alpha val="20000"/>
                  </a:schemeClr>
                </a:solidFill>
              </a:rPr>
              <a:t>Preliminary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E2CA52-31F3-C06D-D6E3-A62B5C4A9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33B1-3753-4DB9-ACD4-12E06DE4F26C}" type="slidenum">
              <a:rPr lang="en-US" smtClean="0">
                <a:latin typeface="Calibri" panose="020F0502020204030204" pitchFamily="34" charset="0"/>
              </a:rPr>
              <a:pPr/>
              <a:t>27</a:t>
            </a:fld>
            <a:r>
              <a:rPr lang="en-US">
                <a:latin typeface="Calibri" panose="020F0502020204030204" pitchFamily="34" charset="0"/>
              </a:rPr>
              <a:t> of 14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434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1">
            <a:extLst>
              <a:ext uri="{FF2B5EF4-FFF2-40B4-BE49-F238E27FC236}">
                <a16:creationId xmlns:a16="http://schemas.microsoft.com/office/drawing/2014/main" id="{FA747F4D-69FD-4537-9141-F0E7F8332B8C}"/>
              </a:ext>
            </a:extLst>
          </p:cNvPr>
          <p:cNvSpPr txBox="1">
            <a:spLocks/>
          </p:cNvSpPr>
          <p:nvPr/>
        </p:nvSpPr>
        <p:spPr>
          <a:xfrm>
            <a:off x="838200" y="3834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Neutrino-Driven Convection</a:t>
            </a:r>
            <a:b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3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 descr="A picture containing device, wheel, blue&#10;&#10;Description automatically generated">
            <a:extLst>
              <a:ext uri="{FF2B5EF4-FFF2-40B4-BE49-F238E27FC236}">
                <a16:creationId xmlns:a16="http://schemas.microsoft.com/office/drawing/2014/main" id="{F91784C5-8054-4614-B0B3-9E8059CFB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018" y="1702979"/>
            <a:ext cx="4825502" cy="483393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318E19E-DEF2-41D2-86A2-695D3A38B64A}"/>
              </a:ext>
            </a:extLst>
          </p:cNvPr>
          <p:cNvSpPr txBox="1"/>
          <p:nvPr/>
        </p:nvSpPr>
        <p:spPr>
          <a:xfrm>
            <a:off x="8731389" y="6105200"/>
            <a:ext cx="2614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Radice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al. (2018)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7C3E1E0-4092-4EE7-BCD1-22E8A1E7C48C}"/>
              </a:ext>
            </a:extLst>
          </p:cNvPr>
          <p:cNvSpPr txBox="1"/>
          <p:nvPr/>
        </p:nvSpPr>
        <p:spPr>
          <a:xfrm>
            <a:off x="7248648" y="1770567"/>
            <a:ext cx="3963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Snapshot at 200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ms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post bounce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7B2CA82-D698-55CD-6278-52C5EBD7DC1D}"/>
              </a:ext>
            </a:extLst>
          </p:cNvPr>
          <p:cNvSpPr/>
          <p:nvPr/>
        </p:nvSpPr>
        <p:spPr>
          <a:xfrm>
            <a:off x="8612497" y="3629513"/>
            <a:ext cx="973956" cy="952320"/>
          </a:xfrm>
          <a:prstGeom prst="ellipse">
            <a:avLst/>
          </a:prstGeom>
          <a:noFill/>
          <a:ln w="4127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13CACC8-275E-26B0-985C-C83BF5CBC9CC}"/>
              </a:ext>
            </a:extLst>
          </p:cNvPr>
          <p:cNvCxnSpPr/>
          <p:nvPr/>
        </p:nvCxnSpPr>
        <p:spPr>
          <a:xfrm flipH="1" flipV="1">
            <a:off x="8790381" y="3490188"/>
            <a:ext cx="324121" cy="619696"/>
          </a:xfrm>
          <a:prstGeom prst="straightConnector1">
            <a:avLst/>
          </a:prstGeom>
          <a:ln w="254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D7BBC9A-6A5E-09DF-56BF-8926A7DD93B3}"/>
              </a:ext>
            </a:extLst>
          </p:cNvPr>
          <p:cNvCxnSpPr>
            <a:cxnSpLocks/>
          </p:cNvCxnSpPr>
          <p:nvPr/>
        </p:nvCxnSpPr>
        <p:spPr>
          <a:xfrm flipV="1">
            <a:off x="9114502" y="3414727"/>
            <a:ext cx="0" cy="695157"/>
          </a:xfrm>
          <a:prstGeom prst="straightConnector1">
            <a:avLst/>
          </a:prstGeom>
          <a:ln w="254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8DCEF3D-CF8E-9297-CA58-B29B0C9CDB59}"/>
              </a:ext>
            </a:extLst>
          </p:cNvPr>
          <p:cNvCxnSpPr>
            <a:cxnSpLocks/>
          </p:cNvCxnSpPr>
          <p:nvPr/>
        </p:nvCxnSpPr>
        <p:spPr>
          <a:xfrm flipV="1">
            <a:off x="9114502" y="3490188"/>
            <a:ext cx="324121" cy="623091"/>
          </a:xfrm>
          <a:prstGeom prst="straightConnector1">
            <a:avLst/>
          </a:prstGeom>
          <a:ln w="254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24D95DE-EA6D-D0CC-76E4-4D965F57AD8A}"/>
              </a:ext>
            </a:extLst>
          </p:cNvPr>
          <p:cNvSpPr txBox="1"/>
          <p:nvPr/>
        </p:nvSpPr>
        <p:spPr>
          <a:xfrm>
            <a:off x="9149434" y="3941938"/>
            <a:ext cx="324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000" dirty="0">
                <a:latin typeface="Calibri" panose="020F0502020204030204" pitchFamily="34" charset="0"/>
              </a:rPr>
              <a:t>ν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40DC40D-A1F0-7BC2-BD7B-A5AD615F5723}"/>
              </a:ext>
            </a:extLst>
          </p:cNvPr>
          <p:cNvSpPr/>
          <p:nvPr/>
        </p:nvSpPr>
        <p:spPr>
          <a:xfrm>
            <a:off x="8891503" y="3097733"/>
            <a:ext cx="415944" cy="324465"/>
          </a:xfrm>
          <a:custGeom>
            <a:avLst/>
            <a:gdLst>
              <a:gd name="connsiteX0" fmla="*/ 245807 w 415944"/>
              <a:gd name="connsiteY0" fmla="*/ 324465 h 324465"/>
              <a:gd name="connsiteX1" fmla="*/ 334298 w 415944"/>
              <a:gd name="connsiteY1" fmla="*/ 294968 h 324465"/>
              <a:gd name="connsiteX2" fmla="*/ 353962 w 415944"/>
              <a:gd name="connsiteY2" fmla="*/ 265471 h 324465"/>
              <a:gd name="connsiteX3" fmla="*/ 275304 w 415944"/>
              <a:gd name="connsiteY3" fmla="*/ 127820 h 324465"/>
              <a:gd name="connsiteX4" fmla="*/ 245807 w 415944"/>
              <a:gd name="connsiteY4" fmla="*/ 117987 h 324465"/>
              <a:gd name="connsiteX5" fmla="*/ 196646 w 415944"/>
              <a:gd name="connsiteY5" fmla="*/ 127820 h 324465"/>
              <a:gd name="connsiteX6" fmla="*/ 157317 w 415944"/>
              <a:gd name="connsiteY6" fmla="*/ 137652 h 324465"/>
              <a:gd name="connsiteX7" fmla="*/ 137652 w 415944"/>
              <a:gd name="connsiteY7" fmla="*/ 176981 h 324465"/>
              <a:gd name="connsiteX8" fmla="*/ 157317 w 415944"/>
              <a:gd name="connsiteY8" fmla="*/ 255639 h 324465"/>
              <a:gd name="connsiteX9" fmla="*/ 226143 w 415944"/>
              <a:gd name="connsiteY9" fmla="*/ 245807 h 324465"/>
              <a:gd name="connsiteX10" fmla="*/ 285136 w 415944"/>
              <a:gd name="connsiteY10" fmla="*/ 206478 h 324465"/>
              <a:gd name="connsiteX11" fmla="*/ 353962 w 415944"/>
              <a:gd name="connsiteY11" fmla="*/ 127820 h 324465"/>
              <a:gd name="connsiteX12" fmla="*/ 334298 w 415944"/>
              <a:gd name="connsiteY12" fmla="*/ 68826 h 324465"/>
              <a:gd name="connsiteX13" fmla="*/ 294969 w 415944"/>
              <a:gd name="connsiteY13" fmla="*/ 58994 h 324465"/>
              <a:gd name="connsiteX14" fmla="*/ 245807 w 415944"/>
              <a:gd name="connsiteY14" fmla="*/ 39329 h 324465"/>
              <a:gd name="connsiteX15" fmla="*/ 108156 w 415944"/>
              <a:gd name="connsiteY15" fmla="*/ 68826 h 324465"/>
              <a:gd name="connsiteX16" fmla="*/ 19665 w 415944"/>
              <a:gd name="connsiteY16" fmla="*/ 137652 h 324465"/>
              <a:gd name="connsiteX17" fmla="*/ 9833 w 415944"/>
              <a:gd name="connsiteY17" fmla="*/ 255639 h 324465"/>
              <a:gd name="connsiteX18" fmla="*/ 39330 w 415944"/>
              <a:gd name="connsiteY18" fmla="*/ 304800 h 324465"/>
              <a:gd name="connsiteX19" fmla="*/ 68827 w 415944"/>
              <a:gd name="connsiteY19" fmla="*/ 314632 h 324465"/>
              <a:gd name="connsiteX20" fmla="*/ 147485 w 415944"/>
              <a:gd name="connsiteY20" fmla="*/ 294968 h 324465"/>
              <a:gd name="connsiteX21" fmla="*/ 226143 w 415944"/>
              <a:gd name="connsiteY21" fmla="*/ 265471 h 324465"/>
              <a:gd name="connsiteX22" fmla="*/ 275304 w 415944"/>
              <a:gd name="connsiteY22" fmla="*/ 235974 h 324465"/>
              <a:gd name="connsiteX23" fmla="*/ 363794 w 415944"/>
              <a:gd name="connsiteY23" fmla="*/ 216310 h 324465"/>
              <a:gd name="connsiteX24" fmla="*/ 393291 w 415944"/>
              <a:gd name="connsiteY24" fmla="*/ 176981 h 324465"/>
              <a:gd name="connsiteX25" fmla="*/ 393291 w 415944"/>
              <a:gd name="connsiteY25" fmla="*/ 19665 h 324465"/>
              <a:gd name="connsiteX26" fmla="*/ 353962 w 415944"/>
              <a:gd name="connsiteY26" fmla="*/ 9832 h 324465"/>
              <a:gd name="connsiteX27" fmla="*/ 294969 w 415944"/>
              <a:gd name="connsiteY27" fmla="*/ 0 h 324465"/>
              <a:gd name="connsiteX28" fmla="*/ 98323 w 415944"/>
              <a:gd name="connsiteY28" fmla="*/ 49161 h 324465"/>
              <a:gd name="connsiteX29" fmla="*/ 78659 w 415944"/>
              <a:gd name="connsiteY29" fmla="*/ 88490 h 324465"/>
              <a:gd name="connsiteX30" fmla="*/ 88491 w 415944"/>
              <a:gd name="connsiteY30" fmla="*/ 147484 h 324465"/>
              <a:gd name="connsiteX31" fmla="*/ 117988 w 415944"/>
              <a:gd name="connsiteY31" fmla="*/ 167149 h 324465"/>
              <a:gd name="connsiteX32" fmla="*/ 226143 w 415944"/>
              <a:gd name="connsiteY32" fmla="*/ 147484 h 324465"/>
              <a:gd name="connsiteX33" fmla="*/ 324465 w 415944"/>
              <a:gd name="connsiteY33" fmla="*/ 147484 h 32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15944" h="324465">
                <a:moveTo>
                  <a:pt x="245807" y="324465"/>
                </a:moveTo>
                <a:cubicBezTo>
                  <a:pt x="276768" y="318273"/>
                  <a:pt x="308590" y="316392"/>
                  <a:pt x="334298" y="294968"/>
                </a:cubicBezTo>
                <a:cubicBezTo>
                  <a:pt x="343376" y="287403"/>
                  <a:pt x="347407" y="275303"/>
                  <a:pt x="353962" y="265471"/>
                </a:cubicBezTo>
                <a:cubicBezTo>
                  <a:pt x="322467" y="178859"/>
                  <a:pt x="339584" y="164551"/>
                  <a:pt x="275304" y="127820"/>
                </a:cubicBezTo>
                <a:cubicBezTo>
                  <a:pt x="266305" y="122678"/>
                  <a:pt x="255639" y="121265"/>
                  <a:pt x="245807" y="117987"/>
                </a:cubicBezTo>
                <a:cubicBezTo>
                  <a:pt x="229420" y="121265"/>
                  <a:pt x="212960" y="124195"/>
                  <a:pt x="196646" y="127820"/>
                </a:cubicBezTo>
                <a:cubicBezTo>
                  <a:pt x="183455" y="130751"/>
                  <a:pt x="167698" y="129001"/>
                  <a:pt x="157317" y="137652"/>
                </a:cubicBezTo>
                <a:cubicBezTo>
                  <a:pt x="146057" y="147035"/>
                  <a:pt x="144207" y="163871"/>
                  <a:pt x="137652" y="176981"/>
                </a:cubicBezTo>
                <a:cubicBezTo>
                  <a:pt x="144207" y="203200"/>
                  <a:pt x="135984" y="239047"/>
                  <a:pt x="157317" y="255639"/>
                </a:cubicBezTo>
                <a:cubicBezTo>
                  <a:pt x="175610" y="269867"/>
                  <a:pt x="204513" y="254126"/>
                  <a:pt x="226143" y="245807"/>
                </a:cubicBezTo>
                <a:cubicBezTo>
                  <a:pt x="248201" y="237323"/>
                  <a:pt x="266681" y="221242"/>
                  <a:pt x="285136" y="206478"/>
                </a:cubicBezTo>
                <a:cubicBezTo>
                  <a:pt x="316959" y="181020"/>
                  <a:pt x="330218" y="159479"/>
                  <a:pt x="353962" y="127820"/>
                </a:cubicBezTo>
                <a:cubicBezTo>
                  <a:pt x="347407" y="108155"/>
                  <a:pt x="347788" y="84564"/>
                  <a:pt x="334298" y="68826"/>
                </a:cubicBezTo>
                <a:cubicBezTo>
                  <a:pt x="325504" y="58566"/>
                  <a:pt x="307789" y="63267"/>
                  <a:pt x="294969" y="58994"/>
                </a:cubicBezTo>
                <a:cubicBezTo>
                  <a:pt x="278225" y="53413"/>
                  <a:pt x="262194" y="45884"/>
                  <a:pt x="245807" y="39329"/>
                </a:cubicBezTo>
                <a:cubicBezTo>
                  <a:pt x="199923" y="49161"/>
                  <a:pt x="151190" y="50116"/>
                  <a:pt x="108156" y="68826"/>
                </a:cubicBezTo>
                <a:cubicBezTo>
                  <a:pt x="73886" y="83726"/>
                  <a:pt x="19665" y="137652"/>
                  <a:pt x="19665" y="137652"/>
                </a:cubicBezTo>
                <a:cubicBezTo>
                  <a:pt x="5901" y="192711"/>
                  <a:pt x="-11142" y="208445"/>
                  <a:pt x="9833" y="255639"/>
                </a:cubicBezTo>
                <a:cubicBezTo>
                  <a:pt x="17594" y="273102"/>
                  <a:pt x="25817" y="291287"/>
                  <a:pt x="39330" y="304800"/>
                </a:cubicBezTo>
                <a:cubicBezTo>
                  <a:pt x="46659" y="312129"/>
                  <a:pt x="58995" y="311355"/>
                  <a:pt x="68827" y="314632"/>
                </a:cubicBezTo>
                <a:cubicBezTo>
                  <a:pt x="95046" y="308077"/>
                  <a:pt x="121846" y="303514"/>
                  <a:pt x="147485" y="294968"/>
                </a:cubicBezTo>
                <a:cubicBezTo>
                  <a:pt x="301731" y="243553"/>
                  <a:pt x="77790" y="302558"/>
                  <a:pt x="226143" y="265471"/>
                </a:cubicBezTo>
                <a:cubicBezTo>
                  <a:pt x="242530" y="255639"/>
                  <a:pt x="257841" y="243735"/>
                  <a:pt x="275304" y="235974"/>
                </a:cubicBezTo>
                <a:cubicBezTo>
                  <a:pt x="286664" y="230925"/>
                  <a:pt x="356021" y="217865"/>
                  <a:pt x="363794" y="216310"/>
                </a:cubicBezTo>
                <a:cubicBezTo>
                  <a:pt x="373626" y="203200"/>
                  <a:pt x="385333" y="191306"/>
                  <a:pt x="393291" y="176981"/>
                </a:cubicBezTo>
                <a:cubicBezTo>
                  <a:pt x="422570" y="124280"/>
                  <a:pt x="424408" y="81900"/>
                  <a:pt x="393291" y="19665"/>
                </a:cubicBezTo>
                <a:cubicBezTo>
                  <a:pt x="387248" y="7578"/>
                  <a:pt x="367213" y="12482"/>
                  <a:pt x="353962" y="9832"/>
                </a:cubicBezTo>
                <a:cubicBezTo>
                  <a:pt x="334414" y="5922"/>
                  <a:pt x="314633" y="3277"/>
                  <a:pt x="294969" y="0"/>
                </a:cubicBezTo>
                <a:cubicBezTo>
                  <a:pt x="201064" y="11048"/>
                  <a:pt x="145913" y="-17465"/>
                  <a:pt x="98323" y="49161"/>
                </a:cubicBezTo>
                <a:cubicBezTo>
                  <a:pt x="89804" y="61088"/>
                  <a:pt x="85214" y="75380"/>
                  <a:pt x="78659" y="88490"/>
                </a:cubicBezTo>
                <a:cubicBezTo>
                  <a:pt x="81936" y="108155"/>
                  <a:pt x="79575" y="129653"/>
                  <a:pt x="88491" y="147484"/>
                </a:cubicBezTo>
                <a:cubicBezTo>
                  <a:pt x="93776" y="158054"/>
                  <a:pt x="106230" y="165973"/>
                  <a:pt x="117988" y="167149"/>
                </a:cubicBezTo>
                <a:cubicBezTo>
                  <a:pt x="194154" y="174765"/>
                  <a:pt x="167851" y="151648"/>
                  <a:pt x="226143" y="147484"/>
                </a:cubicBezTo>
                <a:cubicBezTo>
                  <a:pt x="258834" y="145149"/>
                  <a:pt x="291691" y="147484"/>
                  <a:pt x="324465" y="147484"/>
                </a:cubicBezTo>
              </a:path>
            </a:pathLst>
          </a:custGeom>
          <a:noFill/>
          <a:ln w="3175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F1E2C19-AE95-61F7-A645-CEB64AE15638}"/>
              </a:ext>
            </a:extLst>
          </p:cNvPr>
          <p:cNvSpPr txBox="1"/>
          <p:nvPr/>
        </p:nvSpPr>
        <p:spPr>
          <a:xfrm>
            <a:off x="8838640" y="4546299"/>
            <a:ext cx="70723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Calibri" panose="020F0502020204030204" pitchFamily="34" charset="0"/>
              </a:rPr>
              <a:t>PNS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6760C6D-614A-4566-DC27-C31B86129D59}"/>
              </a:ext>
            </a:extLst>
          </p:cNvPr>
          <p:cNvSpPr txBox="1"/>
          <p:nvPr/>
        </p:nvSpPr>
        <p:spPr>
          <a:xfrm>
            <a:off x="6778503" y="2277305"/>
            <a:ext cx="792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C000"/>
                </a:solidFill>
                <a:latin typeface="Calibri" panose="020F0502020204030204" pitchFamily="34" charset="0"/>
              </a:rPr>
              <a:t>shock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3FC56F8-0765-EDFA-E938-98D137EDE664}"/>
              </a:ext>
            </a:extLst>
          </p:cNvPr>
          <p:cNvSpPr/>
          <p:nvPr/>
        </p:nvSpPr>
        <p:spPr>
          <a:xfrm>
            <a:off x="7132121" y="2232213"/>
            <a:ext cx="3876307" cy="3771397"/>
          </a:xfrm>
          <a:prstGeom prst="ellipse">
            <a:avLst/>
          </a:prstGeom>
          <a:noFill/>
          <a:ln w="41275">
            <a:solidFill>
              <a:srgbClr val="FFC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95DE3B-839D-8F35-7357-A7337C397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Luca Boccioli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01B656-C1AF-895F-BA58-2EDFA8850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33B1-3753-4DB9-ACD4-12E06DE4F26C}" type="slidenum">
              <a:rPr lang="en-US" smtClean="0">
                <a:latin typeface="Calibri" panose="020F0502020204030204" pitchFamily="34" charset="0"/>
              </a:rPr>
              <a:pPr/>
              <a:t>3</a:t>
            </a:fld>
            <a:r>
              <a:rPr lang="en-US">
                <a:latin typeface="Calibri" panose="020F0502020204030204" pitchFamily="34" charset="0"/>
              </a:rPr>
              <a:t> of 14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66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24" grpId="0" animBg="1"/>
      <p:bldP spid="28" grpId="0"/>
      <p:bldP spid="29" grpId="0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1">
            <a:extLst>
              <a:ext uri="{FF2B5EF4-FFF2-40B4-BE49-F238E27FC236}">
                <a16:creationId xmlns:a16="http://schemas.microsoft.com/office/drawing/2014/main" id="{FA747F4D-69FD-4537-9141-F0E7F8332B8C}"/>
              </a:ext>
            </a:extLst>
          </p:cNvPr>
          <p:cNvSpPr txBox="1">
            <a:spLocks/>
          </p:cNvSpPr>
          <p:nvPr/>
        </p:nvSpPr>
        <p:spPr>
          <a:xfrm>
            <a:off x="838200" y="3834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Neutrino-Driven Convection</a:t>
            </a:r>
            <a:b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3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 descr="A picture containing device, wheel, blue&#10;&#10;Description automatically generated">
            <a:extLst>
              <a:ext uri="{FF2B5EF4-FFF2-40B4-BE49-F238E27FC236}">
                <a16:creationId xmlns:a16="http://schemas.microsoft.com/office/drawing/2014/main" id="{F91784C5-8054-4614-B0B3-9E8059CFB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018" y="1702979"/>
            <a:ext cx="4825502" cy="483393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318E19E-DEF2-41D2-86A2-695D3A38B64A}"/>
              </a:ext>
            </a:extLst>
          </p:cNvPr>
          <p:cNvSpPr txBox="1"/>
          <p:nvPr/>
        </p:nvSpPr>
        <p:spPr>
          <a:xfrm>
            <a:off x="8731389" y="6105200"/>
            <a:ext cx="2614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Radice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al. (2018)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7C3E1E0-4092-4EE7-BCD1-22E8A1E7C48C}"/>
              </a:ext>
            </a:extLst>
          </p:cNvPr>
          <p:cNvSpPr txBox="1"/>
          <p:nvPr/>
        </p:nvSpPr>
        <p:spPr>
          <a:xfrm>
            <a:off x="7248648" y="1770567"/>
            <a:ext cx="3963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Snapshot at 200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ms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post bounce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7B2CA82-D698-55CD-6278-52C5EBD7DC1D}"/>
              </a:ext>
            </a:extLst>
          </p:cNvPr>
          <p:cNvSpPr/>
          <p:nvPr/>
        </p:nvSpPr>
        <p:spPr>
          <a:xfrm>
            <a:off x="8612497" y="3629513"/>
            <a:ext cx="973956" cy="952320"/>
          </a:xfrm>
          <a:prstGeom prst="ellipse">
            <a:avLst/>
          </a:prstGeom>
          <a:noFill/>
          <a:ln w="4127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13CACC8-275E-26B0-985C-C83BF5CBC9CC}"/>
              </a:ext>
            </a:extLst>
          </p:cNvPr>
          <p:cNvCxnSpPr/>
          <p:nvPr/>
        </p:nvCxnSpPr>
        <p:spPr>
          <a:xfrm flipH="1" flipV="1">
            <a:off x="8790381" y="3490188"/>
            <a:ext cx="324121" cy="619696"/>
          </a:xfrm>
          <a:prstGeom prst="straightConnector1">
            <a:avLst/>
          </a:prstGeom>
          <a:ln w="254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D7BBC9A-6A5E-09DF-56BF-8926A7DD93B3}"/>
              </a:ext>
            </a:extLst>
          </p:cNvPr>
          <p:cNvCxnSpPr>
            <a:cxnSpLocks/>
          </p:cNvCxnSpPr>
          <p:nvPr/>
        </p:nvCxnSpPr>
        <p:spPr>
          <a:xfrm flipV="1">
            <a:off x="9114502" y="3414727"/>
            <a:ext cx="0" cy="695157"/>
          </a:xfrm>
          <a:prstGeom prst="straightConnector1">
            <a:avLst/>
          </a:prstGeom>
          <a:ln w="254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8DCEF3D-CF8E-9297-CA58-B29B0C9CDB59}"/>
              </a:ext>
            </a:extLst>
          </p:cNvPr>
          <p:cNvCxnSpPr>
            <a:cxnSpLocks/>
          </p:cNvCxnSpPr>
          <p:nvPr/>
        </p:nvCxnSpPr>
        <p:spPr>
          <a:xfrm flipV="1">
            <a:off x="9114502" y="3490188"/>
            <a:ext cx="324121" cy="623091"/>
          </a:xfrm>
          <a:prstGeom prst="straightConnector1">
            <a:avLst/>
          </a:prstGeom>
          <a:ln w="254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24D95DE-EA6D-D0CC-76E4-4D965F57AD8A}"/>
              </a:ext>
            </a:extLst>
          </p:cNvPr>
          <p:cNvSpPr txBox="1"/>
          <p:nvPr/>
        </p:nvSpPr>
        <p:spPr>
          <a:xfrm>
            <a:off x="9149434" y="3941938"/>
            <a:ext cx="32412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400" dirty="0">
                <a:latin typeface="Calibri" panose="020F0502020204030204" pitchFamily="34" charset="0"/>
              </a:rPr>
              <a:t>ν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753EDA1-5C1F-9DC2-28E6-9605A7BBE9CF}"/>
              </a:ext>
            </a:extLst>
          </p:cNvPr>
          <p:cNvSpPr/>
          <p:nvPr/>
        </p:nvSpPr>
        <p:spPr>
          <a:xfrm>
            <a:off x="7132121" y="2232213"/>
            <a:ext cx="3876307" cy="3771397"/>
          </a:xfrm>
          <a:prstGeom prst="ellipse">
            <a:avLst/>
          </a:prstGeom>
          <a:noFill/>
          <a:ln w="41275">
            <a:solidFill>
              <a:srgbClr val="FFC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3A7213E-334A-3022-93EB-B64F295EDA8D}"/>
              </a:ext>
            </a:extLst>
          </p:cNvPr>
          <p:cNvSpPr txBox="1"/>
          <p:nvPr/>
        </p:nvSpPr>
        <p:spPr>
          <a:xfrm>
            <a:off x="6778503" y="2277305"/>
            <a:ext cx="792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C000"/>
                </a:solidFill>
                <a:latin typeface="Calibri" panose="020F0502020204030204" pitchFamily="34" charset="0"/>
              </a:rPr>
              <a:t>shock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921EF31-F41E-4C91-844A-7E753083C8A3}"/>
              </a:ext>
            </a:extLst>
          </p:cNvPr>
          <p:cNvSpPr txBox="1"/>
          <p:nvPr/>
        </p:nvSpPr>
        <p:spPr>
          <a:xfrm>
            <a:off x="8838640" y="4546299"/>
            <a:ext cx="70723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Calibri" panose="020F0502020204030204" pitchFamily="34" charset="0"/>
              </a:rPr>
              <a:t>PNS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62E6809-0F80-B322-F545-7E90D53E6482}"/>
              </a:ext>
            </a:extLst>
          </p:cNvPr>
          <p:cNvSpPr/>
          <p:nvPr/>
        </p:nvSpPr>
        <p:spPr>
          <a:xfrm>
            <a:off x="8790308" y="2334876"/>
            <a:ext cx="415944" cy="324465"/>
          </a:xfrm>
          <a:custGeom>
            <a:avLst/>
            <a:gdLst>
              <a:gd name="connsiteX0" fmla="*/ 245807 w 415944"/>
              <a:gd name="connsiteY0" fmla="*/ 324465 h 324465"/>
              <a:gd name="connsiteX1" fmla="*/ 334298 w 415944"/>
              <a:gd name="connsiteY1" fmla="*/ 294968 h 324465"/>
              <a:gd name="connsiteX2" fmla="*/ 353962 w 415944"/>
              <a:gd name="connsiteY2" fmla="*/ 265471 h 324465"/>
              <a:gd name="connsiteX3" fmla="*/ 275304 w 415944"/>
              <a:gd name="connsiteY3" fmla="*/ 127820 h 324465"/>
              <a:gd name="connsiteX4" fmla="*/ 245807 w 415944"/>
              <a:gd name="connsiteY4" fmla="*/ 117987 h 324465"/>
              <a:gd name="connsiteX5" fmla="*/ 196646 w 415944"/>
              <a:gd name="connsiteY5" fmla="*/ 127820 h 324465"/>
              <a:gd name="connsiteX6" fmla="*/ 157317 w 415944"/>
              <a:gd name="connsiteY6" fmla="*/ 137652 h 324465"/>
              <a:gd name="connsiteX7" fmla="*/ 137652 w 415944"/>
              <a:gd name="connsiteY7" fmla="*/ 176981 h 324465"/>
              <a:gd name="connsiteX8" fmla="*/ 157317 w 415944"/>
              <a:gd name="connsiteY8" fmla="*/ 255639 h 324465"/>
              <a:gd name="connsiteX9" fmla="*/ 226143 w 415944"/>
              <a:gd name="connsiteY9" fmla="*/ 245807 h 324465"/>
              <a:gd name="connsiteX10" fmla="*/ 285136 w 415944"/>
              <a:gd name="connsiteY10" fmla="*/ 206478 h 324465"/>
              <a:gd name="connsiteX11" fmla="*/ 353962 w 415944"/>
              <a:gd name="connsiteY11" fmla="*/ 127820 h 324465"/>
              <a:gd name="connsiteX12" fmla="*/ 334298 w 415944"/>
              <a:gd name="connsiteY12" fmla="*/ 68826 h 324465"/>
              <a:gd name="connsiteX13" fmla="*/ 294969 w 415944"/>
              <a:gd name="connsiteY13" fmla="*/ 58994 h 324465"/>
              <a:gd name="connsiteX14" fmla="*/ 245807 w 415944"/>
              <a:gd name="connsiteY14" fmla="*/ 39329 h 324465"/>
              <a:gd name="connsiteX15" fmla="*/ 108156 w 415944"/>
              <a:gd name="connsiteY15" fmla="*/ 68826 h 324465"/>
              <a:gd name="connsiteX16" fmla="*/ 19665 w 415944"/>
              <a:gd name="connsiteY16" fmla="*/ 137652 h 324465"/>
              <a:gd name="connsiteX17" fmla="*/ 9833 w 415944"/>
              <a:gd name="connsiteY17" fmla="*/ 255639 h 324465"/>
              <a:gd name="connsiteX18" fmla="*/ 39330 w 415944"/>
              <a:gd name="connsiteY18" fmla="*/ 304800 h 324465"/>
              <a:gd name="connsiteX19" fmla="*/ 68827 w 415944"/>
              <a:gd name="connsiteY19" fmla="*/ 314632 h 324465"/>
              <a:gd name="connsiteX20" fmla="*/ 147485 w 415944"/>
              <a:gd name="connsiteY20" fmla="*/ 294968 h 324465"/>
              <a:gd name="connsiteX21" fmla="*/ 226143 w 415944"/>
              <a:gd name="connsiteY21" fmla="*/ 265471 h 324465"/>
              <a:gd name="connsiteX22" fmla="*/ 275304 w 415944"/>
              <a:gd name="connsiteY22" fmla="*/ 235974 h 324465"/>
              <a:gd name="connsiteX23" fmla="*/ 363794 w 415944"/>
              <a:gd name="connsiteY23" fmla="*/ 216310 h 324465"/>
              <a:gd name="connsiteX24" fmla="*/ 393291 w 415944"/>
              <a:gd name="connsiteY24" fmla="*/ 176981 h 324465"/>
              <a:gd name="connsiteX25" fmla="*/ 393291 w 415944"/>
              <a:gd name="connsiteY25" fmla="*/ 19665 h 324465"/>
              <a:gd name="connsiteX26" fmla="*/ 353962 w 415944"/>
              <a:gd name="connsiteY26" fmla="*/ 9832 h 324465"/>
              <a:gd name="connsiteX27" fmla="*/ 294969 w 415944"/>
              <a:gd name="connsiteY27" fmla="*/ 0 h 324465"/>
              <a:gd name="connsiteX28" fmla="*/ 98323 w 415944"/>
              <a:gd name="connsiteY28" fmla="*/ 49161 h 324465"/>
              <a:gd name="connsiteX29" fmla="*/ 78659 w 415944"/>
              <a:gd name="connsiteY29" fmla="*/ 88490 h 324465"/>
              <a:gd name="connsiteX30" fmla="*/ 88491 w 415944"/>
              <a:gd name="connsiteY30" fmla="*/ 147484 h 324465"/>
              <a:gd name="connsiteX31" fmla="*/ 117988 w 415944"/>
              <a:gd name="connsiteY31" fmla="*/ 167149 h 324465"/>
              <a:gd name="connsiteX32" fmla="*/ 226143 w 415944"/>
              <a:gd name="connsiteY32" fmla="*/ 147484 h 324465"/>
              <a:gd name="connsiteX33" fmla="*/ 324465 w 415944"/>
              <a:gd name="connsiteY33" fmla="*/ 147484 h 32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15944" h="324465">
                <a:moveTo>
                  <a:pt x="245807" y="324465"/>
                </a:moveTo>
                <a:cubicBezTo>
                  <a:pt x="276768" y="318273"/>
                  <a:pt x="308590" y="316392"/>
                  <a:pt x="334298" y="294968"/>
                </a:cubicBezTo>
                <a:cubicBezTo>
                  <a:pt x="343376" y="287403"/>
                  <a:pt x="347407" y="275303"/>
                  <a:pt x="353962" y="265471"/>
                </a:cubicBezTo>
                <a:cubicBezTo>
                  <a:pt x="322467" y="178859"/>
                  <a:pt x="339584" y="164551"/>
                  <a:pt x="275304" y="127820"/>
                </a:cubicBezTo>
                <a:cubicBezTo>
                  <a:pt x="266305" y="122678"/>
                  <a:pt x="255639" y="121265"/>
                  <a:pt x="245807" y="117987"/>
                </a:cubicBezTo>
                <a:cubicBezTo>
                  <a:pt x="229420" y="121265"/>
                  <a:pt x="212960" y="124195"/>
                  <a:pt x="196646" y="127820"/>
                </a:cubicBezTo>
                <a:cubicBezTo>
                  <a:pt x="183455" y="130751"/>
                  <a:pt x="167698" y="129001"/>
                  <a:pt x="157317" y="137652"/>
                </a:cubicBezTo>
                <a:cubicBezTo>
                  <a:pt x="146057" y="147035"/>
                  <a:pt x="144207" y="163871"/>
                  <a:pt x="137652" y="176981"/>
                </a:cubicBezTo>
                <a:cubicBezTo>
                  <a:pt x="144207" y="203200"/>
                  <a:pt x="135984" y="239047"/>
                  <a:pt x="157317" y="255639"/>
                </a:cubicBezTo>
                <a:cubicBezTo>
                  <a:pt x="175610" y="269867"/>
                  <a:pt x="204513" y="254126"/>
                  <a:pt x="226143" y="245807"/>
                </a:cubicBezTo>
                <a:cubicBezTo>
                  <a:pt x="248201" y="237323"/>
                  <a:pt x="266681" y="221242"/>
                  <a:pt x="285136" y="206478"/>
                </a:cubicBezTo>
                <a:cubicBezTo>
                  <a:pt x="316959" y="181020"/>
                  <a:pt x="330218" y="159479"/>
                  <a:pt x="353962" y="127820"/>
                </a:cubicBezTo>
                <a:cubicBezTo>
                  <a:pt x="347407" y="108155"/>
                  <a:pt x="347788" y="84564"/>
                  <a:pt x="334298" y="68826"/>
                </a:cubicBezTo>
                <a:cubicBezTo>
                  <a:pt x="325504" y="58566"/>
                  <a:pt x="307789" y="63267"/>
                  <a:pt x="294969" y="58994"/>
                </a:cubicBezTo>
                <a:cubicBezTo>
                  <a:pt x="278225" y="53413"/>
                  <a:pt x="262194" y="45884"/>
                  <a:pt x="245807" y="39329"/>
                </a:cubicBezTo>
                <a:cubicBezTo>
                  <a:pt x="199923" y="49161"/>
                  <a:pt x="151190" y="50116"/>
                  <a:pt x="108156" y="68826"/>
                </a:cubicBezTo>
                <a:cubicBezTo>
                  <a:pt x="73886" y="83726"/>
                  <a:pt x="19665" y="137652"/>
                  <a:pt x="19665" y="137652"/>
                </a:cubicBezTo>
                <a:cubicBezTo>
                  <a:pt x="5901" y="192711"/>
                  <a:pt x="-11142" y="208445"/>
                  <a:pt x="9833" y="255639"/>
                </a:cubicBezTo>
                <a:cubicBezTo>
                  <a:pt x="17594" y="273102"/>
                  <a:pt x="25817" y="291287"/>
                  <a:pt x="39330" y="304800"/>
                </a:cubicBezTo>
                <a:cubicBezTo>
                  <a:pt x="46659" y="312129"/>
                  <a:pt x="58995" y="311355"/>
                  <a:pt x="68827" y="314632"/>
                </a:cubicBezTo>
                <a:cubicBezTo>
                  <a:pt x="95046" y="308077"/>
                  <a:pt x="121846" y="303514"/>
                  <a:pt x="147485" y="294968"/>
                </a:cubicBezTo>
                <a:cubicBezTo>
                  <a:pt x="301731" y="243553"/>
                  <a:pt x="77790" y="302558"/>
                  <a:pt x="226143" y="265471"/>
                </a:cubicBezTo>
                <a:cubicBezTo>
                  <a:pt x="242530" y="255639"/>
                  <a:pt x="257841" y="243735"/>
                  <a:pt x="275304" y="235974"/>
                </a:cubicBezTo>
                <a:cubicBezTo>
                  <a:pt x="286664" y="230925"/>
                  <a:pt x="356021" y="217865"/>
                  <a:pt x="363794" y="216310"/>
                </a:cubicBezTo>
                <a:cubicBezTo>
                  <a:pt x="373626" y="203200"/>
                  <a:pt x="385333" y="191306"/>
                  <a:pt x="393291" y="176981"/>
                </a:cubicBezTo>
                <a:cubicBezTo>
                  <a:pt x="422570" y="124280"/>
                  <a:pt x="424408" y="81900"/>
                  <a:pt x="393291" y="19665"/>
                </a:cubicBezTo>
                <a:cubicBezTo>
                  <a:pt x="387248" y="7578"/>
                  <a:pt x="367213" y="12482"/>
                  <a:pt x="353962" y="9832"/>
                </a:cubicBezTo>
                <a:cubicBezTo>
                  <a:pt x="334414" y="5922"/>
                  <a:pt x="314633" y="3277"/>
                  <a:pt x="294969" y="0"/>
                </a:cubicBezTo>
                <a:cubicBezTo>
                  <a:pt x="201064" y="11048"/>
                  <a:pt x="145913" y="-17465"/>
                  <a:pt x="98323" y="49161"/>
                </a:cubicBezTo>
                <a:cubicBezTo>
                  <a:pt x="89804" y="61088"/>
                  <a:pt x="85214" y="75380"/>
                  <a:pt x="78659" y="88490"/>
                </a:cubicBezTo>
                <a:cubicBezTo>
                  <a:pt x="81936" y="108155"/>
                  <a:pt x="79575" y="129653"/>
                  <a:pt x="88491" y="147484"/>
                </a:cubicBezTo>
                <a:cubicBezTo>
                  <a:pt x="93776" y="158054"/>
                  <a:pt x="106230" y="165973"/>
                  <a:pt x="117988" y="167149"/>
                </a:cubicBezTo>
                <a:cubicBezTo>
                  <a:pt x="194154" y="174765"/>
                  <a:pt x="167851" y="151648"/>
                  <a:pt x="226143" y="147484"/>
                </a:cubicBezTo>
                <a:cubicBezTo>
                  <a:pt x="258834" y="145149"/>
                  <a:pt x="291691" y="147484"/>
                  <a:pt x="324465" y="147484"/>
                </a:cubicBezTo>
              </a:path>
            </a:pathLst>
          </a:custGeom>
          <a:noFill/>
          <a:ln w="3175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618B12E-5C8C-B18F-059C-F3936331A322}"/>
              </a:ext>
            </a:extLst>
          </p:cNvPr>
          <p:cNvCxnSpPr>
            <a:cxnSpLocks/>
          </p:cNvCxnSpPr>
          <p:nvPr/>
        </p:nvCxnSpPr>
        <p:spPr>
          <a:xfrm flipH="1" flipV="1">
            <a:off x="8642822" y="2374131"/>
            <a:ext cx="147486" cy="78055"/>
          </a:xfrm>
          <a:prstGeom prst="straightConnector1">
            <a:avLst/>
          </a:prstGeom>
          <a:ln w="25400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E2A1AFB-84B8-2EE3-7E1C-2B26FABA6CBC}"/>
              </a:ext>
            </a:extLst>
          </p:cNvPr>
          <p:cNvCxnSpPr>
            <a:cxnSpLocks/>
          </p:cNvCxnSpPr>
          <p:nvPr/>
        </p:nvCxnSpPr>
        <p:spPr>
          <a:xfrm flipH="1">
            <a:off x="8654562" y="2624650"/>
            <a:ext cx="127507" cy="91963"/>
          </a:xfrm>
          <a:prstGeom prst="straightConnector1">
            <a:avLst/>
          </a:prstGeom>
          <a:ln w="25400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EBD77ED-F887-42D0-8F3D-CD41189449D4}"/>
              </a:ext>
            </a:extLst>
          </p:cNvPr>
          <p:cNvCxnSpPr>
            <a:cxnSpLocks/>
          </p:cNvCxnSpPr>
          <p:nvPr/>
        </p:nvCxnSpPr>
        <p:spPr>
          <a:xfrm>
            <a:off x="9206252" y="2539878"/>
            <a:ext cx="155568" cy="73334"/>
          </a:xfrm>
          <a:prstGeom prst="straightConnector1">
            <a:avLst/>
          </a:prstGeom>
          <a:ln w="25400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1161BB6-785D-B9A8-79E0-C3E159C32611}"/>
              </a:ext>
            </a:extLst>
          </p:cNvPr>
          <p:cNvCxnSpPr>
            <a:cxnSpLocks/>
          </p:cNvCxnSpPr>
          <p:nvPr/>
        </p:nvCxnSpPr>
        <p:spPr>
          <a:xfrm flipV="1">
            <a:off x="9220113" y="2241594"/>
            <a:ext cx="112897" cy="127192"/>
          </a:xfrm>
          <a:prstGeom prst="straightConnector1">
            <a:avLst/>
          </a:prstGeom>
          <a:ln w="25400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13DEBC-74AF-B8BB-8EDC-C7991182A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Luca Boccioli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6147EE-0E95-8BC7-A1DC-ECED629C4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33B1-3753-4DB9-ACD4-12E06DE4F26C}" type="slidenum">
              <a:rPr lang="en-US" smtClean="0">
                <a:latin typeface="Calibri" panose="020F0502020204030204" pitchFamily="34" charset="0"/>
              </a:rPr>
              <a:pPr/>
              <a:t>4</a:t>
            </a:fld>
            <a:r>
              <a:rPr lang="en-US">
                <a:latin typeface="Calibri" panose="020F0502020204030204" pitchFamily="34" charset="0"/>
              </a:rPr>
              <a:t> of 14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2096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1">
            <a:extLst>
              <a:ext uri="{FF2B5EF4-FFF2-40B4-BE49-F238E27FC236}">
                <a16:creationId xmlns:a16="http://schemas.microsoft.com/office/drawing/2014/main" id="{FA747F4D-69FD-4537-9141-F0E7F8332B8C}"/>
              </a:ext>
            </a:extLst>
          </p:cNvPr>
          <p:cNvSpPr txBox="1">
            <a:spLocks/>
          </p:cNvSpPr>
          <p:nvPr/>
        </p:nvSpPr>
        <p:spPr>
          <a:xfrm>
            <a:off x="838200" y="3834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Neutrino-Driven Convection</a:t>
            </a:r>
            <a:br>
              <a:rPr lang="it-IT" sz="3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3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1D3D9B-DE39-4D49-A318-06D3464F6ED9}"/>
              </a:ext>
            </a:extLst>
          </p:cNvPr>
          <p:cNvSpPr txBox="1"/>
          <p:nvPr/>
        </p:nvSpPr>
        <p:spPr>
          <a:xfrm>
            <a:off x="326320" y="1608617"/>
            <a:ext cx="58300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3D simulations:</a:t>
            </a:r>
          </a:p>
          <a:p>
            <a:pPr marL="800100" lvl="1" indent="-342900">
              <a:buFont typeface="Calibri" panose="020F0502020204030204" pitchFamily="34" charset="0"/>
              <a:buChar char="↑"/>
            </a:pPr>
            <a:r>
              <a:rPr lang="en-US" sz="2200" dirty="0">
                <a:solidFill>
                  <a:srgbClr val="28F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simulate convection self-consistently</a:t>
            </a:r>
          </a:p>
          <a:p>
            <a:pPr marL="800100" lvl="1" indent="-342900">
              <a:buFont typeface="Calibri" panose="020F0502020204030204" pitchFamily="34" charset="0"/>
              <a:buChar char="↓"/>
            </a:pPr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are computationally very expensive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4DADE4-DB3C-4899-91C4-44657EFA56D1}"/>
              </a:ext>
            </a:extLst>
          </p:cNvPr>
          <p:cNvSpPr txBox="1"/>
          <p:nvPr/>
        </p:nvSpPr>
        <p:spPr>
          <a:xfrm>
            <a:off x="326320" y="2934180"/>
            <a:ext cx="58289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Spherically symmetric simulations (1D):</a:t>
            </a:r>
          </a:p>
          <a:p>
            <a:pPr marL="800100" lvl="1" indent="-342900">
              <a:buFont typeface="Calibri" panose="020F0502020204030204" pitchFamily="34" charset="0"/>
              <a:buChar char="↓"/>
            </a:pPr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cannot simulate convection</a:t>
            </a:r>
          </a:p>
          <a:p>
            <a:pPr marL="800100" lvl="1" indent="-342900">
              <a:buFont typeface="Calibri" panose="020F0502020204030204" pitchFamily="34" charset="0"/>
              <a:buChar char="↑"/>
            </a:pPr>
            <a:r>
              <a:rPr lang="en-US" sz="2200" dirty="0">
                <a:solidFill>
                  <a:srgbClr val="28F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are computationally very cheap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E3F8BD-61A5-4BC3-9A95-BFBC0288D9C6}"/>
              </a:ext>
            </a:extLst>
          </p:cNvPr>
          <p:cNvSpPr txBox="1"/>
          <p:nvPr/>
        </p:nvSpPr>
        <p:spPr>
          <a:xfrm>
            <a:off x="326320" y="4305086"/>
            <a:ext cx="58289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need to find a compromise:</a:t>
            </a:r>
          </a:p>
          <a:p>
            <a:pPr marL="800100" lvl="1" indent="-342900">
              <a:buFont typeface="Calibri" panose="020F0502020204030204" pitchFamily="34" charset="0"/>
              <a:buChar char="→"/>
            </a:pPr>
            <a:r>
              <a:rPr lang="en-US" sz="22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Parametric model for convection in 1D:</a:t>
            </a:r>
          </a:p>
        </p:txBody>
      </p:sp>
      <p:pic>
        <p:nvPicPr>
          <p:cNvPr id="17" name="Picture 16" descr="A picture containing device, wheel, blue&#10;&#10;Description automatically generated">
            <a:extLst>
              <a:ext uri="{FF2B5EF4-FFF2-40B4-BE49-F238E27FC236}">
                <a16:creationId xmlns:a16="http://schemas.microsoft.com/office/drawing/2014/main" id="{F91784C5-8054-4614-B0B3-9E8059CFB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018" y="1702979"/>
            <a:ext cx="4825502" cy="483393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318E19E-DEF2-41D2-86A2-695D3A38B64A}"/>
              </a:ext>
            </a:extLst>
          </p:cNvPr>
          <p:cNvSpPr txBox="1"/>
          <p:nvPr/>
        </p:nvSpPr>
        <p:spPr>
          <a:xfrm>
            <a:off x="8731389" y="6105200"/>
            <a:ext cx="2614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Radice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al. (2018)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7C3E1E0-4092-4EE7-BCD1-22E8A1E7C48C}"/>
              </a:ext>
            </a:extLst>
          </p:cNvPr>
          <p:cNvSpPr txBox="1"/>
          <p:nvPr/>
        </p:nvSpPr>
        <p:spPr>
          <a:xfrm>
            <a:off x="7248648" y="1770567"/>
            <a:ext cx="3963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Snapshot at 200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ms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post bounce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451F50-5B38-0B0D-7465-375C108BED9A}"/>
              </a:ext>
            </a:extLst>
          </p:cNvPr>
          <p:cNvSpPr txBox="1"/>
          <p:nvPr/>
        </p:nvSpPr>
        <p:spPr>
          <a:xfrm>
            <a:off x="2871616" y="5191749"/>
            <a:ext cx="36967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Couch </a:t>
            </a:r>
            <a:r>
              <a:rPr lang="it-IT" b="0" i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al</a:t>
            </a:r>
            <a:r>
              <a:rPr lang="it-IT" b="0" i="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(2020)</a:t>
            </a:r>
          </a:p>
          <a:p>
            <a:r>
              <a:rPr lang="it-IT" b="0" i="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Boccioli </a:t>
            </a:r>
            <a:r>
              <a:rPr lang="it-IT" b="0" i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al</a:t>
            </a:r>
            <a:r>
              <a:rPr lang="it-IT" b="0" i="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(2021), </a:t>
            </a:r>
            <a:r>
              <a:rPr lang="it-IT" dirty="0">
                <a:solidFill>
                  <a:srgbClr val="00B0F0"/>
                </a:solidFill>
                <a:latin typeface="Calibri" panose="020F0502020204030204" pitchFamily="34" charset="0"/>
              </a:rPr>
              <a:t>ApJ, 912, 29</a:t>
            </a:r>
            <a:endParaRPr lang="en-US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273092-A561-C840-8A32-F20CEB876E71}"/>
              </a:ext>
            </a:extLst>
          </p:cNvPr>
          <p:cNvSpPr txBox="1"/>
          <p:nvPr/>
        </p:nvSpPr>
        <p:spPr>
          <a:xfrm>
            <a:off x="1511127" y="5299471"/>
            <a:ext cx="81586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STIR</a:t>
            </a:r>
            <a:endParaRPr lang="en-US" sz="2200" dirty="0">
              <a:latin typeface="Calibri" panose="020F050202020403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7B2CA82-D698-55CD-6278-52C5EBD7DC1D}"/>
              </a:ext>
            </a:extLst>
          </p:cNvPr>
          <p:cNvSpPr/>
          <p:nvPr/>
        </p:nvSpPr>
        <p:spPr>
          <a:xfrm>
            <a:off x="8612497" y="3629513"/>
            <a:ext cx="973956" cy="952320"/>
          </a:xfrm>
          <a:prstGeom prst="ellipse">
            <a:avLst/>
          </a:prstGeom>
          <a:noFill/>
          <a:ln w="4127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13CACC8-275E-26B0-985C-C83BF5CBC9CC}"/>
              </a:ext>
            </a:extLst>
          </p:cNvPr>
          <p:cNvCxnSpPr/>
          <p:nvPr/>
        </p:nvCxnSpPr>
        <p:spPr>
          <a:xfrm flipH="1" flipV="1">
            <a:off x="8790381" y="3490188"/>
            <a:ext cx="324121" cy="619696"/>
          </a:xfrm>
          <a:prstGeom prst="straightConnector1">
            <a:avLst/>
          </a:prstGeom>
          <a:ln w="254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D7BBC9A-6A5E-09DF-56BF-8926A7DD93B3}"/>
              </a:ext>
            </a:extLst>
          </p:cNvPr>
          <p:cNvCxnSpPr>
            <a:cxnSpLocks/>
          </p:cNvCxnSpPr>
          <p:nvPr/>
        </p:nvCxnSpPr>
        <p:spPr>
          <a:xfrm flipV="1">
            <a:off x="9114502" y="3414727"/>
            <a:ext cx="0" cy="695157"/>
          </a:xfrm>
          <a:prstGeom prst="straightConnector1">
            <a:avLst/>
          </a:prstGeom>
          <a:ln w="254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8DCEF3D-CF8E-9297-CA58-B29B0C9CDB59}"/>
              </a:ext>
            </a:extLst>
          </p:cNvPr>
          <p:cNvCxnSpPr>
            <a:cxnSpLocks/>
          </p:cNvCxnSpPr>
          <p:nvPr/>
        </p:nvCxnSpPr>
        <p:spPr>
          <a:xfrm flipV="1">
            <a:off x="9114502" y="3490188"/>
            <a:ext cx="324121" cy="623091"/>
          </a:xfrm>
          <a:prstGeom prst="straightConnector1">
            <a:avLst/>
          </a:prstGeom>
          <a:ln w="254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24D95DE-EA6D-D0CC-76E4-4D965F57AD8A}"/>
              </a:ext>
            </a:extLst>
          </p:cNvPr>
          <p:cNvSpPr txBox="1"/>
          <p:nvPr/>
        </p:nvSpPr>
        <p:spPr>
          <a:xfrm>
            <a:off x="9149434" y="3941938"/>
            <a:ext cx="32412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400" dirty="0">
                <a:latin typeface="Calibri" panose="020F0502020204030204" pitchFamily="34" charset="0"/>
              </a:rPr>
              <a:t>ν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9656708-4E99-79F7-4F66-E31B9B0F9C63}"/>
              </a:ext>
            </a:extLst>
          </p:cNvPr>
          <p:cNvSpPr/>
          <p:nvPr/>
        </p:nvSpPr>
        <p:spPr>
          <a:xfrm>
            <a:off x="8790308" y="2334876"/>
            <a:ext cx="415944" cy="324465"/>
          </a:xfrm>
          <a:custGeom>
            <a:avLst/>
            <a:gdLst>
              <a:gd name="connsiteX0" fmla="*/ 245807 w 415944"/>
              <a:gd name="connsiteY0" fmla="*/ 324465 h 324465"/>
              <a:gd name="connsiteX1" fmla="*/ 334298 w 415944"/>
              <a:gd name="connsiteY1" fmla="*/ 294968 h 324465"/>
              <a:gd name="connsiteX2" fmla="*/ 353962 w 415944"/>
              <a:gd name="connsiteY2" fmla="*/ 265471 h 324465"/>
              <a:gd name="connsiteX3" fmla="*/ 275304 w 415944"/>
              <a:gd name="connsiteY3" fmla="*/ 127820 h 324465"/>
              <a:gd name="connsiteX4" fmla="*/ 245807 w 415944"/>
              <a:gd name="connsiteY4" fmla="*/ 117987 h 324465"/>
              <a:gd name="connsiteX5" fmla="*/ 196646 w 415944"/>
              <a:gd name="connsiteY5" fmla="*/ 127820 h 324465"/>
              <a:gd name="connsiteX6" fmla="*/ 157317 w 415944"/>
              <a:gd name="connsiteY6" fmla="*/ 137652 h 324465"/>
              <a:gd name="connsiteX7" fmla="*/ 137652 w 415944"/>
              <a:gd name="connsiteY7" fmla="*/ 176981 h 324465"/>
              <a:gd name="connsiteX8" fmla="*/ 157317 w 415944"/>
              <a:gd name="connsiteY8" fmla="*/ 255639 h 324465"/>
              <a:gd name="connsiteX9" fmla="*/ 226143 w 415944"/>
              <a:gd name="connsiteY9" fmla="*/ 245807 h 324465"/>
              <a:gd name="connsiteX10" fmla="*/ 285136 w 415944"/>
              <a:gd name="connsiteY10" fmla="*/ 206478 h 324465"/>
              <a:gd name="connsiteX11" fmla="*/ 353962 w 415944"/>
              <a:gd name="connsiteY11" fmla="*/ 127820 h 324465"/>
              <a:gd name="connsiteX12" fmla="*/ 334298 w 415944"/>
              <a:gd name="connsiteY12" fmla="*/ 68826 h 324465"/>
              <a:gd name="connsiteX13" fmla="*/ 294969 w 415944"/>
              <a:gd name="connsiteY13" fmla="*/ 58994 h 324465"/>
              <a:gd name="connsiteX14" fmla="*/ 245807 w 415944"/>
              <a:gd name="connsiteY14" fmla="*/ 39329 h 324465"/>
              <a:gd name="connsiteX15" fmla="*/ 108156 w 415944"/>
              <a:gd name="connsiteY15" fmla="*/ 68826 h 324465"/>
              <a:gd name="connsiteX16" fmla="*/ 19665 w 415944"/>
              <a:gd name="connsiteY16" fmla="*/ 137652 h 324465"/>
              <a:gd name="connsiteX17" fmla="*/ 9833 w 415944"/>
              <a:gd name="connsiteY17" fmla="*/ 255639 h 324465"/>
              <a:gd name="connsiteX18" fmla="*/ 39330 w 415944"/>
              <a:gd name="connsiteY18" fmla="*/ 304800 h 324465"/>
              <a:gd name="connsiteX19" fmla="*/ 68827 w 415944"/>
              <a:gd name="connsiteY19" fmla="*/ 314632 h 324465"/>
              <a:gd name="connsiteX20" fmla="*/ 147485 w 415944"/>
              <a:gd name="connsiteY20" fmla="*/ 294968 h 324465"/>
              <a:gd name="connsiteX21" fmla="*/ 226143 w 415944"/>
              <a:gd name="connsiteY21" fmla="*/ 265471 h 324465"/>
              <a:gd name="connsiteX22" fmla="*/ 275304 w 415944"/>
              <a:gd name="connsiteY22" fmla="*/ 235974 h 324465"/>
              <a:gd name="connsiteX23" fmla="*/ 363794 w 415944"/>
              <a:gd name="connsiteY23" fmla="*/ 216310 h 324465"/>
              <a:gd name="connsiteX24" fmla="*/ 393291 w 415944"/>
              <a:gd name="connsiteY24" fmla="*/ 176981 h 324465"/>
              <a:gd name="connsiteX25" fmla="*/ 393291 w 415944"/>
              <a:gd name="connsiteY25" fmla="*/ 19665 h 324465"/>
              <a:gd name="connsiteX26" fmla="*/ 353962 w 415944"/>
              <a:gd name="connsiteY26" fmla="*/ 9832 h 324465"/>
              <a:gd name="connsiteX27" fmla="*/ 294969 w 415944"/>
              <a:gd name="connsiteY27" fmla="*/ 0 h 324465"/>
              <a:gd name="connsiteX28" fmla="*/ 98323 w 415944"/>
              <a:gd name="connsiteY28" fmla="*/ 49161 h 324465"/>
              <a:gd name="connsiteX29" fmla="*/ 78659 w 415944"/>
              <a:gd name="connsiteY29" fmla="*/ 88490 h 324465"/>
              <a:gd name="connsiteX30" fmla="*/ 88491 w 415944"/>
              <a:gd name="connsiteY30" fmla="*/ 147484 h 324465"/>
              <a:gd name="connsiteX31" fmla="*/ 117988 w 415944"/>
              <a:gd name="connsiteY31" fmla="*/ 167149 h 324465"/>
              <a:gd name="connsiteX32" fmla="*/ 226143 w 415944"/>
              <a:gd name="connsiteY32" fmla="*/ 147484 h 324465"/>
              <a:gd name="connsiteX33" fmla="*/ 324465 w 415944"/>
              <a:gd name="connsiteY33" fmla="*/ 147484 h 32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15944" h="324465">
                <a:moveTo>
                  <a:pt x="245807" y="324465"/>
                </a:moveTo>
                <a:cubicBezTo>
                  <a:pt x="276768" y="318273"/>
                  <a:pt x="308590" y="316392"/>
                  <a:pt x="334298" y="294968"/>
                </a:cubicBezTo>
                <a:cubicBezTo>
                  <a:pt x="343376" y="287403"/>
                  <a:pt x="347407" y="275303"/>
                  <a:pt x="353962" y="265471"/>
                </a:cubicBezTo>
                <a:cubicBezTo>
                  <a:pt x="322467" y="178859"/>
                  <a:pt x="339584" y="164551"/>
                  <a:pt x="275304" y="127820"/>
                </a:cubicBezTo>
                <a:cubicBezTo>
                  <a:pt x="266305" y="122678"/>
                  <a:pt x="255639" y="121265"/>
                  <a:pt x="245807" y="117987"/>
                </a:cubicBezTo>
                <a:cubicBezTo>
                  <a:pt x="229420" y="121265"/>
                  <a:pt x="212960" y="124195"/>
                  <a:pt x="196646" y="127820"/>
                </a:cubicBezTo>
                <a:cubicBezTo>
                  <a:pt x="183455" y="130751"/>
                  <a:pt x="167698" y="129001"/>
                  <a:pt x="157317" y="137652"/>
                </a:cubicBezTo>
                <a:cubicBezTo>
                  <a:pt x="146057" y="147035"/>
                  <a:pt x="144207" y="163871"/>
                  <a:pt x="137652" y="176981"/>
                </a:cubicBezTo>
                <a:cubicBezTo>
                  <a:pt x="144207" y="203200"/>
                  <a:pt x="135984" y="239047"/>
                  <a:pt x="157317" y="255639"/>
                </a:cubicBezTo>
                <a:cubicBezTo>
                  <a:pt x="175610" y="269867"/>
                  <a:pt x="204513" y="254126"/>
                  <a:pt x="226143" y="245807"/>
                </a:cubicBezTo>
                <a:cubicBezTo>
                  <a:pt x="248201" y="237323"/>
                  <a:pt x="266681" y="221242"/>
                  <a:pt x="285136" y="206478"/>
                </a:cubicBezTo>
                <a:cubicBezTo>
                  <a:pt x="316959" y="181020"/>
                  <a:pt x="330218" y="159479"/>
                  <a:pt x="353962" y="127820"/>
                </a:cubicBezTo>
                <a:cubicBezTo>
                  <a:pt x="347407" y="108155"/>
                  <a:pt x="347788" y="84564"/>
                  <a:pt x="334298" y="68826"/>
                </a:cubicBezTo>
                <a:cubicBezTo>
                  <a:pt x="325504" y="58566"/>
                  <a:pt x="307789" y="63267"/>
                  <a:pt x="294969" y="58994"/>
                </a:cubicBezTo>
                <a:cubicBezTo>
                  <a:pt x="278225" y="53413"/>
                  <a:pt x="262194" y="45884"/>
                  <a:pt x="245807" y="39329"/>
                </a:cubicBezTo>
                <a:cubicBezTo>
                  <a:pt x="199923" y="49161"/>
                  <a:pt x="151190" y="50116"/>
                  <a:pt x="108156" y="68826"/>
                </a:cubicBezTo>
                <a:cubicBezTo>
                  <a:pt x="73886" y="83726"/>
                  <a:pt x="19665" y="137652"/>
                  <a:pt x="19665" y="137652"/>
                </a:cubicBezTo>
                <a:cubicBezTo>
                  <a:pt x="5901" y="192711"/>
                  <a:pt x="-11142" y="208445"/>
                  <a:pt x="9833" y="255639"/>
                </a:cubicBezTo>
                <a:cubicBezTo>
                  <a:pt x="17594" y="273102"/>
                  <a:pt x="25817" y="291287"/>
                  <a:pt x="39330" y="304800"/>
                </a:cubicBezTo>
                <a:cubicBezTo>
                  <a:pt x="46659" y="312129"/>
                  <a:pt x="58995" y="311355"/>
                  <a:pt x="68827" y="314632"/>
                </a:cubicBezTo>
                <a:cubicBezTo>
                  <a:pt x="95046" y="308077"/>
                  <a:pt x="121846" y="303514"/>
                  <a:pt x="147485" y="294968"/>
                </a:cubicBezTo>
                <a:cubicBezTo>
                  <a:pt x="301731" y="243553"/>
                  <a:pt x="77790" y="302558"/>
                  <a:pt x="226143" y="265471"/>
                </a:cubicBezTo>
                <a:cubicBezTo>
                  <a:pt x="242530" y="255639"/>
                  <a:pt x="257841" y="243735"/>
                  <a:pt x="275304" y="235974"/>
                </a:cubicBezTo>
                <a:cubicBezTo>
                  <a:pt x="286664" y="230925"/>
                  <a:pt x="356021" y="217865"/>
                  <a:pt x="363794" y="216310"/>
                </a:cubicBezTo>
                <a:cubicBezTo>
                  <a:pt x="373626" y="203200"/>
                  <a:pt x="385333" y="191306"/>
                  <a:pt x="393291" y="176981"/>
                </a:cubicBezTo>
                <a:cubicBezTo>
                  <a:pt x="422570" y="124280"/>
                  <a:pt x="424408" y="81900"/>
                  <a:pt x="393291" y="19665"/>
                </a:cubicBezTo>
                <a:cubicBezTo>
                  <a:pt x="387248" y="7578"/>
                  <a:pt x="367213" y="12482"/>
                  <a:pt x="353962" y="9832"/>
                </a:cubicBezTo>
                <a:cubicBezTo>
                  <a:pt x="334414" y="5922"/>
                  <a:pt x="314633" y="3277"/>
                  <a:pt x="294969" y="0"/>
                </a:cubicBezTo>
                <a:cubicBezTo>
                  <a:pt x="201064" y="11048"/>
                  <a:pt x="145913" y="-17465"/>
                  <a:pt x="98323" y="49161"/>
                </a:cubicBezTo>
                <a:cubicBezTo>
                  <a:pt x="89804" y="61088"/>
                  <a:pt x="85214" y="75380"/>
                  <a:pt x="78659" y="88490"/>
                </a:cubicBezTo>
                <a:cubicBezTo>
                  <a:pt x="81936" y="108155"/>
                  <a:pt x="79575" y="129653"/>
                  <a:pt x="88491" y="147484"/>
                </a:cubicBezTo>
                <a:cubicBezTo>
                  <a:pt x="93776" y="158054"/>
                  <a:pt x="106230" y="165973"/>
                  <a:pt x="117988" y="167149"/>
                </a:cubicBezTo>
                <a:cubicBezTo>
                  <a:pt x="194154" y="174765"/>
                  <a:pt x="167851" y="151648"/>
                  <a:pt x="226143" y="147484"/>
                </a:cubicBezTo>
                <a:cubicBezTo>
                  <a:pt x="258834" y="145149"/>
                  <a:pt x="291691" y="147484"/>
                  <a:pt x="324465" y="147484"/>
                </a:cubicBezTo>
              </a:path>
            </a:pathLst>
          </a:custGeom>
          <a:noFill/>
          <a:ln w="3175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CC965FF-9FAD-A05C-80DA-EF3AF43D01F8}"/>
              </a:ext>
            </a:extLst>
          </p:cNvPr>
          <p:cNvCxnSpPr>
            <a:cxnSpLocks/>
          </p:cNvCxnSpPr>
          <p:nvPr/>
        </p:nvCxnSpPr>
        <p:spPr>
          <a:xfrm flipH="1" flipV="1">
            <a:off x="8642822" y="2374131"/>
            <a:ext cx="147486" cy="78055"/>
          </a:xfrm>
          <a:prstGeom prst="straightConnector1">
            <a:avLst/>
          </a:prstGeom>
          <a:ln w="25400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77CB432-8E8B-2406-6855-5EA259079F3A}"/>
              </a:ext>
            </a:extLst>
          </p:cNvPr>
          <p:cNvCxnSpPr>
            <a:cxnSpLocks/>
          </p:cNvCxnSpPr>
          <p:nvPr/>
        </p:nvCxnSpPr>
        <p:spPr>
          <a:xfrm flipH="1">
            <a:off x="8654562" y="2624650"/>
            <a:ext cx="127507" cy="91963"/>
          </a:xfrm>
          <a:prstGeom prst="straightConnector1">
            <a:avLst/>
          </a:prstGeom>
          <a:ln w="25400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1B63D49-B7C8-6C14-1122-E27E9EF92817}"/>
              </a:ext>
            </a:extLst>
          </p:cNvPr>
          <p:cNvCxnSpPr>
            <a:cxnSpLocks/>
          </p:cNvCxnSpPr>
          <p:nvPr/>
        </p:nvCxnSpPr>
        <p:spPr>
          <a:xfrm>
            <a:off x="9206252" y="2539878"/>
            <a:ext cx="155568" cy="73334"/>
          </a:xfrm>
          <a:prstGeom prst="straightConnector1">
            <a:avLst/>
          </a:prstGeom>
          <a:ln w="25400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F9102CE-6C56-0EFD-1F80-A991F64EB0DC}"/>
              </a:ext>
            </a:extLst>
          </p:cNvPr>
          <p:cNvCxnSpPr>
            <a:cxnSpLocks/>
          </p:cNvCxnSpPr>
          <p:nvPr/>
        </p:nvCxnSpPr>
        <p:spPr>
          <a:xfrm flipV="1">
            <a:off x="9220113" y="2241594"/>
            <a:ext cx="112897" cy="127192"/>
          </a:xfrm>
          <a:prstGeom prst="straightConnector1">
            <a:avLst/>
          </a:prstGeom>
          <a:ln w="25400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8084C486-CCC8-EFAC-EFF4-F828989365F8}"/>
              </a:ext>
            </a:extLst>
          </p:cNvPr>
          <p:cNvSpPr/>
          <p:nvPr/>
        </p:nvSpPr>
        <p:spPr>
          <a:xfrm>
            <a:off x="6934071" y="2084439"/>
            <a:ext cx="4226757" cy="4071571"/>
          </a:xfrm>
          <a:prstGeom prst="ellipse">
            <a:avLst/>
          </a:prstGeom>
          <a:noFill/>
          <a:ln w="41275">
            <a:solidFill>
              <a:srgbClr val="FFC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243452B-0485-3282-CCF1-F101A63BEA3F}"/>
              </a:ext>
            </a:extLst>
          </p:cNvPr>
          <p:cNvSpPr txBox="1"/>
          <p:nvPr/>
        </p:nvSpPr>
        <p:spPr>
          <a:xfrm>
            <a:off x="6778503" y="2277305"/>
            <a:ext cx="792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C000"/>
                </a:solidFill>
                <a:latin typeface="Calibri" panose="020F0502020204030204" pitchFamily="34" charset="0"/>
              </a:rPr>
              <a:t>shock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C39357-DC63-07ED-DE33-DC18E01AF153}"/>
              </a:ext>
            </a:extLst>
          </p:cNvPr>
          <p:cNvSpPr txBox="1"/>
          <p:nvPr/>
        </p:nvSpPr>
        <p:spPr>
          <a:xfrm>
            <a:off x="8838640" y="4546299"/>
            <a:ext cx="70723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Calibri" panose="020F0502020204030204" pitchFamily="34" charset="0"/>
              </a:rPr>
              <a:t>PNS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C67343-4798-6165-065E-44FFFFB67D33}"/>
              </a:ext>
            </a:extLst>
          </p:cNvPr>
          <p:cNvSpPr txBox="1"/>
          <p:nvPr/>
        </p:nvSpPr>
        <p:spPr>
          <a:xfrm>
            <a:off x="242133" y="5955302"/>
            <a:ext cx="63262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But also: Murphy et al. (2013), Mabanta &amp; Murphy (2018), etc...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1737EDF1-C3CA-88B5-4DF0-9EEF885B1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Luca Boccioli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BF9F123-8364-C2EC-A4F8-F97BE5749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33B1-3753-4DB9-ACD4-12E06DE4F26C}" type="slidenum">
              <a:rPr lang="en-US" smtClean="0">
                <a:latin typeface="Calibri" panose="020F0502020204030204" pitchFamily="34" charset="0"/>
              </a:rPr>
              <a:pPr/>
              <a:t>5</a:t>
            </a:fld>
            <a:r>
              <a:rPr lang="en-US">
                <a:latin typeface="Calibri" panose="020F0502020204030204" pitchFamily="34" charset="0"/>
              </a:rPr>
              <a:t> of 14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7839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9" grpId="0"/>
      <p:bldP spid="11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itolo 1">
            <a:extLst>
              <a:ext uri="{FF2B5EF4-FFF2-40B4-BE49-F238E27FC236}">
                <a16:creationId xmlns:a16="http://schemas.microsoft.com/office/drawing/2014/main" id="{243FEC0B-94F1-40B5-A69D-EEE89E97C089}"/>
              </a:ext>
            </a:extLst>
          </p:cNvPr>
          <p:cNvSpPr txBox="1">
            <a:spLocks/>
          </p:cNvSpPr>
          <p:nvPr/>
        </p:nvSpPr>
        <p:spPr>
          <a:xfrm>
            <a:off x="0" y="38346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makes one star explode and another collapse?</a:t>
            </a:r>
            <a:b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3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F107A0-57F2-AA3A-EF89-B212E9321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Luca Boccioli</a:t>
            </a:r>
            <a:endParaRPr lang="en-US" dirty="0"/>
          </a:p>
        </p:txBody>
      </p:sp>
      <p:sp>
        <p:nvSpPr>
          <p:cNvPr id="2" name="CasellaDiTesto 8">
            <a:extLst>
              <a:ext uri="{FF2B5EF4-FFF2-40B4-BE49-F238E27FC236}">
                <a16:creationId xmlns:a16="http://schemas.microsoft.com/office/drawing/2014/main" id="{98376925-F594-3055-5AC6-70281BCA83E6}"/>
              </a:ext>
            </a:extLst>
          </p:cNvPr>
          <p:cNvSpPr txBox="1"/>
          <p:nvPr/>
        </p:nvSpPr>
        <p:spPr>
          <a:xfrm>
            <a:off x="7231438" y="2339348"/>
            <a:ext cx="389065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2) Dynamical Approach:</a:t>
            </a:r>
          </a:p>
          <a:p>
            <a:endParaRPr lang="it-IT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Conditions </a:t>
            </a:r>
            <a:r>
              <a:rPr lang="it-IT" sz="22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collapse that trace </a:t>
            </a:r>
            <a:r>
              <a:rPr lang="it-IT" sz="22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explosion is about to happen</a:t>
            </a:r>
            <a:endParaRPr lang="it-IT" sz="22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sellaDiTesto 8">
            <a:extLst>
              <a:ext uri="{FF2B5EF4-FFF2-40B4-BE49-F238E27FC236}">
                <a16:creationId xmlns:a16="http://schemas.microsoft.com/office/drawing/2014/main" id="{7D9947A0-6904-4616-2EDF-FADD398DD8E0}"/>
              </a:ext>
            </a:extLst>
          </p:cNvPr>
          <p:cNvSpPr txBox="1"/>
          <p:nvPr/>
        </p:nvSpPr>
        <p:spPr>
          <a:xfrm>
            <a:off x="7231437" y="4439629"/>
            <a:ext cx="3890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Burrows &amp; Goshy (1993)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Pejcha &amp; Thompson (2012)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Müller et al. (2016)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Gogilashvili &amp; Murphy (2022)</a:t>
            </a:r>
          </a:p>
        </p:txBody>
      </p:sp>
      <p:sp>
        <p:nvSpPr>
          <p:cNvPr id="6" name="CasellaDiTesto 8">
            <a:extLst>
              <a:ext uri="{FF2B5EF4-FFF2-40B4-BE49-F238E27FC236}">
                <a16:creationId xmlns:a16="http://schemas.microsoft.com/office/drawing/2014/main" id="{EE66E0F8-C440-29C2-E66D-339B811DB519}"/>
              </a:ext>
            </a:extLst>
          </p:cNvPr>
          <p:cNvSpPr txBox="1"/>
          <p:nvPr/>
        </p:nvSpPr>
        <p:spPr>
          <a:xfrm>
            <a:off x="1771336" y="2339348"/>
            <a:ext cx="389065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1) Predictive Approach:</a:t>
            </a:r>
          </a:p>
          <a:p>
            <a:endParaRPr lang="it-IT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Conditions </a:t>
            </a:r>
            <a:r>
              <a:rPr lang="it-IT" sz="22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before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collapse that predict whether the star is </a:t>
            </a:r>
            <a:r>
              <a:rPr lang="it-IT" sz="22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going to 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explode or not</a:t>
            </a:r>
            <a:endParaRPr lang="it-IT" sz="22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asellaDiTesto 8">
            <a:extLst>
              <a:ext uri="{FF2B5EF4-FFF2-40B4-BE49-F238E27FC236}">
                <a16:creationId xmlns:a16="http://schemas.microsoft.com/office/drawing/2014/main" id="{3C8D04BE-2269-57EB-F409-87AD5AF9F518}"/>
              </a:ext>
            </a:extLst>
          </p:cNvPr>
          <p:cNvSpPr txBox="1"/>
          <p:nvPr/>
        </p:nvSpPr>
        <p:spPr>
          <a:xfrm>
            <a:off x="1771336" y="4449831"/>
            <a:ext cx="3890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O’Connor &amp; Ott (2011)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Ertl et al. (2016)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Wang et al. (2022)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Boccioli et al. (2023)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28468F-13FF-35AC-CD04-9AF2A6B2A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33B1-3753-4DB9-ACD4-12E06DE4F26C}" type="slidenum">
              <a:rPr lang="en-US" smtClean="0">
                <a:latin typeface="Calibri" panose="020F0502020204030204" pitchFamily="34" charset="0"/>
              </a:rPr>
              <a:pPr/>
              <a:t>6</a:t>
            </a:fld>
            <a:r>
              <a:rPr lang="en-US">
                <a:latin typeface="Calibri" panose="020F0502020204030204" pitchFamily="34" charset="0"/>
              </a:rPr>
              <a:t> of 14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0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hart&#10;&#10;Description automatically generated">
            <a:extLst>
              <a:ext uri="{FF2B5EF4-FFF2-40B4-BE49-F238E27FC236}">
                <a16:creationId xmlns:a16="http://schemas.microsoft.com/office/drawing/2014/main" id="{39982B5B-794B-1B2E-7D97-028A0B3812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764" y="2560887"/>
            <a:ext cx="5506804" cy="4130103"/>
          </a:xfrm>
          <a:prstGeom prst="rect">
            <a:avLst/>
          </a:prstGeom>
        </p:spPr>
      </p:pic>
      <p:pic>
        <p:nvPicPr>
          <p:cNvPr id="15" name="Picture 14" descr="Chart&#10;&#10;Description automatically generated">
            <a:extLst>
              <a:ext uri="{FF2B5EF4-FFF2-40B4-BE49-F238E27FC236}">
                <a16:creationId xmlns:a16="http://schemas.microsoft.com/office/drawing/2014/main" id="{3B58D1B0-2E5E-F04D-E7B1-BB1EECCA9D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33" y="2560888"/>
            <a:ext cx="5506803" cy="4130102"/>
          </a:xfrm>
          <a:prstGeom prst="rect">
            <a:avLst/>
          </a:prstGeom>
        </p:spPr>
      </p:pic>
      <p:sp>
        <p:nvSpPr>
          <p:cNvPr id="158" name="Titolo 1">
            <a:extLst>
              <a:ext uri="{FF2B5EF4-FFF2-40B4-BE49-F238E27FC236}">
                <a16:creationId xmlns:a16="http://schemas.microsoft.com/office/drawing/2014/main" id="{243FEC0B-94F1-40B5-A69D-EEE89E97C089}"/>
              </a:ext>
            </a:extLst>
          </p:cNvPr>
          <p:cNvSpPr txBox="1">
            <a:spLocks/>
          </p:cNvSpPr>
          <p:nvPr/>
        </p:nvSpPr>
        <p:spPr>
          <a:xfrm>
            <a:off x="0" y="38346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Predictive approach: the starting point</a:t>
            </a:r>
            <a:b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3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CasellaDiTesto 8">
            <a:extLst>
              <a:ext uri="{FF2B5EF4-FFF2-40B4-BE49-F238E27FC236}">
                <a16:creationId xmlns:a16="http://schemas.microsoft.com/office/drawing/2014/main" id="{29CD335C-7120-116C-1E3F-02198BA04056}"/>
              </a:ext>
            </a:extLst>
          </p:cNvPr>
          <p:cNvSpPr txBox="1"/>
          <p:nvPr/>
        </p:nvSpPr>
        <p:spPr>
          <a:xfrm>
            <a:off x="2108932" y="1591005"/>
            <a:ext cx="89876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Short </a:t>
            </a:r>
            <a:r>
              <a:rPr lang="it-IT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answer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the </a:t>
            </a:r>
            <a:r>
              <a:rPr lang="it-IT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accretion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the Si/O </a:t>
            </a:r>
            <a:r>
              <a:rPr lang="it-IT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interface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...</a:t>
            </a:r>
          </a:p>
          <a:p>
            <a:pPr algn="ctr"/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…but it’s not clear how to </a:t>
            </a:r>
            <a:r>
              <a:rPr lang="it-IT" sz="22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quantify 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18365D7-6A4A-1435-8477-979BA4CB225F}"/>
              </a:ext>
            </a:extLst>
          </p:cNvPr>
          <p:cNvSpPr/>
          <p:nvPr/>
        </p:nvSpPr>
        <p:spPr>
          <a:xfrm>
            <a:off x="9724409" y="4011414"/>
            <a:ext cx="472440" cy="1799303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916FD68-7512-6DA5-986A-BBC5B3A45057}"/>
              </a:ext>
            </a:extLst>
          </p:cNvPr>
          <p:cNvSpPr/>
          <p:nvPr/>
        </p:nvSpPr>
        <p:spPr>
          <a:xfrm>
            <a:off x="2057400" y="4396470"/>
            <a:ext cx="640080" cy="794808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F107A0-57F2-AA3A-EF89-B212E9321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Luca Boccioli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62FF3D-A188-7112-077D-33471BF22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33B1-3753-4DB9-ACD4-12E06DE4F26C}" type="slidenum">
              <a:rPr lang="en-US" smtClean="0">
                <a:latin typeface="Calibri" panose="020F0502020204030204" pitchFamily="34" charset="0"/>
              </a:rPr>
              <a:pPr/>
              <a:t>7</a:t>
            </a:fld>
            <a:r>
              <a:rPr lang="en-US">
                <a:latin typeface="Calibri" panose="020F0502020204030204" pitchFamily="34" charset="0"/>
              </a:rPr>
              <a:t> of 14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98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itolo 1">
            <a:extLst>
              <a:ext uri="{FF2B5EF4-FFF2-40B4-BE49-F238E27FC236}">
                <a16:creationId xmlns:a16="http://schemas.microsoft.com/office/drawing/2014/main" id="{243FEC0B-94F1-40B5-A69D-EEE89E97C089}"/>
              </a:ext>
            </a:extLst>
          </p:cNvPr>
          <p:cNvSpPr txBox="1">
            <a:spLocks/>
          </p:cNvSpPr>
          <p:nvPr/>
        </p:nvSpPr>
        <p:spPr>
          <a:xfrm>
            <a:off x="838200" y="3834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Ertl et al. (2016)</a:t>
            </a:r>
            <a:b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3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 descr="Graphical user interface, chart, histogram&#10;&#10;Description automatically generated">
            <a:extLst>
              <a:ext uri="{FF2B5EF4-FFF2-40B4-BE49-F238E27FC236}">
                <a16:creationId xmlns:a16="http://schemas.microsoft.com/office/drawing/2014/main" id="{6A6565F5-FD3C-517B-DFA4-2C8D55EA0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148" y="1812616"/>
            <a:ext cx="6213984" cy="4301600"/>
          </a:xfrm>
          <a:prstGeom prst="rect">
            <a:avLst/>
          </a:prstGeom>
        </p:spPr>
      </p:pic>
      <p:pic>
        <p:nvPicPr>
          <p:cNvPr id="30" name="Picture 2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3241D90-7BCC-AB6F-156D-9C9FC5F7C3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74" y="3367427"/>
            <a:ext cx="2383682" cy="36116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DB366EF-FE98-3984-32E6-4803104D60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433" y="3361614"/>
            <a:ext cx="1561165" cy="36116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3A129FF-9DB8-E821-5C42-8EC3BAF0BF63}"/>
              </a:ext>
            </a:extLst>
          </p:cNvPr>
          <p:cNvSpPr txBox="1"/>
          <p:nvPr/>
        </p:nvSpPr>
        <p:spPr>
          <a:xfrm>
            <a:off x="124371" y="4213859"/>
            <a:ext cx="5427406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PHOTB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Explosion triggered by manually increasing neutrino luminosity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66F7BB-B63C-97EA-E8A6-D0DBD9F2CD97}"/>
              </a:ext>
            </a:extLst>
          </p:cNvPr>
          <p:cNvSpPr txBox="1"/>
          <p:nvPr/>
        </p:nvSpPr>
        <p:spPr>
          <a:xfrm>
            <a:off x="9277073" y="6162730"/>
            <a:ext cx="261305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 from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Ertl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(2016)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EC8E8E-3A11-8698-E2D0-1CE3AD8FF142}"/>
              </a:ext>
            </a:extLst>
          </p:cNvPr>
          <p:cNvSpPr txBox="1"/>
          <p:nvPr/>
        </p:nvSpPr>
        <p:spPr>
          <a:xfrm>
            <a:off x="0" y="5412485"/>
            <a:ext cx="5427406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Black = Failed SN</a:t>
            </a:r>
          </a:p>
          <a:p>
            <a:pPr algn="ctr">
              <a:lnSpc>
                <a:spcPct val="90000"/>
              </a:lnSpc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Colors = Successful SN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A052B-9DB3-C3C5-721B-D6A155BEB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Luca Boccioli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49227B-6062-1F7E-E977-170DFD7C9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33B1-3753-4DB9-ACD4-12E06DE4F26C}" type="slidenum">
              <a:rPr lang="en-US" smtClean="0">
                <a:latin typeface="Calibri" panose="020F0502020204030204" pitchFamily="34" charset="0"/>
              </a:rPr>
              <a:pPr/>
              <a:t>8</a:t>
            </a:fld>
            <a:r>
              <a:rPr lang="en-US">
                <a:latin typeface="Calibri" panose="020F0502020204030204" pitchFamily="34" charset="0"/>
              </a:rPr>
              <a:t> of 14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F1163E-44BF-1652-9D1D-C49E96DAB8A5}"/>
              </a:ext>
            </a:extLst>
          </p:cNvPr>
          <p:cNvSpPr txBox="1"/>
          <p:nvPr/>
        </p:nvSpPr>
        <p:spPr>
          <a:xfrm>
            <a:off x="175991" y="1828395"/>
            <a:ext cx="5427406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Si/O interface is located at s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</a:t>
            </a:r>
          </a:p>
          <a:p>
            <a:pPr algn="ctr">
              <a:lnSpc>
                <a:spcPct val="90000"/>
              </a:lnSpc>
            </a:pPr>
            <a:r>
              <a:rPr lang="en-US" sz="22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 properties of this layer predict the outcome of the explosion?</a:t>
            </a:r>
          </a:p>
        </p:txBody>
      </p:sp>
    </p:spTree>
    <p:extLst>
      <p:ext uri="{BB962C8B-B14F-4D97-AF65-F5344CB8AC3E}">
        <p14:creationId xmlns:p14="http://schemas.microsoft.com/office/powerpoint/2010/main" val="154790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/>
      <p:bldP spid="5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itolo 1">
            <a:extLst>
              <a:ext uri="{FF2B5EF4-FFF2-40B4-BE49-F238E27FC236}">
                <a16:creationId xmlns:a16="http://schemas.microsoft.com/office/drawing/2014/main" id="{243FEC0B-94F1-40B5-A69D-EEE89E97C089}"/>
              </a:ext>
            </a:extLst>
          </p:cNvPr>
          <p:cNvSpPr txBox="1">
            <a:spLocks/>
          </p:cNvSpPr>
          <p:nvPr/>
        </p:nvSpPr>
        <p:spPr>
          <a:xfrm>
            <a:off x="838200" y="3834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Ertl vs. STIR</a:t>
            </a:r>
            <a:b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3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289893CB-DBA0-8194-7461-969372A9C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513" y="2296159"/>
            <a:ext cx="5325811" cy="3994359"/>
          </a:xfrm>
          <a:prstGeom prst="rect">
            <a:avLst/>
          </a:prstGeom>
        </p:spPr>
      </p:pic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0B3BCAE9-3CFA-598D-6D21-4D024C8931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60" y="5093012"/>
            <a:ext cx="5674884" cy="873059"/>
          </a:xfrm>
          <a:prstGeom prst="rect">
            <a:avLst/>
          </a:prstGeom>
        </p:spPr>
      </p:pic>
      <p:pic>
        <p:nvPicPr>
          <p:cNvPr id="6" name="Picture 5" descr="Chart&#10;&#10;Description automatically generated with medium confidence">
            <a:extLst>
              <a:ext uri="{FF2B5EF4-FFF2-40B4-BE49-F238E27FC236}">
                <a16:creationId xmlns:a16="http://schemas.microsoft.com/office/drawing/2014/main" id="{1F077B4E-6050-A0AB-2B1F-B4D0C755DB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60" y="3567837"/>
            <a:ext cx="5674884" cy="10440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63D99E-EE85-4D4B-4A74-CC25CB82A4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59" y="6080627"/>
            <a:ext cx="5674885" cy="19643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F804622-4066-595C-E48A-726A73DE6F4C}"/>
              </a:ext>
            </a:extLst>
          </p:cNvPr>
          <p:cNvSpPr/>
          <p:nvPr/>
        </p:nvSpPr>
        <p:spPr>
          <a:xfrm>
            <a:off x="1168035" y="3594592"/>
            <a:ext cx="999672" cy="701732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932579-EA79-F7D4-8268-1F77D034D25E}"/>
              </a:ext>
            </a:extLst>
          </p:cNvPr>
          <p:cNvSpPr/>
          <p:nvPr/>
        </p:nvSpPr>
        <p:spPr>
          <a:xfrm>
            <a:off x="1168035" y="5218130"/>
            <a:ext cx="999673" cy="499960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59120C-EA76-A0A1-8B63-E1290F281563}"/>
              </a:ext>
            </a:extLst>
          </p:cNvPr>
          <p:cNvSpPr/>
          <p:nvPr/>
        </p:nvSpPr>
        <p:spPr>
          <a:xfrm>
            <a:off x="3866413" y="5218129"/>
            <a:ext cx="999673" cy="499960"/>
          </a:xfrm>
          <a:prstGeom prst="rect">
            <a:avLst/>
          </a:prstGeom>
          <a:noFill/>
          <a:ln w="50800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77AEFC-57F6-5CD1-D91D-5E66A2B5180E}"/>
              </a:ext>
            </a:extLst>
          </p:cNvPr>
          <p:cNvSpPr/>
          <p:nvPr/>
        </p:nvSpPr>
        <p:spPr>
          <a:xfrm>
            <a:off x="3866413" y="3594592"/>
            <a:ext cx="999673" cy="701731"/>
          </a:xfrm>
          <a:prstGeom prst="rect">
            <a:avLst/>
          </a:prstGeom>
          <a:noFill/>
          <a:ln w="50800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CC942F-FEEE-6414-2AD5-699DF50F5730}"/>
              </a:ext>
            </a:extLst>
          </p:cNvPr>
          <p:cNvSpPr txBox="1"/>
          <p:nvPr/>
        </p:nvSpPr>
        <p:spPr>
          <a:xfrm>
            <a:off x="271567" y="1800939"/>
            <a:ext cx="5886868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STIR and PHOTB predict different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explodabilities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D5BFF6-E2FC-82C8-1B62-648F4B149D40}"/>
              </a:ext>
            </a:extLst>
          </p:cNvPr>
          <p:cNvSpPr txBox="1"/>
          <p:nvPr/>
        </p:nvSpPr>
        <p:spPr>
          <a:xfrm>
            <a:off x="449420" y="2518527"/>
            <a:ext cx="5427406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00" dirty="0" err="1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Ertl’s</a:t>
            </a:r>
            <a:r>
              <a:rPr lang="en-US" sz="22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criterion does not work for STIR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FDDF59-3B95-0111-8BA5-963AD65A63A9}"/>
              </a:ext>
            </a:extLst>
          </p:cNvPr>
          <p:cNvSpPr/>
          <p:nvPr/>
        </p:nvSpPr>
        <p:spPr>
          <a:xfrm>
            <a:off x="7068625" y="4767570"/>
            <a:ext cx="1490998" cy="972006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E9086B-2E2F-0DBF-FF51-C838356E0833}"/>
              </a:ext>
            </a:extLst>
          </p:cNvPr>
          <p:cNvSpPr/>
          <p:nvPr/>
        </p:nvSpPr>
        <p:spPr>
          <a:xfrm>
            <a:off x="10038080" y="2464818"/>
            <a:ext cx="1481038" cy="1098763"/>
          </a:xfrm>
          <a:prstGeom prst="rect">
            <a:avLst/>
          </a:prstGeom>
          <a:noFill/>
          <a:ln w="50800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571C91-9CAE-F846-BCDF-4DBD433EE968}"/>
              </a:ext>
            </a:extLst>
          </p:cNvPr>
          <p:cNvSpPr txBox="1"/>
          <p:nvPr/>
        </p:nvSpPr>
        <p:spPr>
          <a:xfrm>
            <a:off x="8288916" y="1671898"/>
            <a:ext cx="194365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= explosion</a:t>
            </a:r>
          </a:p>
          <a:p>
            <a:pPr algn="ctr">
              <a:lnSpc>
                <a:spcPct val="90000"/>
              </a:lnSpc>
            </a:pPr>
            <a:r>
              <a:rPr lang="en-US" dirty="0"/>
              <a:t>= failed SN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DCD1B3D-DBF6-27EF-2CD6-A9EF987A37CF}"/>
              </a:ext>
            </a:extLst>
          </p:cNvPr>
          <p:cNvSpPr/>
          <p:nvPr/>
        </p:nvSpPr>
        <p:spPr>
          <a:xfrm>
            <a:off x="8367636" y="1773958"/>
            <a:ext cx="231784" cy="13643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A279E1D-CC39-8729-DA81-E0D3A781522F}"/>
              </a:ext>
            </a:extLst>
          </p:cNvPr>
          <p:cNvSpPr/>
          <p:nvPr/>
        </p:nvSpPr>
        <p:spPr>
          <a:xfrm>
            <a:off x="8370095" y="2004770"/>
            <a:ext cx="226866" cy="1513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489E95-583D-671E-DF62-925BB76E6273}"/>
              </a:ext>
            </a:extLst>
          </p:cNvPr>
          <p:cNvSpPr txBox="1"/>
          <p:nvPr/>
        </p:nvSpPr>
        <p:spPr>
          <a:xfrm>
            <a:off x="377559" y="3188748"/>
            <a:ext cx="5674885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PHOTB - from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Sukhbold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al. (2016)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275EFE-83D4-D0E0-C2C6-26F0498F7E70}"/>
              </a:ext>
            </a:extLst>
          </p:cNvPr>
          <p:cNvSpPr txBox="1"/>
          <p:nvPr/>
        </p:nvSpPr>
        <p:spPr>
          <a:xfrm>
            <a:off x="377559" y="4705715"/>
            <a:ext cx="5674885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STIR – from Boccioli et al. (2023)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3E610A0C-79E5-5A0F-DE27-66A2CBBFB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Luca Boccioli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66B01B2-7BE2-DB35-5E5E-5205D4ED9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33B1-3753-4DB9-ACD4-12E06DE4F26C}" type="slidenum">
              <a:rPr lang="en-US" smtClean="0">
                <a:latin typeface="Calibri" panose="020F0502020204030204" pitchFamily="34" charset="0"/>
              </a:rPr>
              <a:pPr/>
              <a:t>9</a:t>
            </a:fld>
            <a:r>
              <a:rPr lang="en-US">
                <a:latin typeface="Calibri" panose="020F0502020204030204" pitchFamily="34" charset="0"/>
              </a:rPr>
              <a:t> of 14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56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22" grpId="0"/>
      <p:bldP spid="8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63F21822-AB09-4087-A48F-446B4EB005DA}" vid="{A69500B5-D834-4FBE-BC79-2DD3E4FBB2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41177</TotalTime>
  <Words>1219</Words>
  <Application>Microsoft Office PowerPoint</Application>
  <PresentationFormat>Widescreen</PresentationFormat>
  <Paragraphs>252</Paragraphs>
  <Slides>27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Cambria Math</vt:lpstr>
      <vt:lpstr>Consolas</vt:lpstr>
      <vt:lpstr>Times New Roman</vt:lpstr>
      <vt:lpstr>Theme1</vt:lpstr>
      <vt:lpstr>A quantitative criterion to predict the explodability of core-collapse supernovae: the role of the Si/O interface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 3: Effect of the EOS on the explosion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 Boccioli</dc:creator>
  <cp:lastModifiedBy>Luca Boccioli</cp:lastModifiedBy>
  <cp:revision>435</cp:revision>
  <dcterms:created xsi:type="dcterms:W3CDTF">2020-05-04T14:09:37Z</dcterms:created>
  <dcterms:modified xsi:type="dcterms:W3CDTF">2023-09-10T21:20:53Z</dcterms:modified>
</cp:coreProperties>
</file>