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25"/>
  </p:notesMasterIdLst>
  <p:handoutMasterIdLst>
    <p:handoutMasterId r:id="rId26"/>
  </p:handoutMasterIdLst>
  <p:sldIdLst>
    <p:sldId id="256" r:id="rId2"/>
    <p:sldId id="837" r:id="rId3"/>
    <p:sldId id="1114" r:id="rId4"/>
    <p:sldId id="1126" r:id="rId5"/>
    <p:sldId id="1118" r:id="rId6"/>
    <p:sldId id="1125" r:id="rId7"/>
    <p:sldId id="1127" r:id="rId8"/>
    <p:sldId id="1108" r:id="rId9"/>
    <p:sldId id="1128" r:id="rId10"/>
    <p:sldId id="1109" r:id="rId11"/>
    <p:sldId id="1119" r:id="rId12"/>
    <p:sldId id="1129" r:id="rId13"/>
    <p:sldId id="1112" r:id="rId14"/>
    <p:sldId id="1120" r:id="rId15"/>
    <p:sldId id="1086" r:id="rId16"/>
    <p:sldId id="1107" r:id="rId17"/>
    <p:sldId id="1135" r:id="rId18"/>
    <p:sldId id="1124" r:id="rId19"/>
    <p:sldId id="1134" r:id="rId20"/>
    <p:sldId id="1136" r:id="rId21"/>
    <p:sldId id="1133" r:id="rId22"/>
    <p:sldId id="1117" r:id="rId23"/>
    <p:sldId id="1131" r:id="rId24"/>
  </p:sldIdLst>
  <p:sldSz cx="9906000" cy="6858000" type="A4"/>
  <p:notesSz cx="6743700" cy="9753600"/>
  <p:custDataLst>
    <p:tags r:id="rId2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E7B7"/>
    <a:srgbClr val="D4E6FF"/>
    <a:srgbClr val="0000CC"/>
    <a:srgbClr val="000099"/>
    <a:srgbClr val="FFFF99"/>
    <a:srgbClr val="D3D7FF"/>
    <a:srgbClr val="FEC7B8"/>
    <a:srgbClr val="E5EDFF"/>
    <a:srgbClr val="9495CC"/>
    <a:srgbClr val="CFF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216"/>
  </p:normalViewPr>
  <p:slideViewPr>
    <p:cSldViewPr snapToGrid="0">
      <p:cViewPr>
        <p:scale>
          <a:sx n="114" d="100"/>
          <a:sy n="114" d="100"/>
        </p:scale>
        <p:origin x="1192" y="-112"/>
      </p:cViewPr>
      <p:guideLst>
        <p:guide orient="horz" pos="2160"/>
        <p:guide pos="312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646" y="-84"/>
      </p:cViewPr>
      <p:guideLst>
        <p:guide orient="horz" pos="3072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t" anchorCtr="0" compatLnSpc="1">
            <a:prstTxWarp prst="textNoShape">
              <a:avLst/>
            </a:prstTxWarp>
          </a:bodyPr>
          <a:lstStyle>
            <a:lvl1pPr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t" anchorCtr="0" compatLnSpc="1">
            <a:prstTxWarp prst="textNoShape">
              <a:avLst/>
            </a:prstTxWarp>
          </a:bodyPr>
          <a:lstStyle>
            <a:lvl1pPr algn="r"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465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b" anchorCtr="0" compatLnSpc="1">
            <a:prstTxWarp prst="textNoShape">
              <a:avLst/>
            </a:prstTxWarp>
          </a:bodyPr>
          <a:lstStyle>
            <a:lvl1pPr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264650"/>
            <a:ext cx="29225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b" anchorCtr="0" compatLnSpc="1">
            <a:prstTxWarp prst="textNoShape">
              <a:avLst/>
            </a:prstTxWarp>
          </a:bodyPr>
          <a:lstStyle>
            <a:lvl1pPr algn="r" defTabSz="896938">
              <a:defRPr sz="1100">
                <a:latin typeface="Times New Roman" charset="0"/>
              </a:defRPr>
            </a:lvl1pPr>
          </a:lstStyle>
          <a:p>
            <a:pPr>
              <a:defRPr/>
            </a:pPr>
            <a:fld id="{0A45B8AF-EE84-BC43-A166-1628216CDB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99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1838" y="730250"/>
            <a:ext cx="5284787" cy="3659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33913"/>
            <a:ext cx="53943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b" anchorCtr="0" compatLnSpc="1">
            <a:prstTxWarp prst="textNoShape">
              <a:avLst/>
            </a:prstTxWarp>
          </a:bodyPr>
          <a:lstStyle>
            <a:lvl1pPr algn="r" defTabSz="871538">
              <a:defRPr sz="1100">
                <a:latin typeface="Times New Roman" charset="0"/>
              </a:defRPr>
            </a:lvl1pPr>
          </a:lstStyle>
          <a:p>
            <a:pPr>
              <a:defRPr/>
            </a:pPr>
            <a:fld id="{0E92787B-4C18-0E41-B4AB-E34A9FBC5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6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01D361-3CFE-4845-8469-E6024D255577}" type="slidenum">
              <a:rPr lang="en-US" sz="1100">
                <a:latin typeface="Times New Roman" charset="0"/>
              </a:rPr>
              <a:pPr eaLnBrk="1" hangingPunct="1"/>
              <a:t>1</a:t>
            </a:fld>
            <a:endParaRPr lang="en-US" sz="1100">
              <a:latin typeface="Times New Roman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8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91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47650" y="381000"/>
            <a:ext cx="94107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54013" y="488950"/>
            <a:ext cx="9139237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485900" y="3338513"/>
            <a:ext cx="69342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742950" y="857250"/>
            <a:ext cx="8420100" cy="2266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defRPr sz="410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898650" y="3567113"/>
            <a:ext cx="5861050" cy="1905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25500" y="6391275"/>
            <a:ext cx="22288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632200" y="6391275"/>
            <a:ext cx="31369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429500" y="6391275"/>
            <a:ext cx="17335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86C35BE6-B3C3-B747-B010-5C0C239E6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2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38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906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108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3938588"/>
            <a:ext cx="43815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24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82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97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9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14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3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48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78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01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4"/>
          <p:cNvSpPr>
            <a:spLocks noChangeArrowheads="1"/>
          </p:cNvSpPr>
          <p:nvPr/>
        </p:nvSpPr>
        <p:spPr bwMode="auto">
          <a:xfrm>
            <a:off x="57150" y="266700"/>
            <a:ext cx="9791700" cy="653415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628650" y="-38100"/>
            <a:ext cx="9220200" cy="685800"/>
          </a:xfrm>
          <a:prstGeom prst="rect">
            <a:avLst/>
          </a:prstGeom>
          <a:gradFill rotWithShape="1">
            <a:gsLst>
              <a:gs pos="0">
                <a:srgbClr val="00003A"/>
              </a:gs>
              <a:gs pos="100000">
                <a:srgbClr val="A192FE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8" name="Rectangle 15"/>
          <p:cNvSpPr>
            <a:spLocks noChangeArrowheads="1"/>
          </p:cNvSpPr>
          <p:nvPr/>
        </p:nvSpPr>
        <p:spPr bwMode="auto">
          <a:xfrm>
            <a:off x="8934450" y="666750"/>
            <a:ext cx="9144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9" name="Line 16"/>
          <p:cNvSpPr>
            <a:spLocks noChangeShapeType="1"/>
          </p:cNvSpPr>
          <p:nvPr/>
        </p:nvSpPr>
        <p:spPr bwMode="auto">
          <a:xfrm flipV="1">
            <a:off x="9848850" y="628650"/>
            <a:ext cx="0" cy="1066800"/>
          </a:xfrm>
          <a:prstGeom prst="line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4" r:id="rId1"/>
    <p:sldLayoutId id="2147485171" r:id="rId2"/>
    <p:sldLayoutId id="2147485172" r:id="rId3"/>
    <p:sldLayoutId id="2147485173" r:id="rId4"/>
    <p:sldLayoutId id="2147485174" r:id="rId5"/>
    <p:sldLayoutId id="2147485175" r:id="rId6"/>
    <p:sldLayoutId id="2147485176" r:id="rId7"/>
    <p:sldLayoutId id="2147485177" r:id="rId8"/>
    <p:sldLayoutId id="2147485178" r:id="rId9"/>
    <p:sldLayoutId id="2147485179" r:id="rId10"/>
    <p:sldLayoutId id="2147485180" r:id="rId11"/>
    <p:sldLayoutId id="2147485181" r:id="rId12"/>
    <p:sldLayoutId id="2147485182" r:id="rId13"/>
    <p:sldLayoutId id="214748518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l"/>
        <a:defRPr sz="3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f"/><Relationship Id="rId5" Type="http://schemas.openxmlformats.org/officeDocument/2006/relationships/image" Target="../media/image41.png"/><Relationship Id="rId4" Type="http://schemas.openxmlformats.org/officeDocument/2006/relationships/image" Target="../media/image3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9"/>
          <p:cNvSpPr>
            <a:spLocks noChangeArrowheads="1"/>
          </p:cNvSpPr>
          <p:nvPr/>
        </p:nvSpPr>
        <p:spPr bwMode="auto">
          <a:xfrm>
            <a:off x="611188" y="4724400"/>
            <a:ext cx="914400" cy="914400"/>
          </a:xfrm>
          <a:prstGeom prst="star4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5122" name="AutoShape 10"/>
          <p:cNvSpPr>
            <a:spLocks noChangeArrowheads="1"/>
          </p:cNvSpPr>
          <p:nvPr/>
        </p:nvSpPr>
        <p:spPr bwMode="auto">
          <a:xfrm>
            <a:off x="2819400" y="4724400"/>
            <a:ext cx="914400" cy="914400"/>
          </a:xfrm>
          <a:prstGeom prst="irregularSeal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171450" y="622300"/>
            <a:ext cx="97345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EAE8FE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hr-HR" b="1" dirty="0">
              <a:solidFill>
                <a:srgbClr val="CC0000"/>
              </a:solidFill>
              <a:ea typeface="+mn-ea"/>
              <a:cs typeface="+mn-cs"/>
            </a:endParaRPr>
          </a:p>
        </p:txBody>
      </p:sp>
      <p:sp>
        <p:nvSpPr>
          <p:cNvPr id="2088" name="Rectangle 40"/>
          <p:cNvSpPr>
            <a:spLocks noChangeArrowheads="1"/>
          </p:cNvSpPr>
          <p:nvPr/>
        </p:nvSpPr>
        <p:spPr bwMode="auto">
          <a:xfrm>
            <a:off x="-102071" y="2734393"/>
            <a:ext cx="9906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0" hangingPunct="0">
              <a:defRPr/>
            </a:pPr>
            <a:r>
              <a:rPr lang="en-GB" sz="24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N. Paar</a:t>
            </a:r>
          </a:p>
          <a:p>
            <a:pPr marL="342900" indent="-342900" algn="ctr" eaLnBrk="0" hangingPunct="0">
              <a:defRPr/>
            </a:pPr>
            <a:r>
              <a:rPr lang="en-GB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Department of Physics</a:t>
            </a:r>
          </a:p>
          <a:p>
            <a:pPr marL="342900" indent="-342900" algn="ctr" eaLnBrk="0" hangingPunct="0">
              <a:lnSpc>
                <a:spcPct val="120000"/>
              </a:lnSpc>
              <a:defRPr/>
            </a:pPr>
            <a:r>
              <a:rPr lang="en-GB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Faculty of Science</a:t>
            </a:r>
          </a:p>
          <a:p>
            <a:pPr marL="342900" indent="-342900" algn="ctr" eaLnBrk="0" hangingPunct="0">
              <a:lnSpc>
                <a:spcPct val="120000"/>
              </a:lnSpc>
              <a:defRPr/>
            </a:pPr>
            <a:r>
              <a:rPr lang="en-GB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University of Zagreb, Croatia</a:t>
            </a:r>
          </a:p>
          <a:p>
            <a:pPr marL="342900" indent="-342900" algn="ctr" eaLnBrk="0" hangingPunct="0">
              <a:lnSpc>
                <a:spcPct val="120000"/>
              </a:lnSpc>
              <a:defRPr/>
            </a:pPr>
            <a:endParaRPr lang="en-GB" b="1" i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342900" indent="-342900" algn="ctr" eaLnBrk="0" hangingPunct="0">
              <a:lnSpc>
                <a:spcPct val="120000"/>
              </a:lnSpc>
              <a:defRPr/>
            </a:pPr>
            <a:endParaRPr lang="en-GB" sz="2400" b="1" i="1" dirty="0">
              <a:solidFill>
                <a:srgbClr val="1501A7"/>
              </a:solidFill>
              <a:latin typeface="Comic Sans MS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hr-HR" sz="2800" b="1" i="1" dirty="0">
              <a:solidFill>
                <a:srgbClr val="1501A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171450" y="378011"/>
            <a:ext cx="97345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EAE8FE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sz="2800" b="1" dirty="0">
              <a:solidFill>
                <a:srgbClr val="CC0000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5129" name="Text Box 51"/>
          <p:cNvSpPr txBox="1">
            <a:spLocks noChangeArrowheads="1"/>
          </p:cNvSpPr>
          <p:nvPr/>
        </p:nvSpPr>
        <p:spPr bwMode="auto">
          <a:xfrm>
            <a:off x="-49376" y="133350"/>
            <a:ext cx="1061768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700" dirty="0">
                <a:solidFill>
                  <a:schemeClr val="bg1"/>
                </a:solidFill>
                <a:latin typeface="+mn-lt"/>
              </a:rPr>
              <a:t>Microphysics In Computational Relativistic Astrophysics, ECT* Trento, 11-15.9.2023</a:t>
            </a:r>
          </a:p>
        </p:txBody>
      </p:sp>
      <p:sp>
        <p:nvSpPr>
          <p:cNvPr id="2" name="Rectangle 1"/>
          <p:cNvSpPr/>
          <p:nvPr/>
        </p:nvSpPr>
        <p:spPr>
          <a:xfrm>
            <a:off x="-102071" y="1352335"/>
            <a:ext cx="10281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Stellar weak interaction processes at finite temperature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 in the relativistic energy density functional theory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C86C5B-0027-1245-8A2C-8FADB4905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22575" r="8383" b="18681"/>
          <a:stretch/>
        </p:blipFill>
        <p:spPr>
          <a:xfrm>
            <a:off x="981441" y="5952350"/>
            <a:ext cx="1133392" cy="540000"/>
          </a:xfrm>
          <a:prstGeom prst="rect">
            <a:avLst/>
          </a:prstGeom>
        </p:spPr>
      </p:pic>
      <p:pic>
        <p:nvPicPr>
          <p:cNvPr id="16" name="Picture 15" descr="zajedno do EU.jpg">
            <a:extLst>
              <a:ext uri="{FF2B5EF4-FFF2-40B4-BE49-F238E27FC236}">
                <a16:creationId xmlns:a16="http://schemas.microsoft.com/office/drawing/2014/main" id="{DCF04825-AED6-1543-9796-37252508B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65" y="5916350"/>
            <a:ext cx="1235395" cy="864000"/>
          </a:xfrm>
          <a:prstGeom prst="rect">
            <a:avLst/>
          </a:prstGeom>
        </p:spPr>
      </p:pic>
      <p:pic>
        <p:nvPicPr>
          <p:cNvPr id="17" name="Picture 16" descr="ESI.png">
            <a:extLst>
              <a:ext uri="{FF2B5EF4-FFF2-40B4-BE49-F238E27FC236}">
                <a16:creationId xmlns:a16="http://schemas.microsoft.com/office/drawing/2014/main" id="{00DBE359-7275-F044-98E1-A3721D193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37" y="5952350"/>
            <a:ext cx="1532745" cy="504000"/>
          </a:xfrm>
          <a:prstGeom prst="rect">
            <a:avLst/>
          </a:prstGeom>
        </p:spPr>
      </p:pic>
      <p:pic>
        <p:nvPicPr>
          <p:cNvPr id="18" name="Picture 17" descr="OPKK.png">
            <a:extLst>
              <a:ext uri="{FF2B5EF4-FFF2-40B4-BE49-F238E27FC236}">
                <a16:creationId xmlns:a16="http://schemas.microsoft.com/office/drawing/2014/main" id="{ADD09BB0-8C2A-DE44-AEF5-07333C260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529" y="5952350"/>
            <a:ext cx="1878826" cy="50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4D9DBC-648F-F548-BCE6-8FA7FF164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93" y="5952350"/>
            <a:ext cx="1561445" cy="540000"/>
          </a:xfrm>
          <a:prstGeom prst="rect">
            <a:avLst/>
          </a:prstGeom>
        </p:spPr>
      </p:pic>
      <p:pic>
        <p:nvPicPr>
          <p:cNvPr id="3" name="Picture 2" descr="21_07_2014__21304_SveucilisteTM-9.jpg">
            <a:extLst>
              <a:ext uri="{FF2B5EF4-FFF2-40B4-BE49-F238E27FC236}">
                <a16:creationId xmlns:a16="http://schemas.microsoft.com/office/drawing/2014/main" id="{BC760D31-05C7-60AC-B6EA-616BB9D5CF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65" y="4364395"/>
            <a:ext cx="1257323" cy="121689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F7889C-8E7F-E842-9D71-46E708C760ED}"/>
              </a:ext>
            </a:extLst>
          </p:cNvPr>
          <p:cNvSpPr/>
          <p:nvPr/>
        </p:nvSpPr>
        <p:spPr>
          <a:xfrm>
            <a:off x="2328833" y="92709"/>
            <a:ext cx="6248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CORE-COLLAPSE SUPERNOVA SIMULATION RESULTS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65F1D-1604-931B-F29E-C2BB0F1B9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21" y="2715932"/>
            <a:ext cx="3227991" cy="2981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E55B1-0BF0-3406-8941-88333E614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105" y="2633851"/>
            <a:ext cx="3226783" cy="3063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800A6A-B1BF-93F6-EBC7-88A02243F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981" y="2633851"/>
            <a:ext cx="3108016" cy="28936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C0684C-083F-8493-A230-8F12166BE503}"/>
              </a:ext>
            </a:extLst>
          </p:cNvPr>
          <p:cNvSpPr txBox="1"/>
          <p:nvPr/>
        </p:nvSpPr>
        <p:spPr>
          <a:xfrm>
            <a:off x="992755" y="5653216"/>
            <a:ext cx="2181827" cy="738664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+mn-lt"/>
              </a:rPr>
              <a:t>The electron-fraction Y</a:t>
            </a:r>
            <a:r>
              <a:rPr lang="en-GB" sz="1400" i="1" baseline="-25000" dirty="0">
                <a:effectLst/>
                <a:latin typeface="+mn-lt"/>
              </a:rPr>
              <a:t>e</a:t>
            </a:r>
            <a:r>
              <a:rPr lang="en-GB" sz="1400" i="1" dirty="0">
                <a:effectLst/>
                <a:latin typeface="+mn-lt"/>
              </a:rPr>
              <a:t> </a:t>
            </a:r>
          </a:p>
          <a:p>
            <a:r>
              <a:rPr lang="en-GB" sz="1400" i="1" dirty="0">
                <a:effectLst/>
                <a:latin typeface="+mn-lt"/>
              </a:rPr>
              <a:t>as a </a:t>
            </a:r>
            <a:r>
              <a:rPr lang="en-GB" sz="1400" i="1" dirty="0">
                <a:latin typeface="+mn-lt"/>
              </a:rPr>
              <a:t>f</a:t>
            </a:r>
            <a:r>
              <a:rPr lang="en-GB" sz="1400" i="1" dirty="0">
                <a:effectLst/>
                <a:latin typeface="+mn-lt"/>
              </a:rPr>
              <a:t>unction</a:t>
            </a:r>
            <a:r>
              <a:rPr lang="en-GB" sz="1400" i="1" dirty="0">
                <a:latin typeface="+mn-lt"/>
              </a:rPr>
              <a:t> </a:t>
            </a:r>
            <a:r>
              <a:rPr lang="en-GB" sz="1400" i="1" dirty="0">
                <a:effectLst/>
                <a:latin typeface="+mn-lt"/>
              </a:rPr>
              <a:t>of central </a:t>
            </a:r>
          </a:p>
          <a:p>
            <a:r>
              <a:rPr lang="en-GB" sz="1400" i="1" dirty="0">
                <a:effectLst/>
                <a:latin typeface="+mn-lt"/>
              </a:rPr>
              <a:t>baryon density </a:t>
            </a:r>
            <a:r>
              <a:rPr lang="el-GR" sz="1400" i="1" dirty="0">
                <a:effectLst/>
                <a:latin typeface="+mn-lt"/>
              </a:rPr>
              <a:t>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2EB7A8-707B-78E2-B774-07201B358311}"/>
              </a:ext>
            </a:extLst>
          </p:cNvPr>
          <p:cNvSpPr txBox="1"/>
          <p:nvPr/>
        </p:nvSpPr>
        <p:spPr>
          <a:xfrm>
            <a:off x="4075919" y="5638054"/>
            <a:ext cx="2748627" cy="738664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+mn-lt"/>
              </a:rPr>
              <a:t>The electron neutrino luminosity</a:t>
            </a:r>
          </a:p>
          <a:p>
            <a:r>
              <a:rPr lang="en-GB" sz="1400" i="1" dirty="0">
                <a:effectLst/>
                <a:latin typeface="+mn-lt"/>
              </a:rPr>
              <a:t>at a radius of 500 km as a </a:t>
            </a:r>
          </a:p>
          <a:p>
            <a:r>
              <a:rPr lang="en-GB" sz="1400" i="1" dirty="0">
                <a:latin typeface="+mn-lt"/>
              </a:rPr>
              <a:t>f</a:t>
            </a:r>
            <a:r>
              <a:rPr lang="en-GB" sz="1400" i="1" dirty="0">
                <a:effectLst/>
                <a:latin typeface="+mn-lt"/>
              </a:rPr>
              <a:t>unction</a:t>
            </a:r>
            <a:r>
              <a:rPr lang="en-GB" sz="1400" i="1" dirty="0">
                <a:latin typeface="+mn-lt"/>
              </a:rPr>
              <a:t> </a:t>
            </a:r>
            <a:r>
              <a:rPr lang="en-GB" sz="1400" i="1" dirty="0">
                <a:effectLst/>
                <a:latin typeface="+mn-lt"/>
              </a:rPr>
              <a:t>of time after bounce,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E32DF-48F9-996E-7AD5-293021592120}"/>
              </a:ext>
            </a:extLst>
          </p:cNvPr>
          <p:cNvSpPr txBox="1"/>
          <p:nvPr/>
        </p:nvSpPr>
        <p:spPr>
          <a:xfrm>
            <a:off x="7334795" y="5653216"/>
            <a:ext cx="2200012" cy="738664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central velocity as a function of the enclosed mass.</a:t>
            </a:r>
            <a:endParaRPr lang="en-GB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C17246-3854-0EA7-BD6B-2EE01F665918}"/>
              </a:ext>
            </a:extLst>
          </p:cNvPr>
          <p:cNvSpPr txBox="1"/>
          <p:nvPr/>
        </p:nvSpPr>
        <p:spPr>
          <a:xfrm>
            <a:off x="1689905" y="6453660"/>
            <a:ext cx="9005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S. Giraud, E. M. Ney, A.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Helvetica" pitchFamily="2" charset="0"/>
              </a:rPr>
              <a:t>Ravlić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, R. G. T.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Helvetica" pitchFamily="2" charset="0"/>
              </a:rPr>
              <a:t>Zegers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, J. Engel, N. P. et al., PRC 105, 055801 (2022)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A6FC5-DB91-BDC8-3C47-D68B6610C6E1}"/>
              </a:ext>
            </a:extLst>
          </p:cNvPr>
          <p:cNvSpPr txBox="1"/>
          <p:nvPr/>
        </p:nvSpPr>
        <p:spPr>
          <a:xfrm>
            <a:off x="786894" y="764185"/>
            <a:ext cx="900510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800" dirty="0">
                <a:solidFill>
                  <a:srgbClr val="C00000"/>
                </a:solidFill>
              </a:rPr>
              <a:t>Initial test case for the new electron capture rates in N=50 diamond region</a:t>
            </a:r>
          </a:p>
          <a:p>
            <a:endParaRPr lang="en-HR" sz="18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dirty="0"/>
              <a:t>core collapse supernova simulation with spherically symmetric code GR1D </a:t>
            </a:r>
          </a:p>
          <a:p>
            <a:r>
              <a:rPr lang="en-GB" sz="1400" dirty="0">
                <a:solidFill>
                  <a:srgbClr val="0000CC"/>
                </a:solidFill>
              </a:rPr>
              <a:t>	</a:t>
            </a:r>
            <a:r>
              <a:rPr lang="en-GB" sz="1200" dirty="0">
                <a:solidFill>
                  <a:srgbClr val="0000CC"/>
                </a:solidFill>
              </a:rPr>
              <a:t>E. O’Connor, </a:t>
            </a:r>
            <a:r>
              <a:rPr lang="en-GB" sz="1200" dirty="0" err="1">
                <a:solidFill>
                  <a:srgbClr val="0000CC"/>
                </a:solidFill>
              </a:rPr>
              <a:t>Astrophys</a:t>
            </a:r>
            <a:r>
              <a:rPr lang="en-GB" sz="1200" dirty="0">
                <a:solidFill>
                  <a:srgbClr val="0000CC"/>
                </a:solidFill>
              </a:rPr>
              <a:t>. J. Suppl. Ser. 219, 24 (2015).</a:t>
            </a:r>
          </a:p>
          <a:p>
            <a:r>
              <a:rPr lang="en-GB" sz="1200" dirty="0">
                <a:solidFill>
                  <a:srgbClr val="0000CC"/>
                </a:solidFill>
              </a:rPr>
              <a:t>	C. Sullivan, E. O’Connor, R. G. T. </a:t>
            </a:r>
            <a:r>
              <a:rPr lang="en-GB" sz="1200" dirty="0" err="1">
                <a:solidFill>
                  <a:srgbClr val="0000CC"/>
                </a:solidFill>
              </a:rPr>
              <a:t>Zegers</a:t>
            </a:r>
            <a:r>
              <a:rPr lang="en-GB" sz="1200" dirty="0">
                <a:solidFill>
                  <a:srgbClr val="0000CC"/>
                </a:solidFill>
              </a:rPr>
              <a:t>, T. Grubb, and S. M. Austin, </a:t>
            </a:r>
            <a:r>
              <a:rPr lang="en-GB" sz="1200" dirty="0" err="1">
                <a:solidFill>
                  <a:srgbClr val="0000CC"/>
                </a:solidFill>
              </a:rPr>
              <a:t>Astrophys</a:t>
            </a:r>
            <a:r>
              <a:rPr lang="en-GB" sz="1200" dirty="0">
                <a:solidFill>
                  <a:srgbClr val="0000CC"/>
                </a:solidFill>
              </a:rPr>
              <a:t>. J. 816, 44 (2015).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s15WW95 progenitor </a:t>
            </a:r>
            <a:r>
              <a:rPr lang="en-GB" sz="120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 E.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Woosley</a:t>
            </a:r>
            <a:r>
              <a:rPr lang="en-GB" sz="120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T. A. Weaver, </a:t>
            </a:r>
            <a:r>
              <a:rPr lang="en-GB" sz="12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Astrophys</a:t>
            </a:r>
            <a:r>
              <a:rPr lang="en-GB" sz="120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J. Suppl. 101, 181 (1995).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SFHo</a:t>
            </a:r>
            <a:r>
              <a:rPr lang="en-GB" sz="1600" dirty="0"/>
              <a:t> equation of state </a:t>
            </a:r>
            <a:r>
              <a:rPr lang="en-GB" sz="1200" dirty="0">
                <a:solidFill>
                  <a:srgbClr val="0000CC"/>
                </a:solidFill>
              </a:rPr>
              <a:t>A.W. Steiner, M. Hempel, and T. Fischer, </a:t>
            </a:r>
            <a:r>
              <a:rPr lang="en-GB" sz="1200" dirty="0" err="1">
                <a:solidFill>
                  <a:srgbClr val="0000CC"/>
                </a:solidFill>
              </a:rPr>
              <a:t>Astrophys</a:t>
            </a:r>
            <a:r>
              <a:rPr lang="en-GB" sz="1200" dirty="0">
                <a:solidFill>
                  <a:srgbClr val="0000CC"/>
                </a:solidFill>
              </a:rPr>
              <a:t>. J. 774, 17 (2013).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R" sz="1800" dirty="0"/>
          </a:p>
        </p:txBody>
      </p:sp>
    </p:spTree>
    <p:extLst>
      <p:ext uri="{BB962C8B-B14F-4D97-AF65-F5344CB8AC3E}">
        <p14:creationId xmlns:p14="http://schemas.microsoft.com/office/powerpoint/2010/main" val="633370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C_new_interview.mp4">
            <a:hlinkClick r:id="" action="ppaction://media"/>
            <a:extLst>
              <a:ext uri="{FF2B5EF4-FFF2-40B4-BE49-F238E27FC236}">
                <a16:creationId xmlns:a16="http://schemas.microsoft.com/office/drawing/2014/main" id="{9C3F7844-DE42-7CBF-B09D-39DF7607E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06" y="2299047"/>
            <a:ext cx="9583387" cy="3100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C6AA8D-BF1C-4C28-7A8C-7E15D829EAAF}"/>
              </a:ext>
            </a:extLst>
          </p:cNvPr>
          <p:cNvSpPr txBox="1"/>
          <p:nvPr/>
        </p:nvSpPr>
        <p:spPr>
          <a:xfrm>
            <a:off x="596097" y="762485"/>
            <a:ext cx="88083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</a:t>
            </a:r>
            <a:r>
              <a:rPr lang="en-HR" sz="1600" dirty="0"/>
              <a:t>ompleting the large-scale calculations of electron capture rates (EC) in the relativistic energy density functional approach using the FT-PNRQRPA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H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</a:t>
            </a:r>
            <a:r>
              <a:rPr lang="en-HR" sz="1600" dirty="0"/>
              <a:t>overing astrophysically relevant range of temperature and densities</a:t>
            </a:r>
          </a:p>
          <a:p>
            <a:endParaRPr lang="en-H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F</a:t>
            </a:r>
            <a:r>
              <a:rPr lang="en-HR" sz="1600" dirty="0"/>
              <a:t>or example, for ⍴Ye=10</a:t>
            </a:r>
            <a:r>
              <a:rPr lang="en-HR" sz="1600" baseline="30000" dirty="0"/>
              <a:t>10</a:t>
            </a:r>
            <a:r>
              <a:rPr lang="en-HR" sz="1600" dirty="0"/>
              <a:t> g/cm</a:t>
            </a:r>
            <a:r>
              <a:rPr lang="en-HR" sz="1600" baseline="30000" dirty="0"/>
              <a:t>3</a:t>
            </a:r>
            <a:r>
              <a:rPr lang="en-HR" sz="1600" dirty="0"/>
              <a:t>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A54C1D-24BC-1B95-0D28-8E269C67674E}"/>
              </a:ext>
            </a:extLst>
          </p:cNvPr>
          <p:cNvSpPr txBox="1"/>
          <p:nvPr/>
        </p:nvSpPr>
        <p:spPr>
          <a:xfrm>
            <a:off x="1088020" y="125400"/>
            <a:ext cx="8900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SYSTEMATIC CALCULATIONS OF STELLAR ELECTRON CAPTURE RATES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13E3A-19CA-1035-B119-1BD91A804D4D}"/>
              </a:ext>
            </a:extLst>
          </p:cNvPr>
          <p:cNvSpPr txBox="1"/>
          <p:nvPr/>
        </p:nvSpPr>
        <p:spPr>
          <a:xfrm>
            <a:off x="596097" y="5760378"/>
            <a:ext cx="8912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Future applications of these EC rates in state-of-the-art core collapse supernova simulations are called for</a:t>
            </a:r>
            <a:endParaRPr lang="en-HR" sz="1600" dirty="0"/>
          </a:p>
        </p:txBody>
      </p:sp>
    </p:spTree>
    <p:extLst>
      <p:ext uri="{BB962C8B-B14F-4D97-AF65-F5344CB8AC3E}">
        <p14:creationId xmlns:p14="http://schemas.microsoft.com/office/powerpoint/2010/main" val="4777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F7B746-5F68-786A-5C63-1E0CE28BF954}"/>
              </a:ext>
            </a:extLst>
          </p:cNvPr>
          <p:cNvSpPr txBox="1"/>
          <p:nvPr/>
        </p:nvSpPr>
        <p:spPr>
          <a:xfrm>
            <a:off x="1747778" y="115747"/>
            <a:ext cx="8750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STELLAR</a:t>
            </a:r>
            <a:r>
              <a:rPr lang="en-US" sz="2000" dirty="0">
                <a:solidFill>
                  <a:schemeClr val="bg1"/>
                </a:solidFill>
              </a:rPr>
              <a:t> BETA-DECAY RATES AT FINITE TEMPERATURE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7AA2C-655A-2968-F6A3-DE4B5AF33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544" y="931100"/>
            <a:ext cx="2997193" cy="18790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29AB92-F009-080B-857F-0047DB66238B}"/>
                  </a:ext>
                </a:extLst>
              </p:cNvPr>
              <p:cNvSpPr txBox="1"/>
              <p:nvPr/>
            </p:nvSpPr>
            <p:spPr>
              <a:xfrm>
                <a:off x="412478" y="823760"/>
                <a:ext cx="6077090" cy="33547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β-</a:t>
                </a:r>
                <a:r>
                  <a:rPr lang="en-HR" sz="1600" dirty="0"/>
                  <a:t>decay is important</a:t>
                </a:r>
                <a:r>
                  <a:rPr lang="en-US" sz="1600" dirty="0"/>
                  <a:t> in stellar evolution and nucleosynthesis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b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>
                    <a:solidFill>
                      <a:srgbClr val="C00000"/>
                    </a:solidFill>
                  </a:rPr>
                  <a:t>How beta decay rates evolve by varying the temperature </a:t>
                </a:r>
                <a:r>
                  <a:rPr lang="en-US" sz="1600" i="1" dirty="0">
                    <a:solidFill>
                      <a:srgbClr val="C00000"/>
                    </a:solidFill>
                  </a:rPr>
                  <a:t>(T) 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and density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  <m:sSub>
                      <m:sSubPr>
                        <m:ctrlP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b="1" dirty="0">
                    <a:solidFill>
                      <a:srgbClr val="C00000"/>
                    </a:solidFill>
                  </a:rPr>
                  <a:t> in stellar environment?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b="1" dirty="0">
                  <a:solidFill>
                    <a:srgbClr val="C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Exp. data are mainly limited to T=0 decays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Theory framework for beta decays based on             relativistic  energy density functional and FT-PNRQRPA. </a:t>
                </a:r>
                <a:r>
                  <a:rPr lang="en-US" sz="1400" dirty="0"/>
                  <a:t>        </a:t>
                </a:r>
                <a:r>
                  <a:rPr lang="en-GB" sz="1200" dirty="0">
                    <a:solidFill>
                      <a:srgbClr val="0000CC"/>
                    </a:solidFill>
                  </a:rPr>
                  <a:t>A. </a:t>
                </a:r>
                <a:r>
                  <a:rPr lang="en-GB" sz="1200" dirty="0" err="1">
                    <a:solidFill>
                      <a:srgbClr val="0000CC"/>
                    </a:solidFill>
                  </a:rPr>
                  <a:t>Ravlić</a:t>
                </a:r>
                <a:r>
                  <a:rPr lang="en-GB" sz="1200" dirty="0">
                    <a:solidFill>
                      <a:srgbClr val="0000CC"/>
                    </a:solidFill>
                  </a:rPr>
                  <a:t>, E. </a:t>
                </a:r>
                <a:r>
                  <a:rPr lang="en-GB" sz="1200" dirty="0" err="1">
                    <a:solidFill>
                      <a:srgbClr val="0000CC"/>
                    </a:solidFill>
                  </a:rPr>
                  <a:t>Yuksel</a:t>
                </a:r>
                <a:r>
                  <a:rPr lang="en-GB" sz="1200" dirty="0">
                    <a:solidFill>
                      <a:srgbClr val="0000CC"/>
                    </a:solidFill>
                  </a:rPr>
                  <a:t>, Y. F. </a:t>
                </a:r>
                <a:r>
                  <a:rPr lang="en-GB" sz="1200" dirty="0" err="1">
                    <a:solidFill>
                      <a:srgbClr val="0000CC"/>
                    </a:solidFill>
                  </a:rPr>
                  <a:t>Niu</a:t>
                </a:r>
                <a:r>
                  <a:rPr lang="en-GB" sz="1200" dirty="0">
                    <a:solidFill>
                      <a:srgbClr val="0000CC"/>
                    </a:solidFill>
                  </a:rPr>
                  <a:t>, N. P., PRC 104, 054318 (2021)</a:t>
                </a:r>
                <a:endParaRPr lang="en-US" sz="1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Includes finite temperature and pairing effects              </a:t>
                </a:r>
              </a:p>
              <a:p>
                <a:endParaRPr lang="en-GB" sz="1600" dirty="0">
                  <a:solidFill>
                    <a:srgbClr val="0000CC"/>
                  </a:solidFill>
                </a:endParaRPr>
              </a:p>
              <a:p>
                <a:r>
                  <a:rPr lang="en-GB" sz="1600" dirty="0">
                    <a:solidFill>
                      <a:srgbClr val="0000CC"/>
                    </a:solidFill>
                  </a:rPr>
                  <a:t> </a:t>
                </a:r>
                <a:r>
                  <a:rPr lang="en-US" sz="1600" dirty="0"/>
                  <a:t>β-</a:t>
                </a:r>
                <a:r>
                  <a:rPr lang="en-HR" sz="1600" dirty="0"/>
                  <a:t>decay rates: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29AB92-F009-080B-857F-0047DB662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78" y="823760"/>
                <a:ext cx="6077090" cy="3354765"/>
              </a:xfrm>
              <a:prstGeom prst="rect">
                <a:avLst/>
              </a:prstGeom>
              <a:blipFill>
                <a:blip r:embed="rId3"/>
                <a:stretch>
                  <a:fillRect l="-417" t="-377" b="-1887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621A1BD-2375-E2C5-98F3-E175CA0E3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2" y="4461008"/>
            <a:ext cx="4968072" cy="6099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1C589E-2815-634F-C850-B8977963A7AD}"/>
              </a:ext>
            </a:extLst>
          </p:cNvPr>
          <p:cNvSpPr txBox="1"/>
          <p:nvPr/>
        </p:nvSpPr>
        <p:spPr>
          <a:xfrm>
            <a:off x="218028" y="5378556"/>
            <a:ext cx="1128835" cy="738664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e</a:t>
            </a:r>
            <a:r>
              <a:rPr lang="en-HR" sz="1400" dirty="0"/>
              <a:t>lectron </a:t>
            </a:r>
          </a:p>
          <a:p>
            <a:r>
              <a:rPr lang="en-GB" sz="1400" dirty="0"/>
              <a:t>e</a:t>
            </a:r>
            <a:r>
              <a:rPr lang="en-HR" sz="1400" dirty="0"/>
              <a:t>nergy and </a:t>
            </a:r>
          </a:p>
          <a:p>
            <a:r>
              <a:rPr lang="en-HR" sz="1400" dirty="0"/>
              <a:t>momentum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B2B2AC-A8F1-E623-0FEF-C7F1D1379213}"/>
              </a:ext>
            </a:extLst>
          </p:cNvPr>
          <p:cNvSpPr txBox="1"/>
          <p:nvPr/>
        </p:nvSpPr>
        <p:spPr>
          <a:xfrm>
            <a:off x="1746427" y="5416006"/>
            <a:ext cx="811441" cy="523220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Fermi </a:t>
            </a:r>
            <a:r>
              <a:rPr lang="en-HR" sz="1400" dirty="0"/>
              <a:t> </a:t>
            </a:r>
          </a:p>
          <a:p>
            <a:r>
              <a:rPr lang="en-HR" sz="1400" dirty="0"/>
              <a:t>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FCB3F7-A5D4-780E-B839-96D11C3C6CA9}"/>
              </a:ext>
            </a:extLst>
          </p:cNvPr>
          <p:cNvSpPr txBox="1"/>
          <p:nvPr/>
        </p:nvSpPr>
        <p:spPr>
          <a:xfrm>
            <a:off x="2900350" y="5359057"/>
            <a:ext cx="1800493" cy="738664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Shape factor </a:t>
            </a:r>
          </a:p>
          <a:p>
            <a:r>
              <a:rPr lang="en-GB" sz="1400" dirty="0"/>
              <a:t>(=B(GT) for allowed </a:t>
            </a:r>
          </a:p>
          <a:p>
            <a:r>
              <a:rPr lang="en-GB" sz="1400" dirty="0"/>
              <a:t>transitions)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B36443-5FBF-1A90-C321-B27F65F305A8}"/>
              </a:ext>
            </a:extLst>
          </p:cNvPr>
          <p:cNvSpPr txBox="1"/>
          <p:nvPr/>
        </p:nvSpPr>
        <p:spPr>
          <a:xfrm>
            <a:off x="2868775" y="3882817"/>
            <a:ext cx="2084225" cy="523220"/>
          </a:xfrm>
          <a:prstGeom prst="rect">
            <a:avLst/>
          </a:prstGeom>
          <a:solidFill>
            <a:srgbClr val="FEC7B8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Fermi-Dirac distribution </a:t>
            </a:r>
          </a:p>
          <a:p>
            <a:r>
              <a:rPr lang="en-GB" sz="1400" dirty="0"/>
              <a:t>for outgoing electrons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C4157E-6EE9-583B-9FB1-E5F2DFF65237}"/>
              </a:ext>
            </a:extLst>
          </p:cNvPr>
          <p:cNvCxnSpPr>
            <a:cxnSpLocks/>
          </p:cNvCxnSpPr>
          <p:nvPr/>
        </p:nvCxnSpPr>
        <p:spPr bwMode="auto">
          <a:xfrm flipV="1">
            <a:off x="1356380" y="4939368"/>
            <a:ext cx="882990" cy="4677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EC4885-2C14-E244-CF26-66DF2D7AF95E}"/>
              </a:ext>
            </a:extLst>
          </p:cNvPr>
          <p:cNvCxnSpPr>
            <a:cxnSpLocks/>
          </p:cNvCxnSpPr>
          <p:nvPr/>
        </p:nvCxnSpPr>
        <p:spPr bwMode="auto">
          <a:xfrm flipV="1">
            <a:off x="627325" y="4990561"/>
            <a:ext cx="760813" cy="3879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CA633D-0D0C-DB51-8D40-3BCBC86A03D6}"/>
              </a:ext>
            </a:extLst>
          </p:cNvPr>
          <p:cNvCxnSpPr>
            <a:cxnSpLocks/>
          </p:cNvCxnSpPr>
          <p:nvPr/>
        </p:nvCxnSpPr>
        <p:spPr bwMode="auto">
          <a:xfrm flipV="1">
            <a:off x="2105791" y="4920762"/>
            <a:ext cx="523620" cy="5216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A00DBE-0DED-3E2E-E910-FDC84F2849A3}"/>
              </a:ext>
            </a:extLst>
          </p:cNvPr>
          <p:cNvCxnSpPr>
            <a:cxnSpLocks/>
            <a:stCxn id="11" idx="0"/>
          </p:cNvCxnSpPr>
          <p:nvPr/>
        </p:nvCxnSpPr>
        <p:spPr bwMode="auto">
          <a:xfrm flipH="1" flipV="1">
            <a:off x="3420097" y="4920762"/>
            <a:ext cx="380500" cy="4382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287FC4A-33B0-2669-80EB-C19C91BE496A}"/>
              </a:ext>
            </a:extLst>
          </p:cNvPr>
          <p:cNvCxnSpPr>
            <a:cxnSpLocks/>
            <a:stCxn id="12" idx="2"/>
          </p:cNvCxnSpPr>
          <p:nvPr/>
        </p:nvCxnSpPr>
        <p:spPr bwMode="auto">
          <a:xfrm>
            <a:off x="3910888" y="4406037"/>
            <a:ext cx="311046" cy="3739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5FA898-1999-F552-30B7-9B213C86007F}"/>
                  </a:ext>
                </a:extLst>
              </p:cNvPr>
              <p:cNvSpPr txBox="1"/>
              <p:nvPr/>
            </p:nvSpPr>
            <p:spPr>
              <a:xfrm>
                <a:off x="889315" y="6180118"/>
                <a:ext cx="1377300" cy="4690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H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⁡(2)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HR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5FA898-1999-F552-30B7-9B213C860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15" y="6180118"/>
                <a:ext cx="1377300" cy="469039"/>
              </a:xfrm>
              <a:prstGeom prst="rect">
                <a:avLst/>
              </a:prstGeom>
              <a:blipFill>
                <a:blip r:embed="rId5"/>
                <a:stretch>
                  <a:fillRect t="-7895" b="-13158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05CC9A79-5203-4983-E70D-E7529FA6EF2A}"/>
              </a:ext>
            </a:extLst>
          </p:cNvPr>
          <p:cNvSpPr/>
          <p:nvPr/>
        </p:nvSpPr>
        <p:spPr>
          <a:xfrm>
            <a:off x="2350107" y="6229971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Half-life </a:t>
            </a:r>
            <a:endParaRPr lang="en-HR" sz="18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9C4CC06-2297-5E07-190F-E7E09029F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430" y="3489767"/>
            <a:ext cx="4625562" cy="271126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DB86AD6-7623-3602-54ED-A49B5EAA5AC3}"/>
              </a:ext>
            </a:extLst>
          </p:cNvPr>
          <p:cNvSpPr txBox="1"/>
          <p:nvPr/>
        </p:nvSpPr>
        <p:spPr>
          <a:xfrm>
            <a:off x="5787177" y="6157478"/>
            <a:ext cx="5872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600" dirty="0"/>
              <a:t>Benchmarking </a:t>
            </a:r>
            <a:r>
              <a:rPr lang="en-GB" sz="1600" dirty="0"/>
              <a:t>the model with the </a:t>
            </a:r>
          </a:p>
          <a:p>
            <a:r>
              <a:rPr lang="en-GB" sz="1600" dirty="0"/>
              <a:t>experimental data at zero temperature.</a:t>
            </a:r>
            <a:endParaRPr lang="en-HR" sz="16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03B01B-92CD-1A24-7D0F-7779F332F282}"/>
              </a:ext>
            </a:extLst>
          </p:cNvPr>
          <p:cNvSpPr/>
          <p:nvPr/>
        </p:nvSpPr>
        <p:spPr bwMode="auto">
          <a:xfrm>
            <a:off x="6319778" y="931101"/>
            <a:ext cx="3085960" cy="217236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9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B73D9A-2512-FA44-A20D-847E25B03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21" y="2109938"/>
            <a:ext cx="7416800" cy="46869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DB855E-6FDD-894B-93EE-09397CB081F8}"/>
                  </a:ext>
                </a:extLst>
              </p:cNvPr>
              <p:cNvSpPr txBox="1"/>
              <p:nvPr/>
            </p:nvSpPr>
            <p:spPr>
              <a:xfrm>
                <a:off x="785849" y="777901"/>
                <a:ext cx="7882743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R" sz="1600" dirty="0"/>
                  <a:t>Beta-decay rates as a function of temperature for densities </a:t>
                </a:r>
                <a14:m>
                  <m:oMath xmlns:m="http://schemas.openxmlformats.org/officeDocument/2006/math">
                    <m:r>
                      <a:rPr lang="en-H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HR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HR" sz="1600" dirty="0"/>
                  <a:t> and </a:t>
                </a:r>
                <a14:m>
                  <m:oMath xmlns:m="http://schemas.openxmlformats.org/officeDocument/2006/math">
                    <m:r>
                      <a:rPr lang="en-H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H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HR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HR" sz="1600" dirty="0"/>
                  <a:t> </a:t>
                </a:r>
                <a:r>
                  <a:rPr lang="en-GB" sz="1400" dirty="0">
                    <a:solidFill>
                      <a:srgbClr val="0000CC"/>
                    </a:solidFill>
                  </a:rPr>
                  <a:t>A. Ravlić, E. Yuksel, Y. F. Niu, N. </a:t>
                </a:r>
                <a:r>
                  <a:rPr lang="en-GB" sz="1400" dirty="0" err="1">
                    <a:solidFill>
                      <a:srgbClr val="0000CC"/>
                    </a:solidFill>
                  </a:rPr>
                  <a:t>Paar</a:t>
                </a:r>
                <a:r>
                  <a:rPr lang="en-GB" sz="1400" dirty="0">
                    <a:solidFill>
                      <a:srgbClr val="0000CC"/>
                    </a:solidFill>
                  </a:rPr>
                  <a:t>, PRC 104, 054318 (2021).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HR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HR" sz="1600" dirty="0"/>
                  <a:t>Comparison with the shell model LSSM </a:t>
                </a:r>
                <a:r>
                  <a:rPr lang="en-HR" sz="1400" dirty="0">
                    <a:solidFill>
                      <a:srgbClr val="0000CC"/>
                    </a:solidFill>
                  </a:rPr>
                  <a:t>(K. Langanke et al. ADNDT 79, 1 (2001)) </a:t>
                </a:r>
                <a:r>
                  <a:rPr lang="en-HR" sz="1600" dirty="0"/>
                  <a:t>and pf-GXPF1J </a:t>
                </a:r>
                <a:r>
                  <a:rPr lang="en-HR" sz="1400" dirty="0">
                    <a:solidFill>
                      <a:srgbClr val="0000CC"/>
                    </a:solidFill>
                  </a:rPr>
                  <a:t>(K. Mori et al., AJ 833, 179 (2016))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HR" sz="18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ADB855E-6FDD-894B-93EE-09397CB08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49" y="777901"/>
                <a:ext cx="7882743" cy="1600438"/>
              </a:xfrm>
              <a:prstGeom prst="rect">
                <a:avLst/>
              </a:prstGeom>
              <a:blipFill>
                <a:blip r:embed="rId3"/>
                <a:stretch>
                  <a:fillRect l="-161" t="-787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161375F-CFBF-7C4A-86C0-C7F6463D5F7B}"/>
              </a:ext>
            </a:extLst>
          </p:cNvPr>
          <p:cNvSpPr/>
          <p:nvPr/>
        </p:nvSpPr>
        <p:spPr>
          <a:xfrm>
            <a:off x="1671962" y="160674"/>
            <a:ext cx="8887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EVOLUTION OF BETA-DECAY RATES IN STELLAR ENVIRONMENT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6534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_beta_temperature.mp4">
            <a:hlinkClick r:id="" action="ppaction://media"/>
            <a:extLst>
              <a:ext uri="{FF2B5EF4-FFF2-40B4-BE49-F238E27FC236}">
                <a16:creationId xmlns:a16="http://schemas.microsoft.com/office/drawing/2014/main" id="{7E685361-1ACC-B2F8-6951-58D26C18A7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042" y="752274"/>
            <a:ext cx="8825383" cy="4565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C797ED-8D52-B94B-58C9-F70BEDD7797E}"/>
              </a:ext>
            </a:extLst>
          </p:cNvPr>
          <p:cNvSpPr txBox="1"/>
          <p:nvPr/>
        </p:nvSpPr>
        <p:spPr>
          <a:xfrm>
            <a:off x="832000" y="5345796"/>
            <a:ext cx="738965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R" sz="1600" dirty="0"/>
              <a:t>Largest impact of temperature effect on nuclei with long half-lives at T=0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HR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With temperature increase more nuclei start to decay (initially with long T</a:t>
            </a:r>
            <a:r>
              <a:rPr lang="en-GB" sz="1600" baseline="-25000" dirty="0"/>
              <a:t>1/2</a:t>
            </a:r>
            <a:r>
              <a:rPr lang="en-GB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For most of nuclei half-lives decrease with increase of temperature</a:t>
            </a:r>
            <a:endParaRPr lang="en-HR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EEEFB9-692D-CB80-8C10-536AEE3E974B}"/>
              </a:ext>
            </a:extLst>
          </p:cNvPr>
          <p:cNvSpPr txBox="1"/>
          <p:nvPr/>
        </p:nvSpPr>
        <p:spPr>
          <a:xfrm>
            <a:off x="1086644" y="101195"/>
            <a:ext cx="9342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EVOLUTION OF BETA-DECAY HALF LIVES WITH TEMPERATURE INCREASE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69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5"/>
          <p:cNvSpPr>
            <a:spLocks noChangeArrowheads="1"/>
          </p:cNvSpPr>
          <p:nvPr/>
        </p:nvSpPr>
        <p:spPr bwMode="auto">
          <a:xfrm>
            <a:off x="3554884" y="134954"/>
            <a:ext cx="4953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CONCLUDING REMARKS</a:t>
            </a:r>
            <a:endParaRPr lang="en-US" sz="1800" dirty="0">
              <a:latin typeface="+mn-lt"/>
            </a:endParaRPr>
          </a:p>
        </p:txBody>
      </p:sp>
      <p:sp>
        <p:nvSpPr>
          <p:cNvPr id="27650" name="TextBox 7"/>
          <p:cNvSpPr txBox="1">
            <a:spLocks noChangeArrowheads="1"/>
          </p:cNvSpPr>
          <p:nvPr/>
        </p:nvSpPr>
        <p:spPr bwMode="auto">
          <a:xfrm>
            <a:off x="228700" y="672276"/>
            <a:ext cx="96773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>
              <a:solidFill>
                <a:srgbClr val="0000CC"/>
              </a:solidFill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We have established a new microscopic relativistic framework for the description of nuclear properties and weak interaction processes at finite temperature (FT-RHB, FT-PNRQRPA)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With temperature increase nuclei exhibit significant changes in their structure and excitation properties and weak processes – </a:t>
            </a:r>
            <a:r>
              <a:rPr lang="en-US" sz="1600" dirty="0">
                <a:solidFill>
                  <a:srgbClr val="C00000"/>
                </a:solidFill>
              </a:rPr>
              <a:t>the interplay of temperature, pairing, deformation effects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C00000"/>
                </a:solidFill>
              </a:rPr>
              <a:t>electron capture </a:t>
            </a:r>
            <a:r>
              <a:rPr lang="en-US" sz="1600" dirty="0"/>
              <a:t>and </a:t>
            </a:r>
            <a:r>
              <a:rPr lang="en-US" sz="1600" dirty="0">
                <a:solidFill>
                  <a:srgbClr val="C00000"/>
                </a:solidFill>
              </a:rPr>
              <a:t>beta decay </a:t>
            </a:r>
            <a:r>
              <a:rPr lang="en-US" sz="1600" dirty="0"/>
              <a:t>rates along nuclide map at stellar temperatures and densities, including </a:t>
            </a:r>
            <a:r>
              <a:rPr lang="en-US" sz="1600" dirty="0">
                <a:solidFill>
                  <a:srgbClr val="C00000"/>
                </a:solidFill>
              </a:rPr>
              <a:t>nuclear binding energies </a:t>
            </a:r>
            <a:r>
              <a:rPr lang="en-US" sz="1600" dirty="0"/>
              <a:t>at finite temperature will be published as tables (end of 2023.)</a:t>
            </a:r>
          </a:p>
          <a:p>
            <a:endParaRPr lang="en-US" sz="1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1600" dirty="0">
                <a:solidFill>
                  <a:srgbClr val="0000CC"/>
                </a:solidFill>
              </a:rPr>
              <a:t>Possible applications in astrophysical simulations and nucleosynthesis calculations</a:t>
            </a:r>
          </a:p>
          <a:p>
            <a:endParaRPr lang="en-US" sz="1600" dirty="0">
              <a:solidFill>
                <a:srgbClr val="0000CC"/>
              </a:solidFill>
            </a:endParaRPr>
          </a:p>
          <a:p>
            <a:pPr marL="285750" indent="-285750" eaLnBrk="1" hangingPunct="1">
              <a:buFont typeface="Arial"/>
              <a:buChar char="•"/>
            </a:pPr>
            <a:endParaRPr lang="en-US" sz="1800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6536" y="5013176"/>
            <a:ext cx="888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  <a:endParaRPr lang="ta-IN" sz="16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4608" y="6093296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52308-9A6E-FD4E-B922-8DD4E7B62DFB}"/>
              </a:ext>
            </a:extLst>
          </p:cNvPr>
          <p:cNvSpPr txBox="1"/>
          <p:nvPr/>
        </p:nvSpPr>
        <p:spPr>
          <a:xfrm>
            <a:off x="776536" y="5326895"/>
            <a:ext cx="18473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R" dirty="0"/>
          </a:p>
          <a:p>
            <a:endParaRPr lang="en-HR" sz="1600" dirty="0"/>
          </a:p>
          <a:p>
            <a:endParaRPr lang="en-HR" dirty="0"/>
          </a:p>
          <a:p>
            <a:endParaRPr lang="en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BFDBB-A7F7-AB77-FB70-E1E89D2080A2}"/>
              </a:ext>
            </a:extLst>
          </p:cNvPr>
          <p:cNvSpPr txBox="1"/>
          <p:nvPr/>
        </p:nvSpPr>
        <p:spPr>
          <a:xfrm>
            <a:off x="3110089" y="5694405"/>
            <a:ext cx="36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b="1" dirty="0">
                <a:solidFill>
                  <a:srgbClr val="C00000"/>
                </a:solidFill>
              </a:rPr>
              <a:t>THANKS TO COLLABORATORS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11EB4-09D9-5DE6-7C98-4B054F45B8EF}"/>
              </a:ext>
            </a:extLst>
          </p:cNvPr>
          <p:cNvSpPr txBox="1"/>
          <p:nvPr/>
        </p:nvSpPr>
        <p:spPr>
          <a:xfrm>
            <a:off x="375801" y="5998463"/>
            <a:ext cx="91543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600" b="1" u="sng" dirty="0">
                <a:solidFill>
                  <a:srgbClr val="000099"/>
                </a:solidFill>
              </a:rPr>
              <a:t>A. </a:t>
            </a:r>
            <a:r>
              <a:rPr lang="en-US" altLang="ja-JP" sz="1600" b="1" u="sng" dirty="0" err="1">
                <a:solidFill>
                  <a:srgbClr val="000099"/>
                </a:solidFill>
              </a:rPr>
              <a:t>Ravlić</a:t>
            </a:r>
            <a:r>
              <a:rPr lang="en-US" altLang="ja-JP" sz="1600" dirty="0">
                <a:solidFill>
                  <a:srgbClr val="000099"/>
                </a:solidFill>
              </a:rPr>
              <a:t> (MSU, Zagreb)</a:t>
            </a:r>
            <a:r>
              <a:rPr lang="en-US" altLang="ja-JP" sz="1600" b="1" u="sng" dirty="0">
                <a:solidFill>
                  <a:srgbClr val="000099"/>
                </a:solidFill>
              </a:rPr>
              <a:t>, </a:t>
            </a:r>
            <a:r>
              <a:rPr lang="en-US" altLang="ja-JP" sz="1600" dirty="0">
                <a:solidFill>
                  <a:srgbClr val="000099"/>
                </a:solidFill>
              </a:rPr>
              <a:t>T. </a:t>
            </a:r>
            <a:r>
              <a:rPr lang="en-US" altLang="ja-JP" sz="1600" dirty="0" err="1">
                <a:solidFill>
                  <a:srgbClr val="000099"/>
                </a:solidFill>
              </a:rPr>
              <a:t>Nikšić</a:t>
            </a:r>
            <a:r>
              <a:rPr lang="en-US" altLang="ja-JP" sz="1600" dirty="0">
                <a:solidFill>
                  <a:srgbClr val="000099"/>
                </a:solidFill>
              </a:rPr>
              <a:t>, A. Kaur, S. </a:t>
            </a:r>
            <a:r>
              <a:rPr lang="en-US" altLang="ja-JP" sz="1600" dirty="0" err="1">
                <a:solidFill>
                  <a:srgbClr val="000099"/>
                </a:solidFill>
              </a:rPr>
              <a:t>Kucuksucu</a:t>
            </a:r>
            <a:r>
              <a:rPr lang="en-US" altLang="ja-JP" sz="1600" dirty="0">
                <a:solidFill>
                  <a:srgbClr val="000099"/>
                </a:solidFill>
              </a:rPr>
              <a:t> (Zagreb)</a:t>
            </a:r>
          </a:p>
          <a:p>
            <a:pPr algn="ctr"/>
            <a:r>
              <a:rPr lang="en-US" altLang="ja-JP" sz="1600" dirty="0">
                <a:solidFill>
                  <a:srgbClr val="000099"/>
                </a:solidFill>
              </a:rPr>
              <a:t> E. </a:t>
            </a:r>
            <a:r>
              <a:rPr lang="en-US" altLang="ja-JP" sz="1600" dirty="0" err="1">
                <a:solidFill>
                  <a:srgbClr val="000099"/>
                </a:solidFill>
              </a:rPr>
              <a:t>Yuksel</a:t>
            </a:r>
            <a:r>
              <a:rPr lang="en-US" altLang="ja-JP" sz="1600" dirty="0">
                <a:solidFill>
                  <a:srgbClr val="000099"/>
                </a:solidFill>
              </a:rPr>
              <a:t> (Surrey), Y. F. </a:t>
            </a:r>
            <a:r>
              <a:rPr lang="en-US" altLang="ja-JP" sz="1600" dirty="0" err="1">
                <a:solidFill>
                  <a:srgbClr val="000099"/>
                </a:solidFill>
              </a:rPr>
              <a:t>Niu</a:t>
            </a:r>
            <a:r>
              <a:rPr lang="en-US" altLang="ja-JP" sz="1600" dirty="0">
                <a:solidFill>
                  <a:srgbClr val="000099"/>
                </a:solidFill>
              </a:rPr>
              <a:t> (Lanzhou), G. Colo (Milano), E. Khan (Orsay), </a:t>
            </a:r>
          </a:p>
          <a:p>
            <a:pPr algn="ctr"/>
            <a:r>
              <a:rPr lang="en-US" altLang="ja-JP" sz="1600" dirty="0">
                <a:solidFill>
                  <a:srgbClr val="000099"/>
                </a:solidFill>
              </a:rPr>
              <a:t>R. G. T. </a:t>
            </a:r>
            <a:r>
              <a:rPr lang="en-US" altLang="ja-JP" sz="1600" dirty="0" err="1">
                <a:solidFill>
                  <a:srgbClr val="000099"/>
                </a:solidFill>
              </a:rPr>
              <a:t>Zegers</a:t>
            </a:r>
            <a:r>
              <a:rPr lang="en-US" altLang="ja-JP" sz="1600" dirty="0">
                <a:solidFill>
                  <a:srgbClr val="000099"/>
                </a:solidFill>
              </a:rPr>
              <a:t> and S. Giraud (MSU/NSCL/FRIB) </a:t>
            </a:r>
          </a:p>
          <a:p>
            <a:pPr algn="ctr"/>
            <a:endParaRPr lang="en-GB" sz="1800" b="1" i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" name="Picture 8" descr="A diagram of a mass of a mass&#10;&#10;Description automatically generated with medium confidence">
            <a:extLst>
              <a:ext uri="{FF2B5EF4-FFF2-40B4-BE49-F238E27FC236}">
                <a16:creationId xmlns:a16="http://schemas.microsoft.com/office/drawing/2014/main" id="{86D6F04B-C51C-F310-BAE1-C1D417EFC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6" y="3673817"/>
            <a:ext cx="3507860" cy="1973172"/>
          </a:xfrm>
          <a:prstGeom prst="rect">
            <a:avLst/>
          </a:prstGeom>
        </p:spPr>
      </p:pic>
      <p:pic>
        <p:nvPicPr>
          <p:cNvPr id="15" name="Picture 1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D72B677-B18D-5819-9C3B-5CC52D9B19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33" y="3847800"/>
            <a:ext cx="5104259" cy="18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81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556A12-DB42-504E-9612-2C9AF9EBBCCF}"/>
              </a:ext>
            </a:extLst>
          </p:cNvPr>
          <p:cNvSpPr txBox="1"/>
          <p:nvPr/>
        </p:nvSpPr>
        <p:spPr>
          <a:xfrm>
            <a:off x="488504" y="1052736"/>
            <a:ext cx="8659013" cy="1218296"/>
          </a:xfrm>
          <a:prstGeom prst="rect">
            <a:avLst/>
          </a:prstGeom>
          <a:solidFill>
            <a:schemeClr val="bg1"/>
          </a:solidFill>
        </p:spPr>
        <p:txBody>
          <a:bodyPr wrap="square" lIns="109234" tIns="54617" rIns="109234" bIns="54617" rtlCol="0">
            <a:spAutoFit/>
          </a:bodyPr>
          <a:lstStyle/>
          <a:p>
            <a:pPr algn="just"/>
            <a:r>
              <a:rPr lang="en-US" dirty="0">
                <a:latin typeface="Century Gothic"/>
                <a:cs typeface="Century Gothic"/>
              </a:rPr>
              <a:t>This work was supported by the </a:t>
            </a:r>
            <a:r>
              <a:rPr lang="en-US" dirty="0" err="1">
                <a:latin typeface="Century Gothic"/>
                <a:cs typeface="Century Gothic"/>
              </a:rPr>
              <a:t>QuantiXLie</a:t>
            </a:r>
            <a:r>
              <a:rPr lang="en-US" dirty="0">
                <a:latin typeface="Century Gothic"/>
                <a:cs typeface="Century Gothic"/>
              </a:rPr>
              <a:t> Centre of Excellence, a project</a:t>
            </a:r>
            <a:r>
              <a:rPr lang="hr-HR" dirty="0">
                <a:latin typeface="Century Gothic"/>
                <a:cs typeface="Century Gothic"/>
              </a:rPr>
              <a:t> c</a:t>
            </a:r>
            <a:r>
              <a:rPr lang="en-US" dirty="0">
                <a:latin typeface="Century Gothic"/>
                <a:cs typeface="Century Gothic"/>
              </a:rPr>
              <a:t>o</a:t>
            </a:r>
            <a:r>
              <a:rPr lang="hr-HR" dirty="0">
                <a:latin typeface="Century Gothic"/>
                <a:cs typeface="Century Gothic"/>
              </a:rPr>
              <a:t>-</a:t>
            </a:r>
            <a:r>
              <a:rPr lang="en-US" dirty="0">
                <a:latin typeface="Century Gothic"/>
                <a:cs typeface="Century Gothic"/>
              </a:rPr>
              <a:t>financed by the Croatian Government and European Union through the</a:t>
            </a:r>
            <a:r>
              <a:rPr lang="hr-HR" dirty="0"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European Regional Development Fund - the Competitiveness and Cohesion</a:t>
            </a:r>
            <a:r>
              <a:rPr lang="hr-HR" dirty="0"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Operational Program (Grant KK.01.1.1.01.0004).</a:t>
            </a:r>
            <a:endParaRPr lang="hr-HR" dirty="0">
              <a:latin typeface="Century Gothic"/>
              <a:cs typeface="Century Gothic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11E5761-4B17-3A46-BAB2-B647F6528EE3}"/>
              </a:ext>
            </a:extLst>
          </p:cNvPr>
          <p:cNvSpPr txBox="1"/>
          <p:nvPr/>
        </p:nvSpPr>
        <p:spPr>
          <a:xfrm>
            <a:off x="466317" y="3517955"/>
            <a:ext cx="8747697" cy="1649184"/>
          </a:xfrm>
          <a:prstGeom prst="rect">
            <a:avLst/>
          </a:prstGeom>
          <a:noFill/>
        </p:spPr>
        <p:txBody>
          <a:bodyPr wrap="square" lIns="109234" tIns="54617" rIns="109234" bIns="54617" rtlCol="0">
            <a:spAutoFit/>
          </a:bodyPr>
          <a:lstStyle/>
          <a:p>
            <a:pPr algn="ctr"/>
            <a:endParaRPr lang="hr-HR" dirty="0">
              <a:latin typeface="Century Gothic"/>
              <a:cs typeface="Century Gothic"/>
            </a:endParaRPr>
          </a:p>
          <a:p>
            <a:pPr algn="ctr"/>
            <a:r>
              <a:rPr lang="ta-IN" dirty="0" err="1">
                <a:latin typeface="Century Gothic"/>
                <a:cs typeface="Century Gothic"/>
              </a:rPr>
              <a:t>The</a:t>
            </a:r>
            <a:r>
              <a:rPr lang="ta-IN" dirty="0">
                <a:latin typeface="Century Gothic"/>
                <a:cs typeface="Century Gothic"/>
              </a:rPr>
              <a:t> sole responsibility for the content of this presentation lies with the Faculty of Science, University of Zagreb. It does not necessarily reflect the opinion of the European Union</a:t>
            </a:r>
            <a:r>
              <a:rPr lang="hr-HR" dirty="0">
                <a:latin typeface="Century Gothic"/>
                <a:cs typeface="Century Gothic"/>
              </a:rPr>
              <a:t>.</a:t>
            </a:r>
          </a:p>
          <a:p>
            <a:endParaRPr lang="hr-HR" b="1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9A74F6B-9DC5-7544-9870-3651FD283858}"/>
              </a:ext>
            </a:extLst>
          </p:cNvPr>
          <p:cNvSpPr txBox="1"/>
          <p:nvPr/>
        </p:nvSpPr>
        <p:spPr>
          <a:xfrm>
            <a:off x="1036187" y="2334288"/>
            <a:ext cx="7695683" cy="1649184"/>
          </a:xfrm>
          <a:prstGeom prst="rect">
            <a:avLst/>
          </a:prstGeom>
          <a:noFill/>
        </p:spPr>
        <p:txBody>
          <a:bodyPr wrap="square" lIns="109234" tIns="54617" rIns="109234" bIns="54617" rtlCol="0">
            <a:spAutoFit/>
          </a:bodyPr>
          <a:lstStyle/>
          <a:p>
            <a:pPr algn="ctr"/>
            <a:endParaRPr lang="hr-HR" dirty="0">
              <a:solidFill>
                <a:schemeClr val="accent5">
                  <a:lumMod val="75000"/>
                </a:schemeClr>
              </a:solidFill>
              <a:latin typeface="Century Gothic"/>
              <a:cs typeface="Century Gothic"/>
            </a:endParaRPr>
          </a:p>
          <a:p>
            <a:pPr algn="ctr"/>
            <a:r>
              <a:rPr lang="ta-IN" dirty="0" err="1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For</a:t>
            </a:r>
            <a:r>
              <a:rPr lang="ta-IN" dirty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 more information please visit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: </a:t>
            </a:r>
          </a:p>
          <a:p>
            <a:pPr algn="ctr"/>
            <a:r>
              <a:rPr lang="hr-HR" dirty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http://bela.phy.hr/quantixlie/hr/</a:t>
            </a:r>
          </a:p>
          <a:p>
            <a:pPr algn="ctr"/>
            <a:r>
              <a:rPr lang="hr-HR" dirty="0">
                <a:solidFill>
                  <a:schemeClr val="accent5">
                    <a:lumMod val="75000"/>
                  </a:schemeClr>
                </a:solidFill>
                <a:latin typeface="Century Gothic"/>
                <a:cs typeface="Century Gothic"/>
              </a:rPr>
              <a:t>https://strukturnifondovi.hr/</a:t>
            </a:r>
          </a:p>
          <a:p>
            <a:endParaRPr lang="hr-HR" dirty="0">
              <a:latin typeface="Century Gothic"/>
              <a:cs typeface="Century Gothic"/>
            </a:endParaRP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F98C3C2E-DA0E-2F49-B220-BD7429AA0837}"/>
              </a:ext>
            </a:extLst>
          </p:cNvPr>
          <p:cNvGrpSpPr>
            <a:grpSpLocks noChangeAspect="1"/>
          </p:cNvGrpSpPr>
          <p:nvPr/>
        </p:nvGrpSpPr>
        <p:grpSpPr>
          <a:xfrm>
            <a:off x="458268" y="5085264"/>
            <a:ext cx="8719483" cy="1440000"/>
            <a:chOff x="6312621" y="8779612"/>
            <a:chExt cx="5231690" cy="864000"/>
          </a:xfrm>
        </p:grpSpPr>
        <p:pic>
          <p:nvPicPr>
            <p:cNvPr id="10" name="Picture 8" descr="zajedno do EU.jpg">
              <a:extLst>
                <a:ext uri="{FF2B5EF4-FFF2-40B4-BE49-F238E27FC236}">
                  <a16:creationId xmlns:a16="http://schemas.microsoft.com/office/drawing/2014/main" id="{A08A840B-82E7-E14B-A4C4-C9B08F1A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621" y="8779612"/>
              <a:ext cx="1235395" cy="864000"/>
            </a:xfrm>
            <a:prstGeom prst="rect">
              <a:avLst/>
            </a:prstGeom>
          </p:spPr>
        </p:pic>
        <p:pic>
          <p:nvPicPr>
            <p:cNvPr id="11" name="Picture 11" descr="ESI.png">
              <a:extLst>
                <a:ext uri="{FF2B5EF4-FFF2-40B4-BE49-F238E27FC236}">
                  <a16:creationId xmlns:a16="http://schemas.microsoft.com/office/drawing/2014/main" id="{819919F7-8457-BE4A-A257-41599F526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893" y="8815612"/>
              <a:ext cx="1532745" cy="504000"/>
            </a:xfrm>
            <a:prstGeom prst="rect">
              <a:avLst/>
            </a:prstGeom>
          </p:spPr>
        </p:pic>
        <p:pic>
          <p:nvPicPr>
            <p:cNvPr id="12" name="Picture 12" descr="OPKK.png">
              <a:extLst>
                <a:ext uri="{FF2B5EF4-FFF2-40B4-BE49-F238E27FC236}">
                  <a16:creationId xmlns:a16="http://schemas.microsoft.com/office/drawing/2014/main" id="{067FAA69-0B2A-E549-B818-C28B883CA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485" y="8815612"/>
              <a:ext cx="1878826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306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640EC-DD63-76BF-1F78-0F658921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03" y="1147242"/>
            <a:ext cx="7683191" cy="51662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AECC4C-2288-009A-DEBE-04ED5D0CA852}"/>
              </a:ext>
            </a:extLst>
          </p:cNvPr>
          <p:cNvSpPr txBox="1"/>
          <p:nvPr/>
        </p:nvSpPr>
        <p:spPr>
          <a:xfrm>
            <a:off x="1502483" y="691376"/>
            <a:ext cx="713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/>
              <a:t>Test of the FT-RMFHO model in comparison to FT-RMFBSPL model</a:t>
            </a:r>
          </a:p>
        </p:txBody>
      </p:sp>
    </p:spTree>
    <p:extLst>
      <p:ext uri="{BB962C8B-B14F-4D97-AF65-F5344CB8AC3E}">
        <p14:creationId xmlns:p14="http://schemas.microsoft.com/office/powerpoint/2010/main" val="153263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_delta_n.mp4">
            <a:hlinkClick r:id="" action="ppaction://media"/>
            <a:extLst>
              <a:ext uri="{FF2B5EF4-FFF2-40B4-BE49-F238E27FC236}">
                <a16:creationId xmlns:a16="http://schemas.microsoft.com/office/drawing/2014/main" id="{BBB291C4-B671-4B75-5140-C386FDE17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289" y="1125350"/>
            <a:ext cx="8573421" cy="4477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875B81-A83A-A609-38BF-B7268D878DCD}"/>
              </a:ext>
            </a:extLst>
          </p:cNvPr>
          <p:cNvSpPr txBox="1"/>
          <p:nvPr/>
        </p:nvSpPr>
        <p:spPr>
          <a:xfrm>
            <a:off x="2071867" y="137903"/>
            <a:ext cx="7998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GLOBAL NUCLEAR PROPERTIES AT FINITE 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963EF-040D-D1C1-4D41-F10CE471D714}"/>
              </a:ext>
            </a:extLst>
          </p:cNvPr>
          <p:cNvSpPr txBox="1"/>
          <p:nvPr/>
        </p:nvSpPr>
        <p:spPr>
          <a:xfrm>
            <a:off x="666289" y="816878"/>
            <a:ext cx="8860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Arial" panose="020B0604020202020204" pitchFamily="34" charset="0"/>
              </a:rPr>
              <a:t>The temperature evolution of nuclear pairing properties </a:t>
            </a:r>
          </a:p>
          <a:p>
            <a:r>
              <a:rPr lang="en-GB" sz="1600" dirty="0">
                <a:effectLst/>
                <a:latin typeface="Arial" panose="020B0604020202020204" pitchFamily="34" charset="0"/>
              </a:rPr>
              <a:t>→ neutron pairing gaps in the temperature range T = 0 – 1 MeV</a:t>
            </a:r>
            <a:endParaRPr lang="en-H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A4D61-4D6E-3AAB-CA8E-F48318CAE443}"/>
              </a:ext>
            </a:extLst>
          </p:cNvPr>
          <p:cNvSpPr txBox="1"/>
          <p:nvPr/>
        </p:nvSpPr>
        <p:spPr>
          <a:xfrm>
            <a:off x="576585" y="5894310"/>
            <a:ext cx="9039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At lower temperatures, interplay of the pairing and temperature effects. </a:t>
            </a:r>
          </a:p>
          <a:p>
            <a:r>
              <a:rPr lang="en-GB" sz="1600" dirty="0"/>
              <a:t>At critical temperature a phase transition occurs from the superfluid to a normal state.</a:t>
            </a:r>
            <a:r>
              <a:rPr lang="en-HR" sz="1600" dirty="0"/>
              <a:t> </a:t>
            </a:r>
          </a:p>
        </p:txBody>
      </p:sp>
      <p:pic>
        <p:nvPicPr>
          <p:cNvPr id="13" name="Picture 12" descr="A blue circle with black lines and arrows&#10;&#10;Description automatically generated">
            <a:extLst>
              <a:ext uri="{FF2B5EF4-FFF2-40B4-BE49-F238E27FC236}">
                <a16:creationId xmlns:a16="http://schemas.microsoft.com/office/drawing/2014/main" id="{8986807C-60DB-19A3-5BC3-7DF3B16DC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21" y="5197033"/>
            <a:ext cx="1986790" cy="8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4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59FA5-BECE-B0D8-3FCC-327107DD7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98" y="1388860"/>
            <a:ext cx="6829408" cy="52176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940907-AC13-3722-1616-24F3A76B4933}"/>
              </a:ext>
            </a:extLst>
          </p:cNvPr>
          <p:cNvSpPr txBox="1"/>
          <p:nvPr/>
        </p:nvSpPr>
        <p:spPr>
          <a:xfrm>
            <a:off x="1039108" y="858644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/>
              <a:t>Impact of continuum subtraction on the position of the two-neutron drip-line</a:t>
            </a:r>
          </a:p>
        </p:txBody>
      </p:sp>
    </p:spTree>
    <p:extLst>
      <p:ext uri="{BB962C8B-B14F-4D97-AF65-F5344CB8AC3E}">
        <p14:creationId xmlns:p14="http://schemas.microsoft.com/office/powerpoint/2010/main" val="173077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82" y="2145564"/>
            <a:ext cx="4320420" cy="291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81000" y="771903"/>
            <a:ext cx="4966504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cs typeface="Arial" charset="0"/>
              </a:rPr>
              <a:t>Nuclear physics properties and processes are important for understanding the evolution of stars and  nucleosynthesis (e.g., supernovae, neutron star mergers,…)</a:t>
            </a:r>
          </a:p>
          <a:p>
            <a:pPr>
              <a:defRPr/>
            </a:pPr>
            <a:endParaRPr lang="en-US" sz="18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 err="1">
                <a:solidFill>
                  <a:srgbClr val="000000"/>
                </a:solidFill>
                <a:latin typeface="+mn-lt"/>
              </a:rPr>
              <a:t>Astrophysically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 relevant  nuclear processes, e.g., 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800" dirty="0">
              <a:solidFill>
                <a:srgbClr val="0000FF"/>
              </a:solidFill>
              <a:latin typeface="+mn-lt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electron capture 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beta decay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beta-delayed neutron emission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neutrino-nucleus reactions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neutron capture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 err="1">
                <a:solidFill>
                  <a:srgbClr val="0000FF"/>
                </a:solidFill>
                <a:latin typeface="+mn-lt"/>
              </a:rPr>
              <a:t>photodissociation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fission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…</a:t>
            </a:r>
          </a:p>
          <a:p>
            <a:pPr marL="742950" lvl="1" indent="-285750">
              <a:buFont typeface="Arial"/>
              <a:buChar char="•"/>
              <a:defRPr/>
            </a:pPr>
            <a:endParaRPr lang="en-US" sz="1600" dirty="0">
              <a:solidFill>
                <a:srgbClr val="0000FF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Many nuclear properties involved are beyond reach for the experiment. Consistent microscopic theory is required.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</a:rPr>
              <a:t>Nuclei in stellar environments are hot. </a:t>
            </a:r>
            <a:r>
              <a:rPr lang="en-US" sz="1600" dirty="0"/>
              <a:t>Their properties and processes at finite temperature</a:t>
            </a:r>
          </a:p>
          <a:p>
            <a:pPr>
              <a:defRPr/>
            </a:pPr>
            <a:r>
              <a:rPr lang="en-US" sz="1600" dirty="0"/>
              <a:t>     are different than at zero temperature</a:t>
            </a:r>
          </a:p>
          <a:p>
            <a:pPr>
              <a:defRPr/>
            </a:pPr>
            <a:endParaRPr lang="en-US" sz="1800" dirty="0"/>
          </a:p>
          <a:p>
            <a:pPr marL="285750" indent="-285750">
              <a:buFont typeface="Arial"/>
              <a:buChar char="•"/>
              <a:defRPr/>
            </a:pPr>
            <a:endParaRPr lang="en-US" sz="1800" dirty="0">
              <a:cs typeface="Arial" charset="0"/>
            </a:endParaRPr>
          </a:p>
        </p:txBody>
      </p:sp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8762205" y="3732031"/>
            <a:ext cx="9223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(UNEDF)</a:t>
            </a:r>
          </a:p>
        </p:txBody>
      </p:sp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4011613" y="128588"/>
            <a:ext cx="19542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INTRODUCTION</a:t>
            </a:r>
            <a:endParaRPr lang="en-US" sz="1800" dirty="0"/>
          </a:p>
        </p:txBody>
      </p:sp>
      <p:sp>
        <p:nvSpPr>
          <p:cNvPr id="7173" name="TextBox 3"/>
          <p:cNvSpPr txBox="1">
            <a:spLocks noChangeArrowheads="1"/>
          </p:cNvSpPr>
          <p:nvPr/>
        </p:nvSpPr>
        <p:spPr bwMode="auto">
          <a:xfrm>
            <a:off x="8458200" y="6172200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</a:rPr>
              <a:t>(UNEDF)</a:t>
            </a:r>
          </a:p>
        </p:txBody>
      </p:sp>
      <p:pic>
        <p:nvPicPr>
          <p:cNvPr id="7175" name="Picture 5" descr="sn1987a_h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914400"/>
            <a:ext cx="167640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60163" y="2271531"/>
            <a:ext cx="109517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From: SPES project</a:t>
            </a:r>
          </a:p>
        </p:txBody>
      </p:sp>
      <p:pic>
        <p:nvPicPr>
          <p:cNvPr id="4" name="Picture 3" descr="Snapshot_ns13_ns14_bet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00" y="914401"/>
            <a:ext cx="2007370" cy="132080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C825B654-459D-B3E5-6050-84D5D4460CF5}"/>
              </a:ext>
            </a:extLst>
          </p:cNvPr>
          <p:cNvSpPr/>
          <p:nvPr/>
        </p:nvSpPr>
        <p:spPr bwMode="auto">
          <a:xfrm>
            <a:off x="4155311" y="2581154"/>
            <a:ext cx="162046" cy="995423"/>
          </a:xfrm>
          <a:prstGeom prst="rightBrace">
            <a:avLst/>
          </a:prstGeom>
          <a:noFill/>
          <a:ln w="22225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15418-06BC-25F2-82C7-4A257F8F9863}"/>
              </a:ext>
            </a:extLst>
          </p:cNvPr>
          <p:cNvSpPr txBox="1"/>
          <p:nvPr/>
        </p:nvSpPr>
        <p:spPr>
          <a:xfrm>
            <a:off x="4317357" y="2721114"/>
            <a:ext cx="2089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/>
              <a:t>Weak interaction</a:t>
            </a:r>
          </a:p>
          <a:p>
            <a:r>
              <a:rPr lang="en-HR" dirty="0"/>
              <a:t>processes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D4836-E5C5-D28C-53B2-E775ED9EF53F}"/>
              </a:ext>
            </a:extLst>
          </p:cNvPr>
          <p:cNvSpPr txBox="1"/>
          <p:nvPr/>
        </p:nvSpPr>
        <p:spPr>
          <a:xfrm>
            <a:off x="5818075" y="5533074"/>
            <a:ext cx="3554525" cy="1015663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r>
              <a:rPr lang="en-HR" dirty="0">
                <a:solidFill>
                  <a:srgbClr val="C00000"/>
                </a:solidFill>
              </a:rPr>
              <a:t>How binding energy, nuclear structure, nuclear processes change with temperature?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F5393AF-D62A-5BE3-5AC9-FF8196C7E72E}"/>
              </a:ext>
            </a:extLst>
          </p:cNvPr>
          <p:cNvSpPr/>
          <p:nvPr/>
        </p:nvSpPr>
        <p:spPr bwMode="auto">
          <a:xfrm>
            <a:off x="4999363" y="5941397"/>
            <a:ext cx="725214" cy="351214"/>
          </a:xfrm>
          <a:prstGeom prst="rightArrow">
            <a:avLst/>
          </a:prstGeom>
          <a:solidFill>
            <a:srgbClr val="D4E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95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DFAEC-2E67-5C50-AA86-C86F7790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27" y="1289236"/>
            <a:ext cx="7348654" cy="53101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A206EA-3CB9-6AA6-37BA-D3386982F1BC}"/>
              </a:ext>
            </a:extLst>
          </p:cNvPr>
          <p:cNvSpPr txBox="1"/>
          <p:nvPr/>
        </p:nvSpPr>
        <p:spPr>
          <a:xfrm>
            <a:off x="448835" y="642905"/>
            <a:ext cx="9330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Helvetica" pitchFamily="2" charset="0"/>
              </a:rPr>
              <a:t>Isotopic dependence of two-neutron separation energy S</a:t>
            </a:r>
            <a:r>
              <a:rPr lang="en-GB" sz="1800" baseline="-25000" dirty="0">
                <a:effectLst/>
                <a:latin typeface="Helvetica" pitchFamily="2" charset="0"/>
              </a:rPr>
              <a:t>2n</a:t>
            </a:r>
            <a:r>
              <a:rPr lang="en-GB" sz="1800" dirty="0">
                <a:effectLst/>
                <a:latin typeface="Helvetica" pitchFamily="2" charset="0"/>
              </a:rPr>
              <a:t> (a) and</a:t>
            </a:r>
          </a:p>
          <a:p>
            <a:r>
              <a:rPr lang="en-GB" sz="1800" dirty="0">
                <a:effectLst/>
                <a:latin typeface="Helvetica" pitchFamily="2" charset="0"/>
              </a:rPr>
              <a:t>neutron chemical potential </a:t>
            </a:r>
            <a:r>
              <a:rPr lang="el-GR" sz="1800" dirty="0">
                <a:effectLst/>
                <a:latin typeface="Helvetica" pitchFamily="2" charset="0"/>
              </a:rPr>
              <a:t>λ</a:t>
            </a:r>
            <a:r>
              <a:rPr lang="en-GB" sz="1800" baseline="-25000" dirty="0">
                <a:effectLst/>
                <a:latin typeface="Helvetica" pitchFamily="2" charset="0"/>
              </a:rPr>
              <a:t>n</a:t>
            </a:r>
            <a:r>
              <a:rPr lang="en-GB" sz="1800" dirty="0">
                <a:effectLst/>
                <a:latin typeface="Helvetica" pitchFamily="2" charset="0"/>
              </a:rPr>
              <a:t> (b)</a:t>
            </a:r>
          </a:p>
        </p:txBody>
      </p:sp>
    </p:spTree>
    <p:extLst>
      <p:ext uri="{BB962C8B-B14F-4D97-AF65-F5344CB8AC3E}">
        <p14:creationId xmlns:p14="http://schemas.microsoft.com/office/powerpoint/2010/main" val="416301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4DF2F3-37CE-714C-979C-284F6A1F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" y="2449689"/>
            <a:ext cx="9021788" cy="3498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C18051-107E-0F47-9407-11F952B60CAA}"/>
                  </a:ext>
                </a:extLst>
              </p:cNvPr>
              <p:cNvSpPr txBox="1"/>
              <p:nvPr/>
            </p:nvSpPr>
            <p:spPr>
              <a:xfrm>
                <a:off x="609601" y="910226"/>
                <a:ext cx="90217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HR" sz="1800" dirty="0"/>
                  <a:t>Temperature dependence of beta-decay rates for allowed (1+) and first-forbidden transitions and their total sum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HR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HR" sz="1800" dirty="0"/>
                  <a:t>Calculations are performed at stellar density </a:t>
                </a:r>
                <a14:m>
                  <m:oMath xmlns:m="http://schemas.openxmlformats.org/officeDocument/2006/math">
                    <m:r>
                      <a:rPr lang="en-H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H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HR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HR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C18051-107E-0F47-9407-11F952B60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910226"/>
                <a:ext cx="9021788" cy="1200329"/>
              </a:xfrm>
              <a:prstGeom prst="rect">
                <a:avLst/>
              </a:prstGeom>
              <a:blipFill>
                <a:blip r:embed="rId3"/>
                <a:stretch>
                  <a:fillRect l="-422" t="-2083" b="-6250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7EB209A-AE39-A248-8E2A-58366CE31FAF}"/>
              </a:ext>
            </a:extLst>
          </p:cNvPr>
          <p:cNvSpPr/>
          <p:nvPr/>
        </p:nvSpPr>
        <p:spPr>
          <a:xfrm>
            <a:off x="1668977" y="95462"/>
            <a:ext cx="8378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EVOLUTION OF BETA-DECAY RATES IN STELLAR ENVIRONMENT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7B1D6-A852-4A4A-B9BB-C86234FB1CF3}"/>
              </a:ext>
            </a:extLst>
          </p:cNvPr>
          <p:cNvSpPr/>
          <p:nvPr/>
        </p:nvSpPr>
        <p:spPr>
          <a:xfrm>
            <a:off x="2425699" y="6286908"/>
            <a:ext cx="78152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</a:rPr>
              <a:t>A. </a:t>
            </a:r>
            <a:r>
              <a:rPr lang="en-GB" sz="1400" dirty="0" err="1">
                <a:solidFill>
                  <a:srgbClr val="0000CC"/>
                </a:solidFill>
              </a:rPr>
              <a:t>Ravlić</a:t>
            </a:r>
            <a:r>
              <a:rPr lang="en-GB" sz="1400" dirty="0">
                <a:solidFill>
                  <a:srgbClr val="0000CC"/>
                </a:solidFill>
              </a:rPr>
              <a:t>, E. </a:t>
            </a:r>
            <a:r>
              <a:rPr lang="en-GB" sz="1400" dirty="0" err="1">
                <a:solidFill>
                  <a:srgbClr val="0000CC"/>
                </a:solidFill>
              </a:rPr>
              <a:t>Yuksel</a:t>
            </a:r>
            <a:r>
              <a:rPr lang="en-GB" sz="1400" dirty="0">
                <a:solidFill>
                  <a:srgbClr val="0000CC"/>
                </a:solidFill>
              </a:rPr>
              <a:t>, Y. F. </a:t>
            </a:r>
            <a:r>
              <a:rPr lang="en-GB" sz="1400" dirty="0" err="1">
                <a:solidFill>
                  <a:srgbClr val="0000CC"/>
                </a:solidFill>
              </a:rPr>
              <a:t>Niu</a:t>
            </a:r>
            <a:r>
              <a:rPr lang="en-GB" sz="1400" dirty="0">
                <a:solidFill>
                  <a:srgbClr val="0000CC"/>
                </a:solidFill>
              </a:rPr>
              <a:t>, N. </a:t>
            </a:r>
            <a:r>
              <a:rPr lang="en-GB" sz="1400" dirty="0" err="1">
                <a:solidFill>
                  <a:srgbClr val="0000CC"/>
                </a:solidFill>
              </a:rPr>
              <a:t>Paar</a:t>
            </a:r>
            <a:r>
              <a:rPr lang="en-GB" sz="1400" dirty="0">
                <a:solidFill>
                  <a:srgbClr val="0000CC"/>
                </a:solidFill>
              </a:rPr>
              <a:t>, PRC 104, 054318 (2021)</a:t>
            </a:r>
          </a:p>
          <a:p>
            <a:endParaRPr lang="en-GB" sz="1400" dirty="0">
              <a:solidFill>
                <a:srgbClr val="0000CC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9163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CBA9-8EE4-1D4F-962F-E221957A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5" y="1309308"/>
            <a:ext cx="7947377" cy="5266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E41087-008A-7145-A77D-4C68F14D90CA}"/>
              </a:ext>
            </a:extLst>
          </p:cNvPr>
          <p:cNvSpPr/>
          <p:nvPr/>
        </p:nvSpPr>
        <p:spPr>
          <a:xfrm>
            <a:off x="1433689" y="97692"/>
            <a:ext cx="89972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EVOLUTION OF BETA-DECAY HALF LIVES IN STELLAR ENVIRONMENT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91090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50F9DB-8F64-2142-9EA0-06B5C319D378}"/>
                  </a:ext>
                </a:extLst>
              </p:cNvPr>
              <p:cNvSpPr/>
              <p:nvPr/>
            </p:nvSpPr>
            <p:spPr>
              <a:xfrm>
                <a:off x="887875" y="0"/>
                <a:ext cx="8808816" cy="669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HR" sz="1800" dirty="0">
                    <a:solidFill>
                      <a:schemeClr val="bg1"/>
                    </a:solidFill>
                  </a:rPr>
                  <a:t>Percentage change of the beta-decay half-lives at finite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en-US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HR" sz="1800" dirty="0">
                    <a:solidFill>
                      <a:schemeClr val="bg1"/>
                    </a:solidFill>
                  </a:rPr>
                  <a:t> and 10 with respect to zero temperature for density </a:t>
                </a:r>
                <a14:m>
                  <m:oMath xmlns:m="http://schemas.openxmlformats.org/officeDocument/2006/math">
                    <m:r>
                      <a:rPr lang="en-HR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sSub>
                      <m:sSubPr>
                        <m:ctrlPr>
                          <a:rPr lang="en-H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H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HR" sz="18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HR" sz="1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HR" sz="1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450F9DB-8F64-2142-9EA0-06B5C319D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875" y="0"/>
                <a:ext cx="8808816" cy="669992"/>
              </a:xfrm>
              <a:prstGeom prst="rect">
                <a:avLst/>
              </a:prstGeom>
              <a:blipFill>
                <a:blip r:embed="rId2"/>
                <a:stretch>
                  <a:fillRect l="-720" t="-3774" b="-9434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6998B00-A46D-EF44-9C83-91946596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75" y="669992"/>
            <a:ext cx="7921452" cy="60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58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897" y="713891"/>
            <a:ext cx="936104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/>
              </a:buClr>
              <a:buFont typeface="Arial"/>
              <a:buChar char="•"/>
              <a:defRPr/>
            </a:pPr>
            <a:endParaRPr lang="en-US" sz="1800" dirty="0">
              <a:latin typeface="Arial"/>
              <a:cs typeface="Arial"/>
            </a:endParaRPr>
          </a:p>
          <a:p>
            <a:pPr marL="342900" indent="-342900">
              <a:buClr>
                <a:schemeClr val="bg1"/>
              </a:buClr>
              <a:buFont typeface="Arial"/>
              <a:buChar char="•"/>
              <a:defRPr/>
            </a:pPr>
            <a:endParaRPr lang="en-US" sz="1800" dirty="0">
              <a:latin typeface="Arial"/>
              <a:cs typeface="Arial"/>
            </a:endParaRPr>
          </a:p>
          <a:p>
            <a:pPr marL="342900" indent="-342900">
              <a:buClr>
                <a:schemeClr val="bg1"/>
              </a:buClr>
              <a:buFont typeface="Arial"/>
              <a:buChar char="•"/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endParaRPr lang="ta-IN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latin typeface="Arial"/>
                <a:cs typeface="Arial"/>
              </a:rPr>
              <a:t>Include density dependent vertex functions. T</a:t>
            </a:r>
            <a:r>
              <a:rPr lang="ta-IN" sz="1600" dirty="0">
                <a:latin typeface="Arial"/>
                <a:cs typeface="Arial"/>
              </a:rPr>
              <a:t>he model parameters are constrained directly by </a:t>
            </a:r>
            <a:r>
              <a:rPr lang="en-US" sz="1600" dirty="0">
                <a:latin typeface="Arial"/>
                <a:cs typeface="Arial"/>
              </a:rPr>
              <a:t>many-body observables</a:t>
            </a:r>
            <a:r>
              <a:rPr lang="ta-IN" sz="1600" dirty="0">
                <a:latin typeface="Arial"/>
                <a:cs typeface="Arial"/>
              </a:rPr>
              <a:t> (masses, charge radii, </a:t>
            </a:r>
            <a:r>
              <a:rPr lang="ta-IN" sz="1600" dirty="0" err="1">
                <a:latin typeface="Arial"/>
                <a:cs typeface="Arial"/>
              </a:rPr>
              <a:t>pseudo-data</a:t>
            </a:r>
            <a:r>
              <a:rPr lang="ta-IN" sz="1600" dirty="0">
                <a:latin typeface="Arial"/>
                <a:cs typeface="Arial"/>
              </a:rPr>
              <a:t>,</a:t>
            </a:r>
            <a:r>
              <a:rPr lang="hr-HR" sz="1600" dirty="0">
                <a:latin typeface="Arial"/>
                <a:cs typeface="Arial"/>
              </a:rPr>
              <a:t> </a:t>
            </a:r>
            <a:r>
              <a:rPr lang="hr-HR" sz="1600" dirty="0" err="1">
                <a:latin typeface="Arial"/>
                <a:cs typeface="Arial"/>
              </a:rPr>
              <a:t>excitations</a:t>
            </a:r>
            <a:r>
              <a:rPr lang="hr-HR" sz="1600" dirty="0">
                <a:latin typeface="Arial"/>
                <a:cs typeface="Arial"/>
              </a:rPr>
              <a:t>,</a:t>
            </a:r>
            <a:r>
              <a:rPr lang="ta-IN" sz="1600" dirty="0">
                <a:latin typeface="Arial"/>
                <a:cs typeface="Arial"/>
              </a:rPr>
              <a:t> …)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Arial"/>
                <a:cs typeface="Arial"/>
              </a:rPr>
              <a:t>Nuclear (ground state) properties -  </a:t>
            </a:r>
            <a:r>
              <a:rPr lang="en-US" sz="1600" dirty="0">
                <a:latin typeface="Arial"/>
                <a:cs typeface="Arial"/>
              </a:rPr>
              <a:t>relativistic self-consistent mean-field framework for atomic nuclei	- Relativistic Hartree </a:t>
            </a:r>
            <a:r>
              <a:rPr lang="en-US" sz="1600" dirty="0" err="1">
                <a:latin typeface="Arial"/>
                <a:cs typeface="Arial"/>
              </a:rPr>
              <a:t>Bogoliubov</a:t>
            </a:r>
            <a:r>
              <a:rPr lang="en-US" sz="1600" dirty="0">
                <a:latin typeface="Arial"/>
                <a:cs typeface="Arial"/>
              </a:rPr>
              <a:t> (RHB) model </a:t>
            </a:r>
            <a:r>
              <a:rPr lang="en-US" sz="1200" dirty="0">
                <a:solidFill>
                  <a:srgbClr val="0000CC"/>
                </a:solidFill>
                <a:cs typeface="Arial" charset="0"/>
              </a:rPr>
              <a:t>T. </a:t>
            </a:r>
            <a:r>
              <a:rPr lang="en-US" sz="1200" dirty="0" err="1">
                <a:solidFill>
                  <a:srgbClr val="0000CC"/>
                </a:solidFill>
                <a:cs typeface="Arial" charset="0"/>
              </a:rPr>
              <a:t>Niksic</a:t>
            </a:r>
            <a:r>
              <a:rPr lang="en-US" sz="1200" dirty="0">
                <a:solidFill>
                  <a:srgbClr val="0000CC"/>
                </a:solidFill>
                <a:cs typeface="Arial" charset="0"/>
              </a:rPr>
              <a:t> et al., Comp. Phys. Comm.</a:t>
            </a:r>
            <a:r>
              <a:rPr lang="fr-FR" sz="1200" dirty="0">
                <a:solidFill>
                  <a:srgbClr val="0000CC"/>
                </a:solidFill>
              </a:rPr>
              <a:t> 185, 1808 (2014).</a:t>
            </a:r>
            <a:endParaRPr lang="en-US" sz="1200" dirty="0"/>
          </a:p>
          <a:p>
            <a:pPr>
              <a:defRPr/>
            </a:pP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Arial"/>
                <a:cs typeface="Arial"/>
              </a:rPr>
              <a:t>Nuclear excitations - 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In the </a:t>
            </a:r>
            <a:r>
              <a:rPr lang="ta-IN" sz="1600" dirty="0">
                <a:solidFill>
                  <a:srgbClr val="000000"/>
                </a:solidFill>
                <a:latin typeface="Arial"/>
                <a:cs typeface="Arial"/>
              </a:rPr>
              <a:t>small amplitude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limit, self-consistent relativistic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quasiparticl</a:t>
            </a:r>
            <a:r>
              <a:rPr lang="ta-IN" sz="1600" dirty="0">
                <a:solidFill>
                  <a:srgbClr val="000000"/>
                </a:solidFill>
                <a:latin typeface="Arial"/>
                <a:cs typeface="Arial"/>
              </a:rPr>
              <a:t>e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random phase approximation (RQRPA) </a:t>
            </a:r>
          </a:p>
          <a:p>
            <a:pPr marL="342900" lvl="0" indent="-342900">
              <a:buFont typeface="Arial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Arial"/>
                <a:cs typeface="Arial"/>
              </a:rPr>
              <a:t>Finite temperature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effects are included in the finite-temperature RHB+RQRPA models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sz="1200" dirty="0">
                <a:solidFill>
                  <a:srgbClr val="000099"/>
                </a:solidFill>
                <a:latin typeface="Arial"/>
                <a:cs typeface="Arial"/>
              </a:rPr>
              <a:t>E. </a:t>
            </a:r>
            <a:r>
              <a:rPr lang="en-US" sz="1200" dirty="0" err="1">
                <a:solidFill>
                  <a:srgbClr val="000099"/>
                </a:solidFill>
                <a:latin typeface="Arial"/>
                <a:cs typeface="Arial"/>
              </a:rPr>
              <a:t>Yuksel</a:t>
            </a:r>
            <a:r>
              <a:rPr lang="en-US" sz="1200" dirty="0">
                <a:solidFill>
                  <a:srgbClr val="000099"/>
                </a:solidFill>
                <a:latin typeface="Arial"/>
                <a:cs typeface="Arial"/>
              </a:rPr>
              <a:t>, N.P., G. Colo, E. Khan, and Y. F. </a:t>
            </a:r>
            <a:r>
              <a:rPr lang="en-US" sz="1200" dirty="0" err="1">
                <a:solidFill>
                  <a:srgbClr val="000099"/>
                </a:solidFill>
                <a:latin typeface="Arial"/>
                <a:cs typeface="Arial"/>
              </a:rPr>
              <a:t>Niu</a:t>
            </a:r>
            <a:r>
              <a:rPr lang="en-US" sz="1200" dirty="0">
                <a:solidFill>
                  <a:srgbClr val="000099"/>
                </a:solidFill>
                <a:latin typeface="Arial"/>
                <a:cs typeface="Arial"/>
              </a:rPr>
              <a:t>, PRC 101, 044305 (2020).</a:t>
            </a:r>
          </a:p>
          <a:p>
            <a:pPr>
              <a:defRPr/>
            </a:pPr>
            <a:r>
              <a:rPr lang="en-HR" sz="1200" dirty="0">
                <a:solidFill>
                  <a:srgbClr val="0000CC"/>
                </a:solidFill>
              </a:rPr>
              <a:t>	A. Ravlić, E. Yuksel, T. Nikšić, N.P., Nature Communications 14, 4834 (2023), </a:t>
            </a:r>
          </a:p>
          <a:p>
            <a:pPr>
              <a:defRPr/>
            </a:pPr>
            <a:endParaRPr lang="en-US" sz="1200" dirty="0">
              <a:solidFill>
                <a:srgbClr val="000099"/>
              </a:solidFill>
              <a:latin typeface="Arial"/>
              <a:cs typeface="Arial"/>
            </a:endParaRPr>
          </a:p>
          <a:p>
            <a:pPr>
              <a:defRPr/>
            </a:pPr>
            <a:endParaRPr lang="en-US" sz="1200" dirty="0">
              <a:solidFill>
                <a:srgbClr val="000099"/>
              </a:solidFill>
              <a:latin typeface="Arial"/>
              <a:cs typeface="Arial"/>
            </a:endParaRPr>
          </a:p>
          <a:p>
            <a:pPr marL="342900" lvl="0" indent="-342900">
              <a:buFont typeface="Arial"/>
              <a:buChar char="•"/>
              <a:defRPr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29143" y="1164814"/>
            <a:ext cx="9721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r-HR" sz="1600" dirty="0">
                <a:solidFill>
                  <a:srgbClr val="0000CC"/>
                </a:solidFill>
                <a:cs typeface="Arial" charset="0"/>
              </a:rPr>
              <a:t>i) Nucleons are Dirac particles coupled 	       	           ii) Four-fermion contact interaction</a:t>
            </a:r>
          </a:p>
          <a:p>
            <a:pPr eaLnBrk="1" hangingPunct="1"/>
            <a:r>
              <a:rPr lang="hr-HR" sz="1600" dirty="0">
                <a:solidFill>
                  <a:srgbClr val="0000CC"/>
                </a:solidFill>
                <a:cs typeface="Arial" charset="0"/>
              </a:rPr>
              <a:t>by</a:t>
            </a:r>
            <a:r>
              <a:rPr lang="en-US" sz="1600" dirty="0">
                <a:solidFill>
                  <a:srgbClr val="0000CC"/>
                </a:solidFill>
                <a:cs typeface="Arial" charset="0"/>
              </a:rPr>
              <a:t> the</a:t>
            </a:r>
            <a:r>
              <a:rPr lang="hr-HR" sz="1600" dirty="0">
                <a:solidFill>
                  <a:srgbClr val="0000CC"/>
                </a:solidFill>
                <a:cs typeface="Arial" charset="0"/>
              </a:rPr>
              <a:t> exchange mesons and the photon</a:t>
            </a:r>
            <a:r>
              <a:rPr lang="en-US" sz="1600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hr-HR" sz="1600" dirty="0">
                <a:solidFill>
                  <a:srgbClr val="0000CC"/>
                </a:solidFill>
                <a:cs typeface="Arial" charset="0"/>
              </a:rPr>
              <a:t>field </a:t>
            </a:r>
            <a:r>
              <a:rPr lang="en-US" sz="1600" dirty="0">
                <a:solidFill>
                  <a:schemeClr val="bg1"/>
                </a:solidFill>
              </a:rPr>
              <a:t>T                    </a:t>
            </a:r>
            <a:r>
              <a:rPr lang="en-US" sz="1600" dirty="0">
                <a:solidFill>
                  <a:srgbClr val="0000CC"/>
                </a:solidFill>
              </a:rPr>
              <a:t>(Point-coupling model)</a:t>
            </a:r>
            <a:endParaRPr lang="hr-HR" sz="16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91" y="1884894"/>
            <a:ext cx="3071109" cy="96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36671" y="687358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rgbClr val="CC3300"/>
                </a:solidFill>
                <a:latin typeface="Albertus Extra Bold" charset="0"/>
              </a:rPr>
              <a:t>RELATIVISTIC NUCLEAR ENERGY DENSITY FUNCTIONAL (EDF)  </a:t>
            </a:r>
          </a:p>
        </p:txBody>
      </p:sp>
      <p:pic>
        <p:nvPicPr>
          <p:cNvPr id="9" name="Picture 1" descr="AtomicNucle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7" y="1114001"/>
            <a:ext cx="753036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6329743" y="1956902"/>
            <a:ext cx="2936875" cy="806450"/>
            <a:chOff x="1418" y="905"/>
            <a:chExt cx="1351" cy="508"/>
          </a:xfrm>
        </p:grpSpPr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2487" y="1108"/>
              <a:ext cx="13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>
                  <a:cs typeface="Arial" charset="0"/>
                </a:rPr>
                <a:t>ρ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418" y="1120"/>
              <a:ext cx="135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>
                  <a:cs typeface="Arial" charset="0"/>
                </a:rPr>
                <a:t>σ</a:t>
              </a: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1948" y="1097"/>
              <a:ext cx="13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 dirty="0">
                  <a:cs typeface="Arial" charset="0"/>
                </a:rPr>
                <a:t>ω</a:t>
              </a:r>
            </a:p>
          </p:txBody>
        </p:sp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1465" y="930"/>
              <a:ext cx="253" cy="483"/>
              <a:chOff x="1282" y="1207"/>
              <a:chExt cx="509" cy="888"/>
            </a:xfrm>
          </p:grpSpPr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 flipH="1">
                <a:off x="1292" y="1207"/>
                <a:ext cx="501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Oval 17"/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1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AutoShape 18"/>
              <p:cNvSpPr>
                <a:spLocks noChangeArrowheads="1"/>
              </p:cNvSpPr>
              <p:nvPr/>
            </p:nvSpPr>
            <p:spPr bwMode="auto">
              <a:xfrm rot="1800000">
                <a:off x="1616" y="1380"/>
                <a:ext cx="94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AutoShape 19"/>
              <p:cNvSpPr>
                <a:spLocks noChangeArrowheads="1"/>
              </p:cNvSpPr>
              <p:nvPr/>
            </p:nvSpPr>
            <p:spPr bwMode="auto">
              <a:xfrm rot="19800000">
                <a:off x="1339" y="1380"/>
                <a:ext cx="95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>
                <a:off x="1280" y="1238"/>
                <a:ext cx="513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" name="AutoShape 21"/>
              <p:cNvSpPr>
                <a:spLocks noChangeArrowheads="1"/>
              </p:cNvSpPr>
              <p:nvPr/>
            </p:nvSpPr>
            <p:spPr bwMode="auto">
              <a:xfrm rot="19800000">
                <a:off x="1611" y="1823"/>
                <a:ext cx="94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" name="AutoShape 22"/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5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" name="Group 23"/>
            <p:cNvGrpSpPr>
              <a:grpSpLocks/>
            </p:cNvGrpSpPr>
            <p:nvPr/>
          </p:nvGrpSpPr>
          <p:grpSpPr bwMode="auto">
            <a:xfrm>
              <a:off x="1983" y="905"/>
              <a:ext cx="252" cy="483"/>
              <a:chOff x="1282" y="1207"/>
              <a:chExt cx="509" cy="888"/>
            </a:xfrm>
          </p:grpSpPr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 flipH="1">
                <a:off x="1293" y="1207"/>
                <a:ext cx="500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AutoShape 26"/>
              <p:cNvSpPr>
                <a:spLocks noChangeArrowheads="1"/>
              </p:cNvSpPr>
              <p:nvPr/>
            </p:nvSpPr>
            <p:spPr bwMode="auto">
              <a:xfrm rot="1800000">
                <a:off x="1616" y="1380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AutoShape 27"/>
              <p:cNvSpPr>
                <a:spLocks noChangeArrowheads="1"/>
              </p:cNvSpPr>
              <p:nvPr/>
            </p:nvSpPr>
            <p:spPr bwMode="auto">
              <a:xfrm rot="19800000">
                <a:off x="1340" y="1380"/>
                <a:ext cx="93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1282" y="1238"/>
                <a:ext cx="509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AutoShape 29"/>
              <p:cNvSpPr>
                <a:spLocks noChangeArrowheads="1"/>
              </p:cNvSpPr>
              <p:nvPr/>
            </p:nvSpPr>
            <p:spPr bwMode="auto">
              <a:xfrm rot="19800000">
                <a:off x="1610" y="1823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AutoShape 30"/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6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6" name="Group 31"/>
            <p:cNvGrpSpPr>
              <a:grpSpLocks/>
            </p:cNvGrpSpPr>
            <p:nvPr/>
          </p:nvGrpSpPr>
          <p:grpSpPr bwMode="auto">
            <a:xfrm>
              <a:off x="2517" y="922"/>
              <a:ext cx="252" cy="483"/>
              <a:chOff x="1282" y="1207"/>
              <a:chExt cx="509" cy="888"/>
            </a:xfrm>
          </p:grpSpPr>
          <p:sp>
            <p:nvSpPr>
              <p:cNvPr id="17" name="Line 32"/>
              <p:cNvSpPr>
                <a:spLocks noChangeShapeType="1"/>
              </p:cNvSpPr>
              <p:nvPr/>
            </p:nvSpPr>
            <p:spPr bwMode="auto">
              <a:xfrm flipH="1">
                <a:off x="1292" y="1207"/>
                <a:ext cx="499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" name="Oval 33"/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AutoShape 34"/>
              <p:cNvSpPr>
                <a:spLocks noChangeArrowheads="1"/>
              </p:cNvSpPr>
              <p:nvPr/>
            </p:nvSpPr>
            <p:spPr bwMode="auto">
              <a:xfrm rot="1800000">
                <a:off x="1615" y="1380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AutoShape 35"/>
              <p:cNvSpPr>
                <a:spLocks noChangeArrowheads="1"/>
              </p:cNvSpPr>
              <p:nvPr/>
            </p:nvSpPr>
            <p:spPr bwMode="auto">
              <a:xfrm rot="19800000">
                <a:off x="1340" y="1380"/>
                <a:ext cx="93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Line 36"/>
              <p:cNvSpPr>
                <a:spLocks noChangeShapeType="1"/>
              </p:cNvSpPr>
              <p:nvPr/>
            </p:nvSpPr>
            <p:spPr bwMode="auto">
              <a:xfrm>
                <a:off x="1281" y="1238"/>
                <a:ext cx="509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" name="AutoShape 37"/>
              <p:cNvSpPr>
                <a:spLocks noChangeArrowheads="1"/>
              </p:cNvSpPr>
              <p:nvPr/>
            </p:nvSpPr>
            <p:spPr bwMode="auto">
              <a:xfrm rot="19800000">
                <a:off x="1610" y="1823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AutoShape 38"/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6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261D81A-FD45-844E-8C55-DFFE9B2B2F29}"/>
              </a:ext>
            </a:extLst>
          </p:cNvPr>
          <p:cNvSpPr/>
          <p:nvPr/>
        </p:nvSpPr>
        <p:spPr>
          <a:xfrm>
            <a:off x="3836352" y="112191"/>
            <a:ext cx="27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THEORY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2FE63-AEAF-0F00-F621-B9C12A1FFCF7}"/>
              </a:ext>
            </a:extLst>
          </p:cNvPr>
          <p:cNvSpPr txBox="1"/>
          <p:nvPr/>
        </p:nvSpPr>
        <p:spPr>
          <a:xfrm>
            <a:off x="929143" y="5985976"/>
            <a:ext cx="758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→ static and dynamic properties of atomic nuclei across the nuclide map</a:t>
            </a:r>
            <a:endParaRPr lang="en-HR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7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E6EB08C-A7B5-4FEE-BD85-BC88F5331151}"/>
              </a:ext>
            </a:extLst>
          </p:cNvPr>
          <p:cNvSpPr/>
          <p:nvPr/>
        </p:nvSpPr>
        <p:spPr bwMode="auto">
          <a:xfrm>
            <a:off x="1728486" y="757970"/>
            <a:ext cx="5931098" cy="707794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3F2591-5E10-4562-8C2A-B55E92A651FE}"/>
              </a:ext>
            </a:extLst>
          </p:cNvPr>
          <p:cNvSpPr txBox="1"/>
          <p:nvPr/>
        </p:nvSpPr>
        <p:spPr>
          <a:xfrm>
            <a:off x="1977342" y="126407"/>
            <a:ext cx="7928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GLOBAL NUCLEAR PROPERTIES AT FINITE TEMPERATURE</a:t>
            </a:r>
          </a:p>
        </p:txBody>
      </p:sp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2C1C0D5-5251-09ED-99B7-7ED6E0408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2425805"/>
            <a:ext cx="7772400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AE24BE-BE37-27D7-F376-39C10AB8B1F9}"/>
              </a:ext>
            </a:extLst>
          </p:cNvPr>
          <p:cNvSpPr txBox="1"/>
          <p:nvPr/>
        </p:nvSpPr>
        <p:spPr>
          <a:xfrm>
            <a:off x="470209" y="790838"/>
            <a:ext cx="92425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HR" sz="1800" dirty="0">
                <a:solidFill>
                  <a:srgbClr val="C00000"/>
                </a:solidFill>
              </a:rPr>
              <a:t>How the nuclear properties evolve with increasing temperature across the nuclide chart?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DE886-7087-5CF3-374C-786714130C1B}"/>
              </a:ext>
            </a:extLst>
          </p:cNvPr>
          <p:cNvSpPr txBox="1"/>
          <p:nvPr/>
        </p:nvSpPr>
        <p:spPr>
          <a:xfrm>
            <a:off x="662548" y="1267584"/>
            <a:ext cx="8062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R</a:t>
            </a:r>
            <a:r>
              <a:rPr lang="en-GB" sz="1600" dirty="0">
                <a:effectLst/>
                <a:latin typeface="Helvetica" pitchFamily="2" charset="0"/>
              </a:rPr>
              <a:t>elativistic Hartree-</a:t>
            </a:r>
            <a:r>
              <a:rPr lang="en-GB" sz="1600" dirty="0" err="1">
                <a:effectLst/>
                <a:latin typeface="Helvetica" pitchFamily="2" charset="0"/>
              </a:rPr>
              <a:t>Bogoliubov</a:t>
            </a:r>
            <a:r>
              <a:rPr lang="en-GB" sz="1600" dirty="0">
                <a:effectLst/>
                <a:latin typeface="Helvetica" pitchFamily="2" charset="0"/>
              </a:rPr>
              <a:t> (RHB) model </a:t>
            </a:r>
            <a:r>
              <a:rPr lang="en-GB" sz="1600" dirty="0">
                <a:latin typeface="Helvetica" pitchFamily="2" charset="0"/>
              </a:rPr>
              <a:t>with </a:t>
            </a:r>
            <a:r>
              <a:rPr lang="en-GB" sz="1600" dirty="0">
                <a:effectLst/>
                <a:latin typeface="Helvetica" pitchFamily="2" charset="0"/>
              </a:rPr>
              <a:t>finite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I</a:t>
            </a:r>
            <a:r>
              <a:rPr lang="en-GB" sz="1600" dirty="0">
                <a:effectLst/>
                <a:latin typeface="Helvetica" pitchFamily="2" charset="0"/>
              </a:rPr>
              <a:t>ncluding the nuclear deformation, pairing correlation effects,</a:t>
            </a:r>
            <a:r>
              <a:rPr lang="en-GB" sz="1600" dirty="0">
                <a:latin typeface="Helvetica" pitchFamily="2" charset="0"/>
              </a:rPr>
              <a:t> </a:t>
            </a:r>
            <a:r>
              <a:rPr lang="en-GB" sz="1600" dirty="0">
                <a:effectLst/>
                <a:latin typeface="Helvetica" pitchFamily="2" charset="0"/>
              </a:rPr>
              <a:t>and treatment of nucleon states in the continuum.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BEB63-3C46-44B2-56DD-78199552B90B}"/>
              </a:ext>
            </a:extLst>
          </p:cNvPr>
          <p:cNvSpPr txBox="1"/>
          <p:nvPr/>
        </p:nvSpPr>
        <p:spPr>
          <a:xfrm>
            <a:off x="7553927" y="3142526"/>
            <a:ext cx="1809992" cy="1569660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r>
              <a:rPr lang="en-HR" sz="1600" dirty="0"/>
              <a:t>The evolution of </a:t>
            </a:r>
          </a:p>
          <a:p>
            <a:r>
              <a:rPr lang="en-GB" sz="1600" dirty="0"/>
              <a:t>n</a:t>
            </a:r>
            <a:r>
              <a:rPr lang="en-HR" sz="1600" dirty="0"/>
              <a:t>uclear </a:t>
            </a:r>
            <a:r>
              <a:rPr lang="en-GB" sz="1600" dirty="0"/>
              <a:t>b</a:t>
            </a:r>
            <a:r>
              <a:rPr lang="en-HR" sz="1600" dirty="0"/>
              <a:t>inding </a:t>
            </a:r>
          </a:p>
          <a:p>
            <a:r>
              <a:rPr lang="en-HR" sz="1600" dirty="0"/>
              <a:t>energies for </a:t>
            </a:r>
          </a:p>
          <a:p>
            <a:r>
              <a:rPr lang="en-HR" sz="1600" dirty="0"/>
              <a:t>temperatures</a:t>
            </a:r>
          </a:p>
          <a:p>
            <a:r>
              <a:rPr lang="en-HR" sz="1600" dirty="0">
                <a:solidFill>
                  <a:srgbClr val="C00000"/>
                </a:solidFill>
              </a:rPr>
              <a:t>T = 0 - 2 MeV </a:t>
            </a:r>
          </a:p>
          <a:p>
            <a:r>
              <a:rPr lang="en-HR" sz="1600" dirty="0">
                <a:solidFill>
                  <a:srgbClr val="7030A0"/>
                </a:solidFill>
              </a:rPr>
              <a:t>(0 - 2.3*10</a:t>
            </a:r>
            <a:r>
              <a:rPr lang="en-HR" sz="1600" baseline="30000" dirty="0">
                <a:solidFill>
                  <a:srgbClr val="7030A0"/>
                </a:solidFill>
              </a:rPr>
              <a:t>10</a:t>
            </a:r>
            <a:r>
              <a:rPr lang="en-HR" sz="1600" dirty="0">
                <a:solidFill>
                  <a:srgbClr val="7030A0"/>
                </a:solidFill>
              </a:rPr>
              <a:t> 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A14FD-DD9C-487D-2968-93F0FE72CCFF}"/>
              </a:ext>
            </a:extLst>
          </p:cNvPr>
          <p:cNvSpPr txBox="1"/>
          <p:nvPr/>
        </p:nvSpPr>
        <p:spPr>
          <a:xfrm>
            <a:off x="1249101" y="2434732"/>
            <a:ext cx="502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b="1" dirty="0">
                <a:solidFill>
                  <a:srgbClr val="C00000"/>
                </a:solidFill>
              </a:rPr>
              <a:t>NUCLIDE CHART AT FINITE 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22B1E-81D7-AD38-3224-B326CAD86FE9}"/>
              </a:ext>
            </a:extLst>
          </p:cNvPr>
          <p:cNvSpPr txBox="1"/>
          <p:nvPr/>
        </p:nvSpPr>
        <p:spPr>
          <a:xfrm>
            <a:off x="1817741" y="6411631"/>
            <a:ext cx="89182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HR" sz="1200" dirty="0">
                <a:solidFill>
                  <a:srgbClr val="0000CC"/>
                </a:solidFill>
              </a:rPr>
              <a:t>A. Ravlić, E. Yuksel, T. Nikšić, N.P., Nature Communications 14, 4834 (2023), </a:t>
            </a:r>
          </a:p>
        </p:txBody>
      </p:sp>
    </p:spTree>
    <p:extLst>
      <p:ext uri="{BB962C8B-B14F-4D97-AF65-F5344CB8AC3E}">
        <p14:creationId xmlns:p14="http://schemas.microsoft.com/office/powerpoint/2010/main" val="348995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a number of particles&#10;&#10;Description automatically generated">
            <a:extLst>
              <a:ext uri="{FF2B5EF4-FFF2-40B4-BE49-F238E27FC236}">
                <a16:creationId xmlns:a16="http://schemas.microsoft.com/office/drawing/2014/main" id="{6F828E21-6652-A66F-61DA-223580F85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99" y="1488067"/>
            <a:ext cx="7992254" cy="3996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6AD83-C754-C931-F026-909BEE64F7E5}"/>
              </a:ext>
            </a:extLst>
          </p:cNvPr>
          <p:cNvSpPr txBox="1"/>
          <p:nvPr/>
        </p:nvSpPr>
        <p:spPr>
          <a:xfrm>
            <a:off x="2083442" y="129823"/>
            <a:ext cx="8877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GLOBAL NUCLEAR PROPERTIES AT FINITE TEMPERATURE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5A080-D33B-63F4-3F57-3CB69077D17A}"/>
              </a:ext>
            </a:extLst>
          </p:cNvPr>
          <p:cNvSpPr txBox="1"/>
          <p:nvPr/>
        </p:nvSpPr>
        <p:spPr>
          <a:xfrm>
            <a:off x="703626" y="745742"/>
            <a:ext cx="824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effectLst/>
                <a:latin typeface="Arial" panose="020B0604020202020204" pitchFamily="34" charset="0"/>
              </a:rPr>
              <a:t>The temperature evolution of the </a:t>
            </a:r>
            <a:r>
              <a:rPr lang="en-GB" sz="1600" dirty="0" err="1">
                <a:effectLst/>
                <a:latin typeface="Arial" panose="020B0604020202020204" pitchFamily="34" charset="0"/>
              </a:rPr>
              <a:t>isoscalar</a:t>
            </a:r>
            <a:r>
              <a:rPr lang="en-GB" sz="1600" dirty="0">
                <a:effectLst/>
                <a:latin typeface="Arial" panose="020B0604020202020204" pitchFamily="34" charset="0"/>
              </a:rPr>
              <a:t> quadrupole deformation </a:t>
            </a:r>
            <a:r>
              <a:rPr lang="el-GR" sz="1600" dirty="0">
                <a:effectLst/>
                <a:latin typeface="Arial" panose="020B0604020202020204" pitchFamily="34" charset="0"/>
              </a:rPr>
              <a:t>β</a:t>
            </a:r>
            <a:r>
              <a:rPr lang="el-GR" sz="1600" dirty="0">
                <a:effectLst/>
                <a:latin typeface="Courier New" panose="02070309020205020404" pitchFamily="49" charset="0"/>
              </a:rPr>
              <a:t>2 </a:t>
            </a:r>
            <a:r>
              <a:rPr lang="en-GB" sz="1600" dirty="0">
                <a:effectLst/>
                <a:latin typeface="Arial" panose="020B0604020202020204" pitchFamily="34" charset="0"/>
              </a:rPr>
              <a:t>for T = 0 - 2 MeV,</a:t>
            </a:r>
          </a:p>
          <a:p>
            <a:r>
              <a:rPr lang="en-GB" sz="1600" dirty="0">
                <a:effectLst/>
                <a:latin typeface="Arial" panose="020B0604020202020204" pitchFamily="34" charset="0"/>
              </a:rPr>
              <a:t> calculated with</a:t>
            </a:r>
            <a:r>
              <a:rPr lang="en-GB" sz="1600" dirty="0">
                <a:latin typeface="Arial" panose="020B0604020202020204" pitchFamily="34" charset="0"/>
              </a:rPr>
              <a:t> the</a:t>
            </a:r>
            <a:r>
              <a:rPr lang="en-GB" sz="1600" dirty="0">
                <a:effectLst/>
                <a:latin typeface="Arial" panose="020B0604020202020204" pitchFamily="34" charset="0"/>
              </a:rPr>
              <a:t> DD-PC1 functional</a:t>
            </a:r>
            <a:endParaRPr lang="en-H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E2A16-01FB-21F2-7B15-56C41112D24B}"/>
              </a:ext>
            </a:extLst>
          </p:cNvPr>
          <p:cNvSpPr txBox="1"/>
          <p:nvPr/>
        </p:nvSpPr>
        <p:spPr>
          <a:xfrm>
            <a:off x="520534" y="5607807"/>
            <a:ext cx="4252782" cy="830997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With temperature increase, shape-phase transitions occur from deformed nuclei toward spherical shapes.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C2BB0-3148-65F4-4C52-94EEA673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706" y="1345122"/>
            <a:ext cx="2462951" cy="386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3800A-467C-E5C0-9A54-0A34A44CB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91" y="1355306"/>
            <a:ext cx="2462951" cy="431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5B9B0-ECF8-9B89-02D6-E46A0D0CF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632" y="1434470"/>
            <a:ext cx="1234850" cy="233914"/>
          </a:xfrm>
          <a:prstGeom prst="rect">
            <a:avLst/>
          </a:prstGeom>
        </p:spPr>
      </p:pic>
      <p:pic>
        <p:nvPicPr>
          <p:cNvPr id="13" name="Picture 12" descr="A blue oval with black squares&#10;&#10;Description automatically generated">
            <a:extLst>
              <a:ext uri="{FF2B5EF4-FFF2-40B4-BE49-F238E27FC236}">
                <a16:creationId xmlns:a16="http://schemas.microsoft.com/office/drawing/2014/main" id="{57417C43-631C-AD67-DA2C-C268509A6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31" y="1825934"/>
            <a:ext cx="626203" cy="999394"/>
          </a:xfrm>
          <a:prstGeom prst="rect">
            <a:avLst/>
          </a:prstGeom>
        </p:spPr>
      </p:pic>
      <p:pic>
        <p:nvPicPr>
          <p:cNvPr id="15" name="Picture 14" descr="A yellow and black circle with a dotted line&#10;&#10;Description automatically generated">
            <a:extLst>
              <a:ext uri="{FF2B5EF4-FFF2-40B4-BE49-F238E27FC236}">
                <a16:creationId xmlns:a16="http://schemas.microsoft.com/office/drawing/2014/main" id="{B7D8E5FA-230E-DF5D-214D-ED6B0442A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758" y="3245393"/>
            <a:ext cx="740100" cy="740100"/>
          </a:xfrm>
          <a:prstGeom prst="rect">
            <a:avLst/>
          </a:prstGeom>
        </p:spPr>
      </p:pic>
      <p:pic>
        <p:nvPicPr>
          <p:cNvPr id="17" name="Picture 16" descr="A red oval object with black lines&#10;&#10;Description automatically generated">
            <a:extLst>
              <a:ext uri="{FF2B5EF4-FFF2-40B4-BE49-F238E27FC236}">
                <a16:creationId xmlns:a16="http://schemas.microsoft.com/office/drawing/2014/main" id="{BB18148F-B1C9-0878-F286-2D919C0973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337" y="4601703"/>
            <a:ext cx="1034941" cy="628357"/>
          </a:xfrm>
          <a:prstGeom prst="rect">
            <a:avLst/>
          </a:prstGeom>
        </p:spPr>
      </p:pic>
      <p:pic>
        <p:nvPicPr>
          <p:cNvPr id="2" name="Picture 1" descr="A blue circle with black lines and arrows&#10;&#10;Description automatically generated">
            <a:extLst>
              <a:ext uri="{FF2B5EF4-FFF2-40B4-BE49-F238E27FC236}">
                <a16:creationId xmlns:a16="http://schemas.microsoft.com/office/drawing/2014/main" id="{C95A0721-BE18-AD83-D094-40494BA24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587" y="5616955"/>
            <a:ext cx="1452694" cy="6565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CC9C73-AF1E-B22C-911A-55934E511959}"/>
              </a:ext>
            </a:extLst>
          </p:cNvPr>
          <p:cNvSpPr txBox="1"/>
          <p:nvPr/>
        </p:nvSpPr>
        <p:spPr>
          <a:xfrm>
            <a:off x="4953000" y="5607807"/>
            <a:ext cx="3302337" cy="830997"/>
          </a:xfrm>
          <a:prstGeom prst="rect">
            <a:avLst/>
          </a:prstGeom>
          <a:solidFill>
            <a:srgbClr val="FFE7B7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At critical temperature a phase transition occurs from the superfluid to a normal state</a:t>
            </a:r>
            <a:endParaRPr lang="en-HR" sz="1600" dirty="0"/>
          </a:p>
        </p:txBody>
      </p:sp>
    </p:spTree>
    <p:extLst>
      <p:ext uri="{BB962C8B-B14F-4D97-AF65-F5344CB8AC3E}">
        <p14:creationId xmlns:p14="http://schemas.microsoft.com/office/powerpoint/2010/main" val="216494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A290B-7BC3-2AC9-8E1F-9FC555FAC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19" y="2328349"/>
            <a:ext cx="6944085" cy="28184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B11199-F7FF-D1E5-9CFC-9066B842B6BD}"/>
              </a:ext>
            </a:extLst>
          </p:cNvPr>
          <p:cNvSpPr txBox="1"/>
          <p:nvPr/>
        </p:nvSpPr>
        <p:spPr>
          <a:xfrm>
            <a:off x="587503" y="703126"/>
            <a:ext cx="6632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dirty="0">
                <a:solidFill>
                  <a:srgbClr val="C00000"/>
                </a:solidFill>
              </a:rPr>
              <a:t>How the nuclear drip lines evolve with temperature?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EB888-732A-4BE9-36F7-92B5A615C191}"/>
              </a:ext>
            </a:extLst>
          </p:cNvPr>
          <p:cNvSpPr txBox="1"/>
          <p:nvPr/>
        </p:nvSpPr>
        <p:spPr>
          <a:xfrm>
            <a:off x="1226916" y="129345"/>
            <a:ext cx="949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EXPANDING THE LIMITS OF NUCLEAR EXISTENCE WITH TEMPERATURE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CC1FD-07E5-289B-55B4-DF59A8D07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99" y="1235548"/>
            <a:ext cx="3053949" cy="230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6DE07-CD43-DA18-ADD2-AF67331DC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0" y="1685578"/>
            <a:ext cx="3066648" cy="2421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3993EB-A28A-3303-DCFB-0A2B46AF8623}"/>
              </a:ext>
            </a:extLst>
          </p:cNvPr>
          <p:cNvSpPr txBox="1"/>
          <p:nvPr/>
        </p:nvSpPr>
        <p:spPr>
          <a:xfrm>
            <a:off x="4809367" y="1201017"/>
            <a:ext cx="3023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</a:t>
            </a:r>
            <a:r>
              <a:rPr lang="en-HR" sz="1600" dirty="0"/>
              <a:t>wo-neutron separation energy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EB326-01AA-059B-E206-512FAFDFBC5B}"/>
              </a:ext>
            </a:extLst>
          </p:cNvPr>
          <p:cNvSpPr txBox="1"/>
          <p:nvPr/>
        </p:nvSpPr>
        <p:spPr>
          <a:xfrm>
            <a:off x="4809367" y="1637352"/>
            <a:ext cx="53301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600" dirty="0"/>
              <a:t>Two-proton separation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EAC2D-11CA-6F63-DC8A-B3E294AD54A4}"/>
              </a:ext>
            </a:extLst>
          </p:cNvPr>
          <p:cNvSpPr txBox="1"/>
          <p:nvPr/>
        </p:nvSpPr>
        <p:spPr>
          <a:xfrm>
            <a:off x="1875099" y="6417623"/>
            <a:ext cx="5769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HR" sz="1200" dirty="0">
                <a:solidFill>
                  <a:srgbClr val="0000CC"/>
                </a:solidFill>
              </a:rPr>
              <a:t>A. Ravlić, E. Yuksel, T. Nikšić, N.P., Nature Communications 14, 4834 (2023),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3E69-7FF2-1BCF-559E-4377F35CD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93" y="2654639"/>
            <a:ext cx="5461868" cy="20348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27D060-77FD-7671-C2CA-DFE23F898F39}"/>
              </a:ext>
            </a:extLst>
          </p:cNvPr>
          <p:cNvSpPr txBox="1"/>
          <p:nvPr/>
        </p:nvSpPr>
        <p:spPr>
          <a:xfrm>
            <a:off x="5736085" y="5171688"/>
            <a:ext cx="3874884" cy="830997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HR" sz="1600" dirty="0"/>
              <a:t>I</a:t>
            </a:r>
            <a:r>
              <a:rPr lang="hr-HR" sz="1600" dirty="0" err="1"/>
              <a:t>ncrease</a:t>
            </a:r>
            <a:r>
              <a:rPr lang="hr-HR" sz="1600" dirty="0"/>
              <a:t> </a:t>
            </a:r>
            <a:r>
              <a:rPr lang="hr-HR" sz="1600" dirty="0" err="1"/>
              <a:t>of</a:t>
            </a:r>
            <a:r>
              <a:rPr lang="hr-HR" sz="1600" dirty="0"/>
              <a:t> </a:t>
            </a:r>
            <a:r>
              <a:rPr lang="hr-HR" sz="1600" dirty="0" err="1"/>
              <a:t>the</a:t>
            </a:r>
            <a:r>
              <a:rPr lang="hr-HR" sz="1600" dirty="0"/>
              <a:t> </a:t>
            </a:r>
            <a:r>
              <a:rPr lang="hr-HR" sz="1600" dirty="0" err="1"/>
              <a:t>number</a:t>
            </a:r>
            <a:r>
              <a:rPr lang="hr-HR" sz="1600" dirty="0"/>
              <a:t> </a:t>
            </a:r>
            <a:r>
              <a:rPr lang="hr-HR" sz="1600" dirty="0" err="1"/>
              <a:t>of</a:t>
            </a:r>
            <a:r>
              <a:rPr lang="hr-HR" sz="1600" dirty="0"/>
              <a:t> </a:t>
            </a:r>
            <a:r>
              <a:rPr lang="hr-HR" sz="1600" dirty="0" err="1"/>
              <a:t>bound</a:t>
            </a:r>
            <a:r>
              <a:rPr lang="hr-HR" sz="1600" dirty="0"/>
              <a:t> </a:t>
            </a:r>
            <a:r>
              <a:rPr lang="en-GB" sz="1600" dirty="0"/>
              <a:t>n</a:t>
            </a:r>
            <a:r>
              <a:rPr lang="en-HR" sz="1600" dirty="0"/>
              <a:t>uclei in the nuclide map due </a:t>
            </a:r>
            <a:r>
              <a:rPr lang="en-GB" sz="1600" dirty="0"/>
              <a:t>to thermal quenching of the shell effects</a:t>
            </a:r>
            <a:endParaRPr lang="hr-HR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6AD6-862F-FCEF-89B9-6A5E169A9C02}"/>
              </a:ext>
            </a:extLst>
          </p:cNvPr>
          <p:cNvSpPr txBox="1"/>
          <p:nvPr/>
        </p:nvSpPr>
        <p:spPr>
          <a:xfrm>
            <a:off x="1067709" y="5374066"/>
            <a:ext cx="3874884" cy="584775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hr-HR" sz="1600" dirty="0" err="1"/>
              <a:t>The</a:t>
            </a:r>
            <a:r>
              <a:rPr lang="hr-HR" sz="1600" dirty="0"/>
              <a:t> </a:t>
            </a:r>
            <a:r>
              <a:rPr lang="hr-HR" sz="1600" dirty="0" err="1"/>
              <a:t>drip-lines</a:t>
            </a:r>
            <a:r>
              <a:rPr lang="hr-HR" sz="1600" dirty="0"/>
              <a:t> are </a:t>
            </a:r>
            <a:r>
              <a:rPr lang="hr-HR" sz="1600" dirty="0" err="1"/>
              <a:t>changing</a:t>
            </a:r>
            <a:r>
              <a:rPr lang="hr-HR" sz="1600" dirty="0"/>
              <a:t> </a:t>
            </a:r>
            <a:r>
              <a:rPr lang="hr-HR" sz="1600" dirty="0" err="1"/>
              <a:t>dynamically</a:t>
            </a:r>
            <a:r>
              <a:rPr lang="hr-HR" sz="1600" dirty="0"/>
              <a:t> </a:t>
            </a:r>
            <a:r>
              <a:rPr lang="hr-HR" sz="1600" dirty="0" err="1"/>
              <a:t>with</a:t>
            </a:r>
            <a:r>
              <a:rPr lang="hr-HR" sz="1600" dirty="0"/>
              <a:t> </a:t>
            </a:r>
            <a:r>
              <a:rPr lang="hr-HR" sz="1600" dirty="0" err="1"/>
              <a:t>the</a:t>
            </a:r>
            <a:r>
              <a:rPr lang="hr-HR" sz="1600" dirty="0"/>
              <a:t> temperature </a:t>
            </a:r>
            <a:r>
              <a:rPr lang="hr-HR" sz="1600" dirty="0" err="1"/>
              <a:t>increase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336095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66C63-9BA7-A9FA-6F7F-82538D86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93" y="1365811"/>
            <a:ext cx="3684519" cy="4635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7F19B-9D0E-9B91-A28F-06D3E7B9D051}"/>
              </a:ext>
            </a:extLst>
          </p:cNvPr>
          <p:cNvSpPr txBox="1"/>
          <p:nvPr/>
        </p:nvSpPr>
        <p:spPr>
          <a:xfrm>
            <a:off x="2916820" y="95099"/>
            <a:ext cx="4953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STELLAR ELECTRON CAPTURE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66133-AFDF-95B2-4AAD-6EC2B2939C90}"/>
              </a:ext>
            </a:extLst>
          </p:cNvPr>
          <p:cNvSpPr txBox="1"/>
          <p:nvPr/>
        </p:nvSpPr>
        <p:spPr>
          <a:xfrm>
            <a:off x="4340503" y="1148044"/>
            <a:ext cx="530562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The core of a massive star at the end of hydrostatic burning is stabilized by electron degeneracy pressure 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Electron capture </a:t>
            </a:r>
            <a:r>
              <a:rPr lang="en-US" sz="1600" dirty="0">
                <a:latin typeface="Arial"/>
                <a:cs typeface="Arial"/>
              </a:rPr>
              <a:t>(on protons and nuclei) reduces the number of electrons available for pressure support, initiates the gravitational collapse of the core of a massive star, triggering a supernova explosion</a:t>
            </a: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Arial"/>
                <a:cs typeface="Arial"/>
              </a:rPr>
              <a:t>Weak interaction process</a:t>
            </a:r>
            <a:r>
              <a:rPr lang="en-US" sz="1600" dirty="0">
                <a:latin typeface="Arial"/>
                <a:cs typeface="Arial"/>
              </a:rPr>
              <a:t>, occurs at finite temperature and at various densities depending on the stage of the stellar evolution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7ABA8-0D06-14D0-8B10-EC57B556AF28}"/>
              </a:ext>
            </a:extLst>
          </p:cNvPr>
          <p:cNvSpPr txBox="1"/>
          <p:nvPr/>
        </p:nvSpPr>
        <p:spPr>
          <a:xfrm>
            <a:off x="4780341" y="4370827"/>
            <a:ext cx="4766558" cy="830997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Finite-temperature proton-neutron relativistic QRPA (FT-PNRQRPA) is used for the description of relevant nuclear charge-exchange transitions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3C254C-BB94-4E13-4202-7ACC55A1F6DA}"/>
              </a:ext>
            </a:extLst>
          </p:cNvPr>
          <p:cNvSpPr txBox="1"/>
          <p:nvPr/>
        </p:nvSpPr>
        <p:spPr>
          <a:xfrm>
            <a:off x="1502125" y="6454838"/>
            <a:ext cx="88687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en-HR" sz="1200" dirty="0">
                <a:solidFill>
                  <a:srgbClr val="000099"/>
                </a:solidFill>
              </a:rPr>
              <a:t>A. Ravlić, E. Yuksel, Y. F. Niu, G. Colo, E. Khan, N. P., </a:t>
            </a:r>
            <a:r>
              <a:rPr lang="en-GB" sz="1200" dirty="0">
                <a:solidFill>
                  <a:srgbClr val="000099"/>
                </a:solidFill>
              </a:rPr>
              <a:t>PRC 102, 065804 (2020).</a:t>
            </a:r>
            <a:endParaRPr lang="en-US" sz="1200" u="sng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B627C3EB-4A25-A2F7-F895-18F111B3A423}"/>
              </a:ext>
            </a:extLst>
          </p:cNvPr>
          <p:cNvSpPr/>
          <p:nvPr/>
        </p:nvSpPr>
        <p:spPr bwMode="auto">
          <a:xfrm>
            <a:off x="4364835" y="5605530"/>
            <a:ext cx="879675" cy="457200"/>
          </a:xfrm>
          <a:prstGeom prst="stripedRightArrow">
            <a:avLst/>
          </a:prstGeom>
          <a:solidFill>
            <a:srgbClr val="D4E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B73DB6-BA56-20C5-8101-38F2FAF24E42}"/>
              </a:ext>
            </a:extLst>
          </p:cNvPr>
          <p:cNvSpPr txBox="1"/>
          <p:nvPr/>
        </p:nvSpPr>
        <p:spPr>
          <a:xfrm>
            <a:off x="6175448" y="5643665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/>
              <a:t>Electron capture cross sections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88F72E-1FE4-39FB-647C-8E46C7BA9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802" y="5671048"/>
            <a:ext cx="748157" cy="3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1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AFDCB-C986-E943-822F-3C954B30179D}"/>
              </a:ext>
            </a:extLst>
          </p:cNvPr>
          <p:cNvSpPr/>
          <p:nvPr/>
        </p:nvSpPr>
        <p:spPr>
          <a:xfrm>
            <a:off x="1701279" y="141970"/>
            <a:ext cx="7667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STELLAR ELECTRON CAPTURE CROSS SECTIONS AND RATES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06538-7BAB-B64D-B43E-045E27880ABF}"/>
              </a:ext>
            </a:extLst>
          </p:cNvPr>
          <p:cNvSpPr/>
          <p:nvPr/>
        </p:nvSpPr>
        <p:spPr>
          <a:xfrm>
            <a:off x="0" y="6093048"/>
            <a:ext cx="7480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en-HR" sz="1200" dirty="0">
                <a:solidFill>
                  <a:srgbClr val="000099"/>
                </a:solidFill>
              </a:rPr>
              <a:t>A. Ravlić, E. Yuksel, Y. F. Niu, G. Colo, E. Khan, N. P,</a:t>
            </a:r>
          </a:p>
          <a:p>
            <a:pPr lvl="1"/>
            <a:r>
              <a:rPr lang="en-HR" sz="1200" dirty="0">
                <a:solidFill>
                  <a:srgbClr val="000099"/>
                </a:solidFill>
              </a:rPr>
              <a:t> </a:t>
            </a:r>
            <a:r>
              <a:rPr lang="en-GB" sz="1200" dirty="0">
                <a:solidFill>
                  <a:srgbClr val="000099"/>
                </a:solidFill>
              </a:rPr>
              <a:t>PRC 102, 065804 (2020).</a:t>
            </a:r>
            <a:endParaRPr lang="en-US" sz="1200" u="sng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9BDAD-4C6B-72EE-DBD8-A7E220D65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21" y="2362434"/>
            <a:ext cx="2901256" cy="7413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B7D03C-B439-1BE9-E91A-AC860B5D451D}"/>
              </a:ext>
            </a:extLst>
          </p:cNvPr>
          <p:cNvSpPr txBox="1"/>
          <p:nvPr/>
        </p:nvSpPr>
        <p:spPr>
          <a:xfrm>
            <a:off x="385954" y="984984"/>
            <a:ext cx="4389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Electron capture </a:t>
            </a:r>
            <a:r>
              <a:rPr lang="en-US" sz="1800" b="0" dirty="0">
                <a:solidFill>
                  <a:srgbClr val="000099"/>
                </a:solidFill>
              </a:rPr>
              <a:t>is nuclear weak interaction process</a:t>
            </a:r>
          </a:p>
          <a:p>
            <a:endParaRPr lang="en-H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dirty="0">
                <a:solidFill>
                  <a:srgbClr val="000099"/>
                </a:solidFill>
              </a:rPr>
              <a:t>Weak interaction Hamiltonian: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74DD2-4C9B-4BC4-00FE-2105EEED1247}"/>
              </a:ext>
            </a:extLst>
          </p:cNvPr>
          <p:cNvSpPr txBox="1"/>
          <p:nvPr/>
        </p:nvSpPr>
        <p:spPr>
          <a:xfrm>
            <a:off x="108799" y="3429000"/>
            <a:ext cx="4568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dirty="0">
                <a:solidFill>
                  <a:srgbClr val="000099"/>
                </a:solidFill>
              </a:rPr>
              <a:t>Fermi golden rule to obtain the cross section: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91FA6D-74EB-9CB6-A562-E67BD4062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85" y="4006360"/>
            <a:ext cx="4517860" cy="5432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01CD9C-06A7-1F19-1384-2FE79A3F489E}"/>
              </a:ext>
            </a:extLst>
          </p:cNvPr>
          <p:cNvSpPr txBox="1"/>
          <p:nvPr/>
        </p:nvSpPr>
        <p:spPr>
          <a:xfrm>
            <a:off x="385954" y="4990509"/>
            <a:ext cx="49539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dirty="0">
                <a:solidFill>
                  <a:srgbClr val="000099"/>
                </a:solidFill>
              </a:rPr>
              <a:t>Transition matrix elements are calculated </a:t>
            </a:r>
          </a:p>
          <a:p>
            <a:r>
              <a:rPr lang="en-GB" sz="1600" dirty="0">
                <a:solidFill>
                  <a:srgbClr val="000099"/>
                </a:solidFill>
              </a:rPr>
              <a:t>using finite temperature relativistic proton-neutron QRPA (FT-PNRQRPA)</a:t>
            </a:r>
            <a:endParaRPr lang="en-HR" sz="1600" dirty="0">
              <a:solidFill>
                <a:srgbClr val="00009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7701F3-D622-B8BA-E6E8-07C50A0C7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757" y="2183011"/>
            <a:ext cx="4739014" cy="4397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D0A216-8475-A798-9F3B-C4763215A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4928" y="1381499"/>
            <a:ext cx="3750228" cy="93755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D0C472-C218-72E8-5657-96DECC3F0CCE}"/>
              </a:ext>
            </a:extLst>
          </p:cNvPr>
          <p:cNvSpPr/>
          <p:nvPr/>
        </p:nvSpPr>
        <p:spPr>
          <a:xfrm>
            <a:off x="4953000" y="700681"/>
            <a:ext cx="53047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Electron capture rates </a:t>
            </a:r>
            <a:r>
              <a:rPr lang="en-US" sz="1600" dirty="0">
                <a:solidFill>
                  <a:srgbClr val="000099"/>
                </a:solidFill>
              </a:rPr>
              <a:t>are obtained by folding</a:t>
            </a:r>
          </a:p>
          <a:p>
            <a:r>
              <a:rPr lang="en-US" sz="1600" dirty="0">
                <a:solidFill>
                  <a:srgbClr val="000099"/>
                </a:solidFill>
              </a:rPr>
              <a:t>the cross section with Fermi-Dirac distribution for electrons</a:t>
            </a:r>
            <a:endParaRPr lang="en-HR" sz="1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875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674DDA-5027-C8B8-4131-0A94F47BF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15" y="2210288"/>
            <a:ext cx="4111508" cy="3678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8FC24-3C4B-2287-99D1-CBC2C7385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763" y="1417073"/>
            <a:ext cx="5511559" cy="3394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D5D15D-91B2-6BD0-22C9-91AE2DEA1F91}"/>
              </a:ext>
            </a:extLst>
          </p:cNvPr>
          <p:cNvSpPr txBox="1"/>
          <p:nvPr/>
        </p:nvSpPr>
        <p:spPr>
          <a:xfrm>
            <a:off x="1794075" y="112899"/>
            <a:ext cx="8301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ELECTRON CAPTURE RATES AROUND N=50 SHELL CLOSURE</a:t>
            </a:r>
            <a:endParaRPr lang="hr-HR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E29707-1C44-772F-E8BF-D058F912A3EB}"/>
              </a:ext>
            </a:extLst>
          </p:cNvPr>
          <p:cNvSpPr txBox="1"/>
          <p:nvPr/>
        </p:nvSpPr>
        <p:spPr>
          <a:xfrm>
            <a:off x="516922" y="5968136"/>
            <a:ext cx="4111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S. Giraud, E. M. Ney, A.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Helvetica" pitchFamily="2" charset="0"/>
              </a:rPr>
              <a:t>Ravlić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, R. G. T. </a:t>
            </a:r>
            <a:r>
              <a:rPr lang="en-GB" sz="1200" dirty="0" err="1">
                <a:solidFill>
                  <a:srgbClr val="0000CC"/>
                </a:solidFill>
                <a:effectLst/>
                <a:latin typeface="Helvetica" pitchFamily="2" charset="0"/>
              </a:rPr>
              <a:t>Zegers</a:t>
            </a:r>
            <a:r>
              <a:rPr lang="en-GB" sz="1200" dirty="0">
                <a:solidFill>
                  <a:srgbClr val="0000CC"/>
                </a:solidFill>
                <a:effectLst/>
                <a:latin typeface="Helvetica" pitchFamily="2" charset="0"/>
              </a:rPr>
              <a:t>, J. Engel, N. P. et al., PRC 105, 055801 (2022)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B1BF88-405B-88DA-3D34-20E7ACBA530C}"/>
              </a:ext>
            </a:extLst>
          </p:cNvPr>
          <p:cNvSpPr txBox="1"/>
          <p:nvPr/>
        </p:nvSpPr>
        <p:spPr>
          <a:xfrm>
            <a:off x="516922" y="780942"/>
            <a:ext cx="8301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HR" sz="1600" dirty="0"/>
              <a:t>Diamond </a:t>
            </a:r>
            <a:r>
              <a:rPr lang="en-GB" sz="1600" dirty="0"/>
              <a:t>r</a:t>
            </a:r>
            <a:r>
              <a:rPr lang="en-HR" sz="1600" dirty="0"/>
              <a:t>egion around N=50 shell closure relevant for core collapse supernova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51D90-9F1F-54B3-63E4-BA04D395E232}"/>
              </a:ext>
            </a:extLst>
          </p:cNvPr>
          <p:cNvSpPr txBox="1"/>
          <p:nvPr/>
        </p:nvSpPr>
        <p:spPr>
          <a:xfrm>
            <a:off x="632308" y="1299654"/>
            <a:ext cx="3395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600" dirty="0"/>
              <a:t>Complete calculation includes </a:t>
            </a:r>
            <a:r>
              <a:rPr lang="en-HR" sz="1600" dirty="0">
                <a:solidFill>
                  <a:srgbClr val="C00000"/>
                </a:solidFill>
              </a:rPr>
              <a:t>Gamow-Teller </a:t>
            </a:r>
            <a:r>
              <a:rPr lang="en-HR" sz="1600" dirty="0"/>
              <a:t>and </a:t>
            </a:r>
            <a:r>
              <a:rPr lang="en-HR" sz="1600" dirty="0">
                <a:solidFill>
                  <a:srgbClr val="C00000"/>
                </a:solidFill>
              </a:rPr>
              <a:t>forbidden </a:t>
            </a:r>
            <a:r>
              <a:rPr lang="en-HR" sz="1600" dirty="0"/>
              <a:t>transitions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56A6E-C47E-B5DD-DDD2-3ED1AAA5DCE4}"/>
              </a:ext>
            </a:extLst>
          </p:cNvPr>
          <p:cNvSpPr txBox="1"/>
          <p:nvPr/>
        </p:nvSpPr>
        <p:spPr>
          <a:xfrm>
            <a:off x="5060147" y="5171453"/>
            <a:ext cx="4328931" cy="1323439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r>
              <a:rPr lang="en-HR" sz="1600" dirty="0"/>
              <a:t>Comparison of the electron capture rates calculated using relativistic and nonrelativistic energy density functionals </a:t>
            </a:r>
          </a:p>
          <a:p>
            <a:r>
              <a:rPr lang="en-HR" sz="1600" dirty="0">
                <a:solidFill>
                  <a:srgbClr val="C00000"/>
                </a:solidFill>
              </a:rPr>
              <a:t>→ Only our FT-PNRQRPA calculation is complete (GT+forbidden transitions) </a:t>
            </a:r>
          </a:p>
        </p:txBody>
      </p:sp>
    </p:spTree>
    <p:extLst>
      <p:ext uri="{BB962C8B-B14F-4D97-AF65-F5344CB8AC3E}">
        <p14:creationId xmlns:p14="http://schemas.microsoft.com/office/powerpoint/2010/main" val="7958263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789"/>
  <p:tag name="DEFAULTHEIGHT" val="421"/>
</p:tagLst>
</file>

<file path=ppt/theme/theme1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113852</TotalTime>
  <Words>1939</Words>
  <Application>Microsoft Macintosh PowerPoint</Application>
  <PresentationFormat>A4 Paper (210x297 mm)</PresentationFormat>
  <Paragraphs>212</Paragraphs>
  <Slides>23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Albertus Extra Bold</vt:lpstr>
      <vt:lpstr>Arial</vt:lpstr>
      <vt:lpstr>Arial Black</vt:lpstr>
      <vt:lpstr>Cambria Math</vt:lpstr>
      <vt:lpstr>Century Gothic</vt:lpstr>
      <vt:lpstr>Comic Sans MS</vt:lpstr>
      <vt:lpstr>Courier New</vt:lpstr>
      <vt:lpstr>Helvetica</vt:lpstr>
      <vt:lpstr>Times New Roman</vt:lpstr>
      <vt:lpstr>Wingdings</vt:lpstr>
      <vt:lpstr>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</dc:creator>
  <cp:lastModifiedBy>Nils Paar</cp:lastModifiedBy>
  <cp:revision>4079</cp:revision>
  <cp:lastPrinted>2019-07-03T15:09:54Z</cp:lastPrinted>
  <dcterms:created xsi:type="dcterms:W3CDTF">2012-10-31T08:34:41Z</dcterms:created>
  <dcterms:modified xsi:type="dcterms:W3CDTF">2023-09-14T05:45:20Z</dcterms:modified>
</cp:coreProperties>
</file>