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260" r:id="rId10"/>
    <p:sldId id="321" r:id="rId11"/>
    <p:sldId id="266" r:id="rId12"/>
    <p:sldId id="267" r:id="rId13"/>
    <p:sldId id="268" r:id="rId14"/>
    <p:sldId id="269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329" r:id="rId23"/>
    <p:sldId id="330" r:id="rId24"/>
    <p:sldId id="332" r:id="rId25"/>
    <p:sldId id="333" r:id="rId26"/>
    <p:sldId id="335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F5"/>
    <a:srgbClr val="B8EFFF"/>
    <a:srgbClr val="DFC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76"/>
    <p:restoredTop sz="94640"/>
  </p:normalViewPr>
  <p:slideViewPr>
    <p:cSldViewPr snapToGrid="0">
      <p:cViewPr varScale="1">
        <p:scale>
          <a:sx n="33" d="100"/>
          <a:sy n="33" d="100"/>
        </p:scale>
        <p:origin x="288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4" name="Shape 4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\xi_M = M/Msun / (R(Mbary=M)/1000 km)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9" name="Shape 4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\xi_M = M/Msun / (R(Mbary=M)/1000 km)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2138874"/>
            <a:ext cx="16323471" cy="648365"/>
          </a:xfrm>
          <a:prstGeom prst="rect">
            <a:avLst/>
          </a:prstGeom>
        </p:spPr>
        <p:txBody>
          <a:bodyPr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029382" y="2605515"/>
            <a:ext cx="16325236" cy="4643438"/>
          </a:xfrm>
          <a:prstGeom prst="rect">
            <a:avLst/>
          </a:prstGeom>
        </p:spPr>
        <p:txBody>
          <a:bodyPr anchor="b"/>
          <a:lstStyle>
            <a:lvl1pPr>
              <a:defRPr sz="11400" spc="-228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7179468"/>
            <a:ext cx="16323470" cy="202766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253" y="12954296"/>
            <a:ext cx="409779" cy="4158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5018484"/>
            <a:ext cx="16323470" cy="368126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8732784"/>
            <a:ext cx="16323469" cy="9447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 b="1" spc="-52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030265" y="805183"/>
            <a:ext cx="16323470" cy="792760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83843" y="5232796"/>
            <a:ext cx="16216314" cy="3268267"/>
          </a:xfrm>
          <a:prstGeom prst="rect">
            <a:avLst/>
          </a:prstGeom>
        </p:spPr>
        <p:txBody>
          <a:bodyPr anchor="ctr"/>
          <a:lstStyle>
            <a:lvl1pPr marL="642937" indent="-482203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42937" indent="-25003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42937" indent="432196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42937" indent="889396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42937" indent="1346596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762500" y="9036843"/>
            <a:ext cx="15537657" cy="648365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12256897" y="7171655"/>
            <a:ext cx="8371268" cy="55721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4285181" y="910828"/>
            <a:ext cx="23860126" cy="118544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12263437" y="982265"/>
            <a:ext cx="8376048" cy="55753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1888477" y="-327024"/>
            <a:ext cx="21173337" cy="1413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anchor="ctr"/>
          <a:lstStyle>
            <a:lvl1pPr algn="ctr" defTabSz="821531">
              <a:lnSpc>
                <a:spcPct val="100000"/>
              </a:lnSpc>
              <a:defRPr sz="112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anchor="t"/>
          <a:lstStyle>
            <a:lvl1pPr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1012031" y="0"/>
            <a:ext cx="22409241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7286625"/>
            <a:ext cx="16323470" cy="4643438"/>
          </a:xfrm>
          <a:prstGeom prst="rect">
            <a:avLst/>
          </a:prstGeom>
        </p:spPr>
        <p:txBody>
          <a:bodyPr anchor="b"/>
          <a:lstStyle>
            <a:lvl1pPr>
              <a:defRPr sz="11400" spc="-228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11858625"/>
            <a:ext cx="16323470" cy="100675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030265" y="803671"/>
            <a:ext cx="16323471" cy="648365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253" y="12954296"/>
            <a:ext cx="409779" cy="4158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973876"/>
            <a:ext cx="7179470" cy="6169874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7036593"/>
            <a:ext cx="7179470" cy="568767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idx="21"/>
          </p:nvPr>
        </p:nvSpPr>
        <p:spPr>
          <a:xfrm>
            <a:off x="10423921" y="946546"/>
            <a:ext cx="11787472" cy="117963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7000"/>
            <a:ext cx="16323471" cy="944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030265" y="4161234"/>
            <a:ext cx="16323470" cy="8572501"/>
          </a:xfrm>
          <a:prstGeom prst="rect">
            <a:avLst/>
          </a:prstGeom>
        </p:spPr>
        <p:txBody>
          <a:bodyPr numCol="2" spcCol="828785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25078"/>
            <a:ext cx="7179470" cy="142875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7000"/>
            <a:ext cx="7179470" cy="944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4893468"/>
            <a:ext cx="7179470" cy="7858126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4208859" y="910828"/>
            <a:ext cx="23860126" cy="1185441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4536281"/>
            <a:ext cx="16323470" cy="4643438"/>
          </a:xfrm>
          <a:prstGeom prst="rect">
            <a:avLst/>
          </a:prstGeom>
        </p:spPr>
        <p:txBody>
          <a:bodyPr anchor="ctr"/>
          <a:lstStyle>
            <a:lvl1pPr>
              <a:defRPr sz="11400" b="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7000"/>
            <a:ext cx="16323471" cy="944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25078"/>
            <a:ext cx="16323470" cy="1428751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2390"/>
            <a:ext cx="16323471" cy="94472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030265" y="4161234"/>
            <a:ext cx="16323470" cy="85725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SzTx/>
              <a:buNone/>
              <a:defRPr sz="5200" spc="-52"/>
            </a:lvl1pPr>
            <a:lvl2pPr marL="0" indent="457200">
              <a:spcBef>
                <a:spcPts val="1800"/>
              </a:spcBef>
              <a:buSzTx/>
              <a:buNone/>
              <a:defRPr sz="5200" spc="-52"/>
            </a:lvl2pPr>
            <a:lvl3pPr marL="0" indent="914400">
              <a:spcBef>
                <a:spcPts val="1800"/>
              </a:spcBef>
              <a:buSzTx/>
              <a:buNone/>
              <a:defRPr sz="5200" spc="-52"/>
            </a:lvl3pPr>
            <a:lvl4pPr marL="0" indent="1371600">
              <a:spcBef>
                <a:spcPts val="1800"/>
              </a:spcBef>
              <a:buSzTx/>
              <a:buNone/>
              <a:defRPr sz="5200" spc="-52"/>
            </a:lvl4pPr>
            <a:lvl5pPr marL="0" indent="1828800">
              <a:spcBef>
                <a:spcPts val="1800"/>
              </a:spcBef>
              <a:buSzTx/>
              <a:buNone/>
              <a:defRPr sz="5200" spc="-52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19125"/>
            <a:ext cx="16323470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030265" y="4158129"/>
            <a:ext cx="16323470" cy="857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6"/>
            <a:ext cx="409779" cy="415875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b">
            <a:spAutoFit/>
          </a:bodyPr>
          <a:lstStyle>
            <a:lvl1pPr defTabSz="821531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533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914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295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1676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2057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2438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2819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3200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3581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tif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023" y="4336"/>
            <a:ext cx="12644570" cy="882179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goni halevi…"/>
          <p:cNvSpPr txBox="1">
            <a:spLocks noGrp="1"/>
          </p:cNvSpPr>
          <p:nvPr>
            <p:ph type="body" idx="21"/>
          </p:nvPr>
        </p:nvSpPr>
        <p:spPr>
          <a:xfrm>
            <a:off x="1032265" y="9621150"/>
            <a:ext cx="22319470" cy="32822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/>
          <a:p>
            <a:pPr defTabSz="584200">
              <a:defRPr sz="4800" b="0">
                <a:solidFill>
                  <a:srgbClr val="FFCAF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goni halevi</a:t>
            </a:r>
          </a:p>
          <a:p>
            <a:pPr defTabSz="584200">
              <a:defRPr sz="4800" b="0">
                <a:solidFill>
                  <a:srgbClr val="FFCAF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i="1"/>
              <a:t>goni@northwestern.edu</a:t>
            </a:r>
          </a:p>
          <a:p>
            <a:pPr defTabSz="584200">
              <a:defRPr sz="4800" b="0">
                <a:solidFill>
                  <a:srgbClr val="FFCAF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CIERA postdoctoral fellow</a:t>
            </a:r>
          </a:p>
        </p:txBody>
      </p:sp>
      <p:sp>
        <p:nvSpPr>
          <p:cNvPr id="162" name="the stellar progenitors of long-duration gamma ray bursts"/>
          <p:cNvSpPr txBox="1">
            <a:spLocks noGrp="1"/>
          </p:cNvSpPr>
          <p:nvPr>
            <p:ph type="ctrTitle"/>
          </p:nvPr>
        </p:nvSpPr>
        <p:spPr>
          <a:xfrm>
            <a:off x="1446431" y="908343"/>
            <a:ext cx="8228060" cy="7469059"/>
          </a:xfrm>
          <a:prstGeom prst="rect">
            <a:avLst/>
          </a:prstGeom>
        </p:spPr>
        <p:txBody>
          <a:bodyPr anchor="t"/>
          <a:lstStyle>
            <a:lvl1pPr defTabSz="327152">
              <a:lnSpc>
                <a:spcPct val="100000"/>
              </a:lnSpc>
              <a:defRPr sz="9408" spc="0">
                <a:solidFill>
                  <a:srgbClr val="DBC6FF"/>
                </a:solidFill>
              </a:defRPr>
            </a:lvl1pPr>
          </a:lstStyle>
          <a:p>
            <a:r>
              <a:rPr dirty="0"/>
              <a:t>the stellar progenitors of long-duration gamma ray bursts</a:t>
            </a:r>
          </a:p>
        </p:txBody>
      </p:sp>
      <p:grpSp>
        <p:nvGrpSpPr>
          <p:cNvPr id="166" name="Group"/>
          <p:cNvGrpSpPr/>
          <p:nvPr/>
        </p:nvGrpSpPr>
        <p:grpSpPr>
          <a:xfrm>
            <a:off x="8576240" y="8412991"/>
            <a:ext cx="9031224" cy="1872002"/>
            <a:chOff x="0" y="0"/>
            <a:chExt cx="9031223" cy="1872000"/>
          </a:xfrm>
        </p:grpSpPr>
        <p:pic>
          <p:nvPicPr>
            <p:cNvPr id="163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0885" y="45756"/>
              <a:ext cx="1599337" cy="1826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PU-white.png" descr="PU-whit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99470"/>
              <a:ext cx="4601705" cy="1318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NSF_4-Color_bitmap_Logo.png" descr="NSF_4-Color_bitmap_Log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4474" y="0"/>
              <a:ext cx="1816750" cy="1826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8496" y="10602423"/>
            <a:ext cx="7486712" cy="182319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MICRA 2023…"/>
          <p:cNvSpPr txBox="1"/>
          <p:nvPr/>
        </p:nvSpPr>
        <p:spPr>
          <a:xfrm>
            <a:off x="1032265" y="9495742"/>
            <a:ext cx="22319470" cy="3282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pPr algn="r" defTabSz="584200">
              <a:defRPr sz="4800">
                <a:solidFill>
                  <a:srgbClr val="C3ED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MICRA 2023</a:t>
            </a:r>
          </a:p>
          <a:p>
            <a:pPr algn="r" defTabSz="584200">
              <a:defRPr sz="4800">
                <a:solidFill>
                  <a:srgbClr val="C3ED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ECT*, Trento, IT</a:t>
            </a:r>
          </a:p>
          <a:p>
            <a:pPr algn="r" defTabSz="584200">
              <a:defRPr sz="4800">
                <a:solidFill>
                  <a:srgbClr val="C3ED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september 10, 2023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28306" y="70169"/>
            <a:ext cx="3505201" cy="584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1401" y="1054291"/>
            <a:ext cx="634620" cy="6346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676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>
                <a:lnSpc>
                  <a:spcPts val="4105"/>
                </a:lnSpc>
              </a:pPr>
              <a:endParaRPr sz="2933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644337" y="736981"/>
            <a:ext cx="634620" cy="63462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CFA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>
                <a:lnSpc>
                  <a:spcPts val="4105"/>
                </a:lnSpc>
              </a:pPr>
              <a:endParaRPr sz="2933"/>
            </a:p>
          </p:txBody>
        </p:sp>
      </p:grpSp>
      <p:sp>
        <p:nvSpPr>
          <p:cNvPr id="8" name="Freeform 8"/>
          <p:cNvSpPr/>
          <p:nvPr/>
        </p:nvSpPr>
        <p:spPr>
          <a:xfrm>
            <a:off x="12192000" y="887145"/>
            <a:ext cx="9915915" cy="2660368"/>
          </a:xfrm>
          <a:custGeom>
            <a:avLst/>
            <a:gdLst/>
            <a:ahLst/>
            <a:cxnLst/>
            <a:rect l="l" t="t" r="r" b="b"/>
            <a:pathLst>
              <a:path w="7436936" h="1995276">
                <a:moveTo>
                  <a:pt x="0" y="0"/>
                </a:moveTo>
                <a:lnTo>
                  <a:pt x="7436936" y="0"/>
                </a:lnTo>
                <a:lnTo>
                  <a:pt x="7436936" y="1995276"/>
                </a:lnTo>
                <a:lnTo>
                  <a:pt x="0" y="1995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0096765" y="3656869"/>
            <a:ext cx="12915635" cy="8687532"/>
          </a:xfrm>
          <a:custGeom>
            <a:avLst/>
            <a:gdLst/>
            <a:ahLst/>
            <a:cxnLst/>
            <a:rect l="l" t="t" r="r" b="b"/>
            <a:pathLst>
              <a:path w="9686726" h="6515649">
                <a:moveTo>
                  <a:pt x="0" y="0"/>
                </a:moveTo>
                <a:lnTo>
                  <a:pt x="9686726" y="0"/>
                </a:lnTo>
                <a:lnTo>
                  <a:pt x="9686726" y="6515649"/>
                </a:lnTo>
                <a:lnTo>
                  <a:pt x="0" y="6515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4448907" y="5101178"/>
            <a:ext cx="3078757" cy="1240724"/>
          </a:xfrm>
          <a:prstGeom prst="line">
            <a:avLst/>
          </a:prstGeom>
          <a:ln w="95250" cap="rnd">
            <a:solidFill>
              <a:srgbClr val="A676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 rot="4727408">
            <a:off x="18726960" y="8314757"/>
            <a:ext cx="3357960" cy="1859471"/>
          </a:xfrm>
          <a:custGeom>
            <a:avLst/>
            <a:gdLst/>
            <a:ahLst/>
            <a:cxnLst/>
            <a:rect l="l" t="t" r="r" b="b"/>
            <a:pathLst>
              <a:path w="2518470" h="1394603">
                <a:moveTo>
                  <a:pt x="0" y="0"/>
                </a:moveTo>
                <a:lnTo>
                  <a:pt x="2518469" y="0"/>
                </a:lnTo>
                <a:lnTo>
                  <a:pt x="2518469" y="1394603"/>
                </a:lnTo>
                <a:lnTo>
                  <a:pt x="0" y="13946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71601" y="1270000"/>
            <a:ext cx="9568815" cy="2948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FF9BE0"/>
                </a:solidFill>
                <a:latin typeface="Helvetica World"/>
              </a:rPr>
              <a:t>how does the initial stellar density profile affect </a:t>
            </a:r>
            <a:r>
              <a:rPr lang="en-US" sz="5600" dirty="0" err="1">
                <a:solidFill>
                  <a:srgbClr val="FF9BE0"/>
                </a:solidFill>
                <a:latin typeface="Helvetica World"/>
              </a:rPr>
              <a:t>lGRB</a:t>
            </a:r>
            <a:r>
              <a:rPr lang="en-US" sz="5600" dirty="0">
                <a:solidFill>
                  <a:srgbClr val="FF9BE0"/>
                </a:solidFill>
                <a:latin typeface="Helvetica World"/>
              </a:rPr>
              <a:t> properties?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38522" y="4543267"/>
            <a:ext cx="7801133" cy="7801133"/>
          </a:xfrm>
          <a:custGeom>
            <a:avLst/>
            <a:gdLst/>
            <a:ahLst/>
            <a:cxnLst/>
            <a:rect l="l" t="t" r="r" b="b"/>
            <a:pathLst>
              <a:path w="5850850" h="5850850">
                <a:moveTo>
                  <a:pt x="0" y="0"/>
                </a:moveTo>
                <a:lnTo>
                  <a:pt x="5850850" y="0"/>
                </a:lnTo>
                <a:lnTo>
                  <a:pt x="5850850" y="5850850"/>
                </a:lnTo>
                <a:lnTo>
                  <a:pt x="0" y="58508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71601" y="4543267"/>
            <a:ext cx="7868055" cy="7801133"/>
          </a:xfrm>
          <a:custGeom>
            <a:avLst/>
            <a:gdLst/>
            <a:ahLst/>
            <a:cxnLst/>
            <a:rect l="l" t="t" r="r" b="b"/>
            <a:pathLst>
              <a:path w="5901041" h="5850850">
                <a:moveTo>
                  <a:pt x="0" y="0"/>
                </a:moveTo>
                <a:lnTo>
                  <a:pt x="5901041" y="0"/>
                </a:lnTo>
                <a:lnTo>
                  <a:pt x="5901041" y="5850850"/>
                </a:lnTo>
                <a:lnTo>
                  <a:pt x="0" y="58508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miter/>
          </a:ln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ttlieb et al.  (2021)"/>
          <p:cNvSpPr txBox="1"/>
          <p:nvPr/>
        </p:nvSpPr>
        <p:spPr>
          <a:xfrm>
            <a:off x="17961806" y="46774"/>
            <a:ext cx="3295404" cy="47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i="1">
                <a:solidFill>
                  <a:srgbClr val="A9A9A9"/>
                </a:solidFill>
              </a:defRPr>
            </a:lvl1pPr>
          </a:lstStyle>
          <a:p>
            <a:r>
              <a:t>Gottlieb et al.  (2021)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2" name="Equation"/>
              <p:cNvSpPr txBox="1"/>
              <p:nvPr/>
            </p:nvSpPr>
            <p:spPr>
              <a:xfrm>
                <a:off x="4986807" y="3865904"/>
                <a:ext cx="2213100" cy="63840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sz="5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≲0.5</m:t>
                      </m:r>
                    </m:oMath>
                  </m:oMathPara>
                </a14:m>
                <a:endParaRPr sz="59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37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807" y="3865904"/>
                <a:ext cx="2213100" cy="638405"/>
              </a:xfrm>
              <a:prstGeom prst="rect">
                <a:avLst/>
              </a:prstGeom>
              <a:blipFill>
                <a:blip r:embed="rId2"/>
                <a:stretch>
                  <a:fillRect l="-8000" r="-21714" b="-5882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3" name="Equation"/>
              <p:cNvSpPr txBox="1"/>
              <p:nvPr/>
            </p:nvSpPr>
            <p:spPr>
              <a:xfrm>
                <a:off x="5292845" y="10169090"/>
                <a:ext cx="1678100" cy="62941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sz="5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≳2</m:t>
                      </m:r>
                    </m:oMath>
                  </m:oMathPara>
                </a14:m>
                <a:endParaRPr sz="59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37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845" y="10169090"/>
                <a:ext cx="1678100" cy="629413"/>
              </a:xfrm>
              <a:prstGeom prst="rect">
                <a:avLst/>
              </a:prstGeom>
              <a:blipFill>
                <a:blip r:embed="rId3"/>
                <a:stretch>
                  <a:fillRect l="-10448" r="-25373" b="-6078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jet power required? [erg/s]"/>
          <p:cNvSpPr txBox="1"/>
          <p:nvPr/>
        </p:nvSpPr>
        <p:spPr>
          <a:xfrm>
            <a:off x="9564675" y="1338759"/>
            <a:ext cx="4487498" cy="1448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4400"/>
            </a:lvl1pPr>
          </a:lstStyle>
          <a:p>
            <a:r>
              <a:t>jet power required? [erg/s]</a:t>
            </a:r>
          </a:p>
        </p:txBody>
      </p:sp>
      <p:sp>
        <p:nvSpPr>
          <p:cNvPr id="375" name="expected light curve evolution?"/>
          <p:cNvSpPr txBox="1"/>
          <p:nvPr/>
        </p:nvSpPr>
        <p:spPr>
          <a:xfrm>
            <a:off x="15513154" y="1313531"/>
            <a:ext cx="4487498" cy="1498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4400"/>
            </a:lvl1pPr>
          </a:lstStyle>
          <a:p>
            <a:r>
              <a:rPr lang="en-US" dirty="0"/>
              <a:t>(naïve)</a:t>
            </a:r>
            <a:r>
              <a:rPr dirty="0"/>
              <a:t> light curve evolution?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6" name="Equation"/>
              <p:cNvSpPr txBox="1"/>
              <p:nvPr/>
            </p:nvSpPr>
            <p:spPr>
              <a:xfrm>
                <a:off x="3918007" y="7017497"/>
                <a:ext cx="4081521" cy="63840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0.5≲</m:t>
                      </m:r>
                      <m:r>
                        <a:rPr sz="5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sz="5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≲1.5</m:t>
                      </m:r>
                    </m:oMath>
                  </m:oMathPara>
                </a14:m>
                <a:endParaRPr sz="59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37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007" y="7017497"/>
                <a:ext cx="4081521" cy="638404"/>
              </a:xfrm>
              <a:prstGeom prst="rect">
                <a:avLst/>
              </a:prstGeom>
              <a:blipFill>
                <a:blip r:embed="rId4"/>
                <a:stretch>
                  <a:fillRect l="-6211" r="-13975" b="-6078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7" name="Equation"/>
              <p:cNvSpPr txBox="1"/>
              <p:nvPr/>
            </p:nvSpPr>
            <p:spPr>
              <a:xfrm>
                <a:off x="10577620" y="3782766"/>
                <a:ext cx="2241620" cy="87565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68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≲</m:t>
                      </m:r>
                      <m:sSup>
                        <m:sSupPr>
                          <m:ctrlPr>
                            <a:rPr sz="6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6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6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49</m:t>
                          </m:r>
                        </m:sup>
                      </m:sSup>
                    </m:oMath>
                  </m:oMathPara>
                </a14:m>
                <a:endParaRPr sz="68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37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7620" y="3782766"/>
                <a:ext cx="2241620" cy="875656"/>
              </a:xfrm>
              <a:prstGeom prst="rect">
                <a:avLst/>
              </a:prstGeom>
              <a:blipFill>
                <a:blip r:embed="rId5"/>
                <a:stretch>
                  <a:fillRect l="-12921" r="-22472" b="-3478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8" name="Equation"/>
              <p:cNvSpPr txBox="1"/>
              <p:nvPr/>
            </p:nvSpPr>
            <p:spPr>
              <a:xfrm>
                <a:off x="10573055" y="10077798"/>
                <a:ext cx="2250817" cy="88301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68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≳</m:t>
                      </m:r>
                      <m:sSup>
                        <m:sSupPr>
                          <m:ctrlPr>
                            <a:rPr sz="6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6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6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52</m:t>
                          </m:r>
                        </m:sup>
                      </m:sSup>
                    </m:oMath>
                  </m:oMathPara>
                </a14:m>
                <a:endParaRPr sz="68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37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055" y="10077798"/>
                <a:ext cx="2250817" cy="883015"/>
              </a:xfrm>
              <a:prstGeom prst="rect">
                <a:avLst/>
              </a:prstGeom>
              <a:blipFill>
                <a:blip r:embed="rId6"/>
                <a:stretch>
                  <a:fillRect l="-12921" r="-23596" b="-3098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9" name="Equation"/>
              <p:cNvSpPr txBox="1"/>
              <p:nvPr/>
            </p:nvSpPr>
            <p:spPr>
              <a:xfrm>
                <a:off x="9795672" y="6990499"/>
                <a:ext cx="3817100" cy="75347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6800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6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6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49</m:t>
                          </m:r>
                        </m:sup>
                      </m:sSup>
                      <m:r>
                        <a:rPr sz="68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sz="6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6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6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52</m:t>
                          </m:r>
                        </m:sup>
                      </m:sSup>
                    </m:oMath>
                  </m:oMathPara>
                </a14:m>
                <a:endParaRPr sz="68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37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672" y="6990499"/>
                <a:ext cx="3817100" cy="753475"/>
              </a:xfrm>
              <a:prstGeom prst="rect">
                <a:avLst/>
              </a:prstGeom>
              <a:blipFill>
                <a:blip r:embed="rId7"/>
                <a:stretch>
                  <a:fillRect l="-7973" r="-21595" b="-5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0" name="Line"/>
          <p:cNvSpPr/>
          <p:nvPr/>
        </p:nvSpPr>
        <p:spPr>
          <a:xfrm flipV="1">
            <a:off x="16529941" y="4006644"/>
            <a:ext cx="2217456" cy="421461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1" name="Line"/>
          <p:cNvSpPr/>
          <p:nvPr/>
        </p:nvSpPr>
        <p:spPr>
          <a:xfrm>
            <a:off x="16526099" y="7368967"/>
            <a:ext cx="2225138" cy="1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2" name="Line"/>
          <p:cNvSpPr/>
          <p:nvPr/>
        </p:nvSpPr>
        <p:spPr>
          <a:xfrm>
            <a:off x="16529940" y="10305329"/>
            <a:ext cx="2217457" cy="421461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3" name="Dingbat X"/>
          <p:cNvSpPr/>
          <p:nvPr/>
        </p:nvSpPr>
        <p:spPr>
          <a:xfrm>
            <a:off x="10757502" y="9413933"/>
            <a:ext cx="1745661" cy="2062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4" name="Dingbat X"/>
          <p:cNvSpPr/>
          <p:nvPr/>
        </p:nvSpPr>
        <p:spPr>
          <a:xfrm>
            <a:off x="16765837" y="3185978"/>
            <a:ext cx="1745662" cy="2062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5" name="Line"/>
          <p:cNvSpPr/>
          <p:nvPr/>
        </p:nvSpPr>
        <p:spPr>
          <a:xfrm>
            <a:off x="20191627" y="3534030"/>
            <a:ext cx="1" cy="7606014"/>
          </a:xfrm>
          <a:prstGeom prst="line">
            <a:avLst/>
          </a:prstGeom>
          <a:ln w="88900">
            <a:solidFill>
              <a:srgbClr val="B176D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6" name="steepness of density profile ( )"/>
              <p:cNvSpPr txBox="1"/>
              <p:nvPr/>
            </p:nvSpPr>
            <p:spPr>
              <a:xfrm rot="16200000">
                <a:off x="17661533" y="6783053"/>
                <a:ext cx="5749859" cy="75052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71437" tIns="71437" rIns="71437" bIns="71437" anchor="ctr">
                <a:spAutoFit/>
              </a:bodyPr>
              <a:lstStyle/>
              <a:p>
                <a:pPr defTabSz="821531">
                  <a:defRPr sz="3200">
                    <a:solidFill>
                      <a:srgbClr val="B994E5"/>
                    </a:solidFill>
                  </a:defRPr>
                </a:pPr>
                <a:r>
                  <a:t>steepness of density profile (</a:t>
                </a:r>
                <a14:m>
                  <m:oMath xmlns:m="http://schemas.openxmlformats.org/officeDocument/2006/math">
                    <m:r>
                      <a:rPr sz="4300" i="1">
                        <a:solidFill>
                          <a:srgbClr val="B894E5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t>)</a:t>
                </a:r>
                <a:endParaRPr sz="3400"/>
              </a:p>
            </p:txBody>
          </p:sp>
        </mc:Choice>
        <mc:Fallback>
          <p:sp>
            <p:nvSpPr>
              <p:cNvPr id="386" name="steepness of density profile ( 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7661533" y="6783053"/>
                <a:ext cx="5749859" cy="750525"/>
              </a:xfrm>
              <a:prstGeom prst="rect">
                <a:avLst/>
              </a:prstGeom>
              <a:blipFill>
                <a:blip r:embed="rId8"/>
                <a:stretch>
                  <a:fillRect t="-3524" r="-20000" b="-330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7" name="Dingbat X"/>
          <p:cNvSpPr/>
          <p:nvPr/>
        </p:nvSpPr>
        <p:spPr>
          <a:xfrm>
            <a:off x="16765837" y="9413933"/>
            <a:ext cx="1745662" cy="2062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8" name="Rectangle"/>
          <p:cNvSpPr/>
          <p:nvPr/>
        </p:nvSpPr>
        <p:spPr>
          <a:xfrm>
            <a:off x="3638668" y="6471498"/>
            <a:ext cx="15983328" cy="1785938"/>
          </a:xfrm>
          <a:prstGeom prst="rect">
            <a:avLst/>
          </a:prstGeom>
          <a:ln w="88900">
            <a:solidFill>
              <a:srgbClr val="00F9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9" name="which jet properties are inconsistent with observations?"/>
          <p:cNvSpPr txBox="1"/>
          <p:nvPr/>
        </p:nvSpPr>
        <p:spPr>
          <a:xfrm>
            <a:off x="3474322" y="11933592"/>
            <a:ext cx="17435357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5000">
                <a:latin typeface="Palatino"/>
                <a:ea typeface="Palatino"/>
                <a:cs typeface="Palatino"/>
                <a:sym typeface="Palatino"/>
              </a:defRPr>
            </a:pPr>
            <a:r>
              <a:t>which jet properties are </a:t>
            </a:r>
            <a:r>
              <a:rPr>
                <a:solidFill>
                  <a:srgbClr val="FF2600"/>
                </a:solidFill>
              </a:rPr>
              <a:t>inconsistent</a:t>
            </a:r>
            <a:r>
              <a:t> with observations?</a:t>
            </a:r>
          </a:p>
        </p:txBody>
      </p:sp>
      <p:sp>
        <p:nvSpPr>
          <p:cNvPr id="390" name="which physical conditions are consistent with observations?"/>
          <p:cNvSpPr txBox="1"/>
          <p:nvPr/>
        </p:nvSpPr>
        <p:spPr>
          <a:xfrm>
            <a:off x="3474322" y="11933592"/>
            <a:ext cx="17435357" cy="98107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5000">
                <a:latin typeface="Palatino"/>
                <a:ea typeface="Palatino"/>
                <a:cs typeface="Palatino"/>
                <a:sym typeface="Palatino"/>
              </a:defRPr>
            </a:pPr>
            <a:r>
              <a:t>which physical conditions are </a:t>
            </a:r>
            <a:r>
              <a:rPr>
                <a:solidFill>
                  <a:srgbClr val="00F900"/>
                </a:solidFill>
              </a:rPr>
              <a:t>consistent</a:t>
            </a:r>
            <a:r>
              <a:t> with observations?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3" animBg="1" advAuto="0"/>
      <p:bldP spid="373" grpId="4" animBg="1" advAuto="0"/>
      <p:bldP spid="376" grpId="9" animBg="1" advAuto="0"/>
      <p:bldP spid="377" grpId="5" animBg="1" advAuto="0"/>
      <p:bldP spid="378" grpId="7" animBg="1" advAuto="0"/>
      <p:bldP spid="379" grpId="10" animBg="1" advAuto="0"/>
      <p:bldP spid="380" grpId="6" animBg="1" advAuto="0"/>
      <p:bldP spid="381" grpId="11" animBg="1" advAuto="0"/>
      <p:bldP spid="382" grpId="8" animBg="1" advAuto="0"/>
      <p:bldP spid="383" grpId="13" animBg="1" advAuto="0"/>
      <p:bldP spid="384" grpId="14" animBg="1" advAuto="0"/>
      <p:bldP spid="385" grpId="2" animBg="1" advAuto="0"/>
      <p:bldP spid="386" grpId="1" animBg="1" advAuto="0"/>
      <p:bldP spid="387" grpId="15" animBg="1" advAuto="0"/>
      <p:bldP spid="388" grpId="17" animBg="1" advAuto="0"/>
      <p:bldP spid="389" grpId="12" animBg="1" advAuto="0"/>
      <p:bldP spid="390" grpId="16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aking realistic updated stellar evolution models for potential long GRB progenitors"/>
          <p:cNvSpPr txBox="1"/>
          <p:nvPr/>
        </p:nvSpPr>
        <p:spPr>
          <a:xfrm>
            <a:off x="10184979" y="11469013"/>
            <a:ext cx="13287942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sz="4800">
                <a:solidFill>
                  <a:srgbClr val="72F54A"/>
                </a:solidFill>
              </a:defRPr>
            </a:lvl1pPr>
          </a:lstStyle>
          <a:p>
            <a:r>
              <a:rPr lang="en-US" dirty="0">
                <a:solidFill>
                  <a:srgbClr val="FFC8F5"/>
                </a:solidFill>
              </a:rPr>
              <a:t>choose</a:t>
            </a:r>
            <a:r>
              <a:rPr dirty="0">
                <a:solidFill>
                  <a:srgbClr val="FFC8F5"/>
                </a:solidFill>
              </a:rPr>
              <a:t> realistic updated stellar evolution models for potential long GRB progenitors</a:t>
            </a:r>
          </a:p>
        </p:txBody>
      </p:sp>
      <p:grpSp>
        <p:nvGrpSpPr>
          <p:cNvPr id="406" name="Group"/>
          <p:cNvGrpSpPr/>
          <p:nvPr/>
        </p:nvGrpSpPr>
        <p:grpSpPr>
          <a:xfrm>
            <a:off x="6127530" y="831065"/>
            <a:ext cx="11902399" cy="10789988"/>
            <a:chOff x="0" y="0"/>
            <a:chExt cx="11902398" cy="10789986"/>
          </a:xfrm>
        </p:grpSpPr>
        <p:grpSp>
          <p:nvGrpSpPr>
            <p:cNvPr id="404" name="Group"/>
            <p:cNvGrpSpPr/>
            <p:nvPr/>
          </p:nvGrpSpPr>
          <p:grpSpPr>
            <a:xfrm>
              <a:off x="0" y="-1"/>
              <a:ext cx="11902399" cy="10789988"/>
              <a:chOff x="0" y="0"/>
              <a:chExt cx="11902398" cy="10789986"/>
            </a:xfrm>
          </p:grpSpPr>
          <p:pic>
            <p:nvPicPr>
              <p:cNvPr id="393" name="Image" descr="Image"/>
              <p:cNvPicPr>
                <a:picLocks noChangeAspect="1"/>
              </p:cNvPicPr>
              <p:nvPr/>
            </p:nvPicPr>
            <p:blipFill>
              <a:blip r:embed="rId3"/>
              <a:srcRect l="10045" b="8372"/>
              <a:stretch>
                <a:fillRect/>
              </a:stretch>
            </p:blipFill>
            <p:spPr>
              <a:xfrm>
                <a:off x="980230" y="516315"/>
                <a:ext cx="9657525" cy="94609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94" name="initial mass [ ]"/>
                  <p:cNvSpPr txBox="1"/>
                  <p:nvPr/>
                </p:nvSpPr>
                <p:spPr>
                  <a:xfrm>
                    <a:off x="2992713" y="10115676"/>
                    <a:ext cx="5632443" cy="674311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sz="3800"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r>
                      <a:rPr dirty="0"/>
                      <a:t>initial mass [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sz="3700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70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sz="370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oMath>
                    </a14:m>
                    <a:r>
                      <a:rPr dirty="0"/>
                      <a:t>]</a:t>
                    </a:r>
                    <a:endParaRPr sz="3900" dirty="0"/>
                  </a:p>
                </p:txBody>
              </p:sp>
            </mc:Choice>
            <mc:Fallback>
              <p:sp>
                <p:nvSpPr>
                  <p:cNvPr id="394" name="initial mass [ ]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92713" y="10115676"/>
                    <a:ext cx="5632443" cy="67431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5094" b="-37736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95" name="compactness parameter"/>
                  <p:cNvSpPr txBox="1"/>
                  <p:nvPr/>
                </p:nvSpPr>
                <p:spPr>
                  <a:xfrm rot="16200000">
                    <a:off x="-3977092" y="4781447"/>
                    <a:ext cx="8884925" cy="930741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sz="3800"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r>
                      <a:t>compactness parameter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sz="4550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455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sz="455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2.5</m:t>
                            </m:r>
                          </m:sub>
                        </m:sSub>
                      </m:oMath>
                    </a14:m>
                    <a:endParaRPr sz="3900"/>
                  </a:p>
                </p:txBody>
              </p:sp>
            </mc:Choice>
            <mc:Fallback>
              <p:sp>
                <p:nvSpPr>
                  <p:cNvPr id="395" name="compactness parameter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-3977092" y="4781447"/>
                    <a:ext cx="8884925" cy="93074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14865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6" name="0.2"/>
              <p:cNvSpPr txBox="1"/>
              <p:nvPr/>
            </p:nvSpPr>
            <p:spPr>
              <a:xfrm>
                <a:off x="10654449" y="7738579"/>
                <a:ext cx="1247950" cy="6021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algn="l"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0.2</a:t>
                </a:r>
              </a:p>
            </p:txBody>
          </p:sp>
          <p:sp>
            <p:nvSpPr>
              <p:cNvPr id="397" name="0.4"/>
              <p:cNvSpPr txBox="1"/>
              <p:nvPr/>
            </p:nvSpPr>
            <p:spPr>
              <a:xfrm>
                <a:off x="10701418" y="5898911"/>
                <a:ext cx="1154011" cy="60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algn="l"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0.4</a:t>
                </a:r>
              </a:p>
            </p:txBody>
          </p:sp>
          <p:sp>
            <p:nvSpPr>
              <p:cNvPr id="398" name="10"/>
              <p:cNvSpPr txBox="1"/>
              <p:nvPr/>
            </p:nvSpPr>
            <p:spPr>
              <a:xfrm>
                <a:off x="2800987" y="0"/>
                <a:ext cx="823623" cy="60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10</a:t>
                </a:r>
              </a:p>
            </p:txBody>
          </p:sp>
          <p:sp>
            <p:nvSpPr>
              <p:cNvPr id="399" name="40"/>
              <p:cNvSpPr txBox="1"/>
              <p:nvPr/>
            </p:nvSpPr>
            <p:spPr>
              <a:xfrm>
                <a:off x="9019316" y="0"/>
                <a:ext cx="697532" cy="60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40</a:t>
                </a:r>
              </a:p>
            </p:txBody>
          </p:sp>
          <p:sp>
            <p:nvSpPr>
              <p:cNvPr id="400" name="20"/>
              <p:cNvSpPr txBox="1"/>
              <p:nvPr/>
            </p:nvSpPr>
            <p:spPr>
              <a:xfrm>
                <a:off x="4816876" y="0"/>
                <a:ext cx="779046" cy="60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20</a:t>
                </a:r>
              </a:p>
            </p:txBody>
          </p:sp>
          <p:sp>
            <p:nvSpPr>
              <p:cNvPr id="401" name="30"/>
              <p:cNvSpPr txBox="1"/>
              <p:nvPr/>
            </p:nvSpPr>
            <p:spPr>
              <a:xfrm>
                <a:off x="6859328" y="0"/>
                <a:ext cx="896582" cy="60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30</a:t>
                </a:r>
              </a:p>
            </p:txBody>
          </p:sp>
          <p:sp>
            <p:nvSpPr>
              <p:cNvPr id="402" name="0.6"/>
              <p:cNvSpPr txBox="1"/>
              <p:nvPr/>
            </p:nvSpPr>
            <p:spPr>
              <a:xfrm>
                <a:off x="10701418" y="4059243"/>
                <a:ext cx="1154011" cy="60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algn="l"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0.6</a:t>
                </a:r>
              </a:p>
            </p:txBody>
          </p:sp>
          <p:sp>
            <p:nvSpPr>
              <p:cNvPr id="403" name="0.8"/>
              <p:cNvSpPr txBox="1"/>
              <p:nvPr/>
            </p:nvSpPr>
            <p:spPr>
              <a:xfrm>
                <a:off x="10701418" y="2188746"/>
                <a:ext cx="1154011" cy="60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algn="l"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0.8</a:t>
                </a:r>
              </a:p>
            </p:txBody>
          </p:sp>
        </p:grpSp>
        <p:sp>
          <p:nvSpPr>
            <p:cNvPr id="405" name="explosion according to both tests…"/>
            <p:cNvSpPr txBox="1"/>
            <p:nvPr/>
          </p:nvSpPr>
          <p:spPr>
            <a:xfrm>
              <a:off x="2194893" y="775260"/>
              <a:ext cx="6445998" cy="211286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821531">
                <a:lnSpc>
                  <a:spcPct val="120000"/>
                </a:lnSpc>
                <a:defRPr sz="2800"/>
              </a:pPr>
              <a:r>
                <a:t>explosion according to both tests</a:t>
              </a:r>
            </a:p>
            <a:p>
              <a:pPr algn="l" defTabSz="821531">
                <a:lnSpc>
                  <a:spcPct val="120000"/>
                </a:lnSpc>
                <a:defRPr sz="2800"/>
              </a:pPr>
              <a:r>
                <a:t>explosion according to Müller test</a:t>
              </a:r>
            </a:p>
            <a:p>
              <a:pPr algn="l" defTabSz="821531">
                <a:lnSpc>
                  <a:spcPct val="120000"/>
                </a:lnSpc>
                <a:defRPr sz="2800"/>
              </a:pPr>
              <a:r>
                <a:t>explosion according to Ertl test</a:t>
              </a:r>
            </a:p>
            <a:p>
              <a:pPr algn="l" defTabSz="821531">
                <a:lnSpc>
                  <a:spcPct val="120000"/>
                </a:lnSpc>
                <a:defRPr sz="2800" b="1"/>
              </a:pPr>
              <a:r>
                <a:t>implosion (collapsar progenitors?)</a:t>
              </a:r>
            </a:p>
          </p:txBody>
        </p:sp>
      </p:grpSp>
      <p:sp>
        <p:nvSpPr>
          <p:cNvPr id="408" name="Rectangle"/>
          <p:cNvSpPr/>
          <p:nvPr/>
        </p:nvSpPr>
        <p:spPr>
          <a:xfrm>
            <a:off x="7343815" y="1624226"/>
            <a:ext cx="9379538" cy="867070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9" name="Equation"/>
              <p:cNvSpPr txBox="1"/>
              <p:nvPr/>
            </p:nvSpPr>
            <p:spPr>
              <a:xfrm>
                <a:off x="0" y="5597935"/>
                <a:ext cx="6445999" cy="146174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500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sz="4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sz="4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4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sz="4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4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sz="45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5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sz="45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⊙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a:rPr sz="4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sz="4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4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sz="4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)/(1000</m:t>
                          </m:r>
                          <m:r>
                            <m:rPr>
                              <m:sty m:val="p"/>
                            </m:rPr>
                            <a:rPr sz="4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km</m:t>
                          </m:r>
                          <m:r>
                            <a:rPr sz="4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4500" dirty="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40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97935"/>
                <a:ext cx="6445999" cy="1461747"/>
              </a:xfrm>
              <a:prstGeom prst="rect">
                <a:avLst/>
              </a:prstGeom>
              <a:blipFill>
                <a:blip r:embed="rId6"/>
                <a:stretch>
                  <a:fillRect t="-81897" b="-672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" name="Line"/>
          <p:cNvSpPr/>
          <p:nvPr/>
        </p:nvSpPr>
        <p:spPr>
          <a:xfrm>
            <a:off x="7207630" y="6581852"/>
            <a:ext cx="952241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1" animBg="1" advAuto="0"/>
      <p:bldP spid="409" grpId="3" animBg="1" advAuto="0"/>
      <p:bldP spid="409" grpId="5" animBg="1" advAuto="0"/>
      <p:bldP spid="410" grpId="4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roup"/>
          <p:cNvGrpSpPr/>
          <p:nvPr/>
        </p:nvGrpSpPr>
        <p:grpSpPr>
          <a:xfrm>
            <a:off x="6127530" y="831065"/>
            <a:ext cx="11902399" cy="10789988"/>
            <a:chOff x="0" y="0"/>
            <a:chExt cx="11902398" cy="10789986"/>
          </a:xfrm>
        </p:grpSpPr>
        <p:grpSp>
          <p:nvGrpSpPr>
            <p:cNvPr id="428" name="Group"/>
            <p:cNvGrpSpPr/>
            <p:nvPr/>
          </p:nvGrpSpPr>
          <p:grpSpPr>
            <a:xfrm>
              <a:off x="0" y="-1"/>
              <a:ext cx="11902399" cy="10789988"/>
              <a:chOff x="0" y="0"/>
              <a:chExt cx="11902398" cy="10789986"/>
            </a:xfrm>
          </p:grpSpPr>
          <p:pic>
            <p:nvPicPr>
              <p:cNvPr id="417" name="Image" descr="Image"/>
              <p:cNvPicPr>
                <a:picLocks noChangeAspect="1"/>
              </p:cNvPicPr>
              <p:nvPr/>
            </p:nvPicPr>
            <p:blipFill>
              <a:blip r:embed="rId3"/>
              <a:srcRect l="10045" b="8372"/>
              <a:stretch>
                <a:fillRect/>
              </a:stretch>
            </p:blipFill>
            <p:spPr>
              <a:xfrm>
                <a:off x="980230" y="516315"/>
                <a:ext cx="9657525" cy="94609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18" name="initial mass [ ]"/>
                  <p:cNvSpPr txBox="1"/>
                  <p:nvPr/>
                </p:nvSpPr>
                <p:spPr>
                  <a:xfrm>
                    <a:off x="2992713" y="10115676"/>
                    <a:ext cx="5632443" cy="674311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sz="3800"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r>
                      <a:t>initial mass [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sz="3700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70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sz="370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oMath>
                    </a14:m>
                    <a:r>
                      <a:t>]</a:t>
                    </a:r>
                    <a:endParaRPr sz="3900"/>
                  </a:p>
                </p:txBody>
              </p:sp>
            </mc:Choice>
            <mc:Fallback>
              <p:sp>
                <p:nvSpPr>
                  <p:cNvPr id="418" name="initial mass [ ]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92713" y="10115676"/>
                    <a:ext cx="5632443" cy="67431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5094" b="-37736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19" name="compactness parameter"/>
                  <p:cNvSpPr txBox="1"/>
                  <p:nvPr/>
                </p:nvSpPr>
                <p:spPr>
                  <a:xfrm rot="16200000">
                    <a:off x="-3977092" y="4781447"/>
                    <a:ext cx="8884925" cy="930741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sz="3800"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r>
                      <a:t>compactness parameter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sz="4550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455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sz="455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2.5</m:t>
                            </m:r>
                          </m:sub>
                        </m:sSub>
                      </m:oMath>
                    </a14:m>
                    <a:endParaRPr sz="3900"/>
                  </a:p>
                </p:txBody>
              </p:sp>
            </mc:Choice>
            <mc:Fallback>
              <p:sp>
                <p:nvSpPr>
                  <p:cNvPr id="419" name="compactness parameter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-3977092" y="4781447"/>
                    <a:ext cx="8884925" cy="93074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14865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0" name="0.2"/>
              <p:cNvSpPr txBox="1"/>
              <p:nvPr/>
            </p:nvSpPr>
            <p:spPr>
              <a:xfrm>
                <a:off x="10654449" y="7738579"/>
                <a:ext cx="1247950" cy="6021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algn="l"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0.2</a:t>
                </a:r>
              </a:p>
            </p:txBody>
          </p:sp>
          <p:sp>
            <p:nvSpPr>
              <p:cNvPr id="421" name="0.4"/>
              <p:cNvSpPr txBox="1"/>
              <p:nvPr/>
            </p:nvSpPr>
            <p:spPr>
              <a:xfrm>
                <a:off x="10701418" y="5898911"/>
                <a:ext cx="1154011" cy="60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algn="l"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0.4</a:t>
                </a:r>
              </a:p>
            </p:txBody>
          </p:sp>
          <p:sp>
            <p:nvSpPr>
              <p:cNvPr id="422" name="10"/>
              <p:cNvSpPr txBox="1"/>
              <p:nvPr/>
            </p:nvSpPr>
            <p:spPr>
              <a:xfrm>
                <a:off x="2800987" y="0"/>
                <a:ext cx="823623" cy="60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10</a:t>
                </a:r>
              </a:p>
            </p:txBody>
          </p:sp>
          <p:sp>
            <p:nvSpPr>
              <p:cNvPr id="423" name="40"/>
              <p:cNvSpPr txBox="1"/>
              <p:nvPr/>
            </p:nvSpPr>
            <p:spPr>
              <a:xfrm>
                <a:off x="9019316" y="0"/>
                <a:ext cx="697532" cy="60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40</a:t>
                </a:r>
              </a:p>
            </p:txBody>
          </p:sp>
          <p:sp>
            <p:nvSpPr>
              <p:cNvPr id="424" name="20"/>
              <p:cNvSpPr txBox="1"/>
              <p:nvPr/>
            </p:nvSpPr>
            <p:spPr>
              <a:xfrm>
                <a:off x="4816876" y="0"/>
                <a:ext cx="779046" cy="60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20</a:t>
                </a:r>
              </a:p>
            </p:txBody>
          </p:sp>
          <p:sp>
            <p:nvSpPr>
              <p:cNvPr id="425" name="30"/>
              <p:cNvSpPr txBox="1"/>
              <p:nvPr/>
            </p:nvSpPr>
            <p:spPr>
              <a:xfrm>
                <a:off x="6859328" y="0"/>
                <a:ext cx="896582" cy="60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30</a:t>
                </a:r>
              </a:p>
            </p:txBody>
          </p:sp>
          <p:sp>
            <p:nvSpPr>
              <p:cNvPr id="426" name="0.6"/>
              <p:cNvSpPr txBox="1"/>
              <p:nvPr/>
            </p:nvSpPr>
            <p:spPr>
              <a:xfrm>
                <a:off x="10701418" y="4059243"/>
                <a:ext cx="1154011" cy="60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algn="l"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0.6</a:t>
                </a:r>
              </a:p>
            </p:txBody>
          </p:sp>
          <p:sp>
            <p:nvSpPr>
              <p:cNvPr id="427" name="0.8"/>
              <p:cNvSpPr txBox="1"/>
              <p:nvPr/>
            </p:nvSpPr>
            <p:spPr>
              <a:xfrm>
                <a:off x="10701418" y="2188746"/>
                <a:ext cx="1154011" cy="60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algn="l" defTabSz="821531">
                  <a:defRPr sz="30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0.8</a:t>
                </a:r>
              </a:p>
            </p:txBody>
          </p:sp>
        </p:grpSp>
        <p:sp>
          <p:nvSpPr>
            <p:cNvPr id="429" name="explosion according to both tests…"/>
            <p:cNvSpPr txBox="1"/>
            <p:nvPr/>
          </p:nvSpPr>
          <p:spPr>
            <a:xfrm>
              <a:off x="2194893" y="775260"/>
              <a:ext cx="6445998" cy="211286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821531">
                <a:lnSpc>
                  <a:spcPct val="120000"/>
                </a:lnSpc>
                <a:defRPr sz="2800"/>
              </a:pPr>
              <a:r>
                <a:rPr dirty="0"/>
                <a:t>explosion according to both tests</a:t>
              </a:r>
            </a:p>
            <a:p>
              <a:pPr algn="l" defTabSz="821531">
                <a:lnSpc>
                  <a:spcPct val="120000"/>
                </a:lnSpc>
                <a:defRPr sz="2800"/>
              </a:pPr>
              <a:r>
                <a:rPr dirty="0"/>
                <a:t>explosion according to Müller test</a:t>
              </a:r>
            </a:p>
            <a:p>
              <a:pPr algn="l" defTabSz="821531">
                <a:lnSpc>
                  <a:spcPct val="120000"/>
                </a:lnSpc>
                <a:defRPr sz="2800"/>
              </a:pPr>
              <a:r>
                <a:rPr dirty="0"/>
                <a:t>explosion according to </a:t>
              </a:r>
              <a:r>
                <a:rPr dirty="0" err="1"/>
                <a:t>Ertl</a:t>
              </a:r>
              <a:r>
                <a:rPr dirty="0"/>
                <a:t> test</a:t>
              </a:r>
            </a:p>
            <a:p>
              <a:pPr algn="l" defTabSz="821531">
                <a:lnSpc>
                  <a:spcPct val="120000"/>
                </a:lnSpc>
                <a:defRPr sz="2800" b="1"/>
              </a:pPr>
              <a:r>
                <a:rPr dirty="0"/>
                <a:t>implosion (collapsar progenitors?)</a:t>
              </a:r>
            </a:p>
          </p:txBody>
        </p:sp>
      </p:grpSp>
      <p:sp>
        <p:nvSpPr>
          <p:cNvPr id="431" name="Aguilera-Dena et al.  (2021)"/>
          <p:cNvSpPr txBox="1"/>
          <p:nvPr/>
        </p:nvSpPr>
        <p:spPr>
          <a:xfrm>
            <a:off x="19697852" y="302641"/>
            <a:ext cx="3775069" cy="47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i="1">
                <a:solidFill>
                  <a:srgbClr val="A9A9A9"/>
                </a:solidFill>
              </a:defRPr>
            </a:lvl1pPr>
          </a:lstStyle>
          <a:p>
            <a:r>
              <a:t>Aguilera-Dena et al.  (2021)</a:t>
            </a:r>
          </a:p>
        </p:txBody>
      </p:sp>
      <p:grpSp>
        <p:nvGrpSpPr>
          <p:cNvPr id="447" name="Group"/>
          <p:cNvGrpSpPr/>
          <p:nvPr/>
        </p:nvGrpSpPr>
        <p:grpSpPr>
          <a:xfrm>
            <a:off x="9644643" y="2705316"/>
            <a:ext cx="9119826" cy="8003854"/>
            <a:chOff x="184908" y="335660"/>
            <a:chExt cx="9119824" cy="8003853"/>
          </a:xfrm>
        </p:grpSpPr>
        <p:grpSp>
          <p:nvGrpSpPr>
            <p:cNvPr id="439" name="Group"/>
            <p:cNvGrpSpPr/>
            <p:nvPr/>
          </p:nvGrpSpPr>
          <p:grpSpPr>
            <a:xfrm>
              <a:off x="184908" y="335660"/>
              <a:ext cx="7167624" cy="6420042"/>
              <a:chOff x="0" y="0"/>
              <a:chExt cx="7167622" cy="6420040"/>
            </a:xfrm>
          </p:grpSpPr>
          <p:sp>
            <p:nvSpPr>
              <p:cNvPr id="432" name="Circle"/>
              <p:cNvSpPr/>
              <p:nvPr/>
            </p:nvSpPr>
            <p:spPr>
              <a:xfrm>
                <a:off x="2480547" y="3406330"/>
                <a:ext cx="534962" cy="534961"/>
              </a:xfrm>
              <a:prstGeom prst="ellipse">
                <a:avLst/>
              </a:prstGeom>
              <a:noFill/>
              <a:ln w="88900" cap="flat">
                <a:solidFill>
                  <a:srgbClr val="C866A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33" name="Circle"/>
              <p:cNvSpPr/>
              <p:nvPr/>
            </p:nvSpPr>
            <p:spPr>
              <a:xfrm>
                <a:off x="1027208" y="2032558"/>
                <a:ext cx="534961" cy="534961"/>
              </a:xfrm>
              <a:prstGeom prst="ellipse">
                <a:avLst/>
              </a:prstGeom>
              <a:noFill/>
              <a:ln w="88900" cap="flat">
                <a:solidFill>
                  <a:srgbClr val="C866A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34" name="Circle"/>
              <p:cNvSpPr/>
              <p:nvPr/>
            </p:nvSpPr>
            <p:spPr>
              <a:xfrm>
                <a:off x="5580495" y="620038"/>
                <a:ext cx="534962" cy="534962"/>
              </a:xfrm>
              <a:prstGeom prst="ellipse">
                <a:avLst/>
              </a:prstGeom>
              <a:noFill/>
              <a:ln w="88900" cap="flat">
                <a:solidFill>
                  <a:srgbClr val="C866A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35" name="Circle"/>
              <p:cNvSpPr/>
              <p:nvPr/>
            </p:nvSpPr>
            <p:spPr>
              <a:xfrm>
                <a:off x="6632661" y="0"/>
                <a:ext cx="534962" cy="534961"/>
              </a:xfrm>
              <a:prstGeom prst="ellipse">
                <a:avLst/>
              </a:prstGeom>
              <a:noFill/>
              <a:ln w="88900" cap="flat">
                <a:solidFill>
                  <a:srgbClr val="C866A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36" name="Circle"/>
              <p:cNvSpPr/>
              <p:nvPr/>
            </p:nvSpPr>
            <p:spPr>
              <a:xfrm>
                <a:off x="4550376" y="2514835"/>
                <a:ext cx="534961" cy="534961"/>
              </a:xfrm>
              <a:prstGeom prst="ellipse">
                <a:avLst/>
              </a:prstGeom>
              <a:noFill/>
              <a:ln w="88900" cap="flat">
                <a:solidFill>
                  <a:srgbClr val="C866A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37" name="Circle"/>
              <p:cNvSpPr/>
              <p:nvPr/>
            </p:nvSpPr>
            <p:spPr>
              <a:xfrm>
                <a:off x="1657977" y="1702454"/>
                <a:ext cx="534962" cy="534961"/>
              </a:xfrm>
              <a:prstGeom prst="ellipse">
                <a:avLst/>
              </a:prstGeom>
              <a:noFill/>
              <a:ln w="88900" cap="flat">
                <a:solidFill>
                  <a:srgbClr val="C866A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38" name="Circle"/>
              <p:cNvSpPr/>
              <p:nvPr/>
            </p:nvSpPr>
            <p:spPr>
              <a:xfrm>
                <a:off x="0" y="5885080"/>
                <a:ext cx="534961" cy="534961"/>
              </a:xfrm>
              <a:prstGeom prst="ellipse">
                <a:avLst/>
              </a:prstGeom>
              <a:noFill/>
              <a:ln w="88900" cap="flat">
                <a:solidFill>
                  <a:srgbClr val="C866A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C866AB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0" name="13"/>
                <p:cNvSpPr/>
                <p:nvPr/>
              </p:nvSpPr>
              <p:spPr>
                <a:xfrm>
                  <a:off x="622110" y="7069514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/>
                <a:p>
                  <a:pPr defTabSz="821531">
                    <a:defRPr sz="3200" b="1">
                      <a:solidFill>
                        <a:srgbClr val="D65FAF"/>
                      </a:solidFill>
                    </a:defRPr>
                  </a:pPr>
                  <a:r>
                    <a:rPr b="0"/>
                    <a:t>13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3750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750" i="1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sz="3750" i="1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a14:m>
                  <a:endParaRPr sz="3100"/>
                </a:p>
              </p:txBody>
            </p:sp>
          </mc:Choice>
          <mc:Fallback>
            <p:sp>
              <p:nvSpPr>
                <p:cNvPr id="440" name="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110" y="7069514"/>
                  <a:ext cx="1270001" cy="1270001"/>
                </a:xfrm>
                <a:prstGeom prst="line">
                  <a:avLst/>
                </a:prstGeom>
                <a:blipFill>
                  <a:blip r:embed="rId6"/>
                  <a:stretch>
                    <a:fillRect l="-65347" t="-27723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1" name="18"/>
                <p:cNvSpPr/>
                <p:nvPr/>
              </p:nvSpPr>
              <p:spPr>
                <a:xfrm>
                  <a:off x="622110" y="2104608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/>
                <a:p>
                  <a:pPr defTabSz="821531">
                    <a:defRPr sz="3200" b="1">
                      <a:solidFill>
                        <a:srgbClr val="D65FAF"/>
                      </a:solidFill>
                    </a:defRPr>
                  </a:pPr>
                  <a:r>
                    <a:rPr b="0"/>
                    <a:t>18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3750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750" i="1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sz="3750" i="1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a14:m>
                  <a:endParaRPr sz="3100"/>
                </a:p>
              </p:txBody>
            </p:sp>
          </mc:Choice>
          <mc:Fallback>
            <p:sp>
              <p:nvSpPr>
                <p:cNvPr id="441" name="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110" y="2104608"/>
                  <a:ext cx="1270001" cy="1270001"/>
                </a:xfrm>
                <a:prstGeom prst="line">
                  <a:avLst/>
                </a:prstGeom>
                <a:blipFill>
                  <a:blip r:embed="rId7"/>
                  <a:stretch>
                    <a:fillRect l="-65347" t="-27723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2" name="21"/>
                <p:cNvSpPr/>
                <p:nvPr/>
              </p:nvSpPr>
              <p:spPr>
                <a:xfrm>
                  <a:off x="2948540" y="1906388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/>
                <a:p>
                  <a:pPr defTabSz="821531">
                    <a:defRPr sz="3200" b="1">
                      <a:solidFill>
                        <a:srgbClr val="D65FAF"/>
                      </a:solidFill>
                    </a:defRPr>
                  </a:pPr>
                  <a:r>
                    <a:rPr b="0"/>
                    <a:t>21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3750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750" i="1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sz="3750" i="1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a14:m>
                  <a:endParaRPr sz="3100"/>
                </a:p>
              </p:txBody>
            </p:sp>
          </mc:Choice>
          <mc:Fallback>
            <p:sp>
              <p:nvSpPr>
                <p:cNvPr id="442" name="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8540" y="1906388"/>
                  <a:ext cx="1270001" cy="1270001"/>
                </a:xfrm>
                <a:prstGeom prst="line">
                  <a:avLst/>
                </a:prstGeom>
                <a:blipFill>
                  <a:blip r:embed="rId8"/>
                  <a:stretch>
                    <a:fillRect l="-64706" t="-27723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3" name="25"/>
                <p:cNvSpPr/>
                <p:nvPr/>
              </p:nvSpPr>
              <p:spPr>
                <a:xfrm>
                  <a:off x="2486551" y="4488344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/>
                <a:p>
                  <a:pPr defTabSz="821531">
                    <a:defRPr sz="3200" b="1">
                      <a:solidFill>
                        <a:srgbClr val="D65FAF"/>
                      </a:solidFill>
                    </a:defRPr>
                  </a:pPr>
                  <a:r>
                    <a:rPr b="0"/>
                    <a:t>25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3750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750" i="1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sz="3750" i="1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a14:m>
                  <a:endParaRPr sz="3100"/>
                </a:p>
              </p:txBody>
            </p:sp>
          </mc:Choice>
          <mc:Fallback>
            <p:sp>
              <p:nvSpPr>
                <p:cNvPr id="443" name="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6551" y="4488344"/>
                  <a:ext cx="1270001" cy="1270001"/>
                </a:xfrm>
                <a:prstGeom prst="line">
                  <a:avLst/>
                </a:prstGeom>
                <a:blipFill>
                  <a:blip r:embed="rId9"/>
                  <a:stretch>
                    <a:fillRect l="-65347" t="-29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4" name="35"/>
                <p:cNvSpPr/>
                <p:nvPr/>
              </p:nvSpPr>
              <p:spPr>
                <a:xfrm>
                  <a:off x="5972073" y="3234262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/>
                <a:p>
                  <a:pPr defTabSz="821531">
                    <a:defRPr sz="3200" b="1">
                      <a:solidFill>
                        <a:srgbClr val="D65FAF"/>
                      </a:solidFill>
                    </a:defRPr>
                  </a:pPr>
                  <a:r>
                    <a:rPr b="0"/>
                    <a:t>35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3750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750" i="1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sz="3750" i="1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a14:m>
                  <a:endParaRPr sz="3100"/>
                </a:p>
              </p:txBody>
            </p:sp>
          </mc:Choice>
          <mc:Fallback>
            <p:sp>
              <p:nvSpPr>
                <p:cNvPr id="444" name="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2073" y="3234262"/>
                  <a:ext cx="1270001" cy="1270001"/>
                </a:xfrm>
                <a:prstGeom prst="line">
                  <a:avLst/>
                </a:prstGeom>
                <a:blipFill>
                  <a:blip r:embed="rId10"/>
                  <a:stretch>
                    <a:fillRect l="-64706" t="-28713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5" name="40"/>
                <p:cNvSpPr/>
                <p:nvPr/>
              </p:nvSpPr>
              <p:spPr>
                <a:xfrm>
                  <a:off x="5604288" y="586757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/>
                <a:p>
                  <a:pPr defTabSz="821531">
                    <a:defRPr sz="3200" b="1">
                      <a:solidFill>
                        <a:srgbClr val="D65FAF"/>
                      </a:solidFill>
                    </a:defRPr>
                  </a:pPr>
                  <a:r>
                    <a:rPr b="0"/>
                    <a:t>40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3750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750" i="1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sz="3750" i="1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a14:m>
                  <a:endParaRPr sz="3100"/>
                </a:p>
              </p:txBody>
            </p:sp>
          </mc:Choice>
          <mc:Fallback>
            <p:sp>
              <p:nvSpPr>
                <p:cNvPr id="445" name="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288" y="586757"/>
                  <a:ext cx="1270001" cy="1270001"/>
                </a:xfrm>
                <a:prstGeom prst="line">
                  <a:avLst/>
                </a:prstGeom>
                <a:blipFill>
                  <a:blip r:embed="rId11"/>
                  <a:stretch>
                    <a:fillRect l="-67000" t="-27723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6" name="45"/>
                <p:cNvSpPr/>
                <p:nvPr/>
              </p:nvSpPr>
              <p:spPr>
                <a:xfrm>
                  <a:off x="8034733" y="379510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/>
                <a:p>
                  <a:pPr defTabSz="821531">
                    <a:defRPr sz="3200" b="1">
                      <a:solidFill>
                        <a:srgbClr val="D65FAF"/>
                      </a:solidFill>
                    </a:defRPr>
                  </a:pPr>
                  <a:r>
                    <a:rPr b="0"/>
                    <a:t>45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3750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750" i="1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sz="3750" i="1">
                              <a:solidFill>
                                <a:srgbClr val="D65FAE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a14:m>
                  <a:endParaRPr sz="3100"/>
                </a:p>
              </p:txBody>
            </p:sp>
          </mc:Choice>
          <mc:Fallback>
            <p:sp>
              <p:nvSpPr>
                <p:cNvPr id="446" name="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4733" y="379510"/>
                  <a:ext cx="1270001" cy="1270001"/>
                </a:xfrm>
                <a:prstGeom prst="line">
                  <a:avLst/>
                </a:prstGeom>
                <a:blipFill>
                  <a:blip r:embed="rId12"/>
                  <a:stretch>
                    <a:fillRect l="-65347" t="-27723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aking realistic updated stellar evolution models for potential long GRB progenitors">
            <a:extLst>
              <a:ext uri="{FF2B5EF4-FFF2-40B4-BE49-F238E27FC236}">
                <a16:creationId xmlns:a16="http://schemas.microsoft.com/office/drawing/2014/main" id="{8EE90CDC-AE61-06F6-61B5-C98854D46C7D}"/>
              </a:ext>
            </a:extLst>
          </p:cNvPr>
          <p:cNvSpPr txBox="1"/>
          <p:nvPr/>
        </p:nvSpPr>
        <p:spPr>
          <a:xfrm>
            <a:off x="10184979" y="11469013"/>
            <a:ext cx="13287942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sz="4800">
                <a:solidFill>
                  <a:srgbClr val="72F54A"/>
                </a:solidFill>
              </a:defRPr>
            </a:lvl1pPr>
          </a:lstStyle>
          <a:p>
            <a:r>
              <a:rPr lang="en-US" dirty="0">
                <a:solidFill>
                  <a:srgbClr val="FFC8F5"/>
                </a:solidFill>
              </a:rPr>
              <a:t>choose</a:t>
            </a:r>
            <a:r>
              <a:rPr dirty="0">
                <a:solidFill>
                  <a:srgbClr val="FFC8F5"/>
                </a:solidFill>
              </a:rPr>
              <a:t> realistic updated stellar evolution models for potential long GRB progenitors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roup"/>
          <p:cNvGrpSpPr/>
          <p:nvPr/>
        </p:nvGrpSpPr>
        <p:grpSpPr>
          <a:xfrm>
            <a:off x="3694798" y="241934"/>
            <a:ext cx="16994404" cy="11308549"/>
            <a:chOff x="0" y="0"/>
            <a:chExt cx="16994403" cy="11308548"/>
          </a:xfrm>
        </p:grpSpPr>
        <p:pic>
          <p:nvPicPr>
            <p:cNvPr id="452" name="Image" descr="Image"/>
            <p:cNvPicPr>
              <a:picLocks noChangeAspect="1"/>
            </p:cNvPicPr>
            <p:nvPr/>
          </p:nvPicPr>
          <p:blipFill>
            <a:blip r:embed="rId2"/>
            <a:srcRect b="76437"/>
            <a:stretch>
              <a:fillRect/>
            </a:stretch>
          </p:blipFill>
          <p:spPr>
            <a:xfrm>
              <a:off x="0" y="0"/>
              <a:ext cx="16994403" cy="9377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3" name="Image" descr="Image"/>
            <p:cNvPicPr>
              <a:picLocks noChangeAspect="1"/>
            </p:cNvPicPr>
            <p:nvPr/>
          </p:nvPicPr>
          <p:blipFill>
            <a:blip r:embed="rId2"/>
            <a:srcRect t="94983"/>
            <a:stretch>
              <a:fillRect/>
            </a:stretch>
          </p:blipFill>
          <p:spPr>
            <a:xfrm>
              <a:off x="0" y="9312109"/>
              <a:ext cx="16994404" cy="1996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4" name="Rectangle"/>
            <p:cNvSpPr/>
            <p:nvPr/>
          </p:nvSpPr>
          <p:spPr>
            <a:xfrm>
              <a:off x="1254194" y="8622800"/>
              <a:ext cx="1287137" cy="96576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aking realistic updated stellar evolution models for potential long GRB progenitors">
            <a:extLst>
              <a:ext uri="{FF2B5EF4-FFF2-40B4-BE49-F238E27FC236}">
                <a16:creationId xmlns:a16="http://schemas.microsoft.com/office/drawing/2014/main" id="{3B7FACE5-FD7B-F7F4-1630-6911F2DD8D31}"/>
              </a:ext>
            </a:extLst>
          </p:cNvPr>
          <p:cNvSpPr txBox="1"/>
          <p:nvPr/>
        </p:nvSpPr>
        <p:spPr>
          <a:xfrm>
            <a:off x="8030817" y="11469013"/>
            <a:ext cx="15442104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r" defTabSz="821531">
              <a:defRPr sz="4800">
                <a:solidFill>
                  <a:srgbClr val="72F54A"/>
                </a:solidFill>
              </a:defRPr>
            </a:lvl1pPr>
          </a:lstStyle>
          <a:p>
            <a:r>
              <a:rPr lang="en-US" dirty="0">
                <a:solidFill>
                  <a:srgbClr val="B8EFFF"/>
                </a:solidFill>
              </a:rPr>
              <a:t>evolve each model with GR1D: relativistic hydro in 1.5D with M1 neutrino transport and a tabulated </a:t>
            </a:r>
            <a:r>
              <a:rPr lang="en-US" dirty="0" err="1">
                <a:solidFill>
                  <a:srgbClr val="B8EFFF"/>
                </a:solidFill>
              </a:rPr>
              <a:t>EoS</a:t>
            </a:r>
            <a:r>
              <a:rPr lang="en-US" dirty="0">
                <a:solidFill>
                  <a:srgbClr val="B8EFFF"/>
                </a:solidFill>
              </a:rPr>
              <a:t> </a:t>
            </a:r>
            <a:endParaRPr dirty="0">
              <a:solidFill>
                <a:srgbClr val="B8E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profs_evo_18_dark_all (1).png" descr="profs_evo_18_dark_all 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528" y="-1"/>
            <a:ext cx="12648944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Halevi et. al. (2022)">
            <a:extLst>
              <a:ext uri="{FF2B5EF4-FFF2-40B4-BE49-F238E27FC236}">
                <a16:creationId xmlns:a16="http://schemas.microsoft.com/office/drawing/2014/main" id="{A5A455E3-3AC3-42C3-3FC2-EFA674202957}"/>
              </a:ext>
            </a:extLst>
          </p:cNvPr>
          <p:cNvSpPr txBox="1"/>
          <p:nvPr/>
        </p:nvSpPr>
        <p:spPr>
          <a:xfrm>
            <a:off x="16445120" y="13163179"/>
            <a:ext cx="4834024" cy="47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i="1">
                <a:solidFill>
                  <a:srgbClr val="A9A9A9"/>
                </a:solidFill>
              </a:defRPr>
            </a:lvl1pPr>
          </a:lstStyle>
          <a:p>
            <a:r>
              <a:t>Halevi et. al. (2022)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ostbounce_quants_more_dark.png" descr="postbounce_quants_more_dark.png"/>
          <p:cNvPicPr>
            <a:picLocks noChangeAspect="1"/>
          </p:cNvPicPr>
          <p:nvPr/>
        </p:nvPicPr>
        <p:blipFill>
          <a:blip r:embed="rId2"/>
          <a:srcRect l="6956"/>
          <a:stretch>
            <a:fillRect/>
          </a:stretch>
        </p:blipFill>
        <p:spPr>
          <a:xfrm>
            <a:off x="4886882" y="0"/>
            <a:ext cx="1305655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shock radius"/>
          <p:cNvSpPr txBox="1"/>
          <p:nvPr/>
        </p:nvSpPr>
        <p:spPr>
          <a:xfrm>
            <a:off x="14039912" y="4853566"/>
            <a:ext cx="3479883" cy="62638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3200" b="1"/>
            </a:lvl1pPr>
          </a:lstStyle>
          <a:p>
            <a:r>
              <a:t>shock radius</a:t>
            </a:r>
          </a:p>
        </p:txBody>
      </p:sp>
      <p:sp>
        <p:nvSpPr>
          <p:cNvPr id="488" name="mass within shock radius"/>
          <p:cNvSpPr txBox="1"/>
          <p:nvPr/>
        </p:nvSpPr>
        <p:spPr>
          <a:xfrm>
            <a:off x="14282593" y="10041358"/>
            <a:ext cx="2994520" cy="112168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3200" b="1"/>
            </a:lvl1pPr>
          </a:lstStyle>
          <a:p>
            <a:r>
              <a:t>mass within shock radius</a:t>
            </a:r>
          </a:p>
        </p:txBody>
      </p:sp>
      <p:grpSp>
        <p:nvGrpSpPr>
          <p:cNvPr id="491" name="Group"/>
          <p:cNvGrpSpPr/>
          <p:nvPr/>
        </p:nvGrpSpPr>
        <p:grpSpPr>
          <a:xfrm>
            <a:off x="3334597" y="4209836"/>
            <a:ext cx="14662403" cy="9379626"/>
            <a:chOff x="0" y="0"/>
            <a:chExt cx="14662401" cy="9379625"/>
          </a:xfrm>
        </p:grpSpPr>
        <p:sp>
          <p:nvSpPr>
            <p:cNvPr id="489" name="Rectangle"/>
            <p:cNvSpPr/>
            <p:nvPr/>
          </p:nvSpPr>
          <p:spPr>
            <a:xfrm>
              <a:off x="0" y="0"/>
              <a:ext cx="1785938" cy="883134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0" name="Rectangle"/>
            <p:cNvSpPr/>
            <p:nvPr/>
          </p:nvSpPr>
          <p:spPr>
            <a:xfrm>
              <a:off x="1745058" y="166952"/>
              <a:ext cx="12917344" cy="92126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92" name="time after core bounce (ms)"/>
          <p:cNvSpPr txBox="1"/>
          <p:nvPr/>
        </p:nvSpPr>
        <p:spPr>
          <a:xfrm>
            <a:off x="8361308" y="4859712"/>
            <a:ext cx="5131537" cy="61409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/>
            </a:lvl1pPr>
          </a:lstStyle>
          <a:p>
            <a:r>
              <a:t>time after core bounce (ms)</a:t>
            </a:r>
          </a:p>
        </p:txBody>
      </p:sp>
      <p:pic>
        <p:nvPicPr>
          <p:cNvPr id="493" name="postbounce_quants_more_dark.png" descr="postbounce_quants_more_dark.png"/>
          <p:cNvPicPr>
            <a:picLocks noChangeAspect="1"/>
          </p:cNvPicPr>
          <p:nvPr/>
        </p:nvPicPr>
        <p:blipFill>
          <a:blip r:embed="rId2"/>
          <a:srcRect l="8514" t="90949" b="5204"/>
          <a:stretch>
            <a:fillRect/>
          </a:stretch>
        </p:blipFill>
        <p:spPr>
          <a:xfrm>
            <a:off x="5105574" y="4302618"/>
            <a:ext cx="12837865" cy="52751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94" name="central density…"/>
              <p:cNvSpPr txBox="1"/>
              <p:nvPr/>
            </p:nvSpPr>
            <p:spPr>
              <a:xfrm>
                <a:off x="14373543" y="457795"/>
                <a:ext cx="2812620" cy="1134055"/>
              </a:xfrm>
              <a:prstGeom prst="rect">
                <a:avLst/>
              </a:prstGeom>
              <a:solidFill>
                <a:srgbClr val="000000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71437" tIns="71437" rIns="71437" bIns="71437" anchor="ctr">
                <a:spAutoFit/>
              </a:bodyPr>
              <a:lstStyle/>
              <a:p>
                <a:pPr defTabSz="821531">
                  <a:defRPr sz="3200"/>
                </a:pPr>
                <a:r>
                  <a:t>central density</a:t>
                </a:r>
              </a:p>
              <a:p>
                <a:pPr defTabSz="821531">
                  <a:defRPr sz="3200"/>
                </a:pPr>
                <a: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450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4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34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m:rPr>
                        <m:sty m:val="p"/>
                      </m:rPr>
                      <a:rPr sz="34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g</m:t>
                    </m:r>
                    <m:sSup>
                      <m:sSupPr>
                        <m:ctrlPr>
                          <a:rPr sz="34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34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sz="34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t>)</a:t>
                </a:r>
                <a:endParaRPr sz="2800"/>
              </a:p>
            </p:txBody>
          </p:sp>
        </mc:Choice>
        <mc:Fallback>
          <p:sp>
            <p:nvSpPr>
              <p:cNvPr id="494" name="central density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3543" y="457795"/>
                <a:ext cx="2812620" cy="1134055"/>
              </a:xfrm>
              <a:prstGeom prst="rect">
                <a:avLst/>
              </a:prstGeom>
              <a:blipFill>
                <a:blip r:embed="rId3"/>
                <a:stretch>
                  <a:fillRect l="-5830" t="-6667" r="-5830" b="-1555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5" name="density_comparisons_more_dark.png" descr="density_comparisons_more_dark.png"/>
          <p:cNvPicPr>
            <a:picLocks noChangeAspect="1"/>
          </p:cNvPicPr>
          <p:nvPr/>
        </p:nvPicPr>
        <p:blipFill>
          <a:blip r:embed="rId4"/>
          <a:srcRect l="74125" t="2818" r="4508" b="43423"/>
          <a:stretch>
            <a:fillRect/>
          </a:stretch>
        </p:blipFill>
        <p:spPr>
          <a:xfrm>
            <a:off x="17928220" y="197892"/>
            <a:ext cx="3230534" cy="6351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ostbounce_quants_more_dark.png" descr="postbounce_quants_more_dark.png"/>
          <p:cNvPicPr>
            <a:picLocks noChangeAspect="1"/>
          </p:cNvPicPr>
          <p:nvPr/>
        </p:nvPicPr>
        <p:blipFill>
          <a:blip r:embed="rId2"/>
          <a:srcRect l="4615"/>
          <a:stretch>
            <a:fillRect/>
          </a:stretch>
        </p:blipFill>
        <p:spPr>
          <a:xfrm>
            <a:off x="4558440" y="0"/>
            <a:ext cx="13385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shock radius…"/>
          <p:cNvSpPr txBox="1"/>
          <p:nvPr/>
        </p:nvSpPr>
        <p:spPr>
          <a:xfrm>
            <a:off x="14039912" y="4901507"/>
            <a:ext cx="3479883" cy="109669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3200"/>
            </a:pPr>
            <a:r>
              <a:t>shock radius</a:t>
            </a:r>
          </a:p>
          <a:p>
            <a:pPr defTabSz="821531">
              <a:defRPr sz="3200"/>
            </a:pPr>
            <a:r>
              <a:t>(km)</a:t>
            </a:r>
          </a:p>
        </p:txBody>
      </p:sp>
      <p:sp>
        <p:nvSpPr>
          <p:cNvPr id="499" name="mass within shock radius"/>
          <p:cNvSpPr txBox="1"/>
          <p:nvPr/>
        </p:nvSpPr>
        <p:spPr>
          <a:xfrm>
            <a:off x="14282593" y="10041358"/>
            <a:ext cx="2994520" cy="112168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3200" b="1"/>
            </a:lvl1pPr>
          </a:lstStyle>
          <a:p>
            <a:r>
              <a:t>mass within shock radius</a:t>
            </a:r>
          </a:p>
        </p:txBody>
      </p:sp>
      <p:grpSp>
        <p:nvGrpSpPr>
          <p:cNvPr id="502" name="Group"/>
          <p:cNvGrpSpPr/>
          <p:nvPr/>
        </p:nvGrpSpPr>
        <p:grpSpPr>
          <a:xfrm>
            <a:off x="3334597" y="8430911"/>
            <a:ext cx="14662402" cy="5296476"/>
            <a:chOff x="0" y="0"/>
            <a:chExt cx="14662401" cy="5296474"/>
          </a:xfrm>
        </p:grpSpPr>
        <p:sp>
          <p:nvSpPr>
            <p:cNvPr id="500" name="Rectangle"/>
            <p:cNvSpPr/>
            <p:nvPr/>
          </p:nvSpPr>
          <p:spPr>
            <a:xfrm>
              <a:off x="0" y="106103"/>
              <a:ext cx="1785938" cy="51903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1" name="Rectangle"/>
            <p:cNvSpPr/>
            <p:nvPr/>
          </p:nvSpPr>
          <p:spPr>
            <a:xfrm>
              <a:off x="1745058" y="0"/>
              <a:ext cx="12917344" cy="514859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03" name="time after core bounce (ms)"/>
          <p:cNvSpPr txBox="1"/>
          <p:nvPr/>
        </p:nvSpPr>
        <p:spPr>
          <a:xfrm>
            <a:off x="8361307" y="8899948"/>
            <a:ext cx="5131538" cy="61409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/>
            </a:lvl1pPr>
          </a:lstStyle>
          <a:p>
            <a:r>
              <a:t>time after core bounce (ms)</a:t>
            </a:r>
          </a:p>
        </p:txBody>
      </p:sp>
      <p:pic>
        <p:nvPicPr>
          <p:cNvPr id="504" name="postbounce_quants_more_dark.png" descr="postbounce_quants_more_dark.png"/>
          <p:cNvPicPr>
            <a:picLocks noChangeAspect="1"/>
          </p:cNvPicPr>
          <p:nvPr/>
        </p:nvPicPr>
        <p:blipFill>
          <a:blip r:embed="rId2"/>
          <a:srcRect l="8514" t="90949" b="5204"/>
          <a:stretch>
            <a:fillRect/>
          </a:stretch>
        </p:blipFill>
        <p:spPr>
          <a:xfrm>
            <a:off x="5105574" y="8416946"/>
            <a:ext cx="12837865" cy="52751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05" name="central density…"/>
              <p:cNvSpPr txBox="1"/>
              <p:nvPr/>
            </p:nvSpPr>
            <p:spPr>
              <a:xfrm>
                <a:off x="14373543" y="457795"/>
                <a:ext cx="2812620" cy="1134055"/>
              </a:xfrm>
              <a:prstGeom prst="rect">
                <a:avLst/>
              </a:prstGeom>
              <a:solidFill>
                <a:srgbClr val="000000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71437" tIns="71437" rIns="71437" bIns="71437" anchor="ctr">
                <a:spAutoFit/>
              </a:bodyPr>
              <a:lstStyle/>
              <a:p>
                <a:pPr defTabSz="821531">
                  <a:defRPr sz="3200"/>
                </a:pPr>
                <a:r>
                  <a:t>central density</a:t>
                </a:r>
              </a:p>
              <a:p>
                <a:pPr defTabSz="821531">
                  <a:defRPr sz="3200"/>
                </a:pPr>
                <a: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450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4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34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m:rPr>
                        <m:sty m:val="p"/>
                      </m:rPr>
                      <a:rPr sz="34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g</m:t>
                    </m:r>
                    <m:sSup>
                      <m:sSupPr>
                        <m:ctrlPr>
                          <a:rPr sz="34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34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sz="34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t>)</a:t>
                </a:r>
                <a:endParaRPr sz="2800"/>
              </a:p>
            </p:txBody>
          </p:sp>
        </mc:Choice>
        <mc:Fallback>
          <p:sp>
            <p:nvSpPr>
              <p:cNvPr id="505" name="central density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3543" y="457795"/>
                <a:ext cx="2812620" cy="1134055"/>
              </a:xfrm>
              <a:prstGeom prst="rect">
                <a:avLst/>
              </a:prstGeom>
              <a:blipFill>
                <a:blip r:embed="rId3"/>
                <a:stretch>
                  <a:fillRect l="-5830" t="-6667" r="-5830" b="-1555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6" name="Rectangle"/>
          <p:cNvSpPr/>
          <p:nvPr/>
        </p:nvSpPr>
        <p:spPr>
          <a:xfrm>
            <a:off x="3849707" y="491842"/>
            <a:ext cx="968860" cy="364447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49A2EA-15CE-B94E-6D37-5E8F21950CB2}"/>
              </a:ext>
            </a:extLst>
          </p:cNvPr>
          <p:cNvSpPr/>
          <p:nvPr/>
        </p:nvSpPr>
        <p:spPr>
          <a:xfrm>
            <a:off x="3849707" y="4136314"/>
            <a:ext cx="1270828" cy="44007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511" name="Group"/>
          <p:cNvGrpSpPr/>
          <p:nvPr/>
        </p:nvGrpSpPr>
        <p:grpSpPr>
          <a:xfrm>
            <a:off x="4754998" y="4733259"/>
            <a:ext cx="1392989" cy="4171187"/>
            <a:chOff x="363537" y="325437"/>
            <a:chExt cx="1392988" cy="4171185"/>
          </a:xfrm>
        </p:grpSpPr>
        <p:sp>
          <p:nvSpPr>
            <p:cNvPr id="507" name="200"/>
            <p:cNvSpPr/>
            <p:nvPr/>
          </p:nvSpPr>
          <p:spPr>
            <a:xfrm>
              <a:off x="417115" y="325437"/>
              <a:ext cx="1270001" cy="1270001"/>
            </a:xfrm>
            <a:prstGeom prst="lin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200</a:t>
              </a:r>
            </a:p>
          </p:txBody>
        </p:sp>
        <p:sp>
          <p:nvSpPr>
            <p:cNvPr id="508" name="150"/>
            <p:cNvSpPr/>
            <p:nvPr/>
          </p:nvSpPr>
          <p:spPr>
            <a:xfrm>
              <a:off x="381396" y="1279571"/>
              <a:ext cx="1270001" cy="1270001"/>
            </a:xfrm>
            <a:prstGeom prst="lin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150</a:t>
              </a:r>
            </a:p>
          </p:txBody>
        </p:sp>
        <p:sp>
          <p:nvSpPr>
            <p:cNvPr id="509" name="100"/>
            <p:cNvSpPr/>
            <p:nvPr/>
          </p:nvSpPr>
          <p:spPr>
            <a:xfrm>
              <a:off x="363537" y="2251563"/>
              <a:ext cx="1270001" cy="1270001"/>
            </a:xfrm>
            <a:prstGeom prst="lin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dirty="0"/>
                <a:t>100</a:t>
              </a:r>
            </a:p>
          </p:txBody>
        </p:sp>
        <p:sp>
          <p:nvSpPr>
            <p:cNvPr id="510" name="50"/>
            <p:cNvSpPr/>
            <p:nvPr/>
          </p:nvSpPr>
          <p:spPr>
            <a:xfrm>
              <a:off x="486525" y="3226623"/>
              <a:ext cx="1270001" cy="1270001"/>
            </a:xfrm>
            <a:prstGeom prst="lin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50</a:t>
              </a:r>
            </a:p>
          </p:txBody>
        </p:sp>
      </p:grpSp>
      <p:pic>
        <p:nvPicPr>
          <p:cNvPr id="512" name="density_comparisons_more_dark.png" descr="density_comparisons_more_dark.png"/>
          <p:cNvPicPr>
            <a:picLocks noChangeAspect="1"/>
          </p:cNvPicPr>
          <p:nvPr/>
        </p:nvPicPr>
        <p:blipFill>
          <a:blip r:embed="rId4"/>
          <a:srcRect l="74125" t="2818" r="4508" b="43423"/>
          <a:stretch>
            <a:fillRect/>
          </a:stretch>
        </p:blipFill>
        <p:spPr>
          <a:xfrm>
            <a:off x="17928220" y="197892"/>
            <a:ext cx="3230534" cy="6351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postbounce_quants_more_dark.png" descr="postbounce_quants_more_dark.png"/>
          <p:cNvPicPr>
            <a:picLocks noChangeAspect="1"/>
          </p:cNvPicPr>
          <p:nvPr/>
        </p:nvPicPr>
        <p:blipFill>
          <a:blip r:embed="rId2"/>
          <a:srcRect l="4737"/>
          <a:stretch>
            <a:fillRect/>
          </a:stretch>
        </p:blipFill>
        <p:spPr>
          <a:xfrm>
            <a:off x="4575518" y="0"/>
            <a:ext cx="1336792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time after core bounce (ms)"/>
          <p:cNvSpPr txBox="1"/>
          <p:nvPr/>
        </p:nvSpPr>
        <p:spPr>
          <a:xfrm>
            <a:off x="8361308" y="13014276"/>
            <a:ext cx="5131537" cy="61409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/>
            </a:lvl1pPr>
          </a:lstStyle>
          <a:p>
            <a:r>
              <a:t>time after core bounce (ms)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6" name="mass within shock radius…"/>
              <p:cNvSpPr txBox="1"/>
              <p:nvPr/>
            </p:nvSpPr>
            <p:spPr>
              <a:xfrm>
                <a:off x="14282593" y="10284528"/>
                <a:ext cx="2994520" cy="1654494"/>
              </a:xfrm>
              <a:prstGeom prst="rect">
                <a:avLst/>
              </a:prstGeom>
              <a:solidFill>
                <a:srgbClr val="000000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 anchor="ctr">
                <a:spAutoFit/>
              </a:bodyPr>
              <a:lstStyle/>
              <a:p>
                <a:pPr defTabSz="821531">
                  <a:defRPr sz="3200"/>
                </a:pPr>
                <a:r>
                  <a:t>mass within shock radius</a:t>
                </a:r>
              </a:p>
              <a:p>
                <a:pPr defTabSz="821531">
                  <a:defRPr sz="3200"/>
                </a:pPr>
                <a: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400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4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34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t>)</a:t>
                </a:r>
                <a:endParaRPr sz="2800"/>
              </a:p>
            </p:txBody>
          </p:sp>
        </mc:Choice>
        <mc:Fallback>
          <p:sp>
            <p:nvSpPr>
              <p:cNvPr id="516" name="mass within shock radiu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2593" y="10284528"/>
                <a:ext cx="2994520" cy="1654494"/>
              </a:xfrm>
              <a:prstGeom prst="rect">
                <a:avLst/>
              </a:prstGeom>
              <a:blipFill>
                <a:blip r:embed="rId3"/>
                <a:stretch>
                  <a:fillRect t="-3030" b="-757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7" name="Rectangle"/>
          <p:cNvSpPr/>
          <p:nvPr/>
        </p:nvSpPr>
        <p:spPr>
          <a:xfrm>
            <a:off x="3849707" y="491842"/>
            <a:ext cx="968860" cy="364447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8" name="Rectangle"/>
          <p:cNvSpPr/>
          <p:nvPr/>
        </p:nvSpPr>
        <p:spPr>
          <a:xfrm>
            <a:off x="3849707" y="8634869"/>
            <a:ext cx="968860" cy="364447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9" name="shock radius…"/>
          <p:cNvSpPr txBox="1"/>
          <p:nvPr/>
        </p:nvSpPr>
        <p:spPr>
          <a:xfrm>
            <a:off x="14039912" y="4901507"/>
            <a:ext cx="3479883" cy="109669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3200"/>
            </a:pPr>
            <a:r>
              <a:t>shock radius</a:t>
            </a:r>
          </a:p>
          <a:p>
            <a:pPr defTabSz="821531">
              <a:defRPr sz="3200"/>
            </a:pPr>
            <a:r>
              <a:t>(km)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0" name="central density…"/>
              <p:cNvSpPr txBox="1"/>
              <p:nvPr/>
            </p:nvSpPr>
            <p:spPr>
              <a:xfrm>
                <a:off x="14373543" y="457795"/>
                <a:ext cx="2812620" cy="1134055"/>
              </a:xfrm>
              <a:prstGeom prst="rect">
                <a:avLst/>
              </a:prstGeom>
              <a:solidFill>
                <a:srgbClr val="000000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71437" tIns="71437" rIns="71437" bIns="71437" anchor="ctr">
                <a:spAutoFit/>
              </a:bodyPr>
              <a:lstStyle/>
              <a:p>
                <a:pPr defTabSz="821531">
                  <a:defRPr sz="3200"/>
                </a:pPr>
                <a:r>
                  <a:t>central density</a:t>
                </a:r>
              </a:p>
              <a:p>
                <a:pPr defTabSz="821531">
                  <a:defRPr sz="3200"/>
                </a:pPr>
                <a: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450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4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34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m:rPr>
                        <m:sty m:val="p"/>
                      </m:rPr>
                      <a:rPr sz="34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g</m:t>
                    </m:r>
                    <m:sSup>
                      <m:sSupPr>
                        <m:ctrlPr>
                          <a:rPr sz="34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34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sz="34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t>)</a:t>
                </a:r>
                <a:endParaRPr sz="2800"/>
              </a:p>
            </p:txBody>
          </p:sp>
        </mc:Choice>
        <mc:Fallback>
          <p:sp>
            <p:nvSpPr>
              <p:cNvPr id="520" name="central density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3543" y="457795"/>
                <a:ext cx="2812620" cy="1134055"/>
              </a:xfrm>
              <a:prstGeom prst="rect">
                <a:avLst/>
              </a:prstGeom>
              <a:blipFill>
                <a:blip r:embed="rId4"/>
                <a:stretch>
                  <a:fillRect l="-5830" t="-6667" r="-5830" b="-1555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1" name="density_comparisons_more_dark.png" descr="density_comparisons_more_dark.png"/>
          <p:cNvPicPr>
            <a:picLocks noChangeAspect="1"/>
          </p:cNvPicPr>
          <p:nvPr/>
        </p:nvPicPr>
        <p:blipFill>
          <a:blip r:embed="rId5"/>
          <a:srcRect l="74125" t="2818" r="4508" b="43423"/>
          <a:stretch>
            <a:fillRect/>
          </a:stretch>
        </p:blipFill>
        <p:spPr>
          <a:xfrm>
            <a:off x="17928220" y="197892"/>
            <a:ext cx="3230534" cy="63510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4B6B58-3CD4-7980-E8F6-55C6F4D644A5}"/>
              </a:ext>
            </a:extLst>
          </p:cNvPr>
          <p:cNvSpPr/>
          <p:nvPr/>
        </p:nvSpPr>
        <p:spPr>
          <a:xfrm>
            <a:off x="3849707" y="4136314"/>
            <a:ext cx="1270828" cy="44007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526" name="Group"/>
          <p:cNvGrpSpPr/>
          <p:nvPr/>
        </p:nvGrpSpPr>
        <p:grpSpPr>
          <a:xfrm>
            <a:off x="4754998" y="4733259"/>
            <a:ext cx="1392989" cy="4171187"/>
            <a:chOff x="363537" y="325437"/>
            <a:chExt cx="1392988" cy="4171185"/>
          </a:xfrm>
        </p:grpSpPr>
        <p:sp>
          <p:nvSpPr>
            <p:cNvPr id="522" name="200"/>
            <p:cNvSpPr/>
            <p:nvPr/>
          </p:nvSpPr>
          <p:spPr>
            <a:xfrm>
              <a:off x="417115" y="325437"/>
              <a:ext cx="1270001" cy="1270001"/>
            </a:xfrm>
            <a:prstGeom prst="lin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200</a:t>
              </a:r>
            </a:p>
          </p:txBody>
        </p:sp>
        <p:sp>
          <p:nvSpPr>
            <p:cNvPr id="523" name="150"/>
            <p:cNvSpPr/>
            <p:nvPr/>
          </p:nvSpPr>
          <p:spPr>
            <a:xfrm>
              <a:off x="381396" y="1279571"/>
              <a:ext cx="1270001" cy="1270001"/>
            </a:xfrm>
            <a:prstGeom prst="lin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150</a:t>
              </a:r>
            </a:p>
          </p:txBody>
        </p:sp>
        <p:sp>
          <p:nvSpPr>
            <p:cNvPr id="524" name="100"/>
            <p:cNvSpPr/>
            <p:nvPr/>
          </p:nvSpPr>
          <p:spPr>
            <a:xfrm>
              <a:off x="363537" y="2251563"/>
              <a:ext cx="1270001" cy="1270001"/>
            </a:xfrm>
            <a:prstGeom prst="lin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100</a:t>
              </a:r>
            </a:p>
          </p:txBody>
        </p:sp>
        <p:sp>
          <p:nvSpPr>
            <p:cNvPr id="525" name="50"/>
            <p:cNvSpPr/>
            <p:nvPr/>
          </p:nvSpPr>
          <p:spPr>
            <a:xfrm>
              <a:off x="486525" y="3226623"/>
              <a:ext cx="1270001" cy="1270001"/>
            </a:xfrm>
            <a:prstGeom prst="lin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50</a:t>
              </a:r>
            </a:p>
          </p:txBody>
        </p:sp>
      </p:grpSp>
      <p:sp>
        <p:nvSpPr>
          <p:cNvPr id="527" name="Halevi et. al. (2022)"/>
          <p:cNvSpPr txBox="1"/>
          <p:nvPr/>
        </p:nvSpPr>
        <p:spPr>
          <a:xfrm>
            <a:off x="16445120" y="13163179"/>
            <a:ext cx="4834024" cy="47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i="1">
                <a:solidFill>
                  <a:srgbClr val="A9A9A9"/>
                </a:solidFill>
              </a:defRPr>
            </a:lvl1pPr>
          </a:lstStyle>
          <a:p>
            <a:r>
              <a:t>Halevi et. al. (2022)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density_comparisons_more_dark_init.png" descr="density_comparisons_more_dark_in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279" y="0"/>
            <a:ext cx="1755344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initial (pre-collapse) density profiles"/>
          <p:cNvSpPr txBox="1"/>
          <p:nvPr/>
        </p:nvSpPr>
        <p:spPr>
          <a:xfrm>
            <a:off x="6882381" y="4360720"/>
            <a:ext cx="4535998" cy="1272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3800"/>
            </a:lvl1pPr>
          </a:lstStyle>
          <a:p>
            <a:r>
              <a:t>initial (pre-collapse) density profiles</a:t>
            </a:r>
          </a:p>
        </p:txBody>
      </p:sp>
      <p:grpSp>
        <p:nvGrpSpPr>
          <p:cNvPr id="533" name="Group"/>
          <p:cNvGrpSpPr/>
          <p:nvPr/>
        </p:nvGrpSpPr>
        <p:grpSpPr>
          <a:xfrm>
            <a:off x="13986351" y="6318142"/>
            <a:ext cx="6335551" cy="4996650"/>
            <a:chOff x="0" y="0"/>
            <a:chExt cx="6335550" cy="4996648"/>
          </a:xfrm>
        </p:grpSpPr>
        <p:sp>
          <p:nvSpPr>
            <p:cNvPr id="531" name="Rectangle"/>
            <p:cNvSpPr/>
            <p:nvPr/>
          </p:nvSpPr>
          <p:spPr>
            <a:xfrm rot="2280000">
              <a:off x="-792673" y="2422146"/>
              <a:ext cx="7920896" cy="15235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2" name="Rectangle"/>
            <p:cNvSpPr/>
            <p:nvPr/>
          </p:nvSpPr>
          <p:spPr>
            <a:xfrm rot="2280000">
              <a:off x="2836611" y="1100078"/>
              <a:ext cx="2358242" cy="164389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34" name="Halevi et. al. (2022)"/>
          <p:cNvSpPr txBox="1"/>
          <p:nvPr/>
        </p:nvSpPr>
        <p:spPr>
          <a:xfrm>
            <a:off x="18989538" y="12924640"/>
            <a:ext cx="4834024" cy="47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i="1">
                <a:solidFill>
                  <a:srgbClr val="A9A9A9"/>
                </a:solidFill>
              </a:defRPr>
            </a:lvl1pPr>
          </a:lstStyle>
          <a:p>
            <a:r>
              <a:rPr dirty="0"/>
              <a:t>Halevi et. al. (2022)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5746" y="1031746"/>
            <a:ext cx="11652509" cy="11652509"/>
          </a:xfrm>
          <a:custGeom>
            <a:avLst/>
            <a:gdLst/>
            <a:ahLst/>
            <a:cxnLst/>
            <a:rect l="l" t="t" r="r" b="b"/>
            <a:pathLst>
              <a:path w="8739382" h="8739382">
                <a:moveTo>
                  <a:pt x="0" y="0"/>
                </a:moveTo>
                <a:lnTo>
                  <a:pt x="8739382" y="0"/>
                </a:lnTo>
                <a:lnTo>
                  <a:pt x="8739382" y="8739382"/>
                </a:lnTo>
                <a:lnTo>
                  <a:pt x="0" y="8739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08411" y="4851435"/>
            <a:ext cx="3967180" cy="4013132"/>
          </a:xfrm>
          <a:custGeom>
            <a:avLst/>
            <a:gdLst/>
            <a:ahLst/>
            <a:cxnLst/>
            <a:rect l="l" t="t" r="r" b="b"/>
            <a:pathLst>
              <a:path w="2975385" h="3009849">
                <a:moveTo>
                  <a:pt x="0" y="0"/>
                </a:moveTo>
                <a:lnTo>
                  <a:pt x="2975384" y="0"/>
                </a:lnTo>
                <a:lnTo>
                  <a:pt x="2975384" y="3009848"/>
                </a:lnTo>
                <a:lnTo>
                  <a:pt x="0" y="3009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240710" y="6177281"/>
            <a:ext cx="1902583" cy="145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 dirty="0">
                <a:latin typeface="Garamond"/>
              </a:rPr>
              <a:t>iron core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65910" y="2026920"/>
            <a:ext cx="4509681" cy="145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 dirty="0">
                <a:solidFill>
                  <a:srgbClr val="5D5D5D"/>
                </a:solidFill>
                <a:latin typeface="Garamond"/>
              </a:rPr>
              <a:t>(stripped) stellar envelope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43790" y="5897880"/>
            <a:ext cx="3528183" cy="145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 dirty="0">
                <a:solidFill>
                  <a:srgbClr val="000000"/>
                </a:solidFill>
                <a:latin typeface="Garamond"/>
              </a:rPr>
              <a:t>gravitational collapse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71600" y="1270001"/>
            <a:ext cx="7162800" cy="294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D0C2FF"/>
                </a:solidFill>
                <a:latin typeface="Helvetica World"/>
              </a:rPr>
              <a:t>a </a:t>
            </a:r>
            <a:r>
              <a:rPr lang="en-US" sz="5600" dirty="0">
                <a:solidFill>
                  <a:srgbClr val="DFC5FF"/>
                </a:solidFill>
                <a:latin typeface="Helvetica World"/>
              </a:rPr>
              <a:t>brief</a:t>
            </a:r>
            <a:r>
              <a:rPr lang="en-US" sz="5600" dirty="0">
                <a:solidFill>
                  <a:srgbClr val="D0C2FF"/>
                </a:solidFill>
                <a:latin typeface="Helvetica World"/>
              </a:rPr>
              <a:t> overview of the collapsar model for </a:t>
            </a:r>
            <a:r>
              <a:rPr lang="en-US" sz="5600" dirty="0" err="1">
                <a:solidFill>
                  <a:srgbClr val="D0C2FF"/>
                </a:solidFill>
                <a:latin typeface="Helvetica World"/>
              </a:rPr>
              <a:t>lGRBs</a:t>
            </a:r>
            <a:endParaRPr lang="en-US" sz="5600" dirty="0">
              <a:solidFill>
                <a:srgbClr val="D0C2FF"/>
              </a:solidFill>
              <a:latin typeface="Helvetica Wor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992600" y="10403841"/>
            <a:ext cx="6019800" cy="194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FFC8F5"/>
                </a:solidFill>
                <a:latin typeface="Helvetica World"/>
              </a:rPr>
              <a:t>a stripped massive star ends its life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17601" y="117789"/>
            <a:ext cx="10352455" cy="53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92"/>
              </a:lnSpc>
            </a:pPr>
            <a:r>
              <a:rPr lang="en-US" sz="3137" i="1" dirty="0">
                <a:solidFill>
                  <a:srgbClr val="A6A6A6"/>
                </a:solidFill>
                <a:latin typeface="Garamond" panose="02020404030301010803" pitchFamily="18" charset="0"/>
              </a:rPr>
              <a:t>(G. Halevi)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density_comparisons_more_dark.png" descr="density_comparisons_more_da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279" y="0"/>
            <a:ext cx="1755344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final (post-collapse) density profiles are significantly shallower"/>
          <p:cNvSpPr txBox="1"/>
          <p:nvPr/>
        </p:nvSpPr>
        <p:spPr>
          <a:xfrm>
            <a:off x="6653510" y="9145718"/>
            <a:ext cx="5538665" cy="18560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sz="3800"/>
            </a:pPr>
            <a:r>
              <a:t>final (post-collapse) density profiles are significantly </a:t>
            </a:r>
            <a:r>
              <a:rPr b="1"/>
              <a:t>shallower</a:t>
            </a:r>
          </a:p>
        </p:txBody>
      </p:sp>
      <p:grpSp>
        <p:nvGrpSpPr>
          <p:cNvPr id="540" name="Group"/>
          <p:cNvGrpSpPr/>
          <p:nvPr/>
        </p:nvGrpSpPr>
        <p:grpSpPr>
          <a:xfrm>
            <a:off x="13986351" y="6318142"/>
            <a:ext cx="6335551" cy="4996650"/>
            <a:chOff x="0" y="0"/>
            <a:chExt cx="6335550" cy="4996648"/>
          </a:xfrm>
        </p:grpSpPr>
        <p:sp>
          <p:nvSpPr>
            <p:cNvPr id="538" name="Rectangle"/>
            <p:cNvSpPr/>
            <p:nvPr/>
          </p:nvSpPr>
          <p:spPr>
            <a:xfrm rot="2280000">
              <a:off x="-792673" y="2422146"/>
              <a:ext cx="7920896" cy="15235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9" name="Rectangle"/>
            <p:cNvSpPr/>
            <p:nvPr/>
          </p:nvSpPr>
          <p:spPr>
            <a:xfrm rot="2280000">
              <a:off x="2539139" y="1963998"/>
              <a:ext cx="2358242" cy="67754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43" name="Group"/>
          <p:cNvGrpSpPr/>
          <p:nvPr/>
        </p:nvGrpSpPr>
        <p:grpSpPr>
          <a:xfrm>
            <a:off x="14164945" y="6496736"/>
            <a:ext cx="6335551" cy="4996649"/>
            <a:chOff x="0" y="0"/>
            <a:chExt cx="6335550" cy="4996648"/>
          </a:xfrm>
        </p:grpSpPr>
        <p:sp>
          <p:nvSpPr>
            <p:cNvPr id="541" name="Rectangle"/>
            <p:cNvSpPr/>
            <p:nvPr/>
          </p:nvSpPr>
          <p:spPr>
            <a:xfrm rot="2280000">
              <a:off x="-792673" y="2422146"/>
              <a:ext cx="7920896" cy="15235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2" name="Rectangle"/>
            <p:cNvSpPr/>
            <p:nvPr/>
          </p:nvSpPr>
          <p:spPr>
            <a:xfrm rot="2280000">
              <a:off x="2539139" y="1963998"/>
              <a:ext cx="2358242" cy="67754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44" name="Rectangle"/>
          <p:cNvSpPr/>
          <p:nvPr/>
        </p:nvSpPr>
        <p:spPr>
          <a:xfrm rot="1440000">
            <a:off x="10116222" y="8634042"/>
            <a:ext cx="5543155" cy="97781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Halevi et. al. (2022)">
            <a:extLst>
              <a:ext uri="{FF2B5EF4-FFF2-40B4-BE49-F238E27FC236}">
                <a16:creationId xmlns:a16="http://schemas.microsoft.com/office/drawing/2014/main" id="{3CE816A6-4467-B6B6-6AD7-CDE4786C1F41}"/>
              </a:ext>
            </a:extLst>
          </p:cNvPr>
          <p:cNvSpPr txBox="1"/>
          <p:nvPr/>
        </p:nvSpPr>
        <p:spPr>
          <a:xfrm>
            <a:off x="18989538" y="12924640"/>
            <a:ext cx="4834024" cy="47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i="1">
                <a:solidFill>
                  <a:srgbClr val="A9A9A9"/>
                </a:solidFill>
              </a:defRPr>
            </a:lvl1pPr>
          </a:lstStyle>
          <a:p>
            <a:r>
              <a:rPr dirty="0"/>
              <a:t>Halevi et. al. (2022)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density_comparisons_more_dark.png" descr="density_comparisons_more_da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279" y="0"/>
            <a:ext cx="1755344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this slope is ~1.5— what you’d expect from simple free-fall"/>
          <p:cNvSpPr txBox="1"/>
          <p:nvPr/>
        </p:nvSpPr>
        <p:spPr>
          <a:xfrm>
            <a:off x="6653510" y="9151825"/>
            <a:ext cx="5538665" cy="184386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3800"/>
            </a:lvl1pPr>
          </a:lstStyle>
          <a:p>
            <a:r>
              <a:t>this slope is ~1.5— what you’d expect from simple free-fall</a:t>
            </a:r>
          </a:p>
        </p:txBody>
      </p:sp>
      <p:grpSp>
        <p:nvGrpSpPr>
          <p:cNvPr id="551" name="Group"/>
          <p:cNvGrpSpPr/>
          <p:nvPr/>
        </p:nvGrpSpPr>
        <p:grpSpPr>
          <a:xfrm>
            <a:off x="13986351" y="6318142"/>
            <a:ext cx="6335551" cy="4996650"/>
            <a:chOff x="0" y="0"/>
            <a:chExt cx="6335550" cy="4996648"/>
          </a:xfrm>
        </p:grpSpPr>
        <p:sp>
          <p:nvSpPr>
            <p:cNvPr id="549" name="Rectangle"/>
            <p:cNvSpPr/>
            <p:nvPr/>
          </p:nvSpPr>
          <p:spPr>
            <a:xfrm rot="2280000">
              <a:off x="-792673" y="2422146"/>
              <a:ext cx="7920896" cy="15235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0" name="Rectangle"/>
            <p:cNvSpPr/>
            <p:nvPr/>
          </p:nvSpPr>
          <p:spPr>
            <a:xfrm rot="2280000">
              <a:off x="2539139" y="1963998"/>
              <a:ext cx="2358242" cy="67754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54" name="Group"/>
          <p:cNvGrpSpPr/>
          <p:nvPr/>
        </p:nvGrpSpPr>
        <p:grpSpPr>
          <a:xfrm>
            <a:off x="14164945" y="6496736"/>
            <a:ext cx="6335551" cy="4996649"/>
            <a:chOff x="0" y="0"/>
            <a:chExt cx="6335550" cy="4996648"/>
          </a:xfrm>
        </p:grpSpPr>
        <p:sp>
          <p:nvSpPr>
            <p:cNvPr id="552" name="Rectangle"/>
            <p:cNvSpPr/>
            <p:nvPr/>
          </p:nvSpPr>
          <p:spPr>
            <a:xfrm rot="2280000">
              <a:off x="-792673" y="2422146"/>
              <a:ext cx="7920896" cy="15235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3" name="Rectangle"/>
            <p:cNvSpPr/>
            <p:nvPr/>
          </p:nvSpPr>
          <p:spPr>
            <a:xfrm rot="2280000">
              <a:off x="2539139" y="1963998"/>
              <a:ext cx="2358242" cy="67754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Halevi et. al. (2022)">
            <a:extLst>
              <a:ext uri="{FF2B5EF4-FFF2-40B4-BE49-F238E27FC236}">
                <a16:creationId xmlns:a16="http://schemas.microsoft.com/office/drawing/2014/main" id="{BEC58D06-3C45-98CE-ED54-BB1A3C79D571}"/>
              </a:ext>
            </a:extLst>
          </p:cNvPr>
          <p:cNvSpPr txBox="1"/>
          <p:nvPr/>
        </p:nvSpPr>
        <p:spPr>
          <a:xfrm>
            <a:off x="18989538" y="12924640"/>
            <a:ext cx="4834024" cy="47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i="1">
                <a:solidFill>
                  <a:srgbClr val="A9A9A9"/>
                </a:solidFill>
              </a:defRPr>
            </a:lvl1pPr>
          </a:lstStyle>
          <a:p>
            <a:r>
              <a:rPr dirty="0"/>
              <a:t>Halevi et. al. (2022)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5875" y="1031875"/>
            <a:ext cx="11652251" cy="11652251"/>
          </a:xfrm>
          <a:custGeom>
            <a:avLst/>
            <a:gdLst/>
            <a:ahLst/>
            <a:cxnLst/>
            <a:rect l="l" t="t" r="r" b="b"/>
            <a:pathLst>
              <a:path w="8739188" h="8739188">
                <a:moveTo>
                  <a:pt x="0" y="0"/>
                </a:moveTo>
                <a:lnTo>
                  <a:pt x="8739188" y="0"/>
                </a:lnTo>
                <a:lnTo>
                  <a:pt x="8739188" y="8739188"/>
                </a:lnTo>
                <a:lnTo>
                  <a:pt x="0" y="8739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575415" y="6241415"/>
            <a:ext cx="1233171" cy="123317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>
                <a:lnSpc>
                  <a:spcPts val="4105"/>
                </a:lnSpc>
              </a:pPr>
              <a:endParaRPr sz="2933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40710" y="6532881"/>
            <a:ext cx="1902583" cy="74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>
                <a:latin typeface="Garamond"/>
              </a:rPr>
              <a:t>BH</a:t>
            </a:r>
          </a:p>
        </p:txBody>
      </p:sp>
      <p:sp>
        <p:nvSpPr>
          <p:cNvPr id="7" name="Freeform 7"/>
          <p:cNvSpPr/>
          <p:nvPr/>
        </p:nvSpPr>
        <p:spPr>
          <a:xfrm>
            <a:off x="11033445" y="5686026"/>
            <a:ext cx="2317111" cy="2343951"/>
          </a:xfrm>
          <a:custGeom>
            <a:avLst/>
            <a:gdLst/>
            <a:ahLst/>
            <a:cxnLst/>
            <a:rect l="l" t="t" r="r" b="b"/>
            <a:pathLst>
              <a:path w="1737833" h="1757963">
                <a:moveTo>
                  <a:pt x="0" y="0"/>
                </a:moveTo>
                <a:lnTo>
                  <a:pt x="1737834" y="0"/>
                </a:lnTo>
                <a:lnTo>
                  <a:pt x="1737834" y="1757962"/>
                </a:lnTo>
                <a:lnTo>
                  <a:pt x="0" y="1757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0281842" y="3134022"/>
            <a:ext cx="3820317" cy="682881"/>
          </a:xfrm>
          <a:custGeom>
            <a:avLst/>
            <a:gdLst/>
            <a:ahLst/>
            <a:cxnLst/>
            <a:rect l="l" t="t" r="r" b="b"/>
            <a:pathLst>
              <a:path w="2865238" h="512161">
                <a:moveTo>
                  <a:pt x="0" y="0"/>
                </a:moveTo>
                <a:lnTo>
                  <a:pt x="2865238" y="0"/>
                </a:lnTo>
                <a:lnTo>
                  <a:pt x="2865238" y="512161"/>
                </a:lnTo>
                <a:lnTo>
                  <a:pt x="0" y="51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29089" y="2720872"/>
            <a:ext cx="2525823" cy="754589"/>
          </a:xfrm>
          <a:custGeom>
            <a:avLst/>
            <a:gdLst/>
            <a:ahLst/>
            <a:cxnLst/>
            <a:rect l="l" t="t" r="r" b="b"/>
            <a:pathLst>
              <a:path w="1894367" h="565942">
                <a:moveTo>
                  <a:pt x="0" y="0"/>
                </a:moveTo>
                <a:lnTo>
                  <a:pt x="1894368" y="0"/>
                </a:lnTo>
                <a:lnTo>
                  <a:pt x="1894368" y="565942"/>
                </a:lnTo>
                <a:lnTo>
                  <a:pt x="0" y="56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229725" y="709746"/>
            <a:ext cx="1400217" cy="1540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85"/>
              </a:lnSpc>
            </a:pPr>
            <a:r>
              <a:rPr lang="en-US" sz="9132">
                <a:solidFill>
                  <a:srgbClr val="2E00AF"/>
                </a:solidFill>
                <a:latin typeface="Garamond Bold"/>
              </a:rPr>
              <a:t>Ω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7655" y="1270000"/>
            <a:ext cx="7089509" cy="4949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FFC8F5"/>
                </a:solidFill>
                <a:latin typeface="Helvetica World"/>
              </a:rPr>
              <a:t>initialize 3D GRMHD simulation, in </a:t>
            </a:r>
            <a:r>
              <a:rPr lang="en-US" sz="5600" dirty="0">
                <a:solidFill>
                  <a:srgbClr val="FFC8F5"/>
                </a:solidFill>
                <a:latin typeface="Andale Mono" panose="020B0509000000000004" pitchFamily="49" charset="0"/>
              </a:rPr>
              <a:t>H-AMR</a:t>
            </a:r>
            <a:r>
              <a:rPr lang="en-US" sz="5600" dirty="0">
                <a:solidFill>
                  <a:srgbClr val="FFC8F5"/>
                </a:solidFill>
                <a:latin typeface="Helvetica World"/>
              </a:rPr>
              <a:t>, of a rotating stellar envelope with a central BH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18005" y="1270000"/>
            <a:ext cx="8294395" cy="3949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B8EFFF"/>
                </a:solidFill>
                <a:latin typeface="Helvetica World"/>
              </a:rPr>
              <a:t>use my core-collapsed stellar model to </a:t>
            </a:r>
          </a:p>
          <a:p>
            <a:pPr algn="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B8EFFF"/>
                </a:solidFill>
                <a:latin typeface="Helvetica World"/>
              </a:rPr>
              <a:t>motivate initial </a:t>
            </a:r>
          </a:p>
          <a:p>
            <a:pPr algn="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B8EFFF"/>
                </a:solidFill>
                <a:latin typeface="Helvetica World"/>
              </a:rPr>
              <a:t>conditions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49022" y="813843"/>
            <a:ext cx="17085959" cy="11326316"/>
          </a:xfrm>
          <a:custGeom>
            <a:avLst/>
            <a:gdLst/>
            <a:ahLst/>
            <a:cxnLst/>
            <a:rect l="l" t="t" r="r" b="b"/>
            <a:pathLst>
              <a:path w="12814469" h="8494737">
                <a:moveTo>
                  <a:pt x="0" y="0"/>
                </a:moveTo>
                <a:lnTo>
                  <a:pt x="12814468" y="0"/>
                </a:lnTo>
                <a:lnTo>
                  <a:pt x="12814468" y="8494736"/>
                </a:lnTo>
                <a:lnTo>
                  <a:pt x="0" y="8494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7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20422" y="1"/>
            <a:ext cx="996949" cy="12357100"/>
          </a:xfrm>
          <a:custGeom>
            <a:avLst/>
            <a:gdLst/>
            <a:ahLst/>
            <a:cxnLst/>
            <a:rect l="l" t="t" r="r" b="b"/>
            <a:pathLst>
              <a:path w="747712" h="9267825">
                <a:moveTo>
                  <a:pt x="0" y="0"/>
                </a:moveTo>
                <a:lnTo>
                  <a:pt x="747712" y="0"/>
                </a:lnTo>
                <a:lnTo>
                  <a:pt x="747712" y="9267825"/>
                </a:lnTo>
                <a:lnTo>
                  <a:pt x="0" y="9267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53" r="-1647034" b="-818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382505" y="11670257"/>
            <a:ext cx="8380991" cy="1403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65"/>
              </a:lnSpc>
              <a:spcBef>
                <a:spcPct val="0"/>
              </a:spcBef>
            </a:pPr>
            <a:r>
              <a:rPr lang="en-US" sz="6132">
                <a:latin typeface="Garamond"/>
              </a:rPr>
              <a:t>radius [cm]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817601" y="117789"/>
            <a:ext cx="10352455" cy="53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92"/>
              </a:lnSpc>
            </a:pPr>
            <a:r>
              <a:rPr lang="en-US" sz="3137" i="1" dirty="0">
                <a:solidFill>
                  <a:srgbClr val="A6A6A6"/>
                </a:solidFill>
                <a:latin typeface="Garamond" panose="02020404030301010803" pitchFamily="18" charset="0"/>
              </a:rPr>
              <a:t>(Halevi+ 2023 in prep.)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000" y="838200"/>
            <a:ext cx="24130000" cy="11893683"/>
          </a:xfrm>
          <a:custGeom>
            <a:avLst/>
            <a:gdLst/>
            <a:ahLst/>
            <a:cxnLst/>
            <a:rect l="l" t="t" r="r" b="b"/>
            <a:pathLst>
              <a:path w="18097500" h="8920262">
                <a:moveTo>
                  <a:pt x="0" y="0"/>
                </a:moveTo>
                <a:lnTo>
                  <a:pt x="18097500" y="0"/>
                </a:lnTo>
                <a:lnTo>
                  <a:pt x="18097500" y="8920262"/>
                </a:lnTo>
                <a:lnTo>
                  <a:pt x="0" y="8920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40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93701" y="6534151"/>
            <a:ext cx="1875384" cy="3143248"/>
            <a:chOff x="31750" y="-285749"/>
            <a:chExt cx="1875384" cy="3143249"/>
          </a:xfrm>
        </p:grpSpPr>
        <p:sp>
          <p:nvSpPr>
            <p:cNvPr id="4" name="AutoShape 4"/>
            <p:cNvSpPr/>
            <p:nvPr/>
          </p:nvSpPr>
          <p:spPr>
            <a:xfrm flipV="1">
              <a:off x="31750" y="168702"/>
              <a:ext cx="2540" cy="2688798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</p:sp>
        <p:grpSp>
          <p:nvGrpSpPr>
            <p:cNvPr id="5" name="Group 5"/>
            <p:cNvGrpSpPr/>
            <p:nvPr/>
          </p:nvGrpSpPr>
          <p:grpSpPr>
            <a:xfrm>
              <a:off x="235611" y="38100"/>
              <a:ext cx="1426050" cy="463905"/>
              <a:chOff x="0" y="0"/>
              <a:chExt cx="281689" cy="9163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81689" cy="91635"/>
              </a:xfrm>
              <a:custGeom>
                <a:avLst/>
                <a:gdLst/>
                <a:ahLst/>
                <a:cxnLst/>
                <a:rect l="l" t="t" r="r" b="b"/>
                <a:pathLst>
                  <a:path w="281689" h="91635">
                    <a:moveTo>
                      <a:pt x="0" y="0"/>
                    </a:moveTo>
                    <a:lnTo>
                      <a:pt x="281689" y="0"/>
                    </a:lnTo>
                    <a:lnTo>
                      <a:pt x="281689" y="91635"/>
                    </a:lnTo>
                    <a:lnTo>
                      <a:pt x="0" y="91635"/>
                    </a:lnTo>
                    <a:close/>
                  </a:path>
                </a:pathLst>
              </a:custGeom>
              <a:solidFill>
                <a:srgbClr val="D24E96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67733" tIns="67733" rIns="67733" bIns="67733" rtlCol="0" anchor="ctr"/>
              <a:lstStyle/>
              <a:p>
                <a:pPr>
                  <a:lnSpc>
                    <a:spcPts val="4105"/>
                  </a:lnSpc>
                </a:pPr>
                <a:endParaRPr sz="2933"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211284" y="38100"/>
              <a:ext cx="737352" cy="533403"/>
            </a:xfrm>
            <a:custGeom>
              <a:avLst/>
              <a:gdLst/>
              <a:ahLst/>
              <a:cxnLst/>
              <a:rect l="l" t="t" r="r" b="b"/>
              <a:pathLst>
                <a:path w="737352" h="533403">
                  <a:moveTo>
                    <a:pt x="0" y="0"/>
                  </a:moveTo>
                  <a:lnTo>
                    <a:pt x="737352" y="0"/>
                  </a:lnTo>
                  <a:lnTo>
                    <a:pt x="737352" y="533403"/>
                  </a:lnTo>
                  <a:lnTo>
                    <a:pt x="0" y="5334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742950" y="-285749"/>
              <a:ext cx="1164184" cy="10961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  <a:spcBef>
                  <a:spcPct val="0"/>
                </a:spcBef>
              </a:pPr>
              <a:r>
                <a:rPr lang="en-US" sz="4800">
                  <a:solidFill>
                    <a:srgbClr val="000000"/>
                  </a:solidFill>
                  <a:latin typeface="Garamond"/>
                </a:rPr>
                <a:t>cm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44724" y="12436656"/>
            <a:ext cx="2253753" cy="948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FFC8F5"/>
                </a:solidFill>
                <a:latin typeface="Helvetica World"/>
              </a:rPr>
              <a:t>density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4723" y="-101600"/>
            <a:ext cx="5358047" cy="948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63B879"/>
                </a:solidFill>
                <a:latin typeface="Helvetica World"/>
              </a:rPr>
              <a:t>magnetization </a:t>
            </a:r>
            <a:r>
              <a:rPr lang="en-US" sz="5600" dirty="0" err="1">
                <a:solidFill>
                  <a:srgbClr val="63B879"/>
                </a:solidFill>
                <a:latin typeface="Helvetica World"/>
              </a:rPr>
              <a:t>σ</a:t>
            </a:r>
            <a:endParaRPr lang="en-US" sz="5600" dirty="0">
              <a:solidFill>
                <a:srgbClr val="63B879"/>
              </a:solidFill>
              <a:latin typeface="Helvetica Wor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141482" y="5627314"/>
            <a:ext cx="1807865" cy="95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latin typeface="Garamond"/>
              </a:rPr>
              <a:t>8.2 ms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46446" y="5627314"/>
            <a:ext cx="1652289" cy="95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latin typeface="Garamond"/>
              </a:rPr>
              <a:t>16 ms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333965" y="5627314"/>
            <a:ext cx="1652289" cy="95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latin typeface="Garamond"/>
              </a:rPr>
              <a:t>25 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418554" y="5627314"/>
            <a:ext cx="1652289" cy="95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latin typeface="Garamond"/>
              </a:rPr>
              <a:t>33 ms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817601" y="117789"/>
            <a:ext cx="10352455" cy="53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92"/>
              </a:lnSpc>
            </a:pPr>
            <a:r>
              <a:rPr lang="en-US" sz="3137" i="1" dirty="0">
                <a:solidFill>
                  <a:srgbClr val="A6A6A6"/>
                </a:solidFill>
                <a:latin typeface="Garamond" panose="02020404030301010803" pitchFamily="18" charset="0"/>
              </a:rPr>
              <a:t>(Halevi+ 2023 in prep.)</a:t>
            </a:r>
          </a:p>
        </p:txBody>
      </p:sp>
    </p:spTree>
  </p:cSld>
  <p:clrMapOvr>
    <a:masterClrMapping/>
  </p:clrMapOvr>
  <p:transition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546" t="1620" r="1851" b="2777"/>
          <a:stretch>
            <a:fillRect/>
          </a:stretch>
        </p:blipFill>
        <p:spPr>
          <a:xfrm rot="5400000">
            <a:off x="6100699" y="215095"/>
            <a:ext cx="12182600" cy="12182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8231" y="899780"/>
            <a:ext cx="2556468" cy="1939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28"/>
              </a:lnSpc>
            </a:pPr>
            <a:r>
              <a:rPr lang="en-US" sz="5591" spc="559">
                <a:solidFill>
                  <a:srgbClr val="000000"/>
                </a:solidFill>
                <a:latin typeface="Andale and WorldType Collection J"/>
              </a:rPr>
              <a:t>negl_W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74261" y="12437452"/>
            <a:ext cx="6235477" cy="948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FFC8F5"/>
                </a:solidFill>
                <a:latin typeface="Helvetica World"/>
              </a:rPr>
              <a:t>density evolution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17601" y="117789"/>
            <a:ext cx="10352455" cy="53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92"/>
              </a:lnSpc>
            </a:pPr>
            <a:r>
              <a:rPr lang="en-US" sz="3137" i="1" dirty="0">
                <a:solidFill>
                  <a:srgbClr val="A6A6A6"/>
                </a:solidFill>
                <a:latin typeface="Garamond" panose="02020404030301010803" pitchFamily="18" charset="0"/>
              </a:rPr>
              <a:t>(Halevi+ 2023 in prep.)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imulating collapsars"/>
          <p:cNvSpPr txBox="1"/>
          <p:nvPr/>
        </p:nvSpPr>
        <p:spPr>
          <a:xfrm>
            <a:off x="1313793" y="1066775"/>
            <a:ext cx="21756414" cy="115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 defTabSz="821531">
              <a:defRPr sz="6600" b="1">
                <a:solidFill>
                  <a:srgbClr val="DBC6FF"/>
                </a:solidFill>
              </a:defRPr>
            </a:lvl1pPr>
          </a:lstStyle>
          <a:p>
            <a:r>
              <a:rPr lang="en-US" dirty="0"/>
              <a:t>end-to-end simulations of</a:t>
            </a:r>
            <a:r>
              <a:rPr dirty="0"/>
              <a:t> collapsars</a:t>
            </a:r>
            <a:r>
              <a:rPr lang="en-US" dirty="0"/>
              <a:t> are within reach</a:t>
            </a:r>
            <a:endParaRPr dirty="0"/>
          </a:p>
        </p:txBody>
      </p:sp>
      <p:sp>
        <p:nvSpPr>
          <p:cNvPr id="243" name="challenges:…"/>
          <p:cNvSpPr txBox="1"/>
          <p:nvPr/>
        </p:nvSpPr>
        <p:spPr>
          <a:xfrm>
            <a:off x="1313793" y="3044554"/>
            <a:ext cx="21745904" cy="8762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611187" indent="-611187" algn="l" defTabSz="821531">
              <a:buSzPct val="100000"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5600" b="1" dirty="0"/>
              <a:t>scale separation </a:t>
            </a:r>
            <a:r>
              <a:rPr lang="en-US" sz="5600" dirty="0"/>
              <a:t>is tractable with GPUs and AMR</a:t>
            </a:r>
          </a:p>
          <a:p>
            <a:pPr marL="611187" indent="-611187" algn="l" defTabSz="821531">
              <a:buSzPct val="100000"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endParaRPr lang="en-US" sz="5600" dirty="0"/>
          </a:p>
          <a:p>
            <a:pPr marL="611187" indent="-611187" algn="l" defTabSz="821531">
              <a:buSzPct val="100000"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5600" dirty="0"/>
              <a:t>we can self-consistently launch jets in </a:t>
            </a:r>
            <a:r>
              <a:rPr lang="en-US" sz="5600" b="1" dirty="0"/>
              <a:t>3D GRMHD</a:t>
            </a:r>
          </a:p>
          <a:p>
            <a:pPr marL="611187" indent="-611187" algn="l" defTabSz="821531">
              <a:buSzPct val="100000"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endParaRPr lang="en-US" sz="5600" dirty="0"/>
          </a:p>
          <a:p>
            <a:pPr marL="611187" indent="-611187" algn="l" defTabSz="821531">
              <a:buSzPct val="100000"/>
              <a:buFontTx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5600" dirty="0"/>
              <a:t>an M1 </a:t>
            </a:r>
            <a:r>
              <a:rPr lang="en-US" sz="5600" b="1" dirty="0"/>
              <a:t>neutrino</a:t>
            </a:r>
            <a:r>
              <a:rPr lang="en-US" sz="5600" dirty="0"/>
              <a:t> transport scheme has recently been developed– we can soon perform detailed nucleosynthesis calculations</a:t>
            </a:r>
          </a:p>
          <a:p>
            <a:pPr marL="611187" indent="-611187" algn="l" defTabSz="821531">
              <a:buSzPct val="100000"/>
              <a:buFontTx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endParaRPr lang="en-US" sz="5600" dirty="0"/>
          </a:p>
          <a:p>
            <a:pPr marL="611187" indent="-611187" algn="l" defTabSz="821531">
              <a:buSzPct val="100000"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5600" dirty="0"/>
              <a:t>we can better constrain </a:t>
            </a:r>
            <a:r>
              <a:rPr lang="en-US" sz="5600" b="1" dirty="0"/>
              <a:t>initial conditions</a:t>
            </a:r>
            <a:r>
              <a:rPr lang="en-US" sz="5600" dirty="0"/>
              <a:t> for stellar progenitors</a:t>
            </a:r>
          </a:p>
          <a:p>
            <a:pPr marL="611187" indent="-611187" algn="l" defTabSz="821531">
              <a:buSzPct val="100000"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endParaRPr lang="en-US" sz="5600" dirty="0"/>
          </a:p>
          <a:p>
            <a:pPr marL="611187" indent="-611187" algn="l" defTabSz="821531">
              <a:buSzPct val="100000"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5600" dirty="0"/>
              <a:t>magnetic field configurations? rotation profiles?</a:t>
            </a:r>
          </a:p>
        </p:txBody>
      </p:sp>
    </p:spTree>
    <p:extLst>
      <p:ext uri="{BB962C8B-B14F-4D97-AF65-F5344CB8AC3E}">
        <p14:creationId xmlns:p14="http://schemas.microsoft.com/office/powerpoint/2010/main" val="387229365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rofs_evo_18_dark_0.png" descr="profs_evo_18_dark_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528" y="0"/>
            <a:ext cx="12648944" cy="137160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58" name="Text"/>
              <p:cNvSpPr txBox="1"/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 anchor="ctr">
                <a:spAutoFit/>
              </a:bodyPr>
              <a:lstStyle>
                <a:lvl1pPr algn="r" defTabSz="821531">
                  <a:defRPr sz="4400" b="1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sz="56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sty m:val="p"/>
                        </m:rPr>
                        <a:rPr sz="56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ms</m:t>
                      </m:r>
                    </m:oMath>
                  </m:oMathPara>
                </a14:m>
                <a:endParaRPr sz="4500"/>
              </a:p>
            </p:txBody>
          </p:sp>
        </mc:Choice>
        <mc:Fallback>
          <p:sp>
            <p:nvSpPr>
              <p:cNvPr id="45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blipFill>
                <a:blip r:embed="rId3"/>
                <a:stretch>
                  <a:fillRect r="-3804" b="-389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9" name="Equation"/>
              <p:cNvSpPr txBox="1"/>
              <p:nvPr/>
            </p:nvSpPr>
            <p:spPr>
              <a:xfrm>
                <a:off x="11040640" y="11108335"/>
                <a:ext cx="6755933" cy="104769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8400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84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84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ZAMS</m:t>
                          </m:r>
                        </m:sub>
                      </m:sSub>
                      <m:r>
                        <a:rPr sz="84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=18</m:t>
                      </m:r>
                      <m:sSub>
                        <m:sSubPr>
                          <m:ctrlPr>
                            <a:rPr sz="84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84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sz="84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sz="84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45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0640" y="11108335"/>
                <a:ext cx="6755933" cy="1047694"/>
              </a:xfrm>
              <a:prstGeom prst="rect">
                <a:avLst/>
              </a:prstGeom>
              <a:blipFill>
                <a:blip r:embed="rId4"/>
                <a:stretch>
                  <a:fillRect l="-5441" r="-11820" b="-5714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2" animBg="1" advAuto="0"/>
      <p:bldP spid="458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profs_evo_18_dark_1.png" descr="profs_evo_18_dark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528" y="0"/>
            <a:ext cx="12648944" cy="137160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62" name="Text"/>
              <p:cNvSpPr txBox="1"/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 anchor="ctr">
                <a:spAutoFit/>
              </a:bodyPr>
              <a:lstStyle>
                <a:lvl1pPr algn="r" defTabSz="821531">
                  <a:defRPr sz="4400" b="1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sz="5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199</m:t>
                      </m:r>
                      <m:r>
                        <m:rPr>
                          <m:sty m:val="p"/>
                        </m:rPr>
                        <a:rPr sz="5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ms</m:t>
                      </m:r>
                    </m:oMath>
                  </m:oMathPara>
                </a14:m>
                <a:endParaRPr sz="4500"/>
              </a:p>
            </p:txBody>
          </p:sp>
        </mc:Choice>
        <mc:Fallback>
          <p:sp>
            <p:nvSpPr>
              <p:cNvPr id="46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blipFill>
                <a:blip r:embed="rId3"/>
                <a:stretch>
                  <a:fillRect r="-3804" b="-389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profs_evo_18_dark_2.png" descr="profs_evo_18_dark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528" y="-1"/>
            <a:ext cx="12648944" cy="137160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65" name="Text"/>
              <p:cNvSpPr txBox="1"/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 anchor="ctr">
                <a:spAutoFit/>
              </a:bodyPr>
              <a:lstStyle>
                <a:lvl1pPr algn="r" defTabSz="821531">
                  <a:defRPr sz="4400" b="1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sz="5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232.4</m:t>
                      </m:r>
                      <m:r>
                        <m:rPr>
                          <m:sty m:val="p"/>
                        </m:rPr>
                        <a:rPr sz="5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ms</m:t>
                      </m:r>
                    </m:oMath>
                  </m:oMathPara>
                </a14:m>
                <a:endParaRPr sz="4500"/>
              </a:p>
            </p:txBody>
          </p:sp>
        </mc:Choice>
        <mc:Fallback>
          <p:sp>
            <p:nvSpPr>
              <p:cNvPr id="46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blipFill>
                <a:blip r:embed="rId3"/>
                <a:stretch>
                  <a:fillRect r="-3804" b="-25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5875" y="1031875"/>
            <a:ext cx="11652251" cy="11652251"/>
          </a:xfrm>
          <a:custGeom>
            <a:avLst/>
            <a:gdLst/>
            <a:ahLst/>
            <a:cxnLst/>
            <a:rect l="l" t="t" r="r" b="b"/>
            <a:pathLst>
              <a:path w="8739188" h="8739188">
                <a:moveTo>
                  <a:pt x="0" y="0"/>
                </a:moveTo>
                <a:lnTo>
                  <a:pt x="8739188" y="0"/>
                </a:lnTo>
                <a:lnTo>
                  <a:pt x="8739188" y="8739188"/>
                </a:lnTo>
                <a:lnTo>
                  <a:pt x="0" y="8739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575415" y="6241415"/>
            <a:ext cx="1233171" cy="123317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>
                <a:lnSpc>
                  <a:spcPts val="4105"/>
                </a:lnSpc>
              </a:pPr>
              <a:endParaRPr sz="2933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40710" y="6532881"/>
            <a:ext cx="1902583" cy="74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>
                <a:latin typeface="Garamond"/>
              </a:rPr>
              <a:t>BH</a:t>
            </a:r>
          </a:p>
        </p:txBody>
      </p:sp>
      <p:sp>
        <p:nvSpPr>
          <p:cNvPr id="7" name="Freeform 7"/>
          <p:cNvSpPr/>
          <p:nvPr/>
        </p:nvSpPr>
        <p:spPr>
          <a:xfrm>
            <a:off x="11033445" y="5686026"/>
            <a:ext cx="2317111" cy="2343951"/>
          </a:xfrm>
          <a:custGeom>
            <a:avLst/>
            <a:gdLst/>
            <a:ahLst/>
            <a:cxnLst/>
            <a:rect l="l" t="t" r="r" b="b"/>
            <a:pathLst>
              <a:path w="1737833" h="1757963">
                <a:moveTo>
                  <a:pt x="0" y="0"/>
                </a:moveTo>
                <a:lnTo>
                  <a:pt x="1737834" y="0"/>
                </a:lnTo>
                <a:lnTo>
                  <a:pt x="1737834" y="1757962"/>
                </a:lnTo>
                <a:lnTo>
                  <a:pt x="0" y="1757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0281842" y="3134022"/>
            <a:ext cx="3820317" cy="682881"/>
          </a:xfrm>
          <a:custGeom>
            <a:avLst/>
            <a:gdLst/>
            <a:ahLst/>
            <a:cxnLst/>
            <a:rect l="l" t="t" r="r" b="b"/>
            <a:pathLst>
              <a:path w="2865238" h="512161">
                <a:moveTo>
                  <a:pt x="0" y="0"/>
                </a:moveTo>
                <a:lnTo>
                  <a:pt x="2865238" y="0"/>
                </a:lnTo>
                <a:lnTo>
                  <a:pt x="2865238" y="512161"/>
                </a:lnTo>
                <a:lnTo>
                  <a:pt x="0" y="51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29089" y="2720872"/>
            <a:ext cx="2525823" cy="754589"/>
          </a:xfrm>
          <a:custGeom>
            <a:avLst/>
            <a:gdLst/>
            <a:ahLst/>
            <a:cxnLst/>
            <a:rect l="l" t="t" r="r" b="b"/>
            <a:pathLst>
              <a:path w="1894367" h="565942">
                <a:moveTo>
                  <a:pt x="0" y="0"/>
                </a:moveTo>
                <a:lnTo>
                  <a:pt x="1894368" y="0"/>
                </a:lnTo>
                <a:lnTo>
                  <a:pt x="1894368" y="565942"/>
                </a:lnTo>
                <a:lnTo>
                  <a:pt x="0" y="56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808586" y="6177280"/>
            <a:ext cx="3528183" cy="1458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 dirty="0">
                <a:solidFill>
                  <a:srgbClr val="000000"/>
                </a:solidFill>
                <a:latin typeface="Garamond"/>
              </a:rPr>
              <a:t>fallback accretion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29725" y="709746"/>
            <a:ext cx="1400217" cy="1540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85"/>
              </a:lnSpc>
            </a:pPr>
            <a:r>
              <a:rPr lang="en-US" sz="9132">
                <a:solidFill>
                  <a:srgbClr val="2E00AF"/>
                </a:solidFill>
                <a:latin typeface="Garamond Bold"/>
              </a:rPr>
              <a:t>Ω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637000" y="1270000"/>
            <a:ext cx="6375400" cy="2948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DFC5FF"/>
                </a:solidFill>
                <a:latin typeface="Helvetica World"/>
              </a:rPr>
              <a:t>its rotating envelope accretes onto the newly born BH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1600" y="1270000"/>
            <a:ext cx="6019800" cy="194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FFC8F5"/>
                </a:solidFill>
                <a:latin typeface="Helvetica World"/>
              </a:rPr>
              <a:t>its core collapses to form a BH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2ADA776-345A-63E9-39BD-C623A931B09C}"/>
              </a:ext>
            </a:extLst>
          </p:cNvPr>
          <p:cNvSpPr txBox="1"/>
          <p:nvPr/>
        </p:nvSpPr>
        <p:spPr>
          <a:xfrm>
            <a:off x="13817601" y="117789"/>
            <a:ext cx="10352455" cy="53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92"/>
              </a:lnSpc>
            </a:pPr>
            <a:r>
              <a:rPr lang="en-US" sz="3137" i="1" dirty="0">
                <a:solidFill>
                  <a:srgbClr val="A6A6A6"/>
                </a:solidFill>
                <a:latin typeface="Garamond" panose="02020404030301010803" pitchFamily="18" charset="0"/>
              </a:rPr>
              <a:t>(G. Halevi)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rofs_evo_18_dark_3.png" descr="profs_evo_18_dark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528" y="0"/>
            <a:ext cx="12648944" cy="137160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68" name="Text"/>
              <p:cNvSpPr txBox="1"/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 anchor="ctr">
                <a:spAutoFit/>
              </a:bodyPr>
              <a:lstStyle>
                <a:lvl1pPr algn="r" defTabSz="821531">
                  <a:defRPr sz="4400" b="1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sz="5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234.3</m:t>
                      </m:r>
                      <m:r>
                        <m:rPr>
                          <m:sty m:val="p"/>
                        </m:rPr>
                        <a:rPr sz="5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ms</m:t>
                      </m:r>
                    </m:oMath>
                  </m:oMathPara>
                </a14:m>
                <a:endParaRPr sz="4500"/>
              </a:p>
            </p:txBody>
          </p:sp>
        </mc:Choice>
        <mc:Fallback>
          <p:sp>
            <p:nvSpPr>
              <p:cNvPr id="46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blipFill>
                <a:blip r:embed="rId3"/>
                <a:stretch>
                  <a:fillRect r="-3804" b="-25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rofs_evo_18_dark_4.png" descr="profs_evo_18_dark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528" y="0"/>
            <a:ext cx="12648944" cy="137160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71" name="Text"/>
              <p:cNvSpPr txBox="1"/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 anchor="ctr">
                <a:spAutoFit/>
              </a:bodyPr>
              <a:lstStyle>
                <a:lvl1pPr algn="r" defTabSz="821531">
                  <a:defRPr sz="4400" b="1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sz="5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234.5</m:t>
                      </m:r>
                      <m:r>
                        <m:rPr>
                          <m:sty m:val="p"/>
                        </m:rPr>
                        <a:rPr sz="5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ms</m:t>
                      </m:r>
                    </m:oMath>
                  </m:oMathPara>
                </a14:m>
                <a:endParaRPr sz="4500"/>
              </a:p>
            </p:txBody>
          </p:sp>
        </mc:Choice>
        <mc:Fallback>
          <p:sp>
            <p:nvSpPr>
              <p:cNvPr id="47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blipFill>
                <a:blip r:embed="rId3"/>
                <a:stretch>
                  <a:fillRect r="-3804" b="-25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2" name="core bounce!"/>
          <p:cNvSpPr txBox="1"/>
          <p:nvPr/>
        </p:nvSpPr>
        <p:spPr>
          <a:xfrm>
            <a:off x="8057976" y="4290518"/>
            <a:ext cx="3426232" cy="787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400"/>
            </a:lvl1pPr>
          </a:lstStyle>
          <a:p>
            <a:r>
              <a:t>core bounce!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profs_evo_18_dark_5.png" descr="profs_evo_18_dark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528" y="-1"/>
            <a:ext cx="12648944" cy="137160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75" name="Text"/>
              <p:cNvSpPr txBox="1"/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 anchor="ctr">
                <a:spAutoFit/>
              </a:bodyPr>
              <a:lstStyle>
                <a:lvl1pPr algn="r" defTabSz="821531">
                  <a:defRPr sz="4400" b="1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sz="5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264.4</m:t>
                      </m:r>
                      <m:r>
                        <m:rPr>
                          <m:sty m:val="p"/>
                        </m:rPr>
                        <a:rPr sz="5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ms</m:t>
                      </m:r>
                    </m:oMath>
                  </m:oMathPara>
                </a14:m>
                <a:endParaRPr sz="4500"/>
              </a:p>
            </p:txBody>
          </p:sp>
        </mc:Choice>
        <mc:Fallback>
          <p:sp>
            <p:nvSpPr>
              <p:cNvPr id="47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blipFill>
                <a:blip r:embed="rId3"/>
                <a:stretch>
                  <a:fillRect r="-3804" b="-25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rofs_evo_18_dark_6.png" descr="profs_evo_18_dark_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528" y="-1"/>
            <a:ext cx="12648944" cy="137160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78" name="Text"/>
              <p:cNvSpPr txBox="1"/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 anchor="ctr">
                <a:spAutoFit/>
              </a:bodyPr>
              <a:lstStyle>
                <a:lvl1pPr algn="r" defTabSz="821531">
                  <a:defRPr sz="4400" b="1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sz="5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514.4</m:t>
                      </m:r>
                      <m:r>
                        <m:rPr>
                          <m:sty m:val="p"/>
                        </m:rPr>
                        <a:rPr sz="5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ms</m:t>
                      </m:r>
                    </m:oMath>
                  </m:oMathPara>
                </a14:m>
                <a:endParaRPr sz="4500"/>
              </a:p>
            </p:txBody>
          </p:sp>
        </mc:Choice>
        <mc:Fallback>
          <p:sp>
            <p:nvSpPr>
              <p:cNvPr id="47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blipFill>
                <a:blip r:embed="rId3"/>
                <a:stretch>
                  <a:fillRect r="-3804" b="-25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profs_evo_18_dark_7.png" descr="profs_evo_18_dark_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528" y="0"/>
            <a:ext cx="12648944" cy="137160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81" name="Text"/>
              <p:cNvSpPr txBox="1"/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 anchor="ctr">
                <a:spAutoFit/>
              </a:bodyPr>
              <a:lstStyle>
                <a:lvl1pPr algn="r" defTabSz="821531">
                  <a:defRPr sz="4400" b="1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sz="5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740.9</m:t>
                      </m:r>
                      <m:r>
                        <m:rPr>
                          <m:sty m:val="p"/>
                        </m:rPr>
                        <a:rPr sz="5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ms</m:t>
                      </m:r>
                    </m:oMath>
                  </m:oMathPara>
                </a14:m>
                <a:endParaRPr sz="4500"/>
              </a:p>
            </p:txBody>
          </p:sp>
        </mc:Choice>
        <mc:Fallback>
          <p:sp>
            <p:nvSpPr>
              <p:cNvPr id="48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9013" y="193490"/>
                <a:ext cx="4664853" cy="965762"/>
              </a:xfrm>
              <a:prstGeom prst="rect">
                <a:avLst/>
              </a:prstGeom>
              <a:blipFill>
                <a:blip r:embed="rId3"/>
                <a:stretch>
                  <a:fillRect r="-3804" b="-25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2" name="collapse of…"/>
          <p:cNvSpPr txBox="1"/>
          <p:nvPr/>
        </p:nvSpPr>
        <p:spPr>
          <a:xfrm>
            <a:off x="7992723" y="4836721"/>
            <a:ext cx="4699738" cy="1448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4400"/>
            </a:pPr>
            <a:r>
              <a:t>collapse of</a:t>
            </a:r>
          </a:p>
          <a:p>
            <a:pPr defTabSz="821531">
              <a:defRPr sz="4400"/>
            </a:pPr>
            <a:r>
              <a:t>proto-neutron star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91264"/>
            <a:ext cx="24384000" cy="5133473"/>
          </a:xfrm>
          <a:custGeom>
            <a:avLst/>
            <a:gdLst/>
            <a:ahLst/>
            <a:cxnLst/>
            <a:rect l="l" t="t" r="r" b="b"/>
            <a:pathLst>
              <a:path w="18288000" h="3850105">
                <a:moveTo>
                  <a:pt x="0" y="0"/>
                </a:moveTo>
                <a:lnTo>
                  <a:pt x="18288000" y="0"/>
                </a:lnTo>
                <a:lnTo>
                  <a:pt x="18288000" y="3850106"/>
                </a:lnTo>
                <a:lnTo>
                  <a:pt x="0" y="385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575415" y="6241415"/>
            <a:ext cx="1233171" cy="123317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5D5D5D"/>
              </a:solidFill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>
                <a:lnSpc>
                  <a:spcPts val="4105"/>
                </a:lnSpc>
              </a:pPr>
              <a:endParaRPr sz="2933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40710" y="6532881"/>
            <a:ext cx="1902583" cy="74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>
                <a:latin typeface="Garamond"/>
              </a:rPr>
              <a:t>BH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71599" y="10403840"/>
            <a:ext cx="8339959" cy="1948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AAD6FF"/>
                </a:solidFill>
                <a:latin typeface="Helvetica World"/>
              </a:rPr>
              <a:t>potentially forming an MRI-driven accretion disk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D4E9543-9D93-C492-985A-B64A27F5E60F}"/>
              </a:ext>
            </a:extLst>
          </p:cNvPr>
          <p:cNvSpPr txBox="1"/>
          <p:nvPr/>
        </p:nvSpPr>
        <p:spPr>
          <a:xfrm>
            <a:off x="13817601" y="117789"/>
            <a:ext cx="10352455" cy="53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92"/>
              </a:lnSpc>
            </a:pPr>
            <a:r>
              <a:rPr lang="en-US" sz="3137" i="1" dirty="0">
                <a:solidFill>
                  <a:srgbClr val="A6A6A6"/>
                </a:solidFill>
                <a:latin typeface="Garamond" panose="02020404030301010803" pitchFamily="18" charset="0"/>
              </a:rPr>
              <a:t>(G. Halevi)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91264"/>
            <a:ext cx="24384000" cy="5133473"/>
          </a:xfrm>
          <a:custGeom>
            <a:avLst/>
            <a:gdLst/>
            <a:ahLst/>
            <a:cxnLst/>
            <a:rect l="l" t="t" r="r" b="b"/>
            <a:pathLst>
              <a:path w="18288000" h="3850105">
                <a:moveTo>
                  <a:pt x="0" y="0"/>
                </a:moveTo>
                <a:lnTo>
                  <a:pt x="18288000" y="0"/>
                </a:lnTo>
                <a:lnTo>
                  <a:pt x="18288000" y="3850106"/>
                </a:lnTo>
                <a:lnTo>
                  <a:pt x="0" y="385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575415" y="6241415"/>
            <a:ext cx="1233171" cy="123317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5D5D5D"/>
              </a:solidFill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>
                <a:lnSpc>
                  <a:spcPts val="4105"/>
                </a:lnSpc>
              </a:pPr>
              <a:endParaRPr sz="2933"/>
            </a:p>
          </p:txBody>
        </p:sp>
      </p:grpSp>
      <p:sp>
        <p:nvSpPr>
          <p:cNvPr id="6" name="Freeform 6"/>
          <p:cNvSpPr/>
          <p:nvPr/>
        </p:nvSpPr>
        <p:spPr>
          <a:xfrm>
            <a:off x="6711318" y="3539089"/>
            <a:ext cx="10961365" cy="2373799"/>
          </a:xfrm>
          <a:custGeom>
            <a:avLst/>
            <a:gdLst/>
            <a:ahLst/>
            <a:cxnLst/>
            <a:rect l="l" t="t" r="r" b="b"/>
            <a:pathLst>
              <a:path w="8221024" h="1780349">
                <a:moveTo>
                  <a:pt x="0" y="0"/>
                </a:moveTo>
                <a:lnTo>
                  <a:pt x="8221024" y="0"/>
                </a:lnTo>
                <a:lnTo>
                  <a:pt x="8221024" y="1780349"/>
                </a:lnTo>
                <a:lnTo>
                  <a:pt x="0" y="17803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240710" y="6532881"/>
            <a:ext cx="1902583" cy="74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>
                <a:latin typeface="Garamond"/>
              </a:rPr>
              <a:t>BH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1601" y="1270000"/>
            <a:ext cx="16350615" cy="194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FF9BE0"/>
                </a:solidFill>
                <a:latin typeface="Helvetica World"/>
              </a:rPr>
              <a:t>which may launch an outflow enriched with the products of </a:t>
            </a:r>
            <a:r>
              <a:rPr lang="en-US" sz="5600" i="1" dirty="0">
                <a:solidFill>
                  <a:srgbClr val="FF9BE0"/>
                </a:solidFill>
                <a:latin typeface="Helvetica World"/>
              </a:rPr>
              <a:t>r</a:t>
            </a:r>
            <a:r>
              <a:rPr lang="en-US" sz="5600" dirty="0">
                <a:solidFill>
                  <a:srgbClr val="FF9BE0"/>
                </a:solidFill>
                <a:latin typeface="Helvetica World"/>
              </a:rPr>
              <a:t>-process nucleosynthesis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AD8480-E093-5DB0-BBC1-81F82E83FEC8}"/>
              </a:ext>
            </a:extLst>
          </p:cNvPr>
          <p:cNvSpPr txBox="1"/>
          <p:nvPr/>
        </p:nvSpPr>
        <p:spPr>
          <a:xfrm>
            <a:off x="13817601" y="117789"/>
            <a:ext cx="10352455" cy="53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92"/>
              </a:lnSpc>
            </a:pPr>
            <a:r>
              <a:rPr lang="en-US" sz="3137" i="1" dirty="0">
                <a:solidFill>
                  <a:srgbClr val="A6A6A6"/>
                </a:solidFill>
                <a:latin typeface="Garamond" panose="02020404030301010803" pitchFamily="18" charset="0"/>
              </a:rPr>
              <a:t>(G. Halevi)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91264"/>
            <a:ext cx="24384000" cy="5133473"/>
          </a:xfrm>
          <a:custGeom>
            <a:avLst/>
            <a:gdLst/>
            <a:ahLst/>
            <a:cxnLst/>
            <a:rect l="l" t="t" r="r" b="b"/>
            <a:pathLst>
              <a:path w="18288000" h="3850105">
                <a:moveTo>
                  <a:pt x="0" y="0"/>
                </a:moveTo>
                <a:lnTo>
                  <a:pt x="18288000" y="0"/>
                </a:lnTo>
                <a:lnTo>
                  <a:pt x="18288000" y="3850106"/>
                </a:lnTo>
                <a:lnTo>
                  <a:pt x="0" y="385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56271" y="-141536"/>
            <a:ext cx="1071459" cy="13857536"/>
          </a:xfrm>
          <a:custGeom>
            <a:avLst/>
            <a:gdLst/>
            <a:ahLst/>
            <a:cxnLst/>
            <a:rect l="l" t="t" r="r" b="b"/>
            <a:pathLst>
              <a:path w="803594" h="10393152">
                <a:moveTo>
                  <a:pt x="0" y="0"/>
                </a:moveTo>
                <a:lnTo>
                  <a:pt x="803594" y="0"/>
                </a:lnTo>
                <a:lnTo>
                  <a:pt x="803594" y="10393152"/>
                </a:lnTo>
                <a:lnTo>
                  <a:pt x="0" y="103931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75415" y="6241415"/>
            <a:ext cx="1233171" cy="123317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5D5D5D"/>
              </a:solidFill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>
                <a:lnSpc>
                  <a:spcPts val="4105"/>
                </a:lnSpc>
              </a:pPr>
              <a:endParaRPr sz="2933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443586" y="1270000"/>
            <a:ext cx="9568815" cy="194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FFE788"/>
                </a:solidFill>
                <a:latin typeface="Helvetica World"/>
              </a:rPr>
              <a:t>&amp; power a relativistic jet through the BZ mechanism </a:t>
            </a:r>
          </a:p>
        </p:txBody>
      </p:sp>
      <p:sp>
        <p:nvSpPr>
          <p:cNvPr id="8" name="Freeform 8"/>
          <p:cNvSpPr/>
          <p:nvPr/>
        </p:nvSpPr>
        <p:spPr>
          <a:xfrm>
            <a:off x="6711318" y="3539089"/>
            <a:ext cx="10961365" cy="2373799"/>
          </a:xfrm>
          <a:custGeom>
            <a:avLst/>
            <a:gdLst/>
            <a:ahLst/>
            <a:cxnLst/>
            <a:rect l="l" t="t" r="r" b="b"/>
            <a:pathLst>
              <a:path w="8221024" h="1780349">
                <a:moveTo>
                  <a:pt x="0" y="0"/>
                </a:moveTo>
                <a:lnTo>
                  <a:pt x="8221024" y="0"/>
                </a:lnTo>
                <a:lnTo>
                  <a:pt x="8221024" y="1780349"/>
                </a:lnTo>
                <a:lnTo>
                  <a:pt x="0" y="1780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240710" y="6532881"/>
            <a:ext cx="1902583" cy="74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>
                <a:latin typeface="Garamond"/>
              </a:rPr>
              <a:t>BH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BD814D-36BB-D745-C68B-10A97FC5E7F7}"/>
              </a:ext>
            </a:extLst>
          </p:cNvPr>
          <p:cNvSpPr txBox="1"/>
          <p:nvPr/>
        </p:nvSpPr>
        <p:spPr>
          <a:xfrm>
            <a:off x="13817601" y="117789"/>
            <a:ext cx="10352455" cy="53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92"/>
              </a:lnSpc>
            </a:pPr>
            <a:r>
              <a:rPr lang="en-US" sz="3137" i="1" dirty="0">
                <a:solidFill>
                  <a:srgbClr val="A6A6A6"/>
                </a:solidFill>
                <a:latin typeface="Garamond" panose="02020404030301010803" pitchFamily="18" charset="0"/>
              </a:rPr>
              <a:t>(G. Halevi)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5875" y="1031875"/>
            <a:ext cx="11652251" cy="11652251"/>
          </a:xfrm>
          <a:custGeom>
            <a:avLst/>
            <a:gdLst/>
            <a:ahLst/>
            <a:cxnLst/>
            <a:rect l="l" t="t" r="r" b="b"/>
            <a:pathLst>
              <a:path w="8739188" h="8739188">
                <a:moveTo>
                  <a:pt x="0" y="0"/>
                </a:moveTo>
                <a:lnTo>
                  <a:pt x="8739188" y="0"/>
                </a:lnTo>
                <a:lnTo>
                  <a:pt x="8739188" y="8739188"/>
                </a:lnTo>
                <a:lnTo>
                  <a:pt x="0" y="8739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77436" y="4082971"/>
            <a:ext cx="429128" cy="5550059"/>
          </a:xfrm>
          <a:custGeom>
            <a:avLst/>
            <a:gdLst/>
            <a:ahLst/>
            <a:cxnLst/>
            <a:rect l="l" t="t" r="r" b="b"/>
            <a:pathLst>
              <a:path w="321846" h="4162544">
                <a:moveTo>
                  <a:pt x="0" y="0"/>
                </a:moveTo>
                <a:lnTo>
                  <a:pt x="321846" y="0"/>
                </a:lnTo>
                <a:lnTo>
                  <a:pt x="321846" y="4162544"/>
                </a:lnTo>
                <a:lnTo>
                  <a:pt x="0" y="4162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945053" y="6639397"/>
            <a:ext cx="493895" cy="49389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5D5D5D"/>
              </a:solidFill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>
                <a:lnSpc>
                  <a:spcPts val="4105"/>
                </a:lnSpc>
              </a:pPr>
              <a:endParaRPr sz="2933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71601" y="1270000"/>
            <a:ext cx="7740015" cy="194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FFE788"/>
                </a:solidFill>
                <a:latin typeface="Helvetica World"/>
              </a:rPr>
              <a:t>to be observed as an </a:t>
            </a:r>
            <a:r>
              <a:rPr lang="en-US" sz="5600" dirty="0" err="1">
                <a:solidFill>
                  <a:srgbClr val="FFE788"/>
                </a:solidFill>
                <a:latin typeface="Helvetica World"/>
              </a:rPr>
              <a:t>lGRB</a:t>
            </a:r>
            <a:r>
              <a:rPr lang="en-US" sz="5600" dirty="0">
                <a:solidFill>
                  <a:srgbClr val="FFE788"/>
                </a:solidFill>
                <a:latin typeface="Helvetica World"/>
              </a:rPr>
              <a:t>…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5875" y="1031875"/>
            <a:ext cx="11652251" cy="11652251"/>
          </a:xfrm>
          <a:custGeom>
            <a:avLst/>
            <a:gdLst/>
            <a:ahLst/>
            <a:cxnLst/>
            <a:rect l="l" t="t" r="r" b="b"/>
            <a:pathLst>
              <a:path w="8739188" h="8739188">
                <a:moveTo>
                  <a:pt x="0" y="0"/>
                </a:moveTo>
                <a:lnTo>
                  <a:pt x="8739188" y="0"/>
                </a:lnTo>
                <a:lnTo>
                  <a:pt x="8739188" y="8739188"/>
                </a:lnTo>
                <a:lnTo>
                  <a:pt x="0" y="8739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29896" y="-383539"/>
            <a:ext cx="1124208" cy="14539763"/>
          </a:xfrm>
          <a:custGeom>
            <a:avLst/>
            <a:gdLst/>
            <a:ahLst/>
            <a:cxnLst/>
            <a:rect l="l" t="t" r="r" b="b"/>
            <a:pathLst>
              <a:path w="843156" h="10904822">
                <a:moveTo>
                  <a:pt x="0" y="0"/>
                </a:moveTo>
                <a:lnTo>
                  <a:pt x="843156" y="0"/>
                </a:lnTo>
                <a:lnTo>
                  <a:pt x="843156" y="10904822"/>
                </a:lnTo>
                <a:lnTo>
                  <a:pt x="0" y="10904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945053" y="6639397"/>
            <a:ext cx="493895" cy="49389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5D5D5D"/>
              </a:solidFill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>
                <a:lnSpc>
                  <a:spcPts val="4105"/>
                </a:lnSpc>
              </a:pPr>
              <a:endParaRPr sz="2933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71601" y="10468302"/>
            <a:ext cx="6857999" cy="1948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FFE788"/>
                </a:solidFill>
                <a:latin typeface="Helvetica World"/>
              </a:rPr>
              <a:t>this jet has to tunnel through the star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imulating collapsars"/>
          <p:cNvSpPr txBox="1"/>
          <p:nvPr/>
        </p:nvSpPr>
        <p:spPr>
          <a:xfrm>
            <a:off x="1313793" y="1066775"/>
            <a:ext cx="21756414" cy="115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 defTabSz="821531">
              <a:defRPr sz="6600" b="1">
                <a:solidFill>
                  <a:srgbClr val="DBC6FF"/>
                </a:solidFill>
              </a:defRPr>
            </a:lvl1pPr>
          </a:lstStyle>
          <a:p>
            <a:r>
              <a:rPr lang="en-US" dirty="0"/>
              <a:t>end-to-end simulations of</a:t>
            </a:r>
            <a:r>
              <a:rPr dirty="0"/>
              <a:t> collapsars</a:t>
            </a:r>
            <a:r>
              <a:rPr lang="en-US" dirty="0"/>
              <a:t> are challenging</a:t>
            </a:r>
            <a:endParaRPr dirty="0"/>
          </a:p>
        </p:txBody>
      </p:sp>
      <p:sp>
        <p:nvSpPr>
          <p:cNvPr id="243" name="challenges:…"/>
          <p:cNvSpPr txBox="1"/>
          <p:nvPr/>
        </p:nvSpPr>
        <p:spPr>
          <a:xfrm>
            <a:off x="1313793" y="2613667"/>
            <a:ext cx="21745904" cy="9623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611187" indent="-611187" algn="l" defTabSz="821531">
              <a:buSzPct val="100000"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5600" b="1" dirty="0"/>
              <a:t>scale separation</a:t>
            </a:r>
            <a:r>
              <a:rPr lang="en-US" sz="5600" dirty="0"/>
              <a:t>: must resolve ~</a:t>
            </a:r>
            <a:r>
              <a:rPr sz="5600" dirty="0"/>
              <a:t>6 orders of magnitude</a:t>
            </a:r>
            <a:r>
              <a:rPr lang="en-US" sz="5600" dirty="0"/>
              <a:t> in combined </a:t>
            </a:r>
            <a:r>
              <a:rPr lang="en-US" sz="5600" dirty="0" err="1"/>
              <a:t>spatial+temporal</a:t>
            </a:r>
            <a:r>
              <a:rPr lang="en-US" sz="5600" dirty="0"/>
              <a:t> ranges</a:t>
            </a:r>
          </a:p>
          <a:p>
            <a:pPr marL="611187" indent="-611187" algn="l" defTabSz="821531">
              <a:buSzPct val="100000"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endParaRPr lang="en-US" sz="5600" dirty="0"/>
          </a:p>
          <a:p>
            <a:pPr marL="611187" indent="-611187" algn="l" defTabSz="821531">
              <a:buSzPct val="100000"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r>
              <a:rPr sz="5600" dirty="0"/>
              <a:t>need </a:t>
            </a:r>
            <a:r>
              <a:rPr sz="5600" b="1" dirty="0"/>
              <a:t>relativity</a:t>
            </a:r>
            <a:r>
              <a:rPr sz="5600" dirty="0"/>
              <a:t> and </a:t>
            </a:r>
            <a:r>
              <a:rPr lang="en-US" sz="5600" b="1" dirty="0"/>
              <a:t>MHD </a:t>
            </a:r>
            <a:r>
              <a:rPr sz="5600" dirty="0"/>
              <a:t>to self-consistently launch a jet</a:t>
            </a:r>
            <a:endParaRPr lang="en-US" sz="5600" dirty="0"/>
          </a:p>
          <a:p>
            <a:pPr marL="611187" indent="-611187" algn="l" defTabSz="821531">
              <a:buSzPct val="100000"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endParaRPr sz="5600" dirty="0"/>
          </a:p>
          <a:p>
            <a:pPr marL="611187" indent="-611187" algn="l" defTabSz="821531">
              <a:buSzPct val="100000"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r>
              <a:rPr sz="5600" dirty="0"/>
              <a:t>intrinsically </a:t>
            </a:r>
            <a:r>
              <a:rPr sz="5600" b="1" dirty="0"/>
              <a:t>3D</a:t>
            </a:r>
            <a:r>
              <a:rPr sz="5600" dirty="0"/>
              <a:t> problem (rotation, instabilities)</a:t>
            </a:r>
            <a:endParaRPr lang="en-US" sz="5600" dirty="0"/>
          </a:p>
          <a:p>
            <a:pPr marL="611187" indent="-611187" algn="l" defTabSz="821531">
              <a:buSzPct val="100000"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endParaRPr lang="en-US" sz="5600" dirty="0"/>
          </a:p>
          <a:p>
            <a:pPr marL="611187" indent="-611187" algn="l" defTabSz="821531">
              <a:buSzPct val="100000"/>
              <a:buFontTx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5600" dirty="0"/>
              <a:t>to predict nucleosynthetic properties, also need tabulated </a:t>
            </a:r>
            <a:r>
              <a:rPr lang="en-US" sz="5600" b="1" dirty="0" err="1"/>
              <a:t>EoS</a:t>
            </a:r>
            <a:r>
              <a:rPr lang="en-US" sz="5600" dirty="0"/>
              <a:t>, </a:t>
            </a:r>
            <a:r>
              <a:rPr lang="en-US" sz="5600" b="1" dirty="0"/>
              <a:t>neutrino</a:t>
            </a:r>
            <a:r>
              <a:rPr lang="en-US" sz="5600" dirty="0"/>
              <a:t> transport, and </a:t>
            </a:r>
            <a:r>
              <a:rPr lang="en-US" sz="5600" b="1" dirty="0"/>
              <a:t>tracer particles</a:t>
            </a:r>
          </a:p>
          <a:p>
            <a:pPr marL="611187" indent="-611187" algn="l" defTabSz="821531">
              <a:buSzPct val="100000"/>
              <a:buFontTx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endParaRPr lang="en-US" sz="5600" dirty="0"/>
          </a:p>
          <a:p>
            <a:pPr marL="611187" indent="-611187" algn="l" defTabSz="821531">
              <a:buSzPct val="100000"/>
              <a:buChar char="•"/>
              <a:defRPr sz="44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5600" dirty="0"/>
              <a:t>poorly constrained </a:t>
            </a:r>
            <a:r>
              <a:rPr lang="en-US" sz="5600" b="1" dirty="0"/>
              <a:t>initial conditions</a:t>
            </a:r>
            <a:r>
              <a:rPr lang="en-US" sz="5600" dirty="0"/>
              <a:t> for stellar progenitors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1" uiExpand="1" build="p" bldLvl="5"/>
    </p:bldLst>
  </p:timing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744</Words>
  <Application>Microsoft Macintosh PowerPoint</Application>
  <PresentationFormat>Custom</PresentationFormat>
  <Paragraphs>170</Paragraphs>
  <Slides>34</Slides>
  <Notes>2</Notes>
  <HiddenSlides>8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Andale and WorldType Collection J</vt:lpstr>
      <vt:lpstr>Andale Mono</vt:lpstr>
      <vt:lpstr>Cambria Math</vt:lpstr>
      <vt:lpstr>Garamond</vt:lpstr>
      <vt:lpstr>Garamond Bold</vt:lpstr>
      <vt:lpstr>Helvetica Neue</vt:lpstr>
      <vt:lpstr>Helvetica Neue Light</vt:lpstr>
      <vt:lpstr>Helvetica Neue Medium</vt:lpstr>
      <vt:lpstr>Helvetica World</vt:lpstr>
      <vt:lpstr>Palatino</vt:lpstr>
      <vt:lpstr>20_BasicBlack</vt:lpstr>
      <vt:lpstr>the stellar progenitors of long-duration gamma ray bursts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stellar progenitors of long-duration gamma ray bursts</dc:title>
  <cp:lastModifiedBy>Goni Halevi</cp:lastModifiedBy>
  <cp:revision>3</cp:revision>
  <dcterms:modified xsi:type="dcterms:W3CDTF">2023-09-11T10:15:38Z</dcterms:modified>
</cp:coreProperties>
</file>