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4" r:id="rId3"/>
    <p:sldId id="257" r:id="rId4"/>
    <p:sldId id="270" r:id="rId5"/>
    <p:sldId id="258" r:id="rId6"/>
    <p:sldId id="265" r:id="rId7"/>
    <p:sldId id="266" r:id="rId8"/>
    <p:sldId id="269" r:id="rId9"/>
    <p:sldId id="259" r:id="rId10"/>
    <p:sldId id="268" r:id="rId11"/>
    <p:sldId id="261" r:id="rId12"/>
    <p:sldId id="274" r:id="rId13"/>
    <p:sldId id="273" r:id="rId14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/>
    <p:restoredTop sz="94633"/>
  </p:normalViewPr>
  <p:slideViewPr>
    <p:cSldViewPr snapToGrid="0">
      <p:cViewPr>
        <p:scale>
          <a:sx n="89" d="100"/>
          <a:sy n="89" d="100"/>
        </p:scale>
        <p:origin x="1624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B0E9EE-202D-99FF-5C25-D6DC352264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31D50-B365-F9D4-0400-3A313EA1C2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5CA8F-7132-A44D-A41E-0E5078652402}" type="datetimeFigureOut">
              <a:rPr lang="en-SE" smtClean="0"/>
              <a:t>2023-09-10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855F2E-3C88-A104-2EA8-2840CAB33F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721E7-34D4-5837-7E6B-C730459EB6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37093-37DD-8F49-9701-9C00074D9D7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3536628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DD654-B39F-D44D-8797-5D2079BB4677}" type="datetimeFigureOut">
              <a:rPr lang="en-SE" smtClean="0"/>
              <a:t>2023-09-10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09A49-7913-CA4F-A7A8-DB2EB7A27594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1338797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OKC logo, snic logo, Naiss, swedish research council</a:t>
            </a:r>
          </a:p>
        </p:txBody>
      </p:sp>
    </p:spTree>
    <p:extLst>
      <p:ext uri="{BB962C8B-B14F-4D97-AF65-F5344CB8AC3E}">
        <p14:creationId xmlns:p14="http://schemas.microsoft.com/office/powerpoint/2010/main" val="440223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High neutrino luminosities and energies and optical depths -&gt; a lot of heating that facilitates explosion</a:t>
            </a:r>
          </a:p>
        </p:txBody>
      </p:sp>
    </p:spTree>
    <p:extLst>
      <p:ext uri="{BB962C8B-B14F-4D97-AF65-F5344CB8AC3E}">
        <p14:creationId xmlns:p14="http://schemas.microsoft.com/office/powerpoint/2010/main" val="2374387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We probe the EOS dependence by using Sk type EOSs from da Silva.. </a:t>
            </a:r>
            <a:r>
              <a:rPr lang="en-GB" dirty="0"/>
              <a:t>A</a:t>
            </a:r>
            <a:r>
              <a:rPr lang="en-SE" dirty="0"/>
              <a:t>nd vary the effective mass parameter. This parameter mainly enters into the thermal part of the EOS. We set its value 0.55, 0.75, and 0.95, specified as a fraction of the vacuum mass of a nucleon and at nuclear saturation density.  We know from previous work that with an increased effective mass, the EOS becomes more soft via a decrease in thermal pressure. This has a myriad of consequences, one of them that the PNS is formed more compactly, releasing more gravitational binding energy, increasing t</a:t>
            </a:r>
            <a:r>
              <a:rPr lang="en-GB" dirty="0"/>
              <a:t>he</a:t>
            </a:r>
            <a:r>
              <a:rPr lang="en-SE" dirty="0"/>
              <a:t> explodability of the model. For this progenitor however, we see successful shock revivals in all of our models, demonstrated here by a plot of the shock radius as a function of time. Another consequence is that with a more stiff EOS, the duration between shock revival and BHF is longer. Here we have the time</a:t>
            </a:r>
          </a:p>
        </p:txBody>
      </p:sp>
    </p:spTree>
    <p:extLst>
      <p:ext uri="{BB962C8B-B14F-4D97-AF65-F5344CB8AC3E}">
        <p14:creationId xmlns:p14="http://schemas.microsoft.com/office/powerpoint/2010/main" val="3879731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Whats next: </a:t>
            </a:r>
          </a:p>
        </p:txBody>
      </p:sp>
    </p:spTree>
    <p:extLst>
      <p:ext uri="{BB962C8B-B14F-4D97-AF65-F5344CB8AC3E}">
        <p14:creationId xmlns:p14="http://schemas.microsoft.com/office/powerpoint/2010/main" val="2634533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Whats next: </a:t>
            </a:r>
          </a:p>
        </p:txBody>
      </p:sp>
    </p:spTree>
    <p:extLst>
      <p:ext uri="{BB962C8B-B14F-4D97-AF65-F5344CB8AC3E}">
        <p14:creationId xmlns:p14="http://schemas.microsoft.com/office/powerpoint/2010/main" val="3461351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Diagnostic explosion energy, Sean Couch</a:t>
            </a:r>
          </a:p>
        </p:txBody>
      </p:sp>
    </p:spTree>
    <p:extLst>
      <p:ext uri="{BB962C8B-B14F-4D97-AF65-F5344CB8AC3E}">
        <p14:creationId xmlns:p14="http://schemas.microsoft.com/office/powerpoint/2010/main" val="3763769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Not accreting unbound material</a:t>
            </a:r>
          </a:p>
        </p:txBody>
      </p:sp>
    </p:spTree>
    <p:extLst>
      <p:ext uri="{BB962C8B-B14F-4D97-AF65-F5344CB8AC3E}">
        <p14:creationId xmlns:p14="http://schemas.microsoft.com/office/powerpoint/2010/main" val="2070491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They find that variations in certain EOS parameters affect the post-bounce dynamics, in particular properties related to the neutrino heating mechanism.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01D2B-3866-0C45-8AE6-BF8324E09A16}" type="slidenum">
              <a:rPr lang="en-SE" smtClean="0"/>
              <a:t>13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0933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7A6F7-266A-C0F6-1116-AB754A919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95A7C4-C44D-F563-8688-9F3AA67C9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03BF0-4145-45F6-15B2-7F943720F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1F4A-9579-8C4D-84AD-ECAF73B6CBDC}" type="datetime1">
              <a:rPr lang="sv-SE" smtClean="0"/>
              <a:t>2023-09-10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08A4A-5CD4-1140-E235-282CE42BF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4A076-26BF-A7EC-F494-DB0005DEE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195036"/>
            <a:ext cx="2743200" cy="365125"/>
          </a:xfrm>
        </p:spPr>
        <p:txBody>
          <a:bodyPr/>
          <a:lstStyle/>
          <a:p>
            <a:fld id="{76346932-F766-D149-B6B0-E73872B28203}" type="slidenum">
              <a:rPr lang="en-SE" smtClean="0"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065951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4E5A8-AD8F-18C7-98F4-8B163243D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A2A82A-FEB7-46EB-4B8E-3A654C66E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99B48-496A-5954-BA58-2A19330AE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359F-D342-5341-8A8B-9756ED774B16}" type="datetime1">
              <a:rPr lang="sv-SE" smtClean="0"/>
              <a:t>2023-09-10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CAD78-88D9-EAA7-E618-010B5369A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E5A4B-E61F-DF36-6C6E-51A0A5E6B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6932-F766-D149-B6B0-E73872B2820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16424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74BABD-3493-002A-1141-4EBD1CDA5D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A9BD78-421D-51FB-495A-A704BA696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72D8F-26BC-C644-224C-A7B904D56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2260-5490-C249-A381-E3C75206EA05}" type="datetime1">
              <a:rPr lang="sv-SE" smtClean="0"/>
              <a:t>2023-09-10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80C9A-8206-37DE-3A3C-193ED374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E4F4D-A887-443C-F82A-DB9A5483E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6932-F766-D149-B6B0-E73872B2820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4225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FE182-B199-1FF4-7AF0-58D5F8929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88F80-43C5-91D1-3505-FFF8FE902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99460-5417-387E-9192-BE663BDB8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406A-3EB8-F541-938B-BADA39C34843}" type="datetime1">
              <a:rPr lang="sv-SE" smtClean="0"/>
              <a:t>2023-09-10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7613D-BC36-D126-F8BB-8807B4445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3F4840-9953-0E60-9B0F-231B15CE8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195036"/>
            <a:ext cx="2743200" cy="365125"/>
          </a:xfrm>
        </p:spPr>
        <p:txBody>
          <a:bodyPr/>
          <a:lstStyle/>
          <a:p>
            <a:fld id="{76346932-F766-D149-B6B0-E73872B28203}" type="slidenum">
              <a:rPr lang="en-SE" smtClean="0"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289878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B32A5-9309-3F77-EB09-26E2395C6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8C227-BC48-1AB5-D166-97E2E4923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5082C-4179-2234-2780-AB42B7D0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D1DA-C540-D24B-90DB-43EE8AF52DAE}" type="datetime1">
              <a:rPr lang="sv-SE" smtClean="0"/>
              <a:t>2023-09-10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D1773-A168-4FB3-0D43-B144026C5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36D66-5F8D-DC97-F400-A6F566AA1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6932-F766-D149-B6B0-E73872B2820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29851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552D6-F934-8CE9-6328-3926CF6A8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BF371-A402-F4A8-E01F-50457BECE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7CBD6-591B-729A-D12D-A9DAD3694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FB5B4-4CA0-A780-7C09-AA23AAA36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73C4-BDA7-D545-9D94-DE65197EC3D0}" type="datetime1">
              <a:rPr lang="sv-SE" smtClean="0"/>
              <a:t>2023-09-10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B389A-5370-37F3-9775-BBEE3E09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ABF78-FD84-5C73-79A0-85B6CECA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6932-F766-D149-B6B0-E73872B2820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641722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48A0B-F854-2FE3-50A7-7557C2228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AB1EF-26E0-4624-6BAF-456CD582E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DCEB6-F889-2D04-CDE3-5E87949DB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7D9D07-3E80-6B1C-CB94-0D79E7B14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B9975F-5513-B25D-13BB-000283BBF5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B87FE1-90F3-1CE2-E908-B54968EB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4002D-C314-A346-B14D-6549C7194183}" type="datetime1">
              <a:rPr lang="sv-SE" smtClean="0"/>
              <a:t>2023-09-10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A5605-AB2C-2BD5-1AEE-6CD8306B0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7BB321-2D0E-5082-0F63-2BEEFBE0A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6932-F766-D149-B6B0-E73872B2820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02671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A8268-95D0-D5FF-37A8-49D558CFE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53927F-9FE0-B22F-502F-361B71B2B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3C86B-04B6-4C43-B668-4FD32FD835FE}" type="datetime1">
              <a:rPr lang="sv-SE" smtClean="0"/>
              <a:t>2023-09-10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2C7145-BFFE-1750-809C-F2AADFEE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D30451-86F0-3ECB-3C6D-EC2924ECD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6932-F766-D149-B6B0-E73872B2820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7434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7E7995-378D-5EDA-5DAD-6C1BDAAE2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25F7E-9544-0443-BEB9-DDF8764CFCEE}" type="datetime1">
              <a:rPr lang="sv-SE" smtClean="0"/>
              <a:t>2023-09-10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E5A98-23DD-0CB0-1508-28D62248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9F0D7-DE16-5480-6C62-6B445AF03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6932-F766-D149-B6B0-E73872B2820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0650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482F5-14B2-8F09-4C8F-B9C6CF649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6C4E2-7390-A0F0-52ED-C37ED1549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60350-4A9F-D278-C721-072138619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FB224-E42B-DAB7-0579-382460966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48C1-3927-BD44-BA96-E7972397F935}" type="datetime1">
              <a:rPr lang="sv-SE" smtClean="0"/>
              <a:t>2023-09-10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39DE1-E78A-4B65-90FC-C9C1D3F62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E16E5B-BC98-053C-7AC9-A4B870FB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6932-F766-D149-B6B0-E73872B2820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0497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474A4-0309-F84E-58DC-4C0BC979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247CE3-8EFF-021F-4D95-0AB8DCDA8D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858ED5-602F-F981-0BEA-8C1B9A536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3F75D2-AB81-C018-9CDC-4CA9C4CF9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BFB42-17E7-AE4C-91DF-18E55884CC4E}" type="datetime1">
              <a:rPr lang="sv-SE" smtClean="0"/>
              <a:t>2023-09-10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1EDF9D-1698-D780-0734-CA0CE90B4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E943CC-4149-859D-18F5-8EE84E987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6932-F766-D149-B6B0-E73872B2820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45328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8F5C0D-F351-A31D-E371-E80FA9B37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4129C-EABC-A1E7-2B53-514924B3B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EA3A3-39BD-6104-561B-DB96E38A2A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E4B0D-ACF4-2D4F-85FE-D6A13EC643D8}" type="datetime1">
              <a:rPr lang="sv-SE" smtClean="0"/>
              <a:t>2023-09-10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B6FE5-B94E-6DEA-39BA-DB9F799EC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2EBB4-0189-A1AF-CD42-143CC20C5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46932-F766-D149-B6B0-E73872B2820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5417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.emf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DFCC47-23C3-BBD4-841E-A20B02FA7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9" y="951872"/>
            <a:ext cx="7772400" cy="2995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98B5E-4BDD-8851-C550-7D391873F6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16"/>
          <a:stretch/>
        </p:blipFill>
        <p:spPr>
          <a:xfrm>
            <a:off x="5765177" y="951872"/>
            <a:ext cx="4607776" cy="29959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F24664-25F7-4521-3551-48AC4B9788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881"/>
          <a:stretch/>
        </p:blipFill>
        <p:spPr>
          <a:xfrm>
            <a:off x="374027" y="5605924"/>
            <a:ext cx="1295747" cy="977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53984E-87F2-2804-2155-3E15F8A05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3010"/>
            <a:ext cx="9144000" cy="2387600"/>
          </a:xfrm>
        </p:spPr>
        <p:txBody>
          <a:bodyPr/>
          <a:lstStyle/>
          <a:p>
            <a:r>
              <a:rPr lang="en-SE" dirty="0">
                <a:solidFill>
                  <a:schemeClr val="accent1">
                    <a:lumMod val="50000"/>
                  </a:schemeClr>
                </a:solidFill>
              </a:rPr>
              <a:t>Explosive failed supernovae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4EDBEC-D1E0-C3E8-1A50-72B404E21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0523"/>
            <a:ext cx="9144000" cy="1655762"/>
          </a:xfrm>
        </p:spPr>
        <p:txBody>
          <a:bodyPr/>
          <a:lstStyle/>
          <a:p>
            <a:r>
              <a:rPr lang="en-SE" dirty="0"/>
              <a:t>MICRA 2023, Trento</a:t>
            </a:r>
          </a:p>
          <a:p>
            <a:r>
              <a:rPr lang="en-SE" dirty="0"/>
              <a:t>Oliver Eggenberger Andersen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C11A36-4BE1-6793-1C98-495B2FE5B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121" y="5569493"/>
            <a:ext cx="2317645" cy="12167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B9940C-65D2-F347-B4F4-CE30C1152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589" y="5569493"/>
            <a:ext cx="2353178" cy="12167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EC4011-B3B7-A5A6-D989-E433D145A2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2120" y="5569493"/>
            <a:ext cx="2538582" cy="12167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92ED60-46CD-FD58-1FFC-EFB907D305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0" y="5410200"/>
            <a:ext cx="1498600" cy="1308100"/>
          </a:xfrm>
          <a:prstGeom prst="rect">
            <a:avLst/>
          </a:prstGeo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C4572C60-3C31-52DD-C362-AC8025766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6932-F766-D149-B6B0-E73872B28203}" type="slidenum">
              <a:rPr lang="en-SE" smtClean="0"/>
              <a:t>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92165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67642-1144-6A33-165C-92441475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C522D7-80F3-073C-5F72-89E4CF3BA3D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7200" y="546099"/>
            <a:ext cx="9417600" cy="60444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7B94B2-44B6-E9C4-D55A-C7C9EE494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5410200"/>
            <a:ext cx="1498600" cy="1308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F7AB61-4860-EB4F-B0E7-27F31F632D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881"/>
          <a:stretch/>
        </p:blipFill>
        <p:spPr>
          <a:xfrm>
            <a:off x="374027" y="5605924"/>
            <a:ext cx="1295747" cy="977051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8D9C0E2-40B7-1A82-7E1E-B5A0FE9C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714" y="47625"/>
            <a:ext cx="2743200" cy="365125"/>
          </a:xfrm>
        </p:spPr>
        <p:txBody>
          <a:bodyPr/>
          <a:lstStyle/>
          <a:p>
            <a:fld id="{76346932-F766-D149-B6B0-E73872B28203}" type="slidenum">
              <a:rPr lang="en-SE" smtClean="0"/>
              <a:t>10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295330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65B997-3B63-D310-CDEC-083DD2FC3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583" y="537466"/>
            <a:ext cx="9418881" cy="604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EBE758-171F-4C65-950A-7042414A2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881"/>
          <a:stretch/>
        </p:blipFill>
        <p:spPr>
          <a:xfrm>
            <a:off x="374027" y="5605924"/>
            <a:ext cx="1295747" cy="977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3AE079-D682-EDB9-B37E-49CBC18E1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5410200"/>
            <a:ext cx="1498600" cy="130810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31D3A29-F4B4-82D0-D3FD-2071AC26B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714" y="47625"/>
            <a:ext cx="2743200" cy="365125"/>
          </a:xfrm>
        </p:spPr>
        <p:txBody>
          <a:bodyPr/>
          <a:lstStyle/>
          <a:p>
            <a:fld id="{76346932-F766-D149-B6B0-E73872B28203}" type="slidenum">
              <a:rPr lang="en-SE" smtClean="0"/>
              <a:t>11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47486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B732C-4018-79FE-F22D-DCA88CFD1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65EF-D3AD-3BFD-AA73-F88A9B753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84FD2-CA5F-5D9B-831D-A471CDA5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6932-F766-D149-B6B0-E73872B28203}" type="slidenum">
              <a:rPr lang="en-SE" smtClean="0"/>
              <a:t>12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4114395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B697E-94A0-BB49-9572-266E16243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365125"/>
            <a:ext cx="10515600" cy="1325563"/>
          </a:xfrm>
        </p:spPr>
        <p:txBody>
          <a:bodyPr/>
          <a:lstStyle/>
          <a:p>
            <a:endParaRPr lang="en-SE" dirty="0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F058031B-C4BB-EE4D-9BE3-707FAC220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4666" y="143229"/>
            <a:ext cx="5427910" cy="2695014"/>
          </a:xfrm>
          <a:effectLst>
            <a:outerShdw blurRad="355600" dist="50800" dir="5400000" sx="102000" sy="102000" algn="ctr" rotWithShape="0">
              <a:srgbClr val="000000">
                <a:alpha val="43137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341C8F-EC15-6F4C-A9D5-187E56947C8E}"/>
              </a:ext>
            </a:extLst>
          </p:cNvPr>
          <p:cNvSpPr/>
          <p:nvPr/>
        </p:nvSpPr>
        <p:spPr>
          <a:xfrm>
            <a:off x="333645" y="3752870"/>
            <a:ext cx="7415895" cy="17499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988893-3F45-F84A-9EB8-70606A60CC73}"/>
              </a:ext>
            </a:extLst>
          </p:cNvPr>
          <p:cNvSpPr/>
          <p:nvPr/>
        </p:nvSpPr>
        <p:spPr>
          <a:xfrm>
            <a:off x="333645" y="3466296"/>
            <a:ext cx="3951097" cy="14764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A68F7F-8B2A-F648-A12D-1B6EC5D8D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BE2F-0699-5C4C-945B-366D4B84C97A}" type="slidenum">
              <a:rPr lang="en-SE" smtClean="0"/>
              <a:t>13</a:t>
            </a:fld>
            <a:endParaRPr lang="en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CBABCC-B1E1-9F46-B5C0-A87D8DA8B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66" y="3651458"/>
            <a:ext cx="6413500" cy="736600"/>
          </a:xfrm>
          <a:prstGeom prst="rect">
            <a:avLst/>
          </a:prstGeom>
        </p:spPr>
      </p:pic>
      <p:pic>
        <p:nvPicPr>
          <p:cNvPr id="11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B1D09C80-F2DF-B34B-8F05-74916C7E1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66" y="4425571"/>
            <a:ext cx="4114718" cy="1207312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719F11C4-BF04-BC42-B3AE-2EEFA021DEC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65690" y="4526983"/>
            <a:ext cx="6609536" cy="17198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3" name="Picture 1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F6B5D7F1-EC33-E046-954F-E1EE8AF6E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8450" y="352521"/>
            <a:ext cx="4322207" cy="2348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774A75-E254-7F12-60E1-9FCD097685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1877" y="5980528"/>
            <a:ext cx="2705730" cy="73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82AC79-2141-9F6B-3277-4EE889837F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774" y="6017774"/>
            <a:ext cx="2539512" cy="62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36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DFCC47-23C3-BBD4-841E-A20B02FA7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9" y="951872"/>
            <a:ext cx="7772400" cy="2995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98B5E-4BDD-8851-C550-7D391873F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16"/>
          <a:stretch/>
        </p:blipFill>
        <p:spPr>
          <a:xfrm>
            <a:off x="5765177" y="951872"/>
            <a:ext cx="4607776" cy="299594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C7F95DF-19C8-0FB7-1496-A17DCC7BA25E}"/>
              </a:ext>
            </a:extLst>
          </p:cNvPr>
          <p:cNvSpPr txBox="1">
            <a:spLocks/>
          </p:cNvSpPr>
          <p:nvPr/>
        </p:nvSpPr>
        <p:spPr>
          <a:xfrm>
            <a:off x="1676400" y="37544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dirty="0"/>
              <a:t>Successful shock revival but continued accretion induce BH formation shortly after which decreases the explosion energy, yet asymtotes to a positive value.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7EBBD6-43ED-670B-16DD-A436AB8C51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881"/>
          <a:stretch/>
        </p:blipFill>
        <p:spPr>
          <a:xfrm>
            <a:off x="374027" y="5605924"/>
            <a:ext cx="1295747" cy="977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DC1614-C8C8-0E2A-F64A-56FFF658F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5410200"/>
            <a:ext cx="1498600" cy="13081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B0B97F2-4559-242B-81AE-0ACB4744B333}"/>
              </a:ext>
            </a:extLst>
          </p:cNvPr>
          <p:cNvSpPr txBox="1">
            <a:spLocks/>
          </p:cNvSpPr>
          <p:nvPr/>
        </p:nvSpPr>
        <p:spPr>
          <a:xfrm>
            <a:off x="1524000" y="47301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E" dirty="0">
                <a:solidFill>
                  <a:schemeClr val="accent1">
                    <a:lumMod val="50000"/>
                  </a:schemeClr>
                </a:solidFill>
              </a:rPr>
              <a:t>Explosive failed supernovae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8022016-1527-5E80-FB06-3C7D57D6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6932-F766-D149-B6B0-E73872B28203}" type="slidenum">
              <a:rPr lang="en-SE" smtClean="0"/>
              <a:t>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04003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CEA08-8C20-81E4-B96C-64E4A020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E" dirty="0">
                <a:solidFill>
                  <a:schemeClr val="accent1">
                    <a:lumMod val="50000"/>
                  </a:schemeClr>
                </a:solidFill>
              </a:rPr>
              <a:t>A relatively novel BH formation channel:</a:t>
            </a:r>
            <a:endParaRPr lang="en-SE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434ED-9B01-5AFD-E135-7DF286F4B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455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SE" dirty="0"/>
              <a:t>   Open questions:</a:t>
            </a:r>
          </a:p>
          <a:p>
            <a:r>
              <a:rPr lang="en-SE" dirty="0"/>
              <a:t>How viable and common are EFSNe?</a:t>
            </a:r>
          </a:p>
          <a:p>
            <a:r>
              <a:rPr lang="en-SE" dirty="0"/>
              <a:t>How massive are the BHs left behind?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F48346-A1C9-5C13-D3B2-0EFB33667F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881"/>
          <a:stretch/>
        </p:blipFill>
        <p:spPr>
          <a:xfrm>
            <a:off x="374027" y="5605924"/>
            <a:ext cx="1295747" cy="977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EB0D7-2747-3FA3-67E7-E26B09816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5410200"/>
            <a:ext cx="1498600" cy="13081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8B3FB9-85B4-2CA1-2F5A-86FDC32CB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714" y="47625"/>
            <a:ext cx="2743200" cy="365125"/>
          </a:xfrm>
        </p:spPr>
        <p:txBody>
          <a:bodyPr/>
          <a:lstStyle/>
          <a:p>
            <a:fld id="{76346932-F766-D149-B6B0-E73872B28203}" type="slidenum">
              <a:rPr lang="en-SE" smtClean="0"/>
              <a:t>3</a:t>
            </a:fld>
            <a:endParaRPr lang="en-SE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28143E9C-8C8F-4AD3-BC09-31B8EE2F62B9}"/>
              </a:ext>
            </a:extLst>
          </p:cNvPr>
          <p:cNvSpPr/>
          <p:nvPr/>
        </p:nvSpPr>
        <p:spPr>
          <a:xfrm>
            <a:off x="6610148" y="2558304"/>
            <a:ext cx="336331" cy="903889"/>
          </a:xfrm>
          <a:prstGeom prst="rightBrac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6B7B62-E008-1015-5E5A-879A16153BCA}"/>
              </a:ext>
            </a:extLst>
          </p:cNvPr>
          <p:cNvSpPr txBox="1"/>
          <p:nvPr/>
        </p:nvSpPr>
        <p:spPr>
          <a:xfrm>
            <a:off x="7052442" y="2825582"/>
            <a:ext cx="348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Impact on the BH population?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A372EE-AF42-72B1-4A37-45599BBA1EDC}"/>
              </a:ext>
            </a:extLst>
          </p:cNvPr>
          <p:cNvSpPr txBox="1"/>
          <p:nvPr/>
        </p:nvSpPr>
        <p:spPr>
          <a:xfrm>
            <a:off x="838200" y="1361857"/>
            <a:ext cx="4946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Literature: Chan et al. (2018); Burrows et al. (2023)</a:t>
            </a:r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219588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CEA08-8C20-81E4-B96C-64E4A020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E" dirty="0">
                <a:solidFill>
                  <a:schemeClr val="accent1">
                    <a:lumMod val="50000"/>
                  </a:schemeClr>
                </a:solidFill>
              </a:rPr>
              <a:t>A relatively novel BH formation channel:</a:t>
            </a:r>
            <a:endParaRPr lang="en-SE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434ED-9B01-5AFD-E135-7DF286F4B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455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SE" dirty="0"/>
              <a:t>   Open questions:</a:t>
            </a:r>
          </a:p>
          <a:p>
            <a:r>
              <a:rPr lang="en-SE" dirty="0"/>
              <a:t>How viable and common are EFSNe?</a:t>
            </a:r>
          </a:p>
          <a:p>
            <a:r>
              <a:rPr lang="en-SE" dirty="0"/>
              <a:t>How massive are the BHs left behind?</a:t>
            </a:r>
          </a:p>
          <a:p>
            <a:r>
              <a:rPr lang="en-SE" dirty="0"/>
              <a:t>What explosion energies do they yield?</a:t>
            </a:r>
          </a:p>
          <a:p>
            <a:r>
              <a:rPr lang="en-SE" dirty="0"/>
              <a:t>Is there any equation of state dependence?</a:t>
            </a:r>
          </a:p>
          <a:p>
            <a:r>
              <a:rPr lang="en-SE" dirty="0"/>
              <a:t>What is the composition of the ejecta?</a:t>
            </a:r>
          </a:p>
          <a:p>
            <a:r>
              <a:rPr lang="en-SE" dirty="0"/>
              <a:t>Multimessenger signals?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F48346-A1C9-5C13-D3B2-0EFB33667F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881"/>
          <a:stretch/>
        </p:blipFill>
        <p:spPr>
          <a:xfrm>
            <a:off x="374027" y="5605924"/>
            <a:ext cx="1295747" cy="977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EB0D7-2747-3FA3-67E7-E26B09816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5410200"/>
            <a:ext cx="1498600" cy="13081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8B3FB9-85B4-2CA1-2F5A-86FDC32CB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714" y="47625"/>
            <a:ext cx="2743200" cy="365125"/>
          </a:xfrm>
        </p:spPr>
        <p:txBody>
          <a:bodyPr/>
          <a:lstStyle/>
          <a:p>
            <a:fld id="{76346932-F766-D149-B6B0-E73872B28203}" type="slidenum">
              <a:rPr lang="en-SE" smtClean="0"/>
              <a:t>4</a:t>
            </a:fld>
            <a:endParaRPr lang="en-SE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28143E9C-8C8F-4AD3-BC09-31B8EE2F62B9}"/>
              </a:ext>
            </a:extLst>
          </p:cNvPr>
          <p:cNvSpPr/>
          <p:nvPr/>
        </p:nvSpPr>
        <p:spPr>
          <a:xfrm>
            <a:off x="6610148" y="2558304"/>
            <a:ext cx="336331" cy="903889"/>
          </a:xfrm>
          <a:prstGeom prst="rightBrac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E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6B7B62-E008-1015-5E5A-879A16153BCA}"/>
              </a:ext>
            </a:extLst>
          </p:cNvPr>
          <p:cNvSpPr txBox="1"/>
          <p:nvPr/>
        </p:nvSpPr>
        <p:spPr>
          <a:xfrm>
            <a:off x="7052442" y="2825582"/>
            <a:ext cx="348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Impact on the BH population?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A372EE-AF42-72B1-4A37-45599BBA1EDC}"/>
              </a:ext>
            </a:extLst>
          </p:cNvPr>
          <p:cNvSpPr txBox="1"/>
          <p:nvPr/>
        </p:nvSpPr>
        <p:spPr>
          <a:xfrm>
            <a:off x="838200" y="1361857"/>
            <a:ext cx="4946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Literature: Chan et al. (2018); Burrows et al. (2023)</a:t>
            </a:r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735128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D2571-5EF4-F0A3-8667-69E89BBB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7615" cy="1325563"/>
          </a:xfrm>
        </p:spPr>
        <p:txBody>
          <a:bodyPr>
            <a:normAutofit/>
          </a:bodyPr>
          <a:lstStyle/>
          <a:p>
            <a: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  <a:t>``Explosive Failed Supernovae, equation of state dependence and ejecta composition’’ </a:t>
            </a:r>
            <a:b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  <a:t>Eggenberger Andersen. O, O’Connor. E, Andresen. H. in prep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3C7BE-D6E1-829C-80E6-8AC5AB92F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69"/>
            <a:ext cx="7309338" cy="3890465"/>
          </a:xfrm>
        </p:spPr>
        <p:txBody>
          <a:bodyPr>
            <a:normAutofit/>
          </a:bodyPr>
          <a:lstStyle/>
          <a:p>
            <a:r>
              <a:rPr lang="en-SE" sz="1900" dirty="0"/>
              <a:t>60 ZAMS progenitor, compactess ca 0.64 </a:t>
            </a:r>
            <a:r>
              <a:rPr lang="en-SE" sz="1200" dirty="0"/>
              <a:t>(Sukhbbold, Woosley, &amp; Heger 2018)</a:t>
            </a:r>
          </a:p>
          <a:p>
            <a:r>
              <a:rPr lang="en-SE" sz="1900" dirty="0"/>
              <a:t>FLASH, 2D. Two moment energy dependent neutrino transport scheme with 3 species. Effective potential to approximate GR. At BHF we mask the central region, shut off the neutrino transport, and accumulate the accreting matter to a point mass. Advect the elements.</a:t>
            </a:r>
          </a:p>
          <a:p>
            <a:r>
              <a:rPr lang="en-SE" sz="1900" dirty="0"/>
              <a:t>Skyrme-type EOS from da Silva Schneider et al. (2019). We vary the effective mass parameter.</a:t>
            </a:r>
          </a:p>
          <a:p>
            <a:pPr marL="0" indent="0">
              <a:buNone/>
            </a:pPr>
            <a:endParaRPr lang="en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E41453-99D4-9F36-31E8-E2242A726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321" y="1165874"/>
            <a:ext cx="3618863" cy="270634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C0C059-C0A7-7100-0782-4433BB80BC2E}"/>
              </a:ext>
            </a:extLst>
          </p:cNvPr>
          <p:cNvSpPr txBox="1">
            <a:spLocks/>
          </p:cNvSpPr>
          <p:nvPr/>
        </p:nvSpPr>
        <p:spPr>
          <a:xfrm>
            <a:off x="633046" y="5768523"/>
            <a:ext cx="7309338" cy="3786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SE" dirty="0"/>
              <a:t>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SE" dirty="0"/>
          </a:p>
          <a:p>
            <a:r>
              <a:rPr lang="en-SE" dirty="0"/>
              <a:t>Picture shock radius</a:t>
            </a:r>
          </a:p>
          <a:p>
            <a:r>
              <a:rPr lang="en-SE" dirty="0"/>
              <a:t>Still have ample accretion</a:t>
            </a:r>
          </a:p>
          <a:p>
            <a:r>
              <a:rPr lang="en-SE" dirty="0"/>
              <a:t>BH formation at different times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SE" dirty="0"/>
              <a:t>	duration of the energy engine</a:t>
            </a:r>
          </a:p>
          <a:p>
            <a:r>
              <a:rPr lang="en-SE" dirty="0"/>
              <a:t>Explosion energies</a:t>
            </a:r>
          </a:p>
        </p:txBody>
      </p:sp>
      <p:sp>
        <p:nvSpPr>
          <p:cNvPr id="18" name="Doughnut 17">
            <a:extLst>
              <a:ext uri="{FF2B5EF4-FFF2-40B4-BE49-F238E27FC236}">
                <a16:creationId xmlns:a16="http://schemas.microsoft.com/office/drawing/2014/main" id="{F5CAE33C-93FE-6C01-1319-4E96389FBE4A}"/>
              </a:ext>
            </a:extLst>
          </p:cNvPr>
          <p:cNvSpPr/>
          <p:nvPr/>
        </p:nvSpPr>
        <p:spPr>
          <a:xfrm>
            <a:off x="11333523" y="1207987"/>
            <a:ext cx="291548" cy="291547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0B41FBA-2BE2-8938-747B-623B00559A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881"/>
          <a:stretch/>
        </p:blipFill>
        <p:spPr>
          <a:xfrm>
            <a:off x="374027" y="5605924"/>
            <a:ext cx="1295747" cy="9770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0B29F9-B383-4AF8-A2BF-4A5C68D05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5410200"/>
            <a:ext cx="1498600" cy="1308100"/>
          </a:xfrm>
          <a:prstGeom prst="rect">
            <a:avLst/>
          </a:prstGeom>
        </p:spPr>
      </p:pic>
      <p:pic>
        <p:nvPicPr>
          <p:cNvPr id="24" name="Content Placeholder 6">
            <a:extLst>
              <a:ext uri="{FF2B5EF4-FFF2-40B4-BE49-F238E27FC236}">
                <a16:creationId xmlns:a16="http://schemas.microsoft.com/office/drawing/2014/main" id="{1D44A061-1D52-F006-0463-5A9110E22F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9526"/>
          <a:stretch/>
        </p:blipFill>
        <p:spPr>
          <a:xfrm>
            <a:off x="1170254" y="4063961"/>
            <a:ext cx="1862328" cy="2110000"/>
          </a:xfrm>
          <a:prstGeom prst="rect">
            <a:avLst/>
          </a:prstGeom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FFD1A10E-254D-D65B-9BD3-0F1F551F0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714" y="47625"/>
            <a:ext cx="2743200" cy="365125"/>
          </a:xfrm>
        </p:spPr>
        <p:txBody>
          <a:bodyPr/>
          <a:lstStyle/>
          <a:p>
            <a:fld id="{76346932-F766-D149-B6B0-E73872B28203}" type="slidenum">
              <a:rPr lang="en-SE" smtClean="0"/>
              <a:t>5</a:t>
            </a:fld>
            <a:endParaRPr lang="en-S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8BF40D-E874-A1E6-6ED1-DE3D75B1761F}"/>
              </a:ext>
            </a:extLst>
          </p:cNvPr>
          <p:cNvSpPr txBox="1"/>
          <p:nvPr/>
        </p:nvSpPr>
        <p:spPr>
          <a:xfrm>
            <a:off x="8919802" y="3786962"/>
            <a:ext cx="3496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200" dirty="0"/>
              <a:t>Figure from Sukhbold et al. (2018)</a:t>
            </a:r>
          </a:p>
        </p:txBody>
      </p:sp>
    </p:spTree>
    <p:extLst>
      <p:ext uri="{BB962C8B-B14F-4D97-AF65-F5344CB8AC3E}">
        <p14:creationId xmlns:p14="http://schemas.microsoft.com/office/powerpoint/2010/main" val="593728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D2571-5EF4-F0A3-8667-69E89BBB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7615" cy="1325563"/>
          </a:xfrm>
        </p:spPr>
        <p:txBody>
          <a:bodyPr>
            <a:normAutofit/>
          </a:bodyPr>
          <a:lstStyle/>
          <a:p>
            <a: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  <a:t>``Explosive Failed Supernovae, equation of state dependence and ejecta composition’’ </a:t>
            </a:r>
            <a:b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  <a:t>Eggenberger Andersen. O, O’Connor. E, Andresen. H. in prep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3C7BE-D6E1-829C-80E6-8AC5AB92F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69"/>
            <a:ext cx="7309338" cy="3890465"/>
          </a:xfrm>
        </p:spPr>
        <p:txBody>
          <a:bodyPr>
            <a:normAutofit/>
          </a:bodyPr>
          <a:lstStyle/>
          <a:p>
            <a:r>
              <a:rPr lang="en-SE" sz="1900" dirty="0"/>
              <a:t>60 ZAMS progenitor, compactess ca 0.64 </a:t>
            </a:r>
            <a:r>
              <a:rPr lang="en-SE" sz="1200" dirty="0"/>
              <a:t>(Sukhbbold, Woosley, &amp; Heger 2018)</a:t>
            </a:r>
          </a:p>
          <a:p>
            <a:r>
              <a:rPr lang="en-SE" sz="1900" dirty="0"/>
              <a:t>FLASH, 2D. Two moment energy dependent neutrino transport scheme with 3 species. Effective potential to approximate GR. At BHF we mask the central region, shut off the neutrino transport, and accumulate the accreting matter to a point mass. Advect the elements.</a:t>
            </a:r>
          </a:p>
          <a:p>
            <a:r>
              <a:rPr lang="en-SE" sz="1900" dirty="0"/>
              <a:t>Skyrme-type EOS from da Silva Schneider et al. (2019). We vary the effective mass parameter.</a:t>
            </a:r>
          </a:p>
          <a:p>
            <a:pPr marL="0" indent="0">
              <a:buNone/>
            </a:pPr>
            <a:endParaRPr lang="en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E41453-99D4-9F36-31E8-E2242A726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321" y="1165874"/>
            <a:ext cx="3618863" cy="270634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C0C059-C0A7-7100-0782-4433BB80BC2E}"/>
              </a:ext>
            </a:extLst>
          </p:cNvPr>
          <p:cNvSpPr txBox="1">
            <a:spLocks/>
          </p:cNvSpPr>
          <p:nvPr/>
        </p:nvSpPr>
        <p:spPr>
          <a:xfrm>
            <a:off x="633046" y="5768523"/>
            <a:ext cx="7309338" cy="3786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SE" dirty="0"/>
              <a:t>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SE" dirty="0"/>
          </a:p>
          <a:p>
            <a:r>
              <a:rPr lang="en-SE" dirty="0"/>
              <a:t>Picture shock radius</a:t>
            </a:r>
          </a:p>
          <a:p>
            <a:r>
              <a:rPr lang="en-SE" dirty="0"/>
              <a:t>Still have ample accretion</a:t>
            </a:r>
          </a:p>
          <a:p>
            <a:r>
              <a:rPr lang="en-SE" dirty="0"/>
              <a:t>BH formation at different times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SE" dirty="0"/>
              <a:t>	duration of the energy engine</a:t>
            </a:r>
          </a:p>
          <a:p>
            <a:r>
              <a:rPr lang="en-SE" dirty="0"/>
              <a:t>Explosion energies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5146E7-01FC-2DC8-1AA5-57A7E8541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809" y="3727878"/>
            <a:ext cx="3959540" cy="2990422"/>
          </a:xfrm>
          <a:prstGeom prst="rect">
            <a:avLst/>
          </a:prstGeom>
        </p:spPr>
      </p:pic>
      <p:sp>
        <p:nvSpPr>
          <p:cNvPr id="18" name="Doughnut 17">
            <a:extLst>
              <a:ext uri="{FF2B5EF4-FFF2-40B4-BE49-F238E27FC236}">
                <a16:creationId xmlns:a16="http://schemas.microsoft.com/office/drawing/2014/main" id="{F5CAE33C-93FE-6C01-1319-4E96389FBE4A}"/>
              </a:ext>
            </a:extLst>
          </p:cNvPr>
          <p:cNvSpPr/>
          <p:nvPr/>
        </p:nvSpPr>
        <p:spPr>
          <a:xfrm>
            <a:off x="11333523" y="1207987"/>
            <a:ext cx="291548" cy="291547"/>
          </a:xfrm>
          <a:prstGeom prst="don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6FC365-D9C7-C1C9-6A7B-4353220F24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881"/>
          <a:stretch/>
        </p:blipFill>
        <p:spPr>
          <a:xfrm>
            <a:off x="374027" y="5605924"/>
            <a:ext cx="1295747" cy="977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9BC984-F58B-46B0-0207-77D864132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0" y="5410200"/>
            <a:ext cx="1498600" cy="13081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DDB4EB6-4B0A-D1A7-0522-403AAA5757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9526"/>
          <a:stretch/>
        </p:blipFill>
        <p:spPr>
          <a:xfrm>
            <a:off x="1170254" y="4063961"/>
            <a:ext cx="1862328" cy="211000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DBF09F4-B529-B6C0-F6CE-E3CFD12A0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714" y="47625"/>
            <a:ext cx="2743200" cy="365125"/>
          </a:xfrm>
        </p:spPr>
        <p:txBody>
          <a:bodyPr/>
          <a:lstStyle/>
          <a:p>
            <a:fld id="{76346932-F766-D149-B6B0-E73872B28203}" type="slidenum">
              <a:rPr lang="en-SE" smtClean="0"/>
              <a:t>6</a:t>
            </a:fld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9186F9-83D1-4461-0D36-57CB24A97FC2}"/>
              </a:ext>
            </a:extLst>
          </p:cNvPr>
          <p:cNvSpPr txBox="1"/>
          <p:nvPr/>
        </p:nvSpPr>
        <p:spPr>
          <a:xfrm>
            <a:off x="8919802" y="3786962"/>
            <a:ext cx="3496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200" dirty="0"/>
              <a:t>Figure from Sukhbold et al. (2018)</a:t>
            </a:r>
          </a:p>
        </p:txBody>
      </p:sp>
    </p:spTree>
    <p:extLst>
      <p:ext uri="{BB962C8B-B14F-4D97-AF65-F5344CB8AC3E}">
        <p14:creationId xmlns:p14="http://schemas.microsoft.com/office/powerpoint/2010/main" val="1018347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1BE34C-4FF3-3C17-9631-D995489C0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2259" y="4787334"/>
            <a:ext cx="5401800" cy="1865055"/>
          </a:xfr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2BF9D5D-5620-8F76-04A5-942660176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7615" cy="1325563"/>
          </a:xfrm>
        </p:spPr>
        <p:txBody>
          <a:bodyPr>
            <a:normAutofit/>
          </a:bodyPr>
          <a:lstStyle/>
          <a:p>
            <a: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  <a:t>``Explosive Failed Supernovae, equation of state dependence and ejecta composition’’ </a:t>
            </a:r>
            <a:b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  <a:t>Eggenberger Andersen. O, O’Connor. E, Andresen. H. in prep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7ED595-291C-061B-AB4F-9A746F74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881"/>
          <a:stretch/>
        </p:blipFill>
        <p:spPr>
          <a:xfrm>
            <a:off x="374027" y="5605924"/>
            <a:ext cx="1295747" cy="9770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15D359-5F4B-45AD-51E9-667EA2CE8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5410200"/>
            <a:ext cx="1498600" cy="1308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BCCD27-2E69-27FC-E70B-450A2C70DF32}"/>
              </a:ext>
            </a:extLst>
          </p:cNvPr>
          <p:cNvSpPr/>
          <p:nvPr/>
        </p:nvSpPr>
        <p:spPr>
          <a:xfrm>
            <a:off x="6007277" y="4719424"/>
            <a:ext cx="3074505" cy="2000876"/>
          </a:xfrm>
          <a:prstGeom prst="rect">
            <a:avLst/>
          </a:prstGeom>
          <a:solidFill>
            <a:schemeClr val="bg1">
              <a:alpha val="8459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AFDDC4-36A7-BB3C-AEFA-9A358AC09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706" y="1521447"/>
            <a:ext cx="4475116" cy="3265625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71FCF21-669D-9D74-9C62-339392AD5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714" y="47625"/>
            <a:ext cx="2743200" cy="365125"/>
          </a:xfrm>
        </p:spPr>
        <p:txBody>
          <a:bodyPr/>
          <a:lstStyle/>
          <a:p>
            <a:fld id="{76346932-F766-D149-B6B0-E73872B28203}" type="slidenum">
              <a:rPr lang="en-SE" smtClean="0"/>
              <a:t>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734073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1BE34C-4FF3-3C17-9631-D995489C0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2259" y="4787334"/>
            <a:ext cx="5401800" cy="1865055"/>
          </a:xfr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2BF9D5D-5620-8F76-04A5-942660176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7615" cy="1325563"/>
          </a:xfrm>
        </p:spPr>
        <p:txBody>
          <a:bodyPr>
            <a:normAutofit/>
          </a:bodyPr>
          <a:lstStyle/>
          <a:p>
            <a: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  <a:t>``Explosive Failed Supernovae, equation of state dependence and ejecta composition’’ </a:t>
            </a:r>
            <a:b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  <a:t>Eggenberger Andersen. O, O’Connor. E, Andresen. H. in prep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7ED595-291C-061B-AB4F-9A746F74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881"/>
          <a:stretch/>
        </p:blipFill>
        <p:spPr>
          <a:xfrm>
            <a:off x="374027" y="5605924"/>
            <a:ext cx="1295747" cy="9770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15D359-5F4B-45AD-51E9-667EA2CE8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5410200"/>
            <a:ext cx="1498600" cy="1308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BCCD27-2E69-27FC-E70B-450A2C70DF32}"/>
              </a:ext>
            </a:extLst>
          </p:cNvPr>
          <p:cNvSpPr/>
          <p:nvPr/>
        </p:nvSpPr>
        <p:spPr>
          <a:xfrm>
            <a:off x="7593495" y="4787072"/>
            <a:ext cx="1692019" cy="1819290"/>
          </a:xfrm>
          <a:prstGeom prst="rect">
            <a:avLst/>
          </a:prstGeom>
          <a:solidFill>
            <a:schemeClr val="bg1">
              <a:alpha val="8459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AFDDC4-36A7-BB3C-AEFA-9A358AC09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706" y="1521447"/>
            <a:ext cx="4475116" cy="3265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4C47B1-1127-9CAA-828E-F69C435D66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8842" y="1521709"/>
            <a:ext cx="4233217" cy="326562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0BE7124-5C07-5B2F-9A10-5DB6AD0E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714" y="47625"/>
            <a:ext cx="2743200" cy="365125"/>
          </a:xfrm>
        </p:spPr>
        <p:txBody>
          <a:bodyPr/>
          <a:lstStyle/>
          <a:p>
            <a:fld id="{76346932-F766-D149-B6B0-E73872B28203}" type="slidenum">
              <a:rPr lang="en-SE" smtClean="0"/>
              <a:t>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6083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1BE34C-4FF3-3C17-9631-D995489C0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2259" y="4787334"/>
            <a:ext cx="5401800" cy="186505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8E625C-7CA6-E98A-6937-F5D1727DA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842" y="1521709"/>
            <a:ext cx="4233217" cy="32656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2BF9D5D-5620-8F76-04A5-942660176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7615" cy="1325563"/>
          </a:xfrm>
        </p:spPr>
        <p:txBody>
          <a:bodyPr>
            <a:normAutofit/>
          </a:bodyPr>
          <a:lstStyle/>
          <a:p>
            <a: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  <a:t>``Explosive Failed Supernovae, equation of state dependence and ejecta composition’’ </a:t>
            </a:r>
            <a:b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SE" sz="1800" i="1" dirty="0">
                <a:solidFill>
                  <a:schemeClr val="accent1">
                    <a:lumMod val="50000"/>
                  </a:schemeClr>
                </a:solidFill>
              </a:rPr>
              <a:t>Eggenberger Andersen. O, O’Connor. E, Andresen. H. in prep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7EADD6-F264-AD21-6822-F132C21AFE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881"/>
          <a:stretch/>
        </p:blipFill>
        <p:spPr>
          <a:xfrm>
            <a:off x="374027" y="5605924"/>
            <a:ext cx="1295747" cy="9770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7834A5-2A15-9F9B-8379-107D8D951B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0" y="5410200"/>
            <a:ext cx="1498600" cy="1308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F4D012-2ED6-4040-A51C-DC34BD6C35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0706" y="1521447"/>
            <a:ext cx="4475116" cy="3265625"/>
          </a:xfrm>
          <a:prstGeom prst="rect">
            <a:avLst/>
          </a:prstGeo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BAD1FCB-0D6A-8271-E0C0-43E0BCA25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714" y="47625"/>
            <a:ext cx="2743200" cy="365125"/>
          </a:xfrm>
        </p:spPr>
        <p:txBody>
          <a:bodyPr/>
          <a:lstStyle/>
          <a:p>
            <a:fld id="{76346932-F766-D149-B6B0-E73872B28203}" type="slidenum">
              <a:rPr lang="en-SE" smtClean="0"/>
              <a:t>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69351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17292</TotalTime>
  <Words>786</Words>
  <Application>Microsoft Macintosh PowerPoint</Application>
  <PresentationFormat>Widescreen</PresentationFormat>
  <Paragraphs>70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Explosive failed supernovae</vt:lpstr>
      <vt:lpstr>PowerPoint Presentation</vt:lpstr>
      <vt:lpstr>A relatively novel BH formation channel:</vt:lpstr>
      <vt:lpstr>A relatively novel BH formation channel:</vt:lpstr>
      <vt:lpstr>``Explosive Failed Supernovae, equation of state dependence and ejecta composition’’  Eggenberger Andersen. O, O’Connor. E, Andresen. H. in prep</vt:lpstr>
      <vt:lpstr>``Explosive Failed Supernovae, equation of state dependence and ejecta composition’’  Eggenberger Andersen. O, O’Connor. E, Andresen. H. in prep</vt:lpstr>
      <vt:lpstr>``Explosive Failed Supernovae, equation of state dependence and ejecta composition’’  Eggenberger Andersen. O, O’Connor. E, Andresen. H. in prep</vt:lpstr>
      <vt:lpstr>``Explosive Failed Supernovae, equation of state dependence and ejecta composition’’  Eggenberger Andersen. O, O’Connor. E, Andresen. H. in prep</vt:lpstr>
      <vt:lpstr>``Explosive Failed Supernovae, equation of state dependence and ejecta composition’’  Eggenberger Andersen. O, O’Connor. E, Andresen. H. in prep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Explosive failed supernovae</dc:title>
  <dc:creator>Microsoft Office User</dc:creator>
  <cp:lastModifiedBy>Microsoft Office User</cp:lastModifiedBy>
  <cp:revision>17</cp:revision>
  <dcterms:created xsi:type="dcterms:W3CDTF">2023-08-28T14:25:55Z</dcterms:created>
  <dcterms:modified xsi:type="dcterms:W3CDTF">2023-09-11T12:02:06Z</dcterms:modified>
</cp:coreProperties>
</file>