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8" r:id="rId4"/>
    <p:sldId id="262" r:id="rId5"/>
    <p:sldId id="263" r:id="rId6"/>
    <p:sldId id="264" r:id="rId7"/>
    <p:sldId id="265" r:id="rId8"/>
    <p:sldId id="269" r:id="rId9"/>
    <p:sldId id="270" r:id="rId10"/>
    <p:sldId id="260" r:id="rId11"/>
    <p:sldId id="267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33FAE-AB58-4911-8C60-9F98166B9A5E}" v="1" dt="2023-09-12T15:58:03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2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" userId="85dafa4311f56ff0" providerId="LiveId" clId="{01533FAE-AB58-4911-8C60-9F98166B9A5E}"/>
    <pc:docChg chg="custSel modSld">
      <pc:chgData name="Jacob" userId="85dafa4311f56ff0" providerId="LiveId" clId="{01533FAE-AB58-4911-8C60-9F98166B9A5E}" dt="2023-09-12T16:25:25.107" v="72" actId="20577"/>
      <pc:docMkLst>
        <pc:docMk/>
      </pc:docMkLst>
      <pc:sldChg chg="addSp delSp modSp mod">
        <pc:chgData name="Jacob" userId="85dafa4311f56ff0" providerId="LiveId" clId="{01533FAE-AB58-4911-8C60-9F98166B9A5E}" dt="2023-09-12T15:58:25.323" v="2"/>
        <pc:sldMkLst>
          <pc:docMk/>
          <pc:sldMk cId="524212612" sldId="261"/>
        </pc:sldMkLst>
        <pc:spChg chg="add del mod">
          <ac:chgData name="Jacob" userId="85dafa4311f56ff0" providerId="LiveId" clId="{01533FAE-AB58-4911-8C60-9F98166B9A5E}" dt="2023-09-12T15:58:13.453" v="1" actId="478"/>
          <ac:spMkLst>
            <pc:docMk/>
            <pc:sldMk cId="524212612" sldId="261"/>
            <ac:spMk id="6" creationId="{0F2A8127-736D-5F4B-05CA-EA25376FA28B}"/>
          </ac:spMkLst>
        </pc:spChg>
        <pc:spChg chg="mod">
          <ac:chgData name="Jacob" userId="85dafa4311f56ff0" providerId="LiveId" clId="{01533FAE-AB58-4911-8C60-9F98166B9A5E}" dt="2023-09-12T15:58:25.323" v="2"/>
          <ac:spMkLst>
            <pc:docMk/>
            <pc:sldMk cId="524212612" sldId="261"/>
            <ac:spMk id="7" creationId="{B37DE5C6-2765-3F00-2A6C-A5B03F8E4531}"/>
          </ac:spMkLst>
        </pc:spChg>
      </pc:sldChg>
      <pc:sldChg chg="modSp mod">
        <pc:chgData name="Jacob" userId="85dafa4311f56ff0" providerId="LiveId" clId="{01533FAE-AB58-4911-8C60-9F98166B9A5E}" dt="2023-09-12T16:25:25.107" v="72" actId="20577"/>
        <pc:sldMkLst>
          <pc:docMk/>
          <pc:sldMk cId="2132211194" sldId="269"/>
        </pc:sldMkLst>
        <pc:spChg chg="mod">
          <ac:chgData name="Jacob" userId="85dafa4311f56ff0" providerId="LiveId" clId="{01533FAE-AB58-4911-8C60-9F98166B9A5E}" dt="2023-09-12T16:25:25.107" v="72" actId="20577"/>
          <ac:spMkLst>
            <pc:docMk/>
            <pc:sldMk cId="2132211194" sldId="269"/>
            <ac:spMk id="3" creationId="{98B72BE6-334E-7043-6418-2D02C15018E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DE92-BE4F-09EA-54A4-8195A5F97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6F3051-C4C3-F4AE-D135-037F07D1C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2EA0F-2792-F2ED-9B38-9864104B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844B-23B7-93D7-BF1C-C199C637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AF714-9F9D-9BD2-4BFD-572BFFD8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2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65FC-C7AA-A219-C402-2ED14A999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F95B7-D6C7-1572-21F9-6827D723D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186FB-EAD2-43AA-7166-9321F23B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4E67A-672D-1EEF-0048-64FE8CB1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FA70A-BAEF-BBF5-42B6-7AC8BDD7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9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617625-9D63-244A-6752-D1820C809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CA8B5-0A61-517B-BFDC-8DB8B5675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5AF52-7675-B487-994F-B94CB038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1EC2F-4A23-4344-072A-72A05325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F3EA-7A53-CAF7-A9B8-1ED1B8F9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0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C712-017F-801B-4074-AB7414ED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3F2C5-6304-62C8-33D8-56CCAC2CB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A0BB3-9B4F-A31A-427B-80EB628B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7E2E7-21C1-72CC-563E-503F1E0D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BE002-D418-E9A6-7D3A-565DAD6A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7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2539-71A7-BD6E-8AD8-AD4CCEC0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50FF9-66DF-E470-9385-0DC35D797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E6300-40BB-1096-A326-A450CE66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37BFF-E665-1F33-3DE3-52268F2C3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C5EFB-EACD-E6F6-8961-120FE3B1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5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5F793-B132-A5DD-C00D-4587558B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D65E0-7713-6C83-BE40-0B301857A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4300D-3F0D-EDEA-65EC-F75107061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D1016-BBAB-DC71-2B84-A610C92B2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45EA6-20DF-7944-7EB6-7517075A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F31B0-294F-254C-9622-5B434E2C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8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62185-AFAD-CCCF-16D7-EC7BCFB2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9119F-171F-AFCD-7844-202549675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A70D5-F304-A602-392E-49E563BCA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1DF5CB-4F19-8F2F-0AB0-B77D9F4D3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14971F-C31B-1A52-57F4-1B37A1CF9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47F2BC-94C9-6B92-7A08-753CC37E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2DCF6-3539-FEF2-EBF9-B6F50E02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858FE-AAFD-AA79-5EE1-5CF0553E5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07FCA-629D-CFEE-F556-5320E3E3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F0F03-C287-70E4-B3A5-7BA27D911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6E80E-E872-C5EE-08DD-E992EA335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F4D80-B133-E5F8-EDA4-97DD6A94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4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A6FDF6-D5A2-A0C7-76C8-5E887628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1D5B75-B838-F62D-76B3-7674542B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A9E1E-72BD-88A7-0748-F89401F5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37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8E9E-048B-427D-A817-59EF034F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71526-D89E-4BBE-8358-A6C83F7AA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940A5-C974-32B3-5A35-A43F16313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421E8-E85C-FB28-EE31-432F8F5D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BC585-0109-54AC-B3F7-3B062D02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C429A-4485-FD75-8AE5-AFD154766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6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A985-8F88-B777-4CC9-835DA8B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F5267B-9E42-B9B8-42CF-870527E66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EB186-FC6E-EAE1-24E7-60759B858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AA29B-355F-034D-D986-4EF01E2D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96DBD-6796-EB07-0B0D-8F0DAEC8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1DC8D-ADFF-61B2-B534-0C6352E2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6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961A6-317A-AF97-9331-EC6E7F3F1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2D745-D0FA-F114-0E4A-02B2B9354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85A21-1B83-0A2E-8AA4-AF95DAD17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9A6B1-5848-4A52-8CB4-4C8605BB10D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CD2DC-3E58-1817-76EA-874CFBDA8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8EBA9-A95B-2CFE-12C2-87FC4911F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1E649-2146-413A-9FB3-8DB9E250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4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302.1135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35E53-B7D3-842D-05A8-E23E497CE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Thermal Effects in Binary Neutron Star Mergers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63D84-95B6-794E-59FB-3349DC271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Jacob Fields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A2E0A2-7A75-6E7B-04A2-34AED6EC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4246"/>
            <a:ext cx="12192000" cy="124946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7075D3C8-6E9D-BA86-B7E4-340F4BC22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6" y="184245"/>
            <a:ext cx="3640960" cy="124946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37DE5C6-2765-3F00-2A6C-A5B03F8E4531}"/>
              </a:ext>
            </a:extLst>
          </p:cNvPr>
          <p:cNvSpPr txBox="1">
            <a:spLocks/>
          </p:cNvSpPr>
          <p:nvPr/>
        </p:nvSpPr>
        <p:spPr>
          <a:xfrm>
            <a:off x="1524000" y="5257800"/>
            <a:ext cx="9144000" cy="1279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Fields, A. Prakash, M. </a:t>
            </a:r>
            <a:r>
              <a:rPr lang="en-US" dirty="0" err="1"/>
              <a:t>Breschi</a:t>
            </a:r>
            <a:r>
              <a:rPr lang="en-US" dirty="0"/>
              <a:t>, D. Radice, S. Bernuzzi, A. d. S. Schneider</a:t>
            </a:r>
            <a:r>
              <a:rPr lang="en-US" i="1" dirty="0"/>
              <a:t>, </a:t>
            </a:r>
            <a:r>
              <a:rPr lang="en-US" i="1" dirty="0" err="1"/>
              <a:t>ApJL</a:t>
            </a:r>
            <a:r>
              <a:rPr lang="en-US" dirty="0"/>
              <a:t> </a:t>
            </a:r>
            <a:r>
              <a:rPr lang="en-US" b="1" dirty="0"/>
              <a:t>952</a:t>
            </a:r>
            <a:r>
              <a:rPr lang="en-US" dirty="0"/>
              <a:t>, L36 (2023),</a:t>
            </a:r>
          </a:p>
          <a:p>
            <a:r>
              <a:rPr lang="en-US" dirty="0">
                <a:hlinkClick r:id="rId3"/>
              </a:rPr>
              <a:t>arXiv:2302.11359 </a:t>
            </a:r>
            <a:r>
              <a:rPr lang="en-US" b="1" dirty="0">
                <a:hlinkClick r:id="rId3"/>
              </a:rPr>
              <a:t>[</a:t>
            </a:r>
            <a:r>
              <a:rPr lang="en-US" b="1" dirty="0" err="1">
                <a:hlinkClick r:id="rId3"/>
              </a:rPr>
              <a:t>astro-ph.HE</a:t>
            </a:r>
            <a:r>
              <a:rPr lang="en-US" b="1" dirty="0">
                <a:hlinkClick r:id="rId3"/>
              </a:rPr>
              <a:t>]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21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8E5D4-4F64-42F0-89F8-1436AF88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25722-9521-127B-C48D-BEA8D9372A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Simulated BNS mergers with parameterized finite-temperature EOS and M1 neutrino transport</a:t>
                </a:r>
              </a:p>
              <a:p>
                <a:r>
                  <a:rPr lang="en-US" dirty="0"/>
                  <a:t>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results in denser, colder cores</a:t>
                </a:r>
              </a:p>
              <a:p>
                <a:r>
                  <a:rPr lang="en-US" dirty="0"/>
                  <a:t>Effective mass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shows correlation with peak post-merger frequency</a:t>
                </a:r>
              </a:p>
              <a:p>
                <a:pPr lvl="1"/>
                <a:r>
                  <a:rPr lang="en-US" dirty="0"/>
                  <a:t>Differences would be observable in future GW detectors at SNR 15</a:t>
                </a:r>
              </a:p>
              <a:p>
                <a:r>
                  <a:rPr lang="en-US" dirty="0"/>
                  <a:t>Future NR codes promise to make more in-depth studies possible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25722-9521-127B-C48D-BEA8D9372A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8C40D-315C-464E-6ACC-75D78025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M1 vs. M0</a:t>
            </a:r>
          </a:p>
        </p:txBody>
      </p:sp>
      <p:pic>
        <p:nvPicPr>
          <p:cNvPr id="5" name="Content Placeholder 4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0380924D-6733-09FE-C9D8-B1DE243FB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13" y="1690688"/>
            <a:ext cx="7223774" cy="1737363"/>
          </a:xfrm>
        </p:spPr>
      </p:pic>
      <p:pic>
        <p:nvPicPr>
          <p:cNvPr id="7" name="Picture 6" descr="A picture containing text, line, diagram, font&#10;&#10;Description automatically generated">
            <a:extLst>
              <a:ext uri="{FF2B5EF4-FFF2-40B4-BE49-F238E27FC236}">
                <a16:creationId xmlns:a16="http://schemas.microsoft.com/office/drawing/2014/main" id="{D4AF023F-31C0-4557-6BD9-30DAF4843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29737"/>
            <a:ext cx="3657607" cy="2258572"/>
          </a:xfrm>
          <a:prstGeom prst="rect">
            <a:avLst/>
          </a:prstGeom>
        </p:spPr>
      </p:pic>
      <p:pic>
        <p:nvPicPr>
          <p:cNvPr id="9" name="Picture 8" descr="A picture containing text, line, diagram, font&#10;&#10;Description automatically generated">
            <a:extLst>
              <a:ext uri="{FF2B5EF4-FFF2-40B4-BE49-F238E27FC236}">
                <a16:creationId xmlns:a16="http://schemas.microsoft.com/office/drawing/2014/main" id="{667F3611-B23B-7B69-8702-121F97268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3" y="3829737"/>
            <a:ext cx="3657607" cy="22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14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8E5D4-4F64-42F0-89F8-1436AF88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M1 vs. M0 (cont.)</a:t>
            </a:r>
          </a:p>
        </p:txBody>
      </p:sp>
      <p:pic>
        <p:nvPicPr>
          <p:cNvPr id="5" name="Content Placeholder 4" descr="A picture containing text, sketch, drawing&#10;&#10;Description automatically generated">
            <a:extLst>
              <a:ext uri="{FF2B5EF4-FFF2-40B4-BE49-F238E27FC236}">
                <a16:creationId xmlns:a16="http://schemas.microsoft.com/office/drawing/2014/main" id="{1C52163D-B307-289D-0484-310CD378E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3" y="1355428"/>
            <a:ext cx="3657607" cy="2743205"/>
          </a:xfrm>
        </p:spPr>
      </p:pic>
      <p:pic>
        <p:nvPicPr>
          <p:cNvPr id="7" name="Picture 6" descr="A picture containing text, flower, sketch, drawing&#10;&#10;Description automatically generated">
            <a:extLst>
              <a:ext uri="{FF2B5EF4-FFF2-40B4-BE49-F238E27FC236}">
                <a16:creationId xmlns:a16="http://schemas.microsoft.com/office/drawing/2014/main" id="{07AA50D1-754B-8E95-F3C5-7ACA6A62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20" y="1355428"/>
            <a:ext cx="3657607" cy="2743205"/>
          </a:xfrm>
          <a:prstGeom prst="rect">
            <a:avLst/>
          </a:prstGeom>
        </p:spPr>
      </p:pic>
      <p:pic>
        <p:nvPicPr>
          <p:cNvPr id="9" name="Picture 8" descr="A picture containing text, sketch, drawing&#10;&#10;Description automatically generated">
            <a:extLst>
              <a:ext uri="{FF2B5EF4-FFF2-40B4-BE49-F238E27FC236}">
                <a16:creationId xmlns:a16="http://schemas.microsoft.com/office/drawing/2014/main" id="{2309BF84-EC89-8670-C86D-D353E127A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27" y="1355428"/>
            <a:ext cx="3657607" cy="2743205"/>
          </a:xfrm>
          <a:prstGeom prst="rect">
            <a:avLst/>
          </a:prstGeom>
        </p:spPr>
      </p:pic>
      <p:pic>
        <p:nvPicPr>
          <p:cNvPr id="11" name="Picture 10" descr="A picture containing text, sketch, drawing, diagram&#10;&#10;Description automatically generated">
            <a:extLst>
              <a:ext uri="{FF2B5EF4-FFF2-40B4-BE49-F238E27FC236}">
                <a16:creationId xmlns:a16="http://schemas.microsoft.com/office/drawing/2014/main" id="{88F1E827-F93D-D3D0-2435-ED12E7376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2" y="4098633"/>
            <a:ext cx="3657607" cy="2743205"/>
          </a:xfrm>
          <a:prstGeom prst="rect">
            <a:avLst/>
          </a:prstGeom>
        </p:spPr>
      </p:pic>
      <p:pic>
        <p:nvPicPr>
          <p:cNvPr id="13" name="Picture 12" descr="A picture containing text, sketch, drawing, diagram&#10;&#10;Description automatically generated">
            <a:extLst>
              <a:ext uri="{FF2B5EF4-FFF2-40B4-BE49-F238E27FC236}">
                <a16:creationId xmlns:a16="http://schemas.microsoft.com/office/drawing/2014/main" id="{DAF8FE07-05C9-5AA5-B3D5-02D9C23C2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6" y="4098633"/>
            <a:ext cx="3657607" cy="2743205"/>
          </a:xfrm>
          <a:prstGeom prst="rect">
            <a:avLst/>
          </a:prstGeom>
        </p:spPr>
      </p:pic>
      <p:pic>
        <p:nvPicPr>
          <p:cNvPr id="15" name="Picture 14" descr="A picture containing text, sketch, drawing, diagram&#10;&#10;Description automatically generated">
            <a:extLst>
              <a:ext uri="{FF2B5EF4-FFF2-40B4-BE49-F238E27FC236}">
                <a16:creationId xmlns:a16="http://schemas.microsoft.com/office/drawing/2014/main" id="{3D62F039-1198-BF16-1D57-033E55289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51" y="4098632"/>
            <a:ext cx="3657607" cy="27432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BC4259-4A81-FB7A-EEF9-89D0B8586F2D}"/>
              </a:ext>
            </a:extLst>
          </p:cNvPr>
          <p:cNvSpPr txBox="1"/>
          <p:nvPr/>
        </p:nvSpPr>
        <p:spPr>
          <a:xfrm>
            <a:off x="245165" y="2542365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29F2D4-D965-9851-38A6-492C3EADC317}"/>
              </a:ext>
            </a:extLst>
          </p:cNvPr>
          <p:cNvSpPr txBox="1"/>
          <p:nvPr/>
        </p:nvSpPr>
        <p:spPr>
          <a:xfrm>
            <a:off x="245165" y="5285568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M1</a:t>
            </a:r>
          </a:p>
        </p:txBody>
      </p:sp>
    </p:spTree>
    <p:extLst>
      <p:ext uri="{BB962C8B-B14F-4D97-AF65-F5344CB8AC3E}">
        <p14:creationId xmlns:p14="http://schemas.microsoft.com/office/powerpoint/2010/main" val="1827897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7E16-26AE-3679-0593-295A92B8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the nuclear equation of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FD3F-7FBE-68B6-8CBA-AAFE4C8B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Some major sources of constraints:</a:t>
            </a:r>
          </a:p>
          <a:p>
            <a:pPr lvl="1"/>
            <a:r>
              <a:rPr lang="en-US" dirty="0"/>
              <a:t>Heavy-ion collisions</a:t>
            </a:r>
          </a:p>
          <a:p>
            <a:pPr lvl="1"/>
            <a:r>
              <a:rPr lang="en-US" dirty="0"/>
              <a:t>X-ray and radio observations of pulsars</a:t>
            </a:r>
          </a:p>
          <a:p>
            <a:pPr lvl="1"/>
            <a:r>
              <a:rPr lang="en-US" dirty="0"/>
              <a:t>GW observations of BNS </a:t>
            </a:r>
            <a:r>
              <a:rPr lang="en-US" dirty="0" err="1"/>
              <a:t>inspirals</a:t>
            </a:r>
            <a:r>
              <a:rPr lang="en-US" dirty="0"/>
              <a:t> and EM counterparts</a:t>
            </a:r>
          </a:p>
          <a:p>
            <a:r>
              <a:rPr lang="en-US" dirty="0"/>
              <a:t>Fewer constraints for hot matter at NS densities!</a:t>
            </a:r>
          </a:p>
        </p:txBody>
      </p:sp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A48CF836-366A-5383-9541-81C77097D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3"/>
          <a:stretch/>
        </p:blipFill>
        <p:spPr bwMode="auto">
          <a:xfrm>
            <a:off x="6234285" y="1690688"/>
            <a:ext cx="5119515" cy="442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C9C03D-3EE7-D85E-64DF-C4393EE6C6F6}"/>
              </a:ext>
            </a:extLst>
          </p:cNvPr>
          <p:cNvSpPr txBox="1"/>
          <p:nvPr/>
        </p:nvSpPr>
        <p:spPr>
          <a:xfrm>
            <a:off x="6234285" y="6112412"/>
            <a:ext cx="5119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Capano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, Nat. </a:t>
            </a:r>
            <a:r>
              <a:rPr lang="en-US" sz="1400" dirty="0" err="1"/>
              <a:t>Astr</a:t>
            </a:r>
            <a:r>
              <a:rPr lang="en-US" sz="1400" dirty="0"/>
              <a:t>. 4, 625-632 (2020).</a:t>
            </a:r>
          </a:p>
        </p:txBody>
      </p:sp>
    </p:spTree>
    <p:extLst>
      <p:ext uri="{BB962C8B-B14F-4D97-AF65-F5344CB8AC3E}">
        <p14:creationId xmlns:p14="http://schemas.microsoft.com/office/powerpoint/2010/main" val="54606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0D9D1-4313-A1AC-3AC8-32A3B04C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 in thermal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E8A19B-917E-CBCA-2E08-06F2C0221F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Modifying </a:t>
                </a:r>
                <a:r>
                  <a:rPr lang="en-US" i="1" dirty="0"/>
                  <a:t>only</a:t>
                </a:r>
                <a:r>
                  <a:rPr lang="en-US" dirty="0"/>
                  <a:t> thermal component usually requires hybrid EOS</a:t>
                </a:r>
              </a:p>
              <a:p>
                <a:pPr lvl="1"/>
                <a:r>
                  <a:rPr lang="en-US" dirty="0"/>
                  <a:t>Effective thermal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strongly dependent on temperature and composition</a:t>
                </a:r>
              </a:p>
              <a:p>
                <a:r>
                  <a:rPr lang="en-US" dirty="0"/>
                  <a:t>Neutrinos (if included) incorporated via leakage</a:t>
                </a:r>
              </a:p>
              <a:p>
                <a:pPr lvl="1"/>
                <a:r>
                  <a:rPr lang="en-US" dirty="0"/>
                  <a:t>Cannot account for trapped neutrinos in optically-thick regions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E8A19B-917E-CBCA-2E08-06F2C0221F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DBFD362B-CAC6-9454-9EC6-4A1E072D2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001294"/>
            <a:ext cx="3756996" cy="2504664"/>
          </a:xfrm>
          <a:prstGeom prst="rect">
            <a:avLst/>
          </a:prstGeom>
        </p:spPr>
      </p:pic>
      <p:pic>
        <p:nvPicPr>
          <p:cNvPr id="7" name="Picture 6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6FEC4A3A-F851-2AA7-2996-9E01248FF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807" y="4001294"/>
            <a:ext cx="3756996" cy="2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4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7E16-26AE-3679-0593-295A92B8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parameterized EOS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DBFD3F-7FBE-68B6-8CBA-AAFE4C8BD7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6994655" cy="4351338"/>
              </a:xfrm>
            </p:spPr>
            <p:txBody>
              <a:bodyPr/>
              <a:lstStyle/>
              <a:p>
                <a:r>
                  <a:rPr lang="en-US" dirty="0"/>
                  <a:t>EOS w/ </a:t>
                </a:r>
                <a:r>
                  <a:rPr lang="en-US" dirty="0" err="1"/>
                  <a:t>Skyrme</a:t>
                </a:r>
                <a:r>
                  <a:rPr lang="en-US" dirty="0"/>
                  <a:t>-interaction of form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kin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pot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kin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depends on effective nucleon masses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b="0" dirty="0"/>
              </a:p>
              <a:p>
                <a:r>
                  <a:rPr lang="en-US" dirty="0"/>
                  <a:t>Can be parameterized by defining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sat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=1/2</m:t>
                          </m:r>
                        </m:e>
                      </m:d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b="1" dirty="0"/>
                  <a:t> effectively controls the specific heat capacity </a:t>
                </a:r>
                <a:r>
                  <a:rPr lang="en-US" b="1" dirty="0">
                    <a:sym typeface="Wingdings" panose="05000000000000000000" pitchFamily="2" charset="2"/>
                  </a:rPr>
                  <a:t> only affects thermal behavior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DBFD3F-7FBE-68B6-8CBA-AAFE4C8BD7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6994655" cy="4351338"/>
              </a:xfrm>
              <a:blipFill>
                <a:blip r:embed="rId2"/>
                <a:stretch>
                  <a:fillRect l="-148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08CCA19-22C8-8516-E394-A68C505BC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855" y="770829"/>
            <a:ext cx="3250788" cy="5316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1DFBA5-25A2-7BA7-8DC8-80AB0DFBB708}"/>
              </a:ext>
            </a:extLst>
          </p:cNvPr>
          <p:cNvSpPr txBox="1"/>
          <p:nvPr/>
        </p:nvSpPr>
        <p:spPr>
          <a:xfrm>
            <a:off x="7832855" y="6126480"/>
            <a:ext cx="3250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Schneider </a:t>
            </a:r>
            <a:r>
              <a:rPr lang="en-US" sz="1400" i="1" dirty="0"/>
              <a:t>et al</a:t>
            </a:r>
            <a:r>
              <a:rPr lang="en-US" sz="1400" dirty="0"/>
              <a:t>, PRC 100, 055802 (2019).</a:t>
            </a:r>
          </a:p>
        </p:txBody>
      </p:sp>
    </p:spTree>
    <p:extLst>
      <p:ext uri="{BB962C8B-B14F-4D97-AF65-F5344CB8AC3E}">
        <p14:creationId xmlns:p14="http://schemas.microsoft.com/office/powerpoint/2010/main" val="377637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93E4-0185-DD3E-9F87-2F63624F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</a:p>
        </p:txBody>
      </p:sp>
      <p:pic>
        <p:nvPicPr>
          <p:cNvPr id="7" name="Content Placeholder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A22383E-C78E-2549-ABCE-D01811999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1690688"/>
            <a:ext cx="6696075" cy="3705225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D93C99-C32C-AFE7-1A40-2965D31C805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8195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07A911A-60F1-954A-F734-C95C62B585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825625"/>
                <a:ext cx="3819525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Equal mass binaries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∈{0.55,0.75,0.95}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THC_M1</a:t>
                </a:r>
              </a:p>
              <a:p>
                <a:pPr lvl="1"/>
                <a:r>
                  <a:rPr lang="en-US" dirty="0"/>
                  <a:t>No magnetic fields</a:t>
                </a:r>
              </a:p>
              <a:p>
                <a:pPr lvl="1"/>
                <a:r>
                  <a:rPr lang="en-US" dirty="0"/>
                  <a:t>M1 neutrino transport</a:t>
                </a:r>
              </a:p>
              <a:p>
                <a:pPr lvl="1"/>
                <a:r>
                  <a:rPr lang="en-US" dirty="0"/>
                  <a:t>GRLES </a:t>
                </a:r>
                <a:r>
                  <a:rPr lang="en-US" dirty="0" err="1"/>
                  <a:t>subgrid</a:t>
                </a:r>
                <a:r>
                  <a:rPr lang="en-US" dirty="0"/>
                  <a:t> model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07A911A-60F1-954A-F734-C95C62B58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825625"/>
                <a:ext cx="3819525" cy="4351338"/>
              </a:xfrm>
              <a:prstGeom prst="rect">
                <a:avLst/>
              </a:prstGeom>
              <a:blipFill>
                <a:blip r:embed="rId3"/>
                <a:stretch>
                  <a:fillRect l="-271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774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93E4-0185-DD3E-9F87-2F63624F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F984E-4730-5324-D6FA-B718A4574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035" y="1489130"/>
            <a:ext cx="4844765" cy="4853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2C1367-D4BD-CFEC-9D75-2BF59F259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65" y="2240449"/>
            <a:ext cx="5670835" cy="33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78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D4D9-2117-C7AF-9F75-A324AA51F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Observational signatures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89186-B4F4-1EC8-715D-53B4E71C3F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3950926" cy="4351338"/>
              </a:xfrm>
            </p:spPr>
            <p:txBody>
              <a:bodyPr/>
              <a:lstStyle/>
              <a:p>
                <a:r>
                  <a:rPr lang="en-US" dirty="0"/>
                  <a:t>Peak frequency positively correlated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Differences discernible at SNR 15 or less in next-gen detectors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F89186-B4F4-1EC8-715D-53B4E71C3F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3950926" cy="4351338"/>
              </a:xfrm>
              <a:blipFill>
                <a:blip r:embed="rId2"/>
                <a:stretch>
                  <a:fillRect l="-277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6115E99-7CAA-B165-2167-3D52C45B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126" y="1690688"/>
            <a:ext cx="6564674" cy="48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2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443DB-D16C-B5D4-BE51-81EB9AB74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72BE6-334E-7043-6418-2D02C1501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Tests with other EOS models, mass ranges, mass ratios, etc.</a:t>
            </a:r>
          </a:p>
          <a:p>
            <a:r>
              <a:rPr lang="en-US" dirty="0"/>
              <a:t>Need higher resolutions and longer simulations</a:t>
            </a:r>
          </a:p>
          <a:p>
            <a:pPr lvl="1"/>
            <a:r>
              <a:rPr lang="en-US" dirty="0"/>
              <a:t>Need better algorithms</a:t>
            </a:r>
          </a:p>
          <a:p>
            <a:pPr lvl="1"/>
            <a:r>
              <a:rPr lang="en-US" dirty="0"/>
              <a:t>Need faster code</a:t>
            </a:r>
          </a:p>
          <a:p>
            <a:pPr lvl="2"/>
            <a:r>
              <a:rPr lang="en-US"/>
              <a:t>GR-Athena</a:t>
            </a:r>
            <a:r>
              <a:rPr lang="en-US" dirty="0"/>
              <a:t>++ (see Will Cook’s talk this afternoon)</a:t>
            </a:r>
          </a:p>
          <a:p>
            <a:pPr lvl="2"/>
            <a:r>
              <a:rPr lang="en-US" dirty="0" err="1"/>
              <a:t>AthenaK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11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602C-37BE-928F-4AF1-2F8482D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AthenaK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0875A4-BD5A-3F89-AAC7-D5BB98444A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Rewrite of Athena++ with </a:t>
                </a:r>
                <a:r>
                  <a:rPr lang="en-US" dirty="0" err="1"/>
                  <a:t>Kokkos</a:t>
                </a:r>
                <a:r>
                  <a:rPr lang="en-US" dirty="0"/>
                  <a:t> framework to run on GPUs</a:t>
                </a:r>
              </a:p>
              <a:p>
                <a:r>
                  <a:rPr lang="en-US" dirty="0"/>
                  <a:t>TOV test (MHD, no Z4c):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.0×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/>
                  <a:t> zone-cycles/sec (personal laptop, RK3)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1.8×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/>
                  <a:t> zone-cycles/sec (NERSC Perlmutter, RK3, bottle-necked, 1 GPU)</a:t>
                </a:r>
              </a:p>
              <a:p>
                <a:r>
                  <a:rPr lang="en-US" dirty="0"/>
                  <a:t>Athena++ for reference: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zc</a:t>
                </a:r>
                <a:r>
                  <a:rPr lang="en-US" dirty="0"/>
                  <a:t>/sec (NERSC Perlmutter, RK3, 128 CPU cores, appropriate load)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0875A4-BD5A-3F89-AAC7-D5BB98444A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2088" t="-3081" r="-928" b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2700BCF1-B9C8-19AB-F388-4237DD8E2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50" y="1560985"/>
            <a:ext cx="4492557" cy="44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1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426</Words>
  <Application>Microsoft Office PowerPoint</Application>
  <PresentationFormat>Widescreen</PresentationFormat>
  <Paragraphs>58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Thermal Effects in Binary Neutron Star Mergers</vt:lpstr>
      <vt:lpstr>Status of the nuclear equation of state</vt:lpstr>
      <vt:lpstr>Prior work in thermal effects</vt:lpstr>
      <vt:lpstr>A parameterized EOS</vt:lpstr>
      <vt:lpstr>Simulations</vt:lpstr>
      <vt:lpstr>Results</vt:lpstr>
      <vt:lpstr>Observational signatures</vt:lpstr>
      <vt:lpstr>What next?</vt:lpstr>
      <vt:lpstr>AthenaK</vt:lpstr>
      <vt:lpstr>Summary</vt:lpstr>
      <vt:lpstr>M1 vs. M0</vt:lpstr>
      <vt:lpstr>M1 vs. M0 (cont.)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 Effects in Binary Neutron Star Mergers</dc:title>
  <dc:creator>Jacob</dc:creator>
  <cp:lastModifiedBy>Jacob</cp:lastModifiedBy>
  <cp:revision>3</cp:revision>
  <dcterms:created xsi:type="dcterms:W3CDTF">2023-05-12T15:57:42Z</dcterms:created>
  <dcterms:modified xsi:type="dcterms:W3CDTF">2023-09-12T16:25:35Z</dcterms:modified>
</cp:coreProperties>
</file>