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1649" r:id="rId3"/>
    <p:sldId id="1650" r:id="rId4"/>
    <p:sldId id="1711" r:id="rId5"/>
    <p:sldId id="261" r:id="rId6"/>
    <p:sldId id="1705" r:id="rId7"/>
    <p:sldId id="277" r:id="rId8"/>
    <p:sldId id="278" r:id="rId9"/>
    <p:sldId id="279" r:id="rId10"/>
    <p:sldId id="1645" r:id="rId11"/>
    <p:sldId id="280" r:id="rId12"/>
    <p:sldId id="282" r:id="rId13"/>
    <p:sldId id="281" r:id="rId14"/>
    <p:sldId id="283" r:id="rId15"/>
    <p:sldId id="284" r:id="rId16"/>
    <p:sldId id="1713" r:id="rId17"/>
    <p:sldId id="1714" r:id="rId18"/>
    <p:sldId id="290" r:id="rId19"/>
    <p:sldId id="1706" r:id="rId20"/>
    <p:sldId id="1641" r:id="rId21"/>
    <p:sldId id="1642" r:id="rId22"/>
    <p:sldId id="1718" r:id="rId23"/>
    <p:sldId id="1690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8CA2"/>
    <a:srgbClr val="C8B67C"/>
    <a:srgbClr val="7E4C59"/>
    <a:srgbClr val="D3B1A7"/>
    <a:srgbClr val="FF5050"/>
    <a:srgbClr val="F7E8C7"/>
    <a:srgbClr val="C7C57D"/>
    <a:srgbClr val="B3AB90"/>
    <a:srgbClr val="90BBC7"/>
    <a:srgbClr val="899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13" autoAdjust="0"/>
    <p:restoredTop sz="85714" autoAdjust="0"/>
  </p:normalViewPr>
  <p:slideViewPr>
    <p:cSldViewPr snapToGrid="0">
      <p:cViewPr varScale="1">
        <p:scale>
          <a:sx n="51" d="100"/>
          <a:sy n="51" d="100"/>
        </p:scale>
        <p:origin x="752" y="52"/>
      </p:cViewPr>
      <p:guideLst/>
    </p:cSldViewPr>
  </p:slideViewPr>
  <p:outlineViewPr>
    <p:cViewPr>
      <p:scale>
        <a:sx n="33" d="100"/>
        <a:sy n="33" d="100"/>
      </p:scale>
      <p:origin x="0" y="-285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1884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2E5DA-E8AE-4D4A-A039-7A735AE4F6F4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58F0D-6C52-476D-9181-981264BFD4D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878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58F0D-6C52-476D-9181-981264BFD4D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935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Ciao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487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Ciao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66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Ciao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112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Ciao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777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Ciao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144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Ciao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035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Ciao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445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Ciao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417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Ciao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269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Ciao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152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Ciao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72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Ciao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31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r>
              <a:rPr lang="en-US"/>
              <a:t>Ciao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629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Ciao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416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Ciao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47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Ciao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550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Ciao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457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Ciao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36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Ciao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99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Ciao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180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Ciao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406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r>
              <a:rPr lang="en-US"/>
              <a:t>Ciao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24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Ciao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23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r>
              <a:rPr lang="it-IT"/>
              <a:t>5/26/2023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Ciao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29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gif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8">
            <a:extLst>
              <a:ext uri="{FF2B5EF4-FFF2-40B4-BE49-F238E27FC236}">
                <a16:creationId xmlns:a16="http://schemas.microsoft.com/office/drawing/2014/main" id="{C9B7F88A-EE9B-4C9D-9477-42E234662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Immagine 47" descr="Immagine che contiene neve, inverno&#10;&#10;Descrizione generata automaticamente">
            <a:extLst>
              <a:ext uri="{FF2B5EF4-FFF2-40B4-BE49-F238E27FC236}">
                <a16:creationId xmlns:a16="http://schemas.microsoft.com/office/drawing/2014/main" id="{50351D7B-AD6F-D972-6CF6-DAA01307CF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0E4198D-9BC4-DE2E-03C2-4F2507EA9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5516" y="2552700"/>
            <a:ext cx="6775293" cy="20080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Improving Qubit Readout with Autoencoders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6216CAA-4D7B-7C13-A83D-FF3115F43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0212" y="4740153"/>
            <a:ext cx="6877196" cy="498982"/>
          </a:xfrm>
        </p:spPr>
        <p:txBody>
          <a:bodyPr>
            <a:normAutofit fontScale="25000" lnSpcReduction="20000"/>
          </a:bodyPr>
          <a:lstStyle/>
          <a:p>
            <a:r>
              <a:rPr lang="en-GB" sz="7200" cap="none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Piero Luchi                                    8 September 2023</a:t>
            </a:r>
          </a:p>
          <a:p>
            <a:r>
              <a:rPr lang="en-GB" sz="1800" cap="none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0211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!!footer rectangle">
            <a:extLst>
              <a:ext uri="{FF2B5EF4-FFF2-40B4-BE49-F238E27FC236}">
                <a16:creationId xmlns:a16="http://schemas.microsoft.com/office/drawing/2014/main" id="{D50218C5-E017-43D2-8345-FD9FBF0C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32" name="Immagine 7" descr="Immagine 7">
            <a:extLst>
              <a:ext uri="{FF2B5EF4-FFF2-40B4-BE49-F238E27FC236}">
                <a16:creationId xmlns:a16="http://schemas.microsoft.com/office/drawing/2014/main" id="{1E93F7BB-9BF7-A801-23B7-FD1C5D1A1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520" y="582570"/>
            <a:ext cx="3604051" cy="138756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egnaposto numero diapositiva 40">
            <a:extLst>
              <a:ext uri="{FF2B5EF4-FFF2-40B4-BE49-F238E27FC236}">
                <a16:creationId xmlns:a16="http://schemas.microsoft.com/office/drawing/2014/main" id="{AAA2D65B-EB22-D7C6-11D5-86F01250B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Immagine 49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3416359-4808-4BBE-789D-AA17CE4E3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81" y="196774"/>
            <a:ext cx="6206005" cy="1923379"/>
          </a:xfrm>
          <a:prstGeom prst="rect">
            <a:avLst/>
          </a:prstGeom>
        </p:spPr>
      </p:pic>
      <p:pic>
        <p:nvPicPr>
          <p:cNvPr id="52" name="Immagine 51" descr="Immagine che contiene Elementi grafici, arte&#10;&#10;Descrizione generata automaticamente">
            <a:extLst>
              <a:ext uri="{FF2B5EF4-FFF2-40B4-BE49-F238E27FC236}">
                <a16:creationId xmlns:a16="http://schemas.microsoft.com/office/drawing/2014/main" id="{64119E93-EEB4-26E1-C8F9-6A8D8B5B1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0" y="4641183"/>
            <a:ext cx="3781898" cy="1408452"/>
          </a:xfrm>
          <a:prstGeom prst="rect">
            <a:avLst/>
          </a:prstGeom>
        </p:spPr>
      </p:pic>
      <p:pic>
        <p:nvPicPr>
          <p:cNvPr id="54" name="Immagine 53" descr="Immagine che contiene Elementi grafici, Carattere, grafica, design&#10;&#10;Descrizione generata automaticamente">
            <a:extLst>
              <a:ext uri="{FF2B5EF4-FFF2-40B4-BE49-F238E27FC236}">
                <a16:creationId xmlns:a16="http://schemas.microsoft.com/office/drawing/2014/main" id="{1E0883E5-4720-4BD4-02E8-C6CDB1EE25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0" y="2436809"/>
            <a:ext cx="3401055" cy="159337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AED8A2-BB21-9899-83C6-844D00036181}"/>
              </a:ext>
            </a:extLst>
          </p:cNvPr>
          <p:cNvSpPr txBox="1"/>
          <p:nvPr/>
        </p:nvSpPr>
        <p:spPr>
          <a:xfrm>
            <a:off x="46969" y="4076128"/>
            <a:ext cx="456172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Quantum Science and Technology in Trento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43CF79-5611-4D92-B60F-0EBEE67E50DB}"/>
              </a:ext>
            </a:extLst>
          </p:cNvPr>
          <p:cNvSpPr txBox="1"/>
          <p:nvPr/>
        </p:nvSpPr>
        <p:spPr>
          <a:xfrm>
            <a:off x="5323562" y="5200418"/>
            <a:ext cx="5670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cap="none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ECT* workshop: </a:t>
            </a:r>
          </a:p>
          <a:p>
            <a:pPr algn="ctr"/>
            <a:r>
              <a:rPr lang="en-GB" sz="2000" b="1" i="1" cap="none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Many Body Quantum Physics and Machine Learning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856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48D2C445-DD28-AEAD-7181-4C0C0316E9AA}"/>
              </a:ext>
            </a:extLst>
          </p:cNvPr>
          <p:cNvSpPr/>
          <p:nvPr/>
        </p:nvSpPr>
        <p:spPr>
          <a:xfrm>
            <a:off x="4025734" y="2432741"/>
            <a:ext cx="1706620" cy="1334530"/>
          </a:xfrm>
          <a:prstGeom prst="roundRect">
            <a:avLst/>
          </a:prstGeom>
          <a:gradFill flip="none" rotWithShape="1">
            <a:gsLst>
              <a:gs pos="0">
                <a:srgbClr val="F7E8C7"/>
              </a:gs>
              <a:gs pos="100000">
                <a:srgbClr val="B3AB9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548BAC3B-29B5-D291-72D9-6397B883B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723" y="2432741"/>
            <a:ext cx="4129189" cy="387888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EEEC106-0730-62BF-C4FC-4F7DC44C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Readout Classification:</a:t>
            </a:r>
            <a:br>
              <a:rPr lang="en-GB" dirty="0"/>
            </a:br>
            <a:r>
              <a:rPr lang="en-GB" sz="3600" dirty="0"/>
              <a:t>1. Gaussian Mixture Model (GMM)</a:t>
            </a:r>
            <a:endParaRPr lang="en-GB" dirty="0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2CB5EFE3-4DD1-328E-87C7-C3BFAE2B57C0}"/>
              </a:ext>
            </a:extLst>
          </p:cNvPr>
          <p:cNvSpPr/>
          <p:nvPr/>
        </p:nvSpPr>
        <p:spPr>
          <a:xfrm>
            <a:off x="9591539" y="2580769"/>
            <a:ext cx="2300162" cy="2111193"/>
          </a:xfrm>
          <a:prstGeom prst="roundRect">
            <a:avLst/>
          </a:prstGeom>
          <a:gradFill>
            <a:gsLst>
              <a:gs pos="0">
                <a:srgbClr val="7E4C59"/>
              </a:gs>
              <a:gs pos="100000">
                <a:srgbClr val="D3B1A7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54FF63E-75ED-B493-3666-220BF9A90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5412" y="6446838"/>
            <a:ext cx="78001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FE6432E1-AC56-5AE2-0CD1-3721287EDA69}"/>
              </a:ext>
            </a:extLst>
          </p:cNvPr>
          <p:cNvCxnSpPr/>
          <p:nvPr/>
        </p:nvCxnSpPr>
        <p:spPr>
          <a:xfrm>
            <a:off x="1450796" y="265677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D6EF9BCD-0E63-A642-7102-BED4AECD1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34" y="2637075"/>
            <a:ext cx="3619800" cy="340037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75910F1E-DCF6-81F2-8E3B-EF94A89DB8B6}"/>
              </a:ext>
            </a:extLst>
          </p:cNvPr>
          <p:cNvCxnSpPr>
            <a:cxnSpLocks/>
          </p:cNvCxnSpPr>
          <p:nvPr/>
        </p:nvCxnSpPr>
        <p:spPr>
          <a:xfrm>
            <a:off x="6774111" y="3874638"/>
            <a:ext cx="2690520" cy="6972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Freccia a destra 18">
            <a:extLst>
              <a:ext uri="{FF2B5EF4-FFF2-40B4-BE49-F238E27FC236}">
                <a16:creationId xmlns:a16="http://schemas.microsoft.com/office/drawing/2014/main" id="{B427E9AA-34B7-2DB3-DDF0-C9E05056E799}"/>
              </a:ext>
            </a:extLst>
          </p:cNvPr>
          <p:cNvSpPr/>
          <p:nvPr/>
        </p:nvSpPr>
        <p:spPr>
          <a:xfrm>
            <a:off x="4388042" y="4090305"/>
            <a:ext cx="980560" cy="365125"/>
          </a:xfrm>
          <a:prstGeom prst="rightArrow">
            <a:avLst/>
          </a:prstGeom>
          <a:solidFill>
            <a:srgbClr val="7E4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919B1C4-EA5E-E1AA-9BBC-F7C270309CBC}"/>
              </a:ext>
            </a:extLst>
          </p:cNvPr>
          <p:cNvSpPr txBox="1"/>
          <p:nvPr/>
        </p:nvSpPr>
        <p:spPr>
          <a:xfrm>
            <a:off x="8747188" y="4692876"/>
            <a:ext cx="1561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Sharp edge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5B0F008-89FE-3DA8-8309-C2DD413A7BB9}"/>
              </a:ext>
            </a:extLst>
          </p:cNvPr>
          <p:cNvSpPr txBox="1"/>
          <p:nvPr/>
        </p:nvSpPr>
        <p:spPr>
          <a:xfrm>
            <a:off x="4056039" y="2508305"/>
            <a:ext cx="1676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Optimize parameters of a superposition of Gaussians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ACA9A4D-8CE6-F1A3-E07B-8D8F14FB3BCE}"/>
              </a:ext>
            </a:extLst>
          </p:cNvPr>
          <p:cNvSpPr txBox="1"/>
          <p:nvPr/>
        </p:nvSpPr>
        <p:spPr>
          <a:xfrm>
            <a:off x="874283" y="2232496"/>
            <a:ext cx="2435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 data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084B6EB-C38E-5849-C917-E3F20C92977E}"/>
              </a:ext>
            </a:extLst>
          </p:cNvPr>
          <p:cNvSpPr txBox="1"/>
          <p:nvPr/>
        </p:nvSpPr>
        <p:spPr>
          <a:xfrm>
            <a:off x="6337027" y="2038933"/>
            <a:ext cx="352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GMM labelled data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D2D311B-B7B6-341D-7BD1-C9A1AC697B56}"/>
              </a:ext>
            </a:extLst>
          </p:cNvPr>
          <p:cNvSpPr txBox="1"/>
          <p:nvPr/>
        </p:nvSpPr>
        <p:spPr>
          <a:xfrm>
            <a:off x="9811013" y="2637075"/>
            <a:ext cx="22341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Incorrect classification of many points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good for long or short measurements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245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tangolo con angoli arrotondati 45">
            <a:extLst>
              <a:ext uri="{FF2B5EF4-FFF2-40B4-BE49-F238E27FC236}">
                <a16:creationId xmlns:a16="http://schemas.microsoft.com/office/drawing/2014/main" id="{BE701CB3-D7DD-8381-D0E8-34F5D5ACDDAB}"/>
              </a:ext>
            </a:extLst>
          </p:cNvPr>
          <p:cNvSpPr/>
          <p:nvPr/>
        </p:nvSpPr>
        <p:spPr>
          <a:xfrm>
            <a:off x="1124897" y="1688948"/>
            <a:ext cx="10279549" cy="9300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D074AA79-2AD9-5005-8095-E62E846F8206}"/>
              </a:ext>
            </a:extLst>
          </p:cNvPr>
          <p:cNvSpPr/>
          <p:nvPr/>
        </p:nvSpPr>
        <p:spPr>
          <a:xfrm>
            <a:off x="5220784" y="3286259"/>
            <a:ext cx="1242105" cy="499720"/>
          </a:xfrm>
          <a:prstGeom prst="roundRect">
            <a:avLst/>
          </a:prstGeom>
          <a:gradFill>
            <a:gsLst>
              <a:gs pos="0">
                <a:srgbClr val="7E4C59"/>
              </a:gs>
              <a:gs pos="100000">
                <a:srgbClr val="D3B1A7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4F96187-3997-3373-3FF7-7EE73EF85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617410"/>
            <a:ext cx="10058400" cy="2362954"/>
          </a:xfrm>
        </p:spPr>
        <p:txBody>
          <a:bodyPr/>
          <a:lstStyle/>
          <a:p>
            <a:r>
              <a:rPr lang="en-GB" dirty="0"/>
              <a:t>Qubit Readout: </a:t>
            </a:r>
            <a:br>
              <a:rPr lang="en-GB" dirty="0"/>
            </a:br>
            <a:r>
              <a:rPr lang="en-GB" sz="4400" dirty="0"/>
              <a:t>Demodulation</a:t>
            </a: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DF67E05-5397-3F75-025F-64DC72C7D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236F1DA-01CA-5093-9E7B-7CC793BF6C18}"/>
              </a:ext>
            </a:extLst>
          </p:cNvPr>
          <p:cNvSpPr txBox="1"/>
          <p:nvPr/>
        </p:nvSpPr>
        <p:spPr>
          <a:xfrm>
            <a:off x="5458488" y="4665602"/>
            <a:ext cx="201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Demodulation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FD1EE37-2139-3763-55F4-5C2B712A71D1}"/>
                  </a:ext>
                </a:extLst>
              </p:cNvPr>
              <p:cNvSpPr txBox="1"/>
              <p:nvPr/>
            </p:nvSpPr>
            <p:spPr>
              <a:xfrm>
                <a:off x="5234597" y="3343479"/>
                <a:ext cx="117724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signal </a:t>
                </a:r>
                <a14:m>
                  <m:oMath xmlns:m="http://schemas.openxmlformats.org/officeDocument/2006/math"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</m:t>
                    </m:r>
                    <m:d>
                      <m:d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</m:oMath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FD1EE37-2139-3763-55F4-5C2B712A71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597" y="3343479"/>
                <a:ext cx="1177245" cy="646331"/>
              </a:xfrm>
              <a:prstGeom prst="rect">
                <a:avLst/>
              </a:prstGeom>
              <a:blipFill>
                <a:blip r:embed="rId2"/>
                <a:stretch>
                  <a:fillRect l="-4663" t="-47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56ECDB71-0159-EDBC-47F8-847F0AE135F6}"/>
              </a:ext>
            </a:extLst>
          </p:cNvPr>
          <p:cNvSpPr/>
          <p:nvPr/>
        </p:nvSpPr>
        <p:spPr>
          <a:xfrm rot="5400000">
            <a:off x="5758817" y="3910115"/>
            <a:ext cx="343685" cy="484632"/>
          </a:xfrm>
          <a:prstGeom prst="rightArrow">
            <a:avLst/>
          </a:prstGeom>
          <a:solidFill>
            <a:srgbClr val="C8B67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36DDAB27-A71C-707F-B4E0-B119573BC3C2}"/>
              </a:ext>
            </a:extLst>
          </p:cNvPr>
          <p:cNvSpPr/>
          <p:nvPr/>
        </p:nvSpPr>
        <p:spPr>
          <a:xfrm>
            <a:off x="7647916" y="4628690"/>
            <a:ext cx="343685" cy="484632"/>
          </a:xfrm>
          <a:prstGeom prst="rightArrow">
            <a:avLst/>
          </a:prstGeom>
          <a:solidFill>
            <a:srgbClr val="C8B67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magine 16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C27B9049-90DC-5F72-100A-534F59DFF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44" y="4669809"/>
            <a:ext cx="821531" cy="365125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4371D211-18C3-6C4F-79D9-2B120BB72DA0}"/>
              </a:ext>
            </a:extLst>
          </p:cNvPr>
          <p:cNvGrpSpPr/>
          <p:nvPr/>
        </p:nvGrpSpPr>
        <p:grpSpPr>
          <a:xfrm>
            <a:off x="8903234" y="3805967"/>
            <a:ext cx="3002233" cy="2624178"/>
            <a:chOff x="7283349" y="1208833"/>
            <a:chExt cx="5214239" cy="4664765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B6FDBA0E-226F-CC41-0DC7-259DD5ABC3F5}"/>
                </a:ext>
              </a:extLst>
            </p:cNvPr>
            <p:cNvGrpSpPr/>
            <p:nvPr/>
          </p:nvGrpSpPr>
          <p:grpSpPr>
            <a:xfrm>
              <a:off x="7283349" y="1208833"/>
              <a:ext cx="5214239" cy="4664765"/>
              <a:chOff x="7313719" y="2259738"/>
              <a:chExt cx="4016928" cy="3613858"/>
            </a:xfrm>
          </p:grpSpPr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896099B9-A521-D87A-578B-4234E3D7DA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956" t="34575" r="69054" b="35827"/>
              <a:stretch/>
            </p:blipFill>
            <p:spPr>
              <a:xfrm>
                <a:off x="7629303" y="2259738"/>
                <a:ext cx="3701344" cy="3497162"/>
              </a:xfrm>
              <a:prstGeom prst="rect">
                <a:avLst/>
              </a:prstGeom>
            </p:spPr>
          </p:pic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83B12BBB-4A0E-08E4-64D6-9A4086F83E0E}"/>
                  </a:ext>
                </a:extLst>
              </p:cNvPr>
              <p:cNvSpPr txBox="1"/>
              <p:nvPr/>
            </p:nvSpPr>
            <p:spPr>
              <a:xfrm>
                <a:off x="9396332" y="5504264"/>
                <a:ext cx="3677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I</a:t>
                </a:r>
              </a:p>
            </p:txBody>
          </p: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12ECA5F1-7032-DB76-85E3-704DF1C933C1}"/>
                  </a:ext>
                </a:extLst>
              </p:cNvPr>
              <p:cNvSpPr txBox="1"/>
              <p:nvPr/>
            </p:nvSpPr>
            <p:spPr>
              <a:xfrm>
                <a:off x="7313719" y="3569077"/>
                <a:ext cx="3677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</a:t>
                </a:r>
              </a:p>
            </p:txBody>
          </p:sp>
        </p:grp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744BF233-4592-E253-2009-7A6927263B12}"/>
                </a:ext>
              </a:extLst>
            </p:cNvPr>
            <p:cNvSpPr/>
            <p:nvPr/>
          </p:nvSpPr>
          <p:spPr>
            <a:xfrm>
              <a:off x="8702211" y="1354033"/>
              <a:ext cx="2925211" cy="36719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99D3A18B-388E-60D0-BC4A-32B3026FF5A6}"/>
                </a:ext>
              </a:extLst>
            </p:cNvPr>
            <p:cNvSpPr/>
            <p:nvPr/>
          </p:nvSpPr>
          <p:spPr>
            <a:xfrm>
              <a:off x="10299417" y="2736496"/>
              <a:ext cx="105833" cy="1094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" name="Immagine 27">
            <a:extLst>
              <a:ext uri="{FF2B5EF4-FFF2-40B4-BE49-F238E27FC236}">
                <a16:creationId xmlns:a16="http://schemas.microsoft.com/office/drawing/2014/main" id="{CC914A8E-44ED-D33D-4FF5-FE8EC5078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9566" y="149106"/>
            <a:ext cx="3014026" cy="1588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A33224B-070F-9035-BF59-F19DF619BFB8}"/>
              </a:ext>
            </a:extLst>
          </p:cNvPr>
          <p:cNvSpPr txBox="1"/>
          <p:nvPr/>
        </p:nvSpPr>
        <p:spPr>
          <a:xfrm>
            <a:off x="5227053" y="2511896"/>
            <a:ext cx="235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Sliced Demodulation</a:t>
            </a:r>
          </a:p>
        </p:txBody>
      </p:sp>
      <p:sp>
        <p:nvSpPr>
          <p:cNvPr id="31" name="Freccia a destra 30">
            <a:extLst>
              <a:ext uri="{FF2B5EF4-FFF2-40B4-BE49-F238E27FC236}">
                <a16:creationId xmlns:a16="http://schemas.microsoft.com/office/drawing/2014/main" id="{E3818818-9FEB-EA17-C43D-1F050E356E20}"/>
              </a:ext>
            </a:extLst>
          </p:cNvPr>
          <p:cNvSpPr/>
          <p:nvPr/>
        </p:nvSpPr>
        <p:spPr>
          <a:xfrm rot="16200000">
            <a:off x="5712322" y="2806451"/>
            <a:ext cx="343685" cy="484632"/>
          </a:xfrm>
          <a:prstGeom prst="rightArrow">
            <a:avLst/>
          </a:prstGeom>
          <a:solidFill>
            <a:srgbClr val="C8B67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ccia a destra 31">
            <a:extLst>
              <a:ext uri="{FF2B5EF4-FFF2-40B4-BE49-F238E27FC236}">
                <a16:creationId xmlns:a16="http://schemas.microsoft.com/office/drawing/2014/main" id="{A89D6D7F-316B-03E3-3285-D699EAD962B5}"/>
              </a:ext>
            </a:extLst>
          </p:cNvPr>
          <p:cNvSpPr/>
          <p:nvPr/>
        </p:nvSpPr>
        <p:spPr>
          <a:xfrm>
            <a:off x="8079202" y="1954974"/>
            <a:ext cx="343685" cy="484632"/>
          </a:xfrm>
          <a:prstGeom prst="rightArrow">
            <a:avLst/>
          </a:prstGeom>
          <a:solidFill>
            <a:srgbClr val="C8B67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Immagine 33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65EAEB31-3914-FED6-03CF-FA5EEF9A6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569" y="2037916"/>
            <a:ext cx="1345544" cy="308230"/>
          </a:xfrm>
          <a:prstGeom prst="rect">
            <a:avLst/>
          </a:prstGeom>
        </p:spPr>
      </p:pic>
      <p:pic>
        <p:nvPicPr>
          <p:cNvPr id="37" name="Immagine 36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33CD9FA6-44B2-15AE-B7CE-F8D725EA57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01"/>
          <a:stretch/>
        </p:blipFill>
        <p:spPr>
          <a:xfrm>
            <a:off x="4615772" y="5165718"/>
            <a:ext cx="3685672" cy="787893"/>
          </a:xfrm>
          <a:prstGeom prst="rect">
            <a:avLst/>
          </a:prstGeom>
        </p:spPr>
      </p:pic>
      <p:pic>
        <p:nvPicPr>
          <p:cNvPr id="39" name="Immagine 3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34FAF7BF-3707-45BF-E97E-614CDA35E5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82" b="-4349"/>
          <a:stretch/>
        </p:blipFill>
        <p:spPr>
          <a:xfrm>
            <a:off x="4615772" y="1738260"/>
            <a:ext cx="3361377" cy="760195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6755FAE-090D-2A8E-01AE-6486FEFA0D7D}"/>
              </a:ext>
            </a:extLst>
          </p:cNvPr>
          <p:cNvSpPr txBox="1"/>
          <p:nvPr/>
        </p:nvSpPr>
        <p:spPr>
          <a:xfrm rot="18401263">
            <a:off x="10506186" y="2650619"/>
            <a:ext cx="187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average 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7DBDD08E-3D90-0C9D-A86D-E3B3FCBE73D2}"/>
              </a:ext>
            </a:extLst>
          </p:cNvPr>
          <p:cNvSpPr/>
          <p:nvPr/>
        </p:nvSpPr>
        <p:spPr>
          <a:xfrm>
            <a:off x="4879815" y="3805967"/>
            <a:ext cx="7346456" cy="2553384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ccia a destra 29">
            <a:extLst>
              <a:ext uri="{FF2B5EF4-FFF2-40B4-BE49-F238E27FC236}">
                <a16:creationId xmlns:a16="http://schemas.microsoft.com/office/drawing/2014/main" id="{E27FFA3A-091A-4955-8187-43437874039F}"/>
              </a:ext>
            </a:extLst>
          </p:cNvPr>
          <p:cNvSpPr/>
          <p:nvPr/>
        </p:nvSpPr>
        <p:spPr>
          <a:xfrm rot="5400000">
            <a:off x="1925457" y="2887794"/>
            <a:ext cx="369333" cy="456177"/>
          </a:xfrm>
          <a:prstGeom prst="rightArrow">
            <a:avLst/>
          </a:prstGeom>
          <a:solidFill>
            <a:srgbClr val="D3B1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F4B3D7A9-66CC-96F5-D399-284F11C624B4}"/>
              </a:ext>
            </a:extLst>
          </p:cNvPr>
          <p:cNvSpPr txBox="1"/>
          <p:nvPr/>
        </p:nvSpPr>
        <p:spPr>
          <a:xfrm>
            <a:off x="1527421" y="2151284"/>
            <a:ext cx="139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</a:p>
        </p:txBody>
      </p:sp>
      <p:pic>
        <p:nvPicPr>
          <p:cNvPr id="36" name="Immagine 35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69AFE017-6FF1-BE38-C52C-14BDD8CFB0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76"/>
          <a:stretch/>
        </p:blipFill>
        <p:spPr>
          <a:xfrm>
            <a:off x="978569" y="2517293"/>
            <a:ext cx="2700570" cy="369332"/>
          </a:xfrm>
          <a:prstGeom prst="rect">
            <a:avLst/>
          </a:prstGeom>
        </p:spPr>
      </p:pic>
      <p:pic>
        <p:nvPicPr>
          <p:cNvPr id="38" name="Immagine 37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54AC52D2-9804-65A3-B67D-A03867676AA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37"/>
          <a:stretch/>
        </p:blipFill>
        <p:spPr>
          <a:xfrm>
            <a:off x="1097280" y="5497661"/>
            <a:ext cx="2604978" cy="372318"/>
          </a:xfrm>
          <a:prstGeom prst="rect">
            <a:avLst/>
          </a:prstGeom>
        </p:spPr>
      </p:pic>
      <p:sp>
        <p:nvSpPr>
          <p:cNvPr id="41" name="Freccia a destra 40">
            <a:extLst>
              <a:ext uri="{FF2B5EF4-FFF2-40B4-BE49-F238E27FC236}">
                <a16:creationId xmlns:a16="http://schemas.microsoft.com/office/drawing/2014/main" id="{248BB6F5-B788-6943-717F-D9D74935E96C}"/>
              </a:ext>
            </a:extLst>
          </p:cNvPr>
          <p:cNvSpPr/>
          <p:nvPr/>
        </p:nvSpPr>
        <p:spPr>
          <a:xfrm rot="16200000" flipH="1">
            <a:off x="1875904" y="4758890"/>
            <a:ext cx="369330" cy="458501"/>
          </a:xfrm>
          <a:prstGeom prst="rightArrow">
            <a:avLst/>
          </a:prstGeom>
          <a:solidFill>
            <a:srgbClr val="C8B67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EB166EFA-BE1B-B511-5C96-D571CAF240C6}"/>
              </a:ext>
            </a:extLst>
          </p:cNvPr>
          <p:cNvSpPr txBox="1"/>
          <p:nvPr/>
        </p:nvSpPr>
        <p:spPr>
          <a:xfrm>
            <a:off x="1400435" y="5223224"/>
            <a:ext cx="1645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Output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signal</a:t>
            </a:r>
          </a:p>
        </p:txBody>
      </p:sp>
      <p:pic>
        <p:nvPicPr>
          <p:cNvPr id="43" name="Immagine 42" descr="Immagine che contiene schermata, diagramma, design&#10;&#10;Descrizione generata automaticamente">
            <a:extLst>
              <a:ext uri="{FF2B5EF4-FFF2-40B4-BE49-F238E27FC236}">
                <a16:creationId xmlns:a16="http://schemas.microsoft.com/office/drawing/2014/main" id="{8A5FBA5F-7A79-77B7-FE0E-1A36DC0DF5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97" y="3476449"/>
            <a:ext cx="1871345" cy="100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4" name="Connettore curvo 43">
            <a:extLst>
              <a:ext uri="{FF2B5EF4-FFF2-40B4-BE49-F238E27FC236}">
                <a16:creationId xmlns:a16="http://schemas.microsoft.com/office/drawing/2014/main" id="{DE5D7E0E-1D1C-FAD9-CEDD-44F18C8C07E8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3702258" y="3502853"/>
            <a:ext cx="1532339" cy="2180967"/>
          </a:xfrm>
          <a:prstGeom prst="curvedConnector3">
            <a:avLst>
              <a:gd name="adj1" fmla="val 50000"/>
            </a:avLst>
          </a:prstGeom>
          <a:ln w="28575">
            <a:solidFill>
              <a:srgbClr val="7E4C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FABAB19C-F092-55A3-8F99-13265831CDA2}"/>
              </a:ext>
            </a:extLst>
          </p:cNvPr>
          <p:cNvSpPr txBox="1"/>
          <p:nvPr/>
        </p:nvSpPr>
        <p:spPr>
          <a:xfrm rot="18317991">
            <a:off x="3172779" y="3763156"/>
            <a:ext cx="233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Signal manipulation</a:t>
            </a:r>
          </a:p>
        </p:txBody>
      </p:sp>
      <p:cxnSp>
        <p:nvCxnSpPr>
          <p:cNvPr id="14" name="Connettore curvo 13">
            <a:extLst>
              <a:ext uri="{FF2B5EF4-FFF2-40B4-BE49-F238E27FC236}">
                <a16:creationId xmlns:a16="http://schemas.microsoft.com/office/drawing/2014/main" id="{EEBBB9C0-46D5-BD83-0D64-46F337AC86C2}"/>
              </a:ext>
            </a:extLst>
          </p:cNvPr>
          <p:cNvCxnSpPr/>
          <p:nvPr/>
        </p:nvCxnSpPr>
        <p:spPr>
          <a:xfrm rot="5400000">
            <a:off x="9552127" y="2483436"/>
            <a:ext cx="3000943" cy="703698"/>
          </a:xfrm>
          <a:prstGeom prst="curvedConnector3">
            <a:avLst/>
          </a:prstGeom>
          <a:ln w="28575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D23E4C5-5876-73FF-E4FD-C0AAECC85B84}"/>
              </a:ext>
            </a:extLst>
          </p:cNvPr>
          <p:cNvSpPr txBox="1"/>
          <p:nvPr/>
        </p:nvSpPr>
        <p:spPr>
          <a:xfrm>
            <a:off x="6707424" y="3205781"/>
            <a:ext cx="317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E4C59"/>
                </a:solidFill>
              </a:rPr>
              <a:t>Turn to a finer-grained signal</a:t>
            </a:r>
          </a:p>
        </p:txBody>
      </p:sp>
    </p:spTree>
    <p:extLst>
      <p:ext uri="{BB962C8B-B14F-4D97-AF65-F5344CB8AC3E}">
        <p14:creationId xmlns:p14="http://schemas.microsoft.com/office/powerpoint/2010/main" val="123792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9" grpId="0"/>
      <p:bldP spid="31" grpId="0" animBg="1"/>
      <p:bldP spid="32" grpId="0" animBg="1"/>
      <p:bldP spid="25" grpId="0"/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3D109BE-E81A-5250-DE32-5977ADBF72EE}"/>
              </a:ext>
            </a:extLst>
          </p:cNvPr>
          <p:cNvSpPr/>
          <p:nvPr/>
        </p:nvSpPr>
        <p:spPr>
          <a:xfrm>
            <a:off x="794006" y="2590799"/>
            <a:ext cx="3392140" cy="507981"/>
          </a:xfrm>
          <a:prstGeom prst="roundRect">
            <a:avLst/>
          </a:prstGeom>
          <a:gradFill flip="none" rotWithShape="1">
            <a:gsLst>
              <a:gs pos="0">
                <a:srgbClr val="F7E8C7"/>
              </a:gs>
              <a:gs pos="100000">
                <a:srgbClr val="B3AB9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F7AE87A-13B9-42F3-5124-C989DBCC9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Readout Classification:</a:t>
            </a:r>
            <a:br>
              <a:rPr lang="en-GB" dirty="0"/>
            </a:br>
            <a:r>
              <a:rPr lang="en-GB" sz="3600" dirty="0"/>
              <a:t>2. Feed-Forward Neural Network (FFNN)</a:t>
            </a: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24F161-C6AF-E3EE-5C6A-F17873C73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4A4FCD05-DF14-219E-08F2-3038EDAFE731}"/>
              </a:ext>
            </a:extLst>
          </p:cNvPr>
          <p:cNvCxnSpPr/>
          <p:nvPr/>
        </p:nvCxnSpPr>
        <p:spPr>
          <a:xfrm>
            <a:off x="1858297" y="268420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egnaposto contenuto 3">
            <a:extLst>
              <a:ext uri="{FF2B5EF4-FFF2-40B4-BE49-F238E27FC236}">
                <a16:creationId xmlns:a16="http://schemas.microsoft.com/office/drawing/2014/main" id="{17863A4F-5379-B12E-7AA5-11261B44B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37" t="42505" r="6938" b="31322"/>
          <a:stretch/>
        </p:blipFill>
        <p:spPr>
          <a:xfrm rot="16200000">
            <a:off x="6463302" y="2216614"/>
            <a:ext cx="2317467" cy="178370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7EF2A3B-E11C-A46F-65EE-AEE8A1F34677}"/>
              </a:ext>
            </a:extLst>
          </p:cNvPr>
          <p:cNvSpPr txBox="1"/>
          <p:nvPr/>
        </p:nvSpPr>
        <p:spPr>
          <a:xfrm>
            <a:off x="403110" y="5667803"/>
            <a:ext cx="43533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Lienhard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Benjamin, et al. "Deep-Neural-Network Discrimination of Multiplexed Superconducting-Qubit States."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Review Applied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17.1 (2022): 014024.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4642944-F1D1-807A-E31A-F6984FC32AF9}"/>
              </a:ext>
            </a:extLst>
          </p:cNvPr>
          <p:cNvSpPr txBox="1"/>
          <p:nvPr/>
        </p:nvSpPr>
        <p:spPr>
          <a:xfrm>
            <a:off x="794006" y="2680041"/>
            <a:ext cx="3392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Try to use all information available</a:t>
            </a:r>
          </a:p>
        </p:txBody>
      </p:sp>
      <p:pic>
        <p:nvPicPr>
          <p:cNvPr id="15" name="Immagine 14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1CFCA203-B1D5-2728-7762-8352BB364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49" y="2973679"/>
            <a:ext cx="1092234" cy="250203"/>
          </a:xfrm>
          <a:prstGeom prst="rect">
            <a:avLst/>
          </a:prstGeom>
        </p:spPr>
      </p:pic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29BDF18B-69E9-6FCB-0BE6-A4FD04CCAE28}"/>
              </a:ext>
            </a:extLst>
          </p:cNvPr>
          <p:cNvCxnSpPr>
            <a:cxnSpLocks/>
          </p:cNvCxnSpPr>
          <p:nvPr/>
        </p:nvCxnSpPr>
        <p:spPr>
          <a:xfrm>
            <a:off x="6017342" y="3098780"/>
            <a:ext cx="52111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6ED055CD-43F5-EA50-7B3F-7DCF1F609A5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8608142" y="2890745"/>
            <a:ext cx="521313" cy="2123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22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D4067793-30ED-AE81-CA9D-16D6D4AAD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20"/>
          <a:stretch/>
        </p:blipFill>
        <p:spPr>
          <a:xfrm>
            <a:off x="9403492" y="3277433"/>
            <a:ext cx="286958" cy="28812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41A5DEE-699C-DD62-71D7-67DEBCEC7D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8"/>
          <a:stretch/>
        </p:blipFill>
        <p:spPr>
          <a:xfrm>
            <a:off x="9325254" y="2692817"/>
            <a:ext cx="365196" cy="288128"/>
          </a:xfrm>
          <a:prstGeom prst="rect">
            <a:avLst/>
          </a:prstGeom>
        </p:spPr>
      </p:pic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B14683F7-E4EF-145F-A37E-766DC1F4DFC8}"/>
              </a:ext>
            </a:extLst>
          </p:cNvPr>
          <p:cNvCxnSpPr>
            <a:cxnSpLocks noChangeAspect="1"/>
          </p:cNvCxnSpPr>
          <p:nvPr/>
        </p:nvCxnSpPr>
        <p:spPr>
          <a:xfrm rot="2700000" flipV="1">
            <a:off x="8609279" y="3145583"/>
            <a:ext cx="505803" cy="206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828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F6C868C-F50C-7B54-F3C3-561713F1B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959" y="2376378"/>
            <a:ext cx="4213303" cy="3957905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D3EA09A2-AF64-BBF0-C18B-63925C5D9456}"/>
              </a:ext>
            </a:extLst>
          </p:cNvPr>
          <p:cNvSpPr/>
          <p:nvPr/>
        </p:nvSpPr>
        <p:spPr>
          <a:xfrm>
            <a:off x="9675668" y="2657079"/>
            <a:ext cx="2234183" cy="1711721"/>
          </a:xfrm>
          <a:prstGeom prst="roundRect">
            <a:avLst/>
          </a:prstGeom>
          <a:gradFill>
            <a:gsLst>
              <a:gs pos="0">
                <a:srgbClr val="7E4C59"/>
              </a:gs>
              <a:gs pos="100000">
                <a:srgbClr val="D3B1A7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311F9CF-3E34-E863-2961-6179C26DB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Readout Classification:</a:t>
            </a:r>
            <a:br>
              <a:rPr lang="en-GB" dirty="0"/>
            </a:br>
            <a:r>
              <a:rPr lang="en-GB" sz="3600" dirty="0"/>
              <a:t>Feed-Forward Neural Network (FFNN)</a:t>
            </a: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76E152-5677-36CD-6774-4C89AFFF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D54BE6B-9276-171C-422C-30E29127A57A}"/>
              </a:ext>
            </a:extLst>
          </p:cNvPr>
          <p:cNvSpPr/>
          <p:nvPr/>
        </p:nvSpPr>
        <p:spPr>
          <a:xfrm rot="750360">
            <a:off x="7228026" y="3913678"/>
            <a:ext cx="2472611" cy="690880"/>
          </a:xfrm>
          <a:prstGeom prst="rect">
            <a:avLst/>
          </a:prstGeom>
          <a:solidFill>
            <a:srgbClr val="D3B1A7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181A4AF3-B9E5-92B9-72B1-E8F6EBE72ED6}"/>
              </a:ext>
            </a:extLst>
          </p:cNvPr>
          <p:cNvSpPr txBox="1">
            <a:spLocks/>
          </p:cNvSpPr>
          <p:nvPr/>
        </p:nvSpPr>
        <p:spPr>
          <a:xfrm>
            <a:off x="6676064" y="2001177"/>
            <a:ext cx="421330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FFNN labelled data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ECEDC718-58ED-09DC-EE2B-CB6C3AFB2489}"/>
              </a:ext>
            </a:extLst>
          </p:cNvPr>
          <p:cNvSpPr txBox="1">
            <a:spLocks/>
          </p:cNvSpPr>
          <p:nvPr/>
        </p:nvSpPr>
        <p:spPr>
          <a:xfrm>
            <a:off x="1676497" y="2414871"/>
            <a:ext cx="421330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Labelled (real) data 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EE5E1A0D-1E4C-D43E-9FAE-E82E4251BAF9}"/>
              </a:ext>
            </a:extLst>
          </p:cNvPr>
          <p:cNvCxnSpPr/>
          <p:nvPr/>
        </p:nvCxnSpPr>
        <p:spPr>
          <a:xfrm>
            <a:off x="3352800" y="289368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8FC4A2A9-0443-0AB1-372A-076F6852C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140" y="2818587"/>
            <a:ext cx="3141322" cy="2950904"/>
          </a:xfrm>
          <a:prstGeom prst="rect">
            <a:avLst/>
          </a:prstGeom>
        </p:spPr>
      </p:pic>
      <p:sp>
        <p:nvSpPr>
          <p:cNvPr id="15" name="Segnaposto numero diapositiva 13">
            <a:extLst>
              <a:ext uri="{FF2B5EF4-FFF2-40B4-BE49-F238E27FC236}">
                <a16:creationId xmlns:a16="http://schemas.microsoft.com/office/drawing/2014/main" id="{78C6E660-315A-1070-3DDA-6EDD80E2325D}"/>
              </a:ext>
            </a:extLst>
          </p:cNvPr>
          <p:cNvSpPr txBox="1">
            <a:spLocks/>
          </p:cNvSpPr>
          <p:nvPr/>
        </p:nvSpPr>
        <p:spPr>
          <a:xfrm>
            <a:off x="12924503" y="6559480"/>
            <a:ext cx="25862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1200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8F3B00A-7BD6-FB98-0DB6-9BB7E6C3707C}"/>
              </a:ext>
            </a:extLst>
          </p:cNvPr>
          <p:cNvSpPr txBox="1"/>
          <p:nvPr/>
        </p:nvSpPr>
        <p:spPr>
          <a:xfrm>
            <a:off x="9703194" y="4700314"/>
            <a:ext cx="1534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gradual transition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ACCB27A-DF23-9BD5-9075-F86203A69BBA}"/>
              </a:ext>
            </a:extLst>
          </p:cNvPr>
          <p:cNvSpPr txBox="1"/>
          <p:nvPr/>
        </p:nvSpPr>
        <p:spPr>
          <a:xfrm>
            <a:off x="9815861" y="2783512"/>
            <a:ext cx="22341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Lower performance for long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190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C59CEA-3EBB-3177-7300-1A4C79307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Readout Classification:</a:t>
            </a:r>
            <a:br>
              <a:rPr lang="en-GB" dirty="0"/>
            </a:br>
            <a:r>
              <a:rPr lang="en-GB" sz="3600" dirty="0"/>
              <a:t>3. </a:t>
            </a:r>
            <a:r>
              <a:rPr lang="en-US" sz="3600" dirty="0"/>
              <a:t>Autoencoder-type Pre-training</a:t>
            </a:r>
            <a:r>
              <a:rPr lang="en-GB" sz="3600" dirty="0"/>
              <a:t> </a:t>
            </a:r>
            <a:r>
              <a:rPr lang="en-US" sz="3600" dirty="0"/>
              <a:t>Neural Network </a:t>
            </a:r>
            <a:r>
              <a:rPr lang="en-US" sz="2700" dirty="0"/>
              <a:t>(</a:t>
            </a:r>
            <a:r>
              <a:rPr lang="en-US" sz="2700" dirty="0" err="1"/>
              <a:t>PreTraNN</a:t>
            </a:r>
            <a:r>
              <a:rPr lang="en-US" sz="2700" dirty="0"/>
              <a:t>) </a:t>
            </a:r>
            <a:endParaRPr lang="en-GB" sz="36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3C01D40-2EE2-6E41-BA50-8AEF1D950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egnaposto contenuto 7">
            <a:extLst>
              <a:ext uri="{FF2B5EF4-FFF2-40B4-BE49-F238E27FC236}">
                <a16:creationId xmlns:a16="http://schemas.microsoft.com/office/drawing/2014/main" id="{55AEF3B3-16F1-9CDE-3FFE-4C9BCEDA7DF5}"/>
              </a:ext>
            </a:extLst>
          </p:cNvPr>
          <p:cNvSpPr txBox="1">
            <a:spLocks/>
          </p:cNvSpPr>
          <p:nvPr/>
        </p:nvSpPr>
        <p:spPr>
          <a:xfrm>
            <a:off x="1097279" y="2108201"/>
            <a:ext cx="3960858" cy="45886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7E4C5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autoencoder an artificial neural network that learn a compressed representation of input data by encoding it into a lower-dimensional space and then decoding it back into its original form. 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7E4C5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It minimizes the reconstruction error.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7E4C5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Feature extraction, dimensionality reduction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7E4C5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Pre-training of feed-forward   neural network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45424FC0-E46D-000A-0940-EF9FAA1310BA}"/>
              </a:ext>
            </a:extLst>
          </p:cNvPr>
          <p:cNvSpPr/>
          <p:nvPr/>
        </p:nvSpPr>
        <p:spPr>
          <a:xfrm>
            <a:off x="4895035" y="2469036"/>
            <a:ext cx="566531" cy="208721"/>
          </a:xfrm>
          <a:prstGeom prst="rightArrow">
            <a:avLst/>
          </a:prstGeom>
          <a:solidFill>
            <a:srgbClr val="7E4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838FD66-336F-6BC8-5B66-32D584654F68}"/>
              </a:ext>
            </a:extLst>
          </p:cNvPr>
          <p:cNvSpPr txBox="1"/>
          <p:nvPr/>
        </p:nvSpPr>
        <p:spPr>
          <a:xfrm>
            <a:off x="5441482" y="2195342"/>
            <a:ext cx="1824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Unsupervised approach</a:t>
            </a:r>
          </a:p>
        </p:txBody>
      </p:sp>
      <p:sp>
        <p:nvSpPr>
          <p:cNvPr id="19" name="Segnaposto numero diapositiva 13">
            <a:extLst>
              <a:ext uri="{FF2B5EF4-FFF2-40B4-BE49-F238E27FC236}">
                <a16:creationId xmlns:a16="http://schemas.microsoft.com/office/drawing/2014/main" id="{99B51CC6-87F1-3857-61FA-EBBFAD6D8DE6}"/>
              </a:ext>
            </a:extLst>
          </p:cNvPr>
          <p:cNvSpPr txBox="1">
            <a:spLocks/>
          </p:cNvSpPr>
          <p:nvPr/>
        </p:nvSpPr>
        <p:spPr>
          <a:xfrm>
            <a:off x="11430000" y="6350000"/>
            <a:ext cx="25862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1200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D908772F-F1A4-56B1-1C7F-FC727948DC60}"/>
              </a:ext>
            </a:extLst>
          </p:cNvPr>
          <p:cNvGrpSpPr/>
          <p:nvPr/>
        </p:nvGrpSpPr>
        <p:grpSpPr>
          <a:xfrm>
            <a:off x="7260366" y="2053608"/>
            <a:ext cx="4169634" cy="3782084"/>
            <a:chOff x="5370897" y="2842889"/>
            <a:chExt cx="3434685" cy="3240073"/>
          </a:xfrm>
        </p:grpSpPr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D31600D5-CDF9-0D3C-5B3F-DDA049E58732}"/>
                </a:ext>
              </a:extLst>
            </p:cNvPr>
            <p:cNvGrpSpPr/>
            <p:nvPr/>
          </p:nvGrpSpPr>
          <p:grpSpPr>
            <a:xfrm>
              <a:off x="5372731" y="2842889"/>
              <a:ext cx="3432851" cy="3240073"/>
              <a:chOff x="5488211" y="2526302"/>
              <a:chExt cx="2879043" cy="3144313"/>
            </a:xfrm>
          </p:grpSpPr>
          <p:pic>
            <p:nvPicPr>
              <p:cNvPr id="21" name="Segnaposto contenuto 3">
                <a:extLst>
                  <a:ext uri="{FF2B5EF4-FFF2-40B4-BE49-F238E27FC236}">
                    <a16:creationId xmlns:a16="http://schemas.microsoft.com/office/drawing/2014/main" id="{4E040BBB-5181-3916-063A-01223FF1B8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1845" t="42277" r="52185" b="13318"/>
              <a:stretch/>
            </p:blipFill>
            <p:spPr>
              <a:xfrm rot="16200000">
                <a:off x="5361936" y="2652577"/>
                <a:ext cx="3131593" cy="2879043"/>
              </a:xfrm>
              <a:prstGeom prst="rect">
                <a:avLst/>
              </a:prstGeom>
            </p:spPr>
          </p:pic>
          <p:sp>
            <p:nvSpPr>
              <p:cNvPr id="22" name="Rettangolo con angoli arrotondati 21">
                <a:extLst>
                  <a:ext uri="{FF2B5EF4-FFF2-40B4-BE49-F238E27FC236}">
                    <a16:creationId xmlns:a16="http://schemas.microsoft.com/office/drawing/2014/main" id="{82BF3345-7C48-B39B-577C-5C2C5AA7CBDE}"/>
                  </a:ext>
                </a:extLst>
              </p:cNvPr>
              <p:cNvSpPr/>
              <p:nvPr/>
            </p:nvSpPr>
            <p:spPr>
              <a:xfrm>
                <a:off x="6096000" y="5024284"/>
                <a:ext cx="1582994" cy="64633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ttangolo con angoli arrotondati 22">
                <a:extLst>
                  <a:ext uri="{FF2B5EF4-FFF2-40B4-BE49-F238E27FC236}">
                    <a16:creationId xmlns:a16="http://schemas.microsoft.com/office/drawing/2014/main" id="{AB158B5B-08B2-C474-89C4-1F1CD4D83BD4}"/>
                  </a:ext>
                </a:extLst>
              </p:cNvPr>
              <p:cNvSpPr/>
              <p:nvPr/>
            </p:nvSpPr>
            <p:spPr>
              <a:xfrm rot="5400000">
                <a:off x="6502148" y="2480806"/>
                <a:ext cx="770696" cy="86168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Rettangolo con angoli arrotondati 23">
              <a:extLst>
                <a:ext uri="{FF2B5EF4-FFF2-40B4-BE49-F238E27FC236}">
                  <a16:creationId xmlns:a16="http://schemas.microsoft.com/office/drawing/2014/main" id="{B2EF1986-5315-21B8-AD7C-34A56D6DC1FA}"/>
                </a:ext>
              </a:extLst>
            </p:cNvPr>
            <p:cNvSpPr/>
            <p:nvPr/>
          </p:nvSpPr>
          <p:spPr>
            <a:xfrm>
              <a:off x="5370897" y="3076929"/>
              <a:ext cx="1511166" cy="2813732"/>
            </a:xfrm>
            <a:prstGeom prst="roundRect">
              <a:avLst/>
            </a:prstGeom>
            <a:noFill/>
            <a:ln w="28575">
              <a:solidFill>
                <a:srgbClr val="C8B67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id="{3B8C68D5-D12C-8376-BB0E-767F910FD3D5}"/>
                </a:ext>
              </a:extLst>
            </p:cNvPr>
            <p:cNvSpPr/>
            <p:nvPr/>
          </p:nvSpPr>
          <p:spPr>
            <a:xfrm>
              <a:off x="7281209" y="3076929"/>
              <a:ext cx="1511166" cy="2813732"/>
            </a:xfrm>
            <a:prstGeom prst="roundRect">
              <a:avLst/>
            </a:prstGeom>
            <a:noFill/>
            <a:ln w="28575">
              <a:solidFill>
                <a:srgbClr val="7E4C5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CA5039C-43B0-2B73-99A4-E354353A1ACB}"/>
              </a:ext>
            </a:extLst>
          </p:cNvPr>
          <p:cNvSpPr txBox="1"/>
          <p:nvPr/>
        </p:nvSpPr>
        <p:spPr>
          <a:xfrm>
            <a:off x="8444326" y="5798590"/>
            <a:ext cx="2270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88C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Encoded/synthetic representation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5BF02B47-F06C-BF76-DD54-34A39F4F9EE2}"/>
              </a:ext>
            </a:extLst>
          </p:cNvPr>
          <p:cNvCxnSpPr>
            <a:cxnSpLocks/>
          </p:cNvCxnSpPr>
          <p:nvPr/>
        </p:nvCxnSpPr>
        <p:spPr>
          <a:xfrm>
            <a:off x="9320021" y="4673395"/>
            <a:ext cx="11430" cy="1168545"/>
          </a:xfrm>
          <a:prstGeom prst="straightConnector1">
            <a:avLst/>
          </a:prstGeom>
          <a:ln w="28575">
            <a:solidFill>
              <a:srgbClr val="188C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5C50045-4985-AF77-E1F0-64726F9E97FE}"/>
              </a:ext>
            </a:extLst>
          </p:cNvPr>
          <p:cNvSpPr txBox="1"/>
          <p:nvPr/>
        </p:nvSpPr>
        <p:spPr>
          <a:xfrm>
            <a:off x="7660565" y="2293020"/>
            <a:ext cx="1003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C8B6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encoder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F91E549-D12B-CAD8-C7FE-B1158E1B493F}"/>
              </a:ext>
            </a:extLst>
          </p:cNvPr>
          <p:cNvSpPr txBox="1"/>
          <p:nvPr/>
        </p:nvSpPr>
        <p:spPr>
          <a:xfrm>
            <a:off x="9989739" y="2311499"/>
            <a:ext cx="1003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7E4C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decoder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6A4E725D-C730-6AF7-D0B3-14F23BCAF6B5}"/>
              </a:ext>
            </a:extLst>
          </p:cNvPr>
          <p:cNvSpPr txBox="1"/>
          <p:nvPr/>
        </p:nvSpPr>
        <p:spPr>
          <a:xfrm>
            <a:off x="6561810" y="3726241"/>
            <a:ext cx="1365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ADC406E-913B-CF7D-72CC-5E39107DC5CB}"/>
              </a:ext>
            </a:extLst>
          </p:cNvPr>
          <p:cNvSpPr txBox="1"/>
          <p:nvPr/>
        </p:nvSpPr>
        <p:spPr>
          <a:xfrm>
            <a:off x="11405946" y="3752333"/>
            <a:ext cx="1365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2030909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egnaposto contenuto 2">
            <a:extLst>
              <a:ext uri="{FF2B5EF4-FFF2-40B4-BE49-F238E27FC236}">
                <a16:creationId xmlns:a16="http://schemas.microsoft.com/office/drawing/2014/main" id="{AD3C7B02-09DE-CC86-30EB-4CAE602628AA}"/>
              </a:ext>
            </a:extLst>
          </p:cNvPr>
          <p:cNvSpPr txBox="1">
            <a:spLocks/>
          </p:cNvSpPr>
          <p:nvPr/>
        </p:nvSpPr>
        <p:spPr>
          <a:xfrm>
            <a:off x="1121562" y="4272047"/>
            <a:ext cx="5309281" cy="173135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7E4C59"/>
              </a:buClr>
              <a:buFont typeface="Arial" panose="020B0604020202020204" pitchFamily="34" charset="0"/>
              <a:buChar char="•"/>
            </a:pPr>
            <a:r>
              <a:rPr lang="en-GB" dirty="0"/>
              <a:t>                      are noisy, difficult to discriminate.</a:t>
            </a:r>
            <a:endParaRPr lang="en-GB" b="1" dirty="0"/>
          </a:p>
          <a:p>
            <a:pPr>
              <a:buClr>
                <a:srgbClr val="7E4C59"/>
              </a:buClr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b="1" i="1" dirty="0"/>
              <a:t>h</a:t>
            </a:r>
            <a:r>
              <a:rPr lang="en-GB" b="1" dirty="0"/>
              <a:t> </a:t>
            </a:r>
            <a:r>
              <a:rPr lang="en-GB" dirty="0"/>
              <a:t>should retain only the important features </a:t>
            </a:r>
            <a:br>
              <a:rPr lang="en-GB" dirty="0"/>
            </a:br>
            <a:r>
              <a:rPr lang="en-GB" dirty="0"/>
              <a:t> of the readout signals                  </a:t>
            </a:r>
          </a:p>
          <a:p>
            <a:pPr>
              <a:buClr>
                <a:srgbClr val="7E4C59"/>
              </a:buClr>
              <a:buFont typeface="Arial" panose="020B0604020202020204" pitchFamily="34" charset="0"/>
              <a:buChar char="•"/>
            </a:pPr>
            <a:r>
              <a:rPr lang="en-GB" dirty="0"/>
              <a:t> Inner dimension should be optimized.</a:t>
            </a:r>
          </a:p>
          <a:p>
            <a:pPr>
              <a:buClr>
                <a:srgbClr val="7E4C59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575148A-1341-5964-F6F7-317C404C8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Readout Classification:</a:t>
            </a:r>
            <a:br>
              <a:rPr lang="en-GB" dirty="0"/>
            </a:br>
            <a:r>
              <a:rPr lang="en-GB" sz="3600" dirty="0"/>
              <a:t>3.</a:t>
            </a:r>
            <a:r>
              <a:rPr lang="en-GB" sz="4000" dirty="0"/>
              <a:t> </a:t>
            </a:r>
            <a:r>
              <a:rPr lang="en-US" sz="3600" dirty="0"/>
              <a:t>Autoencoder-type Pre-training</a:t>
            </a:r>
            <a:r>
              <a:rPr lang="en-GB" sz="3600" dirty="0"/>
              <a:t> </a:t>
            </a:r>
            <a:r>
              <a:rPr lang="en-US" sz="3600" dirty="0"/>
              <a:t>Neural Network </a:t>
            </a:r>
            <a:r>
              <a:rPr lang="en-US" sz="3100" dirty="0"/>
              <a:t>(</a:t>
            </a:r>
            <a:r>
              <a:rPr lang="en-US" sz="3100" dirty="0" err="1"/>
              <a:t>PreTraNN</a:t>
            </a:r>
            <a:r>
              <a:rPr lang="en-US" sz="3100" dirty="0"/>
              <a:t>) 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BB5914-6271-7CB0-99D8-5942F1A8C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5503835" cy="1731352"/>
          </a:xfrm>
        </p:spPr>
        <p:txBody>
          <a:bodyPr>
            <a:normAutofit/>
          </a:bodyPr>
          <a:lstStyle/>
          <a:p>
            <a:pPr>
              <a:buClr>
                <a:srgbClr val="7E4C59"/>
              </a:buClr>
              <a:buFont typeface="Arial" panose="020B0604020202020204" pitchFamily="34" charset="0"/>
              <a:buChar char="•"/>
            </a:pPr>
            <a:r>
              <a:rPr lang="en-GB" dirty="0"/>
              <a:t> We </a:t>
            </a:r>
            <a:r>
              <a:rPr lang="en-GB" b="1" dirty="0"/>
              <a:t>train</a:t>
            </a:r>
            <a:r>
              <a:rPr lang="en-GB" dirty="0"/>
              <a:t> the autoencoder on readout data</a:t>
            </a:r>
          </a:p>
          <a:p>
            <a:pPr marL="0" indent="0">
              <a:buClr>
                <a:srgbClr val="7E4C59"/>
              </a:buClr>
              <a:buNone/>
            </a:pPr>
            <a:endParaRPr lang="en-GB" dirty="0"/>
          </a:p>
          <a:p>
            <a:pPr>
              <a:buClr>
                <a:srgbClr val="7E4C59"/>
              </a:buClr>
              <a:buFont typeface="Arial" panose="020B0604020202020204" pitchFamily="34" charset="0"/>
              <a:buChar char="•"/>
            </a:pPr>
            <a:r>
              <a:rPr lang="en-GB" dirty="0"/>
              <a:t>We obtain a low dimensional representation </a:t>
            </a:r>
            <a:r>
              <a:rPr lang="en-GB" b="1" dirty="0"/>
              <a:t>h </a:t>
            </a:r>
            <a:br>
              <a:rPr lang="en-GB" b="1" dirty="0"/>
            </a:br>
            <a:r>
              <a:rPr lang="en-GB" b="1" dirty="0"/>
              <a:t>  </a:t>
            </a:r>
            <a:r>
              <a:rPr lang="en-GB" dirty="0"/>
              <a:t>of readout signals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2DEF181-58C8-959A-ABD6-6D328FBD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EC5DF64C-333D-3F57-81EA-17599241E020}"/>
              </a:ext>
            </a:extLst>
          </p:cNvPr>
          <p:cNvGrpSpPr/>
          <p:nvPr/>
        </p:nvGrpSpPr>
        <p:grpSpPr>
          <a:xfrm>
            <a:off x="7276845" y="2459682"/>
            <a:ext cx="3432851" cy="2573556"/>
            <a:chOff x="5488212" y="2806335"/>
            <a:chExt cx="2879043" cy="2497494"/>
          </a:xfrm>
        </p:grpSpPr>
        <p:pic>
          <p:nvPicPr>
            <p:cNvPr id="6" name="Segnaposto contenuto 3">
              <a:extLst>
                <a:ext uri="{FF2B5EF4-FFF2-40B4-BE49-F238E27FC236}">
                  <a16:creationId xmlns:a16="http://schemas.microsoft.com/office/drawing/2014/main" id="{60A064EE-7984-D213-A639-F13817F83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912" t="42277" r="55402" b="13318"/>
            <a:stretch/>
          </p:blipFill>
          <p:spPr>
            <a:xfrm rot="16200000">
              <a:off x="5678988" y="2615561"/>
              <a:ext cx="2497492" cy="2879043"/>
            </a:xfrm>
            <a:prstGeom prst="rect">
              <a:avLst/>
            </a:prstGeom>
          </p:spPr>
        </p:pic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id="{D13A15FC-6F55-B548-9A87-2308D5660DB6}"/>
                </a:ext>
              </a:extLst>
            </p:cNvPr>
            <p:cNvSpPr/>
            <p:nvPr/>
          </p:nvSpPr>
          <p:spPr>
            <a:xfrm>
              <a:off x="6096000" y="5024285"/>
              <a:ext cx="1582994" cy="27954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639F0E7F-D913-9006-F348-B52FD67D2B76}"/>
                </a:ext>
              </a:extLst>
            </p:cNvPr>
            <p:cNvSpPr/>
            <p:nvPr/>
          </p:nvSpPr>
          <p:spPr>
            <a:xfrm rot="5400000">
              <a:off x="6642165" y="2620822"/>
              <a:ext cx="490662" cy="86168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19A6B57B-2C42-0F37-39E2-E31DACA86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92863" y="3479329"/>
            <a:ext cx="1092234" cy="25020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ECD169B-8544-8D2A-B28D-5E9FE9818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78600" y="3463105"/>
            <a:ext cx="1088805" cy="2860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8091B0D-8781-69C9-B04D-9A9E29792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35" y="2712484"/>
            <a:ext cx="210670" cy="25280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3588D65-3C20-D3AD-51AB-CDDB581A2D7B}"/>
              </a:ext>
            </a:extLst>
          </p:cNvPr>
          <p:cNvSpPr txBox="1"/>
          <p:nvPr/>
        </p:nvSpPr>
        <p:spPr>
          <a:xfrm>
            <a:off x="8313174" y="5078185"/>
            <a:ext cx="1692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Encoded representation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0F63FC4E-EBBE-594B-3787-AA9CCAAA187A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8993271" y="4379593"/>
            <a:ext cx="165905" cy="69859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7099B670-34B6-DFC3-09AB-EC84FED36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05" y="3469180"/>
            <a:ext cx="1092234" cy="250203"/>
          </a:xfrm>
          <a:prstGeom prst="rect">
            <a:avLst/>
          </a:prstGeom>
        </p:spPr>
      </p:pic>
      <p:pic>
        <p:nvPicPr>
          <p:cNvPr id="22" name="Immagine 2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5654F835-6154-5F6C-15D8-DB54C7BCD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34" y="5167084"/>
            <a:ext cx="1092234" cy="250203"/>
          </a:xfrm>
          <a:prstGeom prst="rect">
            <a:avLst/>
          </a:prstGeom>
        </p:spPr>
      </p:pic>
      <p:pic>
        <p:nvPicPr>
          <p:cNvPr id="23" name="Immagine 22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15FE4C92-64BD-55D5-A920-6B87B4FCC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33" y="4379593"/>
            <a:ext cx="1092234" cy="250203"/>
          </a:xfrm>
          <a:prstGeom prst="rect">
            <a:avLst/>
          </a:prstGeom>
        </p:spPr>
      </p:pic>
      <p:sp>
        <p:nvSpPr>
          <p:cNvPr id="26" name="Freccia in giù 25">
            <a:extLst>
              <a:ext uri="{FF2B5EF4-FFF2-40B4-BE49-F238E27FC236}">
                <a16:creationId xmlns:a16="http://schemas.microsoft.com/office/drawing/2014/main" id="{9425BFC1-3129-3BD8-874B-10C25114001B}"/>
              </a:ext>
            </a:extLst>
          </p:cNvPr>
          <p:cNvSpPr/>
          <p:nvPr/>
        </p:nvSpPr>
        <p:spPr>
          <a:xfrm>
            <a:off x="3032567" y="2632397"/>
            <a:ext cx="497711" cy="332890"/>
          </a:xfrm>
          <a:prstGeom prst="downArrow">
            <a:avLst/>
          </a:prstGeom>
          <a:solidFill>
            <a:srgbClr val="188C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05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93DE59-2D65-B746-50E3-FACD2B41C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Qubit Readout:</a:t>
            </a:r>
            <a:br>
              <a:rPr lang="en-GB" dirty="0"/>
            </a:br>
            <a:r>
              <a:rPr lang="en-GB" sz="3600" dirty="0"/>
              <a:t>3. </a:t>
            </a:r>
            <a:r>
              <a:rPr lang="en-US" sz="3600" dirty="0"/>
              <a:t>Autoencoder-type Pre-training</a:t>
            </a:r>
            <a:r>
              <a:rPr lang="en-GB" sz="3600" dirty="0"/>
              <a:t> </a:t>
            </a:r>
            <a:r>
              <a:rPr lang="en-US" sz="3600" dirty="0"/>
              <a:t>Neural Network </a:t>
            </a:r>
            <a:endParaRPr lang="en-GB" sz="40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2A74B18-6FAD-7577-5633-C78A5CBF7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egnaposto contenuto 7">
            <a:extLst>
              <a:ext uri="{FF2B5EF4-FFF2-40B4-BE49-F238E27FC236}">
                <a16:creationId xmlns:a16="http://schemas.microsoft.com/office/drawing/2014/main" id="{605EFAE8-1BF5-0164-DCE5-367B4EE84327}"/>
              </a:ext>
            </a:extLst>
          </p:cNvPr>
          <p:cNvSpPr txBox="1">
            <a:spLocks/>
          </p:cNvSpPr>
          <p:nvPr/>
        </p:nvSpPr>
        <p:spPr>
          <a:xfrm>
            <a:off x="1033572" y="1982730"/>
            <a:ext cx="3684104" cy="45886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7E4C5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neural network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the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encoded representation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readout signals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rather than on the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readout signal itself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7E4C5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This should improve the classification accuracy.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7E4C59"/>
              </a:buClr>
              <a:buSzPct val="10000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egnaposto numero diapositiva 13">
            <a:extLst>
              <a:ext uri="{FF2B5EF4-FFF2-40B4-BE49-F238E27FC236}">
                <a16:creationId xmlns:a16="http://schemas.microsoft.com/office/drawing/2014/main" id="{056B605A-BA43-85C2-1A28-3845B49C6D8E}"/>
              </a:ext>
            </a:extLst>
          </p:cNvPr>
          <p:cNvSpPr txBox="1">
            <a:spLocks/>
          </p:cNvSpPr>
          <p:nvPr/>
        </p:nvSpPr>
        <p:spPr>
          <a:xfrm>
            <a:off x="11430000" y="6350000"/>
            <a:ext cx="25862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1200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FDCAE48-93A2-1E92-2A32-0EA2936735BA}"/>
              </a:ext>
            </a:extLst>
          </p:cNvPr>
          <p:cNvSpPr txBox="1"/>
          <p:nvPr/>
        </p:nvSpPr>
        <p:spPr>
          <a:xfrm>
            <a:off x="7272062" y="5300212"/>
            <a:ext cx="2236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Neural network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98805F39-D273-58CD-E05C-ACD2FB88FBF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8064725" y="3746311"/>
            <a:ext cx="521313" cy="2123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5E120DE-DA0C-01BB-2934-45CF2CD4D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20"/>
          <a:stretch/>
        </p:blipFill>
        <p:spPr>
          <a:xfrm>
            <a:off x="8860075" y="4132999"/>
            <a:ext cx="286958" cy="288128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5240D2FC-7466-C9B4-09D4-3ECE9FEE2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8"/>
          <a:stretch/>
        </p:blipFill>
        <p:spPr>
          <a:xfrm>
            <a:off x="8781837" y="3548383"/>
            <a:ext cx="365196" cy="288128"/>
          </a:xfrm>
          <a:prstGeom prst="rect">
            <a:avLst/>
          </a:prstGeom>
        </p:spPr>
      </p:pic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690041FA-752F-6F1D-7F75-77A5642056CC}"/>
              </a:ext>
            </a:extLst>
          </p:cNvPr>
          <p:cNvCxnSpPr>
            <a:cxnSpLocks noChangeAspect="1"/>
          </p:cNvCxnSpPr>
          <p:nvPr/>
        </p:nvCxnSpPr>
        <p:spPr>
          <a:xfrm rot="2700000" flipV="1">
            <a:off x="8065862" y="4001149"/>
            <a:ext cx="505803" cy="206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4182CC6-0A0B-3EFD-7AAB-E3D6422AB721}"/>
              </a:ext>
            </a:extLst>
          </p:cNvPr>
          <p:cNvSpPr txBox="1"/>
          <p:nvPr/>
        </p:nvSpPr>
        <p:spPr>
          <a:xfrm>
            <a:off x="8171727" y="6011446"/>
            <a:ext cx="4134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LP et al. </a:t>
            </a:r>
            <a:r>
              <a:rPr lang="en-US" sz="1600" dirty="0"/>
              <a:t>Phys. Rev. Applied </a:t>
            </a:r>
            <a:r>
              <a:rPr lang="en-US" sz="1600" b="1" dirty="0"/>
              <a:t>20</a:t>
            </a:r>
            <a:r>
              <a:rPr lang="en-US" sz="1600" dirty="0"/>
              <a:t>, 014045 (2023)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8FB1541-9763-956B-1F6E-1FB5B6BFF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37" t="42505" r="6938" b="31322"/>
          <a:stretch/>
        </p:blipFill>
        <p:spPr>
          <a:xfrm rot="16200000">
            <a:off x="5701882" y="3061608"/>
            <a:ext cx="2317467" cy="178370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1029B97-4869-ED62-75D3-2FCFFF998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79" y="3746311"/>
            <a:ext cx="217169" cy="26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08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93DE59-2D65-B746-50E3-FACD2B41C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Qubit Readout:</a:t>
            </a:r>
            <a:br>
              <a:rPr lang="en-GB" dirty="0"/>
            </a:br>
            <a:r>
              <a:rPr lang="en-GB" sz="3600" dirty="0"/>
              <a:t>3. </a:t>
            </a:r>
            <a:r>
              <a:rPr lang="en-US" sz="3600" dirty="0"/>
              <a:t>Autoencoder-type Pre-training</a:t>
            </a:r>
            <a:r>
              <a:rPr lang="en-GB" sz="3600" dirty="0"/>
              <a:t> </a:t>
            </a:r>
            <a:r>
              <a:rPr lang="en-US" sz="3600" dirty="0"/>
              <a:t>Neural Network </a:t>
            </a:r>
            <a:endParaRPr lang="en-GB" sz="40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2A74B18-6FAD-7577-5633-C78A5CBF7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egnaposto contenuto 7">
            <a:extLst>
              <a:ext uri="{FF2B5EF4-FFF2-40B4-BE49-F238E27FC236}">
                <a16:creationId xmlns:a16="http://schemas.microsoft.com/office/drawing/2014/main" id="{605EFAE8-1BF5-0164-DCE5-367B4EE84327}"/>
              </a:ext>
            </a:extLst>
          </p:cNvPr>
          <p:cNvSpPr txBox="1">
            <a:spLocks/>
          </p:cNvSpPr>
          <p:nvPr/>
        </p:nvSpPr>
        <p:spPr>
          <a:xfrm>
            <a:off x="1033572" y="1982730"/>
            <a:ext cx="3684104" cy="45886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7E4C59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Putting it all together...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egnaposto numero diapositiva 13">
            <a:extLst>
              <a:ext uri="{FF2B5EF4-FFF2-40B4-BE49-F238E27FC236}">
                <a16:creationId xmlns:a16="http://schemas.microsoft.com/office/drawing/2014/main" id="{056B605A-BA43-85C2-1A28-3845B49C6D8E}"/>
              </a:ext>
            </a:extLst>
          </p:cNvPr>
          <p:cNvSpPr txBox="1">
            <a:spLocks/>
          </p:cNvSpPr>
          <p:nvPr/>
        </p:nvSpPr>
        <p:spPr>
          <a:xfrm>
            <a:off x="11430000" y="6350000"/>
            <a:ext cx="25862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1200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pic>
        <p:nvPicPr>
          <p:cNvPr id="18" name="Immagine 17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D919D374-F590-3509-D4AE-64802D63F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12" y="3655691"/>
            <a:ext cx="1092234" cy="250203"/>
          </a:xfrm>
          <a:prstGeom prst="rect">
            <a:avLst/>
          </a:prstGeom>
        </p:spPr>
      </p:pic>
      <p:sp>
        <p:nvSpPr>
          <p:cNvPr id="3" name="Segno di moltiplicazione 2">
            <a:extLst>
              <a:ext uri="{FF2B5EF4-FFF2-40B4-BE49-F238E27FC236}">
                <a16:creationId xmlns:a16="http://schemas.microsoft.com/office/drawing/2014/main" id="{AC110B9D-26FB-8E55-1499-34EFA70372BE}"/>
              </a:ext>
            </a:extLst>
          </p:cNvPr>
          <p:cNvSpPr/>
          <p:nvPr/>
        </p:nvSpPr>
        <p:spPr>
          <a:xfrm>
            <a:off x="6375857" y="2495790"/>
            <a:ext cx="2627697" cy="2661052"/>
          </a:xfrm>
          <a:prstGeom prst="mathMultiply">
            <a:avLst>
              <a:gd name="adj1" fmla="val 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8397F900-BF0E-352C-D0FC-4DCEC6297B23}"/>
              </a:ext>
            </a:extLst>
          </p:cNvPr>
          <p:cNvGrpSpPr/>
          <p:nvPr/>
        </p:nvGrpSpPr>
        <p:grpSpPr>
          <a:xfrm>
            <a:off x="4981415" y="2494972"/>
            <a:ext cx="4226085" cy="2625669"/>
            <a:chOff x="4981415" y="2494972"/>
            <a:chExt cx="4086823" cy="2625669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C83A4CEE-7189-48C1-D593-CDF9F067DA16}"/>
                </a:ext>
              </a:extLst>
            </p:cNvPr>
            <p:cNvGrpSpPr/>
            <p:nvPr/>
          </p:nvGrpSpPr>
          <p:grpSpPr>
            <a:xfrm>
              <a:off x="4981415" y="2494972"/>
              <a:ext cx="4086823" cy="2625669"/>
              <a:chOff x="4832792" y="2315105"/>
              <a:chExt cx="4166829" cy="2924132"/>
            </a:xfrm>
          </p:grpSpPr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9417DC35-30F0-C8EE-E4C7-F94EE28A07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58" t="32632" r="10331" b="11165"/>
              <a:stretch/>
            </p:blipFill>
            <p:spPr>
              <a:xfrm rot="16200000">
                <a:off x="5454141" y="1693756"/>
                <a:ext cx="2924132" cy="4166829"/>
              </a:xfrm>
              <a:prstGeom prst="rect">
                <a:avLst/>
              </a:prstGeom>
            </p:spPr>
          </p:pic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FF7B6478-7DF8-38BE-8FB2-4FA72B700083}"/>
                  </a:ext>
                </a:extLst>
              </p:cNvPr>
              <p:cNvSpPr/>
              <p:nvPr/>
            </p:nvSpPr>
            <p:spPr>
              <a:xfrm>
                <a:off x="6275672" y="4754880"/>
                <a:ext cx="394635" cy="36576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EF02AB20-E0D2-BDEE-47B7-ECFCBEA221B5}"/>
                  </a:ext>
                </a:extLst>
              </p:cNvPr>
              <p:cNvSpPr/>
              <p:nvPr/>
            </p:nvSpPr>
            <p:spPr>
              <a:xfrm>
                <a:off x="6870833" y="4707499"/>
                <a:ext cx="394635" cy="36576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26E019C7-E7D4-B6FD-4EBA-370F733D11AF}"/>
                  </a:ext>
                </a:extLst>
              </p:cNvPr>
              <p:cNvSpPr/>
              <p:nvPr/>
            </p:nvSpPr>
            <p:spPr>
              <a:xfrm>
                <a:off x="7948861" y="5006384"/>
                <a:ext cx="394635" cy="23285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064373A2-620A-3FD8-BB2F-01534AFA8629}"/>
                </a:ext>
              </a:extLst>
            </p:cNvPr>
            <p:cNvSpPr/>
            <p:nvPr/>
          </p:nvSpPr>
          <p:spPr>
            <a:xfrm>
              <a:off x="6544091" y="3414713"/>
              <a:ext cx="109113" cy="106823"/>
            </a:xfrm>
            <a:prstGeom prst="ellipse">
              <a:avLst/>
            </a:prstGeom>
            <a:solidFill>
              <a:srgbClr val="3498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DC547FF5-113E-8A39-580D-96C2974F9541}"/>
                </a:ext>
              </a:extLst>
            </p:cNvPr>
            <p:cNvSpPr/>
            <p:nvPr/>
          </p:nvSpPr>
          <p:spPr>
            <a:xfrm>
              <a:off x="6548853" y="3686020"/>
              <a:ext cx="109113" cy="106823"/>
            </a:xfrm>
            <a:prstGeom prst="ellipse">
              <a:avLst/>
            </a:prstGeom>
            <a:solidFill>
              <a:srgbClr val="3498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445DBB03-9123-6973-E1AF-3F16891E384E}"/>
                </a:ext>
              </a:extLst>
            </p:cNvPr>
            <p:cNvSpPr/>
            <p:nvPr/>
          </p:nvSpPr>
          <p:spPr>
            <a:xfrm>
              <a:off x="6548853" y="3952393"/>
              <a:ext cx="109113" cy="106823"/>
            </a:xfrm>
            <a:prstGeom prst="ellipse">
              <a:avLst/>
            </a:prstGeom>
            <a:solidFill>
              <a:srgbClr val="3498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09139B43-F4CD-926A-D39E-64D65BEB6E3A}"/>
                </a:ext>
              </a:extLst>
            </p:cNvPr>
            <p:cNvSpPr/>
            <p:nvPr/>
          </p:nvSpPr>
          <p:spPr>
            <a:xfrm>
              <a:off x="6548853" y="4220342"/>
              <a:ext cx="109113" cy="106823"/>
            </a:xfrm>
            <a:prstGeom prst="ellipse">
              <a:avLst/>
            </a:prstGeom>
            <a:solidFill>
              <a:srgbClr val="3498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24AE154-9CD7-7D6C-E0E3-E77E6136A0CE}"/>
              </a:ext>
            </a:extLst>
          </p:cNvPr>
          <p:cNvSpPr txBox="1"/>
          <p:nvPr/>
        </p:nvSpPr>
        <p:spPr>
          <a:xfrm>
            <a:off x="5035550" y="5222466"/>
            <a:ext cx="134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Encoder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FDCAE48-93A2-1E92-2A32-0EA2936735BA}"/>
              </a:ext>
            </a:extLst>
          </p:cNvPr>
          <p:cNvSpPr txBox="1"/>
          <p:nvPr/>
        </p:nvSpPr>
        <p:spPr>
          <a:xfrm>
            <a:off x="7272062" y="5300212"/>
            <a:ext cx="2236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Neural network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98805F39-D273-58CD-E05C-ACD2FB88FBF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9319342" y="3595595"/>
            <a:ext cx="521313" cy="2123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5E120DE-DA0C-01BB-2934-45CF2CD4DE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20"/>
          <a:stretch/>
        </p:blipFill>
        <p:spPr>
          <a:xfrm>
            <a:off x="10114692" y="3982283"/>
            <a:ext cx="286958" cy="288128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5240D2FC-7466-C9B4-09D4-3ECE9FEE2F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8"/>
          <a:stretch/>
        </p:blipFill>
        <p:spPr>
          <a:xfrm>
            <a:off x="10036454" y="3397667"/>
            <a:ext cx="365196" cy="288128"/>
          </a:xfrm>
          <a:prstGeom prst="rect">
            <a:avLst/>
          </a:prstGeom>
        </p:spPr>
      </p:pic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690041FA-752F-6F1D-7F75-77A5642056CC}"/>
              </a:ext>
            </a:extLst>
          </p:cNvPr>
          <p:cNvCxnSpPr>
            <a:cxnSpLocks noChangeAspect="1"/>
          </p:cNvCxnSpPr>
          <p:nvPr/>
        </p:nvCxnSpPr>
        <p:spPr>
          <a:xfrm rot="2700000" flipV="1">
            <a:off x="9320479" y="3850433"/>
            <a:ext cx="505803" cy="206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3560DF9A-8A6B-4A68-304F-DDA525DF3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756" y="2756099"/>
            <a:ext cx="243088" cy="29170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38C7B7-776F-8495-8108-5BB57556611F}"/>
              </a:ext>
            </a:extLst>
          </p:cNvPr>
          <p:cNvSpPr txBox="1"/>
          <p:nvPr/>
        </p:nvSpPr>
        <p:spPr>
          <a:xfrm>
            <a:off x="8190833" y="5986622"/>
            <a:ext cx="4134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LP et al. </a:t>
            </a:r>
            <a:r>
              <a:rPr lang="en-US" sz="1600" dirty="0"/>
              <a:t>Phys. Rev. Applied </a:t>
            </a:r>
            <a:r>
              <a:rPr lang="en-US" sz="1600" b="1" dirty="0"/>
              <a:t>20</a:t>
            </a:r>
            <a:r>
              <a:rPr lang="en-US" sz="1600" dirty="0"/>
              <a:t>, 014045 (2023)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944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01CFA2-F2CC-8964-9F25-563C0C31A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Qubit Readout:</a:t>
            </a:r>
            <a:br>
              <a:rPr lang="en-GB" dirty="0"/>
            </a:br>
            <a:r>
              <a:rPr lang="en-GB" sz="4000" dirty="0"/>
              <a:t>Summary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FAEDCE4-09D0-942A-5273-B701CA09E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Immagine 4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E4A02E3E-DEB7-79AC-3A75-BC8548388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81" y="5333593"/>
            <a:ext cx="781095" cy="178929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B9468CB7-4CE3-ACE6-7E88-3F2E0A36A1B2}"/>
              </a:ext>
            </a:extLst>
          </p:cNvPr>
          <p:cNvGrpSpPr/>
          <p:nvPr/>
        </p:nvGrpSpPr>
        <p:grpSpPr>
          <a:xfrm>
            <a:off x="4593211" y="4685825"/>
            <a:ext cx="2440844" cy="1312671"/>
            <a:chOff x="4981415" y="2494972"/>
            <a:chExt cx="4086823" cy="2625669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287A6D87-67D6-39BF-4E00-1AD7C2BBC348}"/>
                </a:ext>
              </a:extLst>
            </p:cNvPr>
            <p:cNvGrpSpPr/>
            <p:nvPr/>
          </p:nvGrpSpPr>
          <p:grpSpPr>
            <a:xfrm>
              <a:off x="4981415" y="2494972"/>
              <a:ext cx="4086823" cy="2625669"/>
              <a:chOff x="4832792" y="2315105"/>
              <a:chExt cx="4166829" cy="2924132"/>
            </a:xfrm>
          </p:grpSpPr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48F3322A-FCCD-B30A-D8FE-9576F64970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58" t="32632" r="10331" b="11165"/>
              <a:stretch/>
            </p:blipFill>
            <p:spPr>
              <a:xfrm rot="16200000">
                <a:off x="5454141" y="1693756"/>
                <a:ext cx="2924132" cy="4166829"/>
              </a:xfrm>
              <a:prstGeom prst="rect">
                <a:avLst/>
              </a:prstGeom>
            </p:spPr>
          </p:pic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B730382A-4BE9-D2F6-7763-EC8DD405574F}"/>
                  </a:ext>
                </a:extLst>
              </p:cNvPr>
              <p:cNvSpPr/>
              <p:nvPr/>
            </p:nvSpPr>
            <p:spPr>
              <a:xfrm>
                <a:off x="6275672" y="4754880"/>
                <a:ext cx="394635" cy="36576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1370197A-390B-7882-D2A2-BE22E64E1B91}"/>
                  </a:ext>
                </a:extLst>
              </p:cNvPr>
              <p:cNvSpPr/>
              <p:nvPr/>
            </p:nvSpPr>
            <p:spPr>
              <a:xfrm>
                <a:off x="6870833" y="4707499"/>
                <a:ext cx="394635" cy="36576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ABC7A8F2-DF06-8169-B968-F5F32CAA8113}"/>
                  </a:ext>
                </a:extLst>
              </p:cNvPr>
              <p:cNvSpPr/>
              <p:nvPr/>
            </p:nvSpPr>
            <p:spPr>
              <a:xfrm>
                <a:off x="7948861" y="5006384"/>
                <a:ext cx="394635" cy="23285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4440B3A9-A815-6DB3-94EC-84B75A58734E}"/>
                </a:ext>
              </a:extLst>
            </p:cNvPr>
            <p:cNvSpPr/>
            <p:nvPr/>
          </p:nvSpPr>
          <p:spPr>
            <a:xfrm>
              <a:off x="6544091" y="3414713"/>
              <a:ext cx="109113" cy="106823"/>
            </a:xfrm>
            <a:prstGeom prst="ellipse">
              <a:avLst/>
            </a:prstGeom>
            <a:solidFill>
              <a:srgbClr val="3498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4C608B58-6730-09F8-C0D2-65D73F29905A}"/>
                </a:ext>
              </a:extLst>
            </p:cNvPr>
            <p:cNvSpPr/>
            <p:nvPr/>
          </p:nvSpPr>
          <p:spPr>
            <a:xfrm>
              <a:off x="6548853" y="3686020"/>
              <a:ext cx="109113" cy="106823"/>
            </a:xfrm>
            <a:prstGeom prst="ellipse">
              <a:avLst/>
            </a:prstGeom>
            <a:solidFill>
              <a:srgbClr val="3498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1421ECA5-F416-B094-7207-A0D4EEA0DE14}"/>
                </a:ext>
              </a:extLst>
            </p:cNvPr>
            <p:cNvSpPr/>
            <p:nvPr/>
          </p:nvSpPr>
          <p:spPr>
            <a:xfrm>
              <a:off x="6548853" y="3952393"/>
              <a:ext cx="109113" cy="106823"/>
            </a:xfrm>
            <a:prstGeom prst="ellipse">
              <a:avLst/>
            </a:prstGeom>
            <a:solidFill>
              <a:srgbClr val="3498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089B3073-9A20-BDDF-CFA5-34829EB2CD56}"/>
                </a:ext>
              </a:extLst>
            </p:cNvPr>
            <p:cNvSpPr/>
            <p:nvPr/>
          </p:nvSpPr>
          <p:spPr>
            <a:xfrm>
              <a:off x="6548853" y="4220342"/>
              <a:ext cx="109113" cy="106823"/>
            </a:xfrm>
            <a:prstGeom prst="ellipse">
              <a:avLst/>
            </a:prstGeom>
            <a:solidFill>
              <a:srgbClr val="3498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1665E8A1-20D0-781E-4C4B-DDA708624A5A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5961574" y="3790259"/>
            <a:ext cx="521313" cy="2123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CED3A068-70D9-0F9A-C7AC-6AF5EADB90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20"/>
          <a:stretch/>
        </p:blipFill>
        <p:spPr>
          <a:xfrm>
            <a:off x="6548751" y="4241204"/>
            <a:ext cx="205214" cy="206051"/>
          </a:xfrm>
          <a:prstGeom prst="rect">
            <a:avLst/>
          </a:prstGeom>
        </p:spPr>
      </p:pic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CD3E35CF-CC8E-AF33-BD07-91B030018F49}"/>
              </a:ext>
            </a:extLst>
          </p:cNvPr>
          <p:cNvCxnSpPr>
            <a:cxnSpLocks noChangeAspect="1"/>
          </p:cNvCxnSpPr>
          <p:nvPr/>
        </p:nvCxnSpPr>
        <p:spPr>
          <a:xfrm>
            <a:off x="7137914" y="5342160"/>
            <a:ext cx="503361" cy="2119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magine 24">
            <a:extLst>
              <a:ext uri="{FF2B5EF4-FFF2-40B4-BE49-F238E27FC236}">
                <a16:creationId xmlns:a16="http://schemas.microsoft.com/office/drawing/2014/main" id="{A6929D0A-B478-3031-667D-08FAF9DD13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8"/>
          <a:stretch/>
        </p:blipFill>
        <p:spPr>
          <a:xfrm>
            <a:off x="6482887" y="3646128"/>
            <a:ext cx="269182" cy="212376"/>
          </a:xfrm>
          <a:prstGeom prst="rect">
            <a:avLst/>
          </a:prstGeom>
        </p:spPr>
      </p:pic>
      <p:pic>
        <p:nvPicPr>
          <p:cNvPr id="26" name="Immagine 25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0A807FD1-E08E-B155-FD56-D7EEA73D6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80" y="4002634"/>
            <a:ext cx="781095" cy="178929"/>
          </a:xfrm>
          <a:prstGeom prst="rect">
            <a:avLst/>
          </a:prstGeom>
        </p:spPr>
      </p:pic>
      <p:pic>
        <p:nvPicPr>
          <p:cNvPr id="32" name="Segnaposto contenuto 3">
            <a:extLst>
              <a:ext uri="{FF2B5EF4-FFF2-40B4-BE49-F238E27FC236}">
                <a16:creationId xmlns:a16="http://schemas.microsoft.com/office/drawing/2014/main" id="{29597633-839A-E3EF-864B-FA4E5E3178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737" t="42505" r="6938" b="31322"/>
          <a:stretch/>
        </p:blipFill>
        <p:spPr>
          <a:xfrm rot="16200000">
            <a:off x="4769263" y="3500420"/>
            <a:ext cx="1164080" cy="1116617"/>
          </a:xfrm>
          <a:prstGeom prst="rect">
            <a:avLst/>
          </a:prstGeom>
        </p:spPr>
      </p:pic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854DB28E-8F7A-F5AF-D1A5-BF54B2E97E4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180640" y="5127088"/>
            <a:ext cx="521313" cy="2123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magine 33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3B6D536A-1EFE-6158-A633-9DA0C09ED4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20"/>
          <a:stretch/>
        </p:blipFill>
        <p:spPr>
          <a:xfrm>
            <a:off x="7701953" y="5498782"/>
            <a:ext cx="205214" cy="206051"/>
          </a:xfrm>
          <a:prstGeom prst="rect">
            <a:avLst/>
          </a:prstGeom>
        </p:spPr>
      </p:pic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14EA4C42-C8A3-8D1F-9A6B-528D623EC3B7}"/>
              </a:ext>
            </a:extLst>
          </p:cNvPr>
          <p:cNvCxnSpPr>
            <a:cxnSpLocks noChangeAspect="1"/>
          </p:cNvCxnSpPr>
          <p:nvPr/>
        </p:nvCxnSpPr>
        <p:spPr>
          <a:xfrm>
            <a:off x="5961574" y="4100258"/>
            <a:ext cx="503361" cy="2119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magine 35">
            <a:extLst>
              <a:ext uri="{FF2B5EF4-FFF2-40B4-BE49-F238E27FC236}">
                <a16:creationId xmlns:a16="http://schemas.microsoft.com/office/drawing/2014/main" id="{50593E15-9D23-D055-FE74-1E633DD90A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8"/>
          <a:stretch/>
        </p:blipFill>
        <p:spPr>
          <a:xfrm>
            <a:off x="7698178" y="4959964"/>
            <a:ext cx="269182" cy="212376"/>
          </a:xfrm>
          <a:prstGeom prst="rect">
            <a:avLst/>
          </a:prstGeom>
        </p:spPr>
      </p:pic>
      <p:pic>
        <p:nvPicPr>
          <p:cNvPr id="38" name="Immagine 37" descr="Immagine che contiene disegno, Arte bambini, schizzo, diagramma&#10;&#10;Descrizione generata automaticamente">
            <a:extLst>
              <a:ext uri="{FF2B5EF4-FFF2-40B4-BE49-F238E27FC236}">
                <a16:creationId xmlns:a16="http://schemas.microsoft.com/office/drawing/2014/main" id="{9A7C2843-3450-5F96-491D-24407734AD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 t="18317" r="19029" b="17100"/>
          <a:stretch/>
        </p:blipFill>
        <p:spPr>
          <a:xfrm>
            <a:off x="4666860" y="2110973"/>
            <a:ext cx="1719309" cy="1222175"/>
          </a:xfrm>
          <a:prstGeom prst="rect">
            <a:avLst/>
          </a:prstGeom>
        </p:spPr>
      </p:pic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7996A5C8-6451-29DE-FB9B-361A30F9E5C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6559776" y="2450736"/>
            <a:ext cx="521313" cy="2123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magine 39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EEE3127-A90A-886C-8075-2DA88D170E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20"/>
          <a:stretch/>
        </p:blipFill>
        <p:spPr>
          <a:xfrm>
            <a:off x="7146953" y="2901681"/>
            <a:ext cx="205214" cy="206051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F99B630B-8D23-DA1F-07D2-54130529C7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8"/>
          <a:stretch/>
        </p:blipFill>
        <p:spPr>
          <a:xfrm>
            <a:off x="7081089" y="2306605"/>
            <a:ext cx="269182" cy="212376"/>
          </a:xfrm>
          <a:prstGeom prst="rect">
            <a:avLst/>
          </a:prstGeom>
        </p:spPr>
      </p:pic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F8DA5A1E-BDFD-8257-06C5-67E399A82511}"/>
              </a:ext>
            </a:extLst>
          </p:cNvPr>
          <p:cNvCxnSpPr>
            <a:cxnSpLocks noChangeAspect="1"/>
          </p:cNvCxnSpPr>
          <p:nvPr/>
        </p:nvCxnSpPr>
        <p:spPr>
          <a:xfrm>
            <a:off x="6559776" y="2760735"/>
            <a:ext cx="503361" cy="2119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3FC8872D-E5FE-E99E-3887-1A284EBD8E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84" y="2698165"/>
            <a:ext cx="457912" cy="203516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ADC04CA1-38BE-C115-6907-21D6A3CB2E40}"/>
              </a:ext>
            </a:extLst>
          </p:cNvPr>
          <p:cNvSpPr txBox="1"/>
          <p:nvPr/>
        </p:nvSpPr>
        <p:spPr>
          <a:xfrm>
            <a:off x="1318437" y="2412793"/>
            <a:ext cx="153108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E4C59"/>
              </a:buClr>
              <a:buFont typeface="Arial" panose="020B0604020202020204" pitchFamily="34" charset="0"/>
              <a:buChar char="•"/>
            </a:pPr>
            <a:r>
              <a:rPr lang="en-GB" dirty="0"/>
              <a:t>Gaussian Mixture</a:t>
            </a:r>
          </a:p>
          <a:p>
            <a:pPr marL="285750" indent="-285750">
              <a:buClr>
                <a:srgbClr val="7E4C59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Clr>
                <a:srgbClr val="7E4C59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Clr>
                <a:srgbClr val="7E4C59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Clr>
                <a:srgbClr val="7E4C59"/>
              </a:buClr>
              <a:buFont typeface="Arial" panose="020B0604020202020204" pitchFamily="34" charset="0"/>
              <a:buChar char="•"/>
            </a:pPr>
            <a:r>
              <a:rPr lang="en-GB" dirty="0"/>
              <a:t>Neural Networks</a:t>
            </a:r>
          </a:p>
          <a:p>
            <a:pPr marL="285750" indent="-285750">
              <a:buClr>
                <a:srgbClr val="7E4C59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Clr>
                <a:srgbClr val="7E4C59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Clr>
                <a:srgbClr val="7E4C59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Clr>
                <a:srgbClr val="7E4C59"/>
              </a:buClr>
              <a:buFont typeface="Arial" panose="020B0604020202020204" pitchFamily="34" charset="0"/>
              <a:buChar char="•"/>
            </a:pPr>
            <a:r>
              <a:rPr lang="en-GB" dirty="0" err="1"/>
              <a:t>PreTraNN</a:t>
            </a:r>
            <a:endParaRPr lang="en-GB" dirty="0"/>
          </a:p>
          <a:p>
            <a:pPr marL="285750" indent="-285750">
              <a:buClr>
                <a:srgbClr val="7E4C59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6760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3A75C7-957E-FDD1-0AF5-674D00365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Classification accuracy:</a:t>
            </a:r>
            <a:br>
              <a:rPr lang="en-GB" dirty="0"/>
            </a:br>
            <a:r>
              <a:rPr lang="en-GB" sz="3600" dirty="0"/>
              <a:t>Measurement duration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D2C792-182F-BAA0-58D5-BC07639BE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Wide range of measurement times.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Autoencoder method (</a:t>
            </a:r>
            <a:r>
              <a:rPr lang="en-GB" dirty="0" err="1"/>
              <a:t>PreTraNN</a:t>
            </a:r>
            <a:r>
              <a:rPr lang="en-GB" dirty="0"/>
              <a:t>)</a:t>
            </a:r>
            <a:br>
              <a:rPr lang="en-GB" dirty="0"/>
            </a:br>
            <a:r>
              <a:rPr lang="en-GB" dirty="0"/>
              <a:t>has a better classification accuracy.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Immagine 6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FBA12381-9E22-559B-EC49-AE55F85B3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259" y="1724414"/>
            <a:ext cx="6136610" cy="4625586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DCC86E-0AFF-18FF-B983-8A5F33891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959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neve, inverno&#10;&#10;Descrizione generata automaticamente">
            <a:extLst>
              <a:ext uri="{FF2B5EF4-FFF2-40B4-BE49-F238E27FC236}">
                <a16:creationId xmlns:a16="http://schemas.microsoft.com/office/drawing/2014/main" id="{EE3F79FD-7B20-12B8-667C-B811F5E0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D321DAE-2266-9E18-85ED-ED15001E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GB" dirty="0"/>
              <a:t>Outline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23E579-3131-28D1-7CDA-ED4A5081F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760891"/>
          </a:xfrm>
        </p:spPr>
        <p:txBody>
          <a:bodyPr>
            <a:normAutofit/>
          </a:bodyPr>
          <a:lstStyle/>
          <a:p>
            <a:pPr marL="678942" indent="-514350">
              <a:buFont typeface="+mj-lt"/>
              <a:buAutoNum type="arabicPeriod"/>
            </a:pPr>
            <a:r>
              <a:rPr lang="en-GB" dirty="0"/>
              <a:t>Dispersive qubit readout for superconducting qubits</a:t>
            </a:r>
          </a:p>
          <a:p>
            <a:pPr marL="678942" indent="-514350">
              <a:buFont typeface="+mj-lt"/>
              <a:buAutoNum type="arabicPeriod"/>
            </a:pPr>
            <a:r>
              <a:rPr lang="en-GB" dirty="0"/>
              <a:t>Standard readout models</a:t>
            </a:r>
          </a:p>
          <a:p>
            <a:pPr marL="678942" indent="-514350">
              <a:buFont typeface="+mj-lt"/>
              <a:buAutoNum type="arabicPeriod"/>
            </a:pPr>
            <a:r>
              <a:rPr lang="en-GB" dirty="0"/>
              <a:t>Improving qubit readout with autoencoders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1FC8CDC-7237-E94A-C824-4BD706E4C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970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FC4219-06DE-7244-FC86-D1915277C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Classification accuracy:</a:t>
            </a:r>
            <a:br>
              <a:rPr lang="en-GB" dirty="0"/>
            </a:br>
            <a:r>
              <a:rPr lang="en-GB" dirty="0"/>
              <a:t>Distributions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6D1982-A7B7-B8BD-2AD4-25E5AE39F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Neural network-based methods</a:t>
            </a:r>
            <a:br>
              <a:rPr lang="en-GB" dirty="0"/>
            </a:br>
            <a:r>
              <a:rPr lang="en-GB" dirty="0"/>
              <a:t>produce more realistic distributions.</a:t>
            </a:r>
          </a:p>
        </p:txBody>
      </p:sp>
      <p:sp>
        <p:nvSpPr>
          <p:cNvPr id="5" name="Segnaposto numero diapositiva 13">
            <a:extLst>
              <a:ext uri="{FF2B5EF4-FFF2-40B4-BE49-F238E27FC236}">
                <a16:creationId xmlns:a16="http://schemas.microsoft.com/office/drawing/2014/main" id="{64634AC8-E141-8787-4E68-6D6B7411FBAE}"/>
              </a:ext>
            </a:extLst>
          </p:cNvPr>
          <p:cNvSpPr txBox="1">
            <a:spLocks/>
          </p:cNvSpPr>
          <p:nvPr/>
        </p:nvSpPr>
        <p:spPr>
          <a:xfrm>
            <a:off x="11430000" y="6350000"/>
            <a:ext cx="25862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1200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4B42B6FA-EEF9-37A0-65B0-97D5EBEAC498}"/>
              </a:ext>
            </a:extLst>
          </p:cNvPr>
          <p:cNvGrpSpPr/>
          <p:nvPr/>
        </p:nvGrpSpPr>
        <p:grpSpPr>
          <a:xfrm>
            <a:off x="5392832" y="1011981"/>
            <a:ext cx="6659055" cy="5361092"/>
            <a:chOff x="4720145" y="1384372"/>
            <a:chExt cx="6868051" cy="5473628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85FE2723-7FE5-84C5-748C-3D1D4DD1F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0145" y="1384372"/>
              <a:ext cx="6868051" cy="5473628"/>
            </a:xfrm>
            <a:prstGeom prst="rect">
              <a:avLst/>
            </a:prstGeom>
          </p:spPr>
        </p:pic>
        <p:pic>
          <p:nvPicPr>
            <p:cNvPr id="9" name="Immagine 8" descr="Immagine che contiene testo, schermata&#10;&#10;Descrizione generata automaticamente">
              <a:extLst>
                <a:ext uri="{FF2B5EF4-FFF2-40B4-BE49-F238E27FC236}">
                  <a16:creationId xmlns:a16="http://schemas.microsoft.com/office/drawing/2014/main" id="{9FCCC89A-C869-60B6-050F-B2EB2B120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9992" y="1489055"/>
              <a:ext cx="5217675" cy="5012678"/>
            </a:xfrm>
            <a:prstGeom prst="rect">
              <a:avLst/>
            </a:prstGeom>
          </p:spPr>
        </p:pic>
      </p:grp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CC79E168-6657-0FEA-494C-2CAD87E268E7}"/>
              </a:ext>
            </a:extLst>
          </p:cNvPr>
          <p:cNvSpPr/>
          <p:nvPr/>
        </p:nvSpPr>
        <p:spPr>
          <a:xfrm>
            <a:off x="7977457" y="798753"/>
            <a:ext cx="744903" cy="278295"/>
          </a:xfrm>
          <a:prstGeom prst="roundRect">
            <a:avLst/>
          </a:prstGeom>
          <a:noFill/>
          <a:ln>
            <a:solidFill>
              <a:srgbClr val="7E4C59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E150451-3905-BC81-C0A6-311A727F0075}"/>
              </a:ext>
            </a:extLst>
          </p:cNvPr>
          <p:cNvSpPr txBox="1"/>
          <p:nvPr/>
        </p:nvSpPr>
        <p:spPr>
          <a:xfrm>
            <a:off x="7987617" y="745180"/>
            <a:ext cx="844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GMM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5BBEF8E5-2512-3DEA-6EAE-489F854EC01D}"/>
              </a:ext>
            </a:extLst>
          </p:cNvPr>
          <p:cNvSpPr/>
          <p:nvPr/>
        </p:nvSpPr>
        <p:spPr>
          <a:xfrm>
            <a:off x="9511527" y="784951"/>
            <a:ext cx="1024484" cy="278295"/>
          </a:xfrm>
          <a:prstGeom prst="roundRect">
            <a:avLst/>
          </a:prstGeom>
          <a:noFill/>
          <a:ln>
            <a:solidFill>
              <a:srgbClr val="7E4C5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84845EB6-CD7C-5E19-E01B-7B33A9BB9ED5}"/>
              </a:ext>
            </a:extLst>
          </p:cNvPr>
          <p:cNvSpPr/>
          <p:nvPr/>
        </p:nvSpPr>
        <p:spPr>
          <a:xfrm>
            <a:off x="6482483" y="1032371"/>
            <a:ext cx="844826" cy="311055"/>
          </a:xfrm>
          <a:prstGeom prst="roundRect">
            <a:avLst/>
          </a:prstGeom>
          <a:ln>
            <a:solidFill>
              <a:srgbClr val="C8B67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7FAB20A-7EC1-0F27-A736-3CDC0847FEA6}"/>
              </a:ext>
            </a:extLst>
          </p:cNvPr>
          <p:cNvSpPr txBox="1"/>
          <p:nvPr/>
        </p:nvSpPr>
        <p:spPr>
          <a:xfrm>
            <a:off x="6543442" y="974094"/>
            <a:ext cx="844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exact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4D93A60-866E-0394-0FD7-B45E1CAEBEEA}"/>
              </a:ext>
            </a:extLst>
          </p:cNvPr>
          <p:cNvSpPr/>
          <p:nvPr/>
        </p:nvSpPr>
        <p:spPr>
          <a:xfrm>
            <a:off x="11474646" y="1913467"/>
            <a:ext cx="241300" cy="13758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4E95A3F-E0A4-2099-0CF8-CD0AE0B6E448}"/>
              </a:ext>
            </a:extLst>
          </p:cNvPr>
          <p:cNvSpPr txBox="1"/>
          <p:nvPr/>
        </p:nvSpPr>
        <p:spPr>
          <a:xfrm>
            <a:off x="11389782" y="1852796"/>
            <a:ext cx="488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74,4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1AC531D-100B-359B-0754-C50AA744C349}"/>
              </a:ext>
            </a:extLst>
          </p:cNvPr>
          <p:cNvSpPr txBox="1"/>
          <p:nvPr/>
        </p:nvSpPr>
        <p:spPr>
          <a:xfrm>
            <a:off x="9482591" y="740809"/>
            <a:ext cx="108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PreTraNN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DCD4AB4B-8397-AE35-65A2-BB4A94D4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63AD66A1-64FE-08DD-6D04-2F37B9EC7D38}"/>
              </a:ext>
            </a:extLst>
          </p:cNvPr>
          <p:cNvSpPr/>
          <p:nvPr/>
        </p:nvSpPr>
        <p:spPr>
          <a:xfrm>
            <a:off x="5220182" y="1032371"/>
            <a:ext cx="6971817" cy="5340702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Immagine 21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B9E47075-FCCE-436C-A0B0-3892A24278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1"/>
          <a:stretch/>
        </p:blipFill>
        <p:spPr>
          <a:xfrm>
            <a:off x="1042924" y="1913467"/>
            <a:ext cx="10516388" cy="3547549"/>
          </a:xfrm>
          <a:prstGeom prst="rect">
            <a:avLst/>
          </a:prstGeom>
        </p:spPr>
      </p:pic>
      <p:grpSp>
        <p:nvGrpSpPr>
          <p:cNvPr id="28" name="Gruppo 27">
            <a:extLst>
              <a:ext uri="{FF2B5EF4-FFF2-40B4-BE49-F238E27FC236}">
                <a16:creationId xmlns:a16="http://schemas.microsoft.com/office/drawing/2014/main" id="{C6344BD0-3073-36BA-E844-45DB685CCED3}"/>
              </a:ext>
            </a:extLst>
          </p:cNvPr>
          <p:cNvGrpSpPr/>
          <p:nvPr/>
        </p:nvGrpSpPr>
        <p:grpSpPr>
          <a:xfrm>
            <a:off x="418271" y="2569207"/>
            <a:ext cx="484541" cy="2048718"/>
            <a:chOff x="418271" y="2569208"/>
            <a:chExt cx="484541" cy="2048719"/>
          </a:xfrm>
        </p:grpSpPr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5EBAE3A2-0B12-F0BD-C0B3-69ABE2D45A3C}"/>
                </a:ext>
              </a:extLst>
            </p:cNvPr>
            <p:cNvSpPr/>
            <p:nvPr/>
          </p:nvSpPr>
          <p:spPr>
            <a:xfrm>
              <a:off x="418271" y="2569208"/>
              <a:ext cx="484541" cy="2048719"/>
            </a:xfrm>
            <a:prstGeom prst="rect">
              <a:avLst/>
            </a:prstGeom>
            <a:solidFill>
              <a:srgbClr val="D3B1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58B143E2-DB5C-8CC7-126C-1FDE640FFD44}"/>
                </a:ext>
              </a:extLst>
            </p:cNvPr>
            <p:cNvSpPr txBox="1"/>
            <p:nvPr/>
          </p:nvSpPr>
          <p:spPr>
            <a:xfrm rot="16200000">
              <a:off x="-244617" y="3380151"/>
              <a:ext cx="18515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Readout 8000 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055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Immagine che contiene neve, inverno&#10;&#10;Descrizione generata automaticamente">
            <a:extLst>
              <a:ext uri="{FF2B5EF4-FFF2-40B4-BE49-F238E27FC236}">
                <a16:creationId xmlns:a16="http://schemas.microsoft.com/office/drawing/2014/main" id="{EE3F79FD-7B20-12B8-667C-B811F5E0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D321DAE-2266-9E18-85ED-ED15001E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GB" dirty="0"/>
              <a:t>Conclusions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23E579-3131-28D1-7CDA-ED4A5081F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760891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C8B67C"/>
              </a:buClr>
              <a:buFont typeface="+mj-lt"/>
              <a:buAutoNum type="arabicPeriod"/>
            </a:pPr>
            <a:r>
              <a:rPr lang="en-GB" dirty="0"/>
              <a:t>Dispersive readout in superconducting qubits</a:t>
            </a:r>
          </a:p>
          <a:p>
            <a:pPr marL="457200" indent="-457200">
              <a:buClr>
                <a:srgbClr val="C8B67C"/>
              </a:buClr>
              <a:buFont typeface="+mj-lt"/>
              <a:buAutoNum type="arabicPeriod"/>
            </a:pPr>
            <a:r>
              <a:rPr lang="en-GB" dirty="0"/>
              <a:t>Common techniques to classify readout data</a:t>
            </a:r>
          </a:p>
          <a:p>
            <a:pPr marL="457200" indent="-457200">
              <a:buClr>
                <a:srgbClr val="C8B67C"/>
              </a:buClr>
              <a:buFont typeface="+mj-lt"/>
              <a:buAutoNum type="arabicPeriod"/>
            </a:pPr>
            <a:r>
              <a:rPr lang="en-GB" dirty="0" err="1"/>
              <a:t>Autoecoder</a:t>
            </a:r>
            <a:r>
              <a:rPr lang="en-GB" dirty="0"/>
              <a:t>-based model to improve the classification accuracy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1FC8CDC-7237-E94A-C824-4BD706E4C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082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36A7BB6-C2BA-90F9-E143-5B3456C1F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548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91F9B88B-7B51-57D7-A112-171F2897A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344752" cy="4216399"/>
          </a:xfrm>
        </p:spPr>
        <p:txBody>
          <a:bodyPr>
            <a:normAutofit/>
          </a:bodyPr>
          <a:lstStyle/>
          <a:p>
            <a:pPr>
              <a:buClr>
                <a:srgbClr val="7E4C5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MR10"/>
              </a:rPr>
              <a:t> Qubit - readout cavity system described by Jaynes-Cumming model:</a:t>
            </a:r>
            <a:endParaRPr lang="en-US" sz="2000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effectLst/>
            </a:endParaRPr>
          </a:p>
          <a:p>
            <a:endParaRPr lang="en-US" sz="2000" b="0" i="0" u="none" strike="noStrike" baseline="0" dirty="0">
              <a:solidFill>
                <a:schemeClr val="tx1"/>
              </a:solidFill>
              <a:latin typeface="Calibri (Titoli)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4" name="Immagine 13" descr="Immagine che contiene nero&#10;&#10;Descrizione generata automaticamente">
            <a:extLst>
              <a:ext uri="{FF2B5EF4-FFF2-40B4-BE49-F238E27FC236}">
                <a16:creationId xmlns:a16="http://schemas.microsoft.com/office/drawing/2014/main" id="{97AD6A9D-67C1-1FE8-1481-D13236303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35" y="3172611"/>
            <a:ext cx="6825277" cy="858368"/>
          </a:xfrm>
          <a:prstGeom prst="rect">
            <a:avLst/>
          </a:prstGeom>
        </p:spPr>
      </p:pic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20E00C94-C3FA-74FA-FB2F-FE2FF6DCEE6F}"/>
              </a:ext>
            </a:extLst>
          </p:cNvPr>
          <p:cNvSpPr/>
          <p:nvPr/>
        </p:nvSpPr>
        <p:spPr>
          <a:xfrm>
            <a:off x="3723845" y="4680284"/>
            <a:ext cx="1943029" cy="1583440"/>
          </a:xfrm>
          <a:prstGeom prst="roundRect">
            <a:avLst/>
          </a:prstGeom>
          <a:solidFill>
            <a:srgbClr val="188CA2">
              <a:alpha val="49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2AB5C3AB-8C25-1633-E644-5E41667BD8EF}"/>
              </a:ext>
            </a:extLst>
          </p:cNvPr>
          <p:cNvSpPr/>
          <p:nvPr/>
        </p:nvSpPr>
        <p:spPr>
          <a:xfrm>
            <a:off x="2927996" y="3113236"/>
            <a:ext cx="994300" cy="978619"/>
          </a:xfrm>
          <a:prstGeom prst="roundRect">
            <a:avLst/>
          </a:prstGeom>
          <a:noFill/>
          <a:ln w="38100">
            <a:solidFill>
              <a:srgbClr val="188CA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9C02189-7B92-ECAC-73E7-6188D796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Qubit – Cavity system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9C14A59-7C8A-0365-E3F0-7C62B67B9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Immagine 21" descr="Immagine che contiene schermata, diagramma, design&#10;&#10;Descrizione generata automaticamente">
            <a:extLst>
              <a:ext uri="{FF2B5EF4-FFF2-40B4-BE49-F238E27FC236}">
                <a16:creationId xmlns:a16="http://schemas.microsoft.com/office/drawing/2014/main" id="{764E5FC2-0E09-47D2-97FF-3D5E698C7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845" y="4091855"/>
            <a:ext cx="4024171" cy="21718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EA8BC258-A7E2-1479-224F-07E53263E3AE}"/>
              </a:ext>
            </a:extLst>
          </p:cNvPr>
          <p:cNvSpPr/>
          <p:nvPr/>
        </p:nvSpPr>
        <p:spPr>
          <a:xfrm>
            <a:off x="6053799" y="4710354"/>
            <a:ext cx="1562190" cy="1553370"/>
          </a:xfrm>
          <a:prstGeom prst="roundRect">
            <a:avLst/>
          </a:prstGeom>
          <a:solidFill>
            <a:srgbClr val="C8B67C">
              <a:alpha val="49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88B31C0C-BC88-6A7E-5DCC-9CEF80320A2F}"/>
              </a:ext>
            </a:extLst>
          </p:cNvPr>
          <p:cNvSpPr/>
          <p:nvPr/>
        </p:nvSpPr>
        <p:spPr>
          <a:xfrm>
            <a:off x="5079242" y="4190454"/>
            <a:ext cx="1562190" cy="634195"/>
          </a:xfrm>
          <a:prstGeom prst="roundRect">
            <a:avLst/>
          </a:prstGeom>
          <a:solidFill>
            <a:srgbClr val="D3B1A7">
              <a:alpha val="49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3B018FA6-2F2C-345A-1566-83B68A483CD3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3320716" y="4190454"/>
            <a:ext cx="403129" cy="987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5F14A323-D8EC-BE67-C402-DF58A352AA02}"/>
              </a:ext>
            </a:extLst>
          </p:cNvPr>
          <p:cNvSpPr/>
          <p:nvPr/>
        </p:nvSpPr>
        <p:spPr>
          <a:xfrm>
            <a:off x="4075172" y="3272239"/>
            <a:ext cx="2566260" cy="634195"/>
          </a:xfrm>
          <a:prstGeom prst="roundRect">
            <a:avLst/>
          </a:prstGeom>
          <a:noFill/>
          <a:ln w="38100">
            <a:solidFill>
              <a:srgbClr val="D3B1A7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6F23A9C0-5B6F-D840-FD1F-86BB4C804328}"/>
              </a:ext>
            </a:extLst>
          </p:cNvPr>
          <p:cNvCxnSpPr>
            <a:cxnSpLocks/>
          </p:cNvCxnSpPr>
          <p:nvPr/>
        </p:nvCxnSpPr>
        <p:spPr>
          <a:xfrm>
            <a:off x="5462337" y="3906434"/>
            <a:ext cx="0" cy="400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con angoli arrotondati 39">
            <a:extLst>
              <a:ext uri="{FF2B5EF4-FFF2-40B4-BE49-F238E27FC236}">
                <a16:creationId xmlns:a16="http://schemas.microsoft.com/office/drawing/2014/main" id="{FFC88514-F3E0-605A-B4F9-65C20893A76B}"/>
              </a:ext>
            </a:extLst>
          </p:cNvPr>
          <p:cNvSpPr/>
          <p:nvPr/>
        </p:nvSpPr>
        <p:spPr>
          <a:xfrm>
            <a:off x="6849503" y="3113236"/>
            <a:ext cx="2382885" cy="978619"/>
          </a:xfrm>
          <a:prstGeom prst="roundRect">
            <a:avLst/>
          </a:prstGeom>
          <a:noFill/>
          <a:ln w="38100">
            <a:solidFill>
              <a:srgbClr val="C8B67C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BA434FB6-2E55-F9D7-1DA9-435BB482A5F5}"/>
              </a:ext>
            </a:extLst>
          </p:cNvPr>
          <p:cNvCxnSpPr>
            <a:cxnSpLocks/>
            <a:stCxn id="40" idx="2"/>
            <a:endCxn id="22" idx="3"/>
          </p:cNvCxnSpPr>
          <p:nvPr/>
        </p:nvCxnSpPr>
        <p:spPr>
          <a:xfrm flipH="1">
            <a:off x="7748016" y="4091855"/>
            <a:ext cx="292930" cy="1085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941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C02189-7B92-ECAC-73E7-6188D796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Dispersive Regime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9C14A59-7C8A-0365-E3F0-7C62B67B9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91F9B88B-7B51-57D7-A112-171F2897A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344752" cy="4216399"/>
          </a:xfrm>
        </p:spPr>
        <p:txBody>
          <a:bodyPr>
            <a:normAutofit/>
          </a:bodyPr>
          <a:lstStyle/>
          <a:p>
            <a:pPr>
              <a:buClr>
                <a:srgbClr val="7E4C5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MR10"/>
              </a:rPr>
              <a:t> </a:t>
            </a:r>
            <a:r>
              <a:rPr lang="en-US" b="1" dirty="0">
                <a:solidFill>
                  <a:srgbClr val="7E4C59"/>
                </a:solidFill>
                <a:latin typeface="CMR10"/>
              </a:rPr>
              <a:t> Dispersive Readout approach</a:t>
            </a:r>
            <a:r>
              <a:rPr lang="en-US" dirty="0">
                <a:solidFill>
                  <a:schemeClr val="tx1"/>
                </a:solidFill>
                <a:latin typeface="CMR10"/>
              </a:rPr>
              <a:t> </a:t>
            </a:r>
          </a:p>
          <a:p>
            <a:pPr>
              <a:buClr>
                <a:srgbClr val="7E4C5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MR10"/>
              </a:rPr>
              <a:t> Write the equation in the dispersive regime </a:t>
            </a:r>
            <a:endParaRPr lang="en-US" sz="2000" dirty="0">
              <a:solidFill>
                <a:schemeClr val="tx1"/>
              </a:solidFill>
              <a:effectLst/>
            </a:endParaRPr>
          </a:p>
          <a:p>
            <a:endParaRPr lang="en-US" sz="2000" b="0" i="0" u="none" strike="noStrike" baseline="0" dirty="0">
              <a:solidFill>
                <a:schemeClr val="tx1"/>
              </a:solidFill>
              <a:latin typeface="Calibri (Titoli)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Immagine 6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6A6EA3-8B28-64F6-38DC-6E2A1F27A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04" y="5244075"/>
            <a:ext cx="4948030" cy="674436"/>
          </a:xfrm>
          <a:prstGeom prst="rect">
            <a:avLst/>
          </a:prstGeom>
        </p:spPr>
      </p:pic>
      <p:pic>
        <p:nvPicPr>
          <p:cNvPr id="15" name="Immagine 14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3CA97826-9FA2-9AC0-F246-B96F951C21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44" b="-4400"/>
          <a:stretch/>
        </p:blipFill>
        <p:spPr>
          <a:xfrm>
            <a:off x="3299534" y="4606931"/>
            <a:ext cx="1656337" cy="461005"/>
          </a:xfrm>
          <a:prstGeom prst="rect">
            <a:avLst/>
          </a:prstGeom>
        </p:spPr>
      </p:pic>
      <p:pic>
        <p:nvPicPr>
          <p:cNvPr id="16" name="Immagine 15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63016504-A7D8-B0E7-305C-77AF97AB1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0944"/>
          <a:stretch/>
        </p:blipFill>
        <p:spPr>
          <a:xfrm>
            <a:off x="10804022" y="5244075"/>
            <a:ext cx="1159130" cy="619603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F66A20B4-56EF-C29C-D26B-E20BC1F91D92}"/>
              </a:ext>
            </a:extLst>
          </p:cNvPr>
          <p:cNvCxnSpPr>
            <a:cxnSpLocks/>
          </p:cNvCxnSpPr>
          <p:nvPr/>
        </p:nvCxnSpPr>
        <p:spPr>
          <a:xfrm>
            <a:off x="5112651" y="4018713"/>
            <a:ext cx="0" cy="934248"/>
          </a:xfrm>
          <a:prstGeom prst="straightConnector1">
            <a:avLst/>
          </a:prstGeom>
          <a:ln w="28575">
            <a:solidFill>
              <a:srgbClr val="D3B1A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8409379-BB0F-32C5-5EA2-D5EC485099D4}"/>
              </a:ext>
            </a:extLst>
          </p:cNvPr>
          <p:cNvSpPr txBox="1"/>
          <p:nvPr/>
        </p:nvSpPr>
        <p:spPr>
          <a:xfrm>
            <a:off x="5255606" y="4346326"/>
            <a:ext cx="289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8B67C"/>
                </a:solidFill>
              </a:rPr>
              <a:t>Dispersive approximation</a:t>
            </a:r>
          </a:p>
        </p:txBody>
      </p:sp>
      <p:pic>
        <p:nvPicPr>
          <p:cNvPr id="22" name="Immagine 21" descr="Immagine che contiene schermata, diagramma, design&#10;&#10;Descrizione generata automaticamente">
            <a:extLst>
              <a:ext uri="{FF2B5EF4-FFF2-40B4-BE49-F238E27FC236}">
                <a16:creationId xmlns:a16="http://schemas.microsoft.com/office/drawing/2014/main" id="{764E5FC2-0E09-47D2-97FF-3D5E698C7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023" y="3039631"/>
            <a:ext cx="2710831" cy="14630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Immagine 3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88E348DE-7541-FF87-CF7C-C6E5744EE9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44" b="-4400"/>
          <a:stretch/>
        </p:blipFill>
        <p:spPr>
          <a:xfrm>
            <a:off x="5577288" y="2581080"/>
            <a:ext cx="1756612" cy="489743"/>
          </a:xfrm>
          <a:prstGeom prst="rect">
            <a:avLst/>
          </a:prstGeom>
        </p:spPr>
      </p:pic>
      <p:pic>
        <p:nvPicPr>
          <p:cNvPr id="6" name="Immagine 5" descr="Immagine che contiene nero&#10;&#10;Descrizione generata automaticamente">
            <a:extLst>
              <a:ext uri="{FF2B5EF4-FFF2-40B4-BE49-F238E27FC236}">
                <a16:creationId xmlns:a16="http://schemas.microsoft.com/office/drawing/2014/main" id="{B1602206-21E9-BDE8-96FD-04DC6C1916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71" y="3193061"/>
            <a:ext cx="6672281" cy="839126"/>
          </a:xfrm>
          <a:prstGeom prst="rect">
            <a:avLst/>
          </a:prstGeom>
        </p:spPr>
      </p:pic>
      <p:pic>
        <p:nvPicPr>
          <p:cNvPr id="3" name="Immagine 2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D0081B31-1503-7302-7E87-377C171DD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53" b="30944"/>
          <a:stretch/>
        </p:blipFill>
        <p:spPr>
          <a:xfrm>
            <a:off x="7891296" y="2638292"/>
            <a:ext cx="1496669" cy="334853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D20AC072-A7E0-BB58-0D69-8FC739ED0BDD}"/>
              </a:ext>
            </a:extLst>
          </p:cNvPr>
          <p:cNvSpPr/>
          <p:nvPr/>
        </p:nvSpPr>
        <p:spPr>
          <a:xfrm>
            <a:off x="6896996" y="5091983"/>
            <a:ext cx="994300" cy="978619"/>
          </a:xfrm>
          <a:prstGeom prst="roundRect">
            <a:avLst/>
          </a:prstGeom>
          <a:noFill/>
          <a:ln w="38100">
            <a:solidFill>
              <a:srgbClr val="188CA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49EBB2A3-BB4F-DBF5-7540-39E24D52ACC8}"/>
              </a:ext>
            </a:extLst>
          </p:cNvPr>
          <p:cNvSpPr/>
          <p:nvPr/>
        </p:nvSpPr>
        <p:spPr>
          <a:xfrm>
            <a:off x="3494770" y="5117047"/>
            <a:ext cx="3106439" cy="978619"/>
          </a:xfrm>
          <a:prstGeom prst="roundRect">
            <a:avLst/>
          </a:prstGeom>
          <a:noFill/>
          <a:ln w="38100">
            <a:solidFill>
              <a:srgbClr val="C8B67C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22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70CECB-9B2B-29DA-8BE3-88F646EAB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Dispersive Qubit Readout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400BC8-E1AE-BBB7-8828-04875BAD8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7E4C59"/>
              </a:buClr>
              <a:buFont typeface="Arial" panose="020B0604020202020204" pitchFamily="34" charset="0"/>
              <a:buChar char="•"/>
            </a:pPr>
            <a:r>
              <a:rPr lang="en-GB" b="0" i="0" u="none" strike="noStrike" baseline="0" dirty="0">
                <a:latin typeface="SourceSansPro-Light"/>
              </a:rPr>
              <a:t> </a:t>
            </a:r>
            <a:r>
              <a:rPr lang="en-US" b="1" dirty="0">
                <a:latin typeface="SourceSansPro-Light"/>
              </a:rPr>
              <a:t>D</a:t>
            </a:r>
            <a:r>
              <a:rPr lang="en-US" b="1" i="0" u="none" strike="noStrike" baseline="0" dirty="0">
                <a:latin typeface="SourceSansPro-Light"/>
              </a:rPr>
              <a:t>ispersive shift of the resonator frequency based on the state of the </a:t>
            </a:r>
            <a:r>
              <a:rPr lang="en-GB" b="1" i="0" u="none" strike="noStrike" baseline="0" dirty="0">
                <a:latin typeface="SourceSansPro-Light"/>
              </a:rPr>
              <a:t>qubit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800" b="1" dirty="0">
              <a:latin typeface="SourceSansPro-Ligh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1800" b="1" dirty="0">
              <a:latin typeface="SourceSansPro-Ligh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1800" b="1" dirty="0">
              <a:latin typeface="SourceSansPro-Ligh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1800" b="1" dirty="0">
              <a:latin typeface="SourceSansPro-Light"/>
            </a:endParaRPr>
          </a:p>
          <a:p>
            <a:pPr>
              <a:buClr>
                <a:srgbClr val="7E4C59"/>
              </a:buClr>
              <a:buFont typeface="Arial" panose="020B0604020202020204" pitchFamily="34" charset="0"/>
              <a:buChar char="•"/>
            </a:pPr>
            <a:r>
              <a:rPr lang="en-GB" b="1" dirty="0">
                <a:latin typeface="SourceSansPro-Light"/>
              </a:rPr>
              <a:t> </a:t>
            </a:r>
            <a:r>
              <a:rPr lang="en-GB" b="1" dirty="0">
                <a:solidFill>
                  <a:srgbClr val="7E4C59"/>
                </a:solidFill>
                <a:latin typeface="SourceSansPro-Light"/>
              </a:rPr>
              <a:t>Measurement</a:t>
            </a:r>
            <a:r>
              <a:rPr lang="en-GB" b="1" dirty="0">
                <a:latin typeface="SourceSansPro-Light"/>
              </a:rPr>
              <a:t>: Indirectly measuring the qubit state by measuring the resonator frequency shift.</a:t>
            </a:r>
            <a:endParaRPr lang="en-GB" sz="24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14D1AE7-A749-4D71-0284-F62A6066A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2DF6FA27-0DB4-FD02-9421-E3D1C03DFEB1}"/>
              </a:ext>
            </a:extLst>
          </p:cNvPr>
          <p:cNvSpPr/>
          <p:nvPr/>
        </p:nvSpPr>
        <p:spPr>
          <a:xfrm>
            <a:off x="3080084" y="3148511"/>
            <a:ext cx="1492132" cy="645208"/>
          </a:xfrm>
          <a:prstGeom prst="roundRect">
            <a:avLst/>
          </a:prstGeom>
          <a:noFill/>
          <a:ln w="28575">
            <a:solidFill>
              <a:srgbClr val="7E4C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magine 5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74B3D27E-6469-C844-9167-CBA33F2C8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191" y="3104100"/>
            <a:ext cx="4948030" cy="674436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F2C6AE4-9745-FF15-8622-8B3A7E644C8F}"/>
              </a:ext>
            </a:extLst>
          </p:cNvPr>
          <p:cNvCxnSpPr>
            <a:cxnSpLocks/>
          </p:cNvCxnSpPr>
          <p:nvPr/>
        </p:nvCxnSpPr>
        <p:spPr>
          <a:xfrm>
            <a:off x="3782728" y="2399033"/>
            <a:ext cx="0" cy="705067"/>
          </a:xfrm>
          <a:prstGeom prst="straightConnector1">
            <a:avLst/>
          </a:prstGeom>
          <a:ln w="28575">
            <a:solidFill>
              <a:srgbClr val="7E4C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60DF7888-0E92-7308-DA13-90C5D55E19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0751"/>
          <a:stretch/>
        </p:blipFill>
        <p:spPr>
          <a:xfrm>
            <a:off x="8028114" y="3169896"/>
            <a:ext cx="1705662" cy="51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54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E5822965-8F83-8F15-55D0-80EB633AC208}"/>
              </a:ext>
            </a:extLst>
          </p:cNvPr>
          <p:cNvSpPr/>
          <p:nvPr/>
        </p:nvSpPr>
        <p:spPr>
          <a:xfrm>
            <a:off x="5220785" y="3286259"/>
            <a:ext cx="1191058" cy="499720"/>
          </a:xfrm>
          <a:prstGeom prst="roundRect">
            <a:avLst/>
          </a:prstGeom>
          <a:gradFill>
            <a:gsLst>
              <a:gs pos="0">
                <a:srgbClr val="7E4C59"/>
              </a:gs>
              <a:gs pos="100000">
                <a:srgbClr val="D3B1A7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9E21675-48A4-E765-D829-2B8B2F54F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Dispersive Qubit Readout</a:t>
            </a: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3F6F211-3A94-E9A2-8219-135487C2A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14017057-1070-5F18-17FC-6C381D2072ED}"/>
              </a:ext>
            </a:extLst>
          </p:cNvPr>
          <p:cNvSpPr/>
          <p:nvPr/>
        </p:nvSpPr>
        <p:spPr>
          <a:xfrm rot="5400000">
            <a:off x="1925457" y="2887794"/>
            <a:ext cx="369333" cy="456177"/>
          </a:xfrm>
          <a:prstGeom prst="rightArrow">
            <a:avLst/>
          </a:prstGeom>
          <a:solidFill>
            <a:srgbClr val="D3B1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05918D7-BDA9-3513-70E6-23A0BA1D3BCB}"/>
              </a:ext>
            </a:extLst>
          </p:cNvPr>
          <p:cNvSpPr txBox="1"/>
          <p:nvPr/>
        </p:nvSpPr>
        <p:spPr>
          <a:xfrm>
            <a:off x="1527421" y="2151284"/>
            <a:ext cx="139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D87E59C-E151-3BD5-CF39-A48EF4D5444D}"/>
              </a:ext>
            </a:extLst>
          </p:cNvPr>
          <p:cNvSpPr txBox="1"/>
          <p:nvPr/>
        </p:nvSpPr>
        <p:spPr>
          <a:xfrm>
            <a:off x="5022269" y="4483039"/>
            <a:ext cx="201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Demodulation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309C9A5D-78A5-D5CF-8C70-F673B4DF461B}"/>
                  </a:ext>
                </a:extLst>
              </p:cNvPr>
              <p:cNvSpPr txBox="1"/>
              <p:nvPr/>
            </p:nvSpPr>
            <p:spPr>
              <a:xfrm>
                <a:off x="5234597" y="3343479"/>
                <a:ext cx="117724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signal </a:t>
                </a:r>
                <a14:m>
                  <m:oMath xmlns:m="http://schemas.openxmlformats.org/officeDocument/2006/math"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</m:t>
                    </m:r>
                    <m:d>
                      <m:d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</m:oMath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309C9A5D-78A5-D5CF-8C70-F673B4DF46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597" y="3343479"/>
                <a:ext cx="1177245" cy="646331"/>
              </a:xfrm>
              <a:prstGeom prst="rect">
                <a:avLst/>
              </a:prstGeom>
              <a:blipFill>
                <a:blip r:embed="rId2"/>
                <a:stretch>
                  <a:fillRect l="-4663" t="-47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magine 14">
            <a:extLst>
              <a:ext uri="{FF2B5EF4-FFF2-40B4-BE49-F238E27FC236}">
                <a16:creationId xmlns:a16="http://schemas.microsoft.com/office/drawing/2014/main" id="{B499D287-E7D6-0B93-9D93-EA29D12B8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396" y="4968488"/>
            <a:ext cx="2805874" cy="1158831"/>
          </a:xfrm>
          <a:prstGeom prst="rect">
            <a:avLst/>
          </a:prstGeom>
        </p:spPr>
      </p:pic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A6B6C180-8569-EA52-2A43-D6394113EF60}"/>
              </a:ext>
            </a:extLst>
          </p:cNvPr>
          <p:cNvSpPr/>
          <p:nvPr/>
        </p:nvSpPr>
        <p:spPr>
          <a:xfrm rot="5400000">
            <a:off x="5755323" y="3921599"/>
            <a:ext cx="343685" cy="484632"/>
          </a:xfrm>
          <a:prstGeom prst="rightArrow">
            <a:avLst/>
          </a:prstGeom>
          <a:solidFill>
            <a:srgbClr val="C8B67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782AD028-F96C-CE69-807E-F8686677E7A6}"/>
              </a:ext>
            </a:extLst>
          </p:cNvPr>
          <p:cNvSpPr/>
          <p:nvPr/>
        </p:nvSpPr>
        <p:spPr>
          <a:xfrm>
            <a:off x="7662865" y="4650940"/>
            <a:ext cx="343685" cy="484632"/>
          </a:xfrm>
          <a:prstGeom prst="rightArrow">
            <a:avLst/>
          </a:prstGeom>
          <a:solidFill>
            <a:srgbClr val="C8B67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magine 1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2C5F338A-B54A-A872-47C1-BB42E64DD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37" y="4732944"/>
            <a:ext cx="721404" cy="320624"/>
          </a:xfrm>
          <a:prstGeom prst="rect">
            <a:avLst/>
          </a:prstGeom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id="{81D55F2E-C333-EB9B-CD72-0C51B5D6F13B}"/>
              </a:ext>
            </a:extLst>
          </p:cNvPr>
          <p:cNvGrpSpPr/>
          <p:nvPr/>
        </p:nvGrpSpPr>
        <p:grpSpPr>
          <a:xfrm>
            <a:off x="8978770" y="3513989"/>
            <a:ext cx="3002233" cy="2624178"/>
            <a:chOff x="7283349" y="1208833"/>
            <a:chExt cx="5214239" cy="4664765"/>
          </a:xfrm>
        </p:grpSpPr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657342AF-51A9-BDD3-3EE7-39C173706B47}"/>
                </a:ext>
              </a:extLst>
            </p:cNvPr>
            <p:cNvGrpSpPr/>
            <p:nvPr/>
          </p:nvGrpSpPr>
          <p:grpSpPr>
            <a:xfrm>
              <a:off x="7283349" y="1208833"/>
              <a:ext cx="5214239" cy="4664765"/>
              <a:chOff x="7313719" y="2259738"/>
              <a:chExt cx="4016928" cy="3613858"/>
            </a:xfrm>
          </p:grpSpPr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D57EFE16-B860-BB76-7690-4B18EFE33B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956" t="34575" r="69054" b="35827"/>
              <a:stretch/>
            </p:blipFill>
            <p:spPr>
              <a:xfrm>
                <a:off x="7629303" y="2259738"/>
                <a:ext cx="3701344" cy="3497162"/>
              </a:xfrm>
              <a:prstGeom prst="rect">
                <a:avLst/>
              </a:prstGeom>
            </p:spPr>
          </p:pic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7D7C5C9-200B-04F0-BB3A-D397F904AC5F}"/>
                  </a:ext>
                </a:extLst>
              </p:cNvPr>
              <p:cNvSpPr txBox="1"/>
              <p:nvPr/>
            </p:nvSpPr>
            <p:spPr>
              <a:xfrm>
                <a:off x="9396332" y="5504264"/>
                <a:ext cx="3677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I</a:t>
                </a:r>
              </a:p>
            </p:txBody>
          </p: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1E5B90AA-329E-6398-2BC5-FAC1A7951FFF}"/>
                  </a:ext>
                </a:extLst>
              </p:cNvPr>
              <p:cNvSpPr txBox="1"/>
              <p:nvPr/>
            </p:nvSpPr>
            <p:spPr>
              <a:xfrm>
                <a:off x="7313719" y="3569077"/>
                <a:ext cx="3677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</a:t>
                </a:r>
              </a:p>
            </p:txBody>
          </p:sp>
        </p:grp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7355E26B-E53C-78C4-DD1B-65D11D4852B1}"/>
                </a:ext>
              </a:extLst>
            </p:cNvPr>
            <p:cNvSpPr/>
            <p:nvPr/>
          </p:nvSpPr>
          <p:spPr>
            <a:xfrm>
              <a:off x="8702211" y="1354033"/>
              <a:ext cx="2925211" cy="36719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7B7F745F-2C37-A800-D44D-B4F2645FECF0}"/>
                </a:ext>
              </a:extLst>
            </p:cNvPr>
            <p:cNvSpPr/>
            <p:nvPr/>
          </p:nvSpPr>
          <p:spPr>
            <a:xfrm>
              <a:off x="10299417" y="2736496"/>
              <a:ext cx="105833" cy="1094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Immagine 25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BB80ED54-96D0-44CE-DFE1-13A3680BD1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76"/>
          <a:stretch/>
        </p:blipFill>
        <p:spPr>
          <a:xfrm>
            <a:off x="978569" y="2517293"/>
            <a:ext cx="2700570" cy="369332"/>
          </a:xfrm>
          <a:prstGeom prst="rect">
            <a:avLst/>
          </a:prstGeom>
        </p:spPr>
      </p:pic>
      <p:pic>
        <p:nvPicPr>
          <p:cNvPr id="33" name="Immagine 32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A43EBBFB-21D1-19ED-CD7B-82E7CD3954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37"/>
          <a:stretch/>
        </p:blipFill>
        <p:spPr>
          <a:xfrm>
            <a:off x="1097280" y="5497661"/>
            <a:ext cx="2604978" cy="372318"/>
          </a:xfrm>
          <a:prstGeom prst="rect">
            <a:avLst/>
          </a:prstGeom>
        </p:spPr>
      </p:pic>
      <p:sp>
        <p:nvSpPr>
          <p:cNvPr id="34" name="Freccia a destra 33">
            <a:extLst>
              <a:ext uri="{FF2B5EF4-FFF2-40B4-BE49-F238E27FC236}">
                <a16:creationId xmlns:a16="http://schemas.microsoft.com/office/drawing/2014/main" id="{A292C4AA-602D-F69F-BEEC-331EAACFFDE1}"/>
              </a:ext>
            </a:extLst>
          </p:cNvPr>
          <p:cNvSpPr/>
          <p:nvPr/>
        </p:nvSpPr>
        <p:spPr>
          <a:xfrm rot="16200000" flipH="1">
            <a:off x="1875904" y="4758890"/>
            <a:ext cx="369330" cy="458501"/>
          </a:xfrm>
          <a:prstGeom prst="rightArrow">
            <a:avLst/>
          </a:prstGeom>
          <a:solidFill>
            <a:srgbClr val="C8B67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95D8C47-82C7-1C16-68CC-E0ECD276CDDD}"/>
              </a:ext>
            </a:extLst>
          </p:cNvPr>
          <p:cNvSpPr txBox="1"/>
          <p:nvPr/>
        </p:nvSpPr>
        <p:spPr>
          <a:xfrm>
            <a:off x="1400435" y="5223224"/>
            <a:ext cx="1645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Output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signal</a:t>
            </a:r>
          </a:p>
        </p:txBody>
      </p:sp>
      <p:pic>
        <p:nvPicPr>
          <p:cNvPr id="36" name="Immagine 35" descr="Immagine che contiene schermata, diagramma, design&#10;&#10;Descrizione generata automaticamente">
            <a:extLst>
              <a:ext uri="{FF2B5EF4-FFF2-40B4-BE49-F238E27FC236}">
                <a16:creationId xmlns:a16="http://schemas.microsoft.com/office/drawing/2014/main" id="{BBF910B3-3E54-710B-DC47-18BC69169E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97" y="3476449"/>
            <a:ext cx="1871345" cy="100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8" name="Connettore curvo 37">
            <a:extLst>
              <a:ext uri="{FF2B5EF4-FFF2-40B4-BE49-F238E27FC236}">
                <a16:creationId xmlns:a16="http://schemas.microsoft.com/office/drawing/2014/main" id="{852A3C3C-A426-A502-7F2A-095ACFBEACC5}"/>
              </a:ext>
            </a:extLst>
          </p:cNvPr>
          <p:cNvCxnSpPr>
            <a:cxnSpLocks/>
            <a:stCxn id="33" idx="3"/>
            <a:endCxn id="12" idx="1"/>
          </p:cNvCxnSpPr>
          <p:nvPr/>
        </p:nvCxnSpPr>
        <p:spPr>
          <a:xfrm flipV="1">
            <a:off x="3702258" y="3502853"/>
            <a:ext cx="1532339" cy="2180967"/>
          </a:xfrm>
          <a:prstGeom prst="curvedConnector3">
            <a:avLst>
              <a:gd name="adj1" fmla="val 50000"/>
            </a:avLst>
          </a:prstGeom>
          <a:ln w="28575">
            <a:solidFill>
              <a:srgbClr val="7E4C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3F703BCE-12D6-8A9B-E663-806552631D6E}"/>
              </a:ext>
            </a:extLst>
          </p:cNvPr>
          <p:cNvSpPr txBox="1"/>
          <p:nvPr/>
        </p:nvSpPr>
        <p:spPr>
          <a:xfrm rot="18317991">
            <a:off x="3172779" y="3763156"/>
            <a:ext cx="233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Signal manipulation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D3E51F41-A72C-8183-3311-199F1CA19D36}"/>
              </a:ext>
            </a:extLst>
          </p:cNvPr>
          <p:cNvSpPr/>
          <p:nvPr/>
        </p:nvSpPr>
        <p:spPr>
          <a:xfrm>
            <a:off x="1882035" y="5592556"/>
            <a:ext cx="533906" cy="274437"/>
          </a:xfrm>
          <a:prstGeom prst="roundRect">
            <a:avLst/>
          </a:prstGeom>
          <a:solidFill>
            <a:srgbClr val="C8B67C">
              <a:alpha val="45000"/>
            </a:srgbClr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14FB8CD4-8650-A70B-B91F-5B6B734C29DD}"/>
              </a:ext>
            </a:extLst>
          </p:cNvPr>
          <p:cNvSpPr/>
          <p:nvPr/>
        </p:nvSpPr>
        <p:spPr>
          <a:xfrm>
            <a:off x="3408281" y="5545108"/>
            <a:ext cx="274338" cy="369332"/>
          </a:xfrm>
          <a:prstGeom prst="roundRect">
            <a:avLst/>
          </a:prstGeom>
          <a:solidFill>
            <a:srgbClr val="C8B67C">
              <a:alpha val="45000"/>
            </a:srgbClr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75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2" grpId="0"/>
      <p:bldP spid="16" grpId="0" animBg="1"/>
      <p:bldP spid="17" grpId="0" animBg="1"/>
      <p:bldP spid="34" grpId="0" animBg="1"/>
      <p:bldP spid="35" grpId="0"/>
      <p:bldP spid="46" grpId="0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1CD952-4839-00C7-910C-9FE55590F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Results of Readout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9F5582-F773-49B1-881D-B952FB9ED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7E4C59"/>
              </a:buClr>
              <a:buFont typeface="Arial" panose="020B0604020202020204" pitchFamily="34" charset="0"/>
              <a:buChar char="•"/>
            </a:pPr>
            <a:r>
              <a:rPr lang="en-GB" dirty="0"/>
              <a:t> According to the qubit state, the point</a:t>
            </a:r>
            <a:br>
              <a:rPr lang="en-GB" dirty="0"/>
            </a:br>
            <a:r>
              <a:rPr lang="en-GB" dirty="0"/>
              <a:t> will fall in different part of the I-Q plane.</a:t>
            </a:r>
          </a:p>
          <a:p>
            <a:pPr>
              <a:buClr>
                <a:srgbClr val="7E4C59"/>
              </a:buClr>
              <a:buFont typeface="Arial" panose="020B0604020202020204" pitchFamily="34" charset="0"/>
              <a:buChar char="•"/>
            </a:pPr>
            <a:r>
              <a:rPr lang="en-GB" dirty="0"/>
              <a:t> Labelled data:</a:t>
            </a:r>
            <a:br>
              <a:rPr lang="en-GB" dirty="0"/>
            </a:br>
            <a:r>
              <a:rPr lang="en-GB" dirty="0"/>
              <a:t>  Prepared in state 0 (or 1) and immediately  measured.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8BEA334-D75F-B72E-482A-C1CB7564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6383189-E748-D839-A739-02FA894D8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673" y="2178611"/>
            <a:ext cx="4402423" cy="41355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215BEED-81DA-9BED-5B84-9CFCE1A87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8"/>
          <a:stretch/>
        </p:blipFill>
        <p:spPr>
          <a:xfrm>
            <a:off x="10182203" y="2959602"/>
            <a:ext cx="594952" cy="469398"/>
          </a:xfrm>
          <a:prstGeom prst="rect">
            <a:avLst/>
          </a:prstGeom>
        </p:spPr>
      </p:pic>
      <p:pic>
        <p:nvPicPr>
          <p:cNvPr id="12" name="Immagine 1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3A6D7D43-0F28-E316-2881-079D3A20CE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20"/>
          <a:stretch/>
        </p:blipFill>
        <p:spPr>
          <a:xfrm>
            <a:off x="10245933" y="4503232"/>
            <a:ext cx="467492" cy="46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32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E0BAF395-74C1-F80D-1B0E-92E0B345C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476" y="2694022"/>
            <a:ext cx="3778800" cy="35497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4E35D7B1-D0CC-E417-88CE-AE8507BC1109}"/>
              </a:ext>
            </a:extLst>
          </p:cNvPr>
          <p:cNvSpPr/>
          <p:nvPr/>
        </p:nvSpPr>
        <p:spPr>
          <a:xfrm>
            <a:off x="8176154" y="2461475"/>
            <a:ext cx="1883883" cy="411024"/>
          </a:xfrm>
          <a:prstGeom prst="roundRect">
            <a:avLst/>
          </a:prstGeom>
          <a:gradFill>
            <a:gsLst>
              <a:gs pos="0">
                <a:srgbClr val="7E4C59"/>
              </a:gs>
              <a:gs pos="100000">
                <a:srgbClr val="D3B1A7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1CFC49-0C7C-19B0-0C35-C2A2B1C07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Qubit Readout:</a:t>
            </a:r>
            <a:br>
              <a:rPr lang="en-GB" dirty="0"/>
            </a:br>
            <a:r>
              <a:rPr lang="en-GB" sz="4400" dirty="0"/>
              <a:t>Classification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919D37-1646-2A52-4B55-2B79B0FCE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23953"/>
            <a:ext cx="10058400" cy="3845139"/>
          </a:xfrm>
        </p:spPr>
        <p:txBody>
          <a:bodyPr/>
          <a:lstStyle/>
          <a:p>
            <a:pPr marL="0" indent="0">
              <a:buNone/>
            </a:pPr>
            <a:r>
              <a:rPr lang="en-US" i="1" u="sng" dirty="0"/>
              <a:t>How to assign the correct label to each point?</a:t>
            </a:r>
            <a:endParaRPr lang="en-GB" i="1" u="sng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8924C9-34F8-B9B3-6464-EBB71770F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B6407854-CD1F-0EF5-977B-66B2F1A75923}"/>
              </a:ext>
            </a:extLst>
          </p:cNvPr>
          <p:cNvSpPr/>
          <p:nvPr/>
        </p:nvSpPr>
        <p:spPr>
          <a:xfrm>
            <a:off x="5779522" y="3975651"/>
            <a:ext cx="632955" cy="3247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935AFF9-B0BE-58BF-B510-E6F9E5630C03}"/>
              </a:ext>
            </a:extLst>
          </p:cNvPr>
          <p:cNvSpPr txBox="1"/>
          <p:nvPr/>
        </p:nvSpPr>
        <p:spPr>
          <a:xfrm>
            <a:off x="5880830" y="3455946"/>
            <a:ext cx="270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2BA29C2-773B-4CE0-F91D-B955C7AC1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724" y="2690192"/>
            <a:ext cx="3775138" cy="35463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B138CD65-B4F1-59A8-A294-3609EA76F8E4}"/>
              </a:ext>
            </a:extLst>
          </p:cNvPr>
          <p:cNvSpPr/>
          <p:nvPr/>
        </p:nvSpPr>
        <p:spPr>
          <a:xfrm>
            <a:off x="2498949" y="2462325"/>
            <a:ext cx="1883883" cy="411024"/>
          </a:xfrm>
          <a:prstGeom prst="roundRect">
            <a:avLst/>
          </a:prstGeom>
          <a:gradFill>
            <a:gsLst>
              <a:gs pos="0">
                <a:srgbClr val="7E4C59"/>
              </a:gs>
              <a:gs pos="100000">
                <a:srgbClr val="D3B1A7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288610-A8AF-FE59-1056-28836B747CEE}"/>
              </a:ext>
            </a:extLst>
          </p:cNvPr>
          <p:cNvSpPr txBox="1"/>
          <p:nvPr/>
        </p:nvSpPr>
        <p:spPr>
          <a:xfrm>
            <a:off x="2577947" y="2504017"/>
            <a:ext cx="188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Unlabelled data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149B37F-33EB-A8D3-DF7F-4263117F0B4B}"/>
              </a:ext>
            </a:extLst>
          </p:cNvPr>
          <p:cNvSpPr txBox="1"/>
          <p:nvPr/>
        </p:nvSpPr>
        <p:spPr>
          <a:xfrm>
            <a:off x="8478022" y="2482321"/>
            <a:ext cx="1558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Labelled data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1D9FBE-FBED-9E90-AE1E-404B49FBA9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8"/>
          <a:stretch/>
        </p:blipFill>
        <p:spPr>
          <a:xfrm>
            <a:off x="10109550" y="3265506"/>
            <a:ext cx="594952" cy="469398"/>
          </a:xfrm>
          <a:prstGeom prst="rect">
            <a:avLst/>
          </a:prstGeom>
        </p:spPr>
      </p:pic>
      <p:pic>
        <p:nvPicPr>
          <p:cNvPr id="15" name="Immagine 14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2522DC61-F895-60D3-4375-98BE74A945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20"/>
          <a:stretch/>
        </p:blipFill>
        <p:spPr>
          <a:xfrm>
            <a:off x="10173280" y="4809136"/>
            <a:ext cx="467492" cy="46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89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1CFC49-0C7C-19B0-0C35-C2A2B1C07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Qubit Readout:</a:t>
            </a:r>
            <a:br>
              <a:rPr lang="en-GB" dirty="0"/>
            </a:br>
            <a:r>
              <a:rPr lang="en-GB" sz="4400" dirty="0"/>
              <a:t>Classification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919D37-1646-2A52-4B55-2B79B0FCE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u="sng" dirty="0"/>
              <a:t>How to assign the correct label to each point?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i="1" dirty="0"/>
              <a:t> </a:t>
            </a:r>
            <a:r>
              <a:rPr lang="en-US" b="1" dirty="0"/>
              <a:t>Dataset</a:t>
            </a:r>
            <a:r>
              <a:rPr lang="en-US" b="1" i="1" dirty="0"/>
              <a:t>:</a:t>
            </a:r>
          </a:p>
          <a:p>
            <a:pPr marL="201168" lvl="1" indent="0">
              <a:buNone/>
            </a:pPr>
            <a:r>
              <a:rPr lang="en-US" dirty="0"/>
              <a:t>Prepare many times each state and measure it immediately </a:t>
            </a:r>
          </a:p>
          <a:p>
            <a:pPr marL="0" indent="0">
              <a:buNone/>
            </a:pPr>
            <a:endParaRPr lang="en-US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 Methods :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US" dirty="0"/>
              <a:t>Gaussian Mixture models 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US" dirty="0"/>
              <a:t>Neural Networks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GB" b="1" dirty="0"/>
              <a:t>Neural Network with Autoencoder-type Pre-training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8924C9-34F8-B9B3-6464-EBB71770F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870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1_Retrospect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696</Words>
  <Application>Microsoft Office PowerPoint</Application>
  <PresentationFormat>Widescreen</PresentationFormat>
  <Paragraphs>164</Paragraphs>
  <Slides>22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(Titoli)</vt:lpstr>
      <vt:lpstr>Calibri Light</vt:lpstr>
      <vt:lpstr>Cambria Math</vt:lpstr>
      <vt:lpstr>CMR10</vt:lpstr>
      <vt:lpstr>SourceSansPro-Light</vt:lpstr>
      <vt:lpstr>Times New Roman</vt:lpstr>
      <vt:lpstr>RetrospectVTI</vt:lpstr>
      <vt:lpstr>1_RetrospectVTI</vt:lpstr>
      <vt:lpstr>Improving Qubit Readout with Autoencoders</vt:lpstr>
      <vt:lpstr>Outline</vt:lpstr>
      <vt:lpstr>Qubit – Cavity system</vt:lpstr>
      <vt:lpstr>Dispersive Regime</vt:lpstr>
      <vt:lpstr>Dispersive Qubit Readout</vt:lpstr>
      <vt:lpstr>Dispersive Qubit Readout</vt:lpstr>
      <vt:lpstr>Results of Readout</vt:lpstr>
      <vt:lpstr>Qubit Readout: Classification</vt:lpstr>
      <vt:lpstr>Qubit Readout: Classification</vt:lpstr>
      <vt:lpstr>Readout Classification: 1. Gaussian Mixture Model (GMM)</vt:lpstr>
      <vt:lpstr>Qubit Readout:  Demodulation</vt:lpstr>
      <vt:lpstr>Readout Classification: 2. Feed-Forward Neural Network (FFNN)</vt:lpstr>
      <vt:lpstr>Readout Classification: Feed-Forward Neural Network (FFNN)</vt:lpstr>
      <vt:lpstr>Readout Classification: 3. Autoencoder-type Pre-training Neural Network (PreTraNN) </vt:lpstr>
      <vt:lpstr>Readout Classification: 3. Autoencoder-type Pre-training Neural Network (PreTraNN) </vt:lpstr>
      <vt:lpstr>Qubit Readout: 3. Autoencoder-type Pre-training Neural Network </vt:lpstr>
      <vt:lpstr>Qubit Readout: 3. Autoencoder-type Pre-training Neural Network </vt:lpstr>
      <vt:lpstr>Qubit Readout: Summary</vt:lpstr>
      <vt:lpstr>Classification accuracy: Measurement duration</vt:lpstr>
      <vt:lpstr>Classification accuracy: Distributions</vt:lpstr>
      <vt:lpstr>Conclusions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Enhancing Qubit Readout with Autoencoders</dc:title>
  <dc:creator>Luchi, Piero</dc:creator>
  <cp:lastModifiedBy>Luchi, Piero</cp:lastModifiedBy>
  <cp:revision>55</cp:revision>
  <dcterms:created xsi:type="dcterms:W3CDTF">2023-07-19T14:13:11Z</dcterms:created>
  <dcterms:modified xsi:type="dcterms:W3CDTF">2023-09-08T06:47:57Z</dcterms:modified>
</cp:coreProperties>
</file>