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87" r:id="rId4"/>
    <p:sldId id="261" r:id="rId5"/>
    <p:sldId id="327" r:id="rId6"/>
    <p:sldId id="328" r:id="rId7"/>
    <p:sldId id="329" r:id="rId8"/>
    <p:sldId id="330" r:id="rId9"/>
    <p:sldId id="331" r:id="rId10"/>
    <p:sldId id="262" r:id="rId11"/>
    <p:sldId id="290" r:id="rId12"/>
    <p:sldId id="291" r:id="rId13"/>
    <p:sldId id="348" r:id="rId14"/>
    <p:sldId id="335" r:id="rId15"/>
    <p:sldId id="336" r:id="rId16"/>
    <p:sldId id="337" r:id="rId17"/>
    <p:sldId id="338" r:id="rId18"/>
    <p:sldId id="260" r:id="rId19"/>
    <p:sldId id="270" r:id="rId20"/>
    <p:sldId id="293" r:id="rId21"/>
    <p:sldId id="266" r:id="rId22"/>
    <p:sldId id="268" r:id="rId23"/>
    <p:sldId id="276" r:id="rId24"/>
    <p:sldId id="279" r:id="rId25"/>
    <p:sldId id="281" r:id="rId26"/>
    <p:sldId id="280" r:id="rId27"/>
    <p:sldId id="282" r:id="rId28"/>
    <p:sldId id="283" r:id="rId29"/>
    <p:sldId id="284" r:id="rId30"/>
    <p:sldId id="347" r:id="rId31"/>
    <p:sldId id="295" r:id="rId32"/>
    <p:sldId id="296" r:id="rId33"/>
    <p:sldId id="298" r:id="rId34"/>
    <p:sldId id="299" r:id="rId35"/>
    <p:sldId id="316" r:id="rId36"/>
    <p:sldId id="339" r:id="rId37"/>
    <p:sldId id="317" r:id="rId38"/>
    <p:sldId id="342" r:id="rId39"/>
    <p:sldId id="319" r:id="rId40"/>
    <p:sldId id="320" r:id="rId41"/>
    <p:sldId id="343" r:id="rId42"/>
    <p:sldId id="322" r:id="rId43"/>
    <p:sldId id="325" r:id="rId44"/>
    <p:sldId id="344" r:id="rId45"/>
    <p:sldId id="345" r:id="rId46"/>
    <p:sldId id="346" r:id="rId47"/>
    <p:sldId id="286" r:id="rId48"/>
    <p:sldId id="288" r:id="rId49"/>
    <p:sldId id="28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E9BA7-1FBC-48EF-A462-2888814DC89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D3BC26-AC04-4695-9F07-B729E85B4CBC}">
      <dgm:prSet/>
      <dgm:spPr/>
      <dgm:t>
        <a:bodyPr/>
        <a:lstStyle/>
        <a:p>
          <a:r>
            <a:rPr lang="en-US" dirty="0"/>
            <a:t>Motivation</a:t>
          </a:r>
        </a:p>
      </dgm:t>
    </dgm:pt>
    <dgm:pt modelId="{5FFB2B79-28F7-4BF6-9986-FB0A5545E1D6}" type="parTrans" cxnId="{5D9A6DEB-C8D4-4410-B396-84BBFD0608F3}">
      <dgm:prSet/>
      <dgm:spPr/>
      <dgm:t>
        <a:bodyPr/>
        <a:lstStyle/>
        <a:p>
          <a:endParaRPr lang="en-US"/>
        </a:p>
      </dgm:t>
    </dgm:pt>
    <dgm:pt modelId="{36F2C746-0A0D-411D-A7A5-A994B513CA8F}" type="sibTrans" cxnId="{5D9A6DEB-C8D4-4410-B396-84BBFD0608F3}">
      <dgm:prSet/>
      <dgm:spPr/>
      <dgm:t>
        <a:bodyPr/>
        <a:lstStyle/>
        <a:p>
          <a:endParaRPr lang="en-US"/>
        </a:p>
      </dgm:t>
    </dgm:pt>
    <dgm:pt modelId="{93731C1E-CC1F-458F-A2BE-0E6F02DBA34C}">
      <dgm:prSet/>
      <dgm:spPr/>
      <dgm:t>
        <a:bodyPr/>
        <a:lstStyle/>
        <a:p>
          <a:r>
            <a:rPr lang="en-US" dirty="0"/>
            <a:t>Flow model</a:t>
          </a:r>
        </a:p>
      </dgm:t>
    </dgm:pt>
    <dgm:pt modelId="{CF81EC80-09F1-445D-98F1-6DFE8E5942DC}" type="parTrans" cxnId="{8A8C1D20-C5CE-4789-BF4C-5F71B50092E0}">
      <dgm:prSet/>
      <dgm:spPr/>
      <dgm:t>
        <a:bodyPr/>
        <a:lstStyle/>
        <a:p>
          <a:endParaRPr lang="en-US"/>
        </a:p>
      </dgm:t>
    </dgm:pt>
    <dgm:pt modelId="{FEC5AEE0-6EB8-44A5-ACB6-2E70B5371011}" type="sibTrans" cxnId="{8A8C1D20-C5CE-4789-BF4C-5F71B50092E0}">
      <dgm:prSet/>
      <dgm:spPr/>
      <dgm:t>
        <a:bodyPr/>
        <a:lstStyle/>
        <a:p>
          <a:endParaRPr lang="en-US"/>
        </a:p>
      </dgm:t>
    </dgm:pt>
    <dgm:pt modelId="{ABA03D06-FFA4-47F8-978E-7A544011DF87}">
      <dgm:prSet/>
      <dgm:spPr/>
      <dgm:t>
        <a:bodyPr/>
        <a:lstStyle/>
        <a:p>
          <a:r>
            <a:rPr lang="en-US" dirty="0"/>
            <a:t>Importance sampling</a:t>
          </a:r>
        </a:p>
      </dgm:t>
    </dgm:pt>
    <dgm:pt modelId="{13EAC835-377F-4D19-AF7E-018E14D83AD5}" type="parTrans" cxnId="{585CF32D-5C55-4300-8D6B-F008700D43D9}">
      <dgm:prSet/>
      <dgm:spPr/>
      <dgm:t>
        <a:bodyPr/>
        <a:lstStyle/>
        <a:p>
          <a:endParaRPr lang="en-US"/>
        </a:p>
      </dgm:t>
    </dgm:pt>
    <dgm:pt modelId="{D83C22C7-3BAD-4E1B-AC1F-CE9DC772CC00}" type="sibTrans" cxnId="{585CF32D-5C55-4300-8D6B-F008700D43D9}">
      <dgm:prSet/>
      <dgm:spPr/>
      <dgm:t>
        <a:bodyPr/>
        <a:lstStyle/>
        <a:p>
          <a:endParaRPr lang="en-US"/>
        </a:p>
      </dgm:t>
    </dgm:pt>
    <dgm:pt modelId="{4B41EC3E-F448-40FE-9666-D4AAD07CCA05}">
      <dgm:prSet/>
      <dgm:spPr/>
      <dgm:t>
        <a:bodyPr/>
        <a:lstStyle/>
        <a:p>
          <a:r>
            <a:rPr lang="en-US" dirty="0"/>
            <a:t>Nuclear potential modeling</a:t>
          </a:r>
        </a:p>
      </dgm:t>
    </dgm:pt>
    <dgm:pt modelId="{913F23F6-0FB3-4691-95AE-F7D34CF9D80C}" type="parTrans" cxnId="{40B0596F-6D43-423D-845A-1C08CD145AEF}">
      <dgm:prSet/>
      <dgm:spPr/>
      <dgm:t>
        <a:bodyPr/>
        <a:lstStyle/>
        <a:p>
          <a:endParaRPr lang="en-US"/>
        </a:p>
      </dgm:t>
    </dgm:pt>
    <dgm:pt modelId="{08224359-9AC9-4EFB-8263-F548F59AE437}" type="sibTrans" cxnId="{40B0596F-6D43-423D-845A-1C08CD145AEF}">
      <dgm:prSet/>
      <dgm:spPr/>
      <dgm:t>
        <a:bodyPr/>
        <a:lstStyle/>
        <a:p>
          <a:endParaRPr lang="en-US"/>
        </a:p>
      </dgm:t>
    </dgm:pt>
    <dgm:pt modelId="{EA9F057E-1889-4C4C-9BDE-0E7A4AA6A1E2}">
      <dgm:prSet/>
      <dgm:spPr/>
      <dgm:t>
        <a:bodyPr/>
        <a:lstStyle/>
        <a:p>
          <a:r>
            <a:rPr lang="en-US" altLang="zh-CN" dirty="0"/>
            <a:t>S</a:t>
          </a:r>
          <a:r>
            <a:rPr lang="en-US" dirty="0"/>
            <a:t>ummary</a:t>
          </a:r>
        </a:p>
      </dgm:t>
    </dgm:pt>
    <dgm:pt modelId="{17359EAC-910F-4B3C-81DC-496A629A10B1}" type="parTrans" cxnId="{E579A51D-20DB-4A52-A1D0-8DE12AE25892}">
      <dgm:prSet/>
      <dgm:spPr/>
      <dgm:t>
        <a:bodyPr/>
        <a:lstStyle/>
        <a:p>
          <a:endParaRPr lang="en-US"/>
        </a:p>
      </dgm:t>
    </dgm:pt>
    <dgm:pt modelId="{DB3BF8DA-728D-483C-9FC9-237E1EA8729B}" type="sibTrans" cxnId="{E579A51D-20DB-4A52-A1D0-8DE12AE25892}">
      <dgm:prSet/>
      <dgm:spPr/>
      <dgm:t>
        <a:bodyPr/>
        <a:lstStyle/>
        <a:p>
          <a:endParaRPr lang="en-US"/>
        </a:p>
      </dgm:t>
    </dgm:pt>
    <dgm:pt modelId="{539A61D7-41F2-4727-B9DD-24D125D7440F}" type="pres">
      <dgm:prSet presAssocID="{E57E9BA7-1FBC-48EF-A462-2888814DC890}" presName="outerComposite" presStyleCnt="0">
        <dgm:presLayoutVars>
          <dgm:chMax val="5"/>
          <dgm:dir/>
          <dgm:resizeHandles val="exact"/>
        </dgm:presLayoutVars>
      </dgm:prSet>
      <dgm:spPr/>
    </dgm:pt>
    <dgm:pt modelId="{5FA4AF78-1F5A-452D-B3B2-D41962DB5FB5}" type="pres">
      <dgm:prSet presAssocID="{E57E9BA7-1FBC-48EF-A462-2888814DC890}" presName="dummyMaxCanvas" presStyleCnt="0">
        <dgm:presLayoutVars/>
      </dgm:prSet>
      <dgm:spPr/>
    </dgm:pt>
    <dgm:pt modelId="{6FD87D14-184C-4E70-A13E-377C6B596875}" type="pres">
      <dgm:prSet presAssocID="{E57E9BA7-1FBC-48EF-A462-2888814DC890}" presName="FiveNodes_1" presStyleLbl="node1" presStyleIdx="0" presStyleCnt="5">
        <dgm:presLayoutVars>
          <dgm:bulletEnabled val="1"/>
        </dgm:presLayoutVars>
      </dgm:prSet>
      <dgm:spPr/>
    </dgm:pt>
    <dgm:pt modelId="{135392DC-94F0-47D3-9799-518CEC93DDB2}" type="pres">
      <dgm:prSet presAssocID="{E57E9BA7-1FBC-48EF-A462-2888814DC890}" presName="FiveNodes_2" presStyleLbl="node1" presStyleIdx="1" presStyleCnt="5">
        <dgm:presLayoutVars>
          <dgm:bulletEnabled val="1"/>
        </dgm:presLayoutVars>
      </dgm:prSet>
      <dgm:spPr/>
    </dgm:pt>
    <dgm:pt modelId="{EBF59E0A-409F-4C0D-BDB3-E42ECB247DE6}" type="pres">
      <dgm:prSet presAssocID="{E57E9BA7-1FBC-48EF-A462-2888814DC890}" presName="FiveNodes_3" presStyleLbl="node1" presStyleIdx="2" presStyleCnt="5">
        <dgm:presLayoutVars>
          <dgm:bulletEnabled val="1"/>
        </dgm:presLayoutVars>
      </dgm:prSet>
      <dgm:spPr/>
    </dgm:pt>
    <dgm:pt modelId="{FF352782-DA4F-4F66-BEF7-CE5FFE57485C}" type="pres">
      <dgm:prSet presAssocID="{E57E9BA7-1FBC-48EF-A462-2888814DC890}" presName="FiveNodes_4" presStyleLbl="node1" presStyleIdx="3" presStyleCnt="5">
        <dgm:presLayoutVars>
          <dgm:bulletEnabled val="1"/>
        </dgm:presLayoutVars>
      </dgm:prSet>
      <dgm:spPr/>
    </dgm:pt>
    <dgm:pt modelId="{F78F3F13-5DCC-4F13-9777-764772C6BF88}" type="pres">
      <dgm:prSet presAssocID="{E57E9BA7-1FBC-48EF-A462-2888814DC890}" presName="FiveNodes_5" presStyleLbl="node1" presStyleIdx="4" presStyleCnt="5">
        <dgm:presLayoutVars>
          <dgm:bulletEnabled val="1"/>
        </dgm:presLayoutVars>
      </dgm:prSet>
      <dgm:spPr/>
    </dgm:pt>
    <dgm:pt modelId="{9856751C-E795-4D20-80FC-4DF28174A542}" type="pres">
      <dgm:prSet presAssocID="{E57E9BA7-1FBC-48EF-A462-2888814DC890}" presName="FiveConn_1-2" presStyleLbl="fgAccFollowNode1" presStyleIdx="0" presStyleCnt="4">
        <dgm:presLayoutVars>
          <dgm:bulletEnabled val="1"/>
        </dgm:presLayoutVars>
      </dgm:prSet>
      <dgm:spPr/>
    </dgm:pt>
    <dgm:pt modelId="{75999329-A5AF-4F3D-8C8D-C8C93DC7B003}" type="pres">
      <dgm:prSet presAssocID="{E57E9BA7-1FBC-48EF-A462-2888814DC890}" presName="FiveConn_2-3" presStyleLbl="fgAccFollowNode1" presStyleIdx="1" presStyleCnt="4">
        <dgm:presLayoutVars>
          <dgm:bulletEnabled val="1"/>
        </dgm:presLayoutVars>
      </dgm:prSet>
      <dgm:spPr/>
    </dgm:pt>
    <dgm:pt modelId="{BA2AD9F3-21A3-4760-9780-1443486214A4}" type="pres">
      <dgm:prSet presAssocID="{E57E9BA7-1FBC-48EF-A462-2888814DC890}" presName="FiveConn_3-4" presStyleLbl="fgAccFollowNode1" presStyleIdx="2" presStyleCnt="4">
        <dgm:presLayoutVars>
          <dgm:bulletEnabled val="1"/>
        </dgm:presLayoutVars>
      </dgm:prSet>
      <dgm:spPr/>
    </dgm:pt>
    <dgm:pt modelId="{051E35EF-7E90-44D8-8293-417767951E4D}" type="pres">
      <dgm:prSet presAssocID="{E57E9BA7-1FBC-48EF-A462-2888814DC890}" presName="FiveConn_4-5" presStyleLbl="fgAccFollowNode1" presStyleIdx="3" presStyleCnt="4">
        <dgm:presLayoutVars>
          <dgm:bulletEnabled val="1"/>
        </dgm:presLayoutVars>
      </dgm:prSet>
      <dgm:spPr/>
    </dgm:pt>
    <dgm:pt modelId="{ABD56928-D66D-4136-BE22-BC318D6023EA}" type="pres">
      <dgm:prSet presAssocID="{E57E9BA7-1FBC-48EF-A462-2888814DC890}" presName="FiveNodes_1_text" presStyleLbl="node1" presStyleIdx="4" presStyleCnt="5">
        <dgm:presLayoutVars>
          <dgm:bulletEnabled val="1"/>
        </dgm:presLayoutVars>
      </dgm:prSet>
      <dgm:spPr/>
    </dgm:pt>
    <dgm:pt modelId="{F9DB7072-2C49-4BF9-93B2-ED676811D5A4}" type="pres">
      <dgm:prSet presAssocID="{E57E9BA7-1FBC-48EF-A462-2888814DC890}" presName="FiveNodes_2_text" presStyleLbl="node1" presStyleIdx="4" presStyleCnt="5">
        <dgm:presLayoutVars>
          <dgm:bulletEnabled val="1"/>
        </dgm:presLayoutVars>
      </dgm:prSet>
      <dgm:spPr/>
    </dgm:pt>
    <dgm:pt modelId="{F1031E48-D44B-452D-BC87-8326D960C410}" type="pres">
      <dgm:prSet presAssocID="{E57E9BA7-1FBC-48EF-A462-2888814DC890}" presName="FiveNodes_3_text" presStyleLbl="node1" presStyleIdx="4" presStyleCnt="5">
        <dgm:presLayoutVars>
          <dgm:bulletEnabled val="1"/>
        </dgm:presLayoutVars>
      </dgm:prSet>
      <dgm:spPr/>
    </dgm:pt>
    <dgm:pt modelId="{3C58C985-8A9A-47B3-81CC-BC5750957B76}" type="pres">
      <dgm:prSet presAssocID="{E57E9BA7-1FBC-48EF-A462-2888814DC890}" presName="FiveNodes_4_text" presStyleLbl="node1" presStyleIdx="4" presStyleCnt="5">
        <dgm:presLayoutVars>
          <dgm:bulletEnabled val="1"/>
        </dgm:presLayoutVars>
      </dgm:prSet>
      <dgm:spPr/>
    </dgm:pt>
    <dgm:pt modelId="{A3883FAD-8DB8-45B6-BCCA-3BBF8BCE761A}" type="pres">
      <dgm:prSet presAssocID="{E57E9BA7-1FBC-48EF-A462-2888814DC89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B55E204-714D-439F-8098-864BB1BA514C}" type="presOf" srcId="{ABA03D06-FFA4-47F8-978E-7A544011DF87}" destId="{EBF59E0A-409F-4C0D-BDB3-E42ECB247DE6}" srcOrd="0" destOrd="0" presId="urn:microsoft.com/office/officeart/2005/8/layout/vProcess5"/>
    <dgm:cxn modelId="{E579A51D-20DB-4A52-A1D0-8DE12AE25892}" srcId="{E57E9BA7-1FBC-48EF-A462-2888814DC890}" destId="{EA9F057E-1889-4C4C-9BDE-0E7A4AA6A1E2}" srcOrd="4" destOrd="0" parTransId="{17359EAC-910F-4B3C-81DC-496A629A10B1}" sibTransId="{DB3BF8DA-728D-483C-9FC9-237E1EA8729B}"/>
    <dgm:cxn modelId="{8A8C1D20-C5CE-4789-BF4C-5F71B50092E0}" srcId="{E57E9BA7-1FBC-48EF-A462-2888814DC890}" destId="{93731C1E-CC1F-458F-A2BE-0E6F02DBA34C}" srcOrd="1" destOrd="0" parTransId="{CF81EC80-09F1-445D-98F1-6DFE8E5942DC}" sibTransId="{FEC5AEE0-6EB8-44A5-ACB6-2E70B5371011}"/>
    <dgm:cxn modelId="{A2519C22-BFE3-416F-AB40-14C6D5FC22C2}" type="presOf" srcId="{08224359-9AC9-4EFB-8263-F548F59AE437}" destId="{051E35EF-7E90-44D8-8293-417767951E4D}" srcOrd="0" destOrd="0" presId="urn:microsoft.com/office/officeart/2005/8/layout/vProcess5"/>
    <dgm:cxn modelId="{585CF32D-5C55-4300-8D6B-F008700D43D9}" srcId="{E57E9BA7-1FBC-48EF-A462-2888814DC890}" destId="{ABA03D06-FFA4-47F8-978E-7A544011DF87}" srcOrd="2" destOrd="0" parTransId="{13EAC835-377F-4D19-AF7E-018E14D83AD5}" sibTransId="{D83C22C7-3BAD-4E1B-AC1F-CE9DC772CC00}"/>
    <dgm:cxn modelId="{1EFD593D-EE14-4330-854D-E20DFC4875F2}" type="presOf" srcId="{46D3BC26-AC04-4695-9F07-B729E85B4CBC}" destId="{6FD87D14-184C-4E70-A13E-377C6B596875}" srcOrd="0" destOrd="0" presId="urn:microsoft.com/office/officeart/2005/8/layout/vProcess5"/>
    <dgm:cxn modelId="{40B0596F-6D43-423D-845A-1C08CD145AEF}" srcId="{E57E9BA7-1FBC-48EF-A462-2888814DC890}" destId="{4B41EC3E-F448-40FE-9666-D4AAD07CCA05}" srcOrd="3" destOrd="0" parTransId="{913F23F6-0FB3-4691-95AE-F7D34CF9D80C}" sibTransId="{08224359-9AC9-4EFB-8263-F548F59AE437}"/>
    <dgm:cxn modelId="{DFAC577D-49B8-4EB5-9D4A-E3EC7B02E221}" type="presOf" srcId="{36F2C746-0A0D-411D-A7A5-A994B513CA8F}" destId="{9856751C-E795-4D20-80FC-4DF28174A542}" srcOrd="0" destOrd="0" presId="urn:microsoft.com/office/officeart/2005/8/layout/vProcess5"/>
    <dgm:cxn modelId="{F4164B83-F228-467A-A4FD-0D6D356DA3F6}" type="presOf" srcId="{4B41EC3E-F448-40FE-9666-D4AAD07CCA05}" destId="{3C58C985-8A9A-47B3-81CC-BC5750957B76}" srcOrd="1" destOrd="0" presId="urn:microsoft.com/office/officeart/2005/8/layout/vProcess5"/>
    <dgm:cxn modelId="{9C24148E-1823-4038-BC6A-651AFF309213}" type="presOf" srcId="{EA9F057E-1889-4C4C-9BDE-0E7A4AA6A1E2}" destId="{A3883FAD-8DB8-45B6-BCCA-3BBF8BCE761A}" srcOrd="1" destOrd="0" presId="urn:microsoft.com/office/officeart/2005/8/layout/vProcess5"/>
    <dgm:cxn modelId="{662D889A-E87B-49A0-8382-7DAD3D7423D7}" type="presOf" srcId="{93731C1E-CC1F-458F-A2BE-0E6F02DBA34C}" destId="{F9DB7072-2C49-4BF9-93B2-ED676811D5A4}" srcOrd="1" destOrd="0" presId="urn:microsoft.com/office/officeart/2005/8/layout/vProcess5"/>
    <dgm:cxn modelId="{8CF446A0-0FA3-4EE2-AFBA-8979CA981C85}" type="presOf" srcId="{93731C1E-CC1F-458F-A2BE-0E6F02DBA34C}" destId="{135392DC-94F0-47D3-9799-518CEC93DDB2}" srcOrd="0" destOrd="0" presId="urn:microsoft.com/office/officeart/2005/8/layout/vProcess5"/>
    <dgm:cxn modelId="{9B72E4B2-8C65-4D3D-A7B8-5C52EBCFF41E}" type="presOf" srcId="{4B41EC3E-F448-40FE-9666-D4AAD07CCA05}" destId="{FF352782-DA4F-4F66-BEF7-CE5FFE57485C}" srcOrd="0" destOrd="0" presId="urn:microsoft.com/office/officeart/2005/8/layout/vProcess5"/>
    <dgm:cxn modelId="{C86E97C4-6272-4866-9BF4-37CB2F484406}" type="presOf" srcId="{EA9F057E-1889-4C4C-9BDE-0E7A4AA6A1E2}" destId="{F78F3F13-5DCC-4F13-9777-764772C6BF88}" srcOrd="0" destOrd="0" presId="urn:microsoft.com/office/officeart/2005/8/layout/vProcess5"/>
    <dgm:cxn modelId="{372496E1-9B9C-4D46-80E9-E7771F6CE772}" type="presOf" srcId="{ABA03D06-FFA4-47F8-978E-7A544011DF87}" destId="{F1031E48-D44B-452D-BC87-8326D960C410}" srcOrd="1" destOrd="0" presId="urn:microsoft.com/office/officeart/2005/8/layout/vProcess5"/>
    <dgm:cxn modelId="{5D9A6DEB-C8D4-4410-B396-84BBFD0608F3}" srcId="{E57E9BA7-1FBC-48EF-A462-2888814DC890}" destId="{46D3BC26-AC04-4695-9F07-B729E85B4CBC}" srcOrd="0" destOrd="0" parTransId="{5FFB2B79-28F7-4BF6-9986-FB0A5545E1D6}" sibTransId="{36F2C746-0A0D-411D-A7A5-A994B513CA8F}"/>
    <dgm:cxn modelId="{B08D8CED-3208-4A9E-B907-94C3F9D30855}" type="presOf" srcId="{E57E9BA7-1FBC-48EF-A462-2888814DC890}" destId="{539A61D7-41F2-4727-B9DD-24D125D7440F}" srcOrd="0" destOrd="0" presId="urn:microsoft.com/office/officeart/2005/8/layout/vProcess5"/>
    <dgm:cxn modelId="{77F3C3F7-11C6-4FBE-AD77-09449266E4F4}" type="presOf" srcId="{FEC5AEE0-6EB8-44A5-ACB6-2E70B5371011}" destId="{75999329-A5AF-4F3D-8C8D-C8C93DC7B003}" srcOrd="0" destOrd="0" presId="urn:microsoft.com/office/officeart/2005/8/layout/vProcess5"/>
    <dgm:cxn modelId="{3A140FFF-10A2-42BB-88B2-006B083A6CB8}" type="presOf" srcId="{D83C22C7-3BAD-4E1B-AC1F-CE9DC772CC00}" destId="{BA2AD9F3-21A3-4760-9780-1443486214A4}" srcOrd="0" destOrd="0" presId="urn:microsoft.com/office/officeart/2005/8/layout/vProcess5"/>
    <dgm:cxn modelId="{26E6A5FF-9BBD-49F2-87FF-9F5EAB1C1A85}" type="presOf" srcId="{46D3BC26-AC04-4695-9F07-B729E85B4CBC}" destId="{ABD56928-D66D-4136-BE22-BC318D6023EA}" srcOrd="1" destOrd="0" presId="urn:microsoft.com/office/officeart/2005/8/layout/vProcess5"/>
    <dgm:cxn modelId="{550B9357-9902-4CA6-9958-AC96CCC45F40}" type="presParOf" srcId="{539A61D7-41F2-4727-B9DD-24D125D7440F}" destId="{5FA4AF78-1F5A-452D-B3B2-D41962DB5FB5}" srcOrd="0" destOrd="0" presId="urn:microsoft.com/office/officeart/2005/8/layout/vProcess5"/>
    <dgm:cxn modelId="{4F96B4E5-E8F2-4A70-ADE1-E7AF4545439E}" type="presParOf" srcId="{539A61D7-41F2-4727-B9DD-24D125D7440F}" destId="{6FD87D14-184C-4E70-A13E-377C6B596875}" srcOrd="1" destOrd="0" presId="urn:microsoft.com/office/officeart/2005/8/layout/vProcess5"/>
    <dgm:cxn modelId="{BE167565-5A2F-4468-B113-523A7304B323}" type="presParOf" srcId="{539A61D7-41F2-4727-B9DD-24D125D7440F}" destId="{135392DC-94F0-47D3-9799-518CEC93DDB2}" srcOrd="2" destOrd="0" presId="urn:microsoft.com/office/officeart/2005/8/layout/vProcess5"/>
    <dgm:cxn modelId="{8015BC9A-62DA-45A7-B024-70A38FAA8EAC}" type="presParOf" srcId="{539A61D7-41F2-4727-B9DD-24D125D7440F}" destId="{EBF59E0A-409F-4C0D-BDB3-E42ECB247DE6}" srcOrd="3" destOrd="0" presId="urn:microsoft.com/office/officeart/2005/8/layout/vProcess5"/>
    <dgm:cxn modelId="{2FC77E2E-F430-48F5-BE5A-704C1E147CB6}" type="presParOf" srcId="{539A61D7-41F2-4727-B9DD-24D125D7440F}" destId="{FF352782-DA4F-4F66-BEF7-CE5FFE57485C}" srcOrd="4" destOrd="0" presId="urn:microsoft.com/office/officeart/2005/8/layout/vProcess5"/>
    <dgm:cxn modelId="{61C2DF2D-947E-4EF2-BA77-41228B538B55}" type="presParOf" srcId="{539A61D7-41F2-4727-B9DD-24D125D7440F}" destId="{F78F3F13-5DCC-4F13-9777-764772C6BF88}" srcOrd="5" destOrd="0" presId="urn:microsoft.com/office/officeart/2005/8/layout/vProcess5"/>
    <dgm:cxn modelId="{D81085B8-3BC9-4F0F-8599-653EE46DDE86}" type="presParOf" srcId="{539A61D7-41F2-4727-B9DD-24D125D7440F}" destId="{9856751C-E795-4D20-80FC-4DF28174A542}" srcOrd="6" destOrd="0" presId="urn:microsoft.com/office/officeart/2005/8/layout/vProcess5"/>
    <dgm:cxn modelId="{03A28CC5-8F39-4D21-A943-4D38751A1DBF}" type="presParOf" srcId="{539A61D7-41F2-4727-B9DD-24D125D7440F}" destId="{75999329-A5AF-4F3D-8C8D-C8C93DC7B003}" srcOrd="7" destOrd="0" presId="urn:microsoft.com/office/officeart/2005/8/layout/vProcess5"/>
    <dgm:cxn modelId="{71D19F88-7A0A-44B6-A853-4587CF404667}" type="presParOf" srcId="{539A61D7-41F2-4727-B9DD-24D125D7440F}" destId="{BA2AD9F3-21A3-4760-9780-1443486214A4}" srcOrd="8" destOrd="0" presId="urn:microsoft.com/office/officeart/2005/8/layout/vProcess5"/>
    <dgm:cxn modelId="{35DE26DF-2B3A-45C4-B378-0B1A9652EE26}" type="presParOf" srcId="{539A61D7-41F2-4727-B9DD-24D125D7440F}" destId="{051E35EF-7E90-44D8-8293-417767951E4D}" srcOrd="9" destOrd="0" presId="urn:microsoft.com/office/officeart/2005/8/layout/vProcess5"/>
    <dgm:cxn modelId="{5C1F8149-E2EB-4CF3-B310-5CA083C5A461}" type="presParOf" srcId="{539A61D7-41F2-4727-B9DD-24D125D7440F}" destId="{ABD56928-D66D-4136-BE22-BC318D6023EA}" srcOrd="10" destOrd="0" presId="urn:microsoft.com/office/officeart/2005/8/layout/vProcess5"/>
    <dgm:cxn modelId="{684E37DF-4472-4B11-9AFD-91246EFDDA36}" type="presParOf" srcId="{539A61D7-41F2-4727-B9DD-24D125D7440F}" destId="{F9DB7072-2C49-4BF9-93B2-ED676811D5A4}" srcOrd="11" destOrd="0" presId="urn:microsoft.com/office/officeart/2005/8/layout/vProcess5"/>
    <dgm:cxn modelId="{293D1E93-F2E8-455E-A368-657FB0F0111E}" type="presParOf" srcId="{539A61D7-41F2-4727-B9DD-24D125D7440F}" destId="{F1031E48-D44B-452D-BC87-8326D960C410}" srcOrd="12" destOrd="0" presId="urn:microsoft.com/office/officeart/2005/8/layout/vProcess5"/>
    <dgm:cxn modelId="{3BD963DE-7E64-4C50-9753-65BDF3251134}" type="presParOf" srcId="{539A61D7-41F2-4727-B9DD-24D125D7440F}" destId="{3C58C985-8A9A-47B3-81CC-BC5750957B76}" srcOrd="13" destOrd="0" presId="urn:microsoft.com/office/officeart/2005/8/layout/vProcess5"/>
    <dgm:cxn modelId="{25DB6FE9-6778-42F5-8D25-27527F17039D}" type="presParOf" srcId="{539A61D7-41F2-4727-B9DD-24D125D7440F}" destId="{A3883FAD-8DB8-45B6-BCCA-3BBF8BCE761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87D14-184C-4E70-A13E-377C6B596875}">
      <dsp:nvSpPr>
        <dsp:cNvPr id="0" name=""/>
        <dsp:cNvSpPr/>
      </dsp:nvSpPr>
      <dsp:spPr>
        <a:xfrm>
          <a:off x="0" y="0"/>
          <a:ext cx="7744967" cy="6814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Motivation</a:t>
          </a:r>
        </a:p>
      </dsp:txBody>
      <dsp:txXfrm>
        <a:off x="19960" y="19960"/>
        <a:ext cx="6929848" cy="641574"/>
      </dsp:txXfrm>
    </dsp:sp>
    <dsp:sp modelId="{135392DC-94F0-47D3-9799-518CEC93DDB2}">
      <dsp:nvSpPr>
        <dsp:cNvPr id="0" name=""/>
        <dsp:cNvSpPr/>
      </dsp:nvSpPr>
      <dsp:spPr>
        <a:xfrm>
          <a:off x="578358" y="776146"/>
          <a:ext cx="7744967" cy="6814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Flow model</a:t>
          </a:r>
        </a:p>
      </dsp:txBody>
      <dsp:txXfrm>
        <a:off x="598318" y="796106"/>
        <a:ext cx="6683718" cy="641574"/>
      </dsp:txXfrm>
    </dsp:sp>
    <dsp:sp modelId="{EBF59E0A-409F-4C0D-BDB3-E42ECB247DE6}">
      <dsp:nvSpPr>
        <dsp:cNvPr id="0" name=""/>
        <dsp:cNvSpPr/>
      </dsp:nvSpPr>
      <dsp:spPr>
        <a:xfrm>
          <a:off x="1156716" y="1552292"/>
          <a:ext cx="7744967" cy="6814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Importance sampling</a:t>
          </a:r>
        </a:p>
      </dsp:txBody>
      <dsp:txXfrm>
        <a:off x="1176676" y="1572252"/>
        <a:ext cx="6683718" cy="641574"/>
      </dsp:txXfrm>
    </dsp:sp>
    <dsp:sp modelId="{FF352782-DA4F-4F66-BEF7-CE5FFE57485C}">
      <dsp:nvSpPr>
        <dsp:cNvPr id="0" name=""/>
        <dsp:cNvSpPr/>
      </dsp:nvSpPr>
      <dsp:spPr>
        <a:xfrm>
          <a:off x="1735073" y="2328439"/>
          <a:ext cx="7744967" cy="6814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Nuclear potential modeling</a:t>
          </a:r>
        </a:p>
      </dsp:txBody>
      <dsp:txXfrm>
        <a:off x="1755033" y="2348399"/>
        <a:ext cx="6683718" cy="641574"/>
      </dsp:txXfrm>
    </dsp:sp>
    <dsp:sp modelId="{F78F3F13-5DCC-4F13-9777-764772C6BF88}">
      <dsp:nvSpPr>
        <dsp:cNvPr id="0" name=""/>
        <dsp:cNvSpPr/>
      </dsp:nvSpPr>
      <dsp:spPr>
        <a:xfrm>
          <a:off x="2313432" y="3104585"/>
          <a:ext cx="7744967" cy="6814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900" kern="1200" dirty="0"/>
            <a:t>S</a:t>
          </a:r>
          <a:r>
            <a:rPr lang="en-US" sz="2900" kern="1200" dirty="0"/>
            <a:t>ummary</a:t>
          </a:r>
        </a:p>
      </dsp:txBody>
      <dsp:txXfrm>
        <a:off x="2333392" y="3124545"/>
        <a:ext cx="6683718" cy="641574"/>
      </dsp:txXfrm>
    </dsp:sp>
    <dsp:sp modelId="{9856751C-E795-4D20-80FC-4DF28174A542}">
      <dsp:nvSpPr>
        <dsp:cNvPr id="0" name=""/>
        <dsp:cNvSpPr/>
      </dsp:nvSpPr>
      <dsp:spPr>
        <a:xfrm>
          <a:off x="7301996" y="497869"/>
          <a:ext cx="442971" cy="4429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401664" y="497869"/>
        <a:ext cx="243635" cy="333336"/>
      </dsp:txXfrm>
    </dsp:sp>
    <dsp:sp modelId="{75999329-A5AF-4F3D-8C8D-C8C93DC7B003}">
      <dsp:nvSpPr>
        <dsp:cNvPr id="0" name=""/>
        <dsp:cNvSpPr/>
      </dsp:nvSpPr>
      <dsp:spPr>
        <a:xfrm>
          <a:off x="7880354" y="1274015"/>
          <a:ext cx="442971" cy="4429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980022" y="1274015"/>
        <a:ext cx="243635" cy="333336"/>
      </dsp:txXfrm>
    </dsp:sp>
    <dsp:sp modelId="{BA2AD9F3-21A3-4760-9780-1443486214A4}">
      <dsp:nvSpPr>
        <dsp:cNvPr id="0" name=""/>
        <dsp:cNvSpPr/>
      </dsp:nvSpPr>
      <dsp:spPr>
        <a:xfrm>
          <a:off x="8458712" y="2038804"/>
          <a:ext cx="442971" cy="4429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558380" y="2038804"/>
        <a:ext cx="243635" cy="333336"/>
      </dsp:txXfrm>
    </dsp:sp>
    <dsp:sp modelId="{051E35EF-7E90-44D8-8293-417767951E4D}">
      <dsp:nvSpPr>
        <dsp:cNvPr id="0" name=""/>
        <dsp:cNvSpPr/>
      </dsp:nvSpPr>
      <dsp:spPr>
        <a:xfrm>
          <a:off x="9037070" y="2822522"/>
          <a:ext cx="442971" cy="44297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136738" y="2822522"/>
        <a:ext cx="243635" cy="333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6437A-8C37-4D78-9ED4-D00420722A4E}" type="datetimeFigureOut">
              <a:rPr lang="LID4096" smtClean="0"/>
              <a:t>09/06/2023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4047B-3C1C-4957-A1AD-9C5AAE19AD5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140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4047B-3C1C-4957-A1AD-9C5AAE19AD5D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0093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05404-1955-448E-A657-0F22689AAF9B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0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E992-FB27-4BF5-B14C-33A429E80FE0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7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AFF6-653D-4344-A345-CAC1AE420AFE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4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2375-5388-4439-AC91-385252733DF6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2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C9F1B-4884-4022-B42D-D0A61DA41F6F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8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A6AD0-2FF7-4758-B48C-B976E960E463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2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8EFF-8C0C-4A60-8700-3E69AE5C5B29}" type="datetime1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0509-3E3F-4C22-8062-95D300061FF0}" type="datetime1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2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1CF6-BFF6-4BA4-B05C-E1423D9B5593}" type="datetime1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91D38AF-7CE5-4D09-80B9-AA53A9124B13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3414-07C0-4C6B-AE16-4504CEDB07F8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3430FC0-73B0-49AF-8480-D968202684C5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832E1A-8EBD-4BE4-AD6E-85F89DE81C0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59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3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92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581265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Flow-based Generative model for nuclear many-body calculations with quantified uncertainties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5AAED-AEB2-4FB2-80A6-22724D202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185691"/>
            <a:ext cx="10058400" cy="1372764"/>
          </a:xfrm>
        </p:spPr>
        <p:txBody>
          <a:bodyPr>
            <a:normAutofit/>
          </a:bodyPr>
          <a:lstStyle/>
          <a:p>
            <a:r>
              <a:rPr lang="en-US" altLang="zh-CN" sz="1600" dirty="0">
                <a:solidFill>
                  <a:srgbClr val="FFFFFF"/>
                </a:solidFill>
              </a:rPr>
              <a:t>Pengsheng Wen</a:t>
            </a:r>
            <a:r>
              <a:rPr lang="en-US" altLang="zh-CN" sz="1600" baseline="30000" dirty="0">
                <a:solidFill>
                  <a:srgbClr val="FFFFFF"/>
                </a:solidFill>
              </a:rPr>
              <a:t>1</a:t>
            </a:r>
            <a:r>
              <a:rPr lang="en-US" altLang="zh-CN" sz="1600" dirty="0">
                <a:solidFill>
                  <a:srgbClr val="FFFFFF"/>
                </a:solidFill>
              </a:rPr>
              <a:t>, </a:t>
            </a:r>
            <a:r>
              <a:rPr lang="en-US" sz="1600" dirty="0">
                <a:solidFill>
                  <a:srgbClr val="FFFFFF"/>
                </a:solidFill>
              </a:rPr>
              <a:t>Jeremy W. Holt</a:t>
            </a:r>
            <a:r>
              <a:rPr lang="en-US" sz="1600" baseline="30000" dirty="0">
                <a:solidFill>
                  <a:srgbClr val="FFFFFF"/>
                </a:solidFill>
              </a:rPr>
              <a:t>1</a:t>
            </a:r>
            <a:r>
              <a:rPr lang="en-US" sz="1600" dirty="0">
                <a:solidFill>
                  <a:srgbClr val="FFFFFF"/>
                </a:solidFill>
              </a:rPr>
              <a:t>, Jack Brady</a:t>
            </a:r>
            <a:r>
              <a:rPr lang="en-US" sz="1600" baseline="30000" dirty="0">
                <a:solidFill>
                  <a:srgbClr val="FFFFFF"/>
                </a:solidFill>
              </a:rPr>
              <a:t>1</a:t>
            </a:r>
            <a:r>
              <a:rPr lang="en-US" sz="1600" dirty="0">
                <a:solidFill>
                  <a:srgbClr val="FFFFFF"/>
                </a:solidFill>
              </a:rPr>
              <a:t>, Maggie Li</a:t>
            </a:r>
            <a:r>
              <a:rPr lang="en-US" sz="1600" baseline="30000" dirty="0">
                <a:solidFill>
                  <a:srgbClr val="FFFFFF"/>
                </a:solidFill>
              </a:rPr>
              <a:t>2</a:t>
            </a:r>
          </a:p>
          <a:p>
            <a:r>
              <a:rPr lang="en-US" sz="1400" dirty="0">
                <a:solidFill>
                  <a:srgbClr val="FFFFFF"/>
                </a:solidFill>
              </a:rPr>
              <a:t>[1] Texas A&amp;M University</a:t>
            </a:r>
          </a:p>
          <a:p>
            <a:r>
              <a:rPr lang="en-US" sz="1400" dirty="0">
                <a:solidFill>
                  <a:srgbClr val="FFFFFF"/>
                </a:solidFill>
              </a:rPr>
              <a:t>[2] Cornell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0A2F4-81B4-8F5E-DD9C-C5D16B10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86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93CF8-3922-4693-A7C2-F9D88E3314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2146337"/>
                <a:ext cx="7003445" cy="3660103"/>
              </a:xfrm>
            </p:spPr>
            <p:txBody>
              <a:bodyPr>
                <a:normAutofit/>
              </a:bodyPr>
              <a:lstStyle/>
              <a:p>
                <a:pPr marL="201168" lvl="1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Chiral Effective Theory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chemeClr val="tx1"/>
                    </a:solidFill>
                  </a:rPr>
                  <a:t>Degree of freedom: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2"/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chemeClr val="tx1"/>
                    </a:solidFill>
                  </a:rPr>
                  <a:t>Build an interaction according to</a:t>
                </a:r>
              </a:p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Momentum expansion according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Chiral symmetry</a:t>
                </a:r>
              </a:p>
              <a:p>
                <a:pPr lvl="3"/>
                <a:endParaRPr lang="en-US" sz="20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000" dirty="0">
                    <a:solidFill>
                      <a:schemeClr val="tx1"/>
                    </a:solidFill>
                  </a:rPr>
                  <a:t>Includes contact interactions and pion exchange interactions </a:t>
                </a:r>
              </a:p>
              <a:p>
                <a:pPr lvl="2"/>
                <a:r>
                  <a:rPr lang="en-US" sz="2000" dirty="0">
                    <a:solidFill>
                      <a:schemeClr val="tx1"/>
                    </a:solidFill>
                  </a:rPr>
                  <a:t>Low Energy constants (LECs)</a:t>
                </a:r>
              </a:p>
              <a:p>
                <a:pPr marL="201168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893CF8-3922-4693-A7C2-F9D88E3314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2146337"/>
                <a:ext cx="7003445" cy="3660103"/>
              </a:xfrm>
              <a:blipFill>
                <a:blip r:embed="rId3"/>
                <a:stretch>
                  <a:fillRect l="-174" t="-2662" r="-8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B3D037A-4D42-F0C1-0E4C-30BC6D11C1B6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F3120F-0A90-C26A-376B-D0BA2B83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ECDF67-E2E7-3231-015E-D487513579F7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3D7B02-BF32-A711-9B50-CF9E489A3040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A382E-B4CD-A060-57A9-FDCD6EB03BD3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101D8-E21A-4EE0-55B2-E95AF595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4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10FE-4672-4A72-B6A5-32F331314F88}"/>
              </a:ext>
            </a:extLst>
          </p:cNvPr>
          <p:cNvSpPr/>
          <p:nvPr/>
        </p:nvSpPr>
        <p:spPr>
          <a:xfrm>
            <a:off x="11495313" y="2943650"/>
            <a:ext cx="412413" cy="3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F0CAABE-2E4D-5DE0-88A2-543FD34492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902" y="1926841"/>
                <a:ext cx="7031665" cy="178180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chemeClr val="tx1"/>
                    </a:solidFill>
                  </a:rPr>
                  <a:t>Chiral Effective Theory (ChEFT)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Order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	Cutoff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lvl="1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F0CAABE-2E4D-5DE0-88A2-543FD3449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2" y="1926841"/>
                <a:ext cx="7031665" cy="1781807"/>
              </a:xfrm>
              <a:prstGeom prst="rect">
                <a:avLst/>
              </a:prstGeom>
              <a:blipFill>
                <a:blip r:embed="rId2"/>
                <a:stretch>
                  <a:fillRect l="-1733" t="-547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C7BBDB26-EDD5-A4F7-329F-78FADC588CF1}"/>
              </a:ext>
            </a:extLst>
          </p:cNvPr>
          <p:cNvSpPr/>
          <p:nvPr/>
        </p:nvSpPr>
        <p:spPr>
          <a:xfrm>
            <a:off x="2933452" y="2583645"/>
            <a:ext cx="291288" cy="724156"/>
          </a:xfrm>
          <a:prstGeom prst="rightBrace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3927BBB-88C5-0DA1-FBE8-D64B5F57E2FD}"/>
              </a:ext>
            </a:extLst>
          </p:cNvPr>
          <p:cNvSpPr/>
          <p:nvPr/>
        </p:nvSpPr>
        <p:spPr>
          <a:xfrm>
            <a:off x="3184207" y="2871698"/>
            <a:ext cx="3150133" cy="14885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E43AF-70F9-D403-AB4B-DBFCC7607284}"/>
              </a:ext>
            </a:extLst>
          </p:cNvPr>
          <p:cNvSpPr txBox="1"/>
          <p:nvPr/>
        </p:nvSpPr>
        <p:spPr>
          <a:xfrm>
            <a:off x="3297447" y="2455546"/>
            <a:ext cx="29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Fit experimental data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6550EB-D45B-6FEF-429D-E2A614E9CFB1}"/>
                  </a:ext>
                </a:extLst>
              </p:cNvPr>
              <p:cNvSpPr txBox="1"/>
              <p:nvPr/>
            </p:nvSpPr>
            <p:spPr>
              <a:xfrm>
                <a:off x="6373940" y="2678470"/>
                <a:ext cx="9491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400" dirty="0"/>
                  <a:t>lo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LID4096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6550EB-D45B-6FEF-429D-E2A614E9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40" y="2678470"/>
                <a:ext cx="949194" cy="461665"/>
              </a:xfrm>
              <a:prstGeom prst="rect">
                <a:avLst/>
              </a:prstGeom>
              <a:blipFill>
                <a:blip r:embed="rId3"/>
                <a:stretch>
                  <a:fillRect l="-10323" t="-10526" b="-2894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DF1A7FE4-F9AB-AD12-1482-2473F508D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57" y="3607470"/>
            <a:ext cx="3090137" cy="26228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2575CE-FBC1-B1ED-C56D-E99F5CA39E37}"/>
              </a:ext>
            </a:extLst>
          </p:cNvPr>
          <p:cNvSpPr txBox="1"/>
          <p:nvPr/>
        </p:nvSpPr>
        <p:spPr>
          <a:xfrm>
            <a:off x="57640" y="4054264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sz="2400" dirty="0">
                <a:solidFill>
                  <a:srgbClr val="002060"/>
                </a:solidFill>
              </a:rPr>
              <a:t>n2lo450	n2lo500	n2lo550</a:t>
            </a:r>
            <a:endParaRPr lang="LID4096" sz="24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C547AD-E3C2-D5DD-1F6D-C10926FCFC3E}"/>
              </a:ext>
            </a:extLst>
          </p:cNvPr>
          <p:cNvSpPr txBox="1"/>
          <p:nvPr/>
        </p:nvSpPr>
        <p:spPr>
          <a:xfrm>
            <a:off x="57640" y="4519939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n3lo450	n3lo500	n3lo550</a:t>
            </a:r>
            <a:endParaRPr lang="LID4096" sz="24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7001B-944C-73FE-D535-964E7CB0A8AC}"/>
              </a:ext>
            </a:extLst>
          </p:cNvPr>
          <p:cNvSpPr txBox="1"/>
          <p:nvPr/>
        </p:nvSpPr>
        <p:spPr>
          <a:xfrm>
            <a:off x="54511" y="4981604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n4lo450	n4lo500	n4lo550</a:t>
            </a:r>
            <a:endParaRPr lang="LID4096" sz="24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236FB1-E511-F8F9-7508-78D8F0910CAE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F29EFF-A4CB-D710-E3BB-426C58EDE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C696E6-8096-DDAE-C617-081446CB54FA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66C8B7-F983-CBE3-9875-0EB101474D1B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E332AC-6F6D-9BFF-EB6F-209FC2675170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92DAAB-E702-ADB8-A27F-96845DC5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8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BC63A-1D1A-637B-053E-2A971E075292}"/>
              </a:ext>
            </a:extLst>
          </p:cNvPr>
          <p:cNvSpPr txBox="1">
            <a:spLocks/>
          </p:cNvSpPr>
          <p:nvPr/>
        </p:nvSpPr>
        <p:spPr>
          <a:xfrm>
            <a:off x="891902" y="1926842"/>
            <a:ext cx="7031665" cy="6037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Chiral Effective Theory (ChEFT)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/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Uncertainties in theoretical calculation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blipFill>
                <a:blip r:embed="rId3"/>
                <a:stretch>
                  <a:fillRect l="-1211" t="-10667" b="-30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3F48533-A88D-0FD2-507C-72A130646933}"/>
              </a:ext>
            </a:extLst>
          </p:cNvPr>
          <p:cNvSpPr txBox="1"/>
          <p:nvPr/>
        </p:nvSpPr>
        <p:spPr>
          <a:xfrm>
            <a:off x="1097280" y="2817770"/>
            <a:ext cx="249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Energy per particle [4]</a:t>
            </a:r>
            <a:endParaRPr lang="LID4096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D86C37-13DA-D8EC-CD74-223ED4271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356" y="2814454"/>
            <a:ext cx="4209287" cy="3217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1D40D8-2721-0283-D91C-05758CAEE2D7}"/>
              </a:ext>
            </a:extLst>
          </p:cNvPr>
          <p:cNvSpPr txBox="1"/>
          <p:nvPr/>
        </p:nvSpPr>
        <p:spPr>
          <a:xfrm>
            <a:off x="7576" y="5782537"/>
            <a:ext cx="1099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-apple-system"/>
            </a:endParaRPr>
          </a:p>
          <a:p>
            <a:r>
              <a:rPr lang="en-US" sz="1600" dirty="0">
                <a:latin typeface="-apple-system"/>
              </a:rPr>
              <a:t>[4] </a:t>
            </a:r>
            <a:r>
              <a:rPr lang="de-DE" sz="1600" dirty="0">
                <a:latin typeface="-apple-system"/>
              </a:rPr>
              <a:t>C. Drischler, K. Hebeler, and A. Schwenk</a:t>
            </a:r>
            <a:r>
              <a:rPr lang="en-US" sz="1600" dirty="0">
                <a:latin typeface="-apple-system"/>
              </a:rPr>
              <a:t>, Phys. Rev. Lett. 122 (2019) 4, 042501</a:t>
            </a:r>
            <a:endParaRPr lang="en-US" sz="1600" b="0" i="0" dirty="0">
              <a:effectLst/>
              <a:latin typeface="-apple-system"/>
            </a:endParaRPr>
          </a:p>
          <a:p>
            <a:endParaRPr lang="LID4096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E135C9-996B-A76E-683C-D86A362E3677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9B889F-F97C-7859-0EAA-96293A458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0BEF95-2C8B-0C2A-BDFB-7FBE6F25CEBB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D8B70-1CF6-A2E5-F02C-387C8C562D36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3531E0-FD9F-29A0-BDC8-87EFA6DE095F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7E6D8-F3F0-FE37-B5F8-81FC5F59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10FE-4672-4A72-B6A5-32F331314F88}"/>
              </a:ext>
            </a:extLst>
          </p:cNvPr>
          <p:cNvSpPr/>
          <p:nvPr/>
        </p:nvSpPr>
        <p:spPr>
          <a:xfrm>
            <a:off x="11495313" y="2943650"/>
            <a:ext cx="412413" cy="3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BC63A-1D1A-637B-053E-2A971E075292}"/>
              </a:ext>
            </a:extLst>
          </p:cNvPr>
          <p:cNvSpPr txBox="1">
            <a:spLocks/>
          </p:cNvSpPr>
          <p:nvPr/>
        </p:nvSpPr>
        <p:spPr>
          <a:xfrm>
            <a:off x="891902" y="1926842"/>
            <a:ext cx="7031665" cy="6037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Chiral Effective Theory (ChEFT)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/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Uncertainties in theoretical calculation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blipFill>
                <a:blip r:embed="rId3"/>
                <a:stretch>
                  <a:fillRect l="-1211" t="-10667" b="-30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3F48533-A88D-0FD2-507C-72A130646933}"/>
              </a:ext>
            </a:extLst>
          </p:cNvPr>
          <p:cNvSpPr txBox="1"/>
          <p:nvPr/>
        </p:nvSpPr>
        <p:spPr>
          <a:xfrm>
            <a:off x="1097280" y="2817770"/>
            <a:ext cx="379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Energy per particle</a:t>
            </a:r>
          </a:p>
          <a:p>
            <a:pPr marL="342900" indent="-342900">
              <a:buAutoNum type="arabicPeriod"/>
            </a:pPr>
            <a:r>
              <a:rPr lang="en-US" dirty="0"/>
              <a:t>Slope Parameter – Symmetry Energy relation [5]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0BCC0-972B-5859-10A9-72BAB5051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415" y="2776453"/>
            <a:ext cx="2877895" cy="3261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8B7B5-DCA6-B2F8-A34F-EEF129FFCAAE}"/>
              </a:ext>
            </a:extLst>
          </p:cNvPr>
          <p:cNvSpPr txBox="1"/>
          <p:nvPr/>
        </p:nvSpPr>
        <p:spPr>
          <a:xfrm>
            <a:off x="7576" y="5782537"/>
            <a:ext cx="10992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-apple-system"/>
            </a:endParaRPr>
          </a:p>
          <a:p>
            <a:pPr algn="l"/>
            <a:r>
              <a:rPr lang="en-US" sz="1600" dirty="0">
                <a:latin typeface="-apple-system"/>
              </a:rPr>
              <a:t>[5] </a:t>
            </a:r>
            <a:r>
              <a:rPr lang="de-DE" sz="1600" dirty="0">
                <a:latin typeface="-apple-system"/>
              </a:rPr>
              <a:t>C. Drischler, J.W. Holt, C. Wellenhofer, </a:t>
            </a:r>
            <a:r>
              <a:rPr lang="en-US" sz="1600" b="0" i="0" dirty="0">
                <a:effectLst/>
                <a:latin typeface="-apple-system"/>
              </a:rPr>
              <a:t>Ann. Rev. </a:t>
            </a:r>
            <a:r>
              <a:rPr lang="en-US" sz="1600" b="0" i="0" dirty="0" err="1">
                <a:effectLst/>
                <a:latin typeface="-apple-system"/>
              </a:rPr>
              <a:t>Nucl</a:t>
            </a:r>
            <a:r>
              <a:rPr lang="en-US" sz="1600" b="0" i="0" dirty="0">
                <a:effectLst/>
                <a:latin typeface="-apple-system"/>
              </a:rPr>
              <a:t>. Part. Sci. 71 (2021), 403-432</a:t>
            </a:r>
          </a:p>
          <a:p>
            <a:br>
              <a:rPr lang="en-US" sz="1600" dirty="0"/>
            </a:br>
            <a:endParaRPr lang="LID4096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F69B39-E7D8-7361-5AAB-BC4C25270794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D85766-3424-E248-DCE8-7F2C9C94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4685A7-7062-B354-8475-15AE5E53AA74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3C20D3-5E89-76EB-42BB-051E765895AD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6487F5-A0A2-F6A6-6DB8-93A1E716F7C3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5D942-F6F1-CEBD-95E5-767C47FF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4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10FE-4672-4A72-B6A5-32F331314F88}"/>
              </a:ext>
            </a:extLst>
          </p:cNvPr>
          <p:cNvSpPr/>
          <p:nvPr/>
        </p:nvSpPr>
        <p:spPr>
          <a:xfrm>
            <a:off x="11495313" y="2943650"/>
            <a:ext cx="412413" cy="3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BC63A-1D1A-637B-053E-2A971E075292}"/>
              </a:ext>
            </a:extLst>
          </p:cNvPr>
          <p:cNvSpPr txBox="1">
            <a:spLocks/>
          </p:cNvSpPr>
          <p:nvPr/>
        </p:nvSpPr>
        <p:spPr>
          <a:xfrm>
            <a:off x="891902" y="1926842"/>
            <a:ext cx="7031665" cy="6037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Chiral Effective Theory (ChEFT)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/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Uncertainties in theoretical calculation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blipFill>
                <a:blip r:embed="rId3"/>
                <a:stretch>
                  <a:fillRect l="-1211" t="-10667" b="-30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3F48533-A88D-0FD2-507C-72A130646933}"/>
              </a:ext>
            </a:extLst>
          </p:cNvPr>
          <p:cNvSpPr txBox="1"/>
          <p:nvPr/>
        </p:nvSpPr>
        <p:spPr>
          <a:xfrm>
            <a:off x="1097280" y="2817770"/>
            <a:ext cx="2520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Energy per particle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Slope Parameter – Symmetry Energy relation</a:t>
            </a:r>
          </a:p>
          <a:p>
            <a:pPr marL="342900" indent="-342900">
              <a:buAutoNum type="arabicPeriod"/>
            </a:pPr>
            <a:r>
              <a:rPr lang="en-US" dirty="0"/>
              <a:t>Pressure and speed of sound [6]</a:t>
            </a:r>
          </a:p>
          <a:p>
            <a:pPr marL="342900" indent="-342900">
              <a:buAutoNum type="arabicPeriod"/>
            </a:pP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734B45-B71A-E33A-564D-5074F33B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19" y="2848659"/>
            <a:ext cx="4825424" cy="3172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9A48C-45C2-9CFD-313D-07F29E838091}"/>
              </a:ext>
            </a:extLst>
          </p:cNvPr>
          <p:cNvSpPr txBox="1"/>
          <p:nvPr/>
        </p:nvSpPr>
        <p:spPr>
          <a:xfrm>
            <a:off x="7576" y="5782537"/>
            <a:ext cx="10992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-apple-system"/>
            </a:endParaRPr>
          </a:p>
          <a:p>
            <a:pPr algn="l"/>
            <a:r>
              <a:rPr lang="en-US" sz="1600" dirty="0">
                <a:latin typeface="-apple-system"/>
              </a:rPr>
              <a:t>[6] </a:t>
            </a:r>
            <a:r>
              <a:rPr lang="de-DE" sz="1600" dirty="0">
                <a:latin typeface="-apple-system"/>
              </a:rPr>
              <a:t>C. Drischler, J.W. Holt, C. Wellenhofer, </a:t>
            </a:r>
            <a:r>
              <a:rPr lang="en-US" sz="1600" b="0" i="0" dirty="0">
                <a:effectLst/>
                <a:latin typeface="-apple-system"/>
              </a:rPr>
              <a:t>Ann. Rev. </a:t>
            </a:r>
            <a:r>
              <a:rPr lang="en-US" sz="1600" b="0" i="0" dirty="0" err="1">
                <a:effectLst/>
                <a:latin typeface="-apple-system"/>
              </a:rPr>
              <a:t>Nucl</a:t>
            </a:r>
            <a:r>
              <a:rPr lang="en-US" sz="1600" b="0" i="0" dirty="0">
                <a:effectLst/>
                <a:latin typeface="-apple-system"/>
              </a:rPr>
              <a:t>. Part. Sci. 71 (2021), 403-432</a:t>
            </a:r>
          </a:p>
          <a:p>
            <a:br>
              <a:rPr lang="en-US" sz="1600" dirty="0"/>
            </a:br>
            <a:endParaRPr lang="LID4096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82FFA6-1A25-C8CA-5860-027DC08E8EFF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3F7DFA-1C94-7148-D3D8-BEF69FB6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A64527-9509-8DBA-5236-FA951699C0C8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E8A88B-CDFF-5D4B-38F0-3F9D4681F406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8EACE5-1C9B-48F4-31BB-9440BA74A6AB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E1C4EEB-E5F5-5BA6-68D3-D3B1AE52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10FE-4672-4A72-B6A5-32F331314F88}"/>
              </a:ext>
            </a:extLst>
          </p:cNvPr>
          <p:cNvSpPr/>
          <p:nvPr/>
        </p:nvSpPr>
        <p:spPr>
          <a:xfrm>
            <a:off x="11495313" y="2943650"/>
            <a:ext cx="412413" cy="3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BC63A-1D1A-637B-053E-2A971E075292}"/>
              </a:ext>
            </a:extLst>
          </p:cNvPr>
          <p:cNvSpPr txBox="1">
            <a:spLocks/>
          </p:cNvSpPr>
          <p:nvPr/>
        </p:nvSpPr>
        <p:spPr>
          <a:xfrm>
            <a:off x="891902" y="1926842"/>
            <a:ext cx="7031665" cy="6037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Chiral Effective Theory (ChEFT)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/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Uncertainties in theoretical calculation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blipFill>
                <a:blip r:embed="rId3"/>
                <a:stretch>
                  <a:fillRect l="-1211" t="-10667" b="-30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2F3BC1C-DF4F-1E11-0398-5A15F0F14B75}"/>
              </a:ext>
            </a:extLst>
          </p:cNvPr>
          <p:cNvGrpSpPr/>
          <p:nvPr/>
        </p:nvGrpSpPr>
        <p:grpSpPr>
          <a:xfrm>
            <a:off x="4521318" y="2990702"/>
            <a:ext cx="3781434" cy="2901920"/>
            <a:chOff x="4718885" y="2318279"/>
            <a:chExt cx="3210324" cy="24636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9D119A-7D9F-CA0B-285F-C1B35FC6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012" y="2318279"/>
              <a:ext cx="2938197" cy="19601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F5E11D-1331-EBFC-3714-13076851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0287" y="4264849"/>
              <a:ext cx="2538922" cy="2550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E59F93-F713-723C-4A49-16F4F6CB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8885" y="3017744"/>
              <a:ext cx="271510" cy="5304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9F3B48-9778-1E4F-1D4A-74C3FCDC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1550" y="4519919"/>
              <a:ext cx="489330" cy="26200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00AC47-7DB6-BE3A-F724-4057567E983C}"/>
              </a:ext>
            </a:extLst>
          </p:cNvPr>
          <p:cNvSpPr txBox="1"/>
          <p:nvPr/>
        </p:nvSpPr>
        <p:spPr>
          <a:xfrm>
            <a:off x="7576" y="5782537"/>
            <a:ext cx="10992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-apple-system"/>
            </a:endParaRPr>
          </a:p>
          <a:p>
            <a:pPr algn="l"/>
            <a:r>
              <a:rPr lang="en-US" sz="1600" dirty="0">
                <a:latin typeface="-apple-system"/>
              </a:rPr>
              <a:t>[7] </a:t>
            </a:r>
            <a:r>
              <a:rPr lang="nb-NO" sz="1600" dirty="0">
                <a:latin typeface="-apple-system"/>
              </a:rPr>
              <a:t>Pengsheng Wen, Jeremy W. Holt, Phys. Rev. C 103 (2021) 6, 064002</a:t>
            </a:r>
            <a:endParaRPr lang="LID4096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48C1DD-5E1A-98A1-426D-3C0A108A59D9}"/>
                  </a:ext>
                </a:extLst>
              </p:cNvPr>
              <p:cNvSpPr txBox="1"/>
              <p:nvPr/>
            </p:nvSpPr>
            <p:spPr>
              <a:xfrm>
                <a:off x="1097279" y="2817770"/>
                <a:ext cx="320737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/>
                  <a:t>Energy per particle</a:t>
                </a:r>
              </a:p>
              <a:p>
                <a:pPr marL="342900" indent="-342900">
                  <a:buFontTx/>
                  <a:buAutoNum type="arabicPeriod"/>
                </a:pPr>
                <a:r>
                  <a:rPr lang="en-US" dirty="0"/>
                  <a:t>Slope Parameter – Symmetry Energy relation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Pressure and speed of sound 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Proton fraction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-equilibrium nuclear matter [7]</a:t>
                </a:r>
              </a:p>
              <a:p>
                <a:r>
                  <a:rPr lang="en-US" dirty="0"/>
                  <a:t>…</a:t>
                </a:r>
              </a:p>
              <a:p>
                <a:pPr marL="342900" indent="-342900">
                  <a:buAutoNum type="arabicPeriod"/>
                </a:pPr>
                <a:endParaRPr lang="LID4096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48C1DD-5E1A-98A1-426D-3C0A108A5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9" y="2817770"/>
                <a:ext cx="3207379" cy="2585323"/>
              </a:xfrm>
              <a:prstGeom prst="rect">
                <a:avLst/>
              </a:prstGeom>
              <a:blipFill>
                <a:blip r:embed="rId8"/>
                <a:stretch>
                  <a:fillRect l="-1521" t="-1179" r="-28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61353D-EF70-4892-6479-84FB7B206366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3B2EF3-BBFB-80D4-EEEC-AC030C7DE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C49FB4-4945-8845-D6A3-8428C2594D3D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8525BD-0DC7-3DCE-74F9-42D3FBA5659F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3E8487-4C07-EA62-3424-760E6A92C52B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D0FF3-F931-6F35-FFCA-3AFA9689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9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C10FE-4672-4A72-B6A5-32F331314F88}"/>
              </a:ext>
            </a:extLst>
          </p:cNvPr>
          <p:cNvSpPr/>
          <p:nvPr/>
        </p:nvSpPr>
        <p:spPr>
          <a:xfrm>
            <a:off x="11495313" y="2943650"/>
            <a:ext cx="412413" cy="38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EBC63A-1D1A-637B-053E-2A971E075292}"/>
              </a:ext>
            </a:extLst>
          </p:cNvPr>
          <p:cNvSpPr txBox="1">
            <a:spLocks/>
          </p:cNvSpPr>
          <p:nvPr/>
        </p:nvSpPr>
        <p:spPr>
          <a:xfrm>
            <a:off x="891902" y="1926842"/>
            <a:ext cx="7031665" cy="6037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Chiral Effective Theory (ChEFT)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/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Uncertainties in theoretical calculation</a:t>
                </a:r>
                <a:endParaRPr lang="LID4096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01FB8-07AA-27AB-99E3-E7959248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72" y="2386994"/>
                <a:ext cx="7555871" cy="461665"/>
              </a:xfrm>
              <a:prstGeom prst="rect">
                <a:avLst/>
              </a:prstGeom>
              <a:blipFill>
                <a:blip r:embed="rId3"/>
                <a:stretch>
                  <a:fillRect l="-1211" t="-10667" b="-30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2F3BC1C-DF4F-1E11-0398-5A15F0F14B75}"/>
              </a:ext>
            </a:extLst>
          </p:cNvPr>
          <p:cNvGrpSpPr/>
          <p:nvPr/>
        </p:nvGrpSpPr>
        <p:grpSpPr>
          <a:xfrm>
            <a:off x="4521318" y="2990702"/>
            <a:ext cx="3781434" cy="2901920"/>
            <a:chOff x="4718885" y="2318279"/>
            <a:chExt cx="3210324" cy="24636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9D119A-7D9F-CA0B-285F-C1B35FC6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012" y="2318279"/>
              <a:ext cx="2938197" cy="19601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F5E11D-1331-EBFC-3714-13076851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0287" y="4264849"/>
              <a:ext cx="2538922" cy="2550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E59F93-F713-723C-4A49-16F4F6CB2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8885" y="3017744"/>
              <a:ext cx="271510" cy="5304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9F3B48-9778-1E4F-1D4A-74C3FCDC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1550" y="4519919"/>
              <a:ext cx="489330" cy="26200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9BB7083-F907-CD37-3623-A469F70A41BC}"/>
              </a:ext>
            </a:extLst>
          </p:cNvPr>
          <p:cNvSpPr txBox="1"/>
          <p:nvPr/>
        </p:nvSpPr>
        <p:spPr>
          <a:xfrm>
            <a:off x="987672" y="5094494"/>
            <a:ext cx="422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generating a chiral potential is computationally expensive [8]</a:t>
            </a:r>
            <a:endParaRPr lang="LID4096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A0F16-9FA9-FBF9-63BD-100F6A678F6B}"/>
              </a:ext>
            </a:extLst>
          </p:cNvPr>
          <p:cNvSpPr txBox="1"/>
          <p:nvPr/>
        </p:nvSpPr>
        <p:spPr>
          <a:xfrm>
            <a:off x="0" y="5796638"/>
            <a:ext cx="1099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-apple-system"/>
            </a:endParaRPr>
          </a:p>
          <a:p>
            <a:pPr algn="l"/>
            <a:r>
              <a:rPr lang="en-US" sz="1200" dirty="0">
                <a:latin typeface="-apple-system"/>
              </a:rPr>
              <a:t>[8] </a:t>
            </a:r>
            <a:r>
              <a:rPr lang="nb-NO" sz="1200" dirty="0">
                <a:latin typeface="-apple-system"/>
              </a:rPr>
              <a:t>B. D. Carlsson, A. Ekström, C. Forssén, D. Fahlin Strömberg, G. R. Jansen, O. Lilja, M. Lindby, B. A. Mattsson, K. A. Wendt, Phys. Rev. X 6 (2016) 1, 011019</a:t>
            </a:r>
            <a:endParaRPr lang="LID4096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905967-D668-C131-C387-6C804FFADE3A}"/>
              </a:ext>
            </a:extLst>
          </p:cNvPr>
          <p:cNvGrpSpPr/>
          <p:nvPr/>
        </p:nvGrpSpPr>
        <p:grpSpPr>
          <a:xfrm>
            <a:off x="8889232" y="1841073"/>
            <a:ext cx="2249682" cy="4062867"/>
            <a:chOff x="8947879" y="1244612"/>
            <a:chExt cx="2740838" cy="4949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1CC7F6-E9A5-00C4-0CA7-40A391841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DF4C74-1375-9C87-99BF-723A91BC0F0C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AA4066-9A03-6B24-BCC5-E28B5C16DD9E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15900-BF98-562E-245C-D72F43028A5C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424644-A777-E4EA-DAEB-41671AA070B5}"/>
                  </a:ext>
                </a:extLst>
              </p:cNvPr>
              <p:cNvSpPr txBox="1"/>
              <p:nvPr/>
            </p:nvSpPr>
            <p:spPr>
              <a:xfrm>
                <a:off x="1097279" y="2817770"/>
                <a:ext cx="320737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dirty="0"/>
                  <a:t>Energy per particle</a:t>
                </a:r>
              </a:p>
              <a:p>
                <a:pPr marL="342900" indent="-342900">
                  <a:buFontTx/>
                  <a:buAutoNum type="arabicPeriod"/>
                </a:pPr>
                <a:r>
                  <a:rPr lang="en-US" dirty="0"/>
                  <a:t>Slope Parameter – Symmetry Energy relation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Pressure and speed of sound 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Proton fraction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-equilibrium nuclear matter</a:t>
                </a:r>
              </a:p>
              <a:p>
                <a:r>
                  <a:rPr lang="en-US" dirty="0"/>
                  <a:t>…</a:t>
                </a:r>
              </a:p>
              <a:p>
                <a:pPr marL="342900" indent="-342900">
                  <a:buAutoNum type="arabicPeriod"/>
                </a:pPr>
                <a:endParaRPr lang="LID4096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424644-A777-E4EA-DAEB-41671AA07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79" y="2817770"/>
                <a:ext cx="3207379" cy="2308324"/>
              </a:xfrm>
              <a:prstGeom prst="rect">
                <a:avLst/>
              </a:prstGeom>
              <a:blipFill>
                <a:blip r:embed="rId9"/>
                <a:stretch>
                  <a:fillRect l="-1521" t="-1319" r="-28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66A6B1-8774-AA3B-49C7-3D7165E9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D64A749-14ED-4236-4166-3EFCBB102553}"/>
              </a:ext>
            </a:extLst>
          </p:cNvPr>
          <p:cNvSpPr txBox="1"/>
          <p:nvPr/>
        </p:nvSpPr>
        <p:spPr>
          <a:xfrm>
            <a:off x="3933739" y="5559748"/>
            <a:ext cx="7990037" cy="70788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tool for high-precision integrations.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/>
              </a:rPr>
              <a:t>The precision can be transferred to other similar integrals conventionally. </a:t>
            </a:r>
            <a:endParaRPr kumimoji="0" lang="LID4096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20BCFF5-C204-E4B7-7BBB-DCC0482F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92" y="2516595"/>
            <a:ext cx="2448352" cy="1558042"/>
          </a:xfrm>
          <a:prstGeom prst="rect">
            <a:avLst/>
          </a:prstGeom>
        </p:spPr>
      </p:pic>
      <p:pic>
        <p:nvPicPr>
          <p:cNvPr id="19" name="Picture 18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90864871-E60D-74BA-88DE-D8401B155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5" y="1771197"/>
            <a:ext cx="1567542" cy="1567542"/>
          </a:xfrm>
          <a:prstGeom prst="rect">
            <a:avLst/>
          </a:prstGeom>
        </p:spPr>
      </p:pic>
      <p:pic>
        <p:nvPicPr>
          <p:cNvPr id="21" name="Picture 20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DC2031D3-EC65-F984-C7F1-7BD0ED863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4" y="3724365"/>
            <a:ext cx="2546480" cy="1347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FC5D12-5BEA-1A7F-4157-B3E9DC55A1F9}"/>
              </a:ext>
            </a:extLst>
          </p:cNvPr>
          <p:cNvSpPr txBox="1"/>
          <p:nvPr/>
        </p:nvSpPr>
        <p:spPr>
          <a:xfrm>
            <a:off x="1070820" y="4876743"/>
            <a:ext cx="198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interaction</a:t>
            </a:r>
          </a:p>
          <a:p>
            <a:pPr algn="ctr"/>
            <a:r>
              <a:rPr lang="en-US" dirty="0"/>
              <a:t>EFT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C481B6-4CB8-DAA9-2B27-8E2352DD8349}"/>
              </a:ext>
            </a:extLst>
          </p:cNvPr>
          <p:cNvSpPr txBox="1"/>
          <p:nvPr/>
        </p:nvSpPr>
        <p:spPr>
          <a:xfrm>
            <a:off x="4598208" y="4876743"/>
            <a:ext cx="316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Nuclear matter EOS</a:t>
            </a:r>
          </a:p>
          <a:p>
            <a:pPr algn="ctr"/>
            <a:r>
              <a:rPr lang="en-US" dirty="0"/>
              <a:t>Many body perturbation theory</a:t>
            </a:r>
            <a:endParaRPr lang="LID40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AF594-AF49-B5F8-4E7F-C86C766A6F8C}"/>
              </a:ext>
            </a:extLst>
          </p:cNvPr>
          <p:cNvSpPr txBox="1"/>
          <p:nvPr/>
        </p:nvSpPr>
        <p:spPr>
          <a:xfrm>
            <a:off x="8909875" y="3338739"/>
            <a:ext cx="118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Supernova</a:t>
            </a:r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E12B8C-BE9D-20C4-0323-42078D1015C9}"/>
              </a:ext>
            </a:extLst>
          </p:cNvPr>
          <p:cNvSpPr txBox="1"/>
          <p:nvPr/>
        </p:nvSpPr>
        <p:spPr>
          <a:xfrm>
            <a:off x="9304701" y="5072339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star</a:t>
            </a:r>
            <a:endParaRPr lang="LID4096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50115-9A49-FA72-6E4F-757DCD3D3527}"/>
              </a:ext>
            </a:extLst>
          </p:cNvPr>
          <p:cNvSpPr/>
          <p:nvPr/>
        </p:nvSpPr>
        <p:spPr>
          <a:xfrm>
            <a:off x="3942883" y="1737360"/>
            <a:ext cx="7980893" cy="37857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711F0-428A-BA69-EF67-489C057A6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24" y="2142486"/>
            <a:ext cx="3515952" cy="2734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A7B42C-5E6B-42EB-61B1-7F73675117E0}"/>
              </a:ext>
            </a:extLst>
          </p:cNvPr>
          <p:cNvSpPr txBox="1"/>
          <p:nvPr/>
        </p:nvSpPr>
        <p:spPr>
          <a:xfrm>
            <a:off x="833028" y="5559748"/>
            <a:ext cx="7990037" cy="70788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convenient method to build the distribution of chiral potentials and generate chiral potentials makes uncertainty estimation effectively. </a:t>
            </a:r>
            <a:endParaRPr kumimoji="0" lang="LID4096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DDA19-CA0B-DA37-69F8-40E2DBB107D7}"/>
              </a:ext>
            </a:extLst>
          </p:cNvPr>
          <p:cNvSpPr/>
          <p:nvPr/>
        </p:nvSpPr>
        <p:spPr>
          <a:xfrm>
            <a:off x="833028" y="1737360"/>
            <a:ext cx="2997084" cy="37857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26C12-3EC2-580F-12D7-C8172DD9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Flow-Based model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1E551A-A2F7-411D-B6DE-3E32792D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sz="1500" cap="none" dirty="0">
                <a:solidFill>
                  <a:srgbClr val="FFFFFF"/>
                </a:solidFill>
                <a:latin typeface="+mn-lt"/>
              </a:rPr>
              <a:t>Build transformation functions to transfer probability density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8350A-E8C1-77D9-688B-1660F3A3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12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Flow-based models: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Transform distributions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C0E5382-69A7-E241-9454-09A592E3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33091" y="2107210"/>
            <a:ext cx="1965031" cy="150189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2427B21-DFF0-2ABC-2425-FD22B95F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05" y="1875640"/>
            <a:ext cx="2549346" cy="196503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8E16693-BFBF-C289-55FC-235339389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618" y="3840670"/>
            <a:ext cx="2514719" cy="1965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BDB9EF-A705-8A31-905E-765C464C8603}"/>
                  </a:ext>
                </a:extLst>
              </p:cNvPr>
              <p:cNvSpPr txBox="1"/>
              <p:nvPr/>
            </p:nvSpPr>
            <p:spPr>
              <a:xfrm>
                <a:off x="876923" y="2478758"/>
                <a:ext cx="8221711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</a:rPr>
                  <a:t>Transformation Function</a:t>
                </a:r>
                <a:r>
                  <a:rPr lang="en-US" sz="2000" dirty="0">
                    <a:solidFill>
                      <a:schemeClr val="tx1"/>
                    </a:solidFill>
                  </a:rPr>
                  <a:t>:</a:t>
                </a:r>
              </a:p>
              <a:p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den>
                        </m:f>
                      </m:e>
                    </m:d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Transfer a simple distribution to a complicated distribution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/>
                  <a:t>Trainable transformation: Neural Networks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In our work: Rational Quadratic Spline as </a:t>
                </a:r>
                <a:r>
                  <a:rPr lang="en-US" sz="2000">
                    <a:solidFill>
                      <a:schemeClr val="tx1"/>
                    </a:solidFill>
                  </a:rPr>
                  <a:t>transformation function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BDB9EF-A705-8A31-905E-765C464C8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23" y="2478758"/>
                <a:ext cx="8221711" cy="2723823"/>
              </a:xfrm>
              <a:prstGeom prst="rect">
                <a:avLst/>
              </a:prstGeom>
              <a:blipFill>
                <a:blip r:embed="rId5"/>
                <a:stretch>
                  <a:fillRect l="-815" t="-1345" b="-336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7F9BD-9044-7543-F3FD-4CE8CDCB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16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D6D0-A4B3-44FE-A68E-2442EB75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Outlines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A66FC0-C082-405F-AE3D-69B9E8A2F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90529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BB507A-3712-3A37-A79C-D6622489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Importance Sampling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1E551A-A2F7-411D-B6DE-3E32792D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sz="1500" cap="none" dirty="0">
                <a:solidFill>
                  <a:srgbClr val="FFFFFF"/>
                </a:solidFill>
                <a:latin typeface="+mn-lt"/>
              </a:rPr>
              <a:t>Monte Carlo Method For High Dimensional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74FB5-D13F-0B7E-BCE1-09F862A4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6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Importance Sampling: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Monte Carlo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3CF8-3922-4693-A7C2-F9D88E33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6247"/>
            <a:ext cx="10058400" cy="40233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Monte Carlo Integration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76E12-81E8-4022-AC42-2A2F3E7B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419" y="2814237"/>
            <a:ext cx="2318411" cy="767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AF435-EC26-45C0-B184-04A9C20A8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30" y="2773363"/>
            <a:ext cx="2788186" cy="845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0175F8-113E-43B9-A3BC-3E94C539D98B}"/>
              </a:ext>
            </a:extLst>
          </p:cNvPr>
          <p:cNvSpPr/>
          <p:nvPr/>
        </p:nvSpPr>
        <p:spPr>
          <a:xfrm>
            <a:off x="5562403" y="2967135"/>
            <a:ext cx="625151" cy="461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84BDD-739F-498B-BD52-FBDF9B278E31}"/>
              </a:ext>
            </a:extLst>
          </p:cNvPr>
          <p:cNvSpPr txBox="1"/>
          <p:nvPr/>
        </p:nvSpPr>
        <p:spPr>
          <a:xfrm>
            <a:off x="6205310" y="2574523"/>
            <a:ext cx="143456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Arbitrary PDF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420E568-5336-4CA1-8FE7-182510B43FD7}"/>
              </a:ext>
            </a:extLst>
          </p:cNvPr>
          <p:cNvSpPr/>
          <p:nvPr/>
        </p:nvSpPr>
        <p:spPr>
          <a:xfrm rot="1900806">
            <a:off x="4612222" y="3689169"/>
            <a:ext cx="230819" cy="964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1662B6-3B5E-4B65-8DC3-A34889758052}"/>
                  </a:ext>
                </a:extLst>
              </p:cNvPr>
              <p:cNvSpPr txBox="1"/>
              <p:nvPr/>
            </p:nvSpPr>
            <p:spPr>
              <a:xfrm>
                <a:off x="4919314" y="4012707"/>
                <a:ext cx="5986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Sampling According to probability density function (PDF)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1662B6-3B5E-4B65-8DC3-A34889758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314" y="4012707"/>
                <a:ext cx="5986319" cy="369332"/>
              </a:xfrm>
              <a:prstGeom prst="rect">
                <a:avLst/>
              </a:prstGeom>
              <a:blipFill>
                <a:blip r:embed="rId5"/>
                <a:stretch>
                  <a:fillRect l="-916" t="-22951" r="-213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FFD72F9-FE30-4CE7-B18E-0DC78F3D5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095" y="4671390"/>
            <a:ext cx="4664643" cy="12134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0B1D2-F3E1-806C-E774-269409C8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2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F746-A879-4B2D-AB18-5DD04BB4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Importance Sampling: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3D5FD8-FA1B-4601-B300-EE03F9DEEA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Variance of Monte Carlo Integration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𝑉𝑎𝑟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Importance Sampling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normalizing constant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𝑉𝑎𝑟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3D5FD8-FA1B-4601-B300-EE03F9DEEA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5" t="-1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097B80C-9DE1-407B-8E58-930F63BDD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937" y="2089513"/>
            <a:ext cx="3239500" cy="326191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54D4170-DB14-4F33-8088-52CE948350EE}"/>
              </a:ext>
            </a:extLst>
          </p:cNvPr>
          <p:cNvSpPr/>
          <p:nvPr/>
        </p:nvSpPr>
        <p:spPr>
          <a:xfrm>
            <a:off x="7698751" y="3051110"/>
            <a:ext cx="1063690" cy="71845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2B0E2-6489-4483-A53C-59869B19851C}"/>
              </a:ext>
            </a:extLst>
          </p:cNvPr>
          <p:cNvSpPr txBox="1"/>
          <p:nvPr/>
        </p:nvSpPr>
        <p:spPr>
          <a:xfrm>
            <a:off x="8847667" y="3225672"/>
            <a:ext cx="2542619" cy="36933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Focus on important 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3AAD4A-36D2-47A7-BD89-B89EC1E51428}"/>
                  </a:ext>
                </a:extLst>
              </p:cNvPr>
              <p:cNvSpPr txBox="1"/>
              <p:nvPr/>
            </p:nvSpPr>
            <p:spPr>
              <a:xfrm>
                <a:off x="1322772" y="5454248"/>
                <a:ext cx="8701998" cy="654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How to sample points according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̃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sz="3600" dirty="0"/>
                  <a:t>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3AAD4A-36D2-47A7-BD89-B89EC1E51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72" y="5454248"/>
                <a:ext cx="8701998" cy="654153"/>
              </a:xfrm>
              <a:prstGeom prst="rect">
                <a:avLst/>
              </a:prstGeom>
              <a:blipFill>
                <a:blip r:embed="rId4"/>
                <a:stretch>
                  <a:fillRect l="-2172" t="-13084" r="-1191" b="-3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CD9E-1B7D-DC55-9AE2-9DE55D5E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0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517916-2325-8B50-7BAE-5D2A3E75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341" y="4901006"/>
            <a:ext cx="3799581" cy="988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Normalizing Flow: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Workflow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731DE-0A88-47BD-9C70-5D45FE82AEE5}"/>
                  </a:ext>
                </a:extLst>
              </p:cNvPr>
              <p:cNvSpPr txBox="1"/>
              <p:nvPr/>
            </p:nvSpPr>
            <p:spPr>
              <a:xfrm>
                <a:off x="3544773" y="1950453"/>
                <a:ext cx="2345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A731DE-0A88-47BD-9C70-5D45FE82A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773" y="1950453"/>
                <a:ext cx="2345257" cy="369332"/>
              </a:xfrm>
              <a:prstGeom prst="rect">
                <a:avLst/>
              </a:prstGeom>
              <a:blipFill>
                <a:blip r:embed="rId3"/>
                <a:stretch>
                  <a:fillRect l="-260" t="-42623" b="-1967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571036-EEE0-4FE3-A3A7-04475AD791EA}"/>
              </a:ext>
            </a:extLst>
          </p:cNvPr>
          <p:cNvCxnSpPr>
            <a:cxnSpLocks/>
          </p:cNvCxnSpPr>
          <p:nvPr/>
        </p:nvCxnSpPr>
        <p:spPr>
          <a:xfrm>
            <a:off x="4817998" y="2319785"/>
            <a:ext cx="0" cy="2601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EABA60-02F7-444B-9A15-A1FACC7B0DAA}"/>
                  </a:ext>
                </a:extLst>
              </p:cNvPr>
              <p:cNvSpPr txBox="1"/>
              <p:nvPr/>
            </p:nvSpPr>
            <p:spPr>
              <a:xfrm>
                <a:off x="3134812" y="2579911"/>
                <a:ext cx="3624838" cy="660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EABA60-02F7-444B-9A15-A1FACC7B0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812" y="2579911"/>
                <a:ext cx="3624838" cy="660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8C608C9-2B12-4041-9F20-E39BA0DC8466}"/>
              </a:ext>
            </a:extLst>
          </p:cNvPr>
          <p:cNvCxnSpPr>
            <a:cxnSpLocks/>
          </p:cNvCxnSpPr>
          <p:nvPr/>
        </p:nvCxnSpPr>
        <p:spPr>
          <a:xfrm>
            <a:off x="4817998" y="3173181"/>
            <a:ext cx="0" cy="2601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6C66AD-BDB4-4318-9A69-FB0AD1A77C60}"/>
                  </a:ext>
                </a:extLst>
              </p:cNvPr>
              <p:cNvSpPr txBox="1"/>
              <p:nvPr/>
            </p:nvSpPr>
            <p:spPr>
              <a:xfrm>
                <a:off x="3134812" y="3442184"/>
                <a:ext cx="4744632" cy="660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sub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6C66AD-BDB4-4318-9A69-FB0AD1A77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812" y="3442184"/>
                <a:ext cx="4744632" cy="660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DD16F3-DD7F-4E06-9673-5C0E49790C44}"/>
              </a:ext>
            </a:extLst>
          </p:cNvPr>
          <p:cNvCxnSpPr>
            <a:cxnSpLocks/>
          </p:cNvCxnSpPr>
          <p:nvPr/>
        </p:nvCxnSpPr>
        <p:spPr>
          <a:xfrm>
            <a:off x="4823197" y="4008390"/>
            <a:ext cx="0" cy="130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F1EC32-B097-4E17-9709-BECCF2E69856}"/>
              </a:ext>
            </a:extLst>
          </p:cNvPr>
          <p:cNvCxnSpPr/>
          <p:nvPr/>
        </p:nvCxnSpPr>
        <p:spPr>
          <a:xfrm>
            <a:off x="4826876" y="4156210"/>
            <a:ext cx="0" cy="30087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F64CCF-1920-4805-8173-C47D7688404F}"/>
              </a:ext>
            </a:extLst>
          </p:cNvPr>
          <p:cNvCxnSpPr>
            <a:cxnSpLocks/>
          </p:cNvCxnSpPr>
          <p:nvPr/>
        </p:nvCxnSpPr>
        <p:spPr>
          <a:xfrm>
            <a:off x="4824679" y="4498145"/>
            <a:ext cx="0" cy="130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9A0436-4176-48F4-B51D-F98E9E20215F}"/>
                  </a:ext>
                </a:extLst>
              </p:cNvPr>
              <p:cNvSpPr txBox="1"/>
              <p:nvPr/>
            </p:nvSpPr>
            <p:spPr>
              <a:xfrm>
                <a:off x="4515203" y="4653958"/>
                <a:ext cx="618952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9A0436-4176-48F4-B51D-F98E9E20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203" y="4653958"/>
                <a:ext cx="618952" cy="387927"/>
              </a:xfrm>
              <a:prstGeom prst="rect">
                <a:avLst/>
              </a:prstGeom>
              <a:blipFill>
                <a:blip r:embed="rId6"/>
                <a:stretch>
                  <a:fillRect l="-2970" t="-35938" r="-8911" b="-1875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47137B-521B-4632-BA70-BFCC236D5912}"/>
                  </a:ext>
                </a:extLst>
              </p:cNvPr>
              <p:cNvSpPr txBox="1"/>
              <p:nvPr/>
            </p:nvSpPr>
            <p:spPr>
              <a:xfrm>
                <a:off x="4927567" y="2182850"/>
                <a:ext cx="1933863" cy="441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NN1(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  <m:sup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47137B-521B-4632-BA70-BFCC236D5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567" y="2182850"/>
                <a:ext cx="1933863" cy="441339"/>
              </a:xfrm>
              <a:prstGeom prst="rect">
                <a:avLst/>
              </a:prstGeom>
              <a:blipFill>
                <a:blip r:embed="rId7"/>
                <a:stretch>
                  <a:fillRect l="-2516" b="-1944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E3FD551-F5D7-4836-9EDE-51D86F44461E}"/>
              </a:ext>
            </a:extLst>
          </p:cNvPr>
          <p:cNvSpPr/>
          <p:nvPr/>
        </p:nvSpPr>
        <p:spPr>
          <a:xfrm>
            <a:off x="4228351" y="2632746"/>
            <a:ext cx="222725" cy="46807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8B409C-3D46-4F42-ACFC-948BEFAC43A0}"/>
              </a:ext>
            </a:extLst>
          </p:cNvPr>
          <p:cNvSpPr/>
          <p:nvPr/>
        </p:nvSpPr>
        <p:spPr>
          <a:xfrm>
            <a:off x="6289454" y="2607589"/>
            <a:ext cx="222725" cy="46807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5D38EA-C954-41C4-BC1F-0462CD867ACC}"/>
              </a:ext>
            </a:extLst>
          </p:cNvPr>
          <p:cNvCxnSpPr/>
          <p:nvPr/>
        </p:nvCxnSpPr>
        <p:spPr>
          <a:xfrm>
            <a:off x="3402728" y="3083068"/>
            <a:ext cx="639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A9C0C1-B510-4CEE-9BB2-1535B1AED875}"/>
              </a:ext>
            </a:extLst>
          </p:cNvPr>
          <p:cNvCxnSpPr/>
          <p:nvPr/>
        </p:nvCxnSpPr>
        <p:spPr>
          <a:xfrm>
            <a:off x="4540337" y="3075665"/>
            <a:ext cx="639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7374D5-490D-4AE8-AA5B-04C5694C4CB7}"/>
              </a:ext>
            </a:extLst>
          </p:cNvPr>
          <p:cNvCxnSpPr/>
          <p:nvPr/>
        </p:nvCxnSpPr>
        <p:spPr>
          <a:xfrm>
            <a:off x="5437196" y="3075665"/>
            <a:ext cx="639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51916A5-4E3B-4917-A469-38AF6E9D1542}"/>
              </a:ext>
            </a:extLst>
          </p:cNvPr>
          <p:cNvSpPr/>
          <p:nvPr/>
        </p:nvSpPr>
        <p:spPr>
          <a:xfrm>
            <a:off x="3402728" y="3487910"/>
            <a:ext cx="745724" cy="45427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61D313-6376-487A-8FC7-B9E900137FB4}"/>
              </a:ext>
            </a:extLst>
          </p:cNvPr>
          <p:cNvSpPr/>
          <p:nvPr/>
        </p:nvSpPr>
        <p:spPr>
          <a:xfrm>
            <a:off x="5108720" y="3498265"/>
            <a:ext cx="781310" cy="45427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33F3FE-A453-44F0-AAB7-9234C5B0200A}"/>
              </a:ext>
            </a:extLst>
          </p:cNvPr>
          <p:cNvSpPr/>
          <p:nvPr/>
        </p:nvSpPr>
        <p:spPr>
          <a:xfrm>
            <a:off x="5971336" y="3490866"/>
            <a:ext cx="781310" cy="45427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2B2F6D-C25B-4418-94EA-216A0407B1D3}"/>
              </a:ext>
            </a:extLst>
          </p:cNvPr>
          <p:cNvCxnSpPr/>
          <p:nvPr/>
        </p:nvCxnSpPr>
        <p:spPr>
          <a:xfrm>
            <a:off x="4308039" y="3927385"/>
            <a:ext cx="639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9B776A4-9A24-4E3F-AB26-6BCFC35334B7}"/>
              </a:ext>
            </a:extLst>
          </p:cNvPr>
          <p:cNvCxnSpPr/>
          <p:nvPr/>
        </p:nvCxnSpPr>
        <p:spPr>
          <a:xfrm>
            <a:off x="6821794" y="3954014"/>
            <a:ext cx="639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14CF9A0-B360-4F07-A066-9D91B6034A99}"/>
              </a:ext>
            </a:extLst>
          </p:cNvPr>
          <p:cNvSpPr txBox="1"/>
          <p:nvPr/>
        </p:nvSpPr>
        <p:spPr>
          <a:xfrm>
            <a:off x="979848" y="2663796"/>
            <a:ext cx="187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transformation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4357D1-2AD0-4447-86CB-2138EBF61601}"/>
              </a:ext>
            </a:extLst>
          </p:cNvPr>
          <p:cNvSpPr txBox="1"/>
          <p:nvPr/>
        </p:nvSpPr>
        <p:spPr>
          <a:xfrm>
            <a:off x="990205" y="3489111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62C5CB-83DF-481A-BCA6-42DC7CA128F0}"/>
                  </a:ext>
                </a:extLst>
              </p:cNvPr>
              <p:cNvSpPr txBox="1"/>
              <p:nvPr/>
            </p:nvSpPr>
            <p:spPr>
              <a:xfrm>
                <a:off x="928487" y="4635519"/>
                <a:ext cx="2041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transformation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62C5CB-83DF-481A-BCA6-42DC7CA12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87" y="4635519"/>
                <a:ext cx="2041456" cy="369332"/>
              </a:xfrm>
              <a:prstGeom prst="rect">
                <a:avLst/>
              </a:prstGeom>
              <a:blipFill>
                <a:blip r:embed="rId8"/>
                <a:stretch>
                  <a:fillRect t="-8197" r="-268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5E0F214-3913-4D9B-ACB4-02FC46928C03}"/>
              </a:ext>
            </a:extLst>
          </p:cNvPr>
          <p:cNvCxnSpPr>
            <a:cxnSpLocks/>
          </p:cNvCxnSpPr>
          <p:nvPr/>
        </p:nvCxnSpPr>
        <p:spPr>
          <a:xfrm flipV="1">
            <a:off x="4681995" y="5000461"/>
            <a:ext cx="265236" cy="59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19588E-EA4F-44E9-A650-C9BC4D4DFA37}"/>
                  </a:ext>
                </a:extLst>
              </p:cNvPr>
              <p:cNvSpPr txBox="1"/>
              <p:nvPr/>
            </p:nvSpPr>
            <p:spPr>
              <a:xfrm>
                <a:off x="8634436" y="1914946"/>
                <a:ext cx="2720746" cy="485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Initial uniform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19588E-EA4F-44E9-A650-C9BC4D4D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436" y="1914946"/>
                <a:ext cx="2720746" cy="485069"/>
              </a:xfrm>
              <a:prstGeom prst="rect">
                <a:avLst/>
              </a:prstGeom>
              <a:blipFill>
                <a:blip r:embed="rId9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EDF661F-2929-4900-9181-46FE4D8F2EAA}"/>
              </a:ext>
            </a:extLst>
          </p:cNvPr>
          <p:cNvCxnSpPr>
            <a:cxnSpLocks/>
          </p:cNvCxnSpPr>
          <p:nvPr/>
        </p:nvCxnSpPr>
        <p:spPr>
          <a:xfrm flipH="1">
            <a:off x="9888209" y="2310907"/>
            <a:ext cx="6353" cy="23341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AEDF26C-5345-422A-AEA4-A34B766634BA}"/>
                  </a:ext>
                </a:extLst>
              </p:cNvPr>
              <p:cNvSpPr txBox="1"/>
              <p:nvPr/>
            </p:nvSpPr>
            <p:spPr>
              <a:xfrm>
                <a:off x="8583397" y="4579734"/>
                <a:ext cx="2648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Final complicated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AEDF26C-5345-422A-AEA4-A34B76663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397" y="4579734"/>
                <a:ext cx="2648225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D9A7FF-ECE9-48F6-E9F5-88F734A1D19E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9007922" y="4949066"/>
            <a:ext cx="1728904" cy="44616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4A2600-1212-B1BB-895C-67DD952A8C8F}"/>
              </a:ext>
            </a:extLst>
          </p:cNvPr>
          <p:cNvCxnSpPr>
            <a:cxnSpLocks/>
          </p:cNvCxnSpPr>
          <p:nvPr/>
        </p:nvCxnSpPr>
        <p:spPr>
          <a:xfrm>
            <a:off x="5108720" y="4842603"/>
            <a:ext cx="2118405" cy="32954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E22DB-2937-8E68-E948-4346E489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43DC8B-A11A-A09C-217E-133FF64587BD}"/>
                  </a:ext>
                </a:extLst>
              </p:cNvPr>
              <p:cNvSpPr txBox="1"/>
              <p:nvPr/>
            </p:nvSpPr>
            <p:spPr>
              <a:xfrm>
                <a:off x="4942317" y="3033338"/>
                <a:ext cx="2334037" cy="441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NN2(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  <m:sup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43DC8B-A11A-A09C-217E-133FF6458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317" y="3033338"/>
                <a:ext cx="2334037" cy="441339"/>
              </a:xfrm>
              <a:prstGeom prst="rect">
                <a:avLst/>
              </a:prstGeom>
              <a:blipFill>
                <a:blip r:embed="rId11"/>
                <a:stretch>
                  <a:fillRect l="-2350" b="-1944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324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Normalizing Flow: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Loss Function and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7A1FA302-CB89-45D7-8303-F6BEDAB0BF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83103"/>
                <a:ext cx="10058400" cy="402336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1. Loss Function: Measure the difference between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200" dirty="0">
                  <a:solidFill>
                    <a:schemeClr val="tx1"/>
                  </a:solidFill>
                </a:endParaRPr>
              </a:p>
              <a:p>
                <a:endParaRPr lang="en-US" sz="2200" dirty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The transformation is determined by parameters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200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dirty="0">
                    <a:solidFill>
                      <a:schemeClr val="tx1"/>
                    </a:solidFill>
                  </a:rPr>
                  <a:t>are generated by NN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Loss Function is determined by NN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Apply Adam descent optimization algorithm to optimize NN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Training NN so that it can build suitable transformation function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sz="2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7A1FA302-CB89-45D7-8303-F6BEDAB0BF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83103"/>
                <a:ext cx="10058400" cy="4023360"/>
              </a:xfrm>
              <a:blipFill>
                <a:blip r:embed="rId2"/>
                <a:stretch>
                  <a:fillRect l="-1515" t="-378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692D9A0-9C2F-4C0E-9DCE-0C5E4E44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934" y="2329415"/>
            <a:ext cx="4933333" cy="9238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B3077-7DD4-F470-A736-8003CCC6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8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Normalizing Flow: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Transferability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607E17-022E-45D4-96F8-CA5B87B24E13}"/>
              </a:ext>
            </a:extLst>
          </p:cNvPr>
          <p:cNvGrpSpPr/>
          <p:nvPr/>
        </p:nvGrpSpPr>
        <p:grpSpPr>
          <a:xfrm>
            <a:off x="284272" y="4645888"/>
            <a:ext cx="11623455" cy="1579641"/>
            <a:chOff x="284272" y="1997768"/>
            <a:chExt cx="11623455" cy="15796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A4E402-2367-4568-AE6D-9DB265A3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272" y="1997768"/>
              <a:ext cx="11623455" cy="157964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57633E-DBE1-42CD-9AD5-796600A6C8EB}"/>
                </a:ext>
              </a:extLst>
            </p:cNvPr>
            <p:cNvSpPr/>
            <p:nvPr/>
          </p:nvSpPr>
          <p:spPr>
            <a:xfrm>
              <a:off x="11425100" y="2907225"/>
              <a:ext cx="412413" cy="382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0331A-A07F-480C-80B2-5D3D1ECCEB98}"/>
              </a:ext>
            </a:extLst>
          </p:cNvPr>
          <p:cNvSpPr/>
          <p:nvPr/>
        </p:nvSpPr>
        <p:spPr>
          <a:xfrm>
            <a:off x="9551078" y="4731070"/>
            <a:ext cx="2263806" cy="376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313C48-EBC9-4F47-8481-98188191B75F}"/>
              </a:ext>
            </a:extLst>
          </p:cNvPr>
          <p:cNvSpPr/>
          <p:nvPr/>
        </p:nvSpPr>
        <p:spPr>
          <a:xfrm>
            <a:off x="1768135" y="5460085"/>
            <a:ext cx="3380913" cy="641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9DE846-3481-4B06-B061-12AC2C89A10C}"/>
              </a:ext>
            </a:extLst>
          </p:cNvPr>
          <p:cNvSpPr txBox="1"/>
          <p:nvPr/>
        </p:nvSpPr>
        <p:spPr>
          <a:xfrm>
            <a:off x="2125980" y="1797912"/>
            <a:ext cx="333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a normalizing flow at a given physical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868F9-B5B1-459D-B8AD-A5CF291FF916}"/>
                  </a:ext>
                </a:extLst>
              </p:cNvPr>
              <p:cNvSpPr txBox="1"/>
              <p:nvPr/>
            </p:nvSpPr>
            <p:spPr>
              <a:xfrm>
                <a:off x="981667" y="2659311"/>
                <a:ext cx="5242076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868F9-B5B1-459D-B8AD-A5CF291FF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67" y="2659311"/>
                <a:ext cx="5242076" cy="380810"/>
              </a:xfrm>
              <a:prstGeom prst="rect">
                <a:avLst/>
              </a:prstGeom>
              <a:blipFill>
                <a:blip r:embed="rId3"/>
                <a:stretch>
                  <a:fillRect t="-19048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2F8E40C-156C-48A6-A8FA-09D2E354B3E7}"/>
              </a:ext>
            </a:extLst>
          </p:cNvPr>
          <p:cNvSpPr txBox="1"/>
          <p:nvPr/>
        </p:nvSpPr>
        <p:spPr>
          <a:xfrm>
            <a:off x="6734175" y="1797912"/>
            <a:ext cx="380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the trained normalizing flow at different physical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03492E-7795-456B-AA70-F90B11FDCB65}"/>
                  </a:ext>
                </a:extLst>
              </p:cNvPr>
              <p:cNvSpPr txBox="1"/>
              <p:nvPr/>
            </p:nvSpPr>
            <p:spPr>
              <a:xfrm>
                <a:off x="6361663" y="2691940"/>
                <a:ext cx="5210144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03492E-7795-456B-AA70-F90B11FDC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63" y="2691940"/>
                <a:ext cx="5210144" cy="380810"/>
              </a:xfrm>
              <a:prstGeom prst="rect">
                <a:avLst/>
              </a:prstGeom>
              <a:blipFill>
                <a:blip r:embed="rId4"/>
                <a:stretch>
                  <a:fillRect t="-19355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86C9F8-E2A9-4A62-9C33-353377205157}"/>
                  </a:ext>
                </a:extLst>
              </p:cNvPr>
              <p:cNvSpPr txBox="1"/>
              <p:nvPr/>
            </p:nvSpPr>
            <p:spPr>
              <a:xfrm>
                <a:off x="6380713" y="3139615"/>
                <a:ext cx="5242076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86C9F8-E2A9-4A62-9C33-353377205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713" y="3139615"/>
                <a:ext cx="5242076" cy="380810"/>
              </a:xfrm>
              <a:prstGeom prst="rect">
                <a:avLst/>
              </a:prstGeom>
              <a:blipFill>
                <a:blip r:embed="rId5"/>
                <a:stretch>
                  <a:fillRect t="-19355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1E666C-C397-4536-8A79-45921944015A}"/>
                  </a:ext>
                </a:extLst>
              </p:cNvPr>
              <p:cNvSpPr txBox="1"/>
              <p:nvPr/>
            </p:nvSpPr>
            <p:spPr>
              <a:xfrm>
                <a:off x="6380713" y="3634915"/>
                <a:ext cx="5242076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|/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1E666C-C397-4536-8A79-459219440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713" y="3634915"/>
                <a:ext cx="5242076" cy="380810"/>
              </a:xfrm>
              <a:prstGeom prst="rect">
                <a:avLst/>
              </a:prstGeom>
              <a:blipFill>
                <a:blip r:embed="rId6"/>
                <a:stretch>
                  <a:fillRect t="-19048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69454B3-BBCC-4699-BB8E-F32C8C154739}"/>
              </a:ext>
            </a:extLst>
          </p:cNvPr>
          <p:cNvSpPr txBox="1"/>
          <p:nvPr/>
        </p:nvSpPr>
        <p:spPr>
          <a:xfrm>
            <a:off x="6416441" y="405334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0A0C65-E829-4665-BB7A-7BCFDE6B92C4}"/>
              </a:ext>
            </a:extLst>
          </p:cNvPr>
          <p:cNvCxnSpPr>
            <a:cxnSpLocks/>
          </p:cNvCxnSpPr>
          <p:nvPr/>
        </p:nvCxnSpPr>
        <p:spPr>
          <a:xfrm flipV="1">
            <a:off x="6136005" y="2849716"/>
            <a:ext cx="25423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B991F5B-3E43-47AD-B685-9F15C3E6B33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361663" y="2920444"/>
            <a:ext cx="19050" cy="390525"/>
          </a:xfrm>
          <a:prstGeom prst="bentConnector3">
            <a:avLst>
              <a:gd name="adj1" fmla="val -12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863CE69F-CE88-4179-83AE-BB841D834B77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361663" y="3396694"/>
            <a:ext cx="19050" cy="390525"/>
          </a:xfrm>
          <a:prstGeom prst="bentConnector3">
            <a:avLst>
              <a:gd name="adj1" fmla="val -12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104E8F05-82FE-4BBC-A030-560BADE0BB9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361663" y="3882469"/>
            <a:ext cx="19050" cy="390525"/>
          </a:xfrm>
          <a:prstGeom prst="bentConnector3">
            <a:avLst>
              <a:gd name="adj1" fmla="val -12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D363B-0EA3-1382-CE92-EC922DCC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98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Numerical Result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1E551A-A2F7-411D-B6DE-3E32792D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sz="1500" cap="none" dirty="0">
                <a:solidFill>
                  <a:srgbClr val="FFFFFF"/>
                </a:solidFill>
                <a:latin typeface="+mn-lt"/>
              </a:rPr>
              <a:t>Application Of Normalizing 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7D2D9-5F8D-87D2-A767-A6D8EA7F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Numerical Result: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2D Camel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C85D2-E538-4789-BDD7-C716F14D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3" y="2506663"/>
            <a:ext cx="3126646" cy="2333625"/>
          </a:xfrm>
          <a:prstGeom prst="rect">
            <a:avLst/>
          </a:prstGeom>
        </p:spPr>
      </p:pic>
      <p:pic>
        <p:nvPicPr>
          <p:cNvPr id="10" name="Content Placeholder 9" descr="Scatter chart&#10;&#10;Description automatically generated">
            <a:extLst>
              <a:ext uri="{FF2B5EF4-FFF2-40B4-BE49-F238E27FC236}">
                <a16:creationId xmlns:a16="http://schemas.microsoft.com/office/drawing/2014/main" id="{C458571D-6679-488C-B479-D49C118E1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12" y="2238375"/>
            <a:ext cx="2592388" cy="25923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0003E-C5F2-4156-9614-5A0D85DF09DF}"/>
              </a:ext>
            </a:extLst>
          </p:cNvPr>
          <p:cNvSpPr txBox="1"/>
          <p:nvPr/>
        </p:nvSpPr>
        <p:spPr>
          <a:xfrm flipH="1">
            <a:off x="7171734" y="1937345"/>
            <a:ext cx="202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Iteration: 50-2000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CD655-D9A4-855F-06FA-1AA1265B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0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Numerical Result: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Grand Canonical Potential at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order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F3426-6344-403D-8223-818923AB5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254D5-B213-477C-A783-CEA8A34C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5" y="3028979"/>
            <a:ext cx="5105001" cy="33068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3F5BCD-6D01-4CDC-9B20-EBC4A462A9FA}"/>
              </a:ext>
            </a:extLst>
          </p:cNvPr>
          <p:cNvGrpSpPr/>
          <p:nvPr/>
        </p:nvGrpSpPr>
        <p:grpSpPr>
          <a:xfrm>
            <a:off x="568545" y="1773045"/>
            <a:ext cx="8556405" cy="1162825"/>
            <a:chOff x="284272" y="3844326"/>
            <a:chExt cx="11623455" cy="1579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3F9489-4DCD-48CF-A47F-3C8704D9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272" y="3844326"/>
              <a:ext cx="11623455" cy="15796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DD0C6F-35BB-4657-B7C4-ECB46494426E}"/>
                </a:ext>
              </a:extLst>
            </p:cNvPr>
            <p:cNvSpPr/>
            <p:nvPr/>
          </p:nvSpPr>
          <p:spPr>
            <a:xfrm>
              <a:off x="11495314" y="4777273"/>
              <a:ext cx="412413" cy="382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048F7F-C634-4063-AA2B-8CB448F6DA95}"/>
                  </a:ext>
                </a:extLst>
              </p:cNvPr>
              <p:cNvSpPr txBox="1"/>
              <p:nvPr/>
            </p:nvSpPr>
            <p:spPr>
              <a:xfrm>
                <a:off x="6296025" y="3314700"/>
                <a:ext cx="5830570" cy="2050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and training nflow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physical condition: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0.16 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,25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nuclear potential: scalar-meson 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5k samples at each iteration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VEGAS convergences very quickly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nflow reaches an order of magnitude of improvement [9]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048F7F-C634-4063-AA2B-8CB448F6D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25" y="3314700"/>
                <a:ext cx="5830570" cy="2050048"/>
              </a:xfrm>
              <a:prstGeom prst="rect">
                <a:avLst/>
              </a:prstGeom>
              <a:blipFill>
                <a:blip r:embed="rId4"/>
                <a:stretch>
                  <a:fillRect l="-941" t="-893" b="-386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80735E-70A6-4279-9DDF-235036FE9D73}"/>
              </a:ext>
            </a:extLst>
          </p:cNvPr>
          <p:cNvSpPr txBox="1"/>
          <p:nvPr/>
        </p:nvSpPr>
        <p:spPr>
          <a:xfrm>
            <a:off x="1786757" y="3586650"/>
            <a:ext cx="313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uncertainty: total samples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DE7E2-1B25-43EF-AF13-CDFBE3C3BD03}"/>
              </a:ext>
            </a:extLst>
          </p:cNvPr>
          <p:cNvSpPr txBox="1"/>
          <p:nvPr/>
        </p:nvSpPr>
        <p:spPr>
          <a:xfrm>
            <a:off x="1834061" y="5127404"/>
            <a:ext cx="299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uncertainty: 5k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8A494-C8DB-8054-D09C-AD6EF3FA5E04}"/>
              </a:ext>
            </a:extLst>
          </p:cNvPr>
          <p:cNvSpPr txBox="1"/>
          <p:nvPr/>
        </p:nvSpPr>
        <p:spPr>
          <a:xfrm>
            <a:off x="5750891" y="5750926"/>
            <a:ext cx="636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dirty="0">
              <a:latin typeface="-apple-system"/>
            </a:endParaRPr>
          </a:p>
          <a:p>
            <a:pPr algn="r"/>
            <a:r>
              <a:rPr lang="en-US" sz="1600" dirty="0">
                <a:latin typeface="-apple-system"/>
              </a:rPr>
              <a:t>[9] </a:t>
            </a:r>
            <a:r>
              <a:rPr lang="nb-NO" sz="1600" dirty="0">
                <a:latin typeface="-apple-system"/>
              </a:rPr>
              <a:t>J. Brady, P. Wen and J. W. Holt, Phys. Rev. Lett. 127, 062701 (2021)</a:t>
            </a:r>
            <a:endParaRPr lang="LID4096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23DE-0DD6-159F-F16C-920BEC1C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4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Numerical Result: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Grand Canonical Potential at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order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F3426-6344-403D-8223-818923AB5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F5BCD-6D01-4CDC-9B20-EBC4A462A9FA}"/>
              </a:ext>
            </a:extLst>
          </p:cNvPr>
          <p:cNvGrpSpPr/>
          <p:nvPr/>
        </p:nvGrpSpPr>
        <p:grpSpPr>
          <a:xfrm>
            <a:off x="568545" y="1774590"/>
            <a:ext cx="8556405" cy="1162825"/>
            <a:chOff x="284272" y="3844326"/>
            <a:chExt cx="11623455" cy="1579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3F9489-4DCD-48CF-A47F-3C8704D9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272" y="3844326"/>
              <a:ext cx="11623455" cy="15796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DD0C6F-35BB-4657-B7C4-ECB46494426E}"/>
                </a:ext>
              </a:extLst>
            </p:cNvPr>
            <p:cNvSpPr/>
            <p:nvPr/>
          </p:nvSpPr>
          <p:spPr>
            <a:xfrm>
              <a:off x="11495314" y="4777273"/>
              <a:ext cx="412413" cy="382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048F7F-C634-4063-AA2B-8CB448F6DA95}"/>
                  </a:ext>
                </a:extLst>
              </p:cNvPr>
              <p:cNvSpPr txBox="1"/>
              <p:nvPr/>
            </p:nvSpPr>
            <p:spPr>
              <a:xfrm>
                <a:off x="7019925" y="2714625"/>
                <a:ext cx="3958712" cy="1495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using trained nflow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Varying temperature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Varying nuclear 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Changing unclear interaction: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Scale-meson interaction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EFT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048F7F-C634-4063-AA2B-8CB448F6D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925" y="2714625"/>
                <a:ext cx="3958712" cy="1495922"/>
              </a:xfrm>
              <a:prstGeom prst="rect">
                <a:avLst/>
              </a:prstGeom>
              <a:blipFill>
                <a:blip r:embed="rId3"/>
                <a:stretch>
                  <a:fillRect l="-1387" t="-813" r="-616" b="-5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E49C45E-B9DB-403F-98D6-EC7AE3B4E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09" y="3134042"/>
            <a:ext cx="6014591" cy="2795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91BCC-0E90-4672-B12E-855802337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982" y="4539579"/>
            <a:ext cx="2380952" cy="838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257BE1-00E4-49F2-9A02-777957FAB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167" y="4258172"/>
            <a:ext cx="1780952" cy="193333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AAE801B-0C69-4661-B9F0-EFD22A53D561}"/>
              </a:ext>
            </a:extLst>
          </p:cNvPr>
          <p:cNvSpPr/>
          <p:nvPr/>
        </p:nvSpPr>
        <p:spPr>
          <a:xfrm>
            <a:off x="8973154" y="4853851"/>
            <a:ext cx="504221" cy="184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216783-114A-44BF-91F4-68553911E9D1}"/>
              </a:ext>
            </a:extLst>
          </p:cNvPr>
          <p:cNvSpPr/>
          <p:nvPr/>
        </p:nvSpPr>
        <p:spPr>
          <a:xfrm>
            <a:off x="7389879" y="1801249"/>
            <a:ext cx="1658871" cy="2856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F4E324-3F94-4821-8F33-1F35DB9B671A}"/>
              </a:ext>
            </a:extLst>
          </p:cNvPr>
          <p:cNvSpPr/>
          <p:nvPr/>
        </p:nvSpPr>
        <p:spPr>
          <a:xfrm>
            <a:off x="1654621" y="2358750"/>
            <a:ext cx="2517329" cy="46240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A01EA-0868-4E27-98C5-E25AB0FAC47C}"/>
              </a:ext>
            </a:extLst>
          </p:cNvPr>
          <p:cNvSpPr txBox="1"/>
          <p:nvPr/>
        </p:nvSpPr>
        <p:spPr>
          <a:xfrm>
            <a:off x="1513490" y="5852395"/>
            <a:ext cx="397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iterations at each physical condition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F532-14AA-42DD-6412-CA27FD63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5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Motivation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1E551A-A2F7-411D-B6DE-3E32792D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sz="1500" cap="none" dirty="0">
                <a:solidFill>
                  <a:srgbClr val="FFFFFF"/>
                </a:solidFill>
                <a:latin typeface="+mn-lt"/>
              </a:rPr>
              <a:t>High Dimensional Integral + nuclear potential modeling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7F1B6-57A7-1641-D080-E0FAB385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6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Numerical Result: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normalizing flow for Lattice QCD calculation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4323BE-1A46-BC69-83E1-283F9885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46" y="1917835"/>
            <a:ext cx="3535541" cy="7440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990785C-A678-066F-2B72-DBFB10AF7EED}"/>
              </a:ext>
            </a:extLst>
          </p:cNvPr>
          <p:cNvSpPr/>
          <p:nvPr/>
        </p:nvSpPr>
        <p:spPr>
          <a:xfrm>
            <a:off x="4035876" y="2055866"/>
            <a:ext cx="800011" cy="4357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BDF6D-7A47-CE98-6EEC-74CA7F6848F3}"/>
              </a:ext>
            </a:extLst>
          </p:cNvPr>
          <p:cNvSpPr txBox="1"/>
          <p:nvPr/>
        </p:nvSpPr>
        <p:spPr>
          <a:xfrm>
            <a:off x="4835887" y="2091303"/>
            <a:ext cx="30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gauge variables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AEE43E-D73F-949A-71EB-5E85AEC6A65C}"/>
                  </a:ext>
                </a:extLst>
              </p:cNvPr>
              <p:cNvSpPr txBox="1"/>
              <p:nvPr/>
            </p:nvSpPr>
            <p:spPr>
              <a:xfrm>
                <a:off x="1300346" y="2661889"/>
                <a:ext cx="6127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from initial uniform distribution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nflow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	nflow: gauge-equivariant coupling layers [8]</a:t>
                </a:r>
                <a:endParaRPr lang="LID4096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AEE43E-D73F-949A-71EB-5E85AEC6A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46" y="2661889"/>
                <a:ext cx="6127255" cy="646331"/>
              </a:xfrm>
              <a:prstGeom prst="rect">
                <a:avLst/>
              </a:prstGeom>
              <a:blipFill>
                <a:blip r:embed="rId3"/>
                <a:stretch>
                  <a:fillRect l="-796" t="-5660" b="-141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B5EEC1FA-55DE-40F4-1BE4-F7430EC87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725" y="3733197"/>
            <a:ext cx="4031866" cy="2116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1EA56D-D29A-C3AC-CEAA-7224A54C5BBF}"/>
                  </a:ext>
                </a:extLst>
              </p:cNvPr>
              <p:cNvSpPr txBox="1"/>
              <p:nvPr/>
            </p:nvSpPr>
            <p:spPr>
              <a:xfrm>
                <a:off x="1540661" y="5773002"/>
                <a:ext cx="1779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Wilson loop</a:t>
                </a:r>
                <a:endParaRPr lang="LID4096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1EA56D-D29A-C3AC-CEAA-7224A54C5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661" y="5773002"/>
                <a:ext cx="1779846" cy="369332"/>
              </a:xfrm>
              <a:prstGeom prst="rect">
                <a:avLst/>
              </a:prstGeom>
              <a:blipFill>
                <a:blip r:embed="rId5"/>
                <a:stretch>
                  <a:fillRect t="-8197" r="-2055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D2C6021-8BB4-5AAF-45EE-EE38AB530E78}"/>
              </a:ext>
            </a:extLst>
          </p:cNvPr>
          <p:cNvSpPr txBox="1"/>
          <p:nvPr/>
        </p:nvSpPr>
        <p:spPr>
          <a:xfrm>
            <a:off x="3610218" y="5729034"/>
            <a:ext cx="1411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Topological </a:t>
            </a:r>
          </a:p>
          <a:p>
            <a:r>
              <a:rPr lang="en-US" dirty="0"/>
              <a:t>susceptibility</a:t>
            </a:r>
            <a:endParaRPr lang="LID4096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EF9046-AC53-CE0D-2639-CDC67D095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721" y="3733197"/>
            <a:ext cx="5486682" cy="1663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A04015-7574-222F-A8EB-AC26446D6C6C}"/>
                  </a:ext>
                </a:extLst>
              </p:cNvPr>
              <p:cNvSpPr txBox="1"/>
              <p:nvPr/>
            </p:nvSpPr>
            <p:spPr>
              <a:xfrm>
                <a:off x="5911227" y="5463293"/>
                <a:ext cx="50355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Exploring the distribution of topological charge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LID4096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A04015-7574-222F-A8EB-AC26446D6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227" y="5463293"/>
                <a:ext cx="5035574" cy="369332"/>
              </a:xfrm>
              <a:prstGeom prst="rect">
                <a:avLst/>
              </a:prstGeom>
              <a:blipFill>
                <a:blip r:embed="rId7"/>
                <a:stretch>
                  <a:fillRect l="-1090" t="-819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7C8D1E5-F1AB-31E1-2014-003AA2B1ABA3}"/>
              </a:ext>
            </a:extLst>
          </p:cNvPr>
          <p:cNvSpPr txBox="1"/>
          <p:nvPr/>
        </p:nvSpPr>
        <p:spPr>
          <a:xfrm>
            <a:off x="5750891" y="5750926"/>
            <a:ext cx="6363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dirty="0">
              <a:latin typeface="-apple-system"/>
            </a:endParaRPr>
          </a:p>
          <a:p>
            <a:pPr algn="r"/>
            <a:r>
              <a:rPr lang="en-US" sz="1600" dirty="0">
                <a:latin typeface="-apple-system"/>
              </a:rPr>
              <a:t>[10] </a:t>
            </a:r>
            <a:r>
              <a:rPr lang="nb-NO" sz="1600" dirty="0">
                <a:latin typeface="-apple-system"/>
              </a:rPr>
              <a:t>Gurtej Kanwar et al, Phys. Rev. Lett. 125, 121601 (2020)</a:t>
            </a:r>
            <a:endParaRPr lang="LID4096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973CE7-9F77-4D97-BC8B-6AF51610E5EE}"/>
              </a:ext>
            </a:extLst>
          </p:cNvPr>
          <p:cNvSpPr/>
          <p:nvPr/>
        </p:nvSpPr>
        <p:spPr>
          <a:xfrm>
            <a:off x="1632419" y="4952489"/>
            <a:ext cx="1264204" cy="3955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5B7885-A597-5B16-73C9-B5BC5DFA04B4}"/>
              </a:ext>
            </a:extLst>
          </p:cNvPr>
          <p:cNvSpPr txBox="1"/>
          <p:nvPr/>
        </p:nvSpPr>
        <p:spPr>
          <a:xfrm>
            <a:off x="1851587" y="46389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MCMC</a:t>
            </a:r>
            <a:endParaRPr lang="LID4096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5668A5-01EE-4922-11F1-7FBB6BF9B469}"/>
              </a:ext>
            </a:extLst>
          </p:cNvPr>
          <p:cNvSpPr/>
          <p:nvPr/>
        </p:nvSpPr>
        <p:spPr>
          <a:xfrm>
            <a:off x="10314699" y="3994106"/>
            <a:ext cx="793113" cy="5103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EC46E7-6DEF-5735-1C98-40BB7E95045D}"/>
              </a:ext>
            </a:extLst>
          </p:cNvPr>
          <p:cNvSpPr txBox="1"/>
          <p:nvPr/>
        </p:nvSpPr>
        <p:spPr>
          <a:xfrm>
            <a:off x="11107812" y="40646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MCMC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C7BE0D-AF90-EEA1-60F6-AE30CFBD16AC}"/>
                  </a:ext>
                </a:extLst>
              </p:cNvPr>
              <p:cNvSpPr txBox="1"/>
              <p:nvPr/>
            </p:nvSpPr>
            <p:spPr>
              <a:xfrm>
                <a:off x="1540661" y="3456363"/>
                <a:ext cx="19554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 gauge theory</a:t>
                </a:r>
                <a:endParaRPr lang="LID4096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C7BE0D-AF90-EEA1-60F6-AE30CFBD1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661" y="3456363"/>
                <a:ext cx="1955407" cy="369332"/>
              </a:xfrm>
              <a:prstGeom prst="rect">
                <a:avLst/>
              </a:prstGeom>
              <a:blipFill>
                <a:blip r:embed="rId8"/>
                <a:stretch>
                  <a:fillRect t="-9836" r="-1869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072805-780A-C486-FB9F-D0E455D4C8EF}"/>
                  </a:ext>
                </a:extLst>
              </p:cNvPr>
              <p:cNvSpPr txBox="1"/>
              <p:nvPr/>
            </p:nvSpPr>
            <p:spPr>
              <a:xfrm>
                <a:off x="6039803" y="3624774"/>
                <a:ext cx="19554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 gauge theory</a:t>
                </a:r>
                <a:endParaRPr lang="LID4096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072805-780A-C486-FB9F-D0E455D4C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803" y="3624774"/>
                <a:ext cx="1955407" cy="369332"/>
              </a:xfrm>
              <a:prstGeom prst="rect">
                <a:avLst/>
              </a:prstGeom>
              <a:blipFill>
                <a:blip r:embed="rId9"/>
                <a:stretch>
                  <a:fillRect t="-10000" r="-1869" b="-26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0964B-8006-B544-EA49-457A36EB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11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FFFF"/>
                </a:solidFill>
              </a:rPr>
              <a:t>Nuclear potential modeling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11E551A-A2F7-411D-B6DE-3E32792DF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 sz="1500" cap="none" dirty="0">
                <a:solidFill>
                  <a:srgbClr val="FFFFFF"/>
                </a:solidFill>
                <a:latin typeface="+mn-lt"/>
              </a:rPr>
              <a:t>Use flow-based model for maximizing likelihood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1C22A-6E88-1183-1996-C4CFC959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Maximize likelihood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2FC16-BDC5-0DEA-3A02-5841413D9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35183"/>
            <a:ext cx="4983570" cy="371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D5E3F7-27B6-4061-52CE-C4271CEC3D82}"/>
                  </a:ext>
                </a:extLst>
              </p:cNvPr>
              <p:cNvSpPr txBox="1"/>
              <p:nvPr/>
            </p:nvSpPr>
            <p:spPr>
              <a:xfrm>
                <a:off x="6487885" y="1935183"/>
                <a:ext cx="5441843" cy="4487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Maximize likelihood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: capture the properties of a given set of samples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kern="0" dirty="0">
                  <a:solidFill>
                    <a:prstClr val="black"/>
                  </a:solidFill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Example: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=0.1</m:t>
                        </m:r>
                      </m:e>
                    </m:d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7964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79646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79646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=0.1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=−2,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=0.8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=0.5,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79646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kumimoji="0" lang="en-US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D5E3F7-27B6-4061-52CE-C4271CEC3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885" y="1935183"/>
                <a:ext cx="5441843" cy="4487575"/>
              </a:xfrm>
              <a:prstGeom prst="rect">
                <a:avLst/>
              </a:prstGeom>
              <a:blipFill>
                <a:blip r:embed="rId3"/>
                <a:stretch>
                  <a:fillRect l="-1120" t="-67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612B15-EA9A-D4AB-CA4B-DB2CED4B7003}"/>
                  </a:ext>
                </a:extLst>
              </p:cNvPr>
              <p:cNvSpPr txBox="1"/>
              <p:nvPr/>
            </p:nvSpPr>
            <p:spPr>
              <a:xfrm>
                <a:off x="1226132" y="5850406"/>
                <a:ext cx="980069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 proper </a:t>
                </a:r>
                <a:r>
                  <a:rPr lang="en-US" sz="2400" dirty="0"/>
                  <a:t>probability distribution model 𝒩(𝜇, 𝜎)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the </a:t>
                </a:r>
                <a:r>
                  <a:rPr lang="en-US" sz="2400" dirty="0"/>
                  <a:t>maximum likelihood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612B15-EA9A-D4AB-CA4B-DB2CED4B7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32" y="5850406"/>
                <a:ext cx="9800696" cy="738664"/>
              </a:xfrm>
              <a:prstGeom prst="rect">
                <a:avLst/>
              </a:prstGeom>
              <a:blipFill>
                <a:blip r:embed="rId4"/>
                <a:stretch>
                  <a:fillRect l="-933" t="-826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D0DF6-0631-7281-3AFC-F3F1C415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9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Generative flow (Glow)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396C1-DAF0-FCD4-C317-1427B1CB9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12" y="2933053"/>
            <a:ext cx="4933775" cy="3098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7A635-3E1C-6614-7D25-7C81E8EDE975}"/>
              </a:ext>
            </a:extLst>
          </p:cNvPr>
          <p:cNvSpPr txBox="1"/>
          <p:nvPr/>
        </p:nvSpPr>
        <p:spPr>
          <a:xfrm>
            <a:off x="4179128" y="1913992"/>
            <a:ext cx="3833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Glow: generate realistic faces</a:t>
            </a:r>
            <a:endParaRPr lang="LID4096" sz="2400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C4430491-83E6-70B3-5253-576BE92096B7}"/>
              </a:ext>
            </a:extLst>
          </p:cNvPr>
          <p:cNvSpPr/>
          <p:nvPr/>
        </p:nvSpPr>
        <p:spPr>
          <a:xfrm>
            <a:off x="6965397" y="1900777"/>
            <a:ext cx="1190561" cy="541939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A30382-4B11-D4A2-3927-B9CBBFAB714F}"/>
              </a:ext>
            </a:extLst>
          </p:cNvPr>
          <p:cNvSpPr/>
          <p:nvPr/>
        </p:nvSpPr>
        <p:spPr>
          <a:xfrm>
            <a:off x="6351705" y="2367881"/>
            <a:ext cx="2632735" cy="44443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48000">
                <a:schemeClr val="accent1">
                  <a:tint val="50000"/>
                  <a:shade val="100000"/>
                  <a:satMod val="350000"/>
                  <a:lumMod val="85000"/>
                  <a:lumOff val="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Nuclear Potential</a:t>
            </a:r>
            <a:endParaRPr lang="LID4096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22D4E-C0C5-048F-18D8-8939949E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75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Generative flow (Glow) models</a:t>
            </a:r>
          </a:p>
        </p:txBody>
      </p:sp>
      <p:pic>
        <p:nvPicPr>
          <p:cNvPr id="17" name="Picture 16" descr="A picture containing person, person, suit&#10;&#10;Description automatically generated">
            <a:extLst>
              <a:ext uri="{FF2B5EF4-FFF2-40B4-BE49-F238E27FC236}">
                <a16:creationId xmlns:a16="http://schemas.microsoft.com/office/drawing/2014/main" id="{064CE8B6-9EF5-B0D4-BDD4-4D63ECA55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017" y="4156501"/>
            <a:ext cx="920121" cy="920121"/>
          </a:xfrm>
          <a:prstGeom prst="rect">
            <a:avLst/>
          </a:prstGeom>
        </p:spPr>
      </p:pic>
      <p:pic>
        <p:nvPicPr>
          <p:cNvPr id="18" name="Picture 17" descr="A picture containing person, indoor, close&#10;&#10;Description automatically generated">
            <a:extLst>
              <a:ext uri="{FF2B5EF4-FFF2-40B4-BE49-F238E27FC236}">
                <a16:creationId xmlns:a16="http://schemas.microsoft.com/office/drawing/2014/main" id="{9926E8B0-5E5E-6CC5-D2A3-CA0F43C78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069" y="3124098"/>
            <a:ext cx="920121" cy="920121"/>
          </a:xfrm>
          <a:prstGeom prst="rect">
            <a:avLst/>
          </a:prstGeom>
        </p:spPr>
      </p:pic>
      <p:pic>
        <p:nvPicPr>
          <p:cNvPr id="19" name="Picture 18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0273FDD-9170-B07E-DEC6-903E2F72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956" y="3124098"/>
            <a:ext cx="920121" cy="920121"/>
          </a:xfrm>
          <a:prstGeom prst="rect">
            <a:avLst/>
          </a:prstGeom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56DF1614-D458-2E15-4B0A-565661E88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640" y="4158717"/>
            <a:ext cx="920121" cy="920121"/>
          </a:xfrm>
          <a:prstGeom prst="rect">
            <a:avLst/>
          </a:prstGeom>
        </p:spPr>
      </p:pic>
      <p:pic>
        <p:nvPicPr>
          <p:cNvPr id="21" name="Picture 20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73EE898-F48F-8855-67B0-23C4EB514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957" y="4158717"/>
            <a:ext cx="920121" cy="920121"/>
          </a:xfrm>
          <a:prstGeom prst="rect">
            <a:avLst/>
          </a:prstGeom>
        </p:spPr>
      </p:pic>
      <p:pic>
        <p:nvPicPr>
          <p:cNvPr id="22" name="Picture 21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0CA3771E-F33D-E8D2-2E89-0A0F170F1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640" y="5193336"/>
            <a:ext cx="920122" cy="920122"/>
          </a:xfrm>
          <a:prstGeom prst="rect">
            <a:avLst/>
          </a:prstGeom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42FAC60E-10CF-15DA-5ECD-67DA50865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3959" y="5179764"/>
            <a:ext cx="933694" cy="9336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BBD418-FC3D-C4A1-D981-973F1878F46B}"/>
              </a:ext>
            </a:extLst>
          </p:cNvPr>
          <p:cNvSpPr txBox="1"/>
          <p:nvPr/>
        </p:nvSpPr>
        <p:spPr>
          <a:xfrm>
            <a:off x="2619086" y="3787169"/>
            <a:ext cx="180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Original face</a:t>
            </a: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6DD25A4-2E1E-2445-85BA-BFB23AC6DF1C}"/>
              </a:ext>
            </a:extLst>
          </p:cNvPr>
          <p:cNvSpPr/>
          <p:nvPr/>
        </p:nvSpPr>
        <p:spPr>
          <a:xfrm>
            <a:off x="5203599" y="3124098"/>
            <a:ext cx="237726" cy="2989360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561E952-3587-6466-6B0F-458636CEDC55}"/>
              </a:ext>
            </a:extLst>
          </p:cNvPr>
          <p:cNvSpPr/>
          <p:nvPr/>
        </p:nvSpPr>
        <p:spPr>
          <a:xfrm>
            <a:off x="3968839" y="4292888"/>
            <a:ext cx="1116237" cy="651778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Glow</a:t>
            </a: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6AEE0A-F945-95D5-A866-FBCC6311884D}"/>
              </a:ext>
            </a:extLst>
          </p:cNvPr>
          <p:cNvSpPr txBox="1"/>
          <p:nvPr/>
        </p:nvSpPr>
        <p:spPr>
          <a:xfrm>
            <a:off x="5724678" y="3462296"/>
            <a:ext cx="10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Age</a:t>
            </a: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24B0C-A6A6-CB9C-B6E9-427A6DFE1ED9}"/>
              </a:ext>
            </a:extLst>
          </p:cNvPr>
          <p:cNvSpPr txBox="1"/>
          <p:nvPr/>
        </p:nvSpPr>
        <p:spPr>
          <a:xfrm>
            <a:off x="5703272" y="4514252"/>
            <a:ext cx="92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Beard</a:t>
            </a: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488140-CB9E-CEAB-3EB8-9EC071229CC7}"/>
              </a:ext>
            </a:extLst>
          </p:cNvPr>
          <p:cNvSpPr txBox="1"/>
          <p:nvPr/>
        </p:nvSpPr>
        <p:spPr>
          <a:xfrm>
            <a:off x="5724678" y="5404447"/>
            <a:ext cx="135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Blonde Hair</a:t>
            </a:r>
            <a:endParaRPr kumimoji="0" lang="LID4096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57296-A7E8-A51A-A5E8-1FF508EFCAC0}"/>
              </a:ext>
            </a:extLst>
          </p:cNvPr>
          <p:cNvSpPr txBox="1"/>
          <p:nvPr/>
        </p:nvSpPr>
        <p:spPr>
          <a:xfrm>
            <a:off x="3644045" y="1938540"/>
            <a:ext cx="490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Glow: Manipulate attributes of a face</a:t>
            </a:r>
            <a:endParaRPr lang="LID4096" sz="2400" dirty="0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DB934C5D-6875-3BBE-253A-0347BA3996BC}"/>
              </a:ext>
            </a:extLst>
          </p:cNvPr>
          <p:cNvSpPr/>
          <p:nvPr/>
        </p:nvSpPr>
        <p:spPr>
          <a:xfrm>
            <a:off x="7503397" y="1900777"/>
            <a:ext cx="1190561" cy="541939"/>
          </a:xfrm>
          <a:prstGeom prst="mathMultiply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6C88B5-B53F-911A-BECF-61382EC3A57E}"/>
              </a:ext>
            </a:extLst>
          </p:cNvPr>
          <p:cNvSpPr/>
          <p:nvPr/>
        </p:nvSpPr>
        <p:spPr>
          <a:xfrm>
            <a:off x="6782309" y="2406710"/>
            <a:ext cx="2632735" cy="44443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48000">
                <a:schemeClr val="accent1">
                  <a:tint val="50000"/>
                  <a:shade val="100000"/>
                  <a:satMod val="350000"/>
                  <a:lumMod val="85000"/>
                  <a:lumOff val="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Nuclear Potential</a:t>
            </a:r>
            <a:endParaRPr lang="LID4096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2003-0A64-0355-2698-51FE9DB3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53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: Workflow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1F7D2F2-BDE7-F677-CFAB-9D01035B770F}"/>
                  </a:ext>
                </a:extLst>
              </p:cNvPr>
              <p:cNvSpPr/>
              <p:nvPr/>
            </p:nvSpPr>
            <p:spPr>
              <a:xfrm>
                <a:off x="4724947" y="2127768"/>
                <a:ext cx="3779955" cy="369332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1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1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acc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=(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,..,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1F7D2F2-BDE7-F677-CFAB-9D01035B7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947" y="2127768"/>
                <a:ext cx="3779955" cy="36933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Right 25">
            <a:extLst>
              <a:ext uri="{FF2B5EF4-FFF2-40B4-BE49-F238E27FC236}">
                <a16:creationId xmlns:a16="http://schemas.microsoft.com/office/drawing/2014/main" id="{2FC1368A-3A8D-6A73-DAFD-1F7248E1015F}"/>
              </a:ext>
            </a:extLst>
          </p:cNvPr>
          <p:cNvSpPr/>
          <p:nvPr/>
        </p:nvSpPr>
        <p:spPr>
          <a:xfrm rot="5400000">
            <a:off x="6430411" y="2631935"/>
            <a:ext cx="369334" cy="163971"/>
          </a:xfrm>
          <a:prstGeom prst="rightArrow">
            <a:avLst/>
          </a:prstGeom>
          <a:gradFill rotWithShape="1">
            <a:gsLst>
              <a:gs pos="0">
                <a:srgbClr val="F79646"/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92A22C6-0637-CDF7-ECD7-4D9B9E0B170B}"/>
                  </a:ext>
                </a:extLst>
              </p:cNvPr>
              <p:cNvSpPr/>
              <p:nvPr/>
            </p:nvSpPr>
            <p:spPr>
              <a:xfrm>
                <a:off x="5485810" y="2949442"/>
                <a:ext cx="2256548" cy="766618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Flow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Transformation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92A22C6-0637-CDF7-ECD7-4D9B9E0B1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810" y="2949442"/>
                <a:ext cx="2256548" cy="76661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Right 27">
            <a:extLst>
              <a:ext uri="{FF2B5EF4-FFF2-40B4-BE49-F238E27FC236}">
                <a16:creationId xmlns:a16="http://schemas.microsoft.com/office/drawing/2014/main" id="{25B7E3FD-BA24-D230-8EFA-3D78C2A439F0}"/>
              </a:ext>
            </a:extLst>
          </p:cNvPr>
          <p:cNvSpPr/>
          <p:nvPr/>
        </p:nvSpPr>
        <p:spPr>
          <a:xfrm rot="5400000">
            <a:off x="6463381" y="3821604"/>
            <a:ext cx="286899" cy="165959"/>
          </a:xfrm>
          <a:prstGeom prst="rightArrow">
            <a:avLst/>
          </a:prstGeom>
          <a:gradFill rotWithShape="1">
            <a:gsLst>
              <a:gs pos="0">
                <a:srgbClr val="F79646"/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BBAD86-9B0A-2182-FE43-3BCB1D11A6E4}"/>
              </a:ext>
            </a:extLst>
          </p:cNvPr>
          <p:cNvGrpSpPr/>
          <p:nvPr/>
        </p:nvGrpSpPr>
        <p:grpSpPr>
          <a:xfrm>
            <a:off x="8575257" y="2127768"/>
            <a:ext cx="3195486" cy="1366684"/>
            <a:chOff x="7147084" y="1231402"/>
            <a:chExt cx="3195486" cy="13666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E1DFAA-E91E-2410-F4E5-ADA45FEC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523" y="1342695"/>
              <a:ext cx="1098755" cy="1098755"/>
            </a:xfrm>
            <a:prstGeom prst="rect">
              <a:avLst/>
            </a:prstGeom>
            <a:ln>
              <a:solidFill>
                <a:srgbClr val="F79646">
                  <a:lumMod val="75000"/>
                </a:srgbClr>
              </a:solidFill>
            </a:ln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15809D-7865-A31E-7AE0-A7B37435592A}"/>
                </a:ext>
              </a:extLst>
            </p:cNvPr>
            <p:cNvSpPr/>
            <p:nvPr/>
          </p:nvSpPr>
          <p:spPr>
            <a:xfrm>
              <a:off x="7147084" y="1231402"/>
              <a:ext cx="3195486" cy="1366684"/>
            </a:xfrm>
            <a:prstGeom prst="roundRect">
              <a:avLst/>
            </a:prstGeom>
            <a:noFill/>
            <a:ln w="9525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space: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chiral potentials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(tensors) </a:t>
              </a:r>
              <a:endParaRPr kumimoji="0" lang="LID4096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5BDFE6D-43BE-4725-FC5C-37ABE8F92D7D}"/>
              </a:ext>
            </a:extLst>
          </p:cNvPr>
          <p:cNvSpPr/>
          <p:nvPr/>
        </p:nvSpPr>
        <p:spPr>
          <a:xfrm>
            <a:off x="279748" y="2129926"/>
            <a:ext cx="2234886" cy="381413"/>
          </a:xfrm>
          <a:prstGeom prst="roundRect">
            <a:avLst/>
          </a:prstGeom>
          <a:noFill/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(chiral order, cutoff)</a:t>
            </a:r>
            <a:endParaRPr kumimoji="0" lang="LID4096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93ED5F8-DF1F-32DE-9C40-58E57D263AE0}"/>
                  </a:ext>
                </a:extLst>
              </p:cNvPr>
              <p:cNvSpPr/>
              <p:nvPr/>
            </p:nvSpPr>
            <p:spPr>
              <a:xfrm>
                <a:off x="2572540" y="2129519"/>
                <a:ext cx="1166418" cy="369332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𝐋𝐚𝐛𝐞𝐥𝐬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LID4096" sz="1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93ED5F8-DF1F-32DE-9C40-58E57D263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540" y="2129519"/>
                <a:ext cx="1166418" cy="36933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AB55E-BA2B-8B6F-E1CB-039B34E7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35</a:t>
            </a:fld>
            <a:endParaRPr lang="en-US"/>
          </a:p>
        </p:txBody>
      </p:sp>
      <p:sp>
        <p:nvSpPr>
          <p:cNvPr id="5" name="Arrow: Curved Left 4">
            <a:extLst>
              <a:ext uri="{FF2B5EF4-FFF2-40B4-BE49-F238E27FC236}">
                <a16:creationId xmlns:a16="http://schemas.microsoft.com/office/drawing/2014/main" id="{5678D340-A126-CA8E-475A-5E545FF0D7CE}"/>
              </a:ext>
            </a:extLst>
          </p:cNvPr>
          <p:cNvSpPr/>
          <p:nvPr/>
        </p:nvSpPr>
        <p:spPr>
          <a:xfrm rot="10800000">
            <a:off x="5081385" y="3041842"/>
            <a:ext cx="334070" cy="55539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6CDF7C-B068-8605-2212-169B0C1E09E9}"/>
                  </a:ext>
                </a:extLst>
              </p:cNvPr>
              <p:cNvSpPr txBox="1"/>
              <p:nvPr/>
            </p:nvSpPr>
            <p:spPr>
              <a:xfrm>
                <a:off x="4578390" y="3148085"/>
                <a:ext cx="582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6CDF7C-B068-8605-2212-169B0C1E0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390" y="3148085"/>
                <a:ext cx="5821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701863-3F5F-B532-4B80-ABDD530C37E6}"/>
                  </a:ext>
                </a:extLst>
              </p:cNvPr>
              <p:cNvSpPr/>
              <p:nvPr/>
            </p:nvSpPr>
            <p:spPr>
              <a:xfrm>
                <a:off x="4728864" y="4141977"/>
                <a:ext cx="3776038" cy="740519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𝓛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𝒩</m:t>
                          </m:r>
                          <m:d>
                            <m:d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ln w="0"/>
                                          <a:solidFill>
                                            <a:prstClr val="black"/>
                                          </a:solidFill>
                                          <a:effectLst>
                                            <a:outerShdw blurRad="38100" dist="1905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kern="0">
                                          <a:ln w="0"/>
                                          <a:solidFill>
                                            <a:prstClr val="black"/>
                                          </a:solidFill>
                                          <a:effectLst>
                                            <a:outerShdw blurRad="38100" dist="1905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1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ker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1" i="1" ker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ker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ln w="0"/>
                                      <a:solidFill>
                                        <a:prstClr val="black"/>
                                      </a:solidFill>
                                      <a:effectLst>
                                        <a:outerShdw blurRad="38100" dist="1905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1800" b="0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1" i="1" u="none" strike="noStrike" kern="0" cap="none" spc="0" normalizeH="0" baseline="0" noProof="0" smtClean="0">
                                  <a:ln w="0"/>
                                  <a:solidFill>
                                    <a:prstClr val="black"/>
                                  </a:solidFill>
                                  <a:effectLst>
                                    <a:outerShdw blurRad="38100" dist="1905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kumimoji="0" lang="en-US" sz="1800" b="0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  <m:sSub>
                        <m:sSubPr>
                          <m:ctrlPr>
                            <a:rPr kumimoji="0" lang="en-US" sz="1800" b="1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e>
                        <m:sub>
                          <m:r>
                            <a:rPr kumimoji="0" lang="en-US" sz="1800" b="1" i="1" u="none" strike="noStrike" kern="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701863-3F5F-B532-4B80-ABDD530C3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864" y="4141977"/>
                <a:ext cx="3776038" cy="74051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202A8B27-5B5D-DF85-BE6B-8E2DDF516631}"/>
              </a:ext>
            </a:extLst>
          </p:cNvPr>
          <p:cNvSpPr/>
          <p:nvPr/>
        </p:nvSpPr>
        <p:spPr>
          <a:xfrm rot="5400000">
            <a:off x="2454143" y="3223868"/>
            <a:ext cx="1449293" cy="163971"/>
          </a:xfrm>
          <a:prstGeom prst="rightArrow">
            <a:avLst/>
          </a:prstGeom>
          <a:gradFill rotWithShape="1">
            <a:gsLst>
              <a:gs pos="0">
                <a:srgbClr val="F79646"/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27580B7-895A-2DC1-42DF-68B75D2584C1}"/>
                  </a:ext>
                </a:extLst>
              </p:cNvPr>
              <p:cNvSpPr/>
              <p:nvPr/>
            </p:nvSpPr>
            <p:spPr>
              <a:xfrm>
                <a:off x="1941880" y="4161641"/>
                <a:ext cx="2473819" cy="424661"/>
              </a:xfrm>
              <a:prstGeom prst="round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𝝁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𝝈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NN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1800" b="1" i="0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𝐋𝐚𝐛𝐞𝐥𝐬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LID4096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27580B7-895A-2DC1-42DF-68B75D258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80" y="4161641"/>
                <a:ext cx="2473819" cy="42466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8A0FDA-CB76-5694-F7F5-A6B0B1167849}"/>
              </a:ext>
            </a:extLst>
          </p:cNvPr>
          <p:cNvSpPr/>
          <p:nvPr/>
        </p:nvSpPr>
        <p:spPr>
          <a:xfrm>
            <a:off x="6601321" y="4326194"/>
            <a:ext cx="530958" cy="339549"/>
          </a:xfrm>
          <a:prstGeom prst="roundRect">
            <a:avLst/>
          </a:prstGeom>
          <a:noFill/>
          <a:ln w="34925">
            <a:solidFill>
              <a:srgbClr val="00B050">
                <a:alpha val="3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F6CBE0-A965-D9E9-43F0-01C98CEF20C7}"/>
              </a:ext>
            </a:extLst>
          </p:cNvPr>
          <p:cNvSpPr/>
          <p:nvPr/>
        </p:nvSpPr>
        <p:spPr>
          <a:xfrm>
            <a:off x="2170561" y="4212341"/>
            <a:ext cx="448408" cy="339549"/>
          </a:xfrm>
          <a:prstGeom prst="roundRect">
            <a:avLst/>
          </a:prstGeom>
          <a:noFill/>
          <a:ln w="34925">
            <a:solidFill>
              <a:srgbClr val="00B050">
                <a:alpha val="3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Arrow: U-Turn 13">
            <a:extLst>
              <a:ext uri="{FF2B5EF4-FFF2-40B4-BE49-F238E27FC236}">
                <a16:creationId xmlns:a16="http://schemas.microsoft.com/office/drawing/2014/main" id="{9B864A6D-272E-9285-5716-121D64C10544}"/>
              </a:ext>
            </a:extLst>
          </p:cNvPr>
          <p:cNvSpPr/>
          <p:nvPr/>
        </p:nvSpPr>
        <p:spPr>
          <a:xfrm flipV="1">
            <a:off x="2389581" y="4592774"/>
            <a:ext cx="4601155" cy="1351377"/>
          </a:xfrm>
          <a:prstGeom prst="uturnArrow">
            <a:avLst>
              <a:gd name="adj1" fmla="val 4256"/>
              <a:gd name="adj2" fmla="val 7386"/>
              <a:gd name="adj3" fmla="val 24655"/>
              <a:gd name="adj4" fmla="val 8142"/>
              <a:gd name="adj5" fmla="val 92724"/>
            </a:avLst>
          </a:prstGeom>
          <a:gradFill rotWithShape="1">
            <a:gsLst>
              <a:gs pos="10000">
                <a:srgbClr val="92D050"/>
              </a:gs>
              <a:gs pos="58000">
                <a:srgbClr val="92D050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C0766-97F1-CCC4-0222-ABA351263A91}"/>
              </a:ext>
            </a:extLst>
          </p:cNvPr>
          <p:cNvGrpSpPr/>
          <p:nvPr/>
        </p:nvGrpSpPr>
        <p:grpSpPr>
          <a:xfrm>
            <a:off x="8575257" y="4141977"/>
            <a:ext cx="3195486" cy="1366684"/>
            <a:chOff x="8198458" y="4791172"/>
            <a:chExt cx="3195486" cy="13666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4A639D-8FF7-58EA-D434-45EE75C44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57261" y="5007321"/>
              <a:ext cx="1255222" cy="95759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7FD852-E95B-C969-FFE8-CC7AEE02527D}"/>
                </a:ext>
              </a:extLst>
            </p:cNvPr>
            <p:cNvSpPr/>
            <p:nvPr/>
          </p:nvSpPr>
          <p:spPr>
            <a:xfrm>
              <a:off x="8198458" y="4791172"/>
              <a:ext cx="3195486" cy="1366684"/>
            </a:xfrm>
            <a:prstGeom prst="roundRect">
              <a:avLst/>
            </a:prstGeom>
            <a:noFill/>
            <a:ln w="9525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Latent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space: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Gaussian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LID4096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075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Loss Function and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617C9F-8276-3454-BC5F-560F3445D296}"/>
                  </a:ext>
                </a:extLst>
              </p:cNvPr>
              <p:cNvSpPr txBox="1"/>
              <p:nvPr/>
            </p:nvSpPr>
            <p:spPr>
              <a:xfrm>
                <a:off x="1121893" y="1758344"/>
                <a:ext cx="9966037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Trainable parameters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: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1. Transformation functions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2. NNs for building base distributions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Likelihood is determined by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1. transformation functions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2. base distributions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Maximize likelihood =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optimize trainable parameters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Loss</m:t>
                    </m:r>
                    <m: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= − </m:t>
                    </m:r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likelihood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Adam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Loss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Likelihood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LID4096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617C9F-8276-3454-BC5F-560F3445D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93" y="1758344"/>
                <a:ext cx="9966037" cy="4278094"/>
              </a:xfrm>
              <a:prstGeom prst="rect">
                <a:avLst/>
              </a:prstGeom>
              <a:blipFill>
                <a:blip r:embed="rId2"/>
                <a:stretch>
                  <a:fillRect l="-917" t="-1140" b="-227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Down 10">
            <a:extLst>
              <a:ext uri="{FF2B5EF4-FFF2-40B4-BE49-F238E27FC236}">
                <a16:creationId xmlns:a16="http://schemas.microsoft.com/office/drawing/2014/main" id="{F8735408-B37D-C1E4-E70B-64FDBDDEF784}"/>
              </a:ext>
            </a:extLst>
          </p:cNvPr>
          <p:cNvSpPr/>
          <p:nvPr/>
        </p:nvSpPr>
        <p:spPr>
          <a:xfrm>
            <a:off x="2932220" y="5591434"/>
            <a:ext cx="184727" cy="39882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0616F60-838B-7EB7-23F2-59BA111E83CB}"/>
              </a:ext>
            </a:extLst>
          </p:cNvPr>
          <p:cNvSpPr/>
          <p:nvPr/>
        </p:nvSpPr>
        <p:spPr>
          <a:xfrm rot="10800000">
            <a:off x="4890329" y="5550696"/>
            <a:ext cx="184727" cy="39882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F4140A-6141-0BF9-2200-FD89D7DB6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57" y="1895667"/>
            <a:ext cx="4638095" cy="15333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E045A-F2B4-E7B0-A0A4-37C246C2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52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Build distributions and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B70531-EA57-EDC8-DC30-89DC6655C557}"/>
                  </a:ext>
                </a:extLst>
              </p:cNvPr>
              <p:cNvSpPr txBox="1"/>
              <p:nvPr/>
            </p:nvSpPr>
            <p:spPr>
              <a:xfrm>
                <a:off x="1157841" y="1779979"/>
                <a:ext cx="9966037" cy="3034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The trained NNs can build proper gaussian distribution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NN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Labels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Sample points from the built gaussian distribution 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𝒩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Transform back to the realistic space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infer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0" lang="en-US" sz="20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  <m:sup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kumimoji="0" lang="en-US" sz="20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sz="2000" b="0" i="1" u="none" strike="noStrike" kern="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infer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B70531-EA57-EDC8-DC30-89DC6655C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41" y="1779979"/>
                <a:ext cx="9966037" cy="3034677"/>
              </a:xfrm>
              <a:prstGeom prst="rect">
                <a:avLst/>
              </a:prstGeom>
              <a:blipFill>
                <a:blip r:embed="rId2"/>
                <a:stretch>
                  <a:fillRect l="-67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6EADAB5-A1C4-E33F-7C7D-B20286D1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10" y="1867095"/>
            <a:ext cx="4800000" cy="15619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38035-A462-3370-CA24-F6ADB3E6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3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Generate target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B70531-EA57-EDC8-DC30-89DC6655C557}"/>
                  </a:ext>
                </a:extLst>
              </p:cNvPr>
              <p:cNvSpPr txBox="1"/>
              <p:nvPr/>
            </p:nvSpPr>
            <p:spPr>
              <a:xfrm>
                <a:off x="1157842" y="1939634"/>
                <a:ext cx="4392952" cy="327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Given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best-fitted Chiral potentials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at 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s.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Using 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forward Glow 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to get potentials in latent space.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Interpol</a:t>
                </a:r>
                <a:r>
                  <a:rPr lang="en-US" sz="2000" b="1" kern="0" dirty="0">
                    <a:solidFill>
                      <a:prstClr val="black"/>
                    </a:solidFill>
                  </a:rPr>
                  <a:t>ate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in latent space for target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kern="0" dirty="0">
                    <a:solidFill>
                      <a:prstClr val="black"/>
                    </a:solidFill>
                  </a:rPr>
                  <a:t>.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Using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backward Glow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to get potentials in realistic space.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B70531-EA57-EDC8-DC30-89DC6655C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42" y="1939634"/>
                <a:ext cx="4392952" cy="3276282"/>
              </a:xfrm>
              <a:prstGeom prst="rect">
                <a:avLst/>
              </a:prstGeom>
              <a:blipFill>
                <a:blip r:embed="rId2"/>
                <a:stretch>
                  <a:fillRect l="-1526" r="-139" b="-223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6EADAB5-A1C4-E33F-7C7D-B20286D1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66" y="4539437"/>
            <a:ext cx="4800000" cy="15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13655A-584E-D760-4B81-3809C66B1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120" y="1895667"/>
            <a:ext cx="2894786" cy="95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277B9-1949-94A1-D160-7F6ADD940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120" y="2958503"/>
            <a:ext cx="2894786" cy="957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2CE5E-24C1-7144-70A3-3FCCD0E48E40}"/>
              </a:ext>
            </a:extLst>
          </p:cNvPr>
          <p:cNvSpPr txBox="1"/>
          <p:nvPr/>
        </p:nvSpPr>
        <p:spPr>
          <a:xfrm>
            <a:off x="5879205" y="218950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AB803-D1C4-B59C-DDA1-764DB3A88B41}"/>
              </a:ext>
            </a:extLst>
          </p:cNvPr>
          <p:cNvSpPr txBox="1"/>
          <p:nvPr/>
        </p:nvSpPr>
        <p:spPr>
          <a:xfrm>
            <a:off x="5879204" y="32443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  <a:endParaRPr lang="LID4096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DD0E6688-1660-5F59-DBF6-73839013892F}"/>
              </a:ext>
            </a:extLst>
          </p:cNvPr>
          <p:cNvCxnSpPr>
            <a:stCxn id="3" idx="3"/>
          </p:cNvCxnSpPr>
          <p:nvPr/>
        </p:nvCxnSpPr>
        <p:spPr>
          <a:xfrm>
            <a:off x="10007906" y="2374169"/>
            <a:ext cx="784590" cy="201108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5AA0D4-56C2-1C70-43DB-5CA131ACD077}"/>
              </a:ext>
            </a:extLst>
          </p:cNvPr>
          <p:cNvCxnSpPr>
            <a:cxnSpLocks/>
          </p:cNvCxnSpPr>
          <p:nvPr/>
        </p:nvCxnSpPr>
        <p:spPr>
          <a:xfrm flipV="1">
            <a:off x="10007906" y="3430565"/>
            <a:ext cx="78459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366B0D-2311-184B-9988-7ECB31212E02}"/>
              </a:ext>
            </a:extLst>
          </p:cNvPr>
          <p:cNvSpPr txBox="1"/>
          <p:nvPr/>
        </p:nvSpPr>
        <p:spPr>
          <a:xfrm>
            <a:off x="10781357" y="3735005"/>
            <a:ext cx="141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Interpolation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29790-9C23-881E-0DF3-211BB4B402CE}"/>
              </a:ext>
            </a:extLst>
          </p:cNvPr>
          <p:cNvSpPr txBox="1"/>
          <p:nvPr/>
        </p:nvSpPr>
        <p:spPr>
          <a:xfrm>
            <a:off x="5920129" y="5135723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  <a:endParaRPr lang="LID4096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DD3BB-BE7E-AAD1-C098-9EE03D9E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4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Similarity Renormalization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C0293-5B01-D2E8-5DC4-58B0AD2F7F21}"/>
                  </a:ext>
                </a:extLst>
              </p:cNvPr>
              <p:cNvSpPr txBox="1"/>
              <p:nvPr/>
            </p:nvSpPr>
            <p:spPr>
              <a:xfrm>
                <a:off x="1189643" y="1737360"/>
                <a:ext cx="9966037" cy="3872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/>
                  <a:t>Similarity Renormalization Group (SRG)</a:t>
                </a:r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US" sz="2000" dirty="0"/>
                  <a:t>From high energy to low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init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US" sz="2000" dirty="0"/>
                  <a:t>Observables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⟨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 should be invariant</a:t>
                </a:r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US" sz="2000" dirty="0"/>
                  <a:t>For a matrix 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sz="2000" dirty="0"/>
                  <a:t> far from the diagonal, it is suppressed by: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init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sz="2000" dirty="0"/>
              </a:p>
              <a:p>
                <a:pPr algn="ctr">
                  <a:lnSpc>
                    <a:spcPct val="150000"/>
                  </a:lnSpc>
                </a:pPr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SRG dataset</a:t>
                </a:r>
                <a:r>
                  <a:rPr lang="en-US" sz="2000" dirty="0"/>
                  <a:t>: {sample: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; label: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/>
                  <a:t>}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6C0293-5B01-D2E8-5DC4-58B0AD2F7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3" y="1737360"/>
                <a:ext cx="9966037" cy="3872279"/>
              </a:xfrm>
              <a:prstGeom prst="rect">
                <a:avLst/>
              </a:prstGeom>
              <a:blipFill>
                <a:blip r:embed="rId2"/>
                <a:stretch>
                  <a:fillRect l="-917" b="-78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A0E8E-5BAC-5E90-041C-48DC98CF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0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20BCFF5-C204-E4B7-7BBB-DCC0482F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92" y="2516595"/>
            <a:ext cx="2448352" cy="1558042"/>
          </a:xfrm>
          <a:prstGeom prst="rect">
            <a:avLst/>
          </a:prstGeom>
        </p:spPr>
      </p:pic>
      <p:pic>
        <p:nvPicPr>
          <p:cNvPr id="19" name="Picture 18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90864871-E60D-74BA-88DE-D8401B155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5" y="1771197"/>
            <a:ext cx="1567542" cy="1567542"/>
          </a:xfrm>
          <a:prstGeom prst="rect">
            <a:avLst/>
          </a:prstGeom>
        </p:spPr>
      </p:pic>
      <p:pic>
        <p:nvPicPr>
          <p:cNvPr id="21" name="Picture 20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DC2031D3-EC65-F984-C7F1-7BD0ED863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4" y="3724365"/>
            <a:ext cx="2546480" cy="1347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FC5D12-5BEA-1A7F-4157-B3E9DC55A1F9}"/>
              </a:ext>
            </a:extLst>
          </p:cNvPr>
          <p:cNvSpPr txBox="1"/>
          <p:nvPr/>
        </p:nvSpPr>
        <p:spPr>
          <a:xfrm>
            <a:off x="1070820" y="4876743"/>
            <a:ext cx="198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interaction</a:t>
            </a:r>
          </a:p>
          <a:p>
            <a:pPr algn="ctr"/>
            <a:r>
              <a:rPr lang="en-US" dirty="0"/>
              <a:t>EFT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C481B6-4CB8-DAA9-2B27-8E2352DD8349}"/>
              </a:ext>
            </a:extLst>
          </p:cNvPr>
          <p:cNvSpPr txBox="1"/>
          <p:nvPr/>
        </p:nvSpPr>
        <p:spPr>
          <a:xfrm>
            <a:off x="4598208" y="4876743"/>
            <a:ext cx="316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Nuclear matter EOS</a:t>
            </a:r>
          </a:p>
          <a:p>
            <a:pPr algn="ctr"/>
            <a:r>
              <a:rPr lang="en-US" dirty="0"/>
              <a:t>Many body perturbation theory</a:t>
            </a:r>
            <a:endParaRPr lang="LID40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AF594-AF49-B5F8-4E7F-C86C766A6F8C}"/>
              </a:ext>
            </a:extLst>
          </p:cNvPr>
          <p:cNvSpPr txBox="1"/>
          <p:nvPr/>
        </p:nvSpPr>
        <p:spPr>
          <a:xfrm>
            <a:off x="8909875" y="3338739"/>
            <a:ext cx="118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Supernova</a:t>
            </a:r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E12B8C-BE9D-20C4-0323-42078D1015C9}"/>
              </a:ext>
            </a:extLst>
          </p:cNvPr>
          <p:cNvSpPr txBox="1"/>
          <p:nvPr/>
        </p:nvSpPr>
        <p:spPr>
          <a:xfrm>
            <a:off x="9304701" y="5072339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star</a:t>
            </a:r>
            <a:endParaRPr lang="LID4096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E9C332-7197-8C26-4707-3818EB0F9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24" y="2142486"/>
            <a:ext cx="3515952" cy="27342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E399B-E103-2C97-ACBB-C9F9EEF9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24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Similarity Renormalization Group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682F5F-E3F2-8965-EB63-5ECA773A8543}"/>
              </a:ext>
            </a:extLst>
          </p:cNvPr>
          <p:cNvSpPr txBox="1"/>
          <p:nvPr/>
        </p:nvSpPr>
        <p:spPr>
          <a:xfrm>
            <a:off x="7284793" y="3310406"/>
            <a:ext cx="4143439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Training and inference for similarity renormalization group potentials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3CFD8-FA73-152E-8425-75F35A10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00169"/>
            <a:ext cx="5557561" cy="41464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F8839-4E24-AADC-76E4-5137FC71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89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Similarity Renormalization Group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3EB60-126C-0B2C-7E85-18EF931E3C87}"/>
              </a:ext>
            </a:extLst>
          </p:cNvPr>
          <p:cNvGrpSpPr/>
          <p:nvPr/>
        </p:nvGrpSpPr>
        <p:grpSpPr>
          <a:xfrm>
            <a:off x="1361618" y="2062616"/>
            <a:ext cx="4453192" cy="3559357"/>
            <a:chOff x="1541923" y="2036858"/>
            <a:chExt cx="4453192" cy="35593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A9A52A-9878-5D0B-E3E9-6B7249E6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1923" y="2036858"/>
              <a:ext cx="4244984" cy="355935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2B405C-F72D-CED7-47DB-0895C616762D}"/>
                </a:ext>
              </a:extLst>
            </p:cNvPr>
            <p:cNvSpPr/>
            <p:nvPr/>
          </p:nvSpPr>
          <p:spPr>
            <a:xfrm>
              <a:off x="5582992" y="4803820"/>
              <a:ext cx="412123" cy="373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77B878-007C-F7C5-745F-771095848E4F}"/>
                  </a:ext>
                </a:extLst>
              </p:cNvPr>
              <p:cNvSpPr txBox="1"/>
              <p:nvPr/>
            </p:nvSpPr>
            <p:spPr>
              <a:xfrm>
                <a:off x="6400799" y="2568210"/>
                <a:ext cx="4604198" cy="2916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Rebuild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SRG potentials precisely. </a:t>
                </a:r>
              </a:p>
              <a:p>
                <a:endParaRPr lang="en-US" sz="18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Predict</a:t>
                </a:r>
                <a:r>
                  <a:rPr lang="en-US" sz="18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SRG potentials at arbitrary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8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values precisely. </a:t>
                </a: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Learn the suppression property of the high-momentum off-diagonal matrix elements:</a:t>
                </a:r>
                <a:endParaRPr lang="en-US" sz="18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77B878-007C-F7C5-745F-77109584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2568210"/>
                <a:ext cx="4604198" cy="2916632"/>
              </a:xfrm>
              <a:prstGeom prst="rect">
                <a:avLst/>
              </a:prstGeom>
              <a:blipFill>
                <a:blip r:embed="rId3"/>
                <a:stretch>
                  <a:fillRect l="-1060" t="-104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D0E2B-D738-6558-FA1B-DABEC5C1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22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Chiral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D235BB-5A3F-61B9-14E3-5F98B10AF63A}"/>
                  </a:ext>
                </a:extLst>
              </p:cNvPr>
              <p:cNvSpPr txBox="1"/>
              <p:nvPr/>
            </p:nvSpPr>
            <p:spPr>
              <a:xfrm>
                <a:off x="1270185" y="1784613"/>
                <a:ext cx="6602800" cy="5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Chiral Potentials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  <m:r>
                      <a:rPr kumimoji="0" lang="en-US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𝝂</m:t>
                    </m:r>
                    <m:r>
                      <a:rPr kumimoji="0" lang="en-US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𝐥𝐨</m:t>
                    </m:r>
                    <m:r>
                      <a:rPr kumimoji="0" lang="en-US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D235BB-5A3F-61B9-14E3-5F98B10AF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85" y="1784613"/>
                <a:ext cx="6602800" cy="589072"/>
              </a:xfrm>
              <a:prstGeom prst="rect">
                <a:avLst/>
              </a:prstGeom>
              <a:blipFill>
                <a:blip r:embed="rId2"/>
                <a:stretch>
                  <a:fillRect l="-1384" b="-2395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59991A9-BD41-DFED-1284-42E26B652F94}"/>
              </a:ext>
            </a:extLst>
          </p:cNvPr>
          <p:cNvSpPr txBox="1"/>
          <p:nvPr/>
        </p:nvSpPr>
        <p:spPr>
          <a:xfrm>
            <a:off x="1782247" y="2497176"/>
            <a:ext cx="6136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n2lo450	n2lo500	n2lo550</a:t>
            </a:r>
            <a:endParaRPr kumimoji="0" lang="LID4096" sz="2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2FB31-F880-8748-1CF8-744655BA03C5}"/>
              </a:ext>
            </a:extLst>
          </p:cNvPr>
          <p:cNvSpPr txBox="1"/>
          <p:nvPr/>
        </p:nvSpPr>
        <p:spPr>
          <a:xfrm>
            <a:off x="1782248" y="2962851"/>
            <a:ext cx="613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n3lo450	n3lo500	n3lo550</a:t>
            </a:r>
            <a:endParaRPr kumimoji="0" lang="LID4096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1DA71B-B786-B045-7FB9-93373B37180F}"/>
              </a:ext>
            </a:extLst>
          </p:cNvPr>
          <p:cNvSpPr txBox="1"/>
          <p:nvPr/>
        </p:nvSpPr>
        <p:spPr>
          <a:xfrm>
            <a:off x="1779118" y="3424516"/>
            <a:ext cx="613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n4lo450	n4lo500	n4lo550</a:t>
            </a:r>
            <a:endParaRPr kumimoji="0" lang="LID4096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84F45C-DF00-0EE2-7EFC-F7F3C42A67CF}"/>
                  </a:ext>
                </a:extLst>
              </p:cNvPr>
              <p:cNvSpPr txBox="1"/>
              <p:nvPr/>
            </p:nvSpPr>
            <p:spPr>
              <a:xfrm>
                <a:off x="1270185" y="4060841"/>
                <a:ext cx="6953320" cy="1142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Chiral Potentials Dataset: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{sample: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n</m:t>
                    </m:r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loΛ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; label: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}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84F45C-DF00-0EE2-7EFC-F7F3C42A6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85" y="4060841"/>
                <a:ext cx="6953320" cy="1142108"/>
              </a:xfrm>
              <a:prstGeom prst="rect">
                <a:avLst/>
              </a:prstGeom>
              <a:blipFill>
                <a:blip r:embed="rId3"/>
                <a:stretch>
                  <a:fillRect l="-1315" b="-1117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C2F93A7B-1C94-B9F5-9560-737917FB6FEA}"/>
              </a:ext>
            </a:extLst>
          </p:cNvPr>
          <p:cNvGrpSpPr/>
          <p:nvPr/>
        </p:nvGrpSpPr>
        <p:grpSpPr>
          <a:xfrm>
            <a:off x="8889232" y="954059"/>
            <a:ext cx="2740838" cy="4949882"/>
            <a:chOff x="8947879" y="1244612"/>
            <a:chExt cx="2740838" cy="494988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8F892F-BC5D-FB14-3672-2FC1D650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3343" y="1369261"/>
              <a:ext cx="2445157" cy="4825233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40F3AA-79D0-D998-83B7-65887878116B}"/>
                </a:ext>
              </a:extLst>
            </p:cNvPr>
            <p:cNvSpPr/>
            <p:nvPr/>
          </p:nvSpPr>
          <p:spPr>
            <a:xfrm>
              <a:off x="9143343" y="1369261"/>
              <a:ext cx="2346568" cy="225998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421A3F-69C3-C6B2-633C-17D9844DF58D}"/>
                </a:ext>
              </a:extLst>
            </p:cNvPr>
            <p:cNvSpPr/>
            <p:nvPr/>
          </p:nvSpPr>
          <p:spPr>
            <a:xfrm>
              <a:off x="9037666" y="1319037"/>
              <a:ext cx="2550834" cy="357194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7803657-2EE6-592C-635F-EEF79D96B652}"/>
                </a:ext>
              </a:extLst>
            </p:cNvPr>
            <p:cNvSpPr/>
            <p:nvPr/>
          </p:nvSpPr>
          <p:spPr>
            <a:xfrm>
              <a:off x="8947879" y="1244612"/>
              <a:ext cx="2740838" cy="4949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15C60-9948-E92B-2112-0758122D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8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Chiral Potentials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57B8-0A9B-394F-1535-FC59BE2A8D9C}"/>
              </a:ext>
            </a:extLst>
          </p:cNvPr>
          <p:cNvSpPr txBox="1"/>
          <p:nvPr/>
        </p:nvSpPr>
        <p:spPr>
          <a:xfrm>
            <a:off x="6540318" y="2890791"/>
            <a:ext cx="3799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Rebuild</a:t>
            </a:r>
            <a:r>
              <a:rPr lang="en-US" dirty="0"/>
              <a:t> original chiral potentials precisely </a:t>
            </a:r>
          </a:p>
          <a:p>
            <a:endParaRPr lang="en-US" dirty="0"/>
          </a:p>
          <a:p>
            <a:r>
              <a:rPr lang="en-US" b="1" dirty="0"/>
              <a:t>Predict</a:t>
            </a:r>
            <a:r>
              <a:rPr lang="en-US" dirty="0"/>
              <a:t> reasonable chiral potentials at arbitrary cutoffs</a:t>
            </a:r>
            <a:endParaRPr lang="LID4096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035A8F-6B37-12B0-9D40-62EC52ECA63A}"/>
              </a:ext>
            </a:extLst>
          </p:cNvPr>
          <p:cNvGrpSpPr/>
          <p:nvPr/>
        </p:nvGrpSpPr>
        <p:grpSpPr>
          <a:xfrm>
            <a:off x="1736959" y="2120240"/>
            <a:ext cx="4213077" cy="3327523"/>
            <a:chOff x="1150973" y="2084315"/>
            <a:chExt cx="3942621" cy="30994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144B08-2925-09DC-4309-FB1D0A2262A5}"/>
                </a:ext>
              </a:extLst>
            </p:cNvPr>
            <p:cNvGrpSpPr/>
            <p:nvPr/>
          </p:nvGrpSpPr>
          <p:grpSpPr>
            <a:xfrm>
              <a:off x="1498957" y="2084315"/>
              <a:ext cx="3594637" cy="3099432"/>
              <a:chOff x="3251915" y="1938048"/>
              <a:chExt cx="4076163" cy="354766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69B7AF-B42B-2E1F-B9B8-A1DFBD331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5537" y="1938048"/>
                <a:ext cx="4032541" cy="3547666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71C298E-E05E-D852-B4D2-1D120F85B74D}"/>
                  </a:ext>
                </a:extLst>
              </p:cNvPr>
              <p:cNvSpPr/>
              <p:nvPr/>
            </p:nvSpPr>
            <p:spPr>
              <a:xfrm>
                <a:off x="3251915" y="2195848"/>
                <a:ext cx="115910" cy="25306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7E4D7B-39B3-9208-86A5-F149E26B7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0973" y="2597024"/>
              <a:ext cx="386453" cy="177986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84029-5C77-2029-511D-59D86D83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94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 + ViT: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Chiral Potentials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BE1F5-7860-2C0F-3C9B-F19A01ACE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59" y="2064230"/>
            <a:ext cx="6215266" cy="2906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1C3C-D365-9706-9016-356C66FBC10E}"/>
                  </a:ext>
                </a:extLst>
              </p:cNvPr>
              <p:cNvSpPr txBox="1"/>
              <p:nvPr/>
            </p:nvSpPr>
            <p:spPr>
              <a:xfrm>
                <a:off x="7096258" y="2408350"/>
                <a:ext cx="4848895" cy="1823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Vision Transformer Model (ViT): </a:t>
                </a:r>
              </a:p>
              <a:p>
                <a:r>
                  <a:rPr lang="en-US" dirty="0"/>
                  <a:t>	extract LECs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from potentials</a:t>
                </a:r>
              </a:p>
              <a:p>
                <a:endParaRPr lang="en-US" dirty="0"/>
              </a:p>
              <a:p>
                <a:r>
                  <a:rPr lang="en-US" dirty="0"/>
                  <a:t>Glow: </a:t>
                </a:r>
              </a:p>
              <a:p>
                <a:r>
                  <a:rPr lang="en-US" dirty="0"/>
                  <a:t>	</a:t>
                </a:r>
                <a:r>
                  <a:rPr lang="en-US" b="1" dirty="0"/>
                  <a:t>rebuild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e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dirty="0"/>
                  <a:t> precisely</a:t>
                </a:r>
              </a:p>
              <a:p>
                <a:r>
                  <a:rPr lang="en-US" dirty="0"/>
                  <a:t>	</a:t>
                </a:r>
                <a:r>
                  <a:rPr lang="en-US" b="1" dirty="0"/>
                  <a:t>predict</a:t>
                </a:r>
                <a:r>
                  <a:rPr lang="en-US" dirty="0"/>
                  <a:t> reasonable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dirty="0"/>
                  <a:t> at arbitrary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E61C3C-D365-9706-9016-356C66FBC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258" y="2408350"/>
                <a:ext cx="4848895" cy="1823704"/>
              </a:xfrm>
              <a:prstGeom prst="rect">
                <a:avLst/>
              </a:prstGeom>
              <a:blipFill>
                <a:blip r:embed="rId3"/>
                <a:stretch>
                  <a:fillRect l="-1005" t="-1672" b="-334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40C1B-9A48-4E1A-1D22-35FAD558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90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 + ViT: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Chiral Potentials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54543A-188F-016F-8E47-182696DFD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11" y="2485542"/>
            <a:ext cx="5981856" cy="200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FE6F4F-A3EF-5D4F-11D6-496DE520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05" y="2002929"/>
            <a:ext cx="3701240" cy="500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D6A357-980A-2140-E65C-D166F3EE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838" y="2510942"/>
            <a:ext cx="2688842" cy="19921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0E4C5A0-5855-681C-0D07-CDA65BF92C27}"/>
              </a:ext>
            </a:extLst>
          </p:cNvPr>
          <p:cNvSpPr/>
          <p:nvPr/>
        </p:nvSpPr>
        <p:spPr>
          <a:xfrm>
            <a:off x="7831439" y="1737360"/>
            <a:ext cx="129647" cy="461264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561A09C-C8EF-D6AD-C18E-DC77BD79C8F5}"/>
                  </a:ext>
                </a:extLst>
              </p:cNvPr>
              <p:cNvSpPr/>
              <p:nvPr/>
            </p:nvSpPr>
            <p:spPr>
              <a:xfrm>
                <a:off x="3149600" y="4884056"/>
                <a:ext cx="2685143" cy="1095829"/>
              </a:xfrm>
              <a:prstGeom prst="roundRect">
                <a:avLst/>
              </a:prstGeom>
              <a:noFill/>
              <a:ln w="88900">
                <a:solidFill>
                  <a:schemeClr val="accent1">
                    <a:alpha val="44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Glow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Rebuild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precisely</a:t>
                </a: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Predict</a:t>
                </a:r>
                <a:r>
                  <a:rPr lang="en-US" dirty="0">
                    <a:solidFill>
                      <a:schemeClr val="tx1"/>
                    </a:solidFill>
                  </a:rPr>
                  <a:t> reasonable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LID4096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561A09C-C8EF-D6AD-C18E-DC77BD79C8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600" y="4884056"/>
                <a:ext cx="2685143" cy="109582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88900">
                <a:solidFill>
                  <a:schemeClr val="accent1">
                    <a:alpha val="44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6C09CB4-E5C2-3F0A-7011-C0A82640E0DD}"/>
                  </a:ext>
                </a:extLst>
              </p:cNvPr>
              <p:cNvSpPr/>
              <p:nvPr/>
            </p:nvSpPr>
            <p:spPr>
              <a:xfrm>
                <a:off x="8466838" y="4884055"/>
                <a:ext cx="2685143" cy="1095829"/>
              </a:xfrm>
              <a:prstGeom prst="roundRect">
                <a:avLst/>
              </a:prstGeom>
              <a:noFill/>
              <a:ln w="88900">
                <a:solidFill>
                  <a:schemeClr val="accent1">
                    <a:alpha val="44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Glow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Understand </a:t>
                </a:r>
                <a:r>
                  <a:rPr lang="en-US" dirty="0">
                    <a:solidFill>
                      <a:schemeClr val="tx1"/>
                    </a:solidFill>
                  </a:rPr>
                  <a:t>the 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with Λ</a:t>
                </a:r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6C09CB4-E5C2-3F0A-7011-C0A82640E0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838" y="4884055"/>
                <a:ext cx="2685143" cy="109582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88900">
                <a:solidFill>
                  <a:schemeClr val="accent1">
                    <a:alpha val="44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E34EB-705F-050A-B357-55FAC698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11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Glow + ViT: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Chiral Potentials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4676C-6DB6-57B3-9045-B6A09643E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37" y="1900800"/>
            <a:ext cx="8429963" cy="3192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581E29-62D6-3AA8-A20A-B212D8FEC57F}"/>
                  </a:ext>
                </a:extLst>
              </p:cNvPr>
              <p:cNvSpPr txBox="1"/>
              <p:nvPr/>
            </p:nvSpPr>
            <p:spPr>
              <a:xfrm>
                <a:off x="2108370" y="5256469"/>
                <a:ext cx="7975260" cy="646331"/>
              </a:xfrm>
              <a:prstGeom prst="rect">
                <a:avLst/>
              </a:prstGeom>
              <a:noFill/>
              <a:ln w="44450" cap="rnd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Good phase shift result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The Glow-generated potentials are </a:t>
                </a:r>
                <a:r>
                  <a:rPr lang="en-US" b="1" dirty="0"/>
                  <a:t>physically reasonable</a:t>
                </a:r>
              </a:p>
              <a:p>
                <a:r>
                  <a:rPr lang="en-US" dirty="0"/>
                  <a:t>Reveal</a:t>
                </a:r>
                <a:r>
                  <a:rPr lang="en-US" b="1" dirty="0"/>
                  <a:t> </a:t>
                </a:r>
                <a:r>
                  <a:rPr lang="en-US" dirty="0"/>
                  <a:t>the </a:t>
                </a:r>
                <a:r>
                  <a:rPr lang="en-US" b="1" dirty="0"/>
                  <a:t>uncertainty</a:t>
                </a:r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LID4096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581E29-62D6-3AA8-A20A-B212D8FEC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70" y="5256469"/>
                <a:ext cx="7975260" cy="646331"/>
              </a:xfrm>
              <a:prstGeom prst="rect">
                <a:avLst/>
              </a:prstGeom>
              <a:blipFill>
                <a:blip r:embed="rId3"/>
                <a:stretch>
                  <a:fillRect l="-456" t="-1770" b="-9735"/>
                </a:stretch>
              </a:blipFill>
              <a:ln w="44450" cap="rnd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DFA2E-DE14-EF44-9F63-20DBDBB2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91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altLang="zh-CN" sz="6800" dirty="0">
                <a:solidFill>
                  <a:srgbClr val="FFFFFF"/>
                </a:solidFill>
              </a:rPr>
              <a:t>Summary</a:t>
            </a:r>
            <a:endParaRPr lang="en-US" sz="68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6ADD4-80B1-4796-EC58-310E6AF0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65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3CF8-3922-4693-A7C2-F9D88E33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6247"/>
            <a:ext cx="10058400" cy="4023360"/>
          </a:xfrm>
        </p:spPr>
        <p:txBody>
          <a:bodyPr/>
          <a:lstStyle/>
          <a:p>
            <a:r>
              <a:rPr lang="en-US" sz="2400" dirty="0"/>
              <a:t>Normalizing flow is good at high dimensional integration</a:t>
            </a:r>
          </a:p>
          <a:p>
            <a:r>
              <a:rPr lang="en-US" sz="2400" dirty="0"/>
              <a:t>A trained normalizing flow can be used to calculate similar integrals precisely</a:t>
            </a:r>
          </a:p>
          <a:p>
            <a:endParaRPr lang="en-US" sz="2400" dirty="0"/>
          </a:p>
          <a:p>
            <a:r>
              <a:rPr lang="en-US" sz="2400" dirty="0"/>
              <a:t>Glow model can learn the properties of nuclear potentials </a:t>
            </a:r>
          </a:p>
          <a:p>
            <a:r>
              <a:rPr lang="en-US" sz="2400" dirty="0"/>
              <a:t>Glow model can be used for nuclear potential modeling</a:t>
            </a:r>
          </a:p>
          <a:p>
            <a:r>
              <a:rPr lang="en-US" sz="2400" dirty="0"/>
              <a:t>The Low Energy Constants at arbitrary cutoffs can be revealed by the combination of Glow and ViT models.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192FF-838F-C2DA-1F09-4F6FEE62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2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3D4B3-6186-4AC1-A3AD-19E36B74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altLang="zh-CN" sz="6800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00D434-9476-C54E-4C3B-7D3E2BA3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 1: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Monte Carlo importance sampling for MBPT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8FE40-2636-F93C-19B7-0D1D52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241" y="4571402"/>
            <a:ext cx="2456106" cy="820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D68DC-40BF-432C-DC40-691BA6B3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41" y="4455111"/>
            <a:ext cx="2362222" cy="1065881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BB5F4161-C7DA-63E3-3FE0-ADCC17D1C5B5}"/>
              </a:ext>
            </a:extLst>
          </p:cNvPr>
          <p:cNvSpPr/>
          <p:nvPr/>
        </p:nvSpPr>
        <p:spPr>
          <a:xfrm>
            <a:off x="6811899" y="4797550"/>
            <a:ext cx="368373" cy="368373"/>
          </a:xfrm>
          <a:prstGeom prst="plus">
            <a:avLst>
              <a:gd name="adj" fmla="val 43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F3BCD3B-D355-DAE4-1039-12506C116D5D}"/>
              </a:ext>
            </a:extLst>
          </p:cNvPr>
          <p:cNvSpPr/>
          <p:nvPr/>
        </p:nvSpPr>
        <p:spPr>
          <a:xfrm>
            <a:off x="9695971" y="4797549"/>
            <a:ext cx="368373" cy="368373"/>
          </a:xfrm>
          <a:prstGeom prst="plus">
            <a:avLst>
              <a:gd name="adj" fmla="val 43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FD314-0CB6-BA57-1286-87B8DF2385C7}"/>
              </a:ext>
            </a:extLst>
          </p:cNvPr>
          <p:cNvSpPr txBox="1"/>
          <p:nvPr/>
        </p:nvSpPr>
        <p:spPr>
          <a:xfrm>
            <a:off x="4336935" y="4015030"/>
            <a:ext cx="6133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Nuclear matter EOS: Many body perturbation theory [2]</a:t>
            </a:r>
            <a:endParaRPr lang="LID4096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C8863-E09B-DB18-DE58-437A43279698}"/>
              </a:ext>
            </a:extLst>
          </p:cNvPr>
          <p:cNvSpPr txBox="1"/>
          <p:nvPr/>
        </p:nvSpPr>
        <p:spPr>
          <a:xfrm>
            <a:off x="10070682" y="4729236"/>
            <a:ext cx="367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…</a:t>
            </a:r>
            <a:endParaRPr lang="LID4096" sz="2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6FE8F0-178B-3AB1-E436-4391F905629C}"/>
              </a:ext>
            </a:extLst>
          </p:cNvPr>
          <p:cNvSpPr txBox="1"/>
          <p:nvPr/>
        </p:nvSpPr>
        <p:spPr>
          <a:xfrm>
            <a:off x="10193757" y="4627792"/>
            <a:ext cx="204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Order-by-order calculation</a:t>
            </a:r>
            <a:endParaRPr lang="LID4096" sz="2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C8FDAE2-9315-4773-22EE-F304CD61D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09" y="2426651"/>
            <a:ext cx="5239512" cy="14162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202F2C-91E5-C6E2-FA90-FB8A8DEDAB83}"/>
              </a:ext>
            </a:extLst>
          </p:cNvPr>
          <p:cNvSpPr txBox="1"/>
          <p:nvPr/>
        </p:nvSpPr>
        <p:spPr>
          <a:xfrm>
            <a:off x="4338866" y="1955135"/>
            <a:ext cx="4719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Nuclear matter EOS: Mean-Field theory [1]</a:t>
            </a:r>
            <a:endParaRPr lang="LID4096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89528F-3E53-B4B4-318C-C56E14BDB2F6}"/>
              </a:ext>
            </a:extLst>
          </p:cNvPr>
          <p:cNvSpPr txBox="1"/>
          <p:nvPr/>
        </p:nvSpPr>
        <p:spPr>
          <a:xfrm>
            <a:off x="7576" y="5782537"/>
            <a:ext cx="1099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[1] H. Shen, H. Toki, K. </a:t>
            </a:r>
            <a:r>
              <a:rPr lang="en-US" sz="1600" dirty="0" err="1"/>
              <a:t>Oyamatsu</a:t>
            </a:r>
            <a:r>
              <a:rPr lang="en-US" sz="1600" dirty="0"/>
              <a:t>, K. Sumiyoshi, </a:t>
            </a:r>
            <a:r>
              <a:rPr lang="en-US" sz="1600" b="0" i="0" dirty="0" err="1">
                <a:effectLst/>
                <a:latin typeface="-apple-system"/>
              </a:rPr>
              <a:t>Nucl</a:t>
            </a:r>
            <a:r>
              <a:rPr lang="en-US" sz="1600" b="0" i="0" dirty="0">
                <a:effectLst/>
                <a:latin typeface="-apple-system"/>
              </a:rPr>
              <a:t>. Phys. A 637 (1998), 435-450</a:t>
            </a:r>
          </a:p>
          <a:p>
            <a:r>
              <a:rPr lang="en-US" sz="1600" dirty="0">
                <a:latin typeface="-apple-system"/>
              </a:rPr>
              <a:t>[2] </a:t>
            </a:r>
            <a:r>
              <a:rPr lang="en-US" sz="1600" dirty="0" err="1">
                <a:latin typeface="-apple-system"/>
              </a:rPr>
              <a:t>Wellenhofer</a:t>
            </a:r>
            <a:r>
              <a:rPr lang="en-US" sz="1600" dirty="0">
                <a:latin typeface="-apple-system"/>
              </a:rPr>
              <a:t>, </a:t>
            </a:r>
            <a:r>
              <a:rPr lang="en-US" sz="1600" dirty="0" err="1">
                <a:latin typeface="-apple-system"/>
              </a:rPr>
              <a:t>Corbinian</a:t>
            </a:r>
            <a:r>
              <a:rPr lang="en-US" sz="1600" dirty="0">
                <a:latin typeface="-apple-system"/>
              </a:rPr>
              <a:t> and Holt, Jeremy W. and Kaiser, Norbert and Weise, Wolfram, Phys. Rev. C 89 (2014) 6, 064009</a:t>
            </a:r>
            <a:endParaRPr lang="en-US" sz="1600" b="0" i="0" dirty="0">
              <a:effectLst/>
              <a:latin typeface="-apple-system"/>
            </a:endParaRPr>
          </a:p>
          <a:p>
            <a:endParaRPr lang="LID4096" sz="16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280E636-A030-6CDC-D61C-15ADAE339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86" y="1955135"/>
            <a:ext cx="3515952" cy="27342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8CA55-46CF-80B5-3B8A-5781C365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 1: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Monte Carlo importance sampling for MBPT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8FE40-2636-F93C-19B7-0D1D52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9" y="2449994"/>
            <a:ext cx="2456106" cy="820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D68DC-40BF-432C-DC40-691BA6B3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837" y="2333703"/>
            <a:ext cx="2362222" cy="1065881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BB5F4161-C7DA-63E3-3FE0-ADCC17D1C5B5}"/>
              </a:ext>
            </a:extLst>
          </p:cNvPr>
          <p:cNvSpPr/>
          <p:nvPr/>
        </p:nvSpPr>
        <p:spPr>
          <a:xfrm>
            <a:off x="7122795" y="2676142"/>
            <a:ext cx="368373" cy="368373"/>
          </a:xfrm>
          <a:prstGeom prst="plus">
            <a:avLst>
              <a:gd name="adj" fmla="val 43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F3BCD3B-D355-DAE4-1039-12506C116D5D}"/>
              </a:ext>
            </a:extLst>
          </p:cNvPr>
          <p:cNvSpPr/>
          <p:nvPr/>
        </p:nvSpPr>
        <p:spPr>
          <a:xfrm>
            <a:off x="10116595" y="2676141"/>
            <a:ext cx="368373" cy="368373"/>
          </a:xfrm>
          <a:prstGeom prst="plus">
            <a:avLst>
              <a:gd name="adj" fmla="val 43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FD314-0CB6-BA57-1286-87B8DF2385C7}"/>
              </a:ext>
            </a:extLst>
          </p:cNvPr>
          <p:cNvSpPr txBox="1"/>
          <p:nvPr/>
        </p:nvSpPr>
        <p:spPr>
          <a:xfrm>
            <a:off x="4336935" y="1893622"/>
            <a:ext cx="577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Nuclear matter EOS: Many body perturbation theory</a:t>
            </a:r>
            <a:endParaRPr lang="LID4096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C8863-E09B-DB18-DE58-437A43279698}"/>
              </a:ext>
            </a:extLst>
          </p:cNvPr>
          <p:cNvSpPr txBox="1"/>
          <p:nvPr/>
        </p:nvSpPr>
        <p:spPr>
          <a:xfrm>
            <a:off x="10573602" y="2607828"/>
            <a:ext cx="367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…</a:t>
            </a:r>
            <a:endParaRPr lang="LID4096" sz="2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D27E17-D32B-8E97-4CD3-2657C513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624" y="3761243"/>
            <a:ext cx="6216426" cy="6061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745AD1-A917-A9A2-0090-3A2E32C66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004" y="4436497"/>
            <a:ext cx="3471953" cy="6461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0EEF54-9D33-521A-F0DB-A29F51FC1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674" y="4449350"/>
            <a:ext cx="210310" cy="210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CFB0E6-B097-B926-3543-436D34DF2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004" y="5172135"/>
            <a:ext cx="3826524" cy="502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36432D-D490-BFB6-CD8C-D0C46B76F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674" y="5125131"/>
            <a:ext cx="210310" cy="210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D37BF1-B8C9-E595-C8AF-EAD34B09BE48}"/>
              </a:ext>
            </a:extLst>
          </p:cNvPr>
          <p:cNvSpPr/>
          <p:nvPr/>
        </p:nvSpPr>
        <p:spPr>
          <a:xfrm>
            <a:off x="7605837" y="2333703"/>
            <a:ext cx="2362222" cy="1065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90827-34C4-24C3-2F84-22AA6F52800D}"/>
              </a:ext>
            </a:extLst>
          </p:cNvPr>
          <p:cNvSpPr/>
          <p:nvPr/>
        </p:nvSpPr>
        <p:spPr>
          <a:xfrm>
            <a:off x="6096000" y="3772349"/>
            <a:ext cx="4637070" cy="625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E437C-D0AB-5B6D-6F1E-4DEF65E18029}"/>
              </a:ext>
            </a:extLst>
          </p:cNvPr>
          <p:cNvSpPr txBox="1"/>
          <p:nvPr/>
        </p:nvSpPr>
        <p:spPr>
          <a:xfrm>
            <a:off x="4330929" y="5867410"/>
            <a:ext cx="548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High-order calculation: high-dimensional integrals</a:t>
            </a:r>
            <a:endParaRPr lang="LID4096" sz="2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89A70-06EF-B9B9-7C19-A28C762FB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686" y="1955135"/>
            <a:ext cx="3515952" cy="273425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966352-40E3-48A4-77B4-EB141241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3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 1: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Monte Carlo importance sampling for MBPT</a:t>
            </a:r>
          </a:p>
        </p:txBody>
      </p:sp>
      <p:pic>
        <p:nvPicPr>
          <p:cNvPr id="6" name="Picture 5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6AC9562E-5FA6-D2BD-4FDF-A02E490E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4889427"/>
            <a:ext cx="1375962" cy="1375962"/>
          </a:xfrm>
          <a:prstGeom prst="rect">
            <a:avLst/>
          </a:prstGeom>
        </p:spPr>
      </p:pic>
      <p:pic>
        <p:nvPicPr>
          <p:cNvPr id="12" name="Picture 11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12424F61-95D9-9779-5301-01D45C5DD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63" y="4889427"/>
            <a:ext cx="2599353" cy="1375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590BD6-4D6D-AC64-6E77-6BD58C1B7ACD}"/>
                  </a:ext>
                </a:extLst>
              </p:cNvPr>
              <p:cNvSpPr txBox="1"/>
              <p:nvPr/>
            </p:nvSpPr>
            <p:spPr>
              <a:xfrm>
                <a:off x="4561604" y="1979860"/>
                <a:ext cx="7056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Astrophysics simulation: tabulation of EOS under different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LID4096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590BD6-4D6D-AC64-6E77-6BD58C1B7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604" y="1979860"/>
                <a:ext cx="7056291" cy="400110"/>
              </a:xfrm>
              <a:prstGeom prst="rect">
                <a:avLst/>
              </a:prstGeom>
              <a:blipFill>
                <a:blip r:embed="rId4"/>
                <a:stretch>
                  <a:fillRect l="-432" t="-9231" b="-2769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D459FEA3-DA30-4C9F-351A-7D60D9F18F07}"/>
              </a:ext>
            </a:extLst>
          </p:cNvPr>
          <p:cNvSpPr/>
          <p:nvPr/>
        </p:nvSpPr>
        <p:spPr>
          <a:xfrm>
            <a:off x="10808207" y="1979860"/>
            <a:ext cx="694945" cy="3839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A9948-0F6B-BAB4-D0C7-241708D9A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86" y="1955135"/>
            <a:ext cx="3515952" cy="27342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EDA422-C7F6-C29D-843E-63F4A0F13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624" y="2563512"/>
            <a:ext cx="6216426" cy="606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03B934-98F8-4D00-1D45-048E56088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004" y="3238766"/>
            <a:ext cx="3471953" cy="6461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63B5B-8D72-889F-7874-B1934634A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674" y="3251619"/>
            <a:ext cx="210310" cy="2103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DD7323-9DCD-3578-A6A4-B0DCF64610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1004" y="3974404"/>
            <a:ext cx="3826524" cy="502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48FA7D-50B7-3DD1-A36A-659BAC546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674" y="3927400"/>
            <a:ext cx="210310" cy="21031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B758F3-7A7C-6C64-669E-1A21E68B6152}"/>
              </a:ext>
            </a:extLst>
          </p:cNvPr>
          <p:cNvSpPr/>
          <p:nvPr/>
        </p:nvSpPr>
        <p:spPr>
          <a:xfrm>
            <a:off x="6096000" y="2574618"/>
            <a:ext cx="4637070" cy="625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592844-5295-E67E-FFAE-8EBC8F382BC3}"/>
              </a:ext>
            </a:extLst>
          </p:cNvPr>
          <p:cNvSpPr/>
          <p:nvPr/>
        </p:nvSpPr>
        <p:spPr>
          <a:xfrm>
            <a:off x="7095305" y="3240170"/>
            <a:ext cx="1966672" cy="3839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6">
                <a:extLst>
                  <a:ext uri="{FF2B5EF4-FFF2-40B4-BE49-F238E27FC236}">
                    <a16:creationId xmlns:a16="http://schemas.microsoft.com/office/drawing/2014/main" id="{73902969-F8AF-695F-BA27-CFC849CD5A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2008194"/>
                  </p:ext>
                </p:extLst>
              </p:nvPr>
            </p:nvGraphicFramePr>
            <p:xfrm>
              <a:off x="4768629" y="4802349"/>
              <a:ext cx="2265806" cy="14630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55176">
                      <a:extLst>
                        <a:ext uri="{9D8B030D-6E8A-4147-A177-3AD203B41FA5}">
                          <a16:colId xmlns:a16="http://schemas.microsoft.com/office/drawing/2014/main" val="111321743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874257907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2159090712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134408708"/>
                        </a:ext>
                      </a:extLst>
                    </a:gridCol>
                  </a:tblGrid>
                  <a:tr h="347560">
                    <a:tc>
                      <a:txBody>
                        <a:bodyPr/>
                        <a:lstStyle/>
                        <a:p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6267805"/>
                      </a:ext>
                    </a:extLst>
                  </a:tr>
                  <a:tr h="3475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313160"/>
                      </a:ext>
                    </a:extLst>
                  </a:tr>
                  <a:tr h="3475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2525582"/>
                      </a:ext>
                    </a:extLst>
                  </a:tr>
                  <a:tr h="3475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32332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6">
                <a:extLst>
                  <a:ext uri="{FF2B5EF4-FFF2-40B4-BE49-F238E27FC236}">
                    <a16:creationId xmlns:a16="http://schemas.microsoft.com/office/drawing/2014/main" id="{73902969-F8AF-695F-BA27-CFC849CD5A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2008194"/>
                  </p:ext>
                </p:extLst>
              </p:nvPr>
            </p:nvGraphicFramePr>
            <p:xfrm>
              <a:off x="4768629" y="4802349"/>
              <a:ext cx="2265806" cy="14630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55176">
                      <a:extLst>
                        <a:ext uri="{9D8B030D-6E8A-4147-A177-3AD203B41FA5}">
                          <a16:colId xmlns:a16="http://schemas.microsoft.com/office/drawing/2014/main" val="111321743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874257907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2159090712"/>
                        </a:ext>
                      </a:extLst>
                    </a:gridCol>
                    <a:gridCol w="570210">
                      <a:extLst>
                        <a:ext uri="{9D8B030D-6E8A-4147-A177-3AD203B41FA5}">
                          <a16:colId xmlns:a16="http://schemas.microsoft.com/office/drawing/2014/main" val="13440870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97872" t="-8333" r="-202128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200000" t="-8333" r="-104301" b="-3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62678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1099" t="-106557" r="-31208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97872" t="-106557" r="-20212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200000" t="-106557" r="-104301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631316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1099" t="-210000" r="-312088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97872" t="-210000" r="-202128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10"/>
                          <a:stretch>
                            <a:fillRect l="-200000" t="-210000" r="-104301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252558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…</a:t>
                          </a:r>
                          <a:endParaRPr lang="LID4096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32332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E0EB5D-02EF-3480-A4C9-6BC86D3E7AED}"/>
                  </a:ext>
                </a:extLst>
              </p:cNvPr>
              <p:cNvSpPr txBox="1"/>
              <p:nvPr/>
            </p:nvSpPr>
            <p:spPr>
              <a:xfrm>
                <a:off x="7484265" y="4917862"/>
                <a:ext cx="48279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Calculate high-dimensional integral </a:t>
                </a:r>
                <a:r>
                  <a:rPr lang="en-US" b="1" dirty="0"/>
                  <a:t>repeatedly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computationally </a:t>
                </a:r>
                <a:r>
                  <a:rPr lang="en-US" b="1" dirty="0"/>
                  <a:t>expensive</a:t>
                </a:r>
                <a:endParaRPr lang="LID4096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E0EB5D-02EF-3480-A4C9-6BC86D3E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265" y="4917862"/>
                <a:ext cx="4827937" cy="646331"/>
              </a:xfrm>
              <a:prstGeom prst="rect">
                <a:avLst/>
              </a:prstGeom>
              <a:blipFill>
                <a:blip r:embed="rId11"/>
                <a:stretch>
                  <a:fillRect l="-1136" t="-5660" b="-141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B42DC-F60F-8D15-DA56-8FD79ED1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1D5C314-A37A-CD72-F93D-F4001AEED440}"/>
                  </a:ext>
                </a:extLst>
              </p:cNvPr>
              <p:cNvSpPr/>
              <p:nvPr/>
            </p:nvSpPr>
            <p:spPr>
              <a:xfrm>
                <a:off x="7095306" y="5647280"/>
                <a:ext cx="4938362" cy="64633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Training Wave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MCMC every iterations</a:t>
                </a:r>
                <a:endParaRPr lang="LID4096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1D5C314-A37A-CD72-F93D-F4001AEED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06" y="5647280"/>
                <a:ext cx="4938362" cy="64633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66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Motivation 1: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Monte Carlo importance sampling for MBPT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20BCFF5-C204-E4B7-7BBB-DCC0482F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92" y="2516595"/>
            <a:ext cx="2448352" cy="1558042"/>
          </a:xfrm>
          <a:prstGeom prst="rect">
            <a:avLst/>
          </a:prstGeom>
        </p:spPr>
      </p:pic>
      <p:pic>
        <p:nvPicPr>
          <p:cNvPr id="19" name="Picture 18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90864871-E60D-74BA-88DE-D8401B155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5" y="1771197"/>
            <a:ext cx="1567542" cy="1567542"/>
          </a:xfrm>
          <a:prstGeom prst="rect">
            <a:avLst/>
          </a:prstGeom>
        </p:spPr>
      </p:pic>
      <p:pic>
        <p:nvPicPr>
          <p:cNvPr id="21" name="Picture 20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DC2031D3-EC65-F984-C7F1-7BD0ED863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64" y="3724365"/>
            <a:ext cx="2546480" cy="13479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FC5D12-5BEA-1A7F-4157-B3E9DC55A1F9}"/>
              </a:ext>
            </a:extLst>
          </p:cNvPr>
          <p:cNvSpPr txBox="1"/>
          <p:nvPr/>
        </p:nvSpPr>
        <p:spPr>
          <a:xfrm>
            <a:off x="1070820" y="4876743"/>
            <a:ext cx="1985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interaction</a:t>
            </a:r>
          </a:p>
          <a:p>
            <a:pPr algn="ctr"/>
            <a:r>
              <a:rPr lang="en-US" dirty="0"/>
              <a:t>EFT</a:t>
            </a:r>
            <a:endParaRPr lang="LID4096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C481B6-4CB8-DAA9-2B27-8E2352DD8349}"/>
              </a:ext>
            </a:extLst>
          </p:cNvPr>
          <p:cNvSpPr txBox="1"/>
          <p:nvPr/>
        </p:nvSpPr>
        <p:spPr>
          <a:xfrm>
            <a:off x="4598208" y="4876743"/>
            <a:ext cx="316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Nuclear matter EOS</a:t>
            </a:r>
          </a:p>
          <a:p>
            <a:pPr algn="ctr"/>
            <a:r>
              <a:rPr lang="en-US" dirty="0"/>
              <a:t>Many body perturbation theory</a:t>
            </a:r>
            <a:endParaRPr lang="LID40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AF594-AF49-B5F8-4E7F-C86C766A6F8C}"/>
              </a:ext>
            </a:extLst>
          </p:cNvPr>
          <p:cNvSpPr txBox="1"/>
          <p:nvPr/>
        </p:nvSpPr>
        <p:spPr>
          <a:xfrm>
            <a:off x="8909875" y="3338739"/>
            <a:ext cx="118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Supernova</a:t>
            </a:r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E12B8C-BE9D-20C4-0323-42078D1015C9}"/>
              </a:ext>
            </a:extLst>
          </p:cNvPr>
          <p:cNvSpPr txBox="1"/>
          <p:nvPr/>
        </p:nvSpPr>
        <p:spPr>
          <a:xfrm>
            <a:off x="9304701" y="5072339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star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FF3F2-9A1D-A5F9-85B8-ABA5B85855A9}"/>
              </a:ext>
            </a:extLst>
          </p:cNvPr>
          <p:cNvSpPr txBox="1"/>
          <p:nvPr/>
        </p:nvSpPr>
        <p:spPr>
          <a:xfrm>
            <a:off x="3933739" y="5559748"/>
            <a:ext cx="7990037" cy="707886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tool for high-precision integrations.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/>
              </a:rPr>
              <a:t>The precision can be transferred to other similar integrals conventionally. </a:t>
            </a:r>
            <a:endParaRPr kumimoji="0" lang="LID4096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50115-9A49-FA72-6E4F-757DCD3D3527}"/>
              </a:ext>
            </a:extLst>
          </p:cNvPr>
          <p:cNvSpPr/>
          <p:nvPr/>
        </p:nvSpPr>
        <p:spPr>
          <a:xfrm>
            <a:off x="3942883" y="1737360"/>
            <a:ext cx="7980893" cy="37857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711F0-428A-BA69-EF67-489C057A6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024" y="2142486"/>
            <a:ext cx="3515952" cy="27342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AB98F-624D-8A64-5098-E317C1E9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5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B26D-C7B6-420C-9BBC-4F2BCB0D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2: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Generative modeling of nuclear forces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A20067-22D6-6786-8B7D-30B60DF1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279" y="1798995"/>
            <a:ext cx="2448352" cy="15580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B99D37B-EC0F-229B-E3FE-30C27B20024F}"/>
              </a:ext>
            </a:extLst>
          </p:cNvPr>
          <p:cNvGrpSpPr/>
          <p:nvPr/>
        </p:nvGrpSpPr>
        <p:grpSpPr>
          <a:xfrm>
            <a:off x="1097279" y="3519256"/>
            <a:ext cx="2456106" cy="820670"/>
            <a:chOff x="1097280" y="3690749"/>
            <a:chExt cx="2456106" cy="8206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525A81-67FC-8FCE-8850-6BBE1544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280" y="3690749"/>
              <a:ext cx="2456106" cy="82067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6DD0B2-6490-B084-B821-5FB303C422BA}"/>
                </a:ext>
              </a:extLst>
            </p:cNvPr>
            <p:cNvSpPr/>
            <p:nvPr/>
          </p:nvSpPr>
          <p:spPr>
            <a:xfrm>
              <a:off x="1624916" y="3916976"/>
              <a:ext cx="1393079" cy="3682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D0704B3-684D-A718-B0CD-55711B847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591" y="4474713"/>
            <a:ext cx="1920715" cy="177145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14A88D-B923-763B-516C-9E46BF62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021" y="2003290"/>
            <a:ext cx="6696456" cy="270749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Many nuclear interaction models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Yukawa potential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Paris, Argonne AV18, CD-Bonn, Nijmegen…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CC201-57F5-1735-9B09-A39D1EDC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32E1A-8EBD-4BE4-AD6E-85F89DE81C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33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3027</TotalTime>
  <Words>2109</Words>
  <Application>Microsoft Office PowerPoint</Application>
  <PresentationFormat>Widescreen</PresentationFormat>
  <Paragraphs>401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-apple-system</vt:lpstr>
      <vt:lpstr>Arial</vt:lpstr>
      <vt:lpstr>Calibri</vt:lpstr>
      <vt:lpstr>Calibri Light</vt:lpstr>
      <vt:lpstr>Cambria Math</vt:lpstr>
      <vt:lpstr>Retrospect</vt:lpstr>
      <vt:lpstr>Flow-based Generative model for nuclear many-body calculations with quantified uncertainties</vt:lpstr>
      <vt:lpstr>Outlines</vt:lpstr>
      <vt:lpstr>Motivation</vt:lpstr>
      <vt:lpstr>Motivation</vt:lpstr>
      <vt:lpstr>Motivation 1:  Monte Carlo importance sampling for MBPT</vt:lpstr>
      <vt:lpstr>Motivation 1:  Monte Carlo importance sampling for MBPT</vt:lpstr>
      <vt:lpstr>Motivation 1:  Monte Carlo importance sampling for MBPT</vt:lpstr>
      <vt:lpstr>Motivation 1:  Monte Carlo importance sampling for MBPT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Motivation 2:  Generative modeling of nuclear forces</vt:lpstr>
      <vt:lpstr>Flow-Based model</vt:lpstr>
      <vt:lpstr>Flow-based models:  Transform distributions</vt:lpstr>
      <vt:lpstr>Importance Sampling</vt:lpstr>
      <vt:lpstr>Importance Sampling:  Monte Carlo Method</vt:lpstr>
      <vt:lpstr>Importance Sampling:  Variance</vt:lpstr>
      <vt:lpstr>Normalizing Flow:  Workflow</vt:lpstr>
      <vt:lpstr>Normalizing Flow:  Loss Function and Training</vt:lpstr>
      <vt:lpstr>Normalizing Flow:  Transferability </vt:lpstr>
      <vt:lpstr>Numerical Result</vt:lpstr>
      <vt:lpstr>Numerical Result:  2D Camel Function</vt:lpstr>
      <vt:lpstr>Numerical Result:  Grand Canonical Potential at 2nd order</vt:lpstr>
      <vt:lpstr>Numerical Result:  Grand Canonical Potential at 2nd order</vt:lpstr>
      <vt:lpstr>Numerical Result:  normalizing flow for Lattice QCD calculation</vt:lpstr>
      <vt:lpstr>Nuclear potential modeling</vt:lpstr>
      <vt:lpstr>Maximize likelihood</vt:lpstr>
      <vt:lpstr>Generative flow (Glow) models</vt:lpstr>
      <vt:lpstr>Generative flow (Glow) models</vt:lpstr>
      <vt:lpstr>Glow: Workflow</vt:lpstr>
      <vt:lpstr>Glow:  Loss Function and Training</vt:lpstr>
      <vt:lpstr>Glow:  Build distributions and sampling</vt:lpstr>
      <vt:lpstr>Glow:  Generate target potentials</vt:lpstr>
      <vt:lpstr>Glow:  Similarity Renormalization Group</vt:lpstr>
      <vt:lpstr>Glow:  Similarity Renormalization Group</vt:lpstr>
      <vt:lpstr>Glow:  Similarity Renormalization Group</vt:lpstr>
      <vt:lpstr>Glow:  Chiral Potentials</vt:lpstr>
      <vt:lpstr>Glow:  Chiral Potentials</vt:lpstr>
      <vt:lpstr>Glow + ViT:  Chiral Potentials</vt:lpstr>
      <vt:lpstr>Glow + ViT:  Chiral Potentials</vt:lpstr>
      <vt:lpstr>Glow + ViT:  Chiral Potentials</vt:lpstr>
      <vt:lpstr>Summary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ling wen</dc:creator>
  <cp:lastModifiedBy>Pengsheng Wen</cp:lastModifiedBy>
  <cp:revision>205</cp:revision>
  <dcterms:created xsi:type="dcterms:W3CDTF">2021-10-04T22:00:15Z</dcterms:created>
  <dcterms:modified xsi:type="dcterms:W3CDTF">2023-09-06T13:03:38Z</dcterms:modified>
</cp:coreProperties>
</file>