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5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6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9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0.xml" ContentType="application/vnd.openxmlformats-officedocument.presentationml.notesSlide+xml"/>
  <Override PartName="/ppt/tags/tag176.xml" ContentType="application/vnd.openxmlformats-officedocument.presentationml.tags+xml"/>
  <Override PartName="/ppt/notesSlides/notesSlide11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2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3.xml" ContentType="application/vnd.openxmlformats-officedocument.presentationml.notesSlide+xml"/>
  <Override PartName="/ppt/tags/tag185.xml" ContentType="application/vnd.openxmlformats-officedocument.presentationml.tags+xml"/>
  <Override PartName="/ppt/notesSlides/notesSlide14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20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1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22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23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7" r:id="rId2"/>
    <p:sldId id="350" r:id="rId3"/>
    <p:sldId id="377" r:id="rId4"/>
    <p:sldId id="378" r:id="rId5"/>
    <p:sldId id="306" r:id="rId6"/>
    <p:sldId id="320" r:id="rId7"/>
    <p:sldId id="355" r:id="rId8"/>
    <p:sldId id="427" r:id="rId9"/>
    <p:sldId id="420" r:id="rId10"/>
    <p:sldId id="417" r:id="rId11"/>
    <p:sldId id="418" r:id="rId12"/>
    <p:sldId id="419" r:id="rId13"/>
    <p:sldId id="382" r:id="rId14"/>
    <p:sldId id="356" r:id="rId15"/>
    <p:sldId id="309" r:id="rId16"/>
    <p:sldId id="357" r:id="rId17"/>
    <p:sldId id="358" r:id="rId18"/>
    <p:sldId id="311" r:id="rId19"/>
    <p:sldId id="310" r:id="rId20"/>
    <p:sldId id="359" r:id="rId21"/>
    <p:sldId id="360" r:id="rId22"/>
    <p:sldId id="314" r:id="rId23"/>
    <p:sldId id="365" r:id="rId24"/>
    <p:sldId id="366" r:id="rId25"/>
    <p:sldId id="316" r:id="rId26"/>
    <p:sldId id="317" r:id="rId27"/>
    <p:sldId id="369" r:id="rId28"/>
    <p:sldId id="414" r:id="rId29"/>
    <p:sldId id="415" r:id="rId30"/>
    <p:sldId id="319" r:id="rId31"/>
    <p:sldId id="371" r:id="rId32"/>
    <p:sldId id="333" r:id="rId33"/>
    <p:sldId id="395" r:id="rId34"/>
    <p:sldId id="376" r:id="rId35"/>
    <p:sldId id="335" r:id="rId36"/>
    <p:sldId id="337" r:id="rId37"/>
    <p:sldId id="396" r:id="rId38"/>
    <p:sldId id="397" r:id="rId39"/>
    <p:sldId id="336" r:id="rId40"/>
    <p:sldId id="399" r:id="rId41"/>
    <p:sldId id="400" r:id="rId42"/>
    <p:sldId id="401" r:id="rId43"/>
    <p:sldId id="339" r:id="rId44"/>
    <p:sldId id="405" r:id="rId45"/>
    <p:sldId id="406" r:id="rId46"/>
    <p:sldId id="407" r:id="rId47"/>
    <p:sldId id="408" r:id="rId48"/>
    <p:sldId id="410" r:id="rId49"/>
    <p:sldId id="411" r:id="rId50"/>
    <p:sldId id="409" r:id="rId51"/>
    <p:sldId id="425" r:id="rId52"/>
    <p:sldId id="416" r:id="rId53"/>
    <p:sldId id="323" r:id="rId54"/>
    <p:sldId id="327" r:id="rId55"/>
    <p:sldId id="412" r:id="rId56"/>
    <p:sldId id="349" r:id="rId57"/>
    <p:sldId id="312" r:id="rId58"/>
    <p:sldId id="361" r:id="rId59"/>
    <p:sldId id="362" r:id="rId60"/>
    <p:sldId id="321" r:id="rId61"/>
    <p:sldId id="372" r:id="rId62"/>
    <p:sldId id="373" r:id="rId63"/>
    <p:sldId id="367" r:id="rId64"/>
    <p:sldId id="394" r:id="rId65"/>
    <p:sldId id="375" r:id="rId66"/>
    <p:sldId id="322" r:id="rId67"/>
    <p:sldId id="386" r:id="rId68"/>
    <p:sldId id="387" r:id="rId69"/>
    <p:sldId id="389" r:id="rId70"/>
    <p:sldId id="388" r:id="rId71"/>
    <p:sldId id="391" r:id="rId72"/>
    <p:sldId id="392" r:id="rId73"/>
    <p:sldId id="393" r:id="rId74"/>
    <p:sldId id="390" r:id="rId75"/>
    <p:sldId id="413" r:id="rId76"/>
    <p:sldId id="315" r:id="rId77"/>
    <p:sldId id="351" r:id="rId78"/>
    <p:sldId id="352" r:id="rId79"/>
    <p:sldId id="313" r:id="rId80"/>
    <p:sldId id="364" r:id="rId81"/>
    <p:sldId id="363" r:id="rId82"/>
    <p:sldId id="423" r:id="rId83"/>
    <p:sldId id="426" r:id="rId8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0CE"/>
    <a:srgbClr val="92A5B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744" autoAdjust="0"/>
  </p:normalViewPr>
  <p:slideViewPr>
    <p:cSldViewPr snapToGrid="0">
      <p:cViewPr varScale="1">
        <p:scale>
          <a:sx n="78" d="100"/>
          <a:sy n="78" d="100"/>
        </p:scale>
        <p:origin x="1051" y="62"/>
      </p:cViewPr>
      <p:guideLst/>
    </p:cSldViewPr>
  </p:slideViewPr>
  <p:outlineViewPr>
    <p:cViewPr>
      <p:scale>
        <a:sx n="33" d="100"/>
        <a:sy n="33" d="100"/>
      </p:scale>
      <p:origin x="0" y="-56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98"/>
    </p:cViewPr>
  </p:sorterViewPr>
  <p:notesViewPr>
    <p:cSldViewPr snapToGrid="0">
      <p:cViewPr varScale="1">
        <p:scale>
          <a:sx n="59" d="100"/>
          <a:sy n="59" d="100"/>
        </p:scale>
        <p:origin x="32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BD918-36DA-4617-A449-05172F115FA7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BA366-6BAC-416B-BDAC-96CAF4A2F5E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6D757-6287-44A7-8910-E7D5DC03F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6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96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26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6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3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12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2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2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51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2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4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8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8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2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6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1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what Ok is and put the reference for </a:t>
            </a:r>
            <a:r>
              <a:rPr lang="en-US" dirty="0" err="1"/>
              <a:t>tVMC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2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6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14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BA366-6BAC-416B-BDAC-96CAF4A2F5E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4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D89A24-818F-CB4E-2150-BE413C372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24F65D-DB98-481B-0388-09AF79B7B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0AEAF4-2358-073F-E62C-35EA23B20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945FD4-C34C-D2D2-9997-A18A2E72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89CB6D-B7AE-74D6-04E6-E8322F13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3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8D101F-E96C-7F7F-D747-5D11C0B9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0C86BE9-07F2-3DAB-8A22-01C75BA4F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471421-1E78-7063-DD03-7073D0861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A8E552-F089-B755-024F-1BD79B7A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7A9D19-3A71-89C4-BE8D-0132FDD9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5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E78DFFD-4E54-BD2D-A551-D8E20CF1F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52BCB8-2D9E-DBAA-FAF4-403FC804B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4294D8-3B74-D0E8-F5D2-6BA7BCE0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A1F39-DE96-CD08-F8EA-9CDD3CCC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0B21D-6211-AD5E-3DA4-37054D7A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F35F32-D887-D8AF-6CA0-9DFB88BC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3E710C-785F-8C22-1486-54572A215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9E4123-B847-078E-0CA1-1666DFD5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FA71E-77E1-BD35-3BE4-37F15990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F9FCF9-6517-A7F7-38E8-2FFDDC1C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1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6D0D1-3901-21F3-7AF9-EF1C9201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BA045D-571F-0227-4594-93E15E1C7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49F280-9E17-7758-C144-DBB764DE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389449-3A22-63A5-9149-C40F8E40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2692DC-8EF5-D066-833F-31775A5E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5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0A8A7-E7AD-B1DC-62F2-E8027ACE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B41DBC-7457-98BA-F837-2CE623E81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561942-CF7F-7844-39C4-81B495878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4EBD17-C6DD-1DFD-3D69-36694D63A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FA3B67-C895-B4FF-0052-0B07144A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C8C7CB-A092-F4BF-0077-D1BE9F7B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0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485672-0947-C023-6C58-AAEA92E1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D09894-25DD-65F4-58C3-2D3D88131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2CA811-BE3E-FED0-DCE6-B6B20A3DC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A00B96-25FD-46FB-9E03-854C83FBE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BDC449E-D60C-876E-4BFE-B337172AA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A402397-1EF7-7D20-BEE1-EE383A05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AC3B9B-34D8-1864-54AD-57F427E2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F828640-6CA3-CE12-6364-DB5368EB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4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546E68-A9C0-D1B0-104F-BB88068D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5C0D05-A613-69AC-0A85-8EF477DB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5DB316-BB7A-2A33-BB73-99D5059B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24F6B3-FCE0-C29F-3BE6-EB7463C0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7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592480D-410B-B5D7-FA38-8B3CFB2E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ED4F1D-3B66-C7E4-0EE0-4A9C848D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7CC920-5635-FD09-1C6A-2EE088FB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6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4F2C5-4408-832F-CFB2-DC504E26D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E1B0E6-3257-E51D-5D61-12F18A37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E16B08-D870-E355-3F41-EE6021FE0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2D8C80-4809-DC3B-CC19-C707C457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04CFF2-476E-7FA8-7450-7D6A30BE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9F7FA4-B8C2-2954-E6B2-DCC39A3C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8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9A96AB-8753-C9C5-9154-D4A068ED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656840-380D-E6CC-A4E0-79A60F4F0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ECA6771-8690-8BAB-5944-5F98BB006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92490A-509C-91F1-E957-809AC414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EF5382-46D1-629A-FFB9-89D59A8D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299BDB-EC06-34B2-ACEE-15EB2167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2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ED65B4D-288F-BA50-3173-9A5126B0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13DEC5-8C97-2C2E-F896-C469D3D03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3B0D74-D781-7E4F-8858-6F73D0EEC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ECT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43110C-1C0F-7EA1-687C-B76B81619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D70C42-4D43-B98C-FBA7-D0C7D5D5A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E7841-147E-4F5D-8392-89CD824AA1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6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8.xml"/><Relationship Id="rId7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tags" Target="../tags/tag20.xml"/><Relationship Id="rId10" Type="http://schemas.openxmlformats.org/officeDocument/2006/relationships/image" Target="../media/image16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6.png"/><Relationship Id="rId5" Type="http://schemas.openxmlformats.org/officeDocument/2006/relationships/tags" Target="../tags/tag25.xml"/><Relationship Id="rId10" Type="http://schemas.openxmlformats.org/officeDocument/2006/relationships/image" Target="../media/image17.png"/><Relationship Id="rId4" Type="http://schemas.openxmlformats.org/officeDocument/2006/relationships/tags" Target="../tags/tag24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6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tags" Target="../tags/tag28.xml"/><Relationship Id="rId16" Type="http://schemas.openxmlformats.org/officeDocument/2006/relationships/image" Target="../media/image21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5.png"/><Relationship Id="rId5" Type="http://schemas.openxmlformats.org/officeDocument/2006/relationships/tags" Target="../tags/tag31.xml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2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2.png"/><Relationship Id="rId5" Type="http://schemas.openxmlformats.org/officeDocument/2006/relationships/tags" Target="../tags/tag39.xml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tags" Target="../tags/tag38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24.png"/><Relationship Id="rId18" Type="http://schemas.openxmlformats.org/officeDocument/2006/relationships/image" Target="../media/image25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23.png"/><Relationship Id="rId17" Type="http://schemas.openxmlformats.org/officeDocument/2006/relationships/image" Target="../media/image21.png"/><Relationship Id="rId2" Type="http://schemas.openxmlformats.org/officeDocument/2006/relationships/tags" Target="../tags/tag43.xml"/><Relationship Id="rId16" Type="http://schemas.openxmlformats.org/officeDocument/2006/relationships/image" Target="../media/image18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22.png"/><Relationship Id="rId5" Type="http://schemas.openxmlformats.org/officeDocument/2006/relationships/tags" Target="../tags/tag4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6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53.xml"/><Relationship Id="rId7" Type="http://schemas.openxmlformats.org/officeDocument/2006/relationships/image" Target="../media/image28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18" Type="http://schemas.openxmlformats.org/officeDocument/2006/relationships/image" Target="../media/image33.png"/><Relationship Id="rId26" Type="http://schemas.openxmlformats.org/officeDocument/2006/relationships/image" Target="../media/image30.png"/><Relationship Id="rId3" Type="http://schemas.openxmlformats.org/officeDocument/2006/relationships/tags" Target="../tags/tag57.xml"/><Relationship Id="rId21" Type="http://schemas.openxmlformats.org/officeDocument/2006/relationships/image" Target="../media/image36.png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image" Target="../media/image32.png"/><Relationship Id="rId25" Type="http://schemas.openxmlformats.org/officeDocument/2006/relationships/image" Target="../media/image29.png"/><Relationship Id="rId2" Type="http://schemas.openxmlformats.org/officeDocument/2006/relationships/tags" Target="../tags/tag5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image" Target="../media/image28.png"/><Relationship Id="rId5" Type="http://schemas.openxmlformats.org/officeDocument/2006/relationships/tags" Target="../tags/tag59.xml"/><Relationship Id="rId15" Type="http://schemas.openxmlformats.org/officeDocument/2006/relationships/slideLayout" Target="../slideLayouts/slideLayout4.xml"/><Relationship Id="rId23" Type="http://schemas.openxmlformats.org/officeDocument/2006/relationships/image" Target="../media/image27.png"/><Relationship Id="rId28" Type="http://schemas.openxmlformats.org/officeDocument/2006/relationships/image" Target="../media/image39.png"/><Relationship Id="rId10" Type="http://schemas.openxmlformats.org/officeDocument/2006/relationships/tags" Target="../tags/tag64.xml"/><Relationship Id="rId19" Type="http://schemas.openxmlformats.org/officeDocument/2006/relationships/image" Target="../media/image34.png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image" Target="../media/image37.png"/><Relationship Id="rId27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image" Target="../media/image31.png"/><Relationship Id="rId39" Type="http://schemas.openxmlformats.org/officeDocument/2006/relationships/image" Target="../media/image47.png"/><Relationship Id="rId3" Type="http://schemas.openxmlformats.org/officeDocument/2006/relationships/tags" Target="../tags/tag71.xml"/><Relationship Id="rId21" Type="http://schemas.openxmlformats.org/officeDocument/2006/relationships/tags" Target="../tags/tag89.xml"/><Relationship Id="rId34" Type="http://schemas.openxmlformats.org/officeDocument/2006/relationships/image" Target="../media/image43.png"/><Relationship Id="rId42" Type="http://schemas.openxmlformats.org/officeDocument/2006/relationships/image" Target="../media/image29.png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image" Target="../media/image40.png"/><Relationship Id="rId33" Type="http://schemas.openxmlformats.org/officeDocument/2006/relationships/image" Target="../media/image42.png"/><Relationship Id="rId38" Type="http://schemas.openxmlformats.org/officeDocument/2006/relationships/image" Target="../media/image37.png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29" Type="http://schemas.openxmlformats.org/officeDocument/2006/relationships/image" Target="../media/image34.png"/><Relationship Id="rId41" Type="http://schemas.openxmlformats.org/officeDocument/2006/relationships/image" Target="../media/image28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notesSlide" Target="../notesSlides/notesSlide4.xml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27.png"/><Relationship Id="rId45" Type="http://schemas.openxmlformats.org/officeDocument/2006/relationships/image" Target="../media/image39.png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slideLayout" Target="../slideLayouts/slideLayout4.xml"/><Relationship Id="rId28" Type="http://schemas.openxmlformats.org/officeDocument/2006/relationships/image" Target="../media/image33.png"/><Relationship Id="rId36" Type="http://schemas.openxmlformats.org/officeDocument/2006/relationships/image" Target="../media/image45.png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31" Type="http://schemas.openxmlformats.org/officeDocument/2006/relationships/image" Target="../media/image36.png"/><Relationship Id="rId44" Type="http://schemas.openxmlformats.org/officeDocument/2006/relationships/image" Target="../media/image38.png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4.png"/><Relationship Id="rId4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51.png"/><Relationship Id="rId18" Type="http://schemas.openxmlformats.org/officeDocument/2006/relationships/image" Target="../media/image29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50.png"/><Relationship Id="rId17" Type="http://schemas.openxmlformats.org/officeDocument/2006/relationships/image" Target="../media/image28.png"/><Relationship Id="rId2" Type="http://schemas.openxmlformats.org/officeDocument/2006/relationships/tags" Target="../tags/tag92.xml"/><Relationship Id="rId16" Type="http://schemas.openxmlformats.org/officeDocument/2006/relationships/image" Target="../media/image27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49.jpeg"/><Relationship Id="rId5" Type="http://schemas.openxmlformats.org/officeDocument/2006/relationships/tags" Target="../tags/tag95.xml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19" Type="http://schemas.openxmlformats.org/officeDocument/2006/relationships/image" Target="../media/image30.png"/><Relationship Id="rId4" Type="http://schemas.openxmlformats.org/officeDocument/2006/relationships/tags" Target="../tags/tag94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101.xml"/><Relationship Id="rId7" Type="http://schemas.openxmlformats.org/officeDocument/2006/relationships/image" Target="../media/image15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7.png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6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../media/image55.png"/><Relationship Id="rId5" Type="http://schemas.openxmlformats.org/officeDocument/2006/relationships/tags" Target="../tags/tag107.xml"/><Relationship Id="rId10" Type="http://schemas.openxmlformats.org/officeDocument/2006/relationships/image" Target="../media/image54.png"/><Relationship Id="rId4" Type="http://schemas.openxmlformats.org/officeDocument/2006/relationships/tags" Target="../tags/tag106.xml"/><Relationship Id="rId9" Type="http://schemas.openxmlformats.org/officeDocument/2006/relationships/image" Target="../media/image15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6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55.png"/><Relationship Id="rId2" Type="http://schemas.openxmlformats.org/officeDocument/2006/relationships/tags" Target="../tags/tag110.xml"/><Relationship Id="rId16" Type="http://schemas.openxmlformats.org/officeDocument/2006/relationships/image" Target="../media/image58.pn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54.png"/><Relationship Id="rId5" Type="http://schemas.openxmlformats.org/officeDocument/2006/relationships/tags" Target="../tags/tag113.xml"/><Relationship Id="rId15" Type="http://schemas.openxmlformats.org/officeDocument/2006/relationships/image" Target="../media/image59.png"/><Relationship Id="rId10" Type="http://schemas.openxmlformats.org/officeDocument/2006/relationships/image" Target="../media/image15.png"/><Relationship Id="rId4" Type="http://schemas.openxmlformats.org/officeDocument/2006/relationships/tags" Target="../tags/tag112.xml"/><Relationship Id="rId9" Type="http://schemas.openxmlformats.org/officeDocument/2006/relationships/image" Target="../media/image14.png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tags" Target="../tags/tag118.xml"/><Relationship Id="rId21" Type="http://schemas.openxmlformats.org/officeDocument/2006/relationships/image" Target="../media/image69.png"/><Relationship Id="rId7" Type="http://schemas.openxmlformats.org/officeDocument/2006/relationships/tags" Target="../tags/tag122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11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20.xml"/><Relationship Id="rId15" Type="http://schemas.openxmlformats.org/officeDocument/2006/relationships/image" Target="../media/image63.png"/><Relationship Id="rId10" Type="http://schemas.openxmlformats.org/officeDocument/2006/relationships/tags" Target="../tags/tag125.xml"/><Relationship Id="rId19" Type="http://schemas.openxmlformats.org/officeDocument/2006/relationships/image" Target="../media/image67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tags" Target="../tags/tag128.xml"/><Relationship Id="rId21" Type="http://schemas.openxmlformats.org/officeDocument/2006/relationships/image" Target="../media/image68.png"/><Relationship Id="rId7" Type="http://schemas.openxmlformats.org/officeDocument/2006/relationships/tags" Target="../tags/tag132.xml"/><Relationship Id="rId12" Type="http://schemas.openxmlformats.org/officeDocument/2006/relationships/image" Target="../media/image71.png"/><Relationship Id="rId17" Type="http://schemas.openxmlformats.org/officeDocument/2006/relationships/image" Target="../media/image64.png"/><Relationship Id="rId2" Type="http://schemas.openxmlformats.org/officeDocument/2006/relationships/tags" Target="../tags/tag127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30.xml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tags" Target="../tags/tag135.xml"/><Relationship Id="rId19" Type="http://schemas.openxmlformats.org/officeDocument/2006/relationships/image" Target="../media/image66.pn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71.png"/><Relationship Id="rId18" Type="http://schemas.openxmlformats.org/officeDocument/2006/relationships/image" Target="../media/image63.png"/><Relationship Id="rId3" Type="http://schemas.openxmlformats.org/officeDocument/2006/relationships/tags" Target="../tags/tag138.xml"/><Relationship Id="rId21" Type="http://schemas.openxmlformats.org/officeDocument/2006/relationships/image" Target="../media/image66.png"/><Relationship Id="rId7" Type="http://schemas.openxmlformats.org/officeDocument/2006/relationships/tags" Target="../tags/tag142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tags" Target="../tags/tag137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image" Target="../media/image69.png"/><Relationship Id="rId5" Type="http://schemas.openxmlformats.org/officeDocument/2006/relationships/tags" Target="../tags/tag140.xml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tags" Target="../tags/tag145.xml"/><Relationship Id="rId19" Type="http://schemas.openxmlformats.org/officeDocument/2006/relationships/image" Target="../media/image64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72.png"/><Relationship Id="rId2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8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151.xml"/><Relationship Id="rId7" Type="http://schemas.openxmlformats.org/officeDocument/2006/relationships/image" Target="../media/image76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52.xml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tags" Target="../tags/tag155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79.png"/><Relationship Id="rId17" Type="http://schemas.openxmlformats.org/officeDocument/2006/relationships/image" Target="../media/image63.png"/><Relationship Id="rId2" Type="http://schemas.openxmlformats.org/officeDocument/2006/relationships/tags" Target="../tags/tag154.xml"/><Relationship Id="rId16" Type="http://schemas.openxmlformats.org/officeDocument/2006/relationships/image" Target="../media/image83.svg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8.jpeg"/><Relationship Id="rId5" Type="http://schemas.openxmlformats.org/officeDocument/2006/relationships/tags" Target="../tags/tag157.xml"/><Relationship Id="rId15" Type="http://schemas.openxmlformats.org/officeDocument/2006/relationships/image" Target="../media/image82.png"/><Relationship Id="rId10" Type="http://schemas.openxmlformats.org/officeDocument/2006/relationships/image" Target="../media/image76.png"/><Relationship Id="rId4" Type="http://schemas.openxmlformats.org/officeDocument/2006/relationships/tags" Target="../tags/tag156.xml"/><Relationship Id="rId9" Type="http://schemas.openxmlformats.org/officeDocument/2006/relationships/image" Target="../media/image75.png"/><Relationship Id="rId14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tags" Target="../tags/tag160.xml"/><Relationship Id="rId21" Type="http://schemas.openxmlformats.org/officeDocument/2006/relationships/image" Target="../media/image92.png"/><Relationship Id="rId7" Type="http://schemas.openxmlformats.org/officeDocument/2006/relationships/tags" Target="../tags/tag164.xml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88.png"/><Relationship Id="rId2" Type="http://schemas.openxmlformats.org/officeDocument/2006/relationships/tags" Target="../tags/tag159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62.xml"/><Relationship Id="rId15" Type="http://schemas.openxmlformats.org/officeDocument/2006/relationships/image" Target="../media/image86.png"/><Relationship Id="rId10" Type="http://schemas.openxmlformats.org/officeDocument/2006/relationships/tags" Target="../tags/tag167.xml"/><Relationship Id="rId19" Type="http://schemas.openxmlformats.org/officeDocument/2006/relationships/image" Target="../media/image90.png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5.png"/><Relationship Id="rId3" Type="http://schemas.openxmlformats.org/officeDocument/2006/relationships/tags" Target="../tags/tag170.xml"/><Relationship Id="rId7" Type="http://schemas.openxmlformats.org/officeDocument/2006/relationships/image" Target="../media/image93.jpeg"/><Relationship Id="rId12" Type="http://schemas.openxmlformats.org/officeDocument/2006/relationships/image" Target="../media/image94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1.svg"/><Relationship Id="rId4" Type="http://schemas.openxmlformats.org/officeDocument/2006/relationships/tags" Target="../tags/tag171.xml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9.sv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9.sv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6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179.xml"/><Relationship Id="rId7" Type="http://schemas.openxmlformats.org/officeDocument/2006/relationships/image" Target="../media/image103.png"/><Relationship Id="rId12" Type="http://schemas.openxmlformats.org/officeDocument/2006/relationships/image" Target="../media/image102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06.png"/><Relationship Id="rId4" Type="http://schemas.openxmlformats.org/officeDocument/2006/relationships/tags" Target="../tags/tag180.xml"/><Relationship Id="rId9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183.xml"/><Relationship Id="rId7" Type="http://schemas.openxmlformats.org/officeDocument/2006/relationships/image" Target="../media/image103.png"/><Relationship Id="rId12" Type="http://schemas.openxmlformats.org/officeDocument/2006/relationships/image" Target="../media/image102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10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06.png"/><Relationship Id="rId4" Type="http://schemas.openxmlformats.org/officeDocument/2006/relationships/tags" Target="../tags/tag184.xml"/><Relationship Id="rId9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5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1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11.png"/><Relationship Id="rId5" Type="http://schemas.openxmlformats.org/officeDocument/2006/relationships/tags" Target="../tags/tag192.xml"/><Relationship Id="rId10" Type="http://schemas.openxmlformats.org/officeDocument/2006/relationships/image" Target="../media/image109.png"/><Relationship Id="rId4" Type="http://schemas.openxmlformats.org/officeDocument/2006/relationships/tags" Target="../tags/tag191.xml"/><Relationship Id="rId9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109.png"/><Relationship Id="rId18" Type="http://schemas.openxmlformats.org/officeDocument/2006/relationships/image" Target="../media/image111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tags" Target="../tags/tag195.xml"/><Relationship Id="rId16" Type="http://schemas.openxmlformats.org/officeDocument/2006/relationships/image" Target="../media/image116.png"/><Relationship Id="rId20" Type="http://schemas.openxmlformats.org/officeDocument/2006/relationships/image" Target="../media/image110.pn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98.xml"/><Relationship Id="rId15" Type="http://schemas.openxmlformats.org/officeDocument/2006/relationships/image" Target="../media/image115.png"/><Relationship Id="rId10" Type="http://schemas.openxmlformats.org/officeDocument/2006/relationships/tags" Target="../tags/tag203.xml"/><Relationship Id="rId19" Type="http://schemas.openxmlformats.org/officeDocument/2006/relationships/image" Target="../media/image112.pn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207.xml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21.jpeg"/><Relationship Id="rId5" Type="http://schemas.openxmlformats.org/officeDocument/2006/relationships/tags" Target="../tags/tag209.xml"/><Relationship Id="rId10" Type="http://schemas.openxmlformats.org/officeDocument/2006/relationships/image" Target="../media/image120.png"/><Relationship Id="rId4" Type="http://schemas.openxmlformats.org/officeDocument/2006/relationships/tags" Target="../tags/tag208.xml"/><Relationship Id="rId9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7" Type="http://schemas.openxmlformats.org/officeDocument/2006/relationships/image" Target="../media/image12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0.xml"/><Relationship Id="rId6" Type="http://schemas.openxmlformats.org/officeDocument/2006/relationships/image" Target="../media/image126.pn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1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5.jp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123.jpg"/><Relationship Id="rId5" Type="http://schemas.openxmlformats.org/officeDocument/2006/relationships/image" Target="../media/image124.jpg"/><Relationship Id="rId4" Type="http://schemas.openxmlformats.org/officeDocument/2006/relationships/image" Target="../media/image127.jpg"/><Relationship Id="rId9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8.pn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g"/><Relationship Id="rId5" Type="http://schemas.openxmlformats.org/officeDocument/2006/relationships/image" Target="../media/image127.jpg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40.pn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139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138.png"/><Relationship Id="rId5" Type="http://schemas.openxmlformats.org/officeDocument/2006/relationships/tags" Target="../tags/tag220.xml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tags" Target="../tags/tag219.xml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142.png"/><Relationship Id="rId18" Type="http://schemas.openxmlformats.org/officeDocument/2006/relationships/image" Target="../media/image140.pn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141.png"/><Relationship Id="rId17" Type="http://schemas.openxmlformats.org/officeDocument/2006/relationships/image" Target="../media/image139.png"/><Relationship Id="rId2" Type="http://schemas.openxmlformats.org/officeDocument/2006/relationships/tags" Target="../tags/tag224.xml"/><Relationship Id="rId16" Type="http://schemas.openxmlformats.org/officeDocument/2006/relationships/image" Target="../media/image138.png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image" Target="../media/image136.png"/><Relationship Id="rId5" Type="http://schemas.openxmlformats.org/officeDocument/2006/relationships/tags" Target="../tags/tag227.xml"/><Relationship Id="rId15" Type="http://schemas.openxmlformats.org/officeDocument/2006/relationships/image" Target="../media/image137.png"/><Relationship Id="rId10" Type="http://schemas.openxmlformats.org/officeDocument/2006/relationships/slideLayout" Target="../slideLayouts/slideLayout4.xml"/><Relationship Id="rId19" Type="http://schemas.openxmlformats.org/officeDocument/2006/relationships/image" Target="../media/image144.png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143.jpeg"/><Relationship Id="rId18" Type="http://schemas.openxmlformats.org/officeDocument/2006/relationships/image" Target="../media/image144.png"/><Relationship Id="rId3" Type="http://schemas.openxmlformats.org/officeDocument/2006/relationships/tags" Target="../tags/tag234.xml"/><Relationship Id="rId21" Type="http://schemas.openxmlformats.org/officeDocument/2006/relationships/image" Target="../media/image142.png"/><Relationship Id="rId7" Type="http://schemas.openxmlformats.org/officeDocument/2006/relationships/tags" Target="../tags/tag238.xml"/><Relationship Id="rId12" Type="http://schemas.openxmlformats.org/officeDocument/2006/relationships/image" Target="../media/image136.png"/><Relationship Id="rId17" Type="http://schemas.openxmlformats.org/officeDocument/2006/relationships/image" Target="../media/image140.png"/><Relationship Id="rId2" Type="http://schemas.openxmlformats.org/officeDocument/2006/relationships/tags" Target="../tags/tag233.xml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36.xml"/><Relationship Id="rId15" Type="http://schemas.openxmlformats.org/officeDocument/2006/relationships/image" Target="../media/image138.png"/><Relationship Id="rId10" Type="http://schemas.openxmlformats.org/officeDocument/2006/relationships/tags" Target="../tags/tag241.xml"/><Relationship Id="rId19" Type="http://schemas.openxmlformats.org/officeDocument/2006/relationships/image" Target="../media/image145.png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image" Target="../media/image146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image" Target="../media/image7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146.png"/><Relationship Id="rId3" Type="http://schemas.openxmlformats.org/officeDocument/2006/relationships/tags" Target="../tags/tag247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75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image" Target="../media/image149.png"/><Relationship Id="rId5" Type="http://schemas.openxmlformats.org/officeDocument/2006/relationships/tags" Target="../tags/tag249.xml"/><Relationship Id="rId10" Type="http://schemas.openxmlformats.org/officeDocument/2006/relationships/image" Target="../media/image148.png"/><Relationship Id="rId4" Type="http://schemas.openxmlformats.org/officeDocument/2006/relationships/tags" Target="../tags/tag248.xml"/><Relationship Id="rId9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75.png"/><Relationship Id="rId3" Type="http://schemas.openxmlformats.org/officeDocument/2006/relationships/tags" Target="../tags/tag253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49.pn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148.png"/><Relationship Id="rId5" Type="http://schemas.openxmlformats.org/officeDocument/2006/relationships/tags" Target="../tags/tag255.xml"/><Relationship Id="rId10" Type="http://schemas.openxmlformats.org/officeDocument/2006/relationships/image" Target="../media/image147.png"/><Relationship Id="rId4" Type="http://schemas.openxmlformats.org/officeDocument/2006/relationships/tags" Target="../tags/tag254.xml"/><Relationship Id="rId9" Type="http://schemas.openxmlformats.org/officeDocument/2006/relationships/image" Target="../media/image150.jpeg"/><Relationship Id="rId14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59.xml"/><Relationship Id="rId7" Type="http://schemas.openxmlformats.org/officeDocument/2006/relationships/image" Target="../media/image14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61.xml"/><Relationship Id="rId10" Type="http://schemas.openxmlformats.org/officeDocument/2006/relationships/image" Target="../media/image152.png"/><Relationship Id="rId4" Type="http://schemas.openxmlformats.org/officeDocument/2006/relationships/tags" Target="../tags/tag260.xml"/><Relationship Id="rId9" Type="http://schemas.openxmlformats.org/officeDocument/2006/relationships/image" Target="../media/image15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64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52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image" Target="../media/image153.png"/><Relationship Id="rId5" Type="http://schemas.openxmlformats.org/officeDocument/2006/relationships/tags" Target="../tags/tag266.xml"/><Relationship Id="rId10" Type="http://schemas.openxmlformats.org/officeDocument/2006/relationships/image" Target="../media/image151.png"/><Relationship Id="rId4" Type="http://schemas.openxmlformats.org/officeDocument/2006/relationships/tags" Target="../tags/tag265.xml"/><Relationship Id="rId9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image" Target="../media/image14.png"/><Relationship Id="rId18" Type="http://schemas.openxmlformats.org/officeDocument/2006/relationships/image" Target="../media/image69.png"/><Relationship Id="rId3" Type="http://schemas.openxmlformats.org/officeDocument/2006/relationships/tags" Target="../tags/tag270.xml"/><Relationship Id="rId21" Type="http://schemas.openxmlformats.org/officeDocument/2006/relationships/image" Target="../media/image151.png"/><Relationship Id="rId7" Type="http://schemas.openxmlformats.org/officeDocument/2006/relationships/tags" Target="../tags/tag274.xml"/><Relationship Id="rId12" Type="http://schemas.openxmlformats.org/officeDocument/2006/relationships/image" Target="../media/image154.png"/><Relationship Id="rId17" Type="http://schemas.openxmlformats.org/officeDocument/2006/relationships/image" Target="../media/image68.png"/><Relationship Id="rId2" Type="http://schemas.openxmlformats.org/officeDocument/2006/relationships/tags" Target="../tags/tag269.xml"/><Relationship Id="rId16" Type="http://schemas.openxmlformats.org/officeDocument/2006/relationships/image" Target="../media/image67.png"/><Relationship Id="rId20" Type="http://schemas.openxmlformats.org/officeDocument/2006/relationships/image" Target="../media/image16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72.xml"/><Relationship Id="rId15" Type="http://schemas.openxmlformats.org/officeDocument/2006/relationships/image" Target="../media/image156.png"/><Relationship Id="rId23" Type="http://schemas.openxmlformats.org/officeDocument/2006/relationships/image" Target="../media/image152.png"/><Relationship Id="rId10" Type="http://schemas.openxmlformats.org/officeDocument/2006/relationships/tags" Target="../tags/tag277.xml"/><Relationship Id="rId19" Type="http://schemas.openxmlformats.org/officeDocument/2006/relationships/image" Target="../media/image70.png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155.jpg"/><Relationship Id="rId22" Type="http://schemas.openxmlformats.org/officeDocument/2006/relationships/image" Target="../media/image1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6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image" Target="../media/image85.png"/><Relationship Id="rId5" Type="http://schemas.openxmlformats.org/officeDocument/2006/relationships/image" Target="../media/image157.png"/><Relationship Id="rId4" Type="http://schemas.openxmlformats.org/officeDocument/2006/relationships/notesSlide" Target="../notesSlides/notesSlide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7" Type="http://schemas.openxmlformats.org/officeDocument/2006/relationships/image" Target="../media/image15.pn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85.xml"/><Relationship Id="rId7" Type="http://schemas.openxmlformats.org/officeDocument/2006/relationships/image" Target="../media/image16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9.png"/><Relationship Id="rId5" Type="http://schemas.openxmlformats.org/officeDocument/2006/relationships/tags" Target="../tags/tag287.xml"/><Relationship Id="rId10" Type="http://schemas.openxmlformats.org/officeDocument/2006/relationships/image" Target="../media/image158.png"/><Relationship Id="rId4" Type="http://schemas.openxmlformats.org/officeDocument/2006/relationships/tags" Target="../tags/tag286.xml"/><Relationship Id="rId9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161.pn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160.png"/><Relationship Id="rId5" Type="http://schemas.openxmlformats.org/officeDocument/2006/relationships/tags" Target="../tags/tag292.xml"/><Relationship Id="rId15" Type="http://schemas.openxmlformats.org/officeDocument/2006/relationships/image" Target="../media/image158.png"/><Relationship Id="rId10" Type="http://schemas.openxmlformats.org/officeDocument/2006/relationships/image" Target="../media/image15.png"/><Relationship Id="rId4" Type="http://schemas.openxmlformats.org/officeDocument/2006/relationships/tags" Target="../tags/tag291.xml"/><Relationship Id="rId9" Type="http://schemas.openxmlformats.org/officeDocument/2006/relationships/image" Target="../media/image14.png"/><Relationship Id="rId14" Type="http://schemas.openxmlformats.org/officeDocument/2006/relationships/image" Target="../media/image1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image" Target="../media/image17.png"/><Relationship Id="rId18" Type="http://schemas.openxmlformats.org/officeDocument/2006/relationships/image" Target="../media/image158.pn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5.png"/><Relationship Id="rId17" Type="http://schemas.openxmlformats.org/officeDocument/2006/relationships/image" Target="../media/image159.png"/><Relationship Id="rId2" Type="http://schemas.openxmlformats.org/officeDocument/2006/relationships/tags" Target="../tags/tag296.xml"/><Relationship Id="rId16" Type="http://schemas.openxmlformats.org/officeDocument/2006/relationships/image" Target="../media/image16.png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14.png"/><Relationship Id="rId5" Type="http://schemas.openxmlformats.org/officeDocument/2006/relationships/tags" Target="../tags/tag299.xml"/><Relationship Id="rId15" Type="http://schemas.openxmlformats.org/officeDocument/2006/relationships/image" Target="../media/image16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.png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7" Type="http://schemas.openxmlformats.org/officeDocument/2006/relationships/image" Target="../media/image19.pn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09.xml"/><Relationship Id="rId7" Type="http://schemas.openxmlformats.org/officeDocument/2006/relationships/image" Target="../media/image14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3.png"/><Relationship Id="rId5" Type="http://schemas.openxmlformats.org/officeDocument/2006/relationships/tags" Target="../tags/tag311.xml"/><Relationship Id="rId10" Type="http://schemas.openxmlformats.org/officeDocument/2006/relationships/image" Target="../media/image162.png"/><Relationship Id="rId4" Type="http://schemas.openxmlformats.org/officeDocument/2006/relationships/tags" Target="../tags/tag310.xml"/><Relationship Id="rId9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3.png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image" Target="../media/image162.pn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image" Target="../media/image19.png"/><Relationship Id="rId5" Type="http://schemas.openxmlformats.org/officeDocument/2006/relationships/tags" Target="../tags/tag316.xml"/><Relationship Id="rId15" Type="http://schemas.openxmlformats.org/officeDocument/2006/relationships/image" Target="../media/image165.png"/><Relationship Id="rId10" Type="http://schemas.openxmlformats.org/officeDocument/2006/relationships/image" Target="../media/image15.png"/><Relationship Id="rId4" Type="http://schemas.openxmlformats.org/officeDocument/2006/relationships/tags" Target="../tags/tag315.xml"/><Relationship Id="rId9" Type="http://schemas.openxmlformats.org/officeDocument/2006/relationships/image" Target="../media/image14.png"/><Relationship Id="rId14" Type="http://schemas.openxmlformats.org/officeDocument/2006/relationships/image" Target="../media/image16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image" Target="../media/image15.png"/><Relationship Id="rId18" Type="http://schemas.openxmlformats.org/officeDocument/2006/relationships/image" Target="../media/image163.png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image" Target="../media/image14.png"/><Relationship Id="rId17" Type="http://schemas.openxmlformats.org/officeDocument/2006/relationships/image" Target="../media/image162.png"/><Relationship Id="rId2" Type="http://schemas.openxmlformats.org/officeDocument/2006/relationships/tags" Target="../tags/tag320.xml"/><Relationship Id="rId16" Type="http://schemas.openxmlformats.org/officeDocument/2006/relationships/image" Target="../media/image19.pn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image" Target="../media/image164.png"/><Relationship Id="rId5" Type="http://schemas.openxmlformats.org/officeDocument/2006/relationships/tags" Target="../tags/tag323.xml"/><Relationship Id="rId15" Type="http://schemas.openxmlformats.org/officeDocument/2006/relationships/image" Target="../media/image16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image" Target="../media/image1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9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tags" Target="../tags/tag332.xml"/><Relationship Id="rId7" Type="http://schemas.openxmlformats.org/officeDocument/2006/relationships/image" Target="../media/image171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7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69.png"/><Relationship Id="rId4" Type="http://schemas.openxmlformats.org/officeDocument/2006/relationships/tags" Target="../tags/tag333.xml"/><Relationship Id="rId9" Type="http://schemas.openxmlformats.org/officeDocument/2006/relationships/image" Target="../media/image17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73.pn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tags" Target="../tags/tag335.xml"/><Relationship Id="rId16" Type="http://schemas.openxmlformats.org/officeDocument/2006/relationships/image" Target="../media/image176.png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image" Target="../media/image171.png"/><Relationship Id="rId5" Type="http://schemas.openxmlformats.org/officeDocument/2006/relationships/tags" Target="../tags/tag338.xml"/><Relationship Id="rId15" Type="http://schemas.openxmlformats.org/officeDocument/2006/relationships/image" Target="../media/image175.png"/><Relationship Id="rId10" Type="http://schemas.openxmlformats.org/officeDocument/2006/relationships/image" Target="../media/image174.png"/><Relationship Id="rId4" Type="http://schemas.openxmlformats.org/officeDocument/2006/relationships/tags" Target="../tags/tag337.xml"/><Relationship Id="rId9" Type="http://schemas.openxmlformats.org/officeDocument/2006/relationships/image" Target="../media/image170.png"/><Relationship Id="rId14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343.xml"/><Relationship Id="rId7" Type="http://schemas.openxmlformats.org/officeDocument/2006/relationships/image" Target="../media/image69.pn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12.xml"/><Relationship Id="rId9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tags" Target="../tags/tag346.xml"/><Relationship Id="rId7" Type="http://schemas.openxmlformats.org/officeDocument/2006/relationships/image" Target="../media/image178.png"/><Relationship Id="rId12" Type="http://schemas.openxmlformats.org/officeDocument/2006/relationships/image" Target="../media/image70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69.png"/><Relationship Id="rId5" Type="http://schemas.openxmlformats.org/officeDocument/2006/relationships/tags" Target="../tags/tag348.xml"/><Relationship Id="rId10" Type="http://schemas.openxmlformats.org/officeDocument/2006/relationships/image" Target="../media/image68.png"/><Relationship Id="rId4" Type="http://schemas.openxmlformats.org/officeDocument/2006/relationships/tags" Target="../tags/tag347.xml"/><Relationship Id="rId9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69.png"/><Relationship Id="rId3" Type="http://schemas.openxmlformats.org/officeDocument/2006/relationships/tags" Target="../tags/tag351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8.pn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image" Target="../media/image67.png"/><Relationship Id="rId5" Type="http://schemas.openxmlformats.org/officeDocument/2006/relationships/tags" Target="../tags/tag353.xml"/><Relationship Id="rId10" Type="http://schemas.openxmlformats.org/officeDocument/2006/relationships/image" Target="../media/image180.png"/><Relationship Id="rId4" Type="http://schemas.openxmlformats.org/officeDocument/2006/relationships/tags" Target="../tags/tag352.xml"/><Relationship Id="rId9" Type="http://schemas.openxmlformats.org/officeDocument/2006/relationships/image" Target="../media/image179.png"/><Relationship Id="rId14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97.png"/><Relationship Id="rId18" Type="http://schemas.openxmlformats.org/officeDocument/2006/relationships/image" Target="../media/image69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image" Target="../media/image109.png"/><Relationship Id="rId17" Type="http://schemas.openxmlformats.org/officeDocument/2006/relationships/image" Target="../media/image184.png"/><Relationship Id="rId2" Type="http://schemas.openxmlformats.org/officeDocument/2006/relationships/tags" Target="../tags/tag356.xml"/><Relationship Id="rId16" Type="http://schemas.openxmlformats.org/officeDocument/2006/relationships/image" Target="../media/image183.jp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image" Target="../media/image73.png"/><Relationship Id="rId5" Type="http://schemas.openxmlformats.org/officeDocument/2006/relationships/tags" Target="../tags/tag359.xml"/><Relationship Id="rId15" Type="http://schemas.openxmlformats.org/officeDocument/2006/relationships/image" Target="../media/image99.svg"/><Relationship Id="rId10" Type="http://schemas.openxmlformats.org/officeDocument/2006/relationships/image" Target="../media/image182.png"/><Relationship Id="rId19" Type="http://schemas.openxmlformats.org/officeDocument/2006/relationships/image" Target="../media/image70.png"/><Relationship Id="rId4" Type="http://schemas.openxmlformats.org/officeDocument/2006/relationships/tags" Target="../tags/tag358.xml"/><Relationship Id="rId9" Type="http://schemas.openxmlformats.org/officeDocument/2006/relationships/image" Target="../media/image181.png"/><Relationship Id="rId1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1.png"/><Relationship Id="rId18" Type="http://schemas.openxmlformats.org/officeDocument/2006/relationships/image" Target="../media/image5.png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image" Target="../media/image4.png"/><Relationship Id="rId17" Type="http://schemas.openxmlformats.org/officeDocument/2006/relationships/image" Target="../media/image7.jpeg"/><Relationship Id="rId2" Type="http://schemas.openxmlformats.org/officeDocument/2006/relationships/tags" Target="../tags/tag363.xml"/><Relationship Id="rId16" Type="http://schemas.openxmlformats.org/officeDocument/2006/relationships/image" Target="../media/image186.png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image" Target="../media/image185.png"/><Relationship Id="rId5" Type="http://schemas.openxmlformats.org/officeDocument/2006/relationships/tags" Target="../tags/tag366.xml"/><Relationship Id="rId1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tags" Target="../tags/tag365.xml"/><Relationship Id="rId9" Type="http://schemas.openxmlformats.org/officeDocument/2006/relationships/notesSlide" Target="../notesSlides/notesSlide24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1C92C9-8DCB-82FD-52A5-1C327ECBBE37}"/>
              </a:ext>
            </a:extLst>
          </p:cNvPr>
          <p:cNvSpPr/>
          <p:nvPr/>
        </p:nvSpPr>
        <p:spPr>
          <a:xfrm>
            <a:off x="318377" y="2747224"/>
            <a:ext cx="11555247" cy="1589809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056B89-A538-BC1C-1BD5-06CB0632E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377" y="2930666"/>
            <a:ext cx="11555247" cy="1222924"/>
          </a:xfrm>
        </p:spPr>
        <p:txBody>
          <a:bodyPr>
            <a:normAutofit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Unbiasing time-dependent Variational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4000" b="0" i="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Monte Carlo by projected quantum evolution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ea typeface="MS Gothic" panose="020B0609070205080204" pitchFamily="49" charset="-128"/>
              <a:cs typeface="Segoe UI Light" panose="020B0502040204020203" pitchFamily="34" charset="0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B267D433-8AF6-5C83-E597-F8C8D1169D65}"/>
              </a:ext>
            </a:extLst>
          </p:cNvPr>
          <p:cNvSpPr txBox="1">
            <a:spLocks/>
          </p:cNvSpPr>
          <p:nvPr/>
        </p:nvSpPr>
        <p:spPr>
          <a:xfrm>
            <a:off x="3852179" y="5142654"/>
            <a:ext cx="4696688" cy="74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 Light" panose="020B0502040204020203" pitchFamily="34" charset="0"/>
                <a:ea typeface="Microsoft JhengHei Light" panose="020B0304030504040204" pitchFamily="34" charset="-120"/>
                <a:cs typeface="Segoe UI Light" panose="020B0502040204020203" pitchFamily="34" charset="0"/>
              </a:rPr>
              <a:t>Alessandro Sinibaldi</a:t>
            </a:r>
          </a:p>
        </p:txBody>
      </p:sp>
      <p:pic>
        <p:nvPicPr>
          <p:cNvPr id="12" name="Immagine 11" descr="Immagine che contiene simbolo, rosso, logo, Carattere&#10;&#10;Descrizione generata automaticamente">
            <a:extLst>
              <a:ext uri="{FF2B5EF4-FFF2-40B4-BE49-F238E27FC236}">
                <a16:creationId xmlns:a16="http://schemas.microsoft.com/office/drawing/2014/main" id="{18CE7331-A5A4-F700-F6E9-D2DB635D4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2" y="811285"/>
            <a:ext cx="3288548" cy="1011862"/>
          </a:xfrm>
          <a:prstGeom prst="rect">
            <a:avLst/>
          </a:prstGeom>
        </p:spPr>
      </p:pic>
      <p:pic>
        <p:nvPicPr>
          <p:cNvPr id="14" name="Immagine 13" descr="Immagine che contiene schermata, testo, Carattere, design&#10;&#10;Descrizione generata automaticamente">
            <a:extLst>
              <a:ext uri="{FF2B5EF4-FFF2-40B4-BE49-F238E27FC236}">
                <a16:creationId xmlns:a16="http://schemas.microsoft.com/office/drawing/2014/main" id="{454C0C42-BC07-8705-7EE1-A2038EE5F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56" y="721003"/>
            <a:ext cx="4016592" cy="1192426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1C4577B4-B706-6194-E02D-EE0B8D2A91D6}"/>
              </a:ext>
            </a:extLst>
          </p:cNvPr>
          <p:cNvSpPr txBox="1">
            <a:spLocks/>
          </p:cNvSpPr>
          <p:nvPr/>
        </p:nvSpPr>
        <p:spPr>
          <a:xfrm>
            <a:off x="3938211" y="5947166"/>
            <a:ext cx="4696688" cy="74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Segoe UI Light" panose="020B0502040204020203" pitchFamily="34" charset="0"/>
              <a:ea typeface="MS UI Gothic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95634B-753D-09E8-5710-79165FBF3AFD}"/>
              </a:ext>
            </a:extLst>
          </p:cNvPr>
          <p:cNvSpPr txBox="1">
            <a:spLocks/>
          </p:cNvSpPr>
          <p:nvPr/>
        </p:nvSpPr>
        <p:spPr>
          <a:xfrm>
            <a:off x="3852179" y="5430529"/>
            <a:ext cx="4696688" cy="741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Segoe UI Light" panose="020B0502040204020203" pitchFamily="34" charset="0"/>
              <a:ea typeface="Microsoft JhengHei Light" panose="020B0304030504040204" pitchFamily="34" charset="-120"/>
              <a:cs typeface="Segoe UI Light" panose="020B0502040204020203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FA9578BB-0A9B-D077-F523-6234D3639506}"/>
              </a:ext>
            </a:extLst>
          </p:cNvPr>
          <p:cNvSpPr txBox="1">
            <a:spLocks/>
          </p:cNvSpPr>
          <p:nvPr/>
        </p:nvSpPr>
        <p:spPr>
          <a:xfrm>
            <a:off x="3809163" y="5753977"/>
            <a:ext cx="4696688" cy="518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 Light" panose="020B0502040204020203" pitchFamily="34" charset="0"/>
                <a:ea typeface="Microsoft JhengHei Light" panose="020B0304030504040204" pitchFamily="34" charset="-120"/>
                <a:cs typeface="Segoe UI Light" panose="020B0502040204020203" pitchFamily="34" charset="0"/>
              </a:rPr>
              <a:t>September 2023 -  ECT workshop Trento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628B32-F6C4-BE17-B72A-D66FEE9A0E44}"/>
              </a:ext>
            </a:extLst>
          </p:cNvPr>
          <p:cNvSpPr txBox="1"/>
          <p:nvPr/>
        </p:nvSpPr>
        <p:spPr>
          <a:xfrm>
            <a:off x="3570309" y="4337032"/>
            <a:ext cx="50064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Sinibaldi, Giuliani, Carleo, </a:t>
            </a:r>
            <a:r>
              <a:rPr lang="en-US" sz="1500" i="1" dirty="0" err="1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Vicentini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arXiv:</a:t>
            </a:r>
            <a:r>
              <a:rPr lang="en-US" sz="15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2305.14294 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(2023)]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55851C2-8C9B-830E-BE86-C5E1D9F1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3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EFF7E82-092C-B36F-CAA5-B889C4AB1E94}"/>
              </a:ext>
            </a:extLst>
          </p:cNvPr>
          <p:cNvSpPr/>
          <p:nvPr/>
        </p:nvSpPr>
        <p:spPr>
          <a:xfrm>
            <a:off x="6096000" y="2206576"/>
            <a:ext cx="2327571" cy="779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1622123-E601-14A9-240C-1D3085A4C0F4}"/>
              </a:ext>
            </a:extLst>
          </p:cNvPr>
          <p:cNvSpPr/>
          <p:nvPr/>
        </p:nvSpPr>
        <p:spPr>
          <a:xfrm>
            <a:off x="8628302" y="2157677"/>
            <a:ext cx="2847690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E8F2EB6-825E-361A-4F21-D57E06A8D5D6}"/>
              </a:ext>
            </a:extLst>
          </p:cNvPr>
          <p:cNvSpPr/>
          <p:nvPr/>
        </p:nvSpPr>
        <p:spPr>
          <a:xfrm>
            <a:off x="2677421" y="2226193"/>
            <a:ext cx="3207679" cy="8116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29" name="Immagine 28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F612B4E0-E5BC-DE05-75F6-1C75BA595E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9" y="2356797"/>
            <a:ext cx="8939334" cy="628834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magine 16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C4869DC8-E4BF-53EE-7280-EAD0ECDD2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A54CCE17-48D2-AD82-EEBC-5F72CCF27328}"/>
              </a:ext>
            </a:extLst>
          </p:cNvPr>
          <p:cNvSpPr/>
          <p:nvPr/>
        </p:nvSpPr>
        <p:spPr>
          <a:xfrm>
            <a:off x="2677421" y="2174201"/>
            <a:ext cx="3165616" cy="900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 descr="\documentclass{article}&#10;\usepackage{amsmath}&#10;\pagestyle{empty}&#10;\begin{document}&#10;&#10;$b_F$&#10;&#10;&#10;\end{document}" title="IguanaTex Bitmap Display">
            <a:extLst>
              <a:ext uri="{FF2B5EF4-FFF2-40B4-BE49-F238E27FC236}">
                <a16:creationId xmlns:a16="http://schemas.microsoft.com/office/drawing/2014/main" id="{1685B35A-7619-0382-57BF-B1140BD3EDE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5" y="2225096"/>
            <a:ext cx="306853" cy="268494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C8F7FF2-896B-C59F-BAC4-A5F24E3F90B8}"/>
              </a:ext>
            </a:extLst>
          </p:cNvPr>
          <p:cNvCxnSpPr>
            <a:cxnSpLocks/>
          </p:cNvCxnSpPr>
          <p:nvPr/>
        </p:nvCxnSpPr>
        <p:spPr>
          <a:xfrm flipH="1">
            <a:off x="1823068" y="2356797"/>
            <a:ext cx="754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2CC043F8-D426-6F5C-24E6-8EA8EFC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348865A-2A55-EF4E-7896-8AEBCDAC541F}"/>
              </a:ext>
            </a:extLst>
          </p:cNvPr>
          <p:cNvSpPr txBox="1"/>
          <p:nvPr/>
        </p:nvSpPr>
        <p:spPr>
          <a:xfrm>
            <a:off x="731129" y="2141353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sp>
        <p:nvSpPr>
          <p:cNvPr id="112" name="Segnaposto numero diapositiva 8">
            <a:extLst>
              <a:ext uri="{FF2B5EF4-FFF2-40B4-BE49-F238E27FC236}">
                <a16:creationId xmlns:a16="http://schemas.microsoft.com/office/drawing/2014/main" id="{C8C4D22A-FD65-AA8D-4784-FB3518DD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6E7841-147E-4F5D-8392-89CD824AA10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88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EFF7E82-092C-B36F-CAA5-B889C4AB1E94}"/>
              </a:ext>
            </a:extLst>
          </p:cNvPr>
          <p:cNvSpPr/>
          <p:nvPr/>
        </p:nvSpPr>
        <p:spPr>
          <a:xfrm>
            <a:off x="6096000" y="2206576"/>
            <a:ext cx="2327571" cy="779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1622123-E601-14A9-240C-1D3085A4C0F4}"/>
              </a:ext>
            </a:extLst>
          </p:cNvPr>
          <p:cNvSpPr/>
          <p:nvPr/>
        </p:nvSpPr>
        <p:spPr>
          <a:xfrm>
            <a:off x="8628302" y="2157677"/>
            <a:ext cx="2847690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E8F2EB6-825E-361A-4F21-D57E06A8D5D6}"/>
              </a:ext>
            </a:extLst>
          </p:cNvPr>
          <p:cNvSpPr/>
          <p:nvPr/>
        </p:nvSpPr>
        <p:spPr>
          <a:xfrm>
            <a:off x="2677421" y="2226193"/>
            <a:ext cx="3207679" cy="8116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29" name="Immagine 28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F612B4E0-E5BC-DE05-75F6-1C75BA595E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9" y="2356797"/>
            <a:ext cx="8939334" cy="628834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magine 16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C4869DC8-E4BF-53EE-7280-EAD0ECDD2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A54CCE17-48D2-AD82-EEBC-5F72CCF27328}"/>
              </a:ext>
            </a:extLst>
          </p:cNvPr>
          <p:cNvSpPr/>
          <p:nvPr/>
        </p:nvSpPr>
        <p:spPr>
          <a:xfrm>
            <a:off x="2677421" y="2174201"/>
            <a:ext cx="3165616" cy="900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 descr="\documentclass{article}&#10;\usepackage{amsmath}&#10;\pagestyle{empty}&#10;\begin{document}&#10;&#10;$b_F$&#10;&#10;&#10;\end{document}" title="IguanaTex Bitmap Display">
            <a:extLst>
              <a:ext uri="{FF2B5EF4-FFF2-40B4-BE49-F238E27FC236}">
                <a16:creationId xmlns:a16="http://schemas.microsoft.com/office/drawing/2014/main" id="{1685B35A-7619-0382-57BF-B1140BD3EDE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5" y="2225096"/>
            <a:ext cx="306853" cy="268494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C8F7FF2-896B-C59F-BAC4-A5F24E3F90B8}"/>
              </a:ext>
            </a:extLst>
          </p:cNvPr>
          <p:cNvCxnSpPr>
            <a:cxnSpLocks/>
          </p:cNvCxnSpPr>
          <p:nvPr/>
        </p:nvCxnSpPr>
        <p:spPr>
          <a:xfrm flipH="1">
            <a:off x="1823068" y="2356797"/>
            <a:ext cx="754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2CC043F8-D426-6F5C-24E6-8EA8EFC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348865A-2A55-EF4E-7896-8AEBCDAC541F}"/>
              </a:ext>
            </a:extLst>
          </p:cNvPr>
          <p:cNvSpPr txBox="1"/>
          <p:nvPr/>
        </p:nvSpPr>
        <p:spPr>
          <a:xfrm>
            <a:off x="731129" y="2141353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sp>
        <p:nvSpPr>
          <p:cNvPr id="109" name="Rettangolo con angoli arrotondati 108">
            <a:extLst>
              <a:ext uri="{FF2B5EF4-FFF2-40B4-BE49-F238E27FC236}">
                <a16:creationId xmlns:a16="http://schemas.microsoft.com/office/drawing/2014/main" id="{9EF65669-4FDD-531D-A748-7554DD38AC93}"/>
              </a:ext>
            </a:extLst>
          </p:cNvPr>
          <p:cNvSpPr/>
          <p:nvPr/>
        </p:nvSpPr>
        <p:spPr>
          <a:xfrm>
            <a:off x="2763520" y="3671849"/>
            <a:ext cx="1813560" cy="726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ttangolo con angoli arrotondati 109">
            <a:extLst>
              <a:ext uri="{FF2B5EF4-FFF2-40B4-BE49-F238E27FC236}">
                <a16:creationId xmlns:a16="http://schemas.microsoft.com/office/drawing/2014/main" id="{88776063-5B71-2356-D9D1-B30F4E939B22}"/>
              </a:ext>
            </a:extLst>
          </p:cNvPr>
          <p:cNvSpPr/>
          <p:nvPr/>
        </p:nvSpPr>
        <p:spPr>
          <a:xfrm>
            <a:off x="4818466" y="3688005"/>
            <a:ext cx="2745654" cy="71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1" name="Immagine 110" descr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84629E6C-B79D-81A0-8B9D-E3CAB23DE04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61" y="3775462"/>
            <a:ext cx="5811954" cy="538577"/>
          </a:xfrm>
          <a:prstGeom prst="rect">
            <a:avLst/>
          </a:prstGeom>
        </p:spPr>
      </p:pic>
      <p:sp>
        <p:nvSpPr>
          <p:cNvPr id="112" name="Segnaposto numero diapositiva 8">
            <a:extLst>
              <a:ext uri="{FF2B5EF4-FFF2-40B4-BE49-F238E27FC236}">
                <a16:creationId xmlns:a16="http://schemas.microsoft.com/office/drawing/2014/main" id="{C8C4D22A-FD65-AA8D-4784-FB3518DD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6E7841-147E-4F5D-8392-89CD824AA10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4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EFF7E82-092C-B36F-CAA5-B889C4AB1E94}"/>
              </a:ext>
            </a:extLst>
          </p:cNvPr>
          <p:cNvSpPr/>
          <p:nvPr/>
        </p:nvSpPr>
        <p:spPr>
          <a:xfrm>
            <a:off x="6096000" y="2206576"/>
            <a:ext cx="2327571" cy="779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1622123-E601-14A9-240C-1D3085A4C0F4}"/>
              </a:ext>
            </a:extLst>
          </p:cNvPr>
          <p:cNvSpPr/>
          <p:nvPr/>
        </p:nvSpPr>
        <p:spPr>
          <a:xfrm>
            <a:off x="8628302" y="2157677"/>
            <a:ext cx="2847690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E8F2EB6-825E-361A-4F21-D57E06A8D5D6}"/>
              </a:ext>
            </a:extLst>
          </p:cNvPr>
          <p:cNvSpPr/>
          <p:nvPr/>
        </p:nvSpPr>
        <p:spPr>
          <a:xfrm>
            <a:off x="2677421" y="2226193"/>
            <a:ext cx="3207679" cy="8116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29" name="Immagine 28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F612B4E0-E5BC-DE05-75F6-1C75BA595E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9" y="2356797"/>
            <a:ext cx="8939334" cy="628834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magine 16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C4869DC8-E4BF-53EE-7280-EAD0ECDD2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A54CCE17-48D2-AD82-EEBC-5F72CCF27328}"/>
              </a:ext>
            </a:extLst>
          </p:cNvPr>
          <p:cNvSpPr/>
          <p:nvPr/>
        </p:nvSpPr>
        <p:spPr>
          <a:xfrm>
            <a:off x="2677421" y="2174201"/>
            <a:ext cx="3165616" cy="900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 descr="\documentclass{article}&#10;\usepackage{amsmath}&#10;\pagestyle{empty}&#10;\begin{document}&#10;&#10;$b_F$&#10;&#10;&#10;\end{document}" title="IguanaTex Bitmap Display">
            <a:extLst>
              <a:ext uri="{FF2B5EF4-FFF2-40B4-BE49-F238E27FC236}">
                <a16:creationId xmlns:a16="http://schemas.microsoft.com/office/drawing/2014/main" id="{1685B35A-7619-0382-57BF-B1140BD3EDE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5" y="2225096"/>
            <a:ext cx="306853" cy="268494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C8F7FF2-896B-C59F-BAC4-A5F24E3F90B8}"/>
              </a:ext>
            </a:extLst>
          </p:cNvPr>
          <p:cNvCxnSpPr>
            <a:cxnSpLocks/>
          </p:cNvCxnSpPr>
          <p:nvPr/>
        </p:nvCxnSpPr>
        <p:spPr>
          <a:xfrm flipH="1">
            <a:off x="1823068" y="2356797"/>
            <a:ext cx="754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2CC043F8-D426-6F5C-24E6-8EA8EFC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348865A-2A55-EF4E-7896-8AEBCDAC541F}"/>
              </a:ext>
            </a:extLst>
          </p:cNvPr>
          <p:cNvSpPr txBox="1"/>
          <p:nvPr/>
        </p:nvSpPr>
        <p:spPr>
          <a:xfrm>
            <a:off x="731129" y="2141353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sp>
        <p:nvSpPr>
          <p:cNvPr id="99" name="Rettangolo con angoli arrotondati 98">
            <a:extLst>
              <a:ext uri="{FF2B5EF4-FFF2-40B4-BE49-F238E27FC236}">
                <a16:creationId xmlns:a16="http://schemas.microsoft.com/office/drawing/2014/main" id="{F8809F81-886E-6ACB-705E-6903CB4AC4BE}"/>
              </a:ext>
            </a:extLst>
          </p:cNvPr>
          <p:cNvSpPr/>
          <p:nvPr/>
        </p:nvSpPr>
        <p:spPr>
          <a:xfrm>
            <a:off x="6123694" y="4884582"/>
            <a:ext cx="2327571" cy="779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ttangolo con angoli arrotondati 99">
            <a:extLst>
              <a:ext uri="{FF2B5EF4-FFF2-40B4-BE49-F238E27FC236}">
                <a16:creationId xmlns:a16="http://schemas.microsoft.com/office/drawing/2014/main" id="{9D41343F-A3F6-00FB-C811-3E81E57A6DC9}"/>
              </a:ext>
            </a:extLst>
          </p:cNvPr>
          <p:cNvSpPr/>
          <p:nvPr/>
        </p:nvSpPr>
        <p:spPr>
          <a:xfrm>
            <a:off x="8680615" y="4826723"/>
            <a:ext cx="2682089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ttangolo con angoli arrotondati 100">
            <a:extLst>
              <a:ext uri="{FF2B5EF4-FFF2-40B4-BE49-F238E27FC236}">
                <a16:creationId xmlns:a16="http://schemas.microsoft.com/office/drawing/2014/main" id="{9A105825-4A34-D686-79E0-4D136FCB6C81}"/>
              </a:ext>
            </a:extLst>
          </p:cNvPr>
          <p:cNvSpPr/>
          <p:nvPr/>
        </p:nvSpPr>
        <p:spPr>
          <a:xfrm>
            <a:off x="2634760" y="4848367"/>
            <a:ext cx="3375661" cy="9007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mathbb{E}_{\Pi}[O^*_k(\sigma) O_{k^\prime}(\sigma)] - \mathbb{E}_{\Pi}[O^*_k(\sigma)]\mathbb{E}_{\Pi}[O_{k^\prime}(\sigma)]$&#10;&#10;\end{document}" title="IguanaTex Bitmap Display">
            <a:extLst>
              <a:ext uri="{FF2B5EF4-FFF2-40B4-BE49-F238E27FC236}">
                <a16:creationId xmlns:a16="http://schemas.microsoft.com/office/drawing/2014/main" id="{239911AE-A148-08CF-ED3D-DCF12180E26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37" y="5009320"/>
            <a:ext cx="8883031" cy="685137"/>
          </a:xfrm>
          <a:prstGeom prst="rect">
            <a:avLst/>
          </a:prstGeom>
        </p:spPr>
      </p:pic>
      <p:sp>
        <p:nvSpPr>
          <p:cNvPr id="103" name="Rettangolo con angoli arrotondati 102">
            <a:extLst>
              <a:ext uri="{FF2B5EF4-FFF2-40B4-BE49-F238E27FC236}">
                <a16:creationId xmlns:a16="http://schemas.microsoft.com/office/drawing/2014/main" id="{AD3D513E-F7BA-0E87-0017-1E83D5034918}"/>
              </a:ext>
            </a:extLst>
          </p:cNvPr>
          <p:cNvSpPr/>
          <p:nvPr/>
        </p:nvSpPr>
        <p:spPr>
          <a:xfrm>
            <a:off x="2640927" y="4826723"/>
            <a:ext cx="3369495" cy="9223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Immagine 103" descr="\documentclass{article}&#10;\usepackage{amsmath}&#10;\pagestyle{empty}&#10;\begin{document}&#10;&#10;$b_S$&#10;&#10;&#10;\end{document}" title="IguanaTex Bitmap Display">
            <a:extLst>
              <a:ext uri="{FF2B5EF4-FFF2-40B4-BE49-F238E27FC236}">
                <a16:creationId xmlns:a16="http://schemas.microsoft.com/office/drawing/2014/main" id="{82C231FC-742A-5606-23DE-A5690703DC1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62" y="4877619"/>
            <a:ext cx="280770" cy="273097"/>
          </a:xfrm>
          <a:prstGeom prst="rect">
            <a:avLst/>
          </a:prstGeom>
        </p:spPr>
      </p:pic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C436B00A-85D3-C55F-792A-FBB3DCA28F68}"/>
              </a:ext>
            </a:extLst>
          </p:cNvPr>
          <p:cNvSpPr txBox="1"/>
          <p:nvPr/>
        </p:nvSpPr>
        <p:spPr>
          <a:xfrm>
            <a:off x="751453" y="4779302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75F776BE-19B0-0FD1-0EE9-D5E6835B3B46}"/>
              </a:ext>
            </a:extLst>
          </p:cNvPr>
          <p:cNvCxnSpPr>
            <a:cxnSpLocks/>
          </p:cNvCxnSpPr>
          <p:nvPr/>
        </p:nvCxnSpPr>
        <p:spPr>
          <a:xfrm flipH="1">
            <a:off x="1810735" y="5009319"/>
            <a:ext cx="754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tangolo con angoli arrotondati 108">
            <a:extLst>
              <a:ext uri="{FF2B5EF4-FFF2-40B4-BE49-F238E27FC236}">
                <a16:creationId xmlns:a16="http://schemas.microsoft.com/office/drawing/2014/main" id="{9EF65669-4FDD-531D-A748-7554DD38AC93}"/>
              </a:ext>
            </a:extLst>
          </p:cNvPr>
          <p:cNvSpPr/>
          <p:nvPr/>
        </p:nvSpPr>
        <p:spPr>
          <a:xfrm>
            <a:off x="2763520" y="3671849"/>
            <a:ext cx="1813560" cy="726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ttangolo con angoli arrotondati 109">
            <a:extLst>
              <a:ext uri="{FF2B5EF4-FFF2-40B4-BE49-F238E27FC236}">
                <a16:creationId xmlns:a16="http://schemas.microsoft.com/office/drawing/2014/main" id="{88776063-5B71-2356-D9D1-B30F4E939B22}"/>
              </a:ext>
            </a:extLst>
          </p:cNvPr>
          <p:cNvSpPr/>
          <p:nvPr/>
        </p:nvSpPr>
        <p:spPr>
          <a:xfrm>
            <a:off x="4818466" y="3688005"/>
            <a:ext cx="2745654" cy="71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1" name="Immagine 110" descr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84629E6C-B79D-81A0-8B9D-E3CAB23DE04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61" y="3775462"/>
            <a:ext cx="5811954" cy="538577"/>
          </a:xfrm>
          <a:prstGeom prst="rect">
            <a:avLst/>
          </a:prstGeom>
        </p:spPr>
      </p:pic>
      <p:sp>
        <p:nvSpPr>
          <p:cNvPr id="112" name="Segnaposto numero diapositiva 8">
            <a:extLst>
              <a:ext uri="{FF2B5EF4-FFF2-40B4-BE49-F238E27FC236}">
                <a16:creationId xmlns:a16="http://schemas.microsoft.com/office/drawing/2014/main" id="{C8C4D22A-FD65-AA8D-4784-FB3518DD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6E7841-147E-4F5D-8392-89CD824AA10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95C0A1-CC43-FD0A-358D-7BF8A88B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13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DFFA836-12C8-0362-074F-7D1D972B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pic>
        <p:nvPicPr>
          <p:cNvPr id="9" name="Immagine 8" descr="\documentclass{article}&#10;\usepackage{amsmath}&#10;\usepackage{amsfonts}&#10;\usepackage{physics}&#10;\pagestyle{empty}&#10;\begin{document}&#10;&#10;$F_k = \frac{\bra*{\partial_{\theta_k} \Psi_{\theta}}\mathcal{H} \ket*{\Psi_{\theta}}}{\bra{\Psi_{\theta}} \ket*{\Psi_{\theta}}} - \frac{\bra*{\partial_{\theta_k}\Psi_{\theta}}\ket*{\Psi_{\theta}}}{\bra*{\Psi_{\theta}} \ket*{\Psi_{\theta}}} \frac{\bra*{\Psi_{\theta}}\mathcal{H} \ket*{\Psi_{\theta}}}{\bra*{\Psi_{\theta}} \ket*{\Psi_{\theta}}} = \sum\limits_{\tiny{\sigma : \Psi_{\theta}(\sigma) = 0}} \frac{\bra*{\partial_{\theta_k} \Psi_{\theta}}\ket*{\sigma} \bra*{\sigma}\mathcal{H} \ket*{\Psi_{\theta}}}{\bra*{\Psi_{\theta}} \ket*{\Psi_{\theta}}} + F_k^{\text{MC}}$&#10;&#10;&#10;\end{document}" title="IguanaTex Bitmap Display">
            <a:extLst>
              <a:ext uri="{FF2B5EF4-FFF2-40B4-BE49-F238E27FC236}">
                <a16:creationId xmlns:a16="http://schemas.microsoft.com/office/drawing/2014/main" id="{B895D993-6971-9002-89F3-1B72962FE96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6" y="1886027"/>
            <a:ext cx="10089679" cy="686118"/>
          </a:xfrm>
          <a:prstGeom prst="rect">
            <a:avLst/>
          </a:prstGeom>
        </p:spPr>
      </p:pic>
      <p:pic>
        <p:nvPicPr>
          <p:cNvPr id="10" name="Immagine 9" descr="\documentclass{article}&#10;\usepackage{amsmath}&#10;\usepackage{amsfonts}&#10;\usepackage{physics}&#10;\pagestyle{empty}&#10;\begin{document}&#10;&#10;$S_{k k^\prime} = \frac{\bra*{\partial_{\theta_k} \Psi_{\theta}} \ket*{\partial_{\theta_{k^{\prime}}}\Psi_{\theta}}}{\bra*{\Psi_{\theta}} \ket*{\Psi_{\theta}}} - \frac{\bra{\partial_{\theta_{k}}\Psi_{\theta}} \ket*{\Psi_{\theta}}}{\bra*{\Psi_{\theta}} \ket*{\Psi_{\theta}}} \frac{\bra*{\Psi_{\theta}} \ket*{\partial_{\theta_{k^{\prime}}}\Psi_{\theta}}}{\bra*{\Psi_{\theta}} \ket*{\Psi_{\theta}}}= \sum\limits_{\sigma : \Psi_{\theta}(\sigma) = 0} \frac{\bra*{\partial_{\theta_k} \Psi_{\theta}}\ket*{\sigma} \bra{\sigma} \ket*{\partial_{\theta_{k^\prime}} \Psi_{\theta}}}{\bra*{\Psi_{\theta}} \ket*{\Psi_{\theta}}}$&#10;&#10;&#10;\end{document}" title="IguanaTex Bitmap Display">
            <a:extLst>
              <a:ext uri="{FF2B5EF4-FFF2-40B4-BE49-F238E27FC236}">
                <a16:creationId xmlns:a16="http://schemas.microsoft.com/office/drawing/2014/main" id="{D382C4EE-5836-C7B8-8EFE-57170E1AFB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4" y="3484986"/>
            <a:ext cx="9928295" cy="708212"/>
          </a:xfrm>
          <a:prstGeom prst="rect">
            <a:avLst/>
          </a:prstGeom>
        </p:spPr>
      </p:pic>
      <p:pic>
        <p:nvPicPr>
          <p:cNvPr id="11" name="Immagine 10" descr="\documentclass{article}&#10;\usepackage{amsmath}&#10;\pagestyle{empty}&#10;\begin{document}&#10;&#10;&#10;$+S_{k k^\prime}^{\text{MC}}$&#10;&#10;\end{document}" title="IguanaTex Bitmap Display">
            <a:extLst>
              <a:ext uri="{FF2B5EF4-FFF2-40B4-BE49-F238E27FC236}">
                <a16:creationId xmlns:a16="http://schemas.microsoft.com/office/drawing/2014/main" id="{B826B1FF-043A-30A3-AC78-FCA1CDE5406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581" y="3570331"/>
            <a:ext cx="812120" cy="352934"/>
          </a:xfrm>
          <a:prstGeom prst="rect">
            <a:avLst/>
          </a:prstGeom>
        </p:spPr>
      </p:pic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B27269B3-DE87-FDB0-22F4-4CA9DDD2D005}"/>
              </a:ext>
            </a:extLst>
          </p:cNvPr>
          <p:cNvSpPr/>
          <p:nvPr/>
        </p:nvSpPr>
        <p:spPr>
          <a:xfrm rot="5400000">
            <a:off x="8938441" y="2763375"/>
            <a:ext cx="151182" cy="3196112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2D1CC256-29F0-7D9C-3965-C7198D28AE3C}"/>
              </a:ext>
            </a:extLst>
          </p:cNvPr>
          <p:cNvSpPr/>
          <p:nvPr/>
        </p:nvSpPr>
        <p:spPr>
          <a:xfrm rot="5400000">
            <a:off x="8212186" y="1267204"/>
            <a:ext cx="151181" cy="2931646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\documentclass{article}&#10;\usepackage{amsmath}&#10;\pagestyle{empty}&#10;\begin{document}&#10;&#10;$b_F$&#10;&#10;&#10;\end{document}" title="IguanaTex Bitmap Display">
            <a:extLst>
              <a:ext uri="{FF2B5EF4-FFF2-40B4-BE49-F238E27FC236}">
                <a16:creationId xmlns:a16="http://schemas.microsoft.com/office/drawing/2014/main" id="{B3DDB16A-8783-B85D-0EAC-9DB6A2661D4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43" y="2888480"/>
            <a:ext cx="306853" cy="268494"/>
          </a:xfrm>
          <a:prstGeom prst="rect">
            <a:avLst/>
          </a:prstGeom>
        </p:spPr>
      </p:pic>
      <p:pic>
        <p:nvPicPr>
          <p:cNvPr id="15" name="Immagine 14" descr="\documentclass{article}&#10;\usepackage{amsmath}&#10;\pagestyle{empty}&#10;\begin{document}&#10;&#10;$b_S$&#10;&#10;&#10;\end{document}" title="IguanaTex Bitmap Display">
            <a:extLst>
              <a:ext uri="{FF2B5EF4-FFF2-40B4-BE49-F238E27FC236}">
                <a16:creationId xmlns:a16="http://schemas.microsoft.com/office/drawing/2014/main" id="{981E1BEC-DB22-EE30-839A-EA8C24D8C74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26" y="4557361"/>
            <a:ext cx="282478" cy="27475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B7627AD-C2B2-7032-FA4B-1408C9CB1A2B}"/>
              </a:ext>
            </a:extLst>
          </p:cNvPr>
          <p:cNvSpPr txBox="1"/>
          <p:nvPr/>
        </p:nvSpPr>
        <p:spPr>
          <a:xfrm>
            <a:off x="7757334" y="2790164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E81354-828D-0C9F-2A3C-67F977EB87A7}"/>
              </a:ext>
            </a:extLst>
          </p:cNvPr>
          <p:cNvSpPr txBox="1"/>
          <p:nvPr/>
        </p:nvSpPr>
        <p:spPr>
          <a:xfrm>
            <a:off x="8458752" y="4449027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EB01EC2F-3DB6-A4A6-5889-26EA19BA1CD9}"/>
              </a:ext>
            </a:extLst>
          </p:cNvPr>
          <p:cNvSpPr/>
          <p:nvPr/>
        </p:nvSpPr>
        <p:spPr>
          <a:xfrm>
            <a:off x="6335656" y="1761124"/>
            <a:ext cx="3532244" cy="847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CFBFE975-4293-3CDB-5612-5F6B33369BD4}"/>
              </a:ext>
            </a:extLst>
          </p:cNvPr>
          <p:cNvSpPr/>
          <p:nvPr/>
        </p:nvSpPr>
        <p:spPr>
          <a:xfrm>
            <a:off x="6979919" y="3293292"/>
            <a:ext cx="3730421" cy="9468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590049-4D65-201E-A9F8-1239C042E1B3}"/>
              </a:ext>
            </a:extLst>
          </p:cNvPr>
          <p:cNvSpPr txBox="1"/>
          <p:nvPr/>
        </p:nvSpPr>
        <p:spPr>
          <a:xfrm>
            <a:off x="683794" y="4411763"/>
            <a:ext cx="1080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Cases when                    :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105" name="Immagine 104" descr="\documentclass{article}&#10;\usepackage{amsmath}&#10;\usepackage{amsfonts}&#10;\usepackage{physics}&#10;\pagestyle{empty}&#10;\begin{document}&#10;&#10;$F_k = \frac{\bra*{\partial_{\theta_k} \Psi_{\theta}}\mathcal{H} \ket*{\Psi_{\theta}}}{\bra{\Psi_{\theta}} \ket*{\Psi_{\theta}}} - \frac{\bra*{\partial_{\theta_k}\Psi_{\theta}}\ket*{\Psi_{\theta}}}{\bra*{\Psi_{\theta}} \ket*{\Psi_{\theta}}} \frac{\bra*{\Psi_{\theta}}\mathcal{H} \ket*{\Psi_{\theta}}}{\bra*{\Psi_{\theta}} \ket*{\Psi_{\theta}}} = \sum\limits_{\tiny{\sigma : \Psi_{\theta}(\sigma) = 0}} \frac{\bra*{\partial_{\theta_k} \Psi_{\theta}}\ket*{\sigma} \bra*{\sigma}\mathcal{H} \ket*{\Psi_{\theta}}}{\bra*{\Psi_{\theta}} \ket*{\Psi_{\theta}}} + F_k^{\text{MC}}$&#10;&#10;&#10;\end{document}" title="IguanaTex Bitmap Display">
            <a:extLst>
              <a:ext uri="{FF2B5EF4-FFF2-40B4-BE49-F238E27FC236}">
                <a16:creationId xmlns:a16="http://schemas.microsoft.com/office/drawing/2014/main" id="{CD713A3A-5769-7707-D402-4E7D96D98F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6" y="1886027"/>
            <a:ext cx="10089679" cy="686118"/>
          </a:xfrm>
          <a:prstGeom prst="rect">
            <a:avLst/>
          </a:prstGeom>
        </p:spPr>
      </p:pic>
      <p:pic>
        <p:nvPicPr>
          <p:cNvPr id="92" name="Immagine 91" descr="\documentclass{article}&#10;\usepackage{amsmath}&#10;\usepackage{amsfonts}&#10;\usepackage{physics}&#10;\pagestyle{empty}&#10;\begin{document}&#10;&#10;$S_{k k^\prime} = \frac{\bra*{\partial_{\theta_k} \Psi_{\theta}} \ket*{\partial_{\theta_{k^{\prime}}}\Psi_{\theta}}}{\bra*{\Psi_{\theta}} \ket*{\Psi_{\theta}}} - \frac{\bra{\partial_{\theta_{k}}\Psi_{\theta}} \ket*{\Psi_{\theta}}}{\bra*{\Psi_{\theta}} \ket*{\Psi_{\theta}}} \frac{\bra*{\Psi_{\theta}} \ket*{\partial_{\theta_{k^{\prime}}}\Psi_{\theta}}}{\bra*{\Psi_{\theta}} \ket*{\Psi_{\theta}}}= \sum\limits_{\sigma : \Psi_{\theta}(\sigma) = 0} \frac{\bra*{\partial_{\theta_k} \Psi_{\theta}}\ket*{\sigma} \bra{\sigma} \ket*{\partial_{\theta_{k^\prime}} \Psi_{\theta}}}{\bra*{\Psi_{\theta}} \ket*{\Psi_{\theta}}}$&#10;&#10;&#10;\end{document}" title="IguanaTex Bitmap Display">
            <a:extLst>
              <a:ext uri="{FF2B5EF4-FFF2-40B4-BE49-F238E27FC236}">
                <a16:creationId xmlns:a16="http://schemas.microsoft.com/office/drawing/2014/main" id="{ED185828-458A-84EF-194C-429033851F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4" y="3484986"/>
            <a:ext cx="9928295" cy="708212"/>
          </a:xfrm>
          <a:prstGeom prst="rect">
            <a:avLst/>
          </a:prstGeom>
        </p:spPr>
      </p:pic>
      <p:pic>
        <p:nvPicPr>
          <p:cNvPr id="94" name="Immagine 93" descr="\documentclass{article}&#10;\usepackage{amsmath}&#10;\pagestyle{empty}&#10;\begin{document}&#10;&#10;&#10;$+S_{k k^\prime}^{\text{MC}}$&#10;&#10;\end{document}" title="IguanaTex Bitmap Display">
            <a:extLst>
              <a:ext uri="{FF2B5EF4-FFF2-40B4-BE49-F238E27FC236}">
                <a16:creationId xmlns:a16="http://schemas.microsoft.com/office/drawing/2014/main" id="{B6DF753B-CC06-D480-1FBD-E3B5C831AA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581" y="3570331"/>
            <a:ext cx="812120" cy="352934"/>
          </a:xfrm>
          <a:prstGeom prst="rect">
            <a:avLst/>
          </a:prstGeom>
        </p:spPr>
      </p:pic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729AAFA7-8041-FE9E-545C-80AD9D83BCB3}"/>
              </a:ext>
            </a:extLst>
          </p:cNvPr>
          <p:cNvSpPr txBox="1"/>
          <p:nvPr/>
        </p:nvSpPr>
        <p:spPr>
          <a:xfrm>
            <a:off x="1509754" y="4905626"/>
            <a:ext cx="1080983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basis states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anti-symmetric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wave functions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states in 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digital quantum circuits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states subject to 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projective measurements</a:t>
            </a:r>
          </a:p>
        </p:txBody>
      </p:sp>
      <p:sp>
        <p:nvSpPr>
          <p:cNvPr id="100" name="Parentesi graffa chiusa 99">
            <a:extLst>
              <a:ext uri="{FF2B5EF4-FFF2-40B4-BE49-F238E27FC236}">
                <a16:creationId xmlns:a16="http://schemas.microsoft.com/office/drawing/2014/main" id="{D572E550-ADE4-D576-AF82-C62E48CEFE39}"/>
              </a:ext>
            </a:extLst>
          </p:cNvPr>
          <p:cNvSpPr/>
          <p:nvPr/>
        </p:nvSpPr>
        <p:spPr>
          <a:xfrm rot="5400000">
            <a:off x="8938441" y="2763375"/>
            <a:ext cx="151182" cy="3196112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Parentesi graffa chiusa 100">
            <a:extLst>
              <a:ext uri="{FF2B5EF4-FFF2-40B4-BE49-F238E27FC236}">
                <a16:creationId xmlns:a16="http://schemas.microsoft.com/office/drawing/2014/main" id="{EC34B3C0-F78B-4B00-93DE-81414321DF20}"/>
              </a:ext>
            </a:extLst>
          </p:cNvPr>
          <p:cNvSpPr/>
          <p:nvPr/>
        </p:nvSpPr>
        <p:spPr>
          <a:xfrm rot="5400000">
            <a:off x="8212186" y="1267204"/>
            <a:ext cx="151181" cy="2931646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Immagine 106" descr="\documentclass{article}&#10;\usepackage{amsmath}&#10;\pagestyle{empty}&#10;\begin{document}&#10;&#10;$b_F$&#10;&#10;&#10;\end{document}" title="IguanaTex Bitmap Display">
            <a:extLst>
              <a:ext uri="{FF2B5EF4-FFF2-40B4-BE49-F238E27FC236}">
                <a16:creationId xmlns:a16="http://schemas.microsoft.com/office/drawing/2014/main" id="{90CD5B6B-A5A1-29D2-89D9-8EE5FC55F0D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43" y="2888480"/>
            <a:ext cx="306853" cy="268494"/>
          </a:xfrm>
          <a:prstGeom prst="rect">
            <a:avLst/>
          </a:prstGeom>
        </p:spPr>
      </p:pic>
      <p:pic>
        <p:nvPicPr>
          <p:cNvPr id="110" name="Immagine 109" descr="\documentclass{article}&#10;\usepackage{amsmath}&#10;\pagestyle{empty}&#10;\begin{document}&#10;&#10;$b_S$&#10;&#10;&#10;\end{document}" title="IguanaTex Bitmap Display">
            <a:extLst>
              <a:ext uri="{FF2B5EF4-FFF2-40B4-BE49-F238E27FC236}">
                <a16:creationId xmlns:a16="http://schemas.microsoft.com/office/drawing/2014/main" id="{E1ABA0AD-A432-1ED4-9337-6475A08F42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26" y="4557361"/>
            <a:ext cx="282478" cy="274759"/>
          </a:xfrm>
          <a:prstGeom prst="rect">
            <a:avLst/>
          </a:prstGeom>
        </p:spPr>
      </p:pic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492B5F87-6F1C-0F4B-2869-52CF6B752D91}"/>
              </a:ext>
            </a:extLst>
          </p:cNvPr>
          <p:cNvSpPr txBox="1"/>
          <p:nvPr/>
        </p:nvSpPr>
        <p:spPr>
          <a:xfrm>
            <a:off x="7757334" y="2790164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F88ED336-3DB5-5A94-9336-609B9DBECF01}"/>
              </a:ext>
            </a:extLst>
          </p:cNvPr>
          <p:cNvSpPr txBox="1"/>
          <p:nvPr/>
        </p:nvSpPr>
        <p:spPr>
          <a:xfrm>
            <a:off x="8458752" y="4449027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pic>
        <p:nvPicPr>
          <p:cNvPr id="122" name="Immagine 121" descr="\documentclass{article}&#10;\usepackage{amsmath}&#10;\pagestyle{empty}&#10;\begin{document}&#10;&#10;$b_F, b_S \neq 0$&#10;&#10;&#10;\end{document}" title="IguanaTex Bitmap Display">
            <a:extLst>
              <a:ext uri="{FF2B5EF4-FFF2-40B4-BE49-F238E27FC236}">
                <a16:creationId xmlns:a16="http://schemas.microsoft.com/office/drawing/2014/main" id="{DBD7EB8F-4C36-328C-B7DE-03DCFAE8C37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0" y="4505516"/>
            <a:ext cx="1211722" cy="263298"/>
          </a:xfrm>
          <a:prstGeom prst="rect">
            <a:avLst/>
          </a:prstGeom>
        </p:spPr>
      </p:pic>
      <p:pic>
        <p:nvPicPr>
          <p:cNvPr id="120" name="Immagine 119" descr="\documentclass{article}&#10;\usepackage{amsmath}&#10;\pagestyle{empty}&#10;\begin{document}&#10;&#10;$|\sigma \rangle$&#10;&#10;&#10;\end{document}" title="IguanaTex Bitmap Display">
            <a:extLst>
              <a:ext uri="{FF2B5EF4-FFF2-40B4-BE49-F238E27FC236}">
                <a16:creationId xmlns:a16="http://schemas.microsoft.com/office/drawing/2014/main" id="{D8249684-FB28-E251-79F0-71E3CB1AD41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12" y="4979915"/>
            <a:ext cx="277740" cy="2655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A5702A-C8C4-67BD-9087-EBC6DE61D26C}"/>
              </a:ext>
            </a:extLst>
          </p:cNvPr>
          <p:cNvSpPr txBox="1"/>
          <p:nvPr/>
        </p:nvSpPr>
        <p:spPr>
          <a:xfrm>
            <a:off x="6733513" y="5281946"/>
            <a:ext cx="10809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ground state of 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frustrated systems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METTS states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thermofield double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states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7C21A91-2511-4851-DEBB-B338C61E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EF0B9A2F-5279-37C3-7EB1-11AA9062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2FB77B8-6257-ED3C-5C4B-3EB1EDFC39F7}"/>
              </a:ext>
            </a:extLst>
          </p:cNvPr>
          <p:cNvSpPr/>
          <p:nvPr/>
        </p:nvSpPr>
        <p:spPr>
          <a:xfrm>
            <a:off x="6335656" y="1761124"/>
            <a:ext cx="3532244" cy="8470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734C3A67-D624-48C7-9EED-01A83106C323}"/>
              </a:ext>
            </a:extLst>
          </p:cNvPr>
          <p:cNvSpPr/>
          <p:nvPr/>
        </p:nvSpPr>
        <p:spPr>
          <a:xfrm>
            <a:off x="6979919" y="3293292"/>
            <a:ext cx="3730421" cy="9468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54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Examples of bias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9E5A540-D638-2B32-2632-4744AE067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1 spin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A5C4D96-9EF1-3038-BFEE-E4F6DF81D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52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2 spins</a:t>
            </a:r>
          </a:p>
        </p:txBody>
      </p: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E81CD09-F833-9AEA-EE77-FF533D0C65B5}"/>
              </a:ext>
            </a:extLst>
          </p:cNvPr>
          <p:cNvCxnSpPr>
            <a:cxnSpLocks/>
          </p:cNvCxnSpPr>
          <p:nvPr/>
        </p:nvCxnSpPr>
        <p:spPr>
          <a:xfrm>
            <a:off x="6096000" y="1175846"/>
            <a:ext cx="0" cy="558220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80B869B1-9318-79CA-4268-903D26F1B99D}"/>
              </a:ext>
            </a:extLst>
          </p:cNvPr>
          <p:cNvGrpSpPr/>
          <p:nvPr/>
        </p:nvGrpSpPr>
        <p:grpSpPr>
          <a:xfrm>
            <a:off x="1172974" y="1944522"/>
            <a:ext cx="2087618" cy="688557"/>
            <a:chOff x="1172974" y="1997862"/>
            <a:chExt cx="2087618" cy="688557"/>
          </a:xfrm>
        </p:grpSpPr>
        <p:pic>
          <p:nvPicPr>
            <p:cNvPr id="82" name="Immagine 81" descr="\documentclass{article}&#10;\usepackage{amsmath}&#10;\usepackage{physics}&#10;\usepackage{amsfonts}&#10;\pagestyle{empty}&#10;\begin{document}&#10;&#10;&#10;$\ket*{\Psi_{\theta}} = \alpha \ket{\downarrow} + \beta\ket{\uparrow}$&#10;&#10;\end{document}" title="IguanaTex Bitmap Display">
              <a:extLst>
                <a:ext uri="{FF2B5EF4-FFF2-40B4-BE49-F238E27FC236}">
                  <a16:creationId xmlns:a16="http://schemas.microsoft.com/office/drawing/2014/main" id="{92AA0FD0-CD2B-A0E9-2C74-ABB3135331B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82" y="1997862"/>
              <a:ext cx="2061410" cy="252952"/>
            </a:xfrm>
            <a:prstGeom prst="rect">
              <a:avLst/>
            </a:prstGeom>
          </p:spPr>
        </p:pic>
        <p:pic>
          <p:nvPicPr>
            <p:cNvPr id="83" name="Immagine 82" descr="\documentclass{article}&#10;\usepackage{amsmath}&#10;\usepackage{amsfonts}&#10;\usepackage{physics}&#10;\pagestyle{empty}&#10;\begin{document}&#10;&#10;&#10;$\mathcal{H} = \sigma_y$&#10;&#10;\end{document}" title="IguanaTex Bitmap Display">
              <a:extLst>
                <a:ext uri="{FF2B5EF4-FFF2-40B4-BE49-F238E27FC236}">
                  <a16:creationId xmlns:a16="http://schemas.microsoft.com/office/drawing/2014/main" id="{DB160486-54AD-DF89-CC17-821C5B31A82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974" y="2440171"/>
              <a:ext cx="791771" cy="246248"/>
            </a:xfrm>
            <a:prstGeom prst="rect">
              <a:avLst/>
            </a:prstGeom>
          </p:spPr>
        </p:pic>
      </p:grp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93FB138A-AF45-0F1B-5369-787D6E199E00}"/>
              </a:ext>
            </a:extLst>
          </p:cNvPr>
          <p:cNvGrpSpPr/>
          <p:nvPr/>
        </p:nvGrpSpPr>
        <p:grpSpPr>
          <a:xfrm>
            <a:off x="6750967" y="1955979"/>
            <a:ext cx="4125867" cy="665642"/>
            <a:chOff x="6750967" y="1981491"/>
            <a:chExt cx="4125867" cy="665642"/>
          </a:xfrm>
        </p:grpSpPr>
        <p:pic>
          <p:nvPicPr>
            <p:cNvPr id="87" name="Immagine 86" descr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 title="IguanaTex Bitmap Display">
              <a:extLst>
                <a:ext uri="{FF2B5EF4-FFF2-40B4-BE49-F238E27FC236}">
                  <a16:creationId xmlns:a16="http://schemas.microsoft.com/office/drawing/2014/main" id="{A56D88D0-640F-0671-2EC0-BD795D8FDD9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1981491"/>
              <a:ext cx="4125867" cy="252952"/>
            </a:xfrm>
            <a:prstGeom prst="rect">
              <a:avLst/>
            </a:prstGeom>
          </p:spPr>
        </p:pic>
        <p:pic>
          <p:nvPicPr>
            <p:cNvPr id="88" name="Immagine 87" descr="\documentclass{article}&#10;\usepackage{amsmath}&#10;\usepackage{physics}&#10;\usepackage{amsfonts}&#10;\pagestyle{empty}&#10;\begin{document}&#10;&#10;&#10;$\mathcal{H}_{\mathrm{TFI}}=-J \sigma_1^z \sigma_2^z - h \sigma_1^x - h\sigma_2^x$&#10;&#10;\end{document}" title="IguanaTex Bitmap Display">
              <a:extLst>
                <a:ext uri="{FF2B5EF4-FFF2-40B4-BE49-F238E27FC236}">
                  <a16:creationId xmlns:a16="http://schemas.microsoft.com/office/drawing/2014/main" id="{C6C4F65B-44FE-061E-6277-60C80B5DCF9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2408809"/>
              <a:ext cx="3254857" cy="238324"/>
            </a:xfrm>
            <a:prstGeom prst="rect">
              <a:avLst/>
            </a:prstGeom>
          </p:spPr>
        </p:pic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C3E70E-B917-5C7E-C7BF-3CFDB715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15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B00655F-DEDC-F937-1392-DEF4A75B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5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Connettore a gomito 112">
            <a:extLst>
              <a:ext uri="{FF2B5EF4-FFF2-40B4-BE49-F238E27FC236}">
                <a16:creationId xmlns:a16="http://schemas.microsoft.com/office/drawing/2014/main" id="{957173AA-B991-7D29-2440-DB6B346E956A}"/>
              </a:ext>
            </a:extLst>
          </p:cNvPr>
          <p:cNvCxnSpPr>
            <a:cxnSpLocks/>
          </p:cNvCxnSpPr>
          <p:nvPr/>
        </p:nvCxnSpPr>
        <p:spPr>
          <a:xfrm>
            <a:off x="7673550" y="3040380"/>
            <a:ext cx="2717686" cy="1216784"/>
          </a:xfrm>
          <a:prstGeom prst="bentConnector3">
            <a:avLst>
              <a:gd name="adj1" fmla="val -49"/>
            </a:avLst>
          </a:prstGeom>
          <a:ln w="38100">
            <a:solidFill>
              <a:srgbClr val="40404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Examples of bias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9E5A540-D638-2B32-2632-4744AE067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1 spin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A5C4D96-9EF1-3038-BFEE-E4F6DF81D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52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2 spins</a:t>
            </a:r>
          </a:p>
        </p:txBody>
      </p:sp>
      <p:pic>
        <p:nvPicPr>
          <p:cNvPr id="15" name="Immagine 14" descr="\documentclass{article}&#10;\usepackage{amsmath}&#10;\pagestyle{empty}&#10;\begin{document}&#10;&#10;&#10;$| \downarrow \rangle$&#10;&#10;\end{document}" title="IguanaTex Bitmap Display">
            <a:extLst>
              <a:ext uri="{FF2B5EF4-FFF2-40B4-BE49-F238E27FC236}">
                <a16:creationId xmlns:a16="http://schemas.microsoft.com/office/drawing/2014/main" id="{C87D3581-B646-748D-AFB0-98C3BD98A0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65" y="4453625"/>
            <a:ext cx="243787" cy="200737"/>
          </a:xfrm>
          <a:prstGeom prst="rect">
            <a:avLst/>
          </a:prstGeom>
        </p:spPr>
      </p:pic>
      <p:pic>
        <p:nvPicPr>
          <p:cNvPr id="19" name="Immagine 18" descr="\documentclass{article}&#10;\usepackage{amsmath}&#10;\pagestyle{empty}&#10;\begin{document}&#10;&#10;&#10;$| \uparrow \rangle$&#10;&#10;\end{document}" title="IguanaTex Bitmap Display">
            <a:extLst>
              <a:ext uri="{FF2B5EF4-FFF2-40B4-BE49-F238E27FC236}">
                <a16:creationId xmlns:a16="http://schemas.microsoft.com/office/drawing/2014/main" id="{C9B4C304-4C15-2A86-2F1F-C89F9187A2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91" y="4453624"/>
            <a:ext cx="243787" cy="200737"/>
          </a:xfrm>
          <a:prstGeom prst="rect">
            <a:avLst/>
          </a:prstGeom>
        </p:spPr>
      </p:pic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32311520-ECAE-A3A7-FC5C-7513AE1ABA88}"/>
              </a:ext>
            </a:extLst>
          </p:cNvPr>
          <p:cNvCxnSpPr>
            <a:cxnSpLocks/>
          </p:cNvCxnSpPr>
          <p:nvPr/>
        </p:nvCxnSpPr>
        <p:spPr>
          <a:xfrm>
            <a:off x="2000635" y="3040380"/>
            <a:ext cx="2349771" cy="1205146"/>
          </a:xfrm>
          <a:prstGeom prst="bentConnector3">
            <a:avLst>
              <a:gd name="adj1" fmla="val -48"/>
            </a:avLst>
          </a:prstGeom>
          <a:ln w="38100">
            <a:solidFill>
              <a:srgbClr val="40404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\documentclass{article}&#10;\usepackage{amsmath}&#10;\pagestyle{empty}&#10;\begin{document}&#10;&#10;&#10;$| \downarrow \downarrow \rangle$&#10;&#10;\end{document}" title="IguanaTex Bitmap Display">
            <a:extLst>
              <a:ext uri="{FF2B5EF4-FFF2-40B4-BE49-F238E27FC236}">
                <a16:creationId xmlns:a16="http://schemas.microsoft.com/office/drawing/2014/main" id="{C49A80C3-2490-E90C-2E2A-4155A04E563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11" y="4471375"/>
            <a:ext cx="343914" cy="200737"/>
          </a:xfrm>
          <a:prstGeom prst="rect">
            <a:avLst/>
          </a:prstGeom>
        </p:spPr>
      </p:pic>
      <p:pic>
        <p:nvPicPr>
          <p:cNvPr id="47" name="Immagine 46" descr="\documentclass{article}&#10;\usepackage{amsmath}&#10;\pagestyle{empty}&#10;\begin{document}&#10;&#10;&#10;$| \downarrow \uparrow \rangle$&#10;&#10;\end{document}" title="IguanaTex Bitmap Display">
            <a:extLst>
              <a:ext uri="{FF2B5EF4-FFF2-40B4-BE49-F238E27FC236}">
                <a16:creationId xmlns:a16="http://schemas.microsoft.com/office/drawing/2014/main" id="{F5943026-C0BC-BA3F-9132-B9AE08B4C1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73" y="4481845"/>
            <a:ext cx="343914" cy="200737"/>
          </a:xfrm>
          <a:prstGeom prst="rect">
            <a:avLst/>
          </a:prstGeom>
        </p:spPr>
      </p:pic>
      <p:pic>
        <p:nvPicPr>
          <p:cNvPr id="51" name="Immagine 50" descr="\documentclass{article}&#10;\usepackage{amsmath}&#10;\pagestyle{empty}&#10;\begin{document}&#10;&#10;&#10;$| \uparrow \downarrow \rangle$&#10;&#10;\end{document}" title="IguanaTex Bitmap Display">
            <a:extLst>
              <a:ext uri="{FF2B5EF4-FFF2-40B4-BE49-F238E27FC236}">
                <a16:creationId xmlns:a16="http://schemas.microsoft.com/office/drawing/2014/main" id="{77D8409A-101C-184B-B985-AF37E80990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93" y="4471374"/>
            <a:ext cx="343914" cy="200737"/>
          </a:xfrm>
          <a:prstGeom prst="rect">
            <a:avLst/>
          </a:prstGeom>
        </p:spPr>
      </p:pic>
      <p:pic>
        <p:nvPicPr>
          <p:cNvPr id="53" name="Immagine 52" descr="\documentclass{article}&#10;\usepackage{amsmath}&#10;\pagestyle{empty}&#10;\begin{document}&#10;&#10;&#10;$| \uparrow \uparrow \rangle$&#10;&#10;\end{document}" title="IguanaTex Bitmap Display">
            <a:extLst>
              <a:ext uri="{FF2B5EF4-FFF2-40B4-BE49-F238E27FC236}">
                <a16:creationId xmlns:a16="http://schemas.microsoft.com/office/drawing/2014/main" id="{DDCE6DDA-4DC4-6A42-B2E8-2327E818688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913" y="4481845"/>
            <a:ext cx="343914" cy="200737"/>
          </a:xfrm>
          <a:prstGeom prst="rect">
            <a:avLst/>
          </a:prstGeom>
        </p:spPr>
      </p:pic>
      <p:sp>
        <p:nvSpPr>
          <p:cNvPr id="54" name="Ovale 53">
            <a:extLst>
              <a:ext uri="{FF2B5EF4-FFF2-40B4-BE49-F238E27FC236}">
                <a16:creationId xmlns:a16="http://schemas.microsoft.com/office/drawing/2014/main" id="{70D34C8E-F5CD-90FA-4608-443C3FD7DFDC}"/>
              </a:ext>
            </a:extLst>
          </p:cNvPr>
          <p:cNvSpPr/>
          <p:nvPr/>
        </p:nvSpPr>
        <p:spPr>
          <a:xfrm flipH="1" flipV="1">
            <a:off x="2725728" y="3558863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4C55553C-1B3C-7D05-7210-CD46B399AEA3}"/>
              </a:ext>
            </a:extLst>
          </p:cNvPr>
          <p:cNvSpPr/>
          <p:nvPr/>
        </p:nvSpPr>
        <p:spPr>
          <a:xfrm flipH="1" flipV="1">
            <a:off x="3609565" y="4220761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CAF8D992-E4E3-1BC6-C5DD-CF5C9489E8F0}"/>
              </a:ext>
            </a:extLst>
          </p:cNvPr>
          <p:cNvSpPr/>
          <p:nvPr/>
        </p:nvSpPr>
        <p:spPr>
          <a:xfrm flipH="1" flipV="1">
            <a:off x="8001048" y="3442146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33D7C86C-AB8F-C507-F9BA-59EB584A9B35}"/>
              </a:ext>
            </a:extLst>
          </p:cNvPr>
          <p:cNvSpPr/>
          <p:nvPr/>
        </p:nvSpPr>
        <p:spPr>
          <a:xfrm flipH="1" flipV="1">
            <a:off x="9820151" y="3442146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9B6A66B3-15FE-8AAD-C37E-CD2A2A3478F7}"/>
              </a:ext>
            </a:extLst>
          </p:cNvPr>
          <p:cNvSpPr/>
          <p:nvPr/>
        </p:nvSpPr>
        <p:spPr>
          <a:xfrm flipH="1" flipV="1">
            <a:off x="8608511" y="4232210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D96AE01D-890E-A4DF-F6E3-4412E28E37FB}"/>
              </a:ext>
            </a:extLst>
          </p:cNvPr>
          <p:cNvSpPr/>
          <p:nvPr/>
        </p:nvSpPr>
        <p:spPr>
          <a:xfrm flipH="1" flipV="1">
            <a:off x="9259809" y="4234304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277DBF61-9141-F710-ECE2-62F7C549C712}"/>
              </a:ext>
            </a:extLst>
          </p:cNvPr>
          <p:cNvCxnSpPr>
            <a:cxnSpLocks/>
          </p:cNvCxnSpPr>
          <p:nvPr/>
        </p:nvCxnSpPr>
        <p:spPr>
          <a:xfrm>
            <a:off x="2748588" y="4157800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7599B2A8-FE25-EC8F-E135-E26D84367602}"/>
              </a:ext>
            </a:extLst>
          </p:cNvPr>
          <p:cNvCxnSpPr>
            <a:cxnSpLocks/>
          </p:cNvCxnSpPr>
          <p:nvPr/>
        </p:nvCxnSpPr>
        <p:spPr>
          <a:xfrm>
            <a:off x="3629808" y="4155895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3289A303-4724-6965-1B22-17D9D767A8E7}"/>
              </a:ext>
            </a:extLst>
          </p:cNvPr>
          <p:cNvCxnSpPr>
            <a:cxnSpLocks/>
          </p:cNvCxnSpPr>
          <p:nvPr/>
        </p:nvCxnSpPr>
        <p:spPr>
          <a:xfrm>
            <a:off x="9843010" y="4171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E81CD09-F833-9AEA-EE77-FF533D0C65B5}"/>
              </a:ext>
            </a:extLst>
          </p:cNvPr>
          <p:cNvCxnSpPr>
            <a:cxnSpLocks/>
          </p:cNvCxnSpPr>
          <p:nvPr/>
        </p:nvCxnSpPr>
        <p:spPr>
          <a:xfrm>
            <a:off x="6096000" y="1175846"/>
            <a:ext cx="0" cy="558220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\documentclass{article}&#10;\usepackage{amsmath}&#10;\pagestyle{empty}&#10;\begin{document}&#10;&#10;&#10;$|\Psi_\theta (\sigma )|^2$&#10;&#10;\end{document}" title="IguanaTex Bitmap Display">
            <a:extLst>
              <a:ext uri="{FF2B5EF4-FFF2-40B4-BE49-F238E27FC236}">
                <a16:creationId xmlns:a16="http://schemas.microsoft.com/office/drawing/2014/main" id="{AE9D3B89-FA54-41BF-93A5-7AFFEB46860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36" y="3384426"/>
            <a:ext cx="778408" cy="246248"/>
          </a:xfrm>
          <a:prstGeom prst="rect">
            <a:avLst/>
          </a:prstGeom>
        </p:spPr>
      </p:pic>
      <p:pic>
        <p:nvPicPr>
          <p:cNvPr id="9" name="Immagine 8" descr="\documentclass{article}&#10;\usepackage{amsmath}&#10;\pagestyle{empty}&#10;\begin{document}&#10;&#10;&#10;$|\Psi_\theta (\sigma )|^2$&#10;&#10;\end{document}" title="IguanaTex Bitmap Display">
            <a:extLst>
              <a:ext uri="{FF2B5EF4-FFF2-40B4-BE49-F238E27FC236}">
                <a16:creationId xmlns:a16="http://schemas.microsoft.com/office/drawing/2014/main" id="{635F6D69-D5EA-6565-2A8E-4247300FA45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00" y="3458598"/>
            <a:ext cx="778408" cy="246248"/>
          </a:xfrm>
          <a:prstGeom prst="rect">
            <a:avLst/>
          </a:prstGeom>
        </p:spPr>
      </p:pic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AAB4E315-FFB3-52D6-BC67-A5FDCADEB44D}"/>
              </a:ext>
            </a:extLst>
          </p:cNvPr>
          <p:cNvCxnSpPr>
            <a:cxnSpLocks/>
          </p:cNvCxnSpPr>
          <p:nvPr/>
        </p:nvCxnSpPr>
        <p:spPr>
          <a:xfrm>
            <a:off x="8010127" y="4167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1F5B4D88-2CBE-F5AD-098E-43054BADDB8B}"/>
              </a:ext>
            </a:extLst>
          </p:cNvPr>
          <p:cNvCxnSpPr>
            <a:cxnSpLocks/>
          </p:cNvCxnSpPr>
          <p:nvPr/>
        </p:nvCxnSpPr>
        <p:spPr>
          <a:xfrm>
            <a:off x="8629466" y="4167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825BC54B-DF37-3D3F-F9D2-3F5DC96A46FD}"/>
              </a:ext>
            </a:extLst>
          </p:cNvPr>
          <p:cNvCxnSpPr>
            <a:cxnSpLocks/>
          </p:cNvCxnSpPr>
          <p:nvPr/>
        </p:nvCxnSpPr>
        <p:spPr>
          <a:xfrm>
            <a:off x="9282669" y="4167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80B869B1-9318-79CA-4268-903D26F1B99D}"/>
              </a:ext>
            </a:extLst>
          </p:cNvPr>
          <p:cNvGrpSpPr/>
          <p:nvPr/>
        </p:nvGrpSpPr>
        <p:grpSpPr>
          <a:xfrm>
            <a:off x="1172974" y="1944522"/>
            <a:ext cx="2087618" cy="688557"/>
            <a:chOff x="1172974" y="1997862"/>
            <a:chExt cx="2087618" cy="688557"/>
          </a:xfrm>
        </p:grpSpPr>
        <p:pic>
          <p:nvPicPr>
            <p:cNvPr id="82" name="Immagine 81" descr="\documentclass{article}&#10;\usepackage{amsmath}&#10;\usepackage{physics}&#10;\usepackage{amsfonts}&#10;\pagestyle{empty}&#10;\begin{document}&#10;&#10;&#10;$\ket*{\Psi_{\theta}} = \alpha \ket{\downarrow} + \beta\ket{\uparrow}$&#10;&#10;\end{document}" title="IguanaTex Bitmap Display">
              <a:extLst>
                <a:ext uri="{FF2B5EF4-FFF2-40B4-BE49-F238E27FC236}">
                  <a16:creationId xmlns:a16="http://schemas.microsoft.com/office/drawing/2014/main" id="{92AA0FD0-CD2B-A0E9-2C74-ABB3135331B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82" y="1997862"/>
              <a:ext cx="2061410" cy="252952"/>
            </a:xfrm>
            <a:prstGeom prst="rect">
              <a:avLst/>
            </a:prstGeom>
          </p:spPr>
        </p:pic>
        <p:pic>
          <p:nvPicPr>
            <p:cNvPr id="83" name="Immagine 82" descr="\documentclass{article}&#10;\usepackage{amsmath}&#10;\usepackage{amsfonts}&#10;\usepackage{physics}&#10;\pagestyle{empty}&#10;\begin{document}&#10;&#10;&#10;$\mathcal{H} = \sigma_y$&#10;&#10;\end{document}" title="IguanaTex Bitmap Display">
              <a:extLst>
                <a:ext uri="{FF2B5EF4-FFF2-40B4-BE49-F238E27FC236}">
                  <a16:creationId xmlns:a16="http://schemas.microsoft.com/office/drawing/2014/main" id="{DB160486-54AD-DF89-CC17-821C5B31A828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974" y="2440171"/>
              <a:ext cx="791771" cy="246248"/>
            </a:xfrm>
            <a:prstGeom prst="rect">
              <a:avLst/>
            </a:prstGeom>
          </p:spPr>
        </p:pic>
      </p:grp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93FB138A-AF45-0F1B-5369-787D6E199E00}"/>
              </a:ext>
            </a:extLst>
          </p:cNvPr>
          <p:cNvGrpSpPr/>
          <p:nvPr/>
        </p:nvGrpSpPr>
        <p:grpSpPr>
          <a:xfrm>
            <a:off x="6750967" y="1955979"/>
            <a:ext cx="4125867" cy="665642"/>
            <a:chOff x="6750967" y="1981491"/>
            <a:chExt cx="4125867" cy="665642"/>
          </a:xfrm>
        </p:grpSpPr>
        <p:pic>
          <p:nvPicPr>
            <p:cNvPr id="87" name="Immagine 86" descr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 title="IguanaTex Bitmap Display">
              <a:extLst>
                <a:ext uri="{FF2B5EF4-FFF2-40B4-BE49-F238E27FC236}">
                  <a16:creationId xmlns:a16="http://schemas.microsoft.com/office/drawing/2014/main" id="{A56D88D0-640F-0671-2EC0-BD795D8FDD95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1981491"/>
              <a:ext cx="4125867" cy="252952"/>
            </a:xfrm>
            <a:prstGeom prst="rect">
              <a:avLst/>
            </a:prstGeom>
          </p:spPr>
        </p:pic>
        <p:pic>
          <p:nvPicPr>
            <p:cNvPr id="88" name="Immagine 87" descr="\documentclass{article}&#10;\usepackage{amsmath}&#10;\usepackage{physics}&#10;\usepackage{amsfonts}&#10;\pagestyle{empty}&#10;\begin{document}&#10;&#10;&#10;$\mathcal{H}_{\mathrm{TFI}}=-J \sigma_1^z \sigma_2^z - h \sigma_1^x - h\sigma_2^x$&#10;&#10;\end{document}" title="IguanaTex Bitmap Display">
              <a:extLst>
                <a:ext uri="{FF2B5EF4-FFF2-40B4-BE49-F238E27FC236}">
                  <a16:creationId xmlns:a16="http://schemas.microsoft.com/office/drawing/2014/main" id="{C6C4F65B-44FE-061E-6277-60C80B5DCF99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2408809"/>
              <a:ext cx="3254857" cy="238324"/>
            </a:xfrm>
            <a:prstGeom prst="rect">
              <a:avLst/>
            </a:prstGeom>
          </p:spPr>
        </p:pic>
      </p:grpSp>
      <p:pic>
        <p:nvPicPr>
          <p:cNvPr id="13" name="Immagine 12" descr="\documentclass{article}&#10;\usepackage{amsmath}&#10;\usepackage{physics}&#10;\usepackage{amsfonts}&#10;\pagestyle{empty}&#10;\begin{document}&#10;&#10;&#10;$\beta = 0$&#10;&#10;\end{document}" title="IguanaTex Bitmap Display">
            <a:extLst>
              <a:ext uri="{FF2B5EF4-FFF2-40B4-BE49-F238E27FC236}">
                <a16:creationId xmlns:a16="http://schemas.microsoft.com/office/drawing/2014/main" id="{026E6D1F-F1B1-A585-A610-8F7B2D39FE6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48" y="3045866"/>
            <a:ext cx="602210" cy="227352"/>
          </a:xfrm>
          <a:prstGeom prst="rect">
            <a:avLst/>
          </a:prstGeom>
        </p:spPr>
      </p:pic>
      <p:pic>
        <p:nvPicPr>
          <p:cNvPr id="17" name="Immagine 16" descr="\documentclass{article}&#10;\usepackage{amsmath}&#10;\usepackage{physics}&#10;\usepackage{amsfonts}&#10;\pagestyle{empty}&#10;\begin{document}&#10;&#10;&#10;$\beta = 0, \gamma = 0$&#10;&#10;\end{document}" title="IguanaTex Bitmap Display">
            <a:extLst>
              <a:ext uri="{FF2B5EF4-FFF2-40B4-BE49-F238E27FC236}">
                <a16:creationId xmlns:a16="http://schemas.microsoft.com/office/drawing/2014/main" id="{A087A717-592B-8EA5-ADCF-82AFC89979B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85" y="3040380"/>
            <a:ext cx="1323277" cy="23283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1C2024-A9FC-28DD-4A9F-86EBA6157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16</a:t>
            </a:fld>
            <a:endParaRPr lang="en-US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EFB457C7-A623-DC2B-7F90-2AA96668A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6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450D9C31-F1B3-88C5-25A1-8E24D814F5FA}"/>
              </a:ext>
            </a:extLst>
          </p:cNvPr>
          <p:cNvSpPr/>
          <p:nvPr/>
        </p:nvSpPr>
        <p:spPr>
          <a:xfrm>
            <a:off x="9397029" y="5847486"/>
            <a:ext cx="2410161" cy="9326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Immagine 75" descr="\documentclass{article}&#10;\usepackage{amsmath}&#10;\usepackage{xcolor}&#10;\pagestyle{empty}&#10;\begin{document}&#10;&#10;&#10;$S^{\text{MC}} = \begin{pmatrix}&#10;1/2 &amp; 0 &amp; 0 &amp; -1/2\\&#10;0 &amp; \color{red}{0} &amp; 0 &amp; 0\\&#10;0 &amp; 0 &amp; \color{red}{0} &amp; 0\\&#10;-1/2 &amp; 0 &amp; 0 &amp; 1/2&#10;\end{pmatrix}$&#10;&#10;\end{document}" title="IguanaTex Bitmap Display">
            <a:extLst>
              <a:ext uri="{FF2B5EF4-FFF2-40B4-BE49-F238E27FC236}">
                <a16:creationId xmlns:a16="http://schemas.microsoft.com/office/drawing/2014/main" id="{59647268-F43E-EE12-362A-8316475F19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5" y="5909793"/>
            <a:ext cx="2240370" cy="808075"/>
          </a:xfrm>
          <a:prstGeom prst="roundRect">
            <a:avLst/>
          </a:prstGeom>
        </p:spPr>
      </p:pic>
      <p:cxnSp>
        <p:nvCxnSpPr>
          <p:cNvPr id="113" name="Connettore a gomito 112">
            <a:extLst>
              <a:ext uri="{FF2B5EF4-FFF2-40B4-BE49-F238E27FC236}">
                <a16:creationId xmlns:a16="http://schemas.microsoft.com/office/drawing/2014/main" id="{957173AA-B991-7D29-2440-DB6B346E956A}"/>
              </a:ext>
            </a:extLst>
          </p:cNvPr>
          <p:cNvCxnSpPr>
            <a:cxnSpLocks/>
          </p:cNvCxnSpPr>
          <p:nvPr/>
        </p:nvCxnSpPr>
        <p:spPr>
          <a:xfrm>
            <a:off x="7673550" y="3040380"/>
            <a:ext cx="2717686" cy="1216784"/>
          </a:xfrm>
          <a:prstGeom prst="bentConnector3">
            <a:avLst>
              <a:gd name="adj1" fmla="val -49"/>
            </a:avLst>
          </a:prstGeom>
          <a:ln w="38100">
            <a:solidFill>
              <a:srgbClr val="40404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Examples of bias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9E5A540-D638-2B32-2632-4744AE067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1 spin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A5C4D96-9EF1-3038-BFEE-E4F6DF81D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52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2 spins</a:t>
            </a:r>
          </a:p>
        </p:txBody>
      </p:sp>
      <p:pic>
        <p:nvPicPr>
          <p:cNvPr id="15" name="Immagine 14" descr="\documentclass{article}&#10;\usepackage{amsmath}&#10;\pagestyle{empty}&#10;\begin{document}&#10;&#10;&#10;$| \downarrow \rangle$&#10;&#10;\end{document}" title="IguanaTex Bitmap Display">
            <a:extLst>
              <a:ext uri="{FF2B5EF4-FFF2-40B4-BE49-F238E27FC236}">
                <a16:creationId xmlns:a16="http://schemas.microsoft.com/office/drawing/2014/main" id="{C87D3581-B646-748D-AFB0-98C3BD98A0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65" y="4453625"/>
            <a:ext cx="243787" cy="200737"/>
          </a:xfrm>
          <a:prstGeom prst="rect">
            <a:avLst/>
          </a:prstGeom>
        </p:spPr>
      </p:pic>
      <p:pic>
        <p:nvPicPr>
          <p:cNvPr id="19" name="Immagine 18" descr="\documentclass{article}&#10;\usepackage{amsmath}&#10;\pagestyle{empty}&#10;\begin{document}&#10;&#10;&#10;$| \uparrow \rangle$&#10;&#10;\end{document}" title="IguanaTex Bitmap Display">
            <a:extLst>
              <a:ext uri="{FF2B5EF4-FFF2-40B4-BE49-F238E27FC236}">
                <a16:creationId xmlns:a16="http://schemas.microsoft.com/office/drawing/2014/main" id="{C9B4C304-4C15-2A86-2F1F-C89F9187A2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91" y="4453624"/>
            <a:ext cx="243787" cy="200737"/>
          </a:xfrm>
          <a:prstGeom prst="rect">
            <a:avLst/>
          </a:prstGeom>
        </p:spPr>
      </p:pic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32311520-ECAE-A3A7-FC5C-7513AE1ABA88}"/>
              </a:ext>
            </a:extLst>
          </p:cNvPr>
          <p:cNvCxnSpPr>
            <a:cxnSpLocks/>
          </p:cNvCxnSpPr>
          <p:nvPr/>
        </p:nvCxnSpPr>
        <p:spPr>
          <a:xfrm>
            <a:off x="2000635" y="3040380"/>
            <a:ext cx="2349771" cy="1205146"/>
          </a:xfrm>
          <a:prstGeom prst="bentConnector3">
            <a:avLst>
              <a:gd name="adj1" fmla="val -48"/>
            </a:avLst>
          </a:prstGeom>
          <a:ln w="38100">
            <a:solidFill>
              <a:srgbClr val="40404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\documentclass{article}&#10;\usepackage{amsmath}&#10;\pagestyle{empty}&#10;\begin{document}&#10;&#10;&#10;$| \downarrow \downarrow \rangle$&#10;&#10;\end{document}" title="IguanaTex Bitmap Display">
            <a:extLst>
              <a:ext uri="{FF2B5EF4-FFF2-40B4-BE49-F238E27FC236}">
                <a16:creationId xmlns:a16="http://schemas.microsoft.com/office/drawing/2014/main" id="{C49A80C3-2490-E90C-2E2A-4155A04E56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11" y="4471375"/>
            <a:ext cx="343914" cy="200737"/>
          </a:xfrm>
          <a:prstGeom prst="rect">
            <a:avLst/>
          </a:prstGeom>
        </p:spPr>
      </p:pic>
      <p:pic>
        <p:nvPicPr>
          <p:cNvPr id="47" name="Immagine 46" descr="\documentclass{article}&#10;\usepackage{amsmath}&#10;\pagestyle{empty}&#10;\begin{document}&#10;&#10;&#10;$| \downarrow \uparrow \rangle$&#10;&#10;\end{document}" title="IguanaTex Bitmap Display">
            <a:extLst>
              <a:ext uri="{FF2B5EF4-FFF2-40B4-BE49-F238E27FC236}">
                <a16:creationId xmlns:a16="http://schemas.microsoft.com/office/drawing/2014/main" id="{F5943026-C0BC-BA3F-9132-B9AE08B4C1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73" y="4481845"/>
            <a:ext cx="343914" cy="200737"/>
          </a:xfrm>
          <a:prstGeom prst="rect">
            <a:avLst/>
          </a:prstGeom>
        </p:spPr>
      </p:pic>
      <p:pic>
        <p:nvPicPr>
          <p:cNvPr id="51" name="Immagine 50" descr="\documentclass{article}&#10;\usepackage{amsmath}&#10;\pagestyle{empty}&#10;\begin{document}&#10;&#10;&#10;$| \uparrow \downarrow \rangle$&#10;&#10;\end{document}" title="IguanaTex Bitmap Display">
            <a:extLst>
              <a:ext uri="{FF2B5EF4-FFF2-40B4-BE49-F238E27FC236}">
                <a16:creationId xmlns:a16="http://schemas.microsoft.com/office/drawing/2014/main" id="{77D8409A-101C-184B-B985-AF37E809903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93" y="4471374"/>
            <a:ext cx="343914" cy="200737"/>
          </a:xfrm>
          <a:prstGeom prst="rect">
            <a:avLst/>
          </a:prstGeom>
        </p:spPr>
      </p:pic>
      <p:pic>
        <p:nvPicPr>
          <p:cNvPr id="53" name="Immagine 52" descr="\documentclass{article}&#10;\usepackage{amsmath}&#10;\pagestyle{empty}&#10;\begin{document}&#10;&#10;&#10;$| \uparrow \uparrow \rangle$&#10;&#10;\end{document}" title="IguanaTex Bitmap Display">
            <a:extLst>
              <a:ext uri="{FF2B5EF4-FFF2-40B4-BE49-F238E27FC236}">
                <a16:creationId xmlns:a16="http://schemas.microsoft.com/office/drawing/2014/main" id="{DDCE6DDA-4DC4-6A42-B2E8-2327E818688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913" y="4481845"/>
            <a:ext cx="343914" cy="200737"/>
          </a:xfrm>
          <a:prstGeom prst="rect">
            <a:avLst/>
          </a:prstGeom>
        </p:spPr>
      </p:pic>
      <p:sp>
        <p:nvSpPr>
          <p:cNvPr id="54" name="Ovale 53">
            <a:extLst>
              <a:ext uri="{FF2B5EF4-FFF2-40B4-BE49-F238E27FC236}">
                <a16:creationId xmlns:a16="http://schemas.microsoft.com/office/drawing/2014/main" id="{70D34C8E-F5CD-90FA-4608-443C3FD7DFDC}"/>
              </a:ext>
            </a:extLst>
          </p:cNvPr>
          <p:cNvSpPr/>
          <p:nvPr/>
        </p:nvSpPr>
        <p:spPr>
          <a:xfrm flipH="1" flipV="1">
            <a:off x="2725728" y="3558863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4C55553C-1B3C-7D05-7210-CD46B399AEA3}"/>
              </a:ext>
            </a:extLst>
          </p:cNvPr>
          <p:cNvSpPr/>
          <p:nvPr/>
        </p:nvSpPr>
        <p:spPr>
          <a:xfrm flipH="1" flipV="1">
            <a:off x="3609565" y="4220761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CAF8D992-E4E3-1BC6-C5DD-CF5C9489E8F0}"/>
              </a:ext>
            </a:extLst>
          </p:cNvPr>
          <p:cNvSpPr/>
          <p:nvPr/>
        </p:nvSpPr>
        <p:spPr>
          <a:xfrm flipH="1" flipV="1">
            <a:off x="8001048" y="3442146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33D7C86C-AB8F-C507-F9BA-59EB584A9B35}"/>
              </a:ext>
            </a:extLst>
          </p:cNvPr>
          <p:cNvSpPr/>
          <p:nvPr/>
        </p:nvSpPr>
        <p:spPr>
          <a:xfrm flipH="1" flipV="1">
            <a:off x="9820151" y="3442146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9B6A66B3-15FE-8AAD-C37E-CD2A2A3478F7}"/>
              </a:ext>
            </a:extLst>
          </p:cNvPr>
          <p:cNvSpPr/>
          <p:nvPr/>
        </p:nvSpPr>
        <p:spPr>
          <a:xfrm flipH="1" flipV="1">
            <a:off x="8608511" y="4232210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D96AE01D-890E-A4DF-F6E3-4412E28E37FB}"/>
              </a:ext>
            </a:extLst>
          </p:cNvPr>
          <p:cNvSpPr/>
          <p:nvPr/>
        </p:nvSpPr>
        <p:spPr>
          <a:xfrm flipH="1" flipV="1">
            <a:off x="9259809" y="4234304"/>
            <a:ext cx="45719" cy="4571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277DBF61-9141-F710-ECE2-62F7C549C712}"/>
              </a:ext>
            </a:extLst>
          </p:cNvPr>
          <p:cNvCxnSpPr>
            <a:cxnSpLocks/>
          </p:cNvCxnSpPr>
          <p:nvPr/>
        </p:nvCxnSpPr>
        <p:spPr>
          <a:xfrm>
            <a:off x="2748588" y="4157800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7599B2A8-FE25-EC8F-E135-E26D84367602}"/>
              </a:ext>
            </a:extLst>
          </p:cNvPr>
          <p:cNvCxnSpPr>
            <a:cxnSpLocks/>
          </p:cNvCxnSpPr>
          <p:nvPr/>
        </p:nvCxnSpPr>
        <p:spPr>
          <a:xfrm>
            <a:off x="3629808" y="4155895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3289A303-4724-6965-1B22-17D9D767A8E7}"/>
              </a:ext>
            </a:extLst>
          </p:cNvPr>
          <p:cNvCxnSpPr>
            <a:cxnSpLocks/>
          </p:cNvCxnSpPr>
          <p:nvPr/>
        </p:nvCxnSpPr>
        <p:spPr>
          <a:xfrm>
            <a:off x="9843010" y="4171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E98DE35-07AB-C715-736E-09EB7C5F710D}"/>
              </a:ext>
            </a:extLst>
          </p:cNvPr>
          <p:cNvGrpSpPr/>
          <p:nvPr/>
        </p:nvGrpSpPr>
        <p:grpSpPr>
          <a:xfrm>
            <a:off x="1540717" y="4975206"/>
            <a:ext cx="3412480" cy="1423077"/>
            <a:chOff x="1564544" y="5195858"/>
            <a:chExt cx="3412480" cy="1423077"/>
          </a:xfrm>
        </p:grpSpPr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4107A68D-B454-31AF-873E-AF033D3205F2}"/>
                </a:ext>
              </a:extLst>
            </p:cNvPr>
            <p:cNvSpPr/>
            <p:nvPr/>
          </p:nvSpPr>
          <p:spPr>
            <a:xfrm>
              <a:off x="1564544" y="5195858"/>
              <a:ext cx="1194168" cy="61264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7" name="Immagine 76" descr="\documentclass{article}&#10;\usepackage{amsmath}&#10;\pagestyle{empty}&#10;\begin{document}&#10;&#10;&#10;$F = \begin{pmatrix}&#10;0\\&#10;i&#10;\end{pmatrix}$&#10;&#10;\end{document}" title="IguanaTex Bitmap Display">
              <a:extLst>
                <a:ext uri="{FF2B5EF4-FFF2-40B4-BE49-F238E27FC236}">
                  <a16:creationId xmlns:a16="http://schemas.microsoft.com/office/drawing/2014/main" id="{93F0941C-18EE-073A-A7DB-6FC7375C0A73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407" y="5255479"/>
              <a:ext cx="790442" cy="493406"/>
            </a:xfrm>
            <a:prstGeom prst="rect">
              <a:avLst/>
            </a:prstGeom>
          </p:spPr>
        </p:pic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AA6554AF-E474-72F1-DBA4-C171C603DCE7}"/>
                </a:ext>
              </a:extLst>
            </p:cNvPr>
            <p:cNvSpPr/>
            <p:nvPr/>
          </p:nvSpPr>
          <p:spPr>
            <a:xfrm>
              <a:off x="3512216" y="5195858"/>
              <a:ext cx="1464808" cy="61264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Immagine 78" descr="\documentclass{article}&#10;\usepackage{amsmath}&#10;\pagestyle{empty}&#10;\begin{document}&#10;&#10;$S = \begin{pmatrix}&#10;0 &amp; 0 \\&#10;0 &amp; 1 \\&#10;\end{pmatrix}$&#10;&#10;&#10;\end{document}" title="IguanaTex Bitmap Display">
              <a:extLst>
                <a:ext uri="{FF2B5EF4-FFF2-40B4-BE49-F238E27FC236}">
                  <a16:creationId xmlns:a16="http://schemas.microsoft.com/office/drawing/2014/main" id="{BB1E8FC4-9C78-CA44-225B-2E87DE8FF711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072" y="5255479"/>
              <a:ext cx="1073097" cy="493406"/>
            </a:xfrm>
            <a:prstGeom prst="rect">
              <a:avLst/>
            </a:prstGeom>
          </p:spPr>
        </p:pic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C297611C-52A6-1B7E-6D66-BA1A023274AD}"/>
                </a:ext>
              </a:extLst>
            </p:cNvPr>
            <p:cNvSpPr/>
            <p:nvPr/>
          </p:nvSpPr>
          <p:spPr>
            <a:xfrm>
              <a:off x="1564544" y="6010510"/>
              <a:ext cx="1194168" cy="60842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magine 5" descr="\documentclass{article}&#10;\usepackage{amsmath}&#10;\usepackage{xcolor}&#10;\pagestyle{empty}&#10;\begin{document}&#10;&#10;$F^{\text{MC}} = \begin{pmatrix}&#10;0\\&#10;\color{red} {0}&#10;\end{pmatrix}&#10;$&#10;&#10;\end{document}" title="IguanaTex Bitmap Display">
              <a:extLst>
                <a:ext uri="{FF2B5EF4-FFF2-40B4-BE49-F238E27FC236}">
                  <a16:creationId xmlns:a16="http://schemas.microsoft.com/office/drawing/2014/main" id="{2CC14480-0FEA-B423-B143-65B1E6FA9E6B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645" y="6067597"/>
              <a:ext cx="1067983" cy="494253"/>
            </a:xfrm>
            <a:prstGeom prst="rect">
              <a:avLst/>
            </a:prstGeom>
          </p:spPr>
        </p:pic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0A40092C-DD40-075E-77F2-44E944AB9B2A}"/>
                </a:ext>
              </a:extLst>
            </p:cNvPr>
            <p:cNvSpPr/>
            <p:nvPr/>
          </p:nvSpPr>
          <p:spPr>
            <a:xfrm>
              <a:off x="3495205" y="6010510"/>
              <a:ext cx="1464809" cy="60842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Immagine 49" descr="\documentclass{article}&#10;\usepackage{amsmath}&#10;\usepackage{xcolor}&#10;\pagestyle{empty}&#10;\begin{document}&#10;&#10;$S^{\text{MC}} = \begin{pmatrix}&#10;0 &amp; 0 \\&#10;0 &amp; \color{red}{0} \\&#10;\end{pmatrix}&#10;$&#10;&#10;\end{document}" title="IguanaTex Bitmap Display">
              <a:extLst>
                <a:ext uri="{FF2B5EF4-FFF2-40B4-BE49-F238E27FC236}">
                  <a16:creationId xmlns:a16="http://schemas.microsoft.com/office/drawing/2014/main" id="{27720979-4D29-0106-8464-351C58CB111B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104" y="6073470"/>
              <a:ext cx="1319010" cy="482505"/>
            </a:xfrm>
            <a:prstGeom prst="rect">
              <a:avLst/>
            </a:prstGeom>
          </p:spPr>
        </p:pic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D34E1861-3E4D-2AC5-6932-3E81E430473C}"/>
              </a:ext>
            </a:extLst>
          </p:cNvPr>
          <p:cNvSpPr/>
          <p:nvPr/>
        </p:nvSpPr>
        <p:spPr>
          <a:xfrm>
            <a:off x="7107056" y="4826526"/>
            <a:ext cx="1272540" cy="931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Immagine 101" descr="\documentclass{article}&#10;\usepackage{amsmath}&#10;\pagestyle{empty}&#10;\begin{document}&#10;&#10;&#10;$F =  \begin{pmatrix}&#10;0   \\&#10;-h\sqrt{2}  \\&#10;-h\sqrt{2}  \\&#10;0   \\&#10;\end{pmatrix}$&#10;&#10;\end{document}" title="IguanaTex Bitmap Display">
            <a:extLst>
              <a:ext uri="{FF2B5EF4-FFF2-40B4-BE49-F238E27FC236}">
                <a16:creationId xmlns:a16="http://schemas.microsoft.com/office/drawing/2014/main" id="{04298D24-A4DC-D07B-4ED8-52360E5890A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39" y="4875287"/>
            <a:ext cx="1081975" cy="834319"/>
          </a:xfrm>
          <a:prstGeom prst="round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060B200C-2100-EB8A-C2BE-88AB7503FA76}"/>
              </a:ext>
            </a:extLst>
          </p:cNvPr>
          <p:cNvSpPr/>
          <p:nvPr/>
        </p:nvSpPr>
        <p:spPr>
          <a:xfrm>
            <a:off x="7117068" y="5823046"/>
            <a:ext cx="1365199" cy="9985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Immagine 71" descr="\documentclass{article}&#10;\usepackage{amsmath}&#10;\usepackage{xcolor}&#10;\pagestyle{empty}&#10;\begin{document}&#10;&#10;&#10;$F^{\text{MC}} =  \begin{pmatrix}&#10;0   \\&#10;\color{red}{0}  \\&#10;\color{red}{0}  \\&#10;0  &#10;\end{pmatrix}$&#10;&#10;\end{document}" title="IguanaTex Bitmap Display">
            <a:extLst>
              <a:ext uri="{FF2B5EF4-FFF2-40B4-BE49-F238E27FC236}">
                <a16:creationId xmlns:a16="http://schemas.microsoft.com/office/drawing/2014/main" id="{9D518659-4EFB-20B7-B509-B297A52AD21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19" y="5869330"/>
            <a:ext cx="995716" cy="889000"/>
          </a:xfrm>
          <a:prstGeom prst="roundRect">
            <a:avLst/>
          </a:prstGeom>
        </p:spPr>
      </p:pic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E81CD09-F833-9AEA-EE77-FF533D0C65B5}"/>
              </a:ext>
            </a:extLst>
          </p:cNvPr>
          <p:cNvCxnSpPr>
            <a:cxnSpLocks/>
          </p:cNvCxnSpPr>
          <p:nvPr/>
        </p:nvCxnSpPr>
        <p:spPr>
          <a:xfrm>
            <a:off x="6096000" y="1175846"/>
            <a:ext cx="0" cy="558220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\documentclass{article}&#10;\usepackage{amsmath}&#10;\pagestyle{empty}&#10;\begin{document}&#10;&#10;&#10;$|\Psi_\theta (\sigma )|^2$&#10;&#10;\end{document}" title="IguanaTex Bitmap Display">
            <a:extLst>
              <a:ext uri="{FF2B5EF4-FFF2-40B4-BE49-F238E27FC236}">
                <a16:creationId xmlns:a16="http://schemas.microsoft.com/office/drawing/2014/main" id="{AE9D3B89-FA54-41BF-93A5-7AFFEB46860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36" y="3384426"/>
            <a:ext cx="778408" cy="246248"/>
          </a:xfrm>
          <a:prstGeom prst="rect">
            <a:avLst/>
          </a:prstGeom>
        </p:spPr>
      </p:pic>
      <p:pic>
        <p:nvPicPr>
          <p:cNvPr id="9" name="Immagine 8" descr="\documentclass{article}&#10;\usepackage{amsmath}&#10;\pagestyle{empty}&#10;\begin{document}&#10;&#10;&#10;$|\Psi_\theta (\sigma )|^2$&#10;&#10;\end{document}" title="IguanaTex Bitmap Display">
            <a:extLst>
              <a:ext uri="{FF2B5EF4-FFF2-40B4-BE49-F238E27FC236}">
                <a16:creationId xmlns:a16="http://schemas.microsoft.com/office/drawing/2014/main" id="{635F6D69-D5EA-6565-2A8E-4247300FA45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00" y="3458598"/>
            <a:ext cx="778408" cy="246248"/>
          </a:xfrm>
          <a:prstGeom prst="rect">
            <a:avLst/>
          </a:prstGeom>
        </p:spPr>
      </p:pic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AAB4E315-FFB3-52D6-BC67-A5FDCADEB44D}"/>
              </a:ext>
            </a:extLst>
          </p:cNvPr>
          <p:cNvCxnSpPr>
            <a:cxnSpLocks/>
          </p:cNvCxnSpPr>
          <p:nvPr/>
        </p:nvCxnSpPr>
        <p:spPr>
          <a:xfrm>
            <a:off x="8010127" y="4167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1F5B4D88-2CBE-F5AD-098E-43054BADDB8B}"/>
              </a:ext>
            </a:extLst>
          </p:cNvPr>
          <p:cNvCxnSpPr>
            <a:cxnSpLocks/>
          </p:cNvCxnSpPr>
          <p:nvPr/>
        </p:nvCxnSpPr>
        <p:spPr>
          <a:xfrm>
            <a:off x="8629466" y="4167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825BC54B-DF37-3D3F-F9D2-3F5DC96A46FD}"/>
              </a:ext>
            </a:extLst>
          </p:cNvPr>
          <p:cNvCxnSpPr>
            <a:cxnSpLocks/>
          </p:cNvCxnSpPr>
          <p:nvPr/>
        </p:nvCxnSpPr>
        <p:spPr>
          <a:xfrm>
            <a:off x="9282669" y="4167344"/>
            <a:ext cx="0" cy="1754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B483EAF4-62ED-9C09-C196-082C3B0E984E}"/>
              </a:ext>
            </a:extLst>
          </p:cNvPr>
          <p:cNvSpPr/>
          <p:nvPr/>
        </p:nvSpPr>
        <p:spPr>
          <a:xfrm>
            <a:off x="9397029" y="4826526"/>
            <a:ext cx="2410160" cy="931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Immagine 31" descr="\documentclass{article}&#10;\usepackage{amsmath}&#10;\pagestyle{empty}&#10;\begin{document}&#10;&#10;&#10;$S = \begin{pmatrix}&#10;1/2 &amp; 0 &amp; 0 &amp; -1/2\\&#10;0 &amp; 1 &amp; 0 &amp; 0\\&#10;0 &amp; 0 &amp; 1 &amp; 0\\&#10;-1/2 &amp; 0 &amp; 0 &amp; 1/2\\&#10;\end{pmatrix}$&#10;&#10;\end{document}" title="IguanaTex Bitmap Display">
            <a:extLst>
              <a:ext uri="{FF2B5EF4-FFF2-40B4-BE49-F238E27FC236}">
                <a16:creationId xmlns:a16="http://schemas.microsoft.com/office/drawing/2014/main" id="{E3B9018F-C7F0-3EE9-28F4-B09123A0DAE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5" y="4858412"/>
            <a:ext cx="2187133" cy="868069"/>
          </a:xfrm>
          <a:prstGeom prst="roundRect">
            <a:avLst/>
          </a:prstGeom>
        </p:spPr>
      </p:pic>
      <p:grpSp>
        <p:nvGrpSpPr>
          <p:cNvPr id="80" name="Gruppo 79">
            <a:extLst>
              <a:ext uri="{FF2B5EF4-FFF2-40B4-BE49-F238E27FC236}">
                <a16:creationId xmlns:a16="http://schemas.microsoft.com/office/drawing/2014/main" id="{80B869B1-9318-79CA-4268-903D26F1B99D}"/>
              </a:ext>
            </a:extLst>
          </p:cNvPr>
          <p:cNvGrpSpPr/>
          <p:nvPr/>
        </p:nvGrpSpPr>
        <p:grpSpPr>
          <a:xfrm>
            <a:off x="1172974" y="1944522"/>
            <a:ext cx="2087618" cy="688557"/>
            <a:chOff x="1172974" y="1997862"/>
            <a:chExt cx="2087618" cy="688557"/>
          </a:xfrm>
        </p:grpSpPr>
        <p:pic>
          <p:nvPicPr>
            <p:cNvPr id="82" name="Immagine 81" descr="\documentclass{article}&#10;\usepackage{amsmath}&#10;\usepackage{physics}&#10;\usepackage{amsfonts}&#10;\pagestyle{empty}&#10;\begin{document}&#10;&#10;&#10;$\ket*{\Psi_{\theta}} = \alpha \ket{\downarrow} + \beta\ket{\uparrow}$&#10;&#10;\end{document}" title="IguanaTex Bitmap Display">
              <a:extLst>
                <a:ext uri="{FF2B5EF4-FFF2-40B4-BE49-F238E27FC236}">
                  <a16:creationId xmlns:a16="http://schemas.microsoft.com/office/drawing/2014/main" id="{92AA0FD0-CD2B-A0E9-2C74-ABB3135331B2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82" y="1997862"/>
              <a:ext cx="2061410" cy="252952"/>
            </a:xfrm>
            <a:prstGeom prst="rect">
              <a:avLst/>
            </a:prstGeom>
          </p:spPr>
        </p:pic>
        <p:pic>
          <p:nvPicPr>
            <p:cNvPr id="83" name="Immagine 82" descr="\documentclass{article}&#10;\usepackage{amsmath}&#10;\usepackage{amsfonts}&#10;\usepackage{physics}&#10;\pagestyle{empty}&#10;\begin{document}&#10;&#10;&#10;$\mathcal{H} = \sigma_y$&#10;&#10;\end{document}" title="IguanaTex Bitmap Display">
              <a:extLst>
                <a:ext uri="{FF2B5EF4-FFF2-40B4-BE49-F238E27FC236}">
                  <a16:creationId xmlns:a16="http://schemas.microsoft.com/office/drawing/2014/main" id="{DB160486-54AD-DF89-CC17-821C5B31A828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974" y="2440171"/>
              <a:ext cx="791771" cy="246248"/>
            </a:xfrm>
            <a:prstGeom prst="rect">
              <a:avLst/>
            </a:prstGeom>
          </p:spPr>
        </p:pic>
      </p:grp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93FB138A-AF45-0F1B-5369-787D6E199E00}"/>
              </a:ext>
            </a:extLst>
          </p:cNvPr>
          <p:cNvGrpSpPr/>
          <p:nvPr/>
        </p:nvGrpSpPr>
        <p:grpSpPr>
          <a:xfrm>
            <a:off x="6750967" y="1955979"/>
            <a:ext cx="4125867" cy="665642"/>
            <a:chOff x="6750967" y="1981491"/>
            <a:chExt cx="4125867" cy="665642"/>
          </a:xfrm>
        </p:grpSpPr>
        <p:pic>
          <p:nvPicPr>
            <p:cNvPr id="87" name="Immagine 86" descr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 title="IguanaTex Bitmap Display">
              <a:extLst>
                <a:ext uri="{FF2B5EF4-FFF2-40B4-BE49-F238E27FC236}">
                  <a16:creationId xmlns:a16="http://schemas.microsoft.com/office/drawing/2014/main" id="{A56D88D0-640F-0671-2EC0-BD795D8FDD95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1981491"/>
              <a:ext cx="4125867" cy="252952"/>
            </a:xfrm>
            <a:prstGeom prst="rect">
              <a:avLst/>
            </a:prstGeom>
          </p:spPr>
        </p:pic>
        <p:pic>
          <p:nvPicPr>
            <p:cNvPr id="88" name="Immagine 87" descr="\documentclass{article}&#10;\usepackage{amsmath}&#10;\usepackage{physics}&#10;\usepackage{amsfonts}&#10;\pagestyle{empty}&#10;\begin{document}&#10;&#10;&#10;$\mathcal{H}_{\mathrm{TFI}}=-J \sigma_1^z \sigma_2^z - h \sigma_1^x - h\sigma_2^x$&#10;&#10;\end{document}" title="IguanaTex Bitmap Display">
              <a:extLst>
                <a:ext uri="{FF2B5EF4-FFF2-40B4-BE49-F238E27FC236}">
                  <a16:creationId xmlns:a16="http://schemas.microsoft.com/office/drawing/2014/main" id="{C6C4F65B-44FE-061E-6277-60C80B5DCF99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2408809"/>
              <a:ext cx="3254857" cy="238324"/>
            </a:xfrm>
            <a:prstGeom prst="rect">
              <a:avLst/>
            </a:prstGeom>
          </p:spPr>
        </p:pic>
      </p:grpSp>
      <p:pic>
        <p:nvPicPr>
          <p:cNvPr id="3" name="Immagine 2" descr="\documentclass{article}&#10;\usepackage{amsmath}&#10;\usepackage{physics}&#10;\usepackage{amsfonts}&#10;\pagestyle{empty}&#10;\begin{document}&#10;&#10;&#10;$\beta = 0$&#10;&#10;\end{document}" title="IguanaTex Bitmap Display">
            <a:extLst>
              <a:ext uri="{FF2B5EF4-FFF2-40B4-BE49-F238E27FC236}">
                <a16:creationId xmlns:a16="http://schemas.microsoft.com/office/drawing/2014/main" id="{02E65E5C-68D6-4A43-998F-EB03351C2D4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48" y="3045866"/>
            <a:ext cx="602210" cy="227352"/>
          </a:xfrm>
          <a:prstGeom prst="rect">
            <a:avLst/>
          </a:prstGeom>
        </p:spPr>
      </p:pic>
      <p:pic>
        <p:nvPicPr>
          <p:cNvPr id="10" name="Immagine 9" descr="\documentclass{article}&#10;\usepackage{amsmath}&#10;\usepackage{physics}&#10;\usepackage{amsfonts}&#10;\pagestyle{empty}&#10;\begin{document}&#10;&#10;&#10;$\beta = 0, \gamma = 0$&#10;&#10;\end{document}" title="IguanaTex Bitmap Display">
            <a:extLst>
              <a:ext uri="{FF2B5EF4-FFF2-40B4-BE49-F238E27FC236}">
                <a16:creationId xmlns:a16="http://schemas.microsoft.com/office/drawing/2014/main" id="{4297A0B4-33C1-D5C6-1874-5406A0DC133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85" y="3040380"/>
            <a:ext cx="1323277" cy="232838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C8A684E-BBC8-909E-14B3-7C2231CF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17</a:t>
            </a:fld>
            <a:endParaRPr lang="en-US"/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3E685FF0-16FE-3243-E8EF-57D44CD6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Examples of bias</a:t>
            </a:r>
          </a:p>
        </p:txBody>
      </p: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E81CD09-F833-9AEA-EE77-FF533D0C65B5}"/>
              </a:ext>
            </a:extLst>
          </p:cNvPr>
          <p:cNvCxnSpPr>
            <a:cxnSpLocks/>
          </p:cNvCxnSpPr>
          <p:nvPr/>
        </p:nvCxnSpPr>
        <p:spPr>
          <a:xfrm>
            <a:off x="6096000" y="1175846"/>
            <a:ext cx="0" cy="558220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54D959AA-B62A-8FB6-F395-E5DBF9CF7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0" y="2888211"/>
            <a:ext cx="3906256" cy="3189915"/>
          </a:xfrm>
          <a:prstGeom prst="rect">
            <a:avLst/>
          </a:prstGeom>
        </p:spPr>
      </p:pic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057C12D-D744-A11B-99AE-754A633E83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96" y="2885511"/>
            <a:ext cx="4070408" cy="3195315"/>
          </a:xfrm>
          <a:prstGeom prst="rect">
            <a:avLst/>
          </a:prstGeom>
        </p:spPr>
      </p:pic>
      <p:pic>
        <p:nvPicPr>
          <p:cNvPr id="17" name="Immagine 16" descr="\documentclass{article}&#10;\usepackage{amsmath}&#10;\usepackage{physics}&#10;\usepackage{amsfonts}&#10;\pagestyle{empty}&#10;\begin{document}&#10;&#10;&#10;$\ket{\downarrow}$&#10;&#10;\end{document}" title="IguanaTex Bitmap Display">
            <a:extLst>
              <a:ext uri="{FF2B5EF4-FFF2-40B4-BE49-F238E27FC236}">
                <a16:creationId xmlns:a16="http://schemas.microsoft.com/office/drawing/2014/main" id="{CDA9B574-5E21-8E61-0A6D-0FFE647982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00" y="5102394"/>
            <a:ext cx="207668" cy="221548"/>
          </a:xfrm>
          <a:prstGeom prst="rect">
            <a:avLst/>
          </a:prstGeom>
        </p:spPr>
      </p:pic>
      <p:pic>
        <p:nvPicPr>
          <p:cNvPr id="21" name="Immagine 20" descr="\documentclass{article}&#10;\usepackage{amsmath}&#10;\usepackage{physics}&#10;\usepackage{amsfonts}&#10;\pagestyle{empty}&#10;\begin{document}&#10;&#10;&#10;$\ket{\text{GHZ}}$&#10;&#10;\end{document}" title="IguanaTex Bitmap Display">
            <a:extLst>
              <a:ext uri="{FF2B5EF4-FFF2-40B4-BE49-F238E27FC236}">
                <a16:creationId xmlns:a16="http://schemas.microsoft.com/office/drawing/2014/main" id="{907E1EEC-5534-30BF-43CF-8AEC524B63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417" y="2914393"/>
            <a:ext cx="439014" cy="169954"/>
          </a:xfrm>
          <a:prstGeom prst="rect">
            <a:avLst/>
          </a:prstGeom>
        </p:spPr>
      </p:pic>
      <p:pic>
        <p:nvPicPr>
          <p:cNvPr id="22" name="Immagine 21" descr="\documentclass{article}&#10;\usepackage{amsmath}&#10;\pagestyle{empty}&#10;\begin{document}&#10;&#10;$F^{\text{MC}} = \begin{pmatrix}&#10;0\\&#10;0&#10;\end{pmatrix}&#10;$&#10;&#10;\end{document}" title="IguanaTex Bitmap Display">
            <a:extLst>
              <a:ext uri="{FF2B5EF4-FFF2-40B4-BE49-F238E27FC236}">
                <a16:creationId xmlns:a16="http://schemas.microsoft.com/office/drawing/2014/main" id="{A84557BE-ECA7-6159-3ACC-68244DA5B2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56" y="6125158"/>
            <a:ext cx="1067983" cy="494253"/>
          </a:xfrm>
          <a:prstGeom prst="rect">
            <a:avLst/>
          </a:prstGeom>
        </p:spPr>
      </p:pic>
      <p:pic>
        <p:nvPicPr>
          <p:cNvPr id="23" name="Immagine 22" descr="\documentclass{article}&#10;\usepackage{amsmath}&#10;\pagestyle{empty}&#10;\begin{document}&#10;&#10;&#10;$F^{\text{MC}} =  \begin{pmatrix}&#10;0   \\&#10;0  \\&#10;0  \\&#10;0  &#10;\end{pmatrix}$&#10;&#10;\end{document}" title="IguanaTex Bitmap Display">
            <a:extLst>
              <a:ext uri="{FF2B5EF4-FFF2-40B4-BE49-F238E27FC236}">
                <a16:creationId xmlns:a16="http://schemas.microsoft.com/office/drawing/2014/main" id="{E4B2A7B7-5007-C1F3-FE27-2D875A24EE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78" y="3096813"/>
            <a:ext cx="995716" cy="889000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9520D3F-C2CA-4BAE-0B4F-D3752BB32B92}"/>
              </a:ext>
            </a:extLst>
          </p:cNvPr>
          <p:cNvCxnSpPr>
            <a:cxnSpLocks/>
          </p:cNvCxnSpPr>
          <p:nvPr/>
        </p:nvCxnSpPr>
        <p:spPr>
          <a:xfrm>
            <a:off x="2877368" y="5707928"/>
            <a:ext cx="0" cy="4699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28731093-D7FE-8026-3047-DCF8D6D0BD48}"/>
              </a:ext>
            </a:extLst>
          </p:cNvPr>
          <p:cNvCxnSpPr>
            <a:cxnSpLocks/>
          </p:cNvCxnSpPr>
          <p:nvPr/>
        </p:nvCxnSpPr>
        <p:spPr>
          <a:xfrm flipH="1">
            <a:off x="7329915" y="3449505"/>
            <a:ext cx="35900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id="{2A30AAE1-6610-8660-A6C5-3C4D82D7B165}"/>
              </a:ext>
            </a:extLst>
          </p:cNvPr>
          <p:cNvSpPr/>
          <p:nvPr/>
        </p:nvSpPr>
        <p:spPr>
          <a:xfrm>
            <a:off x="2746304" y="5388209"/>
            <a:ext cx="286512" cy="2865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3CAFC459-AEDA-0CC3-6FE6-8783C1A06207}"/>
              </a:ext>
            </a:extLst>
          </p:cNvPr>
          <p:cNvSpPr/>
          <p:nvPr/>
        </p:nvSpPr>
        <p:spPr>
          <a:xfrm>
            <a:off x="7761235" y="3221715"/>
            <a:ext cx="286512" cy="2865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1 spin</a:t>
            </a:r>
          </a:p>
        </p:txBody>
      </p:sp>
      <p:sp>
        <p:nvSpPr>
          <p:cNvPr id="38" name="Segnaposto contenuto 7">
            <a:extLst>
              <a:ext uri="{FF2B5EF4-FFF2-40B4-BE49-F238E27FC236}">
                <a16:creationId xmlns:a16="http://schemas.microsoft.com/office/drawing/2014/main" id="{0D186924-6C3A-F302-FDB2-29B959AAB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520" y="1297372"/>
            <a:ext cx="5181600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2 spins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83FA4B13-5A71-A3E2-5627-FCDA1E6C1DBA}"/>
              </a:ext>
            </a:extLst>
          </p:cNvPr>
          <p:cNvGrpSpPr/>
          <p:nvPr/>
        </p:nvGrpSpPr>
        <p:grpSpPr>
          <a:xfrm>
            <a:off x="1172974" y="1944522"/>
            <a:ext cx="2087618" cy="688557"/>
            <a:chOff x="1172974" y="1997862"/>
            <a:chExt cx="2087618" cy="688557"/>
          </a:xfrm>
        </p:grpSpPr>
        <p:pic>
          <p:nvPicPr>
            <p:cNvPr id="25" name="Immagine 24" descr="\documentclass{article}&#10;\usepackage{amsmath}&#10;\usepackage{physics}&#10;\usepackage{amsfonts}&#10;\pagestyle{empty}&#10;\begin{document}&#10;&#10;&#10;$\ket*{\Psi_{\theta}} = \alpha \ket{\downarrow} + \beta\ket{\uparrow}$&#10;&#10;\end{document}" title="IguanaTex Bitmap Display">
              <a:extLst>
                <a:ext uri="{FF2B5EF4-FFF2-40B4-BE49-F238E27FC236}">
                  <a16:creationId xmlns:a16="http://schemas.microsoft.com/office/drawing/2014/main" id="{05A9CD16-F0BF-021E-220E-9E7C8D7108B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82" y="1997862"/>
              <a:ext cx="2061410" cy="252952"/>
            </a:xfrm>
            <a:prstGeom prst="rect">
              <a:avLst/>
            </a:prstGeom>
          </p:spPr>
        </p:pic>
        <p:pic>
          <p:nvPicPr>
            <p:cNvPr id="26" name="Immagine 25" descr="\documentclass{article}&#10;\usepackage{amsmath}&#10;\usepackage{amsfonts}&#10;\usepackage{physics}&#10;\pagestyle{empty}&#10;\begin{document}&#10;&#10;&#10;$\mathcal{H} = \sigma_y$&#10;&#10;\end{document}" title="IguanaTex Bitmap Display">
              <a:extLst>
                <a:ext uri="{FF2B5EF4-FFF2-40B4-BE49-F238E27FC236}">
                  <a16:creationId xmlns:a16="http://schemas.microsoft.com/office/drawing/2014/main" id="{D3B63A96-2200-2C53-FF1D-5D077AEAF9E8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974" y="2440171"/>
              <a:ext cx="791771" cy="246248"/>
            </a:xfrm>
            <a:prstGeom prst="rect">
              <a:avLst/>
            </a:prstGeom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D5414C1-4592-2E23-7854-8B5F35AB7771}"/>
              </a:ext>
            </a:extLst>
          </p:cNvPr>
          <p:cNvGrpSpPr/>
          <p:nvPr/>
        </p:nvGrpSpPr>
        <p:grpSpPr>
          <a:xfrm>
            <a:off x="6750967" y="1955979"/>
            <a:ext cx="4125867" cy="665642"/>
            <a:chOff x="6750967" y="1981491"/>
            <a:chExt cx="4125867" cy="665642"/>
          </a:xfrm>
        </p:grpSpPr>
        <p:pic>
          <p:nvPicPr>
            <p:cNvPr id="31" name="Immagine 30" descr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 title="IguanaTex Bitmap Display">
              <a:extLst>
                <a:ext uri="{FF2B5EF4-FFF2-40B4-BE49-F238E27FC236}">
                  <a16:creationId xmlns:a16="http://schemas.microsoft.com/office/drawing/2014/main" id="{DCE340B3-CA3D-F049-431E-B2AF9BD39D3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1981491"/>
              <a:ext cx="4125867" cy="252952"/>
            </a:xfrm>
            <a:prstGeom prst="rect">
              <a:avLst/>
            </a:prstGeom>
          </p:spPr>
        </p:pic>
        <p:pic>
          <p:nvPicPr>
            <p:cNvPr id="32" name="Immagine 31" descr="\documentclass{article}&#10;\usepackage{amsmath}&#10;\usepackage{physics}&#10;\usepackage{amsfonts}&#10;\pagestyle{empty}&#10;\begin{document}&#10;&#10;&#10;$\mathcal{H}_{\mathrm{TFI}}=-J \sigma_1^z \sigma_2^z - h \sigma_1^x - h\sigma_2^x$&#10;&#10;\end{document}" title="IguanaTex Bitmap Display">
              <a:extLst>
                <a:ext uri="{FF2B5EF4-FFF2-40B4-BE49-F238E27FC236}">
                  <a16:creationId xmlns:a16="http://schemas.microsoft.com/office/drawing/2014/main" id="{B6939ABC-D5A8-0716-8199-7B856631B4A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967" y="2408809"/>
              <a:ext cx="3254857" cy="238324"/>
            </a:xfrm>
            <a:prstGeom prst="rect">
              <a:avLst/>
            </a:prstGeom>
          </p:spPr>
        </p:pic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792C18-FFE0-2694-B282-B0114856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18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EA9C1DC-BC0C-7FF6-8CF8-14DF1AC4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3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SNR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6" y="543902"/>
            <a:ext cx="719293" cy="379302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729AAFA7-8041-FE9E-545C-80AD9D83BCB3}"/>
              </a:ext>
            </a:extLst>
          </p:cNvPr>
          <p:cNvSpPr txBox="1"/>
          <p:nvPr/>
        </p:nvSpPr>
        <p:spPr>
          <a:xfrm>
            <a:off x="683794" y="1605900"/>
            <a:ext cx="10809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usually does not encode nodes, but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approximate zeros</a:t>
            </a:r>
          </a:p>
        </p:txBody>
      </p:sp>
      <p:pic>
        <p:nvPicPr>
          <p:cNvPr id="5" name="Immagine 4" descr="\documentclass{article}&#10;\usepackage{amsmath}&#10;\pagestyle{empty}&#10;\begin{document}&#10;&#10;$|\Psi_{\theta} \rangle$&#10;&#10;&#10;&#10;\end{document}" title="IguanaTex Bitmap Display">
            <a:extLst>
              <a:ext uri="{FF2B5EF4-FFF2-40B4-BE49-F238E27FC236}">
                <a16:creationId xmlns:a16="http://schemas.microsoft.com/office/drawing/2014/main" id="{5E3D5E71-5625-BA7F-6C14-BBB7E0F079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5665"/>
            <a:ext cx="519175" cy="311355"/>
          </a:xfrm>
          <a:prstGeom prst="rect">
            <a:avLst/>
          </a:prstGeom>
        </p:spPr>
      </p:pic>
      <p:pic>
        <p:nvPicPr>
          <p:cNvPr id="8" name="Immagine 7" descr="\documentclass{article}&#10;\usepackage{amsmath}&#10;\pagestyle{empty}&#10;\begin{document}&#10;&#10;$b_F, b_S =0$&#10;&#10;&#10;\end{document}" title="IguanaTex Bitmap Display">
            <a:extLst>
              <a:ext uri="{FF2B5EF4-FFF2-40B4-BE49-F238E27FC236}">
                <a16:creationId xmlns:a16="http://schemas.microsoft.com/office/drawing/2014/main" id="{AD3D18EC-B652-A2E4-C4CF-DF26B9CF48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56" y="1694351"/>
            <a:ext cx="1392492" cy="28772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C256A65-7B30-6112-E41C-E36CFCCA7635}"/>
              </a:ext>
            </a:extLst>
          </p:cNvPr>
          <p:cNvCxnSpPr>
            <a:cxnSpLocks/>
          </p:cNvCxnSpPr>
          <p:nvPr/>
        </p:nvCxnSpPr>
        <p:spPr>
          <a:xfrm>
            <a:off x="8121917" y="1850028"/>
            <a:ext cx="61206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B6C5DA-75A5-0A24-DED6-97EBB44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19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4026126-E458-CFDC-6A9A-DC23B354F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6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362"/>
            <a:ext cx="10515600" cy="4908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Numerical challenges in variational Monte Carlo methods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 problem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Signal to noise ratio analysis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D31821-16ED-5076-DA7F-DDEE1613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9B73F6-40F1-B747-848C-21C50D4B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74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CB4C1FD-185F-DB34-B2DC-61E2B0CC8B35}"/>
              </a:ext>
            </a:extLst>
          </p:cNvPr>
          <p:cNvSpPr/>
          <p:nvPr/>
        </p:nvSpPr>
        <p:spPr>
          <a:xfrm>
            <a:off x="7973194" y="3606834"/>
            <a:ext cx="1907458" cy="6285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9175F3F-9D6B-FF3E-CC60-9DA78D4FA3A7}"/>
              </a:ext>
            </a:extLst>
          </p:cNvPr>
          <p:cNvSpPr/>
          <p:nvPr/>
        </p:nvSpPr>
        <p:spPr>
          <a:xfrm>
            <a:off x="7973961" y="2800412"/>
            <a:ext cx="1907458" cy="6285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SNR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6" y="543902"/>
            <a:ext cx="719293" cy="379302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729AAFA7-8041-FE9E-545C-80AD9D83BCB3}"/>
              </a:ext>
            </a:extLst>
          </p:cNvPr>
          <p:cNvSpPr txBox="1"/>
          <p:nvPr/>
        </p:nvSpPr>
        <p:spPr>
          <a:xfrm>
            <a:off x="683794" y="1605900"/>
            <a:ext cx="10809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usually does not encode nodes, but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approximate zeros</a:t>
            </a:r>
          </a:p>
        </p:txBody>
      </p:sp>
      <p:pic>
        <p:nvPicPr>
          <p:cNvPr id="5" name="Immagine 4" descr="\documentclass{article}&#10;\usepackage{amsmath}&#10;\pagestyle{empty}&#10;\begin{document}&#10;&#10;$|\Psi_{\theta} \rangle$&#10;&#10;&#10;&#10;\end{document}" title="IguanaTex Bitmap Display">
            <a:extLst>
              <a:ext uri="{FF2B5EF4-FFF2-40B4-BE49-F238E27FC236}">
                <a16:creationId xmlns:a16="http://schemas.microsoft.com/office/drawing/2014/main" id="{5E3D5E71-5625-BA7F-6C14-BBB7E0F079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5665"/>
            <a:ext cx="519175" cy="311355"/>
          </a:xfrm>
          <a:prstGeom prst="rect">
            <a:avLst/>
          </a:prstGeom>
        </p:spPr>
      </p:pic>
      <p:pic>
        <p:nvPicPr>
          <p:cNvPr id="8" name="Immagine 7" descr="\documentclass{article}&#10;\usepackage{amsmath}&#10;\pagestyle{empty}&#10;\begin{document}&#10;&#10;$b_F, b_S =0$&#10;&#10;&#10;\end{document}" title="IguanaTex Bitmap Display">
            <a:extLst>
              <a:ext uri="{FF2B5EF4-FFF2-40B4-BE49-F238E27FC236}">
                <a16:creationId xmlns:a16="http://schemas.microsoft.com/office/drawing/2014/main" id="{AD3D18EC-B652-A2E4-C4CF-DF26B9CF48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56" y="1694351"/>
            <a:ext cx="1392492" cy="28772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C256A65-7B30-6112-E41C-E36CFCCA7635}"/>
              </a:ext>
            </a:extLst>
          </p:cNvPr>
          <p:cNvCxnSpPr>
            <a:cxnSpLocks/>
          </p:cNvCxnSpPr>
          <p:nvPr/>
        </p:nvCxnSpPr>
        <p:spPr>
          <a:xfrm>
            <a:off x="8121917" y="1850028"/>
            <a:ext cx="61206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293829-F999-FE93-07D8-26E4921B2C03}"/>
              </a:ext>
            </a:extLst>
          </p:cNvPr>
          <p:cNvSpPr txBox="1"/>
          <p:nvPr/>
        </p:nvSpPr>
        <p:spPr>
          <a:xfrm>
            <a:off x="1062406" y="3257273"/>
            <a:ext cx="1038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IF</a:t>
            </a:r>
          </a:p>
        </p:txBody>
      </p:sp>
      <p:pic>
        <p:nvPicPr>
          <p:cNvPr id="86" name="Immagine 85" descr="\documentclass{article}&#10;\usepackage{amsmath}&#10;\usepackage{amsfonts}&#10;\usepackage{physics}&#10;\pagestyle{empty}&#10;\begin{document}&#10;&#10;&#10;$\text{Var}_{\Pi}[F_k^{\text{MC}}] \gg 1$&#10;&#10;\end{document}" title="IguanaTex Bitmap Display">
            <a:extLst>
              <a:ext uri="{FF2B5EF4-FFF2-40B4-BE49-F238E27FC236}">
                <a16:creationId xmlns:a16="http://schemas.microsoft.com/office/drawing/2014/main" id="{0F0CE35B-B481-C4C7-52D7-F2B19671CD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24" y="2967750"/>
            <a:ext cx="1727999" cy="289523"/>
          </a:xfrm>
          <a:prstGeom prst="rect">
            <a:avLst/>
          </a:prstGeom>
        </p:spPr>
      </p:pic>
      <p:pic>
        <p:nvPicPr>
          <p:cNvPr id="88" name="Immagine 87" descr="\documentclass{article}&#10;\usepackage{amsmath}&#10;\usepackage{amsfonts}&#10;\usepackage{physics}&#10;\pagestyle{empty}&#10;\begin{document}&#10;&#10;&#10;$\text{Var}_{\Pi}[S_{k k^\prime}^{\text{MC}}] \gg 1$&#10;&#10;\end{document}" title="IguanaTex Bitmap Display">
            <a:extLst>
              <a:ext uri="{FF2B5EF4-FFF2-40B4-BE49-F238E27FC236}">
                <a16:creationId xmlns:a16="http://schemas.microsoft.com/office/drawing/2014/main" id="{E1EE5C37-715C-F531-AF91-A04DE179AF2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24" y="3784413"/>
            <a:ext cx="1699961" cy="289523"/>
          </a:xfrm>
          <a:prstGeom prst="rect">
            <a:avLst/>
          </a:prstGeom>
        </p:spPr>
      </p:pic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948E42FB-E7E5-0F03-09CF-45395131E087}"/>
              </a:ext>
            </a:extLst>
          </p:cNvPr>
          <p:cNvCxnSpPr>
            <a:cxnSpLocks/>
          </p:cNvCxnSpPr>
          <p:nvPr/>
        </p:nvCxnSpPr>
        <p:spPr>
          <a:xfrm>
            <a:off x="6803921" y="3917464"/>
            <a:ext cx="8182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A2F55DC-EF37-975A-C7F9-2ED429D1540D}"/>
              </a:ext>
            </a:extLst>
          </p:cNvPr>
          <p:cNvCxnSpPr>
            <a:cxnSpLocks/>
          </p:cNvCxnSpPr>
          <p:nvPr/>
        </p:nvCxnSpPr>
        <p:spPr>
          <a:xfrm>
            <a:off x="6803921" y="3112511"/>
            <a:ext cx="8182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 descr="Immagine che contiene linea, Carattere, Diagramma, diagramma&#10;&#10;Descrizione generata automaticamente">
            <a:extLst>
              <a:ext uri="{FF2B5EF4-FFF2-40B4-BE49-F238E27FC236}">
                <a16:creationId xmlns:a16="http://schemas.microsoft.com/office/drawing/2014/main" id="{56FF4CAC-C2B0-CF98-D76D-36356EFE3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26" y="2275334"/>
            <a:ext cx="4227464" cy="2657432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A3632B86-3A9E-B588-8D94-6FB87561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20</a:t>
            </a:fld>
            <a:endParaRPr lang="en-US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5CD627A5-2D32-780B-5A5C-14956B8A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9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CB4C1FD-185F-DB34-B2DC-61E2B0CC8B35}"/>
              </a:ext>
            </a:extLst>
          </p:cNvPr>
          <p:cNvSpPr/>
          <p:nvPr/>
        </p:nvSpPr>
        <p:spPr>
          <a:xfrm>
            <a:off x="7973194" y="3606834"/>
            <a:ext cx="1907458" cy="6285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9175F3F-9D6B-FF3E-CC60-9DA78D4FA3A7}"/>
              </a:ext>
            </a:extLst>
          </p:cNvPr>
          <p:cNvSpPr/>
          <p:nvPr/>
        </p:nvSpPr>
        <p:spPr>
          <a:xfrm>
            <a:off x="7973961" y="2800412"/>
            <a:ext cx="1907458" cy="6285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SNR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6" y="543902"/>
            <a:ext cx="719293" cy="379302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729AAFA7-8041-FE9E-545C-80AD9D83BCB3}"/>
              </a:ext>
            </a:extLst>
          </p:cNvPr>
          <p:cNvSpPr txBox="1"/>
          <p:nvPr/>
        </p:nvSpPr>
        <p:spPr>
          <a:xfrm>
            <a:off x="683794" y="1605900"/>
            <a:ext cx="10809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usually does not encode nodes, but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approximate zeros</a:t>
            </a:r>
          </a:p>
        </p:txBody>
      </p:sp>
      <p:pic>
        <p:nvPicPr>
          <p:cNvPr id="5" name="Immagine 4" descr="\documentclass{article}&#10;\usepackage{amsmath}&#10;\pagestyle{empty}&#10;\begin{document}&#10;&#10;$|\Psi_{\theta} \rangle$&#10;&#10;&#10;&#10;\end{document}" title="IguanaTex Bitmap Display">
            <a:extLst>
              <a:ext uri="{FF2B5EF4-FFF2-40B4-BE49-F238E27FC236}">
                <a16:creationId xmlns:a16="http://schemas.microsoft.com/office/drawing/2014/main" id="{5E3D5E71-5625-BA7F-6C14-BBB7E0F079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5665"/>
            <a:ext cx="519175" cy="311355"/>
          </a:xfrm>
          <a:prstGeom prst="rect">
            <a:avLst/>
          </a:prstGeom>
        </p:spPr>
      </p:pic>
      <p:pic>
        <p:nvPicPr>
          <p:cNvPr id="8" name="Immagine 7" descr="\documentclass{article}&#10;\usepackage{amsmath}&#10;\pagestyle{empty}&#10;\begin{document}&#10;&#10;$b_F, b_S =0$&#10;&#10;&#10;\end{document}" title="IguanaTex Bitmap Display">
            <a:extLst>
              <a:ext uri="{FF2B5EF4-FFF2-40B4-BE49-F238E27FC236}">
                <a16:creationId xmlns:a16="http://schemas.microsoft.com/office/drawing/2014/main" id="{AD3D18EC-B652-A2E4-C4CF-DF26B9CF48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56" y="1694351"/>
            <a:ext cx="1392492" cy="28772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C256A65-7B30-6112-E41C-E36CFCCA7635}"/>
              </a:ext>
            </a:extLst>
          </p:cNvPr>
          <p:cNvCxnSpPr>
            <a:cxnSpLocks/>
          </p:cNvCxnSpPr>
          <p:nvPr/>
        </p:nvCxnSpPr>
        <p:spPr>
          <a:xfrm>
            <a:off x="8121917" y="1850028"/>
            <a:ext cx="61206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293829-F999-FE93-07D8-26E4921B2C03}"/>
              </a:ext>
            </a:extLst>
          </p:cNvPr>
          <p:cNvSpPr txBox="1"/>
          <p:nvPr/>
        </p:nvSpPr>
        <p:spPr>
          <a:xfrm>
            <a:off x="1062406" y="3257273"/>
            <a:ext cx="1038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IF</a:t>
            </a:r>
          </a:p>
        </p:txBody>
      </p:sp>
      <p:pic>
        <p:nvPicPr>
          <p:cNvPr id="86" name="Immagine 85" descr="\documentclass{article}&#10;\usepackage{amsmath}&#10;\usepackage{amsfonts}&#10;\usepackage{physics}&#10;\pagestyle{empty}&#10;\begin{document}&#10;&#10;&#10;$\text{Var}_{\Pi}[F_k^{\text{MC}}] \gg 1$&#10;&#10;\end{document}" title="IguanaTex Bitmap Display">
            <a:extLst>
              <a:ext uri="{FF2B5EF4-FFF2-40B4-BE49-F238E27FC236}">
                <a16:creationId xmlns:a16="http://schemas.microsoft.com/office/drawing/2014/main" id="{0F0CE35B-B481-C4C7-52D7-F2B19671CD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24" y="2967750"/>
            <a:ext cx="1727999" cy="289523"/>
          </a:xfrm>
          <a:prstGeom prst="rect">
            <a:avLst/>
          </a:prstGeom>
        </p:spPr>
      </p:pic>
      <p:pic>
        <p:nvPicPr>
          <p:cNvPr id="88" name="Immagine 87" descr="\documentclass{article}&#10;\usepackage{amsmath}&#10;\usepackage{amsfonts}&#10;\usepackage{physics}&#10;\pagestyle{empty}&#10;\begin{document}&#10;&#10;&#10;$\text{Var}_{\Pi}[S_{k k^\prime}^{\text{MC}}] \gg 1$&#10;&#10;\end{document}" title="IguanaTex Bitmap Display">
            <a:extLst>
              <a:ext uri="{FF2B5EF4-FFF2-40B4-BE49-F238E27FC236}">
                <a16:creationId xmlns:a16="http://schemas.microsoft.com/office/drawing/2014/main" id="{E1EE5C37-715C-F531-AF91-A04DE179AF2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24" y="3784413"/>
            <a:ext cx="1699961" cy="289523"/>
          </a:xfrm>
          <a:prstGeom prst="rect">
            <a:avLst/>
          </a:prstGeom>
        </p:spPr>
      </p:pic>
      <p:pic>
        <p:nvPicPr>
          <p:cNvPr id="27" name="Immagine 26" descr="\documentclass{article}&#10;\usepackage{amsmath}&#10;\usepackage{amsfonts}&#10;\usepackage{physics}&#10;\pagestyle{empty}&#10;\begin{document}&#10;&#10;&#10;$\text{SNR}_\Pi[F_k^{\text{MC}}] = \sqrt{\dfrac{N_s |F_k^{\text{MC}}|^2}{\text{Var}_{\Pi}[F_k^{\text{MC}}]}}, \quad  \text{SNR}_\Pi[S_{k k^\prime}^{\text{MC}}] = \sqrt{\dfrac{N_s |S_{k k^\prime}^{\text{MC}}|^2}{\text{Var}_{\Pi}[S_{k k^\prime}^{\text{MC}}]}} \longrightarrow 0$&#10;&#10;\end{document}" title="IguanaTex Bitmap Display">
            <a:extLst>
              <a:ext uri="{FF2B5EF4-FFF2-40B4-BE49-F238E27FC236}">
                <a16:creationId xmlns:a16="http://schemas.microsoft.com/office/drawing/2014/main" id="{F4A2AE08-8661-5F62-0338-1B2E3FA6D6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08" y="5763118"/>
            <a:ext cx="7504185" cy="765796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868241E3-7499-8083-C2A6-8AE43C49925B}"/>
              </a:ext>
            </a:extLst>
          </p:cNvPr>
          <p:cNvSpPr txBox="1"/>
          <p:nvPr/>
        </p:nvSpPr>
        <p:spPr>
          <a:xfrm>
            <a:off x="854556" y="5026863"/>
            <a:ext cx="10809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This is indicated by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vanishing signal to noise ratios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</a:p>
        </p:txBody>
      </p: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948E42FB-E7E5-0F03-09CF-45395131E087}"/>
              </a:ext>
            </a:extLst>
          </p:cNvPr>
          <p:cNvCxnSpPr>
            <a:cxnSpLocks/>
          </p:cNvCxnSpPr>
          <p:nvPr/>
        </p:nvCxnSpPr>
        <p:spPr>
          <a:xfrm>
            <a:off x="6803921" y="3917464"/>
            <a:ext cx="8182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A2F55DC-EF37-975A-C7F9-2ED429D1540D}"/>
              </a:ext>
            </a:extLst>
          </p:cNvPr>
          <p:cNvCxnSpPr>
            <a:cxnSpLocks/>
          </p:cNvCxnSpPr>
          <p:nvPr/>
        </p:nvCxnSpPr>
        <p:spPr>
          <a:xfrm>
            <a:off x="6803921" y="3112511"/>
            <a:ext cx="8182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 descr="Immagine che contiene linea, Carattere, Diagramma, diagramma&#10;&#10;Descrizione generata automaticamente">
            <a:extLst>
              <a:ext uri="{FF2B5EF4-FFF2-40B4-BE49-F238E27FC236}">
                <a16:creationId xmlns:a16="http://schemas.microsoft.com/office/drawing/2014/main" id="{56FF4CAC-C2B0-CF98-D76D-36356EFE39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26" y="2275334"/>
            <a:ext cx="4227464" cy="2657432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492D4EA-57EA-98E3-A9D6-47B30DB6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21</a:t>
            </a:fld>
            <a:endParaRPr lang="en-US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F9F08C13-CDBA-4F6D-A639-54A65512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45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Numerical simulation for SNR</a:t>
            </a:r>
          </a:p>
        </p:txBody>
      </p:sp>
      <p:sp>
        <p:nvSpPr>
          <p:cNvPr id="110" name="Arco 109">
            <a:extLst>
              <a:ext uri="{FF2B5EF4-FFF2-40B4-BE49-F238E27FC236}">
                <a16:creationId xmlns:a16="http://schemas.microsoft.com/office/drawing/2014/main" id="{119358C8-C6A8-B704-17B6-7F5EE4CDC258}"/>
              </a:ext>
            </a:extLst>
          </p:cNvPr>
          <p:cNvSpPr/>
          <p:nvPr/>
        </p:nvSpPr>
        <p:spPr>
          <a:xfrm>
            <a:off x="7137401" y="525272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CA57DFBB-F4D2-45CA-98C9-58B21881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Infidelity between ED and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E494F1-5063-A3BA-3C8F-DF8D175D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22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336F19B-74E2-B58E-ADDB-A0C4B5E6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52C95A6F-F3CF-0FE0-694C-4DD8574EDC7B}"/>
              </a:ext>
            </a:extLst>
          </p:cNvPr>
          <p:cNvGrpSpPr/>
          <p:nvPr/>
        </p:nvGrpSpPr>
        <p:grpSpPr>
          <a:xfrm>
            <a:off x="1104889" y="4406833"/>
            <a:ext cx="4766890" cy="1704555"/>
            <a:chOff x="968613" y="3048755"/>
            <a:chExt cx="4766890" cy="1704555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9630217D-E3A9-B8CD-EDB2-11C7DF9804D3}"/>
                </a:ext>
              </a:extLst>
            </p:cNvPr>
            <p:cNvGrpSpPr/>
            <p:nvPr/>
          </p:nvGrpSpPr>
          <p:grpSpPr>
            <a:xfrm>
              <a:off x="968613" y="3048755"/>
              <a:ext cx="4766890" cy="1704555"/>
              <a:chOff x="968613" y="3048755"/>
              <a:chExt cx="4766890" cy="1704555"/>
            </a:xfrm>
          </p:grpSpPr>
          <p:pic>
            <p:nvPicPr>
              <p:cNvPr id="48" name="Immagine 47" descr="\documentclass{article}&#10;\usepackage{amsmath}&#10;\pagestyle{empty}&#10;\begin{document}&#10;&#10;&#10;$|\Psi_{\varepsilon}\rangle$&#10;&#10;\end{document}" title="IguanaTex Bitmap Display">
                <a:extLst>
                  <a:ext uri="{FF2B5EF4-FFF2-40B4-BE49-F238E27FC236}">
                    <a16:creationId xmlns:a16="http://schemas.microsoft.com/office/drawing/2014/main" id="{9FA12F4A-BDE6-DB0D-3071-CF1F13A90FF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613" y="3048755"/>
                <a:ext cx="430868" cy="262186"/>
              </a:xfrm>
              <a:prstGeom prst="rect">
                <a:avLst/>
              </a:prstGeom>
            </p:spPr>
          </p:pic>
          <p:pic>
            <p:nvPicPr>
              <p:cNvPr id="19" name="Immagine 18" descr="\documentclass{article}&#10;\usepackage{amsmath}&#10;\pagestyle{empty}&#10;\begin{document}&#10;&#10;&#10;$|\Psi_{\theta_f} \rangle$&#10;&#10;\end{document}" title="IguanaTex Bitmap Display">
                <a:extLst>
                  <a:ext uri="{FF2B5EF4-FFF2-40B4-BE49-F238E27FC236}">
                    <a16:creationId xmlns:a16="http://schemas.microsoft.com/office/drawing/2014/main" id="{389C8FFD-BF6D-F553-4788-14298D37C9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703" y="3221278"/>
                <a:ext cx="532962" cy="281184"/>
              </a:xfrm>
              <a:prstGeom prst="rect">
                <a:avLst/>
              </a:prstGeom>
            </p:spPr>
          </p:pic>
          <p:pic>
            <p:nvPicPr>
              <p:cNvPr id="24" name="Immagine 23" descr="\documentclass{article}&#10;\usepackage{amsmath}&#10;\pagestyle{empty}&#10;\begin{document}&#10;&#10;&#10;$|\Psi_{\mathrm{ED}}(t_f) \rangle$&#10;&#10;\end{document}" title="IguanaTex Bitmap Display">
                <a:extLst>
                  <a:ext uri="{FF2B5EF4-FFF2-40B4-BE49-F238E27FC236}">
                    <a16:creationId xmlns:a16="http://schemas.microsoft.com/office/drawing/2014/main" id="{83831092-AD44-A1B6-3A41-696B287F9DD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827" y="4477014"/>
                <a:ext cx="1077676" cy="276296"/>
              </a:xfrm>
              <a:prstGeom prst="rect">
                <a:avLst/>
              </a:prstGeom>
            </p:spPr>
          </p:pic>
          <p:pic>
            <p:nvPicPr>
              <p:cNvPr id="32" name="Immagine 31" descr="\documentclass{article}&#10;\usepackage{amsmath}&#10;\usepackage{amsfonts}&#10;\usepackage{physics}&#10;\pagestyle{empty}&#10;\begin{document}&#10;&#10;&#10;$\mathcal{I}$&#10;&#10;\end{document}" title="IguanaTex Bitmap Display">
                <a:extLst>
                  <a:ext uri="{FF2B5EF4-FFF2-40B4-BE49-F238E27FC236}">
                    <a16:creationId xmlns:a16="http://schemas.microsoft.com/office/drawing/2014/main" id="{198528D5-0FDA-5319-D6D1-D619EF45953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0184" y="3840933"/>
                <a:ext cx="217113" cy="224244"/>
              </a:xfrm>
              <a:prstGeom prst="rect">
                <a:avLst/>
              </a:prstGeom>
            </p:spPr>
          </p:pic>
          <p:sp>
            <p:nvSpPr>
              <p:cNvPr id="27" name="Figura a mano libera: forma 26">
                <a:extLst>
                  <a:ext uri="{FF2B5EF4-FFF2-40B4-BE49-F238E27FC236}">
                    <a16:creationId xmlns:a16="http://schemas.microsoft.com/office/drawing/2014/main" id="{5431AA46-29C7-DA9D-C338-8CEC958F42A9}"/>
                  </a:ext>
                </a:extLst>
              </p:cNvPr>
              <p:cNvSpPr/>
              <p:nvPr/>
            </p:nvSpPr>
            <p:spPr>
              <a:xfrm>
                <a:off x="1212046" y="3503634"/>
                <a:ext cx="3597588" cy="303578"/>
              </a:xfrm>
              <a:custGeom>
                <a:avLst/>
                <a:gdLst>
                  <a:gd name="connsiteX0" fmla="*/ 0 w 6274676"/>
                  <a:gd name="connsiteY0" fmla="*/ 0 h 420519"/>
                  <a:gd name="connsiteX1" fmla="*/ 1639614 w 6274676"/>
                  <a:gd name="connsiteY1" fmla="*/ 420413 h 420519"/>
                  <a:gd name="connsiteX2" fmla="*/ 3762704 w 6274676"/>
                  <a:gd name="connsiteY2" fmla="*/ 42041 h 420519"/>
                  <a:gd name="connsiteX3" fmla="*/ 6274676 w 6274676"/>
                  <a:gd name="connsiteY3" fmla="*/ 157655 h 42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4676" h="420519">
                    <a:moveTo>
                      <a:pt x="0" y="0"/>
                    </a:moveTo>
                    <a:cubicBezTo>
                      <a:pt x="506248" y="206703"/>
                      <a:pt x="1012497" y="413406"/>
                      <a:pt x="1639614" y="420413"/>
                    </a:cubicBezTo>
                    <a:cubicBezTo>
                      <a:pt x="2266731" y="427420"/>
                      <a:pt x="2990194" y="85834"/>
                      <a:pt x="3762704" y="42041"/>
                    </a:cubicBezTo>
                    <a:cubicBezTo>
                      <a:pt x="4535214" y="-1752"/>
                      <a:pt x="5404945" y="77951"/>
                      <a:pt x="6274676" y="15765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igura a mano libera: forma 27">
                <a:extLst>
                  <a:ext uri="{FF2B5EF4-FFF2-40B4-BE49-F238E27FC236}">
                    <a16:creationId xmlns:a16="http://schemas.microsoft.com/office/drawing/2014/main" id="{9CB740A3-0BD5-962F-C04F-E8F292A61E7B}"/>
                  </a:ext>
                </a:extLst>
              </p:cNvPr>
              <p:cNvSpPr/>
              <p:nvPr/>
            </p:nvSpPr>
            <p:spPr>
              <a:xfrm>
                <a:off x="1222557" y="3514144"/>
                <a:ext cx="3587078" cy="797210"/>
              </a:xfrm>
              <a:custGeom>
                <a:avLst/>
                <a:gdLst>
                  <a:gd name="connsiteX0" fmla="*/ 0 w 6222124"/>
                  <a:gd name="connsiteY0" fmla="*/ 0 h 1061545"/>
                  <a:gd name="connsiteX1" fmla="*/ 1597572 w 6222124"/>
                  <a:gd name="connsiteY1" fmla="*/ 746234 h 1061545"/>
                  <a:gd name="connsiteX2" fmla="*/ 3415862 w 6222124"/>
                  <a:gd name="connsiteY2" fmla="*/ 588579 h 1061545"/>
                  <a:gd name="connsiteX3" fmla="*/ 6222124 w 6222124"/>
                  <a:gd name="connsiteY3" fmla="*/ 1061545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2124" h="1061545">
                    <a:moveTo>
                      <a:pt x="0" y="0"/>
                    </a:moveTo>
                    <a:cubicBezTo>
                      <a:pt x="514131" y="324069"/>
                      <a:pt x="1028262" y="648138"/>
                      <a:pt x="1597572" y="746234"/>
                    </a:cubicBezTo>
                    <a:cubicBezTo>
                      <a:pt x="2166882" y="844331"/>
                      <a:pt x="2645103" y="536027"/>
                      <a:pt x="3415862" y="588579"/>
                    </a:cubicBezTo>
                    <a:cubicBezTo>
                      <a:pt x="4186621" y="641131"/>
                      <a:pt x="5204372" y="851338"/>
                      <a:pt x="6222124" y="106154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E775F80F-5A7F-A168-62FF-B0DC8A617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963" y="3857644"/>
                <a:ext cx="60058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Immagine 29" descr="\documentclass{article}&#10;\usepackage{amsmath}&#10;\pagestyle{empty}&#10;\begin{document}&#10;&#10;&#10;\[ \mathcal{H} \]&#10;&#10;\end{document}" title="IguanaTex Bitmap Display">
                <a:extLst>
                  <a:ext uri="{FF2B5EF4-FFF2-40B4-BE49-F238E27FC236}">
                    <a16:creationId xmlns:a16="http://schemas.microsoft.com/office/drawing/2014/main" id="{4AB3CCB1-CB48-821D-2D97-263DF1B5875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1722" y="3606769"/>
                <a:ext cx="197709" cy="184934"/>
              </a:xfrm>
              <a:prstGeom prst="rect">
                <a:avLst/>
              </a:prstGeom>
            </p:spPr>
          </p:pic>
        </p:grp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D2DD9AB4-7D76-BCFC-E3E8-50C789DC0A4D}"/>
                </a:ext>
              </a:extLst>
            </p:cNvPr>
            <p:cNvCxnSpPr>
              <a:cxnSpLocks/>
            </p:cNvCxnSpPr>
            <p:nvPr/>
          </p:nvCxnSpPr>
          <p:spPr>
            <a:xfrm>
              <a:off x="4809635" y="3645263"/>
              <a:ext cx="0" cy="65593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DFB7A4F9-4BD0-58E9-CB83-F57FCF75617C}"/>
                </a:ext>
              </a:extLst>
            </p:cNvPr>
            <p:cNvSpPr/>
            <p:nvPr/>
          </p:nvSpPr>
          <p:spPr>
            <a:xfrm rot="6300000">
              <a:off x="1189185" y="3463288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Immagine 50" descr="\documentclass{article}&#10;\usepackage{amsmath}&#10;\pagestyle{empty}&#10;\begin{document}&#10;&#10;tVMC&#10;&#10;&#10;\end{document}" title="IguanaTex Bitmap Display">
              <a:extLst>
                <a:ext uri="{FF2B5EF4-FFF2-40B4-BE49-F238E27FC236}">
                  <a16:creationId xmlns:a16="http://schemas.microsoft.com/office/drawing/2014/main" id="{16C3CEF2-F5D4-72D6-1C2D-37E844956F0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254" y="3210032"/>
              <a:ext cx="683276" cy="183467"/>
            </a:xfrm>
            <a:prstGeom prst="rect">
              <a:avLst/>
            </a:prstGeom>
          </p:spPr>
        </p:pic>
        <p:pic>
          <p:nvPicPr>
            <p:cNvPr id="54" name="Immagine 53" descr="\documentclass{article}&#10;\usepackage{amsmath}&#10;\pagestyle{empty}&#10;\begin{document}&#10;&#10;ED&#10;&#10;&#10;\end{document}" title="IguanaTex Bitmap Display">
              <a:extLst>
                <a:ext uri="{FF2B5EF4-FFF2-40B4-BE49-F238E27FC236}">
                  <a16:creationId xmlns:a16="http://schemas.microsoft.com/office/drawing/2014/main" id="{BD2290DA-E11F-DC25-58DC-F77B8F5EBAE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777" y="4190595"/>
              <a:ext cx="343162" cy="172496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086D0798-7360-0216-27B7-D86CE00841F6}"/>
              </a:ext>
            </a:extLst>
          </p:cNvPr>
          <p:cNvGrpSpPr/>
          <p:nvPr/>
        </p:nvGrpSpPr>
        <p:grpSpPr>
          <a:xfrm>
            <a:off x="1104889" y="2109598"/>
            <a:ext cx="4766890" cy="1868044"/>
            <a:chOff x="2995078" y="1851389"/>
            <a:chExt cx="6400162" cy="289008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E3A11533-A19A-BF1A-ACE1-D404757C4CA2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11" name="Immagine 10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260F24C3-40C1-2014-FA90-27A1625EDEC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12" name="Immagine 11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85731FD5-555D-54DC-A75D-6FEE9502108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13" name="Connettore 2 12">
                <a:extLst>
                  <a:ext uri="{FF2B5EF4-FFF2-40B4-BE49-F238E27FC236}">
                    <a16:creationId xmlns:a16="http://schemas.microsoft.com/office/drawing/2014/main" id="{39AD443C-8CB4-1556-4C58-579486A65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Immagine 13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34048C27-CE74-6C95-CA9A-893799B2EDB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9" name="Immagine 8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FAAA610B-50CE-7548-6A60-F92E0CFFB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0AD11CE2-A67B-79DC-5332-2D2B031033EF}"/>
                </a:ext>
              </a:extLst>
            </p:cNvPr>
            <p:cNvCxnSpPr>
              <a:cxnSpLocks/>
            </p:cNvCxnSpPr>
            <p:nvPr/>
          </p:nvCxnSpPr>
          <p:spPr>
            <a:xfrm>
              <a:off x="7834212" y="4223257"/>
              <a:ext cx="4361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04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Numerical simulation for SNR</a:t>
            </a:r>
          </a:p>
        </p:txBody>
      </p:sp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CA57DFBB-F4D2-45CA-98C9-58B21881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Infidelity between ED and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272CC1-5964-153E-9283-D19CEDBC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23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22C6BC-E9EF-E096-9FFC-278481B8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pic>
        <p:nvPicPr>
          <p:cNvPr id="8" name="Immagine 7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53C3FB11-12BF-26EB-2336-51168A0BA3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67" y="2160753"/>
            <a:ext cx="5321968" cy="4431380"/>
          </a:xfrm>
          <a:prstGeom prst="rect">
            <a:avLst/>
          </a:prstGeom>
        </p:spPr>
      </p:pic>
      <p:sp>
        <p:nvSpPr>
          <p:cNvPr id="9" name="Arco 8">
            <a:extLst>
              <a:ext uri="{FF2B5EF4-FFF2-40B4-BE49-F238E27FC236}">
                <a16:creationId xmlns:a16="http://schemas.microsoft.com/office/drawing/2014/main" id="{896E6C32-C202-27B0-8243-D760FF053EA2}"/>
              </a:ext>
            </a:extLst>
          </p:cNvPr>
          <p:cNvSpPr/>
          <p:nvPr/>
        </p:nvSpPr>
        <p:spPr>
          <a:xfrm>
            <a:off x="7137401" y="525272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egnaposto numero diapositiva 6">
            <a:extLst>
              <a:ext uri="{FF2B5EF4-FFF2-40B4-BE49-F238E27FC236}">
                <a16:creationId xmlns:a16="http://schemas.microsoft.com/office/drawing/2014/main" id="{06FB1DB0-DD5A-77C7-F890-B4AFC86C045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6E7841-147E-4F5D-8392-89CD824AA104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7D7CC61F-04F5-BBFA-35FC-F70946F78F88}"/>
              </a:ext>
            </a:extLst>
          </p:cNvPr>
          <p:cNvGrpSpPr/>
          <p:nvPr/>
        </p:nvGrpSpPr>
        <p:grpSpPr>
          <a:xfrm>
            <a:off x="1104889" y="4406833"/>
            <a:ext cx="4766890" cy="1704555"/>
            <a:chOff x="968613" y="3048755"/>
            <a:chExt cx="4766890" cy="1704555"/>
          </a:xfrm>
        </p:grpSpPr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9A139807-0C40-5225-51AA-030A5603AF99}"/>
                </a:ext>
              </a:extLst>
            </p:cNvPr>
            <p:cNvGrpSpPr/>
            <p:nvPr/>
          </p:nvGrpSpPr>
          <p:grpSpPr>
            <a:xfrm>
              <a:off x="968613" y="3048755"/>
              <a:ext cx="4766890" cy="1704555"/>
              <a:chOff x="968613" y="3048755"/>
              <a:chExt cx="4766890" cy="1704555"/>
            </a:xfrm>
          </p:grpSpPr>
          <p:pic>
            <p:nvPicPr>
              <p:cNvPr id="90" name="Immagine 89" descr="\documentclass{article}&#10;\usepackage{amsmath}&#10;\pagestyle{empty}&#10;\begin{document}&#10;&#10;&#10;$|\Psi_{\varepsilon}\rangle$&#10;&#10;\end{document}" title="IguanaTex Bitmap Display">
                <a:extLst>
                  <a:ext uri="{FF2B5EF4-FFF2-40B4-BE49-F238E27FC236}">
                    <a16:creationId xmlns:a16="http://schemas.microsoft.com/office/drawing/2014/main" id="{74F12393-0FD0-0313-3D46-D366A264389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613" y="3048755"/>
                <a:ext cx="430868" cy="262186"/>
              </a:xfrm>
              <a:prstGeom prst="rect">
                <a:avLst/>
              </a:prstGeom>
            </p:spPr>
          </p:pic>
          <p:pic>
            <p:nvPicPr>
              <p:cNvPr id="91" name="Immagine 90" descr="\documentclass{article}&#10;\usepackage{amsmath}&#10;\pagestyle{empty}&#10;\begin{document}&#10;&#10;&#10;$|\Psi_{\theta_f} \rangle$&#10;&#10;\end{document}" title="IguanaTex Bitmap Display">
                <a:extLst>
                  <a:ext uri="{FF2B5EF4-FFF2-40B4-BE49-F238E27FC236}">
                    <a16:creationId xmlns:a16="http://schemas.microsoft.com/office/drawing/2014/main" id="{07174116-DC09-9478-DEFC-5578C8BE566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703" y="3221278"/>
                <a:ext cx="532962" cy="281184"/>
              </a:xfrm>
              <a:prstGeom prst="rect">
                <a:avLst/>
              </a:prstGeom>
            </p:spPr>
          </p:pic>
          <p:pic>
            <p:nvPicPr>
              <p:cNvPr id="92" name="Immagine 91" descr="\documentclass{article}&#10;\usepackage{amsmath}&#10;\pagestyle{empty}&#10;\begin{document}&#10;&#10;&#10;$|\Psi_{\mathrm{ED}}(t_f) \rangle$&#10;&#10;\end{document}" title="IguanaTex Bitmap Display">
                <a:extLst>
                  <a:ext uri="{FF2B5EF4-FFF2-40B4-BE49-F238E27FC236}">
                    <a16:creationId xmlns:a16="http://schemas.microsoft.com/office/drawing/2014/main" id="{184980EA-000D-87EE-A790-4D678F6FDD5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827" y="4477014"/>
                <a:ext cx="1077676" cy="276296"/>
              </a:xfrm>
              <a:prstGeom prst="rect">
                <a:avLst/>
              </a:prstGeom>
            </p:spPr>
          </p:pic>
          <p:pic>
            <p:nvPicPr>
              <p:cNvPr id="93" name="Immagine 92" descr="\documentclass{article}&#10;\usepackage{amsmath}&#10;\usepackage{amsfonts}&#10;\usepackage{physics}&#10;\pagestyle{empty}&#10;\begin{document}&#10;&#10;&#10;$\mathcal{I}$&#10;&#10;\end{document}" title="IguanaTex Bitmap Display">
                <a:extLst>
                  <a:ext uri="{FF2B5EF4-FFF2-40B4-BE49-F238E27FC236}">
                    <a16:creationId xmlns:a16="http://schemas.microsoft.com/office/drawing/2014/main" id="{B77314AC-E6F2-3E26-997D-255C75F3DAA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0184" y="3840933"/>
                <a:ext cx="217113" cy="224244"/>
              </a:xfrm>
              <a:prstGeom prst="rect">
                <a:avLst/>
              </a:prstGeom>
            </p:spPr>
          </p:pic>
          <p:sp>
            <p:nvSpPr>
              <p:cNvPr id="94" name="Figura a mano libera: forma 93">
                <a:extLst>
                  <a:ext uri="{FF2B5EF4-FFF2-40B4-BE49-F238E27FC236}">
                    <a16:creationId xmlns:a16="http://schemas.microsoft.com/office/drawing/2014/main" id="{7D845E3D-C7C9-0CDC-F477-7F0F399893F6}"/>
                  </a:ext>
                </a:extLst>
              </p:cNvPr>
              <p:cNvSpPr/>
              <p:nvPr/>
            </p:nvSpPr>
            <p:spPr>
              <a:xfrm>
                <a:off x="1212046" y="3503634"/>
                <a:ext cx="3597588" cy="303578"/>
              </a:xfrm>
              <a:custGeom>
                <a:avLst/>
                <a:gdLst>
                  <a:gd name="connsiteX0" fmla="*/ 0 w 6274676"/>
                  <a:gd name="connsiteY0" fmla="*/ 0 h 420519"/>
                  <a:gd name="connsiteX1" fmla="*/ 1639614 w 6274676"/>
                  <a:gd name="connsiteY1" fmla="*/ 420413 h 420519"/>
                  <a:gd name="connsiteX2" fmla="*/ 3762704 w 6274676"/>
                  <a:gd name="connsiteY2" fmla="*/ 42041 h 420519"/>
                  <a:gd name="connsiteX3" fmla="*/ 6274676 w 6274676"/>
                  <a:gd name="connsiteY3" fmla="*/ 157655 h 42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4676" h="420519">
                    <a:moveTo>
                      <a:pt x="0" y="0"/>
                    </a:moveTo>
                    <a:cubicBezTo>
                      <a:pt x="506248" y="206703"/>
                      <a:pt x="1012497" y="413406"/>
                      <a:pt x="1639614" y="420413"/>
                    </a:cubicBezTo>
                    <a:cubicBezTo>
                      <a:pt x="2266731" y="427420"/>
                      <a:pt x="2990194" y="85834"/>
                      <a:pt x="3762704" y="42041"/>
                    </a:cubicBezTo>
                    <a:cubicBezTo>
                      <a:pt x="4535214" y="-1752"/>
                      <a:pt x="5404945" y="77951"/>
                      <a:pt x="6274676" y="15765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igura a mano libera: forma 94">
                <a:extLst>
                  <a:ext uri="{FF2B5EF4-FFF2-40B4-BE49-F238E27FC236}">
                    <a16:creationId xmlns:a16="http://schemas.microsoft.com/office/drawing/2014/main" id="{584202C1-6A80-2757-4A5C-E9D0F9967851}"/>
                  </a:ext>
                </a:extLst>
              </p:cNvPr>
              <p:cNvSpPr/>
              <p:nvPr/>
            </p:nvSpPr>
            <p:spPr>
              <a:xfrm>
                <a:off x="1222557" y="3514144"/>
                <a:ext cx="3587078" cy="797210"/>
              </a:xfrm>
              <a:custGeom>
                <a:avLst/>
                <a:gdLst>
                  <a:gd name="connsiteX0" fmla="*/ 0 w 6222124"/>
                  <a:gd name="connsiteY0" fmla="*/ 0 h 1061545"/>
                  <a:gd name="connsiteX1" fmla="*/ 1597572 w 6222124"/>
                  <a:gd name="connsiteY1" fmla="*/ 746234 h 1061545"/>
                  <a:gd name="connsiteX2" fmla="*/ 3415862 w 6222124"/>
                  <a:gd name="connsiteY2" fmla="*/ 588579 h 1061545"/>
                  <a:gd name="connsiteX3" fmla="*/ 6222124 w 6222124"/>
                  <a:gd name="connsiteY3" fmla="*/ 1061545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2124" h="1061545">
                    <a:moveTo>
                      <a:pt x="0" y="0"/>
                    </a:moveTo>
                    <a:cubicBezTo>
                      <a:pt x="514131" y="324069"/>
                      <a:pt x="1028262" y="648138"/>
                      <a:pt x="1597572" y="746234"/>
                    </a:cubicBezTo>
                    <a:cubicBezTo>
                      <a:pt x="2166882" y="844331"/>
                      <a:pt x="2645103" y="536027"/>
                      <a:pt x="3415862" y="588579"/>
                    </a:cubicBezTo>
                    <a:cubicBezTo>
                      <a:pt x="4186621" y="641131"/>
                      <a:pt x="5204372" y="851338"/>
                      <a:pt x="6222124" y="106154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Connettore 2 95">
                <a:extLst>
                  <a:ext uri="{FF2B5EF4-FFF2-40B4-BE49-F238E27FC236}">
                    <a16:creationId xmlns:a16="http://schemas.microsoft.com/office/drawing/2014/main" id="{F7D28672-377B-DA95-E351-9A8EB9DAE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963" y="3857644"/>
                <a:ext cx="60058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7" name="Immagine 96" descr="\documentclass{article}&#10;\usepackage{amsmath}&#10;\pagestyle{empty}&#10;\begin{document}&#10;&#10;&#10;\[ \mathcal{H} \]&#10;&#10;\end{document}" title="IguanaTex Bitmap Display">
                <a:extLst>
                  <a:ext uri="{FF2B5EF4-FFF2-40B4-BE49-F238E27FC236}">
                    <a16:creationId xmlns:a16="http://schemas.microsoft.com/office/drawing/2014/main" id="{9F3E94EC-253E-D184-641D-B5039FB6C69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1722" y="3606769"/>
                <a:ext cx="197709" cy="184934"/>
              </a:xfrm>
              <a:prstGeom prst="rect">
                <a:avLst/>
              </a:prstGeom>
            </p:spPr>
          </p:pic>
        </p:grpSp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id="{A37A7B23-83F1-1577-F7B0-890D152C998A}"/>
                </a:ext>
              </a:extLst>
            </p:cNvPr>
            <p:cNvCxnSpPr>
              <a:cxnSpLocks/>
            </p:cNvCxnSpPr>
            <p:nvPr/>
          </p:nvCxnSpPr>
          <p:spPr>
            <a:xfrm>
              <a:off x="4809635" y="3645263"/>
              <a:ext cx="0" cy="65593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e 86">
              <a:extLst>
                <a:ext uri="{FF2B5EF4-FFF2-40B4-BE49-F238E27FC236}">
                  <a16:creationId xmlns:a16="http://schemas.microsoft.com/office/drawing/2014/main" id="{0098F930-FB53-8DE6-820B-38E8A718915C}"/>
                </a:ext>
              </a:extLst>
            </p:cNvPr>
            <p:cNvSpPr/>
            <p:nvPr/>
          </p:nvSpPr>
          <p:spPr>
            <a:xfrm rot="6300000">
              <a:off x="1189185" y="3463288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Immagine 87" descr="\documentclass{article}&#10;\usepackage{amsmath}&#10;\pagestyle{empty}&#10;\begin{document}&#10;&#10;tVMC&#10;&#10;&#10;\end{document}" title="IguanaTex Bitmap Display">
              <a:extLst>
                <a:ext uri="{FF2B5EF4-FFF2-40B4-BE49-F238E27FC236}">
                  <a16:creationId xmlns:a16="http://schemas.microsoft.com/office/drawing/2014/main" id="{F90D90FA-89CD-57C6-022C-37926D0CBB4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254" y="3210032"/>
              <a:ext cx="683276" cy="183467"/>
            </a:xfrm>
            <a:prstGeom prst="rect">
              <a:avLst/>
            </a:prstGeom>
          </p:spPr>
        </p:pic>
        <p:pic>
          <p:nvPicPr>
            <p:cNvPr id="89" name="Immagine 88" descr="\documentclass{article}&#10;\usepackage{amsmath}&#10;\pagestyle{empty}&#10;\begin{document}&#10;&#10;ED&#10;&#10;&#10;\end{document}" title="IguanaTex Bitmap Display">
              <a:extLst>
                <a:ext uri="{FF2B5EF4-FFF2-40B4-BE49-F238E27FC236}">
                  <a16:creationId xmlns:a16="http://schemas.microsoft.com/office/drawing/2014/main" id="{AAB3F5E4-3A40-F73D-26BD-E5670E29B2B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777" y="4190595"/>
              <a:ext cx="343162" cy="172496"/>
            </a:xfrm>
            <a:prstGeom prst="rect">
              <a:avLst/>
            </a:prstGeom>
          </p:spPr>
        </p:pic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9EC84501-00F5-EFF3-4F54-CBF29F539AB0}"/>
              </a:ext>
            </a:extLst>
          </p:cNvPr>
          <p:cNvGrpSpPr/>
          <p:nvPr/>
        </p:nvGrpSpPr>
        <p:grpSpPr>
          <a:xfrm>
            <a:off x="1104889" y="2109598"/>
            <a:ext cx="4766890" cy="1868044"/>
            <a:chOff x="2995078" y="1851389"/>
            <a:chExt cx="6400162" cy="2890080"/>
          </a:xfrm>
        </p:grpSpPr>
        <p:grpSp>
          <p:nvGrpSpPr>
            <p:cNvPr id="99" name="Gruppo 98">
              <a:extLst>
                <a:ext uri="{FF2B5EF4-FFF2-40B4-BE49-F238E27FC236}">
                  <a16:creationId xmlns:a16="http://schemas.microsoft.com/office/drawing/2014/main" id="{44A97C3F-3846-3AD6-AD67-B49689A49CC6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102" name="Immagine 101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18F45E59-51A0-636C-2EB0-2EBE69FE2C0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103" name="Immagine 102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62B40C50-0E15-7887-5A2C-41F60DFB317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104" name="Connettore 2 103">
                <a:extLst>
                  <a:ext uri="{FF2B5EF4-FFF2-40B4-BE49-F238E27FC236}">
                    <a16:creationId xmlns:a16="http://schemas.microsoft.com/office/drawing/2014/main" id="{C4C34D89-B3DA-4C90-F3DD-816E80342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" name="Immagine 104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56D4C880-9E62-2922-D22E-48AA01A0EBD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100" name="Immagine 99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29342FE4-3245-6B0A-71F7-BBD3C1D9D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01" name="Connettore 2 100">
              <a:extLst>
                <a:ext uri="{FF2B5EF4-FFF2-40B4-BE49-F238E27FC236}">
                  <a16:creationId xmlns:a16="http://schemas.microsoft.com/office/drawing/2014/main" id="{536115BB-69E3-5B04-D64F-577F6626DDEE}"/>
                </a:ext>
              </a:extLst>
            </p:cNvPr>
            <p:cNvCxnSpPr>
              <a:cxnSpLocks/>
            </p:cNvCxnSpPr>
            <p:nvPr/>
          </p:nvCxnSpPr>
          <p:spPr>
            <a:xfrm>
              <a:off x="7834212" y="4223257"/>
              <a:ext cx="4361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7744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Numerical simulation for SNR</a:t>
            </a:r>
          </a:p>
        </p:txBody>
      </p:sp>
      <p:pic>
        <p:nvPicPr>
          <p:cNvPr id="60" name="Immagine 59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BDBDDA4-0AF5-97E2-FC27-18EEF1E1D3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67" y="2160753"/>
            <a:ext cx="5321968" cy="4431380"/>
          </a:xfrm>
          <a:prstGeom prst="rect">
            <a:avLst/>
          </a:prstGeom>
        </p:spPr>
      </p:pic>
      <p:sp>
        <p:nvSpPr>
          <p:cNvPr id="110" name="Arco 109">
            <a:extLst>
              <a:ext uri="{FF2B5EF4-FFF2-40B4-BE49-F238E27FC236}">
                <a16:creationId xmlns:a16="http://schemas.microsoft.com/office/drawing/2014/main" id="{119358C8-C6A8-B704-17B6-7F5EE4CDC258}"/>
              </a:ext>
            </a:extLst>
          </p:cNvPr>
          <p:cNvSpPr/>
          <p:nvPr/>
        </p:nvSpPr>
        <p:spPr>
          <a:xfrm>
            <a:off x="7137401" y="5252720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igura a mano libera: forma 111">
            <a:extLst>
              <a:ext uri="{FF2B5EF4-FFF2-40B4-BE49-F238E27FC236}">
                <a16:creationId xmlns:a16="http://schemas.microsoft.com/office/drawing/2014/main" id="{77356581-748D-0425-C95D-4C48F3A38C9B}"/>
              </a:ext>
            </a:extLst>
          </p:cNvPr>
          <p:cNvSpPr/>
          <p:nvPr/>
        </p:nvSpPr>
        <p:spPr>
          <a:xfrm>
            <a:off x="6276627" y="1593925"/>
            <a:ext cx="1665477" cy="3410891"/>
          </a:xfrm>
          <a:custGeom>
            <a:avLst/>
            <a:gdLst>
              <a:gd name="connsiteX0" fmla="*/ 936973 w 1546573"/>
              <a:gd name="connsiteY0" fmla="*/ 3699435 h 3740443"/>
              <a:gd name="connsiteX1" fmla="*/ 225773 w 1546573"/>
              <a:gd name="connsiteY1" fmla="*/ 3526715 h 3740443"/>
              <a:gd name="connsiteX2" fmla="*/ 103853 w 1546573"/>
              <a:gd name="connsiteY2" fmla="*/ 2043355 h 3740443"/>
              <a:gd name="connsiteX3" fmla="*/ 114013 w 1546573"/>
              <a:gd name="connsiteY3" fmla="*/ 275515 h 3740443"/>
              <a:gd name="connsiteX4" fmla="*/ 1546573 w 1546573"/>
              <a:gd name="connsiteY4" fmla="*/ 31675 h 374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573" h="3740443">
                <a:moveTo>
                  <a:pt x="936973" y="3699435"/>
                </a:moveTo>
                <a:cubicBezTo>
                  <a:pt x="650799" y="3751081"/>
                  <a:pt x="364626" y="3802728"/>
                  <a:pt x="225773" y="3526715"/>
                </a:cubicBezTo>
                <a:cubicBezTo>
                  <a:pt x="86920" y="3250702"/>
                  <a:pt x="122480" y="2585222"/>
                  <a:pt x="103853" y="2043355"/>
                </a:cubicBezTo>
                <a:cubicBezTo>
                  <a:pt x="85226" y="1501488"/>
                  <a:pt x="-126440" y="610795"/>
                  <a:pt x="114013" y="275515"/>
                </a:cubicBezTo>
                <a:cubicBezTo>
                  <a:pt x="354466" y="-59765"/>
                  <a:pt x="950519" y="-14045"/>
                  <a:pt x="1546573" y="316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riangolo isoscele 112">
            <a:extLst>
              <a:ext uri="{FF2B5EF4-FFF2-40B4-BE49-F238E27FC236}">
                <a16:creationId xmlns:a16="http://schemas.microsoft.com/office/drawing/2014/main" id="{C04FC5CE-8845-4558-CF5B-B9BDD61EB8C3}"/>
              </a:ext>
            </a:extLst>
          </p:cNvPr>
          <p:cNvSpPr/>
          <p:nvPr/>
        </p:nvSpPr>
        <p:spPr>
          <a:xfrm rot="5400000">
            <a:off x="7910928" y="1558386"/>
            <a:ext cx="147870" cy="12751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Immagine 118" descr="\documentclass{article}&#10;\usepackage{amsmath}&#10;\pagestyle{empty}&#10;\begin{document}&#10;&#10;&#10;$N_s \sim \varepsilon^{- |\beta|} \sim 2^{|\beta| N}$&#10;&#10;\end{document}" title="IguanaTex Bitmap Display">
            <a:extLst>
              <a:ext uri="{FF2B5EF4-FFF2-40B4-BE49-F238E27FC236}">
                <a16:creationId xmlns:a16="http://schemas.microsoft.com/office/drawing/2014/main" id="{FA8ABF91-C954-FA79-0C6B-09B4B76C14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860" y="1472116"/>
            <a:ext cx="2663192" cy="343101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5EFA9F8-4D81-947C-BD4A-B51DC97FC9D7}"/>
              </a:ext>
            </a:extLst>
          </p:cNvPr>
          <p:cNvSpPr/>
          <p:nvPr/>
        </p:nvSpPr>
        <p:spPr>
          <a:xfrm>
            <a:off x="8100574" y="1318343"/>
            <a:ext cx="2864801" cy="6871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gnaposto contenuto 6">
            <a:extLst>
              <a:ext uri="{FF2B5EF4-FFF2-40B4-BE49-F238E27FC236}">
                <a16:creationId xmlns:a16="http://schemas.microsoft.com/office/drawing/2014/main" id="{CA57DFBB-F4D2-45CA-98C9-58B21881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Infidelity between ED and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C415DF-ACDB-364F-EEE2-6D419C68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837959F3-5BC5-6CE8-2060-0B596723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EEC65DB8-881F-F3FA-4331-7731F9EF00EF}"/>
              </a:ext>
            </a:extLst>
          </p:cNvPr>
          <p:cNvGrpSpPr/>
          <p:nvPr/>
        </p:nvGrpSpPr>
        <p:grpSpPr>
          <a:xfrm>
            <a:off x="1104889" y="4406833"/>
            <a:ext cx="4766890" cy="1704555"/>
            <a:chOff x="968613" y="3048755"/>
            <a:chExt cx="4766890" cy="1704555"/>
          </a:xfrm>
        </p:grpSpPr>
        <p:grpSp>
          <p:nvGrpSpPr>
            <p:cNvPr id="120" name="Gruppo 119">
              <a:extLst>
                <a:ext uri="{FF2B5EF4-FFF2-40B4-BE49-F238E27FC236}">
                  <a16:creationId xmlns:a16="http://schemas.microsoft.com/office/drawing/2014/main" id="{02F924D3-7F86-6598-C9B2-6DD060269971}"/>
                </a:ext>
              </a:extLst>
            </p:cNvPr>
            <p:cNvGrpSpPr/>
            <p:nvPr/>
          </p:nvGrpSpPr>
          <p:grpSpPr>
            <a:xfrm>
              <a:off x="968613" y="3048755"/>
              <a:ext cx="4766890" cy="1704555"/>
              <a:chOff x="968613" y="3048755"/>
              <a:chExt cx="4766890" cy="1704555"/>
            </a:xfrm>
          </p:grpSpPr>
          <p:pic>
            <p:nvPicPr>
              <p:cNvPr id="125" name="Immagine 124" descr="\documentclass{article}&#10;\usepackage{amsmath}&#10;\pagestyle{empty}&#10;\begin{document}&#10;&#10;&#10;$|\Psi_{\varepsilon}\rangle$&#10;&#10;\end{document}" title="IguanaTex Bitmap Display">
                <a:extLst>
                  <a:ext uri="{FF2B5EF4-FFF2-40B4-BE49-F238E27FC236}">
                    <a16:creationId xmlns:a16="http://schemas.microsoft.com/office/drawing/2014/main" id="{89CF40A4-D674-183E-707A-56A8050BEF3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613" y="3048755"/>
                <a:ext cx="430868" cy="262186"/>
              </a:xfrm>
              <a:prstGeom prst="rect">
                <a:avLst/>
              </a:prstGeom>
            </p:spPr>
          </p:pic>
          <p:pic>
            <p:nvPicPr>
              <p:cNvPr id="126" name="Immagine 125" descr="\documentclass{article}&#10;\usepackage{amsmath}&#10;\pagestyle{empty}&#10;\begin{document}&#10;&#10;&#10;$|\Psi_{\theta_f} \rangle$&#10;&#10;\end{document}" title="IguanaTex Bitmap Display">
                <a:extLst>
                  <a:ext uri="{FF2B5EF4-FFF2-40B4-BE49-F238E27FC236}">
                    <a16:creationId xmlns:a16="http://schemas.microsoft.com/office/drawing/2014/main" id="{C8E8E3B0-F31B-8B8D-C238-90479AD377C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703" y="3221278"/>
                <a:ext cx="532962" cy="281184"/>
              </a:xfrm>
              <a:prstGeom prst="rect">
                <a:avLst/>
              </a:prstGeom>
            </p:spPr>
          </p:pic>
          <p:pic>
            <p:nvPicPr>
              <p:cNvPr id="127" name="Immagine 126" descr="\documentclass{article}&#10;\usepackage{amsmath}&#10;\pagestyle{empty}&#10;\begin{document}&#10;&#10;&#10;$|\Psi_{\mathrm{ED}}(t_f) \rangle$&#10;&#10;\end{document}" title="IguanaTex Bitmap Display">
                <a:extLst>
                  <a:ext uri="{FF2B5EF4-FFF2-40B4-BE49-F238E27FC236}">
                    <a16:creationId xmlns:a16="http://schemas.microsoft.com/office/drawing/2014/main" id="{74EEE6F1-C027-4F3A-B3AB-CFEAB70CF3C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7827" y="4477014"/>
                <a:ext cx="1077676" cy="276296"/>
              </a:xfrm>
              <a:prstGeom prst="rect">
                <a:avLst/>
              </a:prstGeom>
            </p:spPr>
          </p:pic>
          <p:pic>
            <p:nvPicPr>
              <p:cNvPr id="128" name="Immagine 127" descr="\documentclass{article}&#10;\usepackage{amsmath}&#10;\usepackage{amsfonts}&#10;\usepackage{physics}&#10;\pagestyle{empty}&#10;\begin{document}&#10;&#10;&#10;$\mathcal{I}$&#10;&#10;\end{document}" title="IguanaTex Bitmap Display">
                <a:extLst>
                  <a:ext uri="{FF2B5EF4-FFF2-40B4-BE49-F238E27FC236}">
                    <a16:creationId xmlns:a16="http://schemas.microsoft.com/office/drawing/2014/main" id="{45C8EB97-925A-A583-027F-3335F46A481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0184" y="3840933"/>
                <a:ext cx="217113" cy="224244"/>
              </a:xfrm>
              <a:prstGeom prst="rect">
                <a:avLst/>
              </a:prstGeom>
            </p:spPr>
          </p:pic>
          <p:sp>
            <p:nvSpPr>
              <p:cNvPr id="129" name="Figura a mano libera: forma 128">
                <a:extLst>
                  <a:ext uri="{FF2B5EF4-FFF2-40B4-BE49-F238E27FC236}">
                    <a16:creationId xmlns:a16="http://schemas.microsoft.com/office/drawing/2014/main" id="{70558062-E55D-2990-D8AF-5531701E9F39}"/>
                  </a:ext>
                </a:extLst>
              </p:cNvPr>
              <p:cNvSpPr/>
              <p:nvPr/>
            </p:nvSpPr>
            <p:spPr>
              <a:xfrm>
                <a:off x="1212046" y="3503634"/>
                <a:ext cx="3597588" cy="303578"/>
              </a:xfrm>
              <a:custGeom>
                <a:avLst/>
                <a:gdLst>
                  <a:gd name="connsiteX0" fmla="*/ 0 w 6274676"/>
                  <a:gd name="connsiteY0" fmla="*/ 0 h 420519"/>
                  <a:gd name="connsiteX1" fmla="*/ 1639614 w 6274676"/>
                  <a:gd name="connsiteY1" fmla="*/ 420413 h 420519"/>
                  <a:gd name="connsiteX2" fmla="*/ 3762704 w 6274676"/>
                  <a:gd name="connsiteY2" fmla="*/ 42041 h 420519"/>
                  <a:gd name="connsiteX3" fmla="*/ 6274676 w 6274676"/>
                  <a:gd name="connsiteY3" fmla="*/ 157655 h 42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4676" h="420519">
                    <a:moveTo>
                      <a:pt x="0" y="0"/>
                    </a:moveTo>
                    <a:cubicBezTo>
                      <a:pt x="506248" y="206703"/>
                      <a:pt x="1012497" y="413406"/>
                      <a:pt x="1639614" y="420413"/>
                    </a:cubicBezTo>
                    <a:cubicBezTo>
                      <a:pt x="2266731" y="427420"/>
                      <a:pt x="2990194" y="85834"/>
                      <a:pt x="3762704" y="42041"/>
                    </a:cubicBezTo>
                    <a:cubicBezTo>
                      <a:pt x="4535214" y="-1752"/>
                      <a:pt x="5404945" y="77951"/>
                      <a:pt x="6274676" y="15765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igura a mano libera: forma 129">
                <a:extLst>
                  <a:ext uri="{FF2B5EF4-FFF2-40B4-BE49-F238E27FC236}">
                    <a16:creationId xmlns:a16="http://schemas.microsoft.com/office/drawing/2014/main" id="{D8DCB79D-8399-BC62-793F-0FB6C0E7E009}"/>
                  </a:ext>
                </a:extLst>
              </p:cNvPr>
              <p:cNvSpPr/>
              <p:nvPr/>
            </p:nvSpPr>
            <p:spPr>
              <a:xfrm>
                <a:off x="1222557" y="3514144"/>
                <a:ext cx="3587078" cy="797210"/>
              </a:xfrm>
              <a:custGeom>
                <a:avLst/>
                <a:gdLst>
                  <a:gd name="connsiteX0" fmla="*/ 0 w 6222124"/>
                  <a:gd name="connsiteY0" fmla="*/ 0 h 1061545"/>
                  <a:gd name="connsiteX1" fmla="*/ 1597572 w 6222124"/>
                  <a:gd name="connsiteY1" fmla="*/ 746234 h 1061545"/>
                  <a:gd name="connsiteX2" fmla="*/ 3415862 w 6222124"/>
                  <a:gd name="connsiteY2" fmla="*/ 588579 h 1061545"/>
                  <a:gd name="connsiteX3" fmla="*/ 6222124 w 6222124"/>
                  <a:gd name="connsiteY3" fmla="*/ 1061545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2124" h="1061545">
                    <a:moveTo>
                      <a:pt x="0" y="0"/>
                    </a:moveTo>
                    <a:cubicBezTo>
                      <a:pt x="514131" y="324069"/>
                      <a:pt x="1028262" y="648138"/>
                      <a:pt x="1597572" y="746234"/>
                    </a:cubicBezTo>
                    <a:cubicBezTo>
                      <a:pt x="2166882" y="844331"/>
                      <a:pt x="2645103" y="536027"/>
                      <a:pt x="3415862" y="588579"/>
                    </a:cubicBezTo>
                    <a:cubicBezTo>
                      <a:pt x="4186621" y="641131"/>
                      <a:pt x="5204372" y="851338"/>
                      <a:pt x="6222124" y="106154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1" name="Connettore 2 130">
                <a:extLst>
                  <a:ext uri="{FF2B5EF4-FFF2-40B4-BE49-F238E27FC236}">
                    <a16:creationId xmlns:a16="http://schemas.microsoft.com/office/drawing/2014/main" id="{E41DBCD3-781E-EBAF-7FAD-9CED5F35B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963" y="3857644"/>
                <a:ext cx="60058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2" name="Immagine 131" descr="\documentclass{article}&#10;\usepackage{amsmath}&#10;\pagestyle{empty}&#10;\begin{document}&#10;&#10;&#10;\[ \mathcal{H} \]&#10;&#10;\end{document}" title="IguanaTex Bitmap Display">
                <a:extLst>
                  <a:ext uri="{FF2B5EF4-FFF2-40B4-BE49-F238E27FC236}">
                    <a16:creationId xmlns:a16="http://schemas.microsoft.com/office/drawing/2014/main" id="{728F024C-41E8-CD3D-AA57-56BE5512D4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1722" y="3606769"/>
                <a:ext cx="197709" cy="184934"/>
              </a:xfrm>
              <a:prstGeom prst="rect">
                <a:avLst/>
              </a:prstGeom>
            </p:spPr>
          </p:pic>
        </p:grpSp>
        <p:cxnSp>
          <p:nvCxnSpPr>
            <p:cNvPr id="121" name="Connettore 2 120">
              <a:extLst>
                <a:ext uri="{FF2B5EF4-FFF2-40B4-BE49-F238E27FC236}">
                  <a16:creationId xmlns:a16="http://schemas.microsoft.com/office/drawing/2014/main" id="{35D833CD-BF76-BEBF-06AE-A106A32FEC32}"/>
                </a:ext>
              </a:extLst>
            </p:cNvPr>
            <p:cNvCxnSpPr>
              <a:cxnSpLocks/>
            </p:cNvCxnSpPr>
            <p:nvPr/>
          </p:nvCxnSpPr>
          <p:spPr>
            <a:xfrm>
              <a:off x="4809635" y="3645263"/>
              <a:ext cx="0" cy="65593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e 121">
              <a:extLst>
                <a:ext uri="{FF2B5EF4-FFF2-40B4-BE49-F238E27FC236}">
                  <a16:creationId xmlns:a16="http://schemas.microsoft.com/office/drawing/2014/main" id="{0CCEBA31-A683-CE1B-0171-CFD4264E1600}"/>
                </a:ext>
              </a:extLst>
            </p:cNvPr>
            <p:cNvSpPr/>
            <p:nvPr/>
          </p:nvSpPr>
          <p:spPr>
            <a:xfrm rot="6300000">
              <a:off x="1189185" y="3463288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Immagine 122" descr="\documentclass{article}&#10;\usepackage{amsmath}&#10;\pagestyle{empty}&#10;\begin{document}&#10;&#10;tVMC&#10;&#10;&#10;\end{document}" title="IguanaTex Bitmap Display">
              <a:extLst>
                <a:ext uri="{FF2B5EF4-FFF2-40B4-BE49-F238E27FC236}">
                  <a16:creationId xmlns:a16="http://schemas.microsoft.com/office/drawing/2014/main" id="{0A33736B-8DEF-9BEB-BEF3-AF69FC494CC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254" y="3210032"/>
              <a:ext cx="683276" cy="183467"/>
            </a:xfrm>
            <a:prstGeom prst="rect">
              <a:avLst/>
            </a:prstGeom>
          </p:spPr>
        </p:pic>
        <p:pic>
          <p:nvPicPr>
            <p:cNvPr id="124" name="Immagine 123" descr="\documentclass{article}&#10;\usepackage{amsmath}&#10;\pagestyle{empty}&#10;\begin{document}&#10;&#10;ED&#10;&#10;&#10;\end{document}" title="IguanaTex Bitmap Display">
              <a:extLst>
                <a:ext uri="{FF2B5EF4-FFF2-40B4-BE49-F238E27FC236}">
                  <a16:creationId xmlns:a16="http://schemas.microsoft.com/office/drawing/2014/main" id="{D392C202-D38A-EE93-585B-81EB27DF4C5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777" y="4190595"/>
              <a:ext cx="343162" cy="172496"/>
            </a:xfrm>
            <a:prstGeom prst="rect">
              <a:avLst/>
            </a:prstGeom>
          </p:spPr>
        </p:pic>
      </p:grp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26707584-7658-15CF-9471-1EF4BB4DBBE4}"/>
              </a:ext>
            </a:extLst>
          </p:cNvPr>
          <p:cNvGrpSpPr/>
          <p:nvPr/>
        </p:nvGrpSpPr>
        <p:grpSpPr>
          <a:xfrm>
            <a:off x="1104889" y="2109598"/>
            <a:ext cx="4766890" cy="1868044"/>
            <a:chOff x="2995078" y="1851389"/>
            <a:chExt cx="6400162" cy="2890080"/>
          </a:xfrm>
        </p:grpSpPr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365043D8-4802-EF2A-D577-18C46EE1128A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137" name="Immagine 136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A1D94AD9-3F8D-9C41-8E9A-F9CBCCF6694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138" name="Immagine 137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A3E54876-6421-E2A9-E98E-9286703AC04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139" name="Connettore 2 138">
                <a:extLst>
                  <a:ext uri="{FF2B5EF4-FFF2-40B4-BE49-F238E27FC236}">
                    <a16:creationId xmlns:a16="http://schemas.microsoft.com/office/drawing/2014/main" id="{999D1ACE-A664-159A-9ED0-E22C5A116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0" name="Immagine 139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A12EE142-E078-1EAE-A058-85082F0FCA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135" name="Immagine 134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9CB91E2A-5810-B4BD-5CC1-635DDDFB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36" name="Connettore 2 135">
              <a:extLst>
                <a:ext uri="{FF2B5EF4-FFF2-40B4-BE49-F238E27FC236}">
                  <a16:creationId xmlns:a16="http://schemas.microsoft.com/office/drawing/2014/main" id="{05A44A65-81BC-AA5A-39DB-0EE1220E4F73}"/>
                </a:ext>
              </a:extLst>
            </p:cNvPr>
            <p:cNvCxnSpPr>
              <a:cxnSpLocks/>
            </p:cNvCxnSpPr>
            <p:nvPr/>
          </p:nvCxnSpPr>
          <p:spPr>
            <a:xfrm>
              <a:off x="7834212" y="4223257"/>
              <a:ext cx="4361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125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B6B84EB-851F-D821-D818-0F60D5109A9C}"/>
              </a:ext>
            </a:extLst>
          </p:cNvPr>
          <p:cNvSpPr/>
          <p:nvPr/>
        </p:nvSpPr>
        <p:spPr>
          <a:xfrm>
            <a:off x="3531326" y="2031274"/>
            <a:ext cx="5129349" cy="2795452"/>
          </a:xfrm>
          <a:prstGeom prst="round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74" y="2031274"/>
            <a:ext cx="4470453" cy="27954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p-</a:t>
            </a:r>
            <a:r>
              <a:rPr lang="en-US" sz="35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35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6B2D5E-A801-E671-2089-0FEAA53B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25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6260BE-60D9-302D-1757-CFA89D3F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55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projected-</a:t>
            </a:r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B0244958-FCCA-475B-97D8-369574F4F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65012"/>
            <a:ext cx="10670005" cy="49352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Iteratively solving the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optimization problem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B647C95-4281-45DB-1D4C-1F70902B230C}"/>
              </a:ext>
            </a:extLst>
          </p:cNvPr>
          <p:cNvGrpSpPr/>
          <p:nvPr/>
        </p:nvGrpSpPr>
        <p:grpSpPr>
          <a:xfrm>
            <a:off x="3997960" y="2138680"/>
            <a:ext cx="4196080" cy="1072808"/>
            <a:chOff x="3997960" y="2138680"/>
            <a:chExt cx="4196080" cy="1072808"/>
          </a:xfrm>
        </p:grpSpPr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8CBDCA9D-A4BC-66E8-EAE0-44B41CC159F0}"/>
                </a:ext>
              </a:extLst>
            </p:cNvPr>
            <p:cNvSpPr/>
            <p:nvPr/>
          </p:nvSpPr>
          <p:spPr>
            <a:xfrm>
              <a:off x="3997960" y="2138680"/>
              <a:ext cx="4196080" cy="107280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Immagine 5" descr="\documentclass{article}&#10;\usepackage{amsmath}&#10;\usepackage{physics}&#10;\usepackage{amsfonts}&#10;\pagestyle{empty}&#10;\begin{document}&#10;&#10;&#10;$ \min\limits_{\Tilde{\theta}} \mathcal{I}(\ket*{\Psi_{\Tilde{\theta}}},\, \mathcal{U} \ket{\Psi_{\theta}})&#10;$&#10;&#10;\end{document}" title="IguanaTex Bitmap Display">
              <a:extLst>
                <a:ext uri="{FF2B5EF4-FFF2-40B4-BE49-F238E27FC236}">
                  <a16:creationId xmlns:a16="http://schemas.microsoft.com/office/drawing/2014/main" id="{08937872-3F07-1F29-3539-0AFEF83B97B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292" y="2396942"/>
              <a:ext cx="3771177" cy="682356"/>
            </a:xfrm>
            <a:prstGeom prst="rect">
              <a:avLst/>
            </a:prstGeom>
          </p:spPr>
        </p:pic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57A356-E473-9FCA-1202-C01D33EC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26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11F79BC2-1EB8-6D08-1A7D-9893016E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76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projected-</a:t>
            </a:r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B0244958-FCCA-475B-97D8-369574F4F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65012"/>
            <a:ext cx="10670005" cy="49352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Iteratively solving the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optimization problem</a:t>
            </a:r>
          </a:p>
        </p:txBody>
      </p:sp>
      <p:pic>
        <p:nvPicPr>
          <p:cNvPr id="46" name="Immagine 45" descr="Immagine che contiene testo, schizzo, diagramma, linea&#10;&#10;Descrizione generata automaticamente">
            <a:extLst>
              <a:ext uri="{FF2B5EF4-FFF2-40B4-BE49-F238E27FC236}">
                <a16:creationId xmlns:a16="http://schemas.microsoft.com/office/drawing/2014/main" id="{E994595B-8D2B-688A-D98F-6A06C6A11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4626" y="-736791"/>
            <a:ext cx="2202748" cy="10515604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E684CE3F-F3FA-9FE1-947E-3454EAB7ED8B}"/>
              </a:ext>
            </a:extLst>
          </p:cNvPr>
          <p:cNvGrpSpPr/>
          <p:nvPr/>
        </p:nvGrpSpPr>
        <p:grpSpPr>
          <a:xfrm>
            <a:off x="1977145" y="5758378"/>
            <a:ext cx="4615366" cy="912599"/>
            <a:chOff x="6601784" y="5860766"/>
            <a:chExt cx="4615366" cy="912599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8DBB6A9-7F63-4E10-F107-9CC606A26CF2}"/>
                </a:ext>
              </a:extLst>
            </p:cNvPr>
            <p:cNvSpPr txBox="1"/>
            <p:nvPr/>
          </p:nvSpPr>
          <p:spPr>
            <a:xfrm>
              <a:off x="6601784" y="6450200"/>
              <a:ext cx="46153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[</a:t>
              </a:r>
              <a:r>
                <a:rPr lang="it-IT" sz="1500" i="1" dirty="0" err="1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Medvidović</a:t>
              </a:r>
              <a:r>
                <a:rPr lang="it-IT" sz="1500" i="1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and</a:t>
              </a:r>
              <a:r>
                <a:rPr lang="it-IT" sz="1500" i="1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 Carleo</a:t>
              </a:r>
              <a:r>
                <a:rPr lang="it-IT" sz="150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</a:t>
              </a:r>
              <a:r>
                <a:rPr lang="it-IT" sz="1500" dirty="0" err="1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npj</a:t>
              </a:r>
              <a:r>
                <a:rPr lang="it-IT" sz="150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 Quantum Inf 7, 101 (2021)]</a:t>
              </a:r>
              <a:endPara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50EB031-D81B-A075-F715-27FAA11F2E03}"/>
                </a:ext>
              </a:extLst>
            </p:cNvPr>
            <p:cNvSpPr txBox="1"/>
            <p:nvPr/>
          </p:nvSpPr>
          <p:spPr>
            <a:xfrm>
              <a:off x="6601784" y="6155483"/>
              <a:ext cx="45416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b="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[</a:t>
              </a:r>
              <a:r>
                <a:rPr lang="it-IT" sz="1500" b="0" i="1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Barison, Vicentini</a:t>
              </a:r>
              <a:r>
                <a:rPr lang="it-IT" sz="1500" i="1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and</a:t>
              </a:r>
              <a:r>
                <a:rPr lang="it-IT" sz="1500" b="0" i="1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 Carleo</a:t>
              </a:r>
              <a:r>
                <a:rPr lang="it-IT" sz="1500" b="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Quantum 5, 512 (2021)]</a:t>
              </a:r>
              <a:endPara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D4D8966-B045-BBA9-86E5-2941D8D06B06}"/>
                </a:ext>
              </a:extLst>
            </p:cNvPr>
            <p:cNvSpPr txBox="1"/>
            <p:nvPr/>
          </p:nvSpPr>
          <p:spPr>
            <a:xfrm>
              <a:off x="6601784" y="5860766"/>
              <a:ext cx="44116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50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[</a:t>
              </a:r>
              <a:r>
                <a:rPr lang="it-IT" sz="1500" i="1" dirty="0" err="1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Jònsson</a:t>
              </a:r>
              <a:r>
                <a:rPr lang="it-IT" sz="1500" i="1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Bauer</a:t>
              </a:r>
              <a:r>
                <a:rPr lang="it-IT" sz="1500" i="1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and</a:t>
              </a:r>
              <a:r>
                <a:rPr lang="it-IT" sz="1500" i="1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 Carleo</a:t>
              </a:r>
              <a:r>
                <a:rPr lang="it-IT" sz="150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</a:t>
              </a:r>
              <a:r>
                <a:rPr lang="en-US" sz="1500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arXiv:1808.05232 </a:t>
              </a:r>
              <a:r>
                <a:rPr lang="it-IT" sz="1500" dirty="0">
                  <a:effectLst/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(2018)]</a:t>
              </a:r>
              <a:endPara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5719D26-6025-A5FF-9ED9-846DEA1C4990}"/>
              </a:ext>
            </a:extLst>
          </p:cNvPr>
          <p:cNvGrpSpPr/>
          <p:nvPr/>
        </p:nvGrpSpPr>
        <p:grpSpPr>
          <a:xfrm>
            <a:off x="6970978" y="5761396"/>
            <a:ext cx="4094775" cy="906562"/>
            <a:chOff x="7413429" y="5764414"/>
            <a:chExt cx="4094775" cy="906562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D080991C-22A7-1BE5-DC82-A84845134CCC}"/>
                </a:ext>
              </a:extLst>
            </p:cNvPr>
            <p:cNvGrpSpPr/>
            <p:nvPr/>
          </p:nvGrpSpPr>
          <p:grpSpPr>
            <a:xfrm>
              <a:off x="7413429" y="5764414"/>
              <a:ext cx="4094775" cy="619133"/>
              <a:chOff x="414026" y="6149398"/>
              <a:chExt cx="4094775" cy="619133"/>
            </a:xfrm>
          </p:grpSpPr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9B926749-C6B0-C2D7-AF89-0B3E04F93588}"/>
                  </a:ext>
                </a:extLst>
              </p:cNvPr>
              <p:cNvSpPr txBox="1"/>
              <p:nvPr/>
            </p:nvSpPr>
            <p:spPr>
              <a:xfrm>
                <a:off x="414026" y="6149398"/>
                <a:ext cx="409477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Segoe UI Light" panose="020B0502040204020203" pitchFamily="34" charset="0"/>
                    <a:ea typeface="Cambria" panose="02040503050406030204" pitchFamily="18" charset="0"/>
                    <a:cs typeface="Segoe UI Light" panose="020B0502040204020203" pitchFamily="34" charset="0"/>
                  </a:rPr>
                  <a:t>[</a:t>
                </a:r>
                <a:r>
                  <a:rPr lang="en-US" sz="1500" i="1" dirty="0">
                    <a:latin typeface="Segoe UI Light" panose="020B0502040204020203" pitchFamily="34" charset="0"/>
                    <a:ea typeface="Cambria" panose="02040503050406030204" pitchFamily="18" charset="0"/>
                    <a:cs typeface="Segoe UI Light" panose="020B0502040204020203" pitchFamily="34" charset="0"/>
                  </a:rPr>
                  <a:t>Gutiérrez, and Mendl</a:t>
                </a:r>
                <a:r>
                  <a:rPr lang="en-US" sz="1500" dirty="0">
                    <a:latin typeface="Segoe UI Light" panose="020B0502040204020203" pitchFamily="34" charset="0"/>
                    <a:ea typeface="Cambria" panose="02040503050406030204" pitchFamily="18" charset="0"/>
                    <a:cs typeface="Segoe UI Light" panose="020B0502040204020203" pitchFamily="34" charset="0"/>
                  </a:rPr>
                  <a:t>, Quantum  6, 627 (2022)]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7FF1209-10BC-C85D-2591-F9BB89C902E7}"/>
                  </a:ext>
                </a:extLst>
              </p:cNvPr>
              <p:cNvSpPr txBox="1"/>
              <p:nvPr/>
            </p:nvSpPr>
            <p:spPr>
              <a:xfrm>
                <a:off x="414026" y="6445366"/>
                <a:ext cx="408637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latin typeface="Segoe UI Light" panose="020B0502040204020203" pitchFamily="34" charset="0"/>
                    <a:ea typeface="Cambria" panose="02040503050406030204" pitchFamily="18" charset="0"/>
                    <a:cs typeface="Segoe UI Light" panose="020B0502040204020203" pitchFamily="34" charset="0"/>
                  </a:rPr>
                  <a:t>[</a:t>
                </a:r>
                <a:r>
                  <a:rPr lang="en-US" sz="1500" i="1" dirty="0">
                    <a:latin typeface="Segoe UI Light" panose="020B0502040204020203" pitchFamily="34" charset="0"/>
                    <a:ea typeface="Cambria" panose="02040503050406030204" pitchFamily="18" charset="0"/>
                    <a:cs typeface="Segoe UI Light" panose="020B0502040204020203" pitchFamily="34" charset="0"/>
                  </a:rPr>
                  <a:t>Donatella, Denis, et al.</a:t>
                </a:r>
                <a:r>
                  <a:rPr lang="en-US" sz="1500" dirty="0">
                    <a:latin typeface="Segoe UI Light" panose="020B0502040204020203" pitchFamily="34" charset="0"/>
                    <a:ea typeface="Cambria" panose="02040503050406030204" pitchFamily="18" charset="0"/>
                    <a:cs typeface="Segoe UI Light" panose="020B0502040204020203" pitchFamily="34" charset="0"/>
                  </a:rPr>
                  <a:t>, arXiv:2209.03241 (2022)]</a:t>
                </a: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0F72B96-756E-94DB-9AB7-E05A36B0FE69}"/>
                </a:ext>
              </a:extLst>
            </p:cNvPr>
            <p:cNvSpPr txBox="1"/>
            <p:nvPr/>
          </p:nvSpPr>
          <p:spPr>
            <a:xfrm>
              <a:off x="7413429" y="6347811"/>
              <a:ext cx="344517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[</a:t>
              </a:r>
              <a:r>
                <a:rPr lang="en-US" sz="1500" b="1" i="1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Sinibaldi</a:t>
              </a:r>
              <a:r>
                <a:rPr lang="en-US" sz="1500" i="1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et al.</a:t>
              </a:r>
              <a:r>
                <a:rPr lang="en-US" sz="1500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, </a:t>
              </a:r>
              <a:r>
                <a:rPr lang="it-IT" sz="1500" b="0" i="0" dirty="0">
                  <a:effectLst/>
                  <a:latin typeface="Segoe UI Light" panose="020B0502040204020203" pitchFamily="34" charset="0"/>
                  <a:cs typeface="Segoe UI Light" panose="020B0502040204020203" pitchFamily="34" charset="0"/>
                </a:rPr>
                <a:t>arXiv:2305.14294 </a:t>
              </a:r>
              <a:r>
                <a:rPr lang="en-US" sz="1500" dirty="0">
                  <a:latin typeface="Segoe UI Light" panose="020B0502040204020203" pitchFamily="34" charset="0"/>
                  <a:ea typeface="Cambria" panose="02040503050406030204" pitchFamily="18" charset="0"/>
                  <a:cs typeface="Segoe UI Light" panose="020B0502040204020203" pitchFamily="34" charset="0"/>
                </a:rPr>
                <a:t>(2023)]</a:t>
              </a:r>
            </a:p>
          </p:txBody>
        </p:sp>
      </p:grp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75373054-4DD7-17BD-1ABD-F636634C9341}"/>
              </a:ext>
            </a:extLst>
          </p:cNvPr>
          <p:cNvSpPr/>
          <p:nvPr/>
        </p:nvSpPr>
        <p:spPr>
          <a:xfrm>
            <a:off x="3997960" y="2138680"/>
            <a:ext cx="4196080" cy="10728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magine 22" descr="\documentclass{article}&#10;\usepackage{amsmath}&#10;\usepackage{physics}&#10;\usepackage{amsfonts}&#10;\pagestyle{empty}&#10;\begin{document}&#10;&#10;&#10;$ \min\limits_{\Tilde{\theta}} \mathcal{I}(\ket*{\Psi_{\Tilde{\theta}}},\, \mathcal{U} \ket{\Psi_{\theta}})&#10;$&#10;&#10;\end{document}" title="IguanaTex Bitmap Display">
            <a:extLst>
              <a:ext uri="{FF2B5EF4-FFF2-40B4-BE49-F238E27FC236}">
                <a16:creationId xmlns:a16="http://schemas.microsoft.com/office/drawing/2014/main" id="{F18B0CE4-0A5D-1AC9-D437-03E3DDEF2F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2" y="2396942"/>
            <a:ext cx="3771177" cy="682356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BBC342-52B0-CC99-D6D6-6D6CA90A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27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07070C9-C6E6-927F-3242-23A174AA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71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egnaposto contenuto 6">
            <a:extLst>
              <a:ext uri="{FF2B5EF4-FFF2-40B4-BE49-F238E27FC236}">
                <a16:creationId xmlns:a16="http://schemas.microsoft.com/office/drawing/2014/main" id="{1A15F717-DD63-EC9A-F7B4-AF9209A8FA72}"/>
              </a:ext>
            </a:extLst>
          </p:cNvPr>
          <p:cNvSpPr txBox="1">
            <a:spLocks/>
          </p:cNvSpPr>
          <p:nvPr/>
        </p:nvSpPr>
        <p:spPr>
          <a:xfrm>
            <a:off x="838199" y="1465012"/>
            <a:ext cx="10670005" cy="493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Stochastic optimization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    :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Infidelity optimization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522D703-6B94-AC75-78D2-5203BFE69988}"/>
              </a:ext>
            </a:extLst>
          </p:cNvPr>
          <p:cNvSpPr/>
          <p:nvPr/>
        </p:nvSpPr>
        <p:spPr>
          <a:xfrm>
            <a:off x="1361259" y="2202996"/>
            <a:ext cx="4601182" cy="6817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Immagine 20" descr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>
            <a:extLst>
              <a:ext uri="{FF2B5EF4-FFF2-40B4-BE49-F238E27FC236}">
                <a16:creationId xmlns:a16="http://schemas.microsoft.com/office/drawing/2014/main" id="{0661B1B3-76DF-3631-7CE8-078F3AD5D5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65" y="2677553"/>
            <a:ext cx="4128476" cy="654688"/>
          </a:xfrm>
          <a:prstGeom prst="rect">
            <a:avLst/>
          </a:prstGeom>
        </p:spPr>
      </p:pic>
      <p:pic>
        <p:nvPicPr>
          <p:cNvPr id="17" name="Immagine 16" descr="\documentclass{article}&#10;\usepackage{amsmath}&#10;\usepackage{amsfonts}&#10;\usepackage{physics}&#10;\pagestyle{empty}&#10;\begin{document}&#10;&#10;&#10;$\chi (\sigma, \eta) = \dfrac{|\Psi_{\Tilde{\theta}}(\sigma)|^2 |\Psi_{\theta}(\eta)|^2}{ \bra*{\Psi_{\Tilde{\theta}}} \ket*{\Psi_{\Tilde{\theta}}} \bra{\Psi_{\theta}} \ket{\Psi_{\theta}}}$&#10;&#10;\end{document}" title="IguanaTex Bitmap Display">
            <a:extLst>
              <a:ext uri="{FF2B5EF4-FFF2-40B4-BE49-F238E27FC236}">
                <a16:creationId xmlns:a16="http://schemas.microsoft.com/office/drawing/2014/main" id="{17938F4F-AB67-80A6-A9CF-A473B0F14B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04" y="1794122"/>
            <a:ext cx="3019228" cy="652522"/>
          </a:xfrm>
          <a:prstGeom prst="rect">
            <a:avLst/>
          </a:prstGeom>
        </p:spPr>
      </p:pic>
      <p:pic>
        <p:nvPicPr>
          <p:cNvPr id="3" name="Immagine 2" descr="\documentclass{article}&#10;\usepackage{amsmath}&#10;\usepackage{physics}&#10;\usepackage{amsfonts}&#10;\pagestyle{empty}&#10;\begin{document}&#10;&#10;&#10;$ \mathcal{I}(\ket*{\Psi_{\Tilde{\theta}}},\, \mathcal{U} \ket{\Psi_{\theta}}) = \mathbb{E}_{\chi}[\mathcal{I}_{\text{loc}}(\sigma, \eta)]&#10;$&#10;&#10;\end{document}" title="IguanaTex Bitmap Display">
            <a:extLst>
              <a:ext uri="{FF2B5EF4-FFF2-40B4-BE49-F238E27FC236}">
                <a16:creationId xmlns:a16="http://schemas.microsoft.com/office/drawing/2014/main" id="{B381078E-CEEC-A41C-ABDB-60E77CF80D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20" y="2376865"/>
            <a:ext cx="4359060" cy="333980"/>
          </a:xfrm>
          <a:prstGeom prst="rect">
            <a:avLst/>
          </a:prstGeom>
        </p:spPr>
      </p:pic>
      <p:pic>
        <p:nvPicPr>
          <p:cNvPr id="5" name="Immagine 4" descr="\documentclass{article}&#10;\usepackage{amsmath}&#10;\pagestyle{empty}&#10;\begin{document}&#10;&#10;&#10;$\mathcal{I}$&#10;&#10;\end{document}" title="IguanaTex Bitmap Display">
            <a:extLst>
              <a:ext uri="{FF2B5EF4-FFF2-40B4-BE49-F238E27FC236}">
                <a16:creationId xmlns:a16="http://schemas.microsoft.com/office/drawing/2014/main" id="{F40DD57E-6E11-BA65-3760-EE50AA33A6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51" y="1538806"/>
            <a:ext cx="244267" cy="252289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69D614F-8FA1-920B-5F6F-F8E1304E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28</a:t>
            </a:fld>
            <a:endParaRPr lang="en-US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56DEC750-B409-F221-762C-D9936A06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37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Infidelity optimization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BFB85FB-CFB6-1C42-2245-5B336D9153EA}"/>
              </a:ext>
            </a:extLst>
          </p:cNvPr>
          <p:cNvGrpSpPr/>
          <p:nvPr/>
        </p:nvGrpSpPr>
        <p:grpSpPr>
          <a:xfrm>
            <a:off x="1361259" y="2202996"/>
            <a:ext cx="4601182" cy="681718"/>
            <a:chOff x="1361259" y="2202996"/>
            <a:chExt cx="4601182" cy="681718"/>
          </a:xfrm>
        </p:grpSpPr>
        <p:pic>
          <p:nvPicPr>
            <p:cNvPr id="7" name="Immagine 6" descr="\documentclass{article}&#10;\usepackage{amsmath}&#10;\usepackage{physics}&#10;\usepackage{amsfonts}&#10;\pagestyle{empty}&#10;\begin{document}&#10;&#10;&#10;$ \mathcal{I}(\ket*{\Psi_{\Tilde{\theta}}},\, \mathcal{U} \ket{\Psi_{\theta}}) = \mathbb{E}_{\chi}[\mathcal{I}_{\text{loc}}(\sigma, \eta)]&#10;$&#10;&#10;\end{document}" title="IguanaTex Bitmap Display">
              <a:extLst>
                <a:ext uri="{FF2B5EF4-FFF2-40B4-BE49-F238E27FC236}">
                  <a16:creationId xmlns:a16="http://schemas.microsoft.com/office/drawing/2014/main" id="{BE275C95-07AF-65A9-31C6-F4CA55F43283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320" y="2376865"/>
              <a:ext cx="4359060" cy="333980"/>
            </a:xfrm>
            <a:prstGeom prst="rect">
              <a:avLst/>
            </a:prstGeom>
          </p:spPr>
        </p:pic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9522D703-6B94-AC75-78D2-5203BFE69988}"/>
                </a:ext>
              </a:extLst>
            </p:cNvPr>
            <p:cNvSpPr/>
            <p:nvPr/>
          </p:nvSpPr>
          <p:spPr>
            <a:xfrm>
              <a:off x="1361259" y="2202996"/>
              <a:ext cx="4601182" cy="68171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Immagine 20" descr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>
            <a:extLst>
              <a:ext uri="{FF2B5EF4-FFF2-40B4-BE49-F238E27FC236}">
                <a16:creationId xmlns:a16="http://schemas.microsoft.com/office/drawing/2014/main" id="{0661B1B3-76DF-3631-7CE8-078F3AD5D5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65" y="2677553"/>
            <a:ext cx="4128476" cy="654688"/>
          </a:xfrm>
          <a:prstGeom prst="rect">
            <a:avLst/>
          </a:prstGeom>
        </p:spPr>
      </p:pic>
      <p:pic>
        <p:nvPicPr>
          <p:cNvPr id="17" name="Immagine 16" descr="\documentclass{article}&#10;\usepackage{amsmath}&#10;\usepackage{amsfonts}&#10;\usepackage{physics}&#10;\pagestyle{empty}&#10;\begin{document}&#10;&#10;&#10;$\chi (\sigma, \eta) = \dfrac{|\Psi_{\Tilde{\theta}}(\sigma)|^2 |\Psi_{\theta}(\eta)|^2}{ \bra*{\Psi_{\Tilde{\theta}}} \ket*{\Psi_{\Tilde{\theta}}} \bra{\Psi_{\theta}} \ket{\Psi_{\theta}}}$&#10;&#10;\end{document}" title="IguanaTex Bitmap Display">
            <a:extLst>
              <a:ext uri="{FF2B5EF4-FFF2-40B4-BE49-F238E27FC236}">
                <a16:creationId xmlns:a16="http://schemas.microsoft.com/office/drawing/2014/main" id="{17938F4F-AB67-80A6-A9CF-A473B0F14B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04" y="1794122"/>
            <a:ext cx="3019228" cy="652522"/>
          </a:xfrm>
          <a:prstGeom prst="rect">
            <a:avLst/>
          </a:prstGeom>
        </p:spPr>
      </p:pic>
      <p:sp>
        <p:nvSpPr>
          <p:cNvPr id="29" name="Segnaposto contenuto 6 2">
            <a:extLst>
              <a:ext uri="{FF2B5EF4-FFF2-40B4-BE49-F238E27FC236}">
                <a16:creationId xmlns:a16="http://schemas.microsoft.com/office/drawing/2014/main" id="{A9486106-55EE-3CE8-7023-B56B85D468C9}"/>
              </a:ext>
            </a:extLst>
          </p:cNvPr>
          <p:cNvSpPr txBox="1">
            <a:spLocks/>
          </p:cNvSpPr>
          <p:nvPr/>
        </p:nvSpPr>
        <p:spPr>
          <a:xfrm>
            <a:off x="9794288" y="3958635"/>
            <a:ext cx="1701857" cy="581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zero variance principle</a:t>
            </a:r>
          </a:p>
        </p:txBody>
      </p:sp>
      <p:sp>
        <p:nvSpPr>
          <p:cNvPr id="33" name="Segnaposto contenuto 6 3">
            <a:extLst>
              <a:ext uri="{FF2B5EF4-FFF2-40B4-BE49-F238E27FC236}">
                <a16:creationId xmlns:a16="http://schemas.microsoft.com/office/drawing/2014/main" id="{61AC402B-71B0-90D1-9278-36E7866BDBDB}"/>
              </a:ext>
            </a:extLst>
          </p:cNvPr>
          <p:cNvSpPr txBox="1">
            <a:spLocks/>
          </p:cNvSpPr>
          <p:nvPr/>
        </p:nvSpPr>
        <p:spPr>
          <a:xfrm>
            <a:off x="9777130" y="5166957"/>
            <a:ext cx="1701857" cy="58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vanishing SNR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0E45942C-3B4F-0031-558D-E045D6120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3" y="3659011"/>
            <a:ext cx="9271049" cy="2937948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6B8C072-EAD1-E0BA-DEE2-9645AEDC696F}"/>
              </a:ext>
            </a:extLst>
          </p:cNvPr>
          <p:cNvCxnSpPr>
            <a:cxnSpLocks/>
          </p:cNvCxnSpPr>
          <p:nvPr/>
        </p:nvCxnSpPr>
        <p:spPr>
          <a:xfrm>
            <a:off x="9567502" y="4233864"/>
            <a:ext cx="2572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9D9D81F-0D31-3C85-73FE-CAAA9519975E}"/>
              </a:ext>
            </a:extLst>
          </p:cNvPr>
          <p:cNvCxnSpPr>
            <a:cxnSpLocks/>
          </p:cNvCxnSpPr>
          <p:nvPr/>
        </p:nvCxnSpPr>
        <p:spPr>
          <a:xfrm>
            <a:off x="9567502" y="5431293"/>
            <a:ext cx="2572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\documentclass{article}&#10;\usepackage{amsmath}&#10;\pagestyle{empty}&#10;\begin{document}&#10;&#10;&#10;$\mathcal{I} \rightarrow 0$&#10;&#10;\end{document}" title="IguanaTex Bitmap Display">
            <a:extLst>
              <a:ext uri="{FF2B5EF4-FFF2-40B4-BE49-F238E27FC236}">
                <a16:creationId xmlns:a16="http://schemas.microsoft.com/office/drawing/2014/main" id="{D84D1AEB-E173-4D1D-B6F7-80B5635EC9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333" y="5536186"/>
            <a:ext cx="803450" cy="212698"/>
          </a:xfrm>
          <a:prstGeom prst="rect">
            <a:avLst/>
          </a:prstGeom>
        </p:spPr>
      </p:pic>
      <p:pic>
        <p:nvPicPr>
          <p:cNvPr id="50" name="Elemento grafico 49" descr="Segno di spunta con riempimento a tinta unita">
            <a:extLst>
              <a:ext uri="{FF2B5EF4-FFF2-40B4-BE49-F238E27FC236}">
                <a16:creationId xmlns:a16="http://schemas.microsoft.com/office/drawing/2014/main" id="{A6B2A77D-7709-55D3-3F2C-DAABE9E17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33456" y="3958635"/>
            <a:ext cx="460022" cy="460022"/>
          </a:xfrm>
          <a:prstGeom prst="rect">
            <a:avLst/>
          </a:prstGeom>
        </p:spPr>
      </p:pic>
      <p:pic>
        <p:nvPicPr>
          <p:cNvPr id="52" name="Elemento grafico 51" descr="Chiudi con riempimento a tinta unita">
            <a:extLst>
              <a:ext uri="{FF2B5EF4-FFF2-40B4-BE49-F238E27FC236}">
                <a16:creationId xmlns:a16="http://schemas.microsoft.com/office/drawing/2014/main" id="{4D6CA39F-FF71-D94D-467F-B0C95FE5F9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51158" y="5218984"/>
            <a:ext cx="424617" cy="424617"/>
          </a:xfrm>
          <a:prstGeom prst="rect">
            <a:avLst/>
          </a:prstGeom>
        </p:spPr>
      </p:pic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9E63F8BC-5150-FA9C-6CD2-65AC989F2126}"/>
              </a:ext>
            </a:extLst>
          </p:cNvPr>
          <p:cNvSpPr txBox="1">
            <a:spLocks/>
          </p:cNvSpPr>
          <p:nvPr/>
        </p:nvSpPr>
        <p:spPr>
          <a:xfrm>
            <a:off x="838199" y="1465012"/>
            <a:ext cx="10670005" cy="493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Stochastic optimization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     : </a:t>
            </a:r>
          </a:p>
        </p:txBody>
      </p:sp>
      <p:pic>
        <p:nvPicPr>
          <p:cNvPr id="11" name="Immagine 10" descr="\documentclass{article}&#10;\usepackage{amsmath}&#10;\pagestyle{empty}&#10;\begin{document}&#10;&#10;&#10;$\mathcal{I}$&#10;&#10;\end{document}" title="IguanaTex Bitmap Display">
            <a:extLst>
              <a:ext uri="{FF2B5EF4-FFF2-40B4-BE49-F238E27FC236}">
                <a16:creationId xmlns:a16="http://schemas.microsoft.com/office/drawing/2014/main" id="{0BCA16F8-C5B0-60CF-CE67-0E2E4B6DA2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51" y="1538806"/>
            <a:ext cx="244267" cy="252289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726665D-5900-2A3E-6A17-00958700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29</a:t>
            </a:fld>
            <a:endParaRPr lang="en-US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325EE0D-AA4F-4A47-1B2B-A5449E2D5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362"/>
            <a:ext cx="10515600" cy="4908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Numerical challenges in variational Monte Carlo methods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 problem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Signal to noise ratio analysis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Projected time-dependent Variational Monte Carlo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Infidelity optimization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Control variates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Importance sampling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061A4E-0F47-0514-149D-9BD81F1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C30E30F-8DDA-9447-1307-797FF6BEC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75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400CE0C6-4514-5236-7CD3-6B8B4D348485}"/>
              </a:ext>
            </a:extLst>
          </p:cNvPr>
          <p:cNvSpPr/>
          <p:nvPr/>
        </p:nvSpPr>
        <p:spPr>
          <a:xfrm>
            <a:off x="9991943" y="4326055"/>
            <a:ext cx="734807" cy="88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egnaposto contenuto 6 1">
            <a:extLst>
              <a:ext uri="{FF2B5EF4-FFF2-40B4-BE49-F238E27FC236}">
                <a16:creationId xmlns:a16="http://schemas.microsoft.com/office/drawing/2014/main" id="{B3845804-4392-2C7F-8452-C345D91EF062}"/>
              </a:ext>
            </a:extLst>
          </p:cNvPr>
          <p:cNvSpPr txBox="1">
            <a:spLocks/>
          </p:cNvSpPr>
          <p:nvPr/>
        </p:nvSpPr>
        <p:spPr>
          <a:xfrm>
            <a:off x="838199" y="1465012"/>
            <a:ext cx="10670005" cy="493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Since                                  :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Control variates</a:t>
            </a:r>
          </a:p>
        </p:txBody>
      </p:sp>
      <p:pic>
        <p:nvPicPr>
          <p:cNvPr id="19" name="Immagine 18" descr="\documentclass{article}&#10;\usepackage{amsmath}&#10;\usepackage{amsfonts}&#10;\usepackage{physics}&#10;\pagestyle{empty}&#10;\begin{document}&#10;&#10;&#10;$ \mathbb{E}_{\chi}[|1-\mathcal{I}_{\text{loc}}|^2] = 1$&#10;&#10;&#10;\end{document}" title="IguanaTex Bitmap Display">
            <a:extLst>
              <a:ext uri="{FF2B5EF4-FFF2-40B4-BE49-F238E27FC236}">
                <a16:creationId xmlns:a16="http://schemas.microsoft.com/office/drawing/2014/main" id="{BC56C199-938C-F58E-90DA-4220CB5873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89" y="1491272"/>
            <a:ext cx="2897329" cy="413647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113CE8CB-4238-E4EF-9722-BD063686B5E7}"/>
              </a:ext>
            </a:extLst>
          </p:cNvPr>
          <p:cNvGrpSpPr/>
          <p:nvPr/>
        </p:nvGrpSpPr>
        <p:grpSpPr>
          <a:xfrm>
            <a:off x="2554897" y="2311500"/>
            <a:ext cx="6968097" cy="423453"/>
            <a:chOff x="2554897" y="2311500"/>
            <a:chExt cx="6968097" cy="42345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36A5100C-8BE4-2366-754A-C32B50C7808F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2554897" y="2311500"/>
              <a:ext cx="6968097" cy="423453"/>
              <a:chOff x="2554897" y="2311500"/>
              <a:chExt cx="6968097" cy="423453"/>
            </a:xfrm>
          </p:grpSpPr>
          <p:pic>
            <p:nvPicPr>
              <p:cNvPr id="6" name="Immagine 5" descr="\documentclass{article}&#10;\usepackage{amsmath}&#10;\pagestyle{empty}&#10;\begin{document}&#10;&#10;&#10;$\mathcal{I}_{\text{loc}}$&#10;&#10;\end{document}" title="IguanaTex Bitmap Display">
                <a:extLst>
                  <a:ext uri="{FF2B5EF4-FFF2-40B4-BE49-F238E27FC236}">
                    <a16:creationId xmlns:a16="http://schemas.microsoft.com/office/drawing/2014/main" id="{4901D64A-D4FB-6780-6E2F-F6A99817EC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4897" y="2368109"/>
                <a:ext cx="570551" cy="310235"/>
              </a:xfrm>
              <a:prstGeom prst="rect">
                <a:avLst/>
              </a:prstGeom>
            </p:spPr>
          </p:pic>
          <p:pic>
            <p:nvPicPr>
              <p:cNvPr id="7" name="Immagine 6" descr="\documentclass{article}&#10;\usepackage{amsmath}&#10;\pagestyle{empty}&#10;\begin{document}&#10;&#10;&#10;$ \mathcal{I}_{\text{loc}}^{\text{CV}} = \text{Re} \mathcal{I}_{\text{loc}} - c (|1 - \mathcal{I}_{\text{loc}}|^2 - 1)$&#10;&#10;\end{document}" title="IguanaTex Bitmap Display">
                <a:extLst>
                  <a:ext uri="{FF2B5EF4-FFF2-40B4-BE49-F238E27FC236}">
                    <a16:creationId xmlns:a16="http://schemas.microsoft.com/office/drawing/2014/main" id="{BB7659FE-06C0-380D-0BE1-893C17D3A92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436" y="2311500"/>
                <a:ext cx="5302558" cy="423453"/>
              </a:xfrm>
              <a:prstGeom prst="rect">
                <a:avLst/>
              </a:prstGeom>
            </p:spPr>
          </p:pic>
        </p:grp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311F424-0EC1-7B2B-CE5E-4DD3AE415A2F}"/>
                </a:ext>
              </a:extLst>
            </p:cNvPr>
            <p:cNvCxnSpPr>
              <a:cxnSpLocks/>
            </p:cNvCxnSpPr>
            <p:nvPr/>
          </p:nvCxnSpPr>
          <p:spPr>
            <a:xfrm>
              <a:off x="3340393" y="2541262"/>
              <a:ext cx="6005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EC725FC-D8C7-A6E2-3783-D885B70A9B2F}"/>
              </a:ext>
            </a:extLst>
          </p:cNvPr>
          <p:cNvGrpSpPr/>
          <p:nvPr/>
        </p:nvGrpSpPr>
        <p:grpSpPr>
          <a:xfrm>
            <a:off x="838199" y="3620894"/>
            <a:ext cx="10670005" cy="493523"/>
            <a:chOff x="838199" y="3424249"/>
            <a:chExt cx="10670005" cy="493523"/>
          </a:xfrm>
        </p:grpSpPr>
        <p:sp>
          <p:nvSpPr>
            <p:cNvPr id="10" name="Segnaposto contenuto 6 2 1">
              <a:extLst>
                <a:ext uri="{FF2B5EF4-FFF2-40B4-BE49-F238E27FC236}">
                  <a16:creationId xmlns:a16="http://schemas.microsoft.com/office/drawing/2014/main" id="{B71AB919-E0F4-CAAD-0FBD-2BC95DBE6275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3424249"/>
              <a:ext cx="10670005" cy="4935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    can be chosen to </a:t>
              </a:r>
              <a:r>
                <a:rPr lang="en-US" sz="26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minimize the variance </a:t>
              </a:r>
              <a:r>
                <a:rPr lang="en-US" sz="2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as:                                  : </a:t>
              </a:r>
            </a:p>
          </p:txBody>
        </p:sp>
        <p:pic>
          <p:nvPicPr>
            <p:cNvPr id="20" name="Immagine 19" descr="\documentclass{article}&#10;\usepackage{amsmath}&#10;\pagestyle{empty}&#10;\begin{document}&#10;&#10;&#10;$c$&#10;&#10;\end{document}" title="IguanaTex Bitmap Display">
              <a:extLst>
                <a:ext uri="{FF2B5EF4-FFF2-40B4-BE49-F238E27FC236}">
                  <a16:creationId xmlns:a16="http://schemas.microsoft.com/office/drawing/2014/main" id="{B3C89AA9-3B38-3FE9-3634-078BD774BBD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22" y="3587127"/>
              <a:ext cx="144565" cy="167766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2787B32D-CAB5-E10E-A62A-3E3A20BD6328}"/>
              </a:ext>
            </a:extLst>
          </p:cNvPr>
          <p:cNvGrpSpPr/>
          <p:nvPr/>
        </p:nvGrpSpPr>
        <p:grpSpPr>
          <a:xfrm>
            <a:off x="1625773" y="4438807"/>
            <a:ext cx="8940454" cy="821011"/>
            <a:chOff x="1568127" y="4719427"/>
            <a:chExt cx="8940454" cy="821011"/>
          </a:xfrm>
        </p:grpSpPr>
        <p:pic>
          <p:nvPicPr>
            <p:cNvPr id="26" name="Immagine 25" descr="\documentclass{article}&#10;\usepackage{amsmath}&#10;\usepackage{amsfonts}&#10;\usepackage{physics}&#10;\pagestyle{empty}&#10;\begin{document}&#10;&#10;&#10;$\ket{\Psi_{\Tilde{\theta}}} \rightarrow \mathcal{U}\ket{\Psi_{\theta}}$&#10;&#10;\end{document}" title="IguanaTex Bitmap Display">
              <a:extLst>
                <a:ext uri="{FF2B5EF4-FFF2-40B4-BE49-F238E27FC236}">
                  <a16:creationId xmlns:a16="http://schemas.microsoft.com/office/drawing/2014/main" id="{E6EA98D5-14ED-3CCA-0201-EF53F35B5A1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456" y="5226533"/>
              <a:ext cx="1548800" cy="313905"/>
            </a:xfrm>
            <a:prstGeom prst="rect">
              <a:avLst/>
            </a:prstGeom>
          </p:spPr>
        </p:pic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687095AC-A1C4-58CB-0F46-FF681CD7E543}"/>
                </a:ext>
              </a:extLst>
            </p:cNvPr>
            <p:cNvGrpSpPr/>
            <p:nvPr/>
          </p:nvGrpSpPr>
          <p:grpSpPr>
            <a:xfrm>
              <a:off x="1568127" y="4719427"/>
              <a:ext cx="8940454" cy="664059"/>
              <a:chOff x="1568127" y="4719427"/>
              <a:chExt cx="8940454" cy="664059"/>
            </a:xfrm>
          </p:grpSpPr>
          <p:pic>
            <p:nvPicPr>
              <p:cNvPr id="17" name="Immagine 16" descr="\documentclass{article}&#10;\usepackage{amsmath}&#10;\usepackage{amsfonts}&#10;\usepackage{physics}&#10;\pagestyle{empty}&#10;\begin{document}&#10;&#10;&#10;$c^{*} = - \dfrac{\text{Cov}_{\chi} [1 - \Re \mathcal{I}_{\text{loc}}(\sigma, \eta), |1 - \mathcal{I}_{\text{loc}}(\sigma, \eta)|^2]}{\text{Var}_{\chi}[|1 - \mathcal{I}_{\text{loc}}(\sigma, \eta)|^2]}$&#10;&#10;\end{document}" title="IguanaTex Bitmap Display">
                <a:extLst>
                  <a:ext uri="{FF2B5EF4-FFF2-40B4-BE49-F238E27FC236}">
                    <a16:creationId xmlns:a16="http://schemas.microsoft.com/office/drawing/2014/main" id="{2A740993-0ACB-06CD-AA51-888A95D8D64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127" y="4719427"/>
                <a:ext cx="5336322" cy="664059"/>
              </a:xfrm>
              <a:prstGeom prst="rect">
                <a:avLst/>
              </a:prstGeom>
            </p:spPr>
          </p:pic>
          <p:pic>
            <p:nvPicPr>
              <p:cNvPr id="22" name="Immagine 21" descr="\documentclass{article}&#10;\usepackage{amsmath}&#10;\pagestyle{empty}&#10;\begin{document}&#10;&#10;&#10;$-\frac{1}{2}$&#10;&#10;\end{document}" title="IguanaTex Bitmap Display">
                <a:extLst>
                  <a:ext uri="{FF2B5EF4-FFF2-40B4-BE49-F238E27FC236}">
                    <a16:creationId xmlns:a16="http://schemas.microsoft.com/office/drawing/2014/main" id="{3AE89911-CEBA-E9F0-FFC1-13F38428BEF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1834" y="4820398"/>
                <a:ext cx="466747" cy="462116"/>
              </a:xfrm>
              <a:prstGeom prst="rect">
                <a:avLst/>
              </a:prstGeom>
            </p:spPr>
          </p:pic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A46A8D8D-2A81-48CB-882C-321E27E08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2910" y="5051456"/>
                <a:ext cx="247018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3BFA4C77-B794-1AFB-28C1-E75FE3F3A84B}"/>
              </a:ext>
            </a:extLst>
          </p:cNvPr>
          <p:cNvSpPr/>
          <p:nvPr/>
        </p:nvSpPr>
        <p:spPr>
          <a:xfrm>
            <a:off x="4171796" y="2070883"/>
            <a:ext cx="5565590" cy="9374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6 2 2">
            <a:extLst>
              <a:ext uri="{FF2B5EF4-FFF2-40B4-BE49-F238E27FC236}">
                <a16:creationId xmlns:a16="http://schemas.microsoft.com/office/drawing/2014/main" id="{E163CD25-09CB-1391-A98A-60ACE0E82A74}"/>
              </a:ext>
            </a:extLst>
          </p:cNvPr>
          <p:cNvSpPr txBox="1">
            <a:spLocks/>
          </p:cNvSpPr>
          <p:nvPr/>
        </p:nvSpPr>
        <p:spPr>
          <a:xfrm>
            <a:off x="838199" y="5775982"/>
            <a:ext cx="10670005" cy="493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makes the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SNR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           to be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constant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12" name="Immagine 11" descr="\documentclass{article}&#10;\usepackage{amsmath}&#10;\pagestyle{empty}&#10;\begin{document}&#10;&#10;&#10;$c^*$&#10;&#10;\end{document}" title="IguanaTex Bitmap Display">
            <a:extLst>
              <a:ext uri="{FF2B5EF4-FFF2-40B4-BE49-F238E27FC236}">
                <a16:creationId xmlns:a16="http://schemas.microsoft.com/office/drawing/2014/main" id="{0AA80AED-F2CE-619B-EF65-8D850A5BC6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46" y="5854640"/>
            <a:ext cx="273960" cy="258788"/>
          </a:xfrm>
          <a:prstGeom prst="rect">
            <a:avLst/>
          </a:prstGeom>
        </p:spPr>
      </p:pic>
      <p:pic>
        <p:nvPicPr>
          <p:cNvPr id="25" name="Immagine 24" descr="\documentclass{article}&#10;\usepackage{amsmath}&#10;\pagestyle{empty}&#10;\begin{document}&#10;&#10;&#10;$ \mathcal{I}_{\text{loc}}^{\text{CV}}$&#10;&#10;\end{document}" title="IguanaTex Bitmap Display">
            <a:extLst>
              <a:ext uri="{FF2B5EF4-FFF2-40B4-BE49-F238E27FC236}">
                <a16:creationId xmlns:a16="http://schemas.microsoft.com/office/drawing/2014/main" id="{89C7D234-4D80-AC08-5593-733847FEED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34" y="5775982"/>
            <a:ext cx="658808" cy="423453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B73632E2-4B20-B918-9351-350D41B7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30</a:t>
            </a:fld>
            <a:endParaRPr lang="en-US"/>
          </a:p>
        </p:txBody>
      </p:sp>
      <p:sp>
        <p:nvSpPr>
          <p:cNvPr id="13" name="Segnaposto data 12">
            <a:extLst>
              <a:ext uri="{FF2B5EF4-FFF2-40B4-BE49-F238E27FC236}">
                <a16:creationId xmlns:a16="http://schemas.microsoft.com/office/drawing/2014/main" id="{D4EF8AB6-7A03-866E-B317-1C812B83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3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Control variates</a:t>
            </a:r>
          </a:p>
        </p:txBody>
      </p:sp>
      <p:pic>
        <p:nvPicPr>
          <p:cNvPr id="24" name="Immagine 23" descr="Immagine che contiene diagramma, linea&#10;&#10;Descrizione generata automaticamente">
            <a:extLst>
              <a:ext uri="{FF2B5EF4-FFF2-40B4-BE49-F238E27FC236}">
                <a16:creationId xmlns:a16="http://schemas.microsoft.com/office/drawing/2014/main" id="{1977A828-122B-C515-3299-7842705A1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495040"/>
            <a:ext cx="9262454" cy="2935224"/>
          </a:xfrm>
          <a:prstGeom prst="rect">
            <a:avLst/>
          </a:prstGeom>
        </p:spPr>
      </p:pic>
      <p:sp>
        <p:nvSpPr>
          <p:cNvPr id="41" name="Segnaposto contenuto 6 2">
            <a:extLst>
              <a:ext uri="{FF2B5EF4-FFF2-40B4-BE49-F238E27FC236}">
                <a16:creationId xmlns:a16="http://schemas.microsoft.com/office/drawing/2014/main" id="{9C54A66B-1FAB-85D8-10C5-B99FD2ED0641}"/>
              </a:ext>
            </a:extLst>
          </p:cNvPr>
          <p:cNvSpPr txBox="1">
            <a:spLocks/>
          </p:cNvSpPr>
          <p:nvPr/>
        </p:nvSpPr>
        <p:spPr>
          <a:xfrm>
            <a:off x="9824768" y="3796075"/>
            <a:ext cx="1701857" cy="581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zero variance principle</a:t>
            </a:r>
          </a:p>
        </p:txBody>
      </p:sp>
      <p:sp>
        <p:nvSpPr>
          <p:cNvPr id="42" name="Segnaposto contenuto 6 3">
            <a:extLst>
              <a:ext uri="{FF2B5EF4-FFF2-40B4-BE49-F238E27FC236}">
                <a16:creationId xmlns:a16="http://schemas.microsoft.com/office/drawing/2014/main" id="{7419BD73-6A67-070E-7485-BF1CF88596E1}"/>
              </a:ext>
            </a:extLst>
          </p:cNvPr>
          <p:cNvSpPr txBox="1">
            <a:spLocks/>
          </p:cNvSpPr>
          <p:nvPr/>
        </p:nvSpPr>
        <p:spPr>
          <a:xfrm>
            <a:off x="9807610" y="5004397"/>
            <a:ext cx="1701857" cy="58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constant SNR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1BEF41E0-A64C-DCEB-3B07-9361A6EB3BA9}"/>
              </a:ext>
            </a:extLst>
          </p:cNvPr>
          <p:cNvCxnSpPr>
            <a:cxnSpLocks/>
          </p:cNvCxnSpPr>
          <p:nvPr/>
        </p:nvCxnSpPr>
        <p:spPr>
          <a:xfrm>
            <a:off x="9597982" y="4071304"/>
            <a:ext cx="2572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8336E308-B662-D82C-29FA-18022EC71BFA}"/>
              </a:ext>
            </a:extLst>
          </p:cNvPr>
          <p:cNvCxnSpPr>
            <a:cxnSpLocks/>
          </p:cNvCxnSpPr>
          <p:nvPr/>
        </p:nvCxnSpPr>
        <p:spPr>
          <a:xfrm>
            <a:off x="9597982" y="5268733"/>
            <a:ext cx="2572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4" descr="\documentclass{article}&#10;\usepackage{amsmath}&#10;\pagestyle{empty}&#10;\begin{document}&#10;&#10;&#10;$\mathcal{I} \rightarrow 0$&#10;&#10;\end{document}" title="IguanaTex Bitmap Display">
            <a:extLst>
              <a:ext uri="{FF2B5EF4-FFF2-40B4-BE49-F238E27FC236}">
                <a16:creationId xmlns:a16="http://schemas.microsoft.com/office/drawing/2014/main" id="{77948D13-21ED-4F50-D879-AEC9F28F28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13" y="5373626"/>
            <a:ext cx="803450" cy="212698"/>
          </a:xfrm>
          <a:prstGeom prst="rect">
            <a:avLst/>
          </a:prstGeom>
        </p:spPr>
      </p:pic>
      <p:pic>
        <p:nvPicPr>
          <p:cNvPr id="46" name="Elemento grafico 45" descr="Segno di spunta con riempimento a tinta unita">
            <a:extLst>
              <a:ext uri="{FF2B5EF4-FFF2-40B4-BE49-F238E27FC236}">
                <a16:creationId xmlns:a16="http://schemas.microsoft.com/office/drawing/2014/main" id="{5E84D82A-C784-8FF9-A1FC-B7165137A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63936" y="3796075"/>
            <a:ext cx="460022" cy="460022"/>
          </a:xfrm>
          <a:prstGeom prst="rect">
            <a:avLst/>
          </a:prstGeom>
        </p:spPr>
      </p:pic>
      <p:pic>
        <p:nvPicPr>
          <p:cNvPr id="48" name="Elemento grafico 47" descr="Segno di spunta con riempimento a tinta unita">
            <a:extLst>
              <a:ext uri="{FF2B5EF4-FFF2-40B4-BE49-F238E27FC236}">
                <a16:creationId xmlns:a16="http://schemas.microsoft.com/office/drawing/2014/main" id="{A66CD2D1-4608-D6A1-BD7B-47A84B5AFF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26625" y="5000417"/>
            <a:ext cx="460022" cy="460022"/>
          </a:xfrm>
          <a:prstGeom prst="rect">
            <a:avLst/>
          </a:prstGeom>
        </p:spPr>
      </p:pic>
      <p:pic>
        <p:nvPicPr>
          <p:cNvPr id="8" name="Immagine 7" descr="\documentclass{article}&#10;\usepackage{amsmath}&#10;\pagestyle{empty}&#10;\begin{document}&#10;&#10;&#10;$\mathcal{I}_{\text{loc}}$&#10;&#10;\end{document}" title="IguanaTex Bitmap Display">
            <a:extLst>
              <a:ext uri="{FF2B5EF4-FFF2-40B4-BE49-F238E27FC236}">
                <a16:creationId xmlns:a16="http://schemas.microsoft.com/office/drawing/2014/main" id="{F21A83FB-3EE0-50CB-B5C9-C7FAACB97B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97" y="1921069"/>
            <a:ext cx="570551" cy="310235"/>
          </a:xfrm>
          <a:prstGeom prst="rect">
            <a:avLst/>
          </a:prstGeom>
        </p:spPr>
      </p:pic>
      <p:pic>
        <p:nvPicPr>
          <p:cNvPr id="20" name="Immagine 19" descr="\documentclass{article}&#10;\usepackage{amsmath}&#10;\pagestyle{empty}&#10;\begin{document}&#10;&#10;&#10;$ \mathcal{I}_{\text{loc}}^{\text{CV}} = \text{Re} \mathcal{I}_{\text{loc}} + \dfrac{1}{2}(|1 - \mathcal{I}_{\text{loc}}|^2 - 1)$&#10;&#10;\end{document}" title="IguanaTex Bitmap Display">
            <a:extLst>
              <a:ext uri="{FF2B5EF4-FFF2-40B4-BE49-F238E27FC236}">
                <a16:creationId xmlns:a16="http://schemas.microsoft.com/office/drawing/2014/main" id="{E9F9F25B-F3AF-A770-F190-81A927AB92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37" y="1719072"/>
            <a:ext cx="5416669" cy="74973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F44B3EF-B582-BD96-FABC-7B1AB091127F}"/>
              </a:ext>
            </a:extLst>
          </p:cNvPr>
          <p:cNvCxnSpPr>
            <a:cxnSpLocks/>
          </p:cNvCxnSpPr>
          <p:nvPr/>
        </p:nvCxnSpPr>
        <p:spPr>
          <a:xfrm>
            <a:off x="3340393" y="2094222"/>
            <a:ext cx="6005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1F72BC4-8985-6154-0432-0557F1EFE03D}"/>
              </a:ext>
            </a:extLst>
          </p:cNvPr>
          <p:cNvSpPr/>
          <p:nvPr/>
        </p:nvSpPr>
        <p:spPr>
          <a:xfrm>
            <a:off x="4171796" y="1627632"/>
            <a:ext cx="5565590" cy="9374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59665A8C-8781-2BC0-4E7E-DCF38A058DBE}"/>
              </a:ext>
            </a:extLst>
          </p:cNvPr>
          <p:cNvSpPr/>
          <p:nvPr/>
        </p:nvSpPr>
        <p:spPr>
          <a:xfrm>
            <a:off x="2295711" y="3553981"/>
            <a:ext cx="1818967" cy="894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24" descr="\documentclass{article}&#10;\usepackage{amsmath}&#10;\pagestyle{empty}&#10;\begin{document}&#10;&#10;&#10;$10^3$!&#10;&#10;\end{document}" title="IguanaTex Bitmap Display">
            <a:extLst>
              <a:ext uri="{FF2B5EF4-FFF2-40B4-BE49-F238E27FC236}">
                <a16:creationId xmlns:a16="http://schemas.microsoft.com/office/drawing/2014/main" id="{A26C91F2-0C35-AE5B-CA73-6BE567959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13" y="3852768"/>
            <a:ext cx="393143" cy="21455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A36932-4739-BDC8-F23E-FF06E85F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31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25D1DB9-DFE2-ECD8-5404-29F62C82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78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B6B84EB-851F-D821-D818-0F60D5109A9C}"/>
              </a:ext>
            </a:extLst>
          </p:cNvPr>
          <p:cNvSpPr/>
          <p:nvPr/>
        </p:nvSpPr>
        <p:spPr>
          <a:xfrm>
            <a:off x="3531326" y="2031274"/>
            <a:ext cx="5129349" cy="2795452"/>
          </a:xfrm>
          <a:prstGeom prst="round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347" y="2031274"/>
            <a:ext cx="4653306" cy="27954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random measurements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B05EA7-3479-C5B2-8BB7-E8F132A0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32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7145C2D-71F2-610A-7BDF-6DBF3C01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33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measurements</a:t>
            </a:r>
          </a:p>
        </p:txBody>
      </p:sp>
      <p:pic>
        <p:nvPicPr>
          <p:cNvPr id="71" name="Immagine 70" descr="Immagine che contiene testo, calligrafia, diagramma, schermata&#10;&#10;Descrizione generata automaticamente">
            <a:extLst>
              <a:ext uri="{FF2B5EF4-FFF2-40B4-BE49-F238E27FC236}">
                <a16:creationId xmlns:a16="http://schemas.microsoft.com/office/drawing/2014/main" id="{FF2C432F-DA8E-6EAB-FCFB-FDA8131C9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222" y="-2896475"/>
            <a:ext cx="2021557" cy="1130044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FD3E01-A387-1426-A38C-679633BA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33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46E425D-3BB5-4110-E394-9BF211A6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46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measurements</a:t>
            </a:r>
          </a:p>
        </p:txBody>
      </p:sp>
      <p:sp>
        <p:nvSpPr>
          <p:cNvPr id="9" name="Segnaposto contenuto 2 1">
            <a:extLst>
              <a:ext uri="{FF2B5EF4-FFF2-40B4-BE49-F238E27FC236}">
                <a16:creationId xmlns:a16="http://schemas.microsoft.com/office/drawing/2014/main" id="{6221E1D1-E258-073F-A7AB-645F411E6EBF}"/>
              </a:ext>
            </a:extLst>
          </p:cNvPr>
          <p:cNvSpPr txBox="1">
            <a:spLocks/>
          </p:cNvSpPr>
          <p:nvPr/>
        </p:nvSpPr>
        <p:spPr>
          <a:xfrm>
            <a:off x="683794" y="4333096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Segnaposto contenuto 6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4008631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processes: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3" name="Immagine 72" descr="\documentclass{article}&#10;\usepackage{amsmath}&#10;\usepackage{amsfonts}&#10;\usepackage{physics}&#10;\pagestyle{empty}&#10;\begin{document}&#10;&#10;&#10;$\mathcal{U}$&#10;&#10;\end{document}" title="IguanaTex Bitmap Display">
            <a:extLst>
              <a:ext uri="{FF2B5EF4-FFF2-40B4-BE49-F238E27FC236}">
                <a16:creationId xmlns:a16="http://schemas.microsoft.com/office/drawing/2014/main" id="{67607F2D-546C-30D9-75D0-F5461CB756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0" y="4623433"/>
            <a:ext cx="270744" cy="271664"/>
          </a:xfrm>
          <a:prstGeom prst="rect">
            <a:avLst/>
          </a:prstGeom>
        </p:spPr>
      </p:pic>
      <p:sp>
        <p:nvSpPr>
          <p:cNvPr id="54" name="Segnaposto contenuto 6 2">
            <a:extLst>
              <a:ext uri="{FF2B5EF4-FFF2-40B4-BE49-F238E27FC236}">
                <a16:creationId xmlns:a16="http://schemas.microsoft.com/office/drawing/2014/main" id="{A9D04FE8-C352-A004-FA0A-8E5E48B0BE38}"/>
              </a:ext>
            </a:extLst>
          </p:cNvPr>
          <p:cNvSpPr txBox="1">
            <a:spLocks/>
          </p:cNvSpPr>
          <p:nvPr/>
        </p:nvSpPr>
        <p:spPr>
          <a:xfrm>
            <a:off x="2228073" y="4596672"/>
            <a:ext cx="2561454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evolution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6" name="Elemento grafico 55" descr="Occhio con riempimento a tinta unita">
            <a:extLst>
              <a:ext uri="{FF2B5EF4-FFF2-40B4-BE49-F238E27FC236}">
                <a16:creationId xmlns:a16="http://schemas.microsoft.com/office/drawing/2014/main" id="{B8AE382D-F81F-78FF-CD25-05FE9CB41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966" y="5349895"/>
            <a:ext cx="573852" cy="573852"/>
          </a:xfrm>
          <a:prstGeom prst="rect">
            <a:avLst/>
          </a:prstGeom>
        </p:spPr>
      </p:pic>
      <p:sp>
        <p:nvSpPr>
          <p:cNvPr id="57" name="Segnaposto contenuto 6 3">
            <a:extLst>
              <a:ext uri="{FF2B5EF4-FFF2-40B4-BE49-F238E27FC236}">
                <a16:creationId xmlns:a16="http://schemas.microsoft.com/office/drawing/2014/main" id="{DC3760CA-6FDA-5C92-55B0-166A6766D6FE}"/>
              </a:ext>
            </a:extLst>
          </p:cNvPr>
          <p:cNvSpPr txBox="1">
            <a:spLocks/>
          </p:cNvSpPr>
          <p:nvPr/>
        </p:nvSpPr>
        <p:spPr>
          <a:xfrm>
            <a:off x="2228073" y="5318240"/>
            <a:ext cx="3976784" cy="38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random measurements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Segnaposto contenuto 6 4">
            <a:extLst>
              <a:ext uri="{FF2B5EF4-FFF2-40B4-BE49-F238E27FC236}">
                <a16:creationId xmlns:a16="http://schemas.microsoft.com/office/drawing/2014/main" id="{E1210DB4-2253-DE88-1FD8-0B53B57864DC}"/>
              </a:ext>
            </a:extLst>
          </p:cNvPr>
          <p:cNvSpPr txBox="1">
            <a:spLocks/>
          </p:cNvSpPr>
          <p:nvPr/>
        </p:nvSpPr>
        <p:spPr>
          <a:xfrm>
            <a:off x="5128090" y="4858392"/>
            <a:ext cx="2397800" cy="1167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stochastic</a:t>
            </a:r>
          </a:p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quantum trajectory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Parentesi graffa chiusa 58">
            <a:extLst>
              <a:ext uri="{FF2B5EF4-FFF2-40B4-BE49-F238E27FC236}">
                <a16:creationId xmlns:a16="http://schemas.microsoft.com/office/drawing/2014/main" id="{A56248E7-EBC6-7374-7BD2-1FFAB0F204F3}"/>
              </a:ext>
            </a:extLst>
          </p:cNvPr>
          <p:cNvSpPr/>
          <p:nvPr/>
        </p:nvSpPr>
        <p:spPr>
          <a:xfrm>
            <a:off x="4805719" y="4590470"/>
            <a:ext cx="328399" cy="1442017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DEED4366-1971-FC5B-C447-A36DE40CF038}"/>
              </a:ext>
            </a:extLst>
          </p:cNvPr>
          <p:cNvCxnSpPr>
            <a:cxnSpLocks/>
          </p:cNvCxnSpPr>
          <p:nvPr/>
        </p:nvCxnSpPr>
        <p:spPr>
          <a:xfrm>
            <a:off x="1790466" y="4757095"/>
            <a:ext cx="4376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C04A51AC-0CC3-3876-1972-A9A4153C4176}"/>
              </a:ext>
            </a:extLst>
          </p:cNvPr>
          <p:cNvCxnSpPr>
            <a:cxnSpLocks/>
          </p:cNvCxnSpPr>
          <p:nvPr/>
        </p:nvCxnSpPr>
        <p:spPr>
          <a:xfrm>
            <a:off x="1790466" y="5631557"/>
            <a:ext cx="4376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magine 70" descr="Immagine che contiene testo, calligrafia, diagramma, schermata&#10;&#10;Descrizione generata automaticamente">
            <a:extLst>
              <a:ext uri="{FF2B5EF4-FFF2-40B4-BE49-F238E27FC236}">
                <a16:creationId xmlns:a16="http://schemas.microsoft.com/office/drawing/2014/main" id="{FF2C432F-DA8E-6EAB-FCFB-FDA8131C9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222" y="-2896475"/>
            <a:ext cx="2021557" cy="11300445"/>
          </a:xfrm>
          <a:prstGeom prst="rect">
            <a:avLst/>
          </a:prstGeom>
        </p:spPr>
      </p:pic>
      <p:pic>
        <p:nvPicPr>
          <p:cNvPr id="77" name="Immagine 76" descr="\documentclass{article}&#10;\usepackage{amsmath}&#10;\pagestyle{empty}&#10;\begin{document}&#10;&#10;&#10;$p$&#10;&#10;\end{document}" title="IguanaTex Bitmap Display">
            <a:extLst>
              <a:ext uri="{FF2B5EF4-FFF2-40B4-BE49-F238E27FC236}">
                <a16:creationId xmlns:a16="http://schemas.microsoft.com/office/drawing/2014/main" id="{40EC93E9-03EC-7801-9C38-27803B8B3A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43" y="5732720"/>
            <a:ext cx="158341" cy="191027"/>
          </a:xfrm>
          <a:prstGeom prst="rect">
            <a:avLst/>
          </a:prstGeom>
        </p:spPr>
      </p:pic>
      <p:sp>
        <p:nvSpPr>
          <p:cNvPr id="78" name="Segnaposto contenuto 6 3">
            <a:extLst>
              <a:ext uri="{FF2B5EF4-FFF2-40B4-BE49-F238E27FC236}">
                <a16:creationId xmlns:a16="http://schemas.microsoft.com/office/drawing/2014/main" id="{4505722C-BA5D-A796-B458-EAEFA5D1A5C1}"/>
              </a:ext>
            </a:extLst>
          </p:cNvPr>
          <p:cNvSpPr txBox="1">
            <a:spLocks/>
          </p:cNvSpPr>
          <p:nvPr/>
        </p:nvSpPr>
        <p:spPr>
          <a:xfrm>
            <a:off x="2238959" y="5625042"/>
            <a:ext cx="3976784" cy="407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rate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963041-3BED-3E4F-898A-90F1FBDC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34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16934D-1402-ECDA-90E4-5F633831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measurements</a:t>
            </a:r>
          </a:p>
        </p:txBody>
      </p:sp>
      <p:sp>
        <p:nvSpPr>
          <p:cNvPr id="9" name="Segnaposto contenuto 2 1">
            <a:extLst>
              <a:ext uri="{FF2B5EF4-FFF2-40B4-BE49-F238E27FC236}">
                <a16:creationId xmlns:a16="http://schemas.microsoft.com/office/drawing/2014/main" id="{6221E1D1-E258-073F-A7AB-645F411E6EBF}"/>
              </a:ext>
            </a:extLst>
          </p:cNvPr>
          <p:cNvSpPr txBox="1">
            <a:spLocks/>
          </p:cNvSpPr>
          <p:nvPr/>
        </p:nvSpPr>
        <p:spPr>
          <a:xfrm>
            <a:off x="683794" y="4333096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Segnaposto contenuto 6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4008631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processes: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3" name="Immagine 72" descr="\documentclass{article}&#10;\usepackage{amsmath}&#10;\usepackage{amsfonts}&#10;\usepackage{physics}&#10;\pagestyle{empty}&#10;\begin{document}&#10;&#10;&#10;$\mathcal{U}$&#10;&#10;\end{document}" title="IguanaTex Bitmap Display">
            <a:extLst>
              <a:ext uri="{FF2B5EF4-FFF2-40B4-BE49-F238E27FC236}">
                <a16:creationId xmlns:a16="http://schemas.microsoft.com/office/drawing/2014/main" id="{67607F2D-546C-30D9-75D0-F5461CB756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20" y="4623433"/>
            <a:ext cx="270744" cy="271664"/>
          </a:xfrm>
          <a:prstGeom prst="rect">
            <a:avLst/>
          </a:prstGeom>
        </p:spPr>
      </p:pic>
      <p:sp>
        <p:nvSpPr>
          <p:cNvPr id="54" name="Segnaposto contenuto 6 2">
            <a:extLst>
              <a:ext uri="{FF2B5EF4-FFF2-40B4-BE49-F238E27FC236}">
                <a16:creationId xmlns:a16="http://schemas.microsoft.com/office/drawing/2014/main" id="{A9D04FE8-C352-A004-FA0A-8E5E48B0BE38}"/>
              </a:ext>
            </a:extLst>
          </p:cNvPr>
          <p:cNvSpPr txBox="1">
            <a:spLocks/>
          </p:cNvSpPr>
          <p:nvPr/>
        </p:nvSpPr>
        <p:spPr>
          <a:xfrm>
            <a:off x="2228073" y="4596672"/>
            <a:ext cx="2561454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evolution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6" name="Elemento grafico 55" descr="Occhio con riempimento a tinta unita">
            <a:extLst>
              <a:ext uri="{FF2B5EF4-FFF2-40B4-BE49-F238E27FC236}">
                <a16:creationId xmlns:a16="http://schemas.microsoft.com/office/drawing/2014/main" id="{B8AE382D-F81F-78FF-CD25-05FE9CB41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966" y="5349895"/>
            <a:ext cx="573852" cy="573852"/>
          </a:xfrm>
          <a:prstGeom prst="rect">
            <a:avLst/>
          </a:prstGeom>
        </p:spPr>
      </p:pic>
      <p:sp>
        <p:nvSpPr>
          <p:cNvPr id="57" name="Segnaposto contenuto 6 3">
            <a:extLst>
              <a:ext uri="{FF2B5EF4-FFF2-40B4-BE49-F238E27FC236}">
                <a16:creationId xmlns:a16="http://schemas.microsoft.com/office/drawing/2014/main" id="{DC3760CA-6FDA-5C92-55B0-166A6766D6FE}"/>
              </a:ext>
            </a:extLst>
          </p:cNvPr>
          <p:cNvSpPr txBox="1">
            <a:spLocks/>
          </p:cNvSpPr>
          <p:nvPr/>
        </p:nvSpPr>
        <p:spPr>
          <a:xfrm>
            <a:off x="2228073" y="5318240"/>
            <a:ext cx="3976784" cy="38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random measurements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Segnaposto contenuto 6 4">
            <a:extLst>
              <a:ext uri="{FF2B5EF4-FFF2-40B4-BE49-F238E27FC236}">
                <a16:creationId xmlns:a16="http://schemas.microsoft.com/office/drawing/2014/main" id="{E1210DB4-2253-DE88-1FD8-0B53B57864DC}"/>
              </a:ext>
            </a:extLst>
          </p:cNvPr>
          <p:cNvSpPr txBox="1">
            <a:spLocks/>
          </p:cNvSpPr>
          <p:nvPr/>
        </p:nvSpPr>
        <p:spPr>
          <a:xfrm>
            <a:off x="5128090" y="4858392"/>
            <a:ext cx="2397800" cy="1167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stochastic</a:t>
            </a:r>
          </a:p>
          <a:p>
            <a:pPr marL="0" indent="0"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quantum trajectory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Parentesi graffa chiusa 58">
            <a:extLst>
              <a:ext uri="{FF2B5EF4-FFF2-40B4-BE49-F238E27FC236}">
                <a16:creationId xmlns:a16="http://schemas.microsoft.com/office/drawing/2014/main" id="{A56248E7-EBC6-7374-7BD2-1FFAB0F204F3}"/>
              </a:ext>
            </a:extLst>
          </p:cNvPr>
          <p:cNvSpPr/>
          <p:nvPr/>
        </p:nvSpPr>
        <p:spPr>
          <a:xfrm>
            <a:off x="4805719" y="4590470"/>
            <a:ext cx="328399" cy="1442017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DEED4366-1971-FC5B-C447-A36DE40CF038}"/>
              </a:ext>
            </a:extLst>
          </p:cNvPr>
          <p:cNvCxnSpPr>
            <a:cxnSpLocks/>
          </p:cNvCxnSpPr>
          <p:nvPr/>
        </p:nvCxnSpPr>
        <p:spPr>
          <a:xfrm>
            <a:off x="1790466" y="4757095"/>
            <a:ext cx="4376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C04A51AC-0CC3-3876-1972-A9A4153C4176}"/>
              </a:ext>
            </a:extLst>
          </p:cNvPr>
          <p:cNvCxnSpPr>
            <a:cxnSpLocks/>
          </p:cNvCxnSpPr>
          <p:nvPr/>
        </p:nvCxnSpPr>
        <p:spPr>
          <a:xfrm>
            <a:off x="1790466" y="5631557"/>
            <a:ext cx="4376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Segnaposto contenuto 2">
            <a:extLst>
              <a:ext uri="{FF2B5EF4-FFF2-40B4-BE49-F238E27FC236}">
                <a16:creationId xmlns:a16="http://schemas.microsoft.com/office/drawing/2014/main" id="{1647E598-1B3A-C9BE-FAB2-7A6823EE0D18}"/>
              </a:ext>
            </a:extLst>
          </p:cNvPr>
          <p:cNvSpPr txBox="1">
            <a:spLocks/>
          </p:cNvSpPr>
          <p:nvPr/>
        </p:nvSpPr>
        <p:spPr>
          <a:xfrm>
            <a:off x="7057884" y="5914663"/>
            <a:ext cx="5181600" cy="538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© </a:t>
            </a:r>
            <a:r>
              <a:rPr lang="en-US" sz="15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F. </a:t>
            </a:r>
            <a:r>
              <a:rPr lang="en-US" sz="15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Vicentini</a:t>
            </a:r>
            <a:endParaRPr lang="en-US" sz="15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1" name="Immagine 70" descr="Immagine che contiene testo, calligrafia, diagramma, schermata&#10;&#10;Descrizione generata automaticamente">
            <a:extLst>
              <a:ext uri="{FF2B5EF4-FFF2-40B4-BE49-F238E27FC236}">
                <a16:creationId xmlns:a16="http://schemas.microsoft.com/office/drawing/2014/main" id="{FF2C432F-DA8E-6EAB-FCFB-FDA8131C9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222" y="-2896475"/>
            <a:ext cx="2021557" cy="11300445"/>
          </a:xfrm>
          <a:prstGeom prst="rect">
            <a:avLst/>
          </a:prstGeom>
        </p:spPr>
      </p:pic>
      <p:pic>
        <p:nvPicPr>
          <p:cNvPr id="77" name="Immagine 76" descr="\documentclass{article}&#10;\usepackage{amsmath}&#10;\pagestyle{empty}&#10;\begin{document}&#10;&#10;&#10;$p$&#10;&#10;\end{document}" title="IguanaTex Bitmap Display">
            <a:extLst>
              <a:ext uri="{FF2B5EF4-FFF2-40B4-BE49-F238E27FC236}">
                <a16:creationId xmlns:a16="http://schemas.microsoft.com/office/drawing/2014/main" id="{40EC93E9-03EC-7801-9C38-27803B8B3AF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43" y="5732720"/>
            <a:ext cx="158341" cy="191027"/>
          </a:xfrm>
          <a:prstGeom prst="rect">
            <a:avLst/>
          </a:prstGeom>
        </p:spPr>
      </p:pic>
      <p:sp>
        <p:nvSpPr>
          <p:cNvPr id="78" name="Segnaposto contenuto 6 3">
            <a:extLst>
              <a:ext uri="{FF2B5EF4-FFF2-40B4-BE49-F238E27FC236}">
                <a16:creationId xmlns:a16="http://schemas.microsoft.com/office/drawing/2014/main" id="{4505722C-BA5D-A796-B458-EAEFA5D1A5C1}"/>
              </a:ext>
            </a:extLst>
          </p:cNvPr>
          <p:cNvSpPr txBox="1">
            <a:spLocks/>
          </p:cNvSpPr>
          <p:nvPr/>
        </p:nvSpPr>
        <p:spPr>
          <a:xfrm>
            <a:off x="2238959" y="5625042"/>
            <a:ext cx="3976784" cy="407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rate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0" name="Immagine 79" descr="Immagine che contiene linea, calligrafia, Carattere, diagramma&#10;&#10;Descrizione generata automaticamente">
            <a:extLst>
              <a:ext uri="{FF2B5EF4-FFF2-40B4-BE49-F238E27FC236}">
                <a16:creationId xmlns:a16="http://schemas.microsoft.com/office/drawing/2014/main" id="{D85C263F-8873-8BFF-9716-5E4F14414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73" y="4075985"/>
            <a:ext cx="4689422" cy="1973814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4A193-993D-5281-76BD-130FB2D4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35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8AC8B8-D710-66E8-559D-54690C0B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02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Entanglement phase transition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5199F4-2044-39F2-EA25-3B704D06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36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5C772609-DE04-6C00-0536-30ADDF07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15" name="Segnaposto contenuto 6 1 2">
            <a:extLst>
              <a:ext uri="{FF2B5EF4-FFF2-40B4-BE49-F238E27FC236}">
                <a16:creationId xmlns:a16="http://schemas.microsoft.com/office/drawing/2014/main" id="{8F204F5E-5934-657A-1EA0-6C4F725C77D9}"/>
              </a:ext>
            </a:extLst>
          </p:cNvPr>
          <p:cNvSpPr txBox="1">
            <a:spLocks/>
          </p:cNvSpPr>
          <p:nvPr/>
        </p:nvSpPr>
        <p:spPr>
          <a:xfrm>
            <a:off x="1859280" y="1311978"/>
            <a:ext cx="1033472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Entanglement entropy of the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steady-state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Immagine 16" descr="\documentclass{article}&#10;\usepackage{amsmath}&#10;\usepackage{amsfonts}&#10;\usepackage{physics}&#10;\pagestyle{empty}&#10;\begin{document}&#10;&#10;&#10;$S_A = -\Tr (\rho_A \log \rho_A)$&#10;&#10;\end{document}" title="IguanaTex Bitmap Display">
            <a:extLst>
              <a:ext uri="{FF2B5EF4-FFF2-40B4-BE49-F238E27FC236}">
                <a16:creationId xmlns:a16="http://schemas.microsoft.com/office/drawing/2014/main" id="{871F87EB-54AA-EEF4-7DA5-1639693BBC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22" y="1373762"/>
            <a:ext cx="2735703" cy="2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55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Entanglement phase transition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69F1C53-EA46-1910-09A5-806A3EC39E91}"/>
              </a:ext>
            </a:extLst>
          </p:cNvPr>
          <p:cNvCxnSpPr>
            <a:cxnSpLocks/>
          </p:cNvCxnSpPr>
          <p:nvPr/>
        </p:nvCxnSpPr>
        <p:spPr>
          <a:xfrm>
            <a:off x="1524000" y="2534532"/>
            <a:ext cx="9144000" cy="0"/>
          </a:xfrm>
          <a:prstGeom prst="line">
            <a:avLst/>
          </a:prstGeom>
          <a:ln w="571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\documentclass{article}&#10;\usepackage{amsmath}&#10;\pagestyle{empty}&#10;\begin{document}&#10;&#10;&#10;$p &lt; p_c$&#10;&#10;\end{document}" title="IguanaTex Bitmap Display">
            <a:extLst>
              <a:ext uri="{FF2B5EF4-FFF2-40B4-BE49-F238E27FC236}">
                <a16:creationId xmlns:a16="http://schemas.microsoft.com/office/drawing/2014/main" id="{B53C30AC-5944-695A-E4CA-3EDCEF51D1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83" y="2758764"/>
            <a:ext cx="894598" cy="240884"/>
          </a:xfrm>
          <a:prstGeom prst="rect">
            <a:avLst/>
          </a:prstGeom>
        </p:spPr>
      </p:pic>
      <p:pic>
        <p:nvPicPr>
          <p:cNvPr id="7" name="Immagine 6" descr="\documentclass{article}&#10;\usepackage{amsmath}&#10;\pagestyle{empty}&#10;\begin{document}&#10;&#10;&#10;$p &gt; p_c$&#10;&#10;\end{document}" title="IguanaTex Bitmap Display">
            <a:extLst>
              <a:ext uri="{FF2B5EF4-FFF2-40B4-BE49-F238E27FC236}">
                <a16:creationId xmlns:a16="http://schemas.microsoft.com/office/drawing/2014/main" id="{1F8F6334-0489-A65F-48F4-67D648E8DB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51" y="2758764"/>
            <a:ext cx="894598" cy="240884"/>
          </a:xfrm>
          <a:prstGeom prst="rect">
            <a:avLst/>
          </a:prstGeom>
        </p:spPr>
      </p:pic>
      <p:pic>
        <p:nvPicPr>
          <p:cNvPr id="8" name="Immagine 7" descr="\documentclass{article}&#10;\usepackage{amsmath}&#10;\pagestyle{empty}&#10;\begin{document}&#10;&#10;$p_c$&#10;&#10;&#10;\end{document}" title="IguanaTex Bitmap Display">
            <a:extLst>
              <a:ext uri="{FF2B5EF4-FFF2-40B4-BE49-F238E27FC236}">
                <a16:creationId xmlns:a16="http://schemas.microsoft.com/office/drawing/2014/main" id="{AF589303-A661-8D6C-6669-39B8A1BDEE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22" y="2775008"/>
            <a:ext cx="290804" cy="208396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91682562-EE21-48EB-3597-6FDBF755375E}"/>
              </a:ext>
            </a:extLst>
          </p:cNvPr>
          <p:cNvSpPr/>
          <p:nvPr/>
        </p:nvSpPr>
        <p:spPr>
          <a:xfrm>
            <a:off x="5967323" y="2405854"/>
            <a:ext cx="257355" cy="2573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contenuto 2 1 1 1 1 2 2 1">
            <a:extLst>
              <a:ext uri="{FF2B5EF4-FFF2-40B4-BE49-F238E27FC236}">
                <a16:creationId xmlns:a16="http://schemas.microsoft.com/office/drawing/2014/main" id="{45ADDFBF-7980-8C98-6AEE-0F2F3747F8B2}"/>
              </a:ext>
            </a:extLst>
          </p:cNvPr>
          <p:cNvSpPr txBox="1">
            <a:spLocks/>
          </p:cNvSpPr>
          <p:nvPr/>
        </p:nvSpPr>
        <p:spPr>
          <a:xfrm>
            <a:off x="7369904" y="1927613"/>
            <a:ext cx="2206892" cy="7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BDDF2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area-law</a:t>
            </a:r>
          </a:p>
        </p:txBody>
      </p:sp>
      <p:sp>
        <p:nvSpPr>
          <p:cNvPr id="12" name="Segnaposto contenuto 2 1 1 1 1 2 2 1">
            <a:extLst>
              <a:ext uri="{FF2B5EF4-FFF2-40B4-BE49-F238E27FC236}">
                <a16:creationId xmlns:a16="http://schemas.microsoft.com/office/drawing/2014/main" id="{BBB04253-2272-9941-58EB-352CE71EE047}"/>
              </a:ext>
            </a:extLst>
          </p:cNvPr>
          <p:cNvSpPr txBox="1">
            <a:spLocks/>
          </p:cNvSpPr>
          <p:nvPr/>
        </p:nvSpPr>
        <p:spPr>
          <a:xfrm>
            <a:off x="2100943" y="1872820"/>
            <a:ext cx="3461279" cy="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41448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volume-law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200" b="1" dirty="0">
                <a:solidFill>
                  <a:srgbClr val="44C07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log-law</a:t>
            </a:r>
          </a:p>
        </p:txBody>
      </p:sp>
      <p:pic>
        <p:nvPicPr>
          <p:cNvPr id="19" name="Immagine 18" descr="Immagine che contiene linea, Diagramma, diagramma&#10;&#10;Descrizione generata automaticamente">
            <a:extLst>
              <a:ext uri="{FF2B5EF4-FFF2-40B4-BE49-F238E27FC236}">
                <a16:creationId xmlns:a16="http://schemas.microsoft.com/office/drawing/2014/main" id="{973DC068-F539-C016-907C-F4EA21316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32" y="3069085"/>
            <a:ext cx="3170648" cy="1810512"/>
          </a:xfrm>
          <a:prstGeom prst="rect">
            <a:avLst/>
          </a:prstGeom>
        </p:spPr>
      </p:pic>
      <p:pic>
        <p:nvPicPr>
          <p:cNvPr id="21" name="Immagine 20" descr="Immagine che contiene linea, Diagramma, diagramma&#10;&#10;Descrizione generata automaticamente">
            <a:extLst>
              <a:ext uri="{FF2B5EF4-FFF2-40B4-BE49-F238E27FC236}">
                <a16:creationId xmlns:a16="http://schemas.microsoft.com/office/drawing/2014/main" id="{F6DC1310-3028-24F4-4B4E-2878FEBFB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10" y="3070833"/>
            <a:ext cx="2991510" cy="1812206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B3B370DB-085C-8A04-AF4A-F8D6BA2EE48C}"/>
              </a:ext>
            </a:extLst>
          </p:cNvPr>
          <p:cNvSpPr/>
          <p:nvPr/>
        </p:nvSpPr>
        <p:spPr>
          <a:xfrm>
            <a:off x="2461733" y="1956979"/>
            <a:ext cx="2709708" cy="4699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egnaposto contenuto 6 1 2">
            <a:extLst>
              <a:ext uri="{FF2B5EF4-FFF2-40B4-BE49-F238E27FC236}">
                <a16:creationId xmlns:a16="http://schemas.microsoft.com/office/drawing/2014/main" id="{5B8AFE2F-64D7-6761-D740-6B4BC750E8CF}"/>
              </a:ext>
            </a:extLst>
          </p:cNvPr>
          <p:cNvSpPr txBox="1">
            <a:spLocks/>
          </p:cNvSpPr>
          <p:nvPr/>
        </p:nvSpPr>
        <p:spPr>
          <a:xfrm>
            <a:off x="297377" y="2567108"/>
            <a:ext cx="10670005" cy="132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hard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SOTA (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TNs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852F2376-3CC6-580F-2447-CC2ED246C24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6599" y="2170512"/>
            <a:ext cx="1419302" cy="380818"/>
          </a:xfrm>
          <a:prstGeom prst="bentConnector3">
            <a:avLst>
              <a:gd name="adj1" fmla="val 100199"/>
            </a:avLst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4C67D7DD-EFB8-617E-3955-7A8990D7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37</a:t>
            </a:fld>
            <a:endParaRPr lang="en-US"/>
          </a:p>
        </p:txBody>
      </p: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22DC51A0-4163-6E0A-0800-C4C46626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29" name="Segnaposto contenuto 6 1 2">
            <a:extLst>
              <a:ext uri="{FF2B5EF4-FFF2-40B4-BE49-F238E27FC236}">
                <a16:creationId xmlns:a16="http://schemas.microsoft.com/office/drawing/2014/main" id="{2E8419DE-307A-343A-E4B3-294BE6706880}"/>
              </a:ext>
            </a:extLst>
          </p:cNvPr>
          <p:cNvSpPr txBox="1">
            <a:spLocks/>
          </p:cNvSpPr>
          <p:nvPr/>
        </p:nvSpPr>
        <p:spPr>
          <a:xfrm>
            <a:off x="1859280" y="1311978"/>
            <a:ext cx="1033472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Entanglement entropy of the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steady-state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magine 29" descr="\documentclass{article}&#10;\usepackage{amsmath}&#10;\usepackage{amsfonts}&#10;\usepackage{physics}&#10;\pagestyle{empty}&#10;\begin{document}&#10;&#10;&#10;$S_A = -\Tr (\rho_A \log \rho_A)$&#10;&#10;\end{document}" title="IguanaTex Bitmap Display">
            <a:extLst>
              <a:ext uri="{FF2B5EF4-FFF2-40B4-BE49-F238E27FC236}">
                <a16:creationId xmlns:a16="http://schemas.microsoft.com/office/drawing/2014/main" id="{A0993999-AAED-AECF-05C8-75C66792B6A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22" y="1373762"/>
            <a:ext cx="2735703" cy="2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24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Entanglement phase transition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69F1C53-EA46-1910-09A5-806A3EC39E91}"/>
              </a:ext>
            </a:extLst>
          </p:cNvPr>
          <p:cNvCxnSpPr>
            <a:cxnSpLocks/>
          </p:cNvCxnSpPr>
          <p:nvPr/>
        </p:nvCxnSpPr>
        <p:spPr>
          <a:xfrm>
            <a:off x="1524000" y="2534532"/>
            <a:ext cx="9144000" cy="0"/>
          </a:xfrm>
          <a:prstGeom prst="line">
            <a:avLst/>
          </a:prstGeom>
          <a:ln w="5715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\documentclass{article}&#10;\usepackage{amsmath}&#10;\pagestyle{empty}&#10;\begin{document}&#10;&#10;&#10;$p &lt; p_c$&#10;&#10;\end{document}" title="IguanaTex Bitmap Display">
            <a:extLst>
              <a:ext uri="{FF2B5EF4-FFF2-40B4-BE49-F238E27FC236}">
                <a16:creationId xmlns:a16="http://schemas.microsoft.com/office/drawing/2014/main" id="{B53C30AC-5944-695A-E4CA-3EDCEF51D1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83" y="2758764"/>
            <a:ext cx="894598" cy="240884"/>
          </a:xfrm>
          <a:prstGeom prst="rect">
            <a:avLst/>
          </a:prstGeom>
        </p:spPr>
      </p:pic>
      <p:pic>
        <p:nvPicPr>
          <p:cNvPr id="7" name="Immagine 6" descr="\documentclass{article}&#10;\usepackage{amsmath}&#10;\pagestyle{empty}&#10;\begin{document}&#10;&#10;&#10;$p &gt; p_c$&#10;&#10;\end{document}" title="IguanaTex Bitmap Display">
            <a:extLst>
              <a:ext uri="{FF2B5EF4-FFF2-40B4-BE49-F238E27FC236}">
                <a16:creationId xmlns:a16="http://schemas.microsoft.com/office/drawing/2014/main" id="{1F8F6334-0489-A65F-48F4-67D648E8DB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51" y="2758764"/>
            <a:ext cx="894598" cy="240884"/>
          </a:xfrm>
          <a:prstGeom prst="rect">
            <a:avLst/>
          </a:prstGeom>
        </p:spPr>
      </p:pic>
      <p:pic>
        <p:nvPicPr>
          <p:cNvPr id="8" name="Immagine 7" descr="\documentclass{article}&#10;\usepackage{amsmath}&#10;\pagestyle{empty}&#10;\begin{document}&#10;&#10;$p_c$&#10;&#10;&#10;\end{document}" title="IguanaTex Bitmap Display">
            <a:extLst>
              <a:ext uri="{FF2B5EF4-FFF2-40B4-BE49-F238E27FC236}">
                <a16:creationId xmlns:a16="http://schemas.microsoft.com/office/drawing/2014/main" id="{AF589303-A661-8D6C-6669-39B8A1BDEE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22" y="2775008"/>
            <a:ext cx="290804" cy="208396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91682562-EE21-48EB-3597-6FDBF755375E}"/>
              </a:ext>
            </a:extLst>
          </p:cNvPr>
          <p:cNvSpPr/>
          <p:nvPr/>
        </p:nvSpPr>
        <p:spPr>
          <a:xfrm>
            <a:off x="5967323" y="2405854"/>
            <a:ext cx="257355" cy="2573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contenuto 2 1 1 1 1 2 2 1">
            <a:extLst>
              <a:ext uri="{FF2B5EF4-FFF2-40B4-BE49-F238E27FC236}">
                <a16:creationId xmlns:a16="http://schemas.microsoft.com/office/drawing/2014/main" id="{45ADDFBF-7980-8C98-6AEE-0F2F3747F8B2}"/>
              </a:ext>
            </a:extLst>
          </p:cNvPr>
          <p:cNvSpPr txBox="1">
            <a:spLocks/>
          </p:cNvSpPr>
          <p:nvPr/>
        </p:nvSpPr>
        <p:spPr>
          <a:xfrm>
            <a:off x="7369904" y="1927613"/>
            <a:ext cx="2206892" cy="7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BDDF2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area-law</a:t>
            </a:r>
          </a:p>
        </p:txBody>
      </p:sp>
      <p:sp>
        <p:nvSpPr>
          <p:cNvPr id="12" name="Segnaposto contenuto 2 1 1 1 1 2 2 1">
            <a:extLst>
              <a:ext uri="{FF2B5EF4-FFF2-40B4-BE49-F238E27FC236}">
                <a16:creationId xmlns:a16="http://schemas.microsoft.com/office/drawing/2014/main" id="{BBB04253-2272-9941-58EB-352CE71EE047}"/>
              </a:ext>
            </a:extLst>
          </p:cNvPr>
          <p:cNvSpPr txBox="1">
            <a:spLocks/>
          </p:cNvSpPr>
          <p:nvPr/>
        </p:nvSpPr>
        <p:spPr>
          <a:xfrm>
            <a:off x="2100943" y="1872820"/>
            <a:ext cx="3461279" cy="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41448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volume-law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200" b="1" dirty="0">
                <a:solidFill>
                  <a:srgbClr val="44C07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log-law</a:t>
            </a:r>
          </a:p>
        </p:txBody>
      </p:sp>
      <p:sp>
        <p:nvSpPr>
          <p:cNvPr id="16" name="Segnaposto contenuto 6 1 2">
            <a:extLst>
              <a:ext uri="{FF2B5EF4-FFF2-40B4-BE49-F238E27FC236}">
                <a16:creationId xmlns:a16="http://schemas.microsoft.com/office/drawing/2014/main" id="{DF858643-B4E4-7D65-2DC3-6A9681B0CC8D}"/>
              </a:ext>
            </a:extLst>
          </p:cNvPr>
          <p:cNvSpPr txBox="1">
            <a:spLocks/>
          </p:cNvSpPr>
          <p:nvPr/>
        </p:nvSpPr>
        <p:spPr>
          <a:xfrm>
            <a:off x="1859280" y="5154329"/>
            <a:ext cx="9206118" cy="132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So far: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random Clifford circuits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systems mappable to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free fermions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non-integrable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models in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1D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(ED or TNs)</a:t>
            </a:r>
          </a:p>
        </p:txBody>
      </p:sp>
      <p:pic>
        <p:nvPicPr>
          <p:cNvPr id="19" name="Immagine 18" descr="Immagine che contiene linea, Diagramma, diagramma&#10;&#10;Descrizione generata automaticamente">
            <a:extLst>
              <a:ext uri="{FF2B5EF4-FFF2-40B4-BE49-F238E27FC236}">
                <a16:creationId xmlns:a16="http://schemas.microsoft.com/office/drawing/2014/main" id="{973DC068-F539-C016-907C-F4EA21316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32" y="3069085"/>
            <a:ext cx="3170648" cy="1810512"/>
          </a:xfrm>
          <a:prstGeom prst="rect">
            <a:avLst/>
          </a:prstGeom>
        </p:spPr>
      </p:pic>
      <p:pic>
        <p:nvPicPr>
          <p:cNvPr id="21" name="Immagine 20" descr="Immagine che contiene linea, Diagramma, diagramma&#10;&#10;Descrizione generata automaticamente">
            <a:extLst>
              <a:ext uri="{FF2B5EF4-FFF2-40B4-BE49-F238E27FC236}">
                <a16:creationId xmlns:a16="http://schemas.microsoft.com/office/drawing/2014/main" id="{F6DC1310-3028-24F4-4B4E-2878FEBFB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10" y="3070833"/>
            <a:ext cx="2991510" cy="181220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CE80DB53-C78B-9233-FF6F-23163B6D67B1}"/>
              </a:ext>
            </a:extLst>
          </p:cNvPr>
          <p:cNvGrpSpPr/>
          <p:nvPr/>
        </p:nvGrpSpPr>
        <p:grpSpPr>
          <a:xfrm>
            <a:off x="1859280" y="1311978"/>
            <a:ext cx="10334725" cy="532360"/>
            <a:chOff x="1019074" y="1277503"/>
            <a:chExt cx="10334725" cy="532360"/>
          </a:xfrm>
        </p:grpSpPr>
        <p:sp>
          <p:nvSpPr>
            <p:cNvPr id="3" name="Segnaposto contenuto 6 1 2">
              <a:extLst>
                <a:ext uri="{FF2B5EF4-FFF2-40B4-BE49-F238E27FC236}">
                  <a16:creationId xmlns:a16="http://schemas.microsoft.com/office/drawing/2014/main" id="{2648A71A-9E38-8BA1-B905-221EF82CF2BD}"/>
                </a:ext>
              </a:extLst>
            </p:cNvPr>
            <p:cNvSpPr txBox="1">
              <a:spLocks/>
            </p:cNvSpPr>
            <p:nvPr/>
          </p:nvSpPr>
          <p:spPr>
            <a:xfrm>
              <a:off x="1019074" y="1277503"/>
              <a:ext cx="10334725" cy="5323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Entanglement entropy of the </a:t>
              </a:r>
              <a:r>
                <a:rPr lang="en-US" sz="22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steady-state</a:t>
              </a:r>
            </a:p>
            <a:p>
              <a:pPr marL="0" indent="0">
                <a:buNone/>
              </a:pPr>
              <a:endParaRPr lang="en-US" sz="2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23" name="Immagine 22" descr="\documentclass{article}&#10;\usepackage{amsmath}&#10;\usepackage{amsfonts}&#10;\usepackage{physics}&#10;\pagestyle{empty}&#10;\begin{document}&#10;&#10;&#10;$S_A = -\Tr (\rho_A \log \rho_A)$&#10;&#10;\end{document}" title="IguanaTex Bitmap Display">
              <a:extLst>
                <a:ext uri="{FF2B5EF4-FFF2-40B4-BE49-F238E27FC236}">
                  <a16:creationId xmlns:a16="http://schemas.microsoft.com/office/drawing/2014/main" id="{8C3CCC4E-DA06-BDD6-9010-37F8E393F04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916" y="1339287"/>
              <a:ext cx="2735703" cy="298767"/>
            </a:xfrm>
            <a:prstGeom prst="rect">
              <a:avLst/>
            </a:prstGeom>
          </p:spPr>
        </p:pic>
      </p:grpSp>
      <p:sp>
        <p:nvSpPr>
          <p:cNvPr id="38" name="Segnaposto contenuto 6 1 2 2">
            <a:extLst>
              <a:ext uri="{FF2B5EF4-FFF2-40B4-BE49-F238E27FC236}">
                <a16:creationId xmlns:a16="http://schemas.microsoft.com/office/drawing/2014/main" id="{E4F7E109-9C4C-CEBA-31E2-D801F92DB611}"/>
              </a:ext>
            </a:extLst>
          </p:cNvPr>
          <p:cNvSpPr txBox="1">
            <a:spLocks/>
          </p:cNvSpPr>
          <p:nvPr/>
        </p:nvSpPr>
        <p:spPr>
          <a:xfrm>
            <a:off x="1859280" y="5973200"/>
            <a:ext cx="9206118" cy="132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 question: interacting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non-integrable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models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2D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non-Clifford circuits (NO stabilizers)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A87B8A81-7168-FD9C-6F4A-259B680ACF9E}"/>
              </a:ext>
            </a:extLst>
          </p:cNvPr>
          <p:cNvSpPr/>
          <p:nvPr/>
        </p:nvSpPr>
        <p:spPr>
          <a:xfrm>
            <a:off x="2461733" y="1956979"/>
            <a:ext cx="2709708" cy="4699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egnaposto contenuto 6 1 2">
            <a:extLst>
              <a:ext uri="{FF2B5EF4-FFF2-40B4-BE49-F238E27FC236}">
                <a16:creationId xmlns:a16="http://schemas.microsoft.com/office/drawing/2014/main" id="{3B274C5E-13D8-A9B6-A47A-D1F406292300}"/>
              </a:ext>
            </a:extLst>
          </p:cNvPr>
          <p:cNvSpPr txBox="1">
            <a:spLocks/>
          </p:cNvSpPr>
          <p:nvPr/>
        </p:nvSpPr>
        <p:spPr>
          <a:xfrm>
            <a:off x="297377" y="2567108"/>
            <a:ext cx="10670005" cy="132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hard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SOTA (</a:t>
            </a: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TNs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2095F942-2A0D-FDDA-016E-D1449E047CC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6599" y="2170512"/>
            <a:ext cx="1419302" cy="380818"/>
          </a:xfrm>
          <a:prstGeom prst="bentConnector3">
            <a:avLst>
              <a:gd name="adj1" fmla="val 100199"/>
            </a:avLst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E975C7A6-6910-CA1C-A9EA-195BA10A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38</a:t>
            </a:fld>
            <a:endParaRPr lang="en-US"/>
          </a:p>
        </p:txBody>
      </p:sp>
      <p:sp>
        <p:nvSpPr>
          <p:cNvPr id="20" name="Segnaposto data 19">
            <a:extLst>
              <a:ext uri="{FF2B5EF4-FFF2-40B4-BE49-F238E27FC236}">
                <a16:creationId xmlns:a16="http://schemas.microsoft.com/office/drawing/2014/main" id="{BE130F4F-3136-467C-016A-5686AFBB9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ECT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19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model</a:t>
            </a:r>
          </a:p>
        </p:txBody>
      </p:sp>
      <p:sp>
        <p:nvSpPr>
          <p:cNvPr id="74" name="Segnaposto contenuto 6 1 2 1 2">
            <a:extLst>
              <a:ext uri="{FF2B5EF4-FFF2-40B4-BE49-F238E27FC236}">
                <a16:creationId xmlns:a16="http://schemas.microsoft.com/office/drawing/2014/main" id="{1D288BA2-C097-B942-2875-A5323A91B812}"/>
              </a:ext>
            </a:extLst>
          </p:cNvPr>
          <p:cNvSpPr txBox="1">
            <a:spLocks/>
          </p:cNvSpPr>
          <p:nvPr/>
        </p:nvSpPr>
        <p:spPr>
          <a:xfrm>
            <a:off x="683793" y="1395248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2D spin 1/2             lattice</a:t>
            </a:r>
            <a:endParaRPr lang="en-US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7" name="Immagine 76" descr="\documentclass{article}&#10;\usepackage{amsmath}&#10;\usepackage{amsfonts}&#10;\usepackage{physics}&#10;\pagestyle{empty}&#10;\begin{document}&#10;&#10;$L \times L$&#10;&#10;&#10;\end{document}" title="IguanaTex Bitmap Display">
            <a:extLst>
              <a:ext uri="{FF2B5EF4-FFF2-40B4-BE49-F238E27FC236}">
                <a16:creationId xmlns:a16="http://schemas.microsoft.com/office/drawing/2014/main" id="{68C1790C-4C6B-B459-727F-00418AFBD0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16" y="1481584"/>
            <a:ext cx="705068" cy="191860"/>
          </a:xfrm>
          <a:prstGeom prst="rect">
            <a:avLst/>
          </a:prstGeom>
        </p:spPr>
      </p:pic>
      <p:pic>
        <p:nvPicPr>
          <p:cNvPr id="86" name="Immagine 85" descr="Immagine che contiene linea, diagramma&#10;&#10;Descrizione generata automaticamente">
            <a:extLst>
              <a:ext uri="{FF2B5EF4-FFF2-40B4-BE49-F238E27FC236}">
                <a16:creationId xmlns:a16="http://schemas.microsoft.com/office/drawing/2014/main" id="{FBC36EA3-F20B-FC0B-2A84-594CA13B0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75" y="1267565"/>
            <a:ext cx="2601640" cy="246928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4D3B06-63F9-732F-E55C-18E6E19F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8" y="6356350"/>
            <a:ext cx="2743200" cy="365125"/>
          </a:xfrm>
        </p:spPr>
        <p:txBody>
          <a:bodyPr/>
          <a:lstStyle/>
          <a:p>
            <a:fld id="{4D6E7841-147E-4F5D-8392-89CD824AA104}" type="slidenum">
              <a:rPr lang="en-US" smtClean="0"/>
              <a:t>39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516AF88-035D-B5A7-BB43-F93006D6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362"/>
            <a:ext cx="10515600" cy="490860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Numerical challenges in variational Monte Carlo methods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 problem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Signal to noise ratio analysis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Projected time-dependent Variational Monte Carlo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Infidelity optimization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Control variates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Importance sampling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non-Clifford unitary dynamics with random measurements in 2D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B795FB-2FCD-0756-AE28-7B178BC6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083A62-7E95-EA2F-4FCA-4BCA3111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0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model</a:t>
            </a:r>
          </a:p>
        </p:txBody>
      </p:sp>
      <p:sp>
        <p:nvSpPr>
          <p:cNvPr id="51" name="Segnaposto contenuto 6 1 2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1941753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propagator generated by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2D TFIM Hamiltonian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4" name="Segnaposto contenuto 6 1 2 1 2">
            <a:extLst>
              <a:ext uri="{FF2B5EF4-FFF2-40B4-BE49-F238E27FC236}">
                <a16:creationId xmlns:a16="http://schemas.microsoft.com/office/drawing/2014/main" id="{1D288BA2-C097-B942-2875-A5323A91B812}"/>
              </a:ext>
            </a:extLst>
          </p:cNvPr>
          <p:cNvSpPr txBox="1">
            <a:spLocks/>
          </p:cNvSpPr>
          <p:nvPr/>
        </p:nvSpPr>
        <p:spPr>
          <a:xfrm>
            <a:off x="683793" y="1395248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2D spin 1/2             lattice</a:t>
            </a:r>
            <a:endParaRPr lang="en-US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7" name="Immagine 76" descr="\documentclass{article}&#10;\usepackage{amsmath}&#10;\usepackage{amsfonts}&#10;\usepackage{physics}&#10;\pagestyle{empty}&#10;\begin{document}&#10;&#10;$L \times L$&#10;&#10;&#10;\end{document}" title="IguanaTex Bitmap Display">
            <a:extLst>
              <a:ext uri="{FF2B5EF4-FFF2-40B4-BE49-F238E27FC236}">
                <a16:creationId xmlns:a16="http://schemas.microsoft.com/office/drawing/2014/main" id="{68C1790C-4C6B-B459-727F-00418AFBD0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16" y="1481584"/>
            <a:ext cx="705068" cy="191860"/>
          </a:xfrm>
          <a:prstGeom prst="rect">
            <a:avLst/>
          </a:prstGeom>
        </p:spPr>
      </p:pic>
      <p:pic>
        <p:nvPicPr>
          <p:cNvPr id="86" name="Immagine 85" descr="Immagine che contiene linea, diagramma&#10;&#10;Descrizione generata automaticamente">
            <a:extLst>
              <a:ext uri="{FF2B5EF4-FFF2-40B4-BE49-F238E27FC236}">
                <a16:creationId xmlns:a16="http://schemas.microsoft.com/office/drawing/2014/main" id="{FBC36EA3-F20B-FC0B-2A84-594CA13B0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75" y="1267565"/>
            <a:ext cx="2601640" cy="2469280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618CD2-A986-948A-C19E-0110E053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40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EF24B127-73B9-D8A0-2BF6-D3634C6DD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pic>
        <p:nvPicPr>
          <p:cNvPr id="3" name="Immagine 2" descr="\documentclass{article}&#10;\usepackage{amsmath}&#10;\usepackage{amsfonts}&#10;\usepackage{physics}&#10;\pagestyle{empty}&#10;\begin{document}&#10;&#10;$\mathcal{H}_{\mathrm{TFI}}=-J \sum_{\langle i, j\rangle} \sigma_i^z \sigma_j^z - h \sum_i \sigma_i^x$&#10;&#10;&#10;\end{document}" title="IguanaTex Bitmap Display">
            <a:extLst>
              <a:ext uri="{FF2B5EF4-FFF2-40B4-BE49-F238E27FC236}">
                <a16:creationId xmlns:a16="http://schemas.microsoft.com/office/drawing/2014/main" id="{242A4890-4C6A-EF71-D902-90A110CD40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14" y="2658125"/>
            <a:ext cx="5378370" cy="4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88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model</a:t>
            </a:r>
          </a:p>
        </p:txBody>
      </p:sp>
      <p:sp>
        <p:nvSpPr>
          <p:cNvPr id="9" name="Segnaposto contenuto 2 1">
            <a:extLst>
              <a:ext uri="{FF2B5EF4-FFF2-40B4-BE49-F238E27FC236}">
                <a16:creationId xmlns:a16="http://schemas.microsoft.com/office/drawing/2014/main" id="{6221E1D1-E258-073F-A7AB-645F411E6EBF}"/>
              </a:ext>
            </a:extLst>
          </p:cNvPr>
          <p:cNvSpPr txBox="1">
            <a:spLocks/>
          </p:cNvSpPr>
          <p:nvPr/>
        </p:nvSpPr>
        <p:spPr>
          <a:xfrm>
            <a:off x="683794" y="4232042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Segnaposto contenuto 6 1 2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1941753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propagator generated by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2D TFIM Hamiltonian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Immagine 4" descr="\documentclass{article}&#10;\usepackage{amsmath}&#10;\usepackage{amsfonts}&#10;\usepackage{physics}&#10;\pagestyle{empty}&#10;\begin{document}&#10;&#10;$\mathcal{H}_{\mathrm{TFI}}=-J \sum_{\langle i, j\rangle} \sigma_i^z \sigma_j^z - h \sum_i \sigma_i^x$&#10;&#10;&#10;\end{document}" title="IguanaTex Bitmap Display">
            <a:extLst>
              <a:ext uri="{FF2B5EF4-FFF2-40B4-BE49-F238E27FC236}">
                <a16:creationId xmlns:a16="http://schemas.microsoft.com/office/drawing/2014/main" id="{61FD2469-D7F2-B952-5936-3ECA3832F3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14" y="2658125"/>
            <a:ext cx="5378370" cy="450114"/>
          </a:xfrm>
          <a:prstGeom prst="rect">
            <a:avLst/>
          </a:prstGeom>
        </p:spPr>
      </p:pic>
      <p:sp>
        <p:nvSpPr>
          <p:cNvPr id="74" name="Segnaposto contenuto 6 1 2 1 2">
            <a:extLst>
              <a:ext uri="{FF2B5EF4-FFF2-40B4-BE49-F238E27FC236}">
                <a16:creationId xmlns:a16="http://schemas.microsoft.com/office/drawing/2014/main" id="{1D288BA2-C097-B942-2875-A5323A91B812}"/>
              </a:ext>
            </a:extLst>
          </p:cNvPr>
          <p:cNvSpPr txBox="1">
            <a:spLocks/>
          </p:cNvSpPr>
          <p:nvPr/>
        </p:nvSpPr>
        <p:spPr>
          <a:xfrm>
            <a:off x="683793" y="1395248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2D spin 1/2             lattice</a:t>
            </a:r>
            <a:endParaRPr lang="en-US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7" name="Immagine 76" descr="\documentclass{article}&#10;\usepackage{amsmath}&#10;\usepackage{amsfonts}&#10;\usepackage{physics}&#10;\pagestyle{empty}&#10;\begin{document}&#10;&#10;$L \times L$&#10;&#10;&#10;\end{document}" title="IguanaTex Bitmap Display">
            <a:extLst>
              <a:ext uri="{FF2B5EF4-FFF2-40B4-BE49-F238E27FC236}">
                <a16:creationId xmlns:a16="http://schemas.microsoft.com/office/drawing/2014/main" id="{68C1790C-4C6B-B459-727F-00418AFBD0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16" y="1481584"/>
            <a:ext cx="705068" cy="191860"/>
          </a:xfrm>
          <a:prstGeom prst="rect">
            <a:avLst/>
          </a:prstGeom>
        </p:spPr>
      </p:pic>
      <p:pic>
        <p:nvPicPr>
          <p:cNvPr id="86" name="Immagine 85" descr="Immagine che contiene linea, diagramma&#10;&#10;Descrizione generata automaticamente">
            <a:extLst>
              <a:ext uri="{FF2B5EF4-FFF2-40B4-BE49-F238E27FC236}">
                <a16:creationId xmlns:a16="http://schemas.microsoft.com/office/drawing/2014/main" id="{FBC36EA3-F20B-FC0B-2A84-594CA13B04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75" y="1267565"/>
            <a:ext cx="2601640" cy="2469280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95B1A14-8EE9-AC54-4E29-62B609DC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41</a:t>
            </a:fld>
            <a:endParaRPr lang="en-US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1B67EB4B-AEB7-8F6D-9ED0-60EA7FE1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3DD024F-29B0-0726-2127-2D36F4FE6963}"/>
              </a:ext>
            </a:extLst>
          </p:cNvPr>
          <p:cNvGrpSpPr/>
          <p:nvPr/>
        </p:nvGrpSpPr>
        <p:grpSpPr>
          <a:xfrm>
            <a:off x="2034367" y="3523623"/>
            <a:ext cx="8123266" cy="1272580"/>
            <a:chOff x="2034367" y="3631777"/>
            <a:chExt cx="8123266" cy="1272580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76797B80-B3C9-D98A-81E6-0800FBFCDC81}"/>
                </a:ext>
              </a:extLst>
            </p:cNvPr>
            <p:cNvSpPr/>
            <p:nvPr/>
          </p:nvSpPr>
          <p:spPr>
            <a:xfrm>
              <a:off x="4688840" y="3631777"/>
              <a:ext cx="1466920" cy="7863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4B9F9998-90C0-22F3-68D2-66D3BC1F87D6}"/>
                </a:ext>
              </a:extLst>
            </p:cNvPr>
            <p:cNvSpPr/>
            <p:nvPr/>
          </p:nvSpPr>
          <p:spPr>
            <a:xfrm>
              <a:off x="6035040" y="3631777"/>
              <a:ext cx="1295400" cy="78639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F99961C0-0E8D-21B9-9A1B-FF38A675E93D}"/>
                </a:ext>
              </a:extLst>
            </p:cNvPr>
            <p:cNvSpPr/>
            <p:nvPr/>
          </p:nvSpPr>
          <p:spPr>
            <a:xfrm>
              <a:off x="7197521" y="3631777"/>
              <a:ext cx="1529919" cy="7863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Immagine 12" descr="\documentclass{article}&#10;\usepackage{amsmath}&#10;\usepackage{amsfonts}&#10;\usepackage{physics}&#10;\pagestyle{empty}&#10;\begin{document}&#10;&#10;$\mathcal{U} = e^{-i  \delta t \mathcal{H}_{\mathrm{TFI}} }  =  e^{-i  \frac{\delta t}{2} \mathcal{H}_{zz}}  e^{-i  \delta t \mathcal{H}_x} e^{-i \frac{\delta t}{2} \mathcal{H}_{zz}} + O(\delta t^3)$&#10;&#10;&#10;\end{document}" title="IguanaTex Bitmap Display">
              <a:extLst>
                <a:ext uri="{FF2B5EF4-FFF2-40B4-BE49-F238E27FC236}">
                  <a16:creationId xmlns:a16="http://schemas.microsoft.com/office/drawing/2014/main" id="{DC7E6F72-5025-80CB-78EA-858F5AED62A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367" y="3753255"/>
              <a:ext cx="8123266" cy="454536"/>
            </a:xfrm>
            <a:prstGeom prst="rect">
              <a:avLst/>
            </a:prstGeom>
          </p:spPr>
        </p:pic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CCE29CF2-6580-6FE1-5180-E83AA88035C7}"/>
                </a:ext>
              </a:extLst>
            </p:cNvPr>
            <p:cNvSpPr/>
            <p:nvPr/>
          </p:nvSpPr>
          <p:spPr>
            <a:xfrm>
              <a:off x="7629706" y="4515808"/>
              <a:ext cx="905143" cy="388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A046E0A0-0A74-5CA9-B963-C7A763F684A4}"/>
                </a:ext>
              </a:extLst>
            </p:cNvPr>
            <p:cNvSpPr/>
            <p:nvPr/>
          </p:nvSpPr>
          <p:spPr>
            <a:xfrm>
              <a:off x="6155760" y="4477538"/>
              <a:ext cx="1174680" cy="3885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1426CC00-1456-0C43-8B64-6B31A0B30A4F}"/>
                </a:ext>
              </a:extLst>
            </p:cNvPr>
            <p:cNvSpPr/>
            <p:nvPr/>
          </p:nvSpPr>
          <p:spPr>
            <a:xfrm>
              <a:off x="4965163" y="4485025"/>
              <a:ext cx="905143" cy="388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Immagine 17" descr="\documentclass{article}&#10;\usepackage{amsmath}&#10;\usepackage{amsfonts}&#10;\usepackage{physics}&#10;\usepackage{xcolor}&#10;\pagestyle{empty}&#10;\begin{document}&#10;&#10;&#10;p-tVMC&#10;&#10;\end{document}" title="IguanaTex Bitmap Display">
              <a:extLst>
                <a:ext uri="{FF2B5EF4-FFF2-40B4-BE49-F238E27FC236}">
                  <a16:creationId xmlns:a16="http://schemas.microsoft.com/office/drawing/2014/main" id="{AF260CEE-345D-0A8D-F8C7-62F11DE5964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378" y="4575021"/>
              <a:ext cx="905143" cy="226743"/>
            </a:xfrm>
            <a:prstGeom prst="rect">
              <a:avLst/>
            </a:prstGeom>
          </p:spPr>
        </p:pic>
        <p:pic>
          <p:nvPicPr>
            <p:cNvPr id="19" name="Immagine 18" descr="\documentclass{article}&#10;\usepackage{amsmath}&#10;\usepackage{amsfonts}&#10;\usepackage{physics}&#10;\usepackage{xcolor}&#10;\pagestyle{empty}&#10;\begin{document}&#10;&#10;Exact&#10;&#10;\end{document}" title="IguanaTex Bitmap Display">
              <a:extLst>
                <a:ext uri="{FF2B5EF4-FFF2-40B4-BE49-F238E27FC236}">
                  <a16:creationId xmlns:a16="http://schemas.microsoft.com/office/drawing/2014/main" id="{6B517C36-C872-2252-E959-CF958308903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142" y="4600926"/>
              <a:ext cx="619886" cy="174933"/>
            </a:xfrm>
            <a:prstGeom prst="rect">
              <a:avLst/>
            </a:prstGeom>
          </p:spPr>
        </p:pic>
        <p:pic>
          <p:nvPicPr>
            <p:cNvPr id="20" name="Immagine 19" descr="\documentclass{article}&#10;\usepackage{amsmath}&#10;\usepackage{amsfonts}&#10;\usepackage{physics}&#10;\usepackage{xcolor}&#10;\pagestyle{empty}&#10;\begin{document}&#10;&#10;Exact&#10;&#10;\end{document}" title="IguanaTex Bitmap Display">
              <a:extLst>
                <a:ext uri="{FF2B5EF4-FFF2-40B4-BE49-F238E27FC236}">
                  <a16:creationId xmlns:a16="http://schemas.microsoft.com/office/drawing/2014/main" id="{7B8D054C-8A78-717B-E0CF-305721E15D4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336" y="4600926"/>
              <a:ext cx="619886" cy="174933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EE16FAA3-CB7A-1812-D4AF-FAF952405BD2}"/>
                </a:ext>
              </a:extLst>
            </p:cNvPr>
            <p:cNvCxnSpPr>
              <a:cxnSpLocks/>
            </p:cNvCxnSpPr>
            <p:nvPr/>
          </p:nvCxnSpPr>
          <p:spPr>
            <a:xfrm>
              <a:off x="8084728" y="4298554"/>
              <a:ext cx="0" cy="246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879213CE-B5F3-7B6E-4FAF-3AB6DC0E1825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88" y="4298554"/>
              <a:ext cx="0" cy="246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94B76E58-3E55-A68C-0D40-0EC089D0F63B}"/>
                </a:ext>
              </a:extLst>
            </p:cNvPr>
            <p:cNvCxnSpPr>
              <a:cxnSpLocks/>
            </p:cNvCxnSpPr>
            <p:nvPr/>
          </p:nvCxnSpPr>
          <p:spPr>
            <a:xfrm>
              <a:off x="6720748" y="4298554"/>
              <a:ext cx="0" cy="246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1337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model</a:t>
            </a:r>
          </a:p>
        </p:txBody>
      </p:sp>
      <p:sp>
        <p:nvSpPr>
          <p:cNvPr id="9" name="Segnaposto contenuto 2 1">
            <a:extLst>
              <a:ext uri="{FF2B5EF4-FFF2-40B4-BE49-F238E27FC236}">
                <a16:creationId xmlns:a16="http://schemas.microsoft.com/office/drawing/2014/main" id="{6221E1D1-E258-073F-A7AB-645F411E6EBF}"/>
              </a:ext>
            </a:extLst>
          </p:cNvPr>
          <p:cNvSpPr txBox="1">
            <a:spLocks/>
          </p:cNvSpPr>
          <p:nvPr/>
        </p:nvSpPr>
        <p:spPr>
          <a:xfrm>
            <a:off x="683794" y="4232042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Segnaposto contenuto 6 1 2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1941753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propagator generated by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2D TFIM Hamiltonian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4" name="Segnaposto contenuto 6 1 2 1 2">
            <a:extLst>
              <a:ext uri="{FF2B5EF4-FFF2-40B4-BE49-F238E27FC236}">
                <a16:creationId xmlns:a16="http://schemas.microsoft.com/office/drawing/2014/main" id="{1D288BA2-C097-B942-2875-A5323A91B812}"/>
              </a:ext>
            </a:extLst>
          </p:cNvPr>
          <p:cNvSpPr txBox="1">
            <a:spLocks/>
          </p:cNvSpPr>
          <p:nvPr/>
        </p:nvSpPr>
        <p:spPr>
          <a:xfrm>
            <a:off x="683793" y="1395248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2D spin 1/2             lattice</a:t>
            </a:r>
            <a:endParaRPr lang="en-US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7" name="Immagine 76" descr="\documentclass{article}&#10;\usepackage{amsmath}&#10;\usepackage{amsfonts}&#10;\usepackage{physics}&#10;\pagestyle{empty}&#10;\begin{document}&#10;&#10;$L \times L$&#10;&#10;&#10;\end{document}" title="IguanaTex Bitmap Display">
            <a:extLst>
              <a:ext uri="{FF2B5EF4-FFF2-40B4-BE49-F238E27FC236}">
                <a16:creationId xmlns:a16="http://schemas.microsoft.com/office/drawing/2014/main" id="{68C1790C-4C6B-B459-727F-00418AFBD0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16" y="1481584"/>
            <a:ext cx="705068" cy="191860"/>
          </a:xfrm>
          <a:prstGeom prst="rect">
            <a:avLst/>
          </a:prstGeom>
        </p:spPr>
      </p:pic>
      <p:pic>
        <p:nvPicPr>
          <p:cNvPr id="86" name="Immagine 85" descr="Immagine che contiene linea, diagramma&#10;&#10;Descrizione generata automaticamente">
            <a:extLst>
              <a:ext uri="{FF2B5EF4-FFF2-40B4-BE49-F238E27FC236}">
                <a16:creationId xmlns:a16="http://schemas.microsoft.com/office/drawing/2014/main" id="{FBC36EA3-F20B-FC0B-2A84-594CA13B04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75" y="1267565"/>
            <a:ext cx="2601640" cy="2469280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E611AF-BEB8-F911-3E45-F00661C0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42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46A127AF-2581-F617-EA77-32B6DC72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A9324DF-6A5E-1CE2-4382-8A4122144F3D}"/>
              </a:ext>
            </a:extLst>
          </p:cNvPr>
          <p:cNvSpPr/>
          <p:nvPr/>
        </p:nvSpPr>
        <p:spPr>
          <a:xfrm>
            <a:off x="5563798" y="5603267"/>
            <a:ext cx="3121709" cy="10647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egnaposto contenuto 6 1 1 1">
            <a:extLst>
              <a:ext uri="{FF2B5EF4-FFF2-40B4-BE49-F238E27FC236}">
                <a16:creationId xmlns:a16="http://schemas.microsoft.com/office/drawing/2014/main" id="{59EB5265-CF70-DB37-8029-EC22DAF70CB1}"/>
              </a:ext>
            </a:extLst>
          </p:cNvPr>
          <p:cNvSpPr txBox="1">
            <a:spLocks/>
          </p:cNvSpPr>
          <p:nvPr/>
        </p:nvSpPr>
        <p:spPr>
          <a:xfrm>
            <a:off x="838200" y="4984242"/>
            <a:ext cx="10670005" cy="450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Projective measurements in the     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basis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Immagine 10" descr="\documentclass{article}&#10;\usepackage{amsmath}&#10;\usepackage{amsfonts}&#10;\usepackage{physics}&#10;\pagestyle{empty}&#10;\begin{document}&#10;&#10;&#10;$\sigma^z$&#10;&#10;\end{document}" title="IguanaTex Bitmap Display">
            <a:extLst>
              <a:ext uri="{FF2B5EF4-FFF2-40B4-BE49-F238E27FC236}">
                <a16:creationId xmlns:a16="http://schemas.microsoft.com/office/drawing/2014/main" id="{613A5F78-88D6-843D-7F62-C5689CB2CF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86" y="5071164"/>
            <a:ext cx="286853" cy="208686"/>
          </a:xfrm>
          <a:prstGeom prst="rect">
            <a:avLst/>
          </a:prstGeom>
        </p:spPr>
      </p:pic>
      <p:pic>
        <p:nvPicPr>
          <p:cNvPr id="12" name="Immagine 11" descr="\documentclass{article}&#10;\usepackage{amsmath}&#10;\pagestyle{empty}&#10;\begin{document}&#10;&#10;$\mathcal{P}^{\pm}_{i} = \dfrac{1 \pm \sigma^z_{i}}{2}$&#10;&#10;&#10;\end{document}" title="IguanaTex Bitmap Display">
            <a:extLst>
              <a:ext uri="{FF2B5EF4-FFF2-40B4-BE49-F238E27FC236}">
                <a16:creationId xmlns:a16="http://schemas.microsoft.com/office/drawing/2014/main" id="{711CE3ED-1B91-ACED-5348-50AC1DF427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133" y="5798871"/>
            <a:ext cx="1614091" cy="578468"/>
          </a:xfrm>
          <a:prstGeom prst="rect">
            <a:avLst/>
          </a:prstGeom>
        </p:spPr>
      </p:pic>
      <p:pic>
        <p:nvPicPr>
          <p:cNvPr id="13" name="Immagine 12" descr="\documentclass{article}&#10;\usepackage{amsmath}&#10;\usepackage{amsfonts}&#10;\usepackage{physics}&#10;\pagestyle{empty}&#10;\begin{document}&#10;&#10;$    \ket{\Psi_{\theta}} \rightarrow \dfrac{\mathcal{P}_i^{\pm} \ket{\Psi_\theta}}{ \sqrt{{\bra{\Psi_{\theta}} \mathcal{P}_i^{\pm} \ket{\Psi_\theta}}}}&#10;$&#10;&#10;&#10;\end{document}" title="IguanaTex Bitmap Display">
            <a:extLst>
              <a:ext uri="{FF2B5EF4-FFF2-40B4-BE49-F238E27FC236}">
                <a16:creationId xmlns:a16="http://schemas.microsoft.com/office/drawing/2014/main" id="{53C399DC-E02C-F4A9-B5DB-B90209811F5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852" y="5642045"/>
            <a:ext cx="2867257" cy="952538"/>
          </a:xfrm>
          <a:prstGeom prst="rect">
            <a:avLst/>
          </a:prstGeom>
        </p:spPr>
      </p:pic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40951B9F-CE54-7916-247C-C84EA42F9774}"/>
              </a:ext>
            </a:extLst>
          </p:cNvPr>
          <p:cNvSpPr/>
          <p:nvPr/>
        </p:nvSpPr>
        <p:spPr>
          <a:xfrm>
            <a:off x="9042062" y="5910393"/>
            <a:ext cx="905143" cy="3885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Immagine 37" descr="\documentclass{article}&#10;\usepackage{amsmath}&#10;\usepackage{amsfonts}&#10;\usepackage{physics}&#10;\usepackage{xcolor}&#10;\pagestyle{empty}&#10;\begin{document}&#10;&#10;Exact&#10;&#10;\end{document}" title="IguanaTex Bitmap Display">
            <a:extLst>
              <a:ext uri="{FF2B5EF4-FFF2-40B4-BE49-F238E27FC236}">
                <a16:creationId xmlns:a16="http://schemas.microsoft.com/office/drawing/2014/main" id="{9475A915-BDFA-F981-4E42-437A7EEA5A4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92" y="5995511"/>
            <a:ext cx="619886" cy="174933"/>
          </a:xfrm>
          <a:prstGeom prst="rect">
            <a:avLst/>
          </a:prstGeom>
        </p:spPr>
      </p:pic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E20C85D8-A5F4-248B-DBAC-F1EB0DF048C1}"/>
              </a:ext>
            </a:extLst>
          </p:cNvPr>
          <p:cNvCxnSpPr>
            <a:cxnSpLocks/>
          </p:cNvCxnSpPr>
          <p:nvPr/>
        </p:nvCxnSpPr>
        <p:spPr>
          <a:xfrm rot="16200000">
            <a:off x="8884751" y="5925667"/>
            <a:ext cx="0" cy="3146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D167A3B1-6B43-BC0E-332C-C3D7C0CDF591}"/>
              </a:ext>
            </a:extLst>
          </p:cNvPr>
          <p:cNvGrpSpPr/>
          <p:nvPr/>
        </p:nvGrpSpPr>
        <p:grpSpPr>
          <a:xfrm>
            <a:off x="2034367" y="3523623"/>
            <a:ext cx="8123266" cy="1272580"/>
            <a:chOff x="2034367" y="3631777"/>
            <a:chExt cx="8123266" cy="1272580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9A0F2D5B-D8B2-A39F-275C-F8774968D7BB}"/>
                </a:ext>
              </a:extLst>
            </p:cNvPr>
            <p:cNvSpPr/>
            <p:nvPr/>
          </p:nvSpPr>
          <p:spPr>
            <a:xfrm>
              <a:off x="4688840" y="3631777"/>
              <a:ext cx="1466920" cy="7863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3FBB5DD6-F639-AA33-070A-42078F346347}"/>
                </a:ext>
              </a:extLst>
            </p:cNvPr>
            <p:cNvSpPr/>
            <p:nvPr/>
          </p:nvSpPr>
          <p:spPr>
            <a:xfrm>
              <a:off x="6035040" y="3631777"/>
              <a:ext cx="1295400" cy="78639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D86686CF-31EB-6B9E-96AA-8564B02525F5}"/>
                </a:ext>
              </a:extLst>
            </p:cNvPr>
            <p:cNvSpPr/>
            <p:nvPr/>
          </p:nvSpPr>
          <p:spPr>
            <a:xfrm>
              <a:off x="7197521" y="3631777"/>
              <a:ext cx="1529919" cy="7863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magine 13" descr="\documentclass{article}&#10;\usepackage{amsmath}&#10;\usepackage{amsfonts}&#10;\usepackage{physics}&#10;\pagestyle{empty}&#10;\begin{document}&#10;&#10;$\mathcal{U} = e^{-i  \delta t \mathcal{H}_{\mathrm{TFI}} }  =  e^{-i  \frac{\delta t}{2} \mathcal{H}_{zz}}  e^{-i  \delta t \mathcal{H}_x} e^{-i \frac{\delta t}{2} \mathcal{H}_{zz}} + O(\delta t^3)$&#10;&#10;&#10;\end{document}" title="IguanaTex Bitmap Display">
              <a:extLst>
                <a:ext uri="{FF2B5EF4-FFF2-40B4-BE49-F238E27FC236}">
                  <a16:creationId xmlns:a16="http://schemas.microsoft.com/office/drawing/2014/main" id="{B7117680-3432-54B9-1BCC-2EDF39B5C75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367" y="3753255"/>
              <a:ext cx="8123266" cy="454536"/>
            </a:xfrm>
            <a:prstGeom prst="rect">
              <a:avLst/>
            </a:prstGeom>
          </p:spPr>
        </p:pic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0AD8C005-7CF0-EA99-DFBC-0B6B41A08653}"/>
                </a:ext>
              </a:extLst>
            </p:cNvPr>
            <p:cNvSpPr/>
            <p:nvPr/>
          </p:nvSpPr>
          <p:spPr>
            <a:xfrm>
              <a:off x="7629706" y="4515808"/>
              <a:ext cx="905143" cy="388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CD25A5DF-667B-59A8-987C-C1B7B4DADDF6}"/>
                </a:ext>
              </a:extLst>
            </p:cNvPr>
            <p:cNvSpPr/>
            <p:nvPr/>
          </p:nvSpPr>
          <p:spPr>
            <a:xfrm>
              <a:off x="6155760" y="4477538"/>
              <a:ext cx="1174680" cy="3885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1CD0130A-4B34-6216-B40F-F6EEFB8B1A76}"/>
                </a:ext>
              </a:extLst>
            </p:cNvPr>
            <p:cNvSpPr/>
            <p:nvPr/>
          </p:nvSpPr>
          <p:spPr>
            <a:xfrm>
              <a:off x="4965163" y="4485025"/>
              <a:ext cx="905143" cy="388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Immagine 29" descr="\documentclass{article}&#10;\usepackage{amsmath}&#10;\usepackage{amsfonts}&#10;\usepackage{physics}&#10;\usepackage{xcolor}&#10;\pagestyle{empty}&#10;\begin{document}&#10;&#10;&#10;p-tVMC&#10;&#10;\end{document}" title="IguanaTex Bitmap Display">
              <a:extLst>
                <a:ext uri="{FF2B5EF4-FFF2-40B4-BE49-F238E27FC236}">
                  <a16:creationId xmlns:a16="http://schemas.microsoft.com/office/drawing/2014/main" id="{AC027D4B-2375-8F19-CD12-8E2924A4C7C3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378" y="4575021"/>
              <a:ext cx="905143" cy="226743"/>
            </a:xfrm>
            <a:prstGeom prst="rect">
              <a:avLst/>
            </a:prstGeom>
          </p:spPr>
        </p:pic>
        <p:pic>
          <p:nvPicPr>
            <p:cNvPr id="32" name="Immagine 31" descr="\documentclass{article}&#10;\usepackage{amsmath}&#10;\usepackage{amsfonts}&#10;\usepackage{physics}&#10;\usepackage{xcolor}&#10;\pagestyle{empty}&#10;\begin{document}&#10;&#10;Exact&#10;&#10;\end{document}" title="IguanaTex Bitmap Display">
              <a:extLst>
                <a:ext uri="{FF2B5EF4-FFF2-40B4-BE49-F238E27FC236}">
                  <a16:creationId xmlns:a16="http://schemas.microsoft.com/office/drawing/2014/main" id="{4F3BE88E-BC0D-D886-51C0-38CB5D6342B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142" y="4600926"/>
              <a:ext cx="619886" cy="174933"/>
            </a:xfrm>
            <a:prstGeom prst="rect">
              <a:avLst/>
            </a:prstGeom>
          </p:spPr>
        </p:pic>
        <p:pic>
          <p:nvPicPr>
            <p:cNvPr id="33" name="Immagine 32" descr="\documentclass{article}&#10;\usepackage{amsmath}&#10;\usepackage{amsfonts}&#10;\usepackage{physics}&#10;\usepackage{xcolor}&#10;\pagestyle{empty}&#10;\begin{document}&#10;&#10;Exact&#10;&#10;\end{document}" title="IguanaTex Bitmap Display">
              <a:extLst>
                <a:ext uri="{FF2B5EF4-FFF2-40B4-BE49-F238E27FC236}">
                  <a16:creationId xmlns:a16="http://schemas.microsoft.com/office/drawing/2014/main" id="{497C1B34-D7BB-2093-AF4D-32C7F488BA84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336" y="4600926"/>
              <a:ext cx="619886" cy="174933"/>
            </a:xfrm>
            <a:prstGeom prst="rect">
              <a:avLst/>
            </a:prstGeom>
          </p:spPr>
        </p:pic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C7C143C7-E593-E134-E51E-87582DDDEF72}"/>
                </a:ext>
              </a:extLst>
            </p:cNvPr>
            <p:cNvCxnSpPr>
              <a:cxnSpLocks/>
            </p:cNvCxnSpPr>
            <p:nvPr/>
          </p:nvCxnSpPr>
          <p:spPr>
            <a:xfrm>
              <a:off x="8084728" y="4298554"/>
              <a:ext cx="0" cy="246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836495A6-5EFC-C955-3A97-83D50A414711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88" y="4298554"/>
              <a:ext cx="0" cy="246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774A6954-5491-1A0F-9B02-4484F77895D0}"/>
                </a:ext>
              </a:extLst>
            </p:cNvPr>
            <p:cNvCxnSpPr>
              <a:cxnSpLocks/>
            </p:cNvCxnSpPr>
            <p:nvPr/>
          </p:nvCxnSpPr>
          <p:spPr>
            <a:xfrm>
              <a:off x="6720748" y="4298554"/>
              <a:ext cx="0" cy="2468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Immagine 59" descr="\documentclass{article}&#10;\usepackage{amsmath}&#10;\usepackage{amsfonts}&#10;\usepackage{physics}&#10;\pagestyle{empty}&#10;\begin{document}&#10;&#10;$\mathcal{H}_{\mathrm{TFI}}=-J \sum_{\langle i, j\rangle} \sigma_i^z \sigma_j^z - h \sum_i \sigma_i^x$&#10;&#10;&#10;\end{document}" title="IguanaTex Bitmap Display">
            <a:extLst>
              <a:ext uri="{FF2B5EF4-FFF2-40B4-BE49-F238E27FC236}">
                <a16:creationId xmlns:a16="http://schemas.microsoft.com/office/drawing/2014/main" id="{3C9ECC43-68C2-6D95-9683-C2674A7F317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14" y="2658125"/>
            <a:ext cx="5378370" cy="4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09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Entanglement scaling</a:t>
            </a:r>
          </a:p>
        </p:txBody>
      </p:sp>
      <p:sp>
        <p:nvSpPr>
          <p:cNvPr id="51" name="Segnaposto contenuto 6 1 2 1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1602623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measured entanglement through the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Rényi-2 entropy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that can be sampled as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Immagine 10" descr="\documentclass{article}&#10;\usepackage{amsmath}&#10;\usepackage{amsfonts}&#10;\usepackage{physics}&#10;\pagestyle{empty}&#10;\begin{document}&#10;&#10;&#10;&#10;$S_2(\rho_A) = - \log_2 \Tr_A \rho_{A}^2 = -\log_2\Bigg(\mathbb{E}_{\substack{\Pi(\sigma, \eta) \\ \hspace{0.2cm}\Pi(\sigma^\prime, \eta^\prime)}} \bigg[ \frac{\Psi_{\theta}(\sigma^{\prime}, \eta) \Psi_{\theta}(\sigma, \eta^{\prime})}{\Psi_{\theta}(\sigma, \eta) \Psi_{\theta}(\sigma^{\prime}, \eta^{\prime})}\bigg] \Bigg)$&#10;&#10;\end{document}" title="IguanaTex Bitmap Display">
            <a:extLst>
              <a:ext uri="{FF2B5EF4-FFF2-40B4-BE49-F238E27FC236}">
                <a16:creationId xmlns:a16="http://schemas.microsoft.com/office/drawing/2014/main" id="{EEF78C52-8451-FF34-D20E-A39C68E307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0" y="2213773"/>
            <a:ext cx="7828194" cy="859814"/>
          </a:xfrm>
          <a:prstGeom prst="rect">
            <a:avLst/>
          </a:prstGeom>
        </p:spPr>
      </p:pic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325A0B02-1F68-0A2B-40FD-EDBC88562908}"/>
              </a:ext>
            </a:extLst>
          </p:cNvPr>
          <p:cNvSpPr/>
          <p:nvPr/>
        </p:nvSpPr>
        <p:spPr>
          <a:xfrm>
            <a:off x="5659119" y="2134983"/>
            <a:ext cx="4707641" cy="10450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58B5E0-A3D9-3F12-BEE5-E2CC84CC43D3}"/>
              </a:ext>
            </a:extLst>
          </p:cNvPr>
          <p:cNvSpPr txBox="1"/>
          <p:nvPr/>
        </p:nvSpPr>
        <p:spPr>
          <a:xfrm>
            <a:off x="6018796" y="3180081"/>
            <a:ext cx="42137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it-IT" sz="150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Hastings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et al.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</a:t>
            </a:r>
            <a:r>
              <a:rPr lang="it-IT" sz="1500" i="0" dirty="0" err="1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Phys</a:t>
            </a:r>
            <a:r>
              <a:rPr lang="it-IT" sz="150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. Rev. Lett. 104, 157201 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(2010)]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9E0B9F-D58F-9D0B-984F-A491EE26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43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C92325-AB4C-79FB-876A-A68F2C2A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12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Entanglement scaling</a:t>
            </a:r>
          </a:p>
        </p:txBody>
      </p:sp>
      <p:sp>
        <p:nvSpPr>
          <p:cNvPr id="51" name="Segnaposto contenuto 6 1 2 1 1 1">
            <a:extLst>
              <a:ext uri="{FF2B5EF4-FFF2-40B4-BE49-F238E27FC236}">
                <a16:creationId xmlns:a16="http://schemas.microsoft.com/office/drawing/2014/main" id="{3CC8EA4F-C1DB-2506-2ED1-6D7C75C18CFE}"/>
              </a:ext>
            </a:extLst>
          </p:cNvPr>
          <p:cNvSpPr txBox="1">
            <a:spLocks/>
          </p:cNvSpPr>
          <p:nvPr/>
        </p:nvSpPr>
        <p:spPr>
          <a:xfrm>
            <a:off x="683794" y="1602623"/>
            <a:ext cx="1067000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measured entanglement through the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Rényi-2 entropy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that can be sampled as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Immagine 10" descr="\documentclass{article}&#10;\usepackage{amsmath}&#10;\usepackage{amsfonts}&#10;\usepackage{physics}&#10;\pagestyle{empty}&#10;\begin{document}&#10;&#10;&#10;&#10;$S_2(\rho_A) = - \log_2 \Tr_A \rho_{A}^2 = -\log_2\Bigg(\mathbb{E}_{\substack{\Pi(\sigma, \eta) \\ \hspace{0.2cm}\Pi(\sigma^\prime, \eta^\prime)}} \bigg[ \frac{\Psi_{\theta}(\sigma^{\prime}, \eta) \Psi_{\theta}(\sigma, \eta^{\prime})}{\Psi_{\theta}(\sigma, \eta) \Psi_{\theta}(\sigma^{\prime}, \eta^{\prime})}\bigg] \Bigg)$&#10;&#10;\end{document}" title="IguanaTex Bitmap Display">
            <a:extLst>
              <a:ext uri="{FF2B5EF4-FFF2-40B4-BE49-F238E27FC236}">
                <a16:creationId xmlns:a16="http://schemas.microsoft.com/office/drawing/2014/main" id="{EEF78C52-8451-FF34-D20E-A39C68E307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0" y="2213773"/>
            <a:ext cx="7828194" cy="859814"/>
          </a:xfrm>
          <a:prstGeom prst="rect">
            <a:avLst/>
          </a:prstGeom>
        </p:spPr>
      </p:pic>
      <p:sp>
        <p:nvSpPr>
          <p:cNvPr id="15" name="Segnaposto contenuto 6 1 2 1 2 1 1">
            <a:extLst>
              <a:ext uri="{FF2B5EF4-FFF2-40B4-BE49-F238E27FC236}">
                <a16:creationId xmlns:a16="http://schemas.microsoft.com/office/drawing/2014/main" id="{52D08A32-68C0-35CF-1258-B0EEAA3C4F4B}"/>
              </a:ext>
            </a:extLst>
          </p:cNvPr>
          <p:cNvSpPr txBox="1">
            <a:spLocks/>
          </p:cNvSpPr>
          <p:nvPr/>
        </p:nvSpPr>
        <p:spPr>
          <a:xfrm>
            <a:off x="1405873" y="4441057"/>
            <a:ext cx="1560847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volume-law</a:t>
            </a:r>
          </a:p>
        </p:txBody>
      </p:sp>
      <p:pic>
        <p:nvPicPr>
          <p:cNvPr id="9" name="Immagine 8" descr="\documentclass{article}&#10;\usepackage{amsmath}&#10;\usepackage{amsfonts}&#10;\usepackage{physics}&#10;\pagestyle{empty}&#10;\begin{document}&#10;&#10;&#10;&#10;$S_2 \propto N$&#10;&#10;\end{document}" title="IguanaTex Bitmap Display">
            <a:extLst>
              <a:ext uri="{FF2B5EF4-FFF2-40B4-BE49-F238E27FC236}">
                <a16:creationId xmlns:a16="http://schemas.microsoft.com/office/drawing/2014/main" id="{D7BFB220-557E-7CE5-CBBD-97E030E3E8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9" y="4546073"/>
            <a:ext cx="924786" cy="244674"/>
          </a:xfrm>
          <a:prstGeom prst="rect">
            <a:avLst/>
          </a:prstGeom>
        </p:spPr>
      </p:pic>
      <p:sp>
        <p:nvSpPr>
          <p:cNvPr id="23" name="Segnaposto contenuto 6 1 2 1 2 2 1">
            <a:extLst>
              <a:ext uri="{FF2B5EF4-FFF2-40B4-BE49-F238E27FC236}">
                <a16:creationId xmlns:a16="http://schemas.microsoft.com/office/drawing/2014/main" id="{C6131487-5B28-0DE1-1335-9EC7B5756D48}"/>
              </a:ext>
            </a:extLst>
          </p:cNvPr>
          <p:cNvSpPr txBox="1">
            <a:spLocks/>
          </p:cNvSpPr>
          <p:nvPr/>
        </p:nvSpPr>
        <p:spPr>
          <a:xfrm>
            <a:off x="1543853" y="6006275"/>
            <a:ext cx="1284886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rea-law </a:t>
            </a:r>
          </a:p>
        </p:txBody>
      </p:sp>
      <p:sp>
        <p:nvSpPr>
          <p:cNvPr id="34" name="Segnaposto contenuto 6 1 2 1 1 2">
            <a:extLst>
              <a:ext uri="{FF2B5EF4-FFF2-40B4-BE49-F238E27FC236}">
                <a16:creationId xmlns:a16="http://schemas.microsoft.com/office/drawing/2014/main" id="{AA036649-7DF1-B04C-639B-DA436CD5B25B}"/>
              </a:ext>
            </a:extLst>
          </p:cNvPr>
          <p:cNvSpPr txBox="1">
            <a:spLocks/>
          </p:cNvSpPr>
          <p:nvPr/>
        </p:nvSpPr>
        <p:spPr>
          <a:xfrm>
            <a:off x="683794" y="3562695"/>
            <a:ext cx="4672065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Scaling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      with </a:t>
            </a: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subsystem size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6" name="Immagine 35" descr="\documentclass{article}&#10;\usepackage{amsmath}&#10;\pagestyle{empty}&#10;\begin{document}&#10;&#10;$S_2$&#10;&#10;&#10;\end{document}" title="IguanaTex Bitmap Display">
            <a:extLst>
              <a:ext uri="{FF2B5EF4-FFF2-40B4-BE49-F238E27FC236}">
                <a16:creationId xmlns:a16="http://schemas.microsoft.com/office/drawing/2014/main" id="{20222E22-094A-82FB-1431-6F3FC5F83A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74" y="3583331"/>
            <a:ext cx="310971" cy="289695"/>
          </a:xfrm>
          <a:prstGeom prst="rect">
            <a:avLst/>
          </a:prstGeom>
        </p:spPr>
      </p:pic>
      <p:sp>
        <p:nvSpPr>
          <p:cNvPr id="37" name="Segnaposto contenuto 6 1 2 1 2 1 2">
            <a:extLst>
              <a:ext uri="{FF2B5EF4-FFF2-40B4-BE49-F238E27FC236}">
                <a16:creationId xmlns:a16="http://schemas.microsoft.com/office/drawing/2014/main" id="{FA3BF637-564B-0DDF-22F9-B4B0B3031B34}"/>
              </a:ext>
            </a:extLst>
          </p:cNvPr>
          <p:cNvSpPr txBox="1">
            <a:spLocks/>
          </p:cNvSpPr>
          <p:nvPr/>
        </p:nvSpPr>
        <p:spPr>
          <a:xfrm>
            <a:off x="1620775" y="5223666"/>
            <a:ext cx="1131041" cy="532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r>
              <a:rPr lang="en-US" sz="2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og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-law</a:t>
            </a:r>
          </a:p>
        </p:txBody>
      </p:sp>
      <p:pic>
        <p:nvPicPr>
          <p:cNvPr id="12" name="Immagine 11" descr="\documentclass{article}&#10;\usepackage{amsmath}&#10;\usepackage{amsfonts}&#10;\usepackage{physics}&#10;\pagestyle{empty}&#10;\begin{document}&#10;&#10;&#10;&#10;$S_2 \propto A$&#10;&#10;\end{document}" title="IguanaTex Bitmap Display">
            <a:extLst>
              <a:ext uri="{FF2B5EF4-FFF2-40B4-BE49-F238E27FC236}">
                <a16:creationId xmlns:a16="http://schemas.microsoft.com/office/drawing/2014/main" id="{3E47B0FA-4A3A-99D6-0F7B-7B184CFAA9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9" y="6024325"/>
            <a:ext cx="878478" cy="248130"/>
          </a:xfrm>
          <a:prstGeom prst="rect">
            <a:avLst/>
          </a:prstGeom>
        </p:spPr>
      </p:pic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5ACEF05C-A7E8-C884-C6FB-07A449651031}"/>
              </a:ext>
            </a:extLst>
          </p:cNvPr>
          <p:cNvCxnSpPr>
            <a:cxnSpLocks/>
          </p:cNvCxnSpPr>
          <p:nvPr/>
        </p:nvCxnSpPr>
        <p:spPr>
          <a:xfrm>
            <a:off x="3084398" y="4660856"/>
            <a:ext cx="377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1A5BF90E-C3F0-64AE-4132-6ACD76B4052A}"/>
              </a:ext>
            </a:extLst>
          </p:cNvPr>
          <p:cNvCxnSpPr>
            <a:cxnSpLocks/>
          </p:cNvCxnSpPr>
          <p:nvPr/>
        </p:nvCxnSpPr>
        <p:spPr>
          <a:xfrm>
            <a:off x="3084398" y="5374576"/>
            <a:ext cx="377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C405ABC9-3072-446B-72A2-B11D0FC84DB3}"/>
              </a:ext>
            </a:extLst>
          </p:cNvPr>
          <p:cNvCxnSpPr>
            <a:cxnSpLocks/>
          </p:cNvCxnSpPr>
          <p:nvPr/>
        </p:nvCxnSpPr>
        <p:spPr>
          <a:xfrm>
            <a:off x="3084398" y="6215336"/>
            <a:ext cx="377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325A0B02-1F68-0A2B-40FD-EDBC88562908}"/>
              </a:ext>
            </a:extLst>
          </p:cNvPr>
          <p:cNvSpPr/>
          <p:nvPr/>
        </p:nvSpPr>
        <p:spPr>
          <a:xfrm>
            <a:off x="5659119" y="2134983"/>
            <a:ext cx="4707641" cy="10450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 descr="Immagine che contiene computer, interni, dispositivo&#10;&#10;Descrizione generata automaticamente">
            <a:extLst>
              <a:ext uri="{FF2B5EF4-FFF2-40B4-BE49-F238E27FC236}">
                <a16:creationId xmlns:a16="http://schemas.microsoft.com/office/drawing/2014/main" id="{B5294999-6320-38F2-F410-6408D09569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23" y="3654090"/>
            <a:ext cx="2833488" cy="2833488"/>
          </a:xfrm>
          <a:prstGeom prst="rect">
            <a:avLst/>
          </a:prstGeom>
        </p:spPr>
      </p:pic>
      <p:pic>
        <p:nvPicPr>
          <p:cNvPr id="17" name="Immagine 16" descr="\documentclass{article}&#10;\usepackage{amsmath}&#10;\usepackage{amsfonts}&#10;\usepackage{physics}&#10;\pagestyle{empty}&#10;\begin{document}&#10;&#10;&#10;&#10;$S_2 \propto \log N$&#10;&#10;\end{document}" title="IguanaTex Bitmap Display">
            <a:extLst>
              <a:ext uri="{FF2B5EF4-FFF2-40B4-BE49-F238E27FC236}">
                <a16:creationId xmlns:a16="http://schemas.microsoft.com/office/drawing/2014/main" id="{E5F6D7DE-C499-A8D6-2501-A668FF9F32B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9" y="5252240"/>
            <a:ext cx="1342944" cy="260571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9A7F04-4DA6-3E0F-DC73-8A75382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44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125EBAC7-F590-490B-9DD1-F3F8501E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4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magine 12" descr="Immagine che contiene diagramma, testo, Diagramma, linea&#10;&#10;Descrizione generata automaticamente">
            <a:extLst>
              <a:ext uri="{FF2B5EF4-FFF2-40B4-BE49-F238E27FC236}">
                <a16:creationId xmlns:a16="http://schemas.microsoft.com/office/drawing/2014/main" id="{44DAAA36-5AFF-D781-D7E5-53C6B55EF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" y="4261918"/>
            <a:ext cx="4102035" cy="2359862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9771217F-121A-3C97-1BBD-F78F93A99381}"/>
              </a:ext>
            </a:extLst>
          </p:cNvPr>
          <p:cNvGrpSpPr/>
          <p:nvPr/>
        </p:nvGrpSpPr>
        <p:grpSpPr>
          <a:xfrm>
            <a:off x="878694" y="1215417"/>
            <a:ext cx="4025668" cy="2896992"/>
            <a:chOff x="1104834" y="1333405"/>
            <a:chExt cx="4025668" cy="289699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0C4443B8-369D-058A-6015-92908CF4B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74" y="3899881"/>
              <a:ext cx="3934168" cy="330516"/>
            </a:xfrm>
            <a:prstGeom prst="rect">
              <a:avLst/>
            </a:prstGeom>
          </p:spPr>
        </p:pic>
        <p:pic>
          <p:nvPicPr>
            <p:cNvPr id="18" name="Immagine 17" descr="Immagine che contiene testo, schermata, diagramma, Diagramma&#10;&#10;Descrizione generata automaticamente">
              <a:extLst>
                <a:ext uri="{FF2B5EF4-FFF2-40B4-BE49-F238E27FC236}">
                  <a16:creationId xmlns:a16="http://schemas.microsoft.com/office/drawing/2014/main" id="{2979EBC6-8572-06A3-247B-3C5AEC78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34" y="1333405"/>
              <a:ext cx="4025668" cy="2588598"/>
            </a:xfrm>
            <a:prstGeom prst="rect">
              <a:avLst/>
            </a:prstGeom>
          </p:spPr>
        </p:pic>
      </p:grpSp>
      <p:pic>
        <p:nvPicPr>
          <p:cNvPr id="65" name="Immagine 64" descr="\documentclass{article}&#10;\usepackage{amsmath}&#10;\usepackage{amsfonts}&#10;\usepackage{physics}&#10;\usepackage{xcolor}&#10;\pagestyle{empty}&#10;\begin{document}&#10;&#10;$\color{white} 4 \times 4, \color{white} 5 \times 5, \color{white} 6 \times 6$&#10;&#10;&#10;\end{document}" title="IguanaTex Bitmap Display">
            <a:extLst>
              <a:ext uri="{FF2B5EF4-FFF2-40B4-BE49-F238E27FC236}">
                <a16:creationId xmlns:a16="http://schemas.microsoft.com/office/drawing/2014/main" id="{05A0CF65-B8C9-870D-9EAB-183EBCE014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26" y="527621"/>
            <a:ext cx="3915309" cy="420066"/>
          </a:xfrm>
          <a:prstGeom prst="rect">
            <a:avLst/>
          </a:prstGeom>
        </p:spPr>
      </p:pic>
      <p:sp>
        <p:nvSpPr>
          <p:cNvPr id="66" name="Titolo 1">
            <a:extLst>
              <a:ext uri="{FF2B5EF4-FFF2-40B4-BE49-F238E27FC236}">
                <a16:creationId xmlns:a16="http://schemas.microsoft.com/office/drawing/2014/main" id="{565370D2-F12E-D7C3-87DE-6B09A423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718" y="284320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lattices</a:t>
            </a:r>
          </a:p>
        </p:txBody>
      </p: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F0C0930F-74A8-6259-C998-0D551235A001}"/>
              </a:ext>
            </a:extLst>
          </p:cNvPr>
          <p:cNvGrpSpPr/>
          <p:nvPr/>
        </p:nvGrpSpPr>
        <p:grpSpPr>
          <a:xfrm>
            <a:off x="5303059" y="1729299"/>
            <a:ext cx="4068282" cy="2383110"/>
            <a:chOff x="7061500" y="1769874"/>
            <a:chExt cx="4068282" cy="2383110"/>
          </a:xfrm>
        </p:grpSpPr>
        <p:pic>
          <p:nvPicPr>
            <p:cNvPr id="68" name="Immagine 67" descr="Immagine che contiene testo, diagramma, schermata, Diagramma&#10;&#10;Descrizione generata automaticamente">
              <a:extLst>
                <a:ext uri="{FF2B5EF4-FFF2-40B4-BE49-F238E27FC236}">
                  <a16:creationId xmlns:a16="http://schemas.microsoft.com/office/drawing/2014/main" id="{BD554E94-E2FE-6D22-8F50-42F86CBF5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500" y="1769874"/>
              <a:ext cx="4068282" cy="2034141"/>
            </a:xfrm>
            <a:prstGeom prst="rect">
              <a:avLst/>
            </a:prstGeom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8013EE42-CF38-55C3-800E-F0AD97CEB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98" y="3822468"/>
              <a:ext cx="3934168" cy="330516"/>
            </a:xfrm>
            <a:prstGeom prst="rect">
              <a:avLst/>
            </a:prstGeom>
          </p:spPr>
        </p:pic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CACC4A-7D8F-BFF0-5672-7379F8DC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45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756222-4C8E-E8CD-5BC9-81ECFFEC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2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 descr="\documentclass{article}&#10;\usepackage{amsmath}&#10;\usepackage{amsfonts}&#10;\usepackage{physics}&#10;\usepackage{xcolor}&#10;\pagestyle{empty}&#10;\begin{document}&#10;&#10;$\color{white} 4 \times 4, \color{white} 5 \times 5, \color{white} 6 \times 6$&#10;&#10;&#10;\end{document}" title="IguanaTex Bitmap Display">
            <a:extLst>
              <a:ext uri="{FF2B5EF4-FFF2-40B4-BE49-F238E27FC236}">
                <a16:creationId xmlns:a16="http://schemas.microsoft.com/office/drawing/2014/main" id="{19E23775-5A88-8EF6-F692-4ADB0D9919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26" y="527621"/>
            <a:ext cx="3915309" cy="420066"/>
          </a:xfrm>
          <a:prstGeom prst="rect">
            <a:avLst/>
          </a:prstGeom>
        </p:spPr>
      </p:pic>
      <p:pic>
        <p:nvPicPr>
          <p:cNvPr id="13" name="Immagine 12" descr="Immagine che contiene diagramma, testo, Diagramma, linea&#10;&#10;Descrizione generata automaticamente">
            <a:extLst>
              <a:ext uri="{FF2B5EF4-FFF2-40B4-BE49-F238E27FC236}">
                <a16:creationId xmlns:a16="http://schemas.microsoft.com/office/drawing/2014/main" id="{44DAAA36-5AFF-D781-D7E5-53C6B55EF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" y="4261918"/>
            <a:ext cx="4102035" cy="2359862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9771217F-121A-3C97-1BBD-F78F93A99381}"/>
              </a:ext>
            </a:extLst>
          </p:cNvPr>
          <p:cNvGrpSpPr/>
          <p:nvPr/>
        </p:nvGrpSpPr>
        <p:grpSpPr>
          <a:xfrm>
            <a:off x="878694" y="1215417"/>
            <a:ext cx="4025668" cy="2896992"/>
            <a:chOff x="1104834" y="1333405"/>
            <a:chExt cx="4025668" cy="289699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0C4443B8-369D-058A-6015-92908CF4B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74" y="3899881"/>
              <a:ext cx="3934168" cy="330516"/>
            </a:xfrm>
            <a:prstGeom prst="rect">
              <a:avLst/>
            </a:prstGeom>
          </p:spPr>
        </p:pic>
        <p:pic>
          <p:nvPicPr>
            <p:cNvPr id="18" name="Immagine 17" descr="Immagine che contiene testo, schermata, diagramma, Diagramma&#10;&#10;Descrizione generata automaticamente">
              <a:extLst>
                <a:ext uri="{FF2B5EF4-FFF2-40B4-BE49-F238E27FC236}">
                  <a16:creationId xmlns:a16="http://schemas.microsoft.com/office/drawing/2014/main" id="{2979EBC6-8572-06A3-247B-3C5AEC78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34" y="1333405"/>
              <a:ext cx="4025668" cy="2588598"/>
            </a:xfrm>
            <a:prstGeom prst="rect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3A6FEC4-CDC7-DB4E-9BF9-D75FAAC43EDC}"/>
              </a:ext>
            </a:extLst>
          </p:cNvPr>
          <p:cNvGrpSpPr/>
          <p:nvPr/>
        </p:nvGrpSpPr>
        <p:grpSpPr>
          <a:xfrm>
            <a:off x="5303059" y="1729299"/>
            <a:ext cx="4068282" cy="2383110"/>
            <a:chOff x="7061500" y="1769874"/>
            <a:chExt cx="4068282" cy="2383110"/>
          </a:xfrm>
        </p:grpSpPr>
        <p:pic>
          <p:nvPicPr>
            <p:cNvPr id="16" name="Immagine 15" descr="Immagine che contiene testo, diagramma, schermata, Diagramma&#10;&#10;Descrizione generata automaticamente">
              <a:extLst>
                <a:ext uri="{FF2B5EF4-FFF2-40B4-BE49-F238E27FC236}">
                  <a16:creationId xmlns:a16="http://schemas.microsoft.com/office/drawing/2014/main" id="{69599188-77BF-4FFC-5FC4-4A2C93916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500" y="1769874"/>
              <a:ext cx="4068282" cy="2034141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39D78DC-EF34-284A-155F-511722D8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98" y="3822468"/>
              <a:ext cx="3934168" cy="330516"/>
            </a:xfrm>
            <a:prstGeom prst="rect">
              <a:avLst/>
            </a:prstGeom>
          </p:spPr>
        </p:pic>
      </p:grpSp>
      <p:sp>
        <p:nvSpPr>
          <p:cNvPr id="29" name="Segnaposto contenuto 6 1 2 1 1 1 1">
            <a:extLst>
              <a:ext uri="{FF2B5EF4-FFF2-40B4-BE49-F238E27FC236}">
                <a16:creationId xmlns:a16="http://schemas.microsoft.com/office/drawing/2014/main" id="{2C9F0247-3BFC-54E2-DBAE-CCBC9D506172}"/>
              </a:ext>
            </a:extLst>
          </p:cNvPr>
          <p:cNvSpPr txBox="1">
            <a:spLocks/>
          </p:cNvSpPr>
          <p:nvPr/>
        </p:nvSpPr>
        <p:spPr>
          <a:xfrm>
            <a:off x="9873089" y="2399471"/>
            <a:ext cx="2308860" cy="156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 agreement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ED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BCF652E-3B94-0192-F75A-3FB78AE52259}"/>
              </a:ext>
            </a:extLst>
          </p:cNvPr>
          <p:cNvCxnSpPr>
            <a:cxnSpLocks/>
          </p:cNvCxnSpPr>
          <p:nvPr/>
        </p:nvCxnSpPr>
        <p:spPr>
          <a:xfrm>
            <a:off x="9464839" y="2575762"/>
            <a:ext cx="377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egnaposto contenuto 6 1 2 1 1 1 2">
            <a:extLst>
              <a:ext uri="{FF2B5EF4-FFF2-40B4-BE49-F238E27FC236}">
                <a16:creationId xmlns:a16="http://schemas.microsoft.com/office/drawing/2014/main" id="{B6684464-9F37-6E1B-713E-6AE799389C58}"/>
              </a:ext>
            </a:extLst>
          </p:cNvPr>
          <p:cNvSpPr txBox="1">
            <a:spLocks/>
          </p:cNvSpPr>
          <p:nvPr/>
        </p:nvSpPr>
        <p:spPr>
          <a:xfrm>
            <a:off x="2513764" y="4505939"/>
            <a:ext cx="693206" cy="66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574A201-2D47-F7FA-BE59-834E107A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718" y="284320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lattices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C34F30-F42B-9A8D-D365-A6224BF4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46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78A9B4-E6FC-79C8-1037-AF2D945C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02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2E89B705-E5E9-A05D-4293-67F24E2EDCB1}"/>
              </a:ext>
            </a:extLst>
          </p:cNvPr>
          <p:cNvGrpSpPr/>
          <p:nvPr/>
        </p:nvGrpSpPr>
        <p:grpSpPr>
          <a:xfrm>
            <a:off x="5303059" y="1729299"/>
            <a:ext cx="4068282" cy="2383110"/>
            <a:chOff x="7061500" y="1769874"/>
            <a:chExt cx="4068282" cy="2383110"/>
          </a:xfrm>
        </p:grpSpPr>
        <p:pic>
          <p:nvPicPr>
            <p:cNvPr id="6" name="Immagine 5" descr="Immagine che contiene testo, diagramma, schermata, Diagramma&#10;&#10;Descrizione generata automaticamente">
              <a:extLst>
                <a:ext uri="{FF2B5EF4-FFF2-40B4-BE49-F238E27FC236}">
                  <a16:creationId xmlns:a16="http://schemas.microsoft.com/office/drawing/2014/main" id="{DF32B804-6085-E593-D2F6-469E4E595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500" y="1769874"/>
              <a:ext cx="4068282" cy="203414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F231FBE-9E1E-ADAD-F765-0A3FA567F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98" y="3822468"/>
              <a:ext cx="3934168" cy="330516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magine 12" descr="Immagine che contiene diagramma, testo, Diagramma, linea&#10;&#10;Descrizione generata automaticamente">
            <a:extLst>
              <a:ext uri="{FF2B5EF4-FFF2-40B4-BE49-F238E27FC236}">
                <a16:creationId xmlns:a16="http://schemas.microsoft.com/office/drawing/2014/main" id="{44DAAA36-5AFF-D781-D7E5-53C6B55EF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" y="4261918"/>
            <a:ext cx="4102035" cy="2359862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9771217F-121A-3C97-1BBD-F78F93A99381}"/>
              </a:ext>
            </a:extLst>
          </p:cNvPr>
          <p:cNvGrpSpPr/>
          <p:nvPr/>
        </p:nvGrpSpPr>
        <p:grpSpPr>
          <a:xfrm>
            <a:off x="878694" y="1215417"/>
            <a:ext cx="4025668" cy="2896992"/>
            <a:chOff x="1104834" y="1333405"/>
            <a:chExt cx="4025668" cy="289699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0C4443B8-369D-058A-6015-92908CF4B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74" y="3899881"/>
              <a:ext cx="3934168" cy="330516"/>
            </a:xfrm>
            <a:prstGeom prst="rect">
              <a:avLst/>
            </a:prstGeom>
          </p:spPr>
        </p:pic>
        <p:pic>
          <p:nvPicPr>
            <p:cNvPr id="18" name="Immagine 17" descr="Immagine che contiene testo, schermata, diagramma, Diagramma&#10;&#10;Descrizione generata automaticamente">
              <a:extLst>
                <a:ext uri="{FF2B5EF4-FFF2-40B4-BE49-F238E27FC236}">
                  <a16:creationId xmlns:a16="http://schemas.microsoft.com/office/drawing/2014/main" id="{2979EBC6-8572-06A3-247B-3C5AEC78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34" y="1333405"/>
              <a:ext cx="4025668" cy="2588598"/>
            </a:xfrm>
            <a:prstGeom prst="rect">
              <a:avLst/>
            </a:prstGeom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7CC6306A-C9F6-18F8-C074-038893690F2D}"/>
              </a:ext>
            </a:extLst>
          </p:cNvPr>
          <p:cNvGrpSpPr/>
          <p:nvPr/>
        </p:nvGrpSpPr>
        <p:grpSpPr>
          <a:xfrm>
            <a:off x="5802799" y="4655566"/>
            <a:ext cx="2308860" cy="1560479"/>
            <a:chOff x="1829485" y="4418536"/>
            <a:chExt cx="2308860" cy="1560479"/>
          </a:xfrm>
        </p:grpSpPr>
        <p:sp>
          <p:nvSpPr>
            <p:cNvPr id="42" name="Segnaposto contenuto 6 1 2 1 1 1">
              <a:extLst>
                <a:ext uri="{FF2B5EF4-FFF2-40B4-BE49-F238E27FC236}">
                  <a16:creationId xmlns:a16="http://schemas.microsoft.com/office/drawing/2014/main" id="{6BAC350B-F4E6-72E9-F87B-8F884ACD96AF}"/>
                </a:ext>
              </a:extLst>
            </p:cNvPr>
            <p:cNvSpPr txBox="1">
              <a:spLocks/>
            </p:cNvSpPr>
            <p:nvPr/>
          </p:nvSpPr>
          <p:spPr>
            <a:xfrm>
              <a:off x="1829485" y="4418536"/>
              <a:ext cx="2308860" cy="15604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8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      different</a:t>
              </a:r>
              <a:r>
                <a:rPr lang="en-US" sz="18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for subsystem with </a:t>
              </a:r>
              <a:r>
                <a:rPr lang="en-US" sz="18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same area </a:t>
              </a:r>
              <a:r>
                <a:rPr lang="en-US" sz="18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(same marker)</a:t>
              </a:r>
            </a:p>
            <a:p>
              <a:pPr marL="0" indent="0">
                <a:buNone/>
              </a:pPr>
              <a:endParaRPr lang="en-US" sz="2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47" name="Immagine 46" descr="\documentclass{article}&#10;\usepackage{amsmath}&#10;\pagestyle{empty}&#10;\begin{document}&#10;&#10;$S_2$&#10;&#10;&#10;\end{document}" title="IguanaTex Bitmap Display">
              <a:extLst>
                <a:ext uri="{FF2B5EF4-FFF2-40B4-BE49-F238E27FC236}">
                  <a16:creationId xmlns:a16="http://schemas.microsoft.com/office/drawing/2014/main" id="{E835239B-76F3-1DC0-A39B-4B79E35FC5A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570" y="4536133"/>
              <a:ext cx="208457" cy="194194"/>
            </a:xfrm>
            <a:prstGeom prst="rect">
              <a:avLst/>
            </a:prstGeom>
          </p:spPr>
        </p:pic>
      </p:grpSp>
      <p:sp>
        <p:nvSpPr>
          <p:cNvPr id="56" name="Segnaposto contenuto 6 1 2 1 1 1">
            <a:extLst>
              <a:ext uri="{FF2B5EF4-FFF2-40B4-BE49-F238E27FC236}">
                <a16:creationId xmlns:a16="http://schemas.microsoft.com/office/drawing/2014/main" id="{AC07F977-C554-A68F-6FA0-6FC4677115F2}"/>
              </a:ext>
            </a:extLst>
          </p:cNvPr>
          <p:cNvSpPr txBox="1">
            <a:spLocks/>
          </p:cNvSpPr>
          <p:nvPr/>
        </p:nvSpPr>
        <p:spPr>
          <a:xfrm>
            <a:off x="2513764" y="2089702"/>
            <a:ext cx="693206" cy="66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it-IT" sz="6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oogle Sans"/>
              </a:rPr>
              <a:t>*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Segnaposto contenuto 6 1 2 1 1 1">
            <a:extLst>
              <a:ext uri="{FF2B5EF4-FFF2-40B4-BE49-F238E27FC236}">
                <a16:creationId xmlns:a16="http://schemas.microsoft.com/office/drawing/2014/main" id="{47CD2D0A-90E2-6506-5F63-FED47D2F68D2}"/>
              </a:ext>
            </a:extLst>
          </p:cNvPr>
          <p:cNvSpPr txBox="1">
            <a:spLocks/>
          </p:cNvSpPr>
          <p:nvPr/>
        </p:nvSpPr>
        <p:spPr>
          <a:xfrm>
            <a:off x="6957229" y="2023491"/>
            <a:ext cx="693206" cy="66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it-IT" sz="6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oogle Sans"/>
              </a:rPr>
              <a:t>*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Segnaposto contenuto 6 1 2 1 1 1">
            <a:extLst>
              <a:ext uri="{FF2B5EF4-FFF2-40B4-BE49-F238E27FC236}">
                <a16:creationId xmlns:a16="http://schemas.microsoft.com/office/drawing/2014/main" id="{B6684464-9F37-6E1B-713E-6AE799389C58}"/>
              </a:ext>
            </a:extLst>
          </p:cNvPr>
          <p:cNvSpPr txBox="1">
            <a:spLocks/>
          </p:cNvSpPr>
          <p:nvPr/>
        </p:nvSpPr>
        <p:spPr>
          <a:xfrm>
            <a:off x="2513764" y="4505939"/>
            <a:ext cx="693206" cy="66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it-IT" sz="6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oogle Sans"/>
              </a:rPr>
              <a:t>*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0" name="Segnaposto contenuto 6 1 2 1 1 1">
            <a:extLst>
              <a:ext uri="{FF2B5EF4-FFF2-40B4-BE49-F238E27FC236}">
                <a16:creationId xmlns:a16="http://schemas.microsoft.com/office/drawing/2014/main" id="{F63DF87E-90C0-9348-44D7-BAA583ACCCCF}"/>
              </a:ext>
            </a:extLst>
          </p:cNvPr>
          <p:cNvSpPr txBox="1">
            <a:spLocks/>
          </p:cNvSpPr>
          <p:nvPr/>
        </p:nvSpPr>
        <p:spPr>
          <a:xfrm>
            <a:off x="5712676" y="4749132"/>
            <a:ext cx="693206" cy="66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it-IT" sz="6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Google Sans"/>
              </a:rPr>
              <a:t>*</a:t>
            </a:r>
            <a:endParaRPr lang="en-US" sz="6000" dirty="0">
              <a:solidFill>
                <a:schemeClr val="accent6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1" name="Segnaposto contenuto 6 1 2 1 1 1">
            <a:extLst>
              <a:ext uri="{FF2B5EF4-FFF2-40B4-BE49-F238E27FC236}">
                <a16:creationId xmlns:a16="http://schemas.microsoft.com/office/drawing/2014/main" id="{17EEA242-C709-FEB2-3BA9-D3E48ED2A1CE}"/>
              </a:ext>
            </a:extLst>
          </p:cNvPr>
          <p:cNvSpPr txBox="1">
            <a:spLocks/>
          </p:cNvSpPr>
          <p:nvPr/>
        </p:nvSpPr>
        <p:spPr>
          <a:xfrm>
            <a:off x="8871912" y="4774243"/>
            <a:ext cx="2308860" cy="156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high-entanglement phase</a:t>
            </a:r>
            <a:endParaRPr lang="en-US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3F039607-B347-D1D4-155D-E849A6748A5D}"/>
              </a:ext>
            </a:extLst>
          </p:cNvPr>
          <p:cNvCxnSpPr>
            <a:cxnSpLocks/>
          </p:cNvCxnSpPr>
          <p:nvPr/>
        </p:nvCxnSpPr>
        <p:spPr>
          <a:xfrm>
            <a:off x="8229646" y="5079221"/>
            <a:ext cx="6422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tangolo con angoli arrotondati 63">
            <a:extLst>
              <a:ext uri="{FF2B5EF4-FFF2-40B4-BE49-F238E27FC236}">
                <a16:creationId xmlns:a16="http://schemas.microsoft.com/office/drawing/2014/main" id="{583BBAA1-D91B-90DF-4310-9D740E7B6878}"/>
              </a:ext>
            </a:extLst>
          </p:cNvPr>
          <p:cNvSpPr/>
          <p:nvPr/>
        </p:nvSpPr>
        <p:spPr>
          <a:xfrm>
            <a:off x="8989899" y="4773162"/>
            <a:ext cx="2005761" cy="7818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magine 1" descr="\documentclass{article}&#10;\usepackage{amsmath}&#10;\usepackage{amsfonts}&#10;\usepackage{physics}&#10;\usepackage{xcolor}&#10;\pagestyle{empty}&#10;\begin{document}&#10;&#10;$\color{white} 4 \times 4, \color{white} 5 \times 5, \color{white} 6 \times 6$&#10;&#10;&#10;\end{document}" title="IguanaTex Bitmap Display">
            <a:extLst>
              <a:ext uri="{FF2B5EF4-FFF2-40B4-BE49-F238E27FC236}">
                <a16:creationId xmlns:a16="http://schemas.microsoft.com/office/drawing/2014/main" id="{4D62AB3A-6DA5-9B1D-81D3-23196F38CE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26" y="527621"/>
            <a:ext cx="3915309" cy="420066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13BEA0B-D7EE-0999-C67B-641A6EA37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718" y="284320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lattices</a:t>
            </a:r>
          </a:p>
        </p:txBody>
      </p:sp>
      <p:sp>
        <p:nvSpPr>
          <p:cNvPr id="10" name="Segnaposto contenuto 6 1 2 1 1 1 1">
            <a:extLst>
              <a:ext uri="{FF2B5EF4-FFF2-40B4-BE49-F238E27FC236}">
                <a16:creationId xmlns:a16="http://schemas.microsoft.com/office/drawing/2014/main" id="{2A943B1B-BC40-771D-CA10-B783E4E604A0}"/>
              </a:ext>
            </a:extLst>
          </p:cNvPr>
          <p:cNvSpPr txBox="1">
            <a:spLocks/>
          </p:cNvSpPr>
          <p:nvPr/>
        </p:nvSpPr>
        <p:spPr>
          <a:xfrm>
            <a:off x="9873089" y="2399471"/>
            <a:ext cx="2308860" cy="156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high agreement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ED</a:t>
            </a:r>
          </a:p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31F590A-DCA3-D3A4-4AD8-3F9C961F8315}"/>
              </a:ext>
            </a:extLst>
          </p:cNvPr>
          <p:cNvCxnSpPr>
            <a:cxnSpLocks/>
          </p:cNvCxnSpPr>
          <p:nvPr/>
        </p:nvCxnSpPr>
        <p:spPr>
          <a:xfrm>
            <a:off x="9464839" y="2575762"/>
            <a:ext cx="377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F60DD53-612A-C3FA-FA1C-CF84ACBB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47</a:t>
            </a:fld>
            <a:endParaRPr lang="en-US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B3D930FB-28A5-C698-FB85-2B1DEA70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2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41" y="1418915"/>
            <a:ext cx="5421085" cy="49086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exponential cost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variational Monte Carlo methods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Projected-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alternative to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improvements and variations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random measurements in a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non-integrable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2D strongly interacting system</a:t>
            </a:r>
            <a:endParaRPr lang="en-US"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545A14F-F75E-703E-D333-D1EE73321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85" y="1361035"/>
            <a:ext cx="2202925" cy="179894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7C622F1-EA6C-01E0-121A-15D70599500B}"/>
              </a:ext>
            </a:extLst>
          </p:cNvPr>
          <p:cNvSpPr/>
          <p:nvPr/>
        </p:nvSpPr>
        <p:spPr>
          <a:xfrm>
            <a:off x="386080" y="2631440"/>
            <a:ext cx="6187440" cy="3924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linea, Carattere, Diagramma, diagramma&#10;&#10;Descrizione generata automaticamente">
            <a:extLst>
              <a:ext uri="{FF2B5EF4-FFF2-40B4-BE49-F238E27FC236}">
                <a16:creationId xmlns:a16="http://schemas.microsoft.com/office/drawing/2014/main" id="{B26037D4-9640-6CB8-737D-BFB830E7B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89" y="1651570"/>
            <a:ext cx="2104414" cy="1322858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A99CD334-3AD4-16F0-BC23-ED96CEE1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48</a:t>
            </a:fld>
            <a:endParaRPr lang="en-US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A88478F6-A4CD-F473-BA58-B7671E99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54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41" y="1418915"/>
            <a:ext cx="5421085" cy="49086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exponential cost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variational Monte Carlo methods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Projected-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alternative to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improvements and variations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random measurements in a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non-integrable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2D strongly interacting system</a:t>
            </a:r>
            <a:endParaRPr lang="en-US"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magine 7" descr="Immagine che contiene diagramma, testo, linea, Piano&#10;&#10;Descrizione generata automaticamente">
            <a:extLst>
              <a:ext uri="{FF2B5EF4-FFF2-40B4-BE49-F238E27FC236}">
                <a16:creationId xmlns:a16="http://schemas.microsoft.com/office/drawing/2014/main" id="{4BD9F4B6-B399-B342-F59E-718627A35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0992" y="1159039"/>
            <a:ext cx="1122655" cy="5421085"/>
          </a:xfrm>
          <a:prstGeom prst="rect">
            <a:avLst/>
          </a:prstGeom>
        </p:spPr>
      </p:pic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545A14F-F75E-703E-D333-D1EE73321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85" y="1361035"/>
            <a:ext cx="2202925" cy="179894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867D3AE-C01D-54F9-C7AB-AFA55BC00FC2}"/>
              </a:ext>
            </a:extLst>
          </p:cNvPr>
          <p:cNvSpPr/>
          <p:nvPr/>
        </p:nvSpPr>
        <p:spPr>
          <a:xfrm>
            <a:off x="548640" y="4771068"/>
            <a:ext cx="5421085" cy="1785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linea, Carattere, Diagramma, diagramma&#10;&#10;Descrizione generata automaticamente">
            <a:extLst>
              <a:ext uri="{FF2B5EF4-FFF2-40B4-BE49-F238E27FC236}">
                <a16:creationId xmlns:a16="http://schemas.microsoft.com/office/drawing/2014/main" id="{D95DF427-42AF-0A74-B7F9-7EBEC2EA5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89" y="1651570"/>
            <a:ext cx="2104414" cy="1322858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44A7D1F2-E109-BFF5-6EC6-D1039E81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49</a:t>
            </a:fld>
            <a:endParaRPr lang="en-US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245E6031-07F0-6BE3-C6B0-66801548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B6B84EB-851F-D821-D818-0F60D5109A9C}"/>
              </a:ext>
            </a:extLst>
          </p:cNvPr>
          <p:cNvSpPr/>
          <p:nvPr/>
        </p:nvSpPr>
        <p:spPr>
          <a:xfrm>
            <a:off x="3531326" y="2031274"/>
            <a:ext cx="5129349" cy="2795452"/>
          </a:xfrm>
          <a:prstGeom prst="round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74" y="2031274"/>
            <a:ext cx="4470453" cy="27954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Numerical challenges in VMC/</a:t>
            </a:r>
            <a:r>
              <a:rPr lang="en-US" sz="35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35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C79EE0-4141-59A7-422E-C43A965D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2066AC-D1CC-A98C-F5EE-A57B6F20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1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41" y="1418915"/>
            <a:ext cx="5421085" cy="49086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exponential cost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variational Monte Carlo methods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Projected-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alternative to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improvements and variations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Unitary dynamics with random measurements in a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non-integrable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2D strongly interacting system</a:t>
            </a:r>
            <a:endParaRPr lang="en-US"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magine 7" descr="Immagine che contiene diagramma, testo, linea, Piano&#10;&#10;Descrizione generata automaticamente">
            <a:extLst>
              <a:ext uri="{FF2B5EF4-FFF2-40B4-BE49-F238E27FC236}">
                <a16:creationId xmlns:a16="http://schemas.microsoft.com/office/drawing/2014/main" id="{4BD9F4B6-B399-B342-F59E-718627A35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0992" y="1159039"/>
            <a:ext cx="1122655" cy="5421085"/>
          </a:xfrm>
          <a:prstGeom prst="rect">
            <a:avLst/>
          </a:prstGeom>
        </p:spPr>
      </p:pic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545A14F-F75E-703E-D333-D1EE73321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85" y="1361035"/>
            <a:ext cx="2202925" cy="1798946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7B4B3332-F3CD-D197-4830-8ACA0F307C87}"/>
              </a:ext>
            </a:extLst>
          </p:cNvPr>
          <p:cNvGrpSpPr/>
          <p:nvPr/>
        </p:nvGrpSpPr>
        <p:grpSpPr>
          <a:xfrm>
            <a:off x="6120084" y="4771069"/>
            <a:ext cx="5888976" cy="1753723"/>
            <a:chOff x="6120084" y="4649149"/>
            <a:chExt cx="5888976" cy="1753723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861B9FEA-2D88-FCB8-CEB3-7FB5C74F621A}"/>
                </a:ext>
              </a:extLst>
            </p:cNvPr>
            <p:cNvGrpSpPr/>
            <p:nvPr/>
          </p:nvGrpSpPr>
          <p:grpSpPr>
            <a:xfrm>
              <a:off x="6120084" y="4649149"/>
              <a:ext cx="2993835" cy="1753723"/>
              <a:chOff x="7061500" y="1769874"/>
              <a:chExt cx="4068282" cy="2383110"/>
            </a:xfrm>
          </p:grpSpPr>
          <p:pic>
            <p:nvPicPr>
              <p:cNvPr id="12" name="Immagine 11" descr="Immagine che contiene testo, diagramma, schermata, Diagramma&#10;&#10;Descrizione generata automaticamente">
                <a:extLst>
                  <a:ext uri="{FF2B5EF4-FFF2-40B4-BE49-F238E27FC236}">
                    <a16:creationId xmlns:a16="http://schemas.microsoft.com/office/drawing/2014/main" id="{5A86003B-770F-5A9E-279D-DA6B34810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1500" y="1769874"/>
                <a:ext cx="4068282" cy="2034141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D04BD44F-4059-728C-0C1F-7024B944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298" y="3822468"/>
                <a:ext cx="3934168" cy="330516"/>
              </a:xfrm>
              <a:prstGeom prst="rect">
                <a:avLst/>
              </a:prstGeom>
            </p:spPr>
          </p:pic>
        </p:grpSp>
        <p:pic>
          <p:nvPicPr>
            <p:cNvPr id="14" name="Immagine 13" descr="Immagine che contiene diagramma, testo, Diagramma, linea&#10;&#10;Descrizione generata automaticamente">
              <a:extLst>
                <a:ext uri="{FF2B5EF4-FFF2-40B4-BE49-F238E27FC236}">
                  <a16:creationId xmlns:a16="http://schemas.microsoft.com/office/drawing/2014/main" id="{F7464997-768D-4DD5-BFF9-459FA0A4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919" y="4690802"/>
              <a:ext cx="2895141" cy="1665548"/>
            </a:xfrm>
            <a:prstGeom prst="rect">
              <a:avLst/>
            </a:prstGeom>
          </p:spPr>
        </p:pic>
      </p:grpSp>
      <p:pic>
        <p:nvPicPr>
          <p:cNvPr id="17" name="Immagine 16" descr="Immagine che contiene linea, Carattere, Diagramma, diagramma&#10;&#10;Descrizione generata automaticamente">
            <a:extLst>
              <a:ext uri="{FF2B5EF4-FFF2-40B4-BE49-F238E27FC236}">
                <a16:creationId xmlns:a16="http://schemas.microsoft.com/office/drawing/2014/main" id="{E8DA7A3A-EED0-A0B3-090B-5E0841AB2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89" y="1651570"/>
            <a:ext cx="2104414" cy="1322858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64FA50B-32D5-F1AF-A386-3BD7400D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50</a:t>
            </a:fld>
            <a:endParaRPr lang="en-US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12EEB705-13B3-8AC3-AE84-58BC5270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Outlook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7515"/>
            <a:ext cx="10515600" cy="4908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Alternative estimator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p-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Lindblad master equation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/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trajectory 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unravellings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digital quantum circuits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Full entanglement phase transition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(critical exponents, central charges of CFTs, …)</a:t>
            </a:r>
          </a:p>
        </p:txBody>
      </p:sp>
      <p:pic>
        <p:nvPicPr>
          <p:cNvPr id="7" name="Immagine 6" descr="\documentclass{article}&#10;\usepackage{amsmath}&#10;\pagestyle{empty}&#10;\begin{document}&#10;&#10;&#10;$ S_{k k'}$&#10;&#10;\end{document}" title="IguanaTex Bitmap Display">
            <a:extLst>
              <a:ext uri="{FF2B5EF4-FFF2-40B4-BE49-F238E27FC236}">
                <a16:creationId xmlns:a16="http://schemas.microsoft.com/office/drawing/2014/main" id="{82D4C33A-E83A-AD42-7D33-A166756F9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25" y="1845300"/>
            <a:ext cx="615974" cy="32482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A472E8-86EA-505C-EADB-C06D69B3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5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Collaborators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710E25E8-40E6-A4AC-9010-C8D25CB2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253" y="2007382"/>
            <a:ext cx="2541492" cy="7313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Giuseppe Carleo (EPFL)</a:t>
            </a:r>
          </a:p>
        </p:txBody>
      </p:sp>
      <p:pic>
        <p:nvPicPr>
          <p:cNvPr id="16" name="Immagine 15" descr="Immagine che contiene persona, Viso umano, bianco e nero, aria aperta&#10;&#10;Descrizione generata automaticamente">
            <a:extLst>
              <a:ext uri="{FF2B5EF4-FFF2-40B4-BE49-F238E27FC236}">
                <a16:creationId xmlns:a16="http://schemas.microsoft.com/office/drawing/2014/main" id="{B1F01D99-76C7-0C39-3B59-830482239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67" y="3187018"/>
            <a:ext cx="2143125" cy="2143125"/>
          </a:xfrm>
          <a:prstGeom prst="rect">
            <a:avLst/>
          </a:prstGeom>
        </p:spPr>
      </p:pic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E089F340-EAE2-7312-ABA8-0DC51F46ADF6}"/>
              </a:ext>
            </a:extLst>
          </p:cNvPr>
          <p:cNvSpPr txBox="1">
            <a:spLocks/>
          </p:cNvSpPr>
          <p:nvPr/>
        </p:nvSpPr>
        <p:spPr>
          <a:xfrm>
            <a:off x="8744383" y="2007382"/>
            <a:ext cx="2541492" cy="731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Filippo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Vicentini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(École  Polytechnique)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0CE6C581-1639-85FC-E0D5-BF7A3C0499A9}"/>
              </a:ext>
            </a:extLst>
          </p:cNvPr>
          <p:cNvSpPr txBox="1">
            <a:spLocks/>
          </p:cNvSpPr>
          <p:nvPr/>
        </p:nvSpPr>
        <p:spPr>
          <a:xfrm>
            <a:off x="1125555" y="2007382"/>
            <a:ext cx="2436240" cy="731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Clemens Giuliani (EPFL)</a:t>
            </a:r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1A9F071F-9EC0-7649-0E1F-816F636B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52</a:t>
            </a:fld>
            <a:endParaRPr lang="en-US"/>
          </a:p>
        </p:txBody>
      </p:sp>
      <p:sp>
        <p:nvSpPr>
          <p:cNvPr id="27" name="Segnaposto data 26">
            <a:extLst>
              <a:ext uri="{FF2B5EF4-FFF2-40B4-BE49-F238E27FC236}">
                <a16:creationId xmlns:a16="http://schemas.microsoft.com/office/drawing/2014/main" id="{62EB516F-6773-5E86-D7FF-237F9D88F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pic>
        <p:nvPicPr>
          <p:cNvPr id="29" name="Immagine 28" descr="Immagine che contiene Viso umano, persona, vestiti, uomo&#10;&#10;Descrizione generata automaticamente">
            <a:extLst>
              <a:ext uri="{FF2B5EF4-FFF2-40B4-BE49-F238E27FC236}">
                <a16:creationId xmlns:a16="http://schemas.microsoft.com/office/drawing/2014/main" id="{4C9D28BB-4C37-6F7F-F837-6241EE96D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18" y="3194613"/>
            <a:ext cx="2279962" cy="2135530"/>
          </a:xfrm>
          <a:prstGeom prst="rect">
            <a:avLst/>
          </a:prstGeom>
        </p:spPr>
      </p:pic>
      <p:pic>
        <p:nvPicPr>
          <p:cNvPr id="7" name="Immagine 6" descr="Immagine che contiene persona, aria aperta, vestiti, montagna&#10;&#10;Descrizione generata automaticamente">
            <a:extLst>
              <a:ext uri="{FF2B5EF4-FFF2-40B4-BE49-F238E27FC236}">
                <a16:creationId xmlns:a16="http://schemas.microsoft.com/office/drawing/2014/main" id="{FCAB5253-2BD7-CD54-E42B-7F5842593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66" y="3179423"/>
            <a:ext cx="2374019" cy="2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4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B6B84EB-851F-D821-D818-0F60D5109A9C}"/>
              </a:ext>
            </a:extLst>
          </p:cNvPr>
          <p:cNvSpPr/>
          <p:nvPr/>
        </p:nvSpPr>
        <p:spPr>
          <a:xfrm>
            <a:off x="3531326" y="2031274"/>
            <a:ext cx="5129349" cy="2795452"/>
          </a:xfrm>
          <a:prstGeom prst="round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774" y="2031274"/>
            <a:ext cx="4470453" cy="27954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Thank you </a:t>
            </a:r>
            <a:br>
              <a:rPr lang="en-US" sz="3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3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the attention!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D9D29C-8B8D-1751-11EA-6FF26036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53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7CA3E8-E4F2-DE71-64FB-40BA5537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85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</a:t>
            </a:r>
          </a:p>
        </p:txBody>
      </p:sp>
      <p:pic>
        <p:nvPicPr>
          <p:cNvPr id="5" name="Immagine 4" descr="Immagine che contiene design, simbolo, Carattere&#10;&#10;Descrizione generata automaticamente">
            <a:extLst>
              <a:ext uri="{FF2B5EF4-FFF2-40B4-BE49-F238E27FC236}">
                <a16:creationId xmlns:a16="http://schemas.microsoft.com/office/drawing/2014/main" id="{4DCB6E16-ABA7-66FA-121D-52F0A80E7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10" y="272721"/>
            <a:ext cx="3283937" cy="2320413"/>
          </a:xfrm>
          <a:prstGeom prst="rect">
            <a:avLst/>
          </a:prstGeom>
        </p:spPr>
      </p:pic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532744CE-7BA1-56E2-F3AC-2BC9A545B169}"/>
              </a:ext>
            </a:extLst>
          </p:cNvPr>
          <p:cNvSpPr txBox="1">
            <a:spLocks/>
          </p:cNvSpPr>
          <p:nvPr/>
        </p:nvSpPr>
        <p:spPr>
          <a:xfrm>
            <a:off x="1765500" y="400692"/>
            <a:ext cx="7093366" cy="739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latin typeface="OCR A Extended" panose="02010509020102010303" pitchFamily="50" charset="0"/>
                <a:cs typeface="Segoe UI Light" panose="020B0502040204020203" pitchFamily="34" charset="0"/>
              </a:rPr>
              <a:t>netket_fidelity</a:t>
            </a:r>
            <a:r>
              <a:rPr lang="en-US" sz="2400" dirty="0">
                <a:latin typeface="OCR A Extended" panose="02010509020102010303" pitchFamily="50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package for p-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</a:t>
            </a:r>
            <a:r>
              <a:rPr lang="en-US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Netket</a:t>
            </a:r>
            <a:endParaRPr lang="en-US" sz="2600" dirty="0">
              <a:latin typeface="OCR A Extended" panose="02010509020102010303" pitchFamily="50" charset="0"/>
              <a:cs typeface="Segoe UI Light" panose="020B0502040204020203" pitchFamily="34" charset="0"/>
            </a:endParaRPr>
          </a:p>
        </p:txBody>
      </p:sp>
      <p:pic>
        <p:nvPicPr>
          <p:cNvPr id="11" name="Immagine 10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91E0644F-F40F-7450-A0B7-88DD4DABE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82" y="1239355"/>
            <a:ext cx="6572202" cy="482038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3954EA-8743-F546-782B-84DAECD832C4}"/>
              </a:ext>
            </a:extLst>
          </p:cNvPr>
          <p:cNvSpPr txBox="1"/>
          <p:nvPr/>
        </p:nvSpPr>
        <p:spPr>
          <a:xfrm>
            <a:off x="9264961" y="2691943"/>
            <a:ext cx="25142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 err="1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Vicentini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 et al., </a:t>
            </a:r>
            <a:r>
              <a:rPr lang="en-US" sz="1500" i="1" dirty="0" err="1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SciPost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 Phys. </a:t>
            </a:r>
          </a:p>
          <a:p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Codebases:10.21468 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(2022)]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A122381-1341-8A1D-1D24-457BBDE56F3F}"/>
              </a:ext>
            </a:extLst>
          </p:cNvPr>
          <p:cNvSpPr txBox="1"/>
          <p:nvPr/>
        </p:nvSpPr>
        <p:spPr>
          <a:xfrm>
            <a:off x="2934102" y="6119881"/>
            <a:ext cx="47561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Sinibaldi, and </a:t>
            </a:r>
            <a:r>
              <a:rPr lang="en-US" sz="1500" i="1" dirty="0" err="1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Vicentini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</a:t>
            </a:r>
            <a:r>
              <a:rPr lang="it-IT" sz="15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10.5281/zenodo.7958760 (2023</a:t>
            </a:r>
            <a:r>
              <a:rPr lang="en-US" sz="1500" b="0" dirty="0">
                <a:solidFill>
                  <a:srgbClr val="333333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lang="en-US" sz="1500" b="0" dirty="0">
                <a:solidFill>
                  <a:srgbClr val="333333"/>
                </a:solidFill>
                <a:effectLst/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]</a:t>
            </a:r>
            <a:endParaRPr lang="en-US" sz="1500" dirty="0">
              <a:latin typeface="Segoe UI Light" panose="020B0502040204020203" pitchFamily="34" charset="0"/>
              <a:ea typeface="Cambria" panose="02040503050406030204" pitchFamily="18" charset="0"/>
              <a:cs typeface="Segoe UI Light" panose="020B0502040204020203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857CD11-05D5-993C-E93C-EA113D01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54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D477C29-C7C9-8B3B-601A-15B2E28A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76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AC3ADCB-6B8E-8291-132E-52E6F9575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2" y="1081836"/>
            <a:ext cx="11735817" cy="4694327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430167-68DD-5470-22CE-18DDFCF8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55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75A073-E6EB-68AB-A6E0-022E11B5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763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Outlook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7515"/>
            <a:ext cx="10515600" cy="490860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Quantitative indicator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numerical issues</a:t>
            </a:r>
          </a:p>
          <a:p>
            <a:pPr>
              <a:lnSpc>
                <a:spcPct val="200000"/>
              </a:lnSpc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Unbiased estimator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p-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Lindblad master equation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/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trajectory 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unravellings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digital quantum circuits</a:t>
            </a:r>
          </a:p>
          <a:p>
            <a:pPr>
              <a:lnSpc>
                <a:spcPct val="200000"/>
              </a:lnSpc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Full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entanglement phase transition</a:t>
            </a:r>
          </a:p>
        </p:txBody>
      </p:sp>
      <p:pic>
        <p:nvPicPr>
          <p:cNvPr id="7" name="Immagine 6" descr="\documentclass{article}&#10;\usepackage{amsmath}&#10;\pagestyle{empty}&#10;\begin{document}&#10;&#10;&#10;$ S_{k k'}$&#10;&#10;\end{document}" title="IguanaTex Bitmap Display">
            <a:extLst>
              <a:ext uri="{FF2B5EF4-FFF2-40B4-BE49-F238E27FC236}">
                <a16:creationId xmlns:a16="http://schemas.microsoft.com/office/drawing/2014/main" id="{82D4C33A-E83A-AD42-7D33-A166756F9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12" y="2917016"/>
            <a:ext cx="615974" cy="32482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3E6E99-07BA-88C1-D123-285E6376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56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9F9A253C-1DAE-E515-3DC0-B808C5E7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8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 for SNR</a:t>
            </a:r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Adiabatic evolution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    spins</a:t>
            </a:r>
          </a:p>
        </p:txBody>
      </p:sp>
      <p:pic>
        <p:nvPicPr>
          <p:cNvPr id="10" name="Immagine 9" descr="\documentclass{article}&#10;\usepackage{amsmath}&#10;\pagestyle{empty}&#10;\begin{document}&#10;&#10;$N$&#10;&#10;&#10;\end{document}" title="IguanaTex Bitmap Display">
            <a:extLst>
              <a:ext uri="{FF2B5EF4-FFF2-40B4-BE49-F238E27FC236}">
                <a16:creationId xmlns:a16="http://schemas.microsoft.com/office/drawing/2014/main" id="{A9FC6B49-4CB7-88B8-9CF6-D504D34C81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9" y="1381105"/>
            <a:ext cx="297181" cy="240292"/>
          </a:xfrm>
          <a:prstGeom prst="rect">
            <a:avLst/>
          </a:prstGeom>
        </p:spPr>
      </p:pic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C9C3CE4D-EEC5-BF4A-18A3-CFFC2F891A19}"/>
              </a:ext>
            </a:extLst>
          </p:cNvPr>
          <p:cNvGrpSpPr/>
          <p:nvPr/>
        </p:nvGrpSpPr>
        <p:grpSpPr>
          <a:xfrm>
            <a:off x="8575696" y="3429000"/>
            <a:ext cx="3336466" cy="1937721"/>
            <a:chOff x="8991600" y="1362914"/>
            <a:chExt cx="2636520" cy="1531213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69A8B96C-1AD1-74F2-39F3-275232118E7B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2509520"/>
              <a:ext cx="2636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Immagine 35" descr="\documentclass{article}&#10;\usepackage{amsmath}&#10;\usepackage{amsfonts}&#10;\usepackage{physics}&#10;\pagestyle{empty}&#10;\begin{document}&#10;&#10;&#10;$\sum_i \sigma_i^z$&#10;&#10;\end{document}" title="IguanaTex Bitmap Display">
              <a:extLst>
                <a:ext uri="{FF2B5EF4-FFF2-40B4-BE49-F238E27FC236}">
                  <a16:creationId xmlns:a16="http://schemas.microsoft.com/office/drawing/2014/main" id="{1F88578F-F444-0717-C59A-2D3C48253DA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079" y="2626546"/>
              <a:ext cx="625371" cy="267581"/>
            </a:xfrm>
            <a:prstGeom prst="rect">
              <a:avLst/>
            </a:prstGeom>
          </p:spPr>
        </p:pic>
        <p:pic>
          <p:nvPicPr>
            <p:cNvPr id="43" name="Immagine 42" descr="\documentclass{article}&#10;\usepackage{amsmath}&#10;\usepackage{amsfonts}&#10;\usepackage{physics}&#10;\pagestyle{empty}&#10;\begin{document}&#10;&#10;&#10;$-\sum_i \sigma_i^x$&#10;&#10;\end{document}" title="IguanaTex Bitmap Display">
              <a:extLst>
                <a:ext uri="{FF2B5EF4-FFF2-40B4-BE49-F238E27FC236}">
                  <a16:creationId xmlns:a16="http://schemas.microsoft.com/office/drawing/2014/main" id="{B7D77CCF-A8B6-D634-7B22-634A9B9754B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479" y="1362914"/>
              <a:ext cx="868570" cy="267581"/>
            </a:xfrm>
            <a:prstGeom prst="rect">
              <a:avLst/>
            </a:prstGeom>
          </p:spPr>
        </p:pic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186D0F01-2CD0-9D12-9F5C-F38AE9DA87BF}"/>
                </a:ext>
              </a:extLst>
            </p:cNvPr>
            <p:cNvCxnSpPr>
              <a:cxnSpLocks/>
            </p:cNvCxnSpPr>
            <p:nvPr/>
          </p:nvCxnSpPr>
          <p:spPr>
            <a:xfrm>
              <a:off x="9283727" y="1758949"/>
              <a:ext cx="1035037" cy="7505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0B736AFF-3325-4620-691A-3DBC30E632EB}"/>
                </a:ext>
              </a:extLst>
            </p:cNvPr>
            <p:cNvSpPr/>
            <p:nvPr/>
          </p:nvSpPr>
          <p:spPr>
            <a:xfrm>
              <a:off x="10295904" y="2486660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E72AC72A-71F0-8256-AC04-B7FCB0DB1E84}"/>
                </a:ext>
              </a:extLst>
            </p:cNvPr>
            <p:cNvSpPr/>
            <p:nvPr/>
          </p:nvSpPr>
          <p:spPr>
            <a:xfrm>
              <a:off x="9260867" y="1724113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2A5F3155-2B98-CB92-193D-4FF2C818C8F4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1752600"/>
              <a:ext cx="2636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67B11221-BFBE-8B05-1766-3A2D116F626C}"/>
                </a:ext>
              </a:extLst>
            </p:cNvPr>
            <p:cNvGrpSpPr/>
            <p:nvPr/>
          </p:nvGrpSpPr>
          <p:grpSpPr>
            <a:xfrm rot="6300000">
              <a:off x="10288781" y="1741530"/>
              <a:ext cx="1057897" cy="785407"/>
              <a:chOff x="7923197" y="1455114"/>
              <a:chExt cx="1057897" cy="785407"/>
            </a:xfrm>
          </p:grpSpPr>
          <p:cxnSp>
            <p:nvCxnSpPr>
              <p:cNvPr id="61" name="Connettore diritto 60">
                <a:extLst>
                  <a:ext uri="{FF2B5EF4-FFF2-40B4-BE49-F238E27FC236}">
                    <a16:creationId xmlns:a16="http://schemas.microsoft.com/office/drawing/2014/main" id="{A2D0E449-DE71-3DD5-33E3-5EEC9937F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6057" y="1489950"/>
                <a:ext cx="1035037" cy="7505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EDB8066-2290-EF03-BBC8-4677A9321FE7}"/>
                  </a:ext>
                </a:extLst>
              </p:cNvPr>
              <p:cNvSpPr/>
              <p:nvPr/>
            </p:nvSpPr>
            <p:spPr>
              <a:xfrm>
                <a:off x="7923197" y="145511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7" name="Immagine 96" descr="\documentclass{article}&#10;\usepackage{amsmath}&#10;\pagestyle{empty}&#10;\begin{document}&#10;&#10;&#10;$t = 0$&#10;&#10;\end{document}" title="IguanaTex Bitmap Display">
              <a:extLst>
                <a:ext uri="{FF2B5EF4-FFF2-40B4-BE49-F238E27FC236}">
                  <a16:creationId xmlns:a16="http://schemas.microsoft.com/office/drawing/2014/main" id="{DB13C19A-4BA1-6630-366D-8665BC14B67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324" y="1548374"/>
              <a:ext cx="294380" cy="94800"/>
            </a:xfrm>
            <a:prstGeom prst="rect">
              <a:avLst/>
            </a:prstGeom>
          </p:spPr>
        </p:pic>
        <p:pic>
          <p:nvPicPr>
            <p:cNvPr id="100" name="Immagine 99" descr="\documentclass{article}&#10;\usepackage{amsmath}&#10;\pagestyle{empty}&#10;\begin{document}&#10;&#10;&#10;$t = T$&#10;&#10;\end{document}" title="IguanaTex Bitmap Display">
              <a:extLst>
                <a:ext uri="{FF2B5EF4-FFF2-40B4-BE49-F238E27FC236}">
                  <a16:creationId xmlns:a16="http://schemas.microsoft.com/office/drawing/2014/main" id="{AC22D56C-6147-9F61-870F-E3701C74645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872" y="2223519"/>
              <a:ext cx="327976" cy="95133"/>
            </a:xfrm>
            <a:prstGeom prst="rect">
              <a:avLst/>
            </a:prstGeom>
          </p:spPr>
        </p:pic>
      </p:grpSp>
      <p:pic>
        <p:nvPicPr>
          <p:cNvPr id="7" name="Immagine 6" descr="\documentclass{article}&#10;\usepackage{amsmath}&#10;\usepackage{physics}&#10;\usepackage{amsfonts}&#10;\pagestyle{empty}&#10;\begin{document}&#10;&#10;&#10;$\ket{\Psi_{\theta_0}} = \otimes_{i=1}^{N} \ket{+}_{i}$&#10;&#10;\end{document}" title="IguanaTex Bitmap Display">
            <a:extLst>
              <a:ext uri="{FF2B5EF4-FFF2-40B4-BE49-F238E27FC236}">
                <a16:creationId xmlns:a16="http://schemas.microsoft.com/office/drawing/2014/main" id="{107FBAF6-7C83-0BB1-2FBD-9782533503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7" y="2135312"/>
            <a:ext cx="2248772" cy="345852"/>
          </a:xfrm>
          <a:prstGeom prst="rect">
            <a:avLst/>
          </a:prstGeom>
        </p:spPr>
      </p:pic>
      <p:pic>
        <p:nvPicPr>
          <p:cNvPr id="9" name="Immagine 8" descr="\documentclass{article}&#10;\usepackage{amsmath}&#10;\usepackage{physics}&#10;\usepackage{amsfonts}&#10;\pagestyle{empty}&#10;\begin{document}&#10;&#10;&#10;$\mathcal{H}(t) = -\sum_i \sigma^x_i \longleftrightarrow\sum_i \sigma^z_i&#10;$&#10;&#10;\end{document}" title="IguanaTex Bitmap Display">
            <a:extLst>
              <a:ext uri="{FF2B5EF4-FFF2-40B4-BE49-F238E27FC236}">
                <a16:creationId xmlns:a16="http://schemas.microsoft.com/office/drawing/2014/main" id="{17F4E398-B338-E726-6504-C5994E8B708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67" y="2157250"/>
            <a:ext cx="3376781" cy="301977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37BBF7-7B6E-91F3-AAC5-CCEF9739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57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169E4D4-CCE6-DF7C-C4D1-B1744635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41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 for SNR</a:t>
            </a:r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Adiabatic evolution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    spins</a:t>
            </a:r>
          </a:p>
        </p:txBody>
      </p:sp>
      <p:pic>
        <p:nvPicPr>
          <p:cNvPr id="10" name="Immagine 9" descr="\documentclass{article}&#10;\usepackage{amsmath}&#10;\pagestyle{empty}&#10;\begin{document}&#10;&#10;$N$&#10;&#10;&#10;\end{document}" title="IguanaTex Bitmap Display">
            <a:extLst>
              <a:ext uri="{FF2B5EF4-FFF2-40B4-BE49-F238E27FC236}">
                <a16:creationId xmlns:a16="http://schemas.microsoft.com/office/drawing/2014/main" id="{A9FC6B49-4CB7-88B8-9CF6-D504D34C81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9" y="1381105"/>
            <a:ext cx="297181" cy="240292"/>
          </a:xfrm>
          <a:prstGeom prst="rect">
            <a:avLst/>
          </a:prstGeom>
        </p:spPr>
      </p:pic>
      <p:pic>
        <p:nvPicPr>
          <p:cNvPr id="9" name="Immagine 8" descr="\documentclass{article}&#10;\usepackage{amsmath}&#10;\usepackage{physics}&#10;\usepackage{amsfonts}&#10;\pagestyle{empty}&#10;\begin{document}&#10;&#10;&#10;$\ket{\Psi_{\theta_0}} = \otimes_{i=1}^{N} \ket{+}_{i}$&#10;&#10;\end{document}" title="IguanaTex Bitmap Display">
            <a:extLst>
              <a:ext uri="{FF2B5EF4-FFF2-40B4-BE49-F238E27FC236}">
                <a16:creationId xmlns:a16="http://schemas.microsoft.com/office/drawing/2014/main" id="{CAE23552-1CF1-4782-8BFE-AE6FA92984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7" y="2135312"/>
            <a:ext cx="2248772" cy="345852"/>
          </a:xfrm>
          <a:prstGeom prst="rect">
            <a:avLst/>
          </a:prstGeom>
        </p:spPr>
      </p:pic>
      <p:pic>
        <p:nvPicPr>
          <p:cNvPr id="60" name="Immagine 59" descr="\documentclass{article}&#10;\usepackage{amsmath}&#10;\usepackage{physics}&#10;\usepackage{amsfonts}&#10;\pagestyle{empty}&#10;\begin{document}&#10;&#10;&#10;$\mathcal{H}(t) = -\sum_i \sigma^x_i \longleftrightarrow\sum_i \sigma^z_i&#10;$&#10;&#10;\end{document}" title="IguanaTex Bitmap Display">
            <a:extLst>
              <a:ext uri="{FF2B5EF4-FFF2-40B4-BE49-F238E27FC236}">
                <a16:creationId xmlns:a16="http://schemas.microsoft.com/office/drawing/2014/main" id="{78941C3D-F71C-12E5-1399-AA461326961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67" y="2157250"/>
            <a:ext cx="3376781" cy="301977"/>
          </a:xfrm>
          <a:prstGeom prst="rect">
            <a:avLst/>
          </a:prstGeom>
        </p:spPr>
      </p:pic>
      <p:pic>
        <p:nvPicPr>
          <p:cNvPr id="28" name="Immagine 2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5FA111BF-CB6E-BB11-DB71-DFEE57D7E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68" y="2952850"/>
            <a:ext cx="3943661" cy="3444724"/>
          </a:xfrm>
          <a:prstGeom prst="rect">
            <a:avLst/>
          </a:prstGeom>
        </p:spPr>
      </p:pic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C9C3CE4D-EEC5-BF4A-18A3-CFFC2F891A19}"/>
              </a:ext>
            </a:extLst>
          </p:cNvPr>
          <p:cNvGrpSpPr/>
          <p:nvPr/>
        </p:nvGrpSpPr>
        <p:grpSpPr>
          <a:xfrm>
            <a:off x="8575696" y="3429000"/>
            <a:ext cx="3336466" cy="1937721"/>
            <a:chOff x="8991600" y="1362914"/>
            <a:chExt cx="2636520" cy="1531213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69A8B96C-1AD1-74F2-39F3-275232118E7B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2509520"/>
              <a:ext cx="2636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Immagine 35" descr="\documentclass{article}&#10;\usepackage{amsmath}&#10;\usepackage{amsfonts}&#10;\usepackage{physics}&#10;\pagestyle{empty}&#10;\begin{document}&#10;&#10;&#10;$\sum_i \sigma_i^z$&#10;&#10;\end{document}" title="IguanaTex Bitmap Display">
              <a:extLst>
                <a:ext uri="{FF2B5EF4-FFF2-40B4-BE49-F238E27FC236}">
                  <a16:creationId xmlns:a16="http://schemas.microsoft.com/office/drawing/2014/main" id="{1F88578F-F444-0717-C59A-2D3C48253DA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079" y="2626546"/>
              <a:ext cx="625371" cy="267581"/>
            </a:xfrm>
            <a:prstGeom prst="rect">
              <a:avLst/>
            </a:prstGeom>
          </p:spPr>
        </p:pic>
        <p:pic>
          <p:nvPicPr>
            <p:cNvPr id="43" name="Immagine 42" descr="\documentclass{article}&#10;\usepackage{amsmath}&#10;\usepackage{amsfonts}&#10;\usepackage{physics}&#10;\pagestyle{empty}&#10;\begin{document}&#10;&#10;&#10;$-\sum_i \sigma_i^x$&#10;&#10;\end{document}" title="IguanaTex Bitmap Display">
              <a:extLst>
                <a:ext uri="{FF2B5EF4-FFF2-40B4-BE49-F238E27FC236}">
                  <a16:creationId xmlns:a16="http://schemas.microsoft.com/office/drawing/2014/main" id="{B7D77CCF-A8B6-D634-7B22-634A9B9754B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479" y="1362914"/>
              <a:ext cx="868570" cy="267581"/>
            </a:xfrm>
            <a:prstGeom prst="rect">
              <a:avLst/>
            </a:prstGeom>
          </p:spPr>
        </p:pic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186D0F01-2CD0-9D12-9F5C-F38AE9DA87BF}"/>
                </a:ext>
              </a:extLst>
            </p:cNvPr>
            <p:cNvCxnSpPr>
              <a:cxnSpLocks/>
            </p:cNvCxnSpPr>
            <p:nvPr/>
          </p:nvCxnSpPr>
          <p:spPr>
            <a:xfrm>
              <a:off x="9283727" y="1758949"/>
              <a:ext cx="1035037" cy="7505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0B736AFF-3325-4620-691A-3DBC30E632EB}"/>
                </a:ext>
              </a:extLst>
            </p:cNvPr>
            <p:cNvSpPr/>
            <p:nvPr/>
          </p:nvSpPr>
          <p:spPr>
            <a:xfrm>
              <a:off x="10295904" y="2486660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E72AC72A-71F0-8256-AC04-B7FCB0DB1E84}"/>
                </a:ext>
              </a:extLst>
            </p:cNvPr>
            <p:cNvSpPr/>
            <p:nvPr/>
          </p:nvSpPr>
          <p:spPr>
            <a:xfrm>
              <a:off x="9260867" y="1724113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2A5F3155-2B98-CB92-193D-4FF2C818C8F4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1752600"/>
              <a:ext cx="2636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67B11221-BFBE-8B05-1766-3A2D116F626C}"/>
                </a:ext>
              </a:extLst>
            </p:cNvPr>
            <p:cNvGrpSpPr/>
            <p:nvPr/>
          </p:nvGrpSpPr>
          <p:grpSpPr>
            <a:xfrm rot="6300000">
              <a:off x="10288781" y="1741530"/>
              <a:ext cx="1057897" cy="785407"/>
              <a:chOff x="7923197" y="1455114"/>
              <a:chExt cx="1057897" cy="785407"/>
            </a:xfrm>
          </p:grpSpPr>
          <p:cxnSp>
            <p:nvCxnSpPr>
              <p:cNvPr id="61" name="Connettore diritto 60">
                <a:extLst>
                  <a:ext uri="{FF2B5EF4-FFF2-40B4-BE49-F238E27FC236}">
                    <a16:creationId xmlns:a16="http://schemas.microsoft.com/office/drawing/2014/main" id="{A2D0E449-DE71-3DD5-33E3-5EEC9937F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6057" y="1489950"/>
                <a:ext cx="1035037" cy="7505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EDB8066-2290-EF03-BBC8-4677A9321FE7}"/>
                  </a:ext>
                </a:extLst>
              </p:cNvPr>
              <p:cNvSpPr/>
              <p:nvPr/>
            </p:nvSpPr>
            <p:spPr>
              <a:xfrm>
                <a:off x="7923197" y="145511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7" name="Immagine 96" descr="\documentclass{article}&#10;\usepackage{amsmath}&#10;\pagestyle{empty}&#10;\begin{document}&#10;&#10;&#10;$t = 0$&#10;&#10;\end{document}" title="IguanaTex Bitmap Display">
              <a:extLst>
                <a:ext uri="{FF2B5EF4-FFF2-40B4-BE49-F238E27FC236}">
                  <a16:creationId xmlns:a16="http://schemas.microsoft.com/office/drawing/2014/main" id="{DB13C19A-4BA1-6630-366D-8665BC14B671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324" y="1548374"/>
              <a:ext cx="294380" cy="94800"/>
            </a:xfrm>
            <a:prstGeom prst="rect">
              <a:avLst/>
            </a:prstGeom>
          </p:spPr>
        </p:pic>
        <p:pic>
          <p:nvPicPr>
            <p:cNvPr id="100" name="Immagine 99" descr="\documentclass{article}&#10;\usepackage{amsmath}&#10;\pagestyle{empty}&#10;\begin{document}&#10;&#10;&#10;$t = T$&#10;&#10;\end{document}" title="IguanaTex Bitmap Display">
              <a:extLst>
                <a:ext uri="{FF2B5EF4-FFF2-40B4-BE49-F238E27FC236}">
                  <a16:creationId xmlns:a16="http://schemas.microsoft.com/office/drawing/2014/main" id="{AC22D56C-6147-9F61-870F-E3701C74645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872" y="2223519"/>
              <a:ext cx="327976" cy="95133"/>
            </a:xfrm>
            <a:prstGeom prst="rect">
              <a:avLst/>
            </a:prstGeom>
          </p:spPr>
        </p:pic>
      </p:grpSp>
      <p:pic>
        <p:nvPicPr>
          <p:cNvPr id="101" name="Immagine 100" descr="\documentclass{article}&#10;\usepackage{amsmath}&#10;\pagestyle{empty}&#10;\begin{document}&#10;&#10;&#10;$t = T$&#10;&#10;\end{document}" title="IguanaTex Bitmap Display">
            <a:extLst>
              <a:ext uri="{FF2B5EF4-FFF2-40B4-BE49-F238E27FC236}">
                <a16:creationId xmlns:a16="http://schemas.microsoft.com/office/drawing/2014/main" id="{7EC67E3A-E7FC-2ECA-4098-515CE7892B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56" y="5612500"/>
            <a:ext cx="327976" cy="95133"/>
          </a:xfrm>
          <a:prstGeom prst="rect">
            <a:avLst/>
          </a:prstGeom>
        </p:spPr>
      </p:pic>
      <p:sp>
        <p:nvSpPr>
          <p:cNvPr id="102" name="Ovale 101">
            <a:extLst>
              <a:ext uri="{FF2B5EF4-FFF2-40B4-BE49-F238E27FC236}">
                <a16:creationId xmlns:a16="http://schemas.microsoft.com/office/drawing/2014/main" id="{14CB2DD3-5E68-8FE2-B739-395D3AED63BD}"/>
              </a:ext>
            </a:extLst>
          </p:cNvPr>
          <p:cNvSpPr/>
          <p:nvPr/>
        </p:nvSpPr>
        <p:spPr>
          <a:xfrm>
            <a:off x="6360256" y="5777906"/>
            <a:ext cx="286512" cy="2865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\documentclass{article}&#10;\usepackage{amsmath}&#10;\usepackage{physics}&#10;\usepackage{amsfonts}&#10;\pagestyle{empty}&#10;\begin{document}&#10;&#10;&#10;$\approx \bigotimes_{i=1}^N \ket{\downarrow}_i$&#10;&#10;\end{document}" title="IguanaTex Bitmap Display">
            <a:extLst>
              <a:ext uri="{FF2B5EF4-FFF2-40B4-BE49-F238E27FC236}">
                <a16:creationId xmlns:a16="http://schemas.microsoft.com/office/drawing/2014/main" id="{72D0BC85-21E1-0BFE-3C41-9CFB8C08F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18" y="4376082"/>
            <a:ext cx="1273906" cy="325485"/>
          </a:xfrm>
          <a:prstGeom prst="rect">
            <a:avLst/>
          </a:prstGeom>
        </p:spPr>
      </p:pic>
      <p:sp>
        <p:nvSpPr>
          <p:cNvPr id="119" name="Figura a mano libera: forma 118">
            <a:extLst>
              <a:ext uri="{FF2B5EF4-FFF2-40B4-BE49-F238E27FC236}">
                <a16:creationId xmlns:a16="http://schemas.microsoft.com/office/drawing/2014/main" id="{91665F2C-486D-B6A0-027B-8FA2CF2EE73D}"/>
              </a:ext>
            </a:extLst>
          </p:cNvPr>
          <p:cNvSpPr/>
          <p:nvPr/>
        </p:nvSpPr>
        <p:spPr>
          <a:xfrm>
            <a:off x="3008175" y="4875170"/>
            <a:ext cx="3232165" cy="1064236"/>
          </a:xfrm>
          <a:custGeom>
            <a:avLst/>
            <a:gdLst>
              <a:gd name="connsiteX0" fmla="*/ 3101340 w 3101340"/>
              <a:gd name="connsiteY0" fmla="*/ 1005840 h 1005840"/>
              <a:gd name="connsiteX1" fmla="*/ 1104900 w 3101340"/>
              <a:gd name="connsiteY1" fmla="*/ 784860 h 1005840"/>
              <a:gd name="connsiteX2" fmla="*/ 0 w 310134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1340" h="1005840">
                <a:moveTo>
                  <a:pt x="3101340" y="1005840"/>
                </a:moveTo>
                <a:cubicBezTo>
                  <a:pt x="2361565" y="979170"/>
                  <a:pt x="1621790" y="952500"/>
                  <a:pt x="1104900" y="784860"/>
                </a:cubicBezTo>
                <a:cubicBezTo>
                  <a:pt x="588010" y="617220"/>
                  <a:pt x="294005" y="308610"/>
                  <a:pt x="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riangolo isoscele 119">
            <a:extLst>
              <a:ext uri="{FF2B5EF4-FFF2-40B4-BE49-F238E27FC236}">
                <a16:creationId xmlns:a16="http://schemas.microsoft.com/office/drawing/2014/main" id="{20074B09-5D46-7004-D2FA-820A171B0E35}"/>
              </a:ext>
            </a:extLst>
          </p:cNvPr>
          <p:cNvSpPr/>
          <p:nvPr/>
        </p:nvSpPr>
        <p:spPr>
          <a:xfrm rot="18882603">
            <a:off x="2911648" y="4777782"/>
            <a:ext cx="147870" cy="12751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58E96E-2090-3705-A275-011221A9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58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178AE2-140A-8DE5-EEE0-8DC87CA8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2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Example for SNR</a:t>
            </a:r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Adiabatic evolution 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    spins</a:t>
            </a:r>
          </a:p>
        </p:txBody>
      </p:sp>
      <p:pic>
        <p:nvPicPr>
          <p:cNvPr id="10" name="Immagine 9" descr="\documentclass{article}&#10;\usepackage{amsmath}&#10;\pagestyle{empty}&#10;\begin{document}&#10;&#10;$N$&#10;&#10;&#10;\end{document}" title="IguanaTex Bitmap Display">
            <a:extLst>
              <a:ext uri="{FF2B5EF4-FFF2-40B4-BE49-F238E27FC236}">
                <a16:creationId xmlns:a16="http://schemas.microsoft.com/office/drawing/2014/main" id="{A9FC6B49-4CB7-88B8-9CF6-D504D34C81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9" y="1381105"/>
            <a:ext cx="297181" cy="240292"/>
          </a:xfrm>
          <a:prstGeom prst="rect">
            <a:avLst/>
          </a:prstGeom>
        </p:spPr>
      </p:pic>
      <p:pic>
        <p:nvPicPr>
          <p:cNvPr id="28" name="Immagine 2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5FA111BF-CB6E-BB11-DB71-DFEE57D7E2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68" y="2952850"/>
            <a:ext cx="3943661" cy="3444724"/>
          </a:xfrm>
          <a:prstGeom prst="rect">
            <a:avLst/>
          </a:prstGeom>
        </p:spPr>
      </p:pic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C9C3CE4D-EEC5-BF4A-18A3-CFFC2F891A19}"/>
              </a:ext>
            </a:extLst>
          </p:cNvPr>
          <p:cNvGrpSpPr/>
          <p:nvPr/>
        </p:nvGrpSpPr>
        <p:grpSpPr>
          <a:xfrm>
            <a:off x="8575696" y="3429000"/>
            <a:ext cx="3336466" cy="1937721"/>
            <a:chOff x="8991600" y="1362914"/>
            <a:chExt cx="2636520" cy="1531213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69A8B96C-1AD1-74F2-39F3-275232118E7B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2509520"/>
              <a:ext cx="2636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Immagine 35" descr="\documentclass{article}&#10;\usepackage{amsmath}&#10;\usepackage{amsfonts}&#10;\usepackage{physics}&#10;\pagestyle{empty}&#10;\begin{document}&#10;&#10;&#10;$\sum_i \sigma_i^z$&#10;&#10;\end{document}" title="IguanaTex Bitmap Display">
              <a:extLst>
                <a:ext uri="{FF2B5EF4-FFF2-40B4-BE49-F238E27FC236}">
                  <a16:creationId xmlns:a16="http://schemas.microsoft.com/office/drawing/2014/main" id="{1F88578F-F444-0717-C59A-2D3C48253DA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079" y="2626546"/>
              <a:ext cx="625371" cy="267581"/>
            </a:xfrm>
            <a:prstGeom prst="rect">
              <a:avLst/>
            </a:prstGeom>
          </p:spPr>
        </p:pic>
        <p:pic>
          <p:nvPicPr>
            <p:cNvPr id="43" name="Immagine 42" descr="\documentclass{article}&#10;\usepackage{amsmath}&#10;\usepackage{amsfonts}&#10;\usepackage{physics}&#10;\pagestyle{empty}&#10;\begin{document}&#10;&#10;&#10;$-\sum_i \sigma_i^x$&#10;&#10;\end{document}" title="IguanaTex Bitmap Display">
              <a:extLst>
                <a:ext uri="{FF2B5EF4-FFF2-40B4-BE49-F238E27FC236}">
                  <a16:creationId xmlns:a16="http://schemas.microsoft.com/office/drawing/2014/main" id="{B7D77CCF-A8B6-D634-7B22-634A9B9754B2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479" y="1362914"/>
              <a:ext cx="868570" cy="267581"/>
            </a:xfrm>
            <a:prstGeom prst="rect">
              <a:avLst/>
            </a:prstGeom>
          </p:spPr>
        </p:pic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186D0F01-2CD0-9D12-9F5C-F38AE9DA87BF}"/>
                </a:ext>
              </a:extLst>
            </p:cNvPr>
            <p:cNvCxnSpPr>
              <a:cxnSpLocks/>
            </p:cNvCxnSpPr>
            <p:nvPr/>
          </p:nvCxnSpPr>
          <p:spPr>
            <a:xfrm>
              <a:off x="9283727" y="1758949"/>
              <a:ext cx="1035037" cy="7505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0B736AFF-3325-4620-691A-3DBC30E632EB}"/>
                </a:ext>
              </a:extLst>
            </p:cNvPr>
            <p:cNvSpPr/>
            <p:nvPr/>
          </p:nvSpPr>
          <p:spPr>
            <a:xfrm>
              <a:off x="10295904" y="2486660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E72AC72A-71F0-8256-AC04-B7FCB0DB1E84}"/>
                </a:ext>
              </a:extLst>
            </p:cNvPr>
            <p:cNvSpPr/>
            <p:nvPr/>
          </p:nvSpPr>
          <p:spPr>
            <a:xfrm>
              <a:off x="9260867" y="1724113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2A5F3155-2B98-CB92-193D-4FF2C818C8F4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1752600"/>
              <a:ext cx="2636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67B11221-BFBE-8B05-1766-3A2D116F626C}"/>
                </a:ext>
              </a:extLst>
            </p:cNvPr>
            <p:cNvGrpSpPr/>
            <p:nvPr/>
          </p:nvGrpSpPr>
          <p:grpSpPr>
            <a:xfrm rot="6300000">
              <a:off x="10288781" y="1741530"/>
              <a:ext cx="1057897" cy="785407"/>
              <a:chOff x="7923197" y="1455114"/>
              <a:chExt cx="1057897" cy="785407"/>
            </a:xfrm>
          </p:grpSpPr>
          <p:cxnSp>
            <p:nvCxnSpPr>
              <p:cNvPr id="61" name="Connettore diritto 60">
                <a:extLst>
                  <a:ext uri="{FF2B5EF4-FFF2-40B4-BE49-F238E27FC236}">
                    <a16:creationId xmlns:a16="http://schemas.microsoft.com/office/drawing/2014/main" id="{A2D0E449-DE71-3DD5-33E3-5EEC9937F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6057" y="1489950"/>
                <a:ext cx="1035037" cy="7505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EDB8066-2290-EF03-BBC8-4677A9321FE7}"/>
                  </a:ext>
                </a:extLst>
              </p:cNvPr>
              <p:cNvSpPr/>
              <p:nvPr/>
            </p:nvSpPr>
            <p:spPr>
              <a:xfrm>
                <a:off x="7923197" y="145511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7" name="Immagine 96" descr="\documentclass{article}&#10;\usepackage{amsmath}&#10;\pagestyle{empty}&#10;\begin{document}&#10;&#10;&#10;$t = 0$&#10;&#10;\end{document}" title="IguanaTex Bitmap Display">
              <a:extLst>
                <a:ext uri="{FF2B5EF4-FFF2-40B4-BE49-F238E27FC236}">
                  <a16:creationId xmlns:a16="http://schemas.microsoft.com/office/drawing/2014/main" id="{DB13C19A-4BA1-6630-366D-8665BC14B67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324" y="1548374"/>
              <a:ext cx="294380" cy="94800"/>
            </a:xfrm>
            <a:prstGeom prst="rect">
              <a:avLst/>
            </a:prstGeom>
          </p:spPr>
        </p:pic>
        <p:pic>
          <p:nvPicPr>
            <p:cNvPr id="100" name="Immagine 99" descr="\documentclass{article}&#10;\usepackage{amsmath}&#10;\pagestyle{empty}&#10;\begin{document}&#10;&#10;&#10;$t = T$&#10;&#10;\end{document}" title="IguanaTex Bitmap Display">
              <a:extLst>
                <a:ext uri="{FF2B5EF4-FFF2-40B4-BE49-F238E27FC236}">
                  <a16:creationId xmlns:a16="http://schemas.microsoft.com/office/drawing/2014/main" id="{AC22D56C-6147-9F61-870F-E3701C74645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872" y="2223519"/>
              <a:ext cx="327976" cy="95133"/>
            </a:xfrm>
            <a:prstGeom prst="rect">
              <a:avLst/>
            </a:prstGeom>
          </p:spPr>
        </p:pic>
      </p:grpSp>
      <p:pic>
        <p:nvPicPr>
          <p:cNvPr id="101" name="Immagine 100" descr="\documentclass{article}&#10;\usepackage{amsmath}&#10;\pagestyle{empty}&#10;\begin{document}&#10;&#10;&#10;$t = T$&#10;&#10;\end{document}" title="IguanaTex Bitmap Display">
            <a:extLst>
              <a:ext uri="{FF2B5EF4-FFF2-40B4-BE49-F238E27FC236}">
                <a16:creationId xmlns:a16="http://schemas.microsoft.com/office/drawing/2014/main" id="{7EC67E3A-E7FC-2ECA-4098-515CE7892B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56" y="5612500"/>
            <a:ext cx="327976" cy="95133"/>
          </a:xfrm>
          <a:prstGeom prst="rect">
            <a:avLst/>
          </a:prstGeom>
        </p:spPr>
      </p:pic>
      <p:sp>
        <p:nvSpPr>
          <p:cNvPr id="102" name="Ovale 101">
            <a:extLst>
              <a:ext uri="{FF2B5EF4-FFF2-40B4-BE49-F238E27FC236}">
                <a16:creationId xmlns:a16="http://schemas.microsoft.com/office/drawing/2014/main" id="{14CB2DD3-5E68-8FE2-B739-395D3AED63BD}"/>
              </a:ext>
            </a:extLst>
          </p:cNvPr>
          <p:cNvSpPr/>
          <p:nvPr/>
        </p:nvSpPr>
        <p:spPr>
          <a:xfrm>
            <a:off x="6360256" y="5777906"/>
            <a:ext cx="286512" cy="2865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\documentclass{article}&#10;\usepackage{amsmath}&#10;\usepackage{physics}&#10;\usepackage{amsfonts}&#10;\pagestyle{empty}&#10;\begin{document}&#10;&#10;&#10;$\approx \bigotimes_{i=1}^N \ket{\downarrow}_i$&#10;&#10;\end{document}" title="IguanaTex Bitmap Display">
            <a:extLst>
              <a:ext uri="{FF2B5EF4-FFF2-40B4-BE49-F238E27FC236}">
                <a16:creationId xmlns:a16="http://schemas.microsoft.com/office/drawing/2014/main" id="{72D0BC85-21E1-0BFE-3C41-9CFB8C08FA7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18" y="4376082"/>
            <a:ext cx="1273906" cy="325485"/>
          </a:xfrm>
          <a:prstGeom prst="rect">
            <a:avLst/>
          </a:prstGeom>
        </p:spPr>
      </p:pic>
      <p:sp>
        <p:nvSpPr>
          <p:cNvPr id="119" name="Figura a mano libera: forma 118">
            <a:extLst>
              <a:ext uri="{FF2B5EF4-FFF2-40B4-BE49-F238E27FC236}">
                <a16:creationId xmlns:a16="http://schemas.microsoft.com/office/drawing/2014/main" id="{91665F2C-486D-B6A0-027B-8FA2CF2EE73D}"/>
              </a:ext>
            </a:extLst>
          </p:cNvPr>
          <p:cNvSpPr/>
          <p:nvPr/>
        </p:nvSpPr>
        <p:spPr>
          <a:xfrm>
            <a:off x="3008175" y="4875170"/>
            <a:ext cx="3232165" cy="1064236"/>
          </a:xfrm>
          <a:custGeom>
            <a:avLst/>
            <a:gdLst>
              <a:gd name="connsiteX0" fmla="*/ 3101340 w 3101340"/>
              <a:gd name="connsiteY0" fmla="*/ 1005840 h 1005840"/>
              <a:gd name="connsiteX1" fmla="*/ 1104900 w 3101340"/>
              <a:gd name="connsiteY1" fmla="*/ 784860 h 1005840"/>
              <a:gd name="connsiteX2" fmla="*/ 0 w 3101340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1340" h="1005840">
                <a:moveTo>
                  <a:pt x="3101340" y="1005840"/>
                </a:moveTo>
                <a:cubicBezTo>
                  <a:pt x="2361565" y="979170"/>
                  <a:pt x="1621790" y="952500"/>
                  <a:pt x="1104900" y="784860"/>
                </a:cubicBezTo>
                <a:cubicBezTo>
                  <a:pt x="588010" y="617220"/>
                  <a:pt x="294005" y="308610"/>
                  <a:pt x="0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riangolo isoscele 119">
            <a:extLst>
              <a:ext uri="{FF2B5EF4-FFF2-40B4-BE49-F238E27FC236}">
                <a16:creationId xmlns:a16="http://schemas.microsoft.com/office/drawing/2014/main" id="{20074B09-5D46-7004-D2FA-820A171B0E35}"/>
              </a:ext>
            </a:extLst>
          </p:cNvPr>
          <p:cNvSpPr/>
          <p:nvPr/>
        </p:nvSpPr>
        <p:spPr>
          <a:xfrm rot="18882603">
            <a:off x="2911648" y="4777782"/>
            <a:ext cx="147870" cy="12751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DF313BC-3EB0-06DF-FFF5-0D400D0E8F1A}"/>
              </a:ext>
            </a:extLst>
          </p:cNvPr>
          <p:cNvCxnSpPr>
            <a:cxnSpLocks/>
          </p:cNvCxnSpPr>
          <p:nvPr/>
        </p:nvCxnSpPr>
        <p:spPr>
          <a:xfrm flipH="1">
            <a:off x="3937269" y="3166295"/>
            <a:ext cx="82690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ABA0026-2A3D-FA5A-57EF-1EC15993664B}"/>
              </a:ext>
            </a:extLst>
          </p:cNvPr>
          <p:cNvGrpSpPr/>
          <p:nvPr/>
        </p:nvGrpSpPr>
        <p:grpSpPr>
          <a:xfrm>
            <a:off x="2127303" y="2904265"/>
            <a:ext cx="4578424" cy="1116468"/>
            <a:chOff x="1501997" y="2849151"/>
            <a:chExt cx="4578424" cy="1116468"/>
          </a:xfrm>
        </p:grpSpPr>
        <p:sp>
          <p:nvSpPr>
            <p:cNvPr id="8" name="Segnaposto contenuto 6">
              <a:extLst>
                <a:ext uri="{FF2B5EF4-FFF2-40B4-BE49-F238E27FC236}">
                  <a16:creationId xmlns:a16="http://schemas.microsoft.com/office/drawing/2014/main" id="{606FC5D6-F7F0-06D5-7030-2BA88C55CC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01997" y="2849151"/>
              <a:ext cx="4578424" cy="11164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Increased</a:t>
              </a:r>
              <a:r>
                <a: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      </a:t>
              </a:r>
            </a:p>
            <a:p>
              <a:pPr marL="0" indent="0">
                <a:buNone/>
              </a:pPr>
              <a:r>
                <a: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to reduce SNR</a:t>
              </a:r>
            </a:p>
          </p:txBody>
        </p:sp>
        <p:pic>
          <p:nvPicPr>
            <p:cNvPr id="11" name="Immagine 10" descr="\documentclass{article}&#10;\usepackage{amsmath}&#10;\pagestyle{empty}&#10;\begin{document}&#10;&#10;&#10;$N_s$&#10;&#10;\end{document}" title="IguanaTex Bitmap Display">
              <a:extLst>
                <a:ext uri="{FF2B5EF4-FFF2-40B4-BE49-F238E27FC236}">
                  <a16:creationId xmlns:a16="http://schemas.microsoft.com/office/drawing/2014/main" id="{D44CB49D-37DC-927D-402A-F518A0EE04A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>
              <p:custDataLst>
                <p:tags r:id="rId6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95" y="2890546"/>
              <a:ext cx="359741" cy="275749"/>
            </a:xfrm>
            <a:prstGeom prst="rect">
              <a:avLst/>
            </a:prstGeom>
          </p:spPr>
        </p:pic>
      </p:grpSp>
      <p:pic>
        <p:nvPicPr>
          <p:cNvPr id="3" name="Immagine 2" descr="\documentclass{article}&#10;\usepackage{amsmath}&#10;\usepackage{physics}&#10;\usepackage{amsfonts}&#10;\pagestyle{empty}&#10;\begin{document}&#10;&#10;&#10;$\ket{\Psi_{\theta_0}} = \otimes_{i=1}^{N} \ket{+}_{i}$&#10;&#10;\end{document}" title="IguanaTex Bitmap Display">
            <a:extLst>
              <a:ext uri="{FF2B5EF4-FFF2-40B4-BE49-F238E27FC236}">
                <a16:creationId xmlns:a16="http://schemas.microsoft.com/office/drawing/2014/main" id="{D071FD5E-3B7D-D865-190E-92197A4DBE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7" y="2135312"/>
            <a:ext cx="2248772" cy="345852"/>
          </a:xfrm>
          <a:prstGeom prst="rect">
            <a:avLst/>
          </a:prstGeom>
        </p:spPr>
      </p:pic>
      <p:pic>
        <p:nvPicPr>
          <p:cNvPr id="7" name="Immagine 6" descr="\documentclass{article}&#10;\usepackage{amsmath}&#10;\usepackage{physics}&#10;\usepackage{amsfonts}&#10;\pagestyle{empty}&#10;\begin{document}&#10;&#10;&#10;$\mathcal{H}(t) = -\sum_i \sigma^x_i \longleftrightarrow\sum_i \sigma^z_i&#10;$&#10;&#10;\end{document}" title="IguanaTex Bitmap Display">
            <a:extLst>
              <a:ext uri="{FF2B5EF4-FFF2-40B4-BE49-F238E27FC236}">
                <a16:creationId xmlns:a16="http://schemas.microsoft.com/office/drawing/2014/main" id="{20FDC3AB-385C-33B5-9AAD-C0B318C6399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67" y="2157250"/>
            <a:ext cx="3376781" cy="301977"/>
          </a:xfrm>
          <a:prstGeom prst="rect">
            <a:avLst/>
          </a:prstGeom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EE9EF0BE-B87D-7C9D-68C8-AE4CD8B1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59</a:t>
            </a:fld>
            <a:endParaRPr lang="en-US"/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D6731AED-8D71-DFF4-2FB4-7BAF80B1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2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VMC for ground state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2C7CFCD-8C4E-33FE-9929-A4B0AA33062B}"/>
              </a:ext>
            </a:extLst>
          </p:cNvPr>
          <p:cNvGrpSpPr/>
          <p:nvPr/>
        </p:nvGrpSpPr>
        <p:grpSpPr>
          <a:xfrm>
            <a:off x="2295829" y="2027303"/>
            <a:ext cx="3962400" cy="1187847"/>
            <a:chOff x="3200399" y="2027303"/>
            <a:chExt cx="3962400" cy="1187847"/>
          </a:xfrm>
        </p:grpSpPr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177DD22B-8BD8-F9AE-6323-372EE5E95BB2}"/>
                </a:ext>
              </a:extLst>
            </p:cNvPr>
            <p:cNvSpPr/>
            <p:nvPr/>
          </p:nvSpPr>
          <p:spPr>
            <a:xfrm>
              <a:off x="3200399" y="2027303"/>
              <a:ext cx="3962400" cy="11878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magine 16" descr="\documentclass{article}&#10;\usepackage{amsmath}&#10;\usepackage{amsfonts}&#10;\usepackage{physics}&#10;\pagestyle{empty}&#10;\begin{document}&#10;&#10;&#10;$E(\theta) = \dfrac{\bra{\Psi_{\theta}} \mathcal{H} \ket{\Psi_{\theta}}}{\bra{\Psi_{\theta}} \ket{\Psi_{\theta}}} \geq E_0$&#10;&#10;&#10;\end{document}" title="IguanaTex Bitmap Display">
              <a:extLst>
                <a:ext uri="{FF2B5EF4-FFF2-40B4-BE49-F238E27FC236}">
                  <a16:creationId xmlns:a16="http://schemas.microsoft.com/office/drawing/2014/main" id="{32390BA3-F51B-C4FF-36AB-2C76B7C7CBC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904" y="2214474"/>
              <a:ext cx="3791390" cy="813505"/>
            </a:xfrm>
            <a:prstGeom prst="rect">
              <a:avLst/>
            </a:prstGeom>
          </p:spPr>
        </p:pic>
      </p:grp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A539D5A3-E55B-B962-98E3-AA35C549B65B}"/>
              </a:ext>
            </a:extLst>
          </p:cNvPr>
          <p:cNvSpPr txBox="1">
            <a:spLocks/>
          </p:cNvSpPr>
          <p:nvPr/>
        </p:nvSpPr>
        <p:spPr>
          <a:xfrm>
            <a:off x="838200" y="4050071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We need the 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energy gradient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:</a:t>
            </a:r>
          </a:p>
        </p:txBody>
      </p:sp>
      <p:pic>
        <p:nvPicPr>
          <p:cNvPr id="65" name="Immagine 64" descr="\documentclass{article}&#10;\usepackage{amsmath}&#10;\usepackage{physics}&#10;\usepackage{amsfonts}&#10;\pagestyle{empty}&#10;\begin{document}&#10;&#10;&#10;$F_k^{\text{MC}} =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BEEA6219-EDC5-5B49-B08D-D2C5B21BE5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87" y="5157138"/>
            <a:ext cx="7469026" cy="393455"/>
          </a:xfrm>
          <a:prstGeom prst="rect">
            <a:avLst/>
          </a:prstGeom>
        </p:spPr>
      </p:pic>
      <p:pic>
        <p:nvPicPr>
          <p:cNvPr id="73" name="Immagine 72" descr="\documentclass{article}&#10;\usepackage{amsmath}&#10;\usepackage{amsfonts}&#10;\usepackage{physics}&#10;\pagestyle{empty}&#10;\begin{document}&#10;&#10;&#10;$\partial_{\theta_k^*} \log \Psi^*_{\theta}(\sigma)$&#10;&#10;\end{document}" title="IguanaTex Bitmap Display">
            <a:extLst>
              <a:ext uri="{FF2B5EF4-FFF2-40B4-BE49-F238E27FC236}">
                <a16:creationId xmlns:a16="http://schemas.microsoft.com/office/drawing/2014/main" id="{92B0C011-5190-B3F2-3F9F-3EC6028D90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13" y="6334838"/>
            <a:ext cx="1645067" cy="342542"/>
          </a:xfrm>
          <a:prstGeom prst="rect">
            <a:avLst/>
          </a:prstGeom>
        </p:spPr>
      </p:pic>
      <p:pic>
        <p:nvPicPr>
          <p:cNvPr id="13" name="Immagine 12" descr="\documentclass{article}&#10;\usepackage{amsmath}&#10;\pagestyle{empty}&#10;\begin{document}&#10;&#10;&#10;$\partial_{\theta_k^*}E(\theta) \equiv F_k$&#10;&#10;\end{document}" title="IguanaTex Bitmap Display">
            <a:extLst>
              <a:ext uri="{FF2B5EF4-FFF2-40B4-BE49-F238E27FC236}">
                <a16:creationId xmlns:a16="http://schemas.microsoft.com/office/drawing/2014/main" id="{B8993390-F124-316A-3130-98A15F04AE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63" y="4288503"/>
            <a:ext cx="2099498" cy="414846"/>
          </a:xfrm>
          <a:prstGeom prst="rect">
            <a:avLst/>
          </a:prstGeom>
        </p:spPr>
      </p:pic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B77A54B3-FFE7-7B94-60D0-D643342F22AB}"/>
              </a:ext>
            </a:extLst>
          </p:cNvPr>
          <p:cNvCxnSpPr>
            <a:cxnSpLocks/>
          </p:cNvCxnSpPr>
          <p:nvPr/>
        </p:nvCxnSpPr>
        <p:spPr>
          <a:xfrm>
            <a:off x="4444646" y="5799016"/>
            <a:ext cx="0" cy="5126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arentesi graffa chiusa 74">
            <a:extLst>
              <a:ext uri="{FF2B5EF4-FFF2-40B4-BE49-F238E27FC236}">
                <a16:creationId xmlns:a16="http://schemas.microsoft.com/office/drawing/2014/main" id="{BA275880-7C5C-1458-20E5-A908C5FFF65B}"/>
              </a:ext>
            </a:extLst>
          </p:cNvPr>
          <p:cNvSpPr/>
          <p:nvPr/>
        </p:nvSpPr>
        <p:spPr>
          <a:xfrm rot="5400000">
            <a:off x="4371664" y="5240608"/>
            <a:ext cx="157886" cy="827333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testo, schermata, diagramma, schermo&#10;&#10;Descrizione generata automaticamente">
            <a:extLst>
              <a:ext uri="{FF2B5EF4-FFF2-40B4-BE49-F238E27FC236}">
                <a16:creationId xmlns:a16="http://schemas.microsoft.com/office/drawing/2014/main" id="{0C706176-1754-0DBC-5287-4C5F3FBFCC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966" y="1248890"/>
            <a:ext cx="3673419" cy="287718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4D7BCB-00E0-5793-2235-EA6966E6FA96}"/>
              </a:ext>
            </a:extLst>
          </p:cNvPr>
          <p:cNvSpPr txBox="1"/>
          <p:nvPr/>
        </p:nvSpPr>
        <p:spPr>
          <a:xfrm>
            <a:off x="7441993" y="6354215"/>
            <a:ext cx="36735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McMillan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</a:t>
            </a:r>
            <a:r>
              <a:rPr lang="en-US" sz="15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Phys. Rev., 138:A442–A45 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(1965)]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ACDF81-4B58-6A8F-2A95-8019AE8C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</a:t>
            </a:fld>
            <a:endParaRPr lang="en-US"/>
          </a:p>
        </p:txBody>
      </p:sp>
      <p:pic>
        <p:nvPicPr>
          <p:cNvPr id="15" name="Immagine 14" descr="\documentclass{article}&#10;\usepackage{amsmath}&#10;\usepackage{physics}&#10;\usepackage{amsfonts}&#10;\pagestyle{empty}&#10;\begin{document}&#10;&#10;&#10;$\theta_k^{(i+1)} =  \theta_k^{(i)} - \eta \partial_{\theta_k^*}E(\theta)$&#10;&#10;\end{document}" title="IguanaTex Bitmap Display">
            <a:extLst>
              <a:ext uri="{FF2B5EF4-FFF2-40B4-BE49-F238E27FC236}">
                <a16:creationId xmlns:a16="http://schemas.microsoft.com/office/drawing/2014/main" id="{F33E3BFE-B0DE-0FE1-C58D-A878D45EFA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75" y="3426277"/>
            <a:ext cx="3553524" cy="4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586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Importance sampling</a:t>
            </a:r>
          </a:p>
        </p:txBody>
      </p:sp>
      <p:sp>
        <p:nvSpPr>
          <p:cNvPr id="27" name="Segnaposto contenuto 6">
            <a:extLst>
              <a:ext uri="{FF2B5EF4-FFF2-40B4-BE49-F238E27FC236}">
                <a16:creationId xmlns:a16="http://schemas.microsoft.com/office/drawing/2014/main" id="{16E4806D-4F0D-7282-07CC-C7827D06BC73}"/>
              </a:ext>
            </a:extLst>
          </p:cNvPr>
          <p:cNvSpPr txBox="1">
            <a:spLocks/>
          </p:cNvSpPr>
          <p:nvPr/>
        </p:nvSpPr>
        <p:spPr>
          <a:xfrm>
            <a:off x="838199" y="1238868"/>
            <a:ext cx="10670005" cy="194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Needed when the state has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many zeros: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71080FAC-D8D5-A380-2AB9-7C19241CD768}"/>
              </a:ext>
            </a:extLst>
          </p:cNvPr>
          <p:cNvGrpSpPr/>
          <p:nvPr/>
        </p:nvGrpSpPr>
        <p:grpSpPr>
          <a:xfrm>
            <a:off x="3576132" y="1794009"/>
            <a:ext cx="5039737" cy="669261"/>
            <a:chOff x="4743789" y="1872669"/>
            <a:chExt cx="5039737" cy="669261"/>
          </a:xfrm>
        </p:grpSpPr>
        <p:pic>
          <p:nvPicPr>
            <p:cNvPr id="29" name="Immagine 28" descr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>
              <a:extLst>
                <a:ext uri="{FF2B5EF4-FFF2-40B4-BE49-F238E27FC236}">
                  <a16:creationId xmlns:a16="http://schemas.microsoft.com/office/drawing/2014/main" id="{328B3C6B-8A35-DEE5-9BCD-48CF5718D9F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789" y="1887242"/>
              <a:ext cx="4128476" cy="654688"/>
            </a:xfrm>
            <a:prstGeom prst="rect">
              <a:avLst/>
            </a:prstGeom>
          </p:spPr>
        </p:pic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5418BE29-1A69-FA87-18E9-5FDA2A487247}"/>
                </a:ext>
              </a:extLst>
            </p:cNvPr>
            <p:cNvCxnSpPr>
              <a:cxnSpLocks/>
            </p:cNvCxnSpPr>
            <p:nvPr/>
          </p:nvCxnSpPr>
          <p:spPr>
            <a:xfrm>
              <a:off x="9027711" y="2060607"/>
              <a:ext cx="547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magine 30" descr="\documentclass{article}&#10;\usepackage{amsmath}&#10;\pagestyle{empty}&#10;\begin{document}&#10;&#10;&#10;$0$&#10;&#10;\end{document}" title="IguanaTex Bitmap Display">
              <a:extLst>
                <a:ext uri="{FF2B5EF4-FFF2-40B4-BE49-F238E27FC236}">
                  <a16:creationId xmlns:a16="http://schemas.microsoft.com/office/drawing/2014/main" id="{9CD3D5A6-06A3-591C-D0C2-269F02C0205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859" y="2331890"/>
              <a:ext cx="106667" cy="173714"/>
            </a:xfrm>
            <a:prstGeom prst="rect">
              <a:avLst/>
            </a:prstGeom>
          </p:spPr>
        </p:pic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A98739C6-B94A-0564-524D-39CE59A2402A}"/>
                </a:ext>
              </a:extLst>
            </p:cNvPr>
            <p:cNvCxnSpPr>
              <a:cxnSpLocks/>
            </p:cNvCxnSpPr>
            <p:nvPr/>
          </p:nvCxnSpPr>
          <p:spPr>
            <a:xfrm>
              <a:off x="9027710" y="2418747"/>
              <a:ext cx="547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magine 32" descr="\documentclass{article}&#10;\usepackage{amsmath}&#10;\pagestyle{empty}&#10;\begin{document}&#10;&#10;&#10;$0$&#10;&#10;\end{document}" title="IguanaTex Bitmap Display">
              <a:extLst>
                <a:ext uri="{FF2B5EF4-FFF2-40B4-BE49-F238E27FC236}">
                  <a16:creationId xmlns:a16="http://schemas.microsoft.com/office/drawing/2014/main" id="{0C20C63A-CAD0-7442-129F-1DB475FCC95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116" y="1973750"/>
              <a:ext cx="106667" cy="173714"/>
            </a:xfrm>
            <a:prstGeom prst="rect">
              <a:avLst/>
            </a:prstGeom>
          </p:spPr>
        </p:pic>
        <p:sp>
          <p:nvSpPr>
            <p:cNvPr id="34" name="Segno di moltiplicazione 33">
              <a:extLst>
                <a:ext uri="{FF2B5EF4-FFF2-40B4-BE49-F238E27FC236}">
                  <a16:creationId xmlns:a16="http://schemas.microsoft.com/office/drawing/2014/main" id="{334517C3-7B84-95B6-4149-9267B46CD322}"/>
                </a:ext>
              </a:extLst>
            </p:cNvPr>
            <p:cNvSpPr/>
            <p:nvPr/>
          </p:nvSpPr>
          <p:spPr>
            <a:xfrm>
              <a:off x="9072394" y="1872669"/>
              <a:ext cx="391592" cy="391592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3EF6C2-A218-BF27-1ADF-926309A2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60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7132A9D-AD36-2766-CE0E-74E9AFAE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0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Importance sampling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9EAA8E2-07B7-D1F1-6007-B2E9F8C7728B}"/>
              </a:ext>
            </a:extLst>
          </p:cNvPr>
          <p:cNvGrpSpPr/>
          <p:nvPr/>
        </p:nvGrpSpPr>
        <p:grpSpPr>
          <a:xfrm>
            <a:off x="2469620" y="2600902"/>
            <a:ext cx="7252760" cy="665552"/>
            <a:chOff x="2638176" y="2256772"/>
            <a:chExt cx="7252760" cy="665552"/>
          </a:xfrm>
        </p:grpSpPr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311F424-0EC1-7B2B-CE5E-4DD3AE415A2F}"/>
                </a:ext>
              </a:extLst>
            </p:cNvPr>
            <p:cNvCxnSpPr>
              <a:cxnSpLocks/>
            </p:cNvCxnSpPr>
            <p:nvPr/>
          </p:nvCxnSpPr>
          <p:spPr>
            <a:xfrm>
              <a:off x="5165712" y="2591805"/>
              <a:ext cx="6005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magine 11" descr="\documentclass{article}&#10;\usepackage{amsmath}&#10;\usepackage{physics}&#10;\usepackage{amsfonts}&#10;\pagestyle{empty}&#10;\begin{document}&#10;&#10;&#10;$ \mathcal{I} = \mathbb{E}_{\chi}[\mathcal{I}_{\text{loc}}(\sigma, \eta)]&#10;$&#10;&#10;\end{document}" title="IguanaTex Bitmap Display">
              <a:extLst>
                <a:ext uri="{FF2B5EF4-FFF2-40B4-BE49-F238E27FC236}">
                  <a16:creationId xmlns:a16="http://schemas.microsoft.com/office/drawing/2014/main" id="{E4A5D372-971B-2D63-16DC-61699417CE0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176" y="2445180"/>
              <a:ext cx="2120630" cy="293252"/>
            </a:xfrm>
            <a:prstGeom prst="rect">
              <a:avLst/>
            </a:prstGeom>
          </p:spPr>
        </p:pic>
        <p:pic>
          <p:nvPicPr>
            <p:cNvPr id="21" name="Immagine 20" descr="\documentclass{article}&#10;\usepackage{amsmath}&#10;\usepackage{amsfonts}&#10;\usepackage{physics}&#10;\pagestyle{empty}&#10;\begin{document}&#10;&#10;&#10;$    \mathcal{I} = \mathbb{E}_{\chi^{\prime}}\bigg[ \mathcal{I}_{\text{loc}}(\sigma, \eta) \frac{\mathbb{E}_{\chi}[|\mathcal{I}_{\text{loc}}(\sigma, \eta)|]}{|\mathcal{I}_{\text{loc}}(\sigma, \eta)|} \bigg]$&#10;&#10;\end{document}" title="IguanaTex Bitmap Display">
              <a:extLst>
                <a:ext uri="{FF2B5EF4-FFF2-40B4-BE49-F238E27FC236}">
                  <a16:creationId xmlns:a16="http://schemas.microsoft.com/office/drawing/2014/main" id="{910B70A7-78FE-6F99-A7A0-057591DAC1A3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3202" y="2256772"/>
              <a:ext cx="3717734" cy="665552"/>
            </a:xfrm>
            <a:prstGeom prst="rect">
              <a:avLst/>
            </a:prstGeom>
          </p:spPr>
        </p:pic>
      </p:grpSp>
      <p:pic>
        <p:nvPicPr>
          <p:cNvPr id="23" name="Immagine 22" descr="\documentclass{article}&#10;\usepackage{amsmath}&#10;\usepackage{amsfonts}&#10;\usepackage{physics}&#10;\pagestyle{empty}&#10;\begin{document}&#10;&#10;&#10;$    \chi^{\prime}(\sigma, \eta) = \frac{| \mathcal{I}_{\text{loc}}(\sigma, \eta)| \chi(\sigma, \eta)}{\mathbb{E}_{\chi}[|\mathcal{I}_{\text{loc}}(\sigma, \eta)|]}$&#10;&#10;\end{document}" title="IguanaTex Bitmap Display">
            <a:extLst>
              <a:ext uri="{FF2B5EF4-FFF2-40B4-BE49-F238E27FC236}">
                <a16:creationId xmlns:a16="http://schemas.microsoft.com/office/drawing/2014/main" id="{18D95ED8-D2D1-58FA-0A31-BC6A830414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53" y="3374849"/>
            <a:ext cx="3009742" cy="447684"/>
          </a:xfrm>
          <a:prstGeom prst="rect">
            <a:avLst/>
          </a:prstGeom>
        </p:spPr>
      </p:pic>
      <p:sp>
        <p:nvSpPr>
          <p:cNvPr id="16" name="Segnaposto contenuto 6">
            <a:extLst>
              <a:ext uri="{FF2B5EF4-FFF2-40B4-BE49-F238E27FC236}">
                <a16:creationId xmlns:a16="http://schemas.microsoft.com/office/drawing/2014/main" id="{333A97F9-DA80-E42A-FB90-6FE1126D0EF7}"/>
              </a:ext>
            </a:extLst>
          </p:cNvPr>
          <p:cNvSpPr txBox="1">
            <a:spLocks/>
          </p:cNvSpPr>
          <p:nvPr/>
        </p:nvSpPr>
        <p:spPr>
          <a:xfrm>
            <a:off x="838199" y="1238868"/>
            <a:ext cx="10670005" cy="194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Needed when the state has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many zeros: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7D8259C-79CF-8D7B-83A2-8E1C7A63855F}"/>
              </a:ext>
            </a:extLst>
          </p:cNvPr>
          <p:cNvGrpSpPr/>
          <p:nvPr/>
        </p:nvGrpSpPr>
        <p:grpSpPr>
          <a:xfrm>
            <a:off x="3576132" y="1794009"/>
            <a:ext cx="5039737" cy="669261"/>
            <a:chOff x="4743789" y="1872669"/>
            <a:chExt cx="5039737" cy="669261"/>
          </a:xfrm>
        </p:grpSpPr>
        <p:pic>
          <p:nvPicPr>
            <p:cNvPr id="18" name="Immagine 17" descr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>
              <a:extLst>
                <a:ext uri="{FF2B5EF4-FFF2-40B4-BE49-F238E27FC236}">
                  <a16:creationId xmlns:a16="http://schemas.microsoft.com/office/drawing/2014/main" id="{2B234F72-343D-5E00-BFD6-967708D01FB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789" y="1887242"/>
              <a:ext cx="4128476" cy="654688"/>
            </a:xfrm>
            <a:prstGeom prst="rect">
              <a:avLst/>
            </a:prstGeom>
          </p:spPr>
        </p:pic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73D72C26-2C78-07A7-3DFD-DEF13435864B}"/>
                </a:ext>
              </a:extLst>
            </p:cNvPr>
            <p:cNvCxnSpPr>
              <a:cxnSpLocks/>
            </p:cNvCxnSpPr>
            <p:nvPr/>
          </p:nvCxnSpPr>
          <p:spPr>
            <a:xfrm>
              <a:off x="9027711" y="2060607"/>
              <a:ext cx="547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magine 19" descr="\documentclass{article}&#10;\usepackage{amsmath}&#10;\pagestyle{empty}&#10;\begin{document}&#10;&#10;&#10;$0$&#10;&#10;\end{document}" title="IguanaTex Bitmap Display">
              <a:extLst>
                <a:ext uri="{FF2B5EF4-FFF2-40B4-BE49-F238E27FC236}">
                  <a16:creationId xmlns:a16="http://schemas.microsoft.com/office/drawing/2014/main" id="{18459114-EE59-9BC8-AF1A-0F15A7381A3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859" y="2331890"/>
              <a:ext cx="106667" cy="173714"/>
            </a:xfrm>
            <a:prstGeom prst="rect">
              <a:avLst/>
            </a:prstGeom>
          </p:spPr>
        </p:pic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FC7A396F-D1D2-BE35-B89A-25F98FA9E7B8}"/>
                </a:ext>
              </a:extLst>
            </p:cNvPr>
            <p:cNvCxnSpPr>
              <a:cxnSpLocks/>
            </p:cNvCxnSpPr>
            <p:nvPr/>
          </p:nvCxnSpPr>
          <p:spPr>
            <a:xfrm>
              <a:off x="9027710" y="2418747"/>
              <a:ext cx="547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magine 23" descr="\documentclass{article}&#10;\usepackage{amsmath}&#10;\pagestyle{empty}&#10;\begin{document}&#10;&#10;&#10;$0$&#10;&#10;\end{document}" title="IguanaTex Bitmap Display">
              <a:extLst>
                <a:ext uri="{FF2B5EF4-FFF2-40B4-BE49-F238E27FC236}">
                  <a16:creationId xmlns:a16="http://schemas.microsoft.com/office/drawing/2014/main" id="{1A5CFD66-FB21-D9F5-03B5-B2579993900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116" y="1973750"/>
              <a:ext cx="106667" cy="173714"/>
            </a:xfrm>
            <a:prstGeom prst="rect">
              <a:avLst/>
            </a:prstGeom>
          </p:spPr>
        </p:pic>
        <p:sp>
          <p:nvSpPr>
            <p:cNvPr id="25" name="Segno di moltiplicazione 24">
              <a:extLst>
                <a:ext uri="{FF2B5EF4-FFF2-40B4-BE49-F238E27FC236}">
                  <a16:creationId xmlns:a16="http://schemas.microsoft.com/office/drawing/2014/main" id="{69011653-5BDE-5DB1-5D00-2A8462E27BAA}"/>
                </a:ext>
              </a:extLst>
            </p:cNvPr>
            <p:cNvSpPr/>
            <p:nvPr/>
          </p:nvSpPr>
          <p:spPr>
            <a:xfrm>
              <a:off x="9072394" y="1872669"/>
              <a:ext cx="391592" cy="391592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16835F-C7CA-2C81-7253-E92A6F15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61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9B961D8-F5C5-B887-1413-2F0D5C94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6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Importance sampling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D29B0DE-7AEA-42A8-9C9D-6E7B4A698C5C}"/>
              </a:ext>
            </a:extLst>
          </p:cNvPr>
          <p:cNvGrpSpPr/>
          <p:nvPr/>
        </p:nvGrpSpPr>
        <p:grpSpPr>
          <a:xfrm>
            <a:off x="655714" y="3883740"/>
            <a:ext cx="11527331" cy="2935224"/>
            <a:chOff x="301752" y="3864076"/>
            <a:chExt cx="11527331" cy="2935224"/>
          </a:xfrm>
        </p:grpSpPr>
        <p:sp>
          <p:nvSpPr>
            <p:cNvPr id="43" name="Segnaposto contenuto 6 2">
              <a:extLst>
                <a:ext uri="{FF2B5EF4-FFF2-40B4-BE49-F238E27FC236}">
                  <a16:creationId xmlns:a16="http://schemas.microsoft.com/office/drawing/2014/main" id="{1FCA4609-BA93-3302-DFA5-324543D09D8E}"/>
                </a:ext>
              </a:extLst>
            </p:cNvPr>
            <p:cNvSpPr txBox="1">
              <a:spLocks/>
            </p:cNvSpPr>
            <p:nvPr/>
          </p:nvSpPr>
          <p:spPr>
            <a:xfrm>
              <a:off x="10127226" y="4024028"/>
              <a:ext cx="1701857" cy="5819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outliers </a:t>
              </a:r>
              <a:r>
                <a:rPr lang="en-US" sz="26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not sampled</a:t>
              </a: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1E0CAB15-785F-6E3E-AD0A-3018FDDD4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3326" y="4314992"/>
              <a:ext cx="343900" cy="148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magine 9" descr="Immagine che contiene diagramma, testo, linea, Diagramma&#10;&#10;Descrizione generata automaticamente">
              <a:extLst>
                <a:ext uri="{FF2B5EF4-FFF2-40B4-BE49-F238E27FC236}">
                  <a16:creationId xmlns:a16="http://schemas.microsoft.com/office/drawing/2014/main" id="{7B886AFF-9FDC-F475-B7F6-0B145F7C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2" y="3864076"/>
              <a:ext cx="9340140" cy="2935224"/>
            </a:xfrm>
            <a:prstGeom prst="rect">
              <a:avLst/>
            </a:prstGeom>
          </p:spPr>
        </p:pic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381CEE8D-1458-1BF8-7F49-5761D40AA1E0}"/>
                </a:ext>
              </a:extLst>
            </p:cNvPr>
            <p:cNvSpPr/>
            <p:nvPr/>
          </p:nvSpPr>
          <p:spPr>
            <a:xfrm>
              <a:off x="8692394" y="4185420"/>
              <a:ext cx="976226" cy="9046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5A40D8D-7D06-BE3F-F452-6D995304838E}"/>
              </a:ext>
            </a:extLst>
          </p:cNvPr>
          <p:cNvGrpSpPr/>
          <p:nvPr/>
        </p:nvGrpSpPr>
        <p:grpSpPr>
          <a:xfrm>
            <a:off x="2469620" y="2600902"/>
            <a:ext cx="7252760" cy="665552"/>
            <a:chOff x="2638176" y="2256772"/>
            <a:chExt cx="7252760" cy="665552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C5078475-BFB9-1A46-E29F-ADBFA1EC971F}"/>
                </a:ext>
              </a:extLst>
            </p:cNvPr>
            <p:cNvCxnSpPr>
              <a:cxnSpLocks/>
            </p:cNvCxnSpPr>
            <p:nvPr/>
          </p:nvCxnSpPr>
          <p:spPr>
            <a:xfrm>
              <a:off x="5165712" y="2591805"/>
              <a:ext cx="6005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magine 16" descr="\documentclass{article}&#10;\usepackage{amsmath}&#10;\usepackage{physics}&#10;\usepackage{amsfonts}&#10;\pagestyle{empty}&#10;\begin{document}&#10;&#10;&#10;$ \mathcal{I} = \mathbb{E}_{\chi}[\mathcal{I}_{\text{loc}}(\sigma, \eta)]&#10;$&#10;&#10;\end{document}" title="IguanaTex Bitmap Display">
              <a:extLst>
                <a:ext uri="{FF2B5EF4-FFF2-40B4-BE49-F238E27FC236}">
                  <a16:creationId xmlns:a16="http://schemas.microsoft.com/office/drawing/2014/main" id="{A2298FD8-1EBB-F2ED-600D-24B0B147B1E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176" y="2445180"/>
              <a:ext cx="2120630" cy="293252"/>
            </a:xfrm>
            <a:prstGeom prst="rect">
              <a:avLst/>
            </a:prstGeom>
          </p:spPr>
        </p:pic>
        <p:pic>
          <p:nvPicPr>
            <p:cNvPr id="18" name="Immagine 17" descr="\documentclass{article}&#10;\usepackage{amsmath}&#10;\usepackage{amsfonts}&#10;\usepackage{physics}&#10;\pagestyle{empty}&#10;\begin{document}&#10;&#10;&#10;$    \mathcal{I} = \mathbb{E}_{\chi^{\prime}}\bigg[ \mathcal{I}_{\text{loc}}(\sigma, \eta) \frac{\mathbb{E}_{\chi}[|\mathcal{I}_{\text{loc}}(\sigma, \eta)|]}{|\mathcal{I}_{\text{loc}}(\sigma, \eta)|} \bigg]$&#10;&#10;\end{document}" title="IguanaTex Bitmap Display">
              <a:extLst>
                <a:ext uri="{FF2B5EF4-FFF2-40B4-BE49-F238E27FC236}">
                  <a16:creationId xmlns:a16="http://schemas.microsoft.com/office/drawing/2014/main" id="{D7BE42FF-9418-ABCC-CB76-0E1E253A5A1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3202" y="2256772"/>
              <a:ext cx="3717734" cy="665552"/>
            </a:xfrm>
            <a:prstGeom prst="rect">
              <a:avLst/>
            </a:prstGeom>
          </p:spPr>
        </p:pic>
      </p:grpSp>
      <p:pic>
        <p:nvPicPr>
          <p:cNvPr id="19" name="Immagine 18" descr="\documentclass{article}&#10;\usepackage{amsmath}&#10;\usepackage{amsfonts}&#10;\usepackage{physics}&#10;\pagestyle{empty}&#10;\begin{document}&#10;&#10;&#10;$    \chi^{\prime}(\sigma, \eta) = \frac{| \mathcal{I}_{\text{loc}}(\sigma, \eta)| \chi(\sigma, \eta)}{\mathbb{E}_{\chi}[|\mathcal{I}_{\text{loc}}(\sigma, \eta)|]}$&#10;&#10;\end{document}" title="IguanaTex Bitmap Display">
            <a:extLst>
              <a:ext uri="{FF2B5EF4-FFF2-40B4-BE49-F238E27FC236}">
                <a16:creationId xmlns:a16="http://schemas.microsoft.com/office/drawing/2014/main" id="{89D10B17-9483-067D-8B65-2E95CA3DD5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53" y="3374849"/>
            <a:ext cx="3009742" cy="447684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7E6FCB64-64B0-CF18-59A9-5C39B3B5642E}"/>
              </a:ext>
            </a:extLst>
          </p:cNvPr>
          <p:cNvGrpSpPr/>
          <p:nvPr/>
        </p:nvGrpSpPr>
        <p:grpSpPr>
          <a:xfrm>
            <a:off x="3576132" y="1794009"/>
            <a:ext cx="5039737" cy="669261"/>
            <a:chOff x="4743789" y="1872669"/>
            <a:chExt cx="5039737" cy="669261"/>
          </a:xfrm>
        </p:grpSpPr>
        <p:pic>
          <p:nvPicPr>
            <p:cNvPr id="22" name="Immagine 21" descr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>
              <a:extLst>
                <a:ext uri="{FF2B5EF4-FFF2-40B4-BE49-F238E27FC236}">
                  <a16:creationId xmlns:a16="http://schemas.microsoft.com/office/drawing/2014/main" id="{F3F18128-812B-0D14-CFAC-BDA6AD5F076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789" y="1887242"/>
              <a:ext cx="4128476" cy="654688"/>
            </a:xfrm>
            <a:prstGeom prst="rect">
              <a:avLst/>
            </a:prstGeom>
          </p:spPr>
        </p:pic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7AA0412B-A6B3-7396-0C2F-EF94242E6B6B}"/>
                </a:ext>
              </a:extLst>
            </p:cNvPr>
            <p:cNvCxnSpPr>
              <a:cxnSpLocks/>
            </p:cNvCxnSpPr>
            <p:nvPr/>
          </p:nvCxnSpPr>
          <p:spPr>
            <a:xfrm>
              <a:off x="9027711" y="2060607"/>
              <a:ext cx="547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magine 24" descr="\documentclass{article}&#10;\usepackage{amsmath}&#10;\pagestyle{empty}&#10;\begin{document}&#10;&#10;&#10;$0$&#10;&#10;\end{document}" title="IguanaTex Bitmap Display">
              <a:extLst>
                <a:ext uri="{FF2B5EF4-FFF2-40B4-BE49-F238E27FC236}">
                  <a16:creationId xmlns:a16="http://schemas.microsoft.com/office/drawing/2014/main" id="{A5009B26-29B4-B7FB-DCFF-7F7D06A86D2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859" y="2331890"/>
              <a:ext cx="106667" cy="173714"/>
            </a:xfrm>
            <a:prstGeom prst="rect">
              <a:avLst/>
            </a:prstGeom>
          </p:spPr>
        </p:pic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4658C667-7ADB-98ED-7D79-614383B952FC}"/>
                </a:ext>
              </a:extLst>
            </p:cNvPr>
            <p:cNvCxnSpPr>
              <a:cxnSpLocks/>
            </p:cNvCxnSpPr>
            <p:nvPr/>
          </p:nvCxnSpPr>
          <p:spPr>
            <a:xfrm>
              <a:off x="9027710" y="2418747"/>
              <a:ext cx="547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magine 26" descr="\documentclass{article}&#10;\usepackage{amsmath}&#10;\pagestyle{empty}&#10;\begin{document}&#10;&#10;&#10;$0$&#10;&#10;\end{document}" title="IguanaTex Bitmap Display">
              <a:extLst>
                <a:ext uri="{FF2B5EF4-FFF2-40B4-BE49-F238E27FC236}">
                  <a16:creationId xmlns:a16="http://schemas.microsoft.com/office/drawing/2014/main" id="{2AC39AD1-FA93-A8BD-AD9F-A9F400891BB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116" y="1973750"/>
              <a:ext cx="106667" cy="173714"/>
            </a:xfrm>
            <a:prstGeom prst="rect">
              <a:avLst/>
            </a:prstGeom>
          </p:spPr>
        </p:pic>
        <p:sp>
          <p:nvSpPr>
            <p:cNvPr id="28" name="Segno di moltiplicazione 27">
              <a:extLst>
                <a:ext uri="{FF2B5EF4-FFF2-40B4-BE49-F238E27FC236}">
                  <a16:creationId xmlns:a16="http://schemas.microsoft.com/office/drawing/2014/main" id="{E56CBFF2-BEB3-07C5-8592-DA8E3DA092FB}"/>
                </a:ext>
              </a:extLst>
            </p:cNvPr>
            <p:cNvSpPr/>
            <p:nvPr/>
          </p:nvSpPr>
          <p:spPr>
            <a:xfrm>
              <a:off x="9072394" y="1872669"/>
              <a:ext cx="391592" cy="391592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Segnaposto contenuto 6">
            <a:extLst>
              <a:ext uri="{FF2B5EF4-FFF2-40B4-BE49-F238E27FC236}">
                <a16:creationId xmlns:a16="http://schemas.microsoft.com/office/drawing/2014/main" id="{C354ED9B-B2BB-FA0C-DAD5-92A4291BA573}"/>
              </a:ext>
            </a:extLst>
          </p:cNvPr>
          <p:cNvSpPr txBox="1">
            <a:spLocks/>
          </p:cNvSpPr>
          <p:nvPr/>
        </p:nvSpPr>
        <p:spPr>
          <a:xfrm>
            <a:off x="838199" y="1238868"/>
            <a:ext cx="10670005" cy="194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Needed when the state has 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many zeros: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34EE30-0B13-852B-3F33-0E4D463B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62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5C31FA2-C20F-44DE-8353-4D9AEF39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0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DB6BD7D6-A03F-DEA7-B30B-339548C451ED}"/>
              </a:ext>
            </a:extLst>
          </p:cNvPr>
          <p:cNvSpPr/>
          <p:nvPr/>
        </p:nvSpPr>
        <p:spPr>
          <a:xfrm>
            <a:off x="1533832" y="2522013"/>
            <a:ext cx="4724442" cy="8262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Unbiased estimator for </a:t>
            </a:r>
          </a:p>
        </p:txBody>
      </p:sp>
      <p:pic>
        <p:nvPicPr>
          <p:cNvPr id="6" name="Immagine 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4CDD9161-3DE7-4BEA-13CD-127737AD2A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14" y="564271"/>
            <a:ext cx="455817" cy="379302"/>
          </a:xfrm>
          <a:prstGeom prst="rect">
            <a:avLst/>
          </a:prstGeom>
        </p:spPr>
      </p:pic>
      <p:pic>
        <p:nvPicPr>
          <p:cNvPr id="7" name="Immagine 6" descr="\documentclass{article}&#10;\usepackage{amsmath}&#10;\usepackage{amsfonts}&#10;\usepackage{physics}&#10;\pagestyle{empty}&#10;\begin{document}&#10;&#10;&#10;$F_k = \frac{\bra*{{\partial_{\theta_k} \Psi_{\theta}}} \mathcal{H} \ket*{\Psi_{\theta}}}{\bra*{\Psi_{\theta}}\ket*{\Psi_{\theta}}}  - \frac{\bra*{\partial_{\theta_k} \Psi_{\theta}}\ket*{ \Psi_{\theta}}}{\bra*{\Psi_{\theta}} \ket*{\Psi_{\theta}}} \frac{\bra{\Psi_{\theta}} \mathcal{H} \ket{\Psi_{\theta}}}{\bra{\Psi_{\theta}} \ket{\Psi_{\theta}}} = $&#10;&#10;\end{document}" title="IguanaTex Bitmap Display">
            <a:extLst>
              <a:ext uri="{FF2B5EF4-FFF2-40B4-BE49-F238E27FC236}">
                <a16:creationId xmlns:a16="http://schemas.microsoft.com/office/drawing/2014/main" id="{90148D8B-9313-F168-57F4-B3E38D40D3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8" y="1402932"/>
            <a:ext cx="4988432" cy="441496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D625D55-E434-1AB3-957E-A4E43C46206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366825" y="1940093"/>
            <a:ext cx="7265682" cy="587985"/>
            <a:chOff x="2031661" y="1865579"/>
            <a:chExt cx="7265682" cy="587985"/>
          </a:xfrm>
        </p:grpSpPr>
        <p:pic>
          <p:nvPicPr>
            <p:cNvPr id="9" name="Immagine 8" descr="\documentclass{article}&#10;\usepackage{amsmath}&#10;\usepackage{amsfonts}&#10;\usepackage{physics}&#10;\pagestyle{empty}&#10;\begin{document}&#10;&#10;&#10;$ = \sum_{\sigma} \frac{\bra*{{\partial_{\theta_k} \Psi_{\theta}}} \mathcal{H} \ket*{\sigma} \bra*{\sigma} \ket*{\Psi_{\theta}}}{\bra{\Psi_{\theta}}\ket{\Psi_{\theta}}} - \sum_{\sigma, \sigma^\prime}\frac{\bra*{\partial_{\theta_k} \Psi_{\theta}} \ket*{\sigma} \bra*{\sigma}\ket{\Psi_{\theta}}}{\bra*{\Psi_{\theta}} \ket*{\Psi_{\theta}}} \frac{\bra*{\Psi_{\theta}}\ket*{\sigma^\prime} \bra*{\sigma^\prime} \mathcal{H} \ket*{\Psi_{\theta}}}{\bra*{\Psi_{\theta}} \ket*{\Psi_{\theta}}}$&#10;&#10;\end{document}" title="IguanaTex Bitmap Display">
              <a:extLst>
                <a:ext uri="{FF2B5EF4-FFF2-40B4-BE49-F238E27FC236}">
                  <a16:creationId xmlns:a16="http://schemas.microsoft.com/office/drawing/2014/main" id="{C4633663-E291-B34B-84DB-ECF867CAE25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661" y="1954416"/>
              <a:ext cx="7265682" cy="448004"/>
            </a:xfrm>
            <a:prstGeom prst="rect">
              <a:avLst/>
            </a:prstGeom>
          </p:spPr>
        </p:pic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EE743DE3-26D9-96B8-328E-DFA04661192C}"/>
                </a:ext>
              </a:extLst>
            </p:cNvPr>
            <p:cNvSpPr/>
            <p:nvPr/>
          </p:nvSpPr>
          <p:spPr>
            <a:xfrm>
              <a:off x="2768971" y="1865579"/>
              <a:ext cx="1966559" cy="58798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Immagine 16" descr="\documentclass{article}&#10;\usepackage{amsmath}&#10;\usepackage{amsfonts}&#10;\usepackage{physics}&#10;\pagestyle{empty}&#10;\begin{document}&#10;&#10;$= \mathbb{E}_{\Pi} \bigg[&#10;         \frac{\bra{\partial_{\theta_k}\Psi_{\theta}} \mathcal{H} \ket{\sigma}}{\bra{\Psi_{\theta}}\ket{\sigma}}\bigg] - \mathbb{E}_{\Pi} [  O^*_k(\sigma)] \mathbb{E}_{\Pi}[E_{\mathrm{loc}}(\sigma)]$&#10;&#10;&#10;\end{document}" title="IguanaTex Bitmap Display">
            <a:extLst>
              <a:ext uri="{FF2B5EF4-FFF2-40B4-BE49-F238E27FC236}">
                <a16:creationId xmlns:a16="http://schemas.microsoft.com/office/drawing/2014/main" id="{395FD023-ECD0-5CD7-A986-0A75920AAD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97" y="2661437"/>
            <a:ext cx="4798458" cy="60844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4DAE28-70F6-BE86-F813-9AD68C01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63</a:t>
            </a:fld>
            <a:endParaRPr lang="en-US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6773DDD9-8956-393F-D391-C17F44F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374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93B2FDB1-1E38-EAB2-0D0E-53487C30E1FE}"/>
              </a:ext>
            </a:extLst>
          </p:cNvPr>
          <p:cNvSpPr/>
          <p:nvPr/>
        </p:nvSpPr>
        <p:spPr>
          <a:xfrm>
            <a:off x="1533832" y="2522013"/>
            <a:ext cx="4724442" cy="8262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B74C4121-9B6E-01A0-2F61-211FC76B4AE6}"/>
              </a:ext>
            </a:extLst>
          </p:cNvPr>
          <p:cNvSpPr/>
          <p:nvPr/>
        </p:nvSpPr>
        <p:spPr>
          <a:xfrm>
            <a:off x="6794090" y="2566947"/>
            <a:ext cx="5159655" cy="8262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Unbiased estimator for </a:t>
            </a:r>
          </a:p>
        </p:txBody>
      </p:sp>
      <p:pic>
        <p:nvPicPr>
          <p:cNvPr id="6" name="Immagine 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4CDD9161-3DE7-4BEA-13CD-127737AD2A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14" y="564271"/>
            <a:ext cx="455817" cy="379302"/>
          </a:xfrm>
          <a:prstGeom prst="rect">
            <a:avLst/>
          </a:prstGeom>
        </p:spPr>
      </p:pic>
      <p:pic>
        <p:nvPicPr>
          <p:cNvPr id="15" name="Immagine 14" descr="\documentclass{article}&#10;\usepackage{amsmath}&#10;\usepackage{amsfonts}&#10;\usepackage{physics}&#10;\pagestyle{empty}&#10;\begin{document}&#10;&#10;&#10;$F_k = \frac{\bra*{{\partial_{\theta_k} \Psi_{\theta}}} \mathcal{H} \ket*{\Psi_{\theta}}}{\bra*{\Psi_{\theta}}\ket*{\Psi_{\theta}}}  - \frac{\bra*{\partial_{\theta_k} \Psi_{\theta}}\ket*{ \Psi_{\theta}}}{\bra*{\Psi_{\theta}} \ket*{\Psi_{\theta}}} \frac{\bra{\Psi_{\theta}} \mathcal{H} \ket{\Psi_{\theta}}}{\bra{\Psi_{\theta}} \ket{\Psi_{\theta}}} = $&#10;&#10;\end{document}" title="IguanaTex Bitmap Display">
            <a:extLst>
              <a:ext uri="{FF2B5EF4-FFF2-40B4-BE49-F238E27FC236}">
                <a16:creationId xmlns:a16="http://schemas.microsoft.com/office/drawing/2014/main" id="{6885528B-62B6-7869-2B39-BE49E0D57D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8" y="1402932"/>
            <a:ext cx="4988432" cy="441496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C1C06F19-F4F9-7B47-D7F0-E109EA311B3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366825" y="1940093"/>
            <a:ext cx="7265682" cy="587985"/>
            <a:chOff x="2031661" y="1865579"/>
            <a:chExt cx="7265682" cy="587985"/>
          </a:xfrm>
        </p:grpSpPr>
        <p:pic>
          <p:nvPicPr>
            <p:cNvPr id="17" name="Immagine 16" descr="\documentclass{article}&#10;\usepackage{amsmath}&#10;\usepackage{amsfonts}&#10;\usepackage{physics}&#10;\pagestyle{empty}&#10;\begin{document}&#10;&#10;&#10;$ = \sum_{\sigma} \frac{\bra*{{\partial_{\theta_k} \Psi_{\theta}}} \mathcal{H} \ket*{\sigma} \bra*{\sigma} \ket*{\Psi_{\theta}}}{\bra{\Psi_{\theta}}\ket{\Psi_{\theta}}} - \sum_{\sigma, \sigma^\prime}\frac{\bra*{\partial_{\theta_k} \Psi_{\theta}} \ket*{\sigma} \bra*{\sigma}\ket{\Psi_{\theta}}}{\bra*{\Psi_{\theta}} \ket*{\Psi_{\theta}}} \frac{\bra*{\Psi_{\theta}}\ket*{\sigma^\prime} \bra*{\sigma^\prime} \mathcal{H} \ket*{\Psi_{\theta}}}{\bra*{\Psi_{\theta}} \ket*{\Psi_{\theta}}}$&#10;&#10;\end{document}" title="IguanaTex Bitmap Display">
              <a:extLst>
                <a:ext uri="{FF2B5EF4-FFF2-40B4-BE49-F238E27FC236}">
                  <a16:creationId xmlns:a16="http://schemas.microsoft.com/office/drawing/2014/main" id="{5B02E5B7-2388-5184-F509-6983A9CD69A6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661" y="1954416"/>
              <a:ext cx="7265682" cy="448004"/>
            </a:xfrm>
            <a:prstGeom prst="rect">
              <a:avLst/>
            </a:prstGeom>
          </p:spPr>
        </p:pic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987C6DB8-5ED9-3C4A-2EF6-C146BFB13B6E}"/>
                </a:ext>
              </a:extLst>
            </p:cNvPr>
            <p:cNvSpPr/>
            <p:nvPr/>
          </p:nvSpPr>
          <p:spPr>
            <a:xfrm>
              <a:off x="2768971" y="1865579"/>
              <a:ext cx="1966559" cy="58798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Immagine 23" descr="\documentclass{article}&#10;\usepackage{amsmath}&#10;\usepackage{physics}&#10;\usepackage{amsfonts}&#10;\pagestyle{empty}&#10;\begin{document}&#10;&#10;&#10;$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4071B892-CA78-BB62-820D-A0DFAEDF43E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88" y="2875872"/>
            <a:ext cx="4926159" cy="280234"/>
          </a:xfrm>
          <a:prstGeom prst="rect">
            <a:avLst/>
          </a:prstGeom>
        </p:spPr>
      </p:pic>
      <p:sp>
        <p:nvSpPr>
          <p:cNvPr id="27" name="Segnaposto contenuto 6">
            <a:extLst>
              <a:ext uri="{FF2B5EF4-FFF2-40B4-BE49-F238E27FC236}">
                <a16:creationId xmlns:a16="http://schemas.microsoft.com/office/drawing/2014/main" id="{9D263E9B-B416-26BF-3BCB-5AA9F0BFF573}"/>
              </a:ext>
            </a:extLst>
          </p:cNvPr>
          <p:cNvSpPr txBox="1">
            <a:spLocks/>
          </p:cNvSpPr>
          <p:nvPr/>
        </p:nvSpPr>
        <p:spPr>
          <a:xfrm>
            <a:off x="6321301" y="2850194"/>
            <a:ext cx="3045206" cy="1081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VS</a:t>
            </a:r>
          </a:p>
        </p:txBody>
      </p:sp>
      <p:pic>
        <p:nvPicPr>
          <p:cNvPr id="3" name="Immagine 2" descr="\documentclass{article}&#10;\usepackage{amsmath}&#10;\usepackage{amsfonts}&#10;\usepackage{physics}&#10;\pagestyle{empty}&#10;\begin{document}&#10;&#10;$= \mathbb{E}_{\Pi} \bigg[&#10;         \frac{\bra{\partial_{\theta_k}\Psi_{\theta}} \mathcal{H} \ket{\sigma}}{\bra{\Psi_{\theta}}\ket{\sigma}}\bigg] - \mathbb{E}_{\Pi} [  O^*_k(\sigma)] \mathbb{E}_{\Pi}[E_{\mathrm{loc}}(\sigma)]$&#10;&#10;&#10;\end{document}" title="IguanaTex Bitmap Display">
            <a:extLst>
              <a:ext uri="{FF2B5EF4-FFF2-40B4-BE49-F238E27FC236}">
                <a16:creationId xmlns:a16="http://schemas.microsoft.com/office/drawing/2014/main" id="{96487A13-7125-C6D5-DB30-9EBC4A9D25E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97" y="2661437"/>
            <a:ext cx="4798458" cy="608442"/>
          </a:xfrm>
          <a:prstGeom prst="rect">
            <a:avLst/>
          </a:prstGeom>
        </p:spPr>
      </p:pic>
      <p:sp>
        <p:nvSpPr>
          <p:cNvPr id="28" name="Segnaposto contenuto 6">
            <a:extLst>
              <a:ext uri="{FF2B5EF4-FFF2-40B4-BE49-F238E27FC236}">
                <a16:creationId xmlns:a16="http://schemas.microsoft.com/office/drawing/2014/main" id="{B987C188-0389-B933-D56F-4F9B6C72C293}"/>
              </a:ext>
            </a:extLst>
          </p:cNvPr>
          <p:cNvSpPr txBox="1">
            <a:spLocks/>
          </p:cNvSpPr>
          <p:nvPr/>
        </p:nvSpPr>
        <p:spPr>
          <a:xfrm>
            <a:off x="432518" y="3839966"/>
            <a:ext cx="3045206" cy="1081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larger variance and higher computational cost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21392EA-FD13-7A78-212E-1EF3D3D9E66E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1955121" y="3426569"/>
            <a:ext cx="2010" cy="4133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9BF3E3A-EE55-B68C-0CF9-B9DEAED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64</a:t>
            </a:fld>
            <a:endParaRPr lang="en-US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CF3E4E08-34DF-6DEB-3136-08BAF959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96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D9043541-4B96-C549-4124-7979BD0F83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84" y="3065053"/>
            <a:ext cx="4988432" cy="374132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Unbiased estimator for </a:t>
            </a:r>
          </a:p>
        </p:txBody>
      </p:sp>
      <p:pic>
        <p:nvPicPr>
          <p:cNvPr id="6" name="Immagine 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4CDD9161-3DE7-4BEA-13CD-127737AD2A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14" y="564271"/>
            <a:ext cx="455817" cy="37930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BCFA031-69D0-CA86-F0C2-839E79496C7A}"/>
              </a:ext>
            </a:extLst>
          </p:cNvPr>
          <p:cNvSpPr txBox="1"/>
          <p:nvPr/>
        </p:nvSpPr>
        <p:spPr>
          <a:xfrm>
            <a:off x="8537290" y="5818389"/>
            <a:ext cx="266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 err="1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Barison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</a:t>
            </a:r>
            <a:r>
              <a:rPr lang="en-US" sz="1500" i="1" dirty="0" err="1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Vicentini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and Carleo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</a:t>
            </a:r>
          </a:p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in preparation (2023)]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9285245-2B96-A6E3-C556-06ACB4790887}"/>
              </a:ext>
            </a:extLst>
          </p:cNvPr>
          <p:cNvGrpSpPr/>
          <p:nvPr/>
        </p:nvGrpSpPr>
        <p:grpSpPr>
          <a:xfrm>
            <a:off x="1628366" y="5099899"/>
            <a:ext cx="1969864" cy="1551696"/>
            <a:chOff x="792622" y="5099899"/>
            <a:chExt cx="1969864" cy="1551696"/>
          </a:xfrm>
        </p:grpSpPr>
        <p:pic>
          <p:nvPicPr>
            <p:cNvPr id="27" name="Immagine 26" descr="Immagine che contiene palla, sfera, pallone, cerchio&#10;&#10;Descrizione generata automaticamente">
              <a:extLst>
                <a:ext uri="{FF2B5EF4-FFF2-40B4-BE49-F238E27FC236}">
                  <a16:creationId xmlns:a16="http://schemas.microsoft.com/office/drawing/2014/main" id="{5B02BA92-8D62-36AF-1B0F-07583E32F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22" y="5434127"/>
              <a:ext cx="1969864" cy="1217468"/>
            </a:xfrm>
            <a:prstGeom prst="rect">
              <a:avLst/>
            </a:prstGeom>
          </p:spPr>
        </p:pic>
        <p:pic>
          <p:nvPicPr>
            <p:cNvPr id="31" name="Immagine 30" descr="\documentclass{article}&#10;\usepackage{amsmath}&#10;\pagestyle{empty}&#10;\begin{document}&#10;&#10;$\text{NH}_3$&#10;&#10;&#10;\end{document}" title="IguanaTex Bitmap Display">
              <a:extLst>
                <a:ext uri="{FF2B5EF4-FFF2-40B4-BE49-F238E27FC236}">
                  <a16:creationId xmlns:a16="http://schemas.microsoft.com/office/drawing/2014/main" id="{5CA2D0E0-AF0B-14D1-450D-D489B67D754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878" y="5099899"/>
              <a:ext cx="462629" cy="213943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BF9FBA6-6E36-8A3B-EFB0-7A05A328B4F9}"/>
              </a:ext>
            </a:extLst>
          </p:cNvPr>
          <p:cNvGrpSpPr/>
          <p:nvPr/>
        </p:nvGrpSpPr>
        <p:grpSpPr>
          <a:xfrm>
            <a:off x="8590216" y="3946739"/>
            <a:ext cx="3413369" cy="1541353"/>
            <a:chOff x="2995078" y="1851389"/>
            <a:chExt cx="6400162" cy="289008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4FFC9BD9-1062-AF38-8186-65FBB4261448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15" name="Immagine 14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D237E70D-4309-2495-D38B-630B87D8BF6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17" name="Immagine 16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EA281996-C8D0-2C8E-F7A3-1D0A0D9049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F0922804-567B-4031-5823-7D8B03F6E6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Immagine 19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6692092E-9381-3F51-7E97-CA95B24F881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9" name="Immagine 8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7C8A8DD8-DD43-6532-CED4-BD44F850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FFA67A04-EDC2-AB5E-0E8C-738D38ABE482}"/>
                </a:ext>
              </a:extLst>
            </p:cNvPr>
            <p:cNvCxnSpPr>
              <a:cxnSpLocks/>
            </p:cNvCxnSpPr>
            <p:nvPr/>
          </p:nvCxnSpPr>
          <p:spPr>
            <a:xfrm>
              <a:off x="7784152" y="4220129"/>
              <a:ext cx="45639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4547272-EF5E-D079-A38A-288FF5B6BDA5}"/>
              </a:ext>
            </a:extLst>
          </p:cNvPr>
          <p:cNvCxnSpPr>
            <a:cxnSpLocks/>
          </p:cNvCxnSpPr>
          <p:nvPr/>
        </p:nvCxnSpPr>
        <p:spPr>
          <a:xfrm>
            <a:off x="8165749" y="5099899"/>
            <a:ext cx="4244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2D0AAF88-C0F8-8512-2438-4E89502E3013}"/>
              </a:ext>
            </a:extLst>
          </p:cNvPr>
          <p:cNvSpPr/>
          <p:nvPr/>
        </p:nvSpPr>
        <p:spPr>
          <a:xfrm>
            <a:off x="1533832" y="2522013"/>
            <a:ext cx="4724442" cy="8262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24845505-5DC8-1011-9D4D-2F99D79A9D18}"/>
              </a:ext>
            </a:extLst>
          </p:cNvPr>
          <p:cNvSpPr/>
          <p:nvPr/>
        </p:nvSpPr>
        <p:spPr>
          <a:xfrm>
            <a:off x="6794090" y="2566947"/>
            <a:ext cx="5159655" cy="8262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Immagine 35" descr="\documentclass{article}&#10;\usepackage{amsmath}&#10;\usepackage{amsfonts}&#10;\usepackage{physics}&#10;\pagestyle{empty}&#10;\begin{document}&#10;&#10;&#10;$F_k = \frac{\bra*{{\partial_{\theta_k} \Psi_{\theta}}} \mathcal{H} \ket*{\Psi_{\theta}}}{\bra*{\Psi_{\theta}}\ket*{\Psi_{\theta}}}  - \frac{\bra*{\partial_{\theta_k} \Psi_{\theta}}\ket*{ \Psi_{\theta}}}{\bra*{\Psi_{\theta}} \ket*{\Psi_{\theta}}} \frac{\bra{\Psi_{\theta}} \mathcal{H} \ket{\Psi_{\theta}}}{\bra{\Psi_{\theta}} \ket{\Psi_{\theta}}} = $&#10;&#10;\end{document}" title="IguanaTex Bitmap Display">
            <a:extLst>
              <a:ext uri="{FF2B5EF4-FFF2-40B4-BE49-F238E27FC236}">
                <a16:creationId xmlns:a16="http://schemas.microsoft.com/office/drawing/2014/main" id="{2C042DF4-01C7-E599-782C-6145645D69B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8" y="1402932"/>
            <a:ext cx="4988432" cy="44149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F31BE705-FBAD-2B0D-12E1-2573540A95A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366825" y="1940093"/>
            <a:ext cx="7265682" cy="587985"/>
            <a:chOff x="2031661" y="1865579"/>
            <a:chExt cx="7265682" cy="587985"/>
          </a:xfrm>
        </p:grpSpPr>
        <p:pic>
          <p:nvPicPr>
            <p:cNvPr id="38" name="Immagine 37" descr="\documentclass{article}&#10;\usepackage{amsmath}&#10;\usepackage{amsfonts}&#10;\usepackage{physics}&#10;\pagestyle{empty}&#10;\begin{document}&#10;&#10;&#10;$ = \sum_{\sigma} \frac{\bra*{{\partial_{\theta_k} \Psi_{\theta}}} \mathcal{H} \ket*{\sigma} \bra*{\sigma} \ket*{\Psi_{\theta}}}{\bra{\Psi_{\theta}}\ket{\Psi_{\theta}}} - \sum_{\sigma, \sigma^\prime}\frac{\bra*{\partial_{\theta_k} \Psi_{\theta}} \ket*{\sigma} \bra*{\sigma}\ket{\Psi_{\theta}}}{\bra*{\Psi_{\theta}} \ket*{\Psi_{\theta}}} \frac{\bra*{\Psi_{\theta}}\ket*{\sigma^\prime} \bra*{\sigma^\prime} \mathcal{H} \ket*{\Psi_{\theta}}}{\bra*{\Psi_{\theta}} \ket*{\Psi_{\theta}}}$&#10;&#10;\end{document}" title="IguanaTex Bitmap Display">
              <a:extLst>
                <a:ext uri="{FF2B5EF4-FFF2-40B4-BE49-F238E27FC236}">
                  <a16:creationId xmlns:a16="http://schemas.microsoft.com/office/drawing/2014/main" id="{267510FA-35AC-6B92-B629-C31455E2201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661" y="1954416"/>
              <a:ext cx="7265682" cy="448004"/>
            </a:xfrm>
            <a:prstGeom prst="rect">
              <a:avLst/>
            </a:prstGeom>
          </p:spPr>
        </p:pic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E5D488FC-616A-86D6-2C68-EDFA2DB1B54F}"/>
                </a:ext>
              </a:extLst>
            </p:cNvPr>
            <p:cNvSpPr/>
            <p:nvPr/>
          </p:nvSpPr>
          <p:spPr>
            <a:xfrm>
              <a:off x="2768971" y="1865579"/>
              <a:ext cx="1966559" cy="58798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Immagine 40" descr="\documentclass{article}&#10;\usepackage{amsmath}&#10;\usepackage{physics}&#10;\usepackage{amsfonts}&#10;\pagestyle{empty}&#10;\begin{document}&#10;&#10;&#10;$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0F7B3F14-9280-A9BC-79A6-12000A5253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88" y="2875872"/>
            <a:ext cx="4926159" cy="280234"/>
          </a:xfrm>
          <a:prstGeom prst="rect">
            <a:avLst/>
          </a:prstGeom>
        </p:spPr>
      </p:pic>
      <p:sp>
        <p:nvSpPr>
          <p:cNvPr id="42" name="Segnaposto contenuto 6">
            <a:extLst>
              <a:ext uri="{FF2B5EF4-FFF2-40B4-BE49-F238E27FC236}">
                <a16:creationId xmlns:a16="http://schemas.microsoft.com/office/drawing/2014/main" id="{79236A4E-5584-66FA-0502-ABA10485C76B}"/>
              </a:ext>
            </a:extLst>
          </p:cNvPr>
          <p:cNvSpPr txBox="1">
            <a:spLocks/>
          </p:cNvSpPr>
          <p:nvPr/>
        </p:nvSpPr>
        <p:spPr>
          <a:xfrm>
            <a:off x="6321301" y="2850194"/>
            <a:ext cx="3045206" cy="1081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VS</a:t>
            </a:r>
          </a:p>
        </p:txBody>
      </p:sp>
      <p:pic>
        <p:nvPicPr>
          <p:cNvPr id="43" name="Immagine 42" descr="\documentclass{article}&#10;\usepackage{amsmath}&#10;\usepackage{amsfonts}&#10;\usepackage{physics}&#10;\pagestyle{empty}&#10;\begin{document}&#10;&#10;$= \mathbb{E}_{\Pi} \bigg[&#10;         \frac{\bra{\partial_{\theta_k}\Psi_{\theta}} \mathcal{H} \ket{\sigma}}{\bra{\Psi_{\theta}}\ket{\sigma}}\bigg] - \mathbb{E}_{\Pi} [  O^*_k(\sigma)] \mathbb{E}_{\Pi}[E_{\mathrm{loc}}(\sigma)]$&#10;&#10;&#10;\end{document}" title="IguanaTex Bitmap Display">
            <a:extLst>
              <a:ext uri="{FF2B5EF4-FFF2-40B4-BE49-F238E27FC236}">
                <a16:creationId xmlns:a16="http://schemas.microsoft.com/office/drawing/2014/main" id="{91FDA6AB-BE9B-CA4B-879C-F36C4226959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97" y="2661437"/>
            <a:ext cx="4798458" cy="608442"/>
          </a:xfrm>
          <a:prstGeom prst="rect">
            <a:avLst/>
          </a:prstGeom>
        </p:spPr>
      </p:pic>
      <p:sp>
        <p:nvSpPr>
          <p:cNvPr id="44" name="Segnaposto contenuto 6">
            <a:extLst>
              <a:ext uri="{FF2B5EF4-FFF2-40B4-BE49-F238E27FC236}">
                <a16:creationId xmlns:a16="http://schemas.microsoft.com/office/drawing/2014/main" id="{8456A51C-B6FE-024A-AB8A-2B644AE42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763" y="3822547"/>
            <a:ext cx="3045206" cy="1081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larger variance and higher computational cost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081BA52D-580C-F377-4694-28E7AB470F8D}"/>
              </a:ext>
            </a:extLst>
          </p:cNvPr>
          <p:cNvCxnSpPr>
            <a:cxnSpLocks/>
          </p:cNvCxnSpPr>
          <p:nvPr/>
        </p:nvCxnSpPr>
        <p:spPr>
          <a:xfrm flipH="1">
            <a:off x="1595884" y="3426569"/>
            <a:ext cx="361247" cy="3935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388E4D-3E00-CCFC-147B-99CB29AE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65</a:t>
            </a:fld>
            <a:endParaRPr lang="en-US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478B6458-BBAF-8280-3F83-1A1C0965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41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Control variates</a:t>
            </a:r>
          </a:p>
        </p:txBody>
      </p:sp>
      <p:pic>
        <p:nvPicPr>
          <p:cNvPr id="13" name="Immagine 12" descr="Immagine che contiene testo, mappa, diagramma, schermata&#10;&#10;Descrizione generata automaticamente">
            <a:extLst>
              <a:ext uri="{FF2B5EF4-FFF2-40B4-BE49-F238E27FC236}">
                <a16:creationId xmlns:a16="http://schemas.microsoft.com/office/drawing/2014/main" id="{84677CD6-8C08-DAC6-9D43-2B55950BE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5" y="3068436"/>
            <a:ext cx="8234767" cy="3734762"/>
          </a:xfrm>
          <a:prstGeom prst="rect">
            <a:avLst/>
          </a:prstGeom>
        </p:spPr>
      </p:pic>
      <p:pic>
        <p:nvPicPr>
          <p:cNvPr id="11" name="Immagine 10" descr="\documentclass{article}&#10;\usepackage{amsmath}&#10;\pagestyle{empty}&#10;\begin{document}&#10;&#10;&#10;$\mathcal{I}_{\text{loc}}$&#10;&#10;\end{document}" title="IguanaTex Bitmap Display">
            <a:extLst>
              <a:ext uri="{FF2B5EF4-FFF2-40B4-BE49-F238E27FC236}">
                <a16:creationId xmlns:a16="http://schemas.microsoft.com/office/drawing/2014/main" id="{EE682881-6E8A-14A5-A44B-01F064A0B1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97" y="1921069"/>
            <a:ext cx="570551" cy="310235"/>
          </a:xfrm>
          <a:prstGeom prst="rect">
            <a:avLst/>
          </a:prstGeom>
        </p:spPr>
      </p:pic>
      <p:pic>
        <p:nvPicPr>
          <p:cNvPr id="12" name="Immagine 11" descr="\documentclass{article}&#10;\usepackage{amsmath}&#10;\pagestyle{empty}&#10;\begin{document}&#10;&#10;&#10;$ \mathcal{I}_{\text{loc}}^{\text{CV}} = \text{Re} \mathcal{I}_{\text{loc}} - c (|1 - \mathcal{I}_{\text{loc}}|^2 - 1)$&#10;&#10;\end{document}" title="IguanaTex Bitmap Display">
            <a:extLst>
              <a:ext uri="{FF2B5EF4-FFF2-40B4-BE49-F238E27FC236}">
                <a16:creationId xmlns:a16="http://schemas.microsoft.com/office/drawing/2014/main" id="{85B7667E-362C-8B7B-42EC-71597D04AE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36" y="1905100"/>
            <a:ext cx="5302558" cy="423453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C5F05C8-F342-F63D-591E-75ABDA317427}"/>
              </a:ext>
            </a:extLst>
          </p:cNvPr>
          <p:cNvCxnSpPr>
            <a:cxnSpLocks/>
          </p:cNvCxnSpPr>
          <p:nvPr/>
        </p:nvCxnSpPr>
        <p:spPr>
          <a:xfrm>
            <a:off x="3340393" y="2094222"/>
            <a:ext cx="6005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EEB4611A-DAAF-B570-D983-153A8F916710}"/>
              </a:ext>
            </a:extLst>
          </p:cNvPr>
          <p:cNvSpPr/>
          <p:nvPr/>
        </p:nvSpPr>
        <p:spPr>
          <a:xfrm>
            <a:off x="4171796" y="1623843"/>
            <a:ext cx="5565590" cy="9374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ADC00F-8FBA-C43E-A55E-0007A107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66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5A4C069-72F1-C54A-5950-E44A9EC1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id="{C6EA8D22-D4E7-0C44-4EA4-F23F75A0065E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ttangolo con angoli arrotondati 116">
            <a:extLst>
              <a:ext uri="{FF2B5EF4-FFF2-40B4-BE49-F238E27FC236}">
                <a16:creationId xmlns:a16="http://schemas.microsoft.com/office/drawing/2014/main" id="{464762DB-80A0-9471-BFA5-39D45B8FAB06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111" name="Immagine 110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43F8EBF9-B24F-6B64-9E99-DDBDB7C75A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5B5332-95F7-88B9-C9C7-CB027C76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67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C0F6A78-C7F3-49D0-7493-AB912449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60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5D377FD-54E6-FD7B-FD08-66FB7DF836E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875CFC6C-64F8-0738-FB7D-EE6A7EBF3272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BCAB36C-D986-4A0B-33C6-CBAD7387EFA1}"/>
              </a:ext>
            </a:extLst>
          </p:cNvPr>
          <p:cNvSpPr/>
          <p:nvPr/>
        </p:nvSpPr>
        <p:spPr>
          <a:xfrm>
            <a:off x="2743200" y="2860935"/>
            <a:ext cx="5171768" cy="10466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7A93CAF-AFB2-5603-0FC6-50031CE20C51}"/>
              </a:ext>
            </a:extLst>
          </p:cNvPr>
          <p:cNvSpPr/>
          <p:nvPr/>
        </p:nvSpPr>
        <p:spPr>
          <a:xfrm>
            <a:off x="2782529" y="2025941"/>
            <a:ext cx="6685936" cy="7882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111" name="Immagine 110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43F8EBF9-B24F-6B64-9E99-DDBDB7C75A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9" name="Immagine 8" descr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mathcal{H} \ket*{\Psi_{\theta}}}{\bra*{\Psi_{\theta}} \ket*{\Psi_{\theta}}} + \sum\limits_{\sigma : \Psi_{\theta}(\sigma) \neq 0} \frac{\bra*{\partial_{\theta_k} \Psi_{\theta}}\ket{\sigma} \bra*{\sigma}\mathcal{H} \ket*{\Psi_{\theta}}}{\bra*{\Psi_{\theta}} \ket*{\Psi_{\theta}}}- $&#10;&#10;\end{document}" title="IguanaTex Bitmap Display">
            <a:extLst>
              <a:ext uri="{FF2B5EF4-FFF2-40B4-BE49-F238E27FC236}">
                <a16:creationId xmlns:a16="http://schemas.microsoft.com/office/drawing/2014/main" id="{F32CA97F-A69B-5511-61F2-A5BB895E50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2129635"/>
            <a:ext cx="7080389" cy="623613"/>
          </a:xfrm>
          <a:prstGeom prst="rect">
            <a:avLst/>
          </a:prstGeom>
        </p:spPr>
      </p:pic>
      <p:pic>
        <p:nvPicPr>
          <p:cNvPr id="14" name="Immagine 13" descr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mathcal{H} \ket*{\Psi_{\theta}}}{\bra*{\Psi_{\theta}} \ket*{\Psi_{\theta}}}= $&#10;&#10;\end{document}" title="IguanaTex Bitmap Display">
            <a:extLst>
              <a:ext uri="{FF2B5EF4-FFF2-40B4-BE49-F238E27FC236}">
                <a16:creationId xmlns:a16="http://schemas.microsoft.com/office/drawing/2014/main" id="{2934CEE6-72B2-95A4-832B-BD9787651F9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2932229"/>
            <a:ext cx="5528384" cy="902155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481E6C8-A36F-521B-B033-D129E6E0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68</a:t>
            </a:fld>
            <a:endParaRPr lang="en-US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DA17F6C7-ABAF-8BBA-88AE-166F1336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37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492E1E5-24B0-CC66-AD3E-F211A089C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43200" y="3921008"/>
            <a:ext cx="7787148" cy="8900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29DBA403-E691-2C67-51CF-27F8D67AF8C6}"/>
              </a:ext>
            </a:extLst>
          </p:cNvPr>
          <p:cNvSpPr/>
          <p:nvPr/>
        </p:nvSpPr>
        <p:spPr>
          <a:xfrm>
            <a:off x="2719758" y="2860935"/>
            <a:ext cx="5195210" cy="10466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9401F51-2C72-2078-83B5-E3AF650AE693}"/>
              </a:ext>
            </a:extLst>
          </p:cNvPr>
          <p:cNvSpPr/>
          <p:nvPr/>
        </p:nvSpPr>
        <p:spPr>
          <a:xfrm>
            <a:off x="2719758" y="4802390"/>
            <a:ext cx="5578668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8" name="Immagine 7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mathcal{H} \ket{\Psi_{\theta}}}{\bra{\sigma}\ket{\Psi_{\theta}}} -$&#10;&#10;\end{document}" title="IguanaTex Bitmap Display">
            <a:extLst>
              <a:ext uri="{FF2B5EF4-FFF2-40B4-BE49-F238E27FC236}">
                <a16:creationId xmlns:a16="http://schemas.microsoft.com/office/drawing/2014/main" id="{F66EC06F-1000-708A-4CDA-948B0A562EB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4051273"/>
            <a:ext cx="8118531" cy="629513"/>
          </a:xfrm>
          <a:prstGeom prst="rect">
            <a:avLst/>
          </a:prstGeom>
        </p:spPr>
      </p:pic>
      <p:pic>
        <p:nvPicPr>
          <p:cNvPr id="30" name="Immagine 29" descr="\documentclass{article}&#10;\usepackage{amsmath}&#10;\usepackage{amsfonts}&#10;\usepackage{physics}&#10;\pagestyle{empty}&#10;\begin{document}&#10;&#10;$- \sum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mathcal{H} \ket{\Psi_{\theta}}}{\bra{\sigma^\prime}\ket{\Psi_{\theta}}} = $&#10;&#10;&#10;\end{document}" title="IguanaTex Bitmap Display">
            <a:extLst>
              <a:ext uri="{FF2B5EF4-FFF2-40B4-BE49-F238E27FC236}">
                <a16:creationId xmlns:a16="http://schemas.microsoft.com/office/drawing/2014/main" id="{68CBF109-FFB5-F97E-A365-CCD0F5B15A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4963150"/>
            <a:ext cx="5939042" cy="629513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DA85D0F9-FB29-3A9C-E3FD-4911300EDFA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3F13F48-8063-808E-8F94-5AA29E67069A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magine 17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3CC9C235-4C4F-4832-2136-182F31D6D2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pic>
        <p:nvPicPr>
          <p:cNvPr id="19" name="Immagine 18" descr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mathcal{H} \ket*{\Psi_{\theta}}}{\bra*{\Psi_{\theta}} \ket*{\Psi_{\theta}}}= $&#10;&#10;\end{document}" title="IguanaTex Bitmap Display">
            <a:extLst>
              <a:ext uri="{FF2B5EF4-FFF2-40B4-BE49-F238E27FC236}">
                <a16:creationId xmlns:a16="http://schemas.microsoft.com/office/drawing/2014/main" id="{8672CC2F-BA64-3D3B-14B8-A7ADC6D7863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2932229"/>
            <a:ext cx="5528384" cy="902155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A6013018-AFE5-B126-045E-313FCE5B2660}"/>
              </a:ext>
            </a:extLst>
          </p:cNvPr>
          <p:cNvSpPr/>
          <p:nvPr/>
        </p:nvSpPr>
        <p:spPr>
          <a:xfrm>
            <a:off x="2782529" y="2025941"/>
            <a:ext cx="6685936" cy="7882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Immagine 20" descr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mathcal{H} \ket*{\Psi_{\theta}}}{\bra*{\Psi_{\theta}} \ket*{\Psi_{\theta}}} + \sum\limits_{\sigma : \Psi_{\theta}(\sigma) \neq 0} \frac{\bra*{\partial_{\theta_k} \Psi_{\theta}}\ket{\sigma} \bra*{\sigma}\mathcal{H} \ket*{\Psi_{\theta}}}{\bra*{\Psi_{\theta}} \ket*{\Psi_{\theta}}}- $&#10;&#10;\end{document}" title="IguanaTex Bitmap Display">
            <a:extLst>
              <a:ext uri="{FF2B5EF4-FFF2-40B4-BE49-F238E27FC236}">
                <a16:creationId xmlns:a16="http://schemas.microsoft.com/office/drawing/2014/main" id="{572CF11D-3C9B-3C44-54A0-9E17E20B3E6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2129635"/>
            <a:ext cx="7080389" cy="623613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A78B21-EEA6-E6BB-22EF-C7B1B678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69</a:t>
            </a:fld>
            <a:endParaRPr lang="en-US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C24FBE70-8027-C599-8ACA-CBD583AD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7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752"/>
            <a:ext cx="10515600" cy="838662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time-dependent Variational Monte Carlo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26222"/>
            <a:ext cx="10515600" cy="41208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Minimize the 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Fubini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-Study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distance                                            : </a:t>
            </a:r>
          </a:p>
        </p:txBody>
      </p:sp>
      <p:pic>
        <p:nvPicPr>
          <p:cNvPr id="5" name="Immagine 4" descr="\documentclass{article}&#10;\usepackage{amsmath}&#10;\pagestyle{empty}&#10;\begin{document}&#10;&#10;$\mathcal{D}_{FS}(e^{-i \delta t \mathcal{H}} |\Psi_{\theta}\rangle, | \Psi_{\theta + \delta t\dot{\theta}}\rangle)$&#10;&#10;&#10;\end{document}" title="IguanaTex Bitmap Display">
            <a:extLst>
              <a:ext uri="{FF2B5EF4-FFF2-40B4-BE49-F238E27FC236}">
                <a16:creationId xmlns:a16="http://schemas.microsoft.com/office/drawing/2014/main" id="{039059AF-7EF8-C968-274F-AFDF85D59C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28" y="3126563"/>
            <a:ext cx="3736076" cy="413623"/>
          </a:xfrm>
          <a:prstGeom prst="rect">
            <a:avLst/>
          </a:prstGeom>
        </p:spPr>
      </p:pic>
      <p:pic>
        <p:nvPicPr>
          <p:cNvPr id="12" name="Immagine 11" descr="\documentclass{article}&#10;\usepackage{amsmath}&#10;\pagestyle{empty}&#10;\begin{document}&#10;&#10;&#10;$ \sum_{k'} S_{k k'} \dot{\theta}_{k'} = -i F_k$&#10;&#10;\end{document}" title="IguanaTex Bitmap Display">
            <a:extLst>
              <a:ext uri="{FF2B5EF4-FFF2-40B4-BE49-F238E27FC236}">
                <a16:creationId xmlns:a16="http://schemas.microsoft.com/office/drawing/2014/main" id="{242A6FDC-4A0A-1DD1-5FDC-27384C7166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52" y="4007695"/>
            <a:ext cx="3506913" cy="512672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385A8B3-42E1-249A-0390-661D6CEB34C1}"/>
              </a:ext>
            </a:extLst>
          </p:cNvPr>
          <p:cNvSpPr txBox="1"/>
          <p:nvPr/>
        </p:nvSpPr>
        <p:spPr>
          <a:xfrm>
            <a:off x="571220" y="6331415"/>
            <a:ext cx="4370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Carleo, Becca et al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., Scientific Reports 2, 243 (2012)]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6C710D-0DD4-494D-A389-27F9779321BC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9C5BBBA7-2054-85E4-27A5-0FF340452448}"/>
              </a:ext>
            </a:extLst>
          </p:cNvPr>
          <p:cNvSpPr txBox="1">
            <a:spLocks/>
          </p:cNvSpPr>
          <p:nvPr/>
        </p:nvSpPr>
        <p:spPr>
          <a:xfrm>
            <a:off x="838200" y="301884"/>
            <a:ext cx="10515600" cy="83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VMC for dynamics: </a:t>
            </a:r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1805B27-FC93-242E-C954-7EB4A08BDE1D}"/>
              </a:ext>
            </a:extLst>
          </p:cNvPr>
          <p:cNvGrpSpPr/>
          <p:nvPr/>
        </p:nvGrpSpPr>
        <p:grpSpPr>
          <a:xfrm>
            <a:off x="4257040" y="1456977"/>
            <a:ext cx="3677920" cy="1187847"/>
            <a:chOff x="4267200" y="1456977"/>
            <a:chExt cx="3677920" cy="1187847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12A0F968-8825-449D-4C85-76664E8EE9B5}"/>
                </a:ext>
              </a:extLst>
            </p:cNvPr>
            <p:cNvSpPr/>
            <p:nvPr/>
          </p:nvSpPr>
          <p:spPr>
            <a:xfrm>
              <a:off x="4267200" y="1456977"/>
              <a:ext cx="3677920" cy="11878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magine 16" descr="\documentclass{article}&#10;\usepackage{amsmath}&#10;\usepackage{amsfonts}&#10;\usepackage{physics}&#10;\pagestyle{empty}&#10;\begin{document}&#10;&#10;&#10;$\dfrac{d }{d t} \ket{\Psi_\theta} = - i \mathcal{H} \ket{\Psi_\theta}$&#10;&#10;\end{document}" title="IguanaTex Bitmap Display">
              <a:extLst>
                <a:ext uri="{FF2B5EF4-FFF2-40B4-BE49-F238E27FC236}">
                  <a16:creationId xmlns:a16="http://schemas.microsoft.com/office/drawing/2014/main" id="{6D9CFA3B-546D-8BF6-82B1-4464A30C7B0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201" y="1670403"/>
              <a:ext cx="3059918" cy="760994"/>
            </a:xfrm>
            <a:prstGeom prst="rect">
              <a:avLst/>
            </a:prstGeom>
          </p:spPr>
        </p:pic>
      </p:grp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CE1EE74-53F4-66C7-C7EA-5C335192D8BF}"/>
              </a:ext>
            </a:extLst>
          </p:cNvPr>
          <p:cNvSpPr/>
          <p:nvPr/>
        </p:nvSpPr>
        <p:spPr>
          <a:xfrm>
            <a:off x="3491984" y="3795252"/>
            <a:ext cx="3811849" cy="900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E5550A2-3EF3-7C21-3D2E-3392A38C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13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EFF7E82-092C-B36F-CAA5-B889C4AB1E94}"/>
              </a:ext>
            </a:extLst>
          </p:cNvPr>
          <p:cNvSpPr/>
          <p:nvPr/>
        </p:nvSpPr>
        <p:spPr>
          <a:xfrm>
            <a:off x="6238073" y="5724806"/>
            <a:ext cx="2327571" cy="779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1622123-E601-14A9-240C-1D3085A4C0F4}"/>
              </a:ext>
            </a:extLst>
          </p:cNvPr>
          <p:cNvSpPr/>
          <p:nvPr/>
        </p:nvSpPr>
        <p:spPr>
          <a:xfrm>
            <a:off x="8770375" y="5675907"/>
            <a:ext cx="2847690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E8F2EB6-825E-361A-4F21-D57E06A8D5D6}"/>
              </a:ext>
            </a:extLst>
          </p:cNvPr>
          <p:cNvSpPr/>
          <p:nvPr/>
        </p:nvSpPr>
        <p:spPr>
          <a:xfrm>
            <a:off x="2719758" y="5744423"/>
            <a:ext cx="3307416" cy="8116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29" name="Immagine 28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F612B4E0-E5BC-DE05-75F6-1C75BA595E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5875027"/>
            <a:ext cx="8939334" cy="628834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BB49731-66C8-6BDF-9772-65DBA1153001}"/>
              </a:ext>
            </a:extLst>
          </p:cNvPr>
          <p:cNvSpPr/>
          <p:nvPr/>
        </p:nvSpPr>
        <p:spPr>
          <a:xfrm>
            <a:off x="2719758" y="4802390"/>
            <a:ext cx="5578668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CA763B8A-2851-977F-130E-4A40133C68DC}"/>
              </a:ext>
            </a:extLst>
          </p:cNvPr>
          <p:cNvSpPr/>
          <p:nvPr/>
        </p:nvSpPr>
        <p:spPr>
          <a:xfrm>
            <a:off x="2743200" y="3921008"/>
            <a:ext cx="7787148" cy="8900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magine 10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mathcal{H} \ket{\Psi_{\theta}}}{\bra{\sigma}\ket{\Psi_{\theta}}} -$&#10;&#10;\end{document}" title="IguanaTex Bitmap Display">
            <a:extLst>
              <a:ext uri="{FF2B5EF4-FFF2-40B4-BE49-F238E27FC236}">
                <a16:creationId xmlns:a16="http://schemas.microsoft.com/office/drawing/2014/main" id="{201967CF-E7FA-0C18-0366-E6DE3F18E9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4051273"/>
            <a:ext cx="8118531" cy="629513"/>
          </a:xfrm>
          <a:prstGeom prst="rect">
            <a:avLst/>
          </a:prstGeom>
        </p:spPr>
      </p:pic>
      <p:pic>
        <p:nvPicPr>
          <p:cNvPr id="12" name="Immagine 11" descr="\documentclass{article}&#10;\usepackage{amsmath}&#10;\usepackage{amsfonts}&#10;\usepackage{physics}&#10;\pagestyle{empty}&#10;\begin{document}&#10;&#10;$- \sum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mathcal{H} \ket{\Psi_{\theta}}}{\bra{\sigma^\prime}\ket{\Psi_{\theta}}} = $&#10;&#10;&#10;\end{document}" title="IguanaTex Bitmap Display">
            <a:extLst>
              <a:ext uri="{FF2B5EF4-FFF2-40B4-BE49-F238E27FC236}">
                <a16:creationId xmlns:a16="http://schemas.microsoft.com/office/drawing/2014/main" id="{52998A1A-5EA0-C615-F13A-84AF97B158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4963150"/>
            <a:ext cx="5939042" cy="629513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2848A99-93FD-9EFB-92F9-7A2270542491}"/>
              </a:ext>
            </a:extLst>
          </p:cNvPr>
          <p:cNvSpPr/>
          <p:nvPr/>
        </p:nvSpPr>
        <p:spPr>
          <a:xfrm>
            <a:off x="2719758" y="2860935"/>
            <a:ext cx="5195210" cy="10466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magine 16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C4869DC8-E4BF-53EE-7280-EAD0ECDD2E6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pic>
        <p:nvPicPr>
          <p:cNvPr id="18" name="Immagine 17" descr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mathcal{H} \ket*{\Psi_{\theta}}}{\bra*{\Psi_{\theta}} \ket*{\Psi_{\theta}}}= $&#10;&#10;\end{document}" title="IguanaTex Bitmap Display">
            <a:extLst>
              <a:ext uri="{FF2B5EF4-FFF2-40B4-BE49-F238E27FC236}">
                <a16:creationId xmlns:a16="http://schemas.microsoft.com/office/drawing/2014/main" id="{3FEA27C8-4FF2-04FC-7411-D03FD38E371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2932229"/>
            <a:ext cx="5528384" cy="902155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36B9F4A7-8D91-6CC9-5B11-6731510C618A}"/>
              </a:ext>
            </a:extLst>
          </p:cNvPr>
          <p:cNvSpPr/>
          <p:nvPr/>
        </p:nvSpPr>
        <p:spPr>
          <a:xfrm>
            <a:off x="2782529" y="2025941"/>
            <a:ext cx="6685936" cy="7882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Immagine 19" descr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mathcal{H} \ket*{\Psi_{\theta}}}{\bra*{\Psi_{\theta}} \ket*{\Psi_{\theta}}} + \sum\limits_{\sigma : \Psi_{\theta}(\sigma) \neq 0} \frac{\bra*{\partial_{\theta_k} \Psi_{\theta}}\ket{\sigma} \bra*{\sigma}\mathcal{H} \ket*{\Psi_{\theta}}}{\bra*{\Psi_{\theta}} \ket*{\Psi_{\theta}}}- $&#10;&#10;\end{document}" title="IguanaTex Bitmap Display">
            <a:extLst>
              <a:ext uri="{FF2B5EF4-FFF2-40B4-BE49-F238E27FC236}">
                <a16:creationId xmlns:a16="http://schemas.microsoft.com/office/drawing/2014/main" id="{EBF06DC1-9FB2-3C7B-8B1D-7981A384978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2129635"/>
            <a:ext cx="7080389" cy="623613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A54CCE17-48D2-AD82-EEBC-5F72CCF27328}"/>
              </a:ext>
            </a:extLst>
          </p:cNvPr>
          <p:cNvSpPr/>
          <p:nvPr/>
        </p:nvSpPr>
        <p:spPr>
          <a:xfrm>
            <a:off x="2795333" y="5692431"/>
            <a:ext cx="3189777" cy="900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 descr="\documentclass{article}&#10;\usepackage{amsmath}&#10;\pagestyle{empty}&#10;\begin{document}&#10;&#10;$b_F$&#10;&#10;&#10;\end{document}" title="IguanaTex Bitmap Display">
            <a:extLst>
              <a:ext uri="{FF2B5EF4-FFF2-40B4-BE49-F238E27FC236}">
                <a16:creationId xmlns:a16="http://schemas.microsoft.com/office/drawing/2014/main" id="{1685B35A-7619-0382-57BF-B1140BD3EDE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8" y="5743326"/>
            <a:ext cx="306853" cy="26849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DC83563-82DE-A9C3-94D4-75D38C11B45F}"/>
              </a:ext>
            </a:extLst>
          </p:cNvPr>
          <p:cNvSpPr txBox="1"/>
          <p:nvPr/>
        </p:nvSpPr>
        <p:spPr>
          <a:xfrm>
            <a:off x="905859" y="5645010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C8F7FF2-896B-C59F-BAC4-A5F24E3F90B8}"/>
              </a:ext>
            </a:extLst>
          </p:cNvPr>
          <p:cNvCxnSpPr>
            <a:cxnSpLocks/>
          </p:cNvCxnSpPr>
          <p:nvPr/>
        </p:nvCxnSpPr>
        <p:spPr>
          <a:xfrm flipH="1">
            <a:off x="1965141" y="5875027"/>
            <a:ext cx="754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DFD74E-E172-D853-C36B-234CC8A0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70</a:t>
            </a:fld>
            <a:endParaRPr lang="en-US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2CC043F8-D426-6F5C-24E6-8EA8EFC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519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743200" y="1303371"/>
            <a:ext cx="1813560" cy="726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98146" y="1319527"/>
            <a:ext cx="2745654" cy="71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Immagine 28" descr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A6E93A58-47C2-7259-0A83-C3A2220BD0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41" y="1406984"/>
            <a:ext cx="5811954" cy="538577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4CB174-9F8E-0C1A-32A4-CFC18DC9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71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F53BADD-39C8-2979-35E6-143988C0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45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743200" y="1303371"/>
            <a:ext cx="1813560" cy="726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98146" y="1319527"/>
            <a:ext cx="2745654" cy="71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2848A99-93FD-9EFB-92F9-7A2270542491}"/>
              </a:ext>
            </a:extLst>
          </p:cNvPr>
          <p:cNvSpPr/>
          <p:nvPr/>
        </p:nvSpPr>
        <p:spPr>
          <a:xfrm>
            <a:off x="2719758" y="2872872"/>
            <a:ext cx="5172350" cy="11220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Immagine 28" descr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A6E93A58-47C2-7259-0A83-C3A2220BD0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41" y="1406984"/>
            <a:ext cx="5811954" cy="538577"/>
          </a:xfrm>
          <a:prstGeom prst="rect">
            <a:avLst/>
          </a:prstGeom>
        </p:spPr>
      </p:pic>
      <p:pic>
        <p:nvPicPr>
          <p:cNvPr id="101" name="Immagine 100" descr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ket*{\partial_{\theta_k^\prime}\Psi_{\theta}}}{\bra*{\Psi_{\theta}} \ket*{\Psi_{\theta}}}= $&#10;&#10;\end{document}" title="IguanaTex Bitmap Display">
            <a:extLst>
              <a:ext uri="{FF2B5EF4-FFF2-40B4-BE49-F238E27FC236}">
                <a16:creationId xmlns:a16="http://schemas.microsoft.com/office/drawing/2014/main" id="{FDA63158-0EED-44CD-3B4A-F510DCF2AF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3" y="2932229"/>
            <a:ext cx="5623498" cy="976748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36B9F4A7-8D91-6CC9-5B11-6731510C618A}"/>
              </a:ext>
            </a:extLst>
          </p:cNvPr>
          <p:cNvSpPr/>
          <p:nvPr/>
        </p:nvSpPr>
        <p:spPr>
          <a:xfrm>
            <a:off x="2743200" y="2025941"/>
            <a:ext cx="6957059" cy="8499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Immagine 30" descr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ket*{\partial_{\theta_k^\prime}\Psi_{\theta}}}{\bra*{\Psi_{\theta}} \ket*{\Psi_{\theta}}} + \sum\limits_{\sigma : \Psi_{\theta}(\sigma) \neq 0} \frac{\bra*{\partial_{\theta_k} \Psi_{\theta}}\ket{\sigma} \bra*{\sigma}\ket*{\partial_{\theta_k^\prime}\Psi_{\theta}}}{\bra*{\Psi_{\theta}} \ket*{\Psi_{\theta}}}- $&#10;&#10;\end{document}" title="IguanaTex Bitmap Display">
            <a:extLst>
              <a:ext uri="{FF2B5EF4-FFF2-40B4-BE49-F238E27FC236}">
                <a16:creationId xmlns:a16="http://schemas.microsoft.com/office/drawing/2014/main" id="{C5633E9E-D55C-2D24-6087-0C5DA54973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3" y="2129635"/>
            <a:ext cx="7264713" cy="67944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890793-4E12-9C76-2A9C-AABC40A5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72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8E2D7BC-2013-829F-4D82-DD44793E1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5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743200" y="1303371"/>
            <a:ext cx="1813560" cy="726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98146" y="1319527"/>
            <a:ext cx="2745654" cy="71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2848A99-93FD-9EFB-92F9-7A2270542491}"/>
              </a:ext>
            </a:extLst>
          </p:cNvPr>
          <p:cNvSpPr/>
          <p:nvPr/>
        </p:nvSpPr>
        <p:spPr>
          <a:xfrm>
            <a:off x="2719758" y="2872872"/>
            <a:ext cx="5172350" cy="11220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Immagine 28" descr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A6E93A58-47C2-7259-0A83-C3A2220BD0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41" y="1406984"/>
            <a:ext cx="5811954" cy="538577"/>
          </a:xfrm>
          <a:prstGeom prst="rect">
            <a:avLst/>
          </a:prstGeom>
        </p:spPr>
      </p:pic>
      <p:pic>
        <p:nvPicPr>
          <p:cNvPr id="101" name="Immagine 100" descr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ket*{\partial_{\theta_k^\prime}\Psi_{\theta}}}{\bra*{\Psi_{\theta}} \ket*{\Psi_{\theta}}}= $&#10;&#10;\end{document}" title="IguanaTex Bitmap Display">
            <a:extLst>
              <a:ext uri="{FF2B5EF4-FFF2-40B4-BE49-F238E27FC236}">
                <a16:creationId xmlns:a16="http://schemas.microsoft.com/office/drawing/2014/main" id="{FDA63158-0EED-44CD-3B4A-F510DCF2AF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3" y="2932229"/>
            <a:ext cx="5623498" cy="976748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36B9F4A7-8D91-6CC9-5B11-6731510C618A}"/>
              </a:ext>
            </a:extLst>
          </p:cNvPr>
          <p:cNvSpPr/>
          <p:nvPr/>
        </p:nvSpPr>
        <p:spPr>
          <a:xfrm>
            <a:off x="2743200" y="2025941"/>
            <a:ext cx="6957059" cy="8499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Immagine 30" descr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ket*{\partial_{\theta_k^\prime}\Psi_{\theta}}}{\bra*{\Psi_{\theta}} \ket*{\Psi_{\theta}}} + \sum\limits_{\sigma : \Psi_{\theta}(\sigma) \neq 0} \frac{\bra*{\partial_{\theta_k} \Psi_{\theta}}\ket{\sigma} \bra*{\sigma}\ket*{\partial_{\theta_k^\prime}\Psi_{\theta}}}{\bra*{\Psi_{\theta}} \ket*{\Psi_{\theta}}}- $&#10;&#10;\end{document}" title="IguanaTex Bitmap Display">
            <a:extLst>
              <a:ext uri="{FF2B5EF4-FFF2-40B4-BE49-F238E27FC236}">
                <a16:creationId xmlns:a16="http://schemas.microsoft.com/office/drawing/2014/main" id="{C5633E9E-D55C-2D24-6087-0C5DA54973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3" y="2129635"/>
            <a:ext cx="7264713" cy="679449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981C948-9656-D650-AEB5-6EEF95CE071C}"/>
              </a:ext>
            </a:extLst>
          </p:cNvPr>
          <p:cNvSpPr/>
          <p:nvPr/>
        </p:nvSpPr>
        <p:spPr>
          <a:xfrm>
            <a:off x="2734998" y="4717613"/>
            <a:ext cx="5669862" cy="10086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 descr="\documentclass{article}&#10;\usepackage{amsmath}&#10;\usepackage{amsfonts}&#10;\usepackage{physics}&#10;\pagestyle{empty}&#10;\begin{document}&#10;&#10;$- \sum\limits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ket*{\partial_{\theta_k^\prime}\Psi_{\theta}}}{\bra{\sigma^\prime}\ket{\Psi_{\theta}}} = $&#10;&#10;&#10;\end{document}" title="IguanaTex Bitmap Display">
            <a:extLst>
              <a:ext uri="{FF2B5EF4-FFF2-40B4-BE49-F238E27FC236}">
                <a16:creationId xmlns:a16="http://schemas.microsoft.com/office/drawing/2014/main" id="{96B2A914-18EB-2C71-615E-89902EECBD2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97" y="4762233"/>
            <a:ext cx="5729422" cy="90358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F9942B7-204F-74B3-948E-F104A7C30CE9}"/>
              </a:ext>
            </a:extLst>
          </p:cNvPr>
          <p:cNvSpPr/>
          <p:nvPr/>
        </p:nvSpPr>
        <p:spPr>
          <a:xfrm>
            <a:off x="2743200" y="3890528"/>
            <a:ext cx="7985760" cy="8900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magine 10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ket*{\partial_{\theta_k^\prime}\Psi_{\theta}}}{\bra{\sigma}\ket{\Psi_{\theta}}} -$&#10;&#10;\end{document}" title="IguanaTex Bitmap Display">
            <a:extLst>
              <a:ext uri="{FF2B5EF4-FFF2-40B4-BE49-F238E27FC236}">
                <a16:creationId xmlns:a16="http://schemas.microsoft.com/office/drawing/2014/main" id="{413D1FF7-F4B0-98D1-A6B8-0541B5D5F3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4020792"/>
            <a:ext cx="8303721" cy="685138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EAB137-ABEF-ACC1-49A5-FFB63A23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73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4C5ABAA5-5BEA-E58C-9750-95E08A11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60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BB49731-66C8-6BDF-9772-65DBA1153001}"/>
              </a:ext>
            </a:extLst>
          </p:cNvPr>
          <p:cNvSpPr/>
          <p:nvPr/>
        </p:nvSpPr>
        <p:spPr>
          <a:xfrm>
            <a:off x="2734998" y="4717613"/>
            <a:ext cx="5669862" cy="10086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" name="Immagine 111" descr="\documentclass{article}&#10;\usepackage{amsmath}&#10;\usepackage{amsfonts}&#10;\usepackage{physics}&#10;\pagestyle{empty}&#10;\begin{document}&#10;&#10;$- \sum\limits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ket*{\partial_{\theta_k^\prime}\Psi_{\theta}}}{\bra{\sigma^\prime}\ket{\Psi_{\theta}}} = $&#10;&#10;&#10;\end{document}" title="IguanaTex Bitmap Display">
            <a:extLst>
              <a:ext uri="{FF2B5EF4-FFF2-40B4-BE49-F238E27FC236}">
                <a16:creationId xmlns:a16="http://schemas.microsoft.com/office/drawing/2014/main" id="{682B87CE-A3FA-FC1E-7905-73011FAE7D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97" y="4762233"/>
            <a:ext cx="5729422" cy="903583"/>
          </a:xfrm>
          <a:prstGeom prst="rect">
            <a:avLst/>
          </a:prstGeom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EFF7E82-092C-B36F-CAA5-B889C4AB1E94}"/>
              </a:ext>
            </a:extLst>
          </p:cNvPr>
          <p:cNvSpPr/>
          <p:nvPr/>
        </p:nvSpPr>
        <p:spPr>
          <a:xfrm>
            <a:off x="6278100" y="5750290"/>
            <a:ext cx="2327571" cy="7790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1622123-E601-14A9-240C-1D3085A4C0F4}"/>
              </a:ext>
            </a:extLst>
          </p:cNvPr>
          <p:cNvSpPr/>
          <p:nvPr/>
        </p:nvSpPr>
        <p:spPr>
          <a:xfrm>
            <a:off x="8717035" y="5675907"/>
            <a:ext cx="2704759" cy="890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E8F2EB6-825E-361A-4F21-D57E06A8D5D6}"/>
              </a:ext>
            </a:extLst>
          </p:cNvPr>
          <p:cNvSpPr/>
          <p:nvPr/>
        </p:nvSpPr>
        <p:spPr>
          <a:xfrm>
            <a:off x="2789166" y="5714075"/>
            <a:ext cx="3375661" cy="9007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pic>
        <p:nvPicPr>
          <p:cNvPr id="107" name="Immagine 106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mathbb{E}_{\Pi}[O^*_k(\sigma) O_k(\sigma)] - \mathbb{E}_{\Pi}[O^*_k(\sigma)]\mathbb{E}_{\Pi}[O_k(\sigma)]$&#10;&#10;\end{document}" title="IguanaTex Bitmap Display">
            <a:extLst>
              <a:ext uri="{FF2B5EF4-FFF2-40B4-BE49-F238E27FC236}">
                <a16:creationId xmlns:a16="http://schemas.microsoft.com/office/drawing/2014/main" id="{AE65D23A-524E-3009-2A06-6BA146A48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5875028"/>
            <a:ext cx="8731080" cy="685137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CA763B8A-2851-977F-130E-4A40133C68DC}"/>
              </a:ext>
            </a:extLst>
          </p:cNvPr>
          <p:cNvSpPr/>
          <p:nvPr/>
        </p:nvSpPr>
        <p:spPr>
          <a:xfrm>
            <a:off x="2743200" y="3890528"/>
            <a:ext cx="7985760" cy="8900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" name="Immagine 102" descr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ket*{\partial_{\theta_k^\prime}\Psi_{\theta}}}{\bra{\sigma}\ket{\Psi_{\theta}}} -$&#10;&#10;\end{document}" title="IguanaTex Bitmap Display">
            <a:extLst>
              <a:ext uri="{FF2B5EF4-FFF2-40B4-BE49-F238E27FC236}">
                <a16:creationId xmlns:a16="http://schemas.microsoft.com/office/drawing/2014/main" id="{D3D52100-4BA2-1764-90B2-68416BBD895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2" y="4020792"/>
            <a:ext cx="8303721" cy="685138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743200" y="1303371"/>
            <a:ext cx="1813560" cy="7267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98146" y="1319527"/>
            <a:ext cx="2745654" cy="710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92848A99-93FD-9EFB-92F9-7A2270542491}"/>
              </a:ext>
            </a:extLst>
          </p:cNvPr>
          <p:cNvSpPr/>
          <p:nvPr/>
        </p:nvSpPr>
        <p:spPr>
          <a:xfrm>
            <a:off x="2719758" y="2872872"/>
            <a:ext cx="5172350" cy="11220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Immagine 28" descr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A6E93A58-47C2-7259-0A83-C3A2220BD0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41" y="1406984"/>
            <a:ext cx="5811954" cy="538577"/>
          </a:xfrm>
          <a:prstGeom prst="rect">
            <a:avLst/>
          </a:prstGeom>
        </p:spPr>
      </p:pic>
      <p:pic>
        <p:nvPicPr>
          <p:cNvPr id="101" name="Immagine 100" descr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ket*{\partial_{\theta_k^\prime}\Psi_{\theta}}}{\bra*{\Psi_{\theta}} \ket*{\Psi_{\theta}}}= $&#10;&#10;\end{document}" title="IguanaTex Bitmap Display">
            <a:extLst>
              <a:ext uri="{FF2B5EF4-FFF2-40B4-BE49-F238E27FC236}">
                <a16:creationId xmlns:a16="http://schemas.microsoft.com/office/drawing/2014/main" id="{FDA63158-0EED-44CD-3B4A-F510DCF2AF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3" y="2932229"/>
            <a:ext cx="5623498" cy="976748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36B9F4A7-8D91-6CC9-5B11-6731510C618A}"/>
              </a:ext>
            </a:extLst>
          </p:cNvPr>
          <p:cNvSpPr/>
          <p:nvPr/>
        </p:nvSpPr>
        <p:spPr>
          <a:xfrm>
            <a:off x="2743200" y="2025941"/>
            <a:ext cx="6957059" cy="8499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Immagine 30" descr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ket*{\partial_{\theta_k^\prime}\Psi_{\theta}}}{\bra*{\Psi_{\theta}} \ket*{\Psi_{\theta}}} + \sum\limits_{\sigma : \Psi_{\theta}(\sigma) \neq 0} \frac{\bra*{\partial_{\theta_k} \Psi_{\theta}}\ket{\sigma} \bra*{\sigma}\ket*{\partial_{\theta_k^\prime}\Psi_{\theta}}}{\bra*{\Psi_{\theta}} \ket*{\Psi_{\theta}}}- $&#10;&#10;\end{document}" title="IguanaTex Bitmap Display">
            <a:extLst>
              <a:ext uri="{FF2B5EF4-FFF2-40B4-BE49-F238E27FC236}">
                <a16:creationId xmlns:a16="http://schemas.microsoft.com/office/drawing/2014/main" id="{C5633E9E-D55C-2D24-6087-0C5DA549735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3" y="2129635"/>
            <a:ext cx="7264713" cy="679449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A54CCE17-48D2-AD82-EEBC-5F72CCF27328}"/>
              </a:ext>
            </a:extLst>
          </p:cNvPr>
          <p:cNvSpPr/>
          <p:nvPr/>
        </p:nvSpPr>
        <p:spPr>
          <a:xfrm>
            <a:off x="2795333" y="5692431"/>
            <a:ext cx="3369495" cy="9223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Immagine 109" descr="\documentclass{article}&#10;\usepackage{amsmath}&#10;\pagestyle{empty}&#10;\begin{document}&#10;&#10;$b_S$&#10;&#10;&#10;\end{document}" title="IguanaTex Bitmap Display">
            <a:extLst>
              <a:ext uri="{FF2B5EF4-FFF2-40B4-BE49-F238E27FC236}">
                <a16:creationId xmlns:a16="http://schemas.microsoft.com/office/drawing/2014/main" id="{EC0A0090-D584-8175-34B0-57825F160E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8" y="5743327"/>
            <a:ext cx="280770" cy="27309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DC83563-82DE-A9C3-94D4-75D38C11B45F}"/>
              </a:ext>
            </a:extLst>
          </p:cNvPr>
          <p:cNvSpPr txBox="1"/>
          <p:nvPr/>
        </p:nvSpPr>
        <p:spPr>
          <a:xfrm>
            <a:off x="905859" y="5645010"/>
            <a:ext cx="73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bias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C8F7FF2-896B-C59F-BAC4-A5F24E3F90B8}"/>
              </a:ext>
            </a:extLst>
          </p:cNvPr>
          <p:cNvCxnSpPr>
            <a:cxnSpLocks/>
          </p:cNvCxnSpPr>
          <p:nvPr/>
        </p:nvCxnSpPr>
        <p:spPr>
          <a:xfrm flipH="1">
            <a:off x="1965141" y="5875027"/>
            <a:ext cx="7546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1009A7-638B-E632-93C6-FD65835D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74</a:t>
            </a:fld>
            <a:endParaRPr lang="en-US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F9E3A741-8F89-AE94-BA95-C4330B10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51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p-</a:t>
            </a:r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vs </a:t>
            </a:r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8BB789B-A8DA-9B7C-8958-C69553231695}"/>
              </a:ext>
            </a:extLst>
          </p:cNvPr>
          <p:cNvGrpSpPr/>
          <p:nvPr/>
        </p:nvGrpSpPr>
        <p:grpSpPr>
          <a:xfrm>
            <a:off x="979716" y="2229629"/>
            <a:ext cx="10232569" cy="3919119"/>
            <a:chOff x="838202" y="2229629"/>
            <a:chExt cx="10232569" cy="3919119"/>
          </a:xfrm>
        </p:grpSpPr>
        <p:pic>
          <p:nvPicPr>
            <p:cNvPr id="11" name="Immagine 10" descr="Immagine che contiene testo, Diagramma, diagramma, schermata&#10;&#10;Descrizione generata automaticamente">
              <a:extLst>
                <a:ext uri="{FF2B5EF4-FFF2-40B4-BE49-F238E27FC236}">
                  <a16:creationId xmlns:a16="http://schemas.microsoft.com/office/drawing/2014/main" id="{73150B2D-D4DD-1325-2389-5B05F0F6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556" y="2272707"/>
              <a:ext cx="4799215" cy="3832963"/>
            </a:xfrm>
            <a:prstGeom prst="rect">
              <a:avLst/>
            </a:prstGeom>
          </p:spPr>
        </p:pic>
        <p:pic>
          <p:nvPicPr>
            <p:cNvPr id="16" name="Immagine 15" descr="Immagine che contiene testo, Diagramma, diagramma, linea&#10;&#10;Descrizione generata automaticamente">
              <a:extLst>
                <a:ext uri="{FF2B5EF4-FFF2-40B4-BE49-F238E27FC236}">
                  <a16:creationId xmlns:a16="http://schemas.microsoft.com/office/drawing/2014/main" id="{D4C128FF-27D3-48D0-680C-ECC69B52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2" y="2229629"/>
              <a:ext cx="4799214" cy="3919119"/>
            </a:xfrm>
            <a:prstGeom prst="rect">
              <a:avLst/>
            </a:prstGeom>
          </p:spPr>
        </p:pic>
      </p:grpSp>
      <p:pic>
        <p:nvPicPr>
          <p:cNvPr id="19" name="Immagine 18" descr="\documentclass{article}&#10;\usepackage{amsmath}&#10;\usepackage{xcolor}&#10;\pagestyle{empty}&#10;\begin{document}&#10;&#10;$F_k$&#10;&#10;&#10;\end{document}" title="IguanaTex Bitmap Display">
            <a:extLst>
              <a:ext uri="{FF2B5EF4-FFF2-40B4-BE49-F238E27FC236}">
                <a16:creationId xmlns:a16="http://schemas.microsoft.com/office/drawing/2014/main" id="{B03A7636-D27F-C263-1607-9509BF3836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42" y="1558450"/>
            <a:ext cx="350225" cy="291434"/>
          </a:xfrm>
          <a:prstGeom prst="rect">
            <a:avLst/>
          </a:prstGeom>
        </p:spPr>
      </p:pic>
      <p:pic>
        <p:nvPicPr>
          <p:cNvPr id="22" name="Immagine 21" descr="\documentclass{article}&#10;\usepackage{amsmath}&#10;\usepackage{xcolor}&#10;\pagestyle{empty}&#10;\begin{document}&#10;&#10;$S_{k k^\prime}$&#10;&#10;&#10;\end{document}" title="IguanaTex Bitmap Display">
            <a:extLst>
              <a:ext uri="{FF2B5EF4-FFF2-40B4-BE49-F238E27FC236}">
                <a16:creationId xmlns:a16="http://schemas.microsoft.com/office/drawing/2014/main" id="{5C607D98-8606-C1A7-2BA3-481E12BC1B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24" y="1557491"/>
            <a:ext cx="554485" cy="292393"/>
          </a:xfrm>
          <a:prstGeom prst="rect">
            <a:avLst/>
          </a:prstGeom>
        </p:spPr>
      </p:pic>
      <p:sp>
        <p:nvSpPr>
          <p:cNvPr id="23" name="Segnaposto contenuto 6">
            <a:extLst>
              <a:ext uri="{FF2B5EF4-FFF2-40B4-BE49-F238E27FC236}">
                <a16:creationId xmlns:a16="http://schemas.microsoft.com/office/drawing/2014/main" id="{9FF21A0A-3660-8976-2DD4-F4399B90F264}"/>
              </a:ext>
            </a:extLst>
          </p:cNvPr>
          <p:cNvSpPr txBox="1">
            <a:spLocks/>
          </p:cNvSpPr>
          <p:nvPr/>
        </p:nvSpPr>
        <p:spPr>
          <a:xfrm>
            <a:off x="838199" y="1465012"/>
            <a:ext cx="10670005" cy="493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p-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succeeds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when </a:t>
            </a:r>
            <a:r>
              <a:rPr lang="en-US" sz="2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fails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since we don’t need       and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AAE856-E114-79F8-FCF7-22E407C4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75</a:t>
            </a:fld>
            <a:endParaRPr lang="en-US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3F5DFF58-92C6-5ADE-EAF9-7FA2679C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697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Variational Monte Carlo</a:t>
            </a:r>
          </a:p>
        </p:txBody>
      </p:sp>
      <p:sp>
        <p:nvSpPr>
          <p:cNvPr id="18" name="Segnaposto contenuto 2 2">
            <a:extLst>
              <a:ext uri="{FF2B5EF4-FFF2-40B4-BE49-F238E27FC236}">
                <a16:creationId xmlns:a16="http://schemas.microsoft.com/office/drawing/2014/main" id="{FF8BCD54-CB9A-CE93-7A7C-1F9EF2E28114}"/>
              </a:ext>
            </a:extLst>
          </p:cNvPr>
          <p:cNvSpPr txBox="1">
            <a:spLocks/>
          </p:cNvSpPr>
          <p:nvPr/>
        </p:nvSpPr>
        <p:spPr>
          <a:xfrm>
            <a:off x="4868277" y="1140546"/>
            <a:ext cx="2455447" cy="685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ingredients: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A979D0-F016-68D2-32A0-8D7B956E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76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1C0148F-11B1-E752-E067-1D50621C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8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Variational Monte Carlo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Variational ansatz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magine 7" descr="\documentclass{article}&#10;\usepackage{amsmath}&#10;\usepackage{physics}&#10;\pagestyle{empty}&#10;\begin{document}&#10;&#10;&#10;$    \ket{\Psi} \approx \ket{\Psi_{\theta}} = \sum_{\sigma} \Psi_{\theta}(\sigma) \ket{\sigma}&#10;$&#10;&#10;\end{document}" title="IguanaTex Bitmap Display">
            <a:extLst>
              <a:ext uri="{FF2B5EF4-FFF2-40B4-BE49-F238E27FC236}">
                <a16:creationId xmlns:a16="http://schemas.microsoft.com/office/drawing/2014/main" id="{8906AD77-2F40-5E97-EF18-0EE5B4A443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60" y="2910073"/>
            <a:ext cx="4104533" cy="374613"/>
          </a:xfrm>
          <a:prstGeom prst="rect">
            <a:avLst/>
          </a:prstGeom>
        </p:spPr>
      </p:pic>
      <p:sp>
        <p:nvSpPr>
          <p:cNvPr id="9" name="Segnaposto contenuto 2 1">
            <a:extLst>
              <a:ext uri="{FF2B5EF4-FFF2-40B4-BE49-F238E27FC236}">
                <a16:creationId xmlns:a16="http://schemas.microsoft.com/office/drawing/2014/main" id="{6221E1D1-E258-073F-A7AB-645F411E6EBF}"/>
              </a:ext>
            </a:extLst>
          </p:cNvPr>
          <p:cNvSpPr txBox="1">
            <a:spLocks/>
          </p:cNvSpPr>
          <p:nvPr/>
        </p:nvSpPr>
        <p:spPr>
          <a:xfrm>
            <a:off x="683794" y="4116432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Segnaposto contenuto 2 2">
            <a:extLst>
              <a:ext uri="{FF2B5EF4-FFF2-40B4-BE49-F238E27FC236}">
                <a16:creationId xmlns:a16="http://schemas.microsoft.com/office/drawing/2014/main" id="{FF8BCD54-CB9A-CE93-7A7C-1F9EF2E28114}"/>
              </a:ext>
            </a:extLst>
          </p:cNvPr>
          <p:cNvSpPr txBox="1">
            <a:spLocks/>
          </p:cNvSpPr>
          <p:nvPr/>
        </p:nvSpPr>
        <p:spPr>
          <a:xfrm>
            <a:off x="4868277" y="1140546"/>
            <a:ext cx="2455447" cy="685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ingredients: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29F06DB5-06B7-2A09-42E6-706EC49CBD8B}"/>
              </a:ext>
            </a:extLst>
          </p:cNvPr>
          <p:cNvGrpSpPr/>
          <p:nvPr/>
        </p:nvGrpSpPr>
        <p:grpSpPr>
          <a:xfrm>
            <a:off x="1777464" y="3660548"/>
            <a:ext cx="3090813" cy="2991742"/>
            <a:chOff x="1777464" y="3758867"/>
            <a:chExt cx="3090813" cy="2991742"/>
          </a:xfrm>
        </p:grpSpPr>
        <p:pic>
          <p:nvPicPr>
            <p:cNvPr id="16" name="Immagine 15" descr="Immagine che contiene fiore, arte&#10;&#10;Descrizione generata automaticamente">
              <a:extLst>
                <a:ext uri="{FF2B5EF4-FFF2-40B4-BE49-F238E27FC236}">
                  <a16:creationId xmlns:a16="http://schemas.microsoft.com/office/drawing/2014/main" id="{067D25FB-B074-6E72-2ABC-5122C70E6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24" y="3758867"/>
              <a:ext cx="2856353" cy="2778605"/>
            </a:xfrm>
            <a:prstGeom prst="rect">
              <a:avLst/>
            </a:prstGeom>
          </p:spPr>
        </p:pic>
        <p:pic>
          <p:nvPicPr>
            <p:cNvPr id="19" name="Immagine 18" descr="\documentclass{article}&#10;\usepackage{amsmath}&#10;\pagestyle{empty}&#10;\begin{document}&#10;&#10;$\Psi_{\theta}(\sigma)$&#10;&#10;&#10;\end{document}" title="IguanaTex Bitmap Display">
              <a:extLst>
                <a:ext uri="{FF2B5EF4-FFF2-40B4-BE49-F238E27FC236}">
                  <a16:creationId xmlns:a16="http://schemas.microsoft.com/office/drawing/2014/main" id="{86B05325-0F78-B06A-6520-3C51D925BEA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579" y="6497657"/>
              <a:ext cx="621714" cy="252952"/>
            </a:xfrm>
            <a:prstGeom prst="rect">
              <a:avLst/>
            </a:prstGeom>
          </p:spPr>
        </p:pic>
        <p:pic>
          <p:nvPicPr>
            <p:cNvPr id="21" name="Immagine 20" descr="\documentclass{article}&#10;\usepackage{amsmath}&#10;\pagestyle{empty}&#10;\begin{document}&#10;&#10;&#10;$\theta$&#10;&#10;\end{document}" title="IguanaTex Bitmap Display">
              <a:extLst>
                <a:ext uri="{FF2B5EF4-FFF2-40B4-BE49-F238E27FC236}">
                  <a16:creationId xmlns:a16="http://schemas.microsoft.com/office/drawing/2014/main" id="{579AB316-F025-B69A-26DC-993517A9837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64" y="5104758"/>
              <a:ext cx="104838" cy="181029"/>
            </a:xfrm>
            <a:prstGeom prst="rect">
              <a:avLst/>
            </a:prstGeom>
          </p:spPr>
        </p:pic>
        <p:pic>
          <p:nvPicPr>
            <p:cNvPr id="24" name="Immagine 23" descr="\documentclass{article}&#10;\usepackage{amsmath}&#10;\pagestyle{empty}&#10;\begin{document}&#10;&#10;&#10;$\sigma$&#10;&#10;\end{document}" title="IguanaTex Bitmap Display">
              <a:extLst>
                <a:ext uri="{FF2B5EF4-FFF2-40B4-BE49-F238E27FC236}">
                  <a16:creationId xmlns:a16="http://schemas.microsoft.com/office/drawing/2014/main" id="{C7C795C2-45E1-A27A-A7D8-45E1B5E7F90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987" y="4116432"/>
              <a:ext cx="134705" cy="112152"/>
            </a:xfrm>
            <a:prstGeom prst="rect">
              <a:avLst/>
            </a:prstGeom>
          </p:spPr>
        </p:pic>
      </p:grp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FB13C2-8AF4-8B58-C8B3-4FF06D6A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77</a:t>
            </a:fld>
            <a:endParaRPr lang="en-US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5B72FA7-24CB-B444-938F-4F94BA73B896}"/>
              </a:ext>
            </a:extLst>
          </p:cNvPr>
          <p:cNvSpPr txBox="1">
            <a:spLocks/>
          </p:cNvSpPr>
          <p:nvPr/>
        </p:nvSpPr>
        <p:spPr>
          <a:xfrm>
            <a:off x="1684346" y="6312608"/>
            <a:ext cx="5181600" cy="538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© </a:t>
            </a:r>
            <a:r>
              <a:rPr lang="en-US" sz="15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F. </a:t>
            </a:r>
            <a:r>
              <a:rPr lang="en-US" sz="1500" i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Vicentini</a:t>
            </a:r>
            <a:endParaRPr lang="en-US" sz="15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941AAC8F-E5F1-2A44-CCF5-E6B2DEF6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287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Variational Monte Carlo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Variational ansatz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6743172-6AC1-983E-8350-BFFB1F41D8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Stochastic sampling</a:t>
            </a:r>
            <a:endParaRPr lang="en-US" dirty="0"/>
          </a:p>
        </p:txBody>
      </p:sp>
      <p:pic>
        <p:nvPicPr>
          <p:cNvPr id="8" name="Immagine 7" descr="\documentclass{article}&#10;\usepackage{amsmath}&#10;\usepackage{physics}&#10;\pagestyle{empty}&#10;\begin{document}&#10;&#10;&#10;$    \ket{\Psi} \approx \ket{\Psi_{\theta}} = \sum_{\sigma} \Psi_{\theta}(\sigma) \ket{\sigma}&#10;$&#10;&#10;\end{document}" title="IguanaTex Bitmap Display">
            <a:extLst>
              <a:ext uri="{FF2B5EF4-FFF2-40B4-BE49-F238E27FC236}">
                <a16:creationId xmlns:a16="http://schemas.microsoft.com/office/drawing/2014/main" id="{8906AD77-2F40-5E97-EF18-0EE5B4A443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60" y="2910073"/>
            <a:ext cx="4104533" cy="374613"/>
          </a:xfrm>
          <a:prstGeom prst="rect">
            <a:avLst/>
          </a:prstGeom>
        </p:spPr>
      </p:pic>
      <p:sp>
        <p:nvSpPr>
          <p:cNvPr id="9" name="Segnaposto contenuto 2 1">
            <a:extLst>
              <a:ext uri="{FF2B5EF4-FFF2-40B4-BE49-F238E27FC236}">
                <a16:creationId xmlns:a16="http://schemas.microsoft.com/office/drawing/2014/main" id="{6221E1D1-E258-073F-A7AB-645F411E6EBF}"/>
              </a:ext>
            </a:extLst>
          </p:cNvPr>
          <p:cNvSpPr txBox="1">
            <a:spLocks/>
          </p:cNvSpPr>
          <p:nvPr/>
        </p:nvSpPr>
        <p:spPr>
          <a:xfrm>
            <a:off x="683794" y="4116432"/>
            <a:ext cx="10515600" cy="8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Immagine 10" descr="\documentclass{article}&#10;\usepackage{amsmath}&#10;\usepackage{physics}&#10;\usepackage{amsfonts}&#10;\pagestyle{empty}&#10;\begin{document}&#10;&#10;&#10;$  \dfrac{\bra{\Psi_{\theta}} \mathcal{A} \ket{\Psi_{\theta}}}{\bra{\Psi_{\theta}} \ket{\Psi_{\theta}}} = \mathbb{E}_{\Pi}[A_{\text{loc}}(\sigma)] $&#10;&#10;\end{document}" title="IguanaTex Bitmap Display">
            <a:extLst>
              <a:ext uri="{FF2B5EF4-FFF2-40B4-BE49-F238E27FC236}">
                <a16:creationId xmlns:a16="http://schemas.microsoft.com/office/drawing/2014/main" id="{0BC1D533-C65F-EC62-2BD0-DA28147D9A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25" y="2755283"/>
            <a:ext cx="4002133" cy="837121"/>
          </a:xfrm>
          <a:prstGeom prst="rect">
            <a:avLst/>
          </a:prstGeom>
        </p:spPr>
      </p:pic>
      <p:sp>
        <p:nvSpPr>
          <p:cNvPr id="18" name="Segnaposto contenuto 2 2">
            <a:extLst>
              <a:ext uri="{FF2B5EF4-FFF2-40B4-BE49-F238E27FC236}">
                <a16:creationId xmlns:a16="http://schemas.microsoft.com/office/drawing/2014/main" id="{FF8BCD54-CB9A-CE93-7A7C-1F9EF2E28114}"/>
              </a:ext>
            </a:extLst>
          </p:cNvPr>
          <p:cNvSpPr txBox="1">
            <a:spLocks/>
          </p:cNvSpPr>
          <p:nvPr/>
        </p:nvSpPr>
        <p:spPr>
          <a:xfrm>
            <a:off x="4868277" y="1140546"/>
            <a:ext cx="2455447" cy="685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ingredients: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BA103CF-FBBA-1D52-6FD0-98F73DBDED37}"/>
              </a:ext>
            </a:extLst>
          </p:cNvPr>
          <p:cNvGrpSpPr/>
          <p:nvPr/>
        </p:nvGrpSpPr>
        <p:grpSpPr>
          <a:xfrm>
            <a:off x="1684346" y="3660548"/>
            <a:ext cx="5181600" cy="3191019"/>
            <a:chOff x="1684346" y="3395076"/>
            <a:chExt cx="5181600" cy="3191019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29F06DB5-06B7-2A09-42E6-706EC49CBD8B}"/>
                </a:ext>
              </a:extLst>
            </p:cNvPr>
            <p:cNvGrpSpPr/>
            <p:nvPr/>
          </p:nvGrpSpPr>
          <p:grpSpPr>
            <a:xfrm>
              <a:off x="1777464" y="3395076"/>
              <a:ext cx="3090813" cy="2991742"/>
              <a:chOff x="1777464" y="3758867"/>
              <a:chExt cx="3090813" cy="2991742"/>
            </a:xfrm>
          </p:grpSpPr>
          <p:pic>
            <p:nvPicPr>
              <p:cNvPr id="16" name="Immagine 15" descr="Immagine che contiene fiore, arte&#10;&#10;Descrizione generata automaticamente">
                <a:extLst>
                  <a:ext uri="{FF2B5EF4-FFF2-40B4-BE49-F238E27FC236}">
                    <a16:creationId xmlns:a16="http://schemas.microsoft.com/office/drawing/2014/main" id="{067D25FB-B074-6E72-2ABC-5122C70E6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1924" y="3758867"/>
                <a:ext cx="2856353" cy="2778605"/>
              </a:xfrm>
              <a:prstGeom prst="rect">
                <a:avLst/>
              </a:prstGeom>
            </p:spPr>
          </p:pic>
          <p:pic>
            <p:nvPicPr>
              <p:cNvPr id="19" name="Immagine 18" descr="\documentclass{article}&#10;\usepackage{amsmath}&#10;\pagestyle{empty}&#10;\begin{document}&#10;&#10;$\Psi_{\theta}(\sigma)$&#10;&#10;&#10;\end{document}" title="IguanaTex Bitmap Display">
                <a:extLst>
                  <a:ext uri="{FF2B5EF4-FFF2-40B4-BE49-F238E27FC236}">
                    <a16:creationId xmlns:a16="http://schemas.microsoft.com/office/drawing/2014/main" id="{86B05325-0F78-B06A-6520-3C51D925BEA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8579" y="6497657"/>
                <a:ext cx="621714" cy="252952"/>
              </a:xfrm>
              <a:prstGeom prst="rect">
                <a:avLst/>
              </a:prstGeom>
            </p:spPr>
          </p:pic>
          <p:pic>
            <p:nvPicPr>
              <p:cNvPr id="21" name="Immagine 20" descr="\documentclass{article}&#10;\usepackage{amsmath}&#10;\pagestyle{empty}&#10;\begin{document}&#10;&#10;&#10;$\theta$&#10;&#10;\end{document}" title="IguanaTex Bitmap Display">
                <a:extLst>
                  <a:ext uri="{FF2B5EF4-FFF2-40B4-BE49-F238E27FC236}">
                    <a16:creationId xmlns:a16="http://schemas.microsoft.com/office/drawing/2014/main" id="{579AB316-F025-B69A-26DC-993517A983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7464" y="5104758"/>
                <a:ext cx="104838" cy="181029"/>
              </a:xfrm>
              <a:prstGeom prst="rect">
                <a:avLst/>
              </a:prstGeom>
            </p:spPr>
          </p:pic>
          <p:pic>
            <p:nvPicPr>
              <p:cNvPr id="24" name="Immagine 23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C7C795C2-45E1-A27A-A7D8-45E1B5E7F90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987" y="4116432"/>
                <a:ext cx="134705" cy="112152"/>
              </a:xfrm>
              <a:prstGeom prst="rect">
                <a:avLst/>
              </a:prstGeom>
            </p:spPr>
          </p:pic>
        </p:grpSp>
        <p:sp>
          <p:nvSpPr>
            <p:cNvPr id="26" name="Segnaposto contenuto 2">
              <a:extLst>
                <a:ext uri="{FF2B5EF4-FFF2-40B4-BE49-F238E27FC236}">
                  <a16:creationId xmlns:a16="http://schemas.microsoft.com/office/drawing/2014/main" id="{AF9A8401-1CAE-5462-4A12-9F862BDE8E44}"/>
                </a:ext>
              </a:extLst>
            </p:cNvPr>
            <p:cNvSpPr txBox="1">
              <a:spLocks/>
            </p:cNvSpPr>
            <p:nvPr/>
          </p:nvSpPr>
          <p:spPr>
            <a:xfrm>
              <a:off x="1684346" y="6047136"/>
              <a:ext cx="5181600" cy="5389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15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© </a:t>
              </a:r>
              <a:r>
                <a:rPr lang="en-US" sz="1500" i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F. </a:t>
              </a:r>
              <a:r>
                <a:rPr lang="en-US" sz="1500" i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Vicentini</a:t>
              </a:r>
              <a:endParaRPr lang="en-US" sz="1500" i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29" name="Immagine 28">
            <a:extLst>
              <a:ext uri="{FF2B5EF4-FFF2-40B4-BE49-F238E27FC236}">
                <a16:creationId xmlns:a16="http://schemas.microsoft.com/office/drawing/2014/main" id="{CACB98D4-754C-2FAA-6A70-F54D599CD8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46" y="3680725"/>
            <a:ext cx="3708521" cy="2767484"/>
          </a:xfrm>
          <a:prstGeom prst="rect">
            <a:avLst/>
          </a:prstGeom>
        </p:spPr>
      </p:pic>
      <p:pic>
        <p:nvPicPr>
          <p:cNvPr id="31" name="Immagine 30" descr="\documentclass{article}&#10;\usepackage{amsmath}&#10;\pagestyle{empty}&#10;\begin{document}&#10;&#10;$A_{\text{loc}}(\sigma)$&#10;&#10;&#10;\end{document}" title="IguanaTex Bitmap Display">
            <a:extLst>
              <a:ext uri="{FF2B5EF4-FFF2-40B4-BE49-F238E27FC236}">
                <a16:creationId xmlns:a16="http://schemas.microsoft.com/office/drawing/2014/main" id="{E77C585A-7CDC-40BA-BA47-F35AAE556A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965" y="6303164"/>
            <a:ext cx="772267" cy="252952"/>
          </a:xfrm>
          <a:prstGeom prst="rect">
            <a:avLst/>
          </a:prstGeom>
        </p:spPr>
      </p:pic>
      <p:pic>
        <p:nvPicPr>
          <p:cNvPr id="33" name="Immagine 32" descr="\documentclass{article}&#10;\usepackage{amsmath}&#10;\pagestyle{empty}&#10;\begin{document}&#10;&#10;&#10;$\Pi(\sigma)$&#10;&#10;\end{document}" title="IguanaTex Bitmap Display">
            <a:extLst>
              <a:ext uri="{FF2B5EF4-FFF2-40B4-BE49-F238E27FC236}">
                <a16:creationId xmlns:a16="http://schemas.microsoft.com/office/drawing/2014/main" id="{E399917C-D33D-9452-21A9-18EB4D2BD7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40" y="4811515"/>
            <a:ext cx="506514" cy="252952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0BF153-FEC2-E433-A973-4FDCD9F0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78</a:t>
            </a:fld>
            <a:endParaRPr lang="en-US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DBFCBC01-C149-AAA9-5C66-6E4C1A00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91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Analytical calculation for SNR</a:t>
            </a:r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of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peaked states 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8B465E9-DC90-3E91-93D2-06120A6CF71D}"/>
              </a:ext>
            </a:extLst>
          </p:cNvPr>
          <p:cNvGrpSpPr/>
          <p:nvPr/>
        </p:nvGrpSpPr>
        <p:grpSpPr>
          <a:xfrm>
            <a:off x="2895919" y="1851389"/>
            <a:ext cx="6400162" cy="2890080"/>
            <a:chOff x="2995078" y="1851389"/>
            <a:chExt cx="6400162" cy="2890080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2340563B-BF7B-A612-4754-13ABA8A51698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5" name="Immagine 4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DCC9FDA1-28E1-A3BD-D449-4657A1EC21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6" name="Immagine 5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B4211E81-49B2-F50F-F707-A3D08EB23E3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AA7B17CB-5C13-B3D6-7B21-6A8E352620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Immagine 20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7885502C-1207-7D60-AB71-409A5A18BA1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11" name="Immagine 10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D7EB66E6-44AA-3120-2B80-E0BC63D0E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6E698455-6C6B-4C9C-979E-FA62EA2E153A}"/>
                </a:ext>
              </a:extLst>
            </p:cNvPr>
            <p:cNvCxnSpPr>
              <a:cxnSpLocks/>
            </p:cNvCxnSpPr>
            <p:nvPr/>
          </p:nvCxnSpPr>
          <p:spPr>
            <a:xfrm>
              <a:off x="7834212" y="4223257"/>
              <a:ext cx="4361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9DF2E390-F299-E3F3-B3B6-3131DF0D0DF5}"/>
              </a:ext>
            </a:extLst>
          </p:cNvPr>
          <p:cNvSpPr txBox="1">
            <a:spLocks/>
          </p:cNvSpPr>
          <p:nvPr/>
        </p:nvSpPr>
        <p:spPr>
          <a:xfrm>
            <a:off x="990599" y="1449772"/>
            <a:ext cx="10670005" cy="529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42E5342-27CE-83F3-4D04-09B026C9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79</a:t>
            </a:fld>
            <a:endParaRPr lang="en-US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0B7B58AB-91A3-C455-649C-466E378F8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752"/>
            <a:ext cx="10515600" cy="838662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time-dependent Variational Monte Carlo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26222"/>
            <a:ext cx="10515600" cy="41208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Minimize the </a:t>
            </a:r>
            <a:r>
              <a:rPr lang="en-US" sz="26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Fubini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-Study</a:t>
            </a:r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distance                                            : </a:t>
            </a:r>
          </a:p>
        </p:txBody>
      </p:sp>
      <p:pic>
        <p:nvPicPr>
          <p:cNvPr id="5" name="Immagine 4" descr="\documentclass{article}&#10;\usepackage{amsmath}&#10;\pagestyle{empty}&#10;\begin{document}&#10;&#10;$\mathcal{D}_{FS}(e^{-i \delta t \mathcal{H}} |\Psi_{\theta}\rangle, | \Psi_{\theta + \delta t\dot{\theta}}\rangle)$&#10;&#10;&#10;\end{document}" title="IguanaTex Bitmap Display">
            <a:extLst>
              <a:ext uri="{FF2B5EF4-FFF2-40B4-BE49-F238E27FC236}">
                <a16:creationId xmlns:a16="http://schemas.microsoft.com/office/drawing/2014/main" id="{039059AF-7EF8-C968-274F-AFDF85D59C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28" y="3126563"/>
            <a:ext cx="3736076" cy="413623"/>
          </a:xfrm>
          <a:prstGeom prst="rect">
            <a:avLst/>
          </a:prstGeom>
        </p:spPr>
      </p:pic>
      <p:pic>
        <p:nvPicPr>
          <p:cNvPr id="12" name="Immagine 11" descr="\documentclass{article}&#10;\usepackage{amsmath}&#10;\pagestyle{empty}&#10;\begin{document}&#10;&#10;&#10;$ \sum_{k'} S_{k k'} \dot{\theta}_{k'} = -i F_k$&#10;&#10;\end{document}" title="IguanaTex Bitmap Display">
            <a:extLst>
              <a:ext uri="{FF2B5EF4-FFF2-40B4-BE49-F238E27FC236}">
                <a16:creationId xmlns:a16="http://schemas.microsoft.com/office/drawing/2014/main" id="{242A6FDC-4A0A-1DD1-5FDC-27384C7166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52" y="4007695"/>
            <a:ext cx="3506913" cy="512672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385A8B3-42E1-249A-0390-661D6CEB34C1}"/>
              </a:ext>
            </a:extLst>
          </p:cNvPr>
          <p:cNvSpPr txBox="1"/>
          <p:nvPr/>
        </p:nvSpPr>
        <p:spPr>
          <a:xfrm>
            <a:off x="571220" y="6331415"/>
            <a:ext cx="4370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Carleo, Becca et al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., Scientific Reports 2, 243 (2012)]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6C710D-0DD4-494D-A389-27F9779321BC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9C5BBBA7-2054-85E4-27A5-0FF340452448}"/>
              </a:ext>
            </a:extLst>
          </p:cNvPr>
          <p:cNvSpPr txBox="1">
            <a:spLocks/>
          </p:cNvSpPr>
          <p:nvPr/>
        </p:nvSpPr>
        <p:spPr>
          <a:xfrm>
            <a:off x="838200" y="301884"/>
            <a:ext cx="10515600" cy="83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VMC for dynamics: </a:t>
            </a:r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1805B27-FC93-242E-C954-7EB4A08BDE1D}"/>
              </a:ext>
            </a:extLst>
          </p:cNvPr>
          <p:cNvGrpSpPr/>
          <p:nvPr/>
        </p:nvGrpSpPr>
        <p:grpSpPr>
          <a:xfrm>
            <a:off x="4257040" y="1456977"/>
            <a:ext cx="3677920" cy="1187847"/>
            <a:chOff x="4267200" y="1456977"/>
            <a:chExt cx="3677920" cy="1187847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12A0F968-8825-449D-4C85-76664E8EE9B5}"/>
                </a:ext>
              </a:extLst>
            </p:cNvPr>
            <p:cNvSpPr/>
            <p:nvPr/>
          </p:nvSpPr>
          <p:spPr>
            <a:xfrm>
              <a:off x="4267200" y="1456977"/>
              <a:ext cx="3677920" cy="11878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Immagine 16" descr="\documentclass{article}&#10;\usepackage{amsmath}&#10;\usepackage{amsfonts}&#10;\usepackage{physics}&#10;\pagestyle{empty}&#10;\begin{document}&#10;&#10;&#10;$\dfrac{d }{d t} \ket{\Psi_\theta} = - i \mathcal{H} \ket{\Psi_\theta}$&#10;&#10;\end{document}" title="IguanaTex Bitmap Display">
              <a:extLst>
                <a:ext uri="{FF2B5EF4-FFF2-40B4-BE49-F238E27FC236}">
                  <a16:creationId xmlns:a16="http://schemas.microsoft.com/office/drawing/2014/main" id="{6D9CFA3B-546D-8BF6-82B1-4464A30C7B0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201" y="1670403"/>
              <a:ext cx="3059918" cy="760994"/>
            </a:xfrm>
            <a:prstGeom prst="rect">
              <a:avLst/>
            </a:prstGeom>
          </p:spPr>
        </p:pic>
      </p:grpSp>
      <p:pic>
        <p:nvPicPr>
          <p:cNvPr id="20" name="Immagine 19" descr="\documentclass{article}&#10;\usepackage{amsmath}&#10;\usepackage{amsfonts}&#10;\usepackage{physics}&#10;\pagestyle{empty}&#10;\begin{document}&#10;&#10;&#10;$S_{k k'}^{\text{MC}} =\mathbb{E}_{\Pi} [O^*_k(\sigma) O_{k^\prime}(\sigma)] - \mathbb{E}_{\Pi} [O^*_k(\sigma)] \mathbb{E}_{\Pi}[O_{k^\prime}(\sigma)]$&#10;&#10;\end{document}" title="IguanaTex Bitmap Display">
            <a:extLst>
              <a:ext uri="{FF2B5EF4-FFF2-40B4-BE49-F238E27FC236}">
                <a16:creationId xmlns:a16="http://schemas.microsoft.com/office/drawing/2014/main" id="{1FC06C28-29ED-1D4D-D306-E90F3FFEA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10" y="5291570"/>
            <a:ext cx="7669929" cy="416606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CE1EE74-53F4-66C7-C7EA-5C335192D8BF}"/>
              </a:ext>
            </a:extLst>
          </p:cNvPr>
          <p:cNvSpPr/>
          <p:nvPr/>
        </p:nvSpPr>
        <p:spPr>
          <a:xfrm>
            <a:off x="3491984" y="3795252"/>
            <a:ext cx="3811849" cy="900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1AF391C-7B27-6D7B-F2B7-4CD59E4137C8}"/>
              </a:ext>
            </a:extLst>
          </p:cNvPr>
          <p:cNvCxnSpPr>
            <a:cxnSpLocks/>
          </p:cNvCxnSpPr>
          <p:nvPr/>
        </p:nvCxnSpPr>
        <p:spPr>
          <a:xfrm>
            <a:off x="4697352" y="4540031"/>
            <a:ext cx="0" cy="688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19FA4204-D0A0-F113-936F-6F0CAF9E1D84}"/>
              </a:ext>
            </a:extLst>
          </p:cNvPr>
          <p:cNvSpPr txBox="1">
            <a:spLocks/>
          </p:cNvSpPr>
          <p:nvPr/>
        </p:nvSpPr>
        <p:spPr>
          <a:xfrm>
            <a:off x="1113467" y="4496598"/>
            <a:ext cx="1229773" cy="78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0180C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QGT</a:t>
            </a:r>
          </a:p>
        </p:txBody>
      </p:sp>
      <p:pic>
        <p:nvPicPr>
          <p:cNvPr id="25" name="Immagine 24" descr="Immagine che contiene orologio, cerchio, linea, Carattere&#10;&#10;Descrizione generata automaticamente">
            <a:extLst>
              <a:ext uri="{FF2B5EF4-FFF2-40B4-BE49-F238E27FC236}">
                <a16:creationId xmlns:a16="http://schemas.microsoft.com/office/drawing/2014/main" id="{D7467F46-6832-CD3B-DC0A-5600D9D93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83" y="3802044"/>
            <a:ext cx="2862099" cy="2852536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DD6BBFB-C3E8-278E-76C9-798C3583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15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Analytical calculation for SNR</a:t>
            </a:r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of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peaked states </a:t>
            </a:r>
          </a:p>
        </p:txBody>
      </p:sp>
      <p:pic>
        <p:nvPicPr>
          <p:cNvPr id="15" name="Immagine 14" descr="\documentclass{article}&#10;\usepackage{amsmath}&#10;\usepackage{amsfonts}&#10;\usepackage{physics}&#10;\pagestyle{empty}&#10;\begin{document}&#10;&#10;&#10;$\text{SNR}_{\Pi}[F_k^{\text{MC}}] \propto \sqrt{\varepsilon}$&#10;&#10;\end{document}" title="IguanaTex Bitmap Display">
            <a:extLst>
              <a:ext uri="{FF2B5EF4-FFF2-40B4-BE49-F238E27FC236}">
                <a16:creationId xmlns:a16="http://schemas.microsoft.com/office/drawing/2014/main" id="{C38358CD-F9E0-BD9B-AE02-351C29D2C0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79" y="5091372"/>
            <a:ext cx="2455502" cy="354195"/>
          </a:xfrm>
          <a:prstGeom prst="rect">
            <a:avLst/>
          </a:prstGeom>
        </p:spPr>
      </p:pic>
      <p:pic>
        <p:nvPicPr>
          <p:cNvPr id="13" name="Immagine 12" descr="\documentclass{article}&#10;\usepackage{amsmath}&#10;\usepackage{amsfonts}&#10;\usepackage{physics}&#10;\pagestyle{empty}&#10;\begin{document}&#10;&#10;&#10;$\text{SNR}_{\Pi}[S_{k k^\prime}^{\text{MC}}] \propto \sqrt{\varepsilon}$&#10;&#10;\end{document}" title="IguanaTex Bitmap Display">
            <a:extLst>
              <a:ext uri="{FF2B5EF4-FFF2-40B4-BE49-F238E27FC236}">
                <a16:creationId xmlns:a16="http://schemas.microsoft.com/office/drawing/2014/main" id="{A1A6BD50-482C-954C-B644-C9E441F4C4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21" y="5106369"/>
            <a:ext cx="2421201" cy="354195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E8B465E9-DC90-3E91-93D2-06120A6CF71D}"/>
              </a:ext>
            </a:extLst>
          </p:cNvPr>
          <p:cNvGrpSpPr/>
          <p:nvPr/>
        </p:nvGrpSpPr>
        <p:grpSpPr>
          <a:xfrm>
            <a:off x="2895919" y="1851389"/>
            <a:ext cx="6400162" cy="2890080"/>
            <a:chOff x="2995078" y="1851389"/>
            <a:chExt cx="6400162" cy="2890080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2340563B-BF7B-A612-4754-13ABA8A51698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5" name="Immagine 4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DCC9FDA1-28E1-A3BD-D449-4657A1EC21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6" name="Immagine 5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B4211E81-49B2-F50F-F707-A3D08EB23E3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AA7B17CB-5C13-B3D6-7B21-6A8E352620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Immagine 20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7885502C-1207-7D60-AB71-409A5A18BA1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11" name="Immagine 10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D7EB66E6-44AA-3120-2B80-E0BC63D0E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6E698455-6C6B-4C9C-979E-FA62EA2E153A}"/>
                </a:ext>
              </a:extLst>
            </p:cNvPr>
            <p:cNvCxnSpPr>
              <a:cxnSpLocks/>
            </p:cNvCxnSpPr>
            <p:nvPr/>
          </p:nvCxnSpPr>
          <p:spPr>
            <a:xfrm>
              <a:off x="7834212" y="4223257"/>
              <a:ext cx="4361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9DF2E390-F299-E3F3-B3B6-3131DF0D0DF5}"/>
              </a:ext>
            </a:extLst>
          </p:cNvPr>
          <p:cNvSpPr txBox="1">
            <a:spLocks/>
          </p:cNvSpPr>
          <p:nvPr/>
        </p:nvSpPr>
        <p:spPr>
          <a:xfrm>
            <a:off x="990599" y="1449772"/>
            <a:ext cx="10670005" cy="529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29AB966-370E-148A-6E7E-D7796F73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80</a:t>
            </a:fld>
            <a:endParaRPr lang="en-US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A250B3B4-5817-FCA5-13EA-CFBEC0FF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972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Analytical calculation for SNR</a:t>
            </a:r>
          </a:p>
        </p:txBody>
      </p:sp>
      <p:sp>
        <p:nvSpPr>
          <p:cNvPr id="37" name="Segnaposto contenuto 6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97372"/>
            <a:ext cx="10670005" cy="5299587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of </a:t>
            </a: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peaked states </a:t>
            </a:r>
          </a:p>
        </p:txBody>
      </p:sp>
      <p:pic>
        <p:nvPicPr>
          <p:cNvPr id="15" name="Immagine 14" descr="\documentclass{article}&#10;\usepackage{amsmath}&#10;\usepackage{amsfonts}&#10;\usepackage{physics}&#10;\pagestyle{empty}&#10;\begin{document}&#10;&#10;&#10;$\text{SNR}_{\Pi}[F_k^{\text{MC}}] \propto \sqrt{\varepsilon}$&#10;&#10;\end{document}" title="IguanaTex Bitmap Display">
            <a:extLst>
              <a:ext uri="{FF2B5EF4-FFF2-40B4-BE49-F238E27FC236}">
                <a16:creationId xmlns:a16="http://schemas.microsoft.com/office/drawing/2014/main" id="{C38358CD-F9E0-BD9B-AE02-351C29D2C0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79" y="5091372"/>
            <a:ext cx="2455502" cy="354195"/>
          </a:xfrm>
          <a:prstGeom prst="rect">
            <a:avLst/>
          </a:prstGeom>
        </p:spPr>
      </p:pic>
      <p:pic>
        <p:nvPicPr>
          <p:cNvPr id="13" name="Immagine 12" descr="\documentclass{article}&#10;\usepackage{amsmath}&#10;\usepackage{amsfonts}&#10;\usepackage{physics}&#10;\pagestyle{empty}&#10;\begin{document}&#10;&#10;&#10;$\text{SNR}_{\Pi}[S_{k k^\prime}^{\text{MC}}] \propto \sqrt{\varepsilon}$&#10;&#10;\end{document}" title="IguanaTex Bitmap Display">
            <a:extLst>
              <a:ext uri="{FF2B5EF4-FFF2-40B4-BE49-F238E27FC236}">
                <a16:creationId xmlns:a16="http://schemas.microsoft.com/office/drawing/2014/main" id="{A1A6BD50-482C-954C-B644-C9E441F4C4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21" y="5106369"/>
            <a:ext cx="2421201" cy="354195"/>
          </a:xfrm>
          <a:prstGeom prst="rect">
            <a:avLst/>
          </a:prstGeom>
        </p:spPr>
      </p:pic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74F03A9A-75CE-449B-8C24-53BB1EE00B67}"/>
              </a:ext>
            </a:extLst>
          </p:cNvPr>
          <p:cNvSpPr/>
          <p:nvPr/>
        </p:nvSpPr>
        <p:spPr>
          <a:xfrm rot="5400000">
            <a:off x="5993061" y="2908704"/>
            <a:ext cx="171577" cy="5771943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0577FDA-BA0D-CF35-9262-1DAF79FBB280}"/>
              </a:ext>
            </a:extLst>
          </p:cNvPr>
          <p:cNvGrpSpPr/>
          <p:nvPr/>
        </p:nvGrpSpPr>
        <p:grpSpPr>
          <a:xfrm>
            <a:off x="5227548" y="6027172"/>
            <a:ext cx="1736905" cy="607593"/>
            <a:chOff x="5342321" y="5984970"/>
            <a:chExt cx="1736905" cy="578928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28302A1-44D7-E812-6901-C08EF7D0C339}"/>
                </a:ext>
              </a:extLst>
            </p:cNvPr>
            <p:cNvSpPr/>
            <p:nvPr/>
          </p:nvSpPr>
          <p:spPr>
            <a:xfrm>
              <a:off x="5342321" y="5984970"/>
              <a:ext cx="1736905" cy="57892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Immagine 17" descr="\documentclass{article}&#10;\usepackage{amsmath}&#10;\usepackage{amsfonts}&#10;\usepackage{physics}&#10;\pagestyle{empty}&#10;\begin{document}&#10;&#10;&#10;$N_s \sim 2^N$&#10;&#10;\end{document}" title="IguanaTex Bitmap Display">
              <a:extLst>
                <a:ext uri="{FF2B5EF4-FFF2-40B4-BE49-F238E27FC236}">
                  <a16:creationId xmlns:a16="http://schemas.microsoft.com/office/drawing/2014/main" id="{347BC431-36FB-E09C-F451-8A2DC199178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415" y="6108390"/>
              <a:ext cx="1314717" cy="354194"/>
            </a:xfrm>
            <a:prstGeom prst="round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8B465E9-DC90-3E91-93D2-06120A6CF71D}"/>
              </a:ext>
            </a:extLst>
          </p:cNvPr>
          <p:cNvGrpSpPr/>
          <p:nvPr/>
        </p:nvGrpSpPr>
        <p:grpSpPr>
          <a:xfrm>
            <a:off x="2895919" y="1851389"/>
            <a:ext cx="6400162" cy="2890080"/>
            <a:chOff x="2995078" y="1851389"/>
            <a:chExt cx="6400162" cy="2890080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2340563B-BF7B-A612-4754-13ABA8A51698}"/>
                </a:ext>
              </a:extLst>
            </p:cNvPr>
            <p:cNvGrpSpPr/>
            <p:nvPr/>
          </p:nvGrpSpPr>
          <p:grpSpPr>
            <a:xfrm>
              <a:off x="2995078" y="2980916"/>
              <a:ext cx="6400162" cy="1760553"/>
              <a:chOff x="2995078" y="2813136"/>
              <a:chExt cx="6400162" cy="1760553"/>
            </a:xfrm>
          </p:grpSpPr>
          <p:pic>
            <p:nvPicPr>
              <p:cNvPr id="5" name="Immagine 4" descr="\documentclass{article}&#10;\usepackage{amsmath}&#10;\pagestyle{empty}&#10;\begin{document}&#10;&#10;&#10;$|\Psi_{\varepsilon} (\sigma )|^2$&#10;&#10;\end{document}" title="IguanaTex Bitmap Display">
                <a:extLst>
                  <a:ext uri="{FF2B5EF4-FFF2-40B4-BE49-F238E27FC236}">
                    <a16:creationId xmlns:a16="http://schemas.microsoft.com/office/drawing/2014/main" id="{DCC9FDA1-28E1-A3BD-D449-4657A1EC216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5078" y="2813136"/>
                <a:ext cx="1110921" cy="354195"/>
              </a:xfrm>
              <a:prstGeom prst="rect">
                <a:avLst/>
              </a:prstGeom>
            </p:spPr>
          </p:pic>
          <p:pic>
            <p:nvPicPr>
              <p:cNvPr id="6" name="Immagine 5" descr="\documentclass{article}&#10;\usepackage{amsmath}&#10;\pagestyle{empty}&#10;\begin{document}&#10;&#10;&#10;$\varepsilon \sim \dfrac{1}{2^N}$&#10;&#10;\end{document}" title="IguanaTex Bitmap Display">
                <a:extLst>
                  <a:ext uri="{FF2B5EF4-FFF2-40B4-BE49-F238E27FC236}">
                    <a16:creationId xmlns:a16="http://schemas.microsoft.com/office/drawing/2014/main" id="{B4211E81-49B2-F50F-F707-A3D08EB23E3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8806" y="3675107"/>
                <a:ext cx="1036434" cy="666392"/>
              </a:xfrm>
              <a:prstGeom prst="rect">
                <a:avLst/>
              </a:prstGeom>
            </p:spPr>
          </p:pic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AA7B17CB-5C13-B3D6-7B21-6A8E352620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388" y="3921998"/>
                <a:ext cx="0" cy="2892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Immagine 20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7885502C-1207-7D60-AB71-409A5A18BA1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849" y="4427891"/>
                <a:ext cx="175117" cy="145798"/>
              </a:xfrm>
              <a:prstGeom prst="rect">
                <a:avLst/>
              </a:prstGeom>
            </p:spPr>
          </p:pic>
        </p:grpSp>
        <p:pic>
          <p:nvPicPr>
            <p:cNvPr id="11" name="Immagine 10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D7EB66E6-44AA-3120-2B80-E0BC63D0E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51" y="1851389"/>
              <a:ext cx="3656300" cy="2657312"/>
            </a:xfrm>
            <a:prstGeom prst="rect">
              <a:avLst/>
            </a:prstGeom>
          </p:spPr>
        </p:pic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6E698455-6C6B-4C9C-979E-FA62EA2E153A}"/>
                </a:ext>
              </a:extLst>
            </p:cNvPr>
            <p:cNvCxnSpPr>
              <a:cxnSpLocks/>
            </p:cNvCxnSpPr>
            <p:nvPr/>
          </p:nvCxnSpPr>
          <p:spPr>
            <a:xfrm>
              <a:off x="7834212" y="4223257"/>
              <a:ext cx="4361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9DF2E390-F299-E3F3-B3B6-3131DF0D0DF5}"/>
              </a:ext>
            </a:extLst>
          </p:cNvPr>
          <p:cNvSpPr txBox="1">
            <a:spLocks/>
          </p:cNvSpPr>
          <p:nvPr/>
        </p:nvSpPr>
        <p:spPr>
          <a:xfrm>
            <a:off x="990599" y="1449772"/>
            <a:ext cx="10670005" cy="529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3121A12-3A43-D3EF-961E-579CF135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81</a:t>
            </a:fld>
            <a:endParaRPr lang="en-US"/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59365492-531E-BE0B-01FE-189F90B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588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3554EE4E-0EF2-EA79-4E3B-67CA8CFE9B6E}"/>
              </a:ext>
            </a:extLst>
          </p:cNvPr>
          <p:cNvSpPr/>
          <p:nvPr/>
        </p:nvSpPr>
        <p:spPr>
          <a:xfrm>
            <a:off x="1864919" y="2825162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D9EFC8F3-10DD-26C4-DB13-E0C7DFF1E6A9}"/>
              </a:ext>
            </a:extLst>
          </p:cNvPr>
          <p:cNvSpPr/>
          <p:nvPr/>
        </p:nvSpPr>
        <p:spPr>
          <a:xfrm>
            <a:off x="1864919" y="3580276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egnaposto contenuto 6 1 1">
            <a:extLst>
              <a:ext uri="{FF2B5EF4-FFF2-40B4-BE49-F238E27FC236}">
                <a16:creationId xmlns:a16="http://schemas.microsoft.com/office/drawing/2014/main" id="{A869570C-233E-EDB5-6AB4-1DBF85BB11C7}"/>
              </a:ext>
            </a:extLst>
          </p:cNvPr>
          <p:cNvSpPr txBox="1">
            <a:spLocks/>
          </p:cNvSpPr>
          <p:nvPr/>
        </p:nvSpPr>
        <p:spPr>
          <a:xfrm>
            <a:off x="1057467" y="1728796"/>
            <a:ext cx="3266723" cy="4701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Monte Carlo estimations in VMC/</a:t>
            </a:r>
            <a:r>
              <a:rPr lang="en-US" sz="22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5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is not always the </a:t>
            </a:r>
            <a:r>
              <a:rPr lang="en-US" sz="4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best option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Segnaposto contenuto 6 1 2">
            <a:extLst>
              <a:ext uri="{FF2B5EF4-FFF2-40B4-BE49-F238E27FC236}">
                <a16:creationId xmlns:a16="http://schemas.microsoft.com/office/drawing/2014/main" id="{D2BEDBA7-8EE2-680F-4813-212533B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8141" y="1728796"/>
            <a:ext cx="3487995" cy="4701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Dynamics with measurements in 2D</a:t>
            </a:r>
          </a:p>
          <a:p>
            <a:pPr marL="0" indent="0">
              <a:buNone/>
            </a:pPr>
            <a:endParaRPr lang="en-US"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Segnaposto contenuto 6 2">
            <a:extLst>
              <a:ext uri="{FF2B5EF4-FFF2-40B4-BE49-F238E27FC236}">
                <a16:creationId xmlns:a16="http://schemas.microsoft.com/office/drawing/2014/main" id="{9DF2E390-F299-E3F3-B3B6-3131DF0D0DF5}"/>
              </a:ext>
            </a:extLst>
          </p:cNvPr>
          <p:cNvSpPr txBox="1">
            <a:spLocks/>
          </p:cNvSpPr>
          <p:nvPr/>
        </p:nvSpPr>
        <p:spPr>
          <a:xfrm>
            <a:off x="990599" y="1144971"/>
            <a:ext cx="10670005" cy="529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3121A12-3A43-D3EF-961E-579CF135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7841-147E-4F5D-8392-89CD824AA104}" type="slidenum">
              <a:rPr lang="en-US" smtClean="0"/>
              <a:t>82</a:t>
            </a:fld>
            <a:endParaRPr lang="en-US"/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59365492-531E-BE0B-01FE-189F90B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27" name="Segnaposto contenuto 6 1 3">
            <a:extLst>
              <a:ext uri="{FF2B5EF4-FFF2-40B4-BE49-F238E27FC236}">
                <a16:creationId xmlns:a16="http://schemas.microsoft.com/office/drawing/2014/main" id="{92103A91-1B47-EC51-6217-676DA42ECB73}"/>
              </a:ext>
            </a:extLst>
          </p:cNvPr>
          <p:cNvSpPr txBox="1">
            <a:spLocks/>
          </p:cNvSpPr>
          <p:nvPr/>
        </p:nvSpPr>
        <p:spPr>
          <a:xfrm>
            <a:off x="4547168" y="1728796"/>
            <a:ext cx="3487995" cy="4701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Projected-</a:t>
            </a:r>
            <a:r>
              <a:rPr lang="en-US" sz="22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tVMC</a:t>
            </a:r>
            <a:endParaRPr lang="en-US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Immagine 18" descr="\documentclass{article}&#10;\usepackage{amsmath}&#10;\usepackage{amsfonts}&#10;\usepackage{physics}&#10;\pagestyle{empty}&#10;\begin{document}&#10;&#10;$F_k^{\text{MC}} \neq F_k $&#10;&#10;&#10;\end{document}" title="IguanaTex Bitmap Display">
            <a:extLst>
              <a:ext uri="{FF2B5EF4-FFF2-40B4-BE49-F238E27FC236}">
                <a16:creationId xmlns:a16="http://schemas.microsoft.com/office/drawing/2014/main" id="{731EBB09-1835-F9F1-B039-A4F82A8106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45" y="2998782"/>
            <a:ext cx="1307566" cy="335727"/>
          </a:xfrm>
          <a:prstGeom prst="rect">
            <a:avLst/>
          </a:prstGeom>
        </p:spPr>
      </p:pic>
      <p:pic>
        <p:nvPicPr>
          <p:cNvPr id="26" name="Immagine 25" descr="\documentclass{article}&#10;\usepackage{amsmath}&#10;\usepackage{amsfonts}&#10;\usepackage{physics}&#10;\pagestyle{empty}&#10;\begin{document}&#10;&#10;$S_k^{\text{MC}} \neq S_k $&#10;&#10;&#10;\end{document}" title="IguanaTex Bitmap Display">
            <a:extLst>
              <a:ext uri="{FF2B5EF4-FFF2-40B4-BE49-F238E27FC236}">
                <a16:creationId xmlns:a16="http://schemas.microsoft.com/office/drawing/2014/main" id="{F6567759-B86F-E1CA-6E0E-D3DEB64606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16" y="3735007"/>
            <a:ext cx="1261624" cy="335727"/>
          </a:xfrm>
          <a:prstGeom prst="rect">
            <a:avLst/>
          </a:prstGeom>
        </p:spPr>
      </p:pic>
      <p:pic>
        <p:nvPicPr>
          <p:cNvPr id="29" name="Immagine 28" descr="\documentclass{article}&#10;\usepackage{amsmath}&#10;\usepackage{physics}&#10;\usepackage{amsfonts}&#10;\pagestyle{empty}&#10;\begin{document}&#10;&#10;&#10;$ \min\limits_{\Tilde{\theta}} \mathcal{I}(\ket*{\Psi_{\Tilde{\theta}}},\, \mathcal{U} \ket{\Psi_{\theta}})&#10;$&#10;&#10;\end{document}" title="IguanaTex Bitmap Display">
            <a:extLst>
              <a:ext uri="{FF2B5EF4-FFF2-40B4-BE49-F238E27FC236}">
                <a16:creationId xmlns:a16="http://schemas.microsoft.com/office/drawing/2014/main" id="{A946FB4F-4CA1-E5E1-029A-FAAD56E927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90" y="2896336"/>
            <a:ext cx="2560950" cy="463378"/>
          </a:xfrm>
          <a:prstGeom prst="rect">
            <a:avLst/>
          </a:prstGeom>
        </p:spPr>
      </p:pic>
      <p:pic>
        <p:nvPicPr>
          <p:cNvPr id="30" name="Immagine 29" descr="Immagine che contiene linea, diagramma&#10;&#10;Descrizione generata automaticamente">
            <a:extLst>
              <a:ext uri="{FF2B5EF4-FFF2-40B4-BE49-F238E27FC236}">
                <a16:creationId xmlns:a16="http://schemas.microsoft.com/office/drawing/2014/main" id="{EBFF9734-193C-A0A4-55C4-C294CD01A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55" y="3517845"/>
            <a:ext cx="2601640" cy="2469280"/>
          </a:xfrm>
          <a:prstGeom prst="rect">
            <a:avLst/>
          </a:prstGeom>
        </p:spPr>
      </p:pic>
      <p:pic>
        <p:nvPicPr>
          <p:cNvPr id="31" name="Immagine 30" descr="\documentclass{article}&#10;\usepackage{amsmath}&#10;\usepackage{amsfonts}&#10;\usepackage{physics}&#10;\pagestyle{empty}&#10;\begin{document}&#10;&#10;&#10;$\mathcal{U}$&#10;&#10;\end{document}" title="IguanaTex Bitmap Display">
            <a:extLst>
              <a:ext uri="{FF2B5EF4-FFF2-40B4-BE49-F238E27FC236}">
                <a16:creationId xmlns:a16="http://schemas.microsoft.com/office/drawing/2014/main" id="{48A43951-F5C2-7FFE-583A-EC4110C14A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0" y="2936956"/>
            <a:ext cx="270744" cy="271664"/>
          </a:xfrm>
          <a:prstGeom prst="rect">
            <a:avLst/>
          </a:prstGeom>
        </p:spPr>
      </p:pic>
      <p:pic>
        <p:nvPicPr>
          <p:cNvPr id="32" name="Elemento grafico 31" descr="Occhio con riempimento a tinta unita">
            <a:extLst>
              <a:ext uri="{FF2B5EF4-FFF2-40B4-BE49-F238E27FC236}">
                <a16:creationId xmlns:a16="http://schemas.microsoft.com/office/drawing/2014/main" id="{8F33F968-F1CC-9CAB-8A4C-89C33431BF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26443" y="2785862"/>
            <a:ext cx="573852" cy="573852"/>
          </a:xfrm>
          <a:prstGeom prst="rect">
            <a:avLst/>
          </a:prstGeom>
        </p:spPr>
      </p:pic>
      <p:sp>
        <p:nvSpPr>
          <p:cNvPr id="33" name="Segnaposto contenuto 6 1 4">
            <a:extLst>
              <a:ext uri="{FF2B5EF4-FFF2-40B4-BE49-F238E27FC236}">
                <a16:creationId xmlns:a16="http://schemas.microsoft.com/office/drawing/2014/main" id="{9FB931B0-C87E-0A4E-6F93-0919D39F3ECC}"/>
              </a:ext>
            </a:extLst>
          </p:cNvPr>
          <p:cNvSpPr txBox="1">
            <a:spLocks/>
          </p:cNvSpPr>
          <p:nvPr/>
        </p:nvSpPr>
        <p:spPr>
          <a:xfrm>
            <a:off x="9652856" y="2799804"/>
            <a:ext cx="3487995" cy="4701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+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5" name="Immagine 34" descr="Immagine che contiene schizzo, linea, origami, design&#10;&#10;Descrizione generata automaticamente">
            <a:extLst>
              <a:ext uri="{FF2B5EF4-FFF2-40B4-BE49-F238E27FC236}">
                <a16:creationId xmlns:a16="http://schemas.microsoft.com/office/drawing/2014/main" id="{B325AAFB-B9AF-1A14-ECCC-0DBED740BD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07" y="4026590"/>
            <a:ext cx="3035212" cy="1636790"/>
          </a:xfrm>
          <a:prstGeom prst="rect">
            <a:avLst/>
          </a:prstGeom>
        </p:spPr>
      </p:pic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DBFBA113-E7B8-ECFF-4254-113CF2880F7B}"/>
              </a:ext>
            </a:extLst>
          </p:cNvPr>
          <p:cNvSpPr/>
          <p:nvPr/>
        </p:nvSpPr>
        <p:spPr>
          <a:xfrm>
            <a:off x="4927262" y="2703384"/>
            <a:ext cx="2727806" cy="7379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A28C368B-3019-25FE-4EEA-ACD2621DF0E3}"/>
              </a:ext>
            </a:extLst>
          </p:cNvPr>
          <p:cNvGrpSpPr/>
          <p:nvPr/>
        </p:nvGrpSpPr>
        <p:grpSpPr>
          <a:xfrm>
            <a:off x="834489" y="4502474"/>
            <a:ext cx="2953390" cy="1704968"/>
            <a:chOff x="834489" y="4661405"/>
            <a:chExt cx="2668204" cy="1540332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4672F0C0-FA79-3983-DF0C-0CD294049AA8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834489" y="5263411"/>
              <a:ext cx="2549904" cy="938326"/>
              <a:chOff x="834489" y="5263411"/>
              <a:chExt cx="2549904" cy="938326"/>
            </a:xfrm>
          </p:grpSpPr>
          <p:pic>
            <p:nvPicPr>
              <p:cNvPr id="48" name="Immagine 47" descr="\documentclass{article}&#10;\usepackage{amsmath}&#10;\pagestyle{empty}&#10;\begin{document}&#10;&#10;&#10;$|\Psi(\sigma )|^2$&#10;&#10;\end{document}" title="IguanaTex Bitmap Display">
                <a:extLst>
                  <a:ext uri="{FF2B5EF4-FFF2-40B4-BE49-F238E27FC236}">
                    <a16:creationId xmlns:a16="http://schemas.microsoft.com/office/drawing/2014/main" id="{1B2D6D11-F419-2820-B581-A66BBB6E94C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489" y="5263411"/>
                <a:ext cx="517340" cy="188776"/>
              </a:xfrm>
              <a:prstGeom prst="rect">
                <a:avLst/>
              </a:prstGeom>
            </p:spPr>
          </p:pic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2F47682A-7A44-C20A-90E2-37D2C97AEC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93" y="5854404"/>
                <a:ext cx="0" cy="15417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Immagine 44" descr="\documentclass{article}&#10;\usepackage{amsmath}&#10;\pagestyle{empty}&#10;\begin{document}&#10;&#10;&#10;$\sigma$&#10;&#10;\end{document}" title="IguanaTex Bitmap Display">
                <a:extLst>
                  <a:ext uri="{FF2B5EF4-FFF2-40B4-BE49-F238E27FC236}">
                    <a16:creationId xmlns:a16="http://schemas.microsoft.com/office/drawing/2014/main" id="{03563DD8-9405-948A-1864-D8BD317814D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8053" y="6124031"/>
                <a:ext cx="93332" cy="77706"/>
              </a:xfrm>
              <a:prstGeom prst="rect">
                <a:avLst/>
              </a:prstGeom>
            </p:spPr>
          </p:pic>
        </p:grpSp>
        <p:pic>
          <p:nvPicPr>
            <p:cNvPr id="40" name="Immagine 39" descr="Immagine che contiene linea, schizzo, bianco e nero, arte&#10;&#10;Descrizione generata automaticamente">
              <a:extLst>
                <a:ext uri="{FF2B5EF4-FFF2-40B4-BE49-F238E27FC236}">
                  <a16:creationId xmlns:a16="http://schemas.microsoft.com/office/drawing/2014/main" id="{EC802A91-DBD1-EDB5-4325-8126FAA19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987" y="4661405"/>
              <a:ext cx="1948706" cy="1416273"/>
            </a:xfrm>
            <a:prstGeom prst="rect">
              <a:avLst/>
            </a:prstGeom>
          </p:spPr>
        </p:pic>
      </p:grp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0B8D9D08-0D4E-5261-99D2-D07CEABB97CA}"/>
              </a:ext>
            </a:extLst>
          </p:cNvPr>
          <p:cNvCxnSpPr>
            <a:cxnSpLocks/>
          </p:cNvCxnSpPr>
          <p:nvPr/>
        </p:nvCxnSpPr>
        <p:spPr>
          <a:xfrm>
            <a:off x="4435679" y="1728796"/>
            <a:ext cx="0" cy="4627554"/>
          </a:xfrm>
          <a:prstGeom prst="line">
            <a:avLst/>
          </a:prstGeom>
          <a:ln w="19050">
            <a:solidFill>
              <a:srgbClr val="92A5B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B17A5518-661D-B1AB-AD69-2B96FFDC350D}"/>
              </a:ext>
            </a:extLst>
          </p:cNvPr>
          <p:cNvCxnSpPr>
            <a:cxnSpLocks/>
          </p:cNvCxnSpPr>
          <p:nvPr/>
        </p:nvCxnSpPr>
        <p:spPr>
          <a:xfrm>
            <a:off x="8146652" y="1763038"/>
            <a:ext cx="0" cy="4627554"/>
          </a:xfrm>
          <a:prstGeom prst="line">
            <a:avLst/>
          </a:prstGeom>
          <a:ln w="19050">
            <a:solidFill>
              <a:srgbClr val="92A5B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082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3"/>
            <a:ext cx="10515600" cy="8386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Variational Monte Carlo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17C77-081A-0FE8-7681-02CB0F6EE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082" y="1146737"/>
            <a:ext cx="5181600" cy="49007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Ground state</a:t>
            </a:r>
            <a:endParaRPr lang="en-U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6743172-6AC1-983E-8350-BFFB1F41D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661" y="1140546"/>
            <a:ext cx="5181600" cy="490077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Dynamics</a:t>
            </a:r>
            <a:endParaRPr lang="en-US" b="1" dirty="0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DBFCBC01-C149-AAA9-5C66-6E4C1A00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E84EDAE-31D4-FA51-FE37-D240015F5380}"/>
              </a:ext>
            </a:extLst>
          </p:cNvPr>
          <p:cNvGrpSpPr/>
          <p:nvPr/>
        </p:nvGrpSpPr>
        <p:grpSpPr>
          <a:xfrm>
            <a:off x="2010817" y="1808393"/>
            <a:ext cx="2992120" cy="896977"/>
            <a:chOff x="1600200" y="2034565"/>
            <a:chExt cx="3962400" cy="1187847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52129E09-03C0-FC49-C377-BAB8F6BE562B}"/>
                </a:ext>
              </a:extLst>
            </p:cNvPr>
            <p:cNvSpPr/>
            <p:nvPr/>
          </p:nvSpPr>
          <p:spPr>
            <a:xfrm>
              <a:off x="1600200" y="2034565"/>
              <a:ext cx="3962400" cy="11878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Immagine 13" descr="\documentclass{article}&#10;\usepackage{amsmath}&#10;\usepackage{amsfonts}&#10;\usepackage{physics}&#10;\pagestyle{empty}&#10;\begin{document}&#10;&#10;&#10;$E(\theta) = \dfrac{\bra{\Psi_{\theta}} \mathcal{H} \ket{\Psi_{\theta}}}{\bra{\Psi_{\theta}} \ket{\Psi_{\theta}}} \geq E_0$&#10;&#10;&#10;\end{document}" title="IguanaTex Bitmap Display">
              <a:extLst>
                <a:ext uri="{FF2B5EF4-FFF2-40B4-BE49-F238E27FC236}">
                  <a16:creationId xmlns:a16="http://schemas.microsoft.com/office/drawing/2014/main" id="{9E839821-7369-6D0C-6648-B7D363F6214F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705" y="2221736"/>
              <a:ext cx="3791390" cy="813505"/>
            </a:xfrm>
            <a:prstGeom prst="rect">
              <a:avLst/>
            </a:prstGeom>
          </p:spPr>
        </p:pic>
      </p:grpSp>
      <p:pic>
        <p:nvPicPr>
          <p:cNvPr id="39" name="Immagine 38" descr="\documentclass{article}&#10;\usepackage{amsmath}&#10;\usepackage{physics}&#10;\usepackage{amsfonts}&#10;\pagestyle{empty}&#10;\begin{document}&#10;&#10;&#10;$\theta_k^{(i+1)} =  \theta_k^{(i)} - \eta F_k$&#10;&#10;\end{document}" title="IguanaTex Bitmap Display">
            <a:extLst>
              <a:ext uri="{FF2B5EF4-FFF2-40B4-BE49-F238E27FC236}">
                <a16:creationId xmlns:a16="http://schemas.microsoft.com/office/drawing/2014/main" id="{8331783F-5C57-974A-C798-32DDDF955D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30" y="2787545"/>
            <a:ext cx="2493876" cy="421775"/>
          </a:xfrm>
          <a:prstGeom prst="rect">
            <a:avLst/>
          </a:prstGeom>
        </p:spPr>
      </p:pic>
      <p:pic>
        <p:nvPicPr>
          <p:cNvPr id="17" name="Immagine 16" descr="\documentclass{article}&#10;\usepackage{amsmath}&#10;\usepackage{physics}&#10;\usepackage{amsfonts}&#10;\pagestyle{empty}&#10;\begin{document}&#10;&#10;&#10;$F_k^{\text{MC}} =\mathbb{E}_{\Pi}[O^*_k(\sigma) E_{\text{loc}}(\sigma)] - \mathbb{E}_{\Pi}[O^*_k(\sigma)]\mathbb{E}_{\Pi}[E_{\text{loc}}(\sigma)]$&#10;&#10;\end{document}" title="IguanaTex Bitmap Display">
            <a:extLst>
              <a:ext uri="{FF2B5EF4-FFF2-40B4-BE49-F238E27FC236}">
                <a16:creationId xmlns:a16="http://schemas.microsoft.com/office/drawing/2014/main" id="{D0F969A0-741D-71F6-0278-8C1470FEFF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42" y="3437998"/>
            <a:ext cx="4506200" cy="237379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6619542E-048F-EE81-F6C9-9A45F00EEAED}"/>
              </a:ext>
            </a:extLst>
          </p:cNvPr>
          <p:cNvGrpSpPr/>
          <p:nvPr/>
        </p:nvGrpSpPr>
        <p:grpSpPr>
          <a:xfrm>
            <a:off x="7580111" y="1808393"/>
            <a:ext cx="2788904" cy="900724"/>
            <a:chOff x="7137376" y="2221736"/>
            <a:chExt cx="3677920" cy="1187847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50ACA2E0-A16D-A66E-5515-1CA47C0C40EA}"/>
                </a:ext>
              </a:extLst>
            </p:cNvPr>
            <p:cNvSpPr/>
            <p:nvPr/>
          </p:nvSpPr>
          <p:spPr>
            <a:xfrm>
              <a:off x="7137376" y="2221736"/>
              <a:ext cx="3677920" cy="11878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Immagine 21" descr="\documentclass{article}&#10;\usepackage{amsmath}&#10;\usepackage{amsfonts}&#10;\usepackage{physics}&#10;\pagestyle{empty}&#10;\begin{document}&#10;&#10;&#10;$\dfrac{d }{d t} \ket{\Psi_\theta} = - i \mathcal{H} \ket{\Psi_\theta}$&#10;&#10;\end{document}" title="IguanaTex Bitmap Display">
              <a:extLst>
                <a:ext uri="{FF2B5EF4-FFF2-40B4-BE49-F238E27FC236}">
                  <a16:creationId xmlns:a16="http://schemas.microsoft.com/office/drawing/2014/main" id="{CFCFF0BE-08D9-F341-786C-C19CCF957335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377" y="2435162"/>
              <a:ext cx="3059918" cy="760994"/>
            </a:xfrm>
            <a:prstGeom prst="rect">
              <a:avLst/>
            </a:prstGeom>
          </p:spPr>
        </p:pic>
      </p:grpSp>
      <p:pic>
        <p:nvPicPr>
          <p:cNvPr id="32" name="Immagine 31" descr="Immagine che contiene orologio, cerchio, linea, Carattere&#10;&#10;Descrizione generata automaticamente">
            <a:extLst>
              <a:ext uri="{FF2B5EF4-FFF2-40B4-BE49-F238E27FC236}">
                <a16:creationId xmlns:a16="http://schemas.microsoft.com/office/drawing/2014/main" id="{0AB6F797-732D-1F2F-6F40-448E3ED176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67" y="4257218"/>
            <a:ext cx="2223540" cy="2216111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92F42978-F7C1-362E-EECC-9E83831C9C37}"/>
              </a:ext>
            </a:extLst>
          </p:cNvPr>
          <p:cNvGrpSpPr/>
          <p:nvPr/>
        </p:nvGrpSpPr>
        <p:grpSpPr>
          <a:xfrm>
            <a:off x="7580111" y="2966913"/>
            <a:ext cx="2962096" cy="699931"/>
            <a:chOff x="7137376" y="3494953"/>
            <a:chExt cx="3811849" cy="900724"/>
          </a:xfrm>
        </p:grpSpPr>
        <p:pic>
          <p:nvPicPr>
            <p:cNvPr id="34" name="Immagine 33" descr="\documentclass{article}&#10;\usepackage{amsmath}&#10;\pagestyle{empty}&#10;\begin{document}&#10;&#10;&#10;$ \sum_{k'} S_{k k'} \dot{\theta}_{k'} = -i F_k$&#10;&#10;\end{document}" title="IguanaTex Bitmap Display">
              <a:extLst>
                <a:ext uri="{FF2B5EF4-FFF2-40B4-BE49-F238E27FC236}">
                  <a16:creationId xmlns:a16="http://schemas.microsoft.com/office/drawing/2014/main" id="{A068ED6A-9A2A-745C-2BC4-9133FCB154B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843" y="3708321"/>
              <a:ext cx="3506913" cy="512672"/>
            </a:xfrm>
            <a:prstGeom prst="rect">
              <a:avLst/>
            </a:prstGeom>
          </p:spPr>
        </p:pic>
        <p:sp>
          <p:nvSpPr>
            <p:cNvPr id="35" name="Rettangolo con angoli arrotondati 34">
              <a:extLst>
                <a:ext uri="{FF2B5EF4-FFF2-40B4-BE49-F238E27FC236}">
                  <a16:creationId xmlns:a16="http://schemas.microsoft.com/office/drawing/2014/main" id="{37CDD1C1-6240-77FB-2396-7831FD1BDFE8}"/>
                </a:ext>
              </a:extLst>
            </p:cNvPr>
            <p:cNvSpPr/>
            <p:nvPr/>
          </p:nvSpPr>
          <p:spPr>
            <a:xfrm>
              <a:off x="7137376" y="3494953"/>
              <a:ext cx="3811849" cy="90072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Immagine 36" descr="\documentclass{article}&#10;\usepackage{amsmath}&#10;\usepackage{amsfonts}&#10;\usepackage{physics}&#10;\pagestyle{empty}&#10;\begin{document}&#10;&#10;&#10;$S_{k k'}^{\text{MC}} =\mathbb{E}_{\Pi} [O^*_k(\sigma) O_k(\sigma)] - \mathbb{E}_{\Pi} [O^*_k(\sigma)] \mathbb{E}_{\Pi}[O_k(\sigma)]$&#10;&#10;\end{document}" title="IguanaTex Bitmap Display">
            <a:extLst>
              <a:ext uri="{FF2B5EF4-FFF2-40B4-BE49-F238E27FC236}">
                <a16:creationId xmlns:a16="http://schemas.microsoft.com/office/drawing/2014/main" id="{B820573E-EC11-D9D5-4C64-B4C0C7CAC1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86" y="3910332"/>
            <a:ext cx="4279851" cy="238579"/>
          </a:xfrm>
          <a:prstGeom prst="rect">
            <a:avLst/>
          </a:prstGeom>
        </p:spPr>
      </p:pic>
      <p:sp>
        <p:nvSpPr>
          <p:cNvPr id="6" name="Segnaposto numero diapositiva 6">
            <a:extLst>
              <a:ext uri="{FF2B5EF4-FFF2-40B4-BE49-F238E27FC236}">
                <a16:creationId xmlns:a16="http://schemas.microsoft.com/office/drawing/2014/main" id="{17BA2A22-A626-59DE-6D50-E5C32861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6E7841-147E-4F5D-8392-89CD824AA104}" type="slidenum">
              <a:rPr lang="en-US" smtClean="0"/>
              <a:t>83</a:t>
            </a:fld>
            <a:endParaRPr lang="en-US"/>
          </a:p>
        </p:txBody>
      </p:sp>
      <p:pic>
        <p:nvPicPr>
          <p:cNvPr id="26" name="Immagine 25" descr="Immagine che contiene testo, schermata, diagramma, schermo&#10;&#10;Descrizione generata automaticamente">
            <a:extLst>
              <a:ext uri="{FF2B5EF4-FFF2-40B4-BE49-F238E27FC236}">
                <a16:creationId xmlns:a16="http://schemas.microsoft.com/office/drawing/2014/main" id="{CA984549-294B-2C19-B3F0-5DAF001FFC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87" y="3945206"/>
            <a:ext cx="3262867" cy="2555624"/>
          </a:xfrm>
          <a:prstGeom prst="rect">
            <a:avLst/>
          </a:prstGeom>
        </p:spPr>
      </p:pic>
      <p:pic>
        <p:nvPicPr>
          <p:cNvPr id="27" name="Immagine 26" descr="\documentclass{article}&#10;\usepackage{amsmath}&#10;\usepackage{amsfonts}&#10;\usepackage{physics}&#10;\pagestyle{empty}&#10;\begin{document}&#10;&#10;&#10;$\partial_{\theta_k^*} \log \Psi^*_{\theta}(\sigma)$&#10;&#10;\end{document}" title="IguanaTex Bitmap Display">
            <a:extLst>
              <a:ext uri="{FF2B5EF4-FFF2-40B4-BE49-F238E27FC236}">
                <a16:creationId xmlns:a16="http://schemas.microsoft.com/office/drawing/2014/main" id="{B0D9A4CD-1626-A4CB-B3CD-571F8873423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73" y="4345779"/>
            <a:ext cx="1218982" cy="253821"/>
          </a:xfrm>
          <a:prstGeom prst="rect">
            <a:avLst/>
          </a:prstGeom>
        </p:spPr>
      </p:pic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086BEF5-1885-B42B-C033-EC5B53C221B8}"/>
              </a:ext>
            </a:extLst>
          </p:cNvPr>
          <p:cNvCxnSpPr>
            <a:cxnSpLocks/>
          </p:cNvCxnSpPr>
          <p:nvPr/>
        </p:nvCxnSpPr>
        <p:spPr>
          <a:xfrm flipH="1">
            <a:off x="1553137" y="3927475"/>
            <a:ext cx="12415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D765A36C-63A2-3920-E5AE-B0C976D9E58D}"/>
              </a:ext>
            </a:extLst>
          </p:cNvPr>
          <p:cNvCxnSpPr>
            <a:cxnSpLocks/>
          </p:cNvCxnSpPr>
          <p:nvPr/>
        </p:nvCxnSpPr>
        <p:spPr>
          <a:xfrm>
            <a:off x="1588697" y="3927475"/>
            <a:ext cx="0" cy="3607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arentesi graffa chiusa 32">
            <a:extLst>
              <a:ext uri="{FF2B5EF4-FFF2-40B4-BE49-F238E27FC236}">
                <a16:creationId xmlns:a16="http://schemas.microsoft.com/office/drawing/2014/main" id="{0AE300DF-45AA-8966-CD09-3ED66678D17A}"/>
              </a:ext>
            </a:extLst>
          </p:cNvPr>
          <p:cNvSpPr/>
          <p:nvPr/>
        </p:nvSpPr>
        <p:spPr>
          <a:xfrm rot="5400000">
            <a:off x="2758808" y="3516313"/>
            <a:ext cx="71708" cy="466036"/>
          </a:xfrm>
          <a:prstGeom prst="rightBrace">
            <a:avLst>
              <a:gd name="adj1" fmla="val 200244"/>
              <a:gd name="adj2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47820AB9-24B5-0B3E-A80A-6ED454FA6B56}"/>
              </a:ext>
            </a:extLst>
          </p:cNvPr>
          <p:cNvCxnSpPr>
            <a:cxnSpLocks/>
          </p:cNvCxnSpPr>
          <p:nvPr/>
        </p:nvCxnSpPr>
        <p:spPr>
          <a:xfrm>
            <a:off x="2794661" y="3826950"/>
            <a:ext cx="1" cy="1200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A510833-373B-2B6E-2C15-69A66F237DC9}"/>
              </a:ext>
            </a:extLst>
          </p:cNvPr>
          <p:cNvSpPr txBox="1"/>
          <p:nvPr/>
        </p:nvSpPr>
        <p:spPr>
          <a:xfrm>
            <a:off x="2973404" y="6510192"/>
            <a:ext cx="36735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McMillan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, </a:t>
            </a:r>
            <a:r>
              <a:rPr lang="en-US" sz="1500" b="0" i="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Phys. Rev., 138:A442–A45 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(1965)]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9E3AFAE-FCAC-DDAD-B16A-40FCAB03A7A1}"/>
              </a:ext>
            </a:extLst>
          </p:cNvPr>
          <p:cNvSpPr txBox="1"/>
          <p:nvPr/>
        </p:nvSpPr>
        <p:spPr>
          <a:xfrm>
            <a:off x="6875880" y="6510192"/>
            <a:ext cx="4370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[</a:t>
            </a:r>
            <a:r>
              <a:rPr lang="en-US" sz="1500" i="1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Carleo, Becca et al</a:t>
            </a:r>
            <a:r>
              <a:rPr lang="en-US" sz="1500" dirty="0">
                <a:latin typeface="Segoe UI Light" panose="020B0502040204020203" pitchFamily="34" charset="0"/>
                <a:ea typeface="Cambria" panose="02040503050406030204" pitchFamily="18" charset="0"/>
                <a:cs typeface="Segoe UI Light" panose="020B0502040204020203" pitchFamily="34" charset="0"/>
              </a:rPr>
              <a:t>., Scientific Reports 2, 243 (2012)]</a:t>
            </a:r>
          </a:p>
        </p:txBody>
      </p:sp>
      <p:sp>
        <p:nvSpPr>
          <p:cNvPr id="7" name="Segnaposto contenuto 2 1 1 1 1 2 2 1">
            <a:extLst>
              <a:ext uri="{FF2B5EF4-FFF2-40B4-BE49-F238E27FC236}">
                <a16:creationId xmlns:a16="http://schemas.microsoft.com/office/drawing/2014/main" id="{53088932-2CE4-33DC-90E7-CFA16FA412BF}"/>
              </a:ext>
            </a:extLst>
          </p:cNvPr>
          <p:cNvSpPr txBox="1">
            <a:spLocks/>
          </p:cNvSpPr>
          <p:nvPr/>
        </p:nvSpPr>
        <p:spPr>
          <a:xfrm>
            <a:off x="5756085" y="4008365"/>
            <a:ext cx="3461279" cy="8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0180C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QGT</a:t>
            </a:r>
          </a:p>
        </p:txBody>
      </p:sp>
    </p:spTree>
    <p:extLst>
      <p:ext uri="{BB962C8B-B14F-4D97-AF65-F5344CB8AC3E}">
        <p14:creationId xmlns:p14="http://schemas.microsoft.com/office/powerpoint/2010/main" val="392577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D9A20F4-1C02-100D-4973-61B80421A1B7}"/>
              </a:ext>
            </a:extLst>
          </p:cNvPr>
          <p:cNvSpPr/>
          <p:nvPr/>
        </p:nvSpPr>
        <p:spPr>
          <a:xfrm>
            <a:off x="683794" y="301884"/>
            <a:ext cx="10824411" cy="838662"/>
          </a:xfrm>
          <a:prstGeom prst="rect">
            <a:avLst/>
          </a:prstGeom>
          <a:solidFill>
            <a:srgbClr val="92A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F0EF83-EA70-4C76-B610-BC3959E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884"/>
            <a:ext cx="10515600" cy="838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Biases in      and </a:t>
            </a:r>
          </a:p>
        </p:txBody>
      </p:sp>
      <p:pic>
        <p:nvPicPr>
          <p:cNvPr id="96" name="Immagine 95" descr="\documentclass{article}&#10;\usepackage{amsmath}&#10;\usepackage{xcolor}&#10;\pagestyle{empty}&#10;\begin{document}&#10;&#10;$\color{white} F_k$&#10;&#10;&#10;\end{document}" title="IguanaTex Bitmap Display">
            <a:extLst>
              <a:ext uri="{FF2B5EF4-FFF2-40B4-BE49-F238E27FC236}">
                <a16:creationId xmlns:a16="http://schemas.microsoft.com/office/drawing/2014/main" id="{8D24D8F7-1687-57EB-49BC-0063F3CF5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6" y="545981"/>
            <a:ext cx="455817" cy="379302"/>
          </a:xfrm>
          <a:prstGeom prst="rect">
            <a:avLst/>
          </a:prstGeom>
        </p:spPr>
      </p:pic>
      <p:pic>
        <p:nvPicPr>
          <p:cNvPr id="98" name="Immagine 97" descr="\documentclass{article}&#10;\usepackage{amsmath}&#10;\usepackage{xcolor}&#10;\pagestyle{empty}&#10;\begin{document}&#10;&#10;$\color{white} S_{k k^\prime}$&#10;&#10;&#10;&#10;&#10;\end{document}" title="IguanaTex Bitmap Display">
            <a:extLst>
              <a:ext uri="{FF2B5EF4-FFF2-40B4-BE49-F238E27FC236}">
                <a16:creationId xmlns:a16="http://schemas.microsoft.com/office/drawing/2014/main" id="{A7085369-F892-4E48-0747-E0CBDD6373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7" y="543902"/>
            <a:ext cx="719293" cy="379302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3CB45CF-DA43-D787-6750-F050F10D0569}"/>
              </a:ext>
            </a:extLst>
          </p:cNvPr>
          <p:cNvSpPr/>
          <p:nvPr/>
        </p:nvSpPr>
        <p:spPr>
          <a:xfrm>
            <a:off x="2861187" y="1319527"/>
            <a:ext cx="1651819" cy="64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CC6CEB1-6971-2E82-CC5A-1A3CD87CEF55}"/>
              </a:ext>
            </a:extLst>
          </p:cNvPr>
          <p:cNvSpPr/>
          <p:nvPr/>
        </p:nvSpPr>
        <p:spPr>
          <a:xfrm>
            <a:off x="4782906" y="1319527"/>
            <a:ext cx="2626185" cy="659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magine 16" descr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 title="IguanaTex Bitmap Display">
            <a:extLst>
              <a:ext uri="{FF2B5EF4-FFF2-40B4-BE49-F238E27FC236}">
                <a16:creationId xmlns:a16="http://schemas.microsoft.com/office/drawing/2014/main" id="{C4869DC8-E4BF-53EE-7280-EAD0ECDD2E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8" y="1419164"/>
            <a:ext cx="5422511" cy="479913"/>
          </a:xfrm>
          <a:prstGeom prst="rect">
            <a:avLst/>
          </a:prstGeom>
        </p:spPr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2CC043F8-D426-6F5C-24E6-8EA8EFC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ECT workshop</a:t>
            </a:r>
            <a:endParaRPr lang="en-US"/>
          </a:p>
        </p:txBody>
      </p:sp>
      <p:sp>
        <p:nvSpPr>
          <p:cNvPr id="112" name="Segnaposto numero diapositiva 8">
            <a:extLst>
              <a:ext uri="{FF2B5EF4-FFF2-40B4-BE49-F238E27FC236}">
                <a16:creationId xmlns:a16="http://schemas.microsoft.com/office/drawing/2014/main" id="{C8C4D22A-FD65-AA8D-4784-FB3518DD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6E7841-147E-4F5D-8392-89CD824AA10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67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6761.905"/>
  <p:tag name="LATEXADDIN" val="\documentclass{article}&#10;\usepackage{amsmath}&#10;\usepackage{physics}&#10;\usepackage{amsfonts}&#10;\pagestyle{empty}&#10;\begin{document}&#10;&#10;&#10;$F_k^{\text{MC}} =\mathbb{E}_{\Pi}[O^*_k(\sigma) E_{\text{loc}}(\sigma)] - \mathbb{E}_{\Pi}[O^*_k(\sigma)]\mathbb{E}_{\Pi}[E_{\text{loc}}(\sigma)]$&#10;&#10;\end{document}"/>
  <p:tag name="IGUANATEXSIZE" val="20"/>
  <p:tag name="IGUANATEXCURSOR" val="271"/>
  <p:tag name="TRANSPARENCY" val="Vero"/>
  <p:tag name="LATEXENGINEID" val="0"/>
  <p:tag name="TEMPFOLDER" val="C:\Users\Utente\Desktop\temp\"/>
  <p:tag name="LATEXFORMHEIGHT" val="349.8"/>
  <p:tag name="LATEXFORMWIDTH" val="384"/>
  <p:tag name="LATEXFORMWRAP" val="Vero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5.4518"/>
  <p:tag name="ORIGINALWIDTH" val="2636.67"/>
  <p:tag name="LATEXADDIN" val="\documentclass{article}&#10;\usepackage{amsmath}&#10;\pagestyle{empty}&#10;\begin{document}&#10;&#10;&#10;$ \sum_{k'} S_{k k'} \dot{\theta}_{k'} = -i F_k$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18.9351"/>
  <p:tag name="LATEXADDIN" val="\documentclass{article}&#10;\usepackage{amsmath}&#10;\pagestyle{empty}&#10;\begin{document}&#10;&#10;$|\Psi_{\theta} \rangle$&#10;&#10;&#10;&#10;\end{document}"/>
  <p:tag name="IGUANATEXSIZE" val="22"/>
  <p:tag name="IGUANATEXCURSOR" val="10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5.9655"/>
  <p:tag name="ORIGINALWIDTH" val="1335.583"/>
  <p:tag name="LATEXADDIN" val="\documentclass{article}&#10;\usepackage{amsmath}&#10;\pagestyle{empty}&#10;\begin{document}&#10;&#10;$b_F, b_S =0$&#10;&#10;&#10;\end{document}"/>
  <p:tag name="IGUANATEXSIZE" val="20"/>
  <p:tag name="IGUANATEXCURSOR" val="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18.9351"/>
  <p:tag name="LATEXADDIN" val="\documentclass{article}&#10;\usepackage{amsmath}&#10;\pagestyle{empty}&#10;\begin{document}&#10;&#10;$|\Psi_{\theta} \rangle$&#10;&#10;&#10;&#10;\end{document}"/>
  <p:tag name="IGUANATEXSIZE" val="22"/>
  <p:tag name="IGUANATEXCURSOR" val="10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5.9655"/>
  <p:tag name="ORIGINALWIDTH" val="1335.583"/>
  <p:tag name="LATEXADDIN" val="\documentclass{article}&#10;\usepackage{amsmath}&#10;\pagestyle{empty}&#10;\begin{document}&#10;&#10;$b_F, b_S =0$&#10;&#10;&#10;\end{document}"/>
  <p:tag name="IGUANATEXSIZE" val="20"/>
  <p:tag name="IGUANATEXCURSOR" val="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125.984"/>
  <p:tag name="LATEXADDIN" val="\documentclass{article}&#10;\usepackage{amsmath}&#10;\usepackage{amsfonts}&#10;\usepackage{physics}&#10;\pagestyle{empty}&#10;\begin{document}&#10;&#10;&#10;$\text{Var}_{\Pi}[F_k^{\text{MC}}] \gg 1$&#10;&#10;\end{document}"/>
  <p:tag name="IGUANATEXSIZE" val="20"/>
  <p:tag name="IGUANATEXCURSOR" val="14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091.489"/>
  <p:tag name="LATEXADDIN" val="\documentclass{article}&#10;\usepackage{amsmath}&#10;\usepackage{amsfonts}&#10;\usepackage{physics}&#10;\pagestyle{empty}&#10;\begin{document}&#10;&#10;&#10;$\text{Var}_{\Pi}[S_{k k^\prime}^{\text{MC}}] \gg 1$&#10;&#10;\end{document}"/>
  <p:tag name="IGUANATEXSIZE" val="20"/>
  <p:tag name="IGUANATEXCURSOR" val="14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6557.93"/>
  <p:tag name="LATEXADDIN" val="\documentclass{article}&#10;\usepackage{amsmath}&#10;\usepackage{amsfonts}&#10;\usepackage{physics}&#10;\pagestyle{empty}&#10;\begin{document}&#10;&#10;&#10;$S_{k k'}^{\text{MC}} =\mathbb{E}_{\Pi} [O^*_k(\sigma) O_{k^\prime}(\sigma)] - \mathbb{E}_{\Pi} [O^*_k(\sigma)] \mathbb{E}_{\Pi}[O_{k^\prime}(\sigma)]$&#10;&#10;\end{document}"/>
  <p:tag name="IGUANATEXSIZE" val="20"/>
  <p:tag name="IGUANATEXCURSOR" val="1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18.9351"/>
  <p:tag name="LATEXADDIN" val="\documentclass{article}&#10;\usepackage{amsmath}&#10;\pagestyle{empty}&#10;\begin{document}&#10;&#10;$|\Psi_{\theta} \rangle$&#10;&#10;&#10;&#10;\end{document}"/>
  <p:tag name="IGUANATEXSIZE" val="22"/>
  <p:tag name="IGUANATEXCURSOR" val="10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5.9655"/>
  <p:tag name="ORIGINALWIDTH" val="1335.583"/>
  <p:tag name="LATEXADDIN" val="\documentclass{article}&#10;\usepackage{amsmath}&#10;\pagestyle{empty}&#10;\begin{document}&#10;&#10;$b_F, b_S =0$&#10;&#10;&#10;\end{document}"/>
  <p:tag name="IGUANATEXSIZE" val="20"/>
  <p:tag name="IGUANATEXCURSOR" val="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125.984"/>
  <p:tag name="LATEXADDIN" val="\documentclass{article}&#10;\usepackage{amsmath}&#10;\usepackage{amsfonts}&#10;\usepackage{physics}&#10;\pagestyle{empty}&#10;\begin{document}&#10;&#10;&#10;$\text{Var}_{\Pi}[F_k^{\text{MC}}] \gg 1$&#10;&#10;\end{document}"/>
  <p:tag name="IGUANATEXSIZE" val="20"/>
  <p:tag name="IGUANATEXCURSOR" val="14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091.489"/>
  <p:tag name="LATEXADDIN" val="\documentclass{article}&#10;\usepackage{amsmath}&#10;\usepackage{amsfonts}&#10;\usepackage{physics}&#10;\pagestyle{empty}&#10;\begin{document}&#10;&#10;&#10;$\text{Var}_{\Pi}[S_{k k^\prime}^{\text{MC}}] \gg 1$&#10;&#10;\end{document}"/>
  <p:tag name="IGUANATEXSIZE" val="20"/>
  <p:tag name="IGUANATEXCURSOR" val="14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933.6333"/>
  <p:tag name="ORIGINALWIDTH" val="9148.856"/>
  <p:tag name="LATEXADDIN" val="\documentclass{article}&#10;\usepackage{amsmath}&#10;\usepackage{amsfonts}&#10;\usepackage{physics}&#10;\pagestyle{empty}&#10;\begin{document}&#10;&#10;&#10;$\text{SNR}_\Pi[F_k^{\text{MC}}] = \sqrt{\dfrac{N_s |F_k^{\text{MC}}|^2}{\text{Var}_{\Pi}[F_k^{\text{MC}}]}}, \quad  \text{SNR}_\Pi[S_{k k^\prime}^{\text{MC}}] = \sqrt{\dfrac{N_s |S_{k k^\prime}^{\text{MC}}|^2}{\text{Var}_{\Pi}[S_{k k^\prime}^{\text{MC}}]}} \longrightarrow 0$&#10;&#10;\end{document}"/>
  <p:tag name="IGUANATEXSIZE" val="20"/>
  <p:tag name="IGUANATEXCURSOR" val="24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5.7218"/>
  <p:tag name="ORIGINALWIDTH" val="840.6449"/>
  <p:tag name="LATEXADDIN" val="\documentclass{article}&#10;\usepackage{amsmath}&#10;\pagestyle{empty}&#10;\begin{document}&#10;&#10;tVMC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44.1694"/>
  <p:tag name="ORIGINALWIDTH" val="2590.176"/>
  <p:tag name="LATEXADDIN" val="\documentclass{article}&#10;\usepackage{amsmath}&#10;\usepackage{amsfonts}&#10;\usepackage{physics}&#10;\pagestyle{empty}&#10;\begin{document}&#10;&#10;&#10;$\dfrac{d }{d t} \ket{\Psi_\theta} = - i \mathcal{H} \ket{\Psi_\theta}$&#10;&#10;\end{document}"/>
  <p:tag name="IGUANATEXSIZE" val="20"/>
  <p:tag name="IGUANATEXCURSOR" val="1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422.1972"/>
  <p:tag name="LATEXADDIN" val="\documentclass{article}&#10;\usepackage{amsmath}&#10;\pagestyle{empty}&#10;\begin{document}&#10;&#10;ED&#10;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11.4361"/>
  <p:tag name="LATEXADDIN" val="\documentclass{article}&#10;\usepackage{amsmath}&#10;\pagestyle{empty}&#10;\begin{document}&#10;&#10;&#10;$|\Psi_{\varepsilon}\rangle$&#10;&#10;\end{document}"/>
  <p:tag name="IGUANATEXSIZE" val="26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44.207"/>
  <p:tag name="ORIGINALWIDTH" val="652.4184"/>
  <p:tag name="LATEXADDIN" val="\documentclass{article}&#10;\usepackage{amsmath}&#10;\pagestyle{empty}&#10;\begin{document}&#10;&#10;&#10;$|\Psi_{\theta_f} \rangle$&#10;&#10;\end{document}"/>
  <p:tag name="IGUANATEXSIZE" val="26"/>
  <p:tag name="IGUANATEXCURSOR" val="10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1263.592"/>
  <p:tag name="LATEXADDIN" val="\documentclass{article}&#10;\usepackage{amsmath}&#10;\pagestyle{empty}&#10;\begin{document}&#10;&#10;&#10;$|\Psi_{\mathrm{ED}}(t_f) \rangle$&#10;&#10;\end{document}"/>
  <p:tag name="IGUANATEXSIZE" val="26"/>
  <p:tag name="IGUANATEXCURSOR" val="10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05.4743"/>
  <p:tag name="LATEXADDIN" val="\documentclass{article}&#10;\usepackage{amsmath}&#10;\usepackage{amsfonts}&#10;\usepackage{physics}&#10;\pagestyle{empty}&#10;\begin{document}&#10;&#10;&#10;$\mathcal{I}$&#10;&#10;\end{document}"/>
  <p:tag name="IGUANATEXSIZE" val="26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243.7195"/>
  <p:tag name="LATEXADDIN" val="\documentclass{article}&#10;\usepackage{amsmath}&#10;\pagestyle{empty}&#10;\begin{document}&#10;&#10;&#10;\[ \mathcal{H} \]&#10;&#10;\end{document}"/>
  <p:tag name="IGUANATEXSIZE" val="26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5.7218"/>
  <p:tag name="ORIGINALWIDTH" val="840.6449"/>
  <p:tag name="LATEXADDIN" val="\documentclass{article}&#10;\usepackage{amsmath}&#10;\pagestyle{empty}&#10;\begin{document}&#10;&#10;tVMC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422.1972"/>
  <p:tag name="LATEXADDIN" val="\documentclass{article}&#10;\usepackage{amsmath}&#10;\pagestyle{empty}&#10;\begin{document}&#10;&#10;ED&#10;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11.4361"/>
  <p:tag name="LATEXADDIN" val="\documentclass{article}&#10;\usepackage{amsmath}&#10;\pagestyle{empty}&#10;\begin{document}&#10;&#10;&#10;$|\Psi_{\varepsilon}\rangle$&#10;&#10;\end{document}"/>
  <p:tag name="IGUANATEXSIZE" val="26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44.207"/>
  <p:tag name="ORIGINALWIDTH" val="652.4184"/>
  <p:tag name="LATEXADDIN" val="\documentclass{article}&#10;\usepackage{amsmath}&#10;\pagestyle{empty}&#10;\begin{document}&#10;&#10;&#10;$|\Psi_{\theta_f} \rangle$&#10;&#10;\end{document}"/>
  <p:tag name="IGUANATEXSIZE" val="26"/>
  <p:tag name="IGUANATEXCURSOR" val="10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1263.592"/>
  <p:tag name="LATEXADDIN" val="\documentclass{article}&#10;\usepackage{amsmath}&#10;\pagestyle{empty}&#10;\begin{document}&#10;&#10;&#10;$|\Psi_{\mathrm{ED}}(t_f) \rangle$&#10;&#10;\end{document}"/>
  <p:tag name="IGUANATEXSIZE" val="26"/>
  <p:tag name="IGUANATEXCURSOR" val="10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05.4743"/>
  <p:tag name="LATEXADDIN" val="\documentclass{article}&#10;\usepackage{amsmath}&#10;\usepackage{amsfonts}&#10;\usepackage{physics}&#10;\pagestyle{empty}&#10;\begin{document}&#10;&#10;&#10;$\mathcal{I}$&#10;&#10;\end{document}"/>
  <p:tag name="IGUANATEXSIZE" val="26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243.7195"/>
  <p:tag name="LATEXADDIN" val="\documentclass{article}&#10;\usepackage{amsmath}&#10;\pagestyle{empty}&#10;\begin{document}&#10;&#10;&#10;\[ \mathcal{H} \]&#10;&#10;\end{document}"/>
  <p:tag name="IGUANATEXSIZE" val="26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4.7094"/>
  <p:tag name="ORIGINALWIDTH" val="2520.435"/>
  <p:tag name="LATEXADDIN" val="\documentclass{article}&#10;\usepackage{amsmath}&#10;\pagestyle{empty}&#10;\begin{document}&#10;&#10;&#10;$N_s \sim \varepsilon^{- |\beta|} \sim 2^{|\beta| N}$&#10;&#10;\end{document}"/>
  <p:tag name="IGUANATEXSIZE" val="26"/>
  <p:tag name="IGUANATEXCURSOR" val="13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5.7218"/>
  <p:tag name="ORIGINALWIDTH" val="840.6449"/>
  <p:tag name="LATEXADDIN" val="\documentclass{article}&#10;\usepackage{amsmath}&#10;\pagestyle{empty}&#10;\begin{document}&#10;&#10;tVMC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422.1972"/>
  <p:tag name="LATEXADDIN" val="\documentclass{article}&#10;\usepackage{amsmath}&#10;\pagestyle{empty}&#10;\begin{document}&#10;&#10;ED&#10;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11.4361"/>
  <p:tag name="LATEXADDIN" val="\documentclass{article}&#10;\usepackage{amsmath}&#10;\pagestyle{empty}&#10;\begin{document}&#10;&#10;&#10;$|\Psi_{\varepsilon}\rangle$&#10;&#10;\end{document}"/>
  <p:tag name="IGUANATEXSIZE" val="26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44.207"/>
  <p:tag name="ORIGINALWIDTH" val="652.4184"/>
  <p:tag name="LATEXADDIN" val="\documentclass{article}&#10;\usepackage{amsmath}&#10;\pagestyle{empty}&#10;\begin{document}&#10;&#10;&#10;$|\Psi_{\theta_f} \rangle$&#10;&#10;\end{document}"/>
  <p:tag name="IGUANATEXSIZE" val="26"/>
  <p:tag name="IGUANATEXCURSOR" val="10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1263.592"/>
  <p:tag name="LATEXADDIN" val="\documentclass{article}&#10;\usepackage{amsmath}&#10;\pagestyle{empty}&#10;\begin{document}&#10;&#10;&#10;$|\Psi_{\mathrm{ED}}(t_f) \rangle$&#10;&#10;\end{document}"/>
  <p:tag name="IGUANATEXSIZE" val="26"/>
  <p:tag name="IGUANATEXCURSOR" val="10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05.4743"/>
  <p:tag name="LATEXADDIN" val="\documentclass{article}&#10;\usepackage{amsmath}&#10;\usepackage{amsfonts}&#10;\usepackage{physics}&#10;\pagestyle{empty}&#10;\begin{document}&#10;&#10;&#10;$\mathcal{I}$&#10;&#10;\end{document}"/>
  <p:tag name="IGUANATEXSIZE" val="26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243.7195"/>
  <p:tag name="LATEXADDIN" val="\documentclass{article}&#10;\usepackage{amsmath}&#10;\pagestyle{empty}&#10;\begin{document}&#10;&#10;&#10;\[ \mathcal{H} \]&#10;&#10;\end{document}"/>
  <p:tag name="IGUANATEXSIZE" val="26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91.1886"/>
  <p:tag name="ORIGINALWIDTH" val="2714.661"/>
  <p:tag name="LATEXADDIN" val="\documentclass{article}&#10;\usepackage{amsmath}&#10;\usepackage{physics}&#10;\usepackage{amsfonts}&#10;\pagestyle{empty}&#10;\begin{document}&#10;&#10;&#10;$ \min\limits_{\Tilde{\theta}} \mathcal{I}(\ket*{\Psi_{\Tilde{\theta}}},\, \mathcal{U} \ket{\Psi_{\theta}})&#10;$&#10;&#10;\end{document}"/>
  <p:tag name="IGUANATEXSIZE" val="20"/>
  <p:tag name="IGUANATEXCURSOR" val="23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91.1886"/>
  <p:tag name="ORIGINALWIDTH" val="2714.661"/>
  <p:tag name="LATEXADDIN" val="\documentclass{article}&#10;\usepackage{amsmath}&#10;\usepackage{physics}&#10;\usepackage{amsfonts}&#10;\pagestyle{empty}&#10;\begin{document}&#10;&#10;&#10;$ \min\limits_{\Tilde{\theta}} \mathcal{I}(\ket*{\Psi_{\Tilde{\theta}}},\, \mathcal{U} \ket{\Psi_{\theta}})&#10;$&#10;&#10;\end{document}"/>
  <p:tag name="IGUANATEXSIZE" val="20"/>
  <p:tag name="IGUANATEXCURSOR" val="23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96.4005"/>
  <p:tag name="ORIGINALWIDTH" val="5022.122"/>
  <p:tag name="LATEXADDIN" val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/>
  <p:tag name="IGUANATEXSIZE" val="20"/>
  <p:tag name="IGUANATEXCURSOR" val="27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88.1515"/>
  <p:tag name="ORIGINALWIDTH" val="3646.794"/>
  <p:tag name="LATEXADDIN" val="\documentclass{article}&#10;\usepackage{amsmath}&#10;\usepackage{amsfonts}&#10;\usepackage{physics}&#10;\pagestyle{empty}&#10;\begin{document}&#10;&#10;&#10;$\chi (\sigma, \eta) = \dfrac{|\Psi_{\Tilde{\theta}}(\sigma)|^2 |\Psi_{\theta}(\eta)|^2}{ \bra*{\Psi_{\Tilde{\theta}}} \ket*{\Psi_{\Tilde{\theta}}} \bra{\Psi_{\theta}} \ket{\Psi_{\theta}}}$&#10;&#10;\end{document}"/>
  <p:tag name="IGUANATEXSIZE" val="20"/>
  <p:tag name="IGUANATEXCURSOR" val="3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2.2085"/>
  <p:tag name="ORIGINALWIDTH" val="4335.958"/>
  <p:tag name="LATEXADDIN" val="\documentclass{article}&#10;\usepackage{amsmath}&#10;\usepackage{physics}&#10;\usepackage{amsfonts}&#10;\pagestyle{empty}&#10;\begin{document}&#10;&#10;&#10;$ \mathcal{I}(\ket*{\Psi_{\Tilde{\theta}}},\, \mathcal{U} \ket{\Psi_{\theta}}) = \mathbb{E}_{\chi}[\mathcal{I}_{\text{loc}}(\sigma, \eta)]&#10;$&#10;&#10;\end{document}"/>
  <p:tag name="IGUANATEXSIZE" val="20"/>
  <p:tag name="IGUANATEXCURSOR" val="20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05.4743"/>
  <p:tag name="LATEXADDIN" val="\documentclass{article}&#10;\usepackage{amsmath}&#10;\pagestyle{empty}&#10;\begin{document}&#10;&#10;&#10;$\mathcal{I}$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96.4005"/>
  <p:tag name="ORIGINALWIDTH" val="5022.122"/>
  <p:tag name="LATEXADDIN" val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/>
  <p:tag name="IGUANATEXSIZE" val="20"/>
  <p:tag name="IGUANATEXCURSOR" val="27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88.1515"/>
  <p:tag name="ORIGINALWIDTH" val="3646.794"/>
  <p:tag name="LATEXADDIN" val="\documentclass{article}&#10;\usepackage{amsmath}&#10;\usepackage{amsfonts}&#10;\usepackage{physics}&#10;\pagestyle{empty}&#10;\begin{document}&#10;&#10;&#10;$\chi (\sigma, \eta) = \dfrac{|\Psi_{\Tilde{\theta}}(\sigma)|^2 |\Psi_{\theta}(\eta)|^2}{ \bra*{\Psi_{\Tilde{\theta}}} \ket*{\Psi_{\Tilde{\theta}}} \bra{\Psi_{\theta}} \ket{\Psi_{\theta}}}$&#10;&#10;\end{document}"/>
  <p:tag name="IGUANATEXSIZE" val="20"/>
  <p:tag name="IGUANATEXCURSOR" val="3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8.9726"/>
  <p:tag name="ORIGINALWIDTH" val="827.1466"/>
  <p:tag name="LATEXADDIN" val="\documentclass{article}&#10;\usepackage{amsmath}&#10;\pagestyle{empty}&#10;\begin{document}&#10;&#10;&#10;$\mathcal{I} \rightarrow 0$&#10;&#10;\end{document}"/>
  <p:tag name="IGUANATEXSIZE" val="20"/>
  <p:tag name="IGUANATEXCURSOR" val="10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05.4743"/>
  <p:tag name="LATEXADDIN" val="\documentclass{article}&#10;\usepackage{amsmath}&#10;\pagestyle{empty}&#10;\begin{document}&#10;&#10;&#10;$\mathcal{I}$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2.2085"/>
  <p:tag name="ORIGINALWIDTH" val="4335.958"/>
  <p:tag name="LATEXADDIN" val="\documentclass{article}&#10;\usepackage{amsmath}&#10;\usepackage{physics}&#10;\usepackage{amsfonts}&#10;\pagestyle{empty}&#10;\begin{document}&#10;&#10;&#10;$ \mathcal{I}(\ket*{\Psi_{\Tilde{\theta}}},\, \mathcal{U} \ket{\Psi_{\theta}}) = \mathbb{E}_{\chi}[\mathcal{I}_{\text{loc}}(\sigma, \eta)]&#10;$&#10;&#10;\end{document}"/>
  <p:tag name="IGUANATEXSIZE" val="20"/>
  <p:tag name="IGUANATEXCURSOR" val="20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47.9565"/>
  <p:tag name="ORIGINALWIDTH" val="2437.195"/>
  <p:tag name="LATEXADDIN" val="\documentclass{article}&#10;\usepackage{amsmath}&#10;\usepackage{amsfonts}&#10;\usepackage{physics}&#10;\pagestyle{empty}&#10;\begin{document}&#10;&#10;&#10;$ \mathbb{E}_{\chi}[|1-\mathcal{I}_{\text{loc}}|^2] = 1$&#10;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7.4728"/>
  <p:tag name="ORIGINALWIDTH" val="230.2212"/>
  <p:tag name="LATEXADDIN" val="\documentclass{article}&#10;\usepackage{amsmath}&#10;\pagestyle{empty}&#10;\begin{document}&#10;&#10;&#10;$c^*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554.1807"/>
  <p:tag name="LATEXADDIN" val="\documentclass{article}&#10;\usepackage{amsmath}&#10;\pagestyle{empty}&#10;\begin{document}&#10;&#10;&#10;$ \mathcal{I}_{\text{loc}}^{\text{CV}}$&#10;&#10;\end{document}"/>
  <p:tag name="IGUANATEXSIZE" val="20"/>
  <p:tag name="IGUANATEXCURSOR" val="11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6.2017"/>
  <p:tag name="ORIGINALWIDTH" val="1905.512"/>
  <p:tag name="LATEXADDIN" val="\documentclass{article}&#10;\usepackage{amsmath}&#10;\usepackage{amsfonts}&#10;\usepackage{physics}&#10;\pagestyle{empty}&#10;\begin{document}&#10;&#10;&#10;$\ket{\Psi_{\Tilde{\theta}}} \rightarrow \mathcal{U}\ket{\Psi_{\theta}}$&#10;&#10;\end{document}"/>
  <p:tag name="IGUANATEXSIZE" val="20"/>
  <p:tag name="IGUANATEXCURSOR" val="14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72.4034"/>
  <p:tag name="ORIGINALWIDTH" val="6206.974"/>
  <p:tag name="LATEXADDIN" val="\documentclass{article}&#10;\usepackage{amsmath}&#10;\usepackage{amsfonts}&#10;\usepackage{physics}&#10;\pagestyle{empty}&#10;\begin{document}&#10;&#10;&#10;$c^{*} = - \dfrac{\text{Cov}_{\chi} [1 - \Re \mathcal{I}_{\text{loc}}(\sigma, \eta), |1 - \mathcal{I}_{\text{loc}}(\sigma, \eta)|^2]}{\text{Var}_{\chi}[|1 - \mathcal{I}_{\text{loc}}(\sigma, \eta)|^2]}$&#10;&#10;\end{document}"/>
  <p:tag name="IGUANATEXSIZE" val="20"/>
  <p:tag name="IGUANATEXCURSOR" val="2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74.2032"/>
  <p:tag name="ORIGINALWIDTH" val="377.9528"/>
  <p:tag name="LATEXADDIN" val="\documentclass{article}&#10;\usepackage{amsmath}&#10;\pagestyle{empty}&#10;\begin{document}&#10;&#10;&#10;$-\frac{1}{2}$&#10;&#10;\end{document}"/>
  <p:tag name="IGUANATEXSIZE" val="20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40.9824"/>
  <p:tag name="ORIGINALWIDTH" val="121.4848"/>
  <p:tag name="LATEXADDIN" val="\documentclass{article}&#10;\usepackage{amsmath}&#10;\pagestyle{empty}&#10;\begin{document}&#10;&#10;&#10;$c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7"/>
  <p:tag name="LAYER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9674"/>
  <p:tag name="ORIGINALWIDTH" val="479.94"/>
  <p:tag name="LATEXADDIN" val="\documentclass{article}&#10;\usepackage{amsmath}&#10;\pagestyle{empty}&#10;\begin{document}&#10;&#10;&#10;$\mathcal{I}_{\text{loc}}$&#10;&#10;\end{document}"/>
  <p:tag name="IGUANATEXSIZE" val="20"/>
  <p:tag name="IGUANATEXCURSOR" val="10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4460.442"/>
  <p:tag name="LATEXADDIN" val="\documentclass{article}&#10;\usepackage{amsmath}&#10;\pagestyle{empty}&#10;\begin{document}&#10;&#10;&#10;$ \mathcal{I}_{\text{loc}}^{\text{CV}} = \text{Re} \mathcal{I}_{\text{loc}} - c (|1 - \mathcal{I}_{\text{loc}}|^2 - 1)$&#10;&#10;\end{document}"/>
  <p:tag name="IGUANATEXSIZE" val="20"/>
  <p:tag name="IGUANATEXCURSOR" val="16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8.9726"/>
  <p:tag name="ORIGINALWIDTH" val="827.1466"/>
  <p:tag name="LATEXADDIN" val="\documentclass{article}&#10;\usepackage{amsmath}&#10;\pagestyle{empty}&#10;\begin{document}&#10;&#10;&#10;$\mathcal{I} \rightarrow 0$&#10;&#10;\end{document}"/>
  <p:tag name="IGUANATEXSIZE" val="20"/>
  <p:tag name="IGUANATEXCURSOR" val="10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9674"/>
  <p:tag name="ORIGINALWIDTH" val="479.94"/>
  <p:tag name="LATEXADDIN" val="\documentclass{article}&#10;\usepackage{amsmath}&#10;\pagestyle{empty}&#10;\begin{document}&#10;&#10;&#10;$\mathcal{I}_{\text{loc}}$&#10;&#10;\end{document}"/>
  <p:tag name="IGUANATEXSIZE" val="20"/>
  <p:tag name="IGUANATEXCURSOR" val="10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4556.43"/>
  <p:tag name="LATEXADDIN" val="\documentclass{article}&#10;\usepackage{amsmath}&#10;\pagestyle{empty}&#10;\begin{document}&#10;&#10;&#10;$ \mathcal{I}_{\text{loc}}^{\text{CV}} = \text{Re} \mathcal{I}_{\text{loc}} + \dfrac{1}{2}(|1 - \mathcal{I}_{\text{loc}}|^2 - 1)$&#10;&#10;\end{document}"/>
  <p:tag name="IGUANATEXSIZE" val="20"/>
  <p:tag name="IGUANATEXCURSOR" val="16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3.967"/>
  <p:tag name="ORIGINALWIDTH" val="483.6895"/>
  <p:tag name="LATEXADDIN" val="\documentclass{article}&#10;\usepackage{amsmath}&#10;\pagestyle{empty}&#10;\begin{document}&#10;&#10;&#10;$10^3$!&#10;&#10;\end{document}"/>
  <p:tag name="IGUANATEXSIZE" val="20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1.2224"/>
  <p:tag name="ORIGINALWIDTH" val="220.4724"/>
  <p:tag name="LATEXADDIN" val="\documentclass{article}&#10;\usepackage{amsmath}&#10;\usepackage{amsfonts}&#10;\usepackage{physics}&#10;\pagestyle{empty}&#10;\begin{document}&#10;&#10;&#10;$\mathcal{U}$&#10;&#10;\end{document}"/>
  <p:tag name="IGUANATEXSIZE" val="20"/>
  <p:tag name="IGUANATEXCURSOR" val="13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97.2254"/>
  <p:tag name="ORIGINALWIDTH" val="163.4795"/>
  <p:tag name="LATEXADDIN" val="\documentclass{article}&#10;\usepackage{amsmath}&#10;\pagestyle{empty}&#10;\begin{document}&#10;&#10;&#10;$p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1.2224"/>
  <p:tag name="ORIGINALWIDTH" val="220.4724"/>
  <p:tag name="LATEXADDIN" val="\documentclass{article}&#10;\usepackage{amsmath}&#10;\usepackage{amsfonts}&#10;\usepackage{physics}&#10;\pagestyle{empty}&#10;\begin{document}&#10;&#10;&#10;$\mathcal{U}$&#10;&#10;\end{document}"/>
  <p:tag name="IGUANATEXSIZE" val="20"/>
  <p:tag name="IGUANATEXCURSOR" val="13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97.2254"/>
  <p:tag name="ORIGINALWIDTH" val="163.4795"/>
  <p:tag name="LATEXADDIN" val="\documentclass{article}&#10;\usepackage{amsmath}&#10;\pagestyle{empty}&#10;\begin{document}&#10;&#10;&#10;$p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849.644"/>
  <p:tag name="LATEXADDIN" val="\documentclass{article}&#10;\usepackage{amsmath}&#10;\usepackage{amsfonts}&#10;\usepackage{physics}&#10;\pagestyle{empty}&#10;\begin{document}&#10;&#10;&#10;$S_A = -\Tr (\rho_A \log \rho_A)$&#10;&#10;\end{document}"/>
  <p:tag name="IGUANATEXSIZE" val="20"/>
  <p:tag name="IGUANATEXCURSOR" val="17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846.6442"/>
  <p:tag name="LATEXADDIN" val="\documentclass{article}&#10;\usepackage{amsmath}&#10;\pagestyle{empty}&#10;\begin{document}&#10;&#10;&#10;$p &lt; p_c$&#10;&#10;\end{document}"/>
  <p:tag name="IGUANATEXSIZE" val="26"/>
  <p:tag name="IGUANATEXCURSOR" val="9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846.6442"/>
  <p:tag name="LATEXADDIN" val="\documentclass{article}&#10;\usepackage{amsmath}&#10;\pagestyle{empty}&#10;\begin{document}&#10;&#10;&#10;$p &gt; p_c$&#10;&#10;\end{document}"/>
  <p:tag name="IGUANATEXSIZE" val="26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97.2254"/>
  <p:tag name="ORIGINALWIDTH" val="275.2156"/>
  <p:tag name="LATEXADDIN" val="\documentclass{article}&#10;\usepackage{amsmath}&#10;\pagestyle{empty}&#10;\begin{document}&#10;&#10;$p_c$&#10;&#10;&#10;\end{document}"/>
  <p:tag name="IGUANATEXSIZE" val="26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9882.265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/>
  <p:tag name="IGUANATEXSIZE" val="20"/>
  <p:tag name="IGUANATEXCURSOR" val="25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849.644"/>
  <p:tag name="LATEXADDIN" val="\documentclass{article}&#10;\usepackage{amsmath}&#10;\usepackage{amsfonts}&#10;\usepackage{physics}&#10;\pagestyle{empty}&#10;\begin{document}&#10;&#10;&#10;$S_A = -\Tr (\rho_A \log \rho_A)$&#10;&#10;\end{document}"/>
  <p:tag name="IGUANATEXSIZE" val="20"/>
  <p:tag name="IGUANATEXCURSOR" val="17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846.6442"/>
  <p:tag name="LATEXADDIN" val="\documentclass{article}&#10;\usepackage{amsmath}&#10;\pagestyle{empty}&#10;\begin{document}&#10;&#10;&#10;$p &lt; p_c$&#10;&#10;\end{document}"/>
  <p:tag name="IGUANATEXSIZE" val="26"/>
  <p:tag name="IGUANATEXCURSOR" val="9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7.9715"/>
  <p:tag name="ORIGINALWIDTH" val="846.6442"/>
  <p:tag name="LATEXADDIN" val="\documentclass{article}&#10;\usepackage{amsmath}&#10;\pagestyle{empty}&#10;\begin{document}&#10;&#10;&#10;$p &gt; p_c$&#10;&#10;\end{document}"/>
  <p:tag name="IGUANATEXSIZE" val="26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97.2254"/>
  <p:tag name="ORIGINALWIDTH" val="275.2156"/>
  <p:tag name="LATEXADDIN" val="\documentclass{article}&#10;\usepackage{amsmath}&#10;\pagestyle{empty}&#10;\begin{document}&#10;&#10;$p_c$&#10;&#10;&#10;\end{document}"/>
  <p:tag name="IGUANATEXSIZE" val="26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849.644"/>
  <p:tag name="LATEXADDIN" val="\documentclass{article}&#10;\usepackage{amsmath}&#10;\usepackage{amsfonts}&#10;\usepackage{physics}&#10;\pagestyle{empty}&#10;\begin{document}&#10;&#10;&#10;$S_A = -\Tr (\rho_A \log \rho_A)$&#10;&#10;\end{document}"/>
  <p:tag name="IGUANATEXSIZE" val="20"/>
  <p:tag name="IGUANATEXCURSOR" val="17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779.9025"/>
  <p:tag name="LATEXADDIN" val="\documentclass{article}&#10;\usepackage{amsmath}&#10;\usepackage{amsfonts}&#10;\usepackage{physics}&#10;\pagestyle{empty}&#10;\begin{document}&#10;&#10;$L \times L$&#10;&#10;&#10;\end{document}"/>
  <p:tag name="IGUANATEXSIZE" val="20"/>
  <p:tag name="IGUANATEXCURSOR" val="13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779.9025"/>
  <p:tag name="LATEXADDIN" val="\documentclass{article}&#10;\usepackage{amsmath}&#10;\usepackage{amsfonts}&#10;\usepackage{physics}&#10;\pagestyle{empty}&#10;\begin{document}&#10;&#10;$L \times L$&#10;&#10;&#10;\end{document}"/>
  <p:tag name="IGUANATEXSIZE" val="20"/>
  <p:tag name="IGUANATEXCURSOR" val="13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1.7023"/>
  <p:tag name="ORIGINALWIDTH" val="4560.93"/>
  <p:tag name="LATEXADDIN" val="\documentclass{article}&#10;\usepackage{amsmath}&#10;\usepackage{amsfonts}&#10;\usepackage{physics}&#10;\pagestyle{empty}&#10;\begin{document}&#10;&#10;$\mathcal{H}_{\mathrm{TFI}}=-J \sum_{\langle i, j\rangle} \sigma_i^z \sigma_j^z - h \sum_i \sigma_i^x$&#10;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1.7023"/>
  <p:tag name="ORIGINALWIDTH" val="4560.93"/>
  <p:tag name="LATEXADDIN" val="\documentclass{article}&#10;\usepackage{amsmath}&#10;\usepackage{amsfonts}&#10;\usepackage{physics}&#10;\pagestyle{empty}&#10;\begin{document}&#10;&#10;$\mathcal{H}_{\mathrm{TFI}}=-J \sum_{\langle i, j\rangle} \sigma_i^z \sigma_j^z - h \sum_i \sigma_i^x$&#10;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779.9025"/>
  <p:tag name="LATEXADDIN" val="\documentclass{article}&#10;\usepackage{amsmath}&#10;\usepackage{amsfonts}&#10;\usepackage{physics}&#10;\pagestyle{empty}&#10;\begin{document}&#10;&#10;$L \times L$&#10;&#10;&#10;\end{document}"/>
  <p:tag name="IGUANATEXSIZE" val="20"/>
  <p:tag name="IGUANATEXCURSOR" val="13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5.4518"/>
  <p:tag name="ORIGINALWIDTH" val="6888.639"/>
  <p:tag name="LATEXADDIN" val="\documentclass{article}&#10;\usepackage{amsmath}&#10;\usepackage{amsfonts}&#10;\usepackage{physics}&#10;\pagestyle{empty}&#10;\begin{document}&#10;&#10;$\mathcal{U} = e^{-i  \delta t \mathcal{H}_{\mathrm{TFI}} }  =  e^{-i  \frac{\delta t}{2} \mathcal{H}_{zz}}  e^{-i  \delta t \mathcal{H}_x} e^{-i \frac{\delta t}{2} \mathcal{H}_{zz}} + O(\delta t^3)$&#10;&#10;&#10;\end{document}"/>
  <p:tag name="IGUANATEXSIZE" val="20"/>
  <p:tag name="IGUANATEXCURSOR" val="32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8.9651"/>
  <p:tag name="ORIGINALWIDTH" val="1113.611"/>
  <p:tag name="LATEXADDIN" val="\documentclass{article}&#10;\usepackage{amsmath}&#10;\usepackage{amsfonts}&#10;\usepackage{physics}&#10;\usepackage{xcolor}&#10;\pagestyle{empty}&#10;\begin{document}&#10;&#10;&#10;p-tVMC&#10;&#10;\end{document}"/>
  <p:tag name="IGUANATEXSIZE" val="20"/>
  <p:tag name="IGUANATEXCURSOR" val="15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5.2231"/>
  <p:tag name="ORIGINALWIDTH" val="762.6547"/>
  <p:tag name="LATEXADDIN" val="\documentclass{article}&#10;\usepackage{amsmath}&#10;\usepackage{amsfonts}&#10;\usepackage{physics}&#10;\usepackage{xcolor}&#10;\pagestyle{empty}&#10;\begin{document}&#10;&#10;Exact&#10;&#10;\end{document}"/>
  <p:tag name="IGUANATEXSIZE" val="20"/>
  <p:tag name="IGUANATEXCURSOR" val="14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5.2231"/>
  <p:tag name="ORIGINALWIDTH" val="762.6547"/>
  <p:tag name="LATEXADDIN" val="\documentclass{article}&#10;\usepackage{amsmath}&#10;\usepackage{amsfonts}&#10;\usepackage{physics}&#10;\usepackage{xcolor}&#10;\pagestyle{empty}&#10;\begin{document}&#10;&#10;Exact&#10;&#10;\end{document}"/>
  <p:tag name="IGUANATEXSIZE" val="20"/>
  <p:tag name="IGUANATEXCURSOR" val="14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779.9025"/>
  <p:tag name="LATEXADDIN" val="\documentclass{article}&#10;\usepackage{amsmath}&#10;\usepackage{amsfonts}&#10;\usepackage{physics}&#10;\pagestyle{empty}&#10;\begin{document}&#10;&#10;$L \times L$&#10;&#10;&#10;\end{document}"/>
  <p:tag name="IGUANATEXSIZE" val="20"/>
  <p:tag name="IGUANATEXCURSOR" val="13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91.7135"/>
  <p:tag name="LATEXADDIN" val="\documentclass{article}&#10;\usepackage{amsmath}&#10;\usepackage{amsfonts}&#10;\usepackage{physics}&#10;\pagestyle{empty}&#10;\begin{document}&#10;&#10;&#10;$\sigma^z$&#10;&#10;\end{document}"/>
  <p:tag name="IGUANATEXSIZE" val="20"/>
  <p:tag name="IGUANATEXCURSOR" val="13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2.9208"/>
  <p:tag name="ORIGINALWIDTH" val="1766.029"/>
  <p:tag name="LATEXADDIN" val="\documentclass{article}&#10;\usepackage{amsmath}&#10;\pagestyle{empty}&#10;\begin{document}&#10;&#10;$\mathcal{P}^{\pm}_{i} = \dfrac{1 \pm \sigma^z_{i}}{2}$&#10;&#10;&#10;\end{document}"/>
  <p:tag name="IGUANATEXSIZE" val="20"/>
  <p:tag name="IGUANATEXCURSOR" val="12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037.12"/>
  <p:tag name="ORIGINALWIDTH" val="3121.86"/>
  <p:tag name="LATEXADDIN" val="\documentclass{article}&#10;\usepackage{amsmath}&#10;\usepackage{amsfonts}&#10;\usepackage{physics}&#10;\pagestyle{empty}&#10;\begin{document}&#10;&#10;$    \ket{\Psi_{\theta}} \rightarrow \dfrac{\mathcal{P}_i^{\pm} \ket{\Psi_\theta}}{ \sqrt{{\bra{\Psi_{\theta}} \mathcal{P}_i^{\pm} \ket{\Psi_\theta}}}}&#10;$&#10;&#10;&#10;\end{document}"/>
  <p:tag name="IGUANATEXSIZE" val="20"/>
  <p:tag name="IGUANATEXCURSOR" val="27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5.2231"/>
  <p:tag name="ORIGINALWIDTH" val="762.6547"/>
  <p:tag name="LATEXADDIN" val="\documentclass{article}&#10;\usepackage{amsmath}&#10;\usepackage{amsfonts}&#10;\usepackage{physics}&#10;\usepackage{xcolor}&#10;\pagestyle{empty}&#10;\begin{document}&#10;&#10;Exact&#10;&#10;\end{document}"/>
  <p:tag name="IGUANATEXSIZE" val="20"/>
  <p:tag name="IGUANATEXCURSOR" val="14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1.7023"/>
  <p:tag name="ORIGINALWIDTH" val="4560.93"/>
  <p:tag name="LATEXADDIN" val="\documentclass{article}&#10;\usepackage{amsmath}&#10;\usepackage{amsfonts}&#10;\usepackage{physics}&#10;\pagestyle{empty}&#10;\begin{document}&#10;&#10;$\mathcal{H}_{\mathrm{TFI}}=-J \sum_{\langle i, j\rangle} \sigma_i^z \sigma_j^z - h \sum_i \sigma_i^x$&#10;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9554"/>
  <p:tag name="ORIGINALWIDTH" val="1714.286"/>
  <p:tag name="LATEXADDIN" val="\documentclass{article}&#10;\usepackage{amsmath}&#10;\usepackage{amsfonts}&#10;\usepackage{physics}&#10;\pagestyle{empty}&#10;\begin{document}&#10;&#10;&#10;$\partial_{\theta_k^*} \log \Psi^*_{\theta}(\sigma)$&#10;&#10;\end{document}"/>
  <p:tag name="IGUANATEXSIZE" val="20"/>
  <p:tag name="IGUANATEXCURSOR" val="15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2.4672"/>
  <p:tag name="ORIGINALWIDTH" val="299.9625"/>
  <p:tag name="LATEXADDIN" val="\documentclass{article}&#10;\usepackage{amsmath}&#10;\pagestyle{empty}&#10;\begin{document}&#10;&#10;$b_F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5.4518"/>
  <p:tag name="ORIGINALWIDTH" val="6888.639"/>
  <p:tag name="LATEXADDIN" val="\documentclass{article}&#10;\usepackage{amsmath}&#10;\usepackage{amsfonts}&#10;\usepackage{physics}&#10;\pagestyle{empty}&#10;\begin{document}&#10;&#10;$\mathcal{U} = e^{-i  \delta t \mathcal{H}_{\mathrm{TFI}} }  =  e^{-i  \frac{\delta t}{2} \mathcal{H}_{zz}}  e^{-i  \delta t \mathcal{H}_x} e^{-i \frac{\delta t}{2} \mathcal{H}_{zz}} + O(\delta t^3)$&#10;&#10;&#10;\end{document}"/>
  <p:tag name="IGUANATEXSIZE" val="20"/>
  <p:tag name="IGUANATEXCURSOR" val="32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8.9651"/>
  <p:tag name="ORIGINALWIDTH" val="1113.611"/>
  <p:tag name="LATEXADDIN" val="\documentclass{article}&#10;\usepackage{amsmath}&#10;\usepackage{amsfonts}&#10;\usepackage{physics}&#10;\usepackage{xcolor}&#10;\pagestyle{empty}&#10;\begin{document}&#10;&#10;&#10;p-tVMC&#10;&#10;\end{document}"/>
  <p:tag name="IGUANATEXSIZE" val="20"/>
  <p:tag name="IGUANATEXCURSOR" val="15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5.2231"/>
  <p:tag name="ORIGINALWIDTH" val="762.6547"/>
  <p:tag name="LATEXADDIN" val="\documentclass{article}&#10;\usepackage{amsmath}&#10;\usepackage{amsfonts}&#10;\usepackage{physics}&#10;\usepackage{xcolor}&#10;\pagestyle{empty}&#10;\begin{document}&#10;&#10;Exact&#10;&#10;\end{document}"/>
  <p:tag name="IGUANATEXSIZE" val="20"/>
  <p:tag name="IGUANATEXCURSOR" val="14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5.2231"/>
  <p:tag name="ORIGINALWIDTH" val="762.6547"/>
  <p:tag name="LATEXADDIN" val="\documentclass{article}&#10;\usepackage{amsmath}&#10;\usepackage{amsfonts}&#10;\usepackage{physics}&#10;\usepackage{xcolor}&#10;\pagestyle{empty}&#10;\begin{document}&#10;&#10;Exact&#10;&#10;\end{document}"/>
  <p:tag name="IGUANATEXSIZE" val="20"/>
  <p:tag name="IGUANATEXCURSOR" val="14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932.8834"/>
  <p:tag name="ORIGINALWIDTH" val="8493.438"/>
  <p:tag name="LATEXADDIN" val="\documentclass{article}&#10;\usepackage{amsmath}&#10;\usepackage{amsfonts}&#10;\usepackage{physics}&#10;\pagestyle{empty}&#10;\begin{document}&#10;&#10;&#10;&#10;$S_2(\rho_A) = - \log_2 \Tr_A \rho_{A}^2 = -\log_2\Bigg(\mathbb{E}_{\substack{\Pi(\sigma, \eta) \\ \hspace{0.2cm}\Pi(\sigma^\prime, \eta^\prime)}} \bigg[ \frac{\Psi_{\theta}(\sigma^{\prime}, \eta) \Psi_{\theta}(\sigma, \eta^{\prime})}{\Psi_{\theta}(\sigma, \eta) \Psi_{\theta}(\sigma^{\prime}, \eta^{\prime})}\bigg] \Bigg)$&#10;&#10;\end{document}"/>
  <p:tag name="IGUANATEXSIZE" val="20"/>
  <p:tag name="IGUANATEXCURSOR" val="44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932.8834"/>
  <p:tag name="ORIGINALWIDTH" val="8493.438"/>
  <p:tag name="LATEXADDIN" val="\documentclass{article}&#10;\usepackage{amsmath}&#10;\usepackage{amsfonts}&#10;\usepackage{physics}&#10;\pagestyle{empty}&#10;\begin{document}&#10;&#10;&#10;&#10;$S_2(\rho_A) = - \log_2 \Tr_A \rho_{A}^2 = -\log_2\Bigg(\mathbb{E}_{\substack{\Pi(\sigma, \eta) \\ \hspace{0.2cm}\Pi(\sigma^\prime, \eta^\prime)}} \bigg[ \frac{\Psi_{\theta}(\sigma^{\prime}, \eta) \Psi_{\theta}(\sigma, \eta^{\prime})}{\Psi_{\theta}(\sigma, \eta) \Psi_{\theta}(\sigma^{\prime}, \eta^{\prime})}\bigg] \Bigg)$&#10;&#10;\end{document}"/>
  <p:tag name="IGUANATEXSIZE" val="20"/>
  <p:tag name="IGUANATEXCURSOR" val="44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5.4669"/>
  <p:tag name="ORIGINALWIDTH" val="1003.375"/>
  <p:tag name="LATEXADDIN" val="\documentclass{article}&#10;\usepackage{amsmath}&#10;\usepackage{amsfonts}&#10;\usepackage{physics}&#10;\pagestyle{empty}&#10;\begin{document}&#10;&#10;&#10;&#10;$S_2 \propto N$&#10;&#10;\end{document}"/>
  <p:tag name="IGUANATEXSIZE" val="20"/>
  <p:tag name="IGUANATEXCURSOR" val="14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5.4669"/>
  <p:tag name="ORIGINALWIDTH" val="284.9644"/>
  <p:tag name="LATEXADDIN" val="\documentclass{article}&#10;\usepackage{amsmath}&#10;\pagestyle{empty}&#10;\begin{document}&#10;&#10;$S_2$&#10;&#10;&#10;\end{document}"/>
  <p:tag name="IGUANATEXSIZE" val="22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9.2164"/>
  <p:tag name="ORIGINALWIDTH" val="953.1309"/>
  <p:tag name="LATEXADDIN" val="\documentclass{article}&#10;\usepackage{amsmath}&#10;\usepackage{amsfonts}&#10;\usepackage{physics}&#10;\pagestyle{empty}&#10;\begin{document}&#10;&#10;&#10;&#10;$S_2 \propto A$&#10;&#10;\end{document}"/>
  <p:tag name="IGUANATEXSIZE" val="20"/>
  <p:tag name="IGUANATEXCURSOR" val="14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82.7147"/>
  <p:tag name="ORIGINALWIDTH" val="1457.068"/>
  <p:tag name="LATEXADDIN" val="\documentclass{article}&#10;\usepackage{amsmath}&#10;\usepackage{amsfonts}&#10;\usepackage{physics}&#10;\pagestyle{empty}&#10;\begin{document}&#10;&#10;&#10;&#10;$S_2 \propto \log N$&#10;&#10;\end{document}"/>
  <p:tag name="IGUANATEXSIZE" val="20"/>
  <p:tag name="IGUANATEXCURSOR" val="14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0.7162"/>
  <p:tag name="ORIGINALWIDTH" val="2328.459"/>
  <p:tag name="LATEXADDIN" val="\documentclass{article}&#10;\usepackage{amsmath}&#10;\usepackage{amsfonts}&#10;\usepackage{physics}&#10;\usepackage{xcolor}&#10;\pagestyle{empty}&#10;\begin{document}&#10;&#10;$\color{white} 4 \times 4, \color{white} 5 \times 5, \color{white} 6 \times 6$&#10;&#10;&#10;\end{document}"/>
  <p:tag name="IGUANATEXSIZE" val="20"/>
  <p:tag name="IGUANATEXCURSOR" val="1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0.7162"/>
  <p:tag name="ORIGINALWIDTH" val="2328.459"/>
  <p:tag name="LATEXADDIN" val="\documentclass{article}&#10;\usepackage{amsmath}&#10;\usepackage{amsfonts}&#10;\usepackage{physics}&#10;\usepackage{xcolor}&#10;\pagestyle{empty}&#10;\begin{document}&#10;&#10;$\color{white} 4 \times 4, \color{white} 5 \times 5, \color{white} 6 \times 6$&#10;&#10;&#10;\end{document}"/>
  <p:tag name="IGUANATEXSIZE" val="20"/>
  <p:tag name="IGUANATEXCURSOR" val="1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0.7162"/>
  <p:tag name="ORIGINALWIDTH" val="2328.459"/>
  <p:tag name="LATEXADDIN" val="\documentclass{article}&#10;\usepackage{amsmath}&#10;\usepackage{amsfonts}&#10;\usepackage{physics}&#10;\usepackage{xcolor}&#10;\pagestyle{empty}&#10;\begin{document}&#10;&#10;$\color{white} 4 \times 4, \color{white} 5 \times 5, \color{white} 6 \times 6$&#10;&#10;&#10;\end{document}"/>
  <p:tag name="IGUANATEXSIZE" val="20"/>
  <p:tag name="IGUANATEXCURSOR" val="1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5.4669"/>
  <p:tag name="ORIGINALWIDTH" val="284.9644"/>
  <p:tag name="LATEXADDIN" val="\documentclass{article}&#10;\usepackage{amsmath}&#10;\pagestyle{empty}&#10;\begin{document}&#10;&#10;$S_2$&#10;&#10;&#10;\end{document}"/>
  <p:tag name="IGUANATEXSIZE" val="18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pagestyle{empty}&#10;\begin{document}&#10;&#10;&#10;$ S_{k k'}$&#10;&#10;\end{document}"/>
  <p:tag name="IGUANATEXSIZE" val="20"/>
  <p:tag name="IGUANATEXCURSOR" val="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pagestyle{empty}&#10;\begin{document}&#10;&#10;&#10;$ S_{k k'}$&#10;&#10;\end{document}"/>
  <p:tag name="IGUANATEXSIZE" val="20"/>
  <p:tag name="IGUANATEXCURSOR" val="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62.4672"/>
  <p:tag name="LATEXADDIN" val="\documentclass{article}&#10;\usepackage{amsmath}&#10;\pagestyle{empty}&#10;\begin{document}&#10;&#10;$N$&#10;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9554"/>
  <p:tag name="ORIGINALWIDTH" val="2320.96"/>
  <p:tag name="LATEXADDIN" val="\documentclass{article}&#10;\usepackage{amsmath}&#10;\usepackage{physics}&#10;\usepackage{amsfonts}&#10;\pagestyle{empty}&#10;\begin{document}&#10;&#10;&#10;$\ket{\Psi_{\theta_0}} = \otimes_{i=1}^{N} \ket{+}_{i}$&#10;&#10;\end{document}"/>
  <p:tag name="IGUANATEXSIZE" val="20"/>
  <p:tag name="IGUANATEXCURSOR" val="17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3681.29"/>
  <p:tag name="LATEXADDIN" val="\documentclass{article}&#10;\usepackage{amsmath}&#10;\usepackage{physics}&#10;\usepackage{amsfonts}&#10;\pagestyle{empty}&#10;\begin{document}&#10;&#10;&#10;$\mathcal{H}(t) = -\sum_i \sigma^x_i \longleftrightarrow\sum_i \sigma^z_i&#10;$&#10;&#10;\end{document}"/>
  <p:tag name="IGUANATEXSIZE" val="20"/>
  <p:tag name="IGUANATEXCURSOR" val="18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769.4038"/>
  <p:tag name="LATEXADDIN" val="\documentclass{article}&#10;\usepackage{amsmath}&#10;\usepackage{amsfonts}&#10;\usepackage{physics}&#10;\pagestyle{empty}&#10;\begin{document}&#10;&#10;&#10;$\sum_i \sigma_i^z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1068.616"/>
  <p:tag name="LATEXADDIN" val="\documentclass{article}&#10;\usepackage{amsmath}&#10;\usepackage{amsfonts}&#10;\usepackage{physics}&#10;\pagestyle{empty}&#10;\begin{document}&#10;&#10;&#10;$-\sum_i \sigma_i^x$&#10;&#10;\end{document}"/>
  <p:tag name="IGUANATEXSIZE" val="20"/>
  <p:tag name="IGUANATEXCURSOR" val="12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663.667"/>
  <p:tag name="LATEXADDIN" val="\documentclass{article}&#10;\usepackage{amsmath}&#10;\pagestyle{empty}&#10;\begin{document}&#10;&#10;&#10;$t = 0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4.4731"/>
  <p:tag name="ORIGINALWIDTH" val="739.4075"/>
  <p:tag name="LATEXADDIN" val="\documentclass{article}&#10;\usepackage{amsmath}&#10;\pagestyle{empty}&#10;\begin{document}&#10;&#10;&#10;$t = T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62.4672"/>
  <p:tag name="LATEXADDIN" val="\documentclass{article}&#10;\usepackage{amsmath}&#10;\pagestyle{empty}&#10;\begin{document}&#10;&#10;$N$&#10;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9554"/>
  <p:tag name="ORIGINALWIDTH" val="2320.96"/>
  <p:tag name="LATEXADDIN" val="\documentclass{article}&#10;\usepackage{amsmath}&#10;\usepackage{physics}&#10;\usepackage{amsfonts}&#10;\pagestyle{empty}&#10;\begin{document}&#10;&#10;&#10;$\ket{\Psi_{\theta_0}} = \otimes_{i=1}^{N} \ket{+}_{i}$&#10;&#10;\end{document}"/>
  <p:tag name="IGUANATEXSIZE" val="20"/>
  <p:tag name="IGUANATEXCURSOR" val="17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3681.29"/>
  <p:tag name="LATEXADDIN" val="\documentclass{article}&#10;\usepackage{amsmath}&#10;\usepackage{physics}&#10;\usepackage{amsfonts}&#10;\pagestyle{empty}&#10;\begin{document}&#10;&#10;&#10;$\mathcal{H}(t) = -\sum_i \sigma^x_i \longleftrightarrow\sum_i \sigma^z_i&#10;$&#10;&#10;\end{document}"/>
  <p:tag name="IGUANATEXSIZE" val="20"/>
  <p:tag name="IGUANATEXCURSOR" val="18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4.4731"/>
  <p:tag name="ORIGINALWIDTH" val="739.4075"/>
  <p:tag name="LATEXADDIN" val="\documentclass{article}&#10;\usepackage{amsmath}&#10;\pagestyle{empty}&#10;\begin{document}&#10;&#10;&#10;$t = T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00.4499"/>
  <p:tag name="ORIGINALWIDTH" val="1567.304"/>
  <p:tag name="LATEXADDIN" val="\documentclass{article}&#10;\usepackage{amsmath}&#10;\usepackage{physics}&#10;\usepackage{amsfonts}&#10;\pagestyle{empty}&#10;\begin{document}&#10;&#10;&#10;$\approx \bigotimes_{i=1}^N \ket{\downarrow}_i$&#10;&#10;\end{document}"/>
  <p:tag name="IGUANATEXSIZE" val="20"/>
  <p:tag name="IGUANATEXCURSOR" val="13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769.4038"/>
  <p:tag name="LATEXADDIN" val="\documentclass{article}&#10;\usepackage{amsmath}&#10;\usepackage{amsfonts}&#10;\usepackage{physics}&#10;\pagestyle{empty}&#10;\begin{document}&#10;&#10;&#10;$\sum_i \sigma_i^z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1068.616"/>
  <p:tag name="LATEXADDIN" val="\documentclass{article}&#10;\usepackage{amsmath}&#10;\usepackage{amsfonts}&#10;\usepackage{physics}&#10;\pagestyle{empty}&#10;\begin{document}&#10;&#10;&#10;$-\sum_i \sigma_i^x$&#10;&#10;\end{document}"/>
  <p:tag name="IGUANATEXSIZE" val="20"/>
  <p:tag name="IGUANATEXCURSOR" val="12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9882.265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/>
  <p:tag name="IGUANATEXSIZE" val="20"/>
  <p:tag name="IGUANATEXCURSOR" val="25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663.667"/>
  <p:tag name="LATEXADDIN" val="\documentclass{article}&#10;\usepackage{amsmath}&#10;\pagestyle{empty}&#10;\begin{document}&#10;&#10;&#10;$t = 0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4.4731"/>
  <p:tag name="ORIGINALWIDTH" val="739.4075"/>
  <p:tag name="LATEXADDIN" val="\documentclass{article}&#10;\usepackage{amsmath}&#10;\pagestyle{empty}&#10;\begin{document}&#10;&#10;&#10;$t = T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2.2235"/>
  <p:tag name="ORIGINALWIDTH" val="262.4672"/>
  <p:tag name="LATEXADDIN" val="\documentclass{article}&#10;\usepackage{amsmath}&#10;\pagestyle{empty}&#10;\begin{document}&#10;&#10;$N$&#10;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4.4731"/>
  <p:tag name="ORIGINALWIDTH" val="739.4075"/>
  <p:tag name="LATEXADDIN" val="\documentclass{article}&#10;\usepackage{amsmath}&#10;\pagestyle{empty}&#10;\begin{document}&#10;&#10;&#10;$t = T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00.4499"/>
  <p:tag name="ORIGINALWIDTH" val="1567.304"/>
  <p:tag name="LATEXADDIN" val="\documentclass{article}&#10;\usepackage{amsmath}&#10;\usepackage{physics}&#10;\usepackage{amsfonts}&#10;\pagestyle{empty}&#10;\begin{document}&#10;&#10;&#10;$\approx \bigotimes_{i=1}^N \ket{\downarrow}_i$&#10;&#10;\end{document}"/>
  <p:tag name="IGUANATEXSIZE" val="20"/>
  <p:tag name="IGUANATEXCURSOR" val="13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9554"/>
  <p:tag name="ORIGINALWIDTH" val="2320.96"/>
  <p:tag name="LATEXADDIN" val="\documentclass{article}&#10;\usepackage{amsmath}&#10;\usepackage{physics}&#10;\usepackage{amsfonts}&#10;\pagestyle{empty}&#10;\begin{document}&#10;&#10;&#10;$\ket{\Psi_{\theta_0}} = \otimes_{i=1}^{N} \ket{+}_{i}$&#10;&#10;\end{document}"/>
  <p:tag name="IGUANATEXSIZE" val="20"/>
  <p:tag name="IGUANATEXCURSOR" val="17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3681.29"/>
  <p:tag name="LATEXADDIN" val="\documentclass{article}&#10;\usepackage{amsmath}&#10;\usepackage{physics}&#10;\usepackage{amsfonts}&#10;\pagestyle{empty}&#10;\begin{document}&#10;&#10;&#10;$\mathcal{H}(t) = -\sum_i \sigma^x_i \longleftrightarrow\sum_i \sigma^z_i&#10;$&#10;&#10;\end{document}"/>
  <p:tag name="IGUANATEXSIZE" val="20"/>
  <p:tag name="IGUANATEXCURSOR" val="18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9674"/>
  <p:tag name="ORIGINALWIDTH" val="340.4574"/>
  <p:tag name="LATEXADDIN" val="\documentclass{article}&#10;\usepackage{amsmath}&#10;\pagestyle{empty}&#10;\begin{document}&#10;&#10;&#10;$N_s$&#10;&#10;\end{document}"/>
  <p:tag name="IGUANATEXSIZE" val="26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769.4038"/>
  <p:tag name="LATEXADDIN" val="\documentclass{article}&#10;\usepackage{amsmath}&#10;\usepackage{amsfonts}&#10;\usepackage{physics}&#10;\pagestyle{empty}&#10;\begin{document}&#10;&#10;&#10;$\sum_i \sigma_i^z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1068.616"/>
  <p:tag name="LATEXADDIN" val="\documentclass{article}&#10;\usepackage{amsmath}&#10;\usepackage{amsfonts}&#10;\usepackage{physics}&#10;\pagestyle{empty}&#10;\begin{document}&#10;&#10;&#10;$-\sum_i \sigma_i^x$&#10;&#10;\end{document}"/>
  <p:tag name="IGUANATEXSIZE" val="20"/>
  <p:tag name="IGUANATEXCURSOR" val="12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663.667"/>
  <p:tag name="LATEXADDIN" val="\documentclass{article}&#10;\usepackage{amsmath}&#10;\pagestyle{empty}&#10;\begin{document}&#10;&#10;&#10;$t = 0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4.4731"/>
  <p:tag name="ORIGINALWIDTH" val="739.4075"/>
  <p:tag name="LATEXADDIN" val="\documentclass{article}&#10;\usepackage{amsmath}&#10;\pagestyle{empty}&#10;\begin{document}&#10;&#10;&#10;$t = T$&#10;&#10;\end{document}"/>
  <p:tag name="IGUANATEXSIZE" val="20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96.4005"/>
  <p:tag name="ORIGINALWIDTH" val="5022.122"/>
  <p:tag name="LATEXADDIN" val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/>
  <p:tag name="IGUANATEXSIZE" val="20"/>
  <p:tag name="IGUANATEXCURSOR" val="27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131.2336"/>
  <p:tag name="LATEXADDIN" val="\documentclass{article}&#10;\usepackage{amsmath}&#10;\pagestyle{empty}&#10;\begin{document}&#10;&#10;&#10;$0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131.2336"/>
  <p:tag name="LATEXADDIN" val="\documentclass{article}&#10;\usepackage{amsmath}&#10;\pagestyle{empty}&#10;\begin{document}&#10;&#10;&#10;$0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84.4395"/>
  <p:tag name="ORIGINALWIDTH" val="3256.843"/>
  <p:tag name="LATEXADDIN" val="\documentclass{article}&#10;\usepackage{amsmath}&#10;\usepackage{amsfonts}&#10;\usepackage{physics}&#10;\pagestyle{empty}&#10;\begin{document}&#10;&#10;&#10;$    \chi^{\prime}(\sigma, \eta) = \frac{| \mathcal{I}_{\text{loc}}(\sigma, \eta)| \chi(\sigma, \eta)}{\mathbb{E}_{\chi}[|\mathcal{I}_{\text{loc}}(\sigma, \eta)|]}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96.4005"/>
  <p:tag name="ORIGINALWIDTH" val="5022.122"/>
  <p:tag name="LATEXADDIN" val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/>
  <p:tag name="IGUANATEXSIZE" val="20"/>
  <p:tag name="IGUANATEXCURSOR" val="27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131.2336"/>
  <p:tag name="LATEXADDIN" val="\documentclass{article}&#10;\usepackage{amsmath}&#10;\pagestyle{empty}&#10;\begin{document}&#10;&#10;&#10;$0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131.2336"/>
  <p:tag name="LATEXADDIN" val="\documentclass{article}&#10;\usepackage{amsmath}&#10;\pagestyle{empty}&#10;\begin{document}&#10;&#10;&#10;$0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2342.707"/>
  <p:tag name="LATEXADDIN" val="\documentclass{article}&#10;\usepackage{amsmath}&#10;\usepackage{physics}&#10;\usepackage{amsfonts}&#10;\pagestyle{empty}&#10;\begin{document}&#10;&#10;&#10;$ \mathcal{I} = \mathbb{E}_{\chi}[\mathcal{I}_{\text{loc}}(\sigma, \eta)]&#10;$&#10;&#10;\end{document}"/>
  <p:tag name="IGUANATEXSIZE" val="20"/>
  <p:tag name="IGUANATEXCURSOR" val="13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2.4672"/>
  <p:tag name="ORIGINALWIDTH" val="299.9625"/>
  <p:tag name="LATEXADDIN" val="\documentclass{article}&#10;\usepackage{amsmath}&#10;\pagestyle{empty}&#10;\begin{document}&#10;&#10;$b_F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4167.979"/>
  <p:tag name="LATEXADDIN" val="\documentclass{article}&#10;\usepackage{amsmath}&#10;\usepackage{amsfonts}&#10;\usepackage{physics}&#10;\pagestyle{empty}&#10;\begin{document}&#10;&#10;&#10;$    \mathcal{I} = \mathbb{E}_{\chi^{\prime}}\bigg[ \mathcal{I}_{\text{loc}}(\sigma, \eta) \frac{\mathbb{E}_{\chi}[|\mathcal{I}_{\text{loc}}(\sigma, \eta)|]}{|\mathcal{I}_{\text{loc}}(\sigma, \eta)|} \bigg]$&#10;&#10;\end{document}"/>
  <p:tag name="IGUANATEXSIZE" val="20"/>
  <p:tag name="IGUANATEXCURSOR" val="32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84.4395"/>
  <p:tag name="ORIGINALWIDTH" val="3256.843"/>
  <p:tag name="LATEXADDIN" val="\documentclass{article}&#10;\usepackage{amsmath}&#10;\usepackage{amsfonts}&#10;\usepackage{physics}&#10;\pagestyle{empty}&#10;\begin{document}&#10;&#10;&#10;$    \chi^{\prime}(\sigma, \eta) = \frac{| \mathcal{I}_{\text{loc}}(\sigma, \eta)| \chi(\sigma, \eta)}{\mathbb{E}_{\chi}[|\mathcal{I}_{\text{loc}}(\sigma, \eta)|]}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96.4005"/>
  <p:tag name="ORIGINALWIDTH" val="5022.122"/>
  <p:tag name="LATEXADDIN" val="\documentclass{article}&#10;\usepackage{amsmath}&#10;\usepackage{amsfonts}&#10;\usepackage{physics}&#10;\pagestyle{empty}&#10;\begin{document}&#10;&#10;&#10;&#10;$\mathcal{I}_{\text{loc}}(\sigma, \eta) = 1 - \dfrac{\bra{\sigma} \mathcal{U} \ket{\Psi_{\theta}}}{\bra{\sigma} \ket*{\Psi_{\Tilde{\theta}}}} \dfrac{\bra{\eta} \mathcal{U}^{\dagger} \ket*{\Psi_{\Tilde{\theta}}}}{\bra{\eta} \ket{\Psi_{\theta}}}$&#10;&#10;\end{document}"/>
  <p:tag name="IGUANATEXSIZE" val="20"/>
  <p:tag name="IGUANATEXCURSOR" val="27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131.2336"/>
  <p:tag name="LATEXADDIN" val="\documentclass{article}&#10;\usepackage{amsmath}&#10;\pagestyle{empty}&#10;\begin{document}&#10;&#10;&#10;$0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13.7233"/>
  <p:tag name="ORIGINALWIDTH" val="131.2336"/>
  <p:tag name="LATEXADDIN" val="\documentclass{article}&#10;\usepackage{amsmath}&#10;\pagestyle{empty}&#10;\begin{document}&#10;&#10;&#10;$0$&#10;&#10;\end{document}"/>
  <p:tag name="IGUANATEXSIZE" val="20"/>
  <p:tag name="IGUANATEXCURSOR" val="8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2342.707"/>
  <p:tag name="LATEXADDIN" val="\documentclass{article}&#10;\usepackage{amsmath}&#10;\usepackage{physics}&#10;\usepackage{amsfonts}&#10;\pagestyle{empty}&#10;\begin{document}&#10;&#10;&#10;$ \mathcal{I} = \mathbb{E}_{\chi}[\mathcal{I}_{\text{loc}}(\sigma, \eta)]&#10;$&#10;&#10;\end{document}"/>
  <p:tag name="IGUANATEXSIZE" val="20"/>
  <p:tag name="IGUANATEXCURSOR" val="13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4167.979"/>
  <p:tag name="LATEXADDIN" val="\documentclass{article}&#10;\usepackage{amsmath}&#10;\usepackage{amsfonts}&#10;\usepackage{physics}&#10;\pagestyle{empty}&#10;\begin{document}&#10;&#10;&#10;$    \mathcal{I} = \mathbb{E}_{\chi^{\prime}}\bigg[ \mathcal{I}_{\text{loc}}(\sigma, \eta) \frac{\mathbb{E}_{\chi}[|\mathcal{I}_{\text{loc}}(\sigma, \eta)|]}{|\mathcal{I}_{\text{loc}}(\sigma, \eta)|} \bigg]$&#10;&#10;\end{document}"/>
  <p:tag name="IGUANATEXSIZE" val="20"/>
  <p:tag name="IGUANATEXCURSOR" val="32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&#10;$F_k = \frac{\bra*{{\partial_{\theta_k} \Psi_{\theta}}} \mathcal{H} \ket*{\Psi_{\theta}}}{\bra*{\Psi_{\theta}}\ket*{\Psi_{\theta}}}  - \frac{\bra*{\partial_{\theta_k} \Psi_{\theta}}\ket*{ \Psi_{\theta}}}{\bra*{\Psi_{\theta}} \ket*{\Psi_{\theta}}} \frac{\bra{\Psi_{\theta}} \mathcal{H} \ket{\Psi_{\theta}}}{\bra{\Psi_{\theta}} \ket{\Psi_{\theta}}} = $&#10;&#10;\end{document}"/>
  <p:tag name="IGUANATEXSIZE" val="20"/>
  <p:tag name="IGUANATEXCURSOR" val="35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2"/>
  <p:tag name="LAY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71.4286"/>
  <p:tag name="ORIGINALWIDTH" val="6166.479"/>
  <p:tag name="LATEXADDIN" val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/>
  <p:tag name="IGUANATEXSIZE" val="20"/>
  <p:tag name="IGUANATEXCURSOR" val="42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5884.515"/>
  <p:tag name="LATEXADDIN" val="\documentclass{article}&#10;\usepackage{amsmath}&#10;\usepackage{amsfonts}&#10;\usepackage{physics}&#10;\pagestyle{empty}&#10;\begin{document}&#10;&#10;$= \mathbb{E}_{\Pi} \bigg[&#10;         \frac{\bra{\partial_{\theta_k}\Psi_{\theta}} \mathcal{H} \ket{\sigma}}{\bra{\Psi_{\theta}}\ket{\sigma}}\bigg] - \mathbb{E}_{\Pi} [  O^*_k(\sigma)] \mathbb{E}_{\Pi}[E_{\mathrm{loc}}(\sigma)]$&#10;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8257.968"/>
  <p:tag name="LATEXADDIN" val="\documentclass{article}&#10;\usepackage{amsmath}&#10;\usepackage{amsfonts}&#10;\usepackage{physics}&#10;\pagestyle{empty}&#10;\begin{document}&#10;&#10;&#10;$ = \sum_{\sigma} \frac{\bra*{{\partial_{\theta_k} \Psi_{\theta}}} \mathcal{H} \ket*{\sigma} \bra*{\sigma} \ket*{\Psi_{\theta}}}{\bra{\Psi_{\theta}}\ket{\Psi_{\theta}}} - \sum_{\sigma, \sigma^\prime}\frac{\bra*{\partial_{\theta_k} \Psi_{\theta}} \ket*{\sigma} \bra*{\sigma}\ket{\Psi_{\theta}}}{\bra*{\Psi_{\theta}} \ket*{\Psi_{\theta}}} \frac{\bra*{\Psi_{\theta}}\ket*{\sigma^\prime} \bra*{\sigma^\prime} \mathcal{H} \ket*{\Psi_{\theta}}}{\bra*{\Psi_{\theta}} \ket*{\Psi_{\theta}}}$&#10;&#10;\end{document}"/>
  <p:tag name="IGUANATEXSIZE" val="20"/>
  <p:tag name="IGUANATEXCURSOR" val="23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&#10;$F_k = \frac{\bra*{{\partial_{\theta_k} \Psi_{\theta}}} \mathcal{H} \ket*{\Psi_{\theta}}}{\bra*{\Psi_{\theta}}\ket*{\Psi_{\theta}}}  - \frac{\bra*{\partial_{\theta_k} \Psi_{\theta}}\ket*{ \Psi_{\theta}}}{\bra*{\Psi_{\theta}} \ket*{\Psi_{\theta}}} \frac{\bra{\Psi_{\theta}} \mathcal{H} \ket{\Psi_{\theta}}}{\bra{\Psi_{\theta}} \ket{\Psi_{\theta}}} = $&#10;&#10;\end{document}"/>
  <p:tag name="IGUANATEXSIZE" val="20"/>
  <p:tag name="IGUANATEXCURSOR" val="35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2"/>
  <p:tag name="LAYER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5694.788"/>
  <p:tag name="LATEXADDIN" val="\documentclass{article}&#10;\usepackage{amsmath}&#10;\usepackage{physics}&#10;\usepackage{amsfonts}&#10;\pagestyle{empty}&#10;\begin{document}&#10;&#10;&#10;$\mathbb{E}_{\Pi}[O^*_k(\sigma) E_{\text{loc}}(\sigma)] - \mathbb{E}_{\Pi}[O^*_k(\sigma)]\mathbb{E}_{\Pi}[E_{\text{loc}}(\sigma)]$&#10;&#10;\end{document}"/>
  <p:tag name="IGUANATEXSIZE" val="20"/>
  <p:tag name="IGUANATEXCURSOR" val="126"/>
  <p:tag name="TRANSPARENCY" val="Vero"/>
  <p:tag name="LATEXENGINEID" val="0"/>
  <p:tag name="TEMPFOLDER" val="C:\Users\Utente\Desktop\temp\"/>
  <p:tag name="LATEXFORMHEIGHT" val="349.8"/>
  <p:tag name="LATEXFORMWIDTH" val="384"/>
  <p:tag name="LATEXFORMWRAP" val="Vero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5884.515"/>
  <p:tag name="LATEXADDIN" val="\documentclass{article}&#10;\usepackage{amsmath}&#10;\usepackage{amsfonts}&#10;\usepackage{physics}&#10;\pagestyle{empty}&#10;\begin{document}&#10;&#10;$= \mathbb{E}_{\Pi} \bigg[&#10;         \frac{\bra{\partial_{\theta_k}\Psi_{\theta}} \mathcal{H} \ket{\sigma}}{\bra{\Psi_{\theta}}\ket{\sigma}}\bigg] - \mathbb{E}_{\Pi} [  O^*_k(\sigma)] \mathbb{E}_{\Pi}[E_{\mathrm{loc}}(\sigma)]$&#10;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8257.968"/>
  <p:tag name="LATEXADDIN" val="\documentclass{article}&#10;\usepackage{amsmath}&#10;\usepackage{amsfonts}&#10;\usepackage{physics}&#10;\pagestyle{empty}&#10;\begin{document}&#10;&#10;&#10;$ = \sum_{\sigma} \frac{\bra*{{\partial_{\theta_k} \Psi_{\theta}}} \mathcal{H} \ket*{\sigma} \bra*{\sigma} \ket*{\Psi_{\theta}}}{\bra{\Psi_{\theta}}\ket{\Psi_{\theta}}} - \sum_{\sigma, \sigma^\prime}\frac{\bra*{\partial_{\theta_k} \Psi_{\theta}} \ket*{\sigma} \bra*{\sigma}\ket{\Psi_{\theta}}}{\bra*{\Psi_{\theta}} \ket*{\Psi_{\theta}}} \frac{\bra*{\Psi_{\theta}}\ket*{\sigma^\prime} \bra*{\sigma^\prime} \mathcal{H} \ket*{\Psi_{\theta}}}{\bra*{\Psi_{\theta}} \ket*{\Psi_{\theta}}}$&#10;&#10;\end{document}"/>
  <p:tag name="IGUANATEXSIZE" val="20"/>
  <p:tag name="IGUANATEXCURSOR" val="23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&#10;$F_k = \frac{\bra*{{\partial_{\theta_k} \Psi_{\theta}}} \mathcal{H} \ket*{\Psi_{\theta}}}{\bra*{\Psi_{\theta}}\ket*{\Psi_{\theta}}}  - \frac{\bra*{\partial_{\theta_k} \Psi_{\theta}}\ket*{ \Psi_{\theta}}}{\bra*{\Psi_{\theta}} \ket*{\Psi_{\theta}}} \frac{\bra{\Psi_{\theta}} \mathcal{H} \ket{\Psi_{\theta}}}{\bra{\Psi_{\theta}} \ket{\Psi_{\theta}}} = $&#10;&#10;\end{document}"/>
  <p:tag name="IGUANATEXSIZE" val="20"/>
  <p:tag name="IGUANATEXCURSOR" val="35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2"/>
  <p:tag name="LAYER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3.9595"/>
  <p:tag name="ORIGINALWIDTH" val="5694.788"/>
  <p:tag name="LATEXADDIN" val="\documentclass{article}&#10;\usepackage{amsmath}&#10;\usepackage{physics}&#10;\usepackage{amsfonts}&#10;\pagestyle{empty}&#10;\begin{document}&#10;&#10;&#10;$\mathbb{E}_{\Pi}[O^*_k(\sigma) E_{\text{loc}}(\sigma)] - \mathbb{E}_{\Pi}[O^*_k(\sigma)]\mathbb{E}_{\Pi}[E_{\text{loc}}(\sigma)]$&#10;&#10;\end{document}"/>
  <p:tag name="IGUANATEXSIZE" val="20"/>
  <p:tag name="IGUANATEXCURSOR" val="126"/>
  <p:tag name="TRANSPARENCY" val="Vero"/>
  <p:tag name="LATEXENGINEID" val="0"/>
  <p:tag name="TEMPFOLDER" val="C:\Users\Utente\Desktop\temp\"/>
  <p:tag name="LATEXFORMHEIGHT" val="349.8"/>
  <p:tag name="LATEXFORMWIDTH" val="384"/>
  <p:tag name="LATEXFORMWRAP" val="Vero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5884.515"/>
  <p:tag name="LATEXADDIN" val="\documentclass{article}&#10;\usepackage{amsmath}&#10;\usepackage{amsfonts}&#10;\usepackage{physics}&#10;\pagestyle{empty}&#10;\begin{document}&#10;&#10;$= \mathbb{E}_{\Pi} \bigg[&#10;         \frac{\bra{\partial_{\theta_k}\Psi_{\theta}} \mathcal{H} \ket{\sigma}}{\bra{\Psi_{\theta}}\ket{\sigma}}\bigg] - \mathbb{E}_{\Pi} [  O^*_k(\sigma)] \mathbb{E}_{\Pi}[E_{\mathrm{loc}}(\sigma)]$&#10;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8257.968"/>
  <p:tag name="LATEXADDIN" val="\documentclass{article}&#10;\usepackage{amsmath}&#10;\usepackage{amsfonts}&#10;\usepackage{physics}&#10;\pagestyle{empty}&#10;\begin{document}&#10;&#10;&#10;$ = \sum_{\sigma} \frac{\bra*{{\partial_{\theta_k} \Psi_{\theta}}} \mathcal{H} \ket*{\sigma} \bra*{\sigma} \ket*{\Psi_{\theta}}}{\bra{\Psi_{\theta}}\ket{\Psi_{\theta}}} - \sum_{\sigma, \sigma^\prime}\frac{\bra*{\partial_{\theta_k} \Psi_{\theta}} \ket*{\sigma} \bra*{\sigma}\ket{\Psi_{\theta}}}{\bra*{\Psi_{\theta}} \ket*{\Psi_{\theta}}} \frac{\bra*{\Psi_{\theta}}\ket*{\sigma^\prime} \bra*{\sigma^\prime} \mathcal{H} \ket*{\Psi_{\theta}}}{\bra*{\Psi_{\theta}} \ket*{\Psi_{\theta}}}$&#10;&#10;\end{document}"/>
  <p:tag name="IGUANATEXSIZE" val="20"/>
  <p:tag name="IGUANATEXCURSOR" val="23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3.2171"/>
  <p:tag name="ORIGINALWIDTH" val="569.1788"/>
  <p:tag name="LATEXADDIN" val="\documentclass{article}&#10;\usepackage{amsmath}&#10;\pagestyle{empty}&#10;\begin{document}&#10;&#10;$\text{NH}_3$&#10;&#10;&#10;\end{document}"/>
  <p:tag name="IGUANATEXSIZE" val="20"/>
  <p:tag name="IGUANATEXCURSOR" val="9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9674"/>
  <p:tag name="ORIGINALWIDTH" val="479.94"/>
  <p:tag name="LATEXADDIN" val="\documentclass{article}&#10;\usepackage{amsmath}&#10;\pagestyle{empty}&#10;\begin{document}&#10;&#10;&#10;$\mathcal{I}_{\text{loc}}$&#10;&#10;\end{document}"/>
  <p:tag name="IGUANATEXSIZE" val="20"/>
  <p:tag name="IGUANATEXCURSOR" val="10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4460.442"/>
  <p:tag name="LATEXADDIN" val="\documentclass{article}&#10;\usepackage{amsmath}&#10;\pagestyle{empty}&#10;\begin{document}&#10;&#10;&#10;$ \mathcal{I}_{\text{loc}}^{\text{CV}} = \text{Re} \mathcal{I}_{\text{loc}} - c (|1 - \mathcal{I}_{\text{loc}}|^2 - 1)$&#10;&#10;\end{document}"/>
  <p:tag name="IGUANATEXSIZE" val="20"/>
  <p:tag name="IGUANATEXCURSOR" val="16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7892.764"/>
  <p:tag name="LATEXADDIN" val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mathcal{H} \ket*{\Psi_{\theta}}}{\bra*{\Psi_{\theta}} \ket*{\Psi_{\theta}}} + \sum\limits_{\sigma : \Psi_{\theta}(\sigma) \neq 0} \frac{\bra*{\partial_{\theta_k} \Psi_{\theta}}\ket{\sigma} \bra*{\sigma}\mathcal{H} \ket*{\Psi_{\theta}}}{\bra*{\Psi_{\theta}} \ket*{\Psi_{\theta}}}- $&#10;&#10;\end{document}"/>
  <p:tag name="IGUANATEXSIZE" val="20"/>
  <p:tag name="IGUANATEXCURSOR" val="53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961.3798"/>
  <p:tag name="ORIGINALWIDTH" val="5971.503"/>
  <p:tag name="LATEXADDIN" val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mathcal{H} \ket*{\Psi_{\theta}}}{\bra*{\Psi_{\theta}} \ket*{\Psi_{\theta}}}= $&#10;&#10;\end{document}"/>
  <p:tag name="IGUANATEXSIZE" val="20"/>
  <p:tag name="IGUANATEXCURSOR" val="52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9882.265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/>
  <p:tag name="IGUANATEXSIZE" val="20"/>
  <p:tag name="IGUANATEXCURSOR" val="25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913"/>
  <p:tag name="ORIGINALWIDTH" val="8974.878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mathcal{H} \ket{\Psi_{\theta}}}{\bra{\sigma}\ket{\Psi_{\theta}}} -$&#10;&#10;\end{document}"/>
  <p:tag name="IGUANATEXSIZE" val="20"/>
  <p:tag name="IGUANATEXCURSOR" val="62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25.1594"/>
  <p:tag name="ORIGINALWIDTH" val="6841.395"/>
  <p:tag name="LATEXADDIN" val="\documentclass{article}&#10;\usepackage{amsmath}&#10;\usepackage{amsfonts}&#10;\usepackage{physics}&#10;\pagestyle{empty}&#10;\begin{document}&#10;&#10;$- \sum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mathcal{H} \ket{\Psi_{\theta}}}{\bra{\sigma^\prime}\ket{\Psi_{\theta}}} = $&#10;&#10;&#10;\end{document}"/>
  <p:tag name="IGUANATEXSIZE" val="20"/>
  <p:tag name="IGUANATEXCURSOR" val="5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961.3798"/>
  <p:tag name="ORIGINALWIDTH" val="5971.503"/>
  <p:tag name="LATEXADDIN" val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mathcal{H} \ket*{\Psi_{\theta}}}{\bra*{\Psi_{\theta}} \ket*{\Psi_{\theta}}}= $&#10;&#10;\end{document}"/>
  <p:tag name="IGUANATEXSIZE" val="20"/>
  <p:tag name="IGUANATEXCURSOR" val="52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7892.764"/>
  <p:tag name="LATEXADDIN" val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mathcal{H} \ket*{\Psi_{\theta}}}{\bra*{\Psi_{\theta}} \ket*{\Psi_{\theta}}} + \sum\limits_{\sigma : \Psi_{\theta}(\sigma) \neq 0} \frac{\bra*{\partial_{\theta_k} \Psi_{\theta}}\ket{\sigma} \bra*{\sigma}\mathcal{H} \ket*{\Psi_{\theta}}}{\bra*{\Psi_{\theta}} \ket*{\Psi_{\theta}}}- $&#10;&#10;\end{document}"/>
  <p:tag name="IGUANATEXSIZE" val="20"/>
  <p:tag name="IGUANATEXCURSOR" val="53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9882.265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mathbb{E}_{\Pi}[O^*_k(\sigma) E_{\text{loc}}(\sigma)] - \mathbb{E}_{\Pi}[O^*_k(\sigma)]\mathbb{E}_{\Pi}[E_{\text{loc}}(\sigma)]$&#10;&#10;\end{document}"/>
  <p:tag name="IGUANATEXSIZE" val="20"/>
  <p:tag name="IGUANATEXCURSOR" val="25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913"/>
  <p:tag name="ORIGINALWIDTH" val="8974.878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mathcal{H} \ket{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mathcal{H} \ket{\Psi_{\theta}}}{\bra{\sigma}\ket{\Psi_{\theta}}} -$&#10;&#10;\end{document}"/>
  <p:tag name="IGUANATEXSIZE" val="20"/>
  <p:tag name="IGUANATEXCURSOR" val="62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25.1594"/>
  <p:tag name="ORIGINALWIDTH" val="6841.395"/>
  <p:tag name="LATEXADDIN" val="\documentclass{article}&#10;\usepackage{amsmath}&#10;\usepackage{amsfonts}&#10;\usepackage{physics}&#10;\pagestyle{empty}&#10;\begin{document}&#10;&#10;$- \sum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mathcal{H} \ket{\Psi_{\theta}}}{\bra{\sigma^\prime}\ket{\Psi_{\theta}}} = $&#10;&#10;&#10;\end{document}"/>
  <p:tag name="IGUANATEXSIZE" val="20"/>
  <p:tag name="IGUANATEXCURSOR" val="59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9554"/>
  <p:tag name="ORIGINALWIDTH" val="1806.524"/>
  <p:tag name="LATEXADDIN" val="\documentclass{article}&#10;\usepackage{amsmath}&#10;\pagestyle{empty}&#10;\begin{document}&#10;&#10;&#10;$\partial_{\theta_k^*}E(\theta) \equiv F_k$&#10;&#10;\end{document}"/>
  <p:tag name="IGUANATEXSIZE" val="20"/>
  <p:tag name="IGUANATEXCURSOR" val="8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09.1864"/>
  <p:tag name="ORIGINALWIDTH" val="5753.281"/>
  <p:tag name="LATEXADDIN" val="\documentclass{article}&#10;\usepackage{amsmath}&#10;\usepackage{amsfonts}&#10;\usepackage{physics}&#10;\pagestyle{empty}&#10;\begin{document}&#10;&#10;$F_k = \frac{\bra*{\partial_{\theta_k} \Psi_{\theta}}\mathcal{H} \ket*{\Psi_{\theta}}}{\bra*{\Psi_{\theta}} \ket*{\Psi_{\theta}}} - \frac{\bra*{\partial_{\theta_k}\Psi_{\theta}}\ket*{\Psi_{\theta}}}{\bra*{\Psi_{\theta}} \ket*{\Psi_{\theta}}} \frac{\bra*{\Psi_{\theta}}\mathcal{H} \ket*{\Psi_{\theta}}}{\bra*{\Psi_{\theta}} \ket*{\Psi_{\theta}}} = $&#10;&#10;&#10;\end{document}"/>
  <p:tag name="IGUANATEXSIZE" val="20"/>
  <p:tag name="IGUANATEXCURSOR" val="47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961.3798"/>
  <p:tag name="ORIGINALWIDTH" val="5971.503"/>
  <p:tag name="LATEXADDIN" val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mathcal{H} \ket*{\Psi_{\theta}}}{\bra*{\Psi_{\theta}} \ket*{\Psi_{\theta}}}= $&#10;&#10;\end{document}"/>
  <p:tag name="IGUANATEXSIZE" val="20"/>
  <p:tag name="IGUANATEXCURSOR" val="52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7892.764"/>
  <p:tag name="LATEXADDIN" val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mathcal{H} \ket*{\Psi_{\theta}}}{\bra*{\Psi_{\theta}} \ket*{\Psi_{\theta}}} + \sum\limits_{\sigma : \Psi_{\theta}(\sigma) \neq 0} \frac{\bra*{\partial_{\theta_k} \Psi_{\theta}}\ket{\sigma} \bra*{\sigma}\mathcal{H} \ket*{\Psi_{\theta}}}{\bra*{\Psi_{\theta}} \ket*{\Psi_{\theta}}}- $&#10;&#10;\end{document}"/>
  <p:tag name="IGUANATEXSIZE" val="20"/>
  <p:tag name="IGUANATEXCURSOR" val="53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2.4672"/>
  <p:tag name="ORIGINALWIDTH" val="299.9625"/>
  <p:tag name="LATEXADDIN" val="\documentclass{article}&#10;\usepackage{amsmath}&#10;\pagestyle{empty}&#10;\begin{document}&#10;&#10;$b_F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71.4286"/>
  <p:tag name="ORIGINALWIDTH" val="6166.479"/>
  <p:tag name="LATEXADDIN" val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/>
  <p:tag name="IGUANATEXSIZE" val="20"/>
  <p:tag name="IGUANATEXCURSOR" val="42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71.4286"/>
  <p:tag name="ORIGINALWIDTH" val="6166.479"/>
  <p:tag name="LATEXADDIN" val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/>
  <p:tag name="IGUANATEXSIZE" val="20"/>
  <p:tag name="IGUANATEXCURSOR" val="42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2.4672"/>
  <p:tag name="ORIGINALWIDTH" val="299.9625"/>
  <p:tag name="LATEXADDIN" val="\documentclass{article}&#10;\usepackage{amsmath}&#10;\pagestyle{empty}&#10;\begin{document}&#10;&#10;$b_F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040.87"/>
  <p:tag name="ORIGINALWIDTH" val="6074.241"/>
  <p:tag name="LATEXADDIN" val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ket*{\partial_{\theta_k^\prime}\Psi_{\theta}}}{\bra*{\Psi_{\theta}} \ket*{\Psi_{\theta}}}= $&#10;&#10;\end{document}"/>
  <p:tag name="IGUANATEXSIZE" val="20"/>
  <p:tag name="IGUANATEXCURSOR" val="45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8098.237"/>
  <p:tag name="LATEXADDIN" val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ket*{\partial_{\theta_k^\prime}\Psi_{\theta}}}{\bra*{\Psi_{\theta}} \ket*{\Psi_{\theta}}} + \sum\limits_{\sigma : \Psi_{\theta}(\sigma) \neq 0} \frac{\bra*{\partial_{\theta_k} \Psi_{\theta}}\ket{\sigma} \bra*{\sigma}\ket*{\partial_{\theta_k^\prime}\Psi_{\theta}}}{\bra*{\Psi_{\theta}} \ket*{\Psi_{\theta}}}- $&#10;&#10;\end{document}"/>
  <p:tag name="IGUANATEXSIZE" val="20"/>
  <p:tag name="IGUANATEXCURSOR" val="5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71.4286"/>
  <p:tag name="ORIGINALWIDTH" val="6166.479"/>
  <p:tag name="LATEXADDIN" val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/>
  <p:tag name="IGUANATEXSIZE" val="20"/>
  <p:tag name="IGUANATEXCURSOR" val="42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040.87"/>
  <p:tag name="ORIGINALWIDTH" val="6074.241"/>
  <p:tag name="LATEXADDIN" val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ket*{\partial_{\theta_k^\prime}\Psi_{\theta}}}{\bra*{\Psi_{\theta}} \ket*{\Psi_{\theta}}}= $&#10;&#10;\end{document}"/>
  <p:tag name="IGUANATEXSIZE" val="20"/>
  <p:tag name="IGUANATEXCURSOR" val="45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8098.237"/>
  <p:tag name="LATEXADDIN" val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ket*{\partial_{\theta_k^\prime}\Psi_{\theta}}}{\bra*{\Psi_{\theta}} \ket*{\Psi_{\theta}}} + \sum\limits_{\sigma : \Psi_{\theta}(\sigma) \neq 0} \frac{\bra*{\partial_{\theta_k} \Psi_{\theta}}\ket{\sigma} \bra*{\sigma}\ket*{\partial_{\theta_k^\prime}\Psi_{\theta}}}{\bra*{\Psi_{\theta}} \ket*{\Psi_{\theta}}}- $&#10;&#10;\end{document}"/>
  <p:tag name="IGUANATEXSIZE" val="20"/>
  <p:tag name="IGUANATEXCURSOR" val="5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040.87"/>
  <p:tag name="ORIGINALWIDTH" val="6599.925"/>
  <p:tag name="LATEXADDIN" val="\documentclass{article}&#10;\usepackage{amsmath}&#10;\usepackage{amsfonts}&#10;\usepackage{physics}&#10;\pagestyle{empty}&#10;\begin{document}&#10;&#10;$- \sum\limits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ket*{\partial_{\theta_k^\prime}\Psi_{\theta}}}{\bra{\sigma^\prime}\ket{\Psi_{\theta}}} = $&#10;&#10;&#10;\end{document}"/>
  <p:tag name="IGUANATEXSIZE" val="20"/>
  <p:tag name="IGUANATEXCURSOR" val="13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9179.603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ket*{\partial_{\theta_k^\prime}\Psi_{\theta}}}{\bra{\sigma}\ket{\Psi_{\theta}}} -$&#10;&#10;\end{document}"/>
  <p:tag name="IGUANATEXSIZE" val="20"/>
  <p:tag name="IGUANATEXCURSOR" val="62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040.87"/>
  <p:tag name="ORIGINALWIDTH" val="6599.925"/>
  <p:tag name="LATEXADDIN" val="\documentclass{article}&#10;\usepackage{amsmath}&#10;\usepackage{amsfonts}&#10;\usepackage{physics}&#10;\pagestyle{empty}&#10;\begin{document}&#10;&#10;$- \sum\limits_{\substack{\sigma : \Psi_{\theta}(\sigma) \neq 0 \\ \sigma^\prime : \Psi_{\theta}(\sigma^\prime) \neq 0}} \frac{|\Psi_{\theta}(\sigma)|^2}{\bra{\Psi_{\theta}} \ket{\Psi_{\theta}}}   &#10;\frac{\bra*{\partial_{\theta_k} \Psi_{\theta}}\ket{\sigma}}{\bra{\Psi_{\theta}} \ket{\sigma}}&#10;\frac{|\Psi_{\theta}(\sigma^\prime)|^2}{\bra{\Psi_{\theta}} \ket{\Psi_{\theta}}} &#10;\frac{\bra*{\sigma^\prime}\ket*{\partial_{\theta_k^\prime}\Psi_{\theta}}}{\bra{\sigma^\prime}\ket{\Psi_{\theta}}} = $&#10;&#10;&#10;\end{document}"/>
  <p:tag name="IGUANATEXSIZE" val="20"/>
  <p:tag name="IGUANATEXCURSOR" val="13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9820.022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mathbb{E}_{\Pi}[O^*_k(\sigma) O_{k^\prime}(\sigma)] - \mathbb{E}_{\Pi}[O^*_k(\sigma)]\mathbb{E}_{\Pi}[O_{k^\prime}(\sigma)]$&#10;&#10;\end{document}"/>
  <p:tag name="IGUANATEXSIZE" val="20"/>
  <p:tag name="IGUANATEXCURSOR" val="38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9652.044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mathbb{E}_{\Pi}[O^*_k(\sigma) O_k(\sigma)] - \mathbb{E}_{\Pi}[O^*_k(\sigma)]\mathbb{E}_{\Pi}[O_k(\sigma)]$&#10;&#10;\end{document}"/>
  <p:tag name="IGUANATEXSIZE" val="20"/>
  <p:tag name="IGUANATEXCURSOR" val="44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9179.603"/>
  <p:tag name="LATEXADDIN" val="\documentclass{article}&#10;\usepackage{amsmath}&#10;\usepackage{physics}&#10;\usepackage{amsfonts}&#10;\pagestyle{empty}&#10;\begin{document}&#10;&#10;&#10;$=\sum\limits_{\sigma : \Psi_{\theta}(\sigma) = 0} \frac{\bra*{\partial_{\theta_k} \Psi_{\theta}}\ket{\sigma} \bra{\sigma}\ket*{\partial_{\theta_k^\prime}\Psi_{\theta}}}{\bra{\Psi_{\theta}} \ket{\Psi_{\theta}}}  + \sum\limits_{\sigma : \Psi_{\theta}(\sigma) \neq 0} \frac{|\Psi_{\theta}(\sigma)|^2}{\bra{\Psi_{\theta}} \ket{\Psi_{\theta}}}\frac{\bra*{\partial_{\theta_k} \Psi_{\theta}}\ket{\sigma}}{\bra{\Psi_{\theta}} \ket{\sigma}} \frac{\bra{\sigma}\ket*{\partial_{\theta_k^\prime}\Psi_{\theta}}}{\bra{\sigma}\ket{\Psi_{\theta}}} -$&#10;&#10;\end{document}"/>
  <p:tag name="IGUANATEXSIZE" val="20"/>
  <p:tag name="IGUANATEXCURSOR" val="62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71.4286"/>
  <p:tag name="ORIGINALWIDTH" val="6166.479"/>
  <p:tag name="LATEXADDIN" val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/>
  <p:tag name="IGUANATEXSIZE" val="20"/>
  <p:tag name="IGUANATEXCURSOR" val="42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040.87"/>
  <p:tag name="ORIGINALWIDTH" val="6074.241"/>
  <p:tag name="LATEXADDIN" val="\documentclass{article}&#10;\usepackage{amsmath}&#10;\usepackage{physics}&#10;\usepackage{amsfonts}&#10;\pagestyle{empty}&#10;\begin{document}&#10;&#10;&#10;$-\sum\limits_{\substack{\sigma : \Psi_{\theta}(\sigma) \neq 0 \\ \sigma^\prime : \Psi_{\theta}(\sigma^\prime) \neq 0}} \frac{\bra*{\partial_{\theta_k}\Psi_{\theta}}\ket*{\sigma} \bra*{\sigma}\ket*{\Psi_{\theta}}}{\bra*{\Psi_{\theta}} \ket*{\Psi_{\theta}}} \frac{\bra*{\Psi_{\theta}}\ket*{\sigma^\prime} \bra*{\sigma^\prime} \ket*{\partial_{\theta_k^\prime}\Psi_{\theta}}}{\bra*{\Psi_{\theta}} \ket*{\Psi_{\theta}}}= $&#10;&#10;\end{document}"/>
  <p:tag name="IGUANATEXSIZE" val="20"/>
  <p:tag name="IGUANATEXCURSOR" val="45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57.4053"/>
  <p:tag name="ORIGINALWIDTH" val="8098.237"/>
  <p:tag name="LATEXADDIN" val="\documentclass{article}&#10;\usepackage{amsmath}&#10;\usepackage{physics}&#10;\usepackage{amsfonts}&#10;\pagestyle{empty}&#10;\begin{document}&#10;&#10;&#10;$= \sum\limits_{\sigma : \Psi_{\theta}(\sigma) = 0} \frac{\bra*{\partial_{\theta_k} \Psi_{\theta}}\ket*{\sigma} \bra*{\sigma}\ket*{\partial_{\theta_k^\prime}\Psi_{\theta}}}{\bra*{\Psi_{\theta}} \ket*{\Psi_{\theta}}} + \sum\limits_{\sigma : \Psi_{\theta}(\sigma) \neq 0} \frac{\bra*{\partial_{\theta_k} \Psi_{\theta}}\ket{\sigma} \bra*{\sigma}\ket*{\partial_{\theta_k^\prime}\Psi_{\theta}}}{\bra*{\Psi_{\theta}} \ket*{\Psi_{\theta}}}- $&#10;&#10;\end{document}"/>
  <p:tag name="IGUANATEXSIZE" val="20"/>
  <p:tag name="IGUANATEXCURSOR" val="5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6.9666"/>
  <p:tag name="ORIGINALWIDTH" val="274.4657"/>
  <p:tag name="LATEXADDIN" val="\documentclass{article}&#10;\usepackage{amsmath}&#10;\pagestyle{empty}&#10;\begin{document}&#10;&#10;$b_S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F_k$&#10;&#10;&#10;\end{document}"/>
  <p:tag name="IGUANATEXSIZE" val="20"/>
  <p:tag name="IGUANATEXCURSOR" val="10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S_{k k^\prime}$&#10;&#10;&#10;\end{document}"/>
  <p:tag name="IGUANATEXSIZE" val="20"/>
  <p:tag name="IGUANATEXCURSOR" val="11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6.9666"/>
  <p:tag name="ORIGINALWIDTH" val="274.4657"/>
  <p:tag name="LATEXADDIN" val="\documentclass{article}&#10;\usepackage{amsmath}&#10;\pagestyle{empty}&#10;\begin{document}&#10;&#10;$b_S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3607.049"/>
  <p:tag name="LATEXADDIN" val="\documentclass{article}&#10;\usepackage{amsmath}&#10;\usepackage{physics}&#10;\pagestyle{empty}&#10;\begin{document}&#10;&#10;&#10;$    \ket{\Psi} \approx \ket{\Psi_{\theta}} = \sum_{\sigma} \Psi_{\theta}(\sigma) \ket{\sigma}&#10;$&#10;&#10;\end{document}"/>
  <p:tag name="IGUANATEXSIZE" val="28"/>
  <p:tag name="IGUANATEXCURSOR" val="19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764.9044"/>
  <p:tag name="LATEXADDIN" val="\documentclass{article}&#10;\usepackage{amsmath}&#10;\pagestyle{empty}&#10;\begin{document}&#10;&#10;$\Psi_{\theta}(\sigma)$&#10;&#10;&#10;\end{document}"/>
  <p:tag name="IGUANATEXSIZE" val="20"/>
  <p:tag name="IGUANATEXCURSOR" val="10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2.7221"/>
  <p:tag name="ORIGINALWIDTH" val="128.9839"/>
  <p:tag name="LATEXADDIN" val="\documentclass{article}&#10;\usepackage{amsmath}&#10;\pagestyle{empty}&#10;\begin{document}&#10;&#10;&#10;$\theta$&#10;&#10;\end{document}"/>
  <p:tag name="IGUANATEXSIZE" val="20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0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29.2088"/>
  <p:tag name="ORIGINALWIDTH" val="3607.049"/>
  <p:tag name="LATEXADDIN" val="\documentclass{article}&#10;\usepackage{amsmath}&#10;\usepackage{physics}&#10;\pagestyle{empty}&#10;\begin{document}&#10;&#10;&#10;$    \ket{\Psi} \approx \ket{\Psi_{\theta}} = \sum_{\sigma} \Psi_{\theta}(\sigma) \ket{\sigma}&#10;$&#10;&#10;\end{document}"/>
  <p:tag name="IGUANATEXSIZE" val="28"/>
  <p:tag name="IGUANATEXCURSOR" val="19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35.658"/>
  <p:tag name="ORIGINALWIDTH" val="3517.06"/>
  <p:tag name="LATEXADDIN" val="\documentclass{article}&#10;\usepackage{amsmath}&#10;\usepackage{physics}&#10;\usepackage{amsfonts}&#10;\pagestyle{empty}&#10;\begin{document}&#10;&#10;&#10;$  \dfrac{\bra{\Psi_{\theta}} \mathcal{A} \ket{\Psi_{\theta}}}{\bra{\Psi_{\theta}} \ket{\Psi_{\theta}}} = \mathbb{E}_{\Pi}[A_{\text{loc}}(\sigma)] $&#10;&#10;\end{document}"/>
  <p:tag name="IGUANATEXSIZE" val="28"/>
  <p:tag name="IGUANATEXCURSOR" val="13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950.1313"/>
  <p:tag name="LATEXADDIN" val="\documentclass{article}&#10;\usepackage{amsmath}&#10;\pagestyle{empty}&#10;\begin{document}&#10;&#10;$A_{\text{loc}}(\sigma)$&#10;&#10;&#10;\end{document}"/>
  <p:tag name="IGUANATEXSIZE" val="20"/>
  <p:tag name="IGUANATEXCURSOR" val="10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623.1721"/>
  <p:tag name="LATEXADDIN" val="\documentclass{article}&#10;\usepackage{amsmath}&#10;\pagestyle{empty}&#10;\begin{document}&#10;&#10;&#10;$\Pi(\sigma)$&#10;&#10;\end{document}"/>
  <p:tag name="IGUANATEXSIZE" val="20"/>
  <p:tag name="IGUANATEXCURSOR" val="9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764.9044"/>
  <p:tag name="LATEXADDIN" val="\documentclass{article}&#10;\usepackage{amsmath}&#10;\pagestyle{empty}&#10;\begin{document}&#10;&#10;$\Psi_{\theta}(\sigma)$&#10;&#10;&#10;\end{document}"/>
  <p:tag name="IGUANATEXSIZE" val="20"/>
  <p:tag name="IGUANATEXCURSOR" val="10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2.7221"/>
  <p:tag name="ORIGINALWIDTH" val="128.9839"/>
  <p:tag name="LATEXADDIN" val="\documentclass{article}&#10;\usepackage{amsmath}&#10;\pagestyle{empty}&#10;\begin{document}&#10;&#10;&#10;$\theta$&#10;&#10;\end{document}"/>
  <p:tag name="IGUANATEXSIZE" val="20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571.4286"/>
  <p:tag name="ORIGINALWIDTH" val="6166.479"/>
  <p:tag name="LATEXADDIN" val="\documentclass{article}&#10;\usepackage{amsmath}&#10;\usepackage{amsfonts}&#10;\usepackage{physics}&#10;\pagestyle{empty}&#10;\begin{document}&#10;&#10;$S_{k k^\prime} = \frac{\bra*{\partial_{\theta_k} \Psi_{\theta}}\ket{\partial_{\theta_k^\prime} \Psi_{\theta}}}{\bra*{\Psi_{\theta}} \ket*{\Psi_{\theta}}} - \frac{\bra*{\partial_{\theta_k}\Psi_{\theta}}\ket*{\Psi_{\theta}}}{\bra*{\Psi_{\theta}} \ket*{\Psi_{\theta}}} \frac{\bra*{\Psi_{\theta}}\ket{\partial_{\theta_k^\prime}\Psi_{\theta}}}{\bra*{\Psi_{\theta}} \ket*{\Psi_{\theta}}} = $&#10;&#10;&#10;\end{document}"/>
  <p:tag name="IGUANATEXSIZE" val="20"/>
  <p:tag name="IGUANATEXCURSOR" val="421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0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469.441"/>
  <p:tag name="LATEXADDIN" val="\documentclass{article}&#10;\usepackage{amsmath}&#10;\usepackage{amsfonts}&#10;\usepackage{physics}&#10;\pagestyle{empty}&#10;\begin{document}&#10;&#10;&#10;$\text{SNR}_{\Pi}[F_k^{\text{MC}}] \propto \sqrt{\varepsilon}$&#10;&#10;\end{document}"/>
  <p:tag name="IGUANATEXSIZE" val="20"/>
  <p:tag name="IGUANATEXCURSOR" val="14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434.946"/>
  <p:tag name="LATEXADDIN" val="\documentclass{article}&#10;\usepackage{amsmath}&#10;\usepackage{amsfonts}&#10;\usepackage{physics}&#10;\pagestyle{empty}&#10;\begin{document}&#10;&#10;&#10;$\text{SNR}_{\Pi}[S_{k k^\prime}^{\text{MC}}] \propto \sqrt{\varepsilon}$&#10;&#10;\end{document}"/>
  <p:tag name="IGUANATEXSIZE" val="20"/>
  <p:tag name="IGUANATEXCURSOR" val="15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469.441"/>
  <p:tag name="LATEXADDIN" val="\documentclass{article}&#10;\usepackage{amsmath}&#10;\usepackage{amsfonts}&#10;\usepackage{physics}&#10;\pagestyle{empty}&#10;\begin{document}&#10;&#10;&#10;$\text{SNR}_{\Pi}[F_k^{\text{MC}}] \propto \sqrt{\varepsilon}$&#10;&#10;\end{document}"/>
  <p:tag name="IGUANATEXSIZE" val="20"/>
  <p:tag name="IGUANATEXCURSOR" val="14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2434.946"/>
  <p:tag name="LATEXADDIN" val="\documentclass{article}&#10;\usepackage{amsmath}&#10;\usepackage{amsfonts}&#10;\usepackage{physics}&#10;\pagestyle{empty}&#10;\begin{document}&#10;&#10;&#10;$\text{SNR}_{\Pi}[S_{k k^\prime}^{\text{MC}}] \propto \sqrt{\varepsilon}$&#10;&#10;\end{document}"/>
  <p:tag name="IGUANATEXSIZE" val="20"/>
  <p:tag name="IGUANATEXCURSOR" val="15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1.369"/>
  <p:tag name="LATEXADDIN" val="\documentclass{article}&#10;\usepackage{amsmath}&#10;\pagestyle{empty}&#10;\begin{document}&#10;&#10;&#10;$|\Psi_{\varepsilon} (\sigma )|^2$&#10;&#10;\end{document}"/>
  <p:tag name="IGUANATEXSIZE" val="26"/>
  <p:tag name="IGUANATEXCURSOR" val="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30.6712"/>
  <p:tag name="ORIGINALWIDTH" val="980.8774"/>
  <p:tag name="LATEXADDIN" val="\documentclass{article}&#10;\usepackage{amsmath}&#10;\pagestyle{empty}&#10;\begin{document}&#10;&#10;&#10;$\varepsilon \sim \dfrac{1}{2^N}$&#10;&#10;\end{document}"/>
  <p:tag name="IGUANATEXSIZE" val="26"/>
  <p:tag name="IGUANATEXCURSOR" val="11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09.7113"/>
  <p:tag name="ORIGINALWIDTH" val="1149.606"/>
  <p:tag name="LATEXADDIN" val="\documentclass{article}&#10;\usepackage{amsmath}&#10;\usepackage{amsfonts}&#10;\usepackage{physics}&#10;\pagestyle{empty}&#10;\begin{document}&#10;&#10;&#10;$N_s \sim 2^N$&#10;&#10;\end{document}"/>
  <p:tag name="IGUANATEXSIZE" val="20"/>
  <p:tag name="IGUANATEXCURSOR" val="13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1387.327"/>
  <p:tag name="LATEXADDIN" val="\documentclass{article}&#10;\usepackage{amsmath}&#10;\usepackage{amsfonts}&#10;\usepackage{physics}&#10;\pagestyle{empty}&#10;\begin{document}&#10;&#10;$F_k^{\text{MC}} \neq F_k $&#10;&#10;&#10;\end{document}"/>
  <p:tag name="IGUANATEXSIZE" val="20"/>
  <p:tag name="IGUANATEXCURSOR" val="145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1338.583"/>
  <p:tag name="LATEXADDIN" val="\documentclass{article}&#10;\usepackage{amsmath}&#10;\usepackage{amsfonts}&#10;\usepackage{physics}&#10;\pagestyle{empty}&#10;\begin{document}&#10;&#10;$S_k^{\text{MC}} \neq S_k $&#10;&#10;&#10;\end{document}"/>
  <p:tag name="IGUANATEXSIZE" val="20"/>
  <p:tag name="IGUANATEXCURSOR" val="147"/>
  <p:tag name="TRANSPARENCY" val="Vero"/>
  <p:tag name="LATEXENGINEID" val="0"/>
  <p:tag name="TEMPFOLDER" val="C:\Users\Utente\Desktop\temp\"/>
  <p:tag name="LATEXFORMHEIGHT" val="350.4"/>
  <p:tag name="LATEXFORMWIDTH" val="586.2"/>
  <p:tag name="LATEXFORMWRAP" val="Vero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91.1886"/>
  <p:tag name="ORIGINALWIDTH" val="2714.661"/>
  <p:tag name="LATEXADDIN" val="\documentclass{article}&#10;\usepackage{amsmath}&#10;\usepackage{physics}&#10;\usepackage{amsfonts}&#10;\pagestyle{empty}&#10;\begin{document}&#10;&#10;&#10;$ \min\limits_{\Tilde{\theta}} \mathcal{I}(\ket*{\Psi_{\Tilde{\theta}}},\, \mathcal{U} \ket{\Psi_{\theta}})&#10;$&#10;&#10;\end{document}"/>
  <p:tag name="IGUANATEXSIZE" val="20"/>
  <p:tag name="IGUANATEXCURSOR" val="23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21.2224"/>
  <p:tag name="ORIGINALWIDTH" val="220.4724"/>
  <p:tag name="LATEXADDIN" val="\documentclass{article}&#10;\usepackage{amsmath}&#10;\usepackage{amsfonts}&#10;\usepackage{physics}&#10;\pagestyle{empty}&#10;\begin{document}&#10;&#10;&#10;$\mathcal{U}$&#10;&#10;\end{document}"/>
  <p:tag name="IGUANATEXSIZE" val="20"/>
  <p:tag name="IGUANATEXCURSOR" val="13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8"/>
  <p:tag name="LAY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918.6352"/>
  <p:tag name="LATEXADDIN" val="\documentclass{article}&#10;\usepackage{amsmath}&#10;\pagestyle{empty}&#10;\begin{document}&#10;&#10;&#10;$|\Psi(\sigma )|^2$&#10;&#10;\end{document}"/>
  <p:tag name="IGUANATEXSIZE" val="26"/>
  <p:tag name="IGUANATEXCURSOR" val="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37.9828"/>
  <p:tag name="ORIGINALWIDTH" val="165.7293"/>
  <p:tag name="LATEXADDIN" val="\documentclass{article}&#10;\usepackage{amsmath}&#10;\pagestyle{empty}&#10;\begin{document}&#10;&#10;&#10;$\sigma$&#10;&#10;\end{document}"/>
  <p:tag name="IGUANATEXSIZE" val="26"/>
  <p:tag name="IGUANATEXCURSOR" val="8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21.4473"/>
  <p:tag name="ORIGINALWIDTH" val="2491.938"/>
  <p:tag name="LATEXADDIN" val="\documentclass{article}&#10;\usepackage{amsmath}&#10;\usepackage{physics}&#10;\usepackage{amsfonts}&#10;\pagestyle{empty}&#10;\begin{document}&#10;&#10;&#10;$\theta_k^{(i+1)} =  \theta_k^{(i)} - \eta F_k$&#10;&#10;\end{document}"/>
  <p:tag name="IGUANATEXSIZE" val="20"/>
  <p:tag name="IGUANATEXCURSOR" val="171"/>
  <p:tag name="TRANSPARENCY" val="Vero"/>
  <p:tag name="LATEXENGINEID" val="0"/>
  <p:tag name="TEMPFOLDER" val="C:\Users\Utente\Desktop\temp\"/>
  <p:tag name="LATEXFORMHEIGHT" val="349.8"/>
  <p:tag name="LATEXFORMWIDTH" val="384"/>
  <p:tag name="LATEXFORMWRAP" val="Vero"/>
  <p:tag name="BITMAPVECTOR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6761.905"/>
  <p:tag name="LATEXADDIN" val="\documentclass{article}&#10;\usepackage{amsmath}&#10;\usepackage{physics}&#10;\usepackage{amsfonts}&#10;\pagestyle{empty}&#10;\begin{document}&#10;&#10;&#10;$F_k^{\text{MC}} =\mathbb{E}_{\Pi}[O^*_k(\sigma) E_{\text{loc}}(\sigma)] - \mathbb{E}_{\Pi}[O^*_k(\sigma)]\mathbb{E}_{\Pi}[E_{\text{loc}}(\sigma)]$&#10;&#10;\end{document}"/>
  <p:tag name="IGUANATEXSIZE" val="20"/>
  <p:tag name="IGUANATEXCURSOR" val="271"/>
  <p:tag name="TRANSPARENCY" val="Vero"/>
  <p:tag name="LATEXENGINEID" val="0"/>
  <p:tag name="TEMPFOLDER" val="C:\Users\Utente\Desktop\temp\"/>
  <p:tag name="LATEXFORMHEIGHT" val="349.8"/>
  <p:tag name="LATEXFORMWIDTH" val="384"/>
  <p:tag name="LATEXFORMWRAP" val="Vero"/>
  <p:tag name="BITMAPVECTOR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6389.952"/>
  <p:tag name="LATEXADDIN" val="\documentclass{article}&#10;\usepackage{amsmath}&#10;\usepackage{amsfonts}&#10;\usepackage{physics}&#10;\pagestyle{empty}&#10;\begin{document}&#10;&#10;&#10;$S_{k k'}^{\text{MC}} =\mathbb{E}_{\Pi} [O^*_k(\sigma) O_k(\sigma)] - \mathbb{E}_{\Pi} [O^*_k(\sigma)] \mathbb{E}_{\Pi}[O_k(\sigma)]$&#10;&#10;\end{document}"/>
  <p:tag name="IGUANATEXSIZE" val="20"/>
  <p:tag name="IGUANATEXCURSOR" val="14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9554"/>
  <p:tag name="ORIGINALWIDTH" val="1714.286"/>
  <p:tag name="LATEXADDIN" val="\documentclass{article}&#10;\usepackage{amsmath}&#10;\usepackage{amsfonts}&#10;\usepackage{physics}&#10;\pagestyle{empty}&#10;\begin{document}&#10;&#10;&#10;$\partial_{\theta_k^*} \log \Psi^*_{\theta}(\sigma)$&#10;&#10;\end{document}"/>
  <p:tag name="IGUANATEXSIZE" val="20"/>
  <p:tag name="IGUANATEXCURSOR" val="15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5.4518"/>
  <p:tag name="ORIGINALWIDTH" val="2636.67"/>
  <p:tag name="LATEXADDIN" val="\documentclass{article}&#10;\usepackage{amsmath}&#10;\pagestyle{empty}&#10;\begin{document}&#10;&#10;&#10;$ \sum_{k'} S_{k k'} \dot{\theta}_{k'} = -i F_k$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44.1694"/>
  <p:tag name="ORIGINALWIDTH" val="2590.176"/>
  <p:tag name="LATEXADDIN" val="\documentclass{article}&#10;\usepackage{amsmath}&#10;\usepackage{amsfonts}&#10;\usepackage{physics}&#10;\pagestyle{empty}&#10;\begin{document}&#10;&#10;&#10;$\dfrac{d }{d t} \ket{\Psi_\theta} = - i \mathcal{H} \ket{\Psi_\theta}$&#10;&#10;\end{document}"/>
  <p:tag name="IGUANATEXSIZE" val="20"/>
  <p:tag name="IGUANATEXCURSOR" val="1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35.658"/>
  <p:tag name="ORIGINALWIDTH" val="3428.571"/>
  <p:tag name="LATEXADDIN" val="\documentclass{article}&#10;\usepackage{amsmath}&#10;\usepackage{amsfonts}&#10;\usepackage{physics}&#10;\pagestyle{empty}&#10;\begin{document}&#10;&#10;&#10;$E(\theta) = \dfrac{\bra{\Psi_{\theta}} \mathcal{H} \ket{\Psi_{\theta}}}{\bra{\Psi_{\theta}} \ket{\Psi_{\theta}}} \geq E_0$&#10;&#10;&#10;\end{document}"/>
  <p:tag name="IGUANATEXSIZE" val="40"/>
  <p:tag name="IGUANATEXCURSOR" val="14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10222.72"/>
  <p:tag name="LATEXADDIN" val="\documentclass{article}&#10;\usepackage{amsmath}&#10;\usepackage{amsfonts}&#10;\usepackage{physics}&#10;\pagestyle{empty}&#10;\begin{document}&#10;&#10;$F_k = \frac{\bra*{\partial_{\theta_k} \Psi_{\theta}}\mathcal{H} \ket*{\Psi_{\theta}}}{\bra{\Psi_{\theta}} \ket*{\Psi_{\theta}}} - \frac{\bra*{\partial_{\theta_k}\Psi_{\theta}}\ket*{\Psi_{\theta}}}{\bra*{\Psi_{\theta}} \ket*{\Psi_{\theta}}} \frac{\bra*{\Psi_{\theta}}\mathcal{H} \ket*{\Psi_{\theta}}}{\bra*{\Psi_{\theta}} \ket*{\Psi_{\theta}}} = \sum\limits_{\tiny{\sigma : \Psi_{\theta}(\sigma) = 0}} \frac{\bra*{\partial_{\theta_k} \Psi_{\theta}}\ket*{\sigma} \bra*{\sigma}\mathcal{H} \ket*{\Psi_{\theta}}}{\bra*{\Psi_{\theta}} \ket*{\Psi_{\theta}}} + F_k^{\text{MC}}$&#10;&#10;&#10;\end{document}"/>
  <p:tag name="IGUANATEXSIZE" val="20"/>
  <p:tag name="IGUANATEXCURSOR" val="4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19.1601"/>
  <p:tag name="ORIGINALWIDTH" val="10081.74"/>
  <p:tag name="LATEXADDIN" val="\documentclass{article}&#10;\usepackage{amsmath}&#10;\usepackage{amsfonts}&#10;\usepackage{physics}&#10;\pagestyle{empty}&#10;\begin{document}&#10;&#10;$S_{k k^\prime} = \frac{\bra*{\partial_{\theta_k} \Psi_{\theta}} \ket*{\partial_{\theta_{k^{\prime}}}\Psi_{\theta}}}{\bra*{\Psi_{\theta}} \ket*{\Psi_{\theta}}} - \frac{\bra{\partial_{\theta_{k}}\Psi_{\theta}} \ket*{\Psi_{\theta}}}{\bra*{\Psi_{\theta}} \ket*{\Psi_{\theta}}} \frac{\bra*{\Psi_{\theta}} \ket*{\partial_{\theta_{k^{\prime}}}\Psi_{\theta}}}{\bra*{\Psi_{\theta}} \ket*{\Psi_{\theta}}}= \sum\limits_{\sigma : \Psi_{\theta}(\sigma) = 0} \frac{\bra*{\partial_{\theta_k} \Psi_{\theta}}\ket*{\sigma} \bra{\sigma} \ket*{\partial_{\theta_{k^\prime}} \Psi_{\theta}}}{\bra*{\Psi_{\theta}} \ket*{\Psi_{\theta}}}$&#10;&#10;&#10;\end{document}"/>
  <p:tag name="IGUANATEXSIZE" val="20"/>
  <p:tag name="IGUANATEXCURSOR" val="73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819.6476"/>
  <p:tag name="LATEXADDIN" val="\documentclass{article}&#10;\usepackage{amsmath}&#10;\pagestyle{empty}&#10;\begin{document}&#10;&#10;&#10;$+S_{k k^\prime}^{\text{MC}}$&#10;&#10;\end{document}"/>
  <p:tag name="IGUANATEXSIZE" val="20"/>
  <p:tag name="IGUANATEXCURSOR" val="11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448.4439"/>
  <p:tag name="ORIGINALWIDTH" val="3217.098"/>
  <p:tag name="LATEXADDIN" val="\documentclass{article}&#10;\usepackage{amsmath}&#10;\usepackage{physics}&#10;\usepackage{amsfonts}&#10;\pagestyle{empty}&#10;\begin{document}&#10;&#10;&#10;$\theta_k^{(i+1)} =  \theta_k^{(i)} - \eta \partial_{\theta_k^*}E(\theta)$&#10;&#10;\end{document}"/>
  <p:tag name="IGUANATEXSIZE" val="20"/>
  <p:tag name="IGUANATEXCURSOR" val="198"/>
  <p:tag name="TRANSPARENCY" val="Vero"/>
  <p:tag name="LATEXENGINEID" val="0"/>
  <p:tag name="TEMPFOLDER" val="C:\Users\Utente\Desktop\temp\"/>
  <p:tag name="LATEXFORMHEIGHT" val="349.8"/>
  <p:tag name="LATEXFORMWIDTH" val="384"/>
  <p:tag name="LATEXFORMWRAP" val="Vero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2.4672"/>
  <p:tag name="ORIGINALWIDTH" val="299.9625"/>
  <p:tag name="LATEXADDIN" val="\documentclass{article}&#10;\usepackage{amsmath}&#10;\pagestyle{empty}&#10;\begin{document}&#10;&#10;$b_F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6.9666"/>
  <p:tag name="ORIGINALWIDTH" val="274.4657"/>
  <p:tag name="LATEXADDIN" val="\documentclass{article}&#10;\usepackage{amsmath}&#10;\pagestyle{empty}&#10;\begin{document}&#10;&#10;$b_S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95.1631"/>
  <p:tag name="ORIGINALWIDTH" val="10222.72"/>
  <p:tag name="LATEXADDIN" val="\documentclass{article}&#10;\usepackage{amsmath}&#10;\usepackage{amsfonts}&#10;\usepackage{physics}&#10;\pagestyle{empty}&#10;\begin{document}&#10;&#10;$F_k = \frac{\bra*{\partial_{\theta_k} \Psi_{\theta}}\mathcal{H} \ket*{\Psi_{\theta}}}{\bra{\Psi_{\theta}} \ket*{\Psi_{\theta}}} - \frac{\bra*{\partial_{\theta_k}\Psi_{\theta}}\ket*{\Psi_{\theta}}}{\bra*{\Psi_{\theta}} \ket*{\Psi_{\theta}}} \frac{\bra*{\Psi_{\theta}}\mathcal{H} \ket*{\Psi_{\theta}}}{\bra*{\Psi_{\theta}} \ket*{\Psi_{\theta}}} = \sum\limits_{\tiny{\sigma : \Psi_{\theta}(\sigma) = 0}} \frac{\bra*{\partial_{\theta_k} \Psi_{\theta}}\ket*{\sigma} \bra*{\sigma}\mathcal{H} \ket*{\Psi_{\theta}}}{\bra*{\Psi_{\theta}} \ket*{\Psi_{\theta}}} + F_k^{\text{MC}}$&#10;&#10;&#10;\end{document}"/>
  <p:tag name="IGUANATEXSIZE" val="20"/>
  <p:tag name="IGUANATEXCURSOR" val="48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19.1601"/>
  <p:tag name="ORIGINALWIDTH" val="10081.74"/>
  <p:tag name="LATEXADDIN" val="\documentclass{article}&#10;\usepackage{amsmath}&#10;\usepackage{amsfonts}&#10;\usepackage{physics}&#10;\pagestyle{empty}&#10;\begin{document}&#10;&#10;$S_{k k^\prime} = \frac{\bra*{\partial_{\theta_k} \Psi_{\theta}} \ket*{\partial_{\theta_{k^{\prime}}}\Psi_{\theta}}}{\bra*{\Psi_{\theta}} \ket*{\Psi_{\theta}}} - \frac{\bra{\partial_{\theta_{k}}\Psi_{\theta}} \ket*{\Psi_{\theta}}}{\bra*{\Psi_{\theta}} \ket*{\Psi_{\theta}}} \frac{\bra*{\Psi_{\theta}} \ket*{\partial_{\theta_{k^{\prime}}}\Psi_{\theta}}}{\bra*{\Psi_{\theta}} \ket*{\Psi_{\theta}}}= \sum\limits_{\sigma : \Psi_{\theta}(\sigma) = 0} \frac{\bra*{\partial_{\theta_k} \Psi_{\theta}}\ket*{\sigma} \bra{\sigma} \ket*{\partial_{\theta_{k^\prime}} \Psi_{\theta}}}{\bra*{\Psi_{\theta}} \ket*{\Psi_{\theta}}}$&#10;&#10;&#10;\end{document}"/>
  <p:tag name="IGUANATEXSIZE" val="20"/>
  <p:tag name="IGUANATEXCURSOR" val="73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56.2054"/>
  <p:tag name="ORIGINALWIDTH" val="819.6476"/>
  <p:tag name="LATEXADDIN" val="\documentclass{article}&#10;\usepackage{amsmath}&#10;\pagestyle{empty}&#10;\begin{document}&#10;&#10;&#10;$+S_{k k^\prime}^{\text{MC}}$&#10;&#10;\end{document}"/>
  <p:tag name="IGUANATEXSIZE" val="20"/>
  <p:tag name="IGUANATEXCURSOR" val="11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7.7165"/>
  <p:tag name="ORIGINALWIDTH" val="507.6865"/>
  <p:tag name="LATEXADDIN" val="\documentclass{article}&#10;\usepackage{amsmath}&#10;\usepackage{xcolor}&#10;\pagestyle{empty}&#10;\begin{document}&#10;&#10;$\color{white} S_{k k^\prime}$&#10;&#10;&#10;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2.4672"/>
  <p:tag name="ORIGINALWIDTH" val="299.9625"/>
  <p:tag name="LATEXADDIN" val="\documentclass{article}&#10;\usepackage{amsmath}&#10;\pagestyle{empty}&#10;\begin{document}&#10;&#10;$b_F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6.9666"/>
  <p:tag name="ORIGINALWIDTH" val="274.4657"/>
  <p:tag name="LATEXADDIN" val="\documentclass{article}&#10;\usepackage{amsmath}&#10;\pagestyle{empty}&#10;\begin{document}&#10;&#10;$b_S$&#10;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90.2137"/>
  <p:tag name="ORIGINALWIDTH" val="1335.583"/>
  <p:tag name="LATEXADDIN" val="\documentclass{article}&#10;\usepackage{amsmath}&#10;\pagestyle{empty}&#10;\begin{document}&#10;&#10;$b_F, b_S \neq 0$&#10;&#10;&#10;\end{document}"/>
  <p:tag name="IGUANATEXSIZE" val="20"/>
  <p:tag name="IGUANATEXCURSOR" val="9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35.658"/>
  <p:tag name="ORIGINALWIDTH" val="3428.571"/>
  <p:tag name="LATEXADDIN" val="\documentclass{article}&#10;\usepackage{amsmath}&#10;\usepackage{amsfonts}&#10;\usepackage{physics}&#10;\pagestyle{empty}&#10;\begin{document}&#10;&#10;&#10;$E(\theta) = \dfrac{\bra{\Psi_{\theta}} \mathcal{H} \ket{\Psi_{\theta}}}{\bra{\Psi_{\theta}} \ket{\Psi_{\theta}}} \geq E_0$&#10;&#10;&#10;\end{document}"/>
  <p:tag name="IGUANATEXSIZE" val="40"/>
  <p:tag name="IGUANATEXCURSOR" val="14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325.4593"/>
  <p:tag name="LATEXADDIN" val="\documentclass{article}&#10;\usepackage{amsmath}&#10;\pagestyle{empty}&#10;\begin{document}&#10;&#10;$|\sigma \rangle$&#10;&#10;&#10;\end{document}"/>
  <p:tag name="IGUANATEXSIZE" val="20"/>
  <p:tag name="IGUANATEXCURSOR" val="9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076.115"/>
  <p:tag name="LATEXADDIN" val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93.2133"/>
  <p:tag name="ORIGINALWIDTH" val="4004.5"/>
  <p:tag name="LATEXADDIN" val="\documentclass{article}&#10;\usepackage{amsmath}&#10;\usepackage{physics}&#10;\usepackage{amsfonts}&#10;\pagestyle{empty}&#10;\begin{document}&#10;&#10;&#10;$\mathcal{H}_{\mathrm{TFI}}=-J \sigma_1^z \sigma_2^z - h \sigma_1^x - h\sigma_2^x$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536.183"/>
  <p:tag name="LATEXADDIN" val="\documentclass{article}&#10;\usepackage{amsmath}&#10;\usepackage{physics}&#10;\usepackage{amsfonts}&#10;\pagestyle{empty}&#10;\begin{document}&#10;&#10;&#10;$\ket*{\Psi_{\theta}} = \alpha \ket{\downarrow} + \beta\ket{\uparrow}$&#10;&#10;\end{document}"/>
  <p:tag name="IGUANATEXSIZE" val="20"/>
  <p:tag name="IGUANATEXCURSOR" val="14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02.9621"/>
  <p:tag name="ORIGINALWIDTH" val="974.1282"/>
  <p:tag name="LATEXADDIN" val="\documentclass{article}&#10;\usepackage{amsmath}&#10;\usepackage{amsfonts}&#10;\usepackage{physics}&#10;\pagestyle{empty}&#10;\begin{document}&#10;&#10;&#10;$\mathcal{H} = \sigma_y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377.9528"/>
  <p:tag name="LATEXADDIN" val="\documentclass{article}&#10;\usepackage{amsmath}&#10;\pagestyle{empty}&#10;\begin{document}&#10;&#10;&#10;$| \downarrow \rangle$&#10;&#10;\end{document}"/>
  <p:tag name="IGUANATEXSIZE" val="20"/>
  <p:tag name="IGUANATEXCURSOR" val="10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377.9528"/>
  <p:tag name="LATEXADDIN" val="\documentclass{article}&#10;\usepackage{amsmath}&#10;\pagestyle{empty}&#10;\begin{document}&#10;&#10;&#10;$| \uparrow \rangle$&#10;&#10;\end{document}"/>
  <p:tag name="IGUANATEXSIZE" val="20"/>
  <p:tag name="IGUANATEXCURSOR" val="9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downarrow \downarrow \rangle$&#10;&#10;\end{document}"/>
  <p:tag name="IGUANATEXSIZE" val="20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downarrow \uparrow \rangle$&#10;&#10;\end{document}"/>
  <p:tag name="IGUANATEXSIZE" val="20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uparrow \downarrow \rangle$&#10;&#10;\end{document}"/>
  <p:tag name="IGUANATEXSIZE" val="20"/>
  <p:tag name="IGUANATEXCURSOR" val="10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91.4511"/>
  <p:tag name="ORIGINALWIDTH" val="3535.808"/>
  <p:tag name="LATEXADDIN" val="\documentclass{article}&#10;\usepackage{amsmath}&#10;\pagestyle{empty}&#10;\begin{document}&#10;&#10;$\mathcal{D}_{FS}(e^{-i \delta t \mathcal{H}} |\Psi_{\theta}\rangle, | \Psi_{\theta + \delta t\dot{\theta}}\rangle)$&#10;&#10;&#10;\end{document}"/>
  <p:tag name="IGUANATEXSIZE" val="26"/>
  <p:tag name="IGUANATEXCURSOR" val="12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uparrow \uparrow \rangle$&#10;&#10;\end{document}"/>
  <p:tag name="IGUANATEXSIZE" val="20"/>
  <p:tag name="IGUANATEXCURSOR" val="9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9.618"/>
  <p:tag name="LATEXADDIN" val="\documentclass{article}&#10;\usepackage{amsmath}&#10;\pagestyle{empty}&#10;\begin{document}&#10;&#10;&#10;$|\Psi_\theta (\sigma )|^2$&#10;&#10;\end{document}"/>
  <p:tag name="IGUANATEXSIZE" val="26"/>
  <p:tag name="IGUANATEXCURSOR" val="9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9.618"/>
  <p:tag name="LATEXADDIN" val="\documentclass{article}&#10;\usepackage{amsmath}&#10;\pagestyle{empty}&#10;\begin{document}&#10;&#10;&#10;$|\Psi_\theta (\sigma )|^2$&#10;&#10;\end{document}"/>
  <p:tag name="IGUANATEXSIZE" val="26"/>
  <p:tag name="IGUANATEXCURSOR" val="12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9.715"/>
  <p:tag name="ORIGINALWIDTH" val="740.9074"/>
  <p:tag name="LATEXADDIN" val="\documentclass{article}&#10;\usepackage{amsmath}&#10;\usepackage{physics}&#10;\usepackage{amsfonts}&#10;\pagestyle{empty}&#10;\begin{document}&#10;&#10;&#10;$\beta = 0$&#10;&#10;\end{document}"/>
  <p:tag name="IGUANATEXSIZE" val="20"/>
  <p:tag name="IGUANATEXCURSOR" val="13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86.4642"/>
  <p:tag name="ORIGINALWIDTH" val="1628.047"/>
  <p:tag name="LATEXADDIN" val="\documentclass{article}&#10;\usepackage{amsmath}&#10;\usepackage{physics}&#10;\usepackage{amsfonts}&#10;\pagestyle{empty}&#10;\begin{document}&#10;&#10;&#10;$\beta = 0, \gamma = 0$&#10;&#10;\end{document}"/>
  <p:tag name="IGUANATEXSIZE" val="20"/>
  <p:tag name="IGUANATEXCURSOR" val="14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076.115"/>
  <p:tag name="LATEXADDIN" val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93.2133"/>
  <p:tag name="ORIGINALWIDTH" val="4004.5"/>
  <p:tag name="LATEXADDIN" val="\documentclass{article}&#10;\usepackage{amsmath}&#10;\usepackage{physics}&#10;\usepackage{amsfonts}&#10;\pagestyle{empty}&#10;\begin{document}&#10;&#10;&#10;$\mathcal{H}_{\mathrm{TFI}}=-J \sigma_1^z \sigma_2^z - h \sigma_1^x - h\sigma_2^x$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536.183"/>
  <p:tag name="LATEXADDIN" val="\documentclass{article}&#10;\usepackage{amsmath}&#10;\usepackage{physics}&#10;\usepackage{amsfonts}&#10;\pagestyle{empty}&#10;\begin{document}&#10;&#10;&#10;$\ket*{\Psi_{\theta}} = \alpha \ket{\downarrow} + \beta\ket{\uparrow}$&#10;&#10;\end{document}"/>
  <p:tag name="IGUANATEXSIZE" val="20"/>
  <p:tag name="IGUANATEXCURSOR" val="14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02.9621"/>
  <p:tag name="ORIGINALWIDTH" val="974.1282"/>
  <p:tag name="LATEXADDIN" val="\documentclass{article}&#10;\usepackage{amsmath}&#10;\usepackage{amsfonts}&#10;\usepackage{physics}&#10;\pagestyle{empty}&#10;\begin{document}&#10;&#10;&#10;$\mathcal{H} = \sigma_y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493.063"/>
  <p:tag name="ORIGINALWIDTH" val="4139.482"/>
  <p:tag name="LATEXADDIN" val="\documentclass{article}&#10;\usepackage{amsmath}&#10;\usepackage{xcolor}&#10;\pagestyle{empty}&#10;\begin{document}&#10;&#10;&#10;$S^{\text{MC}} = \begin{pmatrix}&#10;1/2 &amp; 0 &amp; 0 &amp; -1/2\\&#10;0 &amp; \color{red}{0} &amp; 0 &amp; 0\\&#10;0 &amp; 0 &amp; \color{red}{0} &amp; 0\\&#10;-1/2 &amp; 0 &amp; 0 &amp; 1/2&#10;\end{pmatrix}$&#10;&#10;\end{document}"/>
  <p:tag name="IGUANATEXSIZE" val="20"/>
  <p:tag name="IGUANATEXCURSOR" val="20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85.4518"/>
  <p:tag name="ORIGINALWIDTH" val="2636.67"/>
  <p:tag name="LATEXADDIN" val="\documentclass{article}&#10;\usepackage{amsmath}&#10;\pagestyle{empty}&#10;\begin{document}&#10;&#10;&#10;$ \sum_{k'} S_{k k'} \dot{\theta}_{k'} = -i F_k$&#10;&#10;\end{document}"/>
  <p:tag name="IGUANATEXSIZE" val="20"/>
  <p:tag name="IGUANATEXCURSOR" val="129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377.9528"/>
  <p:tag name="LATEXADDIN" val="\documentclass{article}&#10;\usepackage{amsmath}&#10;\pagestyle{empty}&#10;\begin{document}&#10;&#10;&#10;$| \downarrow \rangle$&#10;&#10;\end{document}"/>
  <p:tag name="IGUANATEXSIZE" val="20"/>
  <p:tag name="IGUANATEXCURSOR" val="10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377.9528"/>
  <p:tag name="LATEXADDIN" val="\documentclass{article}&#10;\usepackage{amsmath}&#10;\pagestyle{empty}&#10;\begin{document}&#10;&#10;&#10;$| \uparrow \rangle$&#10;&#10;\end{document}"/>
  <p:tag name="IGUANATEXSIZE" val="20"/>
  <p:tag name="IGUANATEXCURSOR" val="9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downarrow \downarrow \rangle$&#10;&#10;\end{document}"/>
  <p:tag name="IGUANATEXSIZE" val="20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downarrow \uparrow \rangle$&#10;&#10;\end{document}"/>
  <p:tag name="IGUANATEXSIZE" val="20"/>
  <p:tag name="IGUANATEXCURSOR" val="9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uparrow \downarrow \rangle$&#10;&#10;\end{document}"/>
  <p:tag name="IGUANATEXSIZE" val="20"/>
  <p:tag name="IGUANATEXCURSOR" val="10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33.1833"/>
  <p:tag name="LATEXADDIN" val="\documentclass{article}&#10;\usepackage{amsmath}&#10;\pagestyle{empty}&#10;\begin{document}&#10;&#10;&#10;$| \uparrow \uparrow \rangle$&#10;&#10;\end{document}"/>
  <p:tag name="IGUANATEXSIZE" val="20"/>
  <p:tag name="IGUANATEXCURSOR" val="9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493.063"/>
  <p:tag name="ORIGINALWIDTH" val="1936.258"/>
  <p:tag name="LATEXADDIN" val="\documentclass{article}&#10;\usepackage{amsmath}&#10;\pagestyle{empty}&#10;\begin{document}&#10;&#10;&#10;$F =  \begin{pmatrix}&#10;0   \\&#10;-h\sqrt{2}  \\&#10;-h\sqrt{2}  \\&#10;0   \\&#10;\end{pmatrix}$&#10;&#10;\end{document}"/>
  <p:tag name="IGUANATEXSIZE" val="20"/>
  <p:tag name="IGUANATEXCURSOR" val="8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493.063"/>
  <p:tag name="ORIGINALWIDTH" val="1672.291"/>
  <p:tag name="LATEXADDIN" val="\documentclass{article}&#10;\usepackage{amsmath}&#10;\usepackage{xcolor}&#10;\pagestyle{empty}&#10;\begin{document}&#10;&#10;&#10;$F^{\text{MC}} =  \begin{pmatrix}&#10;0   \\&#10;\color{red}{0}  \\&#10;\color{red}{0}  \\&#10;0  &#10;\end{pmatrix}$&#10;&#10;\end{document}"/>
  <p:tag name="IGUANATEXSIZE" val="20"/>
  <p:tag name="IGUANATEXCURSOR" val="17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9.618"/>
  <p:tag name="LATEXADDIN" val="\documentclass{article}&#10;\usepackage{amsmath}&#10;\pagestyle{empty}&#10;\begin{document}&#10;&#10;&#10;$|\Psi_\theta (\sigma )|^2$&#10;&#10;\end{document}"/>
  <p:tag name="IGUANATEXSIZE" val="26"/>
  <p:tag name="IGUANATEXCURSOR" val="9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35.2081"/>
  <p:tag name="ORIGINALWIDTH" val="1059.618"/>
  <p:tag name="LATEXADDIN" val="\documentclass{article}&#10;\usepackage{amsmath}&#10;\pagestyle{empty}&#10;\begin{document}&#10;&#10;&#10;$|\Psi_\theta (\sigma )|^2$&#10;&#10;\end{document}"/>
  <p:tag name="IGUANATEXSIZE" val="26"/>
  <p:tag name="IGUANATEXCURSOR" val="12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644.1694"/>
  <p:tag name="ORIGINALWIDTH" val="2590.176"/>
  <p:tag name="LATEXADDIN" val="\documentclass{article}&#10;\usepackage{amsmath}&#10;\usepackage{amsfonts}&#10;\usepackage{physics}&#10;\pagestyle{empty}&#10;\begin{document}&#10;&#10;&#10;$\dfrac{d }{d t} \ket{\Psi_\theta} = - i \mathcal{H} \ket{\Psi_\theta}$&#10;&#10;\end{document}"/>
  <p:tag name="IGUANATEXSIZE" val="20"/>
  <p:tag name="IGUANATEXCURSOR" val="19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493.063"/>
  <p:tag name="ORIGINALWIDTH" val="3722.535"/>
  <p:tag name="LATEXADDIN" val="\documentclass{article}&#10;\usepackage{amsmath}&#10;\pagestyle{empty}&#10;\begin{document}&#10;&#10;&#10;$S = \begin{pmatrix}&#10;1/2 &amp; 0 &amp; 0 &amp; -1/2\\&#10;0 &amp; 1 &amp; 0 &amp; 0\\&#10;0 &amp; 0 &amp; 1 &amp; 0\\&#10;-1/2 &amp; 0 &amp; 0 &amp; 1/2\\&#10;\end{pmatrix}$&#10;&#10;\end{document}"/>
  <p:tag name="IGUANATEXSIZE" val="20"/>
  <p:tag name="IGUANATEXCURSOR" val="19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79.715"/>
  <p:tag name="ORIGINALWIDTH" val="740.9074"/>
  <p:tag name="LATEXADDIN" val="\documentclass{article}&#10;\usepackage{amsmath}&#10;\usepackage{physics}&#10;\usepackage{amsfonts}&#10;\pagestyle{empty}&#10;\begin{document}&#10;&#10;&#10;$\beta = 0$&#10;&#10;\end{document}"/>
  <p:tag name="IGUANATEXSIZE" val="20"/>
  <p:tag name="IGUANATEXCURSOR" val="13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86.4642"/>
  <p:tag name="ORIGINALWIDTH" val="1628.047"/>
  <p:tag name="LATEXADDIN" val="\documentclass{article}&#10;\usepackage{amsmath}&#10;\usepackage{physics}&#10;\usepackage{amsfonts}&#10;\pagestyle{empty}&#10;\begin{document}&#10;&#10;&#10;$\beta = 0, \gamma = 0$&#10;&#10;\end{document}"/>
  <p:tag name="IGUANATEXSIZE" val="20"/>
  <p:tag name="IGUANATEXCURSOR" val="147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076.115"/>
  <p:tag name="LATEXADDIN" val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93.2133"/>
  <p:tag name="ORIGINALWIDTH" val="4004.5"/>
  <p:tag name="LATEXADDIN" val="\documentclass{article}&#10;\usepackage{amsmath}&#10;\usepackage{physics}&#10;\usepackage{amsfonts}&#10;\pagestyle{empty}&#10;\begin{document}&#10;&#10;&#10;$\mathcal{H}_{\mathrm{TFI}}=-J \sigma_1^z \sigma_2^z - h \sigma_1^x - h\sigma_2^x$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536.183"/>
  <p:tag name="LATEXADDIN" val="\documentclass{article}&#10;\usepackage{amsmath}&#10;\usepackage{physics}&#10;\usepackage{amsfonts}&#10;\pagestyle{empty}&#10;\begin{document}&#10;&#10;&#10;$\ket*{\Psi_{\theta}} = \alpha \ket{\downarrow} + \beta\ket{\uparrow}$&#10;&#10;\end{document}"/>
  <p:tag name="IGUANATEXSIZE" val="20"/>
  <p:tag name="IGUANATEXCURSOR" val="14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02.9621"/>
  <p:tag name="ORIGINALWIDTH" val="974.1282"/>
  <p:tag name="LATEXADDIN" val="\documentclass{article}&#10;\usepackage{amsmath}&#10;\usepackage{amsfonts}&#10;\usepackage{physics}&#10;\pagestyle{empty}&#10;\begin{document}&#10;&#10;&#10;$\mathcal{H} = \sigma_y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1195.351"/>
  <p:tag name="LATEXADDIN" val="\documentclass{article}&#10;\usepackage{amsmath}&#10;\pagestyle{empty}&#10;\begin{document}&#10;&#10;&#10;$F = \begin{pmatrix}&#10;0\\&#10;i&#10;\end{pmatrix}$&#10;&#10;\end{document}"/>
  <p:tag name="IGUANATEXSIZE" val="20"/>
  <p:tag name="IGUANATEXCURSOR" val="12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1622.797"/>
  <p:tag name="LATEXADDIN" val="\documentclass{article}&#10;\usepackage{amsmath}&#10;\pagestyle{empty}&#10;\begin{document}&#10;&#10;$S = \begin{pmatrix}&#10;0 &amp; 0 \\&#10;0 &amp; 1 \\&#10;\end{pmatrix}$&#10;&#10;&#10;\end{document}"/>
  <p:tag name="IGUANATEXSIZE" val="20"/>
  <p:tag name="IGUANATEXCURSOR" val="13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1612.298"/>
  <p:tag name="LATEXADDIN" val="\documentclass{article}&#10;\usepackage{amsmath}&#10;\usepackage{xcolor}&#10;\pagestyle{empty}&#10;\begin{document}&#10;&#10;$F^{\text{MC}} = \begin{pmatrix}&#10;0\\&#10;\color{red} {0}&#10;\end{pmatrix}&#10;$&#10;&#10;\end{document}"/>
  <p:tag name="IGUANATEXSIZE" val="20"/>
  <p:tag name="IGUANATEXCURSOR" val="153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91.4511"/>
  <p:tag name="ORIGINALWIDTH" val="3535.808"/>
  <p:tag name="LATEXADDIN" val="\documentclass{article}&#10;\usepackage{amsmath}&#10;\pagestyle{empty}&#10;\begin{document}&#10;&#10;$\mathcal{D}_{FS}(e^{-i \delta t \mathcal{H}} |\Psi_{\theta}\rangle, | \Psi_{\theta + \delta t\dot{\theta}}\rangle)$&#10;&#10;&#10;\end{document}"/>
  <p:tag name="IGUANATEXSIZE" val="26"/>
  <p:tag name="IGUANATEXCURSOR" val="128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2039.745"/>
  <p:tag name="LATEXADDIN" val="\documentclass{article}&#10;\usepackage{amsmath}&#10;\usepackage{xcolor}&#10;\pagestyle{empty}&#10;\begin{document}&#10;&#10;$S^{\text{MC}} = \begin{pmatrix}&#10;0 &amp; 0 \\&#10;0 &amp; \color{red}{0} \\&#10;\end{pmatrix}&#10;$&#10;&#10;\end{document}"/>
  <p:tag name="IGUANATEXSIZE" val="20"/>
  <p:tag name="IGUANATEXCURSOR" val="161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91.7135"/>
  <p:tag name="LATEXADDIN" val="\documentclass{article}&#10;\usepackage{amsmath}&#10;\usepackage{physics}&#10;\usepackage{amsfonts}&#10;\pagestyle{empty}&#10;\begin{document}&#10;&#10;&#10;$\ket{\downarrow}$&#10;&#10;\end{document}"/>
  <p:tag name="IGUANATEXSIZE" val="20"/>
  <p:tag name="IGUANATEXCURSOR" val="14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803.8995"/>
  <p:tag name="LATEXADDIN" val="\documentclass{article}&#10;\usepackage{amsmath}&#10;\usepackage{physics}&#10;\usepackage{amsfonts}&#10;\pagestyle{empty}&#10;\begin{document}&#10;&#10;&#10;$\ket{\text{GHZ}}$&#10;&#10;\end{document}"/>
  <p:tag name="IGUANATEXSIZE" val="20"/>
  <p:tag name="IGUANATEXCURSOR" val="140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746.1567"/>
  <p:tag name="ORIGINALWIDTH" val="1612.298"/>
  <p:tag name="LATEXADDIN" val="\documentclass{article}&#10;\usepackage{amsmath}&#10;\pagestyle{empty}&#10;\begin{document}&#10;&#10;$F^{\text{MC}} = \begin{pmatrix}&#10;0\\&#10;0&#10;\end{pmatrix}&#10;$&#10;&#10;\end{document}"/>
  <p:tag name="IGUANATEXSIZE" val="20"/>
  <p:tag name="IGUANATEXCURSOR" val="13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1493.063"/>
  <p:tag name="ORIGINALWIDTH" val="1672.291"/>
  <p:tag name="LATEXADDIN" val="\documentclass{article}&#10;\usepackage{amsmath}&#10;\pagestyle{empty}&#10;\begin{document}&#10;&#10;&#10;$F^{\text{MC}} =  \begin{pmatrix}&#10;0   \\&#10;0  \\&#10;0  \\&#10;0  &#10;\end{pmatrix}$&#10;&#10;\end{document}"/>
  <p:tag name="IGUANATEXSIZE" val="20"/>
  <p:tag name="IGUANATEXCURSOR" val="152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5076.115"/>
  <p:tag name="LATEXADDIN" val="\documentclass{article}&#10;\usepackage{amsmath}&#10;\usepackage{amsfonts}&#10;\usepackage{physics}&#10;\pagestyle{empty}&#10;\begin{document}&#10;&#10;&#10;$\ket{\Psi_\theta} = \alpha \ket{\downarrow \downarrow} + \beta \ket{\downarrow \uparrow} + \gamma \ket{\uparrow \downarrow} + \delta \ket{\uparrow \uparrow}$&#10;&#10;\end{document}"/>
  <p:tag name="IGUANATEXSIZE" val="20"/>
  <p:tag name="IGUANATEXCURSOR" val="65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93.2133"/>
  <p:tag name="ORIGINALWIDTH" val="4004.5"/>
  <p:tag name="LATEXADDIN" val="\documentclass{article}&#10;\usepackage{amsmath}&#10;\usepackage{physics}&#10;\usepackage{amsfonts}&#10;\pagestyle{empty}&#10;\begin{document}&#10;&#10;&#10;$\mathcal{H}_{\mathrm{TFI}}=-J \sigma_1^z \sigma_2^z - h \sigma_1^x - h\sigma_2^x$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11.2111"/>
  <p:tag name="ORIGINALWIDTH" val="2536.183"/>
  <p:tag name="LATEXADDIN" val="\documentclass{article}&#10;\usepackage{amsmath}&#10;\usepackage{physics}&#10;\usepackage{amsfonts}&#10;\pagestyle{empty}&#10;\begin{document}&#10;&#10;&#10;$\ket*{\Psi_{\theta}} = \alpha \ket{\downarrow} + \beta\ket{\uparrow}$&#10;&#10;\end{document}"/>
  <p:tag name="IGUANATEXSIZE" val="20"/>
  <p:tag name="IGUANATEXCURSOR" val="14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302.9621"/>
  <p:tag name="ORIGINALWIDTH" val="974.1282"/>
  <p:tag name="LATEXADDIN" val="\documentclass{article}&#10;\usepackage{amsmath}&#10;\usepackage{amsfonts}&#10;\usepackage{physics}&#10;\pagestyle{empty}&#10;\begin{document}&#10;&#10;&#10;$\mathcal{H} = \sigma_y$&#10;&#10;\end{document}"/>
  <p:tag name="IGUANATEXSIZE" val="20"/>
  <p:tag name="IGUANATEXCURSOR" val="86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0"/>
  <p:tag name="ORIGINALHEIGHT" val="260.2175"/>
  <p:tag name="ORIGINALWIDTH" val="312.7109"/>
  <p:tag name="LATEXADDIN" val="\documentclass{article}&#10;\usepackage{amsmath}&#10;\usepackage{xcolor}&#10;\pagestyle{empty}&#10;\begin{document}&#10;&#10;$\color{white} F_k$&#10;&#10;&#10;\end{document}"/>
  <p:tag name="IGUANATEXSIZE" val="20"/>
  <p:tag name="IGUANATEXCURSOR" val="64"/>
  <p:tag name="TRANSPARENCY" val="Vero"/>
  <p:tag name="LATEXENGINEID" val="0"/>
  <p:tag name="TEMPFOLDER" val="C:\Users\Utente\Desktop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9103</TotalTime>
  <Words>1504</Words>
  <Application>Microsoft Office PowerPoint</Application>
  <PresentationFormat>Widescreen</PresentationFormat>
  <Paragraphs>467</Paragraphs>
  <Slides>83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90" baseType="lpstr">
      <vt:lpstr>Arial</vt:lpstr>
      <vt:lpstr>Calibri</vt:lpstr>
      <vt:lpstr>Calibri Light</vt:lpstr>
      <vt:lpstr>Google Sans</vt:lpstr>
      <vt:lpstr>OCR A Extended</vt:lpstr>
      <vt:lpstr>Segoe UI Light</vt:lpstr>
      <vt:lpstr>Tema di Office</vt:lpstr>
      <vt:lpstr>Unbiasing time-dependent Variational  Monte Carlo by projected quantum evolution</vt:lpstr>
      <vt:lpstr>Overview</vt:lpstr>
      <vt:lpstr>Overview</vt:lpstr>
      <vt:lpstr>Overview</vt:lpstr>
      <vt:lpstr>Numerical challenges in VMC/tVMC</vt:lpstr>
      <vt:lpstr>VMC for ground state </vt:lpstr>
      <vt:lpstr>time-dependent Variational Monte Carlo</vt:lpstr>
      <vt:lpstr>time-dependent Variational Monte Carlo</vt:lpstr>
      <vt:lpstr>Biases in      and </vt:lpstr>
      <vt:lpstr>Biases in      and </vt:lpstr>
      <vt:lpstr>Biases in      and </vt:lpstr>
      <vt:lpstr>Biases in      and </vt:lpstr>
      <vt:lpstr>Biases in      and </vt:lpstr>
      <vt:lpstr>Biases in      and </vt:lpstr>
      <vt:lpstr>Examples of bias</vt:lpstr>
      <vt:lpstr>Examples of bias</vt:lpstr>
      <vt:lpstr>Examples of bias</vt:lpstr>
      <vt:lpstr>Examples of bias</vt:lpstr>
      <vt:lpstr>SNR in      and </vt:lpstr>
      <vt:lpstr>SNR in      and </vt:lpstr>
      <vt:lpstr>SNR in      and </vt:lpstr>
      <vt:lpstr>Numerical simulation for SNR</vt:lpstr>
      <vt:lpstr>Numerical simulation for SNR</vt:lpstr>
      <vt:lpstr>Numerical simulation for SNR</vt:lpstr>
      <vt:lpstr>p-tVMC</vt:lpstr>
      <vt:lpstr>projected-tVMC</vt:lpstr>
      <vt:lpstr>projected-tVMC</vt:lpstr>
      <vt:lpstr>Infidelity optimization</vt:lpstr>
      <vt:lpstr>Infidelity optimization</vt:lpstr>
      <vt:lpstr>Control variates</vt:lpstr>
      <vt:lpstr>Control variates</vt:lpstr>
      <vt:lpstr>Unitary dynamics with random measurements</vt:lpstr>
      <vt:lpstr>Unitary dynamics with measurements</vt:lpstr>
      <vt:lpstr>Unitary dynamics with measurements</vt:lpstr>
      <vt:lpstr>Unitary dynamics with measurements</vt:lpstr>
      <vt:lpstr>Entanglement phase transition</vt:lpstr>
      <vt:lpstr>Entanglement phase transition</vt:lpstr>
      <vt:lpstr>Entanglement phase transition</vt:lpstr>
      <vt:lpstr>Our model</vt:lpstr>
      <vt:lpstr>Our model</vt:lpstr>
      <vt:lpstr>Our model</vt:lpstr>
      <vt:lpstr>Our model</vt:lpstr>
      <vt:lpstr>Entanglement scaling</vt:lpstr>
      <vt:lpstr>Entanglement scaling</vt:lpstr>
      <vt:lpstr>lattices</vt:lpstr>
      <vt:lpstr>lattices</vt:lpstr>
      <vt:lpstr>lattices</vt:lpstr>
      <vt:lpstr>Conclusions</vt:lpstr>
      <vt:lpstr>Conclusions</vt:lpstr>
      <vt:lpstr>Conclusions</vt:lpstr>
      <vt:lpstr>Outlook</vt:lpstr>
      <vt:lpstr>Collaborators</vt:lpstr>
      <vt:lpstr>Thank you  for the attention!</vt:lpstr>
      <vt:lpstr>N</vt:lpstr>
      <vt:lpstr>Presentazione standard di PowerPoint</vt:lpstr>
      <vt:lpstr>Outlook</vt:lpstr>
      <vt:lpstr>Example for SNR</vt:lpstr>
      <vt:lpstr>Example for SNR</vt:lpstr>
      <vt:lpstr>Example for SNR</vt:lpstr>
      <vt:lpstr>Importance sampling</vt:lpstr>
      <vt:lpstr>Importance sampling</vt:lpstr>
      <vt:lpstr>Importance sampling</vt:lpstr>
      <vt:lpstr>Unbiased estimator for </vt:lpstr>
      <vt:lpstr>Unbiased estimator for </vt:lpstr>
      <vt:lpstr>Unbiased estimator for </vt:lpstr>
      <vt:lpstr>Control variates</vt:lpstr>
      <vt:lpstr>Biases in      and </vt:lpstr>
      <vt:lpstr>Biases in      and </vt:lpstr>
      <vt:lpstr>Biases in      and </vt:lpstr>
      <vt:lpstr>Biases in      and </vt:lpstr>
      <vt:lpstr>Biases in      and </vt:lpstr>
      <vt:lpstr>Biases in      and </vt:lpstr>
      <vt:lpstr>Biases in      and </vt:lpstr>
      <vt:lpstr>Biases in      and </vt:lpstr>
      <vt:lpstr>p-tVMC vs tVMC</vt:lpstr>
      <vt:lpstr>Variational Monte Carlo</vt:lpstr>
      <vt:lpstr>Variational Monte Carlo</vt:lpstr>
      <vt:lpstr>Variational Monte Carlo</vt:lpstr>
      <vt:lpstr>Analytical calculation for SNR</vt:lpstr>
      <vt:lpstr>Analytical calculation for SNR</vt:lpstr>
      <vt:lpstr>Analytical calculation for SNR</vt:lpstr>
      <vt:lpstr>tVMC is not always the best option</vt:lpstr>
      <vt:lpstr>Variational Monte Carlo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Variational methods for quantum dynamics and application to 2D measurement-induced entanglement phase transition</dc:title>
  <dc:creator>Sinibaldi Alessandro</dc:creator>
  <cp:lastModifiedBy>Alessandro Sinibaldi</cp:lastModifiedBy>
  <cp:revision>28</cp:revision>
  <dcterms:created xsi:type="dcterms:W3CDTF">2023-06-28T08:43:52Z</dcterms:created>
  <dcterms:modified xsi:type="dcterms:W3CDTF">2023-09-05T22:00:08Z</dcterms:modified>
</cp:coreProperties>
</file>