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2" r:id="rId5"/>
    <p:sldId id="264" r:id="rId6"/>
    <p:sldId id="281" r:id="rId7"/>
    <p:sldId id="259" r:id="rId8"/>
    <p:sldId id="269" r:id="rId9"/>
    <p:sldId id="265" r:id="rId10"/>
    <p:sldId id="280" r:id="rId11"/>
    <p:sldId id="270" r:id="rId12"/>
    <p:sldId id="267" r:id="rId13"/>
    <p:sldId id="271" r:id="rId14"/>
    <p:sldId id="273" r:id="rId15"/>
    <p:sldId id="279" r:id="rId16"/>
    <p:sldId id="272" r:id="rId17"/>
    <p:sldId id="274" r:id="rId18"/>
    <p:sldId id="268" r:id="rId19"/>
    <p:sldId id="275" r:id="rId20"/>
    <p:sldId id="276" r:id="rId21"/>
    <p:sldId id="277" r:id="rId22"/>
    <p:sldId id="282" r:id="rId23"/>
    <p:sldId id="263" r:id="rId24"/>
    <p:sldId id="261" r:id="rId25"/>
    <p:sldId id="285" r:id="rId26"/>
    <p:sldId id="291" r:id="rId27"/>
    <p:sldId id="292" r:id="rId28"/>
    <p:sldId id="286" r:id="rId29"/>
    <p:sldId id="287" r:id="rId30"/>
    <p:sldId id="288" r:id="rId31"/>
    <p:sldId id="289" r:id="rId32"/>
    <p:sldId id="290" r:id="rId33"/>
    <p:sldId id="284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2993F-1F36-4BE5-A74E-35973DA0DADB}" v="2" dt="2023-09-04T15:54:56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er azzam" userId="4286555b80e61ccb" providerId="LiveId" clId="{4292993F-1F36-4BE5-A74E-35973DA0DADB}"/>
    <pc:docChg chg="undo redo custSel delSld modSld">
      <pc:chgData name="ameer azzam" userId="4286555b80e61ccb" providerId="LiveId" clId="{4292993F-1F36-4BE5-A74E-35973DA0DADB}" dt="2023-09-04T16:09:13.491" v="357" actId="1036"/>
      <pc:docMkLst>
        <pc:docMk/>
      </pc:docMkLst>
      <pc:sldChg chg="modSp mod">
        <pc:chgData name="ameer azzam" userId="4286555b80e61ccb" providerId="LiveId" clId="{4292993F-1F36-4BE5-A74E-35973DA0DADB}" dt="2023-09-04T15:50:58.518" v="226" actId="14100"/>
        <pc:sldMkLst>
          <pc:docMk/>
          <pc:sldMk cId="3637434535" sldId="256"/>
        </pc:sldMkLst>
        <pc:spChg chg="mod">
          <ac:chgData name="ameer azzam" userId="4286555b80e61ccb" providerId="LiveId" clId="{4292993F-1F36-4BE5-A74E-35973DA0DADB}" dt="2023-09-04T15:50:58.140" v="225" actId="1076"/>
          <ac:spMkLst>
            <pc:docMk/>
            <pc:sldMk cId="3637434535" sldId="256"/>
            <ac:spMk id="2" creationId="{148B5DCF-1C6B-F9C3-AC48-45BDC235D200}"/>
          </ac:spMkLst>
        </pc:spChg>
        <pc:spChg chg="mod">
          <ac:chgData name="ameer azzam" userId="4286555b80e61ccb" providerId="LiveId" clId="{4292993F-1F36-4BE5-A74E-35973DA0DADB}" dt="2023-09-04T15:50:58.518" v="226" actId="14100"/>
          <ac:spMkLst>
            <pc:docMk/>
            <pc:sldMk cId="3637434535" sldId="256"/>
            <ac:spMk id="5" creationId="{2E1500F8-7221-398F-8B7B-FCE6272BAE6D}"/>
          </ac:spMkLst>
        </pc:spChg>
      </pc:sldChg>
      <pc:sldChg chg="modSp mod">
        <pc:chgData name="ameer azzam" userId="4286555b80e61ccb" providerId="LiveId" clId="{4292993F-1F36-4BE5-A74E-35973DA0DADB}" dt="2023-09-02T18:08:57.668" v="128" actId="20577"/>
        <pc:sldMkLst>
          <pc:docMk/>
          <pc:sldMk cId="1212992922" sldId="257"/>
        </pc:sldMkLst>
        <pc:spChg chg="mod">
          <ac:chgData name="ameer azzam" userId="4286555b80e61ccb" providerId="LiveId" clId="{4292993F-1F36-4BE5-A74E-35973DA0DADB}" dt="2023-09-02T18:08:57.668" v="128" actId="20577"/>
          <ac:spMkLst>
            <pc:docMk/>
            <pc:sldMk cId="1212992922" sldId="257"/>
            <ac:spMk id="3" creationId="{4B412765-12C4-0735-29A6-3BDDB341148D}"/>
          </ac:spMkLst>
        </pc:spChg>
      </pc:sldChg>
      <pc:sldChg chg="delSp mod delAnim modAnim modShow">
        <pc:chgData name="ameer azzam" userId="4286555b80e61ccb" providerId="LiveId" clId="{4292993F-1F36-4BE5-A74E-35973DA0DADB}" dt="2023-09-04T15:54:39.038" v="227"/>
        <pc:sldMkLst>
          <pc:docMk/>
          <pc:sldMk cId="3314262358" sldId="258"/>
        </pc:sldMkLst>
        <pc:picChg chg="del">
          <ac:chgData name="ameer azzam" userId="4286555b80e61ccb" providerId="LiveId" clId="{4292993F-1F36-4BE5-A74E-35973DA0DADB}" dt="2023-09-04T15:11:10.553" v="187" actId="478"/>
          <ac:picMkLst>
            <pc:docMk/>
            <pc:sldMk cId="3314262358" sldId="258"/>
            <ac:picMk id="6" creationId="{3B6316C5-C3D5-9F10-2BA2-7AFCB25172C9}"/>
          </ac:picMkLst>
        </pc:picChg>
      </pc:sldChg>
      <pc:sldChg chg="del mod modShow">
        <pc:chgData name="ameer azzam" userId="4286555b80e61ccb" providerId="LiveId" clId="{4292993F-1F36-4BE5-A74E-35973DA0DADB}" dt="2023-09-04T15:57:35.548" v="230" actId="47"/>
        <pc:sldMkLst>
          <pc:docMk/>
          <pc:sldMk cId="1974333237" sldId="260"/>
        </pc:sldMkLst>
      </pc:sldChg>
      <pc:sldChg chg="modAnim">
        <pc:chgData name="ameer azzam" userId="4286555b80e61ccb" providerId="LiveId" clId="{4292993F-1F36-4BE5-A74E-35973DA0DADB}" dt="2023-09-04T15:54:56.689" v="228"/>
        <pc:sldMkLst>
          <pc:docMk/>
          <pc:sldMk cId="4236533795" sldId="264"/>
        </pc:sldMkLst>
      </pc:sldChg>
      <pc:sldChg chg="del mod modShow">
        <pc:chgData name="ameer azzam" userId="4286555b80e61ccb" providerId="LiveId" clId="{4292993F-1F36-4BE5-A74E-35973DA0DADB}" dt="2023-09-04T15:57:32.452" v="229" actId="47"/>
        <pc:sldMkLst>
          <pc:docMk/>
          <pc:sldMk cId="779827460" sldId="278"/>
        </pc:sldMkLst>
      </pc:sldChg>
      <pc:sldChg chg="addSp delSp mod">
        <pc:chgData name="ameer azzam" userId="4286555b80e61ccb" providerId="LiveId" clId="{4292993F-1F36-4BE5-A74E-35973DA0DADB}" dt="2023-09-02T18:09:24.948" v="131" actId="478"/>
        <pc:sldMkLst>
          <pc:docMk/>
          <pc:sldMk cId="1472360311" sldId="281"/>
        </pc:sldMkLst>
        <pc:spChg chg="del">
          <ac:chgData name="ameer azzam" userId="4286555b80e61ccb" providerId="LiveId" clId="{4292993F-1F36-4BE5-A74E-35973DA0DADB}" dt="2023-09-02T18:09:24.948" v="131" actId="478"/>
          <ac:spMkLst>
            <pc:docMk/>
            <pc:sldMk cId="1472360311" sldId="281"/>
            <ac:spMk id="5" creationId="{FB3F6391-0D30-0DF5-7F58-74B6D81F16F4}"/>
          </ac:spMkLst>
        </pc:spChg>
        <pc:picChg chg="add del">
          <ac:chgData name="ameer azzam" userId="4286555b80e61ccb" providerId="LiveId" clId="{4292993F-1F36-4BE5-A74E-35973DA0DADB}" dt="2023-09-02T18:09:21.515" v="130" actId="478"/>
          <ac:picMkLst>
            <pc:docMk/>
            <pc:sldMk cId="1472360311" sldId="281"/>
            <ac:picMk id="10" creationId="{D0D24ADD-8C06-AE3F-3FB9-1DD9497B0C3E}"/>
          </ac:picMkLst>
        </pc:picChg>
      </pc:sldChg>
      <pc:sldChg chg="addSp modSp mod">
        <pc:chgData name="ameer azzam" userId="4286555b80e61ccb" providerId="LiveId" clId="{4292993F-1F36-4BE5-A74E-35973DA0DADB}" dt="2023-09-04T16:09:13.491" v="357" actId="1036"/>
        <pc:sldMkLst>
          <pc:docMk/>
          <pc:sldMk cId="1258908340" sldId="282"/>
        </pc:sldMkLst>
        <pc:spChg chg="mod">
          <ac:chgData name="ameer azzam" userId="4286555b80e61ccb" providerId="LiveId" clId="{4292993F-1F36-4BE5-A74E-35973DA0DADB}" dt="2023-09-04T16:09:13.491" v="357" actId="1036"/>
          <ac:spMkLst>
            <pc:docMk/>
            <pc:sldMk cId="1258908340" sldId="282"/>
            <ac:spMk id="6" creationId="{992F9DF5-8963-9F03-6948-2B56CA124A43}"/>
          </ac:spMkLst>
        </pc:spChg>
        <pc:cxnChg chg="add mod">
          <ac:chgData name="ameer azzam" userId="4286555b80e61ccb" providerId="LiveId" clId="{4292993F-1F36-4BE5-A74E-35973DA0DADB}" dt="2023-09-04T16:09:13.491" v="357" actId="1036"/>
          <ac:cxnSpMkLst>
            <pc:docMk/>
            <pc:sldMk cId="1258908340" sldId="282"/>
            <ac:cxnSpMk id="3" creationId="{D45B0BAA-72CD-EF65-0D60-4019C908D1B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E9AF8-436E-4D9E-85FA-D556682968E6}" type="datetimeFigureOut">
              <a:rPr lang="en-US" smtClean="0"/>
              <a:t>02-Sep-23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75CB2-3684-4FB6-920B-1A904DC3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FB6F-67C9-C0B5-C22C-D9822B636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F11B5-A19D-902B-E6A3-F764B37C3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E54E0-E653-BA10-8E65-9AB8A0E6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1FC-FEA1-4494-B43A-613A9475EDAB}" type="datetime1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17545-A31D-C1AF-3577-36123A8F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B80CC-6CB6-4802-F807-BA838C2C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7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4826-AC13-F0C1-68E5-A26A5DA8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60498-0A6D-A7E2-B006-B306EF1E8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30350-7188-366E-9AD8-A9E13B6B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907-BBC5-4FB5-B152-F78D0D9F9990}" type="datetime1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ACBDD-F0B6-4BD9-AA5A-36181041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507-E99B-2AC3-4693-D6C3C002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4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1D6FF-5F9F-F4A5-0CF0-954E61F4A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49BAE-C809-C9FE-5E26-5CD900EE7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D87D7-8EF3-5006-328D-FC5F9365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B7CF-41EA-4C46-B6D0-81D136B1D2B7}" type="datetime1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22E99-3B4F-BDEA-DFD5-4D6DE400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48EE4-90C8-E424-FB3F-644F4134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8FC6-E0E1-777B-927A-4FB47D81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8E68-C332-0A1A-1608-688B421A6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A6609-E4F6-5856-3451-97844A96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A372-5B93-4DCD-9930-273BAF09C9E0}" type="datetime1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49CB5-CCBB-8509-88F4-3E1DA64E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92D0E-6A29-77B7-981D-7A64AB3C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0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71ADB-2682-7823-48D8-0FDFF946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60964-1BBA-B517-6021-2350E6F39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8185-D129-A2FD-54DD-7B6B8018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14EB-8280-43D8-B23C-17DD7D46D647}" type="datetime1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E1AD-E8C5-D2F4-9AEF-6A579519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C4AB4-5536-BA32-B938-A7D0DB3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CF44-32FD-B42A-4402-521F3933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38285-402D-0542-8C0E-3F8A7E1CA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1BF99-5EAD-6974-21B4-0B99F713D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27123-68B2-F9C2-87EF-BAAE9DF5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FBE1-ECAB-4844-97A8-9231C54BBFC6}" type="datetime1">
              <a:rPr lang="en-US" smtClean="0"/>
              <a:t>02-Sep-23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4F4E9-8038-BEDA-0E01-19F5A358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BA462-E60E-1322-87C8-A119C77F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3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2D65-D950-5D2C-C0C6-053177B9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4BEBA-73D0-ABE6-918C-AFF2BF8E4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29D1B-996C-DEBB-731E-974526841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D162A-6822-E9B7-BB38-2A28F4B0B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A7DBE-D2A9-F145-1FFF-AF9733C94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3F9DB-E78E-CE2C-6B71-4C733D6C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64A3-624F-42DA-8A0A-6CFF22AAF4CB}" type="datetime1">
              <a:rPr lang="en-US" smtClean="0"/>
              <a:t>02-Sep-23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F1DB8-29FB-85A8-6CDA-69D58B6C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BD9B1-134C-4673-9C65-01E7025D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1AEF-42E9-AD9E-7AEB-9A58201A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BBEDD-0209-7FBA-6B89-654DA3E9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F15F-DCF1-4CDA-84F1-5FB8F73E9112}" type="datetime1">
              <a:rPr lang="en-US" smtClean="0"/>
              <a:t>02-Sep-23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D1E17-3799-E30C-0AB9-AD30C609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9D3ED-5A97-5EB3-6DA8-3BBE5CA5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5E5AB-D38D-9C08-BCC0-FC98642C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E3FF-D409-422C-8855-CF953A7FE7AC}" type="datetime1">
              <a:rPr lang="en-US" smtClean="0"/>
              <a:t>02-Sep-23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CD597-8471-46FA-1463-6F0383DF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EB769-4C8C-A18A-EFCB-2557486F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31C8-7CC4-98F5-8AC2-0BCF890A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D27F4-AA07-B31D-8E62-A7E3237C8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6F28F-A3CF-D543-5B04-E96B887D0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F1714-E25A-5C01-2209-A3ED7E7D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67E9-6224-40CB-A862-CDA8C4CD49E7}" type="datetime1">
              <a:rPr lang="en-US" smtClean="0"/>
              <a:t>02-Sep-23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D3838-6F35-5DE4-B6F6-213C05BC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61D6D-0292-3294-9AA7-5B6AF242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B151-99C4-8F81-A420-D2DB1ABD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BE035-D398-7BF1-165B-2FE03F1DE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2E8E6-679A-FD04-D7A6-1639A76DA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14135-575C-9BE0-3852-B4981E8D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D69D-DA22-4516-B716-702C83F01CDB}" type="datetime1">
              <a:rPr lang="en-US" smtClean="0"/>
              <a:t>02-Sep-23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E7479-0CDA-1CA6-7BEF-7A4DF4FC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DDC06-8AC4-BD3C-E2BB-97742919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3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DD529-91F8-46CA-D041-23B116E7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39FD2-7894-430F-E639-5BD6A40E0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0E34-485F-6CCD-E144-EF3AAFD56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EE95-2A63-417E-9A18-B963C172C5CB}" type="datetime1">
              <a:rPr lang="en-US" smtClean="0"/>
              <a:t>02-Sep-23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C04C-323D-E6DE-01FA-60066A3B5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FF799-7525-B441-F04A-542B41863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8A2A5-3AA6-4AF1-B9B4-68C767B7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6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5DCF-1C6B-F9C3-AC48-45BDC235D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807219"/>
            <a:ext cx="9144000" cy="2387600"/>
          </a:xfrm>
        </p:spPr>
        <p:txBody>
          <a:bodyPr/>
          <a:lstStyle/>
          <a:p>
            <a:r>
              <a:rPr lang="en-US" dirty="0"/>
              <a:t>Transfer Learning for </a:t>
            </a:r>
            <a:br>
              <a:rPr lang="en-US" dirty="0"/>
            </a:br>
            <a:r>
              <a:rPr lang="en-US" dirty="0"/>
              <a:t>Many-Body Systems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E1500F8-7221-398F-8B7B-FCE6272BA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09" y="3442996"/>
            <a:ext cx="10570378" cy="3046445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200" dirty="0"/>
              <a:t>Amir Azzam </a:t>
            </a:r>
          </a:p>
          <a:p>
            <a:endParaRPr lang="en-US" sz="2800" dirty="0"/>
          </a:p>
          <a:p>
            <a:r>
              <a:rPr lang="en-US" sz="2800" dirty="0"/>
              <a:t>Arnau Rios</a:t>
            </a:r>
          </a:p>
          <a:p>
            <a:r>
              <a:rPr lang="en-US" sz="2900" dirty="0"/>
              <a:t>Javier </a:t>
            </a:r>
            <a:r>
              <a:rPr lang="en-US" sz="2900" dirty="0" err="1"/>
              <a:t>Rozalén</a:t>
            </a:r>
            <a:endParaRPr lang="en-US" sz="2900" dirty="0"/>
          </a:p>
          <a:p>
            <a:r>
              <a:rPr lang="en-US" sz="2900" dirty="0"/>
              <a:t>James Keeble</a:t>
            </a:r>
          </a:p>
          <a:p>
            <a:endParaRPr lang="en-US" sz="2800" dirty="0"/>
          </a:p>
          <a:p>
            <a:r>
              <a:rPr lang="en-US" sz="2800" dirty="0"/>
              <a:t>Tuesday 5</a:t>
            </a:r>
            <a:r>
              <a:rPr lang="en-US" sz="2800" baseline="30000" dirty="0"/>
              <a:t>th</a:t>
            </a:r>
            <a:r>
              <a:rPr lang="en-US" sz="2800" dirty="0"/>
              <a:t> of September</a:t>
            </a:r>
          </a:p>
        </p:txBody>
      </p:sp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2E42F756-32CB-5172-8943-5077C00A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3" y="23763"/>
            <a:ext cx="5138292" cy="7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 to University of Barcelona">
            <a:extLst>
              <a:ext uri="{FF2B5EF4-FFF2-40B4-BE49-F238E27FC236}">
                <a16:creationId xmlns:a16="http://schemas.microsoft.com/office/drawing/2014/main" id="{3FFB7FB8-A867-F39E-62F7-5DBB36E6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86" y="80987"/>
            <a:ext cx="2858451" cy="7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3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70CF-5DA1-39BB-8264-44E15F48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Transfer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64E40-D7E1-5365-14EC-716415147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Interaction Transfer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FCF536-2A7E-C4E4-936E-3C1861575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Particle Transfer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0F726-F471-0B10-45DD-F02468F3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10</a:t>
            </a:fld>
            <a:r>
              <a:rPr lang="en-US"/>
              <a:t>/23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35A079-3AAB-E8A9-FA6C-6FEEBB2D2C54}"/>
              </a:ext>
            </a:extLst>
          </p:cNvPr>
          <p:cNvCxnSpPr/>
          <p:nvPr/>
        </p:nvCxnSpPr>
        <p:spPr>
          <a:xfrm>
            <a:off x="5997575" y="1681163"/>
            <a:ext cx="0" cy="3976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262077-5A76-FB82-88BC-FFDB4E6F1151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Content Placeholder 24" descr="A white arrow pointing to a blue and purple circle&#10;&#10;Description automatically generated">
            <a:extLst>
              <a:ext uri="{FF2B5EF4-FFF2-40B4-BE49-F238E27FC236}">
                <a16:creationId xmlns:a16="http://schemas.microsoft.com/office/drawing/2014/main" id="{975EB08F-65C2-E24B-8E9C-1C133EC3F7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31" y="3305175"/>
            <a:ext cx="2676525" cy="2009775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E46A84-AC30-5D6B-CD2D-C8DE79B0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627" y="5314950"/>
            <a:ext cx="363893" cy="342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ED93F0-73D5-AFC6-B611-A1442AE08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90" y="2738281"/>
            <a:ext cx="366710" cy="342263"/>
          </a:xfrm>
          <a:prstGeom prst="rect">
            <a:avLst/>
          </a:prstGeom>
        </p:spPr>
      </p:pic>
      <p:pic>
        <p:nvPicPr>
          <p:cNvPr id="23" name="Content Placeholder 22" descr="A graph with dots and circles&#10;&#10;Description automatically generated">
            <a:extLst>
              <a:ext uri="{FF2B5EF4-FFF2-40B4-BE49-F238E27FC236}">
                <a16:creationId xmlns:a16="http://schemas.microsoft.com/office/drawing/2014/main" id="{E24640C0-1378-69CE-F9F0-5295F0BD04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8" y="3080544"/>
            <a:ext cx="3200400" cy="2533650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CB7CEF3-D0D4-8EBE-8EA4-8458A308436F}"/>
              </a:ext>
            </a:extLst>
          </p:cNvPr>
          <p:cNvSpPr txBox="1"/>
          <p:nvPr/>
        </p:nvSpPr>
        <p:spPr>
          <a:xfrm>
            <a:off x="1562100" y="4505325"/>
            <a:ext cx="88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{V</a:t>
            </a:r>
            <a:r>
              <a:rPr lang="en-US" sz="1400" baseline="-25000"/>
              <a:t>0</a:t>
            </a:r>
            <a:r>
              <a:rPr lang="en-US" sz="1400"/>
              <a:t>’, </a:t>
            </a:r>
            <a:r>
              <a:rPr lang="el-GR" sz="1400"/>
              <a:t>σ</a:t>
            </a:r>
            <a:r>
              <a:rPr lang="en-US" sz="1400" baseline="-25000"/>
              <a:t>0</a:t>
            </a:r>
            <a:r>
              <a:rPr lang="en-US" sz="1400"/>
              <a:t>’}</a:t>
            </a:r>
          </a:p>
          <a:p>
            <a:endParaRPr lang="en-US" sz="1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9666DF-E668-125A-FFCF-E57943B53D31}"/>
              </a:ext>
            </a:extLst>
          </p:cNvPr>
          <p:cNvSpPr txBox="1"/>
          <p:nvPr/>
        </p:nvSpPr>
        <p:spPr>
          <a:xfrm>
            <a:off x="2714625" y="3558242"/>
            <a:ext cx="7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{V</a:t>
            </a:r>
            <a:r>
              <a:rPr lang="en-US" sz="1400" baseline="-25000"/>
              <a:t>0</a:t>
            </a:r>
            <a:r>
              <a:rPr lang="en-US" sz="1400"/>
              <a:t>, </a:t>
            </a:r>
            <a:r>
              <a:rPr lang="el-GR" sz="1400"/>
              <a:t>σ</a:t>
            </a:r>
            <a:r>
              <a:rPr lang="en-US" sz="1400" baseline="-25000"/>
              <a:t>0</a:t>
            </a:r>
            <a:r>
              <a:rPr lang="en-US" sz="1400"/>
              <a:t>}</a:t>
            </a:r>
          </a:p>
          <a:p>
            <a:endParaRPr lang="en-US" sz="1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F3280-9001-7F16-B4B1-9515EA72C24D}"/>
              </a:ext>
            </a:extLst>
          </p:cNvPr>
          <p:cNvSpPr txBox="1"/>
          <p:nvPr/>
        </p:nvSpPr>
        <p:spPr>
          <a:xfrm>
            <a:off x="10415592" y="3305175"/>
            <a:ext cx="108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 =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59F934-9467-8DF5-81D9-BEA012459D1E}"/>
              </a:ext>
            </a:extLst>
          </p:cNvPr>
          <p:cNvSpPr txBox="1"/>
          <p:nvPr/>
        </p:nvSpPr>
        <p:spPr>
          <a:xfrm>
            <a:off x="10415593" y="4945618"/>
            <a:ext cx="108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 = 4</a:t>
            </a:r>
          </a:p>
        </p:txBody>
      </p:sp>
    </p:spTree>
    <p:extLst>
      <p:ext uri="{BB962C8B-B14F-4D97-AF65-F5344CB8AC3E}">
        <p14:creationId xmlns:p14="http://schemas.microsoft.com/office/powerpoint/2010/main" val="338969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8CFB-52FB-9881-5F1E-E9C35C82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Transfer Learning (Interaction Transfer)</a:t>
            </a:r>
          </a:p>
        </p:txBody>
      </p:sp>
      <p:pic>
        <p:nvPicPr>
          <p:cNvPr id="10" name="Content Placeholder 9" descr="A screen shot of a computer&#10;&#10;Description automatically generated">
            <a:extLst>
              <a:ext uri="{FF2B5EF4-FFF2-40B4-BE49-F238E27FC236}">
                <a16:creationId xmlns:a16="http://schemas.microsoft.com/office/drawing/2014/main" id="{735E5469-208D-E899-5E46-2728938B0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822325"/>
            <a:ext cx="10515600" cy="3943349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F691B-847C-1912-CBC0-E53D5640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11</a:t>
            </a:fld>
            <a:r>
              <a:rPr lang="en-US"/>
              <a:t>/23</a:t>
            </a:r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16BC888F-DBF2-73C7-89E9-29F57ED9D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5099"/>
              </p:ext>
            </p:extLst>
          </p:nvPr>
        </p:nvGraphicFramePr>
        <p:xfrm>
          <a:off x="1381125" y="4852035"/>
          <a:ext cx="95631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700">
                  <a:extLst>
                    <a:ext uri="{9D8B030D-6E8A-4147-A177-3AD203B41FA5}">
                      <a16:colId xmlns:a16="http://schemas.microsoft.com/office/drawing/2014/main" val="2214278752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355657291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1208993978"/>
                    </a:ext>
                  </a:extLst>
                </a:gridCol>
              </a:tblGrid>
              <a:tr h="246427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Without Interaction Transfer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 Interaction Transfer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187286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Energy (</a:t>
                      </a:r>
                      <a:r>
                        <a:rPr lang="en-US" sz="1600"/>
                        <a:t>10.8916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10.89 ± 2×10</a:t>
                      </a:r>
                      <a:r>
                        <a:rPr lang="en-US" sz="1600" baseline="30000"/>
                        <a:t>−2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10.892 ± 4 × 10</a:t>
                      </a:r>
                      <a:r>
                        <a:rPr lang="en-US" sz="1600" baseline="30000"/>
                        <a:t>−3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68139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Epochs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23022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8007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16114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85046F-027A-537A-E6BF-61F24CA89012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0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6B1C-EBED-EBA3-7030-AF4CBC4D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Transfer Learning (Particle Transfer)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4B28C-817E-7128-574F-784A197E7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99" y="5354058"/>
            <a:ext cx="10515600" cy="1191204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We </a:t>
            </a:r>
            <a:r>
              <a:rPr lang="en-US" b="1"/>
              <a:t>freeze</a:t>
            </a:r>
            <a:r>
              <a:rPr lang="en-US"/>
              <a:t> the training on the equivariant layers. </a:t>
            </a:r>
          </a:p>
          <a:p>
            <a:r>
              <a:rPr lang="en-US"/>
              <a:t>Remember:</a:t>
            </a:r>
            <a:r>
              <a:rPr lang="en-US" b="1"/>
              <a:t> Linear </a:t>
            </a:r>
            <a:r>
              <a:rPr lang="en-US"/>
              <a:t>dependence on A, and </a:t>
            </a:r>
            <a:r>
              <a:rPr lang="en-US" b="1"/>
              <a:t>Quadratic</a:t>
            </a:r>
            <a:r>
              <a:rPr lang="en-US"/>
              <a:t> on H in parameters</a:t>
            </a:r>
          </a:p>
          <a:p>
            <a:r>
              <a:rPr lang="en-US"/>
              <a:t>Equivariant layers account for </a:t>
            </a:r>
            <a:r>
              <a:rPr lang="en-US" sz="2800" b="1" i="0">
                <a:effectLst/>
                <a:latin typeface="Arial" panose="020B0604020202020204" pitchFamily="34" charset="0"/>
              </a:rPr>
              <a:t>8448 parameters out of the total 8712 parameters </a:t>
            </a:r>
            <a:r>
              <a:rPr lang="en-US" sz="2800" b="0" i="0">
                <a:effectLst/>
                <a:latin typeface="Arial" panose="020B0604020202020204" pitchFamily="34" charset="0"/>
              </a:rPr>
              <a:t>of the network for A=4 and H= 64</a:t>
            </a:r>
            <a:endParaRPr lang="en-US" sz="280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1600-32BF-74C9-4331-58A54888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12</a:t>
            </a:fld>
            <a:r>
              <a:rPr lang="en-US"/>
              <a:t>/23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C183EB-17C6-8AA9-6968-30FE0E6B730C}"/>
              </a:ext>
            </a:extLst>
          </p:cNvPr>
          <p:cNvGrpSpPr/>
          <p:nvPr/>
        </p:nvGrpSpPr>
        <p:grpSpPr>
          <a:xfrm>
            <a:off x="2037854" y="1346202"/>
            <a:ext cx="8116291" cy="3335546"/>
            <a:chOff x="4991100" y="1758174"/>
            <a:chExt cx="6475974" cy="2661426"/>
          </a:xfrm>
        </p:grpSpPr>
        <p:pic>
          <p:nvPicPr>
            <p:cNvPr id="5" name="Picture 4" descr="A diagram of a block diagram&#10;&#10;Description automatically generated">
              <a:extLst>
                <a:ext uri="{FF2B5EF4-FFF2-40B4-BE49-F238E27FC236}">
                  <a16:creationId xmlns:a16="http://schemas.microsoft.com/office/drawing/2014/main" id="{9052B999-0408-E602-3B55-6BB6D7D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100" y="1758174"/>
              <a:ext cx="6475974" cy="2661426"/>
            </a:xfrm>
            <a:prstGeom prst="rect">
              <a:avLst/>
            </a:prstGeom>
          </p:spPr>
        </p:pic>
        <p:pic>
          <p:nvPicPr>
            <p:cNvPr id="7" name="Picture 6" descr="A diagram of a block diagram&#10;&#10;Description automatically generated">
              <a:extLst>
                <a:ext uri="{FF2B5EF4-FFF2-40B4-BE49-F238E27FC236}">
                  <a16:creationId xmlns:a16="http://schemas.microsoft.com/office/drawing/2014/main" id="{48B74FA3-E3E5-0190-9C6A-E160A18FF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5" t="2536" r="45286" b="24008"/>
            <a:stretch/>
          </p:blipFill>
          <p:spPr>
            <a:xfrm>
              <a:off x="5495924" y="1825625"/>
              <a:ext cx="3038475" cy="1954989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9A72F12-4DDB-0CB0-8B24-F4AA270DAE58}"/>
                </a:ext>
              </a:extLst>
            </p:cNvPr>
            <p:cNvSpPr/>
            <p:nvPr/>
          </p:nvSpPr>
          <p:spPr>
            <a:xfrm>
              <a:off x="5495925" y="1825625"/>
              <a:ext cx="3038475" cy="2022475"/>
            </a:xfrm>
            <a:prstGeom prst="roundRect">
              <a:avLst/>
            </a:prstGeom>
            <a:noFill/>
            <a:ln w="4127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D37FD9-ACCF-4360-34E2-075F7FCFB398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37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47BD-1228-6755-BB3F-1AA8E9A6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206"/>
          </a:xfrm>
        </p:spPr>
        <p:txBody>
          <a:bodyPr>
            <a:normAutofit/>
          </a:bodyPr>
          <a:lstStyle/>
          <a:p>
            <a:r>
              <a:rPr lang="en-US" sz="3600"/>
              <a:t>Transfer Learning (Particle Transfer)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B4DD38-FCD4-46F5-ADC7-A00780038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8519"/>
            <a:ext cx="10515600" cy="39433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F65BE-E8B0-49A1-A38C-249C7639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13</a:t>
            </a:fld>
            <a:r>
              <a:rPr lang="en-US"/>
              <a:t>/23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F69792-8814-DD50-C9FB-7C353B3C0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906094"/>
              </p:ext>
            </p:extLst>
          </p:nvPr>
        </p:nvGraphicFramePr>
        <p:xfrm>
          <a:off x="1085851" y="4931886"/>
          <a:ext cx="95631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700">
                  <a:extLst>
                    <a:ext uri="{9D8B030D-6E8A-4147-A177-3AD203B41FA5}">
                      <a16:colId xmlns:a16="http://schemas.microsoft.com/office/drawing/2014/main" val="2214278752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355657291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1208993978"/>
                    </a:ext>
                  </a:extLst>
                </a:gridCol>
              </a:tblGrid>
              <a:tr h="246427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Without Particle Transfer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 Particle Transfer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187286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Energy (</a:t>
                      </a:r>
                      <a:r>
                        <a:rPr lang="en-US" sz="1600"/>
                        <a:t>10.8916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10.89 ± 2×10</a:t>
                      </a:r>
                      <a:r>
                        <a:rPr lang="en-US" sz="1600" baseline="30000"/>
                        <a:t>−2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10.9 ± 6 × 10</a:t>
                      </a:r>
                      <a:r>
                        <a:rPr lang="en-US" sz="1600" baseline="30000"/>
                        <a:t>−1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68139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Epochs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23022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16114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Trainable 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8712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264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666188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E7456C-D160-2307-B95A-55C94D216B73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1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47BD-1228-6755-BB3F-1AA8E9A6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Learning (Particle Transfer)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F65BE-E8B0-49A1-A38C-249C7639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14</a:t>
            </a:fld>
            <a:r>
              <a:rPr lang="en-US"/>
              <a:t>/23</a:t>
            </a:r>
          </a:p>
        </p:txBody>
      </p:sp>
      <p:pic>
        <p:nvPicPr>
          <p:cNvPr id="8" name="Content Placeholder 7" descr="A group of white squares with orange and blue lines&#10;&#10;Description automatically generated">
            <a:extLst>
              <a:ext uri="{FF2B5EF4-FFF2-40B4-BE49-F238E27FC236}">
                <a16:creationId xmlns:a16="http://schemas.microsoft.com/office/drawing/2014/main" id="{B1433A89-A438-74F9-4D77-6CAECEC0B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4" y="1825625"/>
            <a:ext cx="10078392" cy="4351338"/>
          </a:xfrm>
        </p:spPr>
      </p:pic>
    </p:spTree>
    <p:extLst>
      <p:ext uri="{BB962C8B-B14F-4D97-AF65-F5344CB8AC3E}">
        <p14:creationId xmlns:p14="http://schemas.microsoft.com/office/powerpoint/2010/main" val="224361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9D50661-8220-4849-63FA-E2691133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937" y="2159417"/>
            <a:ext cx="5620534" cy="84784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09A86C2-1D92-7D32-C4E4-4416132C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 dirty="0"/>
              <a:t>Scheduled Re-Weighted Metropolis-Hastings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ABE33-36BB-8C8F-EBE6-DC502C08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15</a:t>
            </a:fld>
            <a:r>
              <a:rPr lang="en-US"/>
              <a:t>/23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764B20-29D1-58C5-5080-082A3B86A59F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D245C6D-5455-6DD8-3B72-2F62D352E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071" y="3287596"/>
            <a:ext cx="6982799" cy="828791"/>
          </a:xfrm>
          <a:prstGeom prst="rect">
            <a:avLst/>
          </a:prstGeom>
        </p:spPr>
      </p:pic>
      <p:pic>
        <p:nvPicPr>
          <p:cNvPr id="4" name="Picture 3" descr="A diagram of a function&#10;&#10;Description automatically generated">
            <a:extLst>
              <a:ext uri="{FF2B5EF4-FFF2-40B4-BE49-F238E27FC236}">
                <a16:creationId xmlns:a16="http://schemas.microsoft.com/office/drawing/2014/main" id="{6D135A14-66B3-C61A-FF88-68848648D0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5" t="542" b="65708"/>
          <a:stretch/>
        </p:blipFill>
        <p:spPr>
          <a:xfrm>
            <a:off x="308336" y="2268447"/>
            <a:ext cx="4528625" cy="2703938"/>
          </a:xfrm>
          <a:prstGeom prst="rect">
            <a:avLst/>
          </a:prstGeom>
        </p:spPr>
      </p:pic>
      <p:pic>
        <p:nvPicPr>
          <p:cNvPr id="10" name="Picture 9" descr="A diagram of a function&#10;&#10;Description automatically generated">
            <a:extLst>
              <a:ext uri="{FF2B5EF4-FFF2-40B4-BE49-F238E27FC236}">
                <a16:creationId xmlns:a16="http://schemas.microsoft.com/office/drawing/2014/main" id="{70D34AE2-42AD-304C-F0A3-D8FFE5A2D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65000"/>
          <a:stretch/>
        </p:blipFill>
        <p:spPr>
          <a:xfrm>
            <a:off x="514349" y="2268448"/>
            <a:ext cx="4295776" cy="2761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2FD6A-6C07-3FB9-7F9D-84AE4FEC1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711" y="4364758"/>
            <a:ext cx="228632" cy="200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EDECFD-4BE3-96A5-3835-975266A01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433" y="1974928"/>
            <a:ext cx="880560" cy="293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7C900B-A8D6-7C8E-0186-B90A6452E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450" y="1544308"/>
            <a:ext cx="2939441" cy="8287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57B489-1C11-3F2B-FE0F-808A1B7C7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127" y="2583339"/>
            <a:ext cx="5105344" cy="828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848CE6-D92A-AF42-E92E-77274A7A8F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1751" y="3526230"/>
            <a:ext cx="6541913" cy="7735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701967-D9F2-35BB-69B6-26402DB3D4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2227" y="5120856"/>
            <a:ext cx="8040222" cy="457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94957-B325-CDC0-FEA3-8736F03D94D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5477"/>
          <a:stretch/>
        </p:blipFill>
        <p:spPr>
          <a:xfrm>
            <a:off x="3599335" y="5671510"/>
            <a:ext cx="4706007" cy="56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98F7-DEDA-D9E8-E05F-EEBB4CE2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Scheduled Re-Weighted Metropolis-Hastings</a:t>
            </a:r>
          </a:p>
        </p:txBody>
      </p:sp>
      <p:pic>
        <p:nvPicPr>
          <p:cNvPr id="6" name="Content Placeholder 5" descr="A screen shot of a computer&#10;&#10;Description automatically generated">
            <a:extLst>
              <a:ext uri="{FF2B5EF4-FFF2-40B4-BE49-F238E27FC236}">
                <a16:creationId xmlns:a16="http://schemas.microsoft.com/office/drawing/2014/main" id="{C8497631-DEBC-E43F-BCBF-2AFC2E1C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57250"/>
            <a:ext cx="10515600" cy="39433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6CCCB-B00A-9A7F-7A61-F5F88430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16</a:t>
            </a:fld>
            <a:r>
              <a:rPr lang="en-US"/>
              <a:t>/23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6B8AC12-D4EC-AB1A-F8E7-2F735B230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77580"/>
              </p:ext>
            </p:extLst>
          </p:nvPr>
        </p:nvGraphicFramePr>
        <p:xfrm>
          <a:off x="1314450" y="4870767"/>
          <a:ext cx="95631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700">
                  <a:extLst>
                    <a:ext uri="{9D8B030D-6E8A-4147-A177-3AD203B41FA5}">
                      <a16:colId xmlns:a16="http://schemas.microsoft.com/office/drawing/2014/main" val="2214278752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355657291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1208993978"/>
                    </a:ext>
                  </a:extLst>
                </a:gridCol>
              </a:tblGrid>
              <a:tr h="246427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Without Re-Weighted MH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 Re-Weighted MH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187286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Energy (</a:t>
                      </a:r>
                      <a:r>
                        <a:rPr lang="en-US" sz="1600"/>
                        <a:t>10.8916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10.89 ± 2×10</a:t>
                      </a:r>
                      <a:r>
                        <a:rPr lang="en-US" sz="1600" baseline="30000"/>
                        <a:t>−2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10.89 ± 1×10</a:t>
                      </a:r>
                      <a:r>
                        <a:rPr lang="en-US" sz="1600" baseline="30000"/>
                        <a:t>−2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68139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Epochs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23022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15014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16114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Average Sampling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44ms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0.7ms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061789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981484-839D-65B5-C6EA-830B226908C3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40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98F7-DEDA-D9E8-E05F-EEBB4CE2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Scheduled Re-Weighted Metropolis-Hastings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6CCCB-B00A-9A7F-7A61-F5F88430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17</a:t>
            </a:fld>
            <a:r>
              <a:rPr lang="en-US"/>
              <a:t>/23</a:t>
            </a:r>
          </a:p>
        </p:txBody>
      </p:sp>
      <p:pic>
        <p:nvPicPr>
          <p:cNvPr id="8" name="Content Placeholder 7" descr="A screenshot of a graph&#10;&#10;Description automatically generated">
            <a:extLst>
              <a:ext uri="{FF2B5EF4-FFF2-40B4-BE49-F238E27FC236}">
                <a16:creationId xmlns:a16="http://schemas.microsoft.com/office/drawing/2014/main" id="{14883C8E-CF1B-EB92-A1C7-D7D3377B8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6547"/>
            <a:ext cx="10515600" cy="4317462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6DE2AF-F0AC-2444-B990-DB613AB6F7D0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2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17AC-56DD-8903-5BB1-CB18C681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5710F-C6C1-1EA2-53A0-2F32B238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18</a:t>
            </a:fld>
            <a:r>
              <a:rPr lang="en-US"/>
              <a:t>/23</a:t>
            </a:r>
          </a:p>
        </p:txBody>
      </p:sp>
      <p:pic>
        <p:nvPicPr>
          <p:cNvPr id="10" name="Content Placeholder 9" descr="A graph with orange lines&#10;&#10;Description automatically generated">
            <a:extLst>
              <a:ext uri="{FF2B5EF4-FFF2-40B4-BE49-F238E27FC236}">
                <a16:creationId xmlns:a16="http://schemas.microsoft.com/office/drawing/2014/main" id="{8BF2C8EF-CA5F-A9DE-C933-3D1A1A48B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829469"/>
            <a:ext cx="10515600" cy="3943349"/>
          </a:xfrm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3B24EE5B-B612-6186-F07C-1EBDB905A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70324"/>
              </p:ext>
            </p:extLst>
          </p:nvPr>
        </p:nvGraphicFramePr>
        <p:xfrm>
          <a:off x="962025" y="4928870"/>
          <a:ext cx="95631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775">
                  <a:extLst>
                    <a:ext uri="{9D8B030D-6E8A-4147-A177-3AD203B41FA5}">
                      <a16:colId xmlns:a16="http://schemas.microsoft.com/office/drawing/2014/main" val="2214278752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2355657291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1208993978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1715291912"/>
                    </a:ext>
                  </a:extLst>
                </a:gridCol>
              </a:tblGrid>
              <a:tr h="246427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Without Re-Weighting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 Re-Weighting</a:t>
                      </a:r>
                    </a:p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(8k walkers, 60 sweeps)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 Re-Weighting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(4k walkers, 10 sweeps)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187286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Energy (</a:t>
                      </a:r>
                      <a:r>
                        <a:rPr lang="en-US" sz="1600"/>
                        <a:t>10.8916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10.892 ± 4 × 10</a:t>
                      </a:r>
                      <a:r>
                        <a:rPr lang="en-US" sz="1600" baseline="30000"/>
                        <a:t>−3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10.8938 ± 7×10</a:t>
                      </a:r>
                      <a:r>
                        <a:rPr lang="en-US" sz="1600" baseline="30000"/>
                        <a:t>−4</a:t>
                      </a:r>
                      <a:r>
                        <a:rPr lang="en-US" sz="1600"/>
                        <a:t> 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10.892 ± 3×10</a:t>
                      </a:r>
                      <a:r>
                        <a:rPr lang="en-US" sz="1600" baseline="30000"/>
                        <a:t>−3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68139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Epochs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8007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19018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92091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16114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78E513-82FF-E545-1327-F1584E9B7027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9A5BB6-E837-DD2C-D94F-66EF104A7F46}"/>
              </a:ext>
            </a:extLst>
          </p:cNvPr>
          <p:cNvSpPr txBox="1"/>
          <p:nvPr/>
        </p:nvSpPr>
        <p:spPr>
          <a:xfrm>
            <a:off x="219075" y="6492874"/>
            <a:ext cx="90678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>
                <a:effectLst/>
                <a:latin typeface="Arial" panose="020B0604020202020204" pitchFamily="34" charset="0"/>
              </a:rPr>
              <a:t>H. Zhang, </a:t>
            </a:r>
            <a:r>
              <a:rPr lang="en-US" sz="1050">
                <a:latin typeface="Arial" panose="020B0604020202020204" pitchFamily="34" charset="0"/>
              </a:rPr>
              <a:t>et al. </a:t>
            </a:r>
            <a:r>
              <a:rPr lang="en-US" sz="1050" b="0" i="0">
                <a:effectLst/>
                <a:latin typeface="Arial" panose="020B0604020202020204" pitchFamily="34" charset="0"/>
              </a:rPr>
              <a:t>“Understanding and eliminating spurious modes in variational monte </a:t>
            </a:r>
            <a:r>
              <a:rPr lang="en-US" sz="1050" b="0" i="0" err="1">
                <a:effectLst/>
                <a:latin typeface="Arial" panose="020B0604020202020204" pitchFamily="34" charset="0"/>
              </a:rPr>
              <a:t>carlo</a:t>
            </a:r>
            <a:r>
              <a:rPr lang="en-US" sz="1050" b="0" i="0">
                <a:effectLst/>
                <a:latin typeface="Arial" panose="020B0604020202020204" pitchFamily="34" charset="0"/>
              </a:rPr>
              <a:t> using collective variables,”</a:t>
            </a:r>
            <a:br>
              <a:rPr lang="en-US" sz="1050"/>
            </a:br>
            <a:r>
              <a:rPr lang="en-US" sz="1050" b="0" i="0">
                <a:effectLst/>
                <a:latin typeface="Arial" panose="020B0604020202020204" pitchFamily="34" charset="0"/>
              </a:rPr>
              <a:t>Physical Review Research, vol. 5, no. 2, p. 023101, 2023</a:t>
            </a:r>
            <a:endParaRPr lang="en-US" sz="10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2BEEAA-3F0C-2F61-558B-BDFEA50388BB}"/>
              </a:ext>
            </a:extLst>
          </p:cNvPr>
          <p:cNvCxnSpPr/>
          <p:nvPr/>
        </p:nvCxnSpPr>
        <p:spPr>
          <a:xfrm>
            <a:off x="190500" y="6492874"/>
            <a:ext cx="9096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43A2FD-065B-9B95-21AE-1C0254EFDDE6}"/>
              </a:ext>
            </a:extLst>
          </p:cNvPr>
          <p:cNvGrpSpPr/>
          <p:nvPr/>
        </p:nvGrpSpPr>
        <p:grpSpPr>
          <a:xfrm>
            <a:off x="622733" y="1612095"/>
            <a:ext cx="5073218" cy="3331380"/>
            <a:chOff x="622733" y="1612095"/>
            <a:chExt cx="5073218" cy="3331380"/>
          </a:xfrm>
        </p:grpSpPr>
        <p:pic>
          <p:nvPicPr>
            <p:cNvPr id="19" name="Picture 18" descr="A diagram of a function&#10;&#10;Description automatically generated">
              <a:extLst>
                <a:ext uri="{FF2B5EF4-FFF2-40B4-BE49-F238E27FC236}">
                  <a16:creationId xmlns:a16="http://schemas.microsoft.com/office/drawing/2014/main" id="{F80CA120-73DA-4AF8-8C0E-362703AC2F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67" t="65000"/>
            <a:stretch/>
          </p:blipFill>
          <p:spPr>
            <a:xfrm>
              <a:off x="622733" y="1932210"/>
              <a:ext cx="4890807" cy="30112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931EAE-D406-B026-891F-C5B205BAA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5650" y="4218463"/>
              <a:ext cx="260301" cy="21817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8D6708-60F9-BEB9-5A5C-9A1797164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6028" y="1612095"/>
              <a:ext cx="1002531" cy="32011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0FC45F-7D5D-B7A7-BB08-CE7EF390B51C}"/>
              </a:ext>
            </a:extLst>
          </p:cNvPr>
          <p:cNvGrpSpPr/>
          <p:nvPr/>
        </p:nvGrpSpPr>
        <p:grpSpPr>
          <a:xfrm>
            <a:off x="6641882" y="1605156"/>
            <a:ext cx="5057535" cy="3221392"/>
            <a:chOff x="6641882" y="1605156"/>
            <a:chExt cx="5057535" cy="3221392"/>
          </a:xfrm>
        </p:grpSpPr>
        <p:pic>
          <p:nvPicPr>
            <p:cNvPr id="18" name="Picture 17" descr="A diagram of a function&#10;&#10;Description automatically generated">
              <a:extLst>
                <a:ext uri="{FF2B5EF4-FFF2-40B4-BE49-F238E27FC236}">
                  <a16:creationId xmlns:a16="http://schemas.microsoft.com/office/drawing/2014/main" id="{C242F944-712F-3249-6141-B53EE84BC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54" b="66389"/>
            <a:stretch/>
          </p:blipFill>
          <p:spPr>
            <a:xfrm>
              <a:off x="6641882" y="1808219"/>
              <a:ext cx="4890807" cy="30183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FC0520D-C11D-24A4-62D8-05C3261CD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9116" y="4211524"/>
              <a:ext cx="260301" cy="21817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BD83F97-4747-C7AD-F4B5-A9F2D529D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9494" y="1605156"/>
              <a:ext cx="1002531" cy="320114"/>
            </a:xfrm>
            <a:prstGeom prst="rect">
              <a:avLst/>
            </a:prstGeom>
          </p:spPr>
        </p:pic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F4E3BDC-07B5-6F7E-F737-95E30F0DD05F}"/>
              </a:ext>
            </a:extLst>
          </p:cNvPr>
          <p:cNvSpPr/>
          <p:nvPr/>
        </p:nvSpPr>
        <p:spPr>
          <a:xfrm>
            <a:off x="5305425" y="3200400"/>
            <a:ext cx="1743075" cy="68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17AC-56DD-8903-5BB1-CB18C681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5710F-C6C1-1EA2-53A0-2F32B238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19</a:t>
            </a:fld>
            <a:r>
              <a:rPr lang="en-US"/>
              <a:t>/23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2C554FF-95D1-71ED-8DE2-8229500F4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99106"/>
              </p:ext>
            </p:extLst>
          </p:nvPr>
        </p:nvGraphicFramePr>
        <p:xfrm>
          <a:off x="1485900" y="5039360"/>
          <a:ext cx="95631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700">
                  <a:extLst>
                    <a:ext uri="{9D8B030D-6E8A-4147-A177-3AD203B41FA5}">
                      <a16:colId xmlns:a16="http://schemas.microsoft.com/office/drawing/2014/main" val="2214278752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355657291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1208993978"/>
                    </a:ext>
                  </a:extLst>
                </a:gridCol>
              </a:tblGrid>
              <a:tr h="246427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Without Re-Weighting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 Re-Weighting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187286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Energy (</a:t>
                      </a:r>
                      <a:r>
                        <a:rPr lang="en-US" sz="1600"/>
                        <a:t>10.8916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10.9 ± 6 × 10</a:t>
                      </a:r>
                      <a:r>
                        <a:rPr lang="en-US" sz="1600" baseline="30000"/>
                        <a:t>−1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10.928 ± 7 × 10</a:t>
                      </a:r>
                      <a:r>
                        <a:rPr lang="en-US" sz="1600" baseline="30000"/>
                        <a:t>−3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68139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Epochs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100000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100000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16114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A4525A-1B9E-904B-3370-BB459238A818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E3A1367-D525-A018-F893-2F768C2C0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878" y="1096529"/>
            <a:ext cx="8808244" cy="363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0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75B6-F097-A9F5-1873-EF147630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/>
          </a:bodyPr>
          <a:lstStyle/>
          <a:p>
            <a:r>
              <a:rPr lang="en-US" sz="3600"/>
              <a:t>Presentation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12765-12C4-0735-29A6-3BDDB34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2"/>
            <a:ext cx="10515600" cy="430847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Problem Description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Fundamentals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Neural Network Quantum states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Sampling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Implemented Techniques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Early Stopping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Transfer Learning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Scheduled Re-weighted Metropolis-Hastings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Summary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B65ED-2611-26D6-7CB8-CD2CE201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2</a:t>
            </a:fld>
            <a:r>
              <a:rPr lang="en-US"/>
              <a:t>/23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F76638-67C6-2940-B1EB-EE77BB70E7C0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992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17AC-56DD-8903-5BB1-CB18C681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5710F-C6C1-1EA2-53A0-2F32B238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20</a:t>
            </a:fld>
            <a:r>
              <a:rPr lang="en-US"/>
              <a:t>/23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8F01D97F-9B16-78F2-632D-A5E02155D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76085"/>
              </p:ext>
            </p:extLst>
          </p:nvPr>
        </p:nvGraphicFramePr>
        <p:xfrm>
          <a:off x="1466850" y="5058410"/>
          <a:ext cx="95631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700">
                  <a:extLst>
                    <a:ext uri="{9D8B030D-6E8A-4147-A177-3AD203B41FA5}">
                      <a16:colId xmlns:a16="http://schemas.microsoft.com/office/drawing/2014/main" val="2214278752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355657291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1208993978"/>
                    </a:ext>
                  </a:extLst>
                </a:gridCol>
              </a:tblGrid>
              <a:tr h="246427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Without any techniques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 All techniques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187286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Energy (</a:t>
                      </a:r>
                      <a:r>
                        <a:rPr lang="en-US" sz="1600"/>
                        <a:t>10.8916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10.893 ± 5 × 10</a:t>
                      </a:r>
                      <a:r>
                        <a:rPr lang="en-US" sz="1600" baseline="30000"/>
                        <a:t>−3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10.917 ± 7×10</a:t>
                      </a:r>
                      <a:r>
                        <a:rPr lang="en-US" sz="1600" baseline="30000"/>
                        <a:t>−3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68139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Epochs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100000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100000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16114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65327-8799-8F8D-9E24-C6730090C721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4CF4D9E-6C21-2A6C-7FF9-3C0163F75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091864"/>
            <a:ext cx="9286875" cy="38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5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A3FD-6354-7ABD-957D-EAC4721B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US"/>
              <a:t>Summary and Future Work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7611494-660D-8229-7166-A6500B383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67880"/>
              </p:ext>
            </p:extLst>
          </p:nvPr>
        </p:nvGraphicFramePr>
        <p:xfrm>
          <a:off x="1209675" y="1460500"/>
          <a:ext cx="9772650" cy="268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4241212498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342224416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206466396"/>
                    </a:ext>
                  </a:extLst>
                </a:gridCol>
              </a:tblGrid>
              <a:tr h="6717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1700">
                        <a:solidFill>
                          <a:schemeClr val="tx1"/>
                        </a:solidFill>
                      </a:endParaRPr>
                    </a:p>
                  </a:txBody>
                  <a:tcPr marL="84980" marR="84980" marT="42490" marB="424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Original Network</a:t>
                      </a:r>
                    </a:p>
                  </a:txBody>
                  <a:tcPr marL="84980" marR="84980" marT="42490" marB="424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With Improvements</a:t>
                      </a:r>
                    </a:p>
                  </a:txBody>
                  <a:tcPr marL="84980" marR="84980" marT="42490" marB="424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999834"/>
                  </a:ext>
                </a:extLst>
              </a:tr>
              <a:tr h="6717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Interaction Transfer </a:t>
                      </a:r>
                    </a:p>
                  </a:txBody>
                  <a:tcPr marL="84980" marR="84980" marT="42490" marB="424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100K epochs to converge</a:t>
                      </a:r>
                    </a:p>
                  </a:txBody>
                  <a:tcPr marL="84980" marR="84980" marT="42490" marB="424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8K epochs to converge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(92% faster)</a:t>
                      </a:r>
                    </a:p>
                  </a:txBody>
                  <a:tcPr marL="84980" marR="84980" marT="42490" marB="424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93325"/>
                  </a:ext>
                </a:extLst>
              </a:tr>
              <a:tr h="6717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Particle Transfer</a:t>
                      </a:r>
                    </a:p>
                  </a:txBody>
                  <a:tcPr marL="84980" marR="84980" marT="42490" marB="424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700"/>
                        <a:t>8712 trainable parameters</a:t>
                      </a:r>
                      <a:endParaRPr lang="en-US" sz="1700">
                        <a:solidFill>
                          <a:schemeClr val="tx1"/>
                        </a:solidFill>
                      </a:endParaRPr>
                    </a:p>
                  </a:txBody>
                  <a:tcPr marL="84980" marR="84980" marT="42490" marB="424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/>
                        <a:t>264 trainable parameters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(97% less parameters)</a:t>
                      </a:r>
                    </a:p>
                  </a:txBody>
                  <a:tcPr marL="84980" marR="84980" marT="42490" marB="424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558016"/>
                  </a:ext>
                </a:extLst>
              </a:tr>
              <a:tr h="671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Scheduled Re-Weighted Metropolis-Hastings </a:t>
                      </a:r>
                    </a:p>
                  </a:txBody>
                  <a:tcPr marL="84980" marR="84980" marT="42490" marB="424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44ms sampling average time</a:t>
                      </a:r>
                    </a:p>
                  </a:txBody>
                  <a:tcPr marL="84980" marR="84980" marT="42490" marB="424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0.7ms sampling average time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(98% faster)</a:t>
                      </a:r>
                    </a:p>
                  </a:txBody>
                  <a:tcPr marL="84980" marR="84980" marT="42490" marB="424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8608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7C975-D159-D420-6499-466A5B2C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21</a:t>
            </a:fld>
            <a:r>
              <a:rPr lang="en-US"/>
              <a:t>/23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64AA8E-DF01-9E66-3FEC-2826A620A0B1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06252A-2405-01A4-2094-0701263EDEBA}"/>
              </a:ext>
            </a:extLst>
          </p:cNvPr>
          <p:cNvSpPr txBox="1"/>
          <p:nvPr/>
        </p:nvSpPr>
        <p:spPr>
          <a:xfrm>
            <a:off x="914400" y="5090159"/>
            <a:ext cx="10610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Future work: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Further explore the </a:t>
            </a:r>
            <a:r>
              <a:rPr lang="en-US" b="1"/>
              <a:t>spikes</a:t>
            </a:r>
            <a:r>
              <a:rPr lang="en-US"/>
              <a:t> and find more </a:t>
            </a:r>
            <a:r>
              <a:rPr lang="en-US" b="1"/>
              <a:t>efficient ways to eliminate </a:t>
            </a:r>
            <a:r>
              <a:rPr lang="en-US"/>
              <a:t>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Explore </a:t>
            </a:r>
            <a:r>
              <a:rPr lang="en-US" b="1"/>
              <a:t>different interactions </a:t>
            </a:r>
            <a:r>
              <a:rPr lang="en-US"/>
              <a:t>and </a:t>
            </a:r>
            <a:r>
              <a:rPr lang="en-US" b="1"/>
              <a:t>different systems</a:t>
            </a:r>
            <a:r>
              <a:rPr lang="en-US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Explore the effects of the </a:t>
            </a:r>
            <a:r>
              <a:rPr lang="en-US" b="1"/>
              <a:t>starting interaction in the Interaction Transfer</a:t>
            </a:r>
            <a:r>
              <a:rPr lang="en-US"/>
              <a:t> on the training.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78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F69C63-608B-0A21-EA4A-0D2F25B9A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Thanks for Listening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92F9DF5-8963-9F03-6948-2B56CA124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420" y="5668295"/>
            <a:ext cx="7669160" cy="766917"/>
          </a:xfrm>
        </p:spPr>
        <p:txBody>
          <a:bodyPr>
            <a:normAutofit/>
          </a:bodyPr>
          <a:lstStyle/>
          <a:p>
            <a:r>
              <a:rPr lang="en-US" sz="1600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I would like to acknowledge the computer resources at </a:t>
            </a:r>
            <a:r>
              <a:rPr lang="en-US" sz="1600" i="0" dirty="0" err="1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Artemisa</a:t>
            </a:r>
            <a:r>
              <a:rPr lang="en-US" sz="1600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, funded by the European Union ERDF and </a:t>
            </a:r>
            <a:r>
              <a:rPr lang="en-US" sz="1600" i="0" dirty="0" err="1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Comunitat</a:t>
            </a:r>
            <a:r>
              <a:rPr lang="en-US" sz="1600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600" i="0" dirty="0" err="1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Valenciana</a:t>
            </a:r>
            <a:r>
              <a:rPr lang="en-US" sz="1600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 as well as the technical support provided by the Instituto de </a:t>
            </a:r>
            <a:r>
              <a:rPr lang="en-US" sz="1600" i="0" dirty="0" err="1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Física</a:t>
            </a:r>
            <a:r>
              <a:rPr lang="en-US" sz="1600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 Corpuscular, IFIC (CSIC-UV).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12883-B0B2-1218-867B-7B4F2A5A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22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5B0BAA-72CD-EF65-0D60-4019C908D1B1}"/>
              </a:ext>
            </a:extLst>
          </p:cNvPr>
          <p:cNvCxnSpPr/>
          <p:nvPr/>
        </p:nvCxnSpPr>
        <p:spPr>
          <a:xfrm>
            <a:off x="2467897" y="5584722"/>
            <a:ext cx="71283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08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EF62-AF42-DCAA-8EFF-3D4CCDA4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Network Training and the Loss function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F97F-CF2A-7DDA-46B9-9071681E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27075"/>
          </a:xfrm>
        </p:spPr>
        <p:txBody>
          <a:bodyPr>
            <a:normAutofit/>
          </a:bodyPr>
          <a:lstStyle/>
          <a:p>
            <a:r>
              <a:rPr lang="en-US" sz="2400"/>
              <a:t>Network trained with Adam Optimizer and a maximum of  10</a:t>
            </a:r>
            <a:r>
              <a:rPr lang="en-US" sz="2400" baseline="30000"/>
              <a:t>5</a:t>
            </a:r>
            <a:r>
              <a:rPr lang="en-US" sz="2400"/>
              <a:t> epochs.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3EF74-7030-FD98-1A71-4DA16A6C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0E7EF4-8AE6-8852-9FC8-E56FE2906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4" y="2314393"/>
            <a:ext cx="10001252" cy="109490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E7243B-60BB-31CB-9765-557AEEC52128}"/>
              </a:ext>
            </a:extLst>
          </p:cNvPr>
          <p:cNvSpPr txBox="1">
            <a:spLocks/>
          </p:cNvSpPr>
          <p:nvPr/>
        </p:nvSpPr>
        <p:spPr>
          <a:xfrm>
            <a:off x="838200" y="3765978"/>
            <a:ext cx="10515600" cy="456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7026D-8BAC-1E04-28D5-FE7F86024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7" y="4438880"/>
            <a:ext cx="9105900" cy="887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C71CBA-8E99-B8C1-3B4C-59228CE07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701" y="3777657"/>
            <a:ext cx="2286197" cy="32439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34358B-F05C-5426-EEF6-7D089FD34268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618BCCA-7D85-AC9F-CEFF-7686976B3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30" y="3744564"/>
            <a:ext cx="1476581" cy="390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496F5A-E596-847F-8DF8-3EE63BBE0816}"/>
              </a:ext>
            </a:extLst>
          </p:cNvPr>
          <p:cNvSpPr txBox="1"/>
          <p:nvPr/>
        </p:nvSpPr>
        <p:spPr>
          <a:xfrm>
            <a:off x="2619356" y="3775447"/>
            <a:ext cx="61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6606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B4CF-E0EC-A01A-E7E4-B24AEB35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Artificial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5C29A-9B20-6150-1707-FA2F9D49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24</a:t>
            </a:fld>
            <a:endParaRPr lang="en-US"/>
          </a:p>
        </p:txBody>
      </p:sp>
      <p:pic>
        <p:nvPicPr>
          <p:cNvPr id="11" name="Content Placeholder 10" descr="A diagram of a learning process&#10;&#10;Description automatically generated">
            <a:extLst>
              <a:ext uri="{FF2B5EF4-FFF2-40B4-BE49-F238E27FC236}">
                <a16:creationId xmlns:a16="http://schemas.microsoft.com/office/drawing/2014/main" id="{26974FDB-B99B-35B4-B5B5-C4A2945E0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61" y="1620568"/>
            <a:ext cx="6415478" cy="3418864"/>
          </a:xfr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08A795-14ED-1245-8427-1947A57C9F29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DFC0F2-05E2-4DFE-730C-47DB3CF11123}"/>
              </a:ext>
            </a:extLst>
          </p:cNvPr>
          <p:cNvSpPr/>
          <p:nvPr/>
        </p:nvSpPr>
        <p:spPr>
          <a:xfrm>
            <a:off x="6132096" y="1282321"/>
            <a:ext cx="3420979" cy="396343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3B90E-C838-141C-D029-CE19C1AF06D7}"/>
                  </a:ext>
                </a:extLst>
              </p:cNvPr>
              <p:cNvSpPr txBox="1"/>
              <p:nvPr/>
            </p:nvSpPr>
            <p:spPr>
              <a:xfrm>
                <a:off x="3447048" y="5504447"/>
                <a:ext cx="1696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Ex: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3B90E-C838-141C-D029-CE19C1AF0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048" y="5504447"/>
                <a:ext cx="1696452" cy="369332"/>
              </a:xfrm>
              <a:prstGeom prst="rect">
                <a:avLst/>
              </a:prstGeom>
              <a:blipFill>
                <a:blip r:embed="rId3"/>
                <a:stretch>
                  <a:fillRect l="-286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023CFE8-0C6D-47D8-F423-156432A044B7}"/>
              </a:ext>
            </a:extLst>
          </p:cNvPr>
          <p:cNvSpPr txBox="1"/>
          <p:nvPr/>
        </p:nvSpPr>
        <p:spPr>
          <a:xfrm>
            <a:off x="7300483" y="5494420"/>
            <a:ext cx="235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219B2-0023-D21E-F01D-AC3DC7D87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443" y="5532669"/>
            <a:ext cx="453190" cy="3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82F-6225-79D7-B601-EA6592FD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Random-Walk Metropolis-Hastings 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5EC35-DFE8-3003-B3BD-A9F8410FBF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/>
                  <a:t>Starting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≔(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iterating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lang="en-US" i="1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/>
                  <a:t>Draw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i="1"/>
                  <a:t> </a:t>
                </a:r>
                <a:r>
                  <a:rPr lang="en-US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is a proposed distribution.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/>
                  <a:t>Compute </a:t>
                </a:r>
              </a:p>
              <a:p>
                <a:pPr marL="914400" lvl="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/>
              </a:p>
              <a:p>
                <a:pPr marL="914400" lvl="2" indent="0">
                  <a:lnSpc>
                    <a:spcPct val="150000"/>
                  </a:lnSpc>
                  <a:buNone/>
                </a:pPr>
                <a:r>
                  <a:rPr lang="en-US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is the target distribution.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/>
                  <a:t>With probability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/>
                  <a:t>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/>
                  <a:t>, otherwise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/>
              </a:p>
              <a:p>
                <a:pPr marL="914400" lvl="1" indent="-457200">
                  <a:buFont typeface="+mj-lt"/>
                  <a:buAutoNum type="arabicPeriod"/>
                </a:pP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5EC35-DFE8-3003-B3BD-A9F8410FBF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D1294-7C0F-CDF9-BF1B-F762AAD3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8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A05F50-5585-E652-359D-1AA2D8B85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79" y="1265953"/>
            <a:ext cx="10515600" cy="41833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46E55-D7D2-4D0A-8C08-83BAE5A5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96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46E55-D7D2-4D0A-8C08-83BAE5A5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27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33AF71-BA87-6F19-8F1D-8B56950B7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379" y="948532"/>
            <a:ext cx="10515600" cy="4336881"/>
          </a:xfrm>
        </p:spPr>
      </p:pic>
    </p:spTree>
    <p:extLst>
      <p:ext uri="{BB962C8B-B14F-4D97-AF65-F5344CB8AC3E}">
        <p14:creationId xmlns:p14="http://schemas.microsoft.com/office/powerpoint/2010/main" val="37594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123C-441B-45D6-53D8-E1C4DB70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architecture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085951-DF98-B264-6C64-0BB85D7B4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661" y="1898951"/>
            <a:ext cx="2695951" cy="10764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BB70-AD6E-F272-E10C-2CBE5610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7E823-929F-06BE-1B7D-4DBD4D422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61" y="3183689"/>
            <a:ext cx="3486637" cy="685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4CEAD1-06BD-9F71-FFFB-188152BF5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661" y="4296953"/>
            <a:ext cx="1495634" cy="4286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DFED16-05E6-A820-2A18-7DA759C3F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661" y="4933901"/>
            <a:ext cx="2086266" cy="428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12397E-19F1-368A-98D6-A1190808A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661" y="5448233"/>
            <a:ext cx="1552792" cy="581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294553-ADB3-BDB5-2C67-242235B1C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979" y="5557786"/>
            <a:ext cx="1667108" cy="362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74AA31-39C6-6454-7C8C-86F07DD0F8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766" y="6114986"/>
            <a:ext cx="1419423" cy="323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4EBD48-500F-11E8-E6E7-C8EE4D6E0B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0211" y="1656844"/>
            <a:ext cx="5077534" cy="370574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6DE305D-07DF-E0DF-CD7D-6B9E67C69960}"/>
              </a:ext>
            </a:extLst>
          </p:cNvPr>
          <p:cNvSpPr/>
          <p:nvPr/>
        </p:nvSpPr>
        <p:spPr>
          <a:xfrm>
            <a:off x="5901490" y="4683526"/>
            <a:ext cx="1495634" cy="1507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3BF2CD-C3BE-7039-30C2-C0CDFB19266B}"/>
              </a:ext>
            </a:extLst>
          </p:cNvPr>
          <p:cNvSpPr/>
          <p:nvPr/>
        </p:nvSpPr>
        <p:spPr>
          <a:xfrm>
            <a:off x="10833571" y="2209559"/>
            <a:ext cx="725904" cy="34871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B6221A-99E6-56FB-6FB8-D65A57AB1B10}"/>
              </a:ext>
            </a:extLst>
          </p:cNvPr>
          <p:cNvSpPr/>
          <p:nvPr/>
        </p:nvSpPr>
        <p:spPr>
          <a:xfrm>
            <a:off x="10031687" y="4837205"/>
            <a:ext cx="1495634" cy="1507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39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123C-441B-45D6-53D8-E1C4DB70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architecture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BB70-AD6E-F272-E10C-2CBE5610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29</a:t>
            </a:fld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B6221A-99E6-56FB-6FB8-D65A57AB1B10}"/>
              </a:ext>
            </a:extLst>
          </p:cNvPr>
          <p:cNvSpPr/>
          <p:nvPr/>
        </p:nvSpPr>
        <p:spPr>
          <a:xfrm>
            <a:off x="10031687" y="4837205"/>
            <a:ext cx="1495634" cy="1507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DD0F1B-1F9C-680C-F1E3-13B1B9635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90" y="1969740"/>
            <a:ext cx="2619741" cy="100026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7B0D13-7A3E-0C39-303F-D7B00C49C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61" y="4943427"/>
            <a:ext cx="1209844" cy="4191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4111BB-9173-A798-7AD5-0897FBEE7DAB}"/>
                  </a:ext>
                </a:extLst>
              </p:cNvPr>
              <p:cNvSpPr txBox="1"/>
              <p:nvPr/>
            </p:nvSpPr>
            <p:spPr>
              <a:xfrm>
                <a:off x="2465043" y="4943427"/>
                <a:ext cx="3276775" cy="32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/>
                  <a:t>(column wise average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120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4111BB-9173-A798-7AD5-0897FBEE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43" y="4943427"/>
                <a:ext cx="3276775" cy="327397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6E185D13-B15B-CF62-C96D-DC53999D4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661" y="4357602"/>
            <a:ext cx="1638529" cy="362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FF5DA1-BA83-861A-B52F-0B82478C3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90" y="3138447"/>
            <a:ext cx="4286848" cy="5811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3D1F6F-21C5-BE55-7FA7-A59D3E7AD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661" y="5494648"/>
            <a:ext cx="1533739" cy="3620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09B3D6-0A4C-008A-DA12-D18CAB4CD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8766" y="5491858"/>
            <a:ext cx="1819529" cy="4096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8BA584-073D-95EC-1A52-55890C8B66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864" y="6045869"/>
            <a:ext cx="1390844" cy="3905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1229DB-70F6-F21E-238C-D37BBF5BE3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7692" y="1098081"/>
            <a:ext cx="2010056" cy="374384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6DE305D-07DF-E0DF-CD7D-6B9E67C69960}"/>
              </a:ext>
            </a:extLst>
          </p:cNvPr>
          <p:cNvSpPr/>
          <p:nvPr/>
        </p:nvSpPr>
        <p:spPr>
          <a:xfrm>
            <a:off x="7326807" y="274349"/>
            <a:ext cx="1495634" cy="1507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3BF2CD-C3BE-7039-30C2-C0CDFB19266B}"/>
              </a:ext>
            </a:extLst>
          </p:cNvPr>
          <p:cNvSpPr/>
          <p:nvPr/>
        </p:nvSpPr>
        <p:spPr>
          <a:xfrm>
            <a:off x="7651829" y="1664274"/>
            <a:ext cx="725904" cy="2757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6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EE24-9CD2-842D-7112-9E41F57F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Problem Description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1978-31C5-520E-15FF-73255EBAF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1462"/>
            <a:ext cx="10515600" cy="1419423"/>
          </a:xfrm>
        </p:spPr>
        <p:txBody>
          <a:bodyPr>
            <a:noAutofit/>
          </a:bodyPr>
          <a:lstStyle/>
          <a:p>
            <a:pPr algn="l"/>
            <a:r>
              <a:rPr lang="en-US" sz="2000"/>
              <a:t>We study the ground-state properties of </a:t>
            </a:r>
            <a:r>
              <a:rPr lang="en-US" sz="2000" b="1"/>
              <a:t>fermionic</a:t>
            </a:r>
            <a:r>
              <a:rPr lang="en-US" sz="2000"/>
              <a:t> system that is:</a:t>
            </a:r>
          </a:p>
          <a:p>
            <a:pPr lvl="1"/>
            <a:r>
              <a:rPr lang="en-US" sz="2000" b="1"/>
              <a:t>fully-polarized</a:t>
            </a:r>
          </a:p>
          <a:p>
            <a:pPr lvl="1"/>
            <a:r>
              <a:rPr lang="en-US" sz="2000" b="1"/>
              <a:t>Trapped</a:t>
            </a:r>
          </a:p>
          <a:p>
            <a:pPr lvl="1"/>
            <a:r>
              <a:rPr lang="en-US" sz="2000" b="1"/>
              <a:t>one-dimensional</a:t>
            </a:r>
          </a:p>
          <a:p>
            <a:pPr lvl="1"/>
            <a:r>
              <a:rPr lang="en-US" sz="2000" b="1"/>
              <a:t>interacting</a:t>
            </a:r>
            <a:r>
              <a:rPr lang="en-US" sz="2000"/>
              <a:t> through a </a:t>
            </a:r>
            <a:r>
              <a:rPr lang="en-US" sz="2000" b="1"/>
              <a:t>Gaussian potential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B96E5-FBA9-E8F3-2C89-0E38799D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3</a:t>
            </a:fld>
            <a:r>
              <a:rPr lang="en-US"/>
              <a:t>/23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162C57-4805-FB02-D636-0A6D4D3C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84" y="3323075"/>
            <a:ext cx="2200582" cy="714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82F219-7D31-B26D-C8FE-7DAD572EF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121" y="3485022"/>
            <a:ext cx="2029108" cy="390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1375B8-DB6A-1EC5-D5EB-FC0904A6F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604" y="3404048"/>
            <a:ext cx="2800741" cy="552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C8FC52-0738-433A-3442-40A2A56E4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184" y="1472612"/>
            <a:ext cx="8535591" cy="14194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4CD072-446C-0F44-D9AD-23221EF3C563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909152A-DE5E-CADB-0537-AF52C4F661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39" t="10649" r="5495"/>
          <a:stretch/>
        </p:blipFill>
        <p:spPr>
          <a:xfrm>
            <a:off x="8991600" y="4689474"/>
            <a:ext cx="169545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62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123C-441B-45D6-53D8-E1C4DB70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architecture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BB70-AD6E-F272-E10C-2CBE5610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30</a:t>
            </a:fld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B6221A-99E6-56FB-6FB8-D65A57AB1B10}"/>
              </a:ext>
            </a:extLst>
          </p:cNvPr>
          <p:cNvSpPr/>
          <p:nvPr/>
        </p:nvSpPr>
        <p:spPr>
          <a:xfrm>
            <a:off x="10031687" y="4837205"/>
            <a:ext cx="1495634" cy="1507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6DE305D-07DF-E0DF-CD7D-6B9E67C69960}"/>
              </a:ext>
            </a:extLst>
          </p:cNvPr>
          <p:cNvSpPr/>
          <p:nvPr/>
        </p:nvSpPr>
        <p:spPr>
          <a:xfrm>
            <a:off x="7326807" y="274349"/>
            <a:ext cx="1495634" cy="1507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3BF2CD-C3BE-7039-30C2-C0CDFB19266B}"/>
              </a:ext>
            </a:extLst>
          </p:cNvPr>
          <p:cNvSpPr/>
          <p:nvPr/>
        </p:nvSpPr>
        <p:spPr>
          <a:xfrm>
            <a:off x="7651829" y="1664274"/>
            <a:ext cx="725904" cy="2757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72EFC-01AB-753B-9760-B27A6BA7E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31" y="4665731"/>
            <a:ext cx="1867161" cy="342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8B8B1F-BD6A-0E20-2D33-88686A24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15" y="5234278"/>
            <a:ext cx="1552792" cy="362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F79F75-5EF7-9685-5008-3DDA2EB3F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79" y="2576149"/>
            <a:ext cx="2810267" cy="466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266011-2932-9CD9-0CFF-D26337D1F3E3}"/>
              </a:ext>
            </a:extLst>
          </p:cNvPr>
          <p:cNvSpPr txBox="1"/>
          <p:nvPr/>
        </p:nvSpPr>
        <p:spPr>
          <a:xfrm>
            <a:off x="1173079" y="4186989"/>
            <a:ext cx="225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Shared Weights: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995CDB-AE0E-E3D2-3441-96006161B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624" y="2141254"/>
            <a:ext cx="771633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29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E2C545-E8B4-E943-F27C-CC42D2CF3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390" y="618017"/>
            <a:ext cx="3124636" cy="4972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E123C-441B-45D6-53D8-E1C4DB70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architecture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BB70-AD6E-F272-E10C-2CBE5610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31</a:t>
            </a:fld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B6221A-99E6-56FB-6FB8-D65A57AB1B10}"/>
              </a:ext>
            </a:extLst>
          </p:cNvPr>
          <p:cNvSpPr/>
          <p:nvPr/>
        </p:nvSpPr>
        <p:spPr>
          <a:xfrm>
            <a:off x="10031687" y="4837205"/>
            <a:ext cx="1495634" cy="1507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6DE305D-07DF-E0DF-CD7D-6B9E67C69960}"/>
              </a:ext>
            </a:extLst>
          </p:cNvPr>
          <p:cNvSpPr/>
          <p:nvPr/>
        </p:nvSpPr>
        <p:spPr>
          <a:xfrm>
            <a:off x="6111704" y="4148065"/>
            <a:ext cx="1495634" cy="1507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3BF2CD-C3BE-7039-30C2-C0CDFB19266B}"/>
              </a:ext>
            </a:extLst>
          </p:cNvPr>
          <p:cNvSpPr/>
          <p:nvPr/>
        </p:nvSpPr>
        <p:spPr>
          <a:xfrm>
            <a:off x="7212677" y="1203499"/>
            <a:ext cx="725904" cy="2757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266011-2932-9CD9-0CFF-D26337D1F3E3}"/>
              </a:ext>
            </a:extLst>
          </p:cNvPr>
          <p:cNvSpPr txBox="1"/>
          <p:nvPr/>
        </p:nvSpPr>
        <p:spPr>
          <a:xfrm>
            <a:off x="1173079" y="4186989"/>
            <a:ext cx="225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Shared Weights: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4CBD54-7176-F70E-D937-2C443888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628" y="5477506"/>
            <a:ext cx="1216080" cy="290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5B4A58-195E-51A6-FCDE-B922EC334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873" y="5419287"/>
            <a:ext cx="1171739" cy="3429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8F03F6-3D47-01ED-35EB-9378C44D8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27" y="4556321"/>
            <a:ext cx="1400370" cy="400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A3E205-1A92-0757-4B19-49F28942F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569" y="5844042"/>
            <a:ext cx="1381318" cy="381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62C3C7-1C9B-7797-1773-865F6BD9F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794" y="2153548"/>
            <a:ext cx="2581635" cy="6763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98840E-D2F8-2FDB-ECF8-F77BEAB858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079" y="2911724"/>
            <a:ext cx="1848108" cy="5144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5F94CB-7E55-8953-ABFE-7671119064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1027" y="1044165"/>
            <a:ext cx="1661664" cy="32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9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C901-3DA7-8D47-9AB3-3D3E7E2F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Adam Optimizer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DE318-5C91-8BF0-28A3-E0420DFC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32</a:t>
            </a:fld>
            <a:endParaRPr lang="en-US"/>
          </a:p>
        </p:txBody>
      </p:sp>
      <p:pic>
        <p:nvPicPr>
          <p:cNvPr id="1028" name="Picture 4" descr="Intro to optimization in deep learning: Momentum, RMSProp and Adam">
            <a:extLst>
              <a:ext uri="{FF2B5EF4-FFF2-40B4-BE49-F238E27FC236}">
                <a16:creationId xmlns:a16="http://schemas.microsoft.com/office/drawing/2014/main" id="{79CE7D6F-82A3-4E1F-2DD7-70241A73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04" y="1642310"/>
            <a:ext cx="4936997" cy="4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67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A510090F-D785-BB9C-AA1A-1FBEEA5C5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41" y="512365"/>
            <a:ext cx="9722115" cy="58332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E03-711D-1D80-2484-3FD288E1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4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1605-2025-2E70-2CBC-029AE42F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5BB30231-8CEC-C713-BCDE-FAFF2529A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" y="2324101"/>
            <a:ext cx="12046500" cy="33543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3722-A846-C20F-B32A-66FBD01A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0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0127-39A3-6399-55C5-81A90717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Neural Network Quantum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AF82-8567-8B47-5D4F-0E1D3C4E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2626"/>
            <a:ext cx="10515600" cy="10493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Permutation </a:t>
            </a:r>
            <a:r>
              <a:rPr lang="en-US" b="1" dirty="0"/>
              <a:t>equivariance </a:t>
            </a:r>
          </a:p>
          <a:p>
            <a:r>
              <a:rPr lang="en-US" dirty="0"/>
              <a:t>We study </a:t>
            </a:r>
            <a:r>
              <a:rPr lang="en-US" b="1" dirty="0"/>
              <a:t>A = 4 </a:t>
            </a:r>
            <a:r>
              <a:rPr lang="en-US" dirty="0"/>
              <a:t>particles</a:t>
            </a:r>
            <a:r>
              <a:rPr lang="en-US" b="1" dirty="0"/>
              <a:t>, H = 64 </a:t>
            </a:r>
            <a:r>
              <a:rPr lang="en-US" dirty="0"/>
              <a:t>hidden nodes</a:t>
            </a:r>
            <a:endParaRPr lang="en-US" b="1" dirty="0"/>
          </a:p>
          <a:p>
            <a:r>
              <a:rPr lang="en-US" b="1" dirty="0"/>
              <a:t>Linear </a:t>
            </a:r>
            <a:r>
              <a:rPr lang="en-US" dirty="0"/>
              <a:t>dependence on A, and </a:t>
            </a:r>
            <a:r>
              <a:rPr lang="en-US" b="1" dirty="0"/>
              <a:t>Quadratic</a:t>
            </a:r>
            <a:r>
              <a:rPr lang="en-US" dirty="0"/>
              <a:t> on H in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EBC84-2513-C7AD-8913-52D84E17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4</a:t>
            </a:fld>
            <a:r>
              <a:rPr lang="en-US"/>
              <a:t>/23</a:t>
            </a:r>
          </a:p>
        </p:txBody>
      </p:sp>
      <p:pic>
        <p:nvPicPr>
          <p:cNvPr id="8" name="Picture 7" descr="A diagram of a block diagram&#10;&#10;Description automatically generated">
            <a:extLst>
              <a:ext uri="{FF2B5EF4-FFF2-40B4-BE49-F238E27FC236}">
                <a16:creationId xmlns:a16="http://schemas.microsoft.com/office/drawing/2014/main" id="{67DD7E81-7079-2596-EEB4-65F5D8F0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35" y="1068539"/>
            <a:ext cx="9419724" cy="38712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13921D-016B-8356-E1ED-8C3034FFB93C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705EA0-B061-EB29-7925-5A261A68E4A1}"/>
              </a:ext>
            </a:extLst>
          </p:cNvPr>
          <p:cNvSpPr txBox="1"/>
          <p:nvPr/>
        </p:nvSpPr>
        <p:spPr>
          <a:xfrm>
            <a:off x="523875" y="6334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Arial" panose="020B0604020202020204" pitchFamily="34" charset="0"/>
              </a:rPr>
              <a:t>- </a:t>
            </a:r>
            <a:r>
              <a:rPr lang="en-US" sz="1400" b="0" i="0">
                <a:effectLst/>
                <a:latin typeface="Arial" panose="020B0604020202020204" pitchFamily="34" charset="0"/>
              </a:rPr>
              <a:t>J. Keeble</a:t>
            </a:r>
            <a:r>
              <a:rPr lang="en-US" sz="1400">
                <a:latin typeface="Arial" panose="020B0604020202020204" pitchFamily="34" charset="0"/>
              </a:rPr>
              <a:t> et al.</a:t>
            </a:r>
            <a:r>
              <a:rPr lang="en-US" sz="1400" b="0" i="0">
                <a:effectLst/>
                <a:latin typeface="Arial" panose="020B0604020202020204" pitchFamily="34" charset="0"/>
              </a:rPr>
              <a:t> arXiv:2304.04725, 2023</a:t>
            </a:r>
          </a:p>
          <a:p>
            <a:r>
              <a:rPr lang="en-US" sz="1400" b="0" i="0">
                <a:effectLst/>
                <a:latin typeface="Arial" panose="020B0604020202020204" pitchFamily="34" charset="0"/>
              </a:rPr>
              <a:t>- J. W. Keeble, PhD thesis, University of Surrey, 2022.</a:t>
            </a:r>
            <a:endParaRPr lang="en-US" sz="1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4C8256-E8E0-1228-9CB7-5FC83D2F058C}"/>
              </a:ext>
            </a:extLst>
          </p:cNvPr>
          <p:cNvCxnSpPr/>
          <p:nvPr/>
        </p:nvCxnSpPr>
        <p:spPr>
          <a:xfrm>
            <a:off x="535907" y="6364454"/>
            <a:ext cx="6153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67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D437-A37F-829A-3E16-F73A280C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Sampling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5E3B7-8DBF-0AC7-07DD-E35E67FB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5</a:t>
            </a:fld>
            <a:r>
              <a:rPr lang="en-US"/>
              <a:t>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F9E6E-595F-96BA-2027-1898121DB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09" y="2228817"/>
            <a:ext cx="6982799" cy="82879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57B25E-29DF-0003-9AD8-8ED0184CD68C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165774-CD2C-BC4F-C05D-DB5227643774}"/>
              </a:ext>
            </a:extLst>
          </p:cNvPr>
          <p:cNvGrpSpPr/>
          <p:nvPr/>
        </p:nvGrpSpPr>
        <p:grpSpPr>
          <a:xfrm>
            <a:off x="66675" y="1755853"/>
            <a:ext cx="4662007" cy="2997457"/>
            <a:chOff x="308336" y="1974928"/>
            <a:chExt cx="4662007" cy="2997457"/>
          </a:xfrm>
        </p:grpSpPr>
        <p:pic>
          <p:nvPicPr>
            <p:cNvPr id="16" name="Picture 15" descr="A diagram of a function&#10;&#10;Description automatically generated">
              <a:extLst>
                <a:ext uri="{FF2B5EF4-FFF2-40B4-BE49-F238E27FC236}">
                  <a16:creationId xmlns:a16="http://schemas.microsoft.com/office/drawing/2014/main" id="{752E93C7-3906-C923-6415-7F116FB4F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5" t="542" b="65708"/>
            <a:stretch/>
          </p:blipFill>
          <p:spPr>
            <a:xfrm>
              <a:off x="308336" y="2268447"/>
              <a:ext cx="4528625" cy="27039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97DF27C-1D85-8DEF-ADCC-AF6D8B6B0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1711" y="4364758"/>
              <a:ext cx="228632" cy="20005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F9D065-F59B-4C12-EE59-A0C342D9A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2433" y="1974928"/>
              <a:ext cx="880560" cy="293519"/>
            </a:xfrm>
            <a:prstGeom prst="rect">
              <a:avLst/>
            </a:prstGeom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E66F296-A65B-C81A-EF0C-99AF7DCB1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0762"/>
            <a:ext cx="10515600" cy="1049336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use </a:t>
            </a:r>
            <a:r>
              <a:rPr lang="en-US" b="1"/>
              <a:t>Metropolis-Hastings</a:t>
            </a:r>
            <a:r>
              <a:rPr lang="en-US"/>
              <a:t> sampling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4096</a:t>
            </a:r>
            <a:r>
              <a:rPr lang="en-US"/>
              <a:t> </a:t>
            </a:r>
            <a:r>
              <a:rPr lang="en-US" b="1"/>
              <a:t>Walkers</a:t>
            </a:r>
            <a:r>
              <a:rPr lang="en-US"/>
              <a:t> in real space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Each Walker allowed to progress for </a:t>
            </a:r>
            <a:r>
              <a:rPr lang="en-US" b="1"/>
              <a:t>10 steps </a:t>
            </a:r>
            <a:r>
              <a:rPr lang="en-US"/>
              <a:t>(sweeps)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64A6059-009E-7847-71B6-463C308CA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925" y="1282208"/>
            <a:ext cx="5620534" cy="8478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4AE7F18-45AF-F715-4C51-FB8A74BC1F4B}"/>
              </a:ext>
            </a:extLst>
          </p:cNvPr>
          <p:cNvSpPr txBox="1"/>
          <p:nvPr/>
        </p:nvSpPr>
        <p:spPr>
          <a:xfrm>
            <a:off x="276225" y="6492874"/>
            <a:ext cx="895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>
                <a:effectLst/>
                <a:latin typeface="Arial" panose="020B0604020202020204" pitchFamily="34" charset="0"/>
              </a:rPr>
              <a:t>C. P. Robert and G. Casella, pp. 167–197. Springer New York, 2010</a:t>
            </a:r>
            <a:endParaRPr lang="en-US" sz="12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AD0D6F-81F4-E3C9-AED2-B7E6E02D93F8}"/>
              </a:ext>
            </a:extLst>
          </p:cNvPr>
          <p:cNvCxnSpPr/>
          <p:nvPr/>
        </p:nvCxnSpPr>
        <p:spPr>
          <a:xfrm>
            <a:off x="276225" y="6492874"/>
            <a:ext cx="68330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867A6E4F-25D2-2192-3E9A-5FDF40AC8E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056"/>
          <a:stretch/>
        </p:blipFill>
        <p:spPr>
          <a:xfrm>
            <a:off x="5691925" y="1287357"/>
            <a:ext cx="3031972" cy="847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D39E97-BD28-DA9D-5DC2-5247AD73D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2622" y="3184678"/>
            <a:ext cx="7616986" cy="7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A925-E8D9-1BAC-9890-F959DA84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Early Stopping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BA6EC-E9B4-D52B-A29D-F4AA5A45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6</a:t>
            </a:fld>
            <a:r>
              <a:rPr lang="en-US"/>
              <a:t>/23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3249B5-CB7D-CD53-F240-6309479ADB43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0D24ADD-8C06-AE3F-3FB9-1DD9497B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10258425" cy="42672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933F8F5-F110-4020-72D6-757AB15895FB}"/>
              </a:ext>
            </a:extLst>
          </p:cNvPr>
          <p:cNvSpPr/>
          <p:nvPr/>
        </p:nvSpPr>
        <p:spPr>
          <a:xfrm>
            <a:off x="3181350" y="4819650"/>
            <a:ext cx="1028700" cy="103822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A925-E8D9-1BAC-9890-F959DA84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Early Stopping</a:t>
            </a:r>
          </a:p>
        </p:txBody>
      </p:sp>
      <p:pic>
        <p:nvPicPr>
          <p:cNvPr id="6" name="Content Placeholder 5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A6E18B5E-A17A-32B2-388E-494C01147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5" y="1386055"/>
            <a:ext cx="5260416" cy="40742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BA6EC-E9B4-D52B-A29D-F4AA5A45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7</a:t>
            </a:fld>
            <a:r>
              <a:rPr lang="en-US"/>
              <a:t>/23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3249B5-CB7D-CD53-F240-6309479ADB43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8A20D2-6D9B-72F3-9B1B-1BB223341BAF}"/>
              </a:ext>
            </a:extLst>
          </p:cNvPr>
          <p:cNvGrpSpPr/>
          <p:nvPr/>
        </p:nvGrpSpPr>
        <p:grpSpPr>
          <a:xfrm>
            <a:off x="451509" y="2221327"/>
            <a:ext cx="5303597" cy="3120691"/>
            <a:chOff x="166648" y="1666746"/>
            <a:chExt cx="3962439" cy="25618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52CF12-B5FB-8AD6-FFCE-33714011F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812" y="1666746"/>
              <a:ext cx="3724275" cy="2362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2601D2-3286-B2A2-35EA-887D109B3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648" y="2400108"/>
              <a:ext cx="238083" cy="77171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D5BD13-562E-5FFF-318A-B5C9C0F28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4979" y="4028946"/>
              <a:ext cx="542971" cy="199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40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6DF5-D99E-63A9-5139-0730B6C15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Early Stopping</a:t>
            </a:r>
          </a:p>
        </p:txBody>
      </p:sp>
      <p:pic>
        <p:nvPicPr>
          <p:cNvPr id="6" name="Content Placeholder 5" descr="A screen shot of a white board&#10;&#10;Description automatically generated">
            <a:extLst>
              <a:ext uri="{FF2B5EF4-FFF2-40B4-BE49-F238E27FC236}">
                <a16:creationId xmlns:a16="http://schemas.microsoft.com/office/drawing/2014/main" id="{15179005-FE7B-3A55-7433-275C5DB91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0125"/>
            <a:ext cx="10515600" cy="39433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B2504-CEB5-2455-4D13-75CCBA00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8</a:t>
            </a:fld>
            <a:r>
              <a:rPr lang="en-US"/>
              <a:t>/23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115FC03-1C8B-0B30-C09D-29DDDAEE5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63297"/>
              </p:ext>
            </p:extLst>
          </p:nvPr>
        </p:nvGraphicFramePr>
        <p:xfrm>
          <a:off x="2505073" y="5075553"/>
          <a:ext cx="718185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51">
                  <a:extLst>
                    <a:ext uri="{9D8B030D-6E8A-4147-A177-3AD203B41FA5}">
                      <a16:colId xmlns:a16="http://schemas.microsoft.com/office/drawing/2014/main" val="2214278752"/>
                    </a:ext>
                  </a:extLst>
                </a:gridCol>
                <a:gridCol w="2393951">
                  <a:extLst>
                    <a:ext uri="{9D8B030D-6E8A-4147-A177-3AD203B41FA5}">
                      <a16:colId xmlns:a16="http://schemas.microsoft.com/office/drawing/2014/main" val="2355657291"/>
                    </a:ext>
                  </a:extLst>
                </a:gridCol>
                <a:gridCol w="2393951">
                  <a:extLst>
                    <a:ext uri="{9D8B030D-6E8A-4147-A177-3AD203B41FA5}">
                      <a16:colId xmlns:a16="http://schemas.microsoft.com/office/drawing/2014/main" val="1208993978"/>
                    </a:ext>
                  </a:extLst>
                </a:gridCol>
              </a:tblGrid>
              <a:tr h="246427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Without Early Stopping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With Early Stopping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187286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Energy (</a:t>
                      </a:r>
                      <a:r>
                        <a:rPr lang="en-US" sz="1600"/>
                        <a:t>10.8916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10.892 ± 5 × 10</a:t>
                      </a:r>
                      <a:r>
                        <a:rPr lang="en-US" sz="1600" baseline="30000"/>
                        <a:t>−3</a:t>
                      </a:r>
                      <a:r>
                        <a:rPr lang="en-US" sz="1600"/>
                        <a:t> 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10.89 ± 2×10</a:t>
                      </a:r>
                      <a:r>
                        <a:rPr lang="en-US" sz="1600" baseline="30000"/>
                        <a:t>−2</a:t>
                      </a:r>
                      <a:endParaRPr lang="en-US" sz="1600" baseline="30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68139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Epochs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100000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23022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1611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05C169-D9C5-7F1A-1BD9-5276B64FF959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7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70CF-5DA1-39BB-8264-44E15F48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/>
          <a:p>
            <a:r>
              <a:rPr lang="en-US" sz="3600"/>
              <a:t>Transfer Learning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B5C060B-B77F-8E00-2625-A4B2887E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7840"/>
            <a:ext cx="10515600" cy="966785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Repurpose a model to perform a new task</a:t>
            </a:r>
          </a:p>
          <a:p>
            <a:r>
              <a:rPr lang="en-US"/>
              <a:t>Copy the weights of model A that was trained to perform Task A and use them as the starting point to train model B for Task B.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0F726-F471-0B10-45DD-F02468F3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2A5-3AA6-4AF1-B9B4-68C767B71EEA}" type="slidenum">
              <a:rPr lang="en-US" smtClean="0"/>
              <a:t>9</a:t>
            </a:fld>
            <a:r>
              <a:rPr lang="en-US"/>
              <a:t>/23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262077-5A76-FB82-88BC-FFDB4E6F1151}"/>
              </a:ext>
            </a:extLst>
          </p:cNvPr>
          <p:cNvCxnSpPr/>
          <p:nvPr/>
        </p:nvCxnSpPr>
        <p:spPr>
          <a:xfrm>
            <a:off x="838200" y="100012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0F724DC-5353-EEEF-1682-D122DC4CE662}"/>
              </a:ext>
            </a:extLst>
          </p:cNvPr>
          <p:cNvSpPr txBox="1"/>
          <p:nvPr/>
        </p:nvSpPr>
        <p:spPr>
          <a:xfrm>
            <a:off x="380999" y="6470846"/>
            <a:ext cx="7534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>
                <a:effectLst/>
                <a:latin typeface="Arial" panose="020B0604020202020204" pitchFamily="34" charset="0"/>
              </a:rPr>
              <a:t>F. Zhuang, Z. Qi, et al, IEEE, vol. 109, no. 1, pp. 43–76, 2020.</a:t>
            </a:r>
            <a:endParaRPr lang="en-US" sz="12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5828DC-57D1-CBDF-1B56-522507790004}"/>
              </a:ext>
            </a:extLst>
          </p:cNvPr>
          <p:cNvCxnSpPr/>
          <p:nvPr/>
        </p:nvCxnSpPr>
        <p:spPr>
          <a:xfrm>
            <a:off x="380999" y="6470846"/>
            <a:ext cx="68008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4AF0515F-158B-823C-D3B2-2AFA01AC2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63" y="1466767"/>
            <a:ext cx="7427074" cy="27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7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854</Words>
  <Application>Microsoft Office PowerPoint</Application>
  <PresentationFormat>Widescreen</PresentationFormat>
  <Paragraphs>211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Roboto</vt:lpstr>
      <vt:lpstr>Office Theme</vt:lpstr>
      <vt:lpstr>Transfer Learning for  Many-Body Systems</vt:lpstr>
      <vt:lpstr>Presentation Structure</vt:lpstr>
      <vt:lpstr>Problem Description </vt:lpstr>
      <vt:lpstr>Neural Network Quantum States</vt:lpstr>
      <vt:lpstr>Sampling </vt:lpstr>
      <vt:lpstr>Early Stopping</vt:lpstr>
      <vt:lpstr>Early Stopping</vt:lpstr>
      <vt:lpstr>Early Stopping</vt:lpstr>
      <vt:lpstr>Transfer Learning</vt:lpstr>
      <vt:lpstr>Transfer Learning</vt:lpstr>
      <vt:lpstr>Transfer Learning (Interaction Transfer)</vt:lpstr>
      <vt:lpstr>Transfer Learning (Particle Transfer)</vt:lpstr>
      <vt:lpstr>Transfer Learning (Particle Transfer)</vt:lpstr>
      <vt:lpstr>Transfer Learning (Particle Transfer)</vt:lpstr>
      <vt:lpstr>Scheduled Re-Weighted Metropolis-Hastings</vt:lpstr>
      <vt:lpstr>Scheduled Re-Weighted Metropolis-Hastings</vt:lpstr>
      <vt:lpstr>Scheduled Re-Weighted Metropolis-Hastings</vt:lpstr>
      <vt:lpstr>Results</vt:lpstr>
      <vt:lpstr>Results</vt:lpstr>
      <vt:lpstr>Results</vt:lpstr>
      <vt:lpstr>Summary and Future Work</vt:lpstr>
      <vt:lpstr>Thanks for Listening</vt:lpstr>
      <vt:lpstr>Network Training and the Loss function </vt:lpstr>
      <vt:lpstr>Artificial Neural Networks</vt:lpstr>
      <vt:lpstr>Random-Walk Metropolis-Hastings  </vt:lpstr>
      <vt:lpstr>PowerPoint Presentation</vt:lpstr>
      <vt:lpstr>PowerPoint Presentation</vt:lpstr>
      <vt:lpstr>Network architecture </vt:lpstr>
      <vt:lpstr>Network architecture </vt:lpstr>
      <vt:lpstr>Network architecture </vt:lpstr>
      <vt:lpstr>Network architecture </vt:lpstr>
      <vt:lpstr>Adam Optimizer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Learning For Many-Body Systems</dc:title>
  <dc:creator>Amir Azzam</dc:creator>
  <cp:lastModifiedBy>ameer azzam</cp:lastModifiedBy>
  <cp:revision>1</cp:revision>
  <dcterms:created xsi:type="dcterms:W3CDTF">2023-07-09T16:11:38Z</dcterms:created>
  <dcterms:modified xsi:type="dcterms:W3CDTF">2023-09-04T16:09:23Z</dcterms:modified>
</cp:coreProperties>
</file>