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9" r:id="rId4"/>
    <p:sldId id="274" r:id="rId5"/>
    <p:sldId id="262" r:id="rId6"/>
    <p:sldId id="265" r:id="rId7"/>
    <p:sldId id="283" r:id="rId8"/>
    <p:sldId id="286" r:id="rId9"/>
    <p:sldId id="287" r:id="rId10"/>
    <p:sldId id="288" r:id="rId11"/>
    <p:sldId id="276" r:id="rId12"/>
    <p:sldId id="285" r:id="rId13"/>
    <p:sldId id="279" r:id="rId14"/>
    <p:sldId id="280" r:id="rId15"/>
    <p:sldId id="281" r:id="rId16"/>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13FE9D78-88D6-4F38-87D1-BCB2176D5B0D}">
          <p14:sldIdLst>
            <p14:sldId id="256"/>
            <p14:sldId id="257"/>
            <p14:sldId id="259"/>
            <p14:sldId id="274"/>
            <p14:sldId id="262"/>
            <p14:sldId id="265"/>
            <p14:sldId id="283"/>
            <p14:sldId id="286"/>
            <p14:sldId id="287"/>
            <p14:sldId id="288"/>
            <p14:sldId id="276"/>
            <p14:sldId id="285"/>
            <p14:sldId id="279"/>
            <p14:sldId id="280"/>
            <p14:sldId id="281"/>
          </p14:sldIdLst>
        </p14:section>
        <p14:section name="Back-up slides" id="{697E4B97-50C5-4AA4-8BA8-7F10FADD62C6}">
          <p14:sldIdLst/>
        </p14:section>
        <p14:section name="Outcasts" id="{9ECB15A1-2AA2-41C9-95CB-A1E8EF8047E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 Rozalén Sarmiento" initials="JRS" lastIdx="1" clrIdx="0">
    <p:extLst>
      <p:ext uri="{19B8F6BF-5375-455C-9EA6-DF929625EA0E}">
        <p15:presenceInfo xmlns:p15="http://schemas.microsoft.com/office/powerpoint/2012/main" userId="38b0b606bdb77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8" d="100"/>
          <a:sy n="88" d="100"/>
        </p:scale>
        <p:origin x="80" y="4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2DCB7-4962-4E40-92D8-63039A6400EB}" type="datetimeFigureOut">
              <a:rPr lang="ca-ES" smtClean="0"/>
              <a:t>5/9/2023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7F93F-2E26-4DAD-B924-0A4A94DDDCF4}" type="slidenum">
              <a:rPr lang="ca-ES" smtClean="0"/>
              <a:t>‹Nº›</a:t>
            </a:fld>
            <a:endParaRPr lang="ca-ES"/>
          </a:p>
        </p:txBody>
      </p:sp>
    </p:spTree>
    <p:extLst>
      <p:ext uri="{BB962C8B-B14F-4D97-AF65-F5344CB8AC3E}">
        <p14:creationId xmlns:p14="http://schemas.microsoft.com/office/powerpoint/2010/main" val="19930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4</a:t>
            </a:fld>
            <a:endParaRPr lang="es-ES"/>
          </a:p>
        </p:txBody>
      </p:sp>
    </p:spTree>
    <p:extLst>
      <p:ext uri="{BB962C8B-B14F-4D97-AF65-F5344CB8AC3E}">
        <p14:creationId xmlns:p14="http://schemas.microsoft.com/office/powerpoint/2010/main" val="283773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13</a:t>
            </a:fld>
            <a:endParaRPr lang="es-ES"/>
          </a:p>
        </p:txBody>
      </p:sp>
    </p:spTree>
    <p:extLst>
      <p:ext uri="{BB962C8B-B14F-4D97-AF65-F5344CB8AC3E}">
        <p14:creationId xmlns:p14="http://schemas.microsoft.com/office/powerpoint/2010/main" val="3513324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14</a:t>
            </a:fld>
            <a:endParaRPr lang="es-ES"/>
          </a:p>
        </p:txBody>
      </p:sp>
    </p:spTree>
    <p:extLst>
      <p:ext uri="{BB962C8B-B14F-4D97-AF65-F5344CB8AC3E}">
        <p14:creationId xmlns:p14="http://schemas.microsoft.com/office/powerpoint/2010/main" val="251040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15</a:t>
            </a:fld>
            <a:endParaRPr lang="es-ES"/>
          </a:p>
        </p:txBody>
      </p:sp>
    </p:spTree>
    <p:extLst>
      <p:ext uri="{BB962C8B-B14F-4D97-AF65-F5344CB8AC3E}">
        <p14:creationId xmlns:p14="http://schemas.microsoft.com/office/powerpoint/2010/main" val="113284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5</a:t>
            </a:fld>
            <a:endParaRPr lang="es-ES"/>
          </a:p>
        </p:txBody>
      </p:sp>
    </p:spTree>
    <p:extLst>
      <p:ext uri="{BB962C8B-B14F-4D97-AF65-F5344CB8AC3E}">
        <p14:creationId xmlns:p14="http://schemas.microsoft.com/office/powerpoint/2010/main" val="5438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6</a:t>
            </a:fld>
            <a:endParaRPr lang="es-ES"/>
          </a:p>
        </p:txBody>
      </p:sp>
    </p:spTree>
    <p:extLst>
      <p:ext uri="{BB962C8B-B14F-4D97-AF65-F5344CB8AC3E}">
        <p14:creationId xmlns:p14="http://schemas.microsoft.com/office/powerpoint/2010/main" val="239384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7</a:t>
            </a:fld>
            <a:endParaRPr lang="es-ES"/>
          </a:p>
        </p:txBody>
      </p:sp>
    </p:spTree>
    <p:extLst>
      <p:ext uri="{BB962C8B-B14F-4D97-AF65-F5344CB8AC3E}">
        <p14:creationId xmlns:p14="http://schemas.microsoft.com/office/powerpoint/2010/main" val="154670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8</a:t>
            </a:fld>
            <a:endParaRPr lang="es-ES"/>
          </a:p>
        </p:txBody>
      </p:sp>
    </p:spTree>
    <p:extLst>
      <p:ext uri="{BB962C8B-B14F-4D97-AF65-F5344CB8AC3E}">
        <p14:creationId xmlns:p14="http://schemas.microsoft.com/office/powerpoint/2010/main" val="308094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9</a:t>
            </a:fld>
            <a:endParaRPr lang="es-ES"/>
          </a:p>
        </p:txBody>
      </p:sp>
    </p:spTree>
    <p:extLst>
      <p:ext uri="{BB962C8B-B14F-4D97-AF65-F5344CB8AC3E}">
        <p14:creationId xmlns:p14="http://schemas.microsoft.com/office/powerpoint/2010/main" val="199501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10</a:t>
            </a:fld>
            <a:endParaRPr lang="es-ES"/>
          </a:p>
        </p:txBody>
      </p:sp>
    </p:spTree>
    <p:extLst>
      <p:ext uri="{BB962C8B-B14F-4D97-AF65-F5344CB8AC3E}">
        <p14:creationId xmlns:p14="http://schemas.microsoft.com/office/powerpoint/2010/main" val="291323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11</a:t>
            </a:fld>
            <a:endParaRPr lang="es-ES"/>
          </a:p>
        </p:txBody>
      </p:sp>
    </p:spTree>
    <p:extLst>
      <p:ext uri="{BB962C8B-B14F-4D97-AF65-F5344CB8AC3E}">
        <p14:creationId xmlns:p14="http://schemas.microsoft.com/office/powerpoint/2010/main" val="16908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A89E843-B208-4776-901E-B168E33A5E04}" type="slidenum">
              <a:rPr lang="es-ES" smtClean="0"/>
              <a:t>12</a:t>
            </a:fld>
            <a:endParaRPr lang="es-ES"/>
          </a:p>
        </p:txBody>
      </p:sp>
    </p:spTree>
    <p:extLst>
      <p:ext uri="{BB962C8B-B14F-4D97-AF65-F5344CB8AC3E}">
        <p14:creationId xmlns:p14="http://schemas.microsoft.com/office/powerpoint/2010/main" val="409304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ca-ES"/>
          </a:p>
        </p:txBody>
      </p:sp>
      <p:sp>
        <p:nvSpPr>
          <p:cNvPr id="4" name="Marcador de fecha 3"/>
          <p:cNvSpPr>
            <a:spLocks noGrp="1"/>
          </p:cNvSpPr>
          <p:nvPr>
            <p:ph type="dt" sz="half" idx="10"/>
          </p:nvPr>
        </p:nvSpPr>
        <p:spPr/>
        <p:txBody>
          <a:bodyPr/>
          <a:lstStyle/>
          <a:p>
            <a:fld id="{DAAAFCC3-C730-46E5-A60C-1D5DBE8EC44F}" type="datetime1">
              <a:rPr lang="ca-ES" smtClean="0"/>
              <a:t>5/9/2023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12835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40A7D3E5-1DD9-48AA-B8FC-CAE57FDF1030}" type="datetime1">
              <a:rPr lang="ca-ES" smtClean="0"/>
              <a:t>5/9/2023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294820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F8125AF4-E7CB-4706-9351-D9CF4247DD61}" type="datetime1">
              <a:rPr lang="ca-ES" smtClean="0"/>
              <a:t>5/9/2023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48206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3B99F282-1A6F-4DA7-A938-F7C00D7FBCC1}" type="datetime1">
              <a:rPr lang="ca-ES" smtClean="0"/>
              <a:t>5/9/2023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426088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3E3E4B5-55CD-4947-B9E8-83A105252B6A}" type="datetime1">
              <a:rPr lang="ca-ES" smtClean="0"/>
              <a:t>5/9/2023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206648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fecha 4"/>
          <p:cNvSpPr>
            <a:spLocks noGrp="1"/>
          </p:cNvSpPr>
          <p:nvPr>
            <p:ph type="dt" sz="half" idx="10"/>
          </p:nvPr>
        </p:nvSpPr>
        <p:spPr/>
        <p:txBody>
          <a:bodyPr/>
          <a:lstStyle/>
          <a:p>
            <a:fld id="{4CAECFE7-6BAE-4887-82D8-C1AE952545D0}" type="datetime1">
              <a:rPr lang="ca-ES" smtClean="0"/>
              <a:t>5/9/2023</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132273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Marcador de fecha 6"/>
          <p:cNvSpPr>
            <a:spLocks noGrp="1"/>
          </p:cNvSpPr>
          <p:nvPr>
            <p:ph type="dt" sz="half" idx="10"/>
          </p:nvPr>
        </p:nvSpPr>
        <p:spPr/>
        <p:txBody>
          <a:bodyPr/>
          <a:lstStyle/>
          <a:p>
            <a:fld id="{72FCF393-9452-43C0-82F1-D84948C6A0ED}" type="datetime1">
              <a:rPr lang="ca-ES" smtClean="0"/>
              <a:t>5/9/2023</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71881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fecha 2"/>
          <p:cNvSpPr>
            <a:spLocks noGrp="1"/>
          </p:cNvSpPr>
          <p:nvPr>
            <p:ph type="dt" sz="half" idx="10"/>
          </p:nvPr>
        </p:nvSpPr>
        <p:spPr/>
        <p:txBody>
          <a:bodyPr/>
          <a:lstStyle/>
          <a:p>
            <a:fld id="{5CD1B32F-557E-445A-8B5F-590D8009321C}" type="datetime1">
              <a:rPr lang="ca-ES" smtClean="0"/>
              <a:t>5/9/2023</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28461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301596-53A3-41E4-94BA-67CE3D0B1912}" type="datetime1">
              <a:rPr lang="ca-ES" smtClean="0"/>
              <a:t>5/9/2023</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331003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EE509A0-E59E-4B0E-B287-2DC147CFA66F}" type="datetime1">
              <a:rPr lang="ca-ES" smtClean="0"/>
              <a:t>5/9/2023</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31997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7AF16F3-883A-4988-B1B9-72B35500AA0B}" type="datetime1">
              <a:rPr lang="ca-ES" smtClean="0"/>
              <a:t>5/9/2023</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8B279C1-2AF0-4503-9AD6-2CC195D3F87E}" type="slidenum">
              <a:rPr lang="ca-ES" smtClean="0"/>
              <a:t>‹Nº›</a:t>
            </a:fld>
            <a:endParaRPr lang="ca-ES"/>
          </a:p>
        </p:txBody>
      </p:sp>
    </p:spTree>
    <p:extLst>
      <p:ext uri="{BB962C8B-B14F-4D97-AF65-F5344CB8AC3E}">
        <p14:creationId xmlns:p14="http://schemas.microsoft.com/office/powerpoint/2010/main" val="394134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2CB2B-F91A-4B93-90FC-2C3CAB6698A6}" type="datetime1">
              <a:rPr lang="ca-ES" smtClean="0"/>
              <a:t>5/9/2023</a:t>
            </a:fld>
            <a:endParaRPr lang="ca-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279C1-2AF0-4503-9AD6-2CC195D3F87E}" type="slidenum">
              <a:rPr lang="ca-ES" smtClean="0"/>
              <a:t>‹Nº›</a:t>
            </a:fld>
            <a:endParaRPr lang="ca-ES"/>
          </a:p>
        </p:txBody>
      </p:sp>
    </p:spTree>
    <p:extLst>
      <p:ext uri="{BB962C8B-B14F-4D97-AF65-F5344CB8AC3E}">
        <p14:creationId xmlns:p14="http://schemas.microsoft.com/office/powerpoint/2010/main" val="1230412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1.png"/><Relationship Id="rId11" Type="http://schemas.openxmlformats.org/officeDocument/2006/relationships/image" Target="../media/image54.png"/><Relationship Id="rId10" Type="http://schemas.openxmlformats.org/officeDocument/2006/relationships/image" Target="../media/image53.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90.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0.png"/><Relationship Id="rId11" Type="http://schemas.openxmlformats.org/officeDocument/2006/relationships/image" Target="../media/image61.png"/><Relationship Id="rId5" Type="http://schemas.openxmlformats.org/officeDocument/2006/relationships/image" Target="../media/image410.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80.png"/><Relationship Id="rId7"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01.png"/><Relationship Id="rId10" Type="http://schemas.openxmlformats.org/officeDocument/2006/relationships/image" Target="../media/image68.png"/><Relationship Id="rId4" Type="http://schemas.openxmlformats.org/officeDocument/2006/relationships/image" Target="../media/image590.pn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4.png"/><Relationship Id="rId17" Type="http://schemas.openxmlformats.org/officeDocument/2006/relationships/image" Target="../media/image12.png"/><Relationship Id="rId2" Type="http://schemas.openxmlformats.org/officeDocument/2006/relationships/image" Target="../media/image310.png"/><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5" Type="http://schemas.openxmlformats.org/officeDocument/2006/relationships/image" Target="../media/image57.png"/><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8" Type="http://schemas.openxmlformats.org/officeDocument/2006/relationships/image" Target="../media/image21.png"/><Relationship Id="rId3" Type="http://schemas.openxmlformats.org/officeDocument/2006/relationships/image" Target="../media/image17.png"/><Relationship Id="rId21"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image" Target="../media/image8.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15" Type="http://schemas.openxmlformats.org/officeDocument/2006/relationships/image" Target="../media/image57.png"/><Relationship Id="rId19" Type="http://schemas.openxmlformats.org/officeDocument/2006/relationships/image" Target="../media/image22.png"/><Relationship Id="rId4" Type="http://schemas.openxmlformats.org/officeDocument/2006/relationships/image" Target="../media/image18.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8" Type="http://schemas.openxmlformats.org/officeDocument/2006/relationships/image" Target="../media/image35.png"/><Relationship Id="rId3"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1.png"/><Relationship Id="rId15" Type="http://schemas.openxmlformats.org/officeDocument/2006/relationships/image" Target="../media/image570.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0.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0.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22 Things To Do in Barcelona in 2023"/>
          <p:cNvPicPr>
            <a:picLocks noChangeAspect="1" noChangeArrowheads="1"/>
          </p:cNvPicPr>
          <p:nvPr/>
        </p:nvPicPr>
        <p:blipFill>
          <a:blip r:embed="rId2">
            <a:clrChange>
              <a:clrFrom>
                <a:srgbClr val="8B4E22"/>
              </a:clrFrom>
              <a:clrTo>
                <a:srgbClr val="8B4E22">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868"/>
            <a:ext cx="12188933" cy="6845132"/>
          </a:xfrm>
          <a:prstGeom prst="rect">
            <a:avLst/>
          </a:prstGeom>
          <a:effectLst>
            <a:glow>
              <a:schemeClr val="bg1"/>
            </a:glo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522466" y="1313695"/>
            <a:ext cx="9144000" cy="2387600"/>
          </a:xfrm>
        </p:spPr>
        <p:txBody>
          <a:bodyPr>
            <a:normAutofit/>
          </a:bodyPr>
          <a:lstStyle/>
          <a:p>
            <a:r>
              <a:rPr lang="en-GB" b="1" smtClean="0">
                <a:effectLst>
                  <a:outerShdw blurRad="38100" dist="38100" dir="2700000" algn="tl">
                    <a:srgbClr val="000000">
                      <a:alpha val="43137"/>
                    </a:srgbClr>
                  </a:outerShdw>
                </a:effectLst>
              </a:rPr>
              <a:t>Anti-symmetrized Neural Quantum States</a:t>
            </a:r>
            <a:endParaRPr lang="ca-ES" b="1">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3938064" y="4491042"/>
            <a:ext cx="4312803" cy="454705"/>
          </a:xfrm>
        </p:spPr>
        <p:txBody>
          <a:bodyPr>
            <a:normAutofit/>
          </a:bodyPr>
          <a:lstStyle/>
          <a:p>
            <a:r>
              <a:rPr lang="en-GB" b="1" smtClean="0">
                <a:effectLst>
                  <a:outerShdw blurRad="38100" dist="38100" dir="2700000" algn="tl">
                    <a:srgbClr val="000000">
                      <a:alpha val="43137"/>
                    </a:srgbClr>
                  </a:outerShdw>
                </a:effectLst>
              </a:rPr>
              <a:t>Advisor: Arnau Rios Huguet</a:t>
            </a:r>
            <a:endParaRPr lang="ca-ES" b="1">
              <a:effectLst>
                <a:outerShdw blurRad="38100" dist="38100" dir="2700000" algn="tl">
                  <a:srgbClr val="000000">
                    <a:alpha val="43137"/>
                  </a:srgbClr>
                </a:outerShdw>
              </a:effectLst>
            </a:endParaRPr>
          </a:p>
        </p:txBody>
      </p:sp>
      <p:pic>
        <p:nvPicPr>
          <p:cNvPr id="4" name="Picture 4" descr="Home">
            <a:extLst>
              <a:ext uri="{FF2B5EF4-FFF2-40B4-BE49-F238E27FC236}">
                <a16:creationId xmlns:a16="http://schemas.microsoft.com/office/drawing/2014/main" id="{2E42F756-32CB-5172-8943-5077C00A70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33" y="23763"/>
            <a:ext cx="5138292" cy="783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o to University of Barcelona">
            <a:extLst>
              <a:ext uri="{FF2B5EF4-FFF2-40B4-BE49-F238E27FC236}">
                <a16:creationId xmlns:a16="http://schemas.microsoft.com/office/drawing/2014/main" id="{3FFB7FB8-A867-F39E-62F7-5DBB36E6C0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3086" y="80987"/>
            <a:ext cx="2858451" cy="726232"/>
          </a:xfrm>
          <a:prstGeom prst="rect">
            <a:avLst/>
          </a:prstGeom>
          <a:noFill/>
          <a:extLst>
            <a:ext uri="{909E8E84-426E-40DD-AFC4-6F175D3DCCD1}">
              <a14:hiddenFill xmlns:a14="http://schemas.microsoft.com/office/drawing/2010/main">
                <a:solidFill>
                  <a:srgbClr val="FFFFFF"/>
                </a:solidFill>
              </a14:hiddenFill>
            </a:ext>
          </a:extLst>
        </p:spPr>
      </p:pic>
      <p:sp>
        <p:nvSpPr>
          <p:cNvPr id="6" name="Subtítulo 2"/>
          <p:cNvSpPr txBox="1">
            <a:spLocks/>
          </p:cNvSpPr>
          <p:nvPr/>
        </p:nvSpPr>
        <p:spPr>
          <a:xfrm>
            <a:off x="4439509" y="3988508"/>
            <a:ext cx="3547657" cy="3805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smtClean="0">
                <a:effectLst>
                  <a:outerShdw blurRad="38100" dist="38100" dir="2700000" algn="tl">
                    <a:srgbClr val="000000">
                      <a:alpha val="43137"/>
                    </a:srgbClr>
                  </a:outerShdw>
                </a:effectLst>
              </a:rPr>
              <a:t>Javier Rozalén Sarmiento</a:t>
            </a:r>
            <a:endParaRPr lang="ca-ES"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850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dirty="0" smtClean="0">
                <a:solidFill>
                  <a:schemeClr val="bg1"/>
                </a:solidFill>
              </a:rPr>
              <a:t>Group </a:t>
            </a:r>
            <a:r>
              <a:rPr lang="ca-ES" b="1" dirty="0" err="1" smtClean="0">
                <a:solidFill>
                  <a:schemeClr val="bg1"/>
                </a:solidFill>
              </a:rPr>
              <a:t>theory</a:t>
            </a:r>
            <a:endParaRPr lang="es-ES" b="1" dirty="0">
              <a:solidFill>
                <a:schemeClr val="bg1"/>
              </a:solidFill>
            </a:endParaRPr>
          </a:p>
        </p:txBody>
      </p:sp>
      <p:sp>
        <p:nvSpPr>
          <p:cNvPr id="2" name="Rectángulo 1"/>
          <p:cNvSpPr/>
          <p:nvPr/>
        </p:nvSpPr>
        <p:spPr>
          <a:xfrm>
            <a:off x="494036" y="1153618"/>
            <a:ext cx="10798084" cy="369332"/>
          </a:xfrm>
          <a:prstGeom prst="rect">
            <a:avLst/>
          </a:prstGeom>
        </p:spPr>
        <p:txBody>
          <a:bodyPr wrap="none">
            <a:spAutoFit/>
          </a:bodyPr>
          <a:lstStyle/>
          <a:p>
            <a:r>
              <a:rPr lang="en-GB" b="1" dirty="0" smtClean="0">
                <a:solidFill>
                  <a:srgbClr val="FF0000"/>
                </a:solidFill>
              </a:rPr>
              <a:t>Def</a:t>
            </a:r>
            <a:r>
              <a:rPr lang="en-GB" b="1" smtClean="0">
                <a:solidFill>
                  <a:srgbClr val="FF0000"/>
                </a:solidFill>
              </a:rPr>
              <a:t>. (Irreducible representation, informal): </a:t>
            </a:r>
            <a:r>
              <a:rPr lang="en-GB" smtClean="0"/>
              <a:t>a representation is </a:t>
            </a:r>
            <a:r>
              <a:rPr lang="en-GB" b="1" smtClean="0"/>
              <a:t>irreducible </a:t>
            </a:r>
            <a:r>
              <a:rPr lang="en-GB" smtClean="0"/>
              <a:t>if the matrix can be block-diagonalized.</a:t>
            </a:r>
            <a:endParaRPr lang="ca-ES" dirty="0"/>
          </a:p>
        </p:txBody>
      </p:sp>
      <p:sp>
        <p:nvSpPr>
          <p:cNvPr id="5" name="Marcador de número de diapositiva 4"/>
          <p:cNvSpPr>
            <a:spLocks noGrp="1"/>
          </p:cNvSpPr>
          <p:nvPr>
            <p:ph type="sldNum" sz="quarter" idx="12"/>
          </p:nvPr>
        </p:nvSpPr>
        <p:spPr/>
        <p:txBody>
          <a:bodyPr/>
          <a:lstStyle/>
          <a:p>
            <a:fld id="{F8B279C1-2AF0-4503-9AD6-2CC195D3F87E}" type="slidenum">
              <a:rPr lang="ca-ES" smtClean="0"/>
              <a:t>10</a:t>
            </a:fld>
            <a:endParaRPr lang="ca-ES"/>
          </a:p>
        </p:txBody>
      </p:sp>
      <mc:AlternateContent xmlns:mc="http://schemas.openxmlformats.org/markup-compatibility/2006" xmlns:a14="http://schemas.microsoft.com/office/drawing/2010/main">
        <mc:Choice Requires="a14">
          <p:sp>
            <p:nvSpPr>
              <p:cNvPr id="8" name="Rectángulo 7"/>
              <p:cNvSpPr/>
              <p:nvPr/>
            </p:nvSpPr>
            <p:spPr>
              <a:xfrm>
                <a:off x="529763" y="1551293"/>
                <a:ext cx="10501208" cy="500393"/>
              </a:xfrm>
              <a:prstGeom prst="rect">
                <a:avLst/>
              </a:prstGeom>
            </p:spPr>
            <p:txBody>
              <a:bodyPr wrap="none">
                <a:spAutoFit/>
              </a:bodyPr>
              <a:lstStyle/>
              <a:p>
                <a:r>
                  <a:rPr lang="en-GB" b="1" dirty="0" smtClean="0">
                    <a:solidFill>
                      <a:srgbClr val="FF0000"/>
                    </a:solidFill>
                  </a:rPr>
                  <a:t>Example</a:t>
                </a:r>
                <a:r>
                  <a:rPr lang="en-GB" b="1" dirty="0">
                    <a:solidFill>
                      <a:srgbClr val="FF0000"/>
                    </a:solidFill>
                  </a:rPr>
                  <a:t> </a:t>
                </a:r>
                <a:r>
                  <a:rPr lang="en-GB" b="1" dirty="0" smtClean="0">
                    <a:solidFill>
                      <a:srgbClr val="FF0000"/>
                    </a:solidFill>
                  </a:rPr>
                  <a:t>(rotation in 2D</a:t>
                </a:r>
                <a:r>
                  <a:rPr lang="en-GB" b="1" smtClean="0">
                    <a:solidFill>
                      <a:srgbClr val="FF0000"/>
                    </a:solidFill>
                  </a:rPr>
                  <a:t>). </a:t>
                </a:r>
                <a14:m>
                  <m:oMath xmlns:m="http://schemas.openxmlformats.org/officeDocument/2006/math">
                    <m:r>
                      <m:rPr>
                        <m:sty m:val="p"/>
                      </m:rPr>
                      <a:rPr lang="en-GB" b="0" i="0" smtClean="0">
                        <a:solidFill>
                          <a:schemeClr val="tx1"/>
                        </a:solidFill>
                        <a:latin typeface="Cambria Math" panose="02040503050406030204" pitchFamily="18" charset="0"/>
                      </a:rPr>
                      <m:t>The</m:t>
                    </m:r>
                    <m:r>
                      <a:rPr lang="en-GB" b="0" i="0" smtClean="0">
                        <a:solidFill>
                          <a:schemeClr val="tx1"/>
                        </a:solidFill>
                        <a:latin typeface="Cambria Math" panose="02040503050406030204" pitchFamily="18" charset="0"/>
                      </a:rPr>
                      <m:t> </m:t>
                    </m:r>
                    <m:r>
                      <m:rPr>
                        <m:sty m:val="p"/>
                      </m:rPr>
                      <a:rPr lang="en-GB" b="0" i="0" smtClean="0">
                        <a:solidFill>
                          <a:schemeClr val="tx1"/>
                        </a:solidFill>
                        <a:latin typeface="Cambria Math" panose="02040503050406030204" pitchFamily="18" charset="0"/>
                      </a:rPr>
                      <m:t>change</m:t>
                    </m:r>
                    <m:r>
                      <a:rPr lang="en-GB" b="0" i="0" smtClean="0">
                        <a:solidFill>
                          <a:schemeClr val="tx1"/>
                        </a:solidFill>
                        <a:latin typeface="Cambria Math" panose="02040503050406030204" pitchFamily="18" charset="0"/>
                      </a:rPr>
                      <m:t> </m:t>
                    </m:r>
                    <m:r>
                      <m:rPr>
                        <m:sty m:val="p"/>
                      </m:rPr>
                      <a:rPr lang="en-GB" b="0" i="0" smtClean="0">
                        <a:solidFill>
                          <a:schemeClr val="tx1"/>
                        </a:solidFill>
                        <a:latin typeface="Cambria Math" panose="02040503050406030204" pitchFamily="18" charset="0"/>
                      </a:rPr>
                      <m:t>of</m:t>
                    </m:r>
                    <m:r>
                      <a:rPr lang="en-GB" b="0" i="0" smtClean="0">
                        <a:solidFill>
                          <a:schemeClr val="tx1"/>
                        </a:solidFill>
                        <a:latin typeface="Cambria Math" panose="02040503050406030204" pitchFamily="18" charset="0"/>
                      </a:rPr>
                      <m:t> </m:t>
                    </m:r>
                    <m:r>
                      <m:rPr>
                        <m:sty m:val="p"/>
                      </m:rPr>
                      <a:rPr lang="en-GB" b="0" i="0" smtClean="0">
                        <a:solidFill>
                          <a:schemeClr val="tx1"/>
                        </a:solidFill>
                        <a:latin typeface="Cambria Math" panose="02040503050406030204" pitchFamily="18" charset="0"/>
                      </a:rPr>
                      <m:t>basis</m:t>
                    </m:r>
                    <m:r>
                      <a:rPr lang="en-GB" b="0" i="0" smtClean="0">
                        <a:solidFill>
                          <a:schemeClr val="tx1"/>
                        </a:solidFill>
                        <a:latin typeface="Cambria Math" panose="02040503050406030204" pitchFamily="18" charset="0"/>
                      </a:rPr>
                      <m:t> </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𝒆</m:t>
                        </m:r>
                      </m:e>
                      <m:sub>
                        <m:r>
                          <a:rPr lang="en-GB" b="1" i="1">
                            <a:latin typeface="Cambria Math" panose="02040503050406030204" pitchFamily="18" charset="0"/>
                            <a:ea typeface="Cambria Math" panose="02040503050406030204" pitchFamily="18" charset="0"/>
                          </a:rPr>
                          <m:t>±</m:t>
                        </m:r>
                      </m:sub>
                    </m:sSub>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ad>
                          <m:radPr>
                            <m:degHide m:val="on"/>
                            <m:ctrlPr>
                              <a:rPr lang="en-GB" i="1">
                                <a:latin typeface="Cambria Math" panose="02040503050406030204" pitchFamily="18" charset="0"/>
                                <a:ea typeface="Cambria Math" panose="02040503050406030204" pitchFamily="18" charset="0"/>
                              </a:rPr>
                            </m:ctrlPr>
                          </m:radPr>
                          <m:deg/>
                          <m:e>
                            <m:r>
                              <a:rPr lang="en-GB" i="1">
                                <a:latin typeface="Cambria Math" panose="02040503050406030204" pitchFamily="18" charset="0"/>
                                <a:ea typeface="Cambria Math" panose="02040503050406030204" pitchFamily="18" charset="0"/>
                              </a:rPr>
                              <m:t>2</m:t>
                            </m:r>
                          </m:e>
                        </m:rad>
                      </m:den>
                    </m:f>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𝒆</m:t>
                            </m:r>
                          </m:e>
                          <m:sub>
                            <m:r>
                              <a:rPr lang="en-GB" b="1" i="1">
                                <a:latin typeface="Cambria Math" panose="02040503050406030204" pitchFamily="18" charset="0"/>
                                <a:ea typeface="Cambria Math" panose="02040503050406030204" pitchFamily="18" charset="0"/>
                              </a:rPr>
                              <m:t>𝟏</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𝑖</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𝒆</m:t>
                            </m:r>
                          </m:e>
                          <m:sub>
                            <m:r>
                              <a:rPr lang="en-GB" b="1" i="1">
                                <a:latin typeface="Cambria Math" panose="02040503050406030204" pitchFamily="18" charset="0"/>
                                <a:ea typeface="Cambria Math" panose="02040503050406030204" pitchFamily="18" charset="0"/>
                              </a:rPr>
                              <m:t>𝟐</m:t>
                            </m:r>
                          </m:sub>
                        </m:sSub>
                      </m:e>
                    </m:d>
                    <m:r>
                      <a:rPr lang="en-GB" b="0" i="0" smtClean="0">
                        <a:latin typeface="Cambria Math" panose="02040503050406030204" pitchFamily="18" charset="0"/>
                        <a:ea typeface="Cambria Math" panose="02040503050406030204" pitchFamily="18" charset="0"/>
                      </a:rPr>
                      <m:t> </m:t>
                    </m:r>
                    <m:d>
                      <m:dPr>
                        <m:ctrlPr>
                          <a:rPr lang="en-GB" i="1" smtClean="0">
                            <a:solidFill>
                              <a:schemeClr val="tx1"/>
                            </a:solidFill>
                            <a:latin typeface="Cambria Math" panose="02040503050406030204" pitchFamily="18" charset="0"/>
                          </a:rPr>
                        </m:ctrlPr>
                      </m:dPr>
                      <m:e>
                        <m:r>
                          <m:rPr>
                            <m:sty m:val="p"/>
                          </m:rPr>
                          <a:rPr lang="en-GB" b="0" i="0" smtClean="0">
                            <a:solidFill>
                              <a:schemeClr val="tx1"/>
                            </a:solidFill>
                            <a:latin typeface="Cambria Math" panose="02040503050406030204" pitchFamily="18" charset="0"/>
                          </a:rPr>
                          <m:t>block</m:t>
                        </m:r>
                        <m:r>
                          <a:rPr lang="en-GB" b="0" i="0" smtClean="0">
                            <a:solidFill>
                              <a:schemeClr val="tx1"/>
                            </a:solidFill>
                            <a:latin typeface="Cambria Math" panose="02040503050406030204" pitchFamily="18" charset="0"/>
                          </a:rPr>
                          <m:t>−</m:t>
                        </m:r>
                      </m:e>
                    </m:d>
                    <m:r>
                      <m:rPr>
                        <m:sty m:val="p"/>
                      </m:rPr>
                      <a:rPr lang="en-GB" b="0" i="0" smtClean="0">
                        <a:solidFill>
                          <a:schemeClr val="tx1"/>
                        </a:solidFill>
                        <a:latin typeface="Cambria Math" panose="02040503050406030204" pitchFamily="18" charset="0"/>
                      </a:rPr>
                      <m:t>diagonalizes</m:t>
                    </m:r>
                    <m:r>
                      <a:rPr lang="en-GB" b="0" i="0" smtClean="0">
                        <a:solidFill>
                          <a:schemeClr val="tx1"/>
                        </a:solidFill>
                        <a:latin typeface="Cambria Math" panose="02040503050406030204" pitchFamily="18" charset="0"/>
                      </a:rPr>
                      <m:t> </m:t>
                    </m:r>
                    <m:r>
                      <m:rPr>
                        <m:sty m:val="p"/>
                      </m:rPr>
                      <a:rPr lang="en-GB" b="0" i="0" smtClean="0">
                        <a:solidFill>
                          <a:schemeClr val="tx1"/>
                        </a:solidFill>
                        <a:latin typeface="Cambria Math" panose="02040503050406030204" pitchFamily="18" charset="0"/>
                      </a:rPr>
                      <m:t>the</m:t>
                    </m:r>
                    <m:r>
                      <a:rPr lang="en-GB" b="0" i="0" smtClean="0">
                        <a:solidFill>
                          <a:schemeClr val="tx1"/>
                        </a:solidFill>
                        <a:latin typeface="Cambria Math" panose="02040503050406030204" pitchFamily="18" charset="0"/>
                      </a:rPr>
                      <m:t> </m:t>
                    </m:r>
                    <m:r>
                      <m:rPr>
                        <m:sty m:val="p"/>
                      </m:rPr>
                      <a:rPr lang="en-GB" b="0" i="0" smtClean="0">
                        <a:solidFill>
                          <a:schemeClr val="tx1"/>
                        </a:solidFill>
                        <a:latin typeface="Cambria Math" panose="02040503050406030204" pitchFamily="18" charset="0"/>
                      </a:rPr>
                      <m:t>rep</m:t>
                    </m:r>
                    <m:r>
                      <a:rPr lang="en-GB" b="0" i="0" smtClean="0">
                        <a:solidFill>
                          <a:schemeClr val="tx1"/>
                        </a:solidFill>
                        <a:latin typeface="Cambria Math" panose="02040503050406030204" pitchFamily="18" charset="0"/>
                      </a:rPr>
                      <m:t>. </m:t>
                    </m:r>
                    <m:r>
                      <m:rPr>
                        <m:sty m:val="p"/>
                      </m:rPr>
                      <a:rPr lang="en-GB" b="0" i="0" smtClean="0">
                        <a:solidFill>
                          <a:schemeClr val="tx1"/>
                        </a:solidFill>
                        <a:latin typeface="Cambria Math" panose="02040503050406030204" pitchFamily="18" charset="0"/>
                      </a:rPr>
                      <m:t>over</m:t>
                    </m:r>
                    <m:r>
                      <a:rPr lang="en-GB" b="0" i="0"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ea typeface="Cambria Math" panose="02040503050406030204" pitchFamily="18" charset="0"/>
                          </a:rPr>
                        </m:ctrlPr>
                      </m:sSupPr>
                      <m:e>
                        <m:r>
                          <a:rPr lang="en-GB" b="0" i="1" smtClean="0">
                            <a:solidFill>
                              <a:schemeClr val="tx1"/>
                            </a:solidFill>
                            <a:latin typeface="Cambria Math" panose="02040503050406030204" pitchFamily="18" charset="0"/>
                            <a:ea typeface="Cambria Math" panose="02040503050406030204" pitchFamily="18" charset="0"/>
                          </a:rPr>
                          <m:t>ℝ</m:t>
                        </m:r>
                      </m:e>
                      <m:sup>
                        <m:r>
                          <a:rPr lang="en-GB" b="0" i="1" smtClean="0">
                            <a:solidFill>
                              <a:schemeClr val="tx1"/>
                            </a:solidFill>
                            <a:latin typeface="Cambria Math" panose="02040503050406030204" pitchFamily="18" charset="0"/>
                            <a:ea typeface="Cambria Math" panose="02040503050406030204" pitchFamily="18" charset="0"/>
                          </a:rPr>
                          <m:t>2</m:t>
                        </m:r>
                      </m:sup>
                    </m:sSup>
                    <m:r>
                      <a:rPr lang="en-GB" b="0" i="0" smtClean="0">
                        <a:solidFill>
                          <a:schemeClr val="tx1"/>
                        </a:solidFill>
                        <a:latin typeface="Cambria Math" panose="02040503050406030204" pitchFamily="18" charset="0"/>
                      </a:rPr>
                      <m:t> </m:t>
                    </m:r>
                  </m:oMath>
                </a14:m>
                <a:endParaRPr lang="ca-ES" dirty="0"/>
              </a:p>
            </p:txBody>
          </p:sp>
        </mc:Choice>
        <mc:Fallback xmlns="">
          <p:sp>
            <p:nvSpPr>
              <p:cNvPr id="8" name="Rectángulo 7"/>
              <p:cNvSpPr>
                <a:spLocks noRot="1" noChangeAspect="1" noMove="1" noResize="1" noEditPoints="1" noAdjustHandles="1" noChangeArrowheads="1" noChangeShapeType="1" noTextEdit="1"/>
              </p:cNvSpPr>
              <p:nvPr/>
            </p:nvSpPr>
            <p:spPr>
              <a:xfrm>
                <a:off x="529763" y="1551293"/>
                <a:ext cx="10501208" cy="500393"/>
              </a:xfrm>
              <a:prstGeom prst="rect">
                <a:avLst/>
              </a:prstGeom>
              <a:blipFill>
                <a:blip r:embed="rId3"/>
                <a:stretch>
                  <a:fillRect l="-522" b="-3614"/>
                </a:stretch>
              </a:blipFill>
            </p:spPr>
            <p:txBody>
              <a:bodyPr/>
              <a:lstStyle/>
              <a:p>
                <a:r>
                  <a:rPr lang="ca-ES">
                    <a:noFill/>
                  </a:rPr>
                  <a:t> </a:t>
                </a:r>
              </a:p>
            </p:txBody>
          </p:sp>
        </mc:Fallback>
      </mc:AlternateContent>
      <p:grpSp>
        <p:nvGrpSpPr>
          <p:cNvPr id="6" name="Grupo 5"/>
          <p:cNvGrpSpPr/>
          <p:nvPr/>
        </p:nvGrpSpPr>
        <p:grpSpPr>
          <a:xfrm>
            <a:off x="612375" y="2123280"/>
            <a:ext cx="11539393" cy="1096819"/>
            <a:chOff x="644534" y="3908325"/>
            <a:chExt cx="11539393" cy="1096819"/>
          </a:xfrm>
        </p:grpSpPr>
        <mc:AlternateContent xmlns:mc="http://schemas.openxmlformats.org/markup-compatibility/2006" xmlns:a14="http://schemas.microsoft.com/office/drawing/2010/main">
          <mc:Choice Requires="a14">
            <p:sp>
              <p:nvSpPr>
                <p:cNvPr id="12" name="Rectángulo 11"/>
                <p:cNvSpPr/>
                <p:nvPr/>
              </p:nvSpPr>
              <p:spPr>
                <a:xfrm>
                  <a:off x="644534" y="3908325"/>
                  <a:ext cx="3367268" cy="375552"/>
                </a:xfrm>
                <a:prstGeom prst="rect">
                  <a:avLst/>
                </a:prstGeom>
                <a:ln w="19050">
                  <a:solidFill>
                    <a:schemeClr val="tx1"/>
                  </a:solidFill>
                </a:ln>
              </p:spPr>
              <p:txBody>
                <a:bodyPr wrap="none">
                  <a:spAutoFit/>
                </a:bodyPr>
                <a:lstStyle/>
                <a:p>
                  <a:pPr algn="ctr"/>
                  <a:r>
                    <a:rPr lang="ca-ES" b="1" dirty="0" err="1" smtClean="0"/>
                    <a:t>Defining</a:t>
                  </a:r>
                  <a:r>
                    <a:rPr lang="ca-ES" b="1" dirty="0" smtClean="0"/>
                    <a:t> </a:t>
                  </a:r>
                  <a:r>
                    <a:rPr lang="ca-ES" b="1" dirty="0" err="1" smtClean="0"/>
                    <a:t>representation</a:t>
                  </a:r>
                  <a:r>
                    <a:rPr lang="ca-ES" b="1" dirty="0" smtClean="0"/>
                    <a:t> over </a:t>
                  </a:r>
                  <a14:m>
                    <m:oMath xmlns:m="http://schemas.openxmlformats.org/officeDocument/2006/math">
                      <m:sSup>
                        <m:sSupPr>
                          <m:ctrlPr>
                            <a:rPr lang="en-US" b="1" i="1" smtClean="0">
                              <a:latin typeface="Cambria Math" panose="02040503050406030204" pitchFamily="18" charset="0"/>
                              <a:ea typeface="Cambria Math" panose="02040503050406030204" pitchFamily="18" charset="0"/>
                            </a:rPr>
                          </m:ctrlPr>
                        </m:sSupPr>
                        <m:e>
                          <m:r>
                            <a:rPr lang="ca-ES" b="1" i="1" smtClean="0">
                              <a:latin typeface="Cambria Math" panose="02040503050406030204" pitchFamily="18" charset="0"/>
                              <a:ea typeface="Cambria Math" panose="02040503050406030204" pitchFamily="18" charset="0"/>
                            </a:rPr>
                            <m:t>ℝ</m:t>
                          </m:r>
                        </m:e>
                        <m:sup>
                          <m:r>
                            <a:rPr lang="en-US" b="1" i="1" smtClean="0">
                              <a:latin typeface="Cambria Math" panose="02040503050406030204" pitchFamily="18" charset="0"/>
                              <a:ea typeface="Cambria Math" panose="02040503050406030204" pitchFamily="18" charset="0"/>
                            </a:rPr>
                            <m:t>𝟐</m:t>
                          </m:r>
                        </m:sup>
                      </m:sSup>
                    </m:oMath>
                  </a14:m>
                  <a:r>
                    <a:rPr lang="ca-ES" b="1" dirty="0" smtClean="0"/>
                    <a:t> </a:t>
                  </a:r>
                  <a:endParaRPr lang="ca-ES" b="1" dirty="0"/>
                </a:p>
              </p:txBody>
            </p:sp>
          </mc:Choice>
          <mc:Fallback xmlns="">
            <p:sp>
              <p:nvSpPr>
                <p:cNvPr id="12" name="Rectángulo 11"/>
                <p:cNvSpPr>
                  <a:spLocks noRot="1" noChangeAspect="1" noMove="1" noResize="1" noEditPoints="1" noAdjustHandles="1" noChangeArrowheads="1" noChangeShapeType="1" noTextEdit="1"/>
                </p:cNvSpPr>
                <p:nvPr/>
              </p:nvSpPr>
              <p:spPr>
                <a:xfrm>
                  <a:off x="644534" y="3908325"/>
                  <a:ext cx="3367268" cy="375552"/>
                </a:xfrm>
                <a:prstGeom prst="rect">
                  <a:avLst/>
                </a:prstGeom>
                <a:blipFill>
                  <a:blip r:embed="rId6"/>
                  <a:stretch>
                    <a:fillRect l="-360" t="-4615" b="-20000"/>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066534" y="4393758"/>
                  <a:ext cx="11117393" cy="611386"/>
                </a:xfrm>
                <a:prstGeom prst="rect">
                  <a:avLst/>
                </a:prstGeom>
              </p:spPr>
              <p:txBody>
                <a:bodyPr wrap="square">
                  <a:spAutoFit/>
                </a:bodyPr>
                <a:lstStyle/>
                <a:p>
                  <a:pPr algn="just"/>
                  <a14:m>
                    <m:oMath xmlns:m="http://schemas.openxmlformats.org/officeDocument/2006/math">
                      <m:r>
                        <a:rPr lang="en-GB" i="1" smtClean="0">
                          <a:latin typeface="Cambria Math" panose="02040503050406030204" pitchFamily="18" charset="0"/>
                        </a:rPr>
                        <m:t>𝑅</m:t>
                      </m:r>
                      <m:d>
                        <m:dPr>
                          <m:ctrlPr>
                            <a:rPr lang="en-GB" i="1" smtClean="0">
                              <a:latin typeface="Cambria Math" panose="02040503050406030204" pitchFamily="18" charset="0"/>
                            </a:rPr>
                          </m:ctrlPr>
                        </m:dPr>
                        <m:e>
                          <m:r>
                            <a:rPr lang="en-GB" i="1" smtClean="0">
                              <a:latin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𝑫</m:t>
                      </m:r>
                      <m:d>
                        <m:dPr>
                          <m:ctrlPr>
                            <a:rPr lang="en-GB" b="1" i="1" smtClean="0">
                              <a:latin typeface="Cambria Math" panose="02040503050406030204" pitchFamily="18" charset="0"/>
                              <a:ea typeface="Cambria Math" panose="02040503050406030204" pitchFamily="18" charset="0"/>
                            </a:rPr>
                          </m:ctrlPr>
                        </m:dPr>
                        <m:e>
                          <m:r>
                            <a:rPr lang="en-GB" b="1" i="1" smtClean="0">
                              <a:latin typeface="Cambria Math" panose="02040503050406030204" pitchFamily="18" charset="0"/>
                              <a:ea typeface="Cambria Math" panose="02040503050406030204" pitchFamily="18" charset="0"/>
                            </a:rPr>
                            <m:t>𝜽</m:t>
                          </m:r>
                        </m:e>
                      </m:d>
                      <m:r>
                        <a:rPr lang="en-GB" b="1"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r>
                                      <m:rPr>
                                        <m:brk m:alnAt="7"/>
                                      </m:rPr>
                                      <a:rPr lang="en-US" i="1">
                                        <a:latin typeface="Cambria Math" panose="02040503050406030204" pitchFamily="18" charset="0"/>
                                      </a:rPr>
                                      <m:t>𝜃</m:t>
                                    </m:r>
                                  </m:e>
                                </m:func>
                              </m:e>
                              <m:e>
                                <m:func>
                                  <m:funcPr>
                                    <m:ctrlPr>
                                      <a:rPr lang="en-US" i="1">
                                        <a:latin typeface="Cambria Math" panose="02040503050406030204" pitchFamily="18" charset="0"/>
                                      </a:rPr>
                                    </m:ctrlPr>
                                  </m:funcPr>
                                  <m:fName>
                                    <m:r>
                                      <a:rPr lang="en-GB" b="0" i="1" smtClean="0">
                                        <a:latin typeface="Cambria Math" panose="02040503050406030204" pitchFamily="18" charset="0"/>
                                      </a:rPr>
                                      <m:t>−</m:t>
                                    </m:r>
                                    <m:r>
                                      <m:rPr>
                                        <m:sty m:val="p"/>
                                      </m:rPr>
                                      <a:rPr lang="en-US" b="0" i="0" smtClean="0">
                                        <a:latin typeface="Cambria Math" panose="02040503050406030204" pitchFamily="18" charset="0"/>
                                      </a:rPr>
                                      <m:t>sin</m:t>
                                    </m:r>
                                  </m:fName>
                                  <m:e>
                                    <m:r>
                                      <m:rPr>
                                        <m:brk m:alnAt="7"/>
                                      </m:rPr>
                                      <a:rPr lang="en-US" i="1">
                                        <a:latin typeface="Cambria Math" panose="02040503050406030204" pitchFamily="18" charset="0"/>
                                      </a:rPr>
                                      <m:t>𝜃</m:t>
                                    </m:r>
                                  </m:e>
                                </m:func>
                              </m:e>
                            </m:mr>
                            <m:mr>
                              <m:e>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sin</m:t>
                                    </m:r>
                                  </m:fName>
                                  <m:e>
                                    <m:r>
                                      <m:rPr>
                                        <m:brk m:alnAt="7"/>
                                      </m:rPr>
                                      <a:rPr lang="en-US" i="1">
                                        <a:latin typeface="Cambria Math" panose="02040503050406030204" pitchFamily="18" charset="0"/>
                                      </a:rPr>
                                      <m:t>𝜃</m:t>
                                    </m:r>
                                  </m:e>
                                </m:func>
                              </m:e>
                              <m:e>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r>
                                      <m:rPr>
                                        <m:brk m:alnAt="7"/>
                                      </m:rPr>
                                      <a:rPr lang="en-US" i="1">
                                        <a:latin typeface="Cambria Math" panose="02040503050406030204" pitchFamily="18" charset="0"/>
                                      </a:rPr>
                                      <m:t>𝜃</m:t>
                                    </m:r>
                                  </m:e>
                                </m:func>
                              </m:e>
                            </m:mr>
                          </m:m>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p>
                                  <m:sSupPr>
                                    <m:ctrlPr>
                                      <a:rPr lang="en-GB" i="1">
                                        <a:latin typeface="Cambria Math" panose="02040503050406030204" pitchFamily="18" charset="0"/>
                                      </a:rPr>
                                    </m:ctrlPr>
                                  </m:sSupPr>
                                  <m:e>
                                    <m:r>
                                      <m:rPr>
                                        <m:brk m:alnAt="7"/>
                                      </m:rPr>
                                      <a:rPr lang="en-GB" i="1">
                                        <a:latin typeface="Cambria Math" panose="02040503050406030204" pitchFamily="18" charset="0"/>
                                      </a:rPr>
                                      <m:t>𝑒</m:t>
                                    </m:r>
                                  </m:e>
                                  <m:sup>
                                    <m:r>
                                      <m:rPr>
                                        <m:brk m:alnAt="7"/>
                                      </m:rPr>
                                      <a:rPr lang="en-GB" i="1">
                                        <a:latin typeface="Cambria Math" panose="02040503050406030204" pitchFamily="18" charset="0"/>
                                      </a:rPr>
                                      <m:t>−</m:t>
                                    </m:r>
                                    <m:r>
                                      <a:rPr lang="en-GB" i="1">
                                        <a:latin typeface="Cambria Math" panose="02040503050406030204" pitchFamily="18" charset="0"/>
                                      </a:rPr>
                                      <m:t>𝑖</m:t>
                                    </m:r>
                                    <m:r>
                                      <a:rPr lang="en-GB" i="1">
                                        <a:latin typeface="Cambria Math" panose="02040503050406030204" pitchFamily="18" charset="0"/>
                                      </a:rPr>
                                      <m:t>𝜃</m:t>
                                    </m:r>
                                  </m:sup>
                                </m:sSup>
                              </m:e>
                              <m:e>
                                <m:r>
                                  <a:rPr lang="en-GB" i="1">
                                    <a:latin typeface="Cambria Math" panose="02040503050406030204" pitchFamily="18" charset="0"/>
                                  </a:rPr>
                                  <m:t>0</m:t>
                                </m:r>
                              </m:e>
                            </m:mr>
                            <m:mr>
                              <m:e>
                                <m:r>
                                  <a:rPr lang="en-GB" i="1">
                                    <a:latin typeface="Cambria Math" panose="02040503050406030204" pitchFamily="18" charset="0"/>
                                  </a:rPr>
                                  <m:t>0</m:t>
                                </m:r>
                              </m:e>
                              <m:e>
                                <m:sSup>
                                  <m:sSupPr>
                                    <m:ctrlPr>
                                      <a:rPr lang="en-GB" i="1">
                                        <a:latin typeface="Cambria Math" panose="02040503050406030204" pitchFamily="18" charset="0"/>
                                      </a:rPr>
                                    </m:ctrlPr>
                                  </m:sSupPr>
                                  <m:e>
                                    <m:r>
                                      <m:rPr>
                                        <m:brk m:alnAt="7"/>
                                      </m:rP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𝑖</m:t>
                                    </m:r>
                                    <m:r>
                                      <a:rPr lang="en-GB" i="1">
                                        <a:latin typeface="Cambria Math" panose="02040503050406030204" pitchFamily="18" charset="0"/>
                                      </a:rPr>
                                      <m:t>𝜃</m:t>
                                    </m:r>
                                  </m:sup>
                                </m:sSup>
                              </m:e>
                            </m:mr>
                          </m:m>
                        </m:e>
                      </m:d>
                      <m:r>
                        <a:rPr lang="en-GB" b="0"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𝑫</m:t>
                          </m:r>
                        </m:e>
                        <m:sub>
                          <m:r>
                            <a:rPr lang="en-GB" b="1" i="1" smtClean="0">
                              <a:latin typeface="Cambria Math" panose="02040503050406030204" pitchFamily="18" charset="0"/>
                            </a:rPr>
                            <m:t>𝟏</m:t>
                          </m:r>
                        </m:sub>
                      </m:sSub>
                      <m:d>
                        <m:dPr>
                          <m:ctrlPr>
                            <a:rPr lang="en-GB" b="1" i="1" smtClean="0">
                              <a:latin typeface="Cambria Math" panose="02040503050406030204" pitchFamily="18" charset="0"/>
                            </a:rPr>
                          </m:ctrlPr>
                        </m:dPr>
                        <m:e>
                          <m:r>
                            <a:rPr lang="en-GB" b="1" i="1" smtClean="0">
                              <a:latin typeface="Cambria Math" panose="02040503050406030204" pitchFamily="18" charset="0"/>
                            </a:rPr>
                            <m:t>𝜽</m:t>
                          </m:r>
                        </m:e>
                      </m:d>
                      <m:r>
                        <a:rPr lang="en-GB" b="1" i="1" smtClean="0">
                          <a:latin typeface="Cambria Math" panose="02040503050406030204" pitchFamily="18" charset="0"/>
                          <a:ea typeface="Cambria Math" panose="02040503050406030204" pitchFamily="18" charset="0"/>
                        </a:rPr>
                        <m:t>⊕</m:t>
                      </m:r>
                      <m:sSub>
                        <m:sSubPr>
                          <m:ctrlPr>
                            <a:rPr lang="en-GB" b="1" i="1" smtClean="0">
                              <a:latin typeface="Cambria Math" panose="02040503050406030204" pitchFamily="18" charset="0"/>
                            </a:rPr>
                          </m:ctrlPr>
                        </m:sSubPr>
                        <m:e>
                          <m:r>
                            <a:rPr lang="en-GB" b="1" i="1">
                              <a:latin typeface="Cambria Math" panose="02040503050406030204" pitchFamily="18" charset="0"/>
                            </a:rPr>
                            <m:t>𝑫</m:t>
                          </m:r>
                        </m:e>
                        <m:sub>
                          <m:r>
                            <a:rPr lang="en-GB" b="1" i="1" smtClean="0">
                              <a:latin typeface="Cambria Math" panose="02040503050406030204" pitchFamily="18" charset="0"/>
                            </a:rPr>
                            <m:t>𝟐</m:t>
                          </m:r>
                        </m:sub>
                      </m:sSub>
                      <m:d>
                        <m:dPr>
                          <m:ctrlPr>
                            <a:rPr lang="en-GB" b="1" i="1">
                              <a:latin typeface="Cambria Math" panose="02040503050406030204" pitchFamily="18" charset="0"/>
                            </a:rPr>
                          </m:ctrlPr>
                        </m:dPr>
                        <m:e>
                          <m:r>
                            <a:rPr lang="en-GB" b="1" i="1">
                              <a:latin typeface="Cambria Math" panose="02040503050406030204" pitchFamily="18" charset="0"/>
                            </a:rPr>
                            <m:t>𝜽</m:t>
                          </m:r>
                        </m:e>
                      </m:d>
                      <m:r>
                        <a:rPr lang="en-GB"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b="0" i="1" smtClean="0">
                              <a:latin typeface="Cambria Math" panose="02040503050406030204" pitchFamily="18" charset="0"/>
                            </a:rPr>
                            <m:t>𝑖</m:t>
                          </m:r>
                        </m:sub>
                      </m:sSub>
                      <m:d>
                        <m:dPr>
                          <m:ctrlPr>
                            <a:rPr lang="en-GB" i="1">
                              <a:latin typeface="Cambria Math" panose="02040503050406030204" pitchFamily="18" charset="0"/>
                            </a:rPr>
                          </m:ctrlPr>
                        </m:dPr>
                        <m:e>
                          <m:r>
                            <a:rPr lang="en-GB" i="1">
                              <a:latin typeface="Cambria Math" panose="02040503050406030204" pitchFamily="18" charset="0"/>
                            </a:rPr>
                            <m:t>𝜃</m:t>
                          </m:r>
                        </m:e>
                      </m:d>
                    </m:oMath>
                  </a14:m>
                  <a:r>
                    <a:rPr lang="en-US" dirty="0" smtClean="0"/>
                    <a:t> </a:t>
                  </a:r>
                  <a:r>
                    <a:rPr lang="en-US" smtClean="0"/>
                    <a:t>are irreps</a:t>
                  </a:r>
                  <a:endParaRPr lang="en-US" dirty="0"/>
                </a:p>
              </p:txBody>
            </p:sp>
          </mc:Choice>
          <mc:Fallback xmlns="">
            <p:sp>
              <p:nvSpPr>
                <p:cNvPr id="3" name="Rectángulo 2"/>
                <p:cNvSpPr>
                  <a:spLocks noRot="1" noChangeAspect="1" noMove="1" noResize="1" noEditPoints="1" noAdjustHandles="1" noChangeArrowheads="1" noChangeShapeType="1" noTextEdit="1"/>
                </p:cNvSpPr>
                <p:nvPr/>
              </p:nvSpPr>
              <p:spPr>
                <a:xfrm>
                  <a:off x="1066534" y="4393758"/>
                  <a:ext cx="11117393" cy="611386"/>
                </a:xfrm>
                <a:prstGeom prst="rect">
                  <a:avLst/>
                </a:prstGeom>
                <a:blipFill>
                  <a:blip r:embed="rId7"/>
                  <a:stretch>
                    <a:fillRect/>
                  </a:stretch>
                </a:blipFill>
              </p:spPr>
              <p:txBody>
                <a:bodyPr/>
                <a:lstStyle/>
                <a:p>
                  <a:r>
                    <a:rPr lang="ca-ES">
                      <a:noFill/>
                    </a:rPr>
                    <a:t> </a:t>
                  </a:r>
                </a:p>
              </p:txBody>
            </p:sp>
          </mc:Fallback>
        </mc:AlternateContent>
      </p:grpSp>
      <p:grpSp>
        <p:nvGrpSpPr>
          <p:cNvPr id="20" name="Grupo 19"/>
          <p:cNvGrpSpPr/>
          <p:nvPr/>
        </p:nvGrpSpPr>
        <p:grpSpPr>
          <a:xfrm>
            <a:off x="252272" y="3263735"/>
            <a:ext cx="11483720" cy="1812130"/>
            <a:chOff x="360886" y="3606190"/>
            <a:chExt cx="11483720" cy="1812130"/>
          </a:xfrm>
        </p:grpSpPr>
        <p:grpSp>
          <p:nvGrpSpPr>
            <p:cNvPr id="16" name="Grupo 15"/>
            <p:cNvGrpSpPr/>
            <p:nvPr/>
          </p:nvGrpSpPr>
          <p:grpSpPr>
            <a:xfrm>
              <a:off x="360886" y="4062344"/>
              <a:ext cx="11483720" cy="1355976"/>
              <a:chOff x="60754" y="4992804"/>
              <a:chExt cx="11483720" cy="1355976"/>
            </a:xfrm>
          </p:grpSpPr>
          <mc:AlternateContent xmlns:mc="http://schemas.openxmlformats.org/markup-compatibility/2006" xmlns:a14="http://schemas.microsoft.com/office/drawing/2010/main">
            <mc:Choice Requires="a14">
              <p:sp>
                <p:nvSpPr>
                  <p:cNvPr id="11" name="Rectángulo 10"/>
                  <p:cNvSpPr/>
                  <p:nvPr/>
                </p:nvSpPr>
                <p:spPr>
                  <a:xfrm>
                    <a:off x="294990" y="4992804"/>
                    <a:ext cx="6258445" cy="375552"/>
                  </a:xfrm>
                  <a:prstGeom prst="rect">
                    <a:avLst/>
                  </a:prstGeom>
                  <a:ln w="19050">
                    <a:solidFill>
                      <a:schemeClr val="tx1"/>
                    </a:solidFill>
                  </a:ln>
                </p:spPr>
                <p:txBody>
                  <a:bodyPr wrap="none">
                    <a:spAutoFit/>
                  </a:bodyPr>
                  <a:lstStyle/>
                  <a:p>
                    <a:pPr algn="ctr"/>
                    <a:r>
                      <a:rPr lang="ca-ES" b="1" smtClean="0"/>
                      <a:t>Euler parametrization over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𝑺</m:t>
                            </m:r>
                          </m:e>
                          <m:sup>
                            <m:r>
                              <a:rPr lang="en-GB" b="1" i="1" smtClean="0">
                                <a:latin typeface="Cambria Math" panose="02040503050406030204" pitchFamily="18" charset="0"/>
                              </a:rPr>
                              <m:t>𝟐</m:t>
                            </m:r>
                          </m:sup>
                        </m:sSup>
                      </m:oMath>
                    </a14:m>
                    <a:r>
                      <a:rPr lang="ca-ES" b="1" smtClean="0"/>
                      <a:t> (sphere). Defining representation</a:t>
                    </a:r>
                    <a:endParaRPr lang="ca-ES" b="1" dirty="0"/>
                  </a:p>
                </p:txBody>
              </p:sp>
            </mc:Choice>
            <mc:Fallback xmlns="">
              <p:sp>
                <p:nvSpPr>
                  <p:cNvPr id="11" name="Rectángulo 10"/>
                  <p:cNvSpPr>
                    <a:spLocks noRot="1" noChangeAspect="1" noMove="1" noResize="1" noEditPoints="1" noAdjustHandles="1" noChangeArrowheads="1" noChangeShapeType="1" noTextEdit="1"/>
                  </p:cNvSpPr>
                  <p:nvPr/>
                </p:nvSpPr>
                <p:spPr>
                  <a:xfrm>
                    <a:off x="294990" y="4992804"/>
                    <a:ext cx="6258445" cy="375552"/>
                  </a:xfrm>
                  <a:prstGeom prst="rect">
                    <a:avLst/>
                  </a:prstGeom>
                  <a:blipFill>
                    <a:blip r:embed="rId8"/>
                    <a:stretch>
                      <a:fillRect l="-389" t="-4615" r="-292" b="-20000"/>
                    </a:stretch>
                  </a:blipFill>
                  <a:ln w="19050">
                    <a:solidFill>
                      <a:schemeClr val="tx1"/>
                    </a:solidFill>
                  </a:ln>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60754" y="5364728"/>
                    <a:ext cx="11483720" cy="984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 </m:t>
                              </m:r>
                              <m:r>
                                <a:rPr lang="en-GB" b="0" i="1" smtClean="0">
                                  <a:latin typeface="Cambria Math" panose="02040503050406030204" pitchFamily="18" charset="0"/>
                                </a:rPr>
                                <m:t>𝛾</m:t>
                              </m:r>
                            </m:e>
                          </m:d>
                          <m:r>
                            <a:rPr lang="en-US"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𝐷</m:t>
                          </m:r>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𝛾</m:t>
                              </m:r>
                            </m:e>
                          </m:d>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𝑅</m:t>
                              </m:r>
                            </m:e>
                            <m:sub>
                              <m:r>
                                <a:rPr lang="en-GB" b="0" i="1" smtClean="0">
                                  <a:latin typeface="Cambria Math" panose="02040503050406030204" pitchFamily="18" charset="0"/>
                                  <a:ea typeface="Cambria Math" panose="02040503050406030204" pitchFamily="18" charset="0"/>
                                </a:rPr>
                                <m:t>3</m:t>
                              </m:r>
                            </m:sub>
                          </m:sSub>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𝛼</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𝑅</m:t>
                              </m:r>
                            </m:e>
                            <m:sub>
                              <m:r>
                                <a:rPr lang="en-GB" b="0" i="1" smtClean="0">
                                  <a:latin typeface="Cambria Math" panose="02040503050406030204" pitchFamily="18" charset="0"/>
                                  <a:ea typeface="Cambria Math" panose="02040503050406030204" pitchFamily="18" charset="0"/>
                                </a:rPr>
                                <m:t>2</m:t>
                              </m:r>
                            </m:sub>
                          </m:sSub>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𝛽</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𝑅</m:t>
                              </m:r>
                            </m:e>
                            <m:sub>
                              <m:r>
                                <a:rPr lang="en-GB" b="0" i="1" smtClean="0">
                                  <a:latin typeface="Cambria Math" panose="02040503050406030204" pitchFamily="18" charset="0"/>
                                  <a:ea typeface="Cambria Math" panose="02040503050406030204" pitchFamily="18" charset="0"/>
                                </a:rPr>
                                <m:t>3</m:t>
                              </m:r>
                            </m:sub>
                          </m:sSub>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𝛾</m:t>
                              </m:r>
                            </m:e>
                          </m:d>
                          <m:r>
                            <a:rPr lang="en-GB" b="0" i="1"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where</m:t>
                          </m:r>
                          <m:r>
                            <a:rPr lang="en-GB" b="0" i="0"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m:rPr>
                                  <m:sty m:val="p"/>
                                </m:rPr>
                                <a:rPr lang="en-GB" b="0" i="0" smtClean="0">
                                  <a:latin typeface="Cambria Math" panose="02040503050406030204" pitchFamily="18" charset="0"/>
                                  <a:ea typeface="Cambria Math" panose="02040503050406030204" pitchFamily="18" charset="0"/>
                                </a:rPr>
                                <m:t>R</m:t>
                              </m:r>
                            </m:e>
                            <m:sub>
                              <m:r>
                                <a:rPr lang="en-GB" b="0" i="0" smtClean="0">
                                  <a:latin typeface="Cambria Math" panose="02040503050406030204" pitchFamily="18" charset="0"/>
                                  <a:ea typeface="Cambria Math" panose="02040503050406030204" pitchFamily="18" charset="0"/>
                                </a:rPr>
                                <m:t>3</m:t>
                              </m:r>
                            </m:sub>
                          </m:sSub>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𝜓</m:t>
                              </m:r>
                            </m:e>
                          </m:d>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m>
                                <m:mPr>
                                  <m:mcs>
                                    <m:mc>
                                      <m:mcPr>
                                        <m:count m:val="2"/>
                                        <m:mcJc m:val="center"/>
                                      </m:mcPr>
                                    </m:mc>
                                  </m:mcs>
                                  <m:ctrlPr>
                                    <a:rPr lang="en-GB" b="0" i="1" smtClean="0">
                                      <a:latin typeface="Cambria Math" panose="02040503050406030204" pitchFamily="18" charset="0"/>
                                      <a:ea typeface="Cambria Math" panose="02040503050406030204" pitchFamily="18" charset="0"/>
                                    </a:rPr>
                                  </m:ctrlPr>
                                </m:mPr>
                                <m:mr>
                                  <m:e>
                                    <m:func>
                                      <m:funcPr>
                                        <m:ctrlPr>
                                          <a:rPr lang="en-GB" b="0" i="1" smtClean="0">
                                            <a:latin typeface="Cambria Math" panose="02040503050406030204" pitchFamily="18" charset="0"/>
                                            <a:ea typeface="Cambria Math" panose="02040503050406030204" pitchFamily="18" charset="0"/>
                                          </a:rPr>
                                        </m:ctrlPr>
                                      </m:funcPr>
                                      <m:fName>
                                        <m:r>
                                          <m:rPr>
                                            <m:sty m:val="p"/>
                                            <m:brk m:alnAt="7"/>
                                          </m:rPr>
                                          <a:rPr lang="en-GB" b="0" i="0" smtClean="0">
                                            <a:latin typeface="Cambria Math" panose="02040503050406030204" pitchFamily="18" charset="0"/>
                                            <a:ea typeface="Cambria Math" panose="02040503050406030204" pitchFamily="18" charset="0"/>
                                          </a:rPr>
                                          <m:t>c</m:t>
                                        </m:r>
                                        <m:r>
                                          <m:rPr>
                                            <m:sty m:val="p"/>
                                          </m:rPr>
                                          <a:rPr lang="en-GB" b="0" i="0" smtClean="0">
                                            <a:latin typeface="Cambria Math" panose="02040503050406030204" pitchFamily="18" charset="0"/>
                                            <a:ea typeface="Cambria Math" panose="02040503050406030204" pitchFamily="18" charset="0"/>
                                          </a:rPr>
                                          <m:t>os</m:t>
                                        </m:r>
                                      </m:fName>
                                      <m:e>
                                        <m:r>
                                          <m:rPr>
                                            <m:brk m:alnAt="7"/>
                                          </m:rPr>
                                          <a:rPr lang="en-GB" b="0" i="1" smtClean="0">
                                            <a:latin typeface="Cambria Math" panose="02040503050406030204" pitchFamily="18" charset="0"/>
                                            <a:ea typeface="Cambria Math" panose="02040503050406030204" pitchFamily="18" charset="0"/>
                                          </a:rPr>
                                          <m:t>𝜓</m:t>
                                        </m:r>
                                      </m:e>
                                    </m:func>
                                  </m:e>
                                  <m:e>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𝜓</m:t>
                                        </m:r>
                                      </m:e>
                                    </m:func>
                                  </m:e>
                                </m:mr>
                                <m:mr>
                                  <m:e>
                                    <m:eqArr>
                                      <m:eqArrPr>
                                        <m:ctrlPr>
                                          <a:rPr lang="en-GB" b="0" i="1" smtClean="0">
                                            <a:latin typeface="Cambria Math" panose="02040503050406030204" pitchFamily="18" charset="0"/>
                                            <a:ea typeface="Cambria Math" panose="02040503050406030204" pitchFamily="18" charset="0"/>
                                          </a:rPr>
                                        </m:ctrlPr>
                                      </m:eqArrPr>
                                      <m:e>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𝜓</m:t>
                                            </m:r>
                                          </m:e>
                                        </m:func>
                                      </m:e>
                                      <m:e>
                                        <m:r>
                                          <a:rPr lang="en-GB" b="0" i="1" smtClean="0">
                                            <a:latin typeface="Cambria Math" panose="02040503050406030204" pitchFamily="18" charset="0"/>
                                          </a:rPr>
                                          <m:t>0</m:t>
                                        </m:r>
                                      </m:e>
                                    </m:eqArr>
                                  </m:e>
                                  <m:e>
                                    <m:eqArr>
                                      <m:eqArrPr>
                                        <m:ctrlPr>
                                          <a:rPr lang="en-GB" b="0" i="1" smtClean="0">
                                            <a:latin typeface="Cambria Math" panose="02040503050406030204" pitchFamily="18" charset="0"/>
                                            <a:ea typeface="Cambria Math" panose="02040503050406030204" pitchFamily="18" charset="0"/>
                                          </a:rPr>
                                        </m:ctrlPr>
                                      </m:eqArrPr>
                                      <m:e>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𝜓</m:t>
                                            </m:r>
                                          </m:e>
                                        </m:func>
                                      </m:e>
                                      <m:e>
                                        <m:r>
                                          <a:rPr lang="en-GB" b="0" i="1" smtClean="0">
                                            <a:latin typeface="Cambria Math" panose="02040503050406030204" pitchFamily="18" charset="0"/>
                                          </a:rPr>
                                          <m:t>0</m:t>
                                        </m:r>
                                      </m:e>
                                    </m:eqArr>
                                  </m:e>
                                </m:mr>
                              </m:m>
                              <m:r>
                                <a:rPr lang="en-GB" b="0" i="1" smtClean="0">
                                  <a:latin typeface="Cambria Math" panose="02040503050406030204" pitchFamily="18" charset="0"/>
                                  <a:ea typeface="Cambria Math" panose="02040503050406030204" pitchFamily="18" charset="0"/>
                                </a:rPr>
                                <m:t>    </m:t>
                              </m:r>
                              <m:m>
                                <m:mPr>
                                  <m:mcs>
                                    <m:mc>
                                      <m:mcPr>
                                        <m:count m:val="1"/>
                                        <m:mcJc m:val="center"/>
                                      </m:mcPr>
                                    </m:mc>
                                  </m:mcs>
                                  <m:ctrlPr>
                                    <a:rPr lang="en-GB" b="0" i="1" smtClean="0">
                                      <a:latin typeface="Cambria Math" panose="02040503050406030204" pitchFamily="18" charset="0"/>
                                      <a:ea typeface="Cambria Math" panose="02040503050406030204" pitchFamily="18" charset="0"/>
                                    </a:rPr>
                                  </m:ctrlPr>
                                </m:mPr>
                                <m:mr>
                                  <m:e>
                                    <m:r>
                                      <m:rPr>
                                        <m:brk m:alnAt="7"/>
                                      </m:rPr>
                                      <a:rPr lang="en-GB" b="0" i="1" smtClean="0">
                                        <a:latin typeface="Cambria Math" panose="02040503050406030204" pitchFamily="18" charset="0"/>
                                        <a:ea typeface="Cambria Math" panose="02040503050406030204" pitchFamily="18" charset="0"/>
                                      </a:rPr>
                                      <m:t>0</m:t>
                                    </m:r>
                                  </m:e>
                                </m:mr>
                                <m:mr>
                                  <m:e>
                                    <m:r>
                                      <a:rPr lang="en-GB" b="0" i="1" smtClean="0">
                                        <a:latin typeface="Cambria Math" panose="02040503050406030204" pitchFamily="18" charset="0"/>
                                        <a:ea typeface="Cambria Math" panose="02040503050406030204" pitchFamily="18" charset="0"/>
                                      </a:rPr>
                                      <m:t>0</m:t>
                                    </m:r>
                                  </m:e>
                                </m:mr>
                                <m:mr>
                                  <m:e>
                                    <m:r>
                                      <a:rPr lang="en-GB" b="0" i="1" smtClean="0">
                                        <a:latin typeface="Cambria Math" panose="02040503050406030204" pitchFamily="18" charset="0"/>
                                        <a:ea typeface="Cambria Math" panose="02040503050406030204" pitchFamily="18" charset="0"/>
                                      </a:rPr>
                                      <m:t>1</m:t>
                                    </m:r>
                                  </m:e>
                                </m:mr>
                              </m:m>
                            </m:e>
                          </m:d>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m:rPr>
                                  <m:sty m:val="p"/>
                                </m:rPr>
                                <a:rPr lang="en-GB">
                                  <a:latin typeface="Cambria Math" panose="02040503050406030204" pitchFamily="18" charset="0"/>
                                  <a:ea typeface="Cambria Math" panose="02040503050406030204" pitchFamily="18" charset="0"/>
                                </a:rPr>
                                <m:t>R</m:t>
                              </m:r>
                            </m:e>
                            <m:sub>
                              <m:r>
                                <a:rPr lang="en-GB" b="0" i="0" smtClean="0">
                                  <a:latin typeface="Cambria Math" panose="02040503050406030204" pitchFamily="18" charset="0"/>
                                  <a:ea typeface="Cambria Math" panose="02040503050406030204" pitchFamily="18" charset="0"/>
                                </a:rPr>
                                <m:t>2</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𝜓</m:t>
                              </m:r>
                            </m:e>
                          </m:d>
                          <m:r>
                            <a:rPr lang="en-GB" i="1">
                              <a:latin typeface="Cambria Math" panose="02040503050406030204" pitchFamily="18" charset="0"/>
                              <a:ea typeface="Cambria Math" panose="02040503050406030204" pitchFamily="18" charset="0"/>
                            </a:rPr>
                            <m:t>=</m:t>
                          </m:r>
                          <m:d>
                            <m:dPr>
                              <m:ctrlPr>
                                <a:rPr lang="en-GB" i="1">
                                  <a:latin typeface="Cambria Math" panose="02040503050406030204" pitchFamily="18" charset="0"/>
                                  <a:ea typeface="Cambria Math" panose="02040503050406030204" pitchFamily="18" charset="0"/>
                                </a:rPr>
                              </m:ctrlPr>
                            </m:dPr>
                            <m:e>
                              <m:m>
                                <m:mPr>
                                  <m:mcs>
                                    <m:mc>
                                      <m:mcPr>
                                        <m:count m:val="2"/>
                                        <m:mcJc m:val="center"/>
                                      </m:mcPr>
                                    </m:mc>
                                  </m:mcs>
                                  <m:ctrlPr>
                                    <a:rPr lang="en-GB" i="1" smtClean="0">
                                      <a:latin typeface="Cambria Math" panose="02040503050406030204" pitchFamily="18" charset="0"/>
                                      <a:ea typeface="Cambria Math" panose="02040503050406030204" pitchFamily="18" charset="0"/>
                                    </a:rPr>
                                  </m:ctrlPr>
                                </m:mPr>
                                <m:mr>
                                  <m:e>
                                    <m:func>
                                      <m:funcPr>
                                        <m:ctrlPr>
                                          <a:rPr lang="en-GB" i="1">
                                            <a:latin typeface="Cambria Math" panose="02040503050406030204" pitchFamily="18" charset="0"/>
                                            <a:ea typeface="Cambria Math" panose="02040503050406030204" pitchFamily="18" charset="0"/>
                                          </a:rPr>
                                        </m:ctrlPr>
                                      </m:funcPr>
                                      <m:fName>
                                        <m:r>
                                          <m:rPr>
                                            <m:sty m:val="p"/>
                                            <m:brk m:alnAt="7"/>
                                          </m:rPr>
                                          <a:rPr lang="en-GB">
                                            <a:latin typeface="Cambria Math" panose="02040503050406030204" pitchFamily="18" charset="0"/>
                                            <a:ea typeface="Cambria Math" panose="02040503050406030204" pitchFamily="18" charset="0"/>
                                          </a:rPr>
                                          <m:t>c</m:t>
                                        </m:r>
                                        <m:r>
                                          <m:rPr>
                                            <m:sty m:val="p"/>
                                          </m:rPr>
                                          <a:rPr lang="en-GB">
                                            <a:latin typeface="Cambria Math" panose="02040503050406030204" pitchFamily="18" charset="0"/>
                                            <a:ea typeface="Cambria Math" panose="02040503050406030204" pitchFamily="18" charset="0"/>
                                          </a:rPr>
                                          <m:t>os</m:t>
                                        </m:r>
                                      </m:fName>
                                      <m:e>
                                        <m:r>
                                          <m:rPr>
                                            <m:brk m:alnAt="7"/>
                                          </m:rPr>
                                          <a:rPr lang="en-GB" i="1">
                                            <a:latin typeface="Cambria Math" panose="02040503050406030204" pitchFamily="18" charset="0"/>
                                            <a:ea typeface="Cambria Math" panose="02040503050406030204" pitchFamily="18" charset="0"/>
                                          </a:rPr>
                                          <m:t>𝜓</m:t>
                                        </m:r>
                                      </m:e>
                                    </m:func>
                                  </m:e>
                                  <m:e>
                                    <m:r>
                                      <a:rPr lang="en-GB" b="0" i="1" smtClean="0">
                                        <a:latin typeface="Cambria Math" panose="02040503050406030204" pitchFamily="18" charset="0"/>
                                        <a:ea typeface="Cambria Math" panose="02040503050406030204" pitchFamily="18" charset="0"/>
                                      </a:rPr>
                                      <m:t>0</m:t>
                                    </m:r>
                                  </m:e>
                                </m:mr>
                                <m:mr>
                                  <m:e>
                                    <m:eqArr>
                                      <m:eqArrPr>
                                        <m:ctrlPr>
                                          <a:rPr lang="en-GB" i="1">
                                            <a:latin typeface="Cambria Math" panose="02040503050406030204" pitchFamily="18" charset="0"/>
                                            <a:ea typeface="Cambria Math" panose="02040503050406030204" pitchFamily="18" charset="0"/>
                                          </a:rPr>
                                        </m:ctrlPr>
                                      </m:eqArrPr>
                                      <m:e>
                                        <m:r>
                                          <a:rPr lang="en-GB" b="0" i="1" smtClean="0">
                                            <a:latin typeface="Cambria Math" panose="02040503050406030204" pitchFamily="18" charset="0"/>
                                            <a:ea typeface="Cambria Math" panose="02040503050406030204" pitchFamily="18" charset="0"/>
                                          </a:rPr>
                                          <m:t>0</m:t>
                                        </m:r>
                                      </m:e>
                                      <m:e>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𝜓</m:t>
                                            </m:r>
                                          </m:e>
                                        </m:func>
                                      </m:e>
                                    </m:eqArr>
                                  </m:e>
                                  <m:e>
                                    <m:eqArr>
                                      <m:eqArrPr>
                                        <m:ctrlPr>
                                          <a:rPr lang="en-GB" i="1">
                                            <a:latin typeface="Cambria Math" panose="02040503050406030204" pitchFamily="18" charset="0"/>
                                            <a:ea typeface="Cambria Math" panose="02040503050406030204" pitchFamily="18" charset="0"/>
                                          </a:rPr>
                                        </m:ctrlPr>
                                      </m:eqArrPr>
                                      <m:e>
                                        <m:r>
                                          <a:rPr lang="en-GB" b="0" i="1" smtClean="0">
                                            <a:latin typeface="Cambria Math" panose="02040503050406030204" pitchFamily="18" charset="0"/>
                                            <a:ea typeface="Cambria Math" panose="02040503050406030204" pitchFamily="18" charset="0"/>
                                          </a:rPr>
                                          <m:t>1</m:t>
                                        </m:r>
                                      </m:e>
                                      <m:e>
                                        <m:r>
                                          <a:rPr lang="en-GB" i="1">
                                            <a:latin typeface="Cambria Math" panose="02040503050406030204" pitchFamily="18" charset="0"/>
                                          </a:rPr>
                                          <m:t>0</m:t>
                                        </m:r>
                                      </m:e>
                                    </m:eqArr>
                                  </m:e>
                                </m:mr>
                              </m:m>
                              <m:r>
                                <a:rPr lang="en-GB" b="0" i="1" smtClean="0">
                                  <a:latin typeface="Cambria Math" panose="02040503050406030204" pitchFamily="18" charset="0"/>
                                </a:rPr>
                                <m:t>    </m:t>
                              </m:r>
                              <m:m>
                                <m:mPr>
                                  <m:mcs>
                                    <m:mc>
                                      <m:mcPr>
                                        <m:count m:val="1"/>
                                        <m:mcJc m:val="center"/>
                                      </m:mcPr>
                                    </m:mc>
                                  </m:mcs>
                                  <m:ctrlPr>
                                    <a:rPr lang="en-GB" i="1" smtClean="0">
                                      <a:latin typeface="Cambria Math" panose="02040503050406030204" pitchFamily="18" charset="0"/>
                                    </a:rPr>
                                  </m:ctrlPr>
                                </m:mPr>
                                <m:mr>
                                  <m:e>
                                    <m:func>
                                      <m:funcPr>
                                        <m:ctrlPr>
                                          <a:rPr lang="en-GB" b="0" i="1" smtClean="0">
                                            <a:latin typeface="Cambria Math" panose="02040503050406030204" pitchFamily="18" charset="0"/>
                                          </a:rPr>
                                        </m:ctrlPr>
                                      </m:funcPr>
                                      <m:fName>
                                        <m:r>
                                          <m:rPr>
                                            <m:sty m:val="p"/>
                                            <m:brk m:alnAt="7"/>
                                          </m:rPr>
                                          <a:rPr lang="en-GB" b="0" i="0" smtClean="0">
                                            <a:latin typeface="Cambria Math" panose="02040503050406030204" pitchFamily="18" charset="0"/>
                                          </a:rPr>
                                          <m:t>s</m:t>
                                        </m:r>
                                        <m:r>
                                          <m:rPr>
                                            <m:sty m:val="p"/>
                                          </m:rPr>
                                          <a:rPr lang="en-GB" b="0" i="0" smtClean="0">
                                            <a:latin typeface="Cambria Math" panose="02040503050406030204" pitchFamily="18" charset="0"/>
                                          </a:rPr>
                                          <m:t>in</m:t>
                                        </m:r>
                                      </m:fName>
                                      <m:e>
                                        <m:r>
                                          <m:rPr>
                                            <m:brk m:alnAt="7"/>
                                          </m:rPr>
                                          <a:rPr lang="en-GB" b="0" i="1" smtClean="0">
                                            <a:latin typeface="Cambria Math" panose="02040503050406030204" pitchFamily="18" charset="0"/>
                                          </a:rPr>
                                          <m:t>𝜓</m:t>
                                        </m:r>
                                      </m:e>
                                    </m:func>
                                  </m:e>
                                </m:mr>
                                <m:mr>
                                  <m:e>
                                    <m:r>
                                      <a:rPr lang="en-GB" b="0" i="1" smtClean="0">
                                        <a:latin typeface="Cambria Math" panose="02040503050406030204" pitchFamily="18" charset="0"/>
                                      </a:rPr>
                                      <m:t>0</m:t>
                                    </m:r>
                                  </m:e>
                                </m:mr>
                                <m:m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𝜓</m:t>
                                        </m:r>
                                      </m:e>
                                    </m:func>
                                  </m:e>
                                </m:mr>
                              </m:m>
                            </m:e>
                          </m:d>
                        </m:oMath>
                      </m:oMathPara>
                    </a14:m>
                    <a:endParaRPr lang="ca-ES"/>
                  </a:p>
                </p:txBody>
              </p:sp>
            </mc:Choice>
            <mc:Fallback xmlns="">
              <p:sp>
                <p:nvSpPr>
                  <p:cNvPr id="15" name="Rectángulo 14"/>
                  <p:cNvSpPr>
                    <a:spLocks noRot="1" noChangeAspect="1" noMove="1" noResize="1" noEditPoints="1" noAdjustHandles="1" noChangeArrowheads="1" noChangeShapeType="1" noTextEdit="1"/>
                  </p:cNvSpPr>
                  <p:nvPr/>
                </p:nvSpPr>
                <p:spPr>
                  <a:xfrm>
                    <a:off x="60754" y="5364728"/>
                    <a:ext cx="11483720" cy="984052"/>
                  </a:xfrm>
                  <a:prstGeom prst="rect">
                    <a:avLst/>
                  </a:prstGeom>
                  <a:blipFill>
                    <a:blip r:embed="rId9"/>
                    <a:stretch>
                      <a:fillRect/>
                    </a:stretch>
                  </a:blipFill>
                </p:spPr>
                <p:txBody>
                  <a:bodyPr/>
                  <a:lstStyle/>
                  <a:p>
                    <a:r>
                      <a:rPr lang="ca-ES">
                        <a:noFill/>
                      </a:rPr>
                      <a:t> </a:t>
                    </a:r>
                  </a:p>
                </p:txBody>
              </p:sp>
            </mc:Fallback>
          </mc:AlternateContent>
        </p:grpSp>
        <p:sp>
          <p:nvSpPr>
            <p:cNvPr id="22" name="Rectángulo 21"/>
            <p:cNvSpPr/>
            <p:nvPr/>
          </p:nvSpPr>
          <p:spPr>
            <a:xfrm>
              <a:off x="552093" y="3606190"/>
              <a:ext cx="2629694" cy="369332"/>
            </a:xfrm>
            <a:prstGeom prst="rect">
              <a:avLst/>
            </a:prstGeom>
          </p:spPr>
          <p:txBody>
            <a:bodyPr wrap="none">
              <a:spAutoFit/>
            </a:bodyPr>
            <a:lstStyle/>
            <a:p>
              <a:r>
                <a:rPr lang="en-GB" b="1" dirty="0" smtClean="0">
                  <a:solidFill>
                    <a:srgbClr val="FF0000"/>
                  </a:solidFill>
                </a:rPr>
                <a:t>Example</a:t>
              </a:r>
              <a:r>
                <a:rPr lang="en-GB" b="1" dirty="0">
                  <a:solidFill>
                    <a:srgbClr val="FF0000"/>
                  </a:solidFill>
                </a:rPr>
                <a:t> </a:t>
              </a:r>
              <a:r>
                <a:rPr lang="en-GB" b="1" dirty="0" smtClean="0">
                  <a:solidFill>
                    <a:srgbClr val="FF0000"/>
                  </a:solidFill>
                </a:rPr>
                <a:t>(rotation </a:t>
              </a:r>
              <a:r>
                <a:rPr lang="en-GB" b="1" smtClean="0">
                  <a:solidFill>
                    <a:srgbClr val="FF0000"/>
                  </a:solidFill>
                </a:rPr>
                <a:t>in 3D). </a:t>
              </a:r>
              <a:endParaRPr lang="ca-ES" dirty="0"/>
            </a:p>
          </p:txBody>
        </p:sp>
      </p:grpSp>
      <p:grpSp>
        <p:nvGrpSpPr>
          <p:cNvPr id="4" name="Grupo 3"/>
          <p:cNvGrpSpPr/>
          <p:nvPr/>
        </p:nvGrpSpPr>
        <p:grpSpPr>
          <a:xfrm>
            <a:off x="181594" y="5160036"/>
            <a:ext cx="11282911" cy="1544664"/>
            <a:chOff x="181594" y="5160036"/>
            <a:chExt cx="11282911" cy="1544664"/>
          </a:xfrm>
        </p:grpSpPr>
        <mc:AlternateContent xmlns:mc="http://schemas.openxmlformats.org/markup-compatibility/2006" xmlns:a14="http://schemas.microsoft.com/office/drawing/2010/main">
          <mc:Choice Requires="a14">
            <p:sp>
              <p:nvSpPr>
                <p:cNvPr id="23" name="Rectángulo 22"/>
                <p:cNvSpPr/>
                <p:nvPr/>
              </p:nvSpPr>
              <p:spPr>
                <a:xfrm>
                  <a:off x="466802" y="5160036"/>
                  <a:ext cx="6579750" cy="375552"/>
                </a:xfrm>
                <a:prstGeom prst="rect">
                  <a:avLst/>
                </a:prstGeom>
                <a:ln w="19050">
                  <a:solidFill>
                    <a:schemeClr val="tx1"/>
                  </a:solidFill>
                </a:ln>
              </p:spPr>
              <p:txBody>
                <a:bodyPr wrap="none">
                  <a:spAutoFit/>
                </a:bodyPr>
                <a:lstStyle/>
                <a:p>
                  <a:pPr algn="ctr"/>
                  <a:r>
                    <a:rPr lang="ca-ES" b="1" smtClean="0"/>
                    <a:t>Euler parametrization over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𝑺</m:t>
                          </m:r>
                        </m:e>
                        <m:sup>
                          <m:r>
                            <a:rPr lang="en-GB" b="1" i="1" smtClean="0">
                              <a:latin typeface="Cambria Math" panose="02040503050406030204" pitchFamily="18" charset="0"/>
                            </a:rPr>
                            <m:t>𝟐</m:t>
                          </m:r>
                        </m:sup>
                      </m:sSup>
                    </m:oMath>
                  </a14:m>
                  <a:r>
                    <a:rPr lang="ca-ES" b="1" smtClean="0"/>
                    <a:t> (sphere). Irreducible representations</a:t>
                  </a:r>
                  <a:endParaRPr lang="ca-ES" b="1" dirty="0"/>
                </a:p>
              </p:txBody>
            </p:sp>
          </mc:Choice>
          <mc:Fallback xmlns="">
            <p:sp>
              <p:nvSpPr>
                <p:cNvPr id="23" name="Rectángulo 22"/>
                <p:cNvSpPr>
                  <a:spLocks noRot="1" noChangeAspect="1" noMove="1" noResize="1" noEditPoints="1" noAdjustHandles="1" noChangeArrowheads="1" noChangeShapeType="1" noTextEdit="1"/>
                </p:cNvSpPr>
                <p:nvPr/>
              </p:nvSpPr>
              <p:spPr>
                <a:xfrm>
                  <a:off x="466802" y="5160036"/>
                  <a:ext cx="6579750" cy="375552"/>
                </a:xfrm>
                <a:prstGeom prst="rect">
                  <a:avLst/>
                </a:prstGeom>
                <a:blipFill>
                  <a:blip r:embed="rId10"/>
                  <a:stretch>
                    <a:fillRect l="-462" t="-4615" r="-185" b="-20000"/>
                  </a:stretch>
                </a:blipFill>
                <a:ln w="19050">
                  <a:solidFill>
                    <a:schemeClr val="tx1"/>
                  </a:solidFill>
                </a:ln>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181594" y="5705648"/>
                  <a:ext cx="11282911" cy="429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i="1">
                                <a:latin typeface="Cambria Math" panose="02040503050406030204" pitchFamily="18" charset="0"/>
                              </a:rPr>
                              <m:t>𝛼</m:t>
                            </m:r>
                            <m:r>
                              <a:rPr lang="en-GB" i="1">
                                <a:latin typeface="Cambria Math" panose="02040503050406030204" pitchFamily="18" charset="0"/>
                              </a:rPr>
                              <m:t>,</m:t>
                            </m:r>
                            <m:r>
                              <a:rPr lang="en-GB" i="1">
                                <a:latin typeface="Cambria Math" panose="02040503050406030204" pitchFamily="18" charset="0"/>
                              </a:rPr>
                              <m:t>𝛽</m:t>
                            </m:r>
                            <m:r>
                              <a:rPr lang="en-GB" i="1">
                                <a:latin typeface="Cambria Math" panose="02040503050406030204" pitchFamily="18" charset="0"/>
                              </a:rPr>
                              <m:t>, </m:t>
                            </m:r>
                            <m:r>
                              <a:rPr lang="en-GB" i="1">
                                <a:latin typeface="Cambria Math" panose="02040503050406030204" pitchFamily="18" charset="0"/>
                              </a:rPr>
                              <m:t>𝛾</m:t>
                            </m:r>
                          </m:e>
                        </m:d>
                        <m:r>
                          <a:rPr lang="en-US" i="1">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d>
                              <m:dPr>
                                <m:ctrlPr>
                                  <a:rPr lang="en-GB" b="0" i="1" smtClean="0">
                                    <a:latin typeface="Cambria Math" panose="02040503050406030204" pitchFamily="18" charset="0"/>
                                    <a:ea typeface="Cambria Math" panose="02040503050406030204" pitchFamily="18" charset="0"/>
                                  </a:rPr>
                                </m:ctrlPr>
                              </m:dPr>
                              <m:e>
                                <m:r>
                                  <m:rPr>
                                    <m:sty m:val="p"/>
                                  </m:rPr>
                                  <a:rPr lang="en-GB" b="0" i="0" smtClean="0">
                                    <a:latin typeface="Cambria Math" panose="02040503050406030204" pitchFamily="18" charset="0"/>
                                    <a:ea typeface="Cambria Math" panose="02040503050406030204" pitchFamily="18" charset="0"/>
                                  </a:rPr>
                                  <m:t>j</m:t>
                                </m:r>
                                <m:r>
                                  <a:rPr lang="en-GB" b="0" i="0"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th</m:t>
                                </m:r>
                                <m:r>
                                  <a:rPr lang="en-GB" b="0" i="0"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irrep</m:t>
                                </m:r>
                              </m:e>
                            </m:d>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𝐷</m:t>
                            </m:r>
                          </m:e>
                          <m:sup>
                            <m:r>
                              <a:rPr lang="en-GB" b="0" i="1" smtClean="0">
                                <a:latin typeface="Cambria Math" panose="02040503050406030204" pitchFamily="18" charset="0"/>
                                <a:ea typeface="Cambria Math" panose="02040503050406030204" pitchFamily="18" charset="0"/>
                              </a:rPr>
                              <m:t>𝑗</m:t>
                            </m:r>
                          </m:sup>
                        </m:sSup>
                        <m:sSubSup>
                          <m:sSubSupPr>
                            <m:ctrlPr>
                              <a:rPr lang="en-GB" b="0" i="1" smtClean="0">
                                <a:latin typeface="Cambria Math" panose="02040503050406030204" pitchFamily="18" charset="0"/>
                                <a:ea typeface="Cambria Math" panose="02040503050406030204" pitchFamily="18" charset="0"/>
                              </a:rPr>
                            </m:ctrlPr>
                          </m:sSub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𝛼</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e>
                            </m:d>
                          </m:e>
                          <m:sub>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sub>
                          <m: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m:t>
                                </m:r>
                              </m:sup>
                            </m:sSup>
                          </m:sup>
                        </m:sSubSup>
                        <m:r>
                          <a:rPr lang="en-GB" i="1">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𝑒</m:t>
                            </m:r>
                          </m:e>
                          <m: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𝛼</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m:t>
                                </m:r>
                              </m:sup>
                            </m:sSup>
                          </m:sup>
                        </m:sSup>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𝑑</m:t>
                            </m:r>
                          </m:e>
                          <m:sup>
                            <m:r>
                              <a:rPr lang="en-GB" b="0" i="1" smtClean="0">
                                <a:latin typeface="Cambria Math" panose="02040503050406030204" pitchFamily="18" charset="0"/>
                                <a:ea typeface="Cambria Math" panose="02040503050406030204" pitchFamily="18" charset="0"/>
                              </a:rPr>
                              <m:t>𝑗</m:t>
                            </m:r>
                          </m:sup>
                        </m:sSup>
                        <m:sSubSup>
                          <m:sSubSupPr>
                            <m:ctrlPr>
                              <a:rPr lang="en-GB" b="0" i="1" smtClean="0">
                                <a:latin typeface="Cambria Math" panose="02040503050406030204" pitchFamily="18" charset="0"/>
                                <a:ea typeface="Cambria Math" panose="02040503050406030204" pitchFamily="18" charset="0"/>
                              </a:rPr>
                            </m:ctrlPr>
                          </m:sSub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𝛽</m:t>
                                </m:r>
                              </m:e>
                            </m:d>
                          </m:e>
                          <m:sub>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sub>
                          <m: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m:t>
                                </m:r>
                              </m:sup>
                            </m:sSup>
                          </m:sup>
                        </m:sSub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𝑒</m:t>
                            </m:r>
                          </m:e>
                          <m: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𝛾</m:t>
                            </m:r>
                            <m:r>
                              <a:rPr lang="en-GB" b="0" i="1" smtClean="0">
                                <a:latin typeface="Cambria Math" panose="02040503050406030204" pitchFamily="18" charset="0"/>
                                <a:ea typeface="Cambria Math" panose="02040503050406030204" pitchFamily="18" charset="0"/>
                              </a:rPr>
                              <m:t>𝑚</m:t>
                            </m:r>
                          </m:sup>
                        </m:sSup>
                        <m:r>
                          <a:rPr lang="en-GB"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 </m:t>
                        </m:r>
                        <m:r>
                          <m:rPr>
                            <m:sty m:val="p"/>
                          </m:rPr>
                          <a:rPr lang="en-GB">
                            <a:latin typeface="Cambria Math" panose="02040503050406030204" pitchFamily="18" charset="0"/>
                            <a:ea typeface="Cambria Math" panose="02040503050406030204" pitchFamily="18" charset="0"/>
                          </a:rPr>
                          <m:t>where</m:t>
                        </m:r>
                        <m:r>
                          <a:rPr lang="en-GB">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𝑑</m:t>
                            </m:r>
                          </m:e>
                          <m:sup>
                            <m:r>
                              <a:rPr lang="en-GB" b="0" i="1" smtClean="0">
                                <a:latin typeface="Cambria Math" panose="02040503050406030204" pitchFamily="18" charset="0"/>
                                <a:ea typeface="Cambria Math" panose="02040503050406030204" pitchFamily="18" charset="0"/>
                              </a:rPr>
                              <m:t>𝑗</m:t>
                            </m:r>
                          </m:sup>
                        </m:sSup>
                        <m:sSubSup>
                          <m:sSubSupPr>
                            <m:ctrlPr>
                              <a:rPr lang="en-GB" b="0" i="1" smtClean="0">
                                <a:latin typeface="Cambria Math" panose="02040503050406030204" pitchFamily="18" charset="0"/>
                                <a:ea typeface="Cambria Math" panose="02040503050406030204" pitchFamily="18" charset="0"/>
                              </a:rPr>
                            </m:ctrlPr>
                          </m:sSubSupPr>
                          <m:e>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𝛽</m:t>
                                </m:r>
                              </m:e>
                            </m:d>
                          </m:e>
                          <m:sub>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sub>
                          <m: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m:t>
                                </m:r>
                              </m:sup>
                            </m:sSup>
                          </m:sup>
                        </m:sSub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𝑗</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𝑚</m:t>
                            </m:r>
                          </m:e>
                          <m:sup>
                            <m:r>
                              <a:rPr lang="en-GB" b="0" i="1" smtClean="0">
                                <a:latin typeface="Cambria Math" panose="02040503050406030204" pitchFamily="18" charset="0"/>
                                <a:ea typeface="Cambria Math" panose="02040503050406030204" pitchFamily="18" charset="0"/>
                              </a:rPr>
                              <m:t>′</m:t>
                            </m:r>
                          </m:sup>
                        </m:sSup>
                        <m:d>
                          <m:dPr>
                            <m:begChr m:val="|"/>
                            <m:endChr m:val="|"/>
                            <m:ctrlPr>
                              <a:rPr lang="en-GB" b="0" i="1" smtClean="0">
                                <a:latin typeface="Cambria Math" panose="02040503050406030204" pitchFamily="18" charset="0"/>
                                <a:ea typeface="Cambria Math" panose="02040503050406030204" pitchFamily="18" charset="0"/>
                              </a:rPr>
                            </m:ctrlPr>
                          </m:dPr>
                          <m:e>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𝑒</m:t>
                                </m:r>
                              </m:e>
                              <m:sup>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𝛽</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𝐽</m:t>
                                    </m:r>
                                  </m:e>
                                  <m:sub>
                                    <m:r>
                                      <a:rPr lang="en-GB" i="1">
                                        <a:latin typeface="Cambria Math" panose="02040503050406030204" pitchFamily="18" charset="0"/>
                                        <a:ea typeface="Cambria Math" panose="02040503050406030204" pitchFamily="18" charset="0"/>
                                      </a:rPr>
                                      <m:t>2</m:t>
                                    </m:r>
                                  </m:sub>
                                </m:sSub>
                              </m:sup>
                            </m:sSup>
                          </m:e>
                        </m:d>
                        <m:r>
                          <a:rPr lang="en-GB" b="0" i="1" smtClean="0">
                            <a:latin typeface="Cambria Math" panose="02040503050406030204" pitchFamily="18" charset="0"/>
                            <a:ea typeface="Cambria Math" panose="02040503050406030204" pitchFamily="18" charset="0"/>
                          </a:rPr>
                          <m:t>𝑗𝑚</m:t>
                        </m:r>
                        <m:r>
                          <a:rPr lang="en-GB" b="0" i="1" smtClean="0">
                            <a:latin typeface="Cambria Math" panose="02040503050406030204" pitchFamily="18" charset="0"/>
                            <a:ea typeface="Cambria Math" panose="02040503050406030204" pitchFamily="18" charset="0"/>
                          </a:rPr>
                          <m:t>⟩</m:t>
                        </m:r>
                      </m:oMath>
                    </m:oMathPara>
                  </a14:m>
                  <a:endParaRPr lang="ca-ES"/>
                </a:p>
              </p:txBody>
            </p:sp>
          </mc:Choice>
          <mc:Fallback xmlns="">
            <p:sp>
              <p:nvSpPr>
                <p:cNvPr id="19" name="Rectángulo 18"/>
                <p:cNvSpPr>
                  <a:spLocks noRot="1" noChangeAspect="1" noMove="1" noResize="1" noEditPoints="1" noAdjustHandles="1" noChangeArrowheads="1" noChangeShapeType="1" noTextEdit="1"/>
                </p:cNvSpPr>
                <p:nvPr/>
              </p:nvSpPr>
              <p:spPr>
                <a:xfrm>
                  <a:off x="181594" y="5705648"/>
                  <a:ext cx="11282911" cy="429220"/>
                </a:xfrm>
                <a:prstGeom prst="rect">
                  <a:avLst/>
                </a:prstGeom>
                <a:blipFill>
                  <a:blip r:embed="rId11"/>
                  <a:stretch>
                    <a:fillRect b="-8571"/>
                  </a:stretch>
                </a:blipFill>
              </p:spPr>
              <p:txBody>
                <a:bodyPr/>
                <a:lstStyle/>
                <a:p>
                  <a:r>
                    <a:rPr lang="ca-ES">
                      <a:noFill/>
                    </a:rPr>
                    <a:t> </a:t>
                  </a:r>
                </a:p>
              </p:txBody>
            </p:sp>
          </mc:Fallback>
        </mc:AlternateContent>
        <p:cxnSp>
          <p:nvCxnSpPr>
            <p:cNvPr id="25" name="Conector angular 24"/>
            <p:cNvCxnSpPr>
              <a:endCxn id="27" idx="1"/>
            </p:cNvCxnSpPr>
            <p:nvPr/>
          </p:nvCxnSpPr>
          <p:spPr>
            <a:xfrm>
              <a:off x="3433887" y="6134868"/>
              <a:ext cx="1112152" cy="385166"/>
            </a:xfrm>
            <a:prstGeom prst="bentConnector3">
              <a:avLst>
                <a:gd name="adj1" fmla="val 408"/>
              </a:avLst>
            </a:prstGeom>
            <a:ln w="19050">
              <a:tailEnd type="triangle"/>
            </a:ln>
          </p:spPr>
          <p:style>
            <a:lnRef idx="1">
              <a:schemeClr val="dk1"/>
            </a:lnRef>
            <a:fillRef idx="0">
              <a:schemeClr val="dk1"/>
            </a:fillRef>
            <a:effectRef idx="0">
              <a:schemeClr val="dk1"/>
            </a:effectRef>
            <a:fontRef idx="minor">
              <a:schemeClr val="tx1"/>
            </a:fontRef>
          </p:style>
        </p:cxnSp>
        <p:sp>
          <p:nvSpPr>
            <p:cNvPr id="27" name="CuadroTexto 26"/>
            <p:cNvSpPr txBox="1"/>
            <p:nvPr/>
          </p:nvSpPr>
          <p:spPr>
            <a:xfrm>
              <a:off x="4546039" y="6335368"/>
              <a:ext cx="2198914" cy="369332"/>
            </a:xfrm>
            <a:prstGeom prst="rect">
              <a:avLst/>
            </a:prstGeom>
            <a:noFill/>
          </p:spPr>
          <p:txBody>
            <a:bodyPr wrap="square" rtlCol="0">
              <a:spAutoFit/>
            </a:bodyPr>
            <a:lstStyle/>
            <a:p>
              <a:r>
                <a:rPr lang="en-GB" smtClean="0"/>
                <a:t>Wigner D-matrices</a:t>
              </a:r>
              <a:endParaRPr lang="ca-ES"/>
            </a:p>
          </p:txBody>
        </p:sp>
      </p:grpSp>
    </p:spTree>
    <p:extLst>
      <p:ext uri="{BB962C8B-B14F-4D97-AF65-F5344CB8AC3E}">
        <p14:creationId xmlns:p14="http://schemas.microsoft.com/office/powerpoint/2010/main" val="210997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smtClean="0">
                <a:solidFill>
                  <a:schemeClr val="bg1"/>
                </a:solidFill>
              </a:rPr>
              <a:t>G-CNNs are the only way</a:t>
            </a:r>
            <a:endParaRPr lang="es-ES" b="1" dirty="0">
              <a:solidFill>
                <a:schemeClr val="bg1"/>
              </a:solidFill>
            </a:endParaRPr>
          </a:p>
        </p:txBody>
      </p:sp>
      <p:sp>
        <p:nvSpPr>
          <p:cNvPr id="5" name="Marcador de número de diapositiva 4"/>
          <p:cNvSpPr>
            <a:spLocks noGrp="1"/>
          </p:cNvSpPr>
          <p:nvPr>
            <p:ph type="sldNum" sz="quarter" idx="12"/>
          </p:nvPr>
        </p:nvSpPr>
        <p:spPr/>
        <p:txBody>
          <a:bodyPr/>
          <a:lstStyle/>
          <a:p>
            <a:fld id="{F8B279C1-2AF0-4503-9AD6-2CC195D3F87E}" type="slidenum">
              <a:rPr lang="ca-ES" smtClean="0"/>
              <a:t>11</a:t>
            </a:fld>
            <a:endParaRPr lang="ca-ES"/>
          </a:p>
        </p:txBody>
      </p:sp>
      <mc:AlternateContent xmlns:mc="http://schemas.openxmlformats.org/markup-compatibility/2006" xmlns:a14="http://schemas.microsoft.com/office/drawing/2010/main">
        <mc:Choice Requires="a14">
          <p:sp>
            <p:nvSpPr>
              <p:cNvPr id="2" name="CuadroTexto 1"/>
              <p:cNvSpPr txBox="1"/>
              <p:nvPr/>
            </p:nvSpPr>
            <p:spPr>
              <a:xfrm>
                <a:off x="4935008" y="1620631"/>
                <a:ext cx="1873013" cy="3193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𝑔</m:t>
                              </m:r>
                            </m:sub>
                          </m:sSub>
                          <m:r>
                            <a:rPr lang="en-US" b="0" i="1" smtClean="0">
                              <a:latin typeface="Cambria Math" panose="02040503050406030204" pitchFamily="18" charset="0"/>
                            </a:rPr>
                            <m:t>𝑥</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𝑔</m:t>
                          </m:r>
                        </m:sub>
                        <m:sup>
                          <m:r>
                            <a:rPr lang="en-US" b="0" i="1" smtClean="0">
                              <a:latin typeface="Cambria Math" panose="02040503050406030204" pitchFamily="18" charset="0"/>
                            </a:rPr>
                            <m:t>′</m:t>
                          </m:r>
                        </m:sup>
                      </m:sSubSup>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m:oMathPara>
                </a14:m>
                <a:endParaRPr lang="en-U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4935008" y="1620631"/>
                <a:ext cx="1873013" cy="319318"/>
              </a:xfrm>
              <a:prstGeom prst="rect">
                <a:avLst/>
              </a:prstGeom>
              <a:blipFill>
                <a:blip r:embed="rId3"/>
                <a:stretch>
                  <a:fillRect l="-1303" b="-21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392648" y="1099095"/>
                <a:ext cx="10472057" cy="369332"/>
              </a:xfrm>
              <a:prstGeom prst="rect">
                <a:avLst/>
              </a:prstGeom>
              <a:noFill/>
            </p:spPr>
            <p:txBody>
              <a:bodyPr wrap="square" rtlCol="0">
                <a:spAutoFit/>
              </a:bodyPr>
              <a:lstStyle/>
              <a:p>
                <a:r>
                  <a:rPr lang="en-GB" dirty="0" smtClean="0"/>
                  <a:t>In general, we want our NN </a:t>
                </a:r>
                <a14:m>
                  <m:oMath xmlns:m="http://schemas.openxmlformats.org/officeDocument/2006/math">
                    <m:r>
                      <m:rPr>
                        <m:sty m:val="p"/>
                      </m:rPr>
                      <a:rPr lang="en-US">
                        <a:latin typeface="Cambria Math" panose="02040503050406030204" pitchFamily="18" charset="0"/>
                      </a:rPr>
                      <m:t>Φ</m:t>
                    </m:r>
                    <m:r>
                      <a:rPr lang="en-US" i="1">
                        <a:latin typeface="Cambria Math" panose="02040503050406030204" pitchFamily="18" charset="0"/>
                      </a:rPr>
                      <m:t> </m:t>
                    </m:r>
                  </m:oMath>
                </a14:m>
                <a:r>
                  <a:rPr lang="en-GB" dirty="0" smtClean="0"/>
                  <a:t>output to be </a:t>
                </a:r>
                <a:r>
                  <a:rPr lang="en-GB" b="1" dirty="0" err="1" smtClean="0"/>
                  <a:t>equivariant</a:t>
                </a:r>
                <a:r>
                  <a:rPr lang="en-GB" dirty="0" smtClean="0"/>
                  <a:t> under a certain group </a:t>
                </a:r>
                <a14:m>
                  <m:oMath xmlns:m="http://schemas.openxmlformats.org/officeDocument/2006/math">
                    <m:r>
                      <a:rPr lang="en-US" b="0" i="1" smtClean="0">
                        <a:latin typeface="Cambria Math" panose="02040503050406030204" pitchFamily="18" charset="0"/>
                      </a:rPr>
                      <m:t>𝐺</m:t>
                    </m:r>
                  </m:oMath>
                </a14:m>
                <a:r>
                  <a:rPr lang="en-GB" dirty="0" smtClean="0"/>
                  <a:t> of transformations:</a:t>
                </a:r>
              </a:p>
            </p:txBody>
          </p:sp>
        </mc:Choice>
        <mc:Fallback xmlns="">
          <p:sp>
            <p:nvSpPr>
              <p:cNvPr id="24" name="CuadroTexto 23"/>
              <p:cNvSpPr txBox="1">
                <a:spLocks noRot="1" noChangeAspect="1" noMove="1" noResize="1" noEditPoints="1" noAdjustHandles="1" noChangeArrowheads="1" noChangeShapeType="1" noTextEdit="1"/>
              </p:cNvSpPr>
              <p:nvPr/>
            </p:nvSpPr>
            <p:spPr>
              <a:xfrm>
                <a:off x="392648" y="1099095"/>
                <a:ext cx="10472057" cy="369332"/>
              </a:xfrm>
              <a:prstGeom prst="rect">
                <a:avLst/>
              </a:prstGeom>
              <a:blipFill>
                <a:blip r:embed="rId4"/>
                <a:stretch>
                  <a:fillRect l="-466" t="-8197" b="-24590"/>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92648" y="2054448"/>
                <a:ext cx="9004581" cy="39190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𝑔</m:t>
                        </m:r>
                      </m:sub>
                    </m:sSub>
                  </m:oMath>
                </a14:m>
                <a:r>
                  <a:rPr lang="en-US" dirty="0"/>
                  <a:t> is </a:t>
                </a:r>
                <a:r>
                  <a:rPr lang="en-US" dirty="0" smtClean="0"/>
                  <a:t>the </a:t>
                </a:r>
                <a:r>
                  <a:rPr lang="en-US" dirty="0"/>
                  <a:t>action/representation of </a:t>
                </a:r>
                <a14:m>
                  <m:oMath xmlns:m="http://schemas.openxmlformats.org/officeDocument/2006/math">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𝐺</m:t>
                    </m:r>
                  </m:oMath>
                </a14:m>
                <a:r>
                  <a:rPr lang="en-US" dirty="0" smtClean="0"/>
                  <a:t> on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smtClean="0"/>
                  <a:t>. </a:t>
                </a:r>
                <a14:m>
                  <m:oMath xmlns:m="http://schemas.openxmlformats.org/officeDocument/2006/math">
                    <m:r>
                      <m:rPr>
                        <m:sty m:val="p"/>
                      </m:rPr>
                      <a:rPr lang="en-US">
                        <a:latin typeface="Cambria Math" panose="02040503050406030204" pitchFamily="18" charset="0"/>
                      </a:rPr>
                      <m:t>Φ</m:t>
                    </m:r>
                  </m:oMath>
                </a14:m>
                <a:r>
                  <a:rPr lang="en-US" dirty="0" smtClean="0"/>
                  <a:t> is an </a:t>
                </a:r>
                <a:r>
                  <a:rPr lang="en-US" dirty="0" err="1" smtClean="0"/>
                  <a:t>equivariant</a:t>
                </a:r>
                <a:r>
                  <a:rPr lang="en-US" dirty="0" smtClean="0"/>
                  <a:t> map (also </a:t>
                </a:r>
                <a:r>
                  <a:rPr lang="en-US" i="1" dirty="0" err="1" smtClean="0"/>
                  <a:t>intertwiner</a:t>
                </a:r>
                <a:r>
                  <a:rPr lang="en-US" dirty="0" smtClean="0"/>
                  <a:t>).</a:t>
                </a:r>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392648" y="2054448"/>
                <a:ext cx="9004581" cy="391902"/>
              </a:xfrm>
              <a:prstGeom prst="rect">
                <a:avLst/>
              </a:prstGeom>
              <a:blipFill>
                <a:blip r:embed="rId5"/>
                <a:stretch>
                  <a:fillRect t="-625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215155" y="3018773"/>
                <a:ext cx="3091167" cy="672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𝜒</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 </m:t>
                          </m:r>
                        </m:sub>
                        <m:sup/>
                        <m:e>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𝑔</m:t>
                              </m:r>
                            </m:e>
                          </m:d>
                          <m:r>
                            <a:rPr lang="en-US" b="0" i="1" smtClean="0">
                              <a:latin typeface="Cambria Math" panose="02040503050406030204" pitchFamily="18" charset="0"/>
                              <a:ea typeface="Cambria Math" panose="02040503050406030204" pitchFamily="18" charset="0"/>
                            </a:rPr>
                            <m:t>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215155" y="3018773"/>
                <a:ext cx="3091167" cy="67249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392648" y="2540852"/>
                <a:ext cx="5211683" cy="369332"/>
              </a:xfrm>
              <a:prstGeom prst="rect">
                <a:avLst/>
              </a:prstGeom>
              <a:ln w="28575">
                <a:solidFill>
                  <a:srgbClr val="00B050"/>
                </a:solidFill>
              </a:ln>
            </p:spPr>
            <p:txBody>
              <a:bodyPr wrap="none">
                <a:spAutoFit/>
              </a:bodyPr>
              <a:lstStyle/>
              <a:p>
                <a:r>
                  <a:rPr lang="en-US" b="1" dirty="0" smtClean="0"/>
                  <a:t>Group convolution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smtClean="0"/>
                  <a:t> Group </a:t>
                </a:r>
                <a:r>
                  <a:rPr lang="en-US" b="1" dirty="0" err="1" smtClean="0"/>
                  <a:t>equivariance</a:t>
                </a:r>
                <a:r>
                  <a:rPr lang="en-US" b="1" dirty="0" smtClean="0"/>
                  <a:t> (2016</a:t>
                </a:r>
                <a:r>
                  <a:rPr lang="en-US" b="1" smtClean="0"/>
                  <a:t>) [4] </a:t>
                </a:r>
                <a:endParaRPr lang="en-US" b="1" dirty="0"/>
              </a:p>
            </p:txBody>
          </p:sp>
        </mc:Choice>
        <mc:Fallback xmlns="">
          <p:sp>
            <p:nvSpPr>
              <p:cNvPr id="25" name="Rectángulo 24"/>
              <p:cNvSpPr>
                <a:spLocks noRot="1" noChangeAspect="1" noMove="1" noResize="1" noEditPoints="1" noAdjustHandles="1" noChangeArrowheads="1" noChangeShapeType="1" noTextEdit="1"/>
              </p:cNvSpPr>
              <p:nvPr/>
            </p:nvSpPr>
            <p:spPr>
              <a:xfrm>
                <a:off x="392648" y="2540852"/>
                <a:ext cx="5211683" cy="369332"/>
              </a:xfrm>
              <a:prstGeom prst="rect">
                <a:avLst/>
              </a:prstGeom>
              <a:blipFill>
                <a:blip r:embed="rId7"/>
                <a:stretch>
                  <a:fillRect l="-698" t="-6154" b="-20000"/>
                </a:stretch>
              </a:blipFill>
              <a:ln w="28575">
                <a:solidFill>
                  <a:srgbClr val="00B050"/>
                </a:solidFill>
              </a:ln>
            </p:spPr>
            <p:txBody>
              <a:bodyPr/>
              <a:lstStyle/>
              <a:p>
                <a:r>
                  <a:rPr lang="ca-ES">
                    <a:noFill/>
                  </a:rPr>
                  <a:t> </a:t>
                </a:r>
              </a:p>
            </p:txBody>
          </p:sp>
        </mc:Fallback>
      </mc:AlternateContent>
      <p:sp>
        <p:nvSpPr>
          <p:cNvPr id="27" name="CuadroTexto 26"/>
          <p:cNvSpPr txBox="1"/>
          <p:nvPr/>
        </p:nvSpPr>
        <p:spPr>
          <a:xfrm>
            <a:off x="7985178" y="3216519"/>
            <a:ext cx="2248949" cy="276999"/>
          </a:xfrm>
          <a:prstGeom prst="rect">
            <a:avLst/>
          </a:prstGeom>
          <a:noFill/>
        </p:spPr>
        <p:txBody>
          <a:bodyPr wrap="none" lIns="0" tIns="0" rIns="0" bIns="0" rtlCol="0">
            <a:spAutoFit/>
          </a:bodyPr>
          <a:lstStyle/>
          <a:p>
            <a:r>
              <a:rPr lang="en-US" dirty="0" smtClean="0"/>
              <a:t>(regular representation)</a:t>
            </a:r>
            <a:endParaRPr lang="en-US" dirty="0"/>
          </a:p>
        </p:txBody>
      </p:sp>
      <p:sp>
        <p:nvSpPr>
          <p:cNvPr id="29" name="Rectángulo 28"/>
          <p:cNvSpPr/>
          <p:nvPr/>
        </p:nvSpPr>
        <p:spPr>
          <a:xfrm>
            <a:off x="392648" y="3869206"/>
            <a:ext cx="2643801" cy="369332"/>
          </a:xfrm>
          <a:prstGeom prst="rect">
            <a:avLst/>
          </a:prstGeom>
          <a:ln w="28575">
            <a:solidFill>
              <a:srgbClr val="00B050"/>
            </a:solidFill>
          </a:ln>
        </p:spPr>
        <p:txBody>
          <a:bodyPr wrap="none">
            <a:spAutoFit/>
          </a:bodyPr>
          <a:lstStyle/>
          <a:p>
            <a:pPr algn="ctr"/>
            <a:r>
              <a:rPr lang="en-US" b="1" dirty="0" smtClean="0"/>
              <a:t>Steerable CNNs (2016</a:t>
            </a:r>
            <a:r>
              <a:rPr lang="en-US" b="1" smtClean="0"/>
              <a:t>) [5]</a:t>
            </a:r>
            <a:endParaRPr lang="en-US" b="1" dirty="0"/>
          </a:p>
        </p:txBody>
      </p:sp>
      <p:pic>
        <p:nvPicPr>
          <p:cNvPr id="30" name="Imagen 29"/>
          <p:cNvPicPr>
            <a:picLocks noChangeAspect="1"/>
          </p:cNvPicPr>
          <p:nvPr/>
        </p:nvPicPr>
        <p:blipFill>
          <a:blip r:embed="rId8"/>
          <a:stretch>
            <a:fillRect/>
          </a:stretch>
        </p:blipFill>
        <p:spPr>
          <a:xfrm>
            <a:off x="3370133" y="4030274"/>
            <a:ext cx="3358810" cy="1863244"/>
          </a:xfrm>
          <a:prstGeom prst="rect">
            <a:avLst/>
          </a:prstGeom>
        </p:spPr>
      </p:pic>
      <p:grpSp>
        <p:nvGrpSpPr>
          <p:cNvPr id="17" name="Grupo 16"/>
          <p:cNvGrpSpPr/>
          <p:nvPr/>
        </p:nvGrpSpPr>
        <p:grpSpPr>
          <a:xfrm>
            <a:off x="252273" y="5932131"/>
            <a:ext cx="12192001" cy="398087"/>
            <a:chOff x="252271" y="5799672"/>
            <a:chExt cx="12192001" cy="398087"/>
          </a:xfrm>
        </p:grpSpPr>
        <p:cxnSp>
          <p:nvCxnSpPr>
            <p:cNvPr id="21" name="Conector recto 20"/>
            <p:cNvCxnSpPr/>
            <p:nvPr/>
          </p:nvCxnSpPr>
          <p:spPr>
            <a:xfrm flipV="1">
              <a:off x="392654" y="5799672"/>
              <a:ext cx="5105395" cy="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252271" y="5859205"/>
              <a:ext cx="12192001" cy="338554"/>
            </a:xfrm>
            <a:prstGeom prst="rect">
              <a:avLst/>
            </a:prstGeom>
            <a:noFill/>
          </p:spPr>
          <p:txBody>
            <a:bodyPr wrap="square" rtlCol="0">
              <a:spAutoFit/>
            </a:bodyPr>
            <a:lstStyle/>
            <a:p>
              <a:r>
                <a:rPr lang="ca-ES" sz="1600" smtClean="0"/>
                <a:t>[4]</a:t>
              </a:r>
              <a:r>
                <a:rPr lang="en-US" sz="1600" smtClean="0"/>
                <a:t> </a:t>
              </a:r>
              <a:r>
                <a:rPr lang="en-US" sz="1600" dirty="0" smtClean="0"/>
                <a:t>T S Cohen and M Welling</a:t>
              </a:r>
              <a:r>
                <a:rPr lang="en-US" sz="1600" i="1" dirty="0" smtClean="0"/>
                <a:t>, Group Convolutional Neural Networks, </a:t>
              </a:r>
              <a:r>
                <a:rPr lang="en-US" sz="1600" dirty="0">
                  <a:solidFill>
                    <a:srgbClr val="0070C0"/>
                  </a:solidFill>
                </a:rPr>
                <a:t>arXiv:1602.07576</a:t>
              </a:r>
            </a:p>
          </p:txBody>
        </p:sp>
      </p:grpSp>
      <p:sp>
        <p:nvSpPr>
          <p:cNvPr id="31" name="CuadroTexto 30"/>
          <p:cNvSpPr txBox="1"/>
          <p:nvPr/>
        </p:nvSpPr>
        <p:spPr>
          <a:xfrm>
            <a:off x="252272" y="6286221"/>
            <a:ext cx="12192001" cy="338554"/>
          </a:xfrm>
          <a:prstGeom prst="rect">
            <a:avLst/>
          </a:prstGeom>
          <a:noFill/>
        </p:spPr>
        <p:txBody>
          <a:bodyPr wrap="square" rtlCol="0">
            <a:spAutoFit/>
          </a:bodyPr>
          <a:lstStyle/>
          <a:p>
            <a:r>
              <a:rPr lang="ca-ES" sz="1600" smtClean="0"/>
              <a:t>[5]</a:t>
            </a:r>
            <a:r>
              <a:rPr lang="en-US" sz="1600" smtClean="0"/>
              <a:t> </a:t>
            </a:r>
            <a:r>
              <a:rPr lang="en-US" sz="1600" dirty="0" smtClean="0"/>
              <a:t>T S Cohen and M Welling</a:t>
            </a:r>
            <a:r>
              <a:rPr lang="en-US" sz="1600" i="1" dirty="0" smtClean="0"/>
              <a:t>, Steerable CNNs, </a:t>
            </a:r>
            <a:r>
              <a:rPr lang="en-US" sz="1600" dirty="0">
                <a:solidFill>
                  <a:srgbClr val="0070C0"/>
                </a:solidFill>
              </a:rPr>
              <a:t>arXiv:1612.08498</a:t>
            </a:r>
          </a:p>
        </p:txBody>
      </p:sp>
      <p:sp>
        <p:nvSpPr>
          <p:cNvPr id="32" name="CuadroTexto 31"/>
          <p:cNvSpPr txBox="1"/>
          <p:nvPr/>
        </p:nvSpPr>
        <p:spPr>
          <a:xfrm>
            <a:off x="6808021" y="4746749"/>
            <a:ext cx="1914242" cy="276999"/>
          </a:xfrm>
          <a:prstGeom prst="rect">
            <a:avLst/>
          </a:prstGeom>
          <a:noFill/>
        </p:spPr>
        <p:txBody>
          <a:bodyPr wrap="none" lIns="0" tIns="0" rIns="0" bIns="0" rtlCol="0">
            <a:spAutoFit/>
          </a:bodyPr>
          <a:lstStyle/>
          <a:p>
            <a:r>
              <a:rPr lang="en-US" dirty="0" smtClean="0"/>
              <a:t>(any representation)</a:t>
            </a:r>
            <a:endParaRPr lang="en-US" dirty="0"/>
          </a:p>
        </p:txBody>
      </p:sp>
      <mc:AlternateContent xmlns:mc="http://schemas.openxmlformats.org/markup-compatibility/2006" xmlns:a14="http://schemas.microsoft.com/office/drawing/2010/main">
        <mc:Choice Requires="a14">
          <p:sp>
            <p:nvSpPr>
              <p:cNvPr id="3" name="CuadroTexto 2"/>
              <p:cNvSpPr txBox="1"/>
              <p:nvPr/>
            </p:nvSpPr>
            <p:spPr>
              <a:xfrm>
                <a:off x="9024257" y="4591898"/>
                <a:ext cx="2145844" cy="5866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 </m:t>
                      </m:r>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𝜋</m:t>
                                  </m:r>
                                </m:e>
                              </m:d>
                            </m:e>
                          </m:func>
                          <m:r>
                            <m:rPr>
                              <m:sty m:val="p"/>
                            </m:rPr>
                            <a:rPr lang="en-GB" b="0" i="0" smtClean="0">
                              <a:latin typeface="Cambria Math" panose="02040503050406030204" pitchFamily="18" charset="0"/>
                            </a:rPr>
                            <m:t>dim</m:t>
                          </m:r>
                          <m:r>
                            <a:rPr lang="en-GB" b="0" i="1" smtClean="0">
                              <a:latin typeface="Cambria Math" panose="02040503050406030204" pitchFamily="18" charset="0"/>
                            </a:rPr>
                            <m:t>⁡(</m:t>
                          </m:r>
                          <m:r>
                            <a:rPr lang="en-GB" b="0" i="1" smtClean="0">
                              <a:latin typeface="Cambria Math" panose="02040503050406030204" pitchFamily="18" charset="0"/>
                            </a:rPr>
                            <m:t>𝜌</m:t>
                          </m:r>
                          <m:r>
                            <a:rPr lang="en-GB" b="0" i="1" smtClean="0">
                              <a:latin typeface="Cambria Math" panose="02040503050406030204" pitchFamily="18" charset="0"/>
                            </a:rPr>
                            <m:t>)</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m:rPr>
                                  <m:sty m:val="p"/>
                                </m:rPr>
                                <a:rPr lang="en-GB" b="0" i="0" smtClean="0">
                                  <a:latin typeface="Cambria Math" panose="02040503050406030204" pitchFamily="18" charset="0"/>
                                </a:rPr>
                                <m:t>Ho</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m</m:t>
                                  </m:r>
                                </m:e>
                                <m:sub>
                                  <m:r>
                                    <m:rPr>
                                      <m:sty m:val="p"/>
                                    </m:rPr>
                                    <a:rPr lang="en-GB" b="0" i="0" smtClean="0">
                                      <a:latin typeface="Cambria Math" panose="02040503050406030204" pitchFamily="18" charset="0"/>
                                    </a:rPr>
                                    <m:t>H</m:t>
                                  </m:r>
                                </m:sub>
                              </m:sSub>
                              <m:r>
                                <a:rPr lang="en-GB" b="0" i="1" smtClean="0">
                                  <a:latin typeface="Cambria Math" panose="02040503050406030204" pitchFamily="18" charset="0"/>
                                </a:rPr>
                                <m:t>(</m:t>
                              </m:r>
                              <m:r>
                                <a:rPr lang="en-GB" b="0" i="1" smtClean="0">
                                  <a:latin typeface="Cambria Math" panose="02040503050406030204" pitchFamily="18" charset="0"/>
                                </a:rPr>
                                <m:t>𝜋</m:t>
                              </m:r>
                              <m:r>
                                <a:rPr lang="en-GB" b="0" i="1" smtClean="0">
                                  <a:latin typeface="Cambria Math" panose="02040503050406030204" pitchFamily="18" charset="0"/>
                                </a:rPr>
                                <m:t>,</m:t>
                              </m:r>
                              <m:r>
                                <a:rPr lang="en-GB" b="0" i="1" smtClean="0">
                                  <a:latin typeface="Cambria Math" panose="02040503050406030204" pitchFamily="18" charset="0"/>
                                </a:rPr>
                                <m:t>𝜌</m:t>
                              </m:r>
                              <m:r>
                                <a:rPr lang="en-GB" b="0" i="1" smtClean="0">
                                  <a:latin typeface="Cambria Math" panose="02040503050406030204" pitchFamily="18" charset="0"/>
                                </a:rPr>
                                <m:t>)</m:t>
                              </m:r>
                            </m:e>
                          </m:func>
                        </m:den>
                      </m:f>
                    </m:oMath>
                  </m:oMathPara>
                </a14:m>
                <a:endParaRPr lang="ca-ES"/>
              </a:p>
            </p:txBody>
          </p:sp>
        </mc:Choice>
        <mc:Fallback xmlns="">
          <p:sp>
            <p:nvSpPr>
              <p:cNvPr id="3" name="CuadroTexto 2"/>
              <p:cNvSpPr txBox="1">
                <a:spLocks noRot="1" noChangeAspect="1" noMove="1" noResize="1" noEditPoints="1" noAdjustHandles="1" noChangeArrowheads="1" noChangeShapeType="1" noTextEdit="1"/>
              </p:cNvSpPr>
              <p:nvPr/>
            </p:nvSpPr>
            <p:spPr>
              <a:xfrm>
                <a:off x="9024257" y="4591898"/>
                <a:ext cx="2145844" cy="586699"/>
              </a:xfrm>
              <a:prstGeom prst="rect">
                <a:avLst/>
              </a:prstGeom>
              <a:blipFill>
                <a:blip r:embed="rId9"/>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8580257" y="5318305"/>
                <a:ext cx="3033843" cy="6044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a:latin typeface="Cambria Math" panose="02040503050406030204" pitchFamily="18" charset="0"/>
                            </a:rPr>
                            <m:t>dim</m:t>
                          </m:r>
                        </m:fName>
                        <m:e>
                          <m:r>
                            <m:rPr>
                              <m:sty m:val="p"/>
                            </m:rPr>
                            <a:rPr lang="en-GB">
                              <a:latin typeface="Cambria Math" panose="02040503050406030204" pitchFamily="18" charset="0"/>
                            </a:rPr>
                            <m:t>Ho</m:t>
                          </m:r>
                          <m:sSub>
                            <m:sSubPr>
                              <m:ctrlPr>
                                <a:rPr lang="en-GB" i="1">
                                  <a:latin typeface="Cambria Math" panose="02040503050406030204" pitchFamily="18" charset="0"/>
                                </a:rPr>
                              </m:ctrlPr>
                            </m:sSubPr>
                            <m:e>
                              <m:r>
                                <m:rPr>
                                  <m:sty m:val="p"/>
                                </m:rPr>
                                <a:rPr lang="en-GB">
                                  <a:latin typeface="Cambria Math" panose="02040503050406030204" pitchFamily="18" charset="0"/>
                                </a:rPr>
                                <m:t>m</m:t>
                              </m:r>
                            </m:e>
                            <m:sub>
                              <m:r>
                                <m:rPr>
                                  <m:sty m:val="p"/>
                                </m:rPr>
                                <a:rPr lang="en-GB">
                                  <a:latin typeface="Cambria Math" panose="02040503050406030204" pitchFamily="18" charset="0"/>
                                </a:rPr>
                                <m:t>H</m:t>
                              </m:r>
                            </m:sub>
                          </m:sSub>
                          <m:r>
                            <a:rPr lang="en-GB" i="1">
                              <a:latin typeface="Cambria Math" panose="02040503050406030204" pitchFamily="18" charset="0"/>
                            </a:rPr>
                            <m:t>(</m:t>
                          </m:r>
                          <m:r>
                            <a:rPr lang="en-GB" i="1">
                              <a:latin typeface="Cambria Math" panose="02040503050406030204" pitchFamily="18" charset="0"/>
                            </a:rPr>
                            <m:t>𝜋</m:t>
                          </m:r>
                          <m:r>
                            <a:rPr lang="en-GB" i="1">
                              <a:latin typeface="Cambria Math" panose="02040503050406030204" pitchFamily="18" charset="0"/>
                            </a:rPr>
                            <m:t>,</m:t>
                          </m:r>
                          <m:r>
                            <a:rPr lang="en-GB" i="1">
                              <a:latin typeface="Cambria Math" panose="02040503050406030204" pitchFamily="18" charset="0"/>
                            </a:rPr>
                            <m:t>𝜌</m:t>
                          </m:r>
                          <m:r>
                            <a:rPr lang="en-GB" i="1">
                              <a:latin typeface="Cambria Math" panose="02040503050406030204" pitchFamily="18" charset="0"/>
                            </a:rPr>
                            <m:t>)</m:t>
                          </m:r>
                        </m:e>
                      </m:func>
                      <m:r>
                        <a:rPr lang="en-GB" b="0" i="1" smtClean="0">
                          <a:latin typeface="Cambria Math" panose="02040503050406030204" pitchFamily="18" charset="0"/>
                        </a:rPr>
                        <m:t>=</m:t>
                      </m:r>
                      <m:nary>
                        <m:naryPr>
                          <m:chr m:val="∑"/>
                          <m:limLoc m:val="subSup"/>
                          <m:supHide m:val="on"/>
                          <m:ctrlPr>
                            <a:rPr lang="en-GB" b="0" i="1" smtClean="0">
                              <a:latin typeface="Cambria Math" panose="02040503050406030204" pitchFamily="18" charset="0"/>
                            </a:rPr>
                          </m:ctrlPr>
                        </m:naryPr>
                        <m:sub>
                          <m:r>
                            <m:rPr>
                              <m:brk m:alnAt="9"/>
                            </m:rPr>
                            <a:rPr lang="en-GB" b="0" i="1" smtClean="0">
                              <a:latin typeface="Cambria Math" panose="02040503050406030204" pitchFamily="18" charset="0"/>
                            </a:rPr>
                            <m:t>𝑖</m:t>
                          </m:r>
                        </m:sub>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𝑖</m:t>
                              </m:r>
                            </m:sub>
                          </m:sSub>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e>
                      </m:nary>
                    </m:oMath>
                  </m:oMathPara>
                </a14:m>
                <a:endParaRPr lang="ca-ES"/>
              </a:p>
            </p:txBody>
          </p:sp>
        </mc:Choice>
        <mc:Fallback xmlns="">
          <p:sp>
            <p:nvSpPr>
              <p:cNvPr id="4" name="Rectángulo 3"/>
              <p:cNvSpPr>
                <a:spLocks noRot="1" noChangeAspect="1" noMove="1" noResize="1" noEditPoints="1" noAdjustHandles="1" noChangeArrowheads="1" noChangeShapeType="1" noTextEdit="1"/>
              </p:cNvSpPr>
              <p:nvPr/>
            </p:nvSpPr>
            <p:spPr>
              <a:xfrm>
                <a:off x="8580257" y="5318305"/>
                <a:ext cx="3033843" cy="604461"/>
              </a:xfrm>
              <a:prstGeom prst="rect">
                <a:avLst/>
              </a:prstGeom>
              <a:blipFill>
                <a:blip r:embed="rId10"/>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8828818" y="4036579"/>
                <a:ext cx="2536720" cy="369332"/>
              </a:xfrm>
              <a:prstGeom prst="rect">
                <a:avLst/>
              </a:prstGeom>
            </p:spPr>
            <p:txBody>
              <a:bodyPr wrap="none">
                <a:spAutoFit/>
              </a:bodyPr>
              <a:lstStyle/>
              <a:p>
                <a14:m>
                  <m:oMath xmlns:m="http://schemas.openxmlformats.org/officeDocument/2006/math">
                    <m:r>
                      <a:rPr lang="en-GB" b="0" i="1" smtClean="0">
                        <a:latin typeface="Cambria Math" panose="02040503050406030204" pitchFamily="18" charset="0"/>
                      </a:rPr>
                      <m:t>𝜌</m:t>
                    </m:r>
                    <m:d>
                      <m:dPr>
                        <m:ctrlPr>
                          <a:rPr lang="en-GB" b="0" i="1" smtClean="0">
                            <a:latin typeface="Cambria Math" panose="02040503050406030204" pitchFamily="18" charset="0"/>
                          </a:rPr>
                        </m:ctrlPr>
                      </m:dPr>
                      <m:e>
                        <m:r>
                          <a:rPr lang="en-GB" b="0" i="1" smtClean="0">
                            <a:latin typeface="Cambria Math" panose="02040503050406030204" pitchFamily="18" charset="0"/>
                          </a:rPr>
                          <m:t>h</m:t>
                        </m:r>
                      </m:e>
                    </m:d>
                    <m:r>
                      <m:rPr>
                        <m:sty m:val="p"/>
                      </m:rPr>
                      <a:rPr lang="en-GB" b="0" i="0" smtClean="0">
                        <a:latin typeface="Cambria Math" panose="02040503050406030204" pitchFamily="18" charset="0"/>
                      </a:rPr>
                      <m:t>Ψ</m:t>
                    </m:r>
                    <m:r>
                      <a:rPr lang="en-GB" b="0" i="0" smtClean="0">
                        <a:latin typeface="Cambria Math" panose="02040503050406030204" pitchFamily="18" charset="0"/>
                      </a:rPr>
                      <m:t>=</m:t>
                    </m:r>
                    <m:r>
                      <m:rPr>
                        <m:sty m:val="p"/>
                      </m:rPr>
                      <a:rPr lang="en-GB" b="0" i="0" smtClean="0">
                        <a:latin typeface="Cambria Math" panose="02040503050406030204" pitchFamily="18" charset="0"/>
                      </a:rPr>
                      <m:t>Ψ</m:t>
                    </m:r>
                    <m:r>
                      <a:rPr lang="en-GB" b="0" i="1" smtClean="0">
                        <a:latin typeface="Cambria Math" panose="02040503050406030204" pitchFamily="18" charset="0"/>
                      </a:rPr>
                      <m:t>𝜋</m:t>
                    </m:r>
                    <m:d>
                      <m:dPr>
                        <m:ctrlPr>
                          <a:rPr lang="en-GB" b="0" i="1" smtClean="0">
                            <a:latin typeface="Cambria Math" panose="02040503050406030204" pitchFamily="18" charset="0"/>
                          </a:rPr>
                        </m:ctrlPr>
                      </m:dPr>
                      <m:e>
                        <m:r>
                          <a:rPr lang="en-GB" b="0" i="1" smtClean="0">
                            <a:latin typeface="Cambria Math" panose="02040503050406030204" pitchFamily="18" charset="0"/>
                          </a:rPr>
                          <m:t>h</m:t>
                        </m:r>
                      </m:e>
                    </m:d>
                    <m:r>
                      <a:rPr lang="en-GB" b="0" i="1" smtClean="0">
                        <a:latin typeface="Cambria Math" panose="02040503050406030204" pitchFamily="18" charset="0"/>
                      </a:rPr>
                      <m:t>, </m:t>
                    </m:r>
                    <m:r>
                      <m:rPr>
                        <m:sty m:val="p"/>
                      </m:rPr>
                      <a:rPr lang="en-GB" b="0" i="0" smtClean="0">
                        <a:latin typeface="Cambria Math" panose="02040503050406030204" pitchFamily="18" charset="0"/>
                      </a:rPr>
                      <m:t>Ψ</m:t>
                    </m:r>
                  </m:oMath>
                </a14:m>
                <a:r>
                  <a:rPr lang="ca-ES" smtClean="0"/>
                  <a:t> filter</a:t>
                </a:r>
                <a:endParaRPr lang="ca-ES"/>
              </a:p>
            </p:txBody>
          </p:sp>
        </mc:Choice>
        <mc:Fallback xmlns="">
          <p:sp>
            <p:nvSpPr>
              <p:cNvPr id="22" name="Rectángulo 21"/>
              <p:cNvSpPr>
                <a:spLocks noRot="1" noChangeAspect="1" noMove="1" noResize="1" noEditPoints="1" noAdjustHandles="1" noChangeArrowheads="1" noChangeShapeType="1" noTextEdit="1"/>
              </p:cNvSpPr>
              <p:nvPr/>
            </p:nvSpPr>
            <p:spPr>
              <a:xfrm>
                <a:off x="8828818" y="4036579"/>
                <a:ext cx="2536720" cy="369332"/>
              </a:xfrm>
              <a:prstGeom prst="rect">
                <a:avLst/>
              </a:prstGeom>
              <a:blipFill>
                <a:blip r:embed="rId11"/>
                <a:stretch>
                  <a:fillRect t="-8197" r="-1923" b="-24590"/>
                </a:stretch>
              </a:blipFill>
            </p:spPr>
            <p:txBody>
              <a:bodyPr/>
              <a:lstStyle/>
              <a:p>
                <a:r>
                  <a:rPr lang="ca-ES">
                    <a:noFill/>
                  </a:rPr>
                  <a:t> </a:t>
                </a:r>
              </a:p>
            </p:txBody>
          </p:sp>
        </mc:Fallback>
      </mc:AlternateContent>
    </p:spTree>
    <p:extLst>
      <p:ext uri="{BB962C8B-B14F-4D97-AF65-F5344CB8AC3E}">
        <p14:creationId xmlns:p14="http://schemas.microsoft.com/office/powerpoint/2010/main" val="205986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animBg="1"/>
      <p:bldP spid="27" grpId="0"/>
      <p:bldP spid="29" grpId="0" animBg="1"/>
      <p:bldP spid="31" grpId="0"/>
      <p:bldP spid="32" grpId="0"/>
      <p:bldP spid="3" grpId="0"/>
      <p:bldP spid="4"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smtClean="0">
                <a:solidFill>
                  <a:schemeClr val="bg1"/>
                </a:solidFill>
              </a:rPr>
              <a:t>G-CNNs are the only way</a:t>
            </a:r>
            <a:endParaRPr lang="es-ES" b="1" dirty="0">
              <a:solidFill>
                <a:schemeClr val="bg1"/>
              </a:solidFill>
            </a:endParaRPr>
          </a:p>
        </p:txBody>
      </p:sp>
      <p:sp>
        <p:nvSpPr>
          <p:cNvPr id="5" name="Marcador de número de diapositiva 4"/>
          <p:cNvSpPr>
            <a:spLocks noGrp="1"/>
          </p:cNvSpPr>
          <p:nvPr>
            <p:ph type="sldNum" sz="quarter" idx="12"/>
          </p:nvPr>
        </p:nvSpPr>
        <p:spPr/>
        <p:txBody>
          <a:bodyPr/>
          <a:lstStyle/>
          <a:p>
            <a:fld id="{F8B279C1-2AF0-4503-9AD6-2CC195D3F87E}" type="slidenum">
              <a:rPr lang="ca-ES" smtClean="0"/>
              <a:t>12</a:t>
            </a:fld>
            <a:endParaRPr lang="ca-ES"/>
          </a:p>
        </p:txBody>
      </p:sp>
      <mc:AlternateContent xmlns:mc="http://schemas.openxmlformats.org/markup-compatibility/2006" xmlns:a14="http://schemas.microsoft.com/office/drawing/2010/main">
        <mc:Choice Requires="a14">
          <p:sp>
            <p:nvSpPr>
              <p:cNvPr id="20" name="Rectángulo 19"/>
              <p:cNvSpPr/>
              <p:nvPr/>
            </p:nvSpPr>
            <p:spPr>
              <a:xfrm>
                <a:off x="552093" y="1309157"/>
                <a:ext cx="5205079" cy="369332"/>
              </a:xfrm>
              <a:prstGeom prst="rect">
                <a:avLst/>
              </a:prstGeom>
              <a:ln w="28575">
                <a:solidFill>
                  <a:srgbClr val="00B050"/>
                </a:solidFill>
              </a:ln>
            </p:spPr>
            <p:txBody>
              <a:bodyPr wrap="none">
                <a:spAutoFit/>
              </a:bodyPr>
              <a:lstStyle/>
              <a:p>
                <a:r>
                  <a:rPr lang="en-US" b="1" dirty="0" smtClean="0"/>
                  <a:t>Group </a:t>
                </a:r>
                <a:r>
                  <a:rPr lang="en-US" b="1" dirty="0" err="1" smtClean="0"/>
                  <a:t>equivariance</a:t>
                </a:r>
                <a:r>
                  <a:rPr lang="en-US" b="1" dirty="0" smtClean="0"/>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smtClean="0"/>
                  <a:t> Group convolution (2018</a:t>
                </a:r>
                <a:r>
                  <a:rPr lang="en-US" b="1" smtClean="0"/>
                  <a:t>) [6] </a:t>
                </a:r>
                <a:endParaRPr lang="en-US" b="1" dirty="0"/>
              </a:p>
            </p:txBody>
          </p:sp>
        </mc:Choice>
        <mc:Fallback xmlns="">
          <p:sp>
            <p:nvSpPr>
              <p:cNvPr id="20" name="Rectángulo 19"/>
              <p:cNvSpPr>
                <a:spLocks noRot="1" noChangeAspect="1" noMove="1" noResize="1" noEditPoints="1" noAdjustHandles="1" noChangeArrowheads="1" noChangeShapeType="1" noTextEdit="1"/>
              </p:cNvSpPr>
              <p:nvPr/>
            </p:nvSpPr>
            <p:spPr>
              <a:xfrm>
                <a:off x="552093" y="1309157"/>
                <a:ext cx="5205079" cy="369332"/>
              </a:xfrm>
              <a:prstGeom prst="rect">
                <a:avLst/>
              </a:prstGeom>
              <a:blipFill>
                <a:blip r:embed="rId3"/>
                <a:stretch>
                  <a:fillRect l="-816" t="-6154" b="-20000"/>
                </a:stretch>
              </a:blipFill>
              <a:ln w="28575">
                <a:solidFill>
                  <a:srgbClr val="00B050"/>
                </a:solidFill>
              </a:ln>
            </p:spPr>
            <p:txBody>
              <a:bodyPr/>
              <a:lstStyle/>
              <a:p>
                <a:r>
                  <a:rPr lang="ca-ES">
                    <a:noFill/>
                  </a:rPr>
                  <a:t> </a:t>
                </a:r>
              </a:p>
            </p:txBody>
          </p:sp>
        </mc:Fallback>
      </mc:AlternateContent>
      <p:grpSp>
        <p:nvGrpSpPr>
          <p:cNvPr id="3" name="Grupo 2"/>
          <p:cNvGrpSpPr/>
          <p:nvPr/>
        </p:nvGrpSpPr>
        <p:grpSpPr>
          <a:xfrm>
            <a:off x="252272" y="6019662"/>
            <a:ext cx="12192001" cy="673375"/>
            <a:chOff x="252272" y="6034767"/>
            <a:chExt cx="12192001" cy="673375"/>
          </a:xfrm>
        </p:grpSpPr>
        <p:sp>
          <p:nvSpPr>
            <p:cNvPr id="22" name="CuadroTexto 21"/>
            <p:cNvSpPr txBox="1"/>
            <p:nvPr/>
          </p:nvSpPr>
          <p:spPr>
            <a:xfrm>
              <a:off x="252272" y="6123367"/>
              <a:ext cx="12192001" cy="584775"/>
            </a:xfrm>
            <a:prstGeom prst="rect">
              <a:avLst/>
            </a:prstGeom>
            <a:noFill/>
          </p:spPr>
          <p:txBody>
            <a:bodyPr wrap="square" rtlCol="0">
              <a:spAutoFit/>
            </a:bodyPr>
            <a:lstStyle/>
            <a:p>
              <a:r>
                <a:rPr lang="ca-ES" sz="1600" smtClean="0"/>
                <a:t>[6]</a:t>
              </a:r>
              <a:r>
                <a:rPr lang="en-US" sz="1600" smtClean="0"/>
                <a:t> </a:t>
              </a:r>
              <a:r>
                <a:rPr lang="en-US" sz="1600" dirty="0" smtClean="0"/>
                <a:t>R </a:t>
              </a:r>
              <a:r>
                <a:rPr lang="en-US" sz="1600" dirty="0" err="1" smtClean="0"/>
                <a:t>Kondor</a:t>
              </a:r>
              <a:r>
                <a:rPr lang="en-US" sz="1600" dirty="0" smtClean="0"/>
                <a:t> and S Trivedi</a:t>
              </a:r>
              <a:r>
                <a:rPr lang="en-US" sz="1600" i="1" dirty="0" smtClean="0"/>
                <a:t>, On the Generalization of </a:t>
              </a:r>
              <a:r>
                <a:rPr lang="en-US" sz="1600" i="1" dirty="0" err="1" smtClean="0"/>
                <a:t>Equivariance</a:t>
              </a:r>
              <a:r>
                <a:rPr lang="en-US" sz="1600" i="1" dirty="0" smtClean="0"/>
                <a:t> and Convolution in Neural Networks to the Action of Compact Groups, </a:t>
              </a:r>
              <a:r>
                <a:rPr lang="en-US" sz="1600" dirty="0" smtClean="0">
                  <a:solidFill>
                    <a:srgbClr val="0070C0"/>
                  </a:solidFill>
                </a:rPr>
                <a:t>arXiv:1802.03690</a:t>
              </a:r>
            </a:p>
          </p:txBody>
        </p:sp>
        <p:cxnSp>
          <p:nvCxnSpPr>
            <p:cNvPr id="23" name="Conector recto 22"/>
            <p:cNvCxnSpPr/>
            <p:nvPr/>
          </p:nvCxnSpPr>
          <p:spPr>
            <a:xfrm flipV="1">
              <a:off x="364664" y="6034767"/>
              <a:ext cx="5105395" cy="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CuadroTexto 25"/>
          <p:cNvSpPr txBox="1"/>
          <p:nvPr/>
        </p:nvSpPr>
        <p:spPr>
          <a:xfrm>
            <a:off x="6667782" y="2000458"/>
            <a:ext cx="5292186" cy="646331"/>
          </a:xfrm>
          <a:prstGeom prst="rect">
            <a:avLst/>
          </a:prstGeom>
          <a:noFill/>
          <a:ln w="28575">
            <a:solidFill>
              <a:schemeClr val="tx1"/>
            </a:solidFill>
          </a:ln>
        </p:spPr>
        <p:txBody>
          <a:bodyPr wrap="square" rtlCol="0">
            <a:spAutoFit/>
          </a:bodyPr>
          <a:lstStyle/>
          <a:p>
            <a:r>
              <a:rPr lang="en-GB" b="1" dirty="0" smtClean="0"/>
              <a:t>Question (I): can we re-think all our previous to </a:t>
            </a:r>
            <a:r>
              <a:rPr lang="en-GB" b="1" smtClean="0"/>
              <a:t>write </a:t>
            </a:r>
          </a:p>
          <a:p>
            <a:r>
              <a:rPr lang="en-GB" b="1" smtClean="0"/>
              <a:t>our </a:t>
            </a:r>
            <a:r>
              <a:rPr lang="en-GB" b="1" dirty="0" smtClean="0"/>
              <a:t>NQSs?</a:t>
            </a:r>
          </a:p>
        </p:txBody>
      </p:sp>
      <p:sp>
        <p:nvSpPr>
          <p:cNvPr id="28" name="CuadroTexto 27"/>
          <p:cNvSpPr txBox="1"/>
          <p:nvPr/>
        </p:nvSpPr>
        <p:spPr>
          <a:xfrm>
            <a:off x="6667782" y="4364703"/>
            <a:ext cx="4803678" cy="646331"/>
          </a:xfrm>
          <a:prstGeom prst="rect">
            <a:avLst/>
          </a:prstGeom>
          <a:noFill/>
          <a:ln w="28575">
            <a:solidFill>
              <a:schemeClr val="tx1"/>
            </a:solidFill>
          </a:ln>
        </p:spPr>
        <p:txBody>
          <a:bodyPr wrap="square" rtlCol="0">
            <a:spAutoFit/>
          </a:bodyPr>
          <a:lstStyle/>
          <a:p>
            <a:r>
              <a:rPr lang="en-GB" b="1" dirty="0" smtClean="0"/>
              <a:t>Question (II): is there an advantage to </a:t>
            </a:r>
            <a:r>
              <a:rPr lang="en-GB" b="1" smtClean="0"/>
              <a:t>designing </a:t>
            </a:r>
          </a:p>
          <a:p>
            <a:r>
              <a:rPr lang="en-GB" b="1" smtClean="0"/>
              <a:t>our </a:t>
            </a:r>
            <a:r>
              <a:rPr lang="en-GB" b="1" dirty="0" smtClean="0"/>
              <a:t>NQS within this framework?</a:t>
            </a:r>
          </a:p>
        </p:txBody>
      </p:sp>
      <p:pic>
        <p:nvPicPr>
          <p:cNvPr id="4" name="Imagen 3"/>
          <p:cNvPicPr>
            <a:picLocks noChangeAspect="1"/>
          </p:cNvPicPr>
          <p:nvPr/>
        </p:nvPicPr>
        <p:blipFill>
          <a:blip r:embed="rId4"/>
          <a:stretch>
            <a:fillRect/>
          </a:stretch>
        </p:blipFill>
        <p:spPr>
          <a:xfrm>
            <a:off x="252272" y="1826457"/>
            <a:ext cx="6181553" cy="3900946"/>
          </a:xfrm>
          <a:prstGeom prst="rect">
            <a:avLst/>
          </a:prstGeom>
        </p:spPr>
      </p:pic>
      <p:sp>
        <p:nvSpPr>
          <p:cNvPr id="2" name="CuadroTexto 1"/>
          <p:cNvSpPr txBox="1"/>
          <p:nvPr/>
        </p:nvSpPr>
        <p:spPr>
          <a:xfrm>
            <a:off x="6667782" y="2842982"/>
            <a:ext cx="4984313" cy="369332"/>
          </a:xfrm>
          <a:prstGeom prst="rect">
            <a:avLst/>
          </a:prstGeom>
          <a:noFill/>
        </p:spPr>
        <p:txBody>
          <a:bodyPr wrap="none" rtlCol="0">
            <a:spAutoFit/>
          </a:bodyPr>
          <a:lstStyle/>
          <a:p>
            <a:r>
              <a:rPr lang="en-GB" smtClean="0"/>
              <a:t>(MPNNs are proved to be a special case of G-CNNs)</a:t>
            </a:r>
            <a:endParaRPr lang="ca-ES"/>
          </a:p>
        </p:txBody>
      </p:sp>
      <p:cxnSp>
        <p:nvCxnSpPr>
          <p:cNvPr id="8" name="Conector recto de flecha 7"/>
          <p:cNvCxnSpPr>
            <a:stCxn id="4" idx="3"/>
            <a:endCxn id="2" idx="1"/>
          </p:cNvCxnSpPr>
          <p:nvPr/>
        </p:nvCxnSpPr>
        <p:spPr>
          <a:xfrm flipV="1">
            <a:off x="6433825" y="3027648"/>
            <a:ext cx="233957" cy="74928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88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smtClean="0">
                <a:solidFill>
                  <a:schemeClr val="bg1"/>
                </a:solidFill>
              </a:rPr>
              <a:t>Toy example (I)</a:t>
            </a:r>
            <a:endParaRPr lang="es-ES" b="1" dirty="0">
              <a:solidFill>
                <a:schemeClr val="bg1"/>
              </a:solidFill>
            </a:endParaRPr>
          </a:p>
        </p:txBody>
      </p:sp>
      <mc:AlternateContent xmlns:mc="http://schemas.openxmlformats.org/markup-compatibility/2006" xmlns:a14="http://schemas.microsoft.com/office/drawing/2010/main">
        <mc:Choice Requires="a14">
          <p:sp>
            <p:nvSpPr>
              <p:cNvPr id="8" name="CuadroTexto 7"/>
              <p:cNvSpPr txBox="1"/>
              <p:nvPr/>
            </p:nvSpPr>
            <p:spPr>
              <a:xfrm>
                <a:off x="544834" y="1190133"/>
                <a:ext cx="3098252" cy="400110"/>
              </a:xfrm>
              <a:prstGeom prst="rect">
                <a:avLst/>
              </a:prstGeom>
              <a:noFill/>
              <a:ln w="19050">
                <a:solidFill>
                  <a:srgbClr val="FF0000"/>
                </a:solidFill>
              </a:ln>
            </p:spPr>
            <p:txBody>
              <a:bodyPr wrap="square" rtlCol="0">
                <a:spAutoFit/>
              </a:bodyPr>
              <a:lstStyle/>
              <a:p>
                <a:pPr algn="ctr"/>
                <a14:m>
                  <m:oMath xmlns:m="http://schemas.openxmlformats.org/officeDocument/2006/math">
                    <m:r>
                      <a:rPr lang="en-GB" sz="2000" b="1" i="1" smtClean="0">
                        <a:latin typeface="Cambria Math" panose="02040503050406030204" pitchFamily="18" charset="0"/>
                        <a:ea typeface="Cambria Math" panose="02040503050406030204" pitchFamily="18" charset="0"/>
                      </a:rPr>
                      <m:t>ℤ</m:t>
                    </m:r>
                    <m:r>
                      <a:rPr lang="en-GB" sz="2000" b="1" i="1" smtClean="0">
                        <a:latin typeface="Cambria Math" panose="02040503050406030204" pitchFamily="18" charset="0"/>
                      </a:rPr>
                      <m:t>/</m:t>
                    </m:r>
                    <m:r>
                      <a:rPr lang="en-GB" sz="2000" b="1" i="1" smtClean="0">
                        <a:latin typeface="Cambria Math" panose="02040503050406030204" pitchFamily="18" charset="0"/>
                      </a:rPr>
                      <m:t>𝟐</m:t>
                    </m:r>
                    <m:r>
                      <a:rPr lang="en-GB" sz="2000" b="1" i="1">
                        <a:latin typeface="Cambria Math" panose="02040503050406030204" pitchFamily="18" charset="0"/>
                        <a:ea typeface="Cambria Math" panose="02040503050406030204" pitchFamily="18" charset="0"/>
                      </a:rPr>
                      <m:t>ℤ</m:t>
                    </m:r>
                  </m:oMath>
                </a14:m>
                <a:r>
                  <a:rPr lang="en-GB" sz="2000" b="1" smtClean="0"/>
                  <a:t>,</a:t>
                </a:r>
                <a14:m>
                  <m:oMath xmlns:m="http://schemas.openxmlformats.org/officeDocument/2006/math">
                    <m:r>
                      <a:rPr lang="en-GB" sz="2000" b="1" i="0" smtClean="0">
                        <a:latin typeface="Cambria Math" panose="02040503050406030204" pitchFamily="18" charset="0"/>
                      </a:rPr>
                      <m:t> </m:t>
                    </m:r>
                    <m:r>
                      <a:rPr lang="en-GB" sz="2000" b="1" i="1" smtClean="0">
                        <a:latin typeface="Cambria Math" panose="02040503050406030204" pitchFamily="18" charset="0"/>
                      </a:rPr>
                      <m:t> </m:t>
                    </m:r>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𝑪</m:t>
                        </m:r>
                      </m:e>
                      <m:sub>
                        <m:r>
                          <a:rPr lang="en-GB" sz="2000" b="1" i="1" smtClean="0">
                            <a:latin typeface="Cambria Math" panose="02040503050406030204" pitchFamily="18" charset="0"/>
                          </a:rPr>
                          <m:t>𝟐</m:t>
                        </m:r>
                      </m:sub>
                    </m:sSub>
                    <m:r>
                      <a:rPr lang="en-GB" sz="2000" b="1" i="1" smtClean="0">
                        <a:latin typeface="Cambria Math" panose="02040503050406030204" pitchFamily="18" charset="0"/>
                      </a:rPr>
                      <m:t>={</m:t>
                    </m:r>
                    <m:r>
                      <a:rPr lang="en-GB" sz="2000" b="1" i="1" smtClean="0">
                        <a:latin typeface="Cambria Math" panose="02040503050406030204" pitchFamily="18" charset="0"/>
                      </a:rPr>
                      <m:t>𝒆</m:t>
                    </m:r>
                    <m:r>
                      <a:rPr lang="en-GB" sz="2000" b="1" i="1" smtClean="0">
                        <a:latin typeface="Cambria Math" panose="02040503050406030204" pitchFamily="18" charset="0"/>
                      </a:rPr>
                      <m:t>, </m:t>
                    </m:r>
                    <m:r>
                      <a:rPr lang="en-GB" sz="2000" b="1" i="1" smtClean="0">
                        <a:latin typeface="Cambria Math" panose="02040503050406030204" pitchFamily="18" charset="0"/>
                      </a:rPr>
                      <m:t>𝒂</m:t>
                    </m:r>
                    <m:r>
                      <a:rPr lang="en-GB" sz="2000" b="1" i="1" smtClean="0">
                        <a:latin typeface="Cambria Math" panose="02040503050406030204" pitchFamily="18" charset="0"/>
                      </a:rPr>
                      <m:t>}</m:t>
                    </m:r>
                  </m:oMath>
                </a14:m>
                <a:r>
                  <a:rPr lang="en-GB" sz="2000" b="1" smtClean="0"/>
                  <a:t> (parity)</a:t>
                </a:r>
                <a:endParaRPr lang="ca-ES" sz="2000" b="1"/>
              </a:p>
            </p:txBody>
          </p:sp>
        </mc:Choice>
        <mc:Fallback xmlns="">
          <p:sp>
            <p:nvSpPr>
              <p:cNvPr id="8" name="CuadroTexto 7"/>
              <p:cNvSpPr txBox="1">
                <a:spLocks noRot="1" noChangeAspect="1" noMove="1" noResize="1" noEditPoints="1" noAdjustHandles="1" noChangeArrowheads="1" noChangeShapeType="1" noTextEdit="1"/>
              </p:cNvSpPr>
              <p:nvPr/>
            </p:nvSpPr>
            <p:spPr>
              <a:xfrm>
                <a:off x="544834" y="1190133"/>
                <a:ext cx="3098252" cy="400110"/>
              </a:xfrm>
              <a:prstGeom prst="rect">
                <a:avLst/>
              </a:prstGeom>
              <a:blipFill>
                <a:blip r:embed="rId3"/>
                <a:stretch>
                  <a:fillRect t="-5797" b="-21739"/>
                </a:stretch>
              </a:blipFill>
              <a:ln w="19050">
                <a:solidFill>
                  <a:srgbClr val="FF0000"/>
                </a:solidFill>
              </a:ln>
            </p:spPr>
            <p:txBody>
              <a:bodyPr/>
              <a:lstStyle/>
              <a:p>
                <a:r>
                  <a:rPr lang="ca-ES">
                    <a:noFill/>
                  </a:rPr>
                  <a:t> </a:t>
                </a:r>
              </a:p>
            </p:txBody>
          </p:sp>
        </mc:Fallback>
      </mc:AlternateContent>
      <p:sp>
        <p:nvSpPr>
          <p:cNvPr id="3" name="Marcador de número de diapositiva 2"/>
          <p:cNvSpPr>
            <a:spLocks noGrp="1"/>
          </p:cNvSpPr>
          <p:nvPr>
            <p:ph type="sldNum" sz="quarter" idx="12"/>
          </p:nvPr>
        </p:nvSpPr>
        <p:spPr/>
        <p:txBody>
          <a:bodyPr/>
          <a:lstStyle/>
          <a:p>
            <a:fld id="{F8B279C1-2AF0-4503-9AD6-2CC195D3F87E}" type="slidenum">
              <a:rPr lang="ca-ES" smtClean="0"/>
              <a:t>13</a:t>
            </a:fld>
            <a:endParaRPr lang="ca-ES"/>
          </a:p>
        </p:txBody>
      </p:sp>
      <mc:AlternateContent xmlns:mc="http://schemas.openxmlformats.org/markup-compatibility/2006" xmlns:a14="http://schemas.microsoft.com/office/drawing/2010/main">
        <mc:Choice Requires="a14">
          <p:sp>
            <p:nvSpPr>
              <p:cNvPr id="11" name="CuadroTexto 10"/>
              <p:cNvSpPr txBox="1"/>
              <p:nvPr/>
            </p:nvSpPr>
            <p:spPr>
              <a:xfrm>
                <a:off x="4280446" y="1241333"/>
                <a:ext cx="3178755" cy="297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m:rPr>
                              <m:sty m:val="p"/>
                            </m:rPr>
                            <a:rPr lang="en-GB" b="0" i="0" smtClean="0">
                              <a:latin typeface="Cambria Math" panose="02040503050406030204" pitchFamily="18" charset="0"/>
                            </a:rPr>
                            <m:t>NQS</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m:rPr>
                              <m:sty m:val="p"/>
                            </m:rPr>
                            <a:rPr lang="en-GB" b="0" i="0" smtClean="0">
                              <a:latin typeface="Cambria Math" panose="02040503050406030204" pitchFamily="18" charset="0"/>
                            </a:rPr>
                            <m:t>NN</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m:rPr>
                              <m:sty m:val="p"/>
                            </m:rPr>
                            <a:rPr lang="en-GB" b="0" i="0" smtClean="0">
                              <a:latin typeface="Cambria Math" panose="02040503050406030204" pitchFamily="18" charset="0"/>
                            </a:rPr>
                            <m:t>NN</m:t>
                          </m:r>
                        </m:sub>
                      </m:sSub>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ca-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280446" y="1241333"/>
                <a:ext cx="3178755" cy="297710"/>
              </a:xfrm>
              <a:prstGeom prst="rect">
                <a:avLst/>
              </a:prstGeom>
              <a:blipFill>
                <a:blip r:embed="rId4"/>
                <a:stretch>
                  <a:fillRect l="-2107" t="-2083" r="-2107" b="-29167"/>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449942" y="1812874"/>
                <a:ext cx="11059886" cy="369332"/>
              </a:xfrm>
              <a:prstGeom prst="rect">
                <a:avLst/>
              </a:prstGeom>
              <a:noFill/>
            </p:spPr>
            <p:txBody>
              <a:bodyPr wrap="square" rtlCol="0">
                <a:spAutoFit/>
              </a:bodyPr>
              <a:lstStyle/>
              <a:p>
                <a:r>
                  <a:rPr lang="en-GB" smtClean="0"/>
                  <a:t>What are the irreps of </a:t>
                </a:r>
                <a14:m>
                  <m:oMath xmlns:m="http://schemas.openxmlformats.org/officeDocument/2006/math">
                    <m:r>
                      <a:rPr lang="en-GB" b="1" i="1">
                        <a:latin typeface="Cambria Math" panose="02040503050406030204" pitchFamily="18" charset="0"/>
                        <a:ea typeface="Cambria Math" panose="02040503050406030204" pitchFamily="18" charset="0"/>
                      </a:rPr>
                      <m:t>ℤ</m:t>
                    </m:r>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ea typeface="Cambria Math" panose="02040503050406030204" pitchFamily="18" charset="0"/>
                      </a:rPr>
                      <m:t>ℤ</m:t>
                    </m:r>
                  </m:oMath>
                </a14:m>
                <a:r>
                  <a:rPr lang="en-GB" smtClean="0"/>
                  <a:t>?  In position space, the trivial and defining/sign representations are:</a:t>
                </a:r>
                <a:endParaRPr lang="ca-ES"/>
              </a:p>
            </p:txBody>
          </p:sp>
        </mc:Choice>
        <mc:Fallback xmlns="">
          <p:sp>
            <p:nvSpPr>
              <p:cNvPr id="2" name="CuadroTexto 1"/>
              <p:cNvSpPr txBox="1">
                <a:spLocks noRot="1" noChangeAspect="1" noMove="1" noResize="1" noEditPoints="1" noAdjustHandles="1" noChangeArrowheads="1" noChangeShapeType="1" noTextEdit="1"/>
              </p:cNvSpPr>
              <p:nvPr/>
            </p:nvSpPr>
            <p:spPr>
              <a:xfrm>
                <a:off x="449942" y="1812874"/>
                <a:ext cx="11059886" cy="369332"/>
              </a:xfrm>
              <a:prstGeom prst="rect">
                <a:avLst/>
              </a:prstGeom>
              <a:blipFill>
                <a:blip r:embed="rId5"/>
                <a:stretch>
                  <a:fillRect l="-496" t="-8197" b="-24590"/>
                </a:stretch>
              </a:blipFill>
            </p:spPr>
            <p:txBody>
              <a:bodyPr/>
              <a:lstStyle/>
              <a:p>
                <a:r>
                  <a:rPr lang="ca-ES">
                    <a:noFill/>
                  </a:rPr>
                  <a:t> </a:t>
                </a:r>
              </a:p>
            </p:txBody>
          </p:sp>
        </mc:Fallback>
      </mc:AlternateContent>
      <p:grpSp>
        <p:nvGrpSpPr>
          <p:cNvPr id="5" name="Grupo 4"/>
          <p:cNvGrpSpPr/>
          <p:nvPr/>
        </p:nvGrpSpPr>
        <p:grpSpPr>
          <a:xfrm>
            <a:off x="449942" y="2344283"/>
            <a:ext cx="5419882" cy="798666"/>
            <a:chOff x="449942" y="2344283"/>
            <a:chExt cx="5419882" cy="798666"/>
          </a:xfrm>
        </p:grpSpPr>
        <mc:AlternateContent xmlns:mc="http://schemas.openxmlformats.org/markup-compatibility/2006" xmlns:a14="http://schemas.microsoft.com/office/drawing/2010/main">
          <mc:Choice Requires="a14">
            <p:sp>
              <p:nvSpPr>
                <p:cNvPr id="12" name="CuadroTexto 11"/>
                <p:cNvSpPr txBox="1"/>
                <p:nvPr/>
              </p:nvSpPr>
              <p:spPr>
                <a:xfrm>
                  <a:off x="552093" y="2344283"/>
                  <a:ext cx="5305298" cy="276999"/>
                </a:xfrm>
                <a:prstGeom prst="rect">
                  <a:avLst/>
                </a:prstGeom>
                <a:noFill/>
              </p:spPr>
              <p:txBody>
                <a:bodyPr wrap="none" lIns="0" tIns="0" rIns="0" bIns="0"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𝐷</m:t>
                          </m:r>
                        </m:e>
                        <m:sup>
                          <m:r>
                            <a:rPr lang="en-GB" b="0" i="1" smtClean="0">
                              <a:latin typeface="Cambria Math" panose="02040503050406030204" pitchFamily="18" charset="0"/>
                            </a:rPr>
                            <m:t>𝑡</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𝑒</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     </m:t>
                          </m:r>
                          <m:r>
                            <a:rPr lang="en-GB" b="0" i="1" smtClean="0">
                              <a:latin typeface="Cambria Math" panose="02040503050406030204" pitchFamily="18" charset="0"/>
                            </a:rPr>
                            <m:t>𝐷</m:t>
                          </m:r>
                        </m:e>
                        <m:sup>
                          <m:r>
                            <a:rPr lang="en-GB" b="0" i="1" smtClean="0">
                              <a:latin typeface="Cambria Math" panose="02040503050406030204" pitchFamily="18" charset="0"/>
                            </a:rPr>
                            <m:t>𝑡</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oMath>
                  </a14:m>
                  <a:r>
                    <a:rPr lang="en-GB" b="0" smtClean="0"/>
                    <a:t>           Trivial representation</a:t>
                  </a:r>
                </a:p>
              </p:txBody>
            </p:sp>
          </mc:Choice>
          <mc:Fallback xmlns="">
            <p:sp>
              <p:nvSpPr>
                <p:cNvPr id="12" name="CuadroTexto 11"/>
                <p:cNvSpPr txBox="1">
                  <a:spLocks noRot="1" noChangeAspect="1" noMove="1" noResize="1" noEditPoints="1" noAdjustHandles="1" noChangeArrowheads="1" noChangeShapeType="1" noTextEdit="1"/>
                </p:cNvSpPr>
                <p:nvPr/>
              </p:nvSpPr>
              <p:spPr>
                <a:xfrm>
                  <a:off x="552093" y="2344283"/>
                  <a:ext cx="5305298" cy="276999"/>
                </a:xfrm>
                <a:prstGeom prst="rect">
                  <a:avLst/>
                </a:prstGeom>
                <a:blipFill>
                  <a:blip r:embed="rId6"/>
                  <a:stretch>
                    <a:fillRect l="-1609" t="-28889" r="-2069" b="-51111"/>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449942" y="2773617"/>
                  <a:ext cx="5419882" cy="369332"/>
                </a:xfrm>
                <a:prstGeom prst="rect">
                  <a:avLst/>
                </a:prstGeom>
              </p:spPr>
              <p:txBody>
                <a:bodyPr wrap="none">
                  <a:spAutoFit/>
                </a:bodyPr>
                <a:lstStyle/>
                <a:p>
                  <a14:m>
                    <m:oMath xmlns:m="http://schemas.openxmlformats.org/officeDocument/2006/math">
                      <m:sSup>
                        <m:sSupPr>
                          <m:ctrlPr>
                            <a:rPr lang="en-GB" i="1" smtClean="0">
                              <a:latin typeface="Cambria Math" panose="02040503050406030204" pitchFamily="18" charset="0"/>
                            </a:rPr>
                          </m:ctrlPr>
                        </m:sSupPr>
                        <m:e>
                          <m:r>
                            <a:rPr lang="en-GB" i="1">
                              <a:latin typeface="Cambria Math" panose="02040503050406030204" pitchFamily="18" charset="0"/>
                            </a:rPr>
                            <m:t>𝐷</m:t>
                          </m:r>
                        </m:e>
                        <m:sup>
                          <m:r>
                            <a:rPr lang="en-GB" i="1">
                              <a:latin typeface="Cambria Math" panose="02040503050406030204" pitchFamily="18" charset="0"/>
                            </a:rPr>
                            <m:t>𝑠</m:t>
                          </m:r>
                        </m:sup>
                      </m:sSup>
                      <m:d>
                        <m:dPr>
                          <m:ctrlPr>
                            <a:rPr lang="en-GB" i="1">
                              <a:latin typeface="Cambria Math" panose="02040503050406030204" pitchFamily="18" charset="0"/>
                            </a:rPr>
                          </m:ctrlPr>
                        </m:dPr>
                        <m:e>
                          <m:r>
                            <a:rPr lang="en-GB" i="1">
                              <a:latin typeface="Cambria Math" panose="02040503050406030204" pitchFamily="18" charset="0"/>
                            </a:rPr>
                            <m:t>𝑒</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1</m:t>
                          </m:r>
                        </m:e>
                      </m:d>
                      <m:r>
                        <a:rPr lang="en-GB" i="1">
                          <a:latin typeface="Cambria Math" panose="02040503050406030204" pitchFamily="18" charset="0"/>
                        </a:rPr>
                        <m:t>, </m:t>
                      </m:r>
                      <m:sSup>
                        <m:sSupPr>
                          <m:ctrlPr>
                            <a:rPr lang="en-GB" i="1">
                              <a:latin typeface="Cambria Math" panose="02040503050406030204" pitchFamily="18" charset="0"/>
                            </a:rPr>
                          </m:ctrlPr>
                        </m:sSupPr>
                        <m:e>
                          <m:r>
                            <a:rPr lang="en-GB" b="0" i="1" smtClean="0">
                              <a:latin typeface="Cambria Math" panose="02040503050406030204" pitchFamily="18" charset="0"/>
                            </a:rPr>
                            <m:t>     </m:t>
                          </m:r>
                          <m:r>
                            <a:rPr lang="en-GB" i="1">
                              <a:latin typeface="Cambria Math" panose="02040503050406030204" pitchFamily="18" charset="0"/>
                            </a:rPr>
                            <m:t>𝐷</m:t>
                          </m:r>
                        </m:e>
                        <m:sup>
                          <m:r>
                            <a:rPr lang="en-GB" i="1">
                              <a:latin typeface="Cambria Math" panose="02040503050406030204" pitchFamily="18" charset="0"/>
                            </a:rPr>
                            <m:t>𝑠</m:t>
                          </m:r>
                        </m:sup>
                      </m:sSup>
                      <m:d>
                        <m:dPr>
                          <m:ctrlPr>
                            <a:rPr lang="en-GB" i="1">
                              <a:latin typeface="Cambria Math" panose="02040503050406030204" pitchFamily="18" charset="0"/>
                            </a:rPr>
                          </m:ctrlPr>
                        </m:dPr>
                        <m:e>
                          <m:r>
                            <a:rPr lang="en-GB" i="1">
                              <a:latin typeface="Cambria Math" panose="02040503050406030204" pitchFamily="18" charset="0"/>
                            </a:rPr>
                            <m:t>𝑎</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−1</m:t>
                          </m:r>
                        </m:e>
                      </m:d>
                    </m:oMath>
                  </a14:m>
                  <a:r>
                    <a:rPr lang="ca-ES" smtClean="0"/>
                    <a:t>        Sign representation</a:t>
                  </a:r>
                  <a:endParaRPr lang="ca-ES"/>
                </a:p>
              </p:txBody>
            </p:sp>
          </mc:Choice>
          <mc:Fallback xmlns="">
            <p:sp>
              <p:nvSpPr>
                <p:cNvPr id="4" name="Rectángulo 3"/>
                <p:cNvSpPr>
                  <a:spLocks noRot="1" noChangeAspect="1" noMove="1" noResize="1" noEditPoints="1" noAdjustHandles="1" noChangeArrowheads="1" noChangeShapeType="1" noTextEdit="1"/>
                </p:cNvSpPr>
                <p:nvPr/>
              </p:nvSpPr>
              <p:spPr>
                <a:xfrm>
                  <a:off x="449942" y="2773617"/>
                  <a:ext cx="5419882" cy="369332"/>
                </a:xfrm>
                <a:prstGeom prst="rect">
                  <a:avLst/>
                </a:prstGeom>
                <a:blipFill>
                  <a:blip r:embed="rId7"/>
                  <a:stretch>
                    <a:fillRect t="-9836" b="-24590"/>
                  </a:stretch>
                </a:blipFill>
              </p:spPr>
              <p:txBody>
                <a:bodyPr/>
                <a:lstStyle/>
                <a:p>
                  <a:r>
                    <a:rPr lang="ca-ES">
                      <a:noFill/>
                    </a:rPr>
                    <a:t> </a:t>
                  </a:r>
                </a:p>
              </p:txBody>
            </p:sp>
          </mc:Fallback>
        </mc:AlternateContent>
      </p:grpSp>
      <mc:AlternateContent xmlns:mc="http://schemas.openxmlformats.org/markup-compatibility/2006" xmlns:a14="http://schemas.microsoft.com/office/drawing/2010/main">
        <mc:Choice Requires="a14">
          <p:sp>
            <p:nvSpPr>
              <p:cNvPr id="16" name="CuadroTexto 15"/>
              <p:cNvSpPr txBox="1"/>
              <p:nvPr/>
            </p:nvSpPr>
            <p:spPr>
              <a:xfrm>
                <a:off x="449942" y="3332651"/>
                <a:ext cx="11437258" cy="646331"/>
              </a:xfrm>
              <a:prstGeom prst="rect">
                <a:avLst/>
              </a:prstGeom>
              <a:noFill/>
            </p:spPr>
            <p:txBody>
              <a:bodyPr wrap="square" rtlCol="0">
                <a:spAutoFit/>
              </a:bodyPr>
              <a:lstStyle/>
              <a:p>
                <a:r>
                  <a:rPr lang="en-GB" smtClean="0"/>
                  <a:t>We can project onto the invariant subspaces and we will find they are spanned by: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ca-ES" smtClean="0"/>
                  <a:t>, </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ca-ES" smtClean="0"/>
                  <a:t> </a:t>
                </a:r>
                <a:endParaRPr lang="ca-ES"/>
              </a:p>
            </p:txBody>
          </p:sp>
        </mc:Choice>
        <mc:Fallback xmlns="">
          <p:sp>
            <p:nvSpPr>
              <p:cNvPr id="16" name="CuadroTexto 15"/>
              <p:cNvSpPr txBox="1">
                <a:spLocks noRot="1" noChangeAspect="1" noMove="1" noResize="1" noEditPoints="1" noAdjustHandles="1" noChangeArrowheads="1" noChangeShapeType="1" noTextEdit="1"/>
              </p:cNvSpPr>
              <p:nvPr/>
            </p:nvSpPr>
            <p:spPr>
              <a:xfrm>
                <a:off x="449942" y="3332651"/>
                <a:ext cx="11437258" cy="646331"/>
              </a:xfrm>
              <a:prstGeom prst="rect">
                <a:avLst/>
              </a:prstGeom>
              <a:blipFill>
                <a:blip r:embed="rId8"/>
                <a:stretch>
                  <a:fillRect l="-480" t="-5660" b="-6604"/>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1463400" y="4681610"/>
                <a:ext cx="9184309" cy="330603"/>
              </a:xfrm>
              <a:prstGeom prst="rect">
                <a:avLst/>
              </a:prstGeom>
              <a:noFill/>
              <a:ln w="28575">
                <a:solidFill>
                  <a:schemeClr val="tx1"/>
                </a:solidFill>
              </a:ln>
            </p:spPr>
            <p:txBody>
              <a:bodyPr wrap="none" lIns="0" tIns="0" rIns="0" bIns="0" rtlCol="0">
                <a:spAutoFit/>
              </a:bodyPr>
              <a:lstStyle/>
              <a:p>
                <a:pPr algn="ct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NQS</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NN</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NN</m:t>
                        </m:r>
                      </m:sub>
                    </m:sSub>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oMath>
                </a14:m>
                <a:r>
                  <a:rPr lang="ca-ES" sz="2000" dirty="0" smtClean="0"/>
                  <a:t> </a:t>
                </a:r>
                <a:r>
                  <a:rPr lang="ca-ES" sz="2000" smtClean="0"/>
                  <a:t>is for wave functions transforming with the trivial rep. </a:t>
                </a:r>
                <a:endParaRPr lang="ca-ES" sz="2000"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1463400" y="4681610"/>
                <a:ext cx="9184309" cy="330603"/>
              </a:xfrm>
              <a:prstGeom prst="rect">
                <a:avLst/>
              </a:prstGeom>
              <a:blipFill>
                <a:blip r:embed="rId9"/>
                <a:stretch>
                  <a:fillRect l="-661" t="-16949" r="-992" b="-32203"/>
                </a:stretch>
              </a:blipFill>
              <a:ln w="28575">
                <a:solidFill>
                  <a:schemeClr val="tx1"/>
                </a:solidFill>
              </a:ln>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1480708" y="5315113"/>
                <a:ext cx="8458085" cy="330603"/>
              </a:xfrm>
              <a:prstGeom prst="rect">
                <a:avLst/>
              </a:prstGeom>
              <a:noFill/>
              <a:ln w="28575">
                <a:solidFill>
                  <a:schemeClr val="tx1"/>
                </a:solidFill>
              </a:ln>
            </p:spPr>
            <p:txBody>
              <a:bodyPr wrap="none" lIns="0" tIns="0" rIns="0" bIns="0" rtlCol="0">
                <a:spAutoFit/>
              </a:bodyPr>
              <a:lstStyle/>
              <a:p>
                <a:pPr algn="ct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NQS</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NN</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NN</m:t>
                        </m:r>
                      </m:sub>
                    </m:sSub>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oMath>
                </a14:m>
                <a:r>
                  <a:rPr lang="ca-ES" dirty="0" smtClean="0"/>
                  <a:t> </a:t>
                </a:r>
                <a:r>
                  <a:rPr lang="ca-ES" smtClean="0"/>
                  <a:t>is for wave functions transforming with the sign rep. </a:t>
                </a:r>
                <a:endParaRPr lang="ca-ES"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1480708" y="5315113"/>
                <a:ext cx="8458085" cy="330603"/>
              </a:xfrm>
              <a:prstGeom prst="rect">
                <a:avLst/>
              </a:prstGeom>
              <a:blipFill>
                <a:blip r:embed="rId10"/>
                <a:stretch>
                  <a:fillRect l="-790" t="-10169" r="-1006" b="-27119"/>
                </a:stretch>
              </a:blipFill>
              <a:ln w="28575">
                <a:solidFill>
                  <a:schemeClr val="tx1"/>
                </a:solidFill>
              </a:ln>
            </p:spPr>
            <p:txBody>
              <a:bodyPr/>
              <a:lstStyle/>
              <a:p>
                <a:r>
                  <a:rPr lang="ca-ES">
                    <a:noFill/>
                  </a:rPr>
                  <a:t> </a:t>
                </a:r>
              </a:p>
            </p:txBody>
          </p:sp>
        </mc:Fallback>
      </mc:AlternateContent>
    </p:spTree>
    <p:extLst>
      <p:ext uri="{BB962C8B-B14F-4D97-AF65-F5344CB8AC3E}">
        <p14:creationId xmlns:p14="http://schemas.microsoft.com/office/powerpoint/2010/main" val="39962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smtClean="0">
                <a:solidFill>
                  <a:schemeClr val="bg1"/>
                </a:solidFill>
              </a:rPr>
              <a:t>Toy example (II)</a:t>
            </a:r>
            <a:endParaRPr lang="es-ES" b="1" dirty="0">
              <a:solidFill>
                <a:schemeClr val="bg1"/>
              </a:solidFill>
            </a:endParaRPr>
          </a:p>
        </p:txBody>
      </p:sp>
      <p:sp>
        <p:nvSpPr>
          <p:cNvPr id="3" name="Marcador de número de diapositiva 2"/>
          <p:cNvSpPr>
            <a:spLocks noGrp="1"/>
          </p:cNvSpPr>
          <p:nvPr>
            <p:ph type="sldNum" sz="quarter" idx="12"/>
          </p:nvPr>
        </p:nvSpPr>
        <p:spPr/>
        <p:txBody>
          <a:bodyPr/>
          <a:lstStyle/>
          <a:p>
            <a:fld id="{F8B279C1-2AF0-4503-9AD6-2CC195D3F87E}" type="slidenum">
              <a:rPr lang="ca-ES" smtClean="0"/>
              <a:t>14</a:t>
            </a:fld>
            <a:endParaRPr lang="ca-ES"/>
          </a:p>
        </p:txBody>
      </p:sp>
      <mc:AlternateContent xmlns:mc="http://schemas.openxmlformats.org/markup-compatibility/2006" xmlns:a14="http://schemas.microsoft.com/office/drawing/2010/main">
        <mc:Choice Requires="a14">
          <p:sp>
            <p:nvSpPr>
              <p:cNvPr id="11" name="CuadroTexto 10"/>
              <p:cNvSpPr txBox="1"/>
              <p:nvPr/>
            </p:nvSpPr>
            <p:spPr>
              <a:xfrm>
                <a:off x="552093" y="1321920"/>
                <a:ext cx="3992661" cy="400110"/>
              </a:xfrm>
              <a:prstGeom prst="rect">
                <a:avLst/>
              </a:prstGeom>
              <a:noFill/>
              <a:ln w="19050">
                <a:solidFill>
                  <a:srgbClr val="FF0000"/>
                </a:solidFill>
              </a:ln>
            </p:spPr>
            <p:txBody>
              <a:bodyPr wrap="square" rtlCol="0">
                <a:spAutoFit/>
              </a:bodyPr>
              <a:lstStyle/>
              <a:p>
                <a:pPr algn="ctr"/>
                <a14:m>
                  <m:oMath xmlns:m="http://schemas.openxmlformats.org/officeDocument/2006/math">
                    <m:sSub>
                      <m:sSubPr>
                        <m:ctrlPr>
                          <a:rPr lang="en-GB" sz="2000" b="1" i="1" smtClean="0">
                            <a:latin typeface="Cambria Math" panose="02040503050406030204" pitchFamily="18" charset="0"/>
                            <a:ea typeface="Cambria Math" panose="02040503050406030204" pitchFamily="18" charset="0"/>
                          </a:rPr>
                        </m:ctrlPr>
                      </m:sSubPr>
                      <m:e>
                        <m:r>
                          <a:rPr lang="en-GB" sz="2000" b="1" i="1" smtClean="0">
                            <a:latin typeface="Cambria Math" panose="02040503050406030204" pitchFamily="18" charset="0"/>
                            <a:ea typeface="Cambria Math" panose="02040503050406030204" pitchFamily="18" charset="0"/>
                          </a:rPr>
                          <m:t>𝑺</m:t>
                        </m:r>
                      </m:e>
                      <m:sub>
                        <m:r>
                          <a:rPr lang="en-GB" sz="2000" b="1" i="1" smtClean="0">
                            <a:latin typeface="Cambria Math" panose="02040503050406030204" pitchFamily="18" charset="0"/>
                            <a:ea typeface="Cambria Math" panose="02040503050406030204" pitchFamily="18" charset="0"/>
                          </a:rPr>
                          <m:t>𝑵</m:t>
                        </m:r>
                      </m:sub>
                    </m:sSub>
                  </m:oMath>
                </a14:m>
                <a:r>
                  <a:rPr lang="en-GB" sz="2000" b="1" smtClean="0"/>
                  <a:t> (</a:t>
                </a:r>
                <a:r>
                  <a:rPr lang="ca-ES" sz="2000" b="1" smtClean="0"/>
                  <a:t>symmetric/permutation </a:t>
                </a:r>
                <a:r>
                  <a:rPr lang="ca-ES" sz="2000" b="1"/>
                  <a:t>group</a:t>
                </a:r>
                <a:r>
                  <a:rPr lang="ca-ES" sz="2000" b="1" smtClean="0"/>
                  <a:t>)</a:t>
                </a:r>
                <a:endParaRPr lang="ca-ES" sz="2000" b="1"/>
              </a:p>
            </p:txBody>
          </p:sp>
        </mc:Choice>
        <mc:Fallback xmlns="">
          <p:sp>
            <p:nvSpPr>
              <p:cNvPr id="11" name="CuadroTexto 10"/>
              <p:cNvSpPr txBox="1">
                <a:spLocks noRot="1" noChangeAspect="1" noMove="1" noResize="1" noEditPoints="1" noAdjustHandles="1" noChangeArrowheads="1" noChangeShapeType="1" noTextEdit="1"/>
              </p:cNvSpPr>
              <p:nvPr/>
            </p:nvSpPr>
            <p:spPr>
              <a:xfrm>
                <a:off x="552093" y="1321920"/>
                <a:ext cx="3992661" cy="400110"/>
              </a:xfrm>
              <a:prstGeom prst="rect">
                <a:avLst/>
              </a:prstGeom>
              <a:blipFill>
                <a:blip r:embed="rId3"/>
                <a:stretch>
                  <a:fillRect t="-7353" r="-304" b="-23529"/>
                </a:stretch>
              </a:blipFill>
              <a:ln w="19050">
                <a:solidFill>
                  <a:srgbClr val="FF0000"/>
                </a:solidFill>
              </a:ln>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457203" y="1898129"/>
                <a:ext cx="6314533" cy="369332"/>
              </a:xfrm>
              <a:prstGeom prst="rect">
                <a:avLst/>
              </a:prstGeom>
              <a:noFill/>
            </p:spPr>
            <p:txBody>
              <a:bodyPr wrap="square" rtlCol="0">
                <a:spAutoFit/>
              </a:bodyPr>
              <a:lstStyle/>
              <a:p>
                <a:r>
                  <a:rPr lang="en-GB" smtClean="0"/>
                  <a:t>We can take the permutation/regular representation of </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𝑺</m:t>
                        </m:r>
                      </m:e>
                      <m:sub>
                        <m:r>
                          <a:rPr lang="en-GB" b="1" i="1">
                            <a:latin typeface="Cambria Math" panose="02040503050406030204" pitchFamily="18" charset="0"/>
                            <a:ea typeface="Cambria Math" panose="02040503050406030204" pitchFamily="18" charset="0"/>
                          </a:rPr>
                          <m:t>𝑵</m:t>
                        </m:r>
                      </m:sub>
                    </m:sSub>
                    <m:r>
                      <a:rPr lang="en-GB" b="0" i="0" smtClean="0">
                        <a:latin typeface="Cambria Math" panose="02040503050406030204" pitchFamily="18" charset="0"/>
                        <a:ea typeface="Cambria Math" panose="02040503050406030204" pitchFamily="18" charset="0"/>
                      </a:rPr>
                      <m:t>.</m:t>
                    </m:r>
                  </m:oMath>
                </a14:m>
                <a:r>
                  <a:rPr lang="en-GB" smtClean="0"/>
                  <a:t> </a:t>
                </a:r>
                <a:endParaRPr lang="ca-ES"/>
              </a:p>
            </p:txBody>
          </p:sp>
        </mc:Choice>
        <mc:Fallback xmlns="">
          <p:sp>
            <p:nvSpPr>
              <p:cNvPr id="2" name="CuadroTexto 1"/>
              <p:cNvSpPr txBox="1">
                <a:spLocks noRot="1" noChangeAspect="1" noMove="1" noResize="1" noEditPoints="1" noAdjustHandles="1" noChangeArrowheads="1" noChangeShapeType="1" noTextEdit="1"/>
              </p:cNvSpPr>
              <p:nvPr/>
            </p:nvSpPr>
            <p:spPr>
              <a:xfrm>
                <a:off x="457203" y="1898129"/>
                <a:ext cx="6314533" cy="369332"/>
              </a:xfrm>
              <a:prstGeom prst="rect">
                <a:avLst/>
              </a:prstGeom>
              <a:blipFill>
                <a:blip r:embed="rId4"/>
                <a:stretch>
                  <a:fillRect l="-772" t="-8197" b="-24590"/>
                </a:stretch>
              </a:blipFill>
            </p:spPr>
            <p:txBody>
              <a:bodyPr/>
              <a:lstStyle/>
              <a:p>
                <a:r>
                  <a:rPr lang="ca-ES">
                    <a:noFill/>
                  </a:rPr>
                  <a:t> </a:t>
                </a:r>
              </a:p>
            </p:txBody>
          </p:sp>
        </mc:Fallback>
      </mc:AlternateContent>
      <p:sp>
        <p:nvSpPr>
          <p:cNvPr id="12" name="CuadroTexto 11"/>
          <p:cNvSpPr txBox="1"/>
          <p:nvPr/>
        </p:nvSpPr>
        <p:spPr>
          <a:xfrm>
            <a:off x="4689897" y="1337309"/>
            <a:ext cx="6314533" cy="369332"/>
          </a:xfrm>
          <a:prstGeom prst="rect">
            <a:avLst/>
          </a:prstGeom>
          <a:noFill/>
        </p:spPr>
        <p:txBody>
          <a:bodyPr wrap="square" rtlCol="0">
            <a:spAutoFit/>
          </a:bodyPr>
          <a:lstStyle/>
          <a:p>
            <a:r>
              <a:rPr lang="en-GB" smtClean="0"/>
              <a:t>(for fermionic particle exchange symmetry)  </a:t>
            </a:r>
            <a:endParaRPr lang="ca-ES"/>
          </a:p>
        </p:txBody>
      </p:sp>
      <mc:AlternateContent xmlns:mc="http://schemas.openxmlformats.org/markup-compatibility/2006" xmlns:a14="http://schemas.microsoft.com/office/drawing/2010/main">
        <mc:Choice Requires="a14">
          <p:sp>
            <p:nvSpPr>
              <p:cNvPr id="13" name="CuadroTexto 12"/>
              <p:cNvSpPr txBox="1"/>
              <p:nvPr/>
            </p:nvSpPr>
            <p:spPr>
              <a:xfrm>
                <a:off x="552093" y="2440741"/>
                <a:ext cx="821528" cy="369332"/>
              </a:xfrm>
              <a:prstGeom prst="rect">
                <a:avLst/>
              </a:prstGeom>
              <a:noFill/>
              <a:ln w="28575">
                <a:solidFill>
                  <a:schemeClr val="tx1"/>
                </a:solidFill>
              </a:ln>
            </p:spPr>
            <p:txBody>
              <a:bodyPr wrap="square" rtlCol="0">
                <a:spAutoFit/>
              </a:bodyPr>
              <a:lstStyle/>
              <a:p>
                <a:pPr algn="ct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=3</m:t>
                    </m:r>
                  </m:oMath>
                </a14:m>
                <a:r>
                  <a:rPr lang="en-GB" smtClean="0"/>
                  <a:t>  </a:t>
                </a:r>
                <a:endParaRPr lang="ca-ES"/>
              </a:p>
            </p:txBody>
          </p:sp>
        </mc:Choice>
        <mc:Fallback xmlns="">
          <p:sp>
            <p:nvSpPr>
              <p:cNvPr id="13" name="CuadroTexto 12"/>
              <p:cNvSpPr txBox="1">
                <a:spLocks noRot="1" noChangeAspect="1" noMove="1" noResize="1" noEditPoints="1" noAdjustHandles="1" noChangeArrowheads="1" noChangeShapeType="1" noTextEdit="1"/>
              </p:cNvSpPr>
              <p:nvPr/>
            </p:nvSpPr>
            <p:spPr>
              <a:xfrm>
                <a:off x="552093" y="2440741"/>
                <a:ext cx="821528" cy="369332"/>
              </a:xfrm>
              <a:prstGeom prst="rect">
                <a:avLst/>
              </a:prstGeom>
              <a:blipFill>
                <a:blip r:embed="rId5"/>
                <a:stretch>
                  <a:fillRect/>
                </a:stretch>
              </a:blipFill>
              <a:ln w="28575">
                <a:solidFill>
                  <a:schemeClr val="tx1"/>
                </a:solidFill>
              </a:ln>
            </p:spPr>
            <p:txBody>
              <a:bodyPr/>
              <a:lstStyle/>
              <a:p>
                <a:r>
                  <a:rPr lang="ca-ES">
                    <a:noFill/>
                  </a:rPr>
                  <a:t> </a:t>
                </a:r>
              </a:p>
            </p:txBody>
          </p:sp>
        </mc:Fallback>
      </mc:AlternateContent>
      <p:grpSp>
        <p:nvGrpSpPr>
          <p:cNvPr id="6" name="Grupo 5"/>
          <p:cNvGrpSpPr/>
          <p:nvPr/>
        </p:nvGrpSpPr>
        <p:grpSpPr>
          <a:xfrm>
            <a:off x="2206171" y="2643615"/>
            <a:ext cx="7605486" cy="1686112"/>
            <a:chOff x="2206171" y="2643615"/>
            <a:chExt cx="7605486" cy="1686112"/>
          </a:xfrm>
        </p:grpSpPr>
        <mc:AlternateContent xmlns:mc="http://schemas.openxmlformats.org/markup-compatibility/2006" xmlns:a14="http://schemas.microsoft.com/office/drawing/2010/main">
          <mc:Choice Requires="a14">
            <p:sp>
              <p:nvSpPr>
                <p:cNvPr id="4" name="CuadroTexto 3"/>
                <p:cNvSpPr txBox="1"/>
                <p:nvPr/>
              </p:nvSpPr>
              <p:spPr>
                <a:xfrm>
                  <a:off x="2920355" y="2643615"/>
                  <a:ext cx="6351290" cy="730777"/>
                </a:xfrm>
                <a:prstGeom prst="rect">
                  <a:avLst/>
                </a:prstGeom>
                <a:noFill/>
              </p:spPr>
              <p:txBody>
                <a:bodyPr wrap="none" lIns="0" tIns="0" rIns="0" bIns="0" rtlCol="0">
                  <a:spAutoFit/>
                </a:bodyPr>
                <a:lstStyle/>
                <a:p>
                  <a14:m>
                    <m:oMath xmlns:m="http://schemas.openxmlformats.org/officeDocument/2006/math">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1</m:t>
                                </m:r>
                              </m:e>
                              <m:e>
                                <m:r>
                                  <a:rPr lang="en-GB" b="0" i="1" smtClean="0">
                                    <a:latin typeface="Cambria Math" panose="02040503050406030204" pitchFamily="18" charset="0"/>
                                  </a:rPr>
                                  <m:t>0</m:t>
                                </m:r>
                              </m:e>
                            </m:mr>
                            <m:mr>
                              <m:e>
                                <m:eqArr>
                                  <m:eqArrPr>
                                    <m:ctrlPr>
                                      <a:rPr lang="en-GB" b="0" i="1" smtClean="0">
                                        <a:latin typeface="Cambria Math" panose="02040503050406030204" pitchFamily="18" charset="0"/>
                                      </a:rPr>
                                    </m:ctrlPr>
                                  </m:eqArrPr>
                                  <m:e>
                                    <m:r>
                                      <a:rPr lang="en-GB" b="0" i="1" smtClean="0">
                                        <a:latin typeface="Cambria Math" panose="02040503050406030204" pitchFamily="18" charset="0"/>
                                      </a:rPr>
                                      <m:t>0</m:t>
                                    </m:r>
                                  </m:e>
                                  <m:e>
                                    <m:r>
                                      <a:rPr lang="en-GB" b="0" i="1" smtClean="0">
                                        <a:latin typeface="Cambria Math" panose="02040503050406030204" pitchFamily="18" charset="0"/>
                                      </a:rPr>
                                      <m:t>0</m:t>
                                    </m:r>
                                  </m:e>
                                </m:eqArr>
                              </m:e>
                              <m:e>
                                <m:eqArr>
                                  <m:eqArrPr>
                                    <m:ctrlPr>
                                      <a:rPr lang="en-GB" b="0" i="1" smtClean="0">
                                        <a:latin typeface="Cambria Math" panose="02040503050406030204" pitchFamily="18" charset="0"/>
                                      </a:rPr>
                                    </m:ctrlPr>
                                  </m:eqArrPr>
                                  <m:e>
                                    <m:r>
                                      <a:rPr lang="en-GB" b="0" i="1" smtClean="0">
                                        <a:latin typeface="Cambria Math" panose="02040503050406030204" pitchFamily="18" charset="0"/>
                                      </a:rPr>
                                      <m:t>1</m:t>
                                    </m:r>
                                  </m:e>
                                  <m:e>
                                    <m:r>
                                      <a:rPr lang="en-GB" b="0" i="1" smtClean="0">
                                        <a:latin typeface="Cambria Math" panose="02040503050406030204" pitchFamily="18" charset="0"/>
                                      </a:rPr>
                                      <m:t>0</m:t>
                                    </m:r>
                                  </m:e>
                                </m:eqArr>
                              </m:e>
                            </m:mr>
                          </m:m>
                          <m:r>
                            <a:rPr lang="en-GB" b="0" i="1" smtClean="0">
                              <a:latin typeface="Cambria Math" panose="02040503050406030204" pitchFamily="18" charset="0"/>
                            </a:rPr>
                            <m:t>    </m:t>
                          </m:r>
                          <m:m>
                            <m:mPr>
                              <m:mcs>
                                <m:mc>
                                  <m:mcPr>
                                    <m:count m:val="1"/>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e>
                            </m:m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r>
                        <a:rPr lang="en-GB" i="1">
                          <a:latin typeface="Cambria Math" panose="02040503050406030204" pitchFamily="18" charset="0"/>
                        </a:rPr>
                        <m:t>𝐷</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b="0" i="1" smtClean="0">
                                  <a:latin typeface="Cambria Math" panose="02040503050406030204" pitchFamily="18" charset="0"/>
                                </a:rPr>
                                <m:t>2</m:t>
                              </m:r>
                            </m:sub>
                          </m:sSub>
                        </m:e>
                      </m:d>
                      <m:r>
                        <a:rPr lang="en-GB" i="1">
                          <a:latin typeface="Cambria Math" panose="02040503050406030204" pitchFamily="18" charset="0"/>
                        </a:rPr>
                        <m:t>=</m:t>
                      </m:r>
                      <m:d>
                        <m:dPr>
                          <m:ctrlPr>
                            <a:rPr lang="en-GB" i="1">
                              <a:latin typeface="Cambria Math" panose="02040503050406030204" pitchFamily="18" charset="0"/>
                            </a:rPr>
                          </m:ctrlPr>
                        </m:dPr>
                        <m:e>
                          <m:m>
                            <m:mPr>
                              <m:mcs>
                                <m:mc>
                                  <m:mcPr>
                                    <m:count m:val="2"/>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r>
                                  <a:rPr lang="en-GB" i="1">
                                    <a:latin typeface="Cambria Math" panose="02040503050406030204" pitchFamily="18" charset="0"/>
                                  </a:rPr>
                                  <m:t>0</m:t>
                                </m:r>
                              </m:e>
                            </m:mr>
                            <m:mr>
                              <m:e>
                                <m:eqArr>
                                  <m:eqArrPr>
                                    <m:ctrlPr>
                                      <a:rPr lang="en-GB" i="1">
                                        <a:latin typeface="Cambria Math" panose="02040503050406030204" pitchFamily="18" charset="0"/>
                                      </a:rPr>
                                    </m:ctrlPr>
                                  </m:eqArrPr>
                                  <m:e>
                                    <m:r>
                                      <a:rPr lang="en-GB" i="1">
                                        <a:latin typeface="Cambria Math" panose="02040503050406030204" pitchFamily="18" charset="0"/>
                                      </a:rPr>
                                      <m:t>0</m:t>
                                    </m:r>
                                  </m:e>
                                  <m:e>
                                    <m:r>
                                      <a:rPr lang="en-GB" i="1">
                                        <a:latin typeface="Cambria Math" panose="02040503050406030204" pitchFamily="18" charset="0"/>
                                      </a:rPr>
                                      <m:t>0</m:t>
                                    </m:r>
                                  </m:e>
                                </m:eqArr>
                              </m:e>
                              <m:e>
                                <m:eqArr>
                                  <m:eqArrPr>
                                    <m:ctrlPr>
                                      <a:rPr lang="en-GB" i="1">
                                        <a:latin typeface="Cambria Math" panose="02040503050406030204" pitchFamily="18" charset="0"/>
                                      </a:rPr>
                                    </m:ctrlPr>
                                  </m:eqArrPr>
                                  <m:e>
                                    <m:r>
                                      <a:rPr lang="en-GB" b="0" i="1" smtClean="0">
                                        <a:latin typeface="Cambria Math" panose="02040503050406030204" pitchFamily="18" charset="0"/>
                                      </a:rPr>
                                      <m:t>0</m:t>
                                    </m:r>
                                  </m:e>
                                  <m:e>
                                    <m:r>
                                      <a:rPr lang="en-GB" b="0" i="1" smtClean="0">
                                        <a:latin typeface="Cambria Math" panose="02040503050406030204" pitchFamily="18" charset="0"/>
                                      </a:rPr>
                                      <m:t>1</m:t>
                                    </m:r>
                                  </m:e>
                                </m:eqArr>
                              </m:e>
                            </m:mr>
                          </m:m>
                          <m:r>
                            <a:rPr lang="en-GB" i="1">
                              <a:latin typeface="Cambria Math" panose="02040503050406030204" pitchFamily="18" charset="0"/>
                            </a:rPr>
                            <m:t>    </m:t>
                          </m:r>
                          <m:m>
                            <m:mPr>
                              <m:mcs>
                                <m:mc>
                                  <m:mcPr>
                                    <m:count m:val="1"/>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m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r>
                        <a:rPr lang="en-GB" i="1">
                          <a:latin typeface="Cambria Math" panose="02040503050406030204" pitchFamily="18" charset="0"/>
                        </a:rPr>
                        <m:t>,</m:t>
                      </m:r>
                    </m:oMath>
                  </a14:m>
                  <a:r>
                    <a:rPr lang="en-GB"/>
                    <a:t> </a:t>
                  </a:r>
                  <a14:m>
                    <m:oMath xmlns:m="http://schemas.openxmlformats.org/officeDocument/2006/math">
                      <m:r>
                        <a:rPr lang="en-GB" i="1">
                          <a:latin typeface="Cambria Math" panose="02040503050406030204" pitchFamily="18" charset="0"/>
                        </a:rPr>
                        <m:t>𝐷</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b="0" i="1" smtClean="0">
                                  <a:latin typeface="Cambria Math" panose="02040503050406030204" pitchFamily="18" charset="0"/>
                                </a:rPr>
                                <m:t>3</m:t>
                              </m:r>
                            </m:sub>
                          </m:sSub>
                        </m:e>
                      </m:d>
                      <m:r>
                        <a:rPr lang="en-GB" i="1">
                          <a:latin typeface="Cambria Math" panose="02040503050406030204" pitchFamily="18" charset="0"/>
                        </a:rPr>
                        <m:t>=</m:t>
                      </m:r>
                      <m:d>
                        <m:dPr>
                          <m:ctrlPr>
                            <a:rPr lang="en-GB" i="1">
                              <a:latin typeface="Cambria Math" panose="02040503050406030204" pitchFamily="18" charset="0"/>
                            </a:rPr>
                          </m:ctrlPr>
                        </m:dPr>
                        <m:e>
                          <m:m>
                            <m:mPr>
                              <m:mcs>
                                <m:mc>
                                  <m:mcPr>
                                    <m:count m:val="2"/>
                                    <m:mcJc m:val="center"/>
                                  </m:mcPr>
                                </m:mc>
                              </m:mcs>
                              <m:ctrlPr>
                                <a:rPr lang="en-GB" i="1">
                                  <a:latin typeface="Cambria Math" panose="02040503050406030204" pitchFamily="18" charset="0"/>
                                </a:rPr>
                              </m:ctrlPr>
                            </m:mPr>
                            <m:mr>
                              <m:e>
                                <m:r>
                                  <m:rPr>
                                    <m:brk m:alnAt="7"/>
                                  </m:rPr>
                                  <a:rPr lang="en-GB" b="0" i="1" smtClean="0">
                                    <a:latin typeface="Cambria Math" panose="02040503050406030204" pitchFamily="18" charset="0"/>
                                  </a:rPr>
                                  <m:t>0</m:t>
                                </m:r>
                              </m:e>
                              <m:e>
                                <m:r>
                                  <a:rPr lang="en-GB" b="0" i="1" smtClean="0">
                                    <a:latin typeface="Cambria Math" panose="02040503050406030204" pitchFamily="18" charset="0"/>
                                  </a:rPr>
                                  <m:t>1</m:t>
                                </m:r>
                              </m:e>
                            </m:mr>
                            <m:mr>
                              <m:e>
                                <m:eqArr>
                                  <m:eqArrPr>
                                    <m:ctrlPr>
                                      <a:rPr lang="en-GB" i="1" smtClean="0">
                                        <a:latin typeface="Cambria Math" panose="02040503050406030204" pitchFamily="18" charset="0"/>
                                      </a:rPr>
                                    </m:ctrlPr>
                                  </m:eqArrPr>
                                  <m:e>
                                    <m:r>
                                      <a:rPr lang="en-GB" b="0" i="1" smtClean="0">
                                        <a:latin typeface="Cambria Math" panose="02040503050406030204" pitchFamily="18" charset="0"/>
                                      </a:rPr>
                                      <m:t>1</m:t>
                                    </m:r>
                                  </m:e>
                                  <m:e>
                                    <m:r>
                                      <a:rPr lang="en-GB" b="0" i="1" smtClean="0">
                                        <a:latin typeface="Cambria Math" panose="02040503050406030204" pitchFamily="18" charset="0"/>
                                      </a:rPr>
                                      <m:t>0</m:t>
                                    </m:r>
                                  </m:e>
                                </m:eqArr>
                              </m:e>
                              <m:e>
                                <m:eqArr>
                                  <m:eqArrPr>
                                    <m:ctrlPr>
                                      <a:rPr lang="en-GB" i="1">
                                        <a:latin typeface="Cambria Math" panose="02040503050406030204" pitchFamily="18" charset="0"/>
                                      </a:rPr>
                                    </m:ctrlPr>
                                  </m:eqArrPr>
                                  <m:e>
                                    <m:r>
                                      <a:rPr lang="en-GB" b="0" i="1" smtClean="0">
                                        <a:latin typeface="Cambria Math" panose="02040503050406030204" pitchFamily="18" charset="0"/>
                                      </a:rPr>
                                      <m:t>0</m:t>
                                    </m:r>
                                  </m:e>
                                  <m:e>
                                    <m:r>
                                      <a:rPr lang="en-GB" i="1">
                                        <a:latin typeface="Cambria Math" panose="02040503050406030204" pitchFamily="18" charset="0"/>
                                      </a:rPr>
                                      <m:t>0</m:t>
                                    </m:r>
                                  </m:e>
                                </m:eqArr>
                              </m:e>
                            </m:mr>
                          </m:m>
                          <m:r>
                            <a:rPr lang="en-GB" i="1">
                              <a:latin typeface="Cambria Math" panose="02040503050406030204" pitchFamily="18" charset="0"/>
                            </a:rPr>
                            <m:t>    </m:t>
                          </m:r>
                          <m:m>
                            <m:mPr>
                              <m:mcs>
                                <m:mc>
                                  <m:mcPr>
                                    <m:count m:val="1"/>
                                    <m:mcJc m:val="center"/>
                                  </m:mcPr>
                                </m:mc>
                              </m:mcs>
                              <m:ctrlPr>
                                <a:rPr lang="en-GB" i="1" smtClean="0">
                                  <a:latin typeface="Cambria Math" panose="02040503050406030204" pitchFamily="18" charset="0"/>
                                </a:rPr>
                              </m:ctrlPr>
                            </m:mPr>
                            <m:mr>
                              <m:e>
                                <m:r>
                                  <m:rPr>
                                    <m:brk m:alnAt="7"/>
                                  </m:rPr>
                                  <a:rPr lang="en-GB" i="1">
                                    <a:latin typeface="Cambria Math" panose="02040503050406030204" pitchFamily="18" charset="0"/>
                                  </a:rPr>
                                  <m:t>0</m:t>
                                </m:r>
                              </m:e>
                            </m:m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r>
                        <a:rPr lang="en-GB" i="1">
                          <a:latin typeface="Cambria Math" panose="02040503050406030204" pitchFamily="18" charset="0"/>
                        </a:rPr>
                        <m:t>,</m:t>
                      </m:r>
                    </m:oMath>
                  </a14:m>
                  <a:endParaRPr lang="en-GB" i="1" smtClean="0">
                    <a:latin typeface="Cambria Math" panose="02040503050406030204" pitchFamily="18" charset="0"/>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2920355" y="2643615"/>
                  <a:ext cx="6351290" cy="730777"/>
                </a:xfrm>
                <a:prstGeom prst="rect">
                  <a:avLst/>
                </a:prstGeom>
                <a:blipFill>
                  <a:blip r:embed="rId6"/>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206171" y="3482764"/>
                  <a:ext cx="7605486" cy="8469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𝐷</m:t>
                        </m:r>
                        <m:d>
                          <m:dPr>
                            <m:ctrlPr>
                              <a:rPr lang="en-GB" i="1">
                                <a:latin typeface="Cambria Math" panose="02040503050406030204" pitchFamily="18" charset="0"/>
                              </a:rPr>
                            </m:ctrlPr>
                          </m:dPr>
                          <m:e>
                            <m:sSub>
                              <m:sSubPr>
                                <m:ctrlPr>
                                  <a:rPr lang="en-GB" i="1" smtClean="0">
                                    <a:latin typeface="Cambria Math" panose="02040503050406030204" pitchFamily="18" charset="0"/>
                                  </a:rPr>
                                </m:ctrlPr>
                              </m:sSubPr>
                              <m:e>
                                <m:r>
                                  <a:rPr lang="en-GB" i="1">
                                    <a:latin typeface="Cambria Math" panose="02040503050406030204" pitchFamily="18" charset="0"/>
                                  </a:rPr>
                                  <m:t>𝜎</m:t>
                                </m:r>
                              </m:e>
                              <m:sub>
                                <m:r>
                                  <a:rPr lang="en-GB" b="0" i="1" smtClean="0">
                                    <a:latin typeface="Cambria Math" panose="02040503050406030204" pitchFamily="18" charset="0"/>
                                  </a:rPr>
                                  <m:t>4</m:t>
                                </m:r>
                              </m:sub>
                            </m:sSub>
                          </m:e>
                        </m:d>
                        <m:r>
                          <a:rPr lang="en-GB" i="1">
                            <a:latin typeface="Cambria Math" panose="02040503050406030204" pitchFamily="18" charset="0"/>
                          </a:rPr>
                          <m:t>=</m:t>
                        </m:r>
                        <m:d>
                          <m:dPr>
                            <m:ctrlPr>
                              <a:rPr lang="en-GB" i="1">
                                <a:latin typeface="Cambria Math" panose="02040503050406030204" pitchFamily="18" charset="0"/>
                              </a:rPr>
                            </m:ctrlPr>
                          </m:dPr>
                          <m:e>
                            <m:m>
                              <m:mPr>
                                <m:mcs>
                                  <m:mc>
                                    <m:mcPr>
                                      <m:count m:val="2"/>
                                      <m:mcJc m:val="center"/>
                                    </m:mcPr>
                                  </m:mc>
                                </m:mcs>
                                <m:ctrlPr>
                                  <a:rPr lang="en-GB" i="1">
                                    <a:latin typeface="Cambria Math" panose="02040503050406030204" pitchFamily="18" charset="0"/>
                                  </a:rPr>
                                </m:ctrlPr>
                              </m:mPr>
                              <m:mr>
                                <m:e>
                                  <m:r>
                                    <m:rPr>
                                      <m:brk m:alnAt="7"/>
                                    </m:rPr>
                                    <a:rPr lang="en-GB" b="0" i="1" smtClean="0">
                                      <a:latin typeface="Cambria Math" panose="02040503050406030204" pitchFamily="18" charset="0"/>
                                    </a:rPr>
                                    <m:t>0</m:t>
                                  </m:r>
                                </m:e>
                                <m:e>
                                  <m:r>
                                    <a:rPr lang="en-GB" b="0" i="1" smtClean="0">
                                      <a:latin typeface="Cambria Math" panose="02040503050406030204" pitchFamily="18" charset="0"/>
                                    </a:rPr>
                                    <m:t>1</m:t>
                                  </m:r>
                                </m:e>
                              </m:mr>
                              <m:mr>
                                <m:e>
                                  <m:eqArr>
                                    <m:eqArrPr>
                                      <m:ctrlPr>
                                        <a:rPr lang="en-GB" i="1">
                                          <a:latin typeface="Cambria Math" panose="02040503050406030204" pitchFamily="18" charset="0"/>
                                        </a:rPr>
                                      </m:ctrlPr>
                                    </m:eqArrPr>
                                    <m:e>
                                      <m:r>
                                        <a:rPr lang="en-GB" i="1">
                                          <a:latin typeface="Cambria Math" panose="02040503050406030204" pitchFamily="18" charset="0"/>
                                        </a:rPr>
                                        <m:t>0</m:t>
                                      </m:r>
                                    </m:e>
                                    <m:e>
                                      <m:r>
                                        <a:rPr lang="en-GB" b="0" i="1" smtClean="0">
                                          <a:latin typeface="Cambria Math" panose="02040503050406030204" pitchFamily="18" charset="0"/>
                                        </a:rPr>
                                        <m:t>1</m:t>
                                      </m:r>
                                    </m:e>
                                  </m:eqArr>
                                </m:e>
                                <m:e>
                                  <m:eqArr>
                                    <m:eqArrPr>
                                      <m:ctrlPr>
                                        <a:rPr lang="en-GB" i="1">
                                          <a:latin typeface="Cambria Math" panose="02040503050406030204" pitchFamily="18" charset="0"/>
                                        </a:rPr>
                                      </m:ctrlPr>
                                    </m:eqArrPr>
                                    <m:e>
                                      <m:r>
                                        <a:rPr lang="en-GB" b="0" i="1" smtClean="0">
                                          <a:latin typeface="Cambria Math" panose="02040503050406030204" pitchFamily="18" charset="0"/>
                                        </a:rPr>
                                        <m:t>0</m:t>
                                      </m:r>
                                    </m:e>
                                    <m:e>
                                      <m:r>
                                        <a:rPr lang="en-GB" i="1">
                                          <a:latin typeface="Cambria Math" panose="02040503050406030204" pitchFamily="18" charset="0"/>
                                        </a:rPr>
                                        <m:t>0</m:t>
                                      </m:r>
                                    </m:e>
                                  </m:eqArr>
                                </m:e>
                              </m:mr>
                            </m:m>
                            <m:r>
                              <a:rPr lang="en-GB" i="1">
                                <a:latin typeface="Cambria Math" panose="02040503050406030204" pitchFamily="18" charset="0"/>
                              </a:rPr>
                              <m:t>    </m:t>
                            </m:r>
                            <m:m>
                              <m:mPr>
                                <m:mcs>
                                  <m:mc>
                                    <m:mcPr>
                                      <m:count m:val="1"/>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m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r>
                          <a:rPr lang="en-GB" i="1">
                            <a:latin typeface="Cambria Math" panose="02040503050406030204" pitchFamily="18" charset="0"/>
                          </a:rPr>
                          <m:t>,</m:t>
                        </m:r>
                        <m:r>
                          <a:rPr lang="en-GB" i="1">
                            <a:latin typeface="Cambria Math" panose="02040503050406030204" pitchFamily="18" charset="0"/>
                          </a:rPr>
                          <m:t>𝐷</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5</m:t>
                                </m:r>
                              </m:sub>
                            </m:sSub>
                          </m:e>
                        </m:d>
                        <m:r>
                          <a:rPr lang="en-GB" i="1">
                            <a:latin typeface="Cambria Math" panose="02040503050406030204" pitchFamily="18" charset="0"/>
                          </a:rPr>
                          <m:t>=</m:t>
                        </m:r>
                        <m:d>
                          <m:dPr>
                            <m:ctrlPr>
                              <a:rPr lang="en-GB" i="1">
                                <a:latin typeface="Cambria Math" panose="02040503050406030204" pitchFamily="18" charset="0"/>
                              </a:rPr>
                            </m:ctrlPr>
                          </m:dPr>
                          <m:e>
                            <m:m>
                              <m:mPr>
                                <m:mcs>
                                  <m:mc>
                                    <m:mcPr>
                                      <m:count m:val="2"/>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r>
                                    <a:rPr lang="en-GB" i="1">
                                      <a:latin typeface="Cambria Math" panose="02040503050406030204" pitchFamily="18" charset="0"/>
                                    </a:rPr>
                                    <m:t>0</m:t>
                                  </m:r>
                                </m:e>
                              </m:mr>
                              <m:mr>
                                <m:e>
                                  <m:eqArr>
                                    <m:eqArrPr>
                                      <m:ctrlPr>
                                        <a:rPr lang="en-GB" i="1">
                                          <a:latin typeface="Cambria Math" panose="02040503050406030204" pitchFamily="18" charset="0"/>
                                        </a:rPr>
                                      </m:ctrlPr>
                                    </m:eqArrPr>
                                    <m:e>
                                      <m:r>
                                        <a:rPr lang="en-GB" i="1">
                                          <a:latin typeface="Cambria Math" panose="02040503050406030204" pitchFamily="18" charset="0"/>
                                        </a:rPr>
                                        <m:t>1</m:t>
                                      </m:r>
                                    </m:e>
                                    <m:e>
                                      <m:r>
                                        <a:rPr lang="en-GB" i="1">
                                          <a:latin typeface="Cambria Math" panose="02040503050406030204" pitchFamily="18" charset="0"/>
                                        </a:rPr>
                                        <m:t>0</m:t>
                                      </m:r>
                                    </m:e>
                                  </m:eqArr>
                                </m:e>
                                <m:e>
                                  <m:eqArr>
                                    <m:eqArrPr>
                                      <m:ctrlPr>
                                        <a:rPr lang="en-GB" i="1">
                                          <a:latin typeface="Cambria Math" panose="02040503050406030204" pitchFamily="18" charset="0"/>
                                        </a:rPr>
                                      </m:ctrlPr>
                                    </m:eqArrPr>
                                    <m:e>
                                      <m:r>
                                        <a:rPr lang="en-GB" i="1">
                                          <a:latin typeface="Cambria Math" panose="02040503050406030204" pitchFamily="18" charset="0"/>
                                        </a:rPr>
                                        <m:t>0</m:t>
                                      </m:r>
                                    </m:e>
                                    <m:e>
                                      <m:r>
                                        <a:rPr lang="en-GB" i="1">
                                          <a:latin typeface="Cambria Math" panose="02040503050406030204" pitchFamily="18" charset="0"/>
                                        </a:rPr>
                                        <m:t>1</m:t>
                                      </m:r>
                                    </m:e>
                                  </m:eqArr>
                                </m:e>
                              </m:mr>
                            </m:m>
                            <m:r>
                              <a:rPr lang="en-GB" i="1">
                                <a:latin typeface="Cambria Math" panose="02040503050406030204" pitchFamily="18" charset="0"/>
                              </a:rPr>
                              <m:t>    </m:t>
                            </m:r>
                            <m:m>
                              <m:mPr>
                                <m:mcs>
                                  <m:mc>
                                    <m:mcPr>
                                      <m:count m:val="1"/>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mr>
                              <m:mr>
                                <m:e>
                                  <m:r>
                                    <a:rPr lang="en-GB" i="1">
                                      <a:latin typeface="Cambria Math" panose="02040503050406030204" pitchFamily="18" charset="0"/>
                                    </a:rPr>
                                    <m:t>0</m:t>
                                  </m:r>
                                </m:e>
                              </m:mr>
                              <m:mr>
                                <m:e>
                                  <m:r>
                                    <a:rPr lang="en-GB" i="1">
                                      <a:latin typeface="Cambria Math" panose="02040503050406030204" pitchFamily="18" charset="0"/>
                                    </a:rPr>
                                    <m:t>0</m:t>
                                  </m:r>
                                </m:e>
                              </m:mr>
                            </m:m>
                          </m:e>
                        </m:d>
                        <m:r>
                          <a:rPr lang="en-GB" b="0" i="1" smtClean="0">
                            <a:latin typeface="Cambria Math" panose="02040503050406030204" pitchFamily="18" charset="0"/>
                          </a:rPr>
                          <m:t>, </m:t>
                        </m:r>
                        <m:r>
                          <a:rPr lang="en-GB" i="1">
                            <a:latin typeface="Cambria Math" panose="02040503050406030204" pitchFamily="18" charset="0"/>
                          </a:rPr>
                          <m:t>𝐷</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b="0" i="1" smtClean="0">
                                    <a:latin typeface="Cambria Math" panose="02040503050406030204" pitchFamily="18" charset="0"/>
                                  </a:rPr>
                                  <m:t>6</m:t>
                                </m:r>
                              </m:sub>
                            </m:sSub>
                          </m:e>
                        </m:d>
                        <m:r>
                          <a:rPr lang="en-GB" i="1">
                            <a:latin typeface="Cambria Math" panose="02040503050406030204" pitchFamily="18" charset="0"/>
                          </a:rPr>
                          <m:t>=</m:t>
                        </m:r>
                        <m:d>
                          <m:dPr>
                            <m:ctrlPr>
                              <a:rPr lang="en-GB" i="1">
                                <a:latin typeface="Cambria Math" panose="02040503050406030204" pitchFamily="18" charset="0"/>
                              </a:rPr>
                            </m:ctrlPr>
                          </m:dPr>
                          <m:e>
                            <m:m>
                              <m:mPr>
                                <m:mcs>
                                  <m:mc>
                                    <m:mcPr>
                                      <m:count m:val="2"/>
                                      <m:mcJc m:val="center"/>
                                    </m:mcPr>
                                  </m:mc>
                                </m:mcs>
                                <m:ctrlPr>
                                  <a:rPr lang="en-GB" i="1">
                                    <a:latin typeface="Cambria Math" panose="02040503050406030204" pitchFamily="18" charset="0"/>
                                  </a:rPr>
                                </m:ctrlPr>
                              </m:mPr>
                              <m:mr>
                                <m:e>
                                  <m:r>
                                    <m:rPr>
                                      <m:brk m:alnAt="7"/>
                                    </m:rPr>
                                    <a:rPr lang="en-GB" b="0" i="1" smtClean="0">
                                      <a:latin typeface="Cambria Math" panose="02040503050406030204" pitchFamily="18" charset="0"/>
                                    </a:rPr>
                                    <m:t>0</m:t>
                                  </m:r>
                                </m:e>
                                <m:e>
                                  <m:r>
                                    <a:rPr lang="en-GB" i="1">
                                      <a:latin typeface="Cambria Math" panose="02040503050406030204" pitchFamily="18" charset="0"/>
                                    </a:rPr>
                                    <m:t>0</m:t>
                                  </m:r>
                                </m:e>
                              </m:mr>
                              <m:mr>
                                <m:e>
                                  <m:eqArr>
                                    <m:eqArrPr>
                                      <m:ctrlPr>
                                        <a:rPr lang="en-GB" i="1">
                                          <a:latin typeface="Cambria Math" panose="02040503050406030204" pitchFamily="18" charset="0"/>
                                        </a:rPr>
                                      </m:ctrlPr>
                                    </m:eqArrPr>
                                    <m:e>
                                      <m:r>
                                        <a:rPr lang="en-GB" i="1">
                                          <a:latin typeface="Cambria Math" panose="02040503050406030204" pitchFamily="18" charset="0"/>
                                        </a:rPr>
                                        <m:t>0</m:t>
                                      </m:r>
                                    </m:e>
                                    <m:e>
                                      <m:r>
                                        <a:rPr lang="en-GB" b="0" i="1" smtClean="0">
                                          <a:latin typeface="Cambria Math" panose="02040503050406030204" pitchFamily="18" charset="0"/>
                                        </a:rPr>
                                        <m:t>1</m:t>
                                      </m:r>
                                    </m:e>
                                  </m:eqArr>
                                </m:e>
                                <m:e>
                                  <m:eqArr>
                                    <m:eqArrPr>
                                      <m:ctrlPr>
                                        <a:rPr lang="en-GB" i="1">
                                          <a:latin typeface="Cambria Math" panose="02040503050406030204" pitchFamily="18" charset="0"/>
                                        </a:rPr>
                                      </m:ctrlPr>
                                    </m:eqArrPr>
                                    <m:e>
                                      <m:r>
                                        <a:rPr lang="en-GB" i="1">
                                          <a:latin typeface="Cambria Math" panose="02040503050406030204" pitchFamily="18" charset="0"/>
                                        </a:rPr>
                                        <m:t>1</m:t>
                                      </m:r>
                                    </m:e>
                                    <m:e>
                                      <m:r>
                                        <a:rPr lang="en-GB" i="1">
                                          <a:latin typeface="Cambria Math" panose="02040503050406030204" pitchFamily="18" charset="0"/>
                                        </a:rPr>
                                        <m:t>0</m:t>
                                      </m:r>
                                    </m:e>
                                  </m:eqArr>
                                </m:e>
                              </m:mr>
                            </m:m>
                            <m:r>
                              <a:rPr lang="en-GB" i="1">
                                <a:latin typeface="Cambria Math" panose="02040503050406030204" pitchFamily="18" charset="0"/>
                              </a:rPr>
                              <m:t>    </m:t>
                            </m:r>
                            <m:m>
                              <m:mPr>
                                <m:mcs>
                                  <m:mc>
                                    <m:mcPr>
                                      <m:count m:val="1"/>
                                      <m:mcJc m:val="center"/>
                                    </m:mcPr>
                                  </m:mc>
                                </m:mcs>
                                <m:ctrlPr>
                                  <a:rPr lang="en-GB" i="1">
                                    <a:latin typeface="Cambria Math" panose="02040503050406030204" pitchFamily="18" charset="0"/>
                                  </a:rPr>
                                </m:ctrlPr>
                              </m:mPr>
                              <m:mr>
                                <m:e>
                                  <m:r>
                                    <m:rPr>
                                      <m:brk m:alnAt="7"/>
                                    </m:rPr>
                                    <a:rPr lang="en-GB" b="0" i="1" smtClean="0">
                                      <a:latin typeface="Cambria Math" panose="02040503050406030204" pitchFamily="18" charset="0"/>
                                    </a:rPr>
                                    <m:t>1</m:t>
                                  </m:r>
                                </m:e>
                              </m:mr>
                              <m:mr>
                                <m:e>
                                  <m:r>
                                    <a:rPr lang="en-GB" i="1">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ca-ES"/>
                </a:p>
              </p:txBody>
            </p:sp>
          </mc:Choice>
          <mc:Fallback xmlns="">
            <p:sp>
              <p:nvSpPr>
                <p:cNvPr id="5" name="Rectángulo 4"/>
                <p:cNvSpPr>
                  <a:spLocks noRot="1" noChangeAspect="1" noMove="1" noResize="1" noEditPoints="1" noAdjustHandles="1" noChangeArrowheads="1" noChangeShapeType="1" noTextEdit="1"/>
                </p:cNvSpPr>
                <p:nvPr/>
              </p:nvSpPr>
              <p:spPr>
                <a:xfrm>
                  <a:off x="2206171" y="3482764"/>
                  <a:ext cx="7605486" cy="846963"/>
                </a:xfrm>
                <a:prstGeom prst="rect">
                  <a:avLst/>
                </a:prstGeom>
                <a:blipFill>
                  <a:blip r:embed="rId7"/>
                  <a:stretch>
                    <a:fillRect/>
                  </a:stretch>
                </a:blipFill>
              </p:spPr>
              <p:txBody>
                <a:bodyPr/>
                <a:lstStyle/>
                <a:p>
                  <a:r>
                    <a:rPr lang="ca-ES">
                      <a:noFill/>
                    </a:rPr>
                    <a:t> </a:t>
                  </a:r>
                </a:p>
              </p:txBody>
            </p:sp>
          </mc:Fallback>
        </mc:AlternateContent>
      </p:grpSp>
      <p:sp>
        <p:nvSpPr>
          <p:cNvPr id="14" name="CuadroTexto 13"/>
          <p:cNvSpPr txBox="1"/>
          <p:nvPr/>
        </p:nvSpPr>
        <p:spPr>
          <a:xfrm>
            <a:off x="457202" y="4503443"/>
            <a:ext cx="7351484" cy="369332"/>
          </a:xfrm>
          <a:prstGeom prst="rect">
            <a:avLst/>
          </a:prstGeom>
          <a:noFill/>
        </p:spPr>
        <p:txBody>
          <a:bodyPr wrap="square" rtlCol="0">
            <a:spAutoFit/>
          </a:bodyPr>
          <a:lstStyle/>
          <a:p>
            <a:r>
              <a:rPr lang="en-GB" smtClean="0"/>
              <a:t>Using this representation/action, our G-CNN input layer looks like:</a:t>
            </a:r>
            <a:endParaRPr lang="ca-ES"/>
          </a:p>
        </p:txBody>
      </p:sp>
      <mc:AlternateContent xmlns:mc="http://schemas.openxmlformats.org/markup-compatibility/2006" xmlns:a14="http://schemas.microsoft.com/office/drawing/2010/main">
        <mc:Choice Requires="a14">
          <p:sp>
            <p:nvSpPr>
              <p:cNvPr id="15" name="CuadroTexto 14"/>
              <p:cNvSpPr txBox="1"/>
              <p:nvPr/>
            </p:nvSpPr>
            <p:spPr>
              <a:xfrm>
                <a:off x="1343121" y="4910035"/>
                <a:ext cx="8468536" cy="11130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𝜒</m:t>
                          </m:r>
                        </m:e>
                      </m:d>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𝜎</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𝑁</m:t>
                              </m:r>
                            </m:sub>
                          </m:sSub>
                        </m:sub>
                        <m:sup/>
                        <m:e>
                          <m:r>
                            <a:rPr lang="en-GB" i="1">
                              <a:latin typeface="Cambria Math" panose="02040503050406030204" pitchFamily="18" charset="0"/>
                            </a:rPr>
                            <m:t>𝜒</m:t>
                          </m:r>
                          <m:r>
                            <a:rPr lang="en-GB" i="1">
                              <a:latin typeface="Cambria Math" panose="02040503050406030204" pitchFamily="18" charset="0"/>
                            </a:rPr>
                            <m:t>(</m:t>
                          </m:r>
                          <m:r>
                            <a:rPr lang="en-GB" i="1">
                              <a:latin typeface="Cambria Math" panose="02040503050406030204" pitchFamily="18" charset="0"/>
                            </a:rPr>
                            <m:t>𝜎</m:t>
                          </m:r>
                          <m:r>
                            <a:rPr lang="en-GB" i="1">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−1</m:t>
                                  </m:r>
                                </m:sup>
                              </m:sSup>
                            </m:e>
                          </m:d>
                        </m:e>
                      </m:nary>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r>
                            <a:rPr lang="en-GB" b="0" i="1" smtClean="0">
                              <a:latin typeface="Cambria Math" panose="02040503050406030204" pitchFamily="18" charset="0"/>
                            </a:rPr>
                            <m:t>!</m:t>
                          </m:r>
                        </m:sup>
                        <m:e>
                          <m:sSub>
                            <m:sSubPr>
                              <m:ctrlPr>
                                <a:rPr lang="en-GB" b="0" i="1" smtClean="0">
                                  <a:latin typeface="Cambria Math" panose="02040503050406030204" pitchFamily="18" charset="0"/>
                                </a:rPr>
                              </m:ctrlPr>
                            </m:sSubPr>
                            <m:e>
                              <m:r>
                                <a:rPr lang="en-GB" i="1">
                                  <a:latin typeface="Cambria Math" panose="02040503050406030204" pitchFamily="18" charset="0"/>
                                </a:rPr>
                                <m:t>𝜒</m:t>
                              </m:r>
                            </m:e>
                            <m:sub>
                              <m:r>
                                <a:rPr lang="en-GB" b="0" i="1" smtClean="0">
                                  <a:latin typeface="Cambria Math" panose="02040503050406030204" pitchFamily="18" charset="0"/>
                                </a:rPr>
                                <m:t>𝑖</m:t>
                              </m:r>
                            </m:sub>
                          </m:sSub>
                          <m:r>
                            <a:rPr lang="en-GB" b="0" i="1" smtClean="0">
                              <a:latin typeface="Cambria Math" panose="02040503050406030204" pitchFamily="18" charset="0"/>
                            </a:rPr>
                            <m:t>𝐷</m:t>
                          </m:r>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𝜎</m:t>
                              </m:r>
                            </m:e>
                            <m:sub>
                              <m:r>
                                <a:rPr lang="en-GB" b="0" i="1" smtClean="0">
                                  <a:latin typeface="Cambria Math" panose="02040503050406030204" pitchFamily="18" charset="0"/>
                                </a:rPr>
                                <m:t>𝑖</m:t>
                              </m:r>
                            </m:sub>
                            <m:sup>
                              <m:r>
                                <a:rPr lang="en-GB" b="0" i="1" smtClean="0">
                                  <a:latin typeface="Cambria Math" panose="02040503050406030204" pitchFamily="18" charset="0"/>
                                </a:rPr>
                                <m:t>−1</m:t>
                              </m:r>
                            </m:sup>
                          </m:sSubSup>
                          <m:r>
                            <a:rPr lang="en-GB" b="0" i="1" smtClean="0">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nary>
                    </m:oMath>
                  </m:oMathPara>
                </a14:m>
                <a:endParaRPr lang="en-GB" b="0" smtClean="0"/>
              </a:p>
              <a:p>
                <a:endParaRPr lang="ca-ES"/>
              </a:p>
            </p:txBody>
          </p:sp>
        </mc:Choice>
        <mc:Fallback xmlns="">
          <p:sp>
            <p:nvSpPr>
              <p:cNvPr id="15" name="CuadroTexto 14"/>
              <p:cNvSpPr txBox="1">
                <a:spLocks noRot="1" noChangeAspect="1" noMove="1" noResize="1" noEditPoints="1" noAdjustHandles="1" noChangeArrowheads="1" noChangeShapeType="1" noTextEdit="1"/>
              </p:cNvSpPr>
              <p:nvPr/>
            </p:nvSpPr>
            <p:spPr>
              <a:xfrm>
                <a:off x="1343121" y="4910035"/>
                <a:ext cx="8468536" cy="1113062"/>
              </a:xfrm>
              <a:prstGeom prst="rect">
                <a:avLst/>
              </a:prstGeom>
              <a:blipFill>
                <a:blip r:embed="rId8"/>
                <a:stretch>
                  <a:fillRect/>
                </a:stretch>
              </a:blipFill>
            </p:spPr>
            <p:txBody>
              <a:bodyPr/>
              <a:lstStyle/>
              <a:p>
                <a:r>
                  <a:rPr lang="ca-ES">
                    <a:noFill/>
                  </a:rPr>
                  <a:t> </a:t>
                </a:r>
              </a:p>
            </p:txBody>
          </p:sp>
        </mc:Fallback>
      </mc:AlternateContent>
      <p:sp>
        <p:nvSpPr>
          <p:cNvPr id="16" name="CuadroTexto 15"/>
          <p:cNvSpPr txBox="1"/>
          <p:nvPr/>
        </p:nvSpPr>
        <p:spPr>
          <a:xfrm>
            <a:off x="495679" y="5866276"/>
            <a:ext cx="9642550" cy="646331"/>
          </a:xfrm>
          <a:prstGeom prst="rect">
            <a:avLst/>
          </a:prstGeom>
          <a:noFill/>
        </p:spPr>
        <p:txBody>
          <a:bodyPr wrap="square" rtlCol="0">
            <a:spAutoFit/>
          </a:bodyPr>
          <a:lstStyle/>
          <a:p>
            <a:r>
              <a:rPr lang="en-GB" smtClean="0">
                <a:solidFill>
                  <a:srgbClr val="00B050"/>
                </a:solidFill>
              </a:rPr>
              <a:t>Pro</a:t>
            </a:r>
            <a:r>
              <a:rPr lang="en-GB" smtClean="0"/>
              <a:t>: # parameters “fixed” by N </a:t>
            </a:r>
            <a:r>
              <a:rPr lang="en-GB" smtClean="0">
                <a:sym typeface="Wingdings" panose="05000000000000000000" pitchFamily="2" charset="2"/>
              </a:rPr>
              <a:t> </a:t>
            </a:r>
            <a:r>
              <a:rPr lang="en-GB" smtClean="0"/>
              <a:t>for few particles, we need less parameters than other architectures. </a:t>
            </a:r>
          </a:p>
          <a:p>
            <a:r>
              <a:rPr lang="en-GB" smtClean="0">
                <a:solidFill>
                  <a:srgbClr val="FF0000"/>
                </a:solidFill>
              </a:rPr>
              <a:t>Con</a:t>
            </a:r>
            <a:r>
              <a:rPr lang="en-GB" smtClean="0"/>
              <a:t>: the scaling is factorial!</a:t>
            </a:r>
            <a:endParaRPr lang="ca-ES"/>
          </a:p>
        </p:txBody>
      </p:sp>
    </p:spTree>
    <p:extLst>
      <p:ext uri="{BB962C8B-B14F-4D97-AF65-F5344CB8AC3E}">
        <p14:creationId xmlns:p14="http://schemas.microsoft.com/office/powerpoint/2010/main" val="66108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smtClean="0">
                <a:solidFill>
                  <a:schemeClr val="bg1"/>
                </a:solidFill>
              </a:rPr>
              <a:t>Next steps and open questions…</a:t>
            </a:r>
            <a:endParaRPr lang="es-ES" b="1" dirty="0">
              <a:solidFill>
                <a:schemeClr val="bg1"/>
              </a:solidFill>
            </a:endParaRPr>
          </a:p>
        </p:txBody>
      </p:sp>
      <p:sp>
        <p:nvSpPr>
          <p:cNvPr id="3" name="Marcador de número de diapositiva 2"/>
          <p:cNvSpPr>
            <a:spLocks noGrp="1"/>
          </p:cNvSpPr>
          <p:nvPr>
            <p:ph type="sldNum" sz="quarter" idx="12"/>
          </p:nvPr>
        </p:nvSpPr>
        <p:spPr/>
        <p:txBody>
          <a:bodyPr/>
          <a:lstStyle/>
          <a:p>
            <a:fld id="{F8B279C1-2AF0-4503-9AD6-2CC195D3F87E}" type="slidenum">
              <a:rPr lang="ca-ES" smtClean="0"/>
              <a:t>15</a:t>
            </a:fld>
            <a:endParaRPr lang="ca-ES"/>
          </a:p>
        </p:txBody>
      </p:sp>
      <p:grpSp>
        <p:nvGrpSpPr>
          <p:cNvPr id="11" name="Grupo 10"/>
          <p:cNvGrpSpPr/>
          <p:nvPr/>
        </p:nvGrpSpPr>
        <p:grpSpPr>
          <a:xfrm>
            <a:off x="252272" y="6019662"/>
            <a:ext cx="12192001" cy="427154"/>
            <a:chOff x="252272" y="6034767"/>
            <a:chExt cx="12192001" cy="427154"/>
          </a:xfrm>
        </p:grpSpPr>
        <p:sp>
          <p:nvSpPr>
            <p:cNvPr id="12" name="CuadroTexto 11"/>
            <p:cNvSpPr txBox="1"/>
            <p:nvPr/>
          </p:nvSpPr>
          <p:spPr>
            <a:xfrm>
              <a:off x="252272" y="6123367"/>
              <a:ext cx="12192001" cy="338554"/>
            </a:xfrm>
            <a:prstGeom prst="rect">
              <a:avLst/>
            </a:prstGeom>
            <a:noFill/>
          </p:spPr>
          <p:txBody>
            <a:bodyPr wrap="square" rtlCol="0">
              <a:spAutoFit/>
            </a:bodyPr>
            <a:lstStyle/>
            <a:p>
              <a:r>
                <a:rPr lang="ca-ES" sz="1600" smtClean="0"/>
                <a:t>[7]</a:t>
              </a:r>
              <a:r>
                <a:rPr lang="en-US" sz="1600" smtClean="0"/>
                <a:t> C Roth and A MacDonald</a:t>
              </a:r>
              <a:r>
                <a:rPr lang="en-US" sz="1600" i="1" smtClean="0"/>
                <a:t>, </a:t>
              </a:r>
              <a:r>
                <a:rPr lang="en-GB" sz="1600" i="1"/>
                <a:t>Group Convolutional Neural Networks Improve Quantum State </a:t>
              </a:r>
              <a:r>
                <a:rPr lang="en-GB" sz="1600" i="1" smtClean="0"/>
                <a:t>Accuracy</a:t>
              </a:r>
              <a:r>
                <a:rPr lang="en-GB" sz="1600"/>
                <a:t>, arXiv:2104.05085 </a:t>
              </a:r>
              <a:endParaRPr lang="ca-ES" sz="1600"/>
            </a:p>
          </p:txBody>
        </p:sp>
        <p:cxnSp>
          <p:nvCxnSpPr>
            <p:cNvPr id="13" name="Conector recto 12"/>
            <p:cNvCxnSpPr/>
            <p:nvPr/>
          </p:nvCxnSpPr>
          <p:spPr>
            <a:xfrm flipV="1">
              <a:off x="364664" y="6034767"/>
              <a:ext cx="5105395" cy="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uadroTexto 3"/>
          <p:cNvSpPr txBox="1"/>
          <p:nvPr/>
        </p:nvSpPr>
        <p:spPr>
          <a:xfrm>
            <a:off x="552093" y="1306359"/>
            <a:ext cx="10892421" cy="369332"/>
          </a:xfrm>
          <a:prstGeom prst="rect">
            <a:avLst/>
          </a:prstGeom>
          <a:noFill/>
        </p:spPr>
        <p:txBody>
          <a:bodyPr wrap="square" rtlCol="0">
            <a:spAutoFit/>
          </a:bodyPr>
          <a:lstStyle/>
          <a:p>
            <a:r>
              <a:rPr lang="en-GB" b="1" smtClean="0"/>
              <a:t>·</a:t>
            </a:r>
            <a:r>
              <a:rPr lang="en-GB" smtClean="0"/>
              <a:t> Some people have already shown G-CNN advantage for quantum systems [7]</a:t>
            </a:r>
            <a:r>
              <a:rPr lang="en-GB" smtClean="0">
                <a:sym typeface="Wingdings" panose="05000000000000000000" pitchFamily="2" charset="2"/>
              </a:rPr>
              <a:t> </a:t>
            </a:r>
            <a:endParaRPr lang="ca-ES"/>
          </a:p>
        </p:txBody>
      </p:sp>
      <mc:AlternateContent xmlns:mc="http://schemas.openxmlformats.org/markup-compatibility/2006" xmlns:a14="http://schemas.microsoft.com/office/drawing/2010/main">
        <mc:Choice Requires="a14">
          <p:sp>
            <p:nvSpPr>
              <p:cNvPr id="14" name="CuadroTexto 13"/>
              <p:cNvSpPr txBox="1"/>
              <p:nvPr/>
            </p:nvSpPr>
            <p:spPr>
              <a:xfrm>
                <a:off x="552093" y="1884104"/>
                <a:ext cx="10892421" cy="646331"/>
              </a:xfrm>
              <a:prstGeom prst="rect">
                <a:avLst/>
              </a:prstGeom>
              <a:noFill/>
            </p:spPr>
            <p:txBody>
              <a:bodyPr wrap="square" rtlCol="0">
                <a:spAutoFit/>
              </a:bodyPr>
              <a:lstStyle/>
              <a:p>
                <a:r>
                  <a:rPr lang="en-GB" b="1"/>
                  <a:t>·</a:t>
                </a:r>
                <a:r>
                  <a:rPr lang="en-GB"/>
                  <a:t> </a:t>
                </a:r>
                <a:r>
                  <a:rPr lang="en-GB" smtClean="0">
                    <a:sym typeface="Wingdings" panose="05000000000000000000" pitchFamily="2" charset="2"/>
                  </a:rPr>
                  <a:t>Why is the Slater determinant “so good”? Can we explain it from the irreps of </a:t>
                </a:r>
                <a14:m>
                  <m:oMath xmlns:m="http://schemas.openxmlformats.org/officeDocument/2006/math">
                    <m:sSub>
                      <m:sSubPr>
                        <m:ctrlPr>
                          <a:rPr lang="en-GB" b="0" i="1" smtClean="0">
                            <a:latin typeface="Cambria Math" panose="02040503050406030204" pitchFamily="18" charset="0"/>
                            <a:sym typeface="Wingdings" panose="05000000000000000000" pitchFamily="2" charset="2"/>
                          </a:rPr>
                        </m:ctrlPr>
                      </m:sSubPr>
                      <m:e>
                        <m:r>
                          <a:rPr lang="en-GB" b="0" i="1" smtClean="0">
                            <a:latin typeface="Cambria Math" panose="02040503050406030204" pitchFamily="18" charset="0"/>
                            <a:sym typeface="Wingdings" panose="05000000000000000000" pitchFamily="2" charset="2"/>
                          </a:rPr>
                          <m:t>𝑆</m:t>
                        </m:r>
                      </m:e>
                      <m:sub>
                        <m:r>
                          <a:rPr lang="en-GB" b="0" i="1" smtClean="0">
                            <a:latin typeface="Cambria Math" panose="02040503050406030204" pitchFamily="18" charset="0"/>
                            <a:sym typeface="Wingdings" panose="05000000000000000000" pitchFamily="2" charset="2"/>
                          </a:rPr>
                          <m:t>𝑁</m:t>
                        </m:r>
                      </m:sub>
                    </m:sSub>
                    <m:r>
                      <a:rPr lang="en-GB" b="0" i="1" smtClean="0">
                        <a:latin typeface="Cambria Math" panose="02040503050406030204" pitchFamily="18" charset="0"/>
                        <a:sym typeface="Wingdings" panose="05000000000000000000" pitchFamily="2" charset="2"/>
                      </a:rPr>
                      <m:t>?</m:t>
                    </m:r>
                  </m:oMath>
                </a14:m>
                <a:r>
                  <a:rPr lang="en-GB" smtClean="0">
                    <a:sym typeface="Wingdings" panose="05000000000000000000" pitchFamily="2" charset="2"/>
                  </a:rPr>
                  <a:t> Can we find something even better? </a:t>
                </a:r>
                <a:endParaRPr lang="ca-ES"/>
              </a:p>
            </p:txBody>
          </p:sp>
        </mc:Choice>
        <mc:Fallback xmlns="">
          <p:sp>
            <p:nvSpPr>
              <p:cNvPr id="14" name="CuadroTexto 13"/>
              <p:cNvSpPr txBox="1">
                <a:spLocks noRot="1" noChangeAspect="1" noMove="1" noResize="1" noEditPoints="1" noAdjustHandles="1" noChangeArrowheads="1" noChangeShapeType="1" noTextEdit="1"/>
              </p:cNvSpPr>
              <p:nvPr/>
            </p:nvSpPr>
            <p:spPr>
              <a:xfrm>
                <a:off x="552093" y="1884104"/>
                <a:ext cx="10892421" cy="646331"/>
              </a:xfrm>
              <a:prstGeom prst="rect">
                <a:avLst/>
              </a:prstGeom>
              <a:blipFill>
                <a:blip r:embed="rId3"/>
                <a:stretch>
                  <a:fillRect l="-504" t="-4717" b="-14151"/>
                </a:stretch>
              </a:blipFill>
            </p:spPr>
            <p:txBody>
              <a:bodyPr/>
              <a:lstStyle/>
              <a:p>
                <a:r>
                  <a:rPr lang="ca-ES">
                    <a:noFill/>
                  </a:rPr>
                  <a:t> </a:t>
                </a:r>
              </a:p>
            </p:txBody>
          </p:sp>
        </mc:Fallback>
      </mc:AlternateContent>
      <p:sp>
        <p:nvSpPr>
          <p:cNvPr id="15" name="CuadroTexto 14"/>
          <p:cNvSpPr txBox="1"/>
          <p:nvPr/>
        </p:nvSpPr>
        <p:spPr>
          <a:xfrm>
            <a:off x="552091" y="3629794"/>
            <a:ext cx="10892421" cy="646331"/>
          </a:xfrm>
          <a:prstGeom prst="rect">
            <a:avLst/>
          </a:prstGeom>
          <a:noFill/>
        </p:spPr>
        <p:txBody>
          <a:bodyPr wrap="square" rtlCol="0">
            <a:spAutoFit/>
          </a:bodyPr>
          <a:lstStyle/>
          <a:p>
            <a:r>
              <a:rPr lang="en-GB" b="1"/>
              <a:t>·</a:t>
            </a:r>
            <a:r>
              <a:rPr lang="en-GB"/>
              <a:t> </a:t>
            </a:r>
            <a:r>
              <a:rPr lang="en-GB" smtClean="0">
                <a:sym typeface="Wingdings" panose="05000000000000000000" pitchFamily="2" charset="2"/>
              </a:rPr>
              <a:t>In nuclear physics, the usual DOF are hadrons  spin-½ particles  spinors. We could leverage the language of G-CNNs to encode the spinor transformation under different symmetries!</a:t>
            </a:r>
            <a:endParaRPr lang="ca-ES"/>
          </a:p>
        </p:txBody>
      </p:sp>
      <p:sp>
        <p:nvSpPr>
          <p:cNvPr id="16" name="CuadroTexto 15"/>
          <p:cNvSpPr txBox="1"/>
          <p:nvPr/>
        </p:nvSpPr>
        <p:spPr>
          <a:xfrm>
            <a:off x="552092" y="2698921"/>
            <a:ext cx="10892421" cy="646331"/>
          </a:xfrm>
          <a:prstGeom prst="rect">
            <a:avLst/>
          </a:prstGeom>
          <a:noFill/>
        </p:spPr>
        <p:txBody>
          <a:bodyPr wrap="square" rtlCol="0">
            <a:spAutoFit/>
          </a:bodyPr>
          <a:lstStyle/>
          <a:p>
            <a:r>
              <a:rPr lang="en-GB" b="1" smtClean="0"/>
              <a:t>·</a:t>
            </a:r>
            <a:r>
              <a:rPr lang="en-GB" smtClean="0"/>
              <a:t> </a:t>
            </a:r>
            <a:r>
              <a:rPr lang="en-GB" smtClean="0">
                <a:sym typeface="Wingdings" panose="05000000000000000000" pitchFamily="2" charset="2"/>
              </a:rPr>
              <a:t>Since the different excited states have different symmetries (they transform according to different irreps of the same group), can we predict the spectrum all at once by having different output neurons transform differently?</a:t>
            </a:r>
            <a:endParaRPr lang="ca-ES"/>
          </a:p>
        </p:txBody>
      </p:sp>
      <mc:AlternateContent xmlns:mc="http://schemas.openxmlformats.org/markup-compatibility/2006" xmlns:a14="http://schemas.microsoft.com/office/drawing/2010/main">
        <mc:Choice Requires="a14">
          <p:sp>
            <p:nvSpPr>
              <p:cNvPr id="6" name="Rectángulo 5"/>
              <p:cNvSpPr/>
              <p:nvPr/>
            </p:nvSpPr>
            <p:spPr>
              <a:xfrm>
                <a:off x="4429987" y="4362572"/>
                <a:ext cx="3136628"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𝜙</m:t>
                          </m:r>
                        </m:e>
                        <m:sup>
                          <m:r>
                            <a:rPr lang="en-GB" b="0" i="1" smtClean="0">
                              <a:latin typeface="Cambria Math" panose="02040503050406030204" pitchFamily="18" charset="0"/>
                            </a:rPr>
                            <m:t>′</m:t>
                          </m:r>
                          <m:r>
                            <a:rPr lang="en-GB" b="0" i="1" smtClean="0">
                              <a:latin typeface="Cambria Math" panose="02040503050406030204" pitchFamily="18" charset="0"/>
                            </a:rPr>
                            <m:t>𝑚</m:t>
                          </m:r>
                        </m:sup>
                      </m:sSup>
                      <m:d>
                        <m:dPr>
                          <m:ctrlPr>
                            <a:rPr lang="en-GB" b="0" i="1" smtClean="0">
                              <a:latin typeface="Cambria Math" panose="02040503050406030204" pitchFamily="18" charset="0"/>
                            </a:rPr>
                          </m:ctrlPr>
                        </m:dPr>
                        <m:e>
                          <m:r>
                            <a:rPr lang="en-GB" b="1" i="1" smtClean="0">
                              <a:latin typeface="Cambria Math" panose="02040503050406030204" pitchFamily="18" charset="0"/>
                            </a:rPr>
                            <m:t>𝒙</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𝐷</m:t>
                          </m:r>
                        </m:e>
                        <m:sup>
                          <m:r>
                            <a:rPr lang="en-GB" b="0" i="1" smtClean="0">
                              <a:latin typeface="Cambria Math" panose="02040503050406030204" pitchFamily="18" charset="0"/>
                            </a:rPr>
                            <m:t>𝑗</m:t>
                          </m:r>
                        </m:sup>
                      </m:sSup>
                      <m:sSubSup>
                        <m:sSubSupPr>
                          <m:ctrlPr>
                            <a:rPr lang="en-GB" b="0" i="1" smtClean="0">
                              <a:latin typeface="Cambria Math" panose="02040503050406030204" pitchFamily="18" charset="0"/>
                            </a:rPr>
                          </m:ctrlPr>
                        </m:sSubSupPr>
                        <m:e>
                          <m:d>
                            <m:dPr>
                              <m:ctrlPr>
                                <a:rPr lang="en-GB" b="0" i="1" smtClean="0">
                                  <a:latin typeface="Cambria Math" panose="02040503050406030204" pitchFamily="18" charset="0"/>
                                </a:rPr>
                              </m:ctrlPr>
                            </m:dPr>
                            <m:e>
                              <m:r>
                                <a:rPr lang="en-GB" b="0" i="1" smtClean="0">
                                  <a:latin typeface="Cambria Math" panose="02040503050406030204" pitchFamily="18" charset="0"/>
                                </a:rPr>
                                <m:t>𝑅</m:t>
                              </m:r>
                            </m:e>
                          </m:d>
                        </m:e>
                        <m:sub>
                          <m:r>
                            <a:rPr lang="en-GB" b="0" i="1" smtClean="0">
                              <a:latin typeface="Cambria Math" panose="02040503050406030204" pitchFamily="18" charset="0"/>
                            </a:rPr>
                            <m:t>    </m:t>
                          </m:r>
                          <m:r>
                            <a:rPr lang="en-GB" b="0" i="1" smtClean="0">
                              <a:latin typeface="Cambria Math" panose="02040503050406030204" pitchFamily="18" charset="0"/>
                            </a:rPr>
                            <m:t>𝑛</m:t>
                          </m:r>
                        </m:sub>
                        <m:sup>
                          <m:r>
                            <a:rPr lang="en-GB" b="0" i="1" smtClean="0">
                              <a:latin typeface="Cambria Math" panose="02040503050406030204" pitchFamily="18" charset="0"/>
                            </a:rPr>
                            <m:t>𝑚</m:t>
                          </m:r>
                        </m:sup>
                      </m:sSubSup>
                      <m:sSup>
                        <m:sSupPr>
                          <m:ctrlPr>
                            <a:rPr lang="en-GB" b="0" i="1" smtClean="0">
                              <a:latin typeface="Cambria Math" panose="02040503050406030204" pitchFamily="18" charset="0"/>
                            </a:rPr>
                          </m:ctrlPr>
                        </m:sSupPr>
                        <m:e>
                          <m:r>
                            <a:rPr lang="en-GB" b="0" i="1" smtClean="0">
                              <a:latin typeface="Cambria Math" panose="02040503050406030204" pitchFamily="18" charset="0"/>
                            </a:rPr>
                            <m:t>𝜙</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r>
                            <a:rPr lang="en-GB" b="0" i="1" smtClean="0">
                              <a:latin typeface="Cambria Math" panose="02040503050406030204" pitchFamily="18" charset="0"/>
                            </a:rPr>
                            <m:t>−1</m:t>
                          </m:r>
                        </m:sup>
                      </m:sSup>
                      <m:r>
                        <a:rPr lang="en-GB" b="1" i="1" smtClean="0">
                          <a:latin typeface="Cambria Math" panose="02040503050406030204" pitchFamily="18" charset="0"/>
                        </a:rPr>
                        <m:t>𝒙</m:t>
                      </m:r>
                      <m:r>
                        <a:rPr lang="en-GB" b="0" i="1" smtClean="0">
                          <a:latin typeface="Cambria Math" panose="02040503050406030204" pitchFamily="18" charset="0"/>
                        </a:rPr>
                        <m:t>)</m:t>
                      </m:r>
                    </m:oMath>
                  </m:oMathPara>
                </a14:m>
                <a:endParaRPr lang="ca-ES"/>
              </a:p>
            </p:txBody>
          </p:sp>
        </mc:Choice>
        <mc:Fallback xmlns="">
          <p:sp>
            <p:nvSpPr>
              <p:cNvPr id="6" name="Rectángulo 5"/>
              <p:cNvSpPr>
                <a:spLocks noRot="1" noChangeAspect="1" noMove="1" noResize="1" noEditPoints="1" noAdjustHandles="1" noChangeArrowheads="1" noChangeShapeType="1" noTextEdit="1"/>
              </p:cNvSpPr>
              <p:nvPr/>
            </p:nvSpPr>
            <p:spPr>
              <a:xfrm>
                <a:off x="4429987" y="4362572"/>
                <a:ext cx="3136628" cy="378245"/>
              </a:xfrm>
              <a:prstGeom prst="rect">
                <a:avLst/>
              </a:prstGeom>
              <a:blipFill>
                <a:blip r:embed="rId4"/>
                <a:stretch>
                  <a:fillRect b="-12903"/>
                </a:stretch>
              </a:blipFill>
            </p:spPr>
            <p:txBody>
              <a:bodyPr/>
              <a:lstStyle/>
              <a:p>
                <a:r>
                  <a:rPr lang="ca-ES">
                    <a:noFill/>
                  </a:rPr>
                  <a:t> </a:t>
                </a:r>
              </a:p>
            </p:txBody>
          </p:sp>
        </mc:Fallback>
      </mc:AlternateContent>
      <p:sp>
        <p:nvSpPr>
          <p:cNvPr id="17" name="CuadroTexto 16"/>
          <p:cNvSpPr txBox="1"/>
          <p:nvPr/>
        </p:nvSpPr>
        <p:spPr>
          <a:xfrm>
            <a:off x="4774821" y="5043552"/>
            <a:ext cx="2446960" cy="584775"/>
          </a:xfrm>
          <a:prstGeom prst="rect">
            <a:avLst/>
          </a:prstGeom>
          <a:noFill/>
        </p:spPr>
        <p:txBody>
          <a:bodyPr wrap="square" rtlCol="0">
            <a:spAutoFit/>
          </a:bodyPr>
          <a:lstStyle/>
          <a:p>
            <a:pPr algn="ctr"/>
            <a:r>
              <a:rPr lang="en-GB" sz="3200" smtClean="0"/>
              <a:t>THANK YOU</a:t>
            </a:r>
            <a:endParaRPr lang="ca-ES" sz="3200"/>
          </a:p>
        </p:txBody>
      </p:sp>
    </p:spTree>
    <p:extLst>
      <p:ext uri="{BB962C8B-B14F-4D97-AF65-F5344CB8AC3E}">
        <p14:creationId xmlns:p14="http://schemas.microsoft.com/office/powerpoint/2010/main" val="37520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5" name="Rectángulo 4"/>
          <p:cNvSpPr/>
          <p:nvPr/>
        </p:nvSpPr>
        <p:spPr>
          <a:xfrm>
            <a:off x="292767" y="165106"/>
            <a:ext cx="7994890" cy="646331"/>
          </a:xfrm>
          <a:prstGeom prst="rect">
            <a:avLst/>
          </a:prstGeom>
        </p:spPr>
        <p:txBody>
          <a:bodyPr wrap="square">
            <a:spAutoFit/>
          </a:bodyPr>
          <a:lstStyle/>
          <a:p>
            <a:r>
              <a:rPr lang="ca-ES" sz="3600" b="1" dirty="0" err="1" smtClean="0">
                <a:solidFill>
                  <a:schemeClr val="bg1"/>
                </a:solidFill>
              </a:rPr>
              <a:t>Problem</a:t>
            </a:r>
            <a:r>
              <a:rPr lang="ca-ES" sz="3600" b="1" dirty="0" smtClean="0">
                <a:solidFill>
                  <a:schemeClr val="bg1"/>
                </a:solidFill>
              </a:rPr>
              <a:t> set-up</a:t>
            </a:r>
            <a:endParaRPr lang="es-ES" sz="3600" b="1" dirty="0">
              <a:solidFill>
                <a:schemeClr val="bg1"/>
              </a:solidFill>
            </a:endParaRPr>
          </a:p>
        </p:txBody>
      </p:sp>
      <mc:AlternateContent xmlns:mc="http://schemas.openxmlformats.org/markup-compatibility/2006" xmlns:a14="http://schemas.microsoft.com/office/drawing/2010/main">
        <mc:Choice Requires="a14">
          <p:sp>
            <p:nvSpPr>
              <p:cNvPr id="20" name="CuadroTexto 19"/>
              <p:cNvSpPr txBox="1"/>
              <p:nvPr/>
            </p:nvSpPr>
            <p:spPr>
              <a:xfrm>
                <a:off x="488215" y="4864794"/>
                <a:ext cx="6370275" cy="487762"/>
              </a:xfrm>
              <a:prstGeom prst="rect">
                <a:avLst/>
              </a:prstGeom>
              <a:noFill/>
            </p:spPr>
            <p:txBody>
              <a:bodyPr wrap="square" rtlCol="0">
                <a:spAutoFit/>
              </a:bodyPr>
              <a:lstStyle/>
              <a:p>
                <a:r>
                  <a:rPr lang="en-GB" sz="2400" b="1" smtClean="0">
                    <a:solidFill>
                      <a:srgbClr val="FF0000"/>
                    </a:solidFill>
                  </a:rPr>
                  <a:t>Ansatz</a:t>
                </a:r>
                <a:r>
                  <a:rPr lang="en-GB" sz="2400" smtClean="0">
                    <a:solidFill>
                      <a:srgbClr val="FF0000"/>
                    </a:solidFill>
                  </a:rPr>
                  <a:t>:</a:t>
                </a:r>
                <a:r>
                  <a:rPr lang="en-GB" sz="2400" smtClean="0"/>
                  <a:t> Neural Network,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𝜓</m:t>
                        </m:r>
                      </m:e>
                      <m:sub>
                        <m:r>
                          <m:rPr>
                            <m:sty m:val="p"/>
                          </m:rPr>
                          <a:rPr lang="en-GB" sz="2400" b="0" i="0" smtClean="0">
                            <a:latin typeface="Cambria Math" panose="02040503050406030204" pitchFamily="18" charset="0"/>
                          </a:rPr>
                          <m:t>NQS</m:t>
                        </m:r>
                      </m:sub>
                    </m:sSub>
                    <m:d>
                      <m:dPr>
                        <m:ctrlPr>
                          <a:rPr lang="es-ES" sz="2400" b="0" i="1" smtClean="0">
                            <a:latin typeface="Cambria Math" panose="02040503050406030204" pitchFamily="18" charset="0"/>
                          </a:rPr>
                        </m:ctrlPr>
                      </m:dPr>
                      <m:e>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𝒑</m:t>
                            </m:r>
                          </m:e>
                          <m:sub>
                            <m:r>
                              <a:rPr lang="en-GB" sz="2400" b="1" i="1" smtClean="0">
                                <a:latin typeface="Cambria Math" panose="02040503050406030204" pitchFamily="18" charset="0"/>
                              </a:rPr>
                              <m:t>𝟏</m:t>
                            </m:r>
                          </m:sub>
                        </m:sSub>
                        <m:r>
                          <a:rPr lang="en-GB" sz="2400" b="0" i="1" smtClean="0">
                            <a:latin typeface="Cambria Math" panose="02040503050406030204" pitchFamily="18" charset="0"/>
                          </a:rPr>
                          <m:t>,</m:t>
                        </m:r>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𝒑</m:t>
                            </m:r>
                          </m:e>
                          <m:sub>
                            <m:r>
                              <a:rPr lang="en-GB" sz="2400" b="1" i="1" smtClean="0">
                                <a:latin typeface="Cambria Math" panose="02040503050406030204" pitchFamily="18" charset="0"/>
                              </a:rPr>
                              <m:t>𝟐</m:t>
                            </m:r>
                          </m:sub>
                        </m:sSub>
                        <m:r>
                          <a:rPr lang="en-GB" sz="2400" b="0" i="1" smtClean="0">
                            <a:latin typeface="Cambria Math" panose="02040503050406030204" pitchFamily="18" charset="0"/>
                          </a:rPr>
                          <m:t>,…,</m:t>
                        </m:r>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𝒑</m:t>
                            </m:r>
                          </m:e>
                          <m:sub>
                            <m:r>
                              <a:rPr lang="en-GB" sz="2400" b="1" i="1" smtClean="0">
                                <a:latin typeface="Cambria Math" panose="02040503050406030204" pitchFamily="18" charset="0"/>
                              </a:rPr>
                              <m:t>𝑵</m:t>
                            </m:r>
                          </m:sub>
                        </m:sSub>
                        <m:r>
                          <a:rPr lang="en-GB" sz="2400" b="0" i="1" smtClean="0">
                            <a:latin typeface="Cambria Math" panose="02040503050406030204" pitchFamily="18" charset="0"/>
                          </a:rPr>
                          <m:t>, </m:t>
                        </m:r>
                        <m:r>
                          <a:rPr lang="es-ES" sz="2400" b="0" i="1" smtClean="0">
                            <a:latin typeface="Cambria Math" panose="02040503050406030204" pitchFamily="18" charset="0"/>
                          </a:rPr>
                          <m:t>;</m:t>
                        </m:r>
                        <m:r>
                          <a:rPr lang="en-GB" sz="2400" b="1" i="1" smtClean="0">
                            <a:latin typeface="Cambria Math" panose="02040503050406030204" pitchFamily="18" charset="0"/>
                          </a:rPr>
                          <m:t>𝜽</m:t>
                        </m:r>
                      </m:e>
                    </m:d>
                  </m:oMath>
                </a14:m>
                <a:r>
                  <a:rPr lang="en-GB" sz="2400" smtClean="0"/>
                  <a:t>  </a:t>
                </a:r>
                <a:endParaRPr lang="ca-ES" sz="2400" b="1"/>
              </a:p>
            </p:txBody>
          </p:sp>
        </mc:Choice>
        <mc:Fallback xmlns="">
          <p:sp>
            <p:nvSpPr>
              <p:cNvPr id="20" name="CuadroTexto 19"/>
              <p:cNvSpPr txBox="1">
                <a:spLocks noRot="1" noChangeAspect="1" noMove="1" noResize="1" noEditPoints="1" noAdjustHandles="1" noChangeArrowheads="1" noChangeShapeType="1" noTextEdit="1"/>
              </p:cNvSpPr>
              <p:nvPr/>
            </p:nvSpPr>
            <p:spPr>
              <a:xfrm>
                <a:off x="488215" y="4864794"/>
                <a:ext cx="6370275" cy="487762"/>
              </a:xfrm>
              <a:prstGeom prst="rect">
                <a:avLst/>
              </a:prstGeom>
              <a:blipFill>
                <a:blip r:embed="rId2"/>
                <a:stretch>
                  <a:fillRect l="-1435" t="-8750" b="-23750"/>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4327823" y="3348181"/>
                <a:ext cx="1644874" cy="4715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panose="02040503050406030204" pitchFamily="18" charset="0"/>
                            </a:rPr>
                          </m:ctrlPr>
                        </m:accPr>
                        <m:e>
                          <m:r>
                            <a:rPr lang="en-GB" sz="2400" i="1">
                              <a:latin typeface="Cambria Math" panose="02040503050406030204" pitchFamily="18" charset="0"/>
                            </a:rPr>
                            <m:t>𝐻</m:t>
                          </m:r>
                        </m:e>
                      </m:acc>
                      <m:r>
                        <a:rPr lang="en-GB" sz="2400" i="1">
                          <a:latin typeface="Cambria Math" panose="02040503050406030204" pitchFamily="18" charset="0"/>
                        </a:rPr>
                        <m:t>=</m:t>
                      </m:r>
                      <m:acc>
                        <m:accPr>
                          <m:chr m:val="̂"/>
                          <m:ctrlPr>
                            <a:rPr lang="en-GB" sz="2400" i="1">
                              <a:latin typeface="Cambria Math" panose="02040503050406030204" pitchFamily="18" charset="0"/>
                            </a:rPr>
                          </m:ctrlPr>
                        </m:accPr>
                        <m:e>
                          <m:r>
                            <a:rPr lang="en-GB" sz="2400" i="1">
                              <a:latin typeface="Cambria Math" panose="02040503050406030204" pitchFamily="18" charset="0"/>
                            </a:rPr>
                            <m:t>𝑇</m:t>
                          </m:r>
                        </m:e>
                      </m:acc>
                      <m:r>
                        <a:rPr lang="en-GB" sz="2400" i="1">
                          <a:latin typeface="Cambria Math" panose="02040503050406030204" pitchFamily="18" charset="0"/>
                        </a:rPr>
                        <m:t>+</m:t>
                      </m:r>
                      <m:acc>
                        <m:accPr>
                          <m:chr m:val="̂"/>
                          <m:ctrlPr>
                            <a:rPr lang="en-GB" sz="2400" i="1">
                              <a:latin typeface="Cambria Math" panose="02040503050406030204" pitchFamily="18" charset="0"/>
                            </a:rPr>
                          </m:ctrlPr>
                        </m:accPr>
                        <m:e>
                          <m:r>
                            <a:rPr lang="en-GB" sz="2400" b="0" i="1" smtClean="0">
                              <a:latin typeface="Cambria Math" panose="02040503050406030204" pitchFamily="18" charset="0"/>
                            </a:rPr>
                            <m:t>𝑉</m:t>
                          </m:r>
                        </m:e>
                      </m:acc>
                    </m:oMath>
                  </m:oMathPara>
                </a14:m>
                <a:endParaRPr lang="ca-ES" sz="2400"/>
              </a:p>
            </p:txBody>
          </p:sp>
        </mc:Choice>
        <mc:Fallback xmlns="">
          <p:sp>
            <p:nvSpPr>
              <p:cNvPr id="22" name="Rectángulo 21"/>
              <p:cNvSpPr>
                <a:spLocks noRot="1" noChangeAspect="1" noMove="1" noResize="1" noEditPoints="1" noAdjustHandles="1" noChangeArrowheads="1" noChangeShapeType="1" noTextEdit="1"/>
              </p:cNvSpPr>
              <p:nvPr/>
            </p:nvSpPr>
            <p:spPr>
              <a:xfrm>
                <a:off x="4327823" y="3348181"/>
                <a:ext cx="1644874" cy="471539"/>
              </a:xfrm>
              <a:prstGeom prst="rect">
                <a:avLst/>
              </a:prstGeom>
              <a:blipFill>
                <a:blip r:embed="rId3"/>
                <a:stretch>
                  <a:fillRect t="-5128" r="-18889"/>
                </a:stretch>
              </a:blipFill>
            </p:spPr>
            <p:txBody>
              <a:bodyPr/>
              <a:lstStyle/>
              <a:p>
                <a:r>
                  <a:rPr lang="ca-ES">
                    <a:noFill/>
                  </a:rPr>
                  <a:t> </a:t>
                </a:r>
              </a:p>
            </p:txBody>
          </p:sp>
        </mc:Fallback>
      </mc:AlternateContent>
      <p:sp>
        <p:nvSpPr>
          <p:cNvPr id="23" name="Rectángulo 22"/>
          <p:cNvSpPr/>
          <p:nvPr/>
        </p:nvSpPr>
        <p:spPr>
          <a:xfrm>
            <a:off x="488083" y="2383710"/>
            <a:ext cx="5321521" cy="461665"/>
          </a:xfrm>
          <a:prstGeom prst="rect">
            <a:avLst/>
          </a:prstGeom>
        </p:spPr>
        <p:txBody>
          <a:bodyPr wrap="none">
            <a:spAutoFit/>
          </a:bodyPr>
          <a:lstStyle/>
          <a:p>
            <a:r>
              <a:rPr lang="en-GB" sz="2400" b="1" smtClean="0">
                <a:solidFill>
                  <a:srgbClr val="FF0000"/>
                </a:solidFill>
              </a:rPr>
              <a:t>Set-up: </a:t>
            </a:r>
            <a:r>
              <a:rPr lang="en-GB" sz="2400" smtClean="0"/>
              <a:t>Rayleigh-Ritz variational principle</a:t>
            </a:r>
            <a:endParaRPr lang="ca-ES" sz="2400"/>
          </a:p>
        </p:txBody>
      </p:sp>
      <mc:AlternateContent xmlns:mc="http://schemas.openxmlformats.org/markup-compatibility/2006" xmlns:a14="http://schemas.microsoft.com/office/drawing/2010/main">
        <mc:Choice Requires="a14">
          <p:sp>
            <p:nvSpPr>
              <p:cNvPr id="24" name="Rectángulo 23"/>
              <p:cNvSpPr/>
              <p:nvPr/>
            </p:nvSpPr>
            <p:spPr>
              <a:xfrm>
                <a:off x="752063" y="3130622"/>
                <a:ext cx="2689967" cy="9066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&lt;</m:t>
                              </m:r>
                              <m:r>
                                <a:rPr lang="en-GB" sz="2400" b="0" i="1" smtClean="0">
                                  <a:latin typeface="Cambria Math" panose="02040503050406030204" pitchFamily="18" charset="0"/>
                                </a:rPr>
                                <m:t>𝜓</m:t>
                              </m:r>
                              <m:r>
                                <m:rPr>
                                  <m:lit/>
                                </m:rPr>
                                <a:rPr lang="en-GB" sz="2400" b="0" i="1" smtClean="0">
                                  <a:latin typeface="Cambria Math" panose="02040503050406030204" pitchFamily="18" charset="0"/>
                                </a:rPr>
                                <m:t>|</m:t>
                              </m:r>
                              <m:r>
                                <a:rPr lang="en-GB" sz="2400" b="0" i="1" smtClean="0">
                                  <a:latin typeface="Cambria Math" panose="02040503050406030204" pitchFamily="18" charset="0"/>
                                </a:rPr>
                                <m:t> </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𝐻</m:t>
                                  </m:r>
                                </m:e>
                              </m:acc>
                              <m:r>
                                <m:rPr>
                                  <m:lit/>
                                </m:rPr>
                                <a:rPr lang="en-GB" sz="2400" b="0" i="1" smtClean="0">
                                  <a:latin typeface="Cambria Math" panose="02040503050406030204" pitchFamily="18" charset="0"/>
                                </a:rPr>
                                <m:t>|</m:t>
                              </m:r>
                              <m:r>
                                <a:rPr lang="en-GB" sz="2400" b="0" i="1" smtClean="0">
                                  <a:latin typeface="Cambria Math" panose="02040503050406030204" pitchFamily="18" charset="0"/>
                                </a:rPr>
                                <m:t>𝜓</m:t>
                              </m:r>
                            </m:e>
                          </m:d>
                          <m:r>
                            <a:rPr lang="en-GB" sz="2400" b="0" i="1" smtClean="0">
                              <a:latin typeface="Cambria Math" panose="02040503050406030204" pitchFamily="18" charset="0"/>
                            </a:rPr>
                            <m:t>&gt;</m:t>
                          </m:r>
                        </m:num>
                        <m:den>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&lt;</m:t>
                              </m:r>
                              <m:r>
                                <a:rPr lang="en-GB" sz="2400" b="0" i="1" smtClean="0">
                                  <a:latin typeface="Cambria Math" panose="02040503050406030204" pitchFamily="18" charset="0"/>
                                </a:rPr>
                                <m:t>𝜓</m:t>
                              </m:r>
                              <m:r>
                                <m:rPr>
                                  <m:lit/>
                                </m:rPr>
                                <a:rPr lang="en-GB" sz="2400" b="0" i="1" smtClean="0">
                                  <a:latin typeface="Cambria Math" panose="02040503050406030204" pitchFamily="18" charset="0"/>
                                </a:rPr>
                                <m:t>|</m:t>
                              </m:r>
                              <m:r>
                                <a:rPr lang="en-GB" sz="2400" b="0" i="1" smtClean="0">
                                  <a:latin typeface="Cambria Math" panose="02040503050406030204" pitchFamily="18" charset="0"/>
                                </a:rPr>
                                <m:t>𝜓</m:t>
                              </m:r>
                            </m:e>
                          </m:d>
                          <m:r>
                            <a:rPr lang="en-GB" sz="2400" b="0" i="1" smtClean="0">
                              <a:latin typeface="Cambria Math" panose="02040503050406030204" pitchFamily="18" charset="0"/>
                            </a:rPr>
                            <m:t>&gt;</m:t>
                          </m:r>
                        </m:den>
                      </m:f>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m:t>
                          </m:r>
                          <m:r>
                            <a:rPr lang="en-GB" sz="2400" b="0" i="1" smtClean="0">
                              <a:latin typeface="Cambria Math" panose="02040503050406030204" pitchFamily="18" charset="0"/>
                            </a:rPr>
                            <m:t>𝐸</m:t>
                          </m:r>
                        </m:e>
                        <m:sub>
                          <m:r>
                            <a:rPr lang="en-GB" sz="2400" b="0" i="1" smtClean="0">
                              <a:latin typeface="Cambria Math" panose="02040503050406030204" pitchFamily="18" charset="0"/>
                            </a:rPr>
                            <m:t>𝐺𝑆</m:t>
                          </m:r>
                        </m:sub>
                      </m:sSub>
                    </m:oMath>
                  </m:oMathPara>
                </a14:m>
                <a:endParaRPr lang="ca-ES" sz="2400"/>
              </a:p>
            </p:txBody>
          </p:sp>
        </mc:Choice>
        <mc:Fallback xmlns="">
          <p:sp>
            <p:nvSpPr>
              <p:cNvPr id="24" name="Rectángulo 23"/>
              <p:cNvSpPr>
                <a:spLocks noRot="1" noChangeAspect="1" noMove="1" noResize="1" noEditPoints="1" noAdjustHandles="1" noChangeArrowheads="1" noChangeShapeType="1" noTextEdit="1"/>
              </p:cNvSpPr>
              <p:nvPr/>
            </p:nvSpPr>
            <p:spPr>
              <a:xfrm>
                <a:off x="752063" y="3130622"/>
                <a:ext cx="2689967" cy="906658"/>
              </a:xfrm>
              <a:prstGeom prst="rect">
                <a:avLst/>
              </a:prstGeom>
              <a:blipFill>
                <a:blip r:embed="rId4"/>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5" name="CuadroTexto 24"/>
              <p:cNvSpPr txBox="1"/>
              <p:nvPr/>
            </p:nvSpPr>
            <p:spPr>
              <a:xfrm>
                <a:off x="488083" y="1350448"/>
                <a:ext cx="10999974" cy="461665"/>
              </a:xfrm>
              <a:prstGeom prst="rect">
                <a:avLst/>
              </a:prstGeom>
              <a:noFill/>
            </p:spPr>
            <p:txBody>
              <a:bodyPr wrap="square" rtlCol="0">
                <a:spAutoFit/>
              </a:bodyPr>
              <a:lstStyle/>
              <a:p>
                <a:r>
                  <a:rPr lang="en-GB" sz="2400" b="1" smtClean="0">
                    <a:solidFill>
                      <a:srgbClr val="FF0000"/>
                    </a:solidFill>
                  </a:rPr>
                  <a:t>Goal</a:t>
                </a:r>
                <a:r>
                  <a:rPr lang="en-GB" sz="2400" smtClean="0">
                    <a:solidFill>
                      <a:srgbClr val="FF0000"/>
                    </a:solidFill>
                  </a:rPr>
                  <a:t>:</a:t>
                </a:r>
                <a:r>
                  <a:rPr lang="en-GB" sz="2400" smtClean="0"/>
                  <a:t> Solve for the non-relativistic ground-state wave function of an atomic nucleus, </a:t>
                </a:r>
                <a14:m>
                  <m:oMath xmlns:m="http://schemas.openxmlformats.org/officeDocument/2006/math">
                    <m:r>
                      <a:rPr lang="en-GB" sz="2400" b="0" i="1" smtClean="0">
                        <a:latin typeface="Cambria Math" panose="02040503050406030204" pitchFamily="18" charset="0"/>
                      </a:rPr>
                      <m:t>𝜓</m:t>
                    </m:r>
                  </m:oMath>
                </a14:m>
                <a:endParaRPr lang="ca-ES" sz="2400" b="1"/>
              </a:p>
            </p:txBody>
          </p:sp>
        </mc:Choice>
        <mc:Fallback xmlns="">
          <p:sp>
            <p:nvSpPr>
              <p:cNvPr id="25" name="CuadroTexto 24"/>
              <p:cNvSpPr txBox="1">
                <a:spLocks noRot="1" noChangeAspect="1" noMove="1" noResize="1" noEditPoints="1" noAdjustHandles="1" noChangeArrowheads="1" noChangeShapeType="1" noTextEdit="1"/>
              </p:cNvSpPr>
              <p:nvPr/>
            </p:nvSpPr>
            <p:spPr>
              <a:xfrm>
                <a:off x="488083" y="1350448"/>
                <a:ext cx="10999974" cy="461665"/>
              </a:xfrm>
              <a:prstGeom prst="rect">
                <a:avLst/>
              </a:prstGeom>
              <a:blipFill>
                <a:blip r:embed="rId5"/>
                <a:stretch>
                  <a:fillRect l="-831" t="-10667" b="-30667"/>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6" name="Rectángulo 25"/>
              <p:cNvSpPr/>
              <p:nvPr/>
            </p:nvSpPr>
            <p:spPr>
              <a:xfrm>
                <a:off x="6858490" y="3268245"/>
                <a:ext cx="4970528" cy="4756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m:t>
                      </m:r>
                      <m:r>
                        <a:rPr lang="en-GB" sz="2400" b="0" i="1" smtClean="0">
                          <a:latin typeface="Cambria Math" panose="02040503050406030204" pitchFamily="18" charset="0"/>
                        </a:rPr>
                        <m:t>𝜓</m:t>
                      </m:r>
                      <m:r>
                        <a:rPr lang="en-GB" sz="2400" b="0" i="1" smtClean="0">
                          <a:latin typeface="Cambria Math" panose="02040503050406030204" pitchFamily="18" charset="0"/>
                        </a:rPr>
                        <m:t>&gt; =∫|</m:t>
                      </m:r>
                      <m:r>
                        <a:rPr lang="en-GB" sz="2400" b="0" i="1" smtClean="0">
                          <a:latin typeface="Cambria Math" panose="02040503050406030204" pitchFamily="18" charset="0"/>
                        </a:rPr>
                        <m:t>𝑝</m:t>
                      </m:r>
                      <m:r>
                        <a:rPr lang="en-GB" sz="2400" b="0" i="1" smtClean="0">
                          <a:latin typeface="Cambria Math" panose="02040503050406030204" pitchFamily="18" charset="0"/>
                        </a:rPr>
                        <m:t>&gt;</m:t>
                      </m:r>
                      <m:r>
                        <a:rPr lang="en-GB" sz="2400" b="0" i="1" smtClean="0">
                          <a:latin typeface="Cambria Math" panose="02040503050406030204" pitchFamily="18" charset="0"/>
                        </a:rPr>
                        <m:t>𝜓</m:t>
                      </m:r>
                      <m:d>
                        <m:dPr>
                          <m:ctrlPr>
                            <a:rPr lang="en-GB" sz="2400" b="0" i="1" smtClean="0">
                              <a:latin typeface="Cambria Math" panose="02040503050406030204" pitchFamily="18" charset="0"/>
                            </a:rPr>
                          </m:ctrlPr>
                        </m:dPr>
                        <m:e>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𝒑</m:t>
                              </m:r>
                            </m:e>
                            <m:sub>
                              <m:r>
                                <a:rPr lang="en-GB" sz="2400" b="1" i="1" smtClean="0">
                                  <a:latin typeface="Cambria Math" panose="02040503050406030204" pitchFamily="18" charset="0"/>
                                </a:rPr>
                                <m:t>𝟏</m:t>
                              </m:r>
                            </m:sub>
                          </m:sSub>
                          <m:r>
                            <a:rPr lang="en-GB" sz="2400" b="0" i="1" smtClean="0">
                              <a:latin typeface="Cambria Math" panose="02040503050406030204" pitchFamily="18" charset="0"/>
                            </a:rPr>
                            <m:t>,</m:t>
                          </m:r>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𝒑</m:t>
                              </m:r>
                            </m:e>
                            <m:sub>
                              <m:r>
                                <a:rPr lang="en-GB" sz="2400" b="1" i="1" smtClean="0">
                                  <a:latin typeface="Cambria Math" panose="02040503050406030204" pitchFamily="18" charset="0"/>
                                </a:rPr>
                                <m:t>𝟐</m:t>
                              </m:r>
                            </m:sub>
                          </m:sSub>
                          <m:r>
                            <a:rPr lang="en-GB" sz="2400" b="0" i="1" smtClean="0">
                              <a:latin typeface="Cambria Math" panose="02040503050406030204" pitchFamily="18" charset="0"/>
                            </a:rPr>
                            <m:t>,…,</m:t>
                          </m:r>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𝒑</m:t>
                              </m:r>
                            </m:e>
                            <m:sub>
                              <m:r>
                                <a:rPr lang="en-GB" sz="2400" b="1" i="1" smtClean="0">
                                  <a:latin typeface="Cambria Math" panose="02040503050406030204" pitchFamily="18" charset="0"/>
                                </a:rPr>
                                <m:t>𝑵</m:t>
                              </m:r>
                            </m:sub>
                          </m:sSub>
                        </m:e>
                      </m:d>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d</m:t>
                          </m:r>
                        </m:e>
                        <m:sup>
                          <m:r>
                            <a:rPr lang="en-GB" sz="2400" b="0" i="1" smtClean="0">
                              <a:latin typeface="Cambria Math" panose="02040503050406030204" pitchFamily="18" charset="0"/>
                            </a:rPr>
                            <m:t>3</m:t>
                          </m:r>
                          <m:r>
                            <m:rPr>
                              <m:sty m:val="p"/>
                            </m:rPr>
                            <a:rPr lang="en-GB" sz="2400" b="0" i="0" smtClean="0">
                              <a:latin typeface="Cambria Math" panose="02040503050406030204" pitchFamily="18" charset="0"/>
                            </a:rPr>
                            <m:t>N</m:t>
                          </m:r>
                        </m:sup>
                      </m:sSup>
                      <m:r>
                        <m:rPr>
                          <m:sty m:val="p"/>
                        </m:rPr>
                        <a:rPr lang="en-GB" sz="2400" b="0" i="0" smtClean="0">
                          <a:latin typeface="Cambria Math" panose="02040503050406030204" pitchFamily="18" charset="0"/>
                        </a:rPr>
                        <m:t>p</m:t>
                      </m:r>
                    </m:oMath>
                  </m:oMathPara>
                </a14:m>
                <a:endParaRPr lang="ca-ES" sz="2400"/>
              </a:p>
            </p:txBody>
          </p:sp>
        </mc:Choice>
        <mc:Fallback xmlns="">
          <p:sp>
            <p:nvSpPr>
              <p:cNvPr id="26" name="Rectángulo 25"/>
              <p:cNvSpPr>
                <a:spLocks noRot="1" noChangeAspect="1" noMove="1" noResize="1" noEditPoints="1" noAdjustHandles="1" noChangeArrowheads="1" noChangeShapeType="1" noTextEdit="1"/>
              </p:cNvSpPr>
              <p:nvPr/>
            </p:nvSpPr>
            <p:spPr>
              <a:xfrm>
                <a:off x="6858490" y="3268245"/>
                <a:ext cx="4970528" cy="475643"/>
              </a:xfrm>
              <a:prstGeom prst="rect">
                <a:avLst/>
              </a:prstGeom>
              <a:blipFill>
                <a:blip r:embed="rId6"/>
                <a:stretch>
                  <a:fillRect b="-21795"/>
                </a:stretch>
              </a:blipFill>
            </p:spPr>
            <p:txBody>
              <a:bodyPr/>
              <a:lstStyle/>
              <a:p>
                <a:r>
                  <a:rPr lang="ca-ES">
                    <a:noFill/>
                  </a:rPr>
                  <a:t> </a:t>
                </a:r>
              </a:p>
            </p:txBody>
          </p:sp>
        </mc:Fallback>
      </mc:AlternateContent>
      <p:grpSp>
        <p:nvGrpSpPr>
          <p:cNvPr id="84" name="Grupo 83"/>
          <p:cNvGrpSpPr/>
          <p:nvPr/>
        </p:nvGrpSpPr>
        <p:grpSpPr>
          <a:xfrm>
            <a:off x="6961355" y="4089578"/>
            <a:ext cx="4462561" cy="2084544"/>
            <a:chOff x="7324212" y="4217848"/>
            <a:chExt cx="4462561" cy="2084544"/>
          </a:xfrm>
        </p:grpSpPr>
        <p:grpSp>
          <p:nvGrpSpPr>
            <p:cNvPr id="82" name="Grupo 81"/>
            <p:cNvGrpSpPr/>
            <p:nvPr/>
          </p:nvGrpSpPr>
          <p:grpSpPr>
            <a:xfrm>
              <a:off x="7324212" y="4217848"/>
              <a:ext cx="4219656" cy="1759638"/>
              <a:chOff x="7421457" y="4303767"/>
              <a:chExt cx="4219656" cy="1759638"/>
            </a:xfrm>
          </p:grpSpPr>
          <p:cxnSp>
            <p:nvCxnSpPr>
              <p:cNvPr id="56" name="Conector recto de flecha 55"/>
              <p:cNvCxnSpPr>
                <a:stCxn id="47" idx="6"/>
                <a:endCxn id="43" idx="2"/>
              </p:cNvCxnSpPr>
              <p:nvPr/>
            </p:nvCxnSpPr>
            <p:spPr>
              <a:xfrm flipV="1">
                <a:off x="8297817" y="4581501"/>
                <a:ext cx="989387" cy="63306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a:stCxn id="47" idx="6"/>
                <a:endCxn id="46" idx="2"/>
              </p:cNvCxnSpPr>
              <p:nvPr/>
            </p:nvCxnSpPr>
            <p:spPr>
              <a:xfrm flipV="1">
                <a:off x="8297817" y="4983930"/>
                <a:ext cx="989386" cy="23063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upo 80"/>
              <p:cNvGrpSpPr/>
              <p:nvPr/>
            </p:nvGrpSpPr>
            <p:grpSpPr>
              <a:xfrm>
                <a:off x="7421457" y="4303767"/>
                <a:ext cx="4219656" cy="1759638"/>
                <a:chOff x="7411297" y="4252236"/>
                <a:chExt cx="4219656" cy="1759638"/>
              </a:xfrm>
            </p:grpSpPr>
            <p:grpSp>
              <p:nvGrpSpPr>
                <p:cNvPr id="27" name="Grupo 26"/>
                <p:cNvGrpSpPr/>
                <p:nvPr/>
              </p:nvGrpSpPr>
              <p:grpSpPr>
                <a:xfrm>
                  <a:off x="7865347" y="4252236"/>
                  <a:ext cx="3765606" cy="1662035"/>
                  <a:chOff x="887717" y="1638035"/>
                  <a:chExt cx="3217303" cy="1707931"/>
                </a:xfrm>
              </p:grpSpPr>
              <p:grpSp>
                <p:nvGrpSpPr>
                  <p:cNvPr id="28" name="Grupo 27"/>
                  <p:cNvGrpSpPr/>
                  <p:nvPr/>
                </p:nvGrpSpPr>
                <p:grpSpPr>
                  <a:xfrm>
                    <a:off x="887717" y="1638035"/>
                    <a:ext cx="3217303" cy="1707931"/>
                    <a:chOff x="1026470" y="1431715"/>
                    <a:chExt cx="6463958" cy="3372895"/>
                  </a:xfrm>
                </p:grpSpPr>
                <p:sp>
                  <p:nvSpPr>
                    <p:cNvPr id="30" name="Conector 29"/>
                    <p:cNvSpPr/>
                    <p:nvPr/>
                  </p:nvSpPr>
                  <p:spPr>
                    <a:xfrm>
                      <a:off x="1026470" y="1926544"/>
                      <a:ext cx="724928"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onector 30"/>
                    <p:cNvSpPr/>
                    <p:nvPr/>
                  </p:nvSpPr>
                  <p:spPr>
                    <a:xfrm>
                      <a:off x="5278322" y="2827117"/>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Conector recto de flecha 31"/>
                    <p:cNvCxnSpPr>
                      <a:stCxn id="30" idx="6"/>
                      <a:endCxn id="43" idx="2"/>
                    </p:cNvCxnSpPr>
                    <p:nvPr/>
                  </p:nvCxnSpPr>
                  <p:spPr>
                    <a:xfrm flipV="1">
                      <a:off x="1751398" y="1995342"/>
                      <a:ext cx="1698360" cy="30190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30" idx="6"/>
                      <a:endCxn id="44" idx="2"/>
                    </p:cNvCxnSpPr>
                    <p:nvPr/>
                  </p:nvCxnSpPr>
                  <p:spPr>
                    <a:xfrm>
                      <a:off x="1751398" y="2297248"/>
                      <a:ext cx="1698360" cy="213665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43" idx="6"/>
                      <a:endCxn id="31" idx="2"/>
                    </p:cNvCxnSpPr>
                    <p:nvPr/>
                  </p:nvCxnSpPr>
                  <p:spPr>
                    <a:xfrm>
                      <a:off x="4174685" y="1995343"/>
                      <a:ext cx="1103638" cy="120247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44" idx="6"/>
                      <a:endCxn id="31" idx="2"/>
                    </p:cNvCxnSpPr>
                    <p:nvPr/>
                  </p:nvCxnSpPr>
                  <p:spPr>
                    <a:xfrm flipV="1">
                      <a:off x="4174687" y="3197819"/>
                      <a:ext cx="1103636" cy="1236087"/>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CuadroTexto 35"/>
                        <p:cNvSpPr txBox="1"/>
                        <p:nvPr/>
                      </p:nvSpPr>
                      <p:spPr>
                        <a:xfrm>
                          <a:off x="1633138" y="1431715"/>
                          <a:ext cx="1807409" cy="701513"/>
                        </a:xfrm>
                        <a:prstGeom prst="rect">
                          <a:avLst/>
                        </a:prstGeom>
                        <a:noFill/>
                      </p:spPr>
                      <p:txBody>
                        <a:bodyPr wrap="square" rtlCol="0">
                          <a:spAutoFit/>
                        </a:bodyPr>
                        <a:lstStyle/>
                        <a:p>
                          <a:pPr algn="ctr"/>
                          <a14:m>
                            <m:oMath xmlns:m="http://schemas.openxmlformats.org/officeDocument/2006/math">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𝑾</m:t>
                                  </m:r>
                                </m:e>
                                <m:sup>
                                  <m:d>
                                    <m:dPr>
                                      <m:ctrlPr>
                                        <a:rPr lang="es-ES" sz="1600" b="1" i="1" smtClean="0">
                                          <a:latin typeface="Cambria Math" panose="02040503050406030204" pitchFamily="18" charset="0"/>
                                        </a:rPr>
                                      </m:ctrlPr>
                                    </m:dPr>
                                    <m:e>
                                      <m:r>
                                        <a:rPr lang="es-ES" sz="1600" b="1" i="1" smtClean="0">
                                          <a:latin typeface="Cambria Math" panose="02040503050406030204" pitchFamily="18" charset="0"/>
                                        </a:rPr>
                                        <m:t>𝟏</m:t>
                                      </m:r>
                                    </m:e>
                                  </m:d>
                                </m:sup>
                              </m:sSup>
                              <m:r>
                                <a:rPr lang="ca-ES" sz="1600" b="1" i="1" smtClean="0">
                                  <a:latin typeface="Cambria Math" panose="02040503050406030204" pitchFamily="18" charset="0"/>
                                </a:rPr>
                                <m:t>,</m:t>
                              </m:r>
                              <m:sSup>
                                <m:sSupPr>
                                  <m:ctrlPr>
                                    <a:rPr lang="ca-ES" sz="1600" b="1" i="1" smtClean="0">
                                      <a:latin typeface="Cambria Math" panose="02040503050406030204" pitchFamily="18" charset="0"/>
                                    </a:rPr>
                                  </m:ctrlPr>
                                </m:sSupPr>
                                <m:e>
                                  <m:r>
                                    <a:rPr lang="ca-ES" sz="1600" b="1" i="1" smtClean="0">
                                      <a:latin typeface="Cambria Math" panose="02040503050406030204" pitchFamily="18" charset="0"/>
                                    </a:rPr>
                                    <m:t>𝑩</m:t>
                                  </m:r>
                                </m:e>
                                <m:sup>
                                  <m:d>
                                    <m:dPr>
                                      <m:ctrlPr>
                                        <a:rPr lang="ca-ES" sz="1600" b="1" i="1" smtClean="0">
                                          <a:latin typeface="Cambria Math" panose="02040503050406030204" pitchFamily="18" charset="0"/>
                                        </a:rPr>
                                      </m:ctrlPr>
                                    </m:dPr>
                                    <m:e>
                                      <m:r>
                                        <a:rPr lang="ca-ES" sz="1600" b="1" i="1" smtClean="0">
                                          <a:latin typeface="Cambria Math" panose="02040503050406030204" pitchFamily="18" charset="0"/>
                                        </a:rPr>
                                        <m:t>𝟏</m:t>
                                      </m:r>
                                    </m:e>
                                  </m:d>
                                </m:sup>
                              </m:sSup>
                            </m:oMath>
                          </a14:m>
                          <a:r>
                            <a:rPr lang="es-ES" sz="1600" b="1"/>
                            <a:t> </a:t>
                          </a:r>
                        </a:p>
                      </p:txBody>
                    </p:sp>
                  </mc:Choice>
                  <mc:Fallback xmlns="">
                    <p:sp>
                      <p:nvSpPr>
                        <p:cNvPr id="36" name="CuadroTexto 35"/>
                        <p:cNvSpPr txBox="1">
                          <a:spLocks noRot="1" noChangeAspect="1" noMove="1" noResize="1" noEditPoints="1" noAdjustHandles="1" noChangeArrowheads="1" noChangeShapeType="1" noTextEdit="1"/>
                        </p:cNvSpPr>
                        <p:nvPr/>
                      </p:nvSpPr>
                      <p:spPr>
                        <a:xfrm>
                          <a:off x="1633138" y="1431715"/>
                          <a:ext cx="1807409" cy="701513"/>
                        </a:xfrm>
                        <a:prstGeom prst="rect">
                          <a:avLst/>
                        </a:prstGeom>
                        <a:blipFill>
                          <a:blip r:embed="rId8"/>
                          <a:stretch>
                            <a:fillRect/>
                          </a:stretch>
                        </a:blipFill>
                      </p:spPr>
                      <p:txBody>
                        <a:bodyPr/>
                        <a:lstStyle/>
                        <a:p>
                          <a:r>
                            <a:rPr lang="ca-ES">
                              <a:noFill/>
                            </a:rPr>
                            <a:t> </a:t>
                          </a:r>
                        </a:p>
                      </p:txBody>
                    </p:sp>
                  </mc:Fallback>
                </mc:AlternateContent>
                <p:grpSp>
                  <p:nvGrpSpPr>
                    <p:cNvPr id="37" name="Grupo 36"/>
                    <p:cNvGrpSpPr/>
                    <p:nvPr/>
                  </p:nvGrpSpPr>
                  <p:grpSpPr>
                    <a:xfrm>
                      <a:off x="3449757" y="1624640"/>
                      <a:ext cx="724930" cy="3179970"/>
                      <a:chOff x="4353991" y="1320701"/>
                      <a:chExt cx="724930" cy="3179970"/>
                    </a:xfrm>
                  </p:grpSpPr>
                  <p:sp>
                    <p:nvSpPr>
                      <p:cNvPr id="43" name="Conector 42"/>
                      <p:cNvSpPr/>
                      <p:nvPr/>
                    </p:nvSpPr>
                    <p:spPr>
                      <a:xfrm>
                        <a:off x="4353992" y="1320701"/>
                        <a:ext cx="724927" cy="74140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4" name="Conector 43"/>
                      <p:cNvSpPr/>
                      <p:nvPr/>
                    </p:nvSpPr>
                    <p:spPr>
                      <a:xfrm>
                        <a:off x="4353992" y="3759265"/>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onector 44"/>
                      <p:cNvSpPr/>
                      <p:nvPr/>
                    </p:nvSpPr>
                    <p:spPr>
                      <a:xfrm>
                        <a:off x="4353992" y="2953778"/>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Conector 45"/>
                      <p:cNvSpPr/>
                      <p:nvPr/>
                    </p:nvSpPr>
                    <p:spPr>
                      <a:xfrm>
                        <a:off x="4353991" y="2137379"/>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38" name="Conector recto de flecha 37"/>
                    <p:cNvCxnSpPr>
                      <a:stCxn id="45" idx="6"/>
                      <a:endCxn id="31" idx="2"/>
                    </p:cNvCxnSpPr>
                    <p:nvPr/>
                  </p:nvCxnSpPr>
                  <p:spPr>
                    <a:xfrm flipV="1">
                      <a:off x="4174687" y="3197819"/>
                      <a:ext cx="1103636" cy="43060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46" idx="6"/>
                      <a:endCxn id="31" idx="2"/>
                    </p:cNvCxnSpPr>
                    <p:nvPr/>
                  </p:nvCxnSpPr>
                  <p:spPr>
                    <a:xfrm>
                      <a:off x="4174687" y="2812022"/>
                      <a:ext cx="1103636" cy="38579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a:stCxn id="30" idx="6"/>
                      <a:endCxn id="46" idx="2"/>
                    </p:cNvCxnSpPr>
                    <p:nvPr/>
                  </p:nvCxnSpPr>
                  <p:spPr>
                    <a:xfrm>
                      <a:off x="1751398" y="2297248"/>
                      <a:ext cx="1698359" cy="51477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30" idx="6"/>
                      <a:endCxn id="45" idx="2"/>
                    </p:cNvCxnSpPr>
                    <p:nvPr/>
                  </p:nvCxnSpPr>
                  <p:spPr>
                    <a:xfrm>
                      <a:off x="1751398" y="2297248"/>
                      <a:ext cx="1698360" cy="133117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uadroTexto 41"/>
                        <p:cNvSpPr txBox="1"/>
                        <p:nvPr/>
                      </p:nvSpPr>
                      <p:spPr>
                        <a:xfrm>
                          <a:off x="6003251" y="2809193"/>
                          <a:ext cx="1487177" cy="72492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ca-ES" sz="1600" b="1" i="1" smtClean="0">
                                        <a:latin typeface="Cambria Math" panose="02040503050406030204" pitchFamily="18" charset="0"/>
                                      </a:rPr>
                                    </m:ctrlPr>
                                  </m:sSubPr>
                                  <m:e>
                                    <m:r>
                                      <a:rPr lang="en-GB" sz="1600" b="1" i="1" smtClean="0">
                                        <a:latin typeface="Cambria Math" panose="02040503050406030204" pitchFamily="18" charset="0"/>
                                      </a:rPr>
                                      <m:t>𝝍</m:t>
                                    </m:r>
                                  </m:e>
                                  <m:sub>
                                    <m:r>
                                      <a:rPr lang="en-GB" sz="1600" b="1" i="0" smtClean="0">
                                        <a:latin typeface="Cambria Math" panose="02040503050406030204" pitchFamily="18" charset="0"/>
                                      </a:rPr>
                                      <m:t>𝐍𝐐𝐒</m:t>
                                    </m:r>
                                  </m:sub>
                                </m:sSub>
                                <m:r>
                                  <a:rPr lang="ca-ES" sz="1600" b="1" i="1" smtClean="0">
                                    <a:latin typeface="Cambria Math" panose="02040503050406030204" pitchFamily="18" charset="0"/>
                                  </a:rPr>
                                  <m:t>(</m:t>
                                </m:r>
                                <m:r>
                                  <a:rPr lang="en-GB" sz="1600" b="1" i="1" smtClean="0">
                                    <a:latin typeface="Cambria Math" panose="02040503050406030204" pitchFamily="18" charset="0"/>
                                  </a:rPr>
                                  <m:t>𝒑</m:t>
                                </m:r>
                                <m:r>
                                  <a:rPr lang="en-GB" sz="1600" b="1" i="1" smtClean="0">
                                    <a:latin typeface="Cambria Math" panose="02040503050406030204" pitchFamily="18" charset="0"/>
                                  </a:rPr>
                                  <m:t>;</m:t>
                                </m:r>
                                <m:r>
                                  <a:rPr lang="en-GB" sz="1600" b="1" i="1" smtClean="0">
                                    <a:latin typeface="Cambria Math" panose="02040503050406030204" pitchFamily="18" charset="0"/>
                                  </a:rPr>
                                  <m:t>𝜽</m:t>
                                </m:r>
                                <m:r>
                                  <a:rPr lang="ca-ES" sz="1600" b="1" i="1" smtClean="0">
                                    <a:latin typeface="Cambria Math" panose="02040503050406030204" pitchFamily="18" charset="0"/>
                                  </a:rPr>
                                  <m:t>)</m:t>
                                </m:r>
                              </m:oMath>
                            </m:oMathPara>
                          </a14:m>
                          <a:endParaRPr lang="es-ES" sz="1600" b="1" i="1"/>
                        </a:p>
                      </p:txBody>
                    </p:sp>
                  </mc:Choice>
                  <mc:Fallback xmlns="">
                    <p:sp>
                      <p:nvSpPr>
                        <p:cNvPr id="42" name="CuadroTexto 41"/>
                        <p:cNvSpPr txBox="1">
                          <a:spLocks noRot="1" noChangeAspect="1" noMove="1" noResize="1" noEditPoints="1" noAdjustHandles="1" noChangeArrowheads="1" noChangeShapeType="1" noTextEdit="1"/>
                        </p:cNvSpPr>
                        <p:nvPr/>
                      </p:nvSpPr>
                      <p:spPr>
                        <a:xfrm>
                          <a:off x="6003251" y="2809193"/>
                          <a:ext cx="1487177" cy="724922"/>
                        </a:xfrm>
                        <a:prstGeom prst="rect">
                          <a:avLst/>
                        </a:prstGeom>
                        <a:blipFill>
                          <a:blip r:embed="rId9"/>
                          <a:stretch>
                            <a:fillRect l="-704" r="-32394" b="-5085"/>
                          </a:stretch>
                        </a:blipFill>
                      </p:spPr>
                      <p:txBody>
                        <a:bodyPr/>
                        <a:lstStyle/>
                        <a:p>
                          <a:r>
                            <a:rPr lang="ca-ES">
                              <a:noFill/>
                            </a:rPr>
                            <a:t> </a:t>
                          </a:r>
                        </a:p>
                      </p:txBody>
                    </p:sp>
                  </mc:Fallback>
                </mc:AlternateContent>
              </p:grpSp>
              <mc:AlternateContent xmlns:mc="http://schemas.openxmlformats.org/markup-compatibility/2006" xmlns:a14="http://schemas.microsoft.com/office/drawing/2010/main">
                <mc:Choice Requires="a14">
                  <p:sp>
                    <p:nvSpPr>
                      <p:cNvPr id="29" name="CuadroTexto 28"/>
                      <p:cNvSpPr txBox="1"/>
                      <p:nvPr/>
                    </p:nvSpPr>
                    <p:spPr>
                      <a:xfrm>
                        <a:off x="2646441" y="1783682"/>
                        <a:ext cx="935931" cy="359650"/>
                      </a:xfrm>
                      <a:prstGeom prst="rect">
                        <a:avLst/>
                      </a:prstGeom>
                      <a:noFill/>
                    </p:spPr>
                    <p:txBody>
                      <a:bodyPr wrap="square" rtlCol="0">
                        <a:spAutoFit/>
                      </a:bodyPr>
                      <a:lstStyle/>
                      <a:p>
                        <a:pPr algn="ctr"/>
                        <a14:m>
                          <m:oMath xmlns:m="http://schemas.openxmlformats.org/officeDocument/2006/math">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𝑾</m:t>
                                </m:r>
                              </m:e>
                              <m:sup>
                                <m:d>
                                  <m:dPr>
                                    <m:ctrlPr>
                                      <a:rPr lang="es-ES" sz="1600" b="1" i="1" smtClean="0">
                                        <a:latin typeface="Cambria Math" panose="02040503050406030204" pitchFamily="18" charset="0"/>
                                      </a:rPr>
                                    </m:ctrlPr>
                                  </m:dPr>
                                  <m:e>
                                    <m:r>
                                      <a:rPr lang="ca-ES" sz="1600" b="1" i="1" smtClean="0">
                                        <a:latin typeface="Cambria Math" panose="02040503050406030204" pitchFamily="18" charset="0"/>
                                      </a:rPr>
                                      <m:t>𝟐</m:t>
                                    </m:r>
                                  </m:e>
                                </m:d>
                              </m:sup>
                            </m:sSup>
                            <m:r>
                              <a:rPr lang="ca-ES" sz="1600" b="1" i="1" smtClean="0">
                                <a:latin typeface="Cambria Math" panose="02040503050406030204" pitchFamily="18" charset="0"/>
                              </a:rPr>
                              <m:t>,</m:t>
                            </m:r>
                            <m:sSup>
                              <m:sSupPr>
                                <m:ctrlPr>
                                  <a:rPr lang="ca-ES" sz="1600" b="1" i="1" smtClean="0">
                                    <a:latin typeface="Cambria Math" panose="02040503050406030204" pitchFamily="18" charset="0"/>
                                  </a:rPr>
                                </m:ctrlPr>
                              </m:sSupPr>
                              <m:e>
                                <m:r>
                                  <a:rPr lang="ca-ES" sz="1600" b="1" i="1" smtClean="0">
                                    <a:latin typeface="Cambria Math" panose="02040503050406030204" pitchFamily="18" charset="0"/>
                                  </a:rPr>
                                  <m:t>𝑩</m:t>
                                </m:r>
                              </m:e>
                              <m:sup>
                                <m:d>
                                  <m:dPr>
                                    <m:ctrlPr>
                                      <a:rPr lang="ca-ES" sz="1600" b="1" i="1" smtClean="0">
                                        <a:latin typeface="Cambria Math" panose="02040503050406030204" pitchFamily="18" charset="0"/>
                                      </a:rPr>
                                    </m:ctrlPr>
                                  </m:dPr>
                                  <m:e>
                                    <m:r>
                                      <a:rPr lang="ca-ES" sz="1600" b="1" i="1" smtClean="0">
                                        <a:latin typeface="Cambria Math" panose="02040503050406030204" pitchFamily="18" charset="0"/>
                                      </a:rPr>
                                      <m:t>𝟐</m:t>
                                    </m:r>
                                  </m:e>
                                </m:d>
                              </m:sup>
                            </m:sSup>
                          </m:oMath>
                        </a14:m>
                        <a:r>
                          <a:rPr lang="es-ES" sz="1600" b="1"/>
                          <a:t> </a:t>
                        </a:r>
                      </a:p>
                    </p:txBody>
                  </p:sp>
                </mc:Choice>
                <mc:Fallback xmlns="">
                  <p:sp>
                    <p:nvSpPr>
                      <p:cNvPr id="73" name="CuadroTexto 72"/>
                      <p:cNvSpPr txBox="1">
                        <a:spLocks noRot="1" noChangeAspect="1" noMove="1" noResize="1" noEditPoints="1" noAdjustHandles="1" noChangeArrowheads="1" noChangeShapeType="1" noTextEdit="1"/>
                      </p:cNvSpPr>
                      <p:nvPr/>
                    </p:nvSpPr>
                    <p:spPr>
                      <a:xfrm>
                        <a:off x="2646441" y="1783682"/>
                        <a:ext cx="935931" cy="359650"/>
                      </a:xfrm>
                      <a:prstGeom prst="rect">
                        <a:avLst/>
                      </a:prstGeom>
                      <a:blipFill>
                        <a:blip r:embed="rId15"/>
                        <a:stretch>
                          <a:fillRect l="-3896"/>
                        </a:stretch>
                      </a:blipFill>
                    </p:spPr>
                    <p:txBody>
                      <a:bodyPr/>
                      <a:lstStyle/>
                      <a:p>
                        <a:r>
                          <a:rPr lang="ca-ES">
                            <a:noFill/>
                          </a:rPr>
                          <a:t> </a:t>
                        </a:r>
                      </a:p>
                    </p:txBody>
                  </p:sp>
                </mc:Fallback>
              </mc:AlternateContent>
            </p:grpSp>
            <p:sp>
              <p:nvSpPr>
                <p:cNvPr id="47" name="Conector 46"/>
                <p:cNvSpPr/>
                <p:nvPr/>
              </p:nvSpPr>
              <p:spPr>
                <a:xfrm>
                  <a:off x="7865347" y="4980366"/>
                  <a:ext cx="422310" cy="36533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Conector 51"/>
                <p:cNvSpPr/>
                <p:nvPr/>
              </p:nvSpPr>
              <p:spPr>
                <a:xfrm>
                  <a:off x="7894981" y="5646537"/>
                  <a:ext cx="422310" cy="36533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3" name="Rectángulo 52"/>
                    <p:cNvSpPr/>
                    <p:nvPr/>
                  </p:nvSpPr>
                  <p:spPr>
                    <a:xfrm>
                      <a:off x="7423937" y="4436236"/>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𝟏</m:t>
                                </m:r>
                              </m:sub>
                            </m:sSub>
                          </m:oMath>
                        </m:oMathPara>
                      </a14:m>
                      <a:endParaRPr lang="ca-ES" b="1"/>
                    </a:p>
                  </p:txBody>
                </p:sp>
              </mc:Choice>
              <mc:Fallback xmlns="">
                <p:sp>
                  <p:nvSpPr>
                    <p:cNvPr id="53" name="Rectángulo 52"/>
                    <p:cNvSpPr>
                      <a:spLocks noRot="1" noChangeAspect="1" noMove="1" noResize="1" noEditPoints="1" noAdjustHandles="1" noChangeArrowheads="1" noChangeShapeType="1" noTextEdit="1"/>
                    </p:cNvSpPr>
                    <p:nvPr/>
                  </p:nvSpPr>
                  <p:spPr>
                    <a:xfrm>
                      <a:off x="7423937" y="4436236"/>
                      <a:ext cx="490775" cy="369332"/>
                    </a:xfrm>
                    <a:prstGeom prst="rect">
                      <a:avLst/>
                    </a:prstGeom>
                    <a:blipFill>
                      <a:blip r:embed="rId16"/>
                      <a:stretch>
                        <a:fillRect b="-6557"/>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54" name="Rectángulo 53"/>
                    <p:cNvSpPr/>
                    <p:nvPr/>
                  </p:nvSpPr>
                  <p:spPr>
                    <a:xfrm>
                      <a:off x="7411297" y="4908190"/>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𝟐</m:t>
                                </m:r>
                              </m:sub>
                            </m:sSub>
                          </m:oMath>
                        </m:oMathPara>
                      </a14:m>
                      <a:endParaRPr lang="ca-ES" b="1"/>
                    </a:p>
                  </p:txBody>
                </p:sp>
              </mc:Choice>
              <mc:Fallback xmlns="">
                <p:sp>
                  <p:nvSpPr>
                    <p:cNvPr id="54" name="Rectángulo 53"/>
                    <p:cNvSpPr>
                      <a:spLocks noRot="1" noChangeAspect="1" noMove="1" noResize="1" noEditPoints="1" noAdjustHandles="1" noChangeArrowheads="1" noChangeShapeType="1" noTextEdit="1"/>
                    </p:cNvSpPr>
                    <p:nvPr/>
                  </p:nvSpPr>
                  <p:spPr>
                    <a:xfrm>
                      <a:off x="7411297" y="4908190"/>
                      <a:ext cx="490775" cy="369332"/>
                    </a:xfrm>
                    <a:prstGeom prst="rect">
                      <a:avLst/>
                    </a:prstGeom>
                    <a:blipFill>
                      <a:blip r:embed="rId17"/>
                      <a:stretch>
                        <a:fillRect b="-6667"/>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55" name="Rectángulo 54"/>
                    <p:cNvSpPr/>
                    <p:nvPr/>
                  </p:nvSpPr>
                  <p:spPr>
                    <a:xfrm>
                      <a:off x="7432278" y="5601844"/>
                      <a:ext cx="5180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𝑵</m:t>
                                </m:r>
                              </m:sub>
                            </m:sSub>
                          </m:oMath>
                        </m:oMathPara>
                      </a14:m>
                      <a:endParaRPr lang="ca-ES" b="1"/>
                    </a:p>
                  </p:txBody>
                </p:sp>
              </mc:Choice>
              <mc:Fallback xmlns="">
                <p:sp>
                  <p:nvSpPr>
                    <p:cNvPr id="55" name="Rectángulo 54"/>
                    <p:cNvSpPr>
                      <a:spLocks noRot="1" noChangeAspect="1" noMove="1" noResize="1" noEditPoints="1" noAdjustHandles="1" noChangeArrowheads="1" noChangeShapeType="1" noTextEdit="1"/>
                    </p:cNvSpPr>
                    <p:nvPr/>
                  </p:nvSpPr>
                  <p:spPr>
                    <a:xfrm>
                      <a:off x="7432278" y="5601844"/>
                      <a:ext cx="518027" cy="369332"/>
                    </a:xfrm>
                    <a:prstGeom prst="rect">
                      <a:avLst/>
                    </a:prstGeom>
                    <a:blipFill>
                      <a:blip r:embed="rId18"/>
                      <a:stretch>
                        <a:fillRect b="-6557"/>
                      </a:stretch>
                    </a:blipFill>
                  </p:spPr>
                  <p:txBody>
                    <a:bodyPr/>
                    <a:lstStyle/>
                    <a:p>
                      <a:r>
                        <a:rPr lang="ca-ES">
                          <a:noFill/>
                        </a:rPr>
                        <a:t> </a:t>
                      </a:r>
                    </a:p>
                  </p:txBody>
                </p:sp>
              </mc:Fallback>
            </mc:AlternateContent>
            <p:cxnSp>
              <p:nvCxnSpPr>
                <p:cNvPr id="62" name="Conector recto de flecha 61"/>
                <p:cNvCxnSpPr>
                  <a:stCxn id="47" idx="6"/>
                  <a:endCxn id="45" idx="2"/>
                </p:cNvCxnSpPr>
                <p:nvPr/>
              </p:nvCxnSpPr>
              <p:spPr>
                <a:xfrm>
                  <a:off x="8287657" y="5163035"/>
                  <a:ext cx="989387" cy="17165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a:stCxn id="47" idx="6"/>
                  <a:endCxn id="44" idx="2"/>
                </p:cNvCxnSpPr>
                <p:nvPr/>
              </p:nvCxnSpPr>
              <p:spPr>
                <a:xfrm>
                  <a:off x="8287657" y="5163035"/>
                  <a:ext cx="989387" cy="56856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a:stCxn id="52" idx="6"/>
                  <a:endCxn id="43" idx="2"/>
                </p:cNvCxnSpPr>
                <p:nvPr/>
              </p:nvCxnSpPr>
              <p:spPr>
                <a:xfrm flipV="1">
                  <a:off x="8317291" y="4529970"/>
                  <a:ext cx="959753" cy="129923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a:stCxn id="52" idx="6"/>
                  <a:endCxn id="46" idx="2"/>
                </p:cNvCxnSpPr>
                <p:nvPr/>
              </p:nvCxnSpPr>
              <p:spPr>
                <a:xfrm flipV="1">
                  <a:off x="8317291" y="4932399"/>
                  <a:ext cx="959752" cy="896807"/>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p:cNvCxnSpPr>
                  <a:stCxn id="52" idx="6"/>
                  <a:endCxn id="45" idx="2"/>
                </p:cNvCxnSpPr>
                <p:nvPr/>
              </p:nvCxnSpPr>
              <p:spPr>
                <a:xfrm flipV="1">
                  <a:off x="8317291" y="5334690"/>
                  <a:ext cx="959753" cy="49451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a:stCxn id="52" idx="6"/>
                  <a:endCxn id="44" idx="2"/>
                </p:cNvCxnSpPr>
                <p:nvPr/>
              </p:nvCxnSpPr>
              <p:spPr>
                <a:xfrm flipV="1">
                  <a:off x="8317291" y="5731603"/>
                  <a:ext cx="959753" cy="9760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CuadroTexto 79"/>
                    <p:cNvSpPr txBox="1"/>
                    <p:nvPr/>
                  </p:nvSpPr>
                  <p:spPr>
                    <a:xfrm>
                      <a:off x="7922350" y="5338716"/>
                      <a:ext cx="3570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ca-ES"/>
                    </a:p>
                  </p:txBody>
                </p:sp>
              </mc:Choice>
              <mc:Fallback xmlns="">
                <p:sp>
                  <p:nvSpPr>
                    <p:cNvPr id="80" name="CuadroTexto 79"/>
                    <p:cNvSpPr txBox="1">
                      <a:spLocks noRot="1" noChangeAspect="1" noMove="1" noResize="1" noEditPoints="1" noAdjustHandles="1" noChangeArrowheads="1" noChangeShapeType="1" noTextEdit="1"/>
                    </p:cNvSpPr>
                    <p:nvPr/>
                  </p:nvSpPr>
                  <p:spPr>
                    <a:xfrm>
                      <a:off x="7922350" y="5338716"/>
                      <a:ext cx="357019" cy="369332"/>
                    </a:xfrm>
                    <a:prstGeom prst="rect">
                      <a:avLst/>
                    </a:prstGeom>
                    <a:blipFill>
                      <a:blip r:embed="rId19"/>
                      <a:stretch>
                        <a:fillRect/>
                      </a:stretch>
                    </a:blipFill>
                  </p:spPr>
                  <p:txBody>
                    <a:bodyPr/>
                    <a:lstStyle/>
                    <a:p>
                      <a:r>
                        <a:rPr lang="ca-ES">
                          <a:noFill/>
                        </a:rPr>
                        <a:t> </a:t>
                      </a:r>
                    </a:p>
                  </p:txBody>
                </p:sp>
              </mc:Fallback>
            </mc:AlternateContent>
          </p:grpSp>
        </p:grpSp>
        <mc:AlternateContent xmlns:mc="http://schemas.openxmlformats.org/markup-compatibility/2006" xmlns:a14="http://schemas.microsoft.com/office/drawing/2010/main">
          <mc:Choice Requires="a14">
            <p:sp>
              <p:nvSpPr>
                <p:cNvPr id="83" name="CuadroTexto 82"/>
                <p:cNvSpPr txBox="1"/>
                <p:nvPr/>
              </p:nvSpPr>
              <p:spPr>
                <a:xfrm>
                  <a:off x="9731125" y="5794817"/>
                  <a:ext cx="2055648" cy="507575"/>
                </a:xfrm>
                <a:prstGeom prst="rect">
                  <a:avLst/>
                </a:prstGeom>
                <a:noFill/>
              </p:spPr>
              <p:txBody>
                <a:bodyPr wrap="square" rtlCol="0">
                  <a:spAutoFit/>
                </a:bodyPr>
                <a:lstStyle/>
                <a:p>
                  <a14:m>
                    <m:oMath xmlns:m="http://schemas.openxmlformats.org/officeDocument/2006/math">
                      <m:r>
                        <a:rPr lang="en-GB" b="1" i="1" smtClean="0">
                          <a:latin typeface="Cambria Math" panose="02040503050406030204" pitchFamily="18" charset="0"/>
                        </a:rPr>
                        <m:t>𝜽</m:t>
                      </m:r>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𝑾</m:t>
                                  </m:r>
                                </m:e>
                                <m:sup>
                                  <m:d>
                                    <m:dPr>
                                      <m:ctrlPr>
                                        <a:rPr lang="en-GB" b="1" i="1" smtClean="0">
                                          <a:latin typeface="Cambria Math" panose="02040503050406030204" pitchFamily="18" charset="0"/>
                                        </a:rPr>
                                      </m:ctrlPr>
                                    </m:dPr>
                                    <m:e>
                                      <m:r>
                                        <a:rPr lang="en-GB" b="0" i="1" smtClean="0">
                                          <a:latin typeface="Cambria Math" panose="02040503050406030204" pitchFamily="18" charset="0"/>
                                        </a:rPr>
                                        <m:t>𝑖</m:t>
                                      </m:r>
                                    </m:e>
                                  </m:d>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𝑩</m:t>
                                  </m:r>
                                </m:e>
                                <m:sup>
                                  <m:d>
                                    <m:dPr>
                                      <m:ctrlPr>
                                        <a:rPr lang="en-GB" b="1" i="1" smtClean="0">
                                          <a:latin typeface="Cambria Math" panose="02040503050406030204" pitchFamily="18" charset="0"/>
                                        </a:rPr>
                                      </m:ctrlPr>
                                    </m:dPr>
                                    <m:e>
                                      <m:r>
                                        <a:rPr lang="en-GB" b="0" i="1" smtClean="0">
                                          <a:latin typeface="Cambria Math" panose="02040503050406030204" pitchFamily="18" charset="0"/>
                                        </a:rPr>
                                        <m:t>𝑖</m:t>
                                      </m:r>
                                    </m:e>
                                  </m:d>
                                </m:sup>
                              </m:sSup>
                            </m:e>
                          </m:d>
                        </m:e>
                        <m:sub>
                          <m:r>
                            <a:rPr lang="en-GB" b="0" i="1" smtClean="0">
                              <a:latin typeface="Cambria Math" panose="02040503050406030204" pitchFamily="18" charset="0"/>
                            </a:rPr>
                            <m:t>𝑖</m:t>
                          </m:r>
                          <m:r>
                            <a:rPr lang="en-GB" b="0" i="1" smtClean="0">
                              <a:latin typeface="Cambria Math" panose="02040503050406030204" pitchFamily="18" charset="0"/>
                            </a:rPr>
                            <m:t>=1</m:t>
                          </m:r>
                        </m:sub>
                        <m:sup>
                          <m:r>
                            <m:rPr>
                              <m:sty m:val="p"/>
                            </m:rPr>
                            <a:rPr lang="en-GB" b="0" i="0" smtClean="0">
                              <a:latin typeface="Cambria Math" panose="02040503050406030204" pitchFamily="18" charset="0"/>
                            </a:rPr>
                            <m:t>L</m:t>
                          </m:r>
                        </m:sup>
                      </m:sSubSup>
                    </m:oMath>
                  </a14:m>
                  <a:r>
                    <a:rPr lang="en-GB" smtClean="0"/>
                    <a:t>  </a:t>
                  </a:r>
                  <a:endParaRPr lang="ca-ES" b="1"/>
                </a:p>
              </p:txBody>
            </p:sp>
          </mc:Choice>
          <mc:Fallback xmlns="">
            <p:sp>
              <p:nvSpPr>
                <p:cNvPr id="83" name="CuadroTexto 82"/>
                <p:cNvSpPr txBox="1">
                  <a:spLocks noRot="1" noChangeAspect="1" noMove="1" noResize="1" noEditPoints="1" noAdjustHandles="1" noChangeArrowheads="1" noChangeShapeType="1" noTextEdit="1"/>
                </p:cNvSpPr>
                <p:nvPr/>
              </p:nvSpPr>
              <p:spPr>
                <a:xfrm>
                  <a:off x="9731125" y="5794817"/>
                  <a:ext cx="2055648" cy="507575"/>
                </a:xfrm>
                <a:prstGeom prst="rect">
                  <a:avLst/>
                </a:prstGeom>
                <a:blipFill>
                  <a:blip r:embed="rId20"/>
                  <a:stretch>
                    <a:fillRect b="-3614"/>
                  </a:stretch>
                </a:blipFill>
              </p:spPr>
              <p:txBody>
                <a:bodyPr/>
                <a:lstStyle/>
                <a:p>
                  <a:r>
                    <a:rPr lang="ca-ES">
                      <a:noFill/>
                    </a:rPr>
                    <a:t> </a:t>
                  </a:r>
                </a:p>
              </p:txBody>
            </p:sp>
          </mc:Fallback>
        </mc:AlternateContent>
      </p:grpSp>
      <p:sp>
        <p:nvSpPr>
          <p:cNvPr id="3" name="Marcador de número de diapositiva 2"/>
          <p:cNvSpPr>
            <a:spLocks noGrp="1"/>
          </p:cNvSpPr>
          <p:nvPr>
            <p:ph type="sldNum" sz="quarter" idx="12"/>
          </p:nvPr>
        </p:nvSpPr>
        <p:spPr/>
        <p:txBody>
          <a:bodyPr/>
          <a:lstStyle/>
          <a:p>
            <a:fld id="{F8B279C1-2AF0-4503-9AD6-2CC195D3F87E}" type="slidenum">
              <a:rPr lang="ca-ES" smtClean="0"/>
              <a:t>2</a:t>
            </a:fld>
            <a:endParaRPr lang="ca-ES"/>
          </a:p>
        </p:txBody>
      </p:sp>
    </p:spTree>
    <p:extLst>
      <p:ext uri="{BB962C8B-B14F-4D97-AF65-F5344CB8AC3E}">
        <p14:creationId xmlns:p14="http://schemas.microsoft.com/office/powerpoint/2010/main" val="265078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934" y="3444915"/>
            <a:ext cx="2033426" cy="645974"/>
          </a:xfrm>
        </p:spPr>
        <p:txBody>
          <a:bodyPr>
            <a:normAutofit/>
          </a:bodyPr>
          <a:lstStyle/>
          <a:p>
            <a:pPr algn="ctr"/>
            <a:r>
              <a:rPr lang="es-ES" sz="2400" smtClean="0"/>
              <a:t>Core idea</a:t>
            </a:r>
            <a:endParaRPr lang="es-ES" sz="2400" dirty="0"/>
          </a:p>
        </p:txBody>
      </p:sp>
      <p:sp>
        <p:nvSpPr>
          <p:cNvPr id="4" name="Abrir llave 3"/>
          <p:cNvSpPr/>
          <p:nvPr/>
        </p:nvSpPr>
        <p:spPr>
          <a:xfrm>
            <a:off x="1712699" y="1371311"/>
            <a:ext cx="629728" cy="4914969"/>
          </a:xfrm>
          <a:prstGeom prst="leftBrace">
            <a:avLst>
              <a:gd name="adj1" fmla="val 39840"/>
              <a:gd name="adj2" fmla="val 489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w="12700">
                <a:solidFill>
                  <a:schemeClr val="tx1"/>
                </a:solidFill>
              </a:ln>
            </a:endParaRPr>
          </a:p>
        </p:txBody>
      </p:sp>
      <mc:AlternateContent xmlns:mc="http://schemas.openxmlformats.org/markup-compatibility/2006" xmlns:a14="http://schemas.microsoft.com/office/drawing/2010/main">
        <mc:Choice Requires="a14">
          <p:sp>
            <p:nvSpPr>
              <p:cNvPr id="36" name="CuadroTexto 35"/>
              <p:cNvSpPr txBox="1"/>
              <p:nvPr/>
            </p:nvSpPr>
            <p:spPr>
              <a:xfrm>
                <a:off x="2342427" y="5638109"/>
                <a:ext cx="6792145" cy="645818"/>
              </a:xfrm>
              <a:prstGeom prst="rect">
                <a:avLst/>
              </a:prstGeom>
              <a:noFill/>
            </p:spPr>
            <p:txBody>
              <a:bodyPr wrap="square" rtlCol="0">
                <a:spAutoFit/>
              </a:bodyPr>
              <a:lstStyle/>
              <a:p>
                <a:r>
                  <a:rPr lang="es-ES" sz="2000" b="1" smtClean="0">
                    <a:solidFill>
                      <a:srgbClr val="FF0000"/>
                    </a:solidFill>
                  </a:rPr>
                  <a:t>Minimise </a:t>
                </a:r>
                <a:r>
                  <a:rPr lang="es-ES" sz="2000" b="1" err="1" smtClean="0">
                    <a:solidFill>
                      <a:srgbClr val="FF0000"/>
                    </a:solidFill>
                  </a:rPr>
                  <a:t>the</a:t>
                </a:r>
                <a:r>
                  <a:rPr lang="es-ES" sz="2000" b="1" smtClean="0">
                    <a:solidFill>
                      <a:srgbClr val="FF0000"/>
                    </a:solidFill>
                  </a:rPr>
                  <a:t> loss function: </a:t>
                </a:r>
                <a14:m>
                  <m:oMath xmlns:m="http://schemas.openxmlformats.org/officeDocument/2006/math">
                    <m:r>
                      <m:rPr>
                        <m:sty m:val="p"/>
                      </m:rPr>
                      <a:rPr lang="en-GB" sz="2000" b="0" i="0" smtClean="0">
                        <a:solidFill>
                          <a:schemeClr val="tx1"/>
                        </a:solidFill>
                        <a:latin typeface="Cambria Math" panose="02040503050406030204" pitchFamily="18" charset="0"/>
                      </a:rPr>
                      <m:t>Loss</m:t>
                    </m:r>
                    <m:r>
                      <a:rPr lang="en-GB" sz="2000" b="1"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𝐸</m:t>
                    </m:r>
                    <m:r>
                      <a:rPr lang="en-GB" sz="2000" b="0" i="1" smtClean="0">
                        <a:solidFill>
                          <a:schemeClr val="tx1"/>
                        </a:solidFill>
                        <a:latin typeface="Cambria Math" panose="02040503050406030204" pitchFamily="18" charset="0"/>
                      </a:rPr>
                      <m:t>=</m:t>
                    </m:r>
                    <m:f>
                      <m:fPr>
                        <m:ctrlPr>
                          <a:rPr lang="en-GB" sz="2000" b="0" i="1" smtClean="0">
                            <a:latin typeface="Cambria Math" panose="02040503050406030204" pitchFamily="18" charset="0"/>
                          </a:rPr>
                        </m:ctrlPr>
                      </m:fPr>
                      <m:num>
                        <m:d>
                          <m:dPr>
                            <m:begChr m:val=""/>
                            <m:endChr m:val=""/>
                            <m:ctrlPr>
                              <a:rPr lang="en-GB" sz="2000" b="0" i="1" smtClean="0">
                                <a:latin typeface="Cambria Math" panose="02040503050406030204" pitchFamily="18" charset="0"/>
                              </a:rPr>
                            </m:ctrlPr>
                          </m:dPr>
                          <m:e>
                            <m:r>
                              <a:rPr lang="en-GB" sz="2000" b="0" i="1" smtClean="0">
                                <a:latin typeface="Cambria Math" panose="02040503050406030204" pitchFamily="18" charset="0"/>
                              </a:rPr>
                              <m:t>&lt;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NQS</m:t>
                                </m:r>
                              </m:sub>
                            </m:sSub>
                            <m:r>
                              <m:rPr>
                                <m:lit/>
                              </m:rPr>
                              <a:rPr lang="en-GB" sz="2000" b="0" i="1" smtClean="0">
                                <a:latin typeface="Cambria Math" panose="02040503050406030204" pitchFamily="18" charset="0"/>
                              </a:rPr>
                              <m:t>|</m:t>
                            </m:r>
                            <m:r>
                              <a:rPr lang="en-GB" sz="2000" b="0" i="1" smtClean="0">
                                <a:latin typeface="Cambria Math" panose="02040503050406030204" pitchFamily="18" charset="0"/>
                              </a:rPr>
                              <m:t> </m:t>
                            </m:r>
                            <m:acc>
                              <m:accPr>
                                <m:chr m:val="̂"/>
                                <m:ctrlPr>
                                  <a:rPr lang="en-GB" sz="2000" b="0" i="1" smtClean="0">
                                    <a:latin typeface="Cambria Math" panose="02040503050406030204" pitchFamily="18" charset="0"/>
                                  </a:rPr>
                                </m:ctrlPr>
                              </m:accPr>
                              <m:e>
                                <m:r>
                                  <a:rPr lang="en-GB" sz="2000" b="0" i="1" smtClean="0">
                                    <a:latin typeface="Cambria Math" panose="02040503050406030204" pitchFamily="18" charset="0"/>
                                  </a:rPr>
                                  <m:t>𝐻</m:t>
                                </m:r>
                              </m:e>
                            </m:acc>
                            <m:r>
                              <m:rPr>
                                <m:lit/>
                              </m:rP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NQS</m:t>
                                </m:r>
                              </m:sub>
                            </m:sSub>
                          </m:e>
                        </m:d>
                        <m:r>
                          <a:rPr lang="en-GB" sz="2000" b="0" i="1" smtClean="0">
                            <a:latin typeface="Cambria Math" panose="02040503050406030204" pitchFamily="18" charset="0"/>
                          </a:rPr>
                          <m:t>&gt;</m:t>
                        </m:r>
                      </m:num>
                      <m:den>
                        <m:d>
                          <m:dPr>
                            <m:begChr m:val=""/>
                            <m:endChr m:val=""/>
                            <m:ctrlPr>
                              <a:rPr lang="en-GB" sz="2000" b="0" i="1" smtClean="0">
                                <a:latin typeface="Cambria Math" panose="02040503050406030204" pitchFamily="18" charset="0"/>
                              </a:rPr>
                            </m:ctrlPr>
                          </m:dPr>
                          <m:e>
                            <m:r>
                              <a:rPr lang="en-GB" sz="2000" b="0" i="1" smtClean="0">
                                <a:latin typeface="Cambria Math" panose="02040503050406030204" pitchFamily="18" charset="0"/>
                              </a:rPr>
                              <m:t>&lt;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NQS</m:t>
                                </m:r>
                              </m:sub>
                            </m:sSub>
                            <m:r>
                              <m:rPr>
                                <m:lit/>
                              </m:rP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𝜓</m:t>
                                </m:r>
                              </m:e>
                              <m:sub>
                                <m:r>
                                  <m:rPr>
                                    <m:sty m:val="p"/>
                                  </m:rPr>
                                  <a:rPr lang="en-GB" sz="2000" b="0" i="0" smtClean="0">
                                    <a:latin typeface="Cambria Math" panose="02040503050406030204" pitchFamily="18" charset="0"/>
                                  </a:rPr>
                                  <m:t>NQS</m:t>
                                </m:r>
                              </m:sub>
                            </m:sSub>
                          </m:e>
                        </m:d>
                        <m:r>
                          <a:rPr lang="en-GB" sz="2000" b="0" i="1" smtClean="0">
                            <a:latin typeface="Cambria Math" panose="02040503050406030204" pitchFamily="18" charset="0"/>
                          </a:rPr>
                          <m:t>&gt;</m:t>
                        </m:r>
                      </m:den>
                    </m:f>
                  </m:oMath>
                </a14:m>
                <a:endParaRPr lang="es-ES" sz="2000" b="1" dirty="0">
                  <a:solidFill>
                    <a:srgbClr val="FF0000"/>
                  </a:solidFill>
                </a:endParaRPr>
              </a:p>
            </p:txBody>
          </p:sp>
        </mc:Choice>
        <mc:Fallback xmlns="">
          <p:sp>
            <p:nvSpPr>
              <p:cNvPr id="36" name="CuadroTexto 35"/>
              <p:cNvSpPr txBox="1">
                <a:spLocks noRot="1" noChangeAspect="1" noMove="1" noResize="1" noEditPoints="1" noAdjustHandles="1" noChangeArrowheads="1" noChangeShapeType="1" noTextEdit="1"/>
              </p:cNvSpPr>
              <p:nvPr/>
            </p:nvSpPr>
            <p:spPr>
              <a:xfrm>
                <a:off x="2342427" y="5638109"/>
                <a:ext cx="6792145" cy="645818"/>
              </a:xfrm>
              <a:prstGeom prst="rect">
                <a:avLst/>
              </a:prstGeom>
              <a:blipFill>
                <a:blip r:embed="rId2"/>
                <a:stretch>
                  <a:fillRect l="-898"/>
                </a:stretch>
              </a:blipFill>
            </p:spPr>
            <p:txBody>
              <a:bodyPr/>
              <a:lstStyle/>
              <a:p>
                <a:r>
                  <a:rPr lang="ca-ES">
                    <a:noFill/>
                  </a:rPr>
                  <a:t> </a:t>
                </a:r>
              </a:p>
            </p:txBody>
          </p:sp>
        </mc:Fallback>
      </mc:AlternateContent>
      <p:grpSp>
        <p:nvGrpSpPr>
          <p:cNvPr id="5" name="Grupo 4"/>
          <p:cNvGrpSpPr/>
          <p:nvPr/>
        </p:nvGrpSpPr>
        <p:grpSpPr>
          <a:xfrm>
            <a:off x="3232849" y="4090889"/>
            <a:ext cx="5793093" cy="1274193"/>
            <a:chOff x="3169264" y="3901682"/>
            <a:chExt cx="5793093" cy="1381297"/>
          </a:xfrm>
        </p:grpSpPr>
        <p:sp>
          <p:nvSpPr>
            <p:cNvPr id="50" name="Flecha derecha 49"/>
            <p:cNvSpPr/>
            <p:nvPr/>
          </p:nvSpPr>
          <p:spPr>
            <a:xfrm rot="5400000">
              <a:off x="2660417" y="4410529"/>
              <a:ext cx="1381297" cy="363604"/>
            </a:xfrm>
            <a:prstGeom prst="rightArrow">
              <a:avLst>
                <a:gd name="adj1" fmla="val 50000"/>
                <a:gd name="adj2" fmla="val 629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644208" y="4324553"/>
              <a:ext cx="5318149" cy="400110"/>
            </a:xfrm>
            <a:prstGeom prst="rect">
              <a:avLst/>
            </a:prstGeom>
            <a:noFill/>
          </p:spPr>
          <p:txBody>
            <a:bodyPr wrap="square" rtlCol="0">
              <a:spAutoFit/>
            </a:bodyPr>
            <a:lstStyle/>
            <a:p>
              <a:r>
                <a:rPr lang="es-ES" sz="2000" dirty="0" smtClean="0"/>
                <a:t>+ </a:t>
              </a:r>
              <a:r>
                <a:rPr lang="es-ES" sz="2000" err="1" smtClean="0"/>
                <a:t>numerical</a:t>
              </a:r>
              <a:r>
                <a:rPr lang="es-ES" sz="2000" smtClean="0"/>
                <a:t> minimisation algorithm or </a:t>
              </a:r>
              <a:r>
                <a:rPr lang="es-ES" sz="2000" b="1" smtClean="0"/>
                <a:t>Optimizer</a:t>
              </a:r>
              <a:endParaRPr lang="es-ES" sz="2000" dirty="0"/>
            </a:p>
          </p:txBody>
        </p:sp>
      </p:grpSp>
      <p:sp>
        <p:nvSpPr>
          <p:cNvPr id="51" name="CuadroTexto 50"/>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52" name="Título 1"/>
          <p:cNvSpPr txBox="1">
            <a:spLocks/>
          </p:cNvSpPr>
          <p:nvPr/>
        </p:nvSpPr>
        <p:spPr>
          <a:xfrm>
            <a:off x="252272" y="201762"/>
            <a:ext cx="9892392"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smtClean="0">
                <a:solidFill>
                  <a:schemeClr val="bg1"/>
                </a:solidFill>
              </a:rPr>
              <a:t>Neural Quantum States (NQSs)</a:t>
            </a:r>
            <a:endParaRPr lang="es-ES" b="1" dirty="0">
              <a:solidFill>
                <a:schemeClr val="bg1"/>
              </a:solidFill>
            </a:endParaRPr>
          </a:p>
        </p:txBody>
      </p:sp>
      <p:grpSp>
        <p:nvGrpSpPr>
          <p:cNvPr id="9" name="Grupo 8"/>
          <p:cNvGrpSpPr/>
          <p:nvPr/>
        </p:nvGrpSpPr>
        <p:grpSpPr>
          <a:xfrm>
            <a:off x="8754976" y="3958745"/>
            <a:ext cx="2607757" cy="2146328"/>
            <a:chOff x="8746043" y="3408188"/>
            <a:chExt cx="3173793" cy="2146328"/>
          </a:xfrm>
        </p:grpSpPr>
        <p:sp>
          <p:nvSpPr>
            <p:cNvPr id="7" name="Flecha doblada 6"/>
            <p:cNvSpPr/>
            <p:nvPr/>
          </p:nvSpPr>
          <p:spPr>
            <a:xfrm rot="8606926">
              <a:off x="8746043" y="3408188"/>
              <a:ext cx="1387822" cy="2146328"/>
            </a:xfrm>
            <a:prstGeom prst="bentArrow">
              <a:avLst>
                <a:gd name="adj1" fmla="val 15944"/>
                <a:gd name="adj2" fmla="val 18128"/>
                <a:gd name="adj3" fmla="val 21709"/>
                <a:gd name="adj4" fmla="val 782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CuadroTexto 7"/>
            <p:cNvSpPr txBox="1"/>
            <p:nvPr/>
          </p:nvSpPr>
          <p:spPr>
            <a:xfrm>
              <a:off x="10082686" y="3769778"/>
              <a:ext cx="1837150" cy="1015663"/>
            </a:xfrm>
            <a:prstGeom prst="rect">
              <a:avLst/>
            </a:prstGeom>
            <a:noFill/>
          </p:spPr>
          <p:txBody>
            <a:bodyPr wrap="square" rtlCol="0">
              <a:spAutoFit/>
            </a:bodyPr>
            <a:lstStyle/>
            <a:p>
              <a:pPr algn="ctr"/>
              <a:r>
                <a:rPr lang="ca-ES" sz="2000" smtClean="0"/>
                <a:t>“</a:t>
              </a:r>
              <a:r>
                <a:rPr lang="ca-ES" sz="2000" b="1" smtClean="0"/>
                <a:t>Training</a:t>
              </a:r>
              <a:r>
                <a:rPr lang="ca-ES" sz="2000" smtClean="0"/>
                <a:t>”</a:t>
              </a:r>
            </a:p>
            <a:p>
              <a:pPr algn="ctr"/>
              <a:endParaRPr lang="ca-ES" sz="2000" smtClean="0"/>
            </a:p>
            <a:p>
              <a:pPr algn="ctr"/>
              <a:r>
                <a:rPr lang="ca-ES" sz="2000" smtClean="0"/>
                <a:t>“</a:t>
              </a:r>
              <a:r>
                <a:rPr lang="ca-ES" sz="2000" b="1" smtClean="0"/>
                <a:t>Learning</a:t>
              </a:r>
              <a:r>
                <a:rPr lang="ca-ES" sz="2000" smtClean="0"/>
                <a:t>”</a:t>
              </a:r>
              <a:endParaRPr lang="es-ES" sz="2000"/>
            </a:p>
          </p:txBody>
        </p:sp>
      </p:grpSp>
      <p:grpSp>
        <p:nvGrpSpPr>
          <p:cNvPr id="42" name="Grupo 41"/>
          <p:cNvGrpSpPr/>
          <p:nvPr/>
        </p:nvGrpSpPr>
        <p:grpSpPr>
          <a:xfrm>
            <a:off x="7531194" y="1249570"/>
            <a:ext cx="4462561" cy="2084544"/>
            <a:chOff x="7324212" y="4217848"/>
            <a:chExt cx="4462561" cy="2084544"/>
          </a:xfrm>
        </p:grpSpPr>
        <p:grpSp>
          <p:nvGrpSpPr>
            <p:cNvPr id="43" name="Grupo 42"/>
            <p:cNvGrpSpPr/>
            <p:nvPr/>
          </p:nvGrpSpPr>
          <p:grpSpPr>
            <a:xfrm>
              <a:off x="7324212" y="4217848"/>
              <a:ext cx="4219656" cy="1759638"/>
              <a:chOff x="7421457" y="4303767"/>
              <a:chExt cx="4219656" cy="1759638"/>
            </a:xfrm>
          </p:grpSpPr>
          <p:cxnSp>
            <p:nvCxnSpPr>
              <p:cNvPr id="45" name="Conector recto de flecha 44"/>
              <p:cNvCxnSpPr>
                <a:stCxn id="49" idx="6"/>
                <a:endCxn id="99" idx="2"/>
              </p:cNvCxnSpPr>
              <p:nvPr/>
            </p:nvCxnSpPr>
            <p:spPr>
              <a:xfrm flipV="1">
                <a:off x="8297817" y="4581501"/>
                <a:ext cx="989387" cy="63306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stCxn id="49" idx="6"/>
                <a:endCxn id="102" idx="2"/>
              </p:cNvCxnSpPr>
              <p:nvPr/>
            </p:nvCxnSpPr>
            <p:spPr>
              <a:xfrm flipV="1">
                <a:off x="8297817" y="4983930"/>
                <a:ext cx="989386" cy="23063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upo 46"/>
              <p:cNvGrpSpPr/>
              <p:nvPr/>
            </p:nvGrpSpPr>
            <p:grpSpPr>
              <a:xfrm>
                <a:off x="7421457" y="4303767"/>
                <a:ext cx="4219656" cy="1759638"/>
                <a:chOff x="7411297" y="4252236"/>
                <a:chExt cx="4219656" cy="1759638"/>
              </a:xfrm>
            </p:grpSpPr>
            <p:grpSp>
              <p:nvGrpSpPr>
                <p:cNvPr id="48" name="Grupo 47"/>
                <p:cNvGrpSpPr/>
                <p:nvPr/>
              </p:nvGrpSpPr>
              <p:grpSpPr>
                <a:xfrm>
                  <a:off x="7865347" y="4252236"/>
                  <a:ext cx="3765606" cy="1662035"/>
                  <a:chOff x="887717" y="1638035"/>
                  <a:chExt cx="3217303" cy="1707931"/>
                </a:xfrm>
              </p:grpSpPr>
              <p:grpSp>
                <p:nvGrpSpPr>
                  <p:cNvPr id="84" name="Grupo 83"/>
                  <p:cNvGrpSpPr/>
                  <p:nvPr/>
                </p:nvGrpSpPr>
                <p:grpSpPr>
                  <a:xfrm>
                    <a:off x="887717" y="1638035"/>
                    <a:ext cx="3217303" cy="1707931"/>
                    <a:chOff x="1026470" y="1431715"/>
                    <a:chExt cx="6463958" cy="3372895"/>
                  </a:xfrm>
                </p:grpSpPr>
                <p:sp>
                  <p:nvSpPr>
                    <p:cNvPr id="86" name="Conector 85"/>
                    <p:cNvSpPr/>
                    <p:nvPr/>
                  </p:nvSpPr>
                  <p:spPr>
                    <a:xfrm>
                      <a:off x="1026470" y="1926544"/>
                      <a:ext cx="724928"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Conector 86"/>
                    <p:cNvSpPr/>
                    <p:nvPr/>
                  </p:nvSpPr>
                  <p:spPr>
                    <a:xfrm>
                      <a:off x="5278322" y="2827117"/>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8" name="Conector recto de flecha 87"/>
                    <p:cNvCxnSpPr>
                      <a:stCxn id="86" idx="6"/>
                      <a:endCxn id="99" idx="2"/>
                    </p:cNvCxnSpPr>
                    <p:nvPr/>
                  </p:nvCxnSpPr>
                  <p:spPr>
                    <a:xfrm flipV="1">
                      <a:off x="1751398" y="1995342"/>
                      <a:ext cx="1698360" cy="30190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p:cNvCxnSpPr>
                      <a:stCxn id="86" idx="6"/>
                      <a:endCxn id="100" idx="2"/>
                    </p:cNvCxnSpPr>
                    <p:nvPr/>
                  </p:nvCxnSpPr>
                  <p:spPr>
                    <a:xfrm>
                      <a:off x="1751398" y="2297248"/>
                      <a:ext cx="1698360" cy="213665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ector recto de flecha 89"/>
                    <p:cNvCxnSpPr>
                      <a:stCxn id="99" idx="6"/>
                      <a:endCxn id="87" idx="2"/>
                    </p:cNvCxnSpPr>
                    <p:nvPr/>
                  </p:nvCxnSpPr>
                  <p:spPr>
                    <a:xfrm>
                      <a:off x="4174685" y="1995343"/>
                      <a:ext cx="1103638" cy="120247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p:cNvCxnSpPr>
                      <a:stCxn id="100" idx="6"/>
                      <a:endCxn id="87" idx="2"/>
                    </p:cNvCxnSpPr>
                    <p:nvPr/>
                  </p:nvCxnSpPr>
                  <p:spPr>
                    <a:xfrm flipV="1">
                      <a:off x="4174687" y="3197819"/>
                      <a:ext cx="1103636" cy="1236087"/>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CuadroTexto 91"/>
                        <p:cNvSpPr txBox="1"/>
                        <p:nvPr/>
                      </p:nvSpPr>
                      <p:spPr>
                        <a:xfrm>
                          <a:off x="1633138" y="1431715"/>
                          <a:ext cx="1807409" cy="701513"/>
                        </a:xfrm>
                        <a:prstGeom prst="rect">
                          <a:avLst/>
                        </a:prstGeom>
                        <a:noFill/>
                      </p:spPr>
                      <p:txBody>
                        <a:bodyPr wrap="square" rtlCol="0">
                          <a:spAutoFit/>
                        </a:bodyPr>
                        <a:lstStyle/>
                        <a:p>
                          <a:pPr algn="ctr"/>
                          <a14:m>
                            <m:oMath xmlns:m="http://schemas.openxmlformats.org/officeDocument/2006/math">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𝑾</m:t>
                                  </m:r>
                                </m:e>
                                <m:sup>
                                  <m:d>
                                    <m:dPr>
                                      <m:ctrlPr>
                                        <a:rPr lang="es-ES" sz="1600" b="1" i="1" smtClean="0">
                                          <a:latin typeface="Cambria Math" panose="02040503050406030204" pitchFamily="18" charset="0"/>
                                        </a:rPr>
                                      </m:ctrlPr>
                                    </m:dPr>
                                    <m:e>
                                      <m:r>
                                        <a:rPr lang="es-ES" sz="1600" b="1" i="1" smtClean="0">
                                          <a:latin typeface="Cambria Math" panose="02040503050406030204" pitchFamily="18" charset="0"/>
                                        </a:rPr>
                                        <m:t>𝟏</m:t>
                                      </m:r>
                                    </m:e>
                                  </m:d>
                                </m:sup>
                              </m:sSup>
                              <m:r>
                                <a:rPr lang="ca-ES" sz="1600" b="1" i="1" smtClean="0">
                                  <a:latin typeface="Cambria Math" panose="02040503050406030204" pitchFamily="18" charset="0"/>
                                </a:rPr>
                                <m:t>,</m:t>
                              </m:r>
                              <m:sSup>
                                <m:sSupPr>
                                  <m:ctrlPr>
                                    <a:rPr lang="ca-ES" sz="1600" b="1" i="1" smtClean="0">
                                      <a:latin typeface="Cambria Math" panose="02040503050406030204" pitchFamily="18" charset="0"/>
                                    </a:rPr>
                                  </m:ctrlPr>
                                </m:sSupPr>
                                <m:e>
                                  <m:r>
                                    <a:rPr lang="ca-ES" sz="1600" b="1" i="1" smtClean="0">
                                      <a:latin typeface="Cambria Math" panose="02040503050406030204" pitchFamily="18" charset="0"/>
                                    </a:rPr>
                                    <m:t>𝑩</m:t>
                                  </m:r>
                                </m:e>
                                <m:sup>
                                  <m:d>
                                    <m:dPr>
                                      <m:ctrlPr>
                                        <a:rPr lang="ca-ES" sz="1600" b="1" i="1" smtClean="0">
                                          <a:latin typeface="Cambria Math" panose="02040503050406030204" pitchFamily="18" charset="0"/>
                                        </a:rPr>
                                      </m:ctrlPr>
                                    </m:dPr>
                                    <m:e>
                                      <m:r>
                                        <a:rPr lang="ca-ES" sz="1600" b="1" i="1" smtClean="0">
                                          <a:latin typeface="Cambria Math" panose="02040503050406030204" pitchFamily="18" charset="0"/>
                                        </a:rPr>
                                        <m:t>𝟏</m:t>
                                      </m:r>
                                    </m:e>
                                  </m:d>
                                </m:sup>
                              </m:sSup>
                            </m:oMath>
                          </a14:m>
                          <a:r>
                            <a:rPr lang="es-ES" sz="1600" b="1"/>
                            <a:t> </a:t>
                          </a:r>
                        </a:p>
                      </p:txBody>
                    </p:sp>
                  </mc:Choice>
                  <mc:Fallback xmlns="">
                    <p:sp>
                      <p:nvSpPr>
                        <p:cNvPr id="92" name="CuadroTexto 91"/>
                        <p:cNvSpPr txBox="1">
                          <a:spLocks noRot="1" noChangeAspect="1" noMove="1" noResize="1" noEditPoints="1" noAdjustHandles="1" noChangeArrowheads="1" noChangeShapeType="1" noTextEdit="1"/>
                        </p:cNvSpPr>
                        <p:nvPr/>
                      </p:nvSpPr>
                      <p:spPr>
                        <a:xfrm>
                          <a:off x="1633138" y="1431715"/>
                          <a:ext cx="1807409" cy="701513"/>
                        </a:xfrm>
                        <a:prstGeom prst="rect">
                          <a:avLst/>
                        </a:prstGeom>
                        <a:blipFill>
                          <a:blip r:embed="rId3"/>
                          <a:stretch>
                            <a:fillRect/>
                          </a:stretch>
                        </a:blipFill>
                      </p:spPr>
                      <p:txBody>
                        <a:bodyPr/>
                        <a:lstStyle/>
                        <a:p>
                          <a:r>
                            <a:rPr lang="ca-ES">
                              <a:noFill/>
                            </a:rPr>
                            <a:t> </a:t>
                          </a:r>
                        </a:p>
                      </p:txBody>
                    </p:sp>
                  </mc:Fallback>
                </mc:AlternateContent>
                <p:grpSp>
                  <p:nvGrpSpPr>
                    <p:cNvPr id="93" name="Grupo 92"/>
                    <p:cNvGrpSpPr/>
                    <p:nvPr/>
                  </p:nvGrpSpPr>
                  <p:grpSpPr>
                    <a:xfrm>
                      <a:off x="3449757" y="1624640"/>
                      <a:ext cx="724930" cy="3179970"/>
                      <a:chOff x="4353991" y="1320701"/>
                      <a:chExt cx="724930" cy="3179970"/>
                    </a:xfrm>
                  </p:grpSpPr>
                  <p:sp>
                    <p:nvSpPr>
                      <p:cNvPr id="99" name="Conector 98"/>
                      <p:cNvSpPr/>
                      <p:nvPr/>
                    </p:nvSpPr>
                    <p:spPr>
                      <a:xfrm>
                        <a:off x="4353992" y="1320701"/>
                        <a:ext cx="724927" cy="74140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00" name="Conector 99"/>
                      <p:cNvSpPr/>
                      <p:nvPr/>
                    </p:nvSpPr>
                    <p:spPr>
                      <a:xfrm>
                        <a:off x="4353992" y="3759265"/>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1" name="Conector 100"/>
                      <p:cNvSpPr/>
                      <p:nvPr/>
                    </p:nvSpPr>
                    <p:spPr>
                      <a:xfrm>
                        <a:off x="4353992" y="2953778"/>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 name="Conector 101"/>
                      <p:cNvSpPr/>
                      <p:nvPr/>
                    </p:nvSpPr>
                    <p:spPr>
                      <a:xfrm>
                        <a:off x="4353991" y="2137379"/>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94" name="Conector recto de flecha 93"/>
                    <p:cNvCxnSpPr>
                      <a:stCxn id="101" idx="6"/>
                      <a:endCxn id="87" idx="2"/>
                    </p:cNvCxnSpPr>
                    <p:nvPr/>
                  </p:nvCxnSpPr>
                  <p:spPr>
                    <a:xfrm flipV="1">
                      <a:off x="4174687" y="3197819"/>
                      <a:ext cx="1103636" cy="43060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ector recto de flecha 94"/>
                    <p:cNvCxnSpPr>
                      <a:stCxn id="102" idx="6"/>
                      <a:endCxn id="87" idx="2"/>
                    </p:cNvCxnSpPr>
                    <p:nvPr/>
                  </p:nvCxnSpPr>
                  <p:spPr>
                    <a:xfrm>
                      <a:off x="4174687" y="2812022"/>
                      <a:ext cx="1103636" cy="38579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p:cNvCxnSpPr>
                      <a:stCxn id="86" idx="6"/>
                      <a:endCxn id="102" idx="2"/>
                    </p:cNvCxnSpPr>
                    <p:nvPr/>
                  </p:nvCxnSpPr>
                  <p:spPr>
                    <a:xfrm>
                      <a:off x="1751398" y="2297248"/>
                      <a:ext cx="1698359" cy="51477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ector recto de flecha 96"/>
                    <p:cNvCxnSpPr>
                      <a:stCxn id="86" idx="6"/>
                      <a:endCxn id="101" idx="2"/>
                    </p:cNvCxnSpPr>
                    <p:nvPr/>
                  </p:nvCxnSpPr>
                  <p:spPr>
                    <a:xfrm>
                      <a:off x="1751398" y="2297248"/>
                      <a:ext cx="1698360" cy="133117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CuadroTexto 97"/>
                        <p:cNvSpPr txBox="1"/>
                        <p:nvPr/>
                      </p:nvSpPr>
                      <p:spPr>
                        <a:xfrm>
                          <a:off x="6003251" y="2809193"/>
                          <a:ext cx="1487177" cy="72492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ca-ES" sz="1600" b="1" i="1" smtClean="0">
                                        <a:latin typeface="Cambria Math" panose="02040503050406030204" pitchFamily="18" charset="0"/>
                                      </a:rPr>
                                    </m:ctrlPr>
                                  </m:sSubPr>
                                  <m:e>
                                    <m:r>
                                      <a:rPr lang="en-GB" sz="1600" b="1" i="1" smtClean="0">
                                        <a:latin typeface="Cambria Math" panose="02040503050406030204" pitchFamily="18" charset="0"/>
                                      </a:rPr>
                                      <m:t>𝝍</m:t>
                                    </m:r>
                                  </m:e>
                                  <m:sub>
                                    <m:r>
                                      <a:rPr lang="en-GB" sz="1600" b="1" i="0" smtClean="0">
                                        <a:latin typeface="Cambria Math" panose="02040503050406030204" pitchFamily="18" charset="0"/>
                                      </a:rPr>
                                      <m:t>𝐍𝐐𝐒</m:t>
                                    </m:r>
                                  </m:sub>
                                </m:sSub>
                                <m:r>
                                  <a:rPr lang="ca-ES" sz="1600" b="1" i="1" smtClean="0">
                                    <a:latin typeface="Cambria Math" panose="02040503050406030204" pitchFamily="18" charset="0"/>
                                  </a:rPr>
                                  <m:t>(</m:t>
                                </m:r>
                                <m:r>
                                  <a:rPr lang="en-GB" sz="1600" b="1" i="1" smtClean="0">
                                    <a:latin typeface="Cambria Math" panose="02040503050406030204" pitchFamily="18" charset="0"/>
                                  </a:rPr>
                                  <m:t>𝒑</m:t>
                                </m:r>
                                <m:r>
                                  <a:rPr lang="en-GB" sz="1600" b="1" i="1" smtClean="0">
                                    <a:latin typeface="Cambria Math" panose="02040503050406030204" pitchFamily="18" charset="0"/>
                                  </a:rPr>
                                  <m:t>;</m:t>
                                </m:r>
                                <m:r>
                                  <a:rPr lang="en-GB" sz="1600" b="1" i="1" smtClean="0">
                                    <a:latin typeface="Cambria Math" panose="02040503050406030204" pitchFamily="18" charset="0"/>
                                  </a:rPr>
                                  <m:t>𝜽</m:t>
                                </m:r>
                                <m:r>
                                  <a:rPr lang="ca-ES" sz="1600" b="1" i="1" smtClean="0">
                                    <a:latin typeface="Cambria Math" panose="02040503050406030204" pitchFamily="18" charset="0"/>
                                  </a:rPr>
                                  <m:t>)</m:t>
                                </m:r>
                              </m:oMath>
                            </m:oMathPara>
                          </a14:m>
                          <a:endParaRPr lang="es-ES" sz="1600" b="1" i="1"/>
                        </a:p>
                      </p:txBody>
                    </p:sp>
                  </mc:Choice>
                  <mc:Fallback xmlns="">
                    <p:sp>
                      <p:nvSpPr>
                        <p:cNvPr id="98" name="CuadroTexto 97"/>
                        <p:cNvSpPr txBox="1">
                          <a:spLocks noRot="1" noChangeAspect="1" noMove="1" noResize="1" noEditPoints="1" noAdjustHandles="1" noChangeArrowheads="1" noChangeShapeType="1" noTextEdit="1"/>
                        </p:cNvSpPr>
                        <p:nvPr/>
                      </p:nvSpPr>
                      <p:spPr>
                        <a:xfrm>
                          <a:off x="6003251" y="2809193"/>
                          <a:ext cx="1487177" cy="724922"/>
                        </a:xfrm>
                        <a:prstGeom prst="rect">
                          <a:avLst/>
                        </a:prstGeom>
                        <a:blipFill>
                          <a:blip r:embed="rId4"/>
                          <a:stretch>
                            <a:fillRect l="-704" r="-32394" b="-5085"/>
                          </a:stretch>
                        </a:blipFill>
                      </p:spPr>
                      <p:txBody>
                        <a:bodyPr/>
                        <a:lstStyle/>
                        <a:p>
                          <a:r>
                            <a:rPr lang="ca-ES">
                              <a:noFill/>
                            </a:rPr>
                            <a:t> </a:t>
                          </a:r>
                        </a:p>
                      </p:txBody>
                    </p:sp>
                  </mc:Fallback>
                </mc:AlternateContent>
              </p:grpSp>
              <mc:AlternateContent xmlns:mc="http://schemas.openxmlformats.org/markup-compatibility/2006" xmlns:a14="http://schemas.microsoft.com/office/drawing/2010/main">
                <mc:Choice Requires="a14">
                  <p:sp>
                    <p:nvSpPr>
                      <p:cNvPr id="85" name="CuadroTexto 84"/>
                      <p:cNvSpPr txBox="1"/>
                      <p:nvPr/>
                    </p:nvSpPr>
                    <p:spPr>
                      <a:xfrm>
                        <a:off x="2646441" y="1783682"/>
                        <a:ext cx="935931" cy="359650"/>
                      </a:xfrm>
                      <a:prstGeom prst="rect">
                        <a:avLst/>
                      </a:prstGeom>
                      <a:noFill/>
                    </p:spPr>
                    <p:txBody>
                      <a:bodyPr wrap="square" rtlCol="0">
                        <a:spAutoFit/>
                      </a:bodyPr>
                      <a:lstStyle/>
                      <a:p>
                        <a:pPr algn="ctr"/>
                        <a14:m>
                          <m:oMath xmlns:m="http://schemas.openxmlformats.org/officeDocument/2006/math">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𝑾</m:t>
                                </m:r>
                              </m:e>
                              <m:sup>
                                <m:d>
                                  <m:dPr>
                                    <m:ctrlPr>
                                      <a:rPr lang="es-ES" sz="1600" b="1" i="1" smtClean="0">
                                        <a:latin typeface="Cambria Math" panose="02040503050406030204" pitchFamily="18" charset="0"/>
                                      </a:rPr>
                                    </m:ctrlPr>
                                  </m:dPr>
                                  <m:e>
                                    <m:r>
                                      <a:rPr lang="ca-ES" sz="1600" b="1" i="1" smtClean="0">
                                        <a:latin typeface="Cambria Math" panose="02040503050406030204" pitchFamily="18" charset="0"/>
                                      </a:rPr>
                                      <m:t>𝟐</m:t>
                                    </m:r>
                                  </m:e>
                                </m:d>
                              </m:sup>
                            </m:sSup>
                            <m:r>
                              <a:rPr lang="ca-ES" sz="1600" b="1" i="1" smtClean="0">
                                <a:latin typeface="Cambria Math" panose="02040503050406030204" pitchFamily="18" charset="0"/>
                              </a:rPr>
                              <m:t>,</m:t>
                            </m:r>
                            <m:sSup>
                              <m:sSupPr>
                                <m:ctrlPr>
                                  <a:rPr lang="ca-ES" sz="1600" b="1" i="1" smtClean="0">
                                    <a:latin typeface="Cambria Math" panose="02040503050406030204" pitchFamily="18" charset="0"/>
                                  </a:rPr>
                                </m:ctrlPr>
                              </m:sSupPr>
                              <m:e>
                                <m:r>
                                  <a:rPr lang="ca-ES" sz="1600" b="1" i="1" smtClean="0">
                                    <a:latin typeface="Cambria Math" panose="02040503050406030204" pitchFamily="18" charset="0"/>
                                  </a:rPr>
                                  <m:t>𝑩</m:t>
                                </m:r>
                              </m:e>
                              <m:sup>
                                <m:d>
                                  <m:dPr>
                                    <m:ctrlPr>
                                      <a:rPr lang="ca-ES" sz="1600" b="1" i="1" smtClean="0">
                                        <a:latin typeface="Cambria Math" panose="02040503050406030204" pitchFamily="18" charset="0"/>
                                      </a:rPr>
                                    </m:ctrlPr>
                                  </m:dPr>
                                  <m:e>
                                    <m:r>
                                      <a:rPr lang="ca-ES" sz="1600" b="1" i="1" smtClean="0">
                                        <a:latin typeface="Cambria Math" panose="02040503050406030204" pitchFamily="18" charset="0"/>
                                      </a:rPr>
                                      <m:t>𝟐</m:t>
                                    </m:r>
                                  </m:e>
                                </m:d>
                              </m:sup>
                            </m:sSup>
                          </m:oMath>
                        </a14:m>
                        <a:r>
                          <a:rPr lang="es-ES" sz="1600" b="1"/>
                          <a:t> </a:t>
                        </a:r>
                      </a:p>
                    </p:txBody>
                  </p:sp>
                </mc:Choice>
                <mc:Fallback xmlns="">
                  <p:sp>
                    <p:nvSpPr>
                      <p:cNvPr id="73" name="CuadroTexto 72"/>
                      <p:cNvSpPr txBox="1">
                        <a:spLocks noRot="1" noChangeAspect="1" noMove="1" noResize="1" noEditPoints="1" noAdjustHandles="1" noChangeArrowheads="1" noChangeShapeType="1" noTextEdit="1"/>
                      </p:cNvSpPr>
                      <p:nvPr/>
                    </p:nvSpPr>
                    <p:spPr>
                      <a:xfrm>
                        <a:off x="2646441" y="1783682"/>
                        <a:ext cx="935931" cy="359650"/>
                      </a:xfrm>
                      <a:prstGeom prst="rect">
                        <a:avLst/>
                      </a:prstGeom>
                      <a:blipFill>
                        <a:blip r:embed="rId15"/>
                        <a:stretch>
                          <a:fillRect l="-3896"/>
                        </a:stretch>
                      </a:blipFill>
                    </p:spPr>
                    <p:txBody>
                      <a:bodyPr/>
                      <a:lstStyle/>
                      <a:p>
                        <a:r>
                          <a:rPr lang="ca-ES">
                            <a:noFill/>
                          </a:rPr>
                          <a:t> </a:t>
                        </a:r>
                      </a:p>
                    </p:txBody>
                  </p:sp>
                </mc:Fallback>
              </mc:AlternateContent>
            </p:grpSp>
            <p:sp>
              <p:nvSpPr>
                <p:cNvPr id="49" name="Conector 48"/>
                <p:cNvSpPr/>
                <p:nvPr/>
              </p:nvSpPr>
              <p:spPr>
                <a:xfrm>
                  <a:off x="7865347" y="4980366"/>
                  <a:ext cx="422310" cy="36533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Conector 54"/>
                <p:cNvSpPr/>
                <p:nvPr/>
              </p:nvSpPr>
              <p:spPr>
                <a:xfrm>
                  <a:off x="7894981" y="5646537"/>
                  <a:ext cx="422310" cy="36533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60" name="Rectángulo 59"/>
                    <p:cNvSpPr/>
                    <p:nvPr/>
                  </p:nvSpPr>
                  <p:spPr>
                    <a:xfrm>
                      <a:off x="7423937" y="4436236"/>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𝟏</m:t>
                                </m:r>
                              </m:sub>
                            </m:sSub>
                          </m:oMath>
                        </m:oMathPara>
                      </a14:m>
                      <a:endParaRPr lang="ca-ES" b="1"/>
                    </a:p>
                  </p:txBody>
                </p:sp>
              </mc:Choice>
              <mc:Fallback xmlns="">
                <p:sp>
                  <p:nvSpPr>
                    <p:cNvPr id="60" name="Rectángulo 59"/>
                    <p:cNvSpPr>
                      <a:spLocks noRot="1" noChangeAspect="1" noMove="1" noResize="1" noEditPoints="1" noAdjustHandles="1" noChangeArrowheads="1" noChangeShapeType="1" noTextEdit="1"/>
                    </p:cNvSpPr>
                    <p:nvPr/>
                  </p:nvSpPr>
                  <p:spPr>
                    <a:xfrm>
                      <a:off x="7423937" y="4436236"/>
                      <a:ext cx="490775" cy="369332"/>
                    </a:xfrm>
                    <a:prstGeom prst="rect">
                      <a:avLst/>
                    </a:prstGeom>
                    <a:blipFill>
                      <a:blip r:embed="rId16"/>
                      <a:stretch>
                        <a:fillRect b="-6667"/>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62" name="Rectángulo 61"/>
                    <p:cNvSpPr/>
                    <p:nvPr/>
                  </p:nvSpPr>
                  <p:spPr>
                    <a:xfrm>
                      <a:off x="7411297" y="4908190"/>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𝟐</m:t>
                                </m:r>
                              </m:sub>
                            </m:sSub>
                          </m:oMath>
                        </m:oMathPara>
                      </a14:m>
                      <a:endParaRPr lang="ca-ES" b="1"/>
                    </a:p>
                  </p:txBody>
                </p:sp>
              </mc:Choice>
              <mc:Fallback xmlns="">
                <p:sp>
                  <p:nvSpPr>
                    <p:cNvPr id="62" name="Rectángulo 61"/>
                    <p:cNvSpPr>
                      <a:spLocks noRot="1" noChangeAspect="1" noMove="1" noResize="1" noEditPoints="1" noAdjustHandles="1" noChangeArrowheads="1" noChangeShapeType="1" noTextEdit="1"/>
                    </p:cNvSpPr>
                    <p:nvPr/>
                  </p:nvSpPr>
                  <p:spPr>
                    <a:xfrm>
                      <a:off x="7411297" y="4908190"/>
                      <a:ext cx="490775" cy="369332"/>
                    </a:xfrm>
                    <a:prstGeom prst="rect">
                      <a:avLst/>
                    </a:prstGeom>
                    <a:blipFill>
                      <a:blip r:embed="rId17"/>
                      <a:stretch>
                        <a:fillRect b="-6557"/>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63" name="Rectángulo 62"/>
                    <p:cNvSpPr/>
                    <p:nvPr/>
                  </p:nvSpPr>
                  <p:spPr>
                    <a:xfrm>
                      <a:off x="7432278" y="5601844"/>
                      <a:ext cx="5180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𝑵</m:t>
                                </m:r>
                              </m:sub>
                            </m:sSub>
                          </m:oMath>
                        </m:oMathPara>
                      </a14:m>
                      <a:endParaRPr lang="ca-ES" b="1"/>
                    </a:p>
                  </p:txBody>
                </p:sp>
              </mc:Choice>
              <mc:Fallback xmlns="">
                <p:sp>
                  <p:nvSpPr>
                    <p:cNvPr id="63" name="Rectángulo 62"/>
                    <p:cNvSpPr>
                      <a:spLocks noRot="1" noChangeAspect="1" noMove="1" noResize="1" noEditPoints="1" noAdjustHandles="1" noChangeArrowheads="1" noChangeShapeType="1" noTextEdit="1"/>
                    </p:cNvSpPr>
                    <p:nvPr/>
                  </p:nvSpPr>
                  <p:spPr>
                    <a:xfrm>
                      <a:off x="7432278" y="5601844"/>
                      <a:ext cx="518027" cy="369332"/>
                    </a:xfrm>
                    <a:prstGeom prst="rect">
                      <a:avLst/>
                    </a:prstGeom>
                    <a:blipFill>
                      <a:blip r:embed="rId18"/>
                      <a:stretch>
                        <a:fillRect b="-6557"/>
                      </a:stretch>
                    </a:blipFill>
                  </p:spPr>
                  <p:txBody>
                    <a:bodyPr/>
                    <a:lstStyle/>
                    <a:p>
                      <a:r>
                        <a:rPr lang="ca-ES">
                          <a:noFill/>
                        </a:rPr>
                        <a:t> </a:t>
                      </a:r>
                    </a:p>
                  </p:txBody>
                </p:sp>
              </mc:Fallback>
            </mc:AlternateContent>
            <p:cxnSp>
              <p:nvCxnSpPr>
                <p:cNvPr id="64" name="Conector recto de flecha 63"/>
                <p:cNvCxnSpPr>
                  <a:stCxn id="49" idx="6"/>
                  <a:endCxn id="101" idx="2"/>
                </p:cNvCxnSpPr>
                <p:nvPr/>
              </p:nvCxnSpPr>
              <p:spPr>
                <a:xfrm>
                  <a:off x="8287657" y="5163035"/>
                  <a:ext cx="989387" cy="17165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a:stCxn id="49" idx="6"/>
                  <a:endCxn id="100" idx="2"/>
                </p:cNvCxnSpPr>
                <p:nvPr/>
              </p:nvCxnSpPr>
              <p:spPr>
                <a:xfrm>
                  <a:off x="8287657" y="5163035"/>
                  <a:ext cx="989387" cy="56856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p:cNvCxnSpPr>
                  <a:stCxn id="55" idx="6"/>
                  <a:endCxn id="99" idx="2"/>
                </p:cNvCxnSpPr>
                <p:nvPr/>
              </p:nvCxnSpPr>
              <p:spPr>
                <a:xfrm flipV="1">
                  <a:off x="8317291" y="4529970"/>
                  <a:ext cx="959753" cy="129923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p:cNvCxnSpPr>
                  <a:stCxn id="55" idx="6"/>
                  <a:endCxn id="102" idx="2"/>
                </p:cNvCxnSpPr>
                <p:nvPr/>
              </p:nvCxnSpPr>
              <p:spPr>
                <a:xfrm flipV="1">
                  <a:off x="8317291" y="4932399"/>
                  <a:ext cx="959752" cy="896807"/>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a:stCxn id="55" idx="6"/>
                  <a:endCxn id="101" idx="2"/>
                </p:cNvCxnSpPr>
                <p:nvPr/>
              </p:nvCxnSpPr>
              <p:spPr>
                <a:xfrm flipV="1">
                  <a:off x="8317291" y="5334690"/>
                  <a:ext cx="959753" cy="49451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a:stCxn id="55" idx="6"/>
                  <a:endCxn id="100" idx="2"/>
                </p:cNvCxnSpPr>
                <p:nvPr/>
              </p:nvCxnSpPr>
              <p:spPr>
                <a:xfrm flipV="1">
                  <a:off x="8317291" y="5731603"/>
                  <a:ext cx="959753" cy="9760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CuadroTexto 82"/>
                    <p:cNvSpPr txBox="1"/>
                    <p:nvPr/>
                  </p:nvSpPr>
                  <p:spPr>
                    <a:xfrm>
                      <a:off x="7922350" y="5338716"/>
                      <a:ext cx="3570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ca-ES"/>
                    </a:p>
                  </p:txBody>
                </p:sp>
              </mc:Choice>
              <mc:Fallback xmlns="">
                <p:sp>
                  <p:nvSpPr>
                    <p:cNvPr id="83" name="CuadroTexto 82"/>
                    <p:cNvSpPr txBox="1">
                      <a:spLocks noRot="1" noChangeAspect="1" noMove="1" noResize="1" noEditPoints="1" noAdjustHandles="1" noChangeArrowheads="1" noChangeShapeType="1" noTextEdit="1"/>
                    </p:cNvSpPr>
                    <p:nvPr/>
                  </p:nvSpPr>
                  <p:spPr>
                    <a:xfrm>
                      <a:off x="7922350" y="5338716"/>
                      <a:ext cx="357019" cy="369332"/>
                    </a:xfrm>
                    <a:prstGeom prst="rect">
                      <a:avLst/>
                    </a:prstGeom>
                    <a:blipFill>
                      <a:blip r:embed="rId19"/>
                      <a:stretch>
                        <a:fillRect/>
                      </a:stretch>
                    </a:blipFill>
                  </p:spPr>
                  <p:txBody>
                    <a:bodyPr/>
                    <a:lstStyle/>
                    <a:p>
                      <a:r>
                        <a:rPr lang="ca-ES">
                          <a:noFill/>
                        </a:rPr>
                        <a:t> </a:t>
                      </a:r>
                    </a:p>
                  </p:txBody>
                </p:sp>
              </mc:Fallback>
            </mc:AlternateContent>
          </p:grpSp>
        </p:grpSp>
        <mc:AlternateContent xmlns:mc="http://schemas.openxmlformats.org/markup-compatibility/2006" xmlns:a14="http://schemas.microsoft.com/office/drawing/2010/main">
          <mc:Choice Requires="a14">
            <p:sp>
              <p:nvSpPr>
                <p:cNvPr id="44" name="CuadroTexto 43"/>
                <p:cNvSpPr txBox="1"/>
                <p:nvPr/>
              </p:nvSpPr>
              <p:spPr>
                <a:xfrm>
                  <a:off x="9731125" y="5794817"/>
                  <a:ext cx="2055648" cy="507575"/>
                </a:xfrm>
                <a:prstGeom prst="rect">
                  <a:avLst/>
                </a:prstGeom>
                <a:noFill/>
              </p:spPr>
              <p:txBody>
                <a:bodyPr wrap="square" rtlCol="0">
                  <a:spAutoFit/>
                </a:bodyPr>
                <a:lstStyle/>
                <a:p>
                  <a14:m>
                    <m:oMath xmlns:m="http://schemas.openxmlformats.org/officeDocument/2006/math">
                      <m:r>
                        <a:rPr lang="en-GB" b="1" i="1" smtClean="0">
                          <a:latin typeface="Cambria Math" panose="02040503050406030204" pitchFamily="18" charset="0"/>
                        </a:rPr>
                        <m:t>𝜽</m:t>
                      </m:r>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𝑾</m:t>
                                  </m:r>
                                </m:e>
                                <m:sup>
                                  <m:d>
                                    <m:dPr>
                                      <m:ctrlPr>
                                        <a:rPr lang="en-GB" b="1" i="1" smtClean="0">
                                          <a:latin typeface="Cambria Math" panose="02040503050406030204" pitchFamily="18" charset="0"/>
                                        </a:rPr>
                                      </m:ctrlPr>
                                    </m:dPr>
                                    <m:e>
                                      <m:r>
                                        <a:rPr lang="en-GB" b="0" i="1" smtClean="0">
                                          <a:latin typeface="Cambria Math" panose="02040503050406030204" pitchFamily="18" charset="0"/>
                                        </a:rPr>
                                        <m:t>𝑖</m:t>
                                      </m:r>
                                    </m:e>
                                  </m:d>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𝑩</m:t>
                                  </m:r>
                                </m:e>
                                <m:sup>
                                  <m:d>
                                    <m:dPr>
                                      <m:ctrlPr>
                                        <a:rPr lang="en-GB" b="1" i="1" smtClean="0">
                                          <a:latin typeface="Cambria Math" panose="02040503050406030204" pitchFamily="18" charset="0"/>
                                        </a:rPr>
                                      </m:ctrlPr>
                                    </m:dPr>
                                    <m:e>
                                      <m:r>
                                        <a:rPr lang="en-GB" b="0" i="1" smtClean="0">
                                          <a:latin typeface="Cambria Math" panose="02040503050406030204" pitchFamily="18" charset="0"/>
                                        </a:rPr>
                                        <m:t>𝑖</m:t>
                                      </m:r>
                                    </m:e>
                                  </m:d>
                                </m:sup>
                              </m:sSup>
                            </m:e>
                          </m:d>
                        </m:e>
                        <m:sub>
                          <m:r>
                            <a:rPr lang="en-GB" b="0" i="1" smtClean="0">
                              <a:latin typeface="Cambria Math" panose="02040503050406030204" pitchFamily="18" charset="0"/>
                            </a:rPr>
                            <m:t>𝑖</m:t>
                          </m:r>
                          <m:r>
                            <a:rPr lang="en-GB" b="0" i="1" smtClean="0">
                              <a:latin typeface="Cambria Math" panose="02040503050406030204" pitchFamily="18" charset="0"/>
                            </a:rPr>
                            <m:t>=1</m:t>
                          </m:r>
                        </m:sub>
                        <m:sup>
                          <m:r>
                            <m:rPr>
                              <m:sty m:val="p"/>
                            </m:rPr>
                            <a:rPr lang="en-GB" b="0" i="0" smtClean="0">
                              <a:latin typeface="Cambria Math" panose="02040503050406030204" pitchFamily="18" charset="0"/>
                            </a:rPr>
                            <m:t>L</m:t>
                          </m:r>
                        </m:sup>
                      </m:sSubSup>
                    </m:oMath>
                  </a14:m>
                  <a:r>
                    <a:rPr lang="en-GB" smtClean="0"/>
                    <a:t>  </a:t>
                  </a:r>
                  <a:endParaRPr lang="ca-ES" b="1"/>
                </a:p>
              </p:txBody>
            </p:sp>
          </mc:Choice>
          <mc:Fallback xmlns="">
            <p:sp>
              <p:nvSpPr>
                <p:cNvPr id="44" name="CuadroTexto 43"/>
                <p:cNvSpPr txBox="1">
                  <a:spLocks noRot="1" noChangeAspect="1" noMove="1" noResize="1" noEditPoints="1" noAdjustHandles="1" noChangeArrowheads="1" noChangeShapeType="1" noTextEdit="1"/>
                </p:cNvSpPr>
                <p:nvPr/>
              </p:nvSpPr>
              <p:spPr>
                <a:xfrm>
                  <a:off x="9731125" y="5794817"/>
                  <a:ext cx="2055648" cy="507575"/>
                </a:xfrm>
                <a:prstGeom prst="rect">
                  <a:avLst/>
                </a:prstGeom>
                <a:blipFill>
                  <a:blip r:embed="rId20"/>
                  <a:stretch>
                    <a:fillRect b="-2381"/>
                  </a:stretch>
                </a:blipFill>
              </p:spPr>
              <p:txBody>
                <a:bodyPr/>
                <a:lstStyle/>
                <a:p>
                  <a:r>
                    <a:rPr lang="ca-ES">
                      <a:noFill/>
                    </a:rPr>
                    <a:t> </a:t>
                  </a:r>
                </a:p>
              </p:txBody>
            </p:sp>
          </mc:Fallback>
        </mc:AlternateContent>
      </p:grpSp>
      <mc:AlternateContent xmlns:mc="http://schemas.openxmlformats.org/markup-compatibility/2006" xmlns:a14="http://schemas.microsoft.com/office/drawing/2010/main">
        <mc:Choice Requires="a14">
          <p:sp>
            <p:nvSpPr>
              <p:cNvPr id="103" name="CuadroTexto 102"/>
              <p:cNvSpPr txBox="1"/>
              <p:nvPr/>
            </p:nvSpPr>
            <p:spPr>
              <a:xfrm>
                <a:off x="2294744" y="1536654"/>
                <a:ext cx="5706522" cy="422936"/>
              </a:xfrm>
              <a:prstGeom prst="rect">
                <a:avLst/>
              </a:prstGeom>
              <a:noFill/>
            </p:spPr>
            <p:txBody>
              <a:bodyPr wrap="square" rtlCol="0">
                <a:spAutoFit/>
              </a:bodyPr>
              <a:lstStyle/>
              <a:p>
                <a:r>
                  <a:rPr lang="es-ES" sz="2000" b="1" smtClean="0">
                    <a:solidFill>
                      <a:srgbClr val="FF0000"/>
                    </a:solidFill>
                  </a:rPr>
                  <a:t>Neural Quantum State: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𝜓</m:t>
                        </m:r>
                      </m:e>
                      <m:sub>
                        <m:r>
                          <m:rPr>
                            <m:sty m:val="p"/>
                          </m:rPr>
                          <a:rPr lang="en-GB" sz="2000">
                            <a:latin typeface="Cambria Math" panose="02040503050406030204" pitchFamily="18" charset="0"/>
                          </a:rPr>
                          <m:t>NQS</m:t>
                        </m:r>
                      </m:sub>
                    </m:sSub>
                    <m:d>
                      <m:dPr>
                        <m:ctrlPr>
                          <a:rPr lang="es-ES" sz="2000" i="1">
                            <a:latin typeface="Cambria Math" panose="02040503050406030204" pitchFamily="18" charset="0"/>
                          </a:rPr>
                        </m:ctrlPr>
                      </m:dPr>
                      <m:e>
                        <m:sSub>
                          <m:sSubPr>
                            <m:ctrlPr>
                              <a:rPr lang="en-GB" sz="2000" b="1" i="1">
                                <a:latin typeface="Cambria Math" panose="02040503050406030204" pitchFamily="18" charset="0"/>
                              </a:rPr>
                            </m:ctrlPr>
                          </m:sSubPr>
                          <m:e>
                            <m:r>
                              <a:rPr lang="en-GB" sz="2000" b="1" i="1">
                                <a:latin typeface="Cambria Math" panose="02040503050406030204" pitchFamily="18" charset="0"/>
                              </a:rPr>
                              <m:t>𝒑</m:t>
                            </m:r>
                          </m:e>
                          <m:sub>
                            <m:r>
                              <a:rPr lang="en-GB" sz="2000" b="1" i="1">
                                <a:latin typeface="Cambria Math" panose="02040503050406030204" pitchFamily="18" charset="0"/>
                              </a:rPr>
                              <m:t>𝟏</m:t>
                            </m:r>
                          </m:sub>
                        </m:sSub>
                        <m:r>
                          <a:rPr lang="en-GB" sz="2000" i="1">
                            <a:latin typeface="Cambria Math" panose="02040503050406030204" pitchFamily="18" charset="0"/>
                          </a:rPr>
                          <m:t>,</m:t>
                        </m:r>
                        <m:sSub>
                          <m:sSubPr>
                            <m:ctrlPr>
                              <a:rPr lang="en-GB" sz="2000" b="1" i="1">
                                <a:latin typeface="Cambria Math" panose="02040503050406030204" pitchFamily="18" charset="0"/>
                              </a:rPr>
                            </m:ctrlPr>
                          </m:sSubPr>
                          <m:e>
                            <m:r>
                              <a:rPr lang="en-GB" sz="2000" b="1" i="1">
                                <a:latin typeface="Cambria Math" panose="02040503050406030204" pitchFamily="18" charset="0"/>
                              </a:rPr>
                              <m:t>𝒑</m:t>
                            </m:r>
                          </m:e>
                          <m:sub>
                            <m:r>
                              <a:rPr lang="en-GB" sz="2000" b="1" i="1">
                                <a:latin typeface="Cambria Math" panose="02040503050406030204" pitchFamily="18" charset="0"/>
                              </a:rPr>
                              <m:t>𝟐</m:t>
                            </m:r>
                          </m:sub>
                        </m:sSub>
                        <m:r>
                          <a:rPr lang="en-GB" sz="2000" i="1">
                            <a:latin typeface="Cambria Math" panose="02040503050406030204" pitchFamily="18" charset="0"/>
                          </a:rPr>
                          <m:t>,…,</m:t>
                        </m:r>
                        <m:sSub>
                          <m:sSubPr>
                            <m:ctrlPr>
                              <a:rPr lang="en-GB" sz="2000" b="1" i="1">
                                <a:latin typeface="Cambria Math" panose="02040503050406030204" pitchFamily="18" charset="0"/>
                              </a:rPr>
                            </m:ctrlPr>
                          </m:sSubPr>
                          <m:e>
                            <m:r>
                              <a:rPr lang="en-GB" sz="2000" b="1" i="1">
                                <a:latin typeface="Cambria Math" panose="02040503050406030204" pitchFamily="18" charset="0"/>
                              </a:rPr>
                              <m:t>𝒑</m:t>
                            </m:r>
                          </m:e>
                          <m:sub>
                            <m:r>
                              <a:rPr lang="en-GB" sz="2000" b="1" i="1">
                                <a:latin typeface="Cambria Math" panose="02040503050406030204" pitchFamily="18" charset="0"/>
                              </a:rPr>
                              <m:t>𝑵</m:t>
                            </m:r>
                          </m:sub>
                        </m:sSub>
                        <m:r>
                          <a:rPr lang="en-GB" sz="2000" i="1">
                            <a:latin typeface="Cambria Math" panose="02040503050406030204" pitchFamily="18" charset="0"/>
                          </a:rPr>
                          <m:t>, </m:t>
                        </m:r>
                        <m:r>
                          <a:rPr lang="es-ES" sz="2000" i="1">
                            <a:latin typeface="Cambria Math" panose="02040503050406030204" pitchFamily="18" charset="0"/>
                          </a:rPr>
                          <m:t>;</m:t>
                        </m:r>
                        <m:r>
                          <a:rPr lang="en-GB" sz="2000" b="1" i="1">
                            <a:latin typeface="Cambria Math" panose="02040503050406030204" pitchFamily="18" charset="0"/>
                          </a:rPr>
                          <m:t>𝜽</m:t>
                        </m:r>
                      </m:e>
                    </m:d>
                  </m:oMath>
                </a14:m>
                <a:endParaRPr lang="es-ES" sz="2000" dirty="0"/>
              </a:p>
            </p:txBody>
          </p:sp>
        </mc:Choice>
        <mc:Fallback xmlns="">
          <p:sp>
            <p:nvSpPr>
              <p:cNvPr id="103" name="CuadroTexto 102"/>
              <p:cNvSpPr txBox="1">
                <a:spLocks noRot="1" noChangeAspect="1" noMove="1" noResize="1" noEditPoints="1" noAdjustHandles="1" noChangeArrowheads="1" noChangeShapeType="1" noTextEdit="1"/>
              </p:cNvSpPr>
              <p:nvPr/>
            </p:nvSpPr>
            <p:spPr>
              <a:xfrm>
                <a:off x="2294744" y="1536654"/>
                <a:ext cx="5706522" cy="422936"/>
              </a:xfrm>
              <a:prstGeom prst="rect">
                <a:avLst/>
              </a:prstGeom>
              <a:blipFill>
                <a:blip r:embed="rId21"/>
                <a:stretch>
                  <a:fillRect l="-1067" t="-5797" b="-21739"/>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2288590" y="3379370"/>
                <a:ext cx="6466386" cy="553870"/>
              </a:xfrm>
              <a:prstGeom prst="rect">
                <a:avLst/>
              </a:prstGeom>
            </p:spPr>
            <p:txBody>
              <a:bodyPr wrap="none">
                <a:spAutoFit/>
              </a:bodyPr>
              <a:lstStyle/>
              <a:p>
                <a:r>
                  <a:rPr lang="es-ES" sz="2000" b="1" smtClean="0">
                    <a:solidFill>
                      <a:srgbClr val="FF0000"/>
                    </a:solidFill>
                  </a:rPr>
                  <a:t>Variational parameters: </a:t>
                </a:r>
                <a14:m>
                  <m:oMath xmlns:m="http://schemas.openxmlformats.org/officeDocument/2006/math">
                    <m:r>
                      <a:rPr lang="en-GB" sz="2000" b="1" i="1" smtClean="0">
                        <a:solidFill>
                          <a:schemeClr val="tx1"/>
                        </a:solidFill>
                        <a:latin typeface="Cambria Math" panose="02040503050406030204" pitchFamily="18" charset="0"/>
                      </a:rPr>
                      <m:t>𝜽</m:t>
                    </m:r>
                    <m:r>
                      <a:rPr lang="en-GB" sz="2000" b="1" i="1" smtClean="0">
                        <a:latin typeface="Cambria Math" panose="02040503050406030204" pitchFamily="18" charset="0"/>
                      </a:rPr>
                      <m:t>=</m:t>
                    </m:r>
                    <m:sSubSup>
                      <m:sSubSupPr>
                        <m:ctrlPr>
                          <a:rPr lang="en-GB" sz="2000" b="1" i="1" smtClean="0">
                            <a:latin typeface="Cambria Math" panose="02040503050406030204" pitchFamily="18" charset="0"/>
                          </a:rPr>
                        </m:ctrlPr>
                      </m:sSubSupPr>
                      <m:e>
                        <m:d>
                          <m:dPr>
                            <m:begChr m:val="{"/>
                            <m:endChr m:val="}"/>
                            <m:ctrlPr>
                              <a:rPr lang="en-GB" sz="2000" b="1" i="1" smtClean="0">
                                <a:latin typeface="Cambria Math" panose="02040503050406030204" pitchFamily="18" charset="0"/>
                              </a:rPr>
                            </m:ctrlPr>
                          </m:dPr>
                          <m:e>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𝑾</m:t>
                                </m:r>
                              </m:e>
                              <m:sup>
                                <m:d>
                                  <m:dPr>
                                    <m:ctrlPr>
                                      <a:rPr lang="en-GB" sz="2000" b="1" i="1" smtClean="0">
                                        <a:latin typeface="Cambria Math" panose="02040503050406030204" pitchFamily="18" charset="0"/>
                                      </a:rPr>
                                    </m:ctrlPr>
                                  </m:dPr>
                                  <m:e>
                                    <m:r>
                                      <a:rPr lang="en-GB" sz="2000" b="0" i="1" smtClean="0">
                                        <a:latin typeface="Cambria Math" panose="02040503050406030204" pitchFamily="18" charset="0"/>
                                      </a:rPr>
                                      <m:t>𝑖</m:t>
                                    </m:r>
                                  </m:e>
                                </m:d>
                              </m:sup>
                            </m:sSup>
                            <m:r>
                              <a:rPr lang="en-GB" sz="2000" b="1" i="1" smtClean="0">
                                <a:latin typeface="Cambria Math" panose="02040503050406030204" pitchFamily="18" charset="0"/>
                              </a:rPr>
                              <m:t>,</m:t>
                            </m:r>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𝑩</m:t>
                                </m:r>
                              </m:e>
                              <m:sup>
                                <m:d>
                                  <m:dPr>
                                    <m:ctrlPr>
                                      <a:rPr lang="en-GB" sz="2000" b="1" i="1" smtClean="0">
                                        <a:latin typeface="Cambria Math" panose="02040503050406030204" pitchFamily="18" charset="0"/>
                                      </a:rPr>
                                    </m:ctrlPr>
                                  </m:dPr>
                                  <m:e>
                                    <m:r>
                                      <a:rPr lang="en-GB" sz="2000" b="0" i="1" smtClean="0">
                                        <a:latin typeface="Cambria Math" panose="02040503050406030204" pitchFamily="18" charset="0"/>
                                      </a:rPr>
                                      <m:t>𝑖</m:t>
                                    </m:r>
                                  </m:e>
                                </m:d>
                              </m:sup>
                            </m:sSup>
                          </m:e>
                        </m:d>
                      </m:e>
                      <m:sub>
                        <m:r>
                          <a:rPr lang="en-GB" sz="2000" b="0" i="1" smtClean="0">
                            <a:latin typeface="Cambria Math" panose="02040503050406030204" pitchFamily="18" charset="0"/>
                          </a:rPr>
                          <m:t>𝑖</m:t>
                        </m:r>
                        <m:r>
                          <a:rPr lang="en-GB" sz="2000" b="0" i="1" smtClean="0">
                            <a:latin typeface="Cambria Math" panose="02040503050406030204" pitchFamily="18" charset="0"/>
                          </a:rPr>
                          <m:t>=1</m:t>
                        </m:r>
                      </m:sub>
                      <m:sup>
                        <m:r>
                          <m:rPr>
                            <m:sty m:val="p"/>
                          </m:rPr>
                          <a:rPr lang="en-GB" sz="2000" b="0" i="0" smtClean="0">
                            <a:latin typeface="Cambria Math" panose="02040503050406030204" pitchFamily="18" charset="0"/>
                          </a:rPr>
                          <m:t>L</m:t>
                        </m:r>
                      </m:sup>
                    </m:sSubSup>
                  </m:oMath>
                </a14:m>
                <a:r>
                  <a:rPr lang="ca-ES" sz="2000" smtClean="0"/>
                  <a:t>, </a:t>
                </a:r>
                <a14:m>
                  <m:oMath xmlns:m="http://schemas.openxmlformats.org/officeDocument/2006/math">
                    <m:r>
                      <m:rPr>
                        <m:sty m:val="p"/>
                      </m:rPr>
                      <a:rPr lang="en-GB" sz="2000" b="0" i="0" smtClean="0">
                        <a:latin typeface="Cambria Math" panose="02040503050406030204" pitchFamily="18" charset="0"/>
                      </a:rPr>
                      <m:t>L</m:t>
                    </m:r>
                    <m:r>
                      <a:rPr lang="en-GB" sz="2000" b="0" i="0" smtClean="0">
                        <a:latin typeface="Cambria Math" panose="02040503050406030204" pitchFamily="18" charset="0"/>
                      </a:rPr>
                      <m:t>=#</m:t>
                    </m:r>
                  </m:oMath>
                </a14:m>
                <a:r>
                  <a:rPr lang="ca-ES" sz="2000" smtClean="0"/>
                  <a:t> of layers</a:t>
                </a:r>
                <a:endParaRPr lang="ca-ES" sz="2000"/>
              </a:p>
            </p:txBody>
          </p:sp>
        </mc:Choice>
        <mc:Fallback xmlns="">
          <p:sp>
            <p:nvSpPr>
              <p:cNvPr id="11" name="Rectángulo 10"/>
              <p:cNvSpPr>
                <a:spLocks noRot="1" noChangeAspect="1" noMove="1" noResize="1" noEditPoints="1" noAdjustHandles="1" noChangeArrowheads="1" noChangeShapeType="1" noTextEdit="1"/>
              </p:cNvSpPr>
              <p:nvPr/>
            </p:nvSpPr>
            <p:spPr>
              <a:xfrm>
                <a:off x="2288590" y="3379370"/>
                <a:ext cx="6466386" cy="553870"/>
              </a:xfrm>
              <a:prstGeom prst="rect">
                <a:avLst/>
              </a:prstGeom>
              <a:blipFill>
                <a:blip r:embed="rId22"/>
                <a:stretch>
                  <a:fillRect l="-943" r="-94" b="-8791"/>
                </a:stretch>
              </a:blipFill>
            </p:spPr>
            <p:txBody>
              <a:bodyPr/>
              <a:lstStyle/>
              <a:p>
                <a:r>
                  <a:rPr lang="ca-ES">
                    <a:noFill/>
                  </a:rPr>
                  <a:t> </a:t>
                </a:r>
              </a:p>
            </p:txBody>
          </p:sp>
        </mc:Fallback>
      </mc:AlternateContent>
      <p:sp>
        <p:nvSpPr>
          <p:cNvPr id="10" name="Marcador de número de diapositiva 9"/>
          <p:cNvSpPr>
            <a:spLocks noGrp="1"/>
          </p:cNvSpPr>
          <p:nvPr>
            <p:ph type="sldNum" sz="quarter" idx="12"/>
          </p:nvPr>
        </p:nvSpPr>
        <p:spPr/>
        <p:txBody>
          <a:bodyPr/>
          <a:lstStyle/>
          <a:p>
            <a:fld id="{F8B279C1-2AF0-4503-9AD6-2CC195D3F87E}" type="slidenum">
              <a:rPr lang="ca-ES" smtClean="0"/>
              <a:t>3</a:t>
            </a:fld>
            <a:endParaRPr lang="ca-ES"/>
          </a:p>
        </p:txBody>
      </p:sp>
    </p:spTree>
    <p:extLst>
      <p:ext uri="{BB962C8B-B14F-4D97-AF65-F5344CB8AC3E}">
        <p14:creationId xmlns:p14="http://schemas.microsoft.com/office/powerpoint/2010/main" val="370788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smtClean="0">
                <a:solidFill>
                  <a:schemeClr val="bg1"/>
                </a:solidFill>
              </a:rPr>
              <a:t>Advantages</a:t>
            </a:r>
            <a:endParaRPr lang="es-ES" b="1" dirty="0">
              <a:solidFill>
                <a:schemeClr val="bg1"/>
              </a:solidFill>
            </a:endParaRPr>
          </a:p>
        </p:txBody>
      </p:sp>
      <p:sp>
        <p:nvSpPr>
          <p:cNvPr id="11" name="CuadroTexto 10"/>
          <p:cNvSpPr txBox="1"/>
          <p:nvPr/>
        </p:nvSpPr>
        <p:spPr>
          <a:xfrm>
            <a:off x="539802" y="1413251"/>
            <a:ext cx="10957735" cy="830997"/>
          </a:xfrm>
          <a:prstGeom prst="rect">
            <a:avLst/>
          </a:prstGeom>
          <a:noFill/>
        </p:spPr>
        <p:txBody>
          <a:bodyPr wrap="square" rtlCol="0">
            <a:spAutoFit/>
          </a:bodyPr>
          <a:lstStyle/>
          <a:p>
            <a:r>
              <a:rPr lang="en-GB" sz="2400" b="1" smtClean="0">
                <a:solidFill>
                  <a:srgbClr val="FF0000"/>
                </a:solidFill>
              </a:rPr>
              <a:t>Universal approximation</a:t>
            </a:r>
            <a:r>
              <a:rPr lang="en-GB" sz="2400" smtClean="0">
                <a:solidFill>
                  <a:srgbClr val="FF0000"/>
                </a:solidFill>
              </a:rPr>
              <a:t>: </a:t>
            </a:r>
            <a:r>
              <a:rPr lang="en-GB" sz="2400" smtClean="0"/>
              <a:t>a neural network can approximate any continuous function [1], [2]</a:t>
            </a:r>
            <a:endParaRPr lang="ca-ES" sz="2400" b="1"/>
          </a:p>
        </p:txBody>
      </p:sp>
      <p:sp>
        <p:nvSpPr>
          <p:cNvPr id="12" name="CuadroTexto 11"/>
          <p:cNvSpPr txBox="1"/>
          <p:nvPr/>
        </p:nvSpPr>
        <p:spPr>
          <a:xfrm>
            <a:off x="521428" y="3546097"/>
            <a:ext cx="10957735" cy="830997"/>
          </a:xfrm>
          <a:prstGeom prst="rect">
            <a:avLst/>
          </a:prstGeom>
          <a:noFill/>
        </p:spPr>
        <p:txBody>
          <a:bodyPr wrap="square" rtlCol="0">
            <a:spAutoFit/>
          </a:bodyPr>
          <a:lstStyle/>
          <a:p>
            <a:r>
              <a:rPr lang="en-GB" sz="2400" b="1" dirty="0" smtClean="0">
                <a:solidFill>
                  <a:srgbClr val="FF0000"/>
                </a:solidFill>
              </a:rPr>
              <a:t>Software with GPU integration</a:t>
            </a:r>
            <a:r>
              <a:rPr lang="en-GB" sz="2400" dirty="0" smtClean="0">
                <a:solidFill>
                  <a:srgbClr val="FF0000"/>
                </a:solidFill>
              </a:rPr>
              <a:t>: </a:t>
            </a:r>
            <a:r>
              <a:rPr lang="en-GB" sz="2400" dirty="0" err="1" smtClean="0"/>
              <a:t>PyTorch</a:t>
            </a:r>
            <a:r>
              <a:rPr lang="en-GB" sz="2400" dirty="0" smtClean="0"/>
              <a:t>, </a:t>
            </a:r>
            <a:r>
              <a:rPr lang="en-GB" sz="2400" dirty="0" err="1" smtClean="0"/>
              <a:t>Jax</a:t>
            </a:r>
            <a:r>
              <a:rPr lang="en-GB" sz="2400" dirty="0" smtClean="0"/>
              <a:t>, </a:t>
            </a:r>
            <a:r>
              <a:rPr lang="en-GB" sz="2400" dirty="0" err="1" smtClean="0"/>
              <a:t>Tensorflow</a:t>
            </a:r>
            <a:r>
              <a:rPr lang="en-GB" sz="2400" dirty="0" smtClean="0"/>
              <a:t>… also libraries like </a:t>
            </a:r>
            <a:r>
              <a:rPr lang="en-GB" sz="2400" dirty="0" err="1" smtClean="0"/>
              <a:t>NetKet</a:t>
            </a:r>
            <a:r>
              <a:rPr lang="en-GB" sz="2400" dirty="0" smtClean="0"/>
              <a:t> [2].</a:t>
            </a:r>
          </a:p>
          <a:p>
            <a:r>
              <a:rPr lang="en-GB" sz="2400" dirty="0" smtClean="0"/>
              <a:t>Constants matter! (parallelization)</a:t>
            </a:r>
            <a:endParaRPr lang="ca-ES" sz="2400" b="1" dirty="0"/>
          </a:p>
        </p:txBody>
      </p:sp>
      <p:sp>
        <p:nvSpPr>
          <p:cNvPr id="13" name="CuadroTexto 12"/>
          <p:cNvSpPr txBox="1"/>
          <p:nvPr/>
        </p:nvSpPr>
        <p:spPr>
          <a:xfrm>
            <a:off x="539802" y="2647725"/>
            <a:ext cx="10957735" cy="461665"/>
          </a:xfrm>
          <a:prstGeom prst="rect">
            <a:avLst/>
          </a:prstGeom>
          <a:noFill/>
        </p:spPr>
        <p:txBody>
          <a:bodyPr wrap="square" rtlCol="0">
            <a:spAutoFit/>
          </a:bodyPr>
          <a:lstStyle/>
          <a:p>
            <a:r>
              <a:rPr lang="en-GB" sz="2400" b="1" dirty="0" smtClean="0">
                <a:solidFill>
                  <a:srgbClr val="FF0000"/>
                </a:solidFill>
              </a:rPr>
              <a:t>Space complexity</a:t>
            </a:r>
            <a:r>
              <a:rPr lang="en-GB" sz="2400" dirty="0" smtClean="0">
                <a:solidFill>
                  <a:srgbClr val="FF0000"/>
                </a:solidFill>
              </a:rPr>
              <a:t>: </a:t>
            </a:r>
            <a:r>
              <a:rPr lang="en-GB" sz="2400" dirty="0" smtClean="0"/>
              <a:t>polynomial scaling of the weights… possibly!</a:t>
            </a:r>
            <a:endParaRPr lang="ca-ES" sz="2400" b="1" dirty="0"/>
          </a:p>
        </p:txBody>
      </p:sp>
      <p:sp>
        <p:nvSpPr>
          <p:cNvPr id="20" name="CuadroTexto 19"/>
          <p:cNvSpPr txBox="1"/>
          <p:nvPr/>
        </p:nvSpPr>
        <p:spPr>
          <a:xfrm>
            <a:off x="396065" y="4733904"/>
            <a:ext cx="10957735" cy="461665"/>
          </a:xfrm>
          <a:prstGeom prst="rect">
            <a:avLst/>
          </a:prstGeom>
          <a:noFill/>
        </p:spPr>
        <p:txBody>
          <a:bodyPr wrap="square" rtlCol="0">
            <a:spAutoFit/>
          </a:bodyPr>
          <a:lstStyle/>
          <a:p>
            <a:r>
              <a:rPr lang="en-GB" sz="2400" b="1" dirty="0" smtClean="0">
                <a:solidFill>
                  <a:srgbClr val="FF0000"/>
                </a:solidFill>
              </a:rPr>
              <a:t>“Artificial Intelligence” sounds great when asking funding </a:t>
            </a:r>
            <a:r>
              <a:rPr lang="en-GB" sz="2400" b="1" dirty="0" smtClean="0">
                <a:solidFill>
                  <a:srgbClr val="FF0000"/>
                </a:solidFill>
                <a:sym typeface="Wingdings" panose="05000000000000000000" pitchFamily="2" charset="2"/>
              </a:rPr>
              <a:t></a:t>
            </a:r>
            <a:endParaRPr lang="ca-ES" sz="2400" b="1" dirty="0"/>
          </a:p>
        </p:txBody>
      </p:sp>
      <p:grpSp>
        <p:nvGrpSpPr>
          <p:cNvPr id="4" name="Grupo 3"/>
          <p:cNvGrpSpPr/>
          <p:nvPr/>
        </p:nvGrpSpPr>
        <p:grpSpPr>
          <a:xfrm>
            <a:off x="521427" y="5838462"/>
            <a:ext cx="11525082" cy="700450"/>
            <a:chOff x="237753" y="5799397"/>
            <a:chExt cx="11525082" cy="700450"/>
          </a:xfrm>
        </p:grpSpPr>
        <p:grpSp>
          <p:nvGrpSpPr>
            <p:cNvPr id="22" name="Grupo 21"/>
            <p:cNvGrpSpPr/>
            <p:nvPr/>
          </p:nvGrpSpPr>
          <p:grpSpPr>
            <a:xfrm>
              <a:off x="237754" y="5799397"/>
              <a:ext cx="11525081" cy="361072"/>
              <a:chOff x="996778" y="5968565"/>
              <a:chExt cx="10198444" cy="361072"/>
            </a:xfrm>
          </p:grpSpPr>
          <p:sp>
            <p:nvSpPr>
              <p:cNvPr id="24" name="CuadroTexto 23"/>
              <p:cNvSpPr txBox="1"/>
              <p:nvPr/>
            </p:nvSpPr>
            <p:spPr>
              <a:xfrm>
                <a:off x="996778" y="6021860"/>
                <a:ext cx="10198444" cy="307777"/>
              </a:xfrm>
              <a:prstGeom prst="rect">
                <a:avLst/>
              </a:prstGeom>
              <a:noFill/>
            </p:spPr>
            <p:txBody>
              <a:bodyPr wrap="square" rtlCol="0">
                <a:spAutoFit/>
              </a:bodyPr>
              <a:lstStyle/>
              <a:p>
                <a:pPr algn="just"/>
                <a:r>
                  <a:rPr lang="en-US" sz="1400" smtClean="0"/>
                  <a:t>[1] </a:t>
                </a:r>
                <a:r>
                  <a:rPr lang="en-US" sz="1400"/>
                  <a:t>G. Cybenko, </a:t>
                </a:r>
                <a:r>
                  <a:rPr lang="en-US" sz="1400" i="1"/>
                  <a:t>Approximation by superpositions of a sigmoidal function, </a:t>
                </a:r>
                <a:r>
                  <a:rPr lang="es-ES" sz="1400"/>
                  <a:t>1989</a:t>
                </a:r>
                <a:endParaRPr lang="es-ES" sz="1400" dirty="0"/>
              </a:p>
            </p:txBody>
          </p:sp>
          <p:cxnSp>
            <p:nvCxnSpPr>
              <p:cNvPr id="25" name="Conector recto 24"/>
              <p:cNvCxnSpPr/>
              <p:nvPr/>
            </p:nvCxnSpPr>
            <p:spPr>
              <a:xfrm flipV="1">
                <a:off x="1114206" y="5968565"/>
                <a:ext cx="4270594" cy="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CuadroTexto 25"/>
            <p:cNvSpPr txBox="1"/>
            <p:nvPr/>
          </p:nvSpPr>
          <p:spPr>
            <a:xfrm>
              <a:off x="237753" y="6192070"/>
              <a:ext cx="11525081" cy="307777"/>
            </a:xfrm>
            <a:prstGeom prst="rect">
              <a:avLst/>
            </a:prstGeom>
            <a:noFill/>
          </p:spPr>
          <p:txBody>
            <a:bodyPr wrap="square" rtlCol="0">
              <a:spAutoFit/>
            </a:bodyPr>
            <a:lstStyle/>
            <a:p>
              <a:pPr algn="just"/>
              <a:r>
                <a:rPr lang="en-US" sz="1400" smtClean="0"/>
                <a:t>[2] K. Hornik M. Stinchcombe, H. White, </a:t>
              </a:r>
              <a:r>
                <a:rPr lang="en-GB" sz="1400" i="1" smtClean="0"/>
                <a:t>Multilayer feedforward networks are universal approximators</a:t>
              </a:r>
              <a:r>
                <a:rPr lang="en-US" sz="1400" i="1" smtClean="0"/>
                <a:t>, </a:t>
              </a:r>
              <a:r>
                <a:rPr lang="es-ES" sz="1400"/>
                <a:t>1989</a:t>
              </a:r>
              <a:endParaRPr lang="es-ES" sz="1400" dirty="0"/>
            </a:p>
          </p:txBody>
        </p:sp>
      </p:grpSp>
      <p:sp>
        <p:nvSpPr>
          <p:cNvPr id="2" name="Marcador de número de diapositiva 1"/>
          <p:cNvSpPr>
            <a:spLocks noGrp="1"/>
          </p:cNvSpPr>
          <p:nvPr>
            <p:ph type="sldNum" sz="quarter" idx="12"/>
          </p:nvPr>
        </p:nvSpPr>
        <p:spPr/>
        <p:txBody>
          <a:bodyPr/>
          <a:lstStyle/>
          <a:p>
            <a:fld id="{F8B279C1-2AF0-4503-9AD6-2CC195D3F87E}" type="slidenum">
              <a:rPr lang="ca-ES" smtClean="0"/>
              <a:t>4</a:t>
            </a:fld>
            <a:endParaRPr lang="ca-ES"/>
          </a:p>
        </p:txBody>
      </p:sp>
    </p:spTree>
    <p:extLst>
      <p:ext uri="{BB962C8B-B14F-4D97-AF65-F5344CB8AC3E}">
        <p14:creationId xmlns:p14="http://schemas.microsoft.com/office/powerpoint/2010/main" val="122285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smtClean="0">
                <a:solidFill>
                  <a:schemeClr val="bg1"/>
                </a:solidFill>
              </a:rPr>
              <a:t>Disadvantages</a:t>
            </a:r>
            <a:endParaRPr lang="es-ES" b="1" dirty="0">
              <a:solidFill>
                <a:schemeClr val="bg1"/>
              </a:solidFill>
            </a:endParaRPr>
          </a:p>
        </p:txBody>
      </p:sp>
      <p:sp>
        <p:nvSpPr>
          <p:cNvPr id="11" name="CuadroTexto 10"/>
          <p:cNvSpPr txBox="1"/>
          <p:nvPr/>
        </p:nvSpPr>
        <p:spPr>
          <a:xfrm>
            <a:off x="552085" y="1418046"/>
            <a:ext cx="10957735" cy="830997"/>
          </a:xfrm>
          <a:prstGeom prst="rect">
            <a:avLst/>
          </a:prstGeom>
          <a:noFill/>
        </p:spPr>
        <p:txBody>
          <a:bodyPr wrap="square" rtlCol="0">
            <a:spAutoFit/>
          </a:bodyPr>
          <a:lstStyle/>
          <a:p>
            <a:r>
              <a:rPr lang="en-GB" sz="2400" b="1" dirty="0" smtClean="0">
                <a:solidFill>
                  <a:srgbClr val="FF0000"/>
                </a:solidFill>
              </a:rPr>
              <a:t>“Black box” issue</a:t>
            </a:r>
            <a:r>
              <a:rPr lang="en-GB" sz="2400" dirty="0" smtClean="0">
                <a:solidFill>
                  <a:srgbClr val="FF0000"/>
                </a:solidFill>
              </a:rPr>
              <a:t>: </a:t>
            </a:r>
            <a:r>
              <a:rPr lang="en-GB" sz="2400" dirty="0" smtClean="0"/>
              <a:t>it is difficult to extract physical information from the analytical form of the neural net.</a:t>
            </a:r>
            <a:endParaRPr lang="ca-ES" sz="2400" b="1" dirty="0"/>
          </a:p>
        </p:txBody>
      </p:sp>
      <p:sp>
        <p:nvSpPr>
          <p:cNvPr id="12" name="CuadroTexto 11"/>
          <p:cNvSpPr txBox="1"/>
          <p:nvPr/>
        </p:nvSpPr>
        <p:spPr>
          <a:xfrm>
            <a:off x="552085" y="2660488"/>
            <a:ext cx="10957735" cy="830997"/>
          </a:xfrm>
          <a:prstGeom prst="rect">
            <a:avLst/>
          </a:prstGeom>
          <a:noFill/>
        </p:spPr>
        <p:txBody>
          <a:bodyPr wrap="square" rtlCol="0">
            <a:spAutoFit/>
          </a:bodyPr>
          <a:lstStyle/>
          <a:p>
            <a:r>
              <a:rPr lang="en-GB" sz="2400" b="1" smtClean="0">
                <a:solidFill>
                  <a:srgbClr val="FF0000"/>
                </a:solidFill>
              </a:rPr>
              <a:t>Optimization</a:t>
            </a:r>
            <a:r>
              <a:rPr lang="en-GB" sz="2400" smtClean="0">
                <a:solidFill>
                  <a:srgbClr val="FF0000"/>
                </a:solidFill>
              </a:rPr>
              <a:t>: </a:t>
            </a:r>
            <a:r>
              <a:rPr lang="en-GB" sz="2400" dirty="0" smtClean="0"/>
              <a:t>as the Hamiltonian becomes more complex, the task of searching the parameter space for a good set of parameters becomes more difficult.</a:t>
            </a:r>
            <a:endParaRPr lang="ca-ES" sz="2400" b="1" dirty="0"/>
          </a:p>
        </p:txBody>
      </p:sp>
      <p:sp>
        <p:nvSpPr>
          <p:cNvPr id="13" name="CuadroTexto 12"/>
          <p:cNvSpPr txBox="1"/>
          <p:nvPr/>
        </p:nvSpPr>
        <p:spPr>
          <a:xfrm>
            <a:off x="552085" y="3932987"/>
            <a:ext cx="10957735" cy="461665"/>
          </a:xfrm>
          <a:prstGeom prst="rect">
            <a:avLst/>
          </a:prstGeom>
          <a:noFill/>
        </p:spPr>
        <p:txBody>
          <a:bodyPr wrap="square" rtlCol="0">
            <a:spAutoFit/>
          </a:bodyPr>
          <a:lstStyle/>
          <a:p>
            <a:r>
              <a:rPr lang="en-GB" sz="2400" b="1" dirty="0" smtClean="0">
                <a:solidFill>
                  <a:srgbClr val="FF0000"/>
                </a:solidFill>
              </a:rPr>
              <a:t>Neural net architecture</a:t>
            </a:r>
            <a:r>
              <a:rPr lang="en-GB" sz="2400" dirty="0" smtClean="0">
                <a:solidFill>
                  <a:srgbClr val="FF0000"/>
                </a:solidFill>
              </a:rPr>
              <a:t>: </a:t>
            </a:r>
            <a:r>
              <a:rPr lang="en-GB" sz="2400" dirty="0" smtClean="0"/>
              <a:t>what is the best architecture for a given problem?</a:t>
            </a:r>
            <a:endParaRPr lang="ca-ES" sz="2400" b="1" dirty="0"/>
          </a:p>
        </p:txBody>
      </p:sp>
      <p:grpSp>
        <p:nvGrpSpPr>
          <p:cNvPr id="15" name="Grupo 14"/>
          <p:cNvGrpSpPr/>
          <p:nvPr/>
        </p:nvGrpSpPr>
        <p:grpSpPr>
          <a:xfrm>
            <a:off x="552085" y="5001808"/>
            <a:ext cx="10957735" cy="1099066"/>
            <a:chOff x="552085" y="5429977"/>
            <a:chExt cx="10957735" cy="1099066"/>
          </a:xfrm>
        </p:grpSpPr>
        <mc:AlternateContent xmlns:mc="http://schemas.openxmlformats.org/markup-compatibility/2006" xmlns:a14="http://schemas.microsoft.com/office/drawing/2010/main">
          <mc:Choice Requires="a14">
            <p:sp>
              <p:nvSpPr>
                <p:cNvPr id="14" name="CuadroTexto 13"/>
                <p:cNvSpPr txBox="1"/>
                <p:nvPr/>
              </p:nvSpPr>
              <p:spPr>
                <a:xfrm>
                  <a:off x="552085" y="5429977"/>
                  <a:ext cx="10957735" cy="471539"/>
                </a:xfrm>
                <a:prstGeom prst="rect">
                  <a:avLst/>
                </a:prstGeom>
                <a:noFill/>
              </p:spPr>
              <p:txBody>
                <a:bodyPr wrap="square" rtlCol="0">
                  <a:spAutoFit/>
                </a:bodyPr>
                <a:lstStyle/>
                <a:p>
                  <a:r>
                    <a:rPr lang="en-GB" sz="2400" b="1" dirty="0" smtClean="0">
                      <a:solidFill>
                        <a:srgbClr val="FF0000"/>
                      </a:solidFill>
                    </a:rPr>
                    <a:t>Providing physical information</a:t>
                  </a:r>
                  <a:r>
                    <a:rPr lang="en-GB" sz="2400" dirty="0" smtClean="0">
                      <a:solidFill>
                        <a:srgbClr val="FF0000"/>
                      </a:solidFill>
                    </a:rPr>
                    <a:t>: </a:t>
                  </a:r>
                  <a:r>
                    <a:rPr lang="en-GB" sz="2400" dirty="0" smtClean="0"/>
                    <a:t>symmetries of </a:t>
                  </a:r>
                  <a14:m>
                    <m:oMath xmlns:m="http://schemas.openxmlformats.org/officeDocument/2006/math">
                      <m:acc>
                        <m:accPr>
                          <m:chr m:val="̂"/>
                          <m:ctrlPr>
                            <a:rPr lang="en-GB" sz="240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𝐻</m:t>
                          </m:r>
                        </m:e>
                      </m:acc>
                    </m:oMath>
                  </a14:m>
                  <a:r>
                    <a:rPr lang="ca-ES" sz="2400" dirty="0" smtClean="0">
                      <a:solidFill>
                        <a:schemeClr val="tx1"/>
                      </a:solidFill>
                    </a:rPr>
                    <a:t>, </a:t>
                  </a:r>
                  <a:r>
                    <a:rPr lang="ca-ES" sz="2400" dirty="0" err="1" smtClean="0">
                      <a:solidFill>
                        <a:schemeClr val="tx1"/>
                      </a:solidFill>
                    </a:rPr>
                    <a:t>boundary</a:t>
                  </a:r>
                  <a:r>
                    <a:rPr lang="ca-ES" sz="2400" dirty="0" smtClean="0">
                      <a:solidFill>
                        <a:schemeClr val="tx1"/>
                      </a:solidFill>
                    </a:rPr>
                    <a:t> </a:t>
                  </a:r>
                  <a:r>
                    <a:rPr lang="ca-ES" sz="2400" dirty="0" err="1" smtClean="0">
                      <a:solidFill>
                        <a:schemeClr val="tx1"/>
                      </a:solidFill>
                    </a:rPr>
                    <a:t>conditions</a:t>
                  </a:r>
                  <a:r>
                    <a:rPr lang="ca-ES" sz="2400" dirty="0" smtClean="0">
                      <a:solidFill>
                        <a:schemeClr val="tx1"/>
                      </a:solidFill>
                    </a:rPr>
                    <a:t>, etc.</a:t>
                  </a:r>
                  <a:endParaRPr lang="ca-ES" sz="2400" dirty="0">
                    <a:solidFill>
                      <a:schemeClr val="tx1"/>
                    </a:solidFill>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552085" y="5429977"/>
                  <a:ext cx="10957735" cy="471539"/>
                </a:xfrm>
                <a:prstGeom prst="rect">
                  <a:avLst/>
                </a:prstGeom>
                <a:blipFill>
                  <a:blip r:embed="rId3"/>
                  <a:stretch>
                    <a:fillRect l="-890" t="-7792" b="-29870"/>
                  </a:stretch>
                </a:blipFill>
              </p:spPr>
              <p:txBody>
                <a:bodyPr/>
                <a:lstStyle/>
                <a:p>
                  <a:r>
                    <a:rPr lang="en-US">
                      <a:noFill/>
                    </a:rPr>
                    <a:t> </a:t>
                  </a:r>
                </a:p>
              </p:txBody>
            </p:sp>
          </mc:Fallback>
        </mc:AlternateContent>
        <p:cxnSp>
          <p:nvCxnSpPr>
            <p:cNvPr id="3" name="Conector angular 2"/>
            <p:cNvCxnSpPr/>
            <p:nvPr/>
          </p:nvCxnSpPr>
          <p:spPr>
            <a:xfrm>
              <a:off x="4925683" y="5901516"/>
              <a:ext cx="966159" cy="454834"/>
            </a:xfrm>
            <a:prstGeom prst="bentConnector3">
              <a:avLst>
                <a:gd name="adj1" fmla="val 0"/>
              </a:avLst>
            </a:prstGeom>
            <a:ln w="25400">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5" name="CuadroTexto 4"/>
            <p:cNvSpPr txBox="1"/>
            <p:nvPr/>
          </p:nvSpPr>
          <p:spPr>
            <a:xfrm>
              <a:off x="5891842" y="6128933"/>
              <a:ext cx="1904624" cy="400110"/>
            </a:xfrm>
            <a:prstGeom prst="rect">
              <a:avLst/>
            </a:prstGeom>
            <a:noFill/>
          </p:spPr>
          <p:txBody>
            <a:bodyPr wrap="none" rtlCol="0">
              <a:spAutoFit/>
            </a:bodyPr>
            <a:lstStyle/>
            <a:p>
              <a:r>
                <a:rPr lang="en-GB" sz="2000"/>
                <a:t>m</a:t>
              </a:r>
              <a:r>
                <a:rPr lang="en-GB" sz="2000" smtClean="0"/>
                <a:t>y current work</a:t>
              </a:r>
              <a:endParaRPr lang="ca-ES" sz="2000"/>
            </a:p>
          </p:txBody>
        </p:sp>
      </p:grpSp>
      <p:sp>
        <p:nvSpPr>
          <p:cNvPr id="2" name="Marcador de número de diapositiva 1"/>
          <p:cNvSpPr>
            <a:spLocks noGrp="1"/>
          </p:cNvSpPr>
          <p:nvPr>
            <p:ph type="sldNum" sz="quarter" idx="12"/>
          </p:nvPr>
        </p:nvSpPr>
        <p:spPr/>
        <p:txBody>
          <a:bodyPr/>
          <a:lstStyle/>
          <a:p>
            <a:fld id="{F8B279C1-2AF0-4503-9AD6-2CC195D3F87E}" type="slidenum">
              <a:rPr lang="ca-ES" smtClean="0"/>
              <a:t>5</a:t>
            </a:fld>
            <a:endParaRPr lang="ca-ES"/>
          </a:p>
        </p:txBody>
      </p:sp>
    </p:spTree>
    <p:extLst>
      <p:ext uri="{BB962C8B-B14F-4D97-AF65-F5344CB8AC3E}">
        <p14:creationId xmlns:p14="http://schemas.microsoft.com/office/powerpoint/2010/main" val="21052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smtClean="0">
                <a:solidFill>
                  <a:schemeClr val="bg1"/>
                </a:solidFill>
              </a:rPr>
              <a:t>Symmetries in Quantum Mechanics</a:t>
            </a:r>
            <a:endParaRPr lang="es-ES" b="1" dirty="0">
              <a:solidFill>
                <a:schemeClr val="bg1"/>
              </a:solidFill>
            </a:endParaRPr>
          </a:p>
        </p:txBody>
      </p:sp>
      <mc:AlternateContent xmlns:mc="http://schemas.openxmlformats.org/markup-compatibility/2006" xmlns:a14="http://schemas.microsoft.com/office/drawing/2010/main">
        <mc:Choice Requires="a14">
          <p:sp>
            <p:nvSpPr>
              <p:cNvPr id="2" name="CuadroTexto 1"/>
              <p:cNvSpPr txBox="1"/>
              <p:nvPr/>
            </p:nvSpPr>
            <p:spPr>
              <a:xfrm>
                <a:off x="2796955" y="2337709"/>
                <a:ext cx="6363152" cy="391133"/>
              </a:xfrm>
              <a:prstGeom prst="rect">
                <a:avLst/>
              </a:prstGeom>
              <a:noFill/>
            </p:spPr>
            <p:txBody>
              <a:bodyPr wrap="none" lIns="0" tIns="0" rIns="0" bIns="0" rtlCol="0">
                <a:spAutoFit/>
              </a:bodyPr>
              <a:lstStyle/>
              <a:p>
                <a14:m>
                  <m:oMath xmlns:m="http://schemas.openxmlformats.org/officeDocument/2006/math">
                    <m:r>
                      <a:rPr lang="en-GB" b="0" i="1" smtClean="0">
                        <a:latin typeface="Cambria Math" panose="02040503050406030204" pitchFamily="18" charset="0"/>
                      </a:rPr>
                      <m:t>𝐻</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0" smtClean="0">
                            <a:latin typeface="Cambria Math" panose="02040503050406030204" pitchFamily="18" charset="0"/>
                          </a:rPr>
                          <m:t>𝛻</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US" i="1" dirty="0">
                        <a:latin typeface="Cambria Math" panose="02040503050406030204" pitchFamily="18" charset="0"/>
                        <a:ea typeface="Cambria Math" panose="02040503050406030204" pitchFamily="18" charset="0"/>
                      </a:rPr>
                      <m:t>⟶</m:t>
                    </m:r>
                    <m:d>
                      <m:dPr>
                        <m:begChr m:val="["/>
                        <m:endChr m:val="]"/>
                        <m:ctrlPr>
                          <a:rPr lang="en-US" i="1" dirty="0">
                            <a:latin typeface="Cambria Math" panose="02040503050406030204" pitchFamily="18" charset="0"/>
                          </a:rPr>
                        </m:ctrlPr>
                      </m:dPr>
                      <m:e>
                        <m:acc>
                          <m:accPr>
                            <m:chr m:val="̂"/>
                            <m:ctrlPr>
                              <a:rPr lang="en-GB" i="1" dirty="0">
                                <a:latin typeface="Cambria Math" panose="02040503050406030204" pitchFamily="18" charset="0"/>
                              </a:rPr>
                            </m:ctrlPr>
                          </m:accPr>
                          <m:e>
                            <m:r>
                              <a:rPr lang="en-US" i="1" dirty="0">
                                <a:latin typeface="Cambria Math" panose="02040503050406030204" pitchFamily="18" charset="0"/>
                              </a:rPr>
                              <m:t>𝐻</m:t>
                            </m:r>
                          </m:e>
                        </m:acc>
                        <m:r>
                          <a:rPr lang="en-US" i="1" dirty="0">
                            <a:latin typeface="Cambria Math" panose="02040503050406030204" pitchFamily="18" charset="0"/>
                          </a:rPr>
                          <m:t>, </m:t>
                        </m:r>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𝑃</m:t>
                            </m:r>
                          </m:e>
                        </m:acc>
                      </m:e>
                    </m:d>
                    <m:r>
                      <a:rPr lang="en-US" b="0" i="1" dirty="0" smtClean="0">
                        <a:latin typeface="Cambria Math" panose="02040503050406030204" pitchFamily="18" charset="0"/>
                      </a:rPr>
                      <m:t>=0</m:t>
                    </m:r>
                  </m:oMath>
                </a14:m>
                <a:r>
                  <a:rPr lang="ca-ES" dirty="0" smtClean="0"/>
                  <a:t>, </a:t>
                </a:r>
                <a:r>
                  <a:rPr lang="ca-ES" dirty="0" err="1" smtClean="0"/>
                  <a:t>where</a:t>
                </a:r>
                <a:r>
                  <a:rPr lang="ca-ES" dirty="0" smtClean="0"/>
                  <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𝑃</m:t>
                        </m:r>
                      </m:e>
                    </m:acc>
                  </m:oMath>
                </a14:m>
                <a:r>
                  <a:rPr lang="ca-ES" dirty="0" smtClean="0"/>
                  <a:t> is </a:t>
                </a:r>
                <a:r>
                  <a:rPr lang="ca-ES" dirty="0" err="1" smtClean="0"/>
                  <a:t>the</a:t>
                </a:r>
                <a:r>
                  <a:rPr lang="ca-ES" dirty="0" smtClean="0"/>
                  <a:t> </a:t>
                </a:r>
                <a:r>
                  <a:rPr lang="ca-ES" dirty="0" err="1" smtClean="0"/>
                  <a:t>parity</a:t>
                </a:r>
                <a:r>
                  <a:rPr lang="ca-ES" dirty="0" smtClean="0"/>
                  <a:t> </a:t>
                </a:r>
                <a:r>
                  <a:rPr lang="ca-ES" dirty="0" err="1" smtClean="0"/>
                  <a:t>operator</a:t>
                </a:r>
                <a:endParaRPr lang="ca-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2796955" y="2337709"/>
                <a:ext cx="6363152" cy="391133"/>
              </a:xfrm>
              <a:prstGeom prst="rect">
                <a:avLst/>
              </a:prstGeom>
              <a:blipFill>
                <a:blip r:embed="rId3"/>
                <a:stretch>
                  <a:fillRect l="-1341" t="-4615" r="-1437" b="-2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133521" y="1294245"/>
                <a:ext cx="5690019" cy="347403"/>
              </a:xfrm>
              <a:prstGeom prst="rect">
                <a:avLst/>
              </a:prstGeom>
              <a:noFill/>
            </p:spPr>
            <p:txBody>
              <a:bodyPr wrap="none" lIns="0" tIns="0" rIns="0" bIns="0" rtlCol="0">
                <a:spAutoFit/>
              </a:bodyPr>
              <a:lstStyle/>
              <a:p>
                <a14:m>
                  <m:oMath xmlns:m="http://schemas.openxmlformats.org/officeDocument/2006/math">
                    <m:d>
                      <m:dPr>
                        <m:begChr m:val="["/>
                        <m:endChr m:val="]"/>
                        <m:ctrlPr>
                          <a:rPr lang="en-US" sz="2000" b="1" i="1" dirty="0" smtClean="0">
                            <a:latin typeface="Cambria Math" panose="02040503050406030204" pitchFamily="18" charset="0"/>
                          </a:rPr>
                        </m:ctrlPr>
                      </m:dPr>
                      <m:e>
                        <m:acc>
                          <m:accPr>
                            <m:chr m:val="̂"/>
                            <m:ctrlPr>
                              <a:rPr lang="en-GB" sz="2000" b="1" i="1" dirty="0" smtClean="0">
                                <a:latin typeface="Cambria Math" panose="02040503050406030204" pitchFamily="18" charset="0"/>
                              </a:rPr>
                            </m:ctrlPr>
                          </m:accPr>
                          <m:e>
                            <m:r>
                              <a:rPr lang="en-US" sz="2000" b="1" i="1" dirty="0" smtClean="0">
                                <a:latin typeface="Cambria Math" panose="02040503050406030204" pitchFamily="18" charset="0"/>
                              </a:rPr>
                              <m:t>𝑯</m:t>
                            </m:r>
                          </m:e>
                        </m:acc>
                        <m:r>
                          <a:rPr lang="en-US" sz="2000" b="1" i="1" dirty="0" smtClean="0">
                            <a:latin typeface="Cambria Math" panose="02040503050406030204" pitchFamily="18" charset="0"/>
                          </a:rPr>
                          <m:t>, </m:t>
                        </m:r>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𝑶</m:t>
                            </m:r>
                          </m:e>
                        </m:acc>
                      </m:e>
                    </m:d>
                    <m:r>
                      <a:rPr lang="en-US" sz="2000" b="1" i="1" dirty="0" smtClean="0">
                        <a:latin typeface="Cambria Math" panose="02040503050406030204" pitchFamily="18" charset="0"/>
                      </a:rPr>
                      <m:t>=</m:t>
                    </m:r>
                    <m:r>
                      <a:rPr lang="en-US" sz="2000" b="1" i="1" dirty="0" smtClean="0">
                        <a:latin typeface="Cambria Math" panose="02040503050406030204" pitchFamily="18" charset="0"/>
                      </a:rPr>
                      <m:t>𝟎</m:t>
                    </m:r>
                    <m:r>
                      <a:rPr lang="en-US" sz="2000" b="1" i="1" dirty="0" smtClean="0">
                        <a:latin typeface="Cambria Math" panose="02040503050406030204" pitchFamily="18" charset="0"/>
                        <a:ea typeface="Cambria Math" panose="02040503050406030204" pitchFamily="18" charset="0"/>
                      </a:rPr>
                      <m:t>⇒{|</m:t>
                    </m:r>
                    <m:r>
                      <a:rPr lang="en-US" sz="2000" b="1" i="1" dirty="0" smtClean="0">
                        <a:latin typeface="Cambria Math" panose="02040503050406030204" pitchFamily="18" charset="0"/>
                        <a:ea typeface="Cambria Math" panose="02040503050406030204" pitchFamily="18" charset="0"/>
                      </a:rPr>
                      <m:t>𝝍</m:t>
                    </m:r>
                    <m:r>
                      <a:rPr lang="en-US" sz="2000" b="1" i="1" dirty="0" smtClean="0">
                        <a:latin typeface="Cambria Math" panose="02040503050406030204" pitchFamily="18" charset="0"/>
                        <a:ea typeface="Cambria Math" panose="02040503050406030204" pitchFamily="18" charset="0"/>
                      </a:rPr>
                      <m:t>⟩</m:t>
                    </m:r>
                  </m:oMath>
                </a14:m>
                <a:r>
                  <a:rPr lang="en-GB" sz="2000" b="1" dirty="0" smtClean="0"/>
                  <a:t> solution </a:t>
                </a:r>
                <a:r>
                  <a:rPr lang="en-GB" sz="2000" b="1" dirty="0" err="1" smtClean="0"/>
                  <a:t>kets</a:t>
                </a:r>
                <a:r>
                  <a:rPr lang="en-GB" sz="2000" b="1" dirty="0" smtClean="0"/>
                  <a:t>} are eigenstates of </a:t>
                </a:r>
                <a14:m>
                  <m:oMath xmlns:m="http://schemas.openxmlformats.org/officeDocument/2006/math">
                    <m:acc>
                      <m:accPr>
                        <m:chr m:val="̂"/>
                        <m:ctrlPr>
                          <a:rPr lang="en-US" sz="2000" b="1" i="1" dirty="0">
                            <a:latin typeface="Cambria Math" panose="02040503050406030204" pitchFamily="18" charset="0"/>
                          </a:rPr>
                        </m:ctrlPr>
                      </m:accPr>
                      <m:e>
                        <m:r>
                          <a:rPr lang="en-US" sz="2000" b="1" i="1" dirty="0">
                            <a:latin typeface="Cambria Math" panose="02040503050406030204" pitchFamily="18" charset="0"/>
                          </a:rPr>
                          <m:t>𝑶</m:t>
                        </m:r>
                      </m:e>
                    </m:acc>
                  </m:oMath>
                </a14:m>
                <a:endParaRPr lang="ca-ES" sz="2000" b="1"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133521" y="1294245"/>
                <a:ext cx="5690019" cy="347403"/>
              </a:xfrm>
              <a:prstGeom prst="rect">
                <a:avLst/>
              </a:prstGeom>
              <a:blipFill>
                <a:blip r:embed="rId4"/>
                <a:stretch>
                  <a:fillRect t="-19298" r="-8146" b="-40351"/>
                </a:stretch>
              </a:blipFill>
            </p:spPr>
            <p:txBody>
              <a:bodyPr/>
              <a:lstStyle/>
              <a:p>
                <a:r>
                  <a:rPr lang="en-US">
                    <a:noFill/>
                  </a:rPr>
                  <a:t> </a:t>
                </a:r>
              </a:p>
            </p:txBody>
          </p:sp>
        </mc:Fallback>
      </mc:AlternateContent>
      <p:sp>
        <p:nvSpPr>
          <p:cNvPr id="3" name="Rectángulo 2"/>
          <p:cNvSpPr/>
          <p:nvPr/>
        </p:nvSpPr>
        <p:spPr>
          <a:xfrm>
            <a:off x="413943" y="1940944"/>
            <a:ext cx="1729576" cy="369332"/>
          </a:xfrm>
          <a:prstGeom prst="rect">
            <a:avLst/>
          </a:prstGeom>
        </p:spPr>
        <p:txBody>
          <a:bodyPr wrap="none">
            <a:spAutoFit/>
          </a:bodyPr>
          <a:lstStyle/>
          <a:p>
            <a:r>
              <a:rPr lang="en-GB" b="1" dirty="0" smtClean="0">
                <a:solidFill>
                  <a:srgbClr val="FF0000"/>
                </a:solidFill>
              </a:rPr>
              <a:t>Example: 1D HO</a:t>
            </a:r>
            <a:endParaRPr lang="en-US" dirty="0"/>
          </a:p>
        </p:txBody>
      </p:sp>
      <p:sp>
        <p:nvSpPr>
          <p:cNvPr id="6" name="Marcador de número de diapositiva 5"/>
          <p:cNvSpPr>
            <a:spLocks noGrp="1"/>
          </p:cNvSpPr>
          <p:nvPr>
            <p:ph type="sldNum" sz="quarter" idx="12"/>
          </p:nvPr>
        </p:nvSpPr>
        <p:spPr/>
        <p:txBody>
          <a:bodyPr/>
          <a:lstStyle/>
          <a:p>
            <a:fld id="{F8B279C1-2AF0-4503-9AD6-2CC195D3F87E}" type="slidenum">
              <a:rPr lang="ca-ES" smtClean="0"/>
              <a:t>6</a:t>
            </a:fld>
            <a:endParaRPr lang="ca-ES"/>
          </a:p>
        </p:txBody>
      </p:sp>
      <p:sp>
        <p:nvSpPr>
          <p:cNvPr id="12" name="Rectángulo 11"/>
          <p:cNvSpPr/>
          <p:nvPr/>
        </p:nvSpPr>
        <p:spPr>
          <a:xfrm>
            <a:off x="413943" y="3901554"/>
            <a:ext cx="2589363" cy="369332"/>
          </a:xfrm>
          <a:prstGeom prst="rect">
            <a:avLst/>
          </a:prstGeom>
        </p:spPr>
        <p:txBody>
          <a:bodyPr wrap="none">
            <a:spAutoFit/>
          </a:bodyPr>
          <a:lstStyle/>
          <a:p>
            <a:r>
              <a:rPr lang="en-GB" b="1" dirty="0" smtClean="0">
                <a:solidFill>
                  <a:srgbClr val="FF0000"/>
                </a:solidFill>
              </a:rPr>
              <a:t>Example: Hydrogen atom</a:t>
            </a:r>
            <a:endParaRPr lang="en-US" dirty="0"/>
          </a:p>
        </p:txBody>
      </p:sp>
      <p:cxnSp>
        <p:nvCxnSpPr>
          <p:cNvPr id="14" name="Conector recto de flecha 13"/>
          <p:cNvCxnSpPr>
            <a:stCxn id="2" idx="2"/>
            <a:endCxn id="15" idx="0"/>
          </p:cNvCxnSpPr>
          <p:nvPr/>
        </p:nvCxnSpPr>
        <p:spPr>
          <a:xfrm>
            <a:off x="5978531" y="2728842"/>
            <a:ext cx="0" cy="485515"/>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CuadroTexto 14"/>
              <p:cNvSpPr txBox="1"/>
              <p:nvPr/>
            </p:nvSpPr>
            <p:spPr>
              <a:xfrm>
                <a:off x="2994541" y="3214357"/>
                <a:ext cx="5967980"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d>
                  </m:oMath>
                </a14:m>
                <a:r>
                  <a:rPr lang="ca-ES" dirty="0" smtClean="0"/>
                  <a:t>, </a:t>
                </a:r>
                <a:r>
                  <a:rPr lang="ca-ES" dirty="0" err="1" smtClean="0"/>
                  <a:t>solutions</a:t>
                </a:r>
                <a:r>
                  <a:rPr lang="ca-ES" dirty="0" smtClean="0"/>
                  <a:t> </a:t>
                </a:r>
                <a:r>
                  <a:rPr lang="ca-ES" dirty="0" err="1" smtClean="0"/>
                  <a:t>are</a:t>
                </a:r>
                <a:r>
                  <a:rPr lang="ca-ES" dirty="0" smtClean="0"/>
                  <a:t> </a:t>
                </a:r>
                <a:r>
                  <a:rPr lang="ca-ES" dirty="0" err="1" smtClean="0"/>
                  <a:t>either</a:t>
                </a:r>
                <a:r>
                  <a:rPr lang="ca-ES" dirty="0" smtClean="0"/>
                  <a:t> </a:t>
                </a:r>
                <a:r>
                  <a:rPr lang="ca-ES" dirty="0" err="1" smtClean="0"/>
                  <a:t>parity-even</a:t>
                </a:r>
                <a:r>
                  <a:rPr lang="ca-ES" dirty="0" smtClean="0"/>
                  <a:t> or </a:t>
                </a:r>
                <a:r>
                  <a:rPr lang="ca-ES" dirty="0" err="1" smtClean="0"/>
                  <a:t>parity-odd</a:t>
                </a:r>
                <a:endParaRPr lang="ca-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2994541" y="3214357"/>
                <a:ext cx="5967980" cy="276999"/>
              </a:xfrm>
              <a:prstGeom prst="rect">
                <a:avLst/>
              </a:prstGeom>
              <a:blipFill>
                <a:blip r:embed="rId5"/>
                <a:stretch>
                  <a:fillRect l="-1839" t="-28261" r="-173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732837" y="4279997"/>
                <a:ext cx="10949090" cy="7203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𝐻</m:t>
                          </m:r>
                        </m:e>
                      </m:acc>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ℏ</m:t>
                              </m:r>
                            </m:e>
                            <m:sup>
                              <m:r>
                                <a:rPr lang="en-US" b="0" i="1" dirty="0" smtClean="0">
                                  <a:latin typeface="Cambria Math" panose="02040503050406030204" pitchFamily="18" charset="0"/>
                                </a:rPr>
                                <m:t>2</m:t>
                              </m:r>
                            </m:sup>
                          </m:sSup>
                        </m:num>
                        <m:den>
                          <m:r>
                            <a:rPr lang="en-US" b="0" i="1" dirty="0" smtClean="0">
                              <a:latin typeface="Cambria Math" panose="02040503050406030204" pitchFamily="18" charset="0"/>
                            </a:rPr>
                            <m:t>2</m:t>
                          </m:r>
                          <m:r>
                            <a:rPr lang="en-US" b="0" i="1" dirty="0" smtClean="0">
                              <a:latin typeface="Cambria Math" panose="02040503050406030204" pitchFamily="18" charset="0"/>
                            </a:rPr>
                            <m:t>𝜇</m:t>
                          </m:r>
                        </m:den>
                      </m:f>
                      <m:d>
                        <m:dPr>
                          <m:begChr m:val="{"/>
                          <m:endChr m:val="}"/>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𝑟</m:t>
                                  </m:r>
                                </m:e>
                                <m:sup>
                                  <m:r>
                                    <a:rPr lang="en-US" b="0" i="1" dirty="0" smtClean="0">
                                      <a:latin typeface="Cambria Math" panose="02040503050406030204" pitchFamily="18" charset="0"/>
                                    </a:rPr>
                                    <m:t>2</m:t>
                                  </m:r>
                                </m:sup>
                              </m:sSup>
                            </m:den>
                          </m:f>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m:t>
                              </m:r>
                            </m:num>
                            <m:den>
                              <m:r>
                                <a:rPr lang="en-US" b="0" i="1" dirty="0" smtClean="0">
                                  <a:latin typeface="Cambria Math" panose="02040503050406030204" pitchFamily="18" charset="0"/>
                                </a:rPr>
                                <m:t>𝜕</m:t>
                              </m:r>
                              <m:r>
                                <a:rPr lang="en-US" b="0" i="1" dirty="0" smtClean="0">
                                  <a:latin typeface="Cambria Math" panose="02040503050406030204" pitchFamily="18" charset="0"/>
                                </a:rPr>
                                <m:t>𝑟</m:t>
                              </m:r>
                            </m:den>
                          </m:f>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𝑟</m:t>
                                  </m:r>
                                </m:e>
                                <m:sup>
                                  <m:r>
                                    <a:rPr lang="en-US" b="0" i="1" dirty="0" smtClean="0">
                                      <a:latin typeface="Cambria Math" panose="02040503050406030204" pitchFamily="18" charset="0"/>
                                    </a:rPr>
                                    <m:t>2</m:t>
                                  </m:r>
                                </m:sup>
                              </m:sSup>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m:t>
                                  </m:r>
                                </m:num>
                                <m:den>
                                  <m:r>
                                    <a:rPr lang="en-US" b="0" i="1" dirty="0" smtClean="0">
                                      <a:latin typeface="Cambria Math" panose="02040503050406030204" pitchFamily="18" charset="0"/>
                                    </a:rPr>
                                    <m:t>𝜕</m:t>
                                  </m:r>
                                  <m:r>
                                    <a:rPr lang="en-US" b="0" i="1" dirty="0" smtClean="0">
                                      <a:latin typeface="Cambria Math" panose="02040503050406030204" pitchFamily="18" charset="0"/>
                                    </a:rPr>
                                    <m:t>𝑟</m:t>
                                  </m:r>
                                </m:den>
                              </m:f>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𝑟</m:t>
                                  </m:r>
                                </m:e>
                                <m:sup>
                                  <m:r>
                                    <a:rPr lang="en-US" b="0" i="1" dirty="0" smtClean="0">
                                      <a:latin typeface="Cambria Math" panose="02040503050406030204" pitchFamily="18" charset="0"/>
                                    </a:rPr>
                                    <m:t>2</m:t>
                                  </m:r>
                                </m:sup>
                              </m:sSup>
                            </m:den>
                          </m:f>
                          <m:d>
                            <m:dPr>
                              <m:begChr m:val="["/>
                              <m:endChr m:val="]"/>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m:rPr>
                                      <m:lit/>
                                    </m:rPr>
                                    <a:rPr lang="en-US" b="0" i="1" dirty="0" smtClean="0">
                                      <a:latin typeface="Cambria Math" panose="02040503050406030204" pitchFamily="18" charset="0"/>
                                    </a:rPr>
                                    <m:t> </m:t>
                                  </m:r>
                                  <m:r>
                                    <m:rPr>
                                      <m:sty m:val="p"/>
                                    </m:rPr>
                                    <a:rPr lang="en-US" b="0" i="1" dirty="0" smtClean="0">
                                      <a:latin typeface="Cambria Math" panose="02040503050406030204" pitchFamily="18" charset="0"/>
                                    </a:rPr>
                                    <m:t>sin</m:t>
                                  </m:r>
                                  <m:r>
                                    <a:rPr lang="en-US" b="0" i="1" dirty="0" smtClean="0">
                                      <a:latin typeface="Cambria Math" panose="02040503050406030204" pitchFamily="18" charset="0"/>
                                    </a:rPr>
                                    <m:t>𝜃</m:t>
                                  </m:r>
                                </m:den>
                              </m:f>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m:t>
                                  </m:r>
                                </m:num>
                                <m:den>
                                  <m:r>
                                    <a:rPr lang="en-US" b="0" i="1" dirty="0" smtClean="0">
                                      <a:latin typeface="Cambria Math" panose="02040503050406030204" pitchFamily="18" charset="0"/>
                                    </a:rPr>
                                    <m:t>𝜕𝜃</m:t>
                                  </m:r>
                                </m:den>
                              </m:f>
                              <m:d>
                                <m:dPr>
                                  <m:ctrlPr>
                                    <a:rPr lang="en-US" b="0" i="1" dirty="0" smtClean="0">
                                      <a:latin typeface="Cambria Math" panose="02040503050406030204" pitchFamily="18" charset="0"/>
                                    </a:rPr>
                                  </m:ctrlPr>
                                </m:dPr>
                                <m:e>
                                  <m:r>
                                    <m:rPr>
                                      <m:lit/>
                                    </m:rPr>
                                    <a:rPr lang="en-US" b="0" i="1" dirty="0" smtClean="0">
                                      <a:latin typeface="Cambria Math" panose="02040503050406030204" pitchFamily="18" charset="0"/>
                                    </a:rPr>
                                    <m:t> </m:t>
                                  </m:r>
                                  <m:r>
                                    <m:rPr>
                                      <m:sty m:val="p"/>
                                    </m:rPr>
                                    <a:rPr lang="en-US" b="0" i="1" dirty="0" smtClean="0">
                                      <a:latin typeface="Cambria Math" panose="02040503050406030204" pitchFamily="18" charset="0"/>
                                    </a:rPr>
                                    <m:t>sin</m:t>
                                  </m:r>
                                  <m:r>
                                    <a:rPr lang="en-US" b="0" i="1" dirty="0" smtClean="0">
                                      <a:latin typeface="Cambria Math" panose="02040503050406030204" pitchFamily="18" charset="0"/>
                                    </a:rPr>
                                    <m:t>𝜃</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m:t>
                                      </m:r>
                                    </m:num>
                                    <m:den>
                                      <m:r>
                                        <a:rPr lang="en-US" b="0" i="1" dirty="0" smtClean="0">
                                          <a:latin typeface="Cambria Math" panose="02040503050406030204" pitchFamily="18" charset="0"/>
                                        </a:rPr>
                                        <m:t>𝜕𝜃</m:t>
                                      </m:r>
                                    </m:den>
                                  </m:f>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sin</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𝜃</m:t>
                                  </m:r>
                                </m:den>
                              </m:f>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2</m:t>
                                      </m:r>
                                    </m:sup>
                                  </m:sSup>
                                </m:num>
                                <m:den>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𝜙</m:t>
                                      </m:r>
                                    </m:e>
                                    <m:sup>
                                      <m:r>
                                        <a:rPr lang="en-US" b="0" i="1" dirty="0" smtClean="0">
                                          <a:latin typeface="Cambria Math" panose="02040503050406030204" pitchFamily="18" charset="0"/>
                                        </a:rPr>
                                        <m:t>2</m:t>
                                      </m:r>
                                    </m:sup>
                                  </m:sSup>
                                </m:den>
                              </m:f>
                            </m:e>
                          </m:d>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𝑍</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2</m:t>
                              </m:r>
                            </m:sup>
                          </m:sSup>
                        </m:num>
                        <m:den>
                          <m:r>
                            <a:rPr lang="en-US" b="0" i="1" dirty="0" smtClean="0">
                              <a:latin typeface="Cambria Math" panose="02040503050406030204" pitchFamily="18" charset="0"/>
                            </a:rPr>
                            <m:t>𝑟</m:t>
                          </m:r>
                        </m:den>
                      </m:f>
                      <m:r>
                        <a:rPr lang="en-US" b="0" i="1" dirty="0" smtClean="0">
                          <a:latin typeface="Cambria Math" panose="02040503050406030204" pitchFamily="18" charset="0"/>
                          <a:ea typeface="Cambria Math" panose="02040503050406030204" pitchFamily="18" charset="0"/>
                        </a:rPr>
                        <m:t>⟶</m:t>
                      </m:r>
                      <m:d>
                        <m:dPr>
                          <m:begChr m:val="["/>
                          <m:endChr m:val="]"/>
                          <m:ctrlPr>
                            <a:rPr lang="en-US" i="1" dirty="0">
                              <a:latin typeface="Cambria Math" panose="02040503050406030204" pitchFamily="18" charset="0"/>
                            </a:rPr>
                          </m:ctrlPr>
                        </m:dPr>
                        <m:e>
                          <m:acc>
                            <m:accPr>
                              <m:chr m:val="̂"/>
                              <m:ctrlPr>
                                <a:rPr lang="en-GB" i="1" dirty="0">
                                  <a:latin typeface="Cambria Math" panose="02040503050406030204" pitchFamily="18" charset="0"/>
                                </a:rPr>
                              </m:ctrlPr>
                            </m:accPr>
                            <m:e>
                              <m:r>
                                <a:rPr lang="en-US" i="1" dirty="0">
                                  <a:latin typeface="Cambria Math" panose="02040503050406030204" pitchFamily="18" charset="0"/>
                                </a:rPr>
                                <m:t>𝐻</m:t>
                              </m:r>
                            </m:e>
                          </m:acc>
                          <m:r>
                            <a:rPr lang="en-US" i="1" dirty="0">
                              <a:latin typeface="Cambria Math" panose="02040503050406030204" pitchFamily="18" charset="0"/>
                            </a:rPr>
                            <m:t>, </m:t>
                          </m:r>
                          <m:acc>
                            <m:accPr>
                              <m:chr m:val="̂"/>
                              <m:ctrlPr>
                                <a:rPr lang="en-US" i="1" dirty="0">
                                  <a:latin typeface="Cambria Math" panose="02040503050406030204" pitchFamily="18" charset="0"/>
                                </a:rPr>
                              </m:ctrlPr>
                            </m:acc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𝐿</m:t>
                                  </m:r>
                                </m:e>
                                <m:sup>
                                  <m:r>
                                    <a:rPr lang="en-US" b="0" i="1" dirty="0" smtClean="0">
                                      <a:latin typeface="Cambria Math" panose="02040503050406030204" pitchFamily="18" charset="0"/>
                                    </a:rPr>
                                    <m:t>2</m:t>
                                  </m:r>
                                </m:sup>
                              </m:sSup>
                            </m:e>
                          </m:acc>
                        </m:e>
                      </m:d>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acc>
                            <m:accPr>
                              <m:chr m:val="̂"/>
                              <m:ctrlPr>
                                <a:rPr lang="en-GB" i="1" dirty="0">
                                  <a:latin typeface="Cambria Math" panose="02040503050406030204" pitchFamily="18" charset="0"/>
                                </a:rPr>
                              </m:ctrlPr>
                            </m:accPr>
                            <m:e>
                              <m:r>
                                <a:rPr lang="en-US" i="1" dirty="0">
                                  <a:latin typeface="Cambria Math" panose="02040503050406030204" pitchFamily="18" charset="0"/>
                                </a:rPr>
                                <m:t>𝐻</m:t>
                              </m:r>
                            </m:e>
                          </m:acc>
                          <m:r>
                            <a:rPr lang="en-US" i="1" dirty="0">
                              <a:latin typeface="Cambria Math" panose="02040503050406030204" pitchFamily="18" charset="0"/>
                            </a:rPr>
                            <m:t>, </m:t>
                          </m:r>
                          <m:acc>
                            <m:accPr>
                              <m:chr m:val="̂"/>
                              <m:ctrlPr>
                                <a:rPr lang="en-US" i="1" dirty="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𝐿</m:t>
                                  </m:r>
                                </m:e>
                                <m:sub>
                                  <m:r>
                                    <a:rPr lang="en-US" b="0" i="1" dirty="0" smtClean="0">
                                      <a:latin typeface="Cambria Math" panose="02040503050406030204" pitchFamily="18" charset="0"/>
                                    </a:rPr>
                                    <m:t>𝑧</m:t>
                                  </m:r>
                                </m:sub>
                              </m:sSub>
                            </m:e>
                          </m:acc>
                        </m:e>
                      </m:d>
                      <m:r>
                        <a:rPr lang="en-US" b="0" i="1" dirty="0" smtClean="0">
                          <a:latin typeface="Cambria Math" panose="02040503050406030204" pitchFamily="18" charset="0"/>
                        </a:rPr>
                        <m:t>=</m:t>
                      </m:r>
                      <m:r>
                        <a:rPr lang="en-US" i="1" dirty="0">
                          <a:latin typeface="Cambria Math" panose="02040503050406030204" pitchFamily="18" charset="0"/>
                        </a:rPr>
                        <m:t>0</m:t>
                      </m:r>
                    </m:oMath>
                  </m:oMathPara>
                </a14:m>
                <a:endParaRPr lang="en-US"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732837" y="4279997"/>
                <a:ext cx="10949090" cy="720325"/>
              </a:xfrm>
              <a:prstGeom prst="rect">
                <a:avLst/>
              </a:prstGeom>
              <a:blipFill>
                <a:blip r:embed="rId6"/>
                <a:stretch>
                  <a:fillRect/>
                </a:stretch>
              </a:blipFill>
            </p:spPr>
            <p:txBody>
              <a:bodyPr/>
              <a:lstStyle/>
              <a:p>
                <a:r>
                  <a:rPr lang="en-US">
                    <a:noFill/>
                  </a:rPr>
                  <a:t> </a:t>
                </a:r>
              </a:p>
            </p:txBody>
          </p:sp>
        </mc:Fallback>
      </mc:AlternateContent>
      <p:cxnSp>
        <p:nvCxnSpPr>
          <p:cNvPr id="22" name="Conector recto de flecha 21"/>
          <p:cNvCxnSpPr>
            <a:stCxn id="19" idx="2"/>
            <a:endCxn id="23" idx="0"/>
          </p:cNvCxnSpPr>
          <p:nvPr/>
        </p:nvCxnSpPr>
        <p:spPr>
          <a:xfrm>
            <a:off x="6207382" y="5000322"/>
            <a:ext cx="0" cy="37081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CuadroTexto 22"/>
              <p:cNvSpPr txBox="1"/>
              <p:nvPr/>
            </p:nvSpPr>
            <p:spPr>
              <a:xfrm>
                <a:off x="3791560" y="5371138"/>
                <a:ext cx="4831644" cy="7847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𝑛𝑙𝑚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𝜙</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b="0" i="1" smtClean="0">
                              <a:latin typeface="Cambria Math" panose="02040503050406030204" pitchFamily="18" charset="0"/>
                            </a:rPr>
                            <m:t>∞</m:t>
                          </m:r>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𝑙</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𝑙</m:t>
                                  </m:r>
                                </m:sub>
                                <m:sup>
                                  <m:r>
                                    <a:rPr lang="en-US" b="0" i="1" smtClean="0">
                                      <a:latin typeface="Cambria Math" panose="02040503050406030204" pitchFamily="18" charset="0"/>
                                    </a:rPr>
                                    <m:t>+</m:t>
                                  </m:r>
                                  <m:r>
                                    <a:rPr lang="en-US" b="0" i="1" smtClean="0">
                                      <a:latin typeface="Cambria Math" panose="02040503050406030204" pitchFamily="18" charset="0"/>
                                    </a:rPr>
                                    <m:t>𝑙</m:t>
                                  </m:r>
                                </m:sup>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𝑛𝑙𝑚</m:t>
                                          </m:r>
                                        </m:sub>
                                      </m:sSub>
                                      <m:r>
                                        <a:rPr lang="en-US" b="0" i="1" smtClean="0">
                                          <a:latin typeface="Cambria Math" panose="02040503050406030204" pitchFamily="18" charset="0"/>
                                        </a:rPr>
                                        <m:t>𝑃</m:t>
                                      </m:r>
                                    </m:e>
                                    <m:sub>
                                      <m:r>
                                        <a:rPr lang="en-US" b="0" i="1" smtClean="0">
                                          <a:latin typeface="Cambria Math" panose="02040503050406030204" pitchFamily="18" charset="0"/>
                                        </a:rPr>
                                        <m:t>𝑛𝑙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𝑙𝑚</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e>
                              </m:nary>
                            </m:e>
                          </m:nary>
                        </m:e>
                      </m:nary>
                    </m:oMath>
                  </m:oMathPara>
                </a14:m>
                <a:endParaRPr lang="ca-ES"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3791560" y="5371138"/>
                <a:ext cx="4831644" cy="7847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9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5" grpId="0"/>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smtClean="0">
                <a:solidFill>
                  <a:schemeClr val="bg1"/>
                </a:solidFill>
              </a:rPr>
              <a:t>Symmetries in neural networks</a:t>
            </a:r>
            <a:endParaRPr lang="es-ES" b="1" dirty="0">
              <a:solidFill>
                <a:schemeClr val="bg1"/>
              </a:solidFill>
            </a:endParaRPr>
          </a:p>
        </p:txBody>
      </p:sp>
      <p:sp>
        <p:nvSpPr>
          <p:cNvPr id="8" name="CuadroTexto 7"/>
          <p:cNvSpPr txBox="1"/>
          <p:nvPr/>
        </p:nvSpPr>
        <p:spPr>
          <a:xfrm>
            <a:off x="577030" y="1355716"/>
            <a:ext cx="3860313" cy="400110"/>
          </a:xfrm>
          <a:prstGeom prst="rect">
            <a:avLst/>
          </a:prstGeom>
          <a:noFill/>
        </p:spPr>
        <p:txBody>
          <a:bodyPr wrap="square" rtlCol="0">
            <a:spAutoFit/>
          </a:bodyPr>
          <a:lstStyle/>
          <a:p>
            <a:r>
              <a:rPr lang="en-GB" sz="2000" b="1" dirty="0" smtClean="0">
                <a:solidFill>
                  <a:srgbClr val="FF0000"/>
                </a:solidFill>
              </a:rPr>
              <a:t>1D HO: </a:t>
            </a:r>
            <a:r>
              <a:rPr lang="en-GB" sz="2000" b="1" dirty="0">
                <a:solidFill>
                  <a:srgbClr val="FF0000"/>
                </a:solidFill>
              </a:rPr>
              <a:t>n</a:t>
            </a:r>
            <a:r>
              <a:rPr lang="en-GB" sz="2000" b="1" dirty="0" smtClean="0">
                <a:solidFill>
                  <a:srgbClr val="FF0000"/>
                </a:solidFill>
              </a:rPr>
              <a:t>aive approach (but good!)</a:t>
            </a:r>
            <a:endParaRPr lang="ca-ES" sz="2000" b="1" dirty="0">
              <a:solidFill>
                <a:srgbClr val="FF0000"/>
              </a:solidFill>
            </a:endParaRPr>
          </a:p>
        </p:txBody>
      </p:sp>
      <mc:AlternateContent xmlns:mc="http://schemas.openxmlformats.org/markup-compatibility/2006" xmlns:a14="http://schemas.microsoft.com/office/drawing/2010/main">
        <mc:Choice Requires="a14">
          <p:sp>
            <p:nvSpPr>
              <p:cNvPr id="2" name="CuadroTexto 1"/>
              <p:cNvSpPr txBox="1"/>
              <p:nvPr/>
            </p:nvSpPr>
            <p:spPr>
              <a:xfrm>
                <a:off x="552091" y="1958365"/>
                <a:ext cx="4153958"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𝐻</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0" smtClean="0">
                              <a:latin typeface="Cambria Math" panose="02040503050406030204" pitchFamily="18" charset="0"/>
                            </a:rPr>
                            <m:t>𝛻</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d>
                    </m:oMath>
                  </m:oMathPara>
                </a14:m>
                <a:endParaRPr lang="ca-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52091" y="1958365"/>
                <a:ext cx="4153958" cy="518604"/>
              </a:xfrm>
              <a:prstGeom prst="rect">
                <a:avLst/>
              </a:prstGeom>
              <a:blipFill>
                <a:blip r:embed="rId3"/>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1149631" y="2759054"/>
                <a:ext cx="3178755" cy="297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m:rPr>
                              <m:sty m:val="p"/>
                            </m:rPr>
                            <a:rPr lang="en-GB" b="0" i="0" smtClean="0">
                              <a:latin typeface="Cambria Math" panose="02040503050406030204" pitchFamily="18" charset="0"/>
                            </a:rPr>
                            <m:t>NQS</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m:rPr>
                              <m:sty m:val="p"/>
                            </m:rPr>
                            <a:rPr lang="en-GB" b="0" i="0" smtClean="0">
                              <a:latin typeface="Cambria Math" panose="02040503050406030204" pitchFamily="18" charset="0"/>
                            </a:rPr>
                            <m:t>NN</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m:rPr>
                              <m:sty m:val="p"/>
                            </m:rPr>
                            <a:rPr lang="en-GB" b="0" i="0" smtClean="0">
                              <a:latin typeface="Cambria Math" panose="02040503050406030204" pitchFamily="18" charset="0"/>
                            </a:rPr>
                            <m:t>NN</m:t>
                          </m:r>
                        </m:sub>
                      </m:sSub>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ca-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149631" y="2759054"/>
                <a:ext cx="3178755" cy="297710"/>
              </a:xfrm>
              <a:prstGeom prst="rect">
                <a:avLst/>
              </a:prstGeom>
              <a:blipFill>
                <a:blip r:embed="rId4"/>
                <a:stretch>
                  <a:fillRect l="-2111" t="-2083" r="-2303" b="-29167"/>
                </a:stretch>
              </a:blipFill>
            </p:spPr>
            <p:txBody>
              <a:bodyPr/>
              <a:lstStyle/>
              <a:p>
                <a:r>
                  <a:rPr lang="ca-ES">
                    <a:noFill/>
                  </a:rPr>
                  <a:t> </a:t>
                </a:r>
              </a:p>
            </p:txBody>
          </p:sp>
        </mc:Fallback>
      </mc:AlternateContent>
      <p:sp>
        <p:nvSpPr>
          <p:cNvPr id="4" name="CuadroTexto 3"/>
          <p:cNvSpPr txBox="1"/>
          <p:nvPr/>
        </p:nvSpPr>
        <p:spPr>
          <a:xfrm>
            <a:off x="4631348" y="5191034"/>
            <a:ext cx="2571130" cy="400110"/>
          </a:xfrm>
          <a:prstGeom prst="rect">
            <a:avLst/>
          </a:prstGeom>
          <a:noFill/>
          <a:ln w="28575">
            <a:solidFill>
              <a:schemeClr val="tx1"/>
            </a:solidFill>
          </a:ln>
        </p:spPr>
        <p:txBody>
          <a:bodyPr wrap="square" rtlCol="0">
            <a:spAutoFit/>
          </a:bodyPr>
          <a:lstStyle/>
          <a:p>
            <a:pPr algn="ctr"/>
            <a:r>
              <a:rPr lang="en-GB" sz="2000" b="1" dirty="0" smtClean="0"/>
              <a:t>Is this the best way? </a:t>
            </a:r>
          </a:p>
        </p:txBody>
      </p:sp>
      <p:sp>
        <p:nvSpPr>
          <p:cNvPr id="6" name="Marcador de número de diapositiva 5"/>
          <p:cNvSpPr>
            <a:spLocks noGrp="1"/>
          </p:cNvSpPr>
          <p:nvPr>
            <p:ph type="sldNum" sz="quarter" idx="12"/>
          </p:nvPr>
        </p:nvSpPr>
        <p:spPr/>
        <p:txBody>
          <a:bodyPr/>
          <a:lstStyle/>
          <a:p>
            <a:fld id="{F8B279C1-2AF0-4503-9AD6-2CC195D3F87E}" type="slidenum">
              <a:rPr lang="ca-ES" smtClean="0"/>
              <a:t>7</a:t>
            </a:fld>
            <a:endParaRPr lang="ca-ES"/>
          </a:p>
        </p:txBody>
      </p:sp>
      <p:grpSp>
        <p:nvGrpSpPr>
          <p:cNvPr id="36" name="Grupo 35"/>
          <p:cNvGrpSpPr/>
          <p:nvPr/>
        </p:nvGrpSpPr>
        <p:grpSpPr>
          <a:xfrm>
            <a:off x="834694" y="3388462"/>
            <a:ext cx="4216355" cy="1783801"/>
            <a:chOff x="4262627" y="3215631"/>
            <a:chExt cx="4565078" cy="1981733"/>
          </a:xfrm>
        </p:grpSpPr>
        <p:grpSp>
          <p:nvGrpSpPr>
            <p:cNvPr id="11" name="Grupo 10"/>
            <p:cNvGrpSpPr/>
            <p:nvPr/>
          </p:nvGrpSpPr>
          <p:grpSpPr>
            <a:xfrm>
              <a:off x="4569006" y="3215631"/>
              <a:ext cx="4258699" cy="1981733"/>
              <a:chOff x="917270" y="1735726"/>
              <a:chExt cx="3128319" cy="1610240"/>
            </a:xfrm>
          </p:grpSpPr>
          <p:grpSp>
            <p:nvGrpSpPr>
              <p:cNvPr id="12" name="Grupo 11"/>
              <p:cNvGrpSpPr/>
              <p:nvPr/>
            </p:nvGrpSpPr>
            <p:grpSpPr>
              <a:xfrm>
                <a:off x="917270" y="1735726"/>
                <a:ext cx="3128319" cy="1610240"/>
                <a:chOff x="1085845" y="1624640"/>
                <a:chExt cx="6285180" cy="3179970"/>
              </a:xfrm>
            </p:grpSpPr>
            <p:sp>
              <p:nvSpPr>
                <p:cNvPr id="14" name="Conector 13"/>
                <p:cNvSpPr/>
                <p:nvPr/>
              </p:nvSpPr>
              <p:spPr>
                <a:xfrm>
                  <a:off x="1085845" y="3069109"/>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onector 14"/>
                <p:cNvSpPr/>
                <p:nvPr/>
              </p:nvSpPr>
              <p:spPr>
                <a:xfrm>
                  <a:off x="5259662" y="2883757"/>
                  <a:ext cx="724929" cy="74140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de flecha 15"/>
                <p:cNvCxnSpPr>
                  <a:stCxn id="14" idx="6"/>
                  <a:endCxn id="27" idx="2"/>
                </p:cNvCxnSpPr>
                <p:nvPr/>
              </p:nvCxnSpPr>
              <p:spPr>
                <a:xfrm flipV="1">
                  <a:off x="1810774" y="1995343"/>
                  <a:ext cx="1638984" cy="144446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14" idx="6"/>
                  <a:endCxn id="28" idx="2"/>
                </p:cNvCxnSpPr>
                <p:nvPr/>
              </p:nvCxnSpPr>
              <p:spPr>
                <a:xfrm>
                  <a:off x="1810774" y="3439812"/>
                  <a:ext cx="1638984" cy="9940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27" idx="6"/>
                </p:cNvCxnSpPr>
                <p:nvPr/>
              </p:nvCxnSpPr>
              <p:spPr>
                <a:xfrm>
                  <a:off x="4174685" y="1995343"/>
                  <a:ext cx="1084978" cy="107376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28" idx="6"/>
                </p:cNvCxnSpPr>
                <p:nvPr/>
              </p:nvCxnSpPr>
              <p:spPr>
                <a:xfrm flipV="1">
                  <a:off x="4174687" y="3439811"/>
                  <a:ext cx="1084976" cy="99409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uadroTexto 19"/>
                    <p:cNvSpPr txBox="1"/>
                    <p:nvPr/>
                  </p:nvSpPr>
                  <p:spPr>
                    <a:xfrm>
                      <a:off x="1470743" y="1797300"/>
                      <a:ext cx="1807410" cy="701513"/>
                    </a:xfrm>
                    <a:prstGeom prst="rect">
                      <a:avLst/>
                    </a:prstGeom>
                    <a:noFill/>
                  </p:spPr>
                  <p:txBody>
                    <a:bodyPr wrap="square" rtlCol="0">
                      <a:spAutoFit/>
                    </a:bodyPr>
                    <a:lstStyle/>
                    <a:p>
                      <a:pPr algn="ctr"/>
                      <a14:m>
                        <m:oMath xmlns:m="http://schemas.openxmlformats.org/officeDocument/2006/math">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𝑾</m:t>
                              </m:r>
                            </m:e>
                            <m:sup>
                              <m:d>
                                <m:dPr>
                                  <m:ctrlPr>
                                    <a:rPr lang="es-ES" sz="1600" b="1" i="1" smtClean="0">
                                      <a:latin typeface="Cambria Math" panose="02040503050406030204" pitchFamily="18" charset="0"/>
                                    </a:rPr>
                                  </m:ctrlPr>
                                </m:dPr>
                                <m:e>
                                  <m:r>
                                    <a:rPr lang="es-ES" sz="1600" b="1" i="1" smtClean="0">
                                      <a:latin typeface="Cambria Math" panose="02040503050406030204" pitchFamily="18" charset="0"/>
                                    </a:rPr>
                                    <m:t>𝟏</m:t>
                                  </m:r>
                                </m:e>
                              </m:d>
                            </m:sup>
                          </m:sSup>
                          <m:r>
                            <a:rPr lang="ca-ES" sz="1600" b="1" i="1" smtClean="0">
                              <a:latin typeface="Cambria Math" panose="02040503050406030204" pitchFamily="18" charset="0"/>
                            </a:rPr>
                            <m:t>,</m:t>
                          </m:r>
                          <m:sSup>
                            <m:sSupPr>
                              <m:ctrlPr>
                                <a:rPr lang="ca-ES" sz="1600" b="1" i="1" smtClean="0">
                                  <a:latin typeface="Cambria Math" panose="02040503050406030204" pitchFamily="18" charset="0"/>
                                </a:rPr>
                              </m:ctrlPr>
                            </m:sSupPr>
                            <m:e>
                              <m:r>
                                <a:rPr lang="ca-ES" sz="1600" b="1" i="1" smtClean="0">
                                  <a:latin typeface="Cambria Math" panose="02040503050406030204" pitchFamily="18" charset="0"/>
                                </a:rPr>
                                <m:t>𝑩</m:t>
                              </m:r>
                            </m:e>
                            <m:sup>
                              <m:d>
                                <m:dPr>
                                  <m:ctrlPr>
                                    <a:rPr lang="ca-ES" sz="1600" b="1" i="1" smtClean="0">
                                      <a:latin typeface="Cambria Math" panose="02040503050406030204" pitchFamily="18" charset="0"/>
                                    </a:rPr>
                                  </m:ctrlPr>
                                </m:dPr>
                                <m:e>
                                  <m:r>
                                    <a:rPr lang="ca-ES" sz="1600" b="1" i="1" smtClean="0">
                                      <a:latin typeface="Cambria Math" panose="02040503050406030204" pitchFamily="18" charset="0"/>
                                    </a:rPr>
                                    <m:t>𝟏</m:t>
                                  </m:r>
                                </m:e>
                              </m:d>
                            </m:sup>
                          </m:sSup>
                        </m:oMath>
                      </a14:m>
                      <a:r>
                        <a:rPr lang="es-ES" sz="1600" b="1"/>
                        <a:t> </a:t>
                      </a:r>
                    </a:p>
                  </p:txBody>
                </p:sp>
              </mc:Choice>
              <mc:Fallback xmlns="">
                <p:sp>
                  <p:nvSpPr>
                    <p:cNvPr id="42" name="CuadroTexto 41"/>
                    <p:cNvSpPr txBox="1">
                      <a:spLocks noRot="1" noChangeAspect="1" noMove="1" noResize="1" noEditPoints="1" noAdjustHandles="1" noChangeArrowheads="1" noChangeShapeType="1" noTextEdit="1"/>
                    </p:cNvSpPr>
                    <p:nvPr/>
                  </p:nvSpPr>
                  <p:spPr>
                    <a:xfrm>
                      <a:off x="1470743" y="1797300"/>
                      <a:ext cx="1807410" cy="701513"/>
                    </a:xfrm>
                    <a:prstGeom prst="rect">
                      <a:avLst/>
                    </a:prstGeom>
                    <a:blipFill>
                      <a:blip r:embed="rId5"/>
                      <a:stretch>
                        <a:fillRect l="-3922"/>
                      </a:stretch>
                    </a:blipFill>
                  </p:spPr>
                  <p:txBody>
                    <a:bodyPr/>
                    <a:lstStyle/>
                    <a:p>
                      <a:r>
                        <a:rPr lang="ca-ES">
                          <a:noFill/>
                        </a:rPr>
                        <a:t> </a:t>
                      </a:r>
                    </a:p>
                  </p:txBody>
                </p:sp>
              </mc:Fallback>
            </mc:AlternateContent>
            <p:grpSp>
              <p:nvGrpSpPr>
                <p:cNvPr id="21" name="Grupo 20"/>
                <p:cNvGrpSpPr/>
                <p:nvPr/>
              </p:nvGrpSpPr>
              <p:grpSpPr>
                <a:xfrm>
                  <a:off x="3449757" y="1624640"/>
                  <a:ext cx="724930" cy="3179970"/>
                  <a:chOff x="4353991" y="1320701"/>
                  <a:chExt cx="724930" cy="3179970"/>
                </a:xfrm>
              </p:grpSpPr>
              <p:sp>
                <p:nvSpPr>
                  <p:cNvPr id="27" name="Conector 26"/>
                  <p:cNvSpPr/>
                  <p:nvPr/>
                </p:nvSpPr>
                <p:spPr>
                  <a:xfrm>
                    <a:off x="4353992" y="1320701"/>
                    <a:ext cx="724927" cy="74140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8" name="Conector 27"/>
                  <p:cNvSpPr/>
                  <p:nvPr/>
                </p:nvSpPr>
                <p:spPr>
                  <a:xfrm>
                    <a:off x="4353992" y="3759265"/>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onector 28"/>
                  <p:cNvSpPr/>
                  <p:nvPr/>
                </p:nvSpPr>
                <p:spPr>
                  <a:xfrm>
                    <a:off x="4353992" y="2953778"/>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onector 29"/>
                  <p:cNvSpPr/>
                  <p:nvPr/>
                </p:nvSpPr>
                <p:spPr>
                  <a:xfrm>
                    <a:off x="4353991" y="2137379"/>
                    <a:ext cx="724929" cy="74140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22" name="Conector recto de flecha 21"/>
                <p:cNvCxnSpPr>
                  <a:stCxn id="29" idx="6"/>
                </p:cNvCxnSpPr>
                <p:nvPr/>
              </p:nvCxnSpPr>
              <p:spPr>
                <a:xfrm flipV="1">
                  <a:off x="4174687" y="3351929"/>
                  <a:ext cx="984234" cy="27649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30" idx="6"/>
                </p:cNvCxnSpPr>
                <p:nvPr/>
              </p:nvCxnSpPr>
              <p:spPr>
                <a:xfrm>
                  <a:off x="4174685" y="2812021"/>
                  <a:ext cx="984235" cy="37070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14" idx="6"/>
                  <a:endCxn id="30" idx="2"/>
                </p:cNvCxnSpPr>
                <p:nvPr/>
              </p:nvCxnSpPr>
              <p:spPr>
                <a:xfrm flipV="1">
                  <a:off x="1810774" y="2812022"/>
                  <a:ext cx="1638984" cy="62779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14" idx="6"/>
                  <a:endCxn id="29" idx="2"/>
                </p:cNvCxnSpPr>
                <p:nvPr/>
              </p:nvCxnSpPr>
              <p:spPr>
                <a:xfrm>
                  <a:off x="1810774" y="3439812"/>
                  <a:ext cx="1638984" cy="18860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uadroTexto 25"/>
                    <p:cNvSpPr txBox="1"/>
                    <p:nvPr/>
                  </p:nvSpPr>
                  <p:spPr>
                    <a:xfrm>
                      <a:off x="5883849" y="2917490"/>
                      <a:ext cx="1487176" cy="60353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GB" sz="1600" i="1" smtClean="0">
                                    <a:latin typeface="Cambria Math" panose="02040503050406030204" pitchFamily="18" charset="0"/>
                                  </a:rPr>
                                </m:ctrlPr>
                              </m:sSubPr>
                              <m:e>
                                <m:r>
                                  <a:rPr lang="en-GB" sz="1600" i="1">
                                    <a:latin typeface="Cambria Math" panose="02040503050406030204" pitchFamily="18" charset="0"/>
                                  </a:rPr>
                                  <m:t>𝜓</m:t>
                                </m:r>
                              </m:e>
                              <m:sub>
                                <m:r>
                                  <m:rPr>
                                    <m:sty m:val="p"/>
                                  </m:rPr>
                                  <a:rPr lang="en-US" sz="1600" b="0" i="0" smtClean="0">
                                    <a:latin typeface="Cambria Math" panose="02040503050406030204" pitchFamily="18" charset="0"/>
                                  </a:rPr>
                                  <m:t>NN</m:t>
                                </m:r>
                              </m:sub>
                            </m:sSub>
                            <m:r>
                              <a:rPr lang="ca-ES" sz="1600" b="1" i="1" smtClean="0">
                                <a:latin typeface="Cambria Math" panose="02040503050406030204" pitchFamily="18" charset="0"/>
                              </a:rPr>
                              <m:t>(</m:t>
                            </m:r>
                            <m:r>
                              <a:rPr lang="ca-ES" sz="1600" b="0" i="1" smtClean="0">
                                <a:latin typeface="Cambria Math" panose="02040503050406030204" pitchFamily="18" charset="0"/>
                              </a:rPr>
                              <m:t>𝑥</m:t>
                            </m:r>
                            <m:r>
                              <a:rPr lang="ca-ES" sz="1600" b="1" i="1" smtClean="0">
                                <a:latin typeface="Cambria Math" panose="02040503050406030204" pitchFamily="18" charset="0"/>
                              </a:rPr>
                              <m:t>)</m:t>
                            </m:r>
                          </m:oMath>
                        </m:oMathPara>
                      </a14:m>
                      <a:endParaRPr lang="es-ES" sz="16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5883849" y="2917490"/>
                      <a:ext cx="1487176" cy="603538"/>
                    </a:xfrm>
                    <a:prstGeom prst="rect">
                      <a:avLst/>
                    </a:prstGeom>
                    <a:blipFill>
                      <a:blip r:embed="rId6"/>
                      <a:stretch>
                        <a:fillRect b="-89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CuadroTexto 12"/>
                  <p:cNvSpPr txBox="1"/>
                  <p:nvPr/>
                </p:nvSpPr>
                <p:spPr>
                  <a:xfrm>
                    <a:off x="2646441" y="1783682"/>
                    <a:ext cx="935931" cy="359650"/>
                  </a:xfrm>
                  <a:prstGeom prst="rect">
                    <a:avLst/>
                  </a:prstGeom>
                  <a:noFill/>
                </p:spPr>
                <p:txBody>
                  <a:bodyPr wrap="square" rtlCol="0">
                    <a:spAutoFit/>
                  </a:bodyPr>
                  <a:lstStyle/>
                  <a:p>
                    <a:pPr algn="ctr"/>
                    <a14:m>
                      <m:oMath xmlns:m="http://schemas.openxmlformats.org/officeDocument/2006/math">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𝑾</m:t>
                            </m:r>
                          </m:e>
                          <m:sup>
                            <m:d>
                              <m:dPr>
                                <m:ctrlPr>
                                  <a:rPr lang="es-ES" sz="1600" b="1" i="1" smtClean="0">
                                    <a:latin typeface="Cambria Math" panose="02040503050406030204" pitchFamily="18" charset="0"/>
                                  </a:rPr>
                                </m:ctrlPr>
                              </m:dPr>
                              <m:e>
                                <m:r>
                                  <a:rPr lang="ca-ES" sz="1600" b="1" i="1" smtClean="0">
                                    <a:latin typeface="Cambria Math" panose="02040503050406030204" pitchFamily="18" charset="0"/>
                                  </a:rPr>
                                  <m:t>𝟐</m:t>
                                </m:r>
                              </m:e>
                            </m:d>
                          </m:sup>
                        </m:sSup>
                        <m:r>
                          <a:rPr lang="ca-ES" sz="1600" b="1" i="1" smtClean="0">
                            <a:latin typeface="Cambria Math" panose="02040503050406030204" pitchFamily="18" charset="0"/>
                          </a:rPr>
                          <m:t>,</m:t>
                        </m:r>
                        <m:sSup>
                          <m:sSupPr>
                            <m:ctrlPr>
                              <a:rPr lang="ca-ES" sz="1600" b="1" i="1" smtClean="0">
                                <a:latin typeface="Cambria Math" panose="02040503050406030204" pitchFamily="18" charset="0"/>
                              </a:rPr>
                            </m:ctrlPr>
                          </m:sSupPr>
                          <m:e>
                            <m:r>
                              <a:rPr lang="ca-ES" sz="1600" b="1" i="1" smtClean="0">
                                <a:latin typeface="Cambria Math" panose="02040503050406030204" pitchFamily="18" charset="0"/>
                              </a:rPr>
                              <m:t>𝑩</m:t>
                            </m:r>
                          </m:e>
                          <m:sup>
                            <m:d>
                              <m:dPr>
                                <m:ctrlPr>
                                  <a:rPr lang="ca-ES" sz="1600" b="1" i="1" smtClean="0">
                                    <a:latin typeface="Cambria Math" panose="02040503050406030204" pitchFamily="18" charset="0"/>
                                  </a:rPr>
                                </m:ctrlPr>
                              </m:dPr>
                              <m:e>
                                <m:r>
                                  <a:rPr lang="ca-ES" sz="1600" b="1" i="1" smtClean="0">
                                    <a:latin typeface="Cambria Math" panose="02040503050406030204" pitchFamily="18" charset="0"/>
                                  </a:rPr>
                                  <m:t>𝟐</m:t>
                                </m:r>
                              </m:e>
                            </m:d>
                          </m:sup>
                        </m:sSup>
                      </m:oMath>
                    </a14:m>
                    <a:r>
                      <a:rPr lang="es-ES" sz="1600" b="1"/>
                      <a:t> </a:t>
                    </a:r>
                  </a:p>
                </p:txBody>
              </p:sp>
            </mc:Choice>
            <mc:Fallback xmlns="">
              <p:sp>
                <p:nvSpPr>
                  <p:cNvPr id="73" name="CuadroTexto 72"/>
                  <p:cNvSpPr txBox="1">
                    <a:spLocks noRot="1" noChangeAspect="1" noMove="1" noResize="1" noEditPoints="1" noAdjustHandles="1" noChangeArrowheads="1" noChangeShapeType="1" noTextEdit="1"/>
                  </p:cNvSpPr>
                  <p:nvPr/>
                </p:nvSpPr>
                <p:spPr>
                  <a:xfrm>
                    <a:off x="2646441" y="1783682"/>
                    <a:ext cx="935931" cy="359650"/>
                  </a:xfrm>
                  <a:prstGeom prst="rect">
                    <a:avLst/>
                  </a:prstGeom>
                  <a:blipFill>
                    <a:blip r:embed="rId15"/>
                    <a:stretch>
                      <a:fillRect l="-3896"/>
                    </a:stretch>
                  </a:blipFill>
                </p:spPr>
                <p:txBody>
                  <a:bodyPr/>
                  <a:lstStyle/>
                  <a:p>
                    <a:r>
                      <a:rPr lang="ca-ES">
                        <a:noFill/>
                      </a:rPr>
                      <a:t> </a:t>
                    </a:r>
                  </a:p>
                </p:txBody>
              </p:sp>
            </mc:Fallback>
          </mc:AlternateContent>
        </p:grpSp>
        <mc:AlternateContent xmlns:mc="http://schemas.openxmlformats.org/markup-compatibility/2006" xmlns:a14="http://schemas.microsoft.com/office/drawing/2010/main">
          <mc:Choice Requires="a14">
            <p:sp>
              <p:nvSpPr>
                <p:cNvPr id="35" name="Rectángulo 34"/>
                <p:cNvSpPr/>
                <p:nvPr/>
              </p:nvSpPr>
              <p:spPr>
                <a:xfrm>
                  <a:off x="4262627" y="4170766"/>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𝑥</m:t>
                        </m:r>
                      </m:oMath>
                    </m:oMathPara>
                  </a14:m>
                  <a:endParaRPr lang="en-US" dirty="0"/>
                </a:p>
              </p:txBody>
            </p:sp>
          </mc:Choice>
          <mc:Fallback xmlns="">
            <p:sp>
              <p:nvSpPr>
                <p:cNvPr id="35" name="Rectángulo 34"/>
                <p:cNvSpPr>
                  <a:spLocks noRot="1" noChangeAspect="1" noMove="1" noResize="1" noEditPoints="1" noAdjustHandles="1" noChangeArrowheads="1" noChangeShapeType="1" noTextEdit="1"/>
                </p:cNvSpPr>
                <p:nvPr/>
              </p:nvSpPr>
              <p:spPr>
                <a:xfrm>
                  <a:off x="4262627" y="4170766"/>
                  <a:ext cx="367985" cy="369332"/>
                </a:xfrm>
                <a:prstGeom prst="rect">
                  <a:avLst/>
                </a:prstGeom>
                <a:blipFill>
                  <a:blip r:embed="rId16"/>
                  <a:stretch>
                    <a:fillRect/>
                  </a:stretch>
                </a:blipFill>
              </p:spPr>
              <p:txBody>
                <a:bodyPr/>
                <a:lstStyle/>
                <a:p>
                  <a:r>
                    <a:rPr lang="en-US">
                      <a:noFill/>
                    </a:rPr>
                    <a:t> </a:t>
                  </a:r>
                </a:p>
              </p:txBody>
            </p:sp>
          </mc:Fallback>
        </mc:AlternateContent>
      </p:grpSp>
      <p:sp>
        <p:nvSpPr>
          <p:cNvPr id="37" name="Rectángulo 36"/>
          <p:cNvSpPr/>
          <p:nvPr/>
        </p:nvSpPr>
        <p:spPr>
          <a:xfrm>
            <a:off x="3291836" y="5740053"/>
            <a:ext cx="5250155" cy="369332"/>
          </a:xfrm>
          <a:prstGeom prst="rect">
            <a:avLst/>
          </a:prstGeom>
          <a:ln w="28575">
            <a:solidFill>
              <a:schemeClr val="tx1"/>
            </a:solidFill>
          </a:ln>
        </p:spPr>
        <p:txBody>
          <a:bodyPr wrap="none">
            <a:spAutoFit/>
          </a:bodyPr>
          <a:lstStyle/>
          <a:p>
            <a:r>
              <a:rPr lang="en-GB" b="1" dirty="0"/>
              <a:t>What about </a:t>
            </a:r>
            <a:r>
              <a:rPr lang="en-GB" b="1"/>
              <a:t>other </a:t>
            </a:r>
            <a:r>
              <a:rPr lang="en-GB" b="1" smtClean="0"/>
              <a:t>symmetries (continuous groups)?</a:t>
            </a:r>
            <a:endParaRPr lang="ca-ES" b="1" dirty="0"/>
          </a:p>
        </p:txBody>
      </p:sp>
      <p:sp>
        <p:nvSpPr>
          <p:cNvPr id="34" name="CuadroTexto 33"/>
          <p:cNvSpPr txBox="1"/>
          <p:nvPr/>
        </p:nvSpPr>
        <p:spPr>
          <a:xfrm>
            <a:off x="6323163" y="1355716"/>
            <a:ext cx="5533586" cy="400110"/>
          </a:xfrm>
          <a:prstGeom prst="rect">
            <a:avLst/>
          </a:prstGeom>
          <a:noFill/>
        </p:spPr>
        <p:txBody>
          <a:bodyPr wrap="square" rtlCol="0">
            <a:spAutoFit/>
          </a:bodyPr>
          <a:lstStyle/>
          <a:p>
            <a:r>
              <a:rPr lang="en-GB" sz="2000" b="1" smtClean="0">
                <a:solidFill>
                  <a:srgbClr val="FF0000"/>
                </a:solidFill>
              </a:rPr>
              <a:t>Fermionic particle exchange: common approach</a:t>
            </a:r>
            <a:endParaRPr lang="ca-ES" sz="2000" b="1" dirty="0">
              <a:solidFill>
                <a:srgbClr val="FF0000"/>
              </a:solidFill>
            </a:endParaRPr>
          </a:p>
        </p:txBody>
      </p:sp>
      <p:sp>
        <p:nvSpPr>
          <p:cNvPr id="40" name="CuadroTexto 39"/>
          <p:cNvSpPr txBox="1"/>
          <p:nvPr/>
        </p:nvSpPr>
        <p:spPr>
          <a:xfrm>
            <a:off x="6805684" y="2060459"/>
            <a:ext cx="4126514" cy="276999"/>
          </a:xfrm>
          <a:prstGeom prst="rect">
            <a:avLst/>
          </a:prstGeom>
          <a:noFill/>
        </p:spPr>
        <p:txBody>
          <a:bodyPr wrap="none" lIns="0" tIns="0" rIns="0" bIns="0" rtlCol="0">
            <a:spAutoFit/>
          </a:bodyPr>
          <a:lstStyle/>
          <a:p>
            <a:r>
              <a:rPr lang="en-GB" smtClean="0"/>
              <a:t>Spin-statistics theorem (or just assume it </a:t>
            </a:r>
            <a:r>
              <a:rPr lang="en-GB" smtClean="0">
                <a:sym typeface="Wingdings" panose="05000000000000000000" pitchFamily="2" charset="2"/>
              </a:rPr>
              <a:t>)</a:t>
            </a:r>
            <a:endParaRPr lang="ca-ES" dirty="0"/>
          </a:p>
        </p:txBody>
      </p:sp>
      <p:grpSp>
        <p:nvGrpSpPr>
          <p:cNvPr id="42" name="Grupo 41"/>
          <p:cNvGrpSpPr/>
          <p:nvPr/>
        </p:nvGrpSpPr>
        <p:grpSpPr>
          <a:xfrm>
            <a:off x="252272" y="6286696"/>
            <a:ext cx="11525081" cy="375586"/>
            <a:chOff x="1041732" y="5968565"/>
            <a:chExt cx="10198444" cy="375586"/>
          </a:xfrm>
        </p:grpSpPr>
        <p:sp>
          <p:nvSpPr>
            <p:cNvPr id="43" name="CuadroTexto 42"/>
            <p:cNvSpPr txBox="1"/>
            <p:nvPr/>
          </p:nvSpPr>
          <p:spPr>
            <a:xfrm>
              <a:off x="1041732" y="6036374"/>
              <a:ext cx="10198444" cy="307777"/>
            </a:xfrm>
            <a:prstGeom prst="rect">
              <a:avLst/>
            </a:prstGeom>
            <a:noFill/>
          </p:spPr>
          <p:txBody>
            <a:bodyPr wrap="square" rtlCol="0">
              <a:spAutoFit/>
            </a:bodyPr>
            <a:lstStyle/>
            <a:p>
              <a:pPr algn="just"/>
              <a:r>
                <a:rPr lang="en-US" sz="1400" smtClean="0"/>
                <a:t>[3] J Keeble, A Rios et al, </a:t>
              </a:r>
              <a:r>
                <a:rPr lang="en-GB" sz="1400" i="1"/>
                <a:t>Machine learning one-dimensional spinless trapped fermionic systems with neural-network quantum </a:t>
              </a:r>
              <a:r>
                <a:rPr lang="en-GB" sz="1400" i="1" smtClean="0"/>
                <a:t>states, </a:t>
              </a:r>
              <a:r>
                <a:rPr lang="en-GB" sz="1400" smtClean="0"/>
                <a:t>arXiv:2304.0475</a:t>
              </a:r>
              <a:endParaRPr lang="en-GB" sz="1400"/>
            </a:p>
          </p:txBody>
        </p:sp>
        <p:cxnSp>
          <p:nvCxnSpPr>
            <p:cNvPr id="44" name="Conector recto 43"/>
            <p:cNvCxnSpPr/>
            <p:nvPr/>
          </p:nvCxnSpPr>
          <p:spPr>
            <a:xfrm flipV="1">
              <a:off x="1114206" y="5968565"/>
              <a:ext cx="4270594" cy="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o 31"/>
          <p:cNvGrpSpPr/>
          <p:nvPr/>
        </p:nvGrpSpPr>
        <p:grpSpPr>
          <a:xfrm>
            <a:off x="6323163" y="2758345"/>
            <a:ext cx="5323573" cy="2390638"/>
            <a:chOff x="6323163" y="2758345"/>
            <a:chExt cx="5323573" cy="2390638"/>
          </a:xfrm>
        </p:grpSpPr>
        <mc:AlternateContent xmlns:mc="http://schemas.openxmlformats.org/markup-compatibility/2006" xmlns:a14="http://schemas.microsoft.com/office/drawing/2010/main">
          <mc:Choice Requires="a14">
            <p:sp>
              <p:nvSpPr>
                <p:cNvPr id="38" name="CuadroTexto 37"/>
                <p:cNvSpPr txBox="1"/>
                <p:nvPr/>
              </p:nvSpPr>
              <p:spPr>
                <a:xfrm>
                  <a:off x="6323163" y="2758345"/>
                  <a:ext cx="5323573" cy="297710"/>
                </a:xfrm>
                <a:prstGeom prst="rect">
                  <a:avLst/>
                </a:prstGeom>
                <a:noFill/>
              </p:spPr>
              <p:txBody>
                <a:bodyPr wrap="none" lIns="0" tIns="0" rIns="0" bIns="0"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m:rPr>
                              <m:sty m:val="p"/>
                            </m:rPr>
                            <a:rPr lang="en-GB" b="0" i="0" smtClean="0">
                              <a:latin typeface="Cambria Math" panose="02040503050406030204" pitchFamily="18" charset="0"/>
                            </a:rPr>
                            <m:t>NQS</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𝜑</m:t>
                          </m:r>
                        </m:e>
                        <m:sub>
                          <m:r>
                            <m:rPr>
                              <m:sty m:val="p"/>
                            </m:rPr>
                            <a:rPr lang="en-GB" b="0" i="0" smtClean="0">
                              <a:latin typeface="Cambria Math" panose="02040503050406030204" pitchFamily="18" charset="0"/>
                            </a:rPr>
                            <m:t>EQUIV</m:t>
                          </m:r>
                        </m:sub>
                      </m:sSub>
                      <m:r>
                        <a:rPr lang="en-GB">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rPr>
                        <m:t>det</m:t>
                      </m:r>
                      <m:r>
                        <a:rPr lang="en-GB" b="0" i="0"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𝜙</m:t>
                          </m:r>
                        </m:e>
                        <m:sub>
                          <m:r>
                            <m:rPr>
                              <m:sty m:val="p"/>
                            </m:rPr>
                            <a:rPr lang="en-GB" b="0" i="0" smtClean="0">
                              <a:latin typeface="Cambria Math" panose="02040503050406030204" pitchFamily="18" charset="0"/>
                            </a:rPr>
                            <m:t>GSM</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oMath>
                  </a14:m>
                  <a:r>
                    <a:rPr lang="ca-ES" dirty="0" smtClean="0"/>
                    <a:t>)</a:t>
                  </a:r>
                  <a:endParaRPr lang="ca-ES"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6323163" y="2758345"/>
                  <a:ext cx="5323573" cy="297710"/>
                </a:xfrm>
                <a:prstGeom prst="rect">
                  <a:avLst/>
                </a:prstGeom>
                <a:blipFill>
                  <a:blip r:embed="rId17"/>
                  <a:stretch>
                    <a:fillRect l="-2059" t="-24490" r="-2059" b="-42857"/>
                  </a:stretch>
                </a:blipFill>
              </p:spPr>
              <p:txBody>
                <a:bodyPr/>
                <a:lstStyle/>
                <a:p>
                  <a:r>
                    <a:rPr lang="ca-ES">
                      <a:noFill/>
                    </a:rPr>
                    <a:t> </a:t>
                  </a:r>
                </a:p>
              </p:txBody>
            </p:sp>
          </mc:Fallback>
        </mc:AlternateContent>
        <p:grpSp>
          <p:nvGrpSpPr>
            <p:cNvPr id="31" name="Grupo 30"/>
            <p:cNvGrpSpPr/>
            <p:nvPr/>
          </p:nvGrpSpPr>
          <p:grpSpPr>
            <a:xfrm>
              <a:off x="7624610" y="3120475"/>
              <a:ext cx="3126159" cy="2028508"/>
              <a:chOff x="7624610" y="3120475"/>
              <a:chExt cx="3126159" cy="2028508"/>
            </a:xfrm>
          </p:grpSpPr>
          <p:pic>
            <p:nvPicPr>
              <p:cNvPr id="41" name="Picture 7" descr="A diagram of a block diagram&#10;&#10;Description automatically generated">
                <a:extLst>
                  <a:ext uri="{FF2B5EF4-FFF2-40B4-BE49-F238E27FC236}">
                    <a16:creationId xmlns:a16="http://schemas.microsoft.com/office/drawing/2014/main" id="{67DD7E81-7079-2596-EEB4-65F5D8F079DF}"/>
                  </a:ext>
                </a:extLst>
              </p:cNvPr>
              <p:cNvPicPr>
                <a:picLocks noChangeAspect="1"/>
              </p:cNvPicPr>
              <p:nvPr/>
            </p:nvPicPr>
            <p:blipFill rotWithShape="1">
              <a:blip r:embed="rId18">
                <a:extLst>
                  <a:ext uri="{28A0092B-C50C-407E-A947-70E740481C1C}">
                    <a14:useLocalDpi xmlns:a14="http://schemas.microsoft.com/office/drawing/2010/main" val="0"/>
                  </a:ext>
                </a:extLst>
              </a:blip>
              <a:srcRect l="60732" t="4083" b="31154"/>
              <a:stretch/>
            </p:blipFill>
            <p:spPr>
              <a:xfrm>
                <a:off x="7624610" y="3120475"/>
                <a:ext cx="2930692" cy="1986419"/>
              </a:xfrm>
              <a:prstGeom prst="rect">
                <a:avLst/>
              </a:prstGeom>
            </p:spPr>
          </p:pic>
          <p:sp>
            <p:nvSpPr>
              <p:cNvPr id="5" name="CuadroTexto 4"/>
              <p:cNvSpPr txBox="1"/>
              <p:nvPr/>
            </p:nvSpPr>
            <p:spPr>
              <a:xfrm>
                <a:off x="10232571" y="4779651"/>
                <a:ext cx="518198" cy="369332"/>
              </a:xfrm>
              <a:prstGeom prst="rect">
                <a:avLst/>
              </a:prstGeom>
              <a:noFill/>
            </p:spPr>
            <p:txBody>
              <a:bodyPr wrap="square" rtlCol="0">
                <a:spAutoFit/>
              </a:bodyPr>
              <a:lstStyle/>
              <a:p>
                <a:pPr algn="ctr"/>
                <a:r>
                  <a:rPr lang="en-GB" smtClean="0"/>
                  <a:t>[3]</a:t>
                </a:r>
                <a:endParaRPr lang="ca-ES"/>
              </a:p>
            </p:txBody>
          </p:sp>
        </p:grpSp>
      </p:grpSp>
    </p:spTree>
    <p:extLst>
      <p:ext uri="{BB962C8B-B14F-4D97-AF65-F5344CB8AC3E}">
        <p14:creationId xmlns:p14="http://schemas.microsoft.com/office/powerpoint/2010/main" val="20485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37" grpId="0" animBg="1"/>
      <p:bldP spid="3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dirty="0" smtClean="0">
                <a:solidFill>
                  <a:schemeClr val="bg1"/>
                </a:solidFill>
              </a:rPr>
              <a:t>Group </a:t>
            </a:r>
            <a:r>
              <a:rPr lang="ca-ES" b="1" dirty="0" err="1" smtClean="0">
                <a:solidFill>
                  <a:schemeClr val="bg1"/>
                </a:solidFill>
              </a:rPr>
              <a:t>theory</a:t>
            </a:r>
            <a:endParaRPr lang="es-ES" b="1" dirty="0">
              <a:solidFill>
                <a:schemeClr val="bg1"/>
              </a:solidFill>
            </a:endParaRPr>
          </a:p>
        </p:txBody>
      </p:sp>
      <p:sp>
        <p:nvSpPr>
          <p:cNvPr id="2" name="Rectángulo 1"/>
          <p:cNvSpPr/>
          <p:nvPr/>
        </p:nvSpPr>
        <p:spPr>
          <a:xfrm>
            <a:off x="552093" y="1290211"/>
            <a:ext cx="10039223" cy="369332"/>
          </a:xfrm>
          <a:prstGeom prst="rect">
            <a:avLst/>
          </a:prstGeom>
        </p:spPr>
        <p:txBody>
          <a:bodyPr wrap="none">
            <a:spAutoFit/>
          </a:bodyPr>
          <a:lstStyle/>
          <a:p>
            <a:r>
              <a:rPr lang="en-GB" b="1" dirty="0" smtClean="0">
                <a:solidFill>
                  <a:srgbClr val="FF0000"/>
                </a:solidFill>
              </a:rPr>
              <a:t>Def. (group): </a:t>
            </a:r>
            <a:r>
              <a:rPr lang="en-GB" dirty="0" smtClean="0"/>
              <a:t>a group G is a set of elements with a binary operation · with respect to which it is closed.  </a:t>
            </a:r>
            <a:endParaRPr lang="ca-ES" dirty="0"/>
          </a:p>
        </p:txBody>
      </p:sp>
      <mc:AlternateContent xmlns:mc="http://schemas.openxmlformats.org/markup-compatibility/2006" xmlns:a14="http://schemas.microsoft.com/office/drawing/2010/main">
        <mc:Choice Requires="a14">
          <p:sp>
            <p:nvSpPr>
              <p:cNvPr id="3" name="Rectángulo 2"/>
              <p:cNvSpPr/>
              <p:nvPr/>
            </p:nvSpPr>
            <p:spPr>
              <a:xfrm>
                <a:off x="552093" y="2039969"/>
                <a:ext cx="9947467" cy="369332"/>
              </a:xfrm>
              <a:prstGeom prst="rect">
                <a:avLst/>
              </a:prstGeom>
            </p:spPr>
            <p:txBody>
              <a:bodyPr wrap="none">
                <a:spAutoFit/>
              </a:bodyPr>
              <a:lstStyle/>
              <a:p>
                <a:r>
                  <a:rPr lang="en-GB" b="1" dirty="0" smtClean="0">
                    <a:solidFill>
                      <a:srgbClr val="FF0000"/>
                    </a:solidFill>
                  </a:rPr>
                  <a:t>Ex. 1: Symmetries of a triangle</a:t>
                </a:r>
                <a14:m>
                  <m:oMath xmlns:m="http://schemas.openxmlformats.org/officeDocument/2006/math">
                    <m:r>
                      <a:rPr lang="en-GB" b="1" i="1" smtClean="0">
                        <a:solidFill>
                          <a:srgbClr val="FF0000"/>
                        </a:solidFill>
                        <a:latin typeface="Cambria Math" panose="02040503050406030204" pitchFamily="18" charset="0"/>
                      </a:rPr>
                      <m:t>.</m:t>
                    </m:r>
                  </m:oMath>
                </a14:m>
                <a:r>
                  <a:rPr lang="ca-ES" dirty="0" smtClean="0"/>
                  <a:t> </a:t>
                </a:r>
                <a14:m>
                  <m:oMath xmlns:m="http://schemas.openxmlformats.org/officeDocument/2006/math">
                    <m:sSub>
                      <m:sSubPr>
                        <m:ctrlPr>
                          <a:rPr lang="en-GB"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r>
                          <a:rPr lang="en-US" b="0" i="1" smtClean="0">
                            <a:latin typeface="Cambria Math" panose="02040503050406030204" pitchFamily="18" charset="0"/>
                          </a:rPr>
                          <m:t>𝑛</m:t>
                        </m:r>
                      </m:sub>
                    </m:sSub>
                    <m:r>
                      <a:rPr lang="en-GB" b="0" i="1"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 →{</m:t>
                    </m:r>
                    <m:r>
                      <a:rPr lang="en-GB" b="0" i="1" smtClean="0">
                        <a:latin typeface="Cambria Math" panose="02040503050406030204" pitchFamily="18" charset="0"/>
                      </a:rPr>
                      <m:t>𝑒</m:t>
                    </m:r>
                    <m:r>
                      <a:rPr lang="en-GB" b="0" i="1" smtClean="0">
                        <a:latin typeface="Cambria Math" panose="02040503050406030204" pitchFamily="18" charset="0"/>
                      </a:rPr>
                      <m:t>, </m:t>
                    </m:r>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r>
                      <a:rPr lang="en-GB"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r>
                      <a:rPr lang="en-GB"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r>
                      <a:rPr lang="en-GB" b="0" i="1" smtClean="0">
                        <a:latin typeface="Cambria Math" panose="02040503050406030204" pitchFamily="18" charset="0"/>
                      </a:rPr>
                      <m:t>}</m:t>
                    </m:r>
                  </m:oMath>
                </a14:m>
                <a:r>
                  <a:rPr lang="ca-ES" dirty="0" smtClean="0"/>
                  <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 </m:t>
                    </m:r>
                  </m:oMath>
                </a14:m>
                <a:r>
                  <a:rPr lang="ca-ES" dirty="0" err="1" smtClean="0"/>
                  <a:t>rotation</a:t>
                </a:r>
                <a:r>
                  <a:rPr lang="ca-ES" dirty="0" smtClean="0"/>
                  <a: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 </m:t>
                    </m:r>
                  </m:oMath>
                </a14:m>
                <a:r>
                  <a:rPr lang="ca-ES" dirty="0" smtClean="0"/>
                  <a:t>mirror)</a:t>
                </a:r>
                <a:endParaRPr lang="ca-ES" dirty="0"/>
              </a:p>
            </p:txBody>
          </p:sp>
        </mc:Choice>
        <mc:Fallback xmlns="">
          <p:sp>
            <p:nvSpPr>
              <p:cNvPr id="3" name="Rectángulo 2"/>
              <p:cNvSpPr>
                <a:spLocks noRot="1" noChangeAspect="1" noMove="1" noResize="1" noEditPoints="1" noAdjustHandles="1" noChangeArrowheads="1" noChangeShapeType="1" noTextEdit="1"/>
              </p:cNvSpPr>
              <p:nvPr/>
            </p:nvSpPr>
            <p:spPr>
              <a:xfrm>
                <a:off x="552093" y="2039969"/>
                <a:ext cx="9947467" cy="369332"/>
              </a:xfrm>
              <a:prstGeom prst="rect">
                <a:avLst/>
              </a:prstGeom>
              <a:blipFill>
                <a:blip r:embed="rId3"/>
                <a:stretch>
                  <a:fillRect l="-552" t="-10000" b="-26667"/>
                </a:stretch>
              </a:blipFill>
            </p:spPr>
            <p:txBody>
              <a:bodyPr/>
              <a:lstStyle/>
              <a:p>
                <a:r>
                  <a:rPr lang="en-US">
                    <a:noFill/>
                  </a:rPr>
                  <a:t> </a:t>
                </a:r>
              </a:p>
            </p:txBody>
          </p:sp>
        </mc:Fallback>
      </mc:AlternateContent>
      <p:sp>
        <p:nvSpPr>
          <p:cNvPr id="5" name="Marcador de número de diapositiva 4"/>
          <p:cNvSpPr>
            <a:spLocks noGrp="1"/>
          </p:cNvSpPr>
          <p:nvPr>
            <p:ph type="sldNum" sz="quarter" idx="12"/>
          </p:nvPr>
        </p:nvSpPr>
        <p:spPr/>
        <p:txBody>
          <a:bodyPr/>
          <a:lstStyle/>
          <a:p>
            <a:fld id="{F8B279C1-2AF0-4503-9AD6-2CC195D3F87E}" type="slidenum">
              <a:rPr lang="ca-ES" smtClean="0"/>
              <a:t>8</a:t>
            </a:fld>
            <a:endParaRPr lang="ca-ES"/>
          </a:p>
        </p:txBody>
      </p:sp>
      <mc:AlternateContent xmlns:mc="http://schemas.openxmlformats.org/markup-compatibility/2006" xmlns:a14="http://schemas.microsoft.com/office/drawing/2010/main">
        <mc:Choice Requires="a14">
          <p:graphicFrame>
            <p:nvGraphicFramePr>
              <p:cNvPr id="31" name="Tabla 30"/>
              <p:cNvGraphicFramePr>
                <a:graphicFrameLocks noGrp="1"/>
              </p:cNvGraphicFramePr>
              <p:nvPr>
                <p:extLst>
                  <p:ext uri="{D42A27DB-BD31-4B8C-83A1-F6EECF244321}">
                    <p14:modId xmlns:p14="http://schemas.microsoft.com/office/powerpoint/2010/main" val="2404047418"/>
                  </p:ext>
                </p:extLst>
              </p:nvPr>
            </p:nvGraphicFramePr>
            <p:xfrm>
              <a:off x="5094513" y="2850821"/>
              <a:ext cx="5953171" cy="2560320"/>
            </p:xfrm>
            <a:graphic>
              <a:graphicData uri="http://schemas.openxmlformats.org/drawingml/2006/table">
                <a:tbl>
                  <a:tblPr firstRow="1" bandRow="1">
                    <a:tableStyleId>{00A15C55-8517-42AA-B614-E9B94910E393}</a:tableStyleId>
                  </a:tblPr>
                  <a:tblGrid>
                    <a:gridCol w="850453">
                      <a:extLst>
                        <a:ext uri="{9D8B030D-6E8A-4147-A177-3AD203B41FA5}">
                          <a16:colId xmlns:a16="http://schemas.microsoft.com/office/drawing/2014/main" val="3945397033"/>
                        </a:ext>
                      </a:extLst>
                    </a:gridCol>
                    <a:gridCol w="850453">
                      <a:extLst>
                        <a:ext uri="{9D8B030D-6E8A-4147-A177-3AD203B41FA5}">
                          <a16:colId xmlns:a16="http://schemas.microsoft.com/office/drawing/2014/main" val="3535071245"/>
                        </a:ext>
                      </a:extLst>
                    </a:gridCol>
                    <a:gridCol w="850453">
                      <a:extLst>
                        <a:ext uri="{9D8B030D-6E8A-4147-A177-3AD203B41FA5}">
                          <a16:colId xmlns:a16="http://schemas.microsoft.com/office/drawing/2014/main" val="133050065"/>
                        </a:ext>
                      </a:extLst>
                    </a:gridCol>
                    <a:gridCol w="850453">
                      <a:extLst>
                        <a:ext uri="{9D8B030D-6E8A-4147-A177-3AD203B41FA5}">
                          <a16:colId xmlns:a16="http://schemas.microsoft.com/office/drawing/2014/main" val="1031728984"/>
                        </a:ext>
                      </a:extLst>
                    </a:gridCol>
                    <a:gridCol w="850453">
                      <a:extLst>
                        <a:ext uri="{9D8B030D-6E8A-4147-A177-3AD203B41FA5}">
                          <a16:colId xmlns:a16="http://schemas.microsoft.com/office/drawing/2014/main" val="1351515832"/>
                        </a:ext>
                      </a:extLst>
                    </a:gridCol>
                    <a:gridCol w="850453">
                      <a:extLst>
                        <a:ext uri="{9D8B030D-6E8A-4147-A177-3AD203B41FA5}">
                          <a16:colId xmlns:a16="http://schemas.microsoft.com/office/drawing/2014/main" val="3863202732"/>
                        </a:ext>
                      </a:extLst>
                    </a:gridCol>
                    <a:gridCol w="850453">
                      <a:extLst>
                        <a:ext uri="{9D8B030D-6E8A-4147-A177-3AD203B41FA5}">
                          <a16:colId xmlns:a16="http://schemas.microsoft.com/office/drawing/2014/main" val="3137244073"/>
                        </a:ext>
                      </a:extLst>
                    </a:gridCol>
                  </a:tblGrid>
                  <a:tr h="296705">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extLst>
                      <a:ext uri="{0D108BD9-81ED-4DB2-BD59-A6C34878D82A}">
                        <a16:rowId xmlns:a16="http://schemas.microsoft.com/office/drawing/2014/main" val="3194485907"/>
                      </a:ext>
                    </a:extLst>
                  </a:tr>
                  <a:tr h="296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extLst>
                      <a:ext uri="{0D108BD9-81ED-4DB2-BD59-A6C34878D82A}">
                        <a16:rowId xmlns:a16="http://schemas.microsoft.com/office/drawing/2014/main" val="4094779806"/>
                      </a:ext>
                    </a:extLst>
                  </a:tr>
                  <a:tr h="296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3146998034"/>
                      </a:ext>
                    </a:extLst>
                  </a:tr>
                  <a:tr h="296705">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extLst>
                      <a:ext uri="{0D108BD9-81ED-4DB2-BD59-A6C34878D82A}">
                        <a16:rowId xmlns:a16="http://schemas.microsoft.com/office/drawing/2014/main" val="2349205168"/>
                      </a:ext>
                    </a:extLst>
                  </a:tr>
                  <a:tr h="296705">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oMath>
                            </m:oMathPara>
                          </a14:m>
                          <a:endParaRPr lang="en-US" dirty="0"/>
                        </a:p>
                      </a:txBody>
                      <a:tcPr/>
                    </a:tc>
                    <a:extLst>
                      <a:ext uri="{0D108BD9-81ED-4DB2-BD59-A6C34878D82A}">
                        <a16:rowId xmlns:a16="http://schemas.microsoft.com/office/drawing/2014/main" val="994522176"/>
                      </a:ext>
                    </a:extLst>
                  </a:tr>
                  <a:tr h="296705">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oMath>
                            </m:oMathPara>
                          </a14:m>
                          <a:endParaRPr lang="en-US" dirty="0"/>
                        </a:p>
                      </a:txBody>
                      <a:tcPr/>
                    </a:tc>
                    <a:extLst>
                      <a:ext uri="{0D108BD9-81ED-4DB2-BD59-A6C34878D82A}">
                        <a16:rowId xmlns:a16="http://schemas.microsoft.com/office/drawing/2014/main" val="790224420"/>
                      </a:ext>
                    </a:extLst>
                  </a:tr>
                  <a:tr h="296705">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GB" b="0" i="1" smtClean="0">
                                        <a:latin typeface="Cambria Math" panose="02040503050406030204" pitchFamily="18" charset="0"/>
                                      </a:rPr>
                                      <m:t>𝑟</m:t>
                                    </m:r>
                                  </m:e>
                                  <m:sub>
                                    <m:r>
                                      <a:rPr lang="en-US" b="0" i="1" smtClean="0">
                                        <a:latin typeface="Cambria Math" panose="02040503050406030204" pitchFamily="18" charset="0"/>
                                      </a:rPr>
                                      <m:t>120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240</m:t>
                                    </m:r>
                                  </m:sub>
                                </m:sSub>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oMath>
                            </m:oMathPara>
                          </a14:m>
                          <a:endParaRPr lang="en-US" dirty="0"/>
                        </a:p>
                      </a:txBody>
                      <a:tcPr/>
                    </a:tc>
                    <a:extLst>
                      <a:ext uri="{0D108BD9-81ED-4DB2-BD59-A6C34878D82A}">
                        <a16:rowId xmlns:a16="http://schemas.microsoft.com/office/drawing/2014/main" val="69103623"/>
                      </a:ext>
                    </a:extLst>
                  </a:tr>
                </a:tbl>
              </a:graphicData>
            </a:graphic>
          </p:graphicFrame>
        </mc:Choice>
        <mc:Fallback xmlns="">
          <p:graphicFrame>
            <p:nvGraphicFramePr>
              <p:cNvPr id="31" name="Tabla 30"/>
              <p:cNvGraphicFramePr>
                <a:graphicFrameLocks noGrp="1"/>
              </p:cNvGraphicFramePr>
              <p:nvPr>
                <p:extLst>
                  <p:ext uri="{D42A27DB-BD31-4B8C-83A1-F6EECF244321}">
                    <p14:modId xmlns:p14="http://schemas.microsoft.com/office/powerpoint/2010/main" val="2404047418"/>
                  </p:ext>
                </p:extLst>
              </p:nvPr>
            </p:nvGraphicFramePr>
            <p:xfrm>
              <a:off x="5094513" y="2850821"/>
              <a:ext cx="5953171" cy="2560320"/>
            </p:xfrm>
            <a:graphic>
              <a:graphicData uri="http://schemas.openxmlformats.org/drawingml/2006/table">
                <a:tbl>
                  <a:tblPr firstRow="1" bandRow="1">
                    <a:tableStyleId>{00A15C55-8517-42AA-B614-E9B94910E393}</a:tableStyleId>
                  </a:tblPr>
                  <a:tblGrid>
                    <a:gridCol w="850453">
                      <a:extLst>
                        <a:ext uri="{9D8B030D-6E8A-4147-A177-3AD203B41FA5}">
                          <a16:colId xmlns:a16="http://schemas.microsoft.com/office/drawing/2014/main" val="3945397033"/>
                        </a:ext>
                      </a:extLst>
                    </a:gridCol>
                    <a:gridCol w="850453">
                      <a:extLst>
                        <a:ext uri="{9D8B030D-6E8A-4147-A177-3AD203B41FA5}">
                          <a16:colId xmlns:a16="http://schemas.microsoft.com/office/drawing/2014/main" val="3535071245"/>
                        </a:ext>
                      </a:extLst>
                    </a:gridCol>
                    <a:gridCol w="850453">
                      <a:extLst>
                        <a:ext uri="{9D8B030D-6E8A-4147-A177-3AD203B41FA5}">
                          <a16:colId xmlns:a16="http://schemas.microsoft.com/office/drawing/2014/main" val="133050065"/>
                        </a:ext>
                      </a:extLst>
                    </a:gridCol>
                    <a:gridCol w="850453">
                      <a:extLst>
                        <a:ext uri="{9D8B030D-6E8A-4147-A177-3AD203B41FA5}">
                          <a16:colId xmlns:a16="http://schemas.microsoft.com/office/drawing/2014/main" val="1031728984"/>
                        </a:ext>
                      </a:extLst>
                    </a:gridCol>
                    <a:gridCol w="850453">
                      <a:extLst>
                        <a:ext uri="{9D8B030D-6E8A-4147-A177-3AD203B41FA5}">
                          <a16:colId xmlns:a16="http://schemas.microsoft.com/office/drawing/2014/main" val="1351515832"/>
                        </a:ext>
                      </a:extLst>
                    </a:gridCol>
                    <a:gridCol w="850453">
                      <a:extLst>
                        <a:ext uri="{9D8B030D-6E8A-4147-A177-3AD203B41FA5}">
                          <a16:colId xmlns:a16="http://schemas.microsoft.com/office/drawing/2014/main" val="3863202732"/>
                        </a:ext>
                      </a:extLst>
                    </a:gridCol>
                    <a:gridCol w="850453">
                      <a:extLst>
                        <a:ext uri="{9D8B030D-6E8A-4147-A177-3AD203B41FA5}">
                          <a16:colId xmlns:a16="http://schemas.microsoft.com/office/drawing/2014/main" val="3137244073"/>
                        </a:ext>
                      </a:extLst>
                    </a:gridCol>
                  </a:tblGrid>
                  <a:tr h="365760">
                    <a:tc>
                      <a:txBody>
                        <a:bodyPr/>
                        <a:lstStyle/>
                        <a:p>
                          <a:endParaRPr lang="en-US" dirty="0"/>
                        </a:p>
                      </a:txBody>
                      <a:tcPr/>
                    </a:tc>
                    <a:tc>
                      <a:txBody>
                        <a:bodyPr/>
                        <a:lstStyle/>
                        <a:p>
                          <a:endParaRPr lang="en-US"/>
                        </a:p>
                      </a:txBody>
                      <a:tcPr>
                        <a:blipFill>
                          <a:blip r:embed="rId4"/>
                          <a:stretch>
                            <a:fillRect l="-101439" t="-1667" r="-505755" b="-605000"/>
                          </a:stretch>
                        </a:blipFill>
                      </a:tcPr>
                    </a:tc>
                    <a:tc>
                      <a:txBody>
                        <a:bodyPr/>
                        <a:lstStyle/>
                        <a:p>
                          <a:endParaRPr lang="en-US"/>
                        </a:p>
                      </a:txBody>
                      <a:tcPr>
                        <a:blipFill>
                          <a:blip r:embed="rId4"/>
                          <a:stretch>
                            <a:fillRect l="-200000" t="-1667" r="-402143" b="-605000"/>
                          </a:stretch>
                        </a:blipFill>
                      </a:tcPr>
                    </a:tc>
                    <a:tc>
                      <a:txBody>
                        <a:bodyPr/>
                        <a:lstStyle/>
                        <a:p>
                          <a:endParaRPr lang="en-US"/>
                        </a:p>
                      </a:txBody>
                      <a:tcPr>
                        <a:blipFill>
                          <a:blip r:embed="rId4"/>
                          <a:stretch>
                            <a:fillRect l="-300000" t="-1667" r="-302143" b="-605000"/>
                          </a:stretch>
                        </a:blipFill>
                      </a:tcPr>
                    </a:tc>
                    <a:tc>
                      <a:txBody>
                        <a:bodyPr/>
                        <a:lstStyle/>
                        <a:p>
                          <a:endParaRPr lang="en-US"/>
                        </a:p>
                      </a:txBody>
                      <a:tcPr>
                        <a:blipFill>
                          <a:blip r:embed="rId4"/>
                          <a:stretch>
                            <a:fillRect l="-400000" t="-1667" r="-202143" b="-605000"/>
                          </a:stretch>
                        </a:blipFill>
                      </a:tcPr>
                    </a:tc>
                    <a:tc>
                      <a:txBody>
                        <a:bodyPr/>
                        <a:lstStyle/>
                        <a:p>
                          <a:endParaRPr lang="en-US"/>
                        </a:p>
                      </a:txBody>
                      <a:tcPr>
                        <a:blipFill>
                          <a:blip r:embed="rId4"/>
                          <a:stretch>
                            <a:fillRect l="-503597" t="-1667" r="-103597" b="-605000"/>
                          </a:stretch>
                        </a:blipFill>
                      </a:tcPr>
                    </a:tc>
                    <a:tc>
                      <a:txBody>
                        <a:bodyPr/>
                        <a:lstStyle/>
                        <a:p>
                          <a:endParaRPr lang="en-US"/>
                        </a:p>
                      </a:txBody>
                      <a:tcPr>
                        <a:blipFill>
                          <a:blip r:embed="rId4"/>
                          <a:stretch>
                            <a:fillRect l="-599286" t="-1667" r="-2857" b="-605000"/>
                          </a:stretch>
                        </a:blipFill>
                      </a:tcPr>
                    </a:tc>
                    <a:extLst>
                      <a:ext uri="{0D108BD9-81ED-4DB2-BD59-A6C34878D82A}">
                        <a16:rowId xmlns:a16="http://schemas.microsoft.com/office/drawing/2014/main" val="3194485907"/>
                      </a:ext>
                    </a:extLst>
                  </a:tr>
                  <a:tr h="365760">
                    <a:tc>
                      <a:txBody>
                        <a:bodyPr/>
                        <a:lstStyle/>
                        <a:p>
                          <a:endParaRPr lang="en-US"/>
                        </a:p>
                      </a:txBody>
                      <a:tcPr>
                        <a:blipFill>
                          <a:blip r:embed="rId4"/>
                          <a:stretch>
                            <a:fillRect l="-714" t="-101667" r="-601429" b="-505000"/>
                          </a:stretch>
                        </a:blipFill>
                      </a:tcPr>
                    </a:tc>
                    <a:tc>
                      <a:txBody>
                        <a:bodyPr/>
                        <a:lstStyle/>
                        <a:p>
                          <a:endParaRPr lang="en-US"/>
                        </a:p>
                      </a:txBody>
                      <a:tcPr>
                        <a:blipFill>
                          <a:blip r:embed="rId4"/>
                          <a:stretch>
                            <a:fillRect l="-101439" t="-101667" r="-505755" b="-505000"/>
                          </a:stretch>
                        </a:blipFill>
                      </a:tcPr>
                    </a:tc>
                    <a:tc>
                      <a:txBody>
                        <a:bodyPr/>
                        <a:lstStyle/>
                        <a:p>
                          <a:endParaRPr lang="en-US"/>
                        </a:p>
                      </a:txBody>
                      <a:tcPr>
                        <a:blipFill>
                          <a:blip r:embed="rId4"/>
                          <a:stretch>
                            <a:fillRect l="-200000" t="-101667" r="-402143" b="-505000"/>
                          </a:stretch>
                        </a:blipFill>
                      </a:tcPr>
                    </a:tc>
                    <a:tc>
                      <a:txBody>
                        <a:bodyPr/>
                        <a:lstStyle/>
                        <a:p>
                          <a:endParaRPr lang="en-US"/>
                        </a:p>
                      </a:txBody>
                      <a:tcPr>
                        <a:blipFill>
                          <a:blip r:embed="rId4"/>
                          <a:stretch>
                            <a:fillRect l="-300000" t="-101667" r="-302143" b="-505000"/>
                          </a:stretch>
                        </a:blipFill>
                      </a:tcPr>
                    </a:tc>
                    <a:tc>
                      <a:txBody>
                        <a:bodyPr/>
                        <a:lstStyle/>
                        <a:p>
                          <a:endParaRPr lang="en-US"/>
                        </a:p>
                      </a:txBody>
                      <a:tcPr>
                        <a:blipFill>
                          <a:blip r:embed="rId4"/>
                          <a:stretch>
                            <a:fillRect l="-400000" t="-101667" r="-202143" b="-505000"/>
                          </a:stretch>
                        </a:blipFill>
                      </a:tcPr>
                    </a:tc>
                    <a:tc>
                      <a:txBody>
                        <a:bodyPr/>
                        <a:lstStyle/>
                        <a:p>
                          <a:endParaRPr lang="en-US"/>
                        </a:p>
                      </a:txBody>
                      <a:tcPr>
                        <a:blipFill>
                          <a:blip r:embed="rId4"/>
                          <a:stretch>
                            <a:fillRect l="-503597" t="-101667" r="-103597" b="-505000"/>
                          </a:stretch>
                        </a:blipFill>
                      </a:tcPr>
                    </a:tc>
                    <a:tc>
                      <a:txBody>
                        <a:bodyPr/>
                        <a:lstStyle/>
                        <a:p>
                          <a:endParaRPr lang="en-US"/>
                        </a:p>
                      </a:txBody>
                      <a:tcPr>
                        <a:blipFill>
                          <a:blip r:embed="rId4"/>
                          <a:stretch>
                            <a:fillRect l="-599286" t="-101667" r="-2857" b="-505000"/>
                          </a:stretch>
                        </a:blipFill>
                      </a:tcPr>
                    </a:tc>
                    <a:extLst>
                      <a:ext uri="{0D108BD9-81ED-4DB2-BD59-A6C34878D82A}">
                        <a16:rowId xmlns:a16="http://schemas.microsoft.com/office/drawing/2014/main" val="4094779806"/>
                      </a:ext>
                    </a:extLst>
                  </a:tr>
                  <a:tr h="365760">
                    <a:tc>
                      <a:txBody>
                        <a:bodyPr/>
                        <a:lstStyle/>
                        <a:p>
                          <a:endParaRPr lang="en-US"/>
                        </a:p>
                      </a:txBody>
                      <a:tcPr>
                        <a:blipFill>
                          <a:blip r:embed="rId4"/>
                          <a:stretch>
                            <a:fillRect l="-714" t="-201667" r="-601429" b="-405000"/>
                          </a:stretch>
                        </a:blipFill>
                      </a:tcPr>
                    </a:tc>
                    <a:tc>
                      <a:txBody>
                        <a:bodyPr/>
                        <a:lstStyle/>
                        <a:p>
                          <a:endParaRPr lang="en-US"/>
                        </a:p>
                      </a:txBody>
                      <a:tcPr>
                        <a:blipFill>
                          <a:blip r:embed="rId4"/>
                          <a:stretch>
                            <a:fillRect l="-101439" t="-201667" r="-505755" b="-405000"/>
                          </a:stretch>
                        </a:blipFill>
                      </a:tcPr>
                    </a:tc>
                    <a:tc>
                      <a:txBody>
                        <a:bodyPr/>
                        <a:lstStyle/>
                        <a:p>
                          <a:endParaRPr lang="en-US"/>
                        </a:p>
                      </a:txBody>
                      <a:tcPr>
                        <a:blipFill>
                          <a:blip r:embed="rId4"/>
                          <a:stretch>
                            <a:fillRect l="-200000" t="-201667" r="-402143" b="-405000"/>
                          </a:stretch>
                        </a:blipFill>
                      </a:tcPr>
                    </a:tc>
                    <a:tc>
                      <a:txBody>
                        <a:bodyPr/>
                        <a:lstStyle/>
                        <a:p>
                          <a:endParaRPr lang="en-US"/>
                        </a:p>
                      </a:txBody>
                      <a:tcPr>
                        <a:blipFill>
                          <a:blip r:embed="rId4"/>
                          <a:stretch>
                            <a:fillRect l="-300000" t="-201667" r="-302143" b="-405000"/>
                          </a:stretch>
                        </a:blipFill>
                      </a:tcPr>
                    </a:tc>
                    <a:tc>
                      <a:txBody>
                        <a:bodyPr/>
                        <a:lstStyle/>
                        <a:p>
                          <a:endParaRPr lang="en-US"/>
                        </a:p>
                      </a:txBody>
                      <a:tcPr>
                        <a:blipFill>
                          <a:blip r:embed="rId4"/>
                          <a:stretch>
                            <a:fillRect l="-400000" t="-201667" r="-202143" b="-405000"/>
                          </a:stretch>
                        </a:blipFill>
                      </a:tcPr>
                    </a:tc>
                    <a:tc>
                      <a:txBody>
                        <a:bodyPr/>
                        <a:lstStyle/>
                        <a:p>
                          <a:endParaRPr lang="en-US"/>
                        </a:p>
                      </a:txBody>
                      <a:tcPr>
                        <a:blipFill>
                          <a:blip r:embed="rId4"/>
                          <a:stretch>
                            <a:fillRect l="-503597" t="-201667" r="-103597" b="-405000"/>
                          </a:stretch>
                        </a:blipFill>
                      </a:tcPr>
                    </a:tc>
                    <a:tc>
                      <a:txBody>
                        <a:bodyPr/>
                        <a:lstStyle/>
                        <a:p>
                          <a:endParaRPr lang="en-US"/>
                        </a:p>
                      </a:txBody>
                      <a:tcPr>
                        <a:blipFill>
                          <a:blip r:embed="rId4"/>
                          <a:stretch>
                            <a:fillRect l="-599286" t="-201667" r="-2857" b="-405000"/>
                          </a:stretch>
                        </a:blipFill>
                      </a:tcPr>
                    </a:tc>
                    <a:extLst>
                      <a:ext uri="{0D108BD9-81ED-4DB2-BD59-A6C34878D82A}">
                        <a16:rowId xmlns:a16="http://schemas.microsoft.com/office/drawing/2014/main" val="3146998034"/>
                      </a:ext>
                    </a:extLst>
                  </a:tr>
                  <a:tr h="365760">
                    <a:tc>
                      <a:txBody>
                        <a:bodyPr/>
                        <a:lstStyle/>
                        <a:p>
                          <a:endParaRPr lang="en-US"/>
                        </a:p>
                      </a:txBody>
                      <a:tcPr>
                        <a:blipFill>
                          <a:blip r:embed="rId4"/>
                          <a:stretch>
                            <a:fillRect l="-714" t="-296721" r="-601429" b="-298361"/>
                          </a:stretch>
                        </a:blipFill>
                      </a:tcPr>
                    </a:tc>
                    <a:tc>
                      <a:txBody>
                        <a:bodyPr/>
                        <a:lstStyle/>
                        <a:p>
                          <a:endParaRPr lang="en-US"/>
                        </a:p>
                      </a:txBody>
                      <a:tcPr>
                        <a:blipFill>
                          <a:blip r:embed="rId4"/>
                          <a:stretch>
                            <a:fillRect l="-101439" t="-296721" r="-505755" b="-298361"/>
                          </a:stretch>
                        </a:blipFill>
                      </a:tcPr>
                    </a:tc>
                    <a:tc>
                      <a:txBody>
                        <a:bodyPr/>
                        <a:lstStyle/>
                        <a:p>
                          <a:endParaRPr lang="en-US"/>
                        </a:p>
                      </a:txBody>
                      <a:tcPr>
                        <a:blipFill>
                          <a:blip r:embed="rId4"/>
                          <a:stretch>
                            <a:fillRect l="-200000" t="-296721" r="-402143" b="-298361"/>
                          </a:stretch>
                        </a:blipFill>
                      </a:tcPr>
                    </a:tc>
                    <a:tc>
                      <a:txBody>
                        <a:bodyPr/>
                        <a:lstStyle/>
                        <a:p>
                          <a:endParaRPr lang="en-US"/>
                        </a:p>
                      </a:txBody>
                      <a:tcPr>
                        <a:blipFill>
                          <a:blip r:embed="rId4"/>
                          <a:stretch>
                            <a:fillRect l="-300000" t="-296721" r="-302143" b="-298361"/>
                          </a:stretch>
                        </a:blipFill>
                      </a:tcPr>
                    </a:tc>
                    <a:tc>
                      <a:txBody>
                        <a:bodyPr/>
                        <a:lstStyle/>
                        <a:p>
                          <a:endParaRPr lang="en-US"/>
                        </a:p>
                      </a:txBody>
                      <a:tcPr>
                        <a:blipFill>
                          <a:blip r:embed="rId4"/>
                          <a:stretch>
                            <a:fillRect l="-400000" t="-296721" r="-202143" b="-298361"/>
                          </a:stretch>
                        </a:blipFill>
                      </a:tcPr>
                    </a:tc>
                    <a:tc>
                      <a:txBody>
                        <a:bodyPr/>
                        <a:lstStyle/>
                        <a:p>
                          <a:endParaRPr lang="en-US"/>
                        </a:p>
                      </a:txBody>
                      <a:tcPr>
                        <a:blipFill>
                          <a:blip r:embed="rId4"/>
                          <a:stretch>
                            <a:fillRect l="-503597" t="-296721" r="-103597" b="-298361"/>
                          </a:stretch>
                        </a:blipFill>
                      </a:tcPr>
                    </a:tc>
                    <a:tc>
                      <a:txBody>
                        <a:bodyPr/>
                        <a:lstStyle/>
                        <a:p>
                          <a:endParaRPr lang="en-US"/>
                        </a:p>
                      </a:txBody>
                      <a:tcPr>
                        <a:blipFill>
                          <a:blip r:embed="rId4"/>
                          <a:stretch>
                            <a:fillRect l="-599286" t="-296721" r="-2857" b="-298361"/>
                          </a:stretch>
                        </a:blipFill>
                      </a:tcPr>
                    </a:tc>
                    <a:extLst>
                      <a:ext uri="{0D108BD9-81ED-4DB2-BD59-A6C34878D82A}">
                        <a16:rowId xmlns:a16="http://schemas.microsoft.com/office/drawing/2014/main" val="2349205168"/>
                      </a:ext>
                    </a:extLst>
                  </a:tr>
                  <a:tr h="365760">
                    <a:tc>
                      <a:txBody>
                        <a:bodyPr/>
                        <a:lstStyle/>
                        <a:p>
                          <a:endParaRPr lang="en-US"/>
                        </a:p>
                      </a:txBody>
                      <a:tcPr>
                        <a:blipFill>
                          <a:blip r:embed="rId4"/>
                          <a:stretch>
                            <a:fillRect l="-714" t="-403333" r="-601429" b="-203333"/>
                          </a:stretch>
                        </a:blipFill>
                      </a:tcPr>
                    </a:tc>
                    <a:tc>
                      <a:txBody>
                        <a:bodyPr/>
                        <a:lstStyle/>
                        <a:p>
                          <a:endParaRPr lang="en-US"/>
                        </a:p>
                      </a:txBody>
                      <a:tcPr>
                        <a:blipFill>
                          <a:blip r:embed="rId4"/>
                          <a:stretch>
                            <a:fillRect l="-101439" t="-403333" r="-505755" b="-203333"/>
                          </a:stretch>
                        </a:blipFill>
                      </a:tcPr>
                    </a:tc>
                    <a:tc>
                      <a:txBody>
                        <a:bodyPr/>
                        <a:lstStyle/>
                        <a:p>
                          <a:endParaRPr lang="en-US"/>
                        </a:p>
                      </a:txBody>
                      <a:tcPr>
                        <a:blipFill>
                          <a:blip r:embed="rId4"/>
                          <a:stretch>
                            <a:fillRect l="-200000" t="-403333" r="-402143" b="-203333"/>
                          </a:stretch>
                        </a:blipFill>
                      </a:tcPr>
                    </a:tc>
                    <a:tc>
                      <a:txBody>
                        <a:bodyPr/>
                        <a:lstStyle/>
                        <a:p>
                          <a:endParaRPr lang="en-US"/>
                        </a:p>
                      </a:txBody>
                      <a:tcPr>
                        <a:blipFill>
                          <a:blip r:embed="rId4"/>
                          <a:stretch>
                            <a:fillRect l="-300000" t="-403333" r="-302143" b="-203333"/>
                          </a:stretch>
                        </a:blipFill>
                      </a:tcPr>
                    </a:tc>
                    <a:tc>
                      <a:txBody>
                        <a:bodyPr/>
                        <a:lstStyle/>
                        <a:p>
                          <a:endParaRPr lang="en-US"/>
                        </a:p>
                      </a:txBody>
                      <a:tcPr>
                        <a:blipFill>
                          <a:blip r:embed="rId4"/>
                          <a:stretch>
                            <a:fillRect l="-400000" t="-403333" r="-202143" b="-203333"/>
                          </a:stretch>
                        </a:blipFill>
                      </a:tcPr>
                    </a:tc>
                    <a:tc>
                      <a:txBody>
                        <a:bodyPr/>
                        <a:lstStyle/>
                        <a:p>
                          <a:endParaRPr lang="en-US"/>
                        </a:p>
                      </a:txBody>
                      <a:tcPr>
                        <a:blipFill>
                          <a:blip r:embed="rId4"/>
                          <a:stretch>
                            <a:fillRect l="-503597" t="-403333" r="-103597" b="-203333"/>
                          </a:stretch>
                        </a:blipFill>
                      </a:tcPr>
                    </a:tc>
                    <a:tc>
                      <a:txBody>
                        <a:bodyPr/>
                        <a:lstStyle/>
                        <a:p>
                          <a:endParaRPr lang="en-US"/>
                        </a:p>
                      </a:txBody>
                      <a:tcPr>
                        <a:blipFill>
                          <a:blip r:embed="rId4"/>
                          <a:stretch>
                            <a:fillRect l="-599286" t="-403333" r="-2857" b="-203333"/>
                          </a:stretch>
                        </a:blipFill>
                      </a:tcPr>
                    </a:tc>
                    <a:extLst>
                      <a:ext uri="{0D108BD9-81ED-4DB2-BD59-A6C34878D82A}">
                        <a16:rowId xmlns:a16="http://schemas.microsoft.com/office/drawing/2014/main" val="994522176"/>
                      </a:ext>
                    </a:extLst>
                  </a:tr>
                  <a:tr h="365760">
                    <a:tc>
                      <a:txBody>
                        <a:bodyPr/>
                        <a:lstStyle/>
                        <a:p>
                          <a:endParaRPr lang="en-US"/>
                        </a:p>
                      </a:txBody>
                      <a:tcPr>
                        <a:blipFill>
                          <a:blip r:embed="rId4"/>
                          <a:stretch>
                            <a:fillRect l="-714" t="-503333" r="-601429" b="-103333"/>
                          </a:stretch>
                        </a:blipFill>
                      </a:tcPr>
                    </a:tc>
                    <a:tc>
                      <a:txBody>
                        <a:bodyPr/>
                        <a:lstStyle/>
                        <a:p>
                          <a:endParaRPr lang="en-US"/>
                        </a:p>
                      </a:txBody>
                      <a:tcPr>
                        <a:blipFill>
                          <a:blip r:embed="rId4"/>
                          <a:stretch>
                            <a:fillRect l="-101439" t="-503333" r="-505755" b="-103333"/>
                          </a:stretch>
                        </a:blipFill>
                      </a:tcPr>
                    </a:tc>
                    <a:tc>
                      <a:txBody>
                        <a:bodyPr/>
                        <a:lstStyle/>
                        <a:p>
                          <a:endParaRPr lang="en-US"/>
                        </a:p>
                      </a:txBody>
                      <a:tcPr>
                        <a:blipFill>
                          <a:blip r:embed="rId4"/>
                          <a:stretch>
                            <a:fillRect l="-200000" t="-503333" r="-402143" b="-103333"/>
                          </a:stretch>
                        </a:blipFill>
                      </a:tcPr>
                    </a:tc>
                    <a:tc>
                      <a:txBody>
                        <a:bodyPr/>
                        <a:lstStyle/>
                        <a:p>
                          <a:endParaRPr lang="en-US"/>
                        </a:p>
                      </a:txBody>
                      <a:tcPr>
                        <a:blipFill>
                          <a:blip r:embed="rId4"/>
                          <a:stretch>
                            <a:fillRect l="-300000" t="-503333" r="-302143" b="-103333"/>
                          </a:stretch>
                        </a:blipFill>
                      </a:tcPr>
                    </a:tc>
                    <a:tc>
                      <a:txBody>
                        <a:bodyPr/>
                        <a:lstStyle/>
                        <a:p>
                          <a:endParaRPr lang="en-US"/>
                        </a:p>
                      </a:txBody>
                      <a:tcPr>
                        <a:blipFill>
                          <a:blip r:embed="rId4"/>
                          <a:stretch>
                            <a:fillRect l="-400000" t="-503333" r="-202143" b="-103333"/>
                          </a:stretch>
                        </a:blipFill>
                      </a:tcPr>
                    </a:tc>
                    <a:tc>
                      <a:txBody>
                        <a:bodyPr/>
                        <a:lstStyle/>
                        <a:p>
                          <a:endParaRPr lang="en-US"/>
                        </a:p>
                      </a:txBody>
                      <a:tcPr>
                        <a:blipFill>
                          <a:blip r:embed="rId4"/>
                          <a:stretch>
                            <a:fillRect l="-503597" t="-503333" r="-103597" b="-103333"/>
                          </a:stretch>
                        </a:blipFill>
                      </a:tcPr>
                    </a:tc>
                    <a:tc>
                      <a:txBody>
                        <a:bodyPr/>
                        <a:lstStyle/>
                        <a:p>
                          <a:endParaRPr lang="en-US"/>
                        </a:p>
                      </a:txBody>
                      <a:tcPr>
                        <a:blipFill>
                          <a:blip r:embed="rId4"/>
                          <a:stretch>
                            <a:fillRect l="-599286" t="-503333" r="-2857" b="-103333"/>
                          </a:stretch>
                        </a:blipFill>
                      </a:tcPr>
                    </a:tc>
                    <a:extLst>
                      <a:ext uri="{0D108BD9-81ED-4DB2-BD59-A6C34878D82A}">
                        <a16:rowId xmlns:a16="http://schemas.microsoft.com/office/drawing/2014/main" val="790224420"/>
                      </a:ext>
                    </a:extLst>
                  </a:tr>
                  <a:tr h="365760">
                    <a:tc>
                      <a:txBody>
                        <a:bodyPr/>
                        <a:lstStyle/>
                        <a:p>
                          <a:endParaRPr lang="en-US"/>
                        </a:p>
                      </a:txBody>
                      <a:tcPr>
                        <a:blipFill>
                          <a:blip r:embed="rId4"/>
                          <a:stretch>
                            <a:fillRect l="-714" t="-603333" r="-601429" b="-3333"/>
                          </a:stretch>
                        </a:blipFill>
                      </a:tcPr>
                    </a:tc>
                    <a:tc>
                      <a:txBody>
                        <a:bodyPr/>
                        <a:lstStyle/>
                        <a:p>
                          <a:endParaRPr lang="en-US"/>
                        </a:p>
                      </a:txBody>
                      <a:tcPr>
                        <a:blipFill>
                          <a:blip r:embed="rId4"/>
                          <a:stretch>
                            <a:fillRect l="-101439" t="-603333" r="-505755" b="-3333"/>
                          </a:stretch>
                        </a:blipFill>
                      </a:tcPr>
                    </a:tc>
                    <a:tc>
                      <a:txBody>
                        <a:bodyPr/>
                        <a:lstStyle/>
                        <a:p>
                          <a:endParaRPr lang="en-US"/>
                        </a:p>
                      </a:txBody>
                      <a:tcPr>
                        <a:blipFill>
                          <a:blip r:embed="rId4"/>
                          <a:stretch>
                            <a:fillRect l="-200000" t="-603333" r="-402143" b="-3333"/>
                          </a:stretch>
                        </a:blipFill>
                      </a:tcPr>
                    </a:tc>
                    <a:tc>
                      <a:txBody>
                        <a:bodyPr/>
                        <a:lstStyle/>
                        <a:p>
                          <a:endParaRPr lang="en-US"/>
                        </a:p>
                      </a:txBody>
                      <a:tcPr>
                        <a:blipFill>
                          <a:blip r:embed="rId4"/>
                          <a:stretch>
                            <a:fillRect l="-300000" t="-603333" r="-302143" b="-3333"/>
                          </a:stretch>
                        </a:blipFill>
                      </a:tcPr>
                    </a:tc>
                    <a:tc>
                      <a:txBody>
                        <a:bodyPr/>
                        <a:lstStyle/>
                        <a:p>
                          <a:endParaRPr lang="en-US"/>
                        </a:p>
                      </a:txBody>
                      <a:tcPr>
                        <a:blipFill>
                          <a:blip r:embed="rId4"/>
                          <a:stretch>
                            <a:fillRect l="-400000" t="-603333" r="-202143" b="-3333"/>
                          </a:stretch>
                        </a:blipFill>
                      </a:tcPr>
                    </a:tc>
                    <a:tc>
                      <a:txBody>
                        <a:bodyPr/>
                        <a:lstStyle/>
                        <a:p>
                          <a:endParaRPr lang="en-US"/>
                        </a:p>
                      </a:txBody>
                      <a:tcPr>
                        <a:blipFill>
                          <a:blip r:embed="rId4"/>
                          <a:stretch>
                            <a:fillRect l="-503597" t="-603333" r="-103597" b="-3333"/>
                          </a:stretch>
                        </a:blipFill>
                      </a:tcPr>
                    </a:tc>
                    <a:tc>
                      <a:txBody>
                        <a:bodyPr/>
                        <a:lstStyle/>
                        <a:p>
                          <a:endParaRPr lang="en-US"/>
                        </a:p>
                      </a:txBody>
                      <a:tcPr>
                        <a:blipFill>
                          <a:blip r:embed="rId4"/>
                          <a:stretch>
                            <a:fillRect l="-599286" t="-603333" r="-2857" b="-3333"/>
                          </a:stretch>
                        </a:blipFill>
                      </a:tcPr>
                    </a:tc>
                    <a:extLst>
                      <a:ext uri="{0D108BD9-81ED-4DB2-BD59-A6C34878D82A}">
                        <a16:rowId xmlns:a16="http://schemas.microsoft.com/office/drawing/2014/main" val="69103623"/>
                      </a:ext>
                    </a:extLst>
                  </a:tr>
                </a:tbl>
              </a:graphicData>
            </a:graphic>
          </p:graphicFrame>
        </mc:Fallback>
      </mc:AlternateContent>
      <p:grpSp>
        <p:nvGrpSpPr>
          <p:cNvPr id="45" name="Grupo 44"/>
          <p:cNvGrpSpPr/>
          <p:nvPr/>
        </p:nvGrpSpPr>
        <p:grpSpPr>
          <a:xfrm>
            <a:off x="5083220" y="2850821"/>
            <a:ext cx="5964464" cy="2560320"/>
            <a:chOff x="4916450" y="2396856"/>
            <a:chExt cx="5964464" cy="2560320"/>
          </a:xfrm>
        </p:grpSpPr>
        <p:cxnSp>
          <p:nvCxnSpPr>
            <p:cNvPr id="33" name="Conector recto 32"/>
            <p:cNvCxnSpPr/>
            <p:nvPr/>
          </p:nvCxnSpPr>
          <p:spPr>
            <a:xfrm>
              <a:off x="5784482" y="2396856"/>
              <a:ext cx="0" cy="2560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4941333" y="3853095"/>
              <a:ext cx="5939581" cy="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4916450" y="2755189"/>
              <a:ext cx="5939581" cy="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8325518" y="2396856"/>
              <a:ext cx="0" cy="2560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CuadroTexto 5"/>
          <p:cNvSpPr txBox="1"/>
          <p:nvPr/>
        </p:nvSpPr>
        <p:spPr>
          <a:xfrm>
            <a:off x="6429959" y="5455225"/>
            <a:ext cx="3479327" cy="369332"/>
          </a:xfrm>
          <a:prstGeom prst="rect">
            <a:avLst/>
          </a:prstGeom>
          <a:noFill/>
        </p:spPr>
        <p:txBody>
          <a:bodyPr wrap="square" rtlCol="0">
            <a:spAutoFit/>
          </a:bodyPr>
          <a:lstStyle/>
          <a:p>
            <a:pPr algn="ctr"/>
            <a:r>
              <a:rPr lang="en-US" dirty="0" smtClean="0"/>
              <a:t>Cayley table</a:t>
            </a:r>
            <a:endParaRPr lang="en-US" dirty="0"/>
          </a:p>
        </p:txBody>
      </p:sp>
      <p:grpSp>
        <p:nvGrpSpPr>
          <p:cNvPr id="8" name="Grupo 7"/>
          <p:cNvGrpSpPr/>
          <p:nvPr/>
        </p:nvGrpSpPr>
        <p:grpSpPr>
          <a:xfrm>
            <a:off x="921587" y="3195500"/>
            <a:ext cx="3451514" cy="2259725"/>
            <a:chOff x="729879" y="2301149"/>
            <a:chExt cx="3451514" cy="2259725"/>
          </a:xfrm>
        </p:grpSpPr>
        <p:grpSp>
          <p:nvGrpSpPr>
            <p:cNvPr id="30" name="Grupo 29"/>
            <p:cNvGrpSpPr/>
            <p:nvPr/>
          </p:nvGrpSpPr>
          <p:grpSpPr>
            <a:xfrm>
              <a:off x="729879" y="2301149"/>
              <a:ext cx="3451514" cy="2259725"/>
              <a:chOff x="953264" y="2101913"/>
              <a:chExt cx="3451514" cy="2259725"/>
            </a:xfrm>
          </p:grpSpPr>
          <p:grpSp>
            <p:nvGrpSpPr>
              <p:cNvPr id="24" name="Grupo 23"/>
              <p:cNvGrpSpPr/>
              <p:nvPr/>
            </p:nvGrpSpPr>
            <p:grpSpPr>
              <a:xfrm>
                <a:off x="1007707" y="2284705"/>
                <a:ext cx="3256383" cy="2076933"/>
                <a:chOff x="1007707" y="2284705"/>
                <a:chExt cx="4805265" cy="2874234"/>
              </a:xfrm>
            </p:grpSpPr>
            <p:grpSp>
              <p:nvGrpSpPr>
                <p:cNvPr id="23" name="Grupo 22"/>
                <p:cNvGrpSpPr/>
                <p:nvPr/>
              </p:nvGrpSpPr>
              <p:grpSpPr>
                <a:xfrm>
                  <a:off x="1007707" y="2284705"/>
                  <a:ext cx="4805265" cy="2874234"/>
                  <a:chOff x="1007707" y="2284705"/>
                  <a:chExt cx="4805265" cy="2874234"/>
                </a:xfrm>
              </p:grpSpPr>
              <p:sp>
                <p:nvSpPr>
                  <p:cNvPr id="4" name="Triángulo isósceles 3"/>
                  <p:cNvSpPr/>
                  <p:nvPr/>
                </p:nvSpPr>
                <p:spPr>
                  <a:xfrm>
                    <a:off x="2052735" y="2509935"/>
                    <a:ext cx="2883159" cy="1996751"/>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ector recto 10"/>
                  <p:cNvCxnSpPr/>
                  <p:nvPr/>
                </p:nvCxnSpPr>
                <p:spPr>
                  <a:xfrm flipV="1">
                    <a:off x="1007707" y="2809045"/>
                    <a:ext cx="4805265" cy="214813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3494314" y="2284705"/>
                    <a:ext cx="0" cy="287423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9" name="Conector recto 18"/>
                <p:cNvCxnSpPr/>
                <p:nvPr/>
              </p:nvCxnSpPr>
              <p:spPr>
                <a:xfrm>
                  <a:off x="1558212" y="2929812"/>
                  <a:ext cx="4105470" cy="193001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CuadroTexto 24"/>
                  <p:cNvSpPr txBox="1"/>
                  <p:nvPr/>
                </p:nvSpPr>
                <p:spPr>
                  <a:xfrm>
                    <a:off x="2704099" y="2101913"/>
                    <a:ext cx="437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𝑆</m:t>
                              </m:r>
                            </m:e>
                            <m:sub>
                              <m:r>
                                <a:rPr lang="en-US" b="0" i="1" smtClean="0">
                                  <a:solidFill>
                                    <a:srgbClr val="002060"/>
                                  </a:solidFill>
                                  <a:latin typeface="Cambria Math" panose="02040503050406030204" pitchFamily="18" charset="0"/>
                                </a:rPr>
                                <m:t>1</m:t>
                              </m:r>
                            </m:sub>
                          </m:sSub>
                        </m:oMath>
                      </m:oMathPara>
                    </a14:m>
                    <a:endParaRPr lang="en-US" dirty="0">
                      <a:solidFill>
                        <a:srgbClr val="002060"/>
                      </a:solidFill>
                    </a:endParaRPr>
                  </a:p>
                </p:txBody>
              </p:sp>
            </mc:Choice>
            <mc:Fallback xmlns="">
              <p:sp>
                <p:nvSpPr>
                  <p:cNvPr id="25" name="CuadroTexto 24"/>
                  <p:cNvSpPr txBox="1">
                    <a:spLocks noRot="1" noChangeAspect="1" noMove="1" noResize="1" noEditPoints="1" noAdjustHandles="1" noChangeArrowheads="1" noChangeShapeType="1" noTextEdit="1"/>
                  </p:cNvSpPr>
                  <p:nvPr/>
                </p:nvSpPr>
                <p:spPr>
                  <a:xfrm>
                    <a:off x="2704099" y="2101913"/>
                    <a:ext cx="43716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953264" y="3633902"/>
                    <a:ext cx="437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𝑆</m:t>
                              </m:r>
                            </m:e>
                            <m:sub>
                              <m:r>
                                <a:rPr lang="en-US" b="0" i="1" smtClean="0">
                                  <a:solidFill>
                                    <a:srgbClr val="002060"/>
                                  </a:solidFill>
                                  <a:latin typeface="Cambria Math" panose="02040503050406030204" pitchFamily="18" charset="0"/>
                                </a:rPr>
                                <m:t>2</m:t>
                              </m:r>
                            </m:sub>
                          </m:sSub>
                        </m:oMath>
                      </m:oMathPara>
                    </a14:m>
                    <a:endParaRPr lang="en-US" dirty="0">
                      <a:solidFill>
                        <a:srgbClr val="002060"/>
                      </a:solidFill>
                    </a:endParaRPr>
                  </a:p>
                </p:txBody>
              </p:sp>
            </mc:Choice>
            <mc:Fallback xmlns="">
              <p:sp>
                <p:nvSpPr>
                  <p:cNvPr id="26" name="CuadroTexto 25"/>
                  <p:cNvSpPr txBox="1">
                    <a:spLocks noRot="1" noChangeAspect="1" noMove="1" noResize="1" noEditPoints="1" noAdjustHandles="1" noChangeArrowheads="1" noChangeShapeType="1" noTextEdit="1"/>
                  </p:cNvSpPr>
                  <p:nvPr/>
                </p:nvSpPr>
                <p:spPr>
                  <a:xfrm>
                    <a:off x="953264" y="3633902"/>
                    <a:ext cx="43716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3967618" y="3732064"/>
                    <a:ext cx="437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𝑆</m:t>
                              </m:r>
                            </m:e>
                            <m:sub>
                              <m:r>
                                <a:rPr lang="en-US" b="0" i="1" smtClean="0">
                                  <a:solidFill>
                                    <a:srgbClr val="002060"/>
                                  </a:solidFill>
                                  <a:latin typeface="Cambria Math" panose="02040503050406030204" pitchFamily="18" charset="0"/>
                                </a:rPr>
                                <m:t>3</m:t>
                              </m:r>
                            </m:sub>
                          </m:sSub>
                        </m:oMath>
                      </m:oMathPara>
                    </a14:m>
                    <a:endParaRPr lang="en-US" dirty="0">
                      <a:solidFill>
                        <a:srgbClr val="002060"/>
                      </a:solidFill>
                    </a:endParaRPr>
                  </a:p>
                </p:txBody>
              </p:sp>
            </mc:Choice>
            <mc:Fallback xmlns="">
              <p:sp>
                <p:nvSpPr>
                  <p:cNvPr id="27" name="CuadroTexto 26"/>
                  <p:cNvSpPr txBox="1">
                    <a:spLocks noRot="1" noChangeAspect="1" noMove="1" noResize="1" noEditPoints="1" noAdjustHandles="1" noChangeArrowheads="1" noChangeShapeType="1" noTextEdit="1"/>
                  </p:cNvSpPr>
                  <p:nvPr/>
                </p:nvSpPr>
                <p:spPr>
                  <a:xfrm>
                    <a:off x="3967618" y="3732064"/>
                    <a:ext cx="437160" cy="369332"/>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CuadroTexto 27"/>
                <p:cNvSpPr txBox="1"/>
                <p:nvPr/>
              </p:nvSpPr>
              <p:spPr>
                <a:xfrm>
                  <a:off x="2036454" y="2484591"/>
                  <a:ext cx="437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oMath>
                    </m:oMathPara>
                  </a14:m>
                  <a:endParaRPr lang="en-US" dirty="0">
                    <a:solidFill>
                      <a:srgbClr val="002060"/>
                    </a:solidFill>
                  </a:endParaRPr>
                </a:p>
              </p:txBody>
            </p:sp>
          </mc:Choice>
          <mc:Fallback xmlns="">
            <p:sp>
              <p:nvSpPr>
                <p:cNvPr id="28" name="CuadroTexto 27"/>
                <p:cNvSpPr txBox="1">
                  <a:spLocks noRot="1" noChangeAspect="1" noMove="1" noResize="1" noEditPoints="1" noAdjustHandles="1" noChangeArrowheads="1" noChangeShapeType="1" noTextEdit="1"/>
                </p:cNvSpPr>
                <p:nvPr/>
              </p:nvSpPr>
              <p:spPr>
                <a:xfrm>
                  <a:off x="2036454" y="2484591"/>
                  <a:ext cx="43716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uadroTexto 28"/>
                <p:cNvSpPr txBox="1"/>
                <p:nvPr/>
              </p:nvSpPr>
              <p:spPr>
                <a:xfrm>
                  <a:off x="1265161" y="4080918"/>
                  <a:ext cx="437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2</m:t>
                        </m:r>
                      </m:oMath>
                    </m:oMathPara>
                  </a14:m>
                  <a:endParaRPr lang="en-US" dirty="0">
                    <a:solidFill>
                      <a:srgbClr val="002060"/>
                    </a:solidFill>
                  </a:endParaRPr>
                </a:p>
              </p:txBody>
            </p:sp>
          </mc:Choice>
          <mc:Fallback xmlns="">
            <p:sp>
              <p:nvSpPr>
                <p:cNvPr id="29" name="CuadroTexto 28"/>
                <p:cNvSpPr txBox="1">
                  <a:spLocks noRot="1" noChangeAspect="1" noMove="1" noResize="1" noEditPoints="1" noAdjustHandles="1" noChangeArrowheads="1" noChangeShapeType="1" noTextEdit="1"/>
                </p:cNvSpPr>
                <p:nvPr/>
              </p:nvSpPr>
              <p:spPr>
                <a:xfrm>
                  <a:off x="1265161" y="4080918"/>
                  <a:ext cx="43716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3278341" y="3711586"/>
                  <a:ext cx="437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oMath>
                    </m:oMathPara>
                  </a14:m>
                  <a:endParaRPr lang="en-US" dirty="0">
                    <a:solidFill>
                      <a:srgbClr val="002060"/>
                    </a:solidFill>
                  </a:endParaRPr>
                </a:p>
              </p:txBody>
            </p:sp>
          </mc:Choice>
          <mc:Fallback xmlns="">
            <p:sp>
              <p:nvSpPr>
                <p:cNvPr id="32" name="CuadroTexto 31"/>
                <p:cNvSpPr txBox="1">
                  <a:spLocks noRot="1" noChangeAspect="1" noMove="1" noResize="1" noEditPoints="1" noAdjustHandles="1" noChangeArrowheads="1" noChangeShapeType="1" noTextEdit="1"/>
                </p:cNvSpPr>
                <p:nvPr/>
              </p:nvSpPr>
              <p:spPr>
                <a:xfrm>
                  <a:off x="3278341" y="3711586"/>
                  <a:ext cx="437160" cy="369332"/>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0827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52093" y="3776930"/>
            <a:ext cx="726638" cy="369332"/>
          </a:xfrm>
          <a:prstGeom prst="rect">
            <a:avLst/>
          </a:prstGeom>
          <a:solidFill>
            <a:schemeClr val="bg1"/>
          </a:solidFill>
        </p:spPr>
        <p:txBody>
          <a:bodyPr wrap="square" rtlCol="0">
            <a:spAutoFit/>
          </a:bodyPr>
          <a:lstStyle/>
          <a:p>
            <a:endParaRPr lang="es-ES" dirty="0"/>
          </a:p>
        </p:txBody>
      </p:sp>
      <p:sp>
        <p:nvSpPr>
          <p:cNvPr id="9" name="CuadroTexto 8"/>
          <p:cNvSpPr txBox="1"/>
          <p:nvPr/>
        </p:nvSpPr>
        <p:spPr>
          <a:xfrm>
            <a:off x="0" y="0"/>
            <a:ext cx="12192000" cy="976544"/>
          </a:xfrm>
          <a:prstGeom prst="rect">
            <a:avLst/>
          </a:prstGeom>
          <a:solidFill>
            <a:srgbClr val="0070C0"/>
          </a:solidFill>
        </p:spPr>
        <p:txBody>
          <a:bodyPr wrap="square" rtlCol="0">
            <a:spAutoFit/>
          </a:bodyPr>
          <a:lstStyle/>
          <a:p>
            <a:endParaRPr lang="es-ES"/>
          </a:p>
        </p:txBody>
      </p:sp>
      <p:sp>
        <p:nvSpPr>
          <p:cNvPr id="10" name="Título 1"/>
          <p:cNvSpPr txBox="1">
            <a:spLocks/>
          </p:cNvSpPr>
          <p:nvPr/>
        </p:nvSpPr>
        <p:spPr>
          <a:xfrm>
            <a:off x="252272" y="201762"/>
            <a:ext cx="7054050" cy="57301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b="1" dirty="0" smtClean="0">
                <a:solidFill>
                  <a:schemeClr val="bg1"/>
                </a:solidFill>
              </a:rPr>
              <a:t>Group </a:t>
            </a:r>
            <a:r>
              <a:rPr lang="ca-ES" b="1" dirty="0" err="1" smtClean="0">
                <a:solidFill>
                  <a:schemeClr val="bg1"/>
                </a:solidFill>
              </a:rPr>
              <a:t>theory</a:t>
            </a:r>
            <a:endParaRPr lang="es-ES" b="1" dirty="0">
              <a:solidFill>
                <a:schemeClr val="bg1"/>
              </a:solidFill>
            </a:endParaRPr>
          </a:p>
        </p:txBody>
      </p:sp>
      <mc:AlternateContent xmlns:mc="http://schemas.openxmlformats.org/markup-compatibility/2006" xmlns:a14="http://schemas.microsoft.com/office/drawing/2010/main">
        <mc:Choice Requires="a14">
          <p:sp>
            <p:nvSpPr>
              <p:cNvPr id="2" name="Rectángulo 1"/>
              <p:cNvSpPr/>
              <p:nvPr/>
            </p:nvSpPr>
            <p:spPr>
              <a:xfrm>
                <a:off x="552093" y="1290211"/>
                <a:ext cx="11029494" cy="646331"/>
              </a:xfrm>
              <a:prstGeom prst="rect">
                <a:avLst/>
              </a:prstGeom>
            </p:spPr>
            <p:txBody>
              <a:bodyPr wrap="none">
                <a:spAutoFit/>
              </a:bodyPr>
              <a:lstStyle/>
              <a:p>
                <a:r>
                  <a:rPr lang="en-GB" b="1" dirty="0" smtClean="0">
                    <a:solidFill>
                      <a:srgbClr val="FF0000"/>
                    </a:solidFill>
                  </a:rPr>
                  <a:t>Def. (linear representation, informal): </a:t>
                </a:r>
                <a:r>
                  <a:rPr lang="en-GB" dirty="0" smtClean="0"/>
                  <a:t>a linear representation of a group </a:t>
                </a:r>
                <a14:m>
                  <m:oMath xmlns:m="http://schemas.openxmlformats.org/officeDocument/2006/math">
                    <m:r>
                      <a:rPr lang="en-US" b="0" i="1" smtClean="0">
                        <a:latin typeface="Cambria Math" panose="02040503050406030204" pitchFamily="18" charset="0"/>
                      </a:rPr>
                      <m:t>𝐺</m:t>
                    </m:r>
                  </m:oMath>
                </a14:m>
                <a:r>
                  <a:rPr lang="en-GB" dirty="0" smtClean="0"/>
                  <a:t> is a map </a:t>
                </a:r>
                <a14:m>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ℂ</m:t>
                    </m:r>
                    <m:r>
                      <a:rPr lang="en-US" b="0" i="1" smtClean="0">
                        <a:latin typeface="Cambria Math" panose="02040503050406030204" pitchFamily="18" charset="0"/>
                        <a:ea typeface="Cambria Math" panose="02040503050406030204" pitchFamily="18" charset="0"/>
                      </a:rPr>
                      <m:t>)</m:t>
                    </m:r>
                  </m:oMath>
                </a14:m>
                <a:r>
                  <a:rPr lang="ca-ES" dirty="0" smtClean="0"/>
                  <a:t> </a:t>
                </a:r>
                <a:r>
                  <a:rPr lang="ca-ES" dirty="0" err="1" smtClean="0"/>
                  <a:t>such</a:t>
                </a:r>
                <a:r>
                  <a:rPr lang="ca-ES" dirty="0" smtClean="0"/>
                  <a:t> </a:t>
                </a:r>
                <a:r>
                  <a:rPr lang="ca-ES" dirty="0" err="1" smtClean="0"/>
                  <a:t>that</a:t>
                </a:r>
                <a:r>
                  <a:rPr lang="ca-ES" dirty="0" smtClean="0"/>
                  <a:t> </a:t>
                </a:r>
                <a:r>
                  <a:rPr lang="ca-ES" dirty="0" err="1" smtClean="0"/>
                  <a:t>matrix</a:t>
                </a:r>
                <a:endParaRPr lang="ca-ES" dirty="0" smtClean="0"/>
              </a:p>
              <a:p>
                <a:r>
                  <a:rPr lang="ca-ES" dirty="0" err="1"/>
                  <a:t>m</a:t>
                </a:r>
                <a:r>
                  <a:rPr lang="ca-ES" dirty="0" err="1" smtClean="0"/>
                  <a:t>ultiplication</a:t>
                </a:r>
                <a:r>
                  <a:rPr lang="ca-ES" dirty="0" smtClean="0"/>
                  <a:t> is </a:t>
                </a:r>
                <a:r>
                  <a:rPr lang="ca-ES" dirty="0" err="1" smtClean="0"/>
                  <a:t>associated</a:t>
                </a:r>
                <a:r>
                  <a:rPr lang="ca-ES" dirty="0" smtClean="0"/>
                  <a:t> </a:t>
                </a:r>
                <a:r>
                  <a:rPr lang="ca-ES" dirty="0" err="1" smtClean="0"/>
                  <a:t>with</a:t>
                </a:r>
                <a:r>
                  <a:rPr lang="ca-ES" dirty="0" smtClean="0"/>
                  <a:t> </a:t>
                </a:r>
                <a:r>
                  <a:rPr lang="ca-ES" dirty="0" err="1" smtClean="0"/>
                  <a:t>the</a:t>
                </a:r>
                <a:r>
                  <a:rPr lang="ca-ES" dirty="0" smtClean="0"/>
                  <a:t> </a:t>
                </a:r>
                <a:r>
                  <a:rPr lang="ca-ES" err="1" smtClean="0"/>
                  <a:t>group</a:t>
                </a:r>
                <a:r>
                  <a:rPr lang="ca-ES" smtClean="0"/>
                  <a:t> product: </a:t>
                </a:r>
                <a14:m>
                  <m:oMath xmlns:m="http://schemas.openxmlformats.org/officeDocument/2006/math">
                    <m:r>
                      <a:rPr lang="en-GB" b="0" i="1" smtClean="0">
                        <a:latin typeface="Cambria Math" panose="02040503050406030204" pitchFamily="18" charset="0"/>
                      </a:rPr>
                      <m:t>𝐷</m:t>
                    </m:r>
                    <m:r>
                      <a:rPr lang="en-GB" b="0" i="1" smtClean="0">
                        <a:latin typeface="Cambria Math" panose="02040503050406030204" pitchFamily="18" charset="0"/>
                      </a:rPr>
                      <m:t> </m:t>
                    </m:r>
                    <m:r>
                      <m:rPr>
                        <m:sty m:val="p"/>
                      </m:rPr>
                      <a:rPr lang="en-GB" b="0" i="0" smtClean="0">
                        <a:latin typeface="Cambria Math" panose="02040503050406030204" pitchFamily="18" charset="0"/>
                      </a:rPr>
                      <m:t>rep</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1</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1</m:t>
                            </m:r>
                          </m:sub>
                        </m:sSub>
                      </m:e>
                    </m:d>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a:rPr lang="en-GB" b="0" i="1" smtClean="0">
                        <a:latin typeface="Cambria Math" panose="02040503050406030204" pitchFamily="18" charset="0"/>
                      </a:rPr>
                      <m:t>𝐷</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3</m:t>
                        </m:r>
                      </m:sub>
                    </m:sSub>
                    <m:r>
                      <a:rPr lang="en-GB" b="0" i="1" smtClean="0">
                        <a:latin typeface="Cambria Math" panose="02040503050406030204" pitchFamily="18" charset="0"/>
                      </a:rPr>
                      <m:t>)</m:t>
                    </m:r>
                  </m:oMath>
                </a14:m>
                <a:r>
                  <a:rPr lang="ca-ES" smtClean="0"/>
                  <a:t> </a:t>
                </a:r>
                <a:endParaRPr lang="ca-ES" dirty="0"/>
              </a:p>
            </p:txBody>
          </p:sp>
        </mc:Choice>
        <mc:Fallback xmlns="">
          <p:sp>
            <p:nvSpPr>
              <p:cNvPr id="2" name="Rectángulo 1"/>
              <p:cNvSpPr>
                <a:spLocks noRot="1" noChangeAspect="1" noMove="1" noResize="1" noEditPoints="1" noAdjustHandles="1" noChangeArrowheads="1" noChangeShapeType="1" noTextEdit="1"/>
              </p:cNvSpPr>
              <p:nvPr/>
            </p:nvSpPr>
            <p:spPr>
              <a:xfrm>
                <a:off x="552093" y="1290211"/>
                <a:ext cx="11029494" cy="646331"/>
              </a:xfrm>
              <a:prstGeom prst="rect">
                <a:avLst/>
              </a:prstGeom>
              <a:blipFill>
                <a:blip r:embed="rId3"/>
                <a:stretch>
                  <a:fillRect l="-498" t="-5660" b="-14151"/>
                </a:stretch>
              </a:blipFill>
            </p:spPr>
            <p:txBody>
              <a:bodyPr/>
              <a:lstStyle/>
              <a:p>
                <a:r>
                  <a:rPr lang="ca-ES">
                    <a:noFill/>
                  </a:rPr>
                  <a:t> </a:t>
                </a:r>
              </a:p>
            </p:txBody>
          </p:sp>
        </mc:Fallback>
      </mc:AlternateContent>
      <p:sp>
        <p:nvSpPr>
          <p:cNvPr id="5" name="Marcador de número de diapositiva 4"/>
          <p:cNvSpPr>
            <a:spLocks noGrp="1"/>
          </p:cNvSpPr>
          <p:nvPr>
            <p:ph type="sldNum" sz="quarter" idx="12"/>
          </p:nvPr>
        </p:nvSpPr>
        <p:spPr/>
        <p:txBody>
          <a:bodyPr/>
          <a:lstStyle/>
          <a:p>
            <a:fld id="{F8B279C1-2AF0-4503-9AD6-2CC195D3F87E}" type="slidenum">
              <a:rPr lang="ca-ES" smtClean="0"/>
              <a:t>9</a:t>
            </a:fld>
            <a:endParaRPr lang="ca-ES"/>
          </a:p>
        </p:txBody>
      </p:sp>
      <mc:AlternateContent xmlns:mc="http://schemas.openxmlformats.org/markup-compatibility/2006" xmlns:a14="http://schemas.microsoft.com/office/drawing/2010/main">
        <mc:Choice Requires="a14">
          <p:sp>
            <p:nvSpPr>
              <p:cNvPr id="8" name="Rectángulo 7"/>
              <p:cNvSpPr/>
              <p:nvPr/>
            </p:nvSpPr>
            <p:spPr>
              <a:xfrm>
                <a:off x="552093" y="2005349"/>
                <a:ext cx="9805248" cy="369332"/>
              </a:xfrm>
              <a:prstGeom prst="rect">
                <a:avLst/>
              </a:prstGeom>
            </p:spPr>
            <p:txBody>
              <a:bodyPr wrap="none">
                <a:spAutoFit/>
              </a:bodyPr>
              <a:lstStyle/>
              <a:p>
                <a:r>
                  <a:rPr lang="en-GB" b="1" dirty="0" smtClean="0">
                    <a:solidFill>
                      <a:srgbClr val="FF0000"/>
                    </a:solidFill>
                  </a:rPr>
                  <a:t>Example</a:t>
                </a:r>
                <a:r>
                  <a:rPr lang="en-GB" b="1" dirty="0">
                    <a:solidFill>
                      <a:srgbClr val="FF0000"/>
                    </a:solidFill>
                  </a:rPr>
                  <a:t> </a:t>
                </a:r>
                <a:r>
                  <a:rPr lang="en-GB" b="1" dirty="0" smtClean="0">
                    <a:solidFill>
                      <a:srgbClr val="FF0000"/>
                    </a:solidFill>
                  </a:rPr>
                  <a:t>(rotation in 2D). </a:t>
                </a:r>
                <a14:m>
                  <m:oMath xmlns:m="http://schemas.openxmlformats.org/officeDocument/2006/math">
                    <m:r>
                      <m:rPr>
                        <m:sty m:val="p"/>
                      </m:rPr>
                      <a:rPr lang="en-US" b="0" i="0" smtClean="0">
                        <a:solidFill>
                          <a:schemeClr val="tx1"/>
                        </a:solidFill>
                        <a:latin typeface="Cambria Math" panose="02040503050406030204" pitchFamily="18" charset="0"/>
                      </a:rPr>
                      <m:t>G</m:t>
                    </m:r>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SO</m:t>
                    </m:r>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2</m:t>
                        </m:r>
                      </m:e>
                    </m:d>
                    <m:r>
                      <a:rPr lang="en-US"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𝑅</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𝜃</m:t>
                        </m:r>
                      </m:e>
                    </m:d>
                    <m:r>
                      <a:rPr lang="en-GB"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𝜃</m:t>
                    </m:r>
                    <m:r>
                      <a:rPr lang="en-US" b="0" i="1" smtClean="0">
                        <a:solidFill>
                          <a:schemeClr val="tx1"/>
                        </a:solidFill>
                        <a:latin typeface="Cambria Math" panose="02040503050406030204" pitchFamily="18" charset="0"/>
                      </a:rPr>
                      <m:t>∈</m:t>
                    </m:r>
                    <m:d>
                      <m:dPr>
                        <m:beg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0, 2</m:t>
                        </m:r>
                        <m:r>
                          <a:rPr lang="en-US" b="0" i="1" smtClean="0">
                            <a:solidFill>
                              <a:schemeClr val="tx1"/>
                            </a:solidFill>
                            <a:latin typeface="Cambria Math" panose="02040503050406030204" pitchFamily="18" charset="0"/>
                          </a:rPr>
                          <m:t>𝜋</m:t>
                        </m:r>
                      </m:e>
                    </m:d>
                    <m:r>
                      <a:rPr lang="en-US" b="0" i="1" smtClean="0">
                        <a:solidFill>
                          <a:schemeClr val="tx1"/>
                        </a:solidFill>
                        <a:latin typeface="Cambria Math" panose="02040503050406030204" pitchFamily="18" charset="0"/>
                      </a:rPr>
                      <m:t>}</m:t>
                    </m:r>
                  </m:oMath>
                </a14:m>
                <a:r>
                  <a:rPr lang="ca-ES" dirty="0" smtClean="0"/>
                  <a:t>. </a:t>
                </a:r>
                <a:r>
                  <a:rPr lang="ca-ES" dirty="0" err="1" smtClean="0"/>
                  <a:t>This</a:t>
                </a:r>
                <a:r>
                  <a:rPr lang="ca-ES" dirty="0" smtClean="0"/>
                  <a:t> is a </a:t>
                </a:r>
                <a:r>
                  <a:rPr lang="ca-ES" dirty="0" err="1" smtClean="0"/>
                  <a:t>cyclic</a:t>
                </a:r>
                <a:r>
                  <a:rPr lang="ca-ES" dirty="0" smtClean="0"/>
                  <a:t> </a:t>
                </a:r>
                <a:r>
                  <a:rPr lang="ca-ES" dirty="0" err="1" smtClean="0"/>
                  <a:t>group</a:t>
                </a:r>
                <a:r>
                  <a:rPr lang="ca-ES" dirty="0" smtClean="0"/>
                  <a:t> (</a:t>
                </a:r>
                <a:r>
                  <a:rPr lang="ca-ES" dirty="0" err="1" smtClean="0"/>
                  <a:t>only</a:t>
                </a:r>
                <a:r>
                  <a:rPr lang="ca-ES" dirty="0" smtClean="0"/>
                  <a:t> </a:t>
                </a:r>
                <a:r>
                  <a:rPr lang="ca-ES" dirty="0" err="1" smtClean="0"/>
                  <a:t>one</a:t>
                </a:r>
                <a:r>
                  <a:rPr lang="ca-ES" dirty="0" smtClean="0"/>
                  <a:t> </a:t>
                </a:r>
                <a:r>
                  <a:rPr lang="ca-ES" dirty="0" err="1" smtClean="0"/>
                  <a:t>generator</a:t>
                </a:r>
                <a:r>
                  <a:rPr lang="ca-ES" dirty="0" smtClean="0"/>
                  <a:t>).</a:t>
                </a:r>
                <a:endParaRPr lang="ca-ES" dirty="0"/>
              </a:p>
            </p:txBody>
          </p:sp>
        </mc:Choice>
        <mc:Fallback xmlns="">
          <p:sp>
            <p:nvSpPr>
              <p:cNvPr id="8" name="Rectángulo 7"/>
              <p:cNvSpPr>
                <a:spLocks noRot="1" noChangeAspect="1" noMove="1" noResize="1" noEditPoints="1" noAdjustHandles="1" noChangeArrowheads="1" noChangeShapeType="1" noTextEdit="1"/>
              </p:cNvSpPr>
              <p:nvPr/>
            </p:nvSpPr>
            <p:spPr>
              <a:xfrm>
                <a:off x="552093" y="2005349"/>
                <a:ext cx="9805248" cy="369332"/>
              </a:xfrm>
              <a:prstGeom prst="rect">
                <a:avLst/>
              </a:prstGeom>
              <a:blipFill>
                <a:blip r:embed="rId4"/>
                <a:stretch>
                  <a:fillRect l="-560" t="-9836" r="-684" b="-24590"/>
                </a:stretch>
              </a:blipFill>
            </p:spPr>
            <p:txBody>
              <a:bodyPr/>
              <a:lstStyle/>
              <a:p>
                <a:r>
                  <a:rPr lang="ca-ES">
                    <a:noFill/>
                  </a:rPr>
                  <a:t> </a:t>
                </a:r>
              </a:p>
            </p:txBody>
          </p:sp>
        </mc:Fallback>
      </mc:AlternateContent>
      <p:grpSp>
        <p:nvGrpSpPr>
          <p:cNvPr id="14" name="Grupo 13"/>
          <p:cNvGrpSpPr/>
          <p:nvPr/>
        </p:nvGrpSpPr>
        <p:grpSpPr>
          <a:xfrm>
            <a:off x="572244" y="2499641"/>
            <a:ext cx="10293361" cy="877209"/>
            <a:chOff x="644534" y="2683476"/>
            <a:chExt cx="10293361" cy="877209"/>
          </a:xfrm>
        </p:grpSpPr>
        <p:sp>
          <p:nvSpPr>
            <p:cNvPr id="13" name="Rectángulo 12"/>
            <p:cNvSpPr/>
            <p:nvPr/>
          </p:nvSpPr>
          <p:spPr>
            <a:xfrm>
              <a:off x="644534" y="2683476"/>
              <a:ext cx="2278765" cy="369332"/>
            </a:xfrm>
            <a:prstGeom prst="rect">
              <a:avLst/>
            </a:prstGeom>
            <a:ln w="19050">
              <a:solidFill>
                <a:schemeClr val="tx1"/>
              </a:solidFill>
            </a:ln>
          </p:spPr>
          <p:txBody>
            <a:bodyPr wrap="none">
              <a:spAutoFit/>
            </a:bodyPr>
            <a:lstStyle/>
            <a:p>
              <a:pPr algn="ctr"/>
              <a:r>
                <a:rPr lang="en-US" b="1" dirty="0" smtClean="0"/>
                <a:t>Trivial representation</a:t>
              </a:r>
              <a:r>
                <a:rPr lang="ca-ES" b="1" dirty="0" smtClean="0"/>
                <a:t> </a:t>
              </a:r>
              <a:endParaRPr lang="ca-ES" b="1" dirty="0"/>
            </a:p>
          </p:txBody>
        </p:sp>
        <mc:AlternateContent xmlns:mc="http://schemas.openxmlformats.org/markup-compatibility/2006" xmlns:a14="http://schemas.microsoft.com/office/drawing/2010/main">
          <mc:Choice Requires="a14">
            <p:sp>
              <p:nvSpPr>
                <p:cNvPr id="4" name="Rectángulo 3"/>
                <p:cNvSpPr/>
                <p:nvPr/>
              </p:nvSpPr>
              <p:spPr>
                <a:xfrm>
                  <a:off x="644534" y="3190004"/>
                  <a:ext cx="9970550" cy="369332"/>
                </a:xfrm>
                <a:prstGeom prst="rect">
                  <a:avLst/>
                </a:prstGeom>
              </p:spPr>
              <p:txBody>
                <a:bodyPr wrap="none">
                  <a:spAutoFit/>
                </a:bodyPr>
                <a:lstStyle/>
                <a:p>
                  <a14:m>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𝜃</m:t>
                          </m:r>
                        </m:e>
                      </m:d>
                      <m:r>
                        <a:rPr lang="en-GB" b="0" i="1" smtClean="0">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r>
                            <a:rPr lang="en-GB" b="0" i="1" smtClean="0">
                              <a:latin typeface="Cambria Math" panose="02040503050406030204" pitchFamily="18" charset="0"/>
                            </a:rPr>
                            <m:t>𝜃</m:t>
                          </m:r>
                        </m:e>
                      </m:d>
                      <m:r>
                        <a:rPr lang="en-GB" b="0" i="1" smtClean="0">
                          <a:latin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0" smtClean="0">
                              <a:latin typeface="Cambria Math" panose="02040503050406030204" pitchFamily="18" charset="0"/>
                              <a:ea typeface="Cambria Math" panose="02040503050406030204" pitchFamily="18" charset="0"/>
                            </a:rPr>
                            <m:t>1</m:t>
                          </m:r>
                        </m:e>
                      </m:d>
                      <m:r>
                        <m:rPr>
                          <m:lit/>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∈[0, 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r>
                        <a:rPr lang="en-GB" b="0" i="1" dirty="0" smtClean="0">
                          <a:latin typeface="Cambria Math" panose="02040503050406030204" pitchFamily="18" charset="0"/>
                        </a:rPr>
                        <m:t>𝐷</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𝜃</m:t>
                          </m:r>
                        </m:e>
                      </m:d>
                      <m:r>
                        <a:rPr lang="en-GB" b="0" i="1" dirty="0" smtClean="0">
                          <a:latin typeface="Cambria Math" panose="02040503050406030204" pitchFamily="18" charset="0"/>
                        </a:rPr>
                        <m:t>𝐷</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𝜑</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GB" b="0" i="1" dirty="0" smtClean="0">
                              <a:latin typeface="Cambria Math" panose="02040503050406030204" pitchFamily="18" charset="0"/>
                            </a:rPr>
                            <m:t>·1</m:t>
                          </m:r>
                        </m:e>
                      </m:d>
                      <m:r>
                        <a:rPr lang="en-GB" b="0" i="1" dirty="0" smtClean="0">
                          <a:latin typeface="Cambria Math" panose="02040503050406030204" pitchFamily="18" charset="0"/>
                        </a:rPr>
                        <m:t>=</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1</m:t>
                          </m:r>
                        </m:e>
                      </m:d>
                      <m:r>
                        <a:rPr lang="en-GB" b="0" i="0" dirty="0" smtClean="0">
                          <a:latin typeface="Cambria Math" panose="02040503050406030204" pitchFamily="18" charset="0"/>
                        </a:rPr>
                        <m:t>=</m:t>
                      </m:r>
                      <m:r>
                        <m:rPr>
                          <m:sty m:val="p"/>
                        </m:rPr>
                        <a:rPr lang="en-GB" b="0" i="0" dirty="0" smtClean="0">
                          <a:latin typeface="Cambria Math" panose="02040503050406030204" pitchFamily="18" charset="0"/>
                        </a:rPr>
                        <m:t>D</m:t>
                      </m:r>
                      <m:r>
                        <a:rPr lang="en-GB" b="0" i="0" dirty="0" smtClean="0">
                          <a:latin typeface="Cambria Math" panose="02040503050406030204" pitchFamily="18" charset="0"/>
                        </a:rPr>
                        <m:t>(</m:t>
                      </m:r>
                      <m:r>
                        <a:rPr lang="en-GB" b="0" i="1" dirty="0" smtClean="0">
                          <a:latin typeface="Cambria Math" panose="02040503050406030204" pitchFamily="18" charset="0"/>
                        </a:rPr>
                        <m:t>𝜃</m:t>
                      </m:r>
                      <m:r>
                        <a:rPr lang="en-GB" b="0" i="1" dirty="0" smtClean="0">
                          <a:latin typeface="Cambria Math" panose="02040503050406030204" pitchFamily="18" charset="0"/>
                        </a:rPr>
                        <m:t>+</m:t>
                      </m:r>
                      <m:r>
                        <a:rPr lang="en-GB" b="0" i="1" dirty="0" smtClean="0">
                          <a:latin typeface="Cambria Math" panose="02040503050406030204" pitchFamily="18" charset="0"/>
                        </a:rPr>
                        <m:t>𝜑</m:t>
                      </m:r>
                      <m:r>
                        <a:rPr lang="en-GB" b="0" i="1" dirty="0" smtClean="0">
                          <a:latin typeface="Cambria Math" panose="02040503050406030204" pitchFamily="18" charset="0"/>
                        </a:rPr>
                        <m:t>)</m:t>
                      </m:r>
                    </m:oMath>
                  </a14:m>
                  <a:endParaRPr lang="en-US" dirty="0"/>
                </a:p>
              </p:txBody>
            </p:sp>
          </mc:Choice>
          <mc:Fallback xmlns="">
            <p:sp>
              <p:nvSpPr>
                <p:cNvPr id="4" name="Rectángulo 3"/>
                <p:cNvSpPr>
                  <a:spLocks noRot="1" noChangeAspect="1" noMove="1" noResize="1" noEditPoints="1" noAdjustHandles="1" noChangeArrowheads="1" noChangeShapeType="1" noTextEdit="1"/>
                </p:cNvSpPr>
                <p:nvPr/>
              </p:nvSpPr>
              <p:spPr>
                <a:xfrm>
                  <a:off x="644534" y="3190004"/>
                  <a:ext cx="9970550" cy="369332"/>
                </a:xfrm>
                <a:prstGeom prst="rect">
                  <a:avLst/>
                </a:prstGeom>
                <a:blipFill>
                  <a:blip r:embed="rId5"/>
                  <a:stretch>
                    <a:fillRect b="-14754"/>
                  </a:stretch>
                </a:blipFill>
              </p:spPr>
              <p:txBody>
                <a:bodyPr/>
                <a:lstStyle/>
                <a:p>
                  <a:r>
                    <a:rPr lang="ca-ES">
                      <a:noFill/>
                    </a:rPr>
                    <a:t> </a:t>
                  </a:r>
                </a:p>
              </p:txBody>
            </p:sp>
          </mc:Fallback>
        </mc:AlternateContent>
        <p:pic>
          <p:nvPicPr>
            <p:cNvPr id="2050" name="Picture 2" descr="Download Check Mark Tick Mark Check Royalty-Free Vector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15084" y="3243927"/>
              <a:ext cx="322811" cy="316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o 18"/>
          <p:cNvGrpSpPr/>
          <p:nvPr/>
        </p:nvGrpSpPr>
        <p:grpSpPr>
          <a:xfrm>
            <a:off x="537713" y="3684681"/>
            <a:ext cx="11654287" cy="1088313"/>
            <a:chOff x="537713" y="3684681"/>
            <a:chExt cx="11654287" cy="1088313"/>
          </a:xfrm>
        </p:grpSpPr>
        <p:grpSp>
          <p:nvGrpSpPr>
            <p:cNvPr id="6" name="Grupo 5"/>
            <p:cNvGrpSpPr/>
            <p:nvPr/>
          </p:nvGrpSpPr>
          <p:grpSpPr>
            <a:xfrm>
              <a:off x="537713" y="3684681"/>
              <a:ext cx="11654287" cy="1088313"/>
              <a:chOff x="537713" y="3908325"/>
              <a:chExt cx="11654287" cy="1088313"/>
            </a:xfrm>
          </p:grpSpPr>
          <mc:AlternateContent xmlns:mc="http://schemas.openxmlformats.org/markup-compatibility/2006" xmlns:a14="http://schemas.microsoft.com/office/drawing/2010/main">
            <mc:Choice Requires="a14">
              <p:sp>
                <p:nvSpPr>
                  <p:cNvPr id="12" name="Rectángulo 11"/>
                  <p:cNvSpPr/>
                  <p:nvPr/>
                </p:nvSpPr>
                <p:spPr>
                  <a:xfrm>
                    <a:off x="644534" y="3908325"/>
                    <a:ext cx="3367268" cy="375552"/>
                  </a:xfrm>
                  <a:prstGeom prst="rect">
                    <a:avLst/>
                  </a:prstGeom>
                  <a:ln w="19050">
                    <a:solidFill>
                      <a:schemeClr val="tx1"/>
                    </a:solidFill>
                  </a:ln>
                </p:spPr>
                <p:txBody>
                  <a:bodyPr wrap="none">
                    <a:spAutoFit/>
                  </a:bodyPr>
                  <a:lstStyle/>
                  <a:p>
                    <a:pPr algn="ctr"/>
                    <a:r>
                      <a:rPr lang="ca-ES" b="1" dirty="0" err="1" smtClean="0"/>
                      <a:t>Defining</a:t>
                    </a:r>
                    <a:r>
                      <a:rPr lang="ca-ES" b="1" dirty="0" smtClean="0"/>
                      <a:t> </a:t>
                    </a:r>
                    <a:r>
                      <a:rPr lang="ca-ES" b="1" dirty="0" err="1" smtClean="0"/>
                      <a:t>representation</a:t>
                    </a:r>
                    <a:r>
                      <a:rPr lang="ca-ES" b="1" dirty="0" smtClean="0"/>
                      <a:t> over </a:t>
                    </a:r>
                    <a14:m>
                      <m:oMath xmlns:m="http://schemas.openxmlformats.org/officeDocument/2006/math">
                        <m:sSup>
                          <m:sSupPr>
                            <m:ctrlPr>
                              <a:rPr lang="en-US" b="1" i="1" smtClean="0">
                                <a:latin typeface="Cambria Math" panose="02040503050406030204" pitchFamily="18" charset="0"/>
                                <a:ea typeface="Cambria Math" panose="02040503050406030204" pitchFamily="18" charset="0"/>
                              </a:rPr>
                            </m:ctrlPr>
                          </m:sSupPr>
                          <m:e>
                            <m:r>
                              <a:rPr lang="ca-ES" b="1" i="1" smtClean="0">
                                <a:latin typeface="Cambria Math" panose="02040503050406030204" pitchFamily="18" charset="0"/>
                                <a:ea typeface="Cambria Math" panose="02040503050406030204" pitchFamily="18" charset="0"/>
                              </a:rPr>
                              <m:t>ℝ</m:t>
                            </m:r>
                          </m:e>
                          <m:sup>
                            <m:r>
                              <a:rPr lang="en-US" b="1" i="1" smtClean="0">
                                <a:latin typeface="Cambria Math" panose="02040503050406030204" pitchFamily="18" charset="0"/>
                                <a:ea typeface="Cambria Math" panose="02040503050406030204" pitchFamily="18" charset="0"/>
                              </a:rPr>
                              <m:t>𝟐</m:t>
                            </m:r>
                          </m:sup>
                        </m:sSup>
                      </m:oMath>
                    </a14:m>
                    <a:r>
                      <a:rPr lang="ca-ES" b="1" dirty="0" smtClean="0"/>
                      <a:t> </a:t>
                    </a:r>
                    <a:endParaRPr lang="ca-ES" b="1" dirty="0"/>
                  </a:p>
                </p:txBody>
              </p:sp>
            </mc:Choice>
            <mc:Fallback xmlns="">
              <p:sp>
                <p:nvSpPr>
                  <p:cNvPr id="12" name="Rectángulo 11"/>
                  <p:cNvSpPr>
                    <a:spLocks noRot="1" noChangeAspect="1" noMove="1" noResize="1" noEditPoints="1" noAdjustHandles="1" noChangeArrowheads="1" noChangeShapeType="1" noTextEdit="1"/>
                  </p:cNvSpPr>
                  <p:nvPr/>
                </p:nvSpPr>
                <p:spPr>
                  <a:xfrm>
                    <a:off x="644534" y="3908325"/>
                    <a:ext cx="3367268" cy="375552"/>
                  </a:xfrm>
                  <a:prstGeom prst="rect">
                    <a:avLst/>
                  </a:prstGeom>
                  <a:blipFill>
                    <a:blip r:embed="rId7"/>
                    <a:stretch>
                      <a:fillRect l="-360" t="-4615" b="-20000"/>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37713" y="4414491"/>
                    <a:ext cx="11654287" cy="582147"/>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𝑅</m:t>
                          </m:r>
                          <m:d>
                            <m:dPr>
                              <m:ctrlPr>
                                <a:rPr lang="en-GB" i="1" smtClean="0">
                                  <a:latin typeface="Cambria Math" panose="02040503050406030204" pitchFamily="18" charset="0"/>
                                </a:rPr>
                              </m:ctrlPr>
                            </m:dPr>
                            <m:e>
                              <m:r>
                                <a:rPr lang="en-GB" i="1" smtClean="0">
                                  <a:latin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𝐷</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r>
                                          <m:rPr>
                                            <m:brk m:alnAt="7"/>
                                          </m:rPr>
                                          <a:rPr lang="en-US" i="1">
                                            <a:latin typeface="Cambria Math" panose="02040503050406030204" pitchFamily="18" charset="0"/>
                                          </a:rPr>
                                          <m:t>𝜃</m:t>
                                        </m:r>
                                      </m:e>
                                    </m:func>
                                  </m:e>
                                  <m:e>
                                    <m:func>
                                      <m:funcPr>
                                        <m:ctrlPr>
                                          <a:rPr lang="en-US" i="1">
                                            <a:latin typeface="Cambria Math" panose="02040503050406030204" pitchFamily="18" charset="0"/>
                                          </a:rPr>
                                        </m:ctrlPr>
                                      </m:funcPr>
                                      <m:fName>
                                        <m:r>
                                          <a:rPr lang="en-GB" b="0" i="1" smtClean="0">
                                            <a:latin typeface="Cambria Math" panose="02040503050406030204" pitchFamily="18" charset="0"/>
                                          </a:rPr>
                                          <m:t>−</m:t>
                                        </m:r>
                                        <m:r>
                                          <m:rPr>
                                            <m:sty m:val="p"/>
                                          </m:rPr>
                                          <a:rPr lang="en-US" b="0" i="0" smtClean="0">
                                            <a:latin typeface="Cambria Math" panose="02040503050406030204" pitchFamily="18" charset="0"/>
                                          </a:rPr>
                                          <m:t>sin</m:t>
                                        </m:r>
                                      </m:fName>
                                      <m:e>
                                        <m:r>
                                          <m:rPr>
                                            <m:brk m:alnAt="7"/>
                                          </m:rPr>
                                          <a:rPr lang="en-US" i="1">
                                            <a:latin typeface="Cambria Math" panose="02040503050406030204" pitchFamily="18" charset="0"/>
                                          </a:rPr>
                                          <m:t>𝜃</m:t>
                                        </m:r>
                                      </m:e>
                                    </m:func>
                                  </m:e>
                                </m:mr>
                                <m:mr>
                                  <m:e>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sin</m:t>
                                        </m:r>
                                      </m:fName>
                                      <m:e>
                                        <m:r>
                                          <m:rPr>
                                            <m:brk m:alnAt="7"/>
                                          </m:rPr>
                                          <a:rPr lang="en-US" i="1">
                                            <a:latin typeface="Cambria Math" panose="02040503050406030204" pitchFamily="18" charset="0"/>
                                          </a:rPr>
                                          <m:t>𝜃</m:t>
                                        </m:r>
                                      </m:e>
                                    </m:func>
                                  </m:e>
                                  <m:e>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r>
                                          <m:rPr>
                                            <m:brk m:alnAt="7"/>
                                          </m:rPr>
                                          <a:rPr lang="en-US" i="1">
                                            <a:latin typeface="Cambria Math" panose="02040503050406030204" pitchFamily="18" charset="0"/>
                                          </a:rPr>
                                          <m:t>𝜃</m:t>
                                        </m:r>
                                      </m:e>
                                    </m:func>
                                  </m:e>
                                </m:mr>
                              </m:m>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d>
                            <m:dPr>
                              <m:beg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0, 2</m:t>
                              </m:r>
                              <m:r>
                                <a:rPr lang="en-US" i="1">
                                  <a:latin typeface="Cambria Math" panose="02040503050406030204" pitchFamily="18" charset="0"/>
                                  <a:ea typeface="Cambria Math" panose="02040503050406030204" pitchFamily="18" charset="0"/>
                                </a:rPr>
                                <m:t>𝜋</m:t>
                              </m:r>
                            </m:e>
                          </m:d>
                          <m:r>
                            <a:rPr lang="en-US"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𝐷</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𝐷</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𝜑</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𝐷</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𝜑</m:t>
                          </m:r>
                          <m:r>
                            <a:rPr lang="en-GB" b="0" i="1" smtClean="0">
                              <a:latin typeface="Cambria Math" panose="02040503050406030204" pitchFamily="18" charset="0"/>
                              <a:ea typeface="Cambria Math" panose="02040503050406030204" pitchFamily="18" charset="0"/>
                            </a:rPr>
                            <m:t>)               (2</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dimensional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representation</m:t>
                          </m:r>
                          <m:r>
                            <a:rPr lang="en-US" b="0" i="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Rectángulo 2"/>
                  <p:cNvSpPr>
                    <a:spLocks noRot="1" noChangeAspect="1" noMove="1" noResize="1" noEditPoints="1" noAdjustHandles="1" noChangeArrowheads="1" noChangeShapeType="1" noTextEdit="1"/>
                  </p:cNvSpPr>
                  <p:nvPr/>
                </p:nvSpPr>
                <p:spPr>
                  <a:xfrm>
                    <a:off x="537713" y="4414491"/>
                    <a:ext cx="11654287" cy="582147"/>
                  </a:xfrm>
                  <a:prstGeom prst="rect">
                    <a:avLst/>
                  </a:prstGeom>
                  <a:blipFill>
                    <a:blip r:embed="rId8"/>
                    <a:stretch>
                      <a:fillRect/>
                    </a:stretch>
                  </a:blipFill>
                </p:spPr>
                <p:txBody>
                  <a:bodyPr/>
                  <a:lstStyle/>
                  <a:p>
                    <a:r>
                      <a:rPr lang="ca-ES">
                        <a:noFill/>
                      </a:rPr>
                      <a:t> </a:t>
                    </a:r>
                  </a:p>
                </p:txBody>
              </p:sp>
            </mc:Fallback>
          </mc:AlternateContent>
        </p:grpSp>
        <p:pic>
          <p:nvPicPr>
            <p:cNvPr id="22" name="Picture 2" descr="Download Check Mark Tick Mark Check Royalty-Free Vector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2330" y="4303628"/>
              <a:ext cx="322811" cy="316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upo 19"/>
          <p:cNvGrpSpPr/>
          <p:nvPr/>
        </p:nvGrpSpPr>
        <p:grpSpPr>
          <a:xfrm>
            <a:off x="616979" y="4994488"/>
            <a:ext cx="11930510" cy="1389316"/>
            <a:chOff x="616979" y="4994488"/>
            <a:chExt cx="11930510" cy="1389316"/>
          </a:xfrm>
        </p:grpSpPr>
        <p:grpSp>
          <p:nvGrpSpPr>
            <p:cNvPr id="16" name="Grupo 15"/>
            <p:cNvGrpSpPr/>
            <p:nvPr/>
          </p:nvGrpSpPr>
          <p:grpSpPr>
            <a:xfrm>
              <a:off x="616979" y="4994488"/>
              <a:ext cx="11930510" cy="1202212"/>
              <a:chOff x="616979" y="4994488"/>
              <a:chExt cx="11930510" cy="1202212"/>
            </a:xfrm>
          </p:grpSpPr>
          <mc:AlternateContent xmlns:mc="http://schemas.openxmlformats.org/markup-compatibility/2006" xmlns:a14="http://schemas.microsoft.com/office/drawing/2010/main">
            <mc:Choice Requires="a14">
              <p:sp>
                <p:nvSpPr>
                  <p:cNvPr id="11" name="Rectángulo 10"/>
                  <p:cNvSpPr/>
                  <p:nvPr/>
                </p:nvSpPr>
                <p:spPr>
                  <a:xfrm>
                    <a:off x="644534" y="4994488"/>
                    <a:ext cx="3224665" cy="369332"/>
                  </a:xfrm>
                  <a:prstGeom prst="rect">
                    <a:avLst/>
                  </a:prstGeom>
                  <a:ln w="19050">
                    <a:solidFill>
                      <a:schemeClr val="tx1"/>
                    </a:solidFill>
                  </a:ln>
                </p:spPr>
                <p:txBody>
                  <a:bodyPr wrap="none">
                    <a:spAutoFit/>
                  </a:bodyPr>
                  <a:lstStyle/>
                  <a:p>
                    <a:pPr algn="ctr"/>
                    <a:r>
                      <a:rPr lang="ca-ES" b="1" dirty="0" err="1" smtClean="0"/>
                      <a:t>Defining</a:t>
                    </a:r>
                    <a:r>
                      <a:rPr lang="ca-ES" b="1" dirty="0" smtClean="0"/>
                      <a:t> </a:t>
                    </a:r>
                    <a:r>
                      <a:rPr lang="ca-ES" b="1" dirty="0" err="1" smtClean="0"/>
                      <a:t>Representation</a:t>
                    </a:r>
                    <a:r>
                      <a:rPr lang="ca-ES" b="1" dirty="0" smtClean="0"/>
                      <a:t> over </a:t>
                    </a:r>
                    <a14:m>
                      <m:oMath xmlns:m="http://schemas.openxmlformats.org/officeDocument/2006/math">
                        <m:r>
                          <a:rPr lang="ca-ES" b="1" i="1" smtClean="0">
                            <a:latin typeface="Cambria Math" panose="02040503050406030204" pitchFamily="18" charset="0"/>
                            <a:ea typeface="Cambria Math" panose="02040503050406030204" pitchFamily="18" charset="0"/>
                          </a:rPr>
                          <m:t>ℂ</m:t>
                        </m:r>
                      </m:oMath>
                    </a14:m>
                    <a:r>
                      <a:rPr lang="ca-ES" b="1" dirty="0" smtClean="0"/>
                      <a:t> </a:t>
                    </a:r>
                    <a:endParaRPr lang="ca-ES" b="1" dirty="0"/>
                  </a:p>
                </p:txBody>
              </p:sp>
            </mc:Choice>
            <mc:Fallback xmlns="">
              <p:sp>
                <p:nvSpPr>
                  <p:cNvPr id="11" name="Rectángulo 10"/>
                  <p:cNvSpPr>
                    <a:spLocks noRot="1" noChangeAspect="1" noMove="1" noResize="1" noEditPoints="1" noAdjustHandles="1" noChangeArrowheads="1" noChangeShapeType="1" noTextEdit="1"/>
                  </p:cNvSpPr>
                  <p:nvPr/>
                </p:nvSpPr>
                <p:spPr>
                  <a:xfrm>
                    <a:off x="644534" y="4994488"/>
                    <a:ext cx="3224665" cy="369332"/>
                  </a:xfrm>
                  <a:prstGeom prst="rect">
                    <a:avLst/>
                  </a:prstGeom>
                  <a:blipFill>
                    <a:blip r:embed="rId9"/>
                    <a:stretch>
                      <a:fillRect l="-1128" t="-6250" b="-20313"/>
                    </a:stretch>
                  </a:blipFill>
                  <a:ln w="19050">
                    <a:solidFill>
                      <a:schemeClr val="tx1"/>
                    </a:solidFill>
                  </a:ln>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616979" y="5585314"/>
                    <a:ext cx="11930510" cy="611386"/>
                  </a:xfrm>
                  <a:prstGeom prst="rect">
                    <a:avLst/>
                  </a:prstGeom>
                </p:spPr>
                <p:txBody>
                  <a:bodyPr wrap="none">
                    <a:spAutoFit/>
                  </a:bodyPr>
                  <a:lstStyle/>
                  <a:p>
                    <a14:m>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i="1">
                                <a:latin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𝐷</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p>
                                    <m:sSupPr>
                                      <m:ctrlPr>
                                        <a:rPr lang="en-GB" b="0" i="1" smtClean="0">
                                          <a:latin typeface="Cambria Math" panose="02040503050406030204" pitchFamily="18" charset="0"/>
                                        </a:rPr>
                                      </m:ctrlPr>
                                    </m:sSupPr>
                                    <m:e>
                                      <m:r>
                                        <m:rPr>
                                          <m:brk m:alnAt="7"/>
                                        </m:rPr>
                                        <a:rPr lang="en-GB" b="0" i="1" smtClean="0">
                                          <a:latin typeface="Cambria Math" panose="02040503050406030204" pitchFamily="18" charset="0"/>
                                        </a:rPr>
                                        <m:t>𝑒</m:t>
                                      </m:r>
                                    </m:e>
                                    <m:sup>
                                      <m:r>
                                        <m:rPr>
                                          <m:brk m:alnAt="7"/>
                                        </m:rP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𝜃</m:t>
                                      </m:r>
                                    </m:sup>
                                  </m:sSup>
                                </m:e>
                                <m:e>
                                  <m:r>
                                    <a:rPr lang="en-GB" b="0" i="1" smtClean="0">
                                      <a:latin typeface="Cambria Math" panose="02040503050406030204" pitchFamily="18" charset="0"/>
                                    </a:rPr>
                                    <m:t>0</m:t>
                                  </m:r>
                                </m:e>
                              </m:mr>
                              <m:mr>
                                <m:e>
                                  <m:r>
                                    <a:rPr lang="en-GB" b="0" i="1" smtClean="0">
                                      <a:latin typeface="Cambria Math" panose="02040503050406030204" pitchFamily="18" charset="0"/>
                                    </a:rPr>
                                    <m:t>0</m:t>
                                  </m:r>
                                </m:e>
                                <m:e>
                                  <m:sSup>
                                    <m:sSupPr>
                                      <m:ctrlPr>
                                        <a:rPr lang="en-GB" i="1">
                                          <a:latin typeface="Cambria Math" panose="02040503050406030204" pitchFamily="18" charset="0"/>
                                        </a:rPr>
                                      </m:ctrlPr>
                                    </m:sSupPr>
                                    <m:e>
                                      <m:r>
                                        <m:rPr>
                                          <m:brk m:alnAt="7"/>
                                        </m:rPr>
                                        <a:rPr lang="en-GB" i="1">
                                          <a:latin typeface="Cambria Math" panose="02040503050406030204" pitchFamily="18" charset="0"/>
                                        </a:rPr>
                                        <m:t>𝑒</m:t>
                                      </m:r>
                                    </m:e>
                                    <m:sup>
                                      <m:r>
                                        <a:rPr lang="en-GB" b="0" i="1" smtClean="0">
                                          <a:latin typeface="Cambria Math" panose="02040503050406030204" pitchFamily="18" charset="0"/>
                                        </a:rPr>
                                        <m:t>+</m:t>
                                      </m:r>
                                      <m:r>
                                        <a:rPr lang="en-GB" i="1">
                                          <a:latin typeface="Cambria Math" panose="02040503050406030204" pitchFamily="18" charset="0"/>
                                        </a:rPr>
                                        <m:t>𝑖</m:t>
                                      </m:r>
                                      <m:r>
                                        <a:rPr lang="en-GB" i="1">
                                          <a:latin typeface="Cambria Math" panose="02040503050406030204" pitchFamily="18" charset="0"/>
                                        </a:rPr>
                                        <m:t>𝜃</m:t>
                                      </m:r>
                                    </m:sup>
                                  </m:sSup>
                                </m:e>
                              </m:mr>
                            </m:m>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d>
                          <m:dPr>
                            <m:beg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0, 2</m:t>
                            </m:r>
                            <m:r>
                              <a:rPr lang="en-US" i="1">
                                <a:latin typeface="Cambria Math" panose="02040503050406030204" pitchFamily="18" charset="0"/>
                                <a:ea typeface="Cambria Math" panose="02040503050406030204" pitchFamily="18" charset="0"/>
                              </a:rPr>
                              <m:t>𝜋</m:t>
                            </m:r>
                          </m:e>
                        </m:d>
                        <m:r>
                          <a:rPr lang="en-GB" b="0" i="1"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in</m:t>
                        </m:r>
                        <m:r>
                          <a:rPr lang="en-GB" b="0" i="0"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the</m:t>
                        </m:r>
                        <m:r>
                          <a:rPr lang="en-GB" b="0" i="0"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basis</m:t>
                        </m:r>
                        <m:r>
                          <a:rPr lang="en-GB" b="0" i="0"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spanned</m:t>
                        </m:r>
                        <m:r>
                          <a:rPr lang="en-GB" b="0" i="0"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by</m:t>
                        </m:r>
                        <m:r>
                          <a:rPr lang="en-GB" b="0" i="0" smtClean="0">
                            <a:latin typeface="Cambria Math" panose="02040503050406030204" pitchFamily="18" charset="0"/>
                            <a:ea typeface="Cambria Math" panose="02040503050406030204" pitchFamily="18" charset="0"/>
                          </a:rPr>
                          <m:t> </m:t>
                        </m:r>
                        <m:sSub>
                          <m:sSubPr>
                            <m:ctrlPr>
                              <a:rPr lang="en-GB" b="1" i="1" smtClean="0">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𝒆</m:t>
                            </m:r>
                          </m:e>
                          <m:sub>
                            <m:r>
                              <a:rPr lang="en-GB" b="1" i="1" smtClean="0">
                                <a:latin typeface="Cambria Math" panose="02040503050406030204" pitchFamily="18" charset="0"/>
                                <a:ea typeface="Cambria Math" panose="02040503050406030204" pitchFamily="18" charset="0"/>
                              </a:rPr>
                              <m:t>±</m:t>
                            </m:r>
                          </m:sub>
                        </m:sSub>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2</m:t>
                                </m:r>
                              </m:e>
                            </m:rad>
                          </m:den>
                        </m:f>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sSub>
                              <m:sSubPr>
                                <m:ctrlPr>
                                  <a:rPr lang="en-GB" b="1" i="1" smtClean="0">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𝒆</m:t>
                                </m:r>
                              </m:e>
                              <m:sub>
                                <m:r>
                                  <a:rPr lang="en-GB" b="1" i="1" smtClean="0">
                                    <a:latin typeface="Cambria Math" panose="02040503050406030204" pitchFamily="18" charset="0"/>
                                    <a:ea typeface="Cambria Math" panose="02040503050406030204" pitchFamily="18" charset="0"/>
                                  </a:rPr>
                                  <m:t>𝟏</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𝑖</m:t>
                            </m:r>
                            <m:sSub>
                              <m:sSubPr>
                                <m:ctrlPr>
                                  <a:rPr lang="en-GB" b="1" i="1" smtClean="0">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𝒆</m:t>
                                </m:r>
                              </m:e>
                              <m:sub>
                                <m:r>
                                  <a:rPr lang="en-GB" b="1" i="1" smtClean="0">
                                    <a:latin typeface="Cambria Math" panose="02040503050406030204" pitchFamily="18" charset="0"/>
                                    <a:ea typeface="Cambria Math" panose="02040503050406030204" pitchFamily="18" charset="0"/>
                                  </a:rPr>
                                  <m:t>𝟐</m:t>
                                </m:r>
                              </m:sub>
                            </m:sSub>
                          </m:e>
                        </m:d>
                      </m:oMath>
                    </a14:m>
                    <a:r>
                      <a:rPr lang="ca-ES" smtClean="0"/>
                      <a:t>,  </a:t>
                    </a:r>
                    <a14:m>
                      <m:oMath xmlns:m="http://schemas.openxmlformats.org/officeDocument/2006/math">
                        <m:r>
                          <m:rPr>
                            <m:sty m:val="p"/>
                          </m:rPr>
                          <a:rPr lang="en-GB" b="0" i="0" smtClean="0">
                            <a:latin typeface="Cambria Math" panose="02040503050406030204" pitchFamily="18" charset="0"/>
                            <a:ea typeface="Cambria Math" panose="02040503050406030204" pitchFamily="18" charset="0"/>
                          </a:rPr>
                          <m:t>D</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𝐷</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𝜑</m:t>
                            </m:r>
                          </m:e>
                        </m:d>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𝐷</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𝜑</m:t>
                        </m:r>
                        <m:r>
                          <a:rPr lang="en-GB" i="1">
                            <a:latin typeface="Cambria Math" panose="02040503050406030204" pitchFamily="18" charset="0"/>
                            <a:ea typeface="Cambria Math" panose="02040503050406030204" pitchFamily="18" charset="0"/>
                          </a:rPr>
                          <m:t>)</m:t>
                        </m:r>
                      </m:oMath>
                    </a14:m>
                    <a:r>
                      <a:rPr lang="ca-ES" smtClean="0"/>
                      <a:t>         </a:t>
                    </a:r>
                    <a:endParaRPr lang="ca-ES"/>
                  </a:p>
                </p:txBody>
              </p:sp>
            </mc:Choice>
            <mc:Fallback xmlns="">
              <p:sp>
                <p:nvSpPr>
                  <p:cNvPr id="15" name="Rectángulo 14"/>
                  <p:cNvSpPr>
                    <a:spLocks noRot="1" noChangeAspect="1" noMove="1" noResize="1" noEditPoints="1" noAdjustHandles="1" noChangeArrowheads="1" noChangeShapeType="1" noTextEdit="1"/>
                  </p:cNvSpPr>
                  <p:nvPr/>
                </p:nvSpPr>
                <p:spPr>
                  <a:xfrm>
                    <a:off x="616979" y="5585314"/>
                    <a:ext cx="11930510" cy="611386"/>
                  </a:xfrm>
                  <a:prstGeom prst="rect">
                    <a:avLst/>
                  </a:prstGeom>
                  <a:blipFill>
                    <a:blip r:embed="rId10"/>
                    <a:stretch>
                      <a:fillRect/>
                    </a:stretch>
                  </a:blipFill>
                </p:spPr>
                <p:txBody>
                  <a:bodyPr/>
                  <a:lstStyle/>
                  <a:p>
                    <a:r>
                      <a:rPr lang="ca-ES">
                        <a:noFill/>
                      </a:rPr>
                      <a:t> </a:t>
                    </a:r>
                  </a:p>
                </p:txBody>
              </p:sp>
            </mc:Fallback>
          </mc:AlternateContent>
        </p:grpSp>
        <p:pic>
          <p:nvPicPr>
            <p:cNvPr id="23" name="Picture 2" descr="Download Check Mark Tick Mark Check Royalty-Free Vector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5136" y="6067046"/>
              <a:ext cx="322811" cy="316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176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5130</TotalTime>
  <Words>962</Words>
  <Application>Microsoft Office PowerPoint</Application>
  <PresentationFormat>Panorámica</PresentationFormat>
  <Paragraphs>228</Paragraphs>
  <Slides>15</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Cambria Math</vt:lpstr>
      <vt:lpstr>Wingdings</vt:lpstr>
      <vt:lpstr>Tema de Office</vt:lpstr>
      <vt:lpstr>Anti-symmetrized Neural Quantum States</vt:lpstr>
      <vt:lpstr>Presentación de PowerPoint</vt:lpstr>
      <vt:lpstr>Core idea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Neural Quantum States approach to the nuclear many-body problem</dc:title>
  <dc:creator>Javier Rozalén Sarmiento</dc:creator>
  <cp:lastModifiedBy>Javier Rozalén Sarmiento</cp:lastModifiedBy>
  <cp:revision>182</cp:revision>
  <dcterms:created xsi:type="dcterms:W3CDTF">2023-07-15T10:50:06Z</dcterms:created>
  <dcterms:modified xsi:type="dcterms:W3CDTF">2023-09-05T15:17:48Z</dcterms:modified>
</cp:coreProperties>
</file>