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0"/>
  </p:notesMasterIdLst>
  <p:handoutMasterIdLst>
    <p:handoutMasterId r:id="rId81"/>
  </p:handoutMasterIdLst>
  <p:sldIdLst>
    <p:sldId id="256" r:id="rId2"/>
    <p:sldId id="363" r:id="rId3"/>
    <p:sldId id="362" r:id="rId4"/>
    <p:sldId id="257" r:id="rId5"/>
    <p:sldId id="365" r:id="rId6"/>
    <p:sldId id="364" r:id="rId7"/>
    <p:sldId id="259" r:id="rId8"/>
    <p:sldId id="371" r:id="rId9"/>
    <p:sldId id="369" r:id="rId10"/>
    <p:sldId id="368" r:id="rId11"/>
    <p:sldId id="367" r:id="rId12"/>
    <p:sldId id="366" r:id="rId13"/>
    <p:sldId id="260" r:id="rId14"/>
    <p:sldId id="347" r:id="rId15"/>
    <p:sldId id="373" r:id="rId16"/>
    <p:sldId id="372" r:id="rId17"/>
    <p:sldId id="374" r:id="rId18"/>
    <p:sldId id="348" r:id="rId19"/>
    <p:sldId id="375" r:id="rId20"/>
    <p:sldId id="291" r:id="rId21"/>
    <p:sldId id="352" r:id="rId22"/>
    <p:sldId id="292" r:id="rId23"/>
    <p:sldId id="353" r:id="rId24"/>
    <p:sldId id="376" r:id="rId25"/>
    <p:sldId id="303" r:id="rId26"/>
    <p:sldId id="307" r:id="rId27"/>
    <p:sldId id="355" r:id="rId28"/>
    <p:sldId id="339" r:id="rId29"/>
    <p:sldId id="302" r:id="rId30"/>
    <p:sldId id="308" r:id="rId31"/>
    <p:sldId id="309" r:id="rId32"/>
    <p:sldId id="304" r:id="rId33"/>
    <p:sldId id="338" r:id="rId34"/>
    <p:sldId id="337" r:id="rId35"/>
    <p:sldId id="336" r:id="rId36"/>
    <p:sldId id="263" r:id="rId37"/>
    <p:sldId id="287" r:id="rId38"/>
    <p:sldId id="277" r:id="rId39"/>
    <p:sldId id="331" r:id="rId40"/>
    <p:sldId id="264" r:id="rId41"/>
    <p:sldId id="279" r:id="rId42"/>
    <p:sldId id="280" r:id="rId43"/>
    <p:sldId id="315" r:id="rId44"/>
    <p:sldId id="317" r:id="rId45"/>
    <p:sldId id="318" r:id="rId46"/>
    <p:sldId id="314" r:id="rId47"/>
    <p:sldId id="312" r:id="rId48"/>
    <p:sldId id="313" r:id="rId49"/>
    <p:sldId id="311" r:id="rId50"/>
    <p:sldId id="310" r:id="rId51"/>
    <p:sldId id="392" r:id="rId52"/>
    <p:sldId id="359" r:id="rId53"/>
    <p:sldId id="361" r:id="rId54"/>
    <p:sldId id="358" r:id="rId55"/>
    <p:sldId id="357" r:id="rId56"/>
    <p:sldId id="327" r:id="rId57"/>
    <p:sldId id="356" r:id="rId58"/>
    <p:sldId id="266" r:id="rId59"/>
    <p:sldId id="330" r:id="rId60"/>
    <p:sldId id="321" r:id="rId61"/>
    <p:sldId id="380" r:id="rId62"/>
    <p:sldId id="379" r:id="rId63"/>
    <p:sldId id="381" r:id="rId64"/>
    <p:sldId id="378" r:id="rId65"/>
    <p:sldId id="377" r:id="rId66"/>
    <p:sldId id="388" r:id="rId67"/>
    <p:sldId id="387" r:id="rId68"/>
    <p:sldId id="386" r:id="rId69"/>
    <p:sldId id="389" r:id="rId70"/>
    <p:sldId id="385" r:id="rId71"/>
    <p:sldId id="393" r:id="rId72"/>
    <p:sldId id="391" r:id="rId73"/>
    <p:sldId id="333" r:id="rId74"/>
    <p:sldId id="332" r:id="rId75"/>
    <p:sldId id="267" r:id="rId76"/>
    <p:sldId id="335" r:id="rId77"/>
    <p:sldId id="360" r:id="rId78"/>
    <p:sldId id="272"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84615" autoAdjust="0"/>
  </p:normalViewPr>
  <p:slideViewPr>
    <p:cSldViewPr snapToGrid="0">
      <p:cViewPr>
        <p:scale>
          <a:sx n="53" d="100"/>
          <a:sy n="53" d="100"/>
        </p:scale>
        <p:origin x="1216" y="48"/>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B48604-560A-8DE2-E2B9-D9FD8E06FD1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B760B20F-BCE8-61AA-3B4C-9C3E8E27EC9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BD2DAA-B3DD-47D1-9A22-A20689C890BD}" type="datetimeFigureOut">
              <a:rPr lang="en-CA" smtClean="0"/>
              <a:t>2023-08-30</a:t>
            </a:fld>
            <a:endParaRPr lang="en-CA"/>
          </a:p>
        </p:txBody>
      </p:sp>
      <p:sp>
        <p:nvSpPr>
          <p:cNvPr id="4" name="Footer Placeholder 3">
            <a:extLst>
              <a:ext uri="{FF2B5EF4-FFF2-40B4-BE49-F238E27FC236}">
                <a16:creationId xmlns:a16="http://schemas.microsoft.com/office/drawing/2014/main" id="{62CB9B4B-2790-F2C4-A179-599B1A9A0A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991AE096-F764-FA4E-D67F-1CBA5882F8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9D4B5D-7B5C-4687-BB49-60DC0FE2B374}" type="slidenum">
              <a:rPr lang="en-CA" smtClean="0"/>
              <a:t>‹#›</a:t>
            </a:fld>
            <a:endParaRPr lang="en-CA"/>
          </a:p>
        </p:txBody>
      </p:sp>
    </p:spTree>
    <p:extLst>
      <p:ext uri="{BB962C8B-B14F-4D97-AF65-F5344CB8AC3E}">
        <p14:creationId xmlns:p14="http://schemas.microsoft.com/office/powerpoint/2010/main" val="19472891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745FEC-D465-46C9-917E-60BE443DD501}" type="datetimeFigureOut">
              <a:rPr lang="en-CA" smtClean="0"/>
              <a:t>2023-08-30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C84E68-EB05-45B1-860D-E0F22F41F507}" type="slidenum">
              <a:rPr lang="en-CA" smtClean="0"/>
              <a:t>‹#›</a:t>
            </a:fld>
            <a:endParaRPr lang="en-CA"/>
          </a:p>
        </p:txBody>
      </p:sp>
    </p:spTree>
    <p:extLst>
      <p:ext uri="{BB962C8B-B14F-4D97-AF65-F5344CB8AC3E}">
        <p14:creationId xmlns:p14="http://schemas.microsoft.com/office/powerpoint/2010/main" val="34291279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-Mention clearly in intro we are doing VMC, so we are looking for the ground state of the system</a:t>
            </a:r>
          </a:p>
        </p:txBody>
      </p:sp>
      <p:sp>
        <p:nvSpPr>
          <p:cNvPr id="4" name="Slide Number Placeholder 3"/>
          <p:cNvSpPr>
            <a:spLocks noGrp="1"/>
          </p:cNvSpPr>
          <p:nvPr>
            <p:ph type="sldNum" sz="quarter" idx="5"/>
          </p:nvPr>
        </p:nvSpPr>
        <p:spPr/>
        <p:txBody>
          <a:bodyPr/>
          <a:lstStyle/>
          <a:p>
            <a:fld id="{36C84E68-EB05-45B1-860D-E0F22F41F507}" type="slidenum">
              <a:rPr lang="en-CA" smtClean="0"/>
              <a:t>1</a:t>
            </a:fld>
            <a:endParaRPr lang="en-CA"/>
          </a:p>
        </p:txBody>
      </p:sp>
    </p:spTree>
    <p:extLst>
      <p:ext uri="{BB962C8B-B14F-4D97-AF65-F5344CB8AC3E}">
        <p14:creationId xmlns:p14="http://schemas.microsoft.com/office/powerpoint/2010/main" val="678490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6C84E68-EB05-45B1-860D-E0F22F41F507}" type="slidenum">
              <a:rPr lang="en-CA" smtClean="0"/>
              <a:t>10</a:t>
            </a:fld>
            <a:endParaRPr lang="en-CA"/>
          </a:p>
        </p:txBody>
      </p:sp>
    </p:spTree>
    <p:extLst>
      <p:ext uri="{BB962C8B-B14F-4D97-AF65-F5344CB8AC3E}">
        <p14:creationId xmlns:p14="http://schemas.microsoft.com/office/powerpoint/2010/main" val="102158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6C84E68-EB05-45B1-860D-E0F22F41F507}" type="slidenum">
              <a:rPr lang="en-CA" smtClean="0"/>
              <a:t>11</a:t>
            </a:fld>
            <a:endParaRPr lang="en-CA"/>
          </a:p>
        </p:txBody>
      </p:sp>
    </p:spTree>
    <p:extLst>
      <p:ext uri="{BB962C8B-B14F-4D97-AF65-F5344CB8AC3E}">
        <p14:creationId xmlns:p14="http://schemas.microsoft.com/office/powerpoint/2010/main" val="3997622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6C84E68-EB05-45B1-860D-E0F22F41F507}" type="slidenum">
              <a:rPr lang="en-CA" smtClean="0"/>
              <a:t>12</a:t>
            </a:fld>
            <a:endParaRPr lang="en-CA"/>
          </a:p>
        </p:txBody>
      </p:sp>
    </p:spTree>
    <p:extLst>
      <p:ext uri="{BB962C8B-B14F-4D97-AF65-F5344CB8AC3E}">
        <p14:creationId xmlns:p14="http://schemas.microsoft.com/office/powerpoint/2010/main" val="3142128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6C84E68-EB05-45B1-860D-E0F22F41F507}" type="slidenum">
              <a:rPr lang="en-CA" smtClean="0"/>
              <a:t>13</a:t>
            </a:fld>
            <a:endParaRPr lang="en-CA"/>
          </a:p>
        </p:txBody>
      </p:sp>
    </p:spTree>
    <p:extLst>
      <p:ext uri="{BB962C8B-B14F-4D97-AF65-F5344CB8AC3E}">
        <p14:creationId xmlns:p14="http://schemas.microsoft.com/office/powerpoint/2010/main" val="2108281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t>
            </a:r>
            <a:r>
              <a:rPr lang="en-US" dirty="0"/>
              <a:t>The sampling of R is performed via the Metropolis-Hastings algorithm with a proposed move based on a Gaussian distribution acting on all particle positions.</a:t>
            </a:r>
            <a:endParaRPr lang="en-CA" dirty="0"/>
          </a:p>
        </p:txBody>
      </p:sp>
      <p:sp>
        <p:nvSpPr>
          <p:cNvPr id="4" name="Slide Number Placeholder 3"/>
          <p:cNvSpPr>
            <a:spLocks noGrp="1"/>
          </p:cNvSpPr>
          <p:nvPr>
            <p:ph type="sldNum" sz="quarter" idx="5"/>
          </p:nvPr>
        </p:nvSpPr>
        <p:spPr/>
        <p:txBody>
          <a:bodyPr/>
          <a:lstStyle/>
          <a:p>
            <a:fld id="{36C84E68-EB05-45B1-860D-E0F22F41F507}" type="slidenum">
              <a:rPr lang="en-CA" smtClean="0"/>
              <a:t>14</a:t>
            </a:fld>
            <a:endParaRPr lang="en-CA"/>
          </a:p>
        </p:txBody>
      </p:sp>
    </p:spTree>
    <p:extLst>
      <p:ext uri="{BB962C8B-B14F-4D97-AF65-F5344CB8AC3E}">
        <p14:creationId xmlns:p14="http://schemas.microsoft.com/office/powerpoint/2010/main" val="291620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-Most of the physics here is happening at short-range distances</a:t>
            </a:r>
          </a:p>
          <a:p>
            <a:r>
              <a:rPr lang="en-CA" dirty="0"/>
              <a:t>-The diverging behavior of the potential V(R) at short distances r should be compensated by the kinetic contribution so that the total energy remains finite</a:t>
            </a:r>
          </a:p>
          <a:p>
            <a:r>
              <a:rPr lang="en-CA" dirty="0"/>
              <a:t>-What is shown: the local energy for two helium atoms should remain finite</a:t>
            </a:r>
          </a:p>
        </p:txBody>
      </p:sp>
      <p:sp>
        <p:nvSpPr>
          <p:cNvPr id="4" name="Slide Number Placeholder 3"/>
          <p:cNvSpPr>
            <a:spLocks noGrp="1"/>
          </p:cNvSpPr>
          <p:nvPr>
            <p:ph type="sldNum" sz="quarter" idx="5"/>
          </p:nvPr>
        </p:nvSpPr>
        <p:spPr/>
        <p:txBody>
          <a:bodyPr/>
          <a:lstStyle/>
          <a:p>
            <a:fld id="{36C84E68-EB05-45B1-860D-E0F22F41F507}" type="slidenum">
              <a:rPr lang="en-CA" smtClean="0"/>
              <a:t>15</a:t>
            </a:fld>
            <a:endParaRPr lang="en-CA"/>
          </a:p>
        </p:txBody>
      </p:sp>
    </p:spTree>
    <p:extLst>
      <p:ext uri="{BB962C8B-B14F-4D97-AF65-F5344CB8AC3E}">
        <p14:creationId xmlns:p14="http://schemas.microsoft.com/office/powerpoint/2010/main" val="3733714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-Most of the physics here is happening at short-range distances</a:t>
            </a:r>
          </a:p>
          <a:p>
            <a:r>
              <a:rPr lang="en-CA" dirty="0"/>
              <a:t>-The diverging behavior of the potential V(R) at short distances r should be compensated by the kinetic contribution so that the total energy remains finite</a:t>
            </a:r>
          </a:p>
          <a:p>
            <a:r>
              <a:rPr lang="en-CA" dirty="0"/>
              <a:t>-What is shown: the local energy for two helium atoms should remain finite</a:t>
            </a:r>
          </a:p>
        </p:txBody>
      </p:sp>
      <p:sp>
        <p:nvSpPr>
          <p:cNvPr id="4" name="Slide Number Placeholder 3"/>
          <p:cNvSpPr>
            <a:spLocks noGrp="1"/>
          </p:cNvSpPr>
          <p:nvPr>
            <p:ph type="sldNum" sz="quarter" idx="5"/>
          </p:nvPr>
        </p:nvSpPr>
        <p:spPr/>
        <p:txBody>
          <a:bodyPr/>
          <a:lstStyle/>
          <a:p>
            <a:fld id="{36C84E68-EB05-45B1-860D-E0F22F41F507}" type="slidenum">
              <a:rPr lang="en-CA" smtClean="0"/>
              <a:t>16</a:t>
            </a:fld>
            <a:endParaRPr lang="en-CA"/>
          </a:p>
        </p:txBody>
      </p:sp>
    </p:spTree>
    <p:extLst>
      <p:ext uri="{BB962C8B-B14F-4D97-AF65-F5344CB8AC3E}">
        <p14:creationId xmlns:p14="http://schemas.microsoft.com/office/powerpoint/2010/main" val="2189662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-Most of the physics here is happening at short-range distances</a:t>
            </a:r>
          </a:p>
          <a:p>
            <a:r>
              <a:rPr lang="en-CA" dirty="0"/>
              <a:t>-The diverging behavior of the potential V(R) at short distances r should be compensated by the kinetic contribution so that the total energy remains finite</a:t>
            </a:r>
          </a:p>
          <a:p>
            <a:r>
              <a:rPr lang="en-CA" dirty="0"/>
              <a:t>-What is shown: the local energy for two helium atoms should remain finite</a:t>
            </a:r>
          </a:p>
        </p:txBody>
      </p:sp>
      <p:sp>
        <p:nvSpPr>
          <p:cNvPr id="4" name="Slide Number Placeholder 3"/>
          <p:cNvSpPr>
            <a:spLocks noGrp="1"/>
          </p:cNvSpPr>
          <p:nvPr>
            <p:ph type="sldNum" sz="quarter" idx="5"/>
          </p:nvPr>
        </p:nvSpPr>
        <p:spPr/>
        <p:txBody>
          <a:bodyPr/>
          <a:lstStyle/>
          <a:p>
            <a:fld id="{36C84E68-EB05-45B1-860D-E0F22F41F507}" type="slidenum">
              <a:rPr lang="en-CA" smtClean="0"/>
              <a:t>17</a:t>
            </a:fld>
            <a:endParaRPr lang="en-CA"/>
          </a:p>
        </p:txBody>
      </p:sp>
    </p:spTree>
    <p:extLst>
      <p:ext uri="{BB962C8B-B14F-4D97-AF65-F5344CB8AC3E}">
        <p14:creationId xmlns:p14="http://schemas.microsoft.com/office/powerpoint/2010/main" val="1336760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-Most of the physics here is happening at short-range distances</a:t>
            </a:r>
          </a:p>
          <a:p>
            <a:r>
              <a:rPr lang="en-CA" dirty="0"/>
              <a:t>-The diverging behavior of the potential V(R) at short distances r should be compensated by the kinetic contribution so that the total energy remains finite</a:t>
            </a:r>
          </a:p>
          <a:p>
            <a:r>
              <a:rPr lang="en-CA" dirty="0"/>
              <a:t>-What is shown: the local energy for two helium atoms should remain finite</a:t>
            </a:r>
          </a:p>
        </p:txBody>
      </p:sp>
      <p:sp>
        <p:nvSpPr>
          <p:cNvPr id="4" name="Slide Number Placeholder 3"/>
          <p:cNvSpPr>
            <a:spLocks noGrp="1"/>
          </p:cNvSpPr>
          <p:nvPr>
            <p:ph type="sldNum" sz="quarter" idx="5"/>
          </p:nvPr>
        </p:nvSpPr>
        <p:spPr/>
        <p:txBody>
          <a:bodyPr/>
          <a:lstStyle/>
          <a:p>
            <a:fld id="{36C84E68-EB05-45B1-860D-E0F22F41F507}" type="slidenum">
              <a:rPr lang="en-CA" smtClean="0"/>
              <a:t>18</a:t>
            </a:fld>
            <a:endParaRPr lang="en-CA"/>
          </a:p>
        </p:txBody>
      </p:sp>
    </p:spTree>
    <p:extLst>
      <p:ext uri="{BB962C8B-B14F-4D97-AF65-F5344CB8AC3E}">
        <p14:creationId xmlns:p14="http://schemas.microsoft.com/office/powerpoint/2010/main" val="3138234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-Imaginary-time evolution can be used to find the ground state of a Hamiltonian. </a:t>
            </a:r>
          </a:p>
          <a:p>
            <a:r>
              <a:rPr lang="en-CA" dirty="0"/>
              <a:t>(-This can be showed by performing a spectral decomposition of the trial wavefunction with the eigenstates of the Hamiltonian and taking the limit of  tau &gt;&gt; energy differences Delta </a:t>
            </a:r>
            <a:r>
              <a:rPr lang="en-CA" dirty="0" err="1"/>
              <a:t>E_k</a:t>
            </a:r>
            <a:r>
              <a:rPr lang="en-CA" dirty="0"/>
              <a:t> = E_k-E_0)</a:t>
            </a:r>
          </a:p>
        </p:txBody>
      </p:sp>
      <p:sp>
        <p:nvSpPr>
          <p:cNvPr id="4" name="Slide Number Placeholder 3"/>
          <p:cNvSpPr>
            <a:spLocks noGrp="1"/>
          </p:cNvSpPr>
          <p:nvPr>
            <p:ph type="sldNum" sz="quarter" idx="5"/>
          </p:nvPr>
        </p:nvSpPr>
        <p:spPr/>
        <p:txBody>
          <a:bodyPr/>
          <a:lstStyle/>
          <a:p>
            <a:fld id="{36C84E68-EB05-45B1-860D-E0F22F41F507}" type="slidenum">
              <a:rPr lang="en-CA" smtClean="0"/>
              <a:t>19</a:t>
            </a:fld>
            <a:endParaRPr lang="en-CA"/>
          </a:p>
        </p:txBody>
      </p:sp>
    </p:spTree>
    <p:extLst>
      <p:ext uri="{BB962C8B-B14F-4D97-AF65-F5344CB8AC3E}">
        <p14:creationId xmlns:p14="http://schemas.microsoft.com/office/powerpoint/2010/main" val="376338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-Example of a strongly correlated system </a:t>
            </a:r>
            <a:r>
              <a:rPr lang="en-CA" dirty="0">
                <a:sym typeface="Wingdings" panose="05000000000000000000" pitchFamily="2" charset="2"/>
              </a:rPr>
              <a:t> cannot simply use analytical methods, need numerical tools</a:t>
            </a:r>
          </a:p>
          <a:p>
            <a:r>
              <a:rPr lang="en-CA" dirty="0">
                <a:sym typeface="Wingdings" panose="05000000000000000000" pitchFamily="2" charset="2"/>
              </a:rPr>
              <a:t>-Sometimes ansatz are not translation invariant, sometimes crystal are pinned  </a:t>
            </a:r>
          </a:p>
          <a:p>
            <a:r>
              <a:rPr lang="en-CA" dirty="0">
                <a:sym typeface="Wingdings" panose="05000000000000000000" pitchFamily="2" charset="2"/>
              </a:rPr>
              <a:t>-Feynman and Cohen introduced this idea of backflow to improve on the excitation spectrum of liquid helium 4, and this concept is now extensively used for fermionic systems to define auxiliary coordinates – For instance </a:t>
            </a:r>
            <a:r>
              <a:rPr lang="en-CA" dirty="0" err="1">
                <a:sym typeface="Wingdings" panose="05000000000000000000" pitchFamily="2" charset="2"/>
              </a:rPr>
              <a:t>PauliNet</a:t>
            </a:r>
            <a:r>
              <a:rPr lang="en-CA" dirty="0">
                <a:sym typeface="Wingdings" panose="05000000000000000000" pitchFamily="2" charset="2"/>
              </a:rPr>
              <a:t> and </a:t>
            </a:r>
            <a:r>
              <a:rPr lang="en-CA" dirty="0" err="1">
                <a:sym typeface="Wingdings" panose="05000000000000000000" pitchFamily="2" charset="2"/>
              </a:rPr>
              <a:t>Ferminet</a:t>
            </a:r>
            <a:endParaRPr lang="en-CA" dirty="0"/>
          </a:p>
        </p:txBody>
      </p:sp>
      <p:sp>
        <p:nvSpPr>
          <p:cNvPr id="4" name="Slide Number Placeholder 3"/>
          <p:cNvSpPr>
            <a:spLocks noGrp="1"/>
          </p:cNvSpPr>
          <p:nvPr>
            <p:ph type="sldNum" sz="quarter" idx="5"/>
          </p:nvPr>
        </p:nvSpPr>
        <p:spPr/>
        <p:txBody>
          <a:bodyPr/>
          <a:lstStyle/>
          <a:p>
            <a:fld id="{36C84E68-EB05-45B1-860D-E0F22F41F507}" type="slidenum">
              <a:rPr lang="en-CA" smtClean="0"/>
              <a:t>2</a:t>
            </a:fld>
            <a:endParaRPr lang="en-CA"/>
          </a:p>
        </p:txBody>
      </p:sp>
    </p:spTree>
    <p:extLst>
      <p:ext uri="{BB962C8B-B14F-4D97-AF65-F5344CB8AC3E}">
        <p14:creationId xmlns:p14="http://schemas.microsoft.com/office/powerpoint/2010/main" val="1931492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-Imaginary-time evolution can be used to find the ground state of a Hamiltonian. </a:t>
            </a:r>
          </a:p>
          <a:p>
            <a:r>
              <a:rPr lang="en-CA" dirty="0"/>
              <a:t>(-This can be showed by performing a spectral decomposition of the trial wavefunction with the eigenstates of the Hamiltonian and taking the limit of  tau &gt;&gt; energy differences Delta </a:t>
            </a:r>
            <a:r>
              <a:rPr lang="en-CA" dirty="0" err="1"/>
              <a:t>E_k</a:t>
            </a:r>
            <a:r>
              <a:rPr lang="en-CA" dirty="0"/>
              <a:t> = E_k-E_0)</a:t>
            </a:r>
          </a:p>
          <a:p>
            <a:r>
              <a:rPr lang="en-CA" dirty="0"/>
              <a:t>-Adding a completeness relation TO MAKE FURTHER PROGRESS IN FINDING A FUNCTIONAL FORM</a:t>
            </a:r>
          </a:p>
        </p:txBody>
      </p:sp>
      <p:sp>
        <p:nvSpPr>
          <p:cNvPr id="4" name="Slide Number Placeholder 3"/>
          <p:cNvSpPr>
            <a:spLocks noGrp="1"/>
          </p:cNvSpPr>
          <p:nvPr>
            <p:ph type="sldNum" sz="quarter" idx="5"/>
          </p:nvPr>
        </p:nvSpPr>
        <p:spPr/>
        <p:txBody>
          <a:bodyPr/>
          <a:lstStyle/>
          <a:p>
            <a:fld id="{36C84E68-EB05-45B1-860D-E0F22F41F507}" type="slidenum">
              <a:rPr lang="en-CA" smtClean="0"/>
              <a:t>20</a:t>
            </a:fld>
            <a:endParaRPr lang="en-CA"/>
          </a:p>
        </p:txBody>
      </p:sp>
    </p:spTree>
    <p:extLst>
      <p:ext uri="{BB962C8B-B14F-4D97-AF65-F5344CB8AC3E}">
        <p14:creationId xmlns:p14="http://schemas.microsoft.com/office/powerpoint/2010/main" val="50657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-Trial wavefunction characterized by some real parameters theta</a:t>
            </a:r>
          </a:p>
        </p:txBody>
      </p:sp>
      <p:sp>
        <p:nvSpPr>
          <p:cNvPr id="4" name="Slide Number Placeholder 3"/>
          <p:cNvSpPr>
            <a:spLocks noGrp="1"/>
          </p:cNvSpPr>
          <p:nvPr>
            <p:ph type="sldNum" sz="quarter" idx="5"/>
          </p:nvPr>
        </p:nvSpPr>
        <p:spPr/>
        <p:txBody>
          <a:bodyPr/>
          <a:lstStyle/>
          <a:p>
            <a:fld id="{36C84E68-EB05-45B1-860D-E0F22F41F507}" type="slidenum">
              <a:rPr lang="en-CA" smtClean="0"/>
              <a:t>21</a:t>
            </a:fld>
            <a:endParaRPr lang="en-CA"/>
          </a:p>
        </p:txBody>
      </p:sp>
    </p:spTree>
    <p:extLst>
      <p:ext uri="{BB962C8B-B14F-4D97-AF65-F5344CB8AC3E}">
        <p14:creationId xmlns:p14="http://schemas.microsoft.com/office/powerpoint/2010/main" val="2967555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-Trial wavefunction characterized by some real parameters theta</a:t>
            </a:r>
          </a:p>
        </p:txBody>
      </p:sp>
      <p:sp>
        <p:nvSpPr>
          <p:cNvPr id="4" name="Slide Number Placeholder 3"/>
          <p:cNvSpPr>
            <a:spLocks noGrp="1"/>
          </p:cNvSpPr>
          <p:nvPr>
            <p:ph type="sldNum" sz="quarter" idx="5"/>
          </p:nvPr>
        </p:nvSpPr>
        <p:spPr/>
        <p:txBody>
          <a:bodyPr/>
          <a:lstStyle/>
          <a:p>
            <a:fld id="{36C84E68-EB05-45B1-860D-E0F22F41F507}" type="slidenum">
              <a:rPr lang="en-CA" smtClean="0"/>
              <a:t>22</a:t>
            </a:fld>
            <a:endParaRPr lang="en-CA"/>
          </a:p>
        </p:txBody>
      </p:sp>
    </p:spTree>
    <p:extLst>
      <p:ext uri="{BB962C8B-B14F-4D97-AF65-F5344CB8AC3E}">
        <p14:creationId xmlns:p14="http://schemas.microsoft.com/office/powerpoint/2010/main" val="1971037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-Trial wavefunction characterized by some real parameters theta</a:t>
            </a:r>
          </a:p>
        </p:txBody>
      </p:sp>
      <p:sp>
        <p:nvSpPr>
          <p:cNvPr id="4" name="Slide Number Placeholder 3"/>
          <p:cNvSpPr>
            <a:spLocks noGrp="1"/>
          </p:cNvSpPr>
          <p:nvPr>
            <p:ph type="sldNum" sz="quarter" idx="5"/>
          </p:nvPr>
        </p:nvSpPr>
        <p:spPr/>
        <p:txBody>
          <a:bodyPr/>
          <a:lstStyle/>
          <a:p>
            <a:fld id="{36C84E68-EB05-45B1-860D-E0F22F41F507}" type="slidenum">
              <a:rPr lang="en-CA" smtClean="0"/>
              <a:t>23</a:t>
            </a:fld>
            <a:endParaRPr lang="en-CA"/>
          </a:p>
        </p:txBody>
      </p:sp>
    </p:spTree>
    <p:extLst>
      <p:ext uri="{BB962C8B-B14F-4D97-AF65-F5344CB8AC3E}">
        <p14:creationId xmlns:p14="http://schemas.microsoft.com/office/powerpoint/2010/main" val="3282489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-Trial wavefunction characterized by some real parameters theta</a:t>
            </a:r>
          </a:p>
        </p:txBody>
      </p:sp>
      <p:sp>
        <p:nvSpPr>
          <p:cNvPr id="4" name="Slide Number Placeholder 3"/>
          <p:cNvSpPr>
            <a:spLocks noGrp="1"/>
          </p:cNvSpPr>
          <p:nvPr>
            <p:ph type="sldNum" sz="quarter" idx="5"/>
          </p:nvPr>
        </p:nvSpPr>
        <p:spPr/>
        <p:txBody>
          <a:bodyPr/>
          <a:lstStyle/>
          <a:p>
            <a:fld id="{36C84E68-EB05-45B1-860D-E0F22F41F507}" type="slidenum">
              <a:rPr lang="en-CA" smtClean="0"/>
              <a:t>24</a:t>
            </a:fld>
            <a:endParaRPr lang="en-CA"/>
          </a:p>
        </p:txBody>
      </p:sp>
    </p:spTree>
    <p:extLst>
      <p:ext uri="{BB962C8B-B14F-4D97-AF65-F5344CB8AC3E}">
        <p14:creationId xmlns:p14="http://schemas.microsoft.com/office/powerpoint/2010/main" val="574770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will go step by step on how we process single-particle coordinates by focusing on r1 and r2</a:t>
            </a:r>
          </a:p>
        </p:txBody>
      </p:sp>
      <p:sp>
        <p:nvSpPr>
          <p:cNvPr id="4" name="Slide Number Placeholder 3"/>
          <p:cNvSpPr>
            <a:spLocks noGrp="1"/>
          </p:cNvSpPr>
          <p:nvPr>
            <p:ph type="sldNum" sz="quarter" idx="5"/>
          </p:nvPr>
        </p:nvSpPr>
        <p:spPr/>
        <p:txBody>
          <a:bodyPr/>
          <a:lstStyle/>
          <a:p>
            <a:fld id="{36C84E68-EB05-45B1-860D-E0F22F41F507}" type="slidenum">
              <a:rPr lang="en-CA" smtClean="0"/>
              <a:t>25</a:t>
            </a:fld>
            <a:endParaRPr lang="en-CA"/>
          </a:p>
        </p:txBody>
      </p:sp>
    </p:spTree>
    <p:extLst>
      <p:ext uri="{BB962C8B-B14F-4D97-AF65-F5344CB8AC3E}">
        <p14:creationId xmlns:p14="http://schemas.microsoft.com/office/powerpoint/2010/main" val="2597983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map each single-particle coordinate to the vertex of a graph</a:t>
            </a:r>
          </a:p>
          <a:p>
            <a:r>
              <a:rPr lang="en-CA" dirty="0"/>
              <a:t>-To avoid making unnecessary assumptions about the adjacency of the vertices, we assume a complete graph</a:t>
            </a:r>
          </a:p>
          <a:p>
            <a:r>
              <a:rPr lang="en-CA" dirty="0"/>
              <a:t>-The </a:t>
            </a:r>
            <a:r>
              <a:rPr lang="en-CA" dirty="0" err="1"/>
              <a:t>mpnn</a:t>
            </a:r>
            <a:r>
              <a:rPr lang="en-CA" dirty="0"/>
              <a:t> acts on top of this graph structure</a:t>
            </a:r>
          </a:p>
        </p:txBody>
      </p:sp>
      <p:sp>
        <p:nvSpPr>
          <p:cNvPr id="4" name="Slide Number Placeholder 3"/>
          <p:cNvSpPr>
            <a:spLocks noGrp="1"/>
          </p:cNvSpPr>
          <p:nvPr>
            <p:ph type="sldNum" sz="quarter" idx="5"/>
          </p:nvPr>
        </p:nvSpPr>
        <p:spPr/>
        <p:txBody>
          <a:bodyPr/>
          <a:lstStyle/>
          <a:p>
            <a:fld id="{36C84E68-EB05-45B1-860D-E0F22F41F507}" type="slidenum">
              <a:rPr lang="en-CA" smtClean="0"/>
              <a:t>26</a:t>
            </a:fld>
            <a:endParaRPr lang="en-CA"/>
          </a:p>
        </p:txBody>
      </p:sp>
    </p:spTree>
    <p:extLst>
      <p:ext uri="{BB962C8B-B14F-4D97-AF65-F5344CB8AC3E}">
        <p14:creationId xmlns:p14="http://schemas.microsoft.com/office/powerpoint/2010/main" val="35391223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map each single-particle coordinate to the vertex of a graph</a:t>
            </a:r>
          </a:p>
          <a:p>
            <a:r>
              <a:rPr lang="en-CA" dirty="0"/>
              <a:t>-To avoid making unnecessary assumptions about the adjacency of the vertices, we assume a complete graph</a:t>
            </a:r>
          </a:p>
          <a:p>
            <a:r>
              <a:rPr lang="en-CA" dirty="0"/>
              <a:t>-The </a:t>
            </a:r>
            <a:r>
              <a:rPr lang="en-CA" dirty="0" err="1"/>
              <a:t>mpnn</a:t>
            </a:r>
            <a:r>
              <a:rPr lang="en-CA" dirty="0"/>
              <a:t> acts on top of this graph structure</a:t>
            </a:r>
          </a:p>
        </p:txBody>
      </p:sp>
      <p:sp>
        <p:nvSpPr>
          <p:cNvPr id="4" name="Slide Number Placeholder 3"/>
          <p:cNvSpPr>
            <a:spLocks noGrp="1"/>
          </p:cNvSpPr>
          <p:nvPr>
            <p:ph type="sldNum" sz="quarter" idx="5"/>
          </p:nvPr>
        </p:nvSpPr>
        <p:spPr/>
        <p:txBody>
          <a:bodyPr/>
          <a:lstStyle/>
          <a:p>
            <a:fld id="{36C84E68-EB05-45B1-860D-E0F22F41F507}" type="slidenum">
              <a:rPr lang="en-CA" smtClean="0"/>
              <a:t>27</a:t>
            </a:fld>
            <a:endParaRPr lang="en-CA"/>
          </a:p>
        </p:txBody>
      </p:sp>
    </p:spTree>
    <p:extLst>
      <p:ext uri="{BB962C8B-B14F-4D97-AF65-F5344CB8AC3E}">
        <p14:creationId xmlns:p14="http://schemas.microsoft.com/office/powerpoint/2010/main" val="2462195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-Physical input are stored in the edges via I, which contain periodized coordinates and distances</a:t>
            </a:r>
          </a:p>
          <a:p>
            <a:r>
              <a:rPr lang="en-CA" dirty="0"/>
              <a:t>-Hidden variables h and H are introduced </a:t>
            </a:r>
          </a:p>
          <a:p>
            <a:r>
              <a:rPr lang="en-CA" dirty="0"/>
              <a:t>-Everything is stored in vertex and edge states y and Y</a:t>
            </a:r>
          </a:p>
          <a:p>
            <a:r>
              <a:rPr lang="en-CA" dirty="0"/>
              <a:t>-The square brackets correspond to the concatenation operation</a:t>
            </a:r>
          </a:p>
          <a:p>
            <a:r>
              <a:rPr lang="en-CA" dirty="0"/>
              <a:t>-The index l is the backflow transformation index</a:t>
            </a:r>
          </a:p>
        </p:txBody>
      </p:sp>
      <p:sp>
        <p:nvSpPr>
          <p:cNvPr id="4" name="Slide Number Placeholder 3"/>
          <p:cNvSpPr>
            <a:spLocks noGrp="1"/>
          </p:cNvSpPr>
          <p:nvPr>
            <p:ph type="sldNum" sz="quarter" idx="5"/>
          </p:nvPr>
        </p:nvSpPr>
        <p:spPr/>
        <p:txBody>
          <a:bodyPr/>
          <a:lstStyle/>
          <a:p>
            <a:fld id="{36C84E68-EB05-45B1-860D-E0F22F41F507}" type="slidenum">
              <a:rPr lang="en-CA" smtClean="0"/>
              <a:t>28</a:t>
            </a:fld>
            <a:endParaRPr lang="en-CA"/>
          </a:p>
        </p:txBody>
      </p:sp>
    </p:spTree>
    <p:extLst>
      <p:ext uri="{BB962C8B-B14F-4D97-AF65-F5344CB8AC3E}">
        <p14:creationId xmlns:p14="http://schemas.microsoft.com/office/powerpoint/2010/main" val="17026208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-Physical input are stored in the edges via I, which contain periodized coordinates and distances</a:t>
            </a:r>
          </a:p>
          <a:p>
            <a:r>
              <a:rPr lang="en-CA" dirty="0"/>
              <a:t>-Hidden variables h and H are introduced </a:t>
            </a:r>
          </a:p>
          <a:p>
            <a:r>
              <a:rPr lang="en-CA" dirty="0"/>
              <a:t>-Everything is stored in vertex and edge states y and Y</a:t>
            </a:r>
          </a:p>
          <a:p>
            <a:r>
              <a:rPr lang="en-CA" dirty="0"/>
              <a:t>-The square brackets correspond to the concatenation operation</a:t>
            </a:r>
          </a:p>
          <a:p>
            <a:r>
              <a:rPr lang="en-CA" dirty="0"/>
              <a:t>-The index l is the backflow transformation index</a:t>
            </a:r>
          </a:p>
        </p:txBody>
      </p:sp>
      <p:sp>
        <p:nvSpPr>
          <p:cNvPr id="4" name="Slide Number Placeholder 3"/>
          <p:cNvSpPr>
            <a:spLocks noGrp="1"/>
          </p:cNvSpPr>
          <p:nvPr>
            <p:ph type="sldNum" sz="quarter" idx="5"/>
          </p:nvPr>
        </p:nvSpPr>
        <p:spPr/>
        <p:txBody>
          <a:bodyPr/>
          <a:lstStyle/>
          <a:p>
            <a:fld id="{36C84E68-EB05-45B1-860D-E0F22F41F507}" type="slidenum">
              <a:rPr lang="en-CA" smtClean="0"/>
              <a:t>29</a:t>
            </a:fld>
            <a:endParaRPr lang="en-CA"/>
          </a:p>
        </p:txBody>
      </p:sp>
    </p:spTree>
    <p:extLst>
      <p:ext uri="{BB962C8B-B14F-4D97-AF65-F5344CB8AC3E}">
        <p14:creationId xmlns:p14="http://schemas.microsoft.com/office/powerpoint/2010/main" val="3397971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-Example of a strongly correlated system </a:t>
            </a:r>
            <a:r>
              <a:rPr lang="en-CA" dirty="0">
                <a:sym typeface="Wingdings" panose="05000000000000000000" pitchFamily="2" charset="2"/>
              </a:rPr>
              <a:t> cannot simply use analytical methods, need numerical tools</a:t>
            </a:r>
          </a:p>
          <a:p>
            <a:r>
              <a:rPr lang="en-CA" dirty="0">
                <a:sym typeface="Wingdings" panose="05000000000000000000" pitchFamily="2" charset="2"/>
              </a:rPr>
              <a:t>-Sometimes ansatz are not translation invariant, sometimes crystal are pinned  </a:t>
            </a:r>
          </a:p>
          <a:p>
            <a:r>
              <a:rPr lang="en-CA" dirty="0">
                <a:sym typeface="Wingdings" panose="05000000000000000000" pitchFamily="2" charset="2"/>
              </a:rPr>
              <a:t>-Feynman and Cohen introduced this idea of backflow to improve on the excitation spectrum of liquid helium 4, and this concept is now extensively used for fermionic systems to define auxiliary coordinates – For instance </a:t>
            </a:r>
            <a:r>
              <a:rPr lang="en-CA" dirty="0" err="1">
                <a:sym typeface="Wingdings" panose="05000000000000000000" pitchFamily="2" charset="2"/>
              </a:rPr>
              <a:t>PauliNet</a:t>
            </a:r>
            <a:r>
              <a:rPr lang="en-CA" dirty="0">
                <a:sym typeface="Wingdings" panose="05000000000000000000" pitchFamily="2" charset="2"/>
              </a:rPr>
              <a:t> and </a:t>
            </a:r>
            <a:r>
              <a:rPr lang="en-CA" dirty="0" err="1">
                <a:sym typeface="Wingdings" panose="05000000000000000000" pitchFamily="2" charset="2"/>
              </a:rPr>
              <a:t>Ferminet</a:t>
            </a:r>
            <a:endParaRPr lang="en-CA" dirty="0"/>
          </a:p>
        </p:txBody>
      </p:sp>
      <p:sp>
        <p:nvSpPr>
          <p:cNvPr id="4" name="Slide Number Placeholder 3"/>
          <p:cNvSpPr>
            <a:spLocks noGrp="1"/>
          </p:cNvSpPr>
          <p:nvPr>
            <p:ph type="sldNum" sz="quarter" idx="5"/>
          </p:nvPr>
        </p:nvSpPr>
        <p:spPr/>
        <p:txBody>
          <a:bodyPr/>
          <a:lstStyle/>
          <a:p>
            <a:fld id="{36C84E68-EB05-45B1-860D-E0F22F41F507}" type="slidenum">
              <a:rPr lang="en-CA" smtClean="0"/>
              <a:t>3</a:t>
            </a:fld>
            <a:endParaRPr lang="en-CA"/>
          </a:p>
        </p:txBody>
      </p:sp>
    </p:spTree>
    <p:extLst>
      <p:ext uri="{BB962C8B-B14F-4D97-AF65-F5344CB8AC3E}">
        <p14:creationId xmlns:p14="http://schemas.microsoft.com/office/powerpoint/2010/main" val="4712257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-Message spread across the graph; </a:t>
            </a:r>
          </a:p>
          <a:p>
            <a:r>
              <a:rPr lang="en-CA" dirty="0"/>
              <a:t>-Message constructed with edge states using an attention mechanism</a:t>
            </a:r>
          </a:p>
        </p:txBody>
      </p:sp>
      <p:sp>
        <p:nvSpPr>
          <p:cNvPr id="4" name="Slide Number Placeholder 3"/>
          <p:cNvSpPr>
            <a:spLocks noGrp="1"/>
          </p:cNvSpPr>
          <p:nvPr>
            <p:ph type="sldNum" sz="quarter" idx="5"/>
          </p:nvPr>
        </p:nvSpPr>
        <p:spPr/>
        <p:txBody>
          <a:bodyPr/>
          <a:lstStyle/>
          <a:p>
            <a:fld id="{36C84E68-EB05-45B1-860D-E0F22F41F507}" type="slidenum">
              <a:rPr lang="en-CA" smtClean="0"/>
              <a:t>30</a:t>
            </a:fld>
            <a:endParaRPr lang="en-CA"/>
          </a:p>
        </p:txBody>
      </p:sp>
    </p:spTree>
    <p:extLst>
      <p:ext uri="{BB962C8B-B14F-4D97-AF65-F5344CB8AC3E}">
        <p14:creationId xmlns:p14="http://schemas.microsoft.com/office/powerpoint/2010/main" val="26911540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-Mention that we start the results section</a:t>
            </a:r>
          </a:p>
          <a:p>
            <a:r>
              <a:rPr lang="en-CA" dirty="0"/>
              <a:t>-Give details of the plot: number of particles, geometry of the box</a:t>
            </a:r>
          </a:p>
          <a:p>
            <a:r>
              <a:rPr lang="en-CA" dirty="0"/>
              <a:t>-One sample is equivalent to just plotting the 2D single-particle coordinates</a:t>
            </a:r>
          </a:p>
          <a:p>
            <a:r>
              <a:rPr lang="en-CA" dirty="0"/>
              <a:t>-The delta function is approximated as a Gaussian</a:t>
            </a:r>
          </a:p>
        </p:txBody>
      </p:sp>
      <p:sp>
        <p:nvSpPr>
          <p:cNvPr id="4" name="Slide Number Placeholder 3"/>
          <p:cNvSpPr>
            <a:spLocks noGrp="1"/>
          </p:cNvSpPr>
          <p:nvPr>
            <p:ph type="sldNum" sz="quarter" idx="5"/>
          </p:nvPr>
        </p:nvSpPr>
        <p:spPr/>
        <p:txBody>
          <a:bodyPr/>
          <a:lstStyle/>
          <a:p>
            <a:fld id="{36C84E68-EB05-45B1-860D-E0F22F41F507}" type="slidenum">
              <a:rPr lang="en-CA" smtClean="0"/>
              <a:t>33</a:t>
            </a:fld>
            <a:endParaRPr lang="en-CA"/>
          </a:p>
        </p:txBody>
      </p:sp>
    </p:spTree>
    <p:extLst>
      <p:ext uri="{BB962C8B-B14F-4D97-AF65-F5344CB8AC3E}">
        <p14:creationId xmlns:p14="http://schemas.microsoft.com/office/powerpoint/2010/main" val="34338712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-Statistical average over a single chain</a:t>
            </a:r>
          </a:p>
        </p:txBody>
      </p:sp>
      <p:sp>
        <p:nvSpPr>
          <p:cNvPr id="4" name="Slide Number Placeholder 3"/>
          <p:cNvSpPr>
            <a:spLocks noGrp="1"/>
          </p:cNvSpPr>
          <p:nvPr>
            <p:ph type="sldNum" sz="quarter" idx="5"/>
          </p:nvPr>
        </p:nvSpPr>
        <p:spPr/>
        <p:txBody>
          <a:bodyPr/>
          <a:lstStyle/>
          <a:p>
            <a:fld id="{36C84E68-EB05-45B1-860D-E0F22F41F507}" type="slidenum">
              <a:rPr lang="en-CA" smtClean="0"/>
              <a:t>34</a:t>
            </a:fld>
            <a:endParaRPr lang="en-CA"/>
          </a:p>
        </p:txBody>
      </p:sp>
    </p:spTree>
    <p:extLst>
      <p:ext uri="{BB962C8B-B14F-4D97-AF65-F5344CB8AC3E}">
        <p14:creationId xmlns:p14="http://schemas.microsoft.com/office/powerpoint/2010/main" val="1157656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6C84E68-EB05-45B1-860D-E0F22F41F507}" type="slidenum">
              <a:rPr lang="en-CA" smtClean="0"/>
              <a:t>35</a:t>
            </a:fld>
            <a:endParaRPr lang="en-CA"/>
          </a:p>
        </p:txBody>
      </p:sp>
    </p:spTree>
    <p:extLst>
      <p:ext uri="{BB962C8B-B14F-4D97-AF65-F5344CB8AC3E}">
        <p14:creationId xmlns:p14="http://schemas.microsoft.com/office/powerpoint/2010/main" val="27791156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-Mention that the liquid is in fact superfluid since we are at T=0K</a:t>
            </a:r>
          </a:p>
        </p:txBody>
      </p:sp>
      <p:sp>
        <p:nvSpPr>
          <p:cNvPr id="4" name="Slide Number Placeholder 3"/>
          <p:cNvSpPr>
            <a:spLocks noGrp="1"/>
          </p:cNvSpPr>
          <p:nvPr>
            <p:ph type="sldNum" sz="quarter" idx="5"/>
          </p:nvPr>
        </p:nvSpPr>
        <p:spPr/>
        <p:txBody>
          <a:bodyPr/>
          <a:lstStyle/>
          <a:p>
            <a:fld id="{36C84E68-EB05-45B1-860D-E0F22F41F507}" type="slidenum">
              <a:rPr lang="en-CA" smtClean="0"/>
              <a:t>36</a:t>
            </a:fld>
            <a:endParaRPr lang="en-CA"/>
          </a:p>
        </p:txBody>
      </p:sp>
    </p:spTree>
    <p:extLst>
      <p:ext uri="{BB962C8B-B14F-4D97-AF65-F5344CB8AC3E}">
        <p14:creationId xmlns:p14="http://schemas.microsoft.com/office/powerpoint/2010/main" val="14253807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t>
            </a:r>
            <a:r>
              <a:rPr lang="en-US" b="0" i="0" dirty="0">
                <a:solidFill>
                  <a:srgbClr val="212121"/>
                </a:solidFill>
                <a:effectLst/>
                <a:latin typeface="wf_segoe-ui_normal"/>
              </a:rPr>
              <a:t>In fact, </a:t>
            </a:r>
            <a:r>
              <a:rPr lang="en-CA" b="0" i="0" dirty="0">
                <a:solidFill>
                  <a:srgbClr val="212121"/>
                </a:solidFill>
                <a:effectLst/>
                <a:latin typeface="wf_segoe-ui_normal"/>
              </a:rPr>
              <a:t>in the solid phase,</a:t>
            </a:r>
            <a:r>
              <a:rPr lang="en-US" b="0" i="0" dirty="0">
                <a:solidFill>
                  <a:srgbClr val="212121"/>
                </a:solidFill>
                <a:effectLst/>
                <a:latin typeface="wf_segoe-ui_normal"/>
              </a:rPr>
              <a:t> the VMC results are in many cases lower than the ones obtained through DMC</a:t>
            </a:r>
          </a:p>
          <a:p>
            <a:r>
              <a:rPr lang="en-US" b="0" i="0" dirty="0">
                <a:solidFill>
                  <a:srgbClr val="212121"/>
                </a:solidFill>
                <a:effectLst/>
                <a:latin typeface="wf_segoe-ui_normal"/>
              </a:rPr>
              <a:t>-The trial wave function for solids underlying the DMC calculations is based on a pinned crystal, and seems to have difficulties to project to the correct floating crystal of the ground state.</a:t>
            </a:r>
          </a:p>
          <a:p>
            <a:r>
              <a:rPr lang="en-US" b="0" i="0">
                <a:solidFill>
                  <a:srgbClr val="212121"/>
                </a:solidFill>
                <a:effectLst/>
                <a:latin typeface="wf_segoe-ui_normal"/>
              </a:rPr>
              <a:t>-whereas we </a:t>
            </a:r>
            <a:r>
              <a:rPr lang="en-US" b="0" i="0" dirty="0">
                <a:solidFill>
                  <a:srgbClr val="212121"/>
                </a:solidFill>
                <a:effectLst/>
                <a:latin typeface="wf_segoe-ui_normal"/>
              </a:rPr>
              <a:t>do not initially impose any point to fix the triangular lattice</a:t>
            </a:r>
            <a:endParaRPr lang="en-CA" dirty="0"/>
          </a:p>
        </p:txBody>
      </p:sp>
      <p:sp>
        <p:nvSpPr>
          <p:cNvPr id="4" name="Slide Number Placeholder 3"/>
          <p:cNvSpPr>
            <a:spLocks noGrp="1"/>
          </p:cNvSpPr>
          <p:nvPr>
            <p:ph type="sldNum" sz="quarter" idx="5"/>
          </p:nvPr>
        </p:nvSpPr>
        <p:spPr/>
        <p:txBody>
          <a:bodyPr/>
          <a:lstStyle/>
          <a:p>
            <a:fld id="{36C84E68-EB05-45B1-860D-E0F22F41F507}" type="slidenum">
              <a:rPr lang="en-CA" smtClean="0"/>
              <a:t>41</a:t>
            </a:fld>
            <a:endParaRPr lang="en-CA"/>
          </a:p>
        </p:txBody>
      </p:sp>
    </p:spTree>
    <p:extLst>
      <p:ext uri="{BB962C8B-B14F-4D97-AF65-F5344CB8AC3E}">
        <p14:creationId xmlns:p14="http://schemas.microsoft.com/office/powerpoint/2010/main" val="22152308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the previous slide, we put the energies in a table; Now we put the energies in a plot like this</a:t>
            </a:r>
          </a:p>
          <a:p>
            <a:r>
              <a:rPr lang="en-CA" dirty="0"/>
              <a:t>-I’ve mentioned the presence of a phase transition, so we will now discuss the boundaries of this phase transition</a:t>
            </a:r>
          </a:p>
        </p:txBody>
      </p:sp>
      <p:sp>
        <p:nvSpPr>
          <p:cNvPr id="4" name="Slide Number Placeholder 3"/>
          <p:cNvSpPr>
            <a:spLocks noGrp="1"/>
          </p:cNvSpPr>
          <p:nvPr>
            <p:ph type="sldNum" sz="quarter" idx="5"/>
          </p:nvPr>
        </p:nvSpPr>
        <p:spPr/>
        <p:txBody>
          <a:bodyPr/>
          <a:lstStyle/>
          <a:p>
            <a:fld id="{36C84E68-EB05-45B1-860D-E0F22F41F507}" type="slidenum">
              <a:rPr lang="en-CA" smtClean="0"/>
              <a:t>42</a:t>
            </a:fld>
            <a:endParaRPr lang="en-CA"/>
          </a:p>
        </p:txBody>
      </p:sp>
    </p:spTree>
    <p:extLst>
      <p:ext uri="{BB962C8B-B14F-4D97-AF65-F5344CB8AC3E}">
        <p14:creationId xmlns:p14="http://schemas.microsoft.com/office/powerpoint/2010/main" val="34444723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t>
            </a:r>
            <a:r>
              <a:rPr lang="en-US" b="0" i="0" dirty="0">
                <a:solidFill>
                  <a:srgbClr val="374151"/>
                </a:solidFill>
                <a:effectLst/>
                <a:latin typeface="Söhne"/>
              </a:rPr>
              <a:t>In first-order phase transitions, the key characteristic is the presence of an energy barrier between the two phases involved. </a:t>
            </a:r>
          </a:p>
          <a:p>
            <a:r>
              <a:rPr lang="en-US" b="0" i="0" dirty="0">
                <a:solidFill>
                  <a:srgbClr val="374151"/>
                </a:solidFill>
                <a:effectLst/>
                <a:latin typeface="Söhne"/>
              </a:rPr>
              <a:t>-This barrier prevents the system from smoothly transitioning from one phase to another and leads to the coexistence of both phases during the transition.</a:t>
            </a:r>
            <a:endParaRPr lang="en-CA" dirty="0"/>
          </a:p>
          <a:p>
            <a:r>
              <a:rPr lang="en-CA" dirty="0"/>
              <a:t>-The boundaries of the phase transition are determined by the common tangent of the two branches of the energy (and not for instance at the crossing of the two branches).</a:t>
            </a:r>
          </a:p>
          <a:p>
            <a:r>
              <a:rPr lang="en-CA" dirty="0"/>
              <a:t>-This is because the pressure remains constant along this line connecting the two branches, meaning that the system remains in equilibrium  </a:t>
            </a:r>
          </a:p>
        </p:txBody>
      </p:sp>
      <p:sp>
        <p:nvSpPr>
          <p:cNvPr id="4" name="Slide Number Placeholder 3"/>
          <p:cNvSpPr>
            <a:spLocks noGrp="1"/>
          </p:cNvSpPr>
          <p:nvPr>
            <p:ph type="sldNum" sz="quarter" idx="5"/>
          </p:nvPr>
        </p:nvSpPr>
        <p:spPr/>
        <p:txBody>
          <a:bodyPr/>
          <a:lstStyle/>
          <a:p>
            <a:fld id="{36C84E68-EB05-45B1-860D-E0F22F41F507}" type="slidenum">
              <a:rPr lang="en-CA" smtClean="0"/>
              <a:t>43</a:t>
            </a:fld>
            <a:endParaRPr lang="en-CA"/>
          </a:p>
        </p:txBody>
      </p:sp>
    </p:spTree>
    <p:extLst>
      <p:ext uri="{BB962C8B-B14F-4D97-AF65-F5344CB8AC3E}">
        <p14:creationId xmlns:p14="http://schemas.microsoft.com/office/powerpoint/2010/main" val="23622854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6C84E68-EB05-45B1-860D-E0F22F41F507}" type="slidenum">
              <a:rPr lang="en-CA" smtClean="0"/>
              <a:t>44</a:t>
            </a:fld>
            <a:endParaRPr lang="en-CA"/>
          </a:p>
        </p:txBody>
      </p:sp>
    </p:spTree>
    <p:extLst>
      <p:ext uri="{BB962C8B-B14F-4D97-AF65-F5344CB8AC3E}">
        <p14:creationId xmlns:p14="http://schemas.microsoft.com/office/powerpoint/2010/main" val="4721293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-Dashed lines correspond to unstable configurations, determined via the common tangent line</a:t>
            </a:r>
          </a:p>
          <a:p>
            <a:endParaRPr lang="en-CA" dirty="0"/>
          </a:p>
        </p:txBody>
      </p:sp>
      <p:sp>
        <p:nvSpPr>
          <p:cNvPr id="4" name="Slide Number Placeholder 3"/>
          <p:cNvSpPr>
            <a:spLocks noGrp="1"/>
          </p:cNvSpPr>
          <p:nvPr>
            <p:ph type="sldNum" sz="quarter" idx="5"/>
          </p:nvPr>
        </p:nvSpPr>
        <p:spPr/>
        <p:txBody>
          <a:bodyPr/>
          <a:lstStyle/>
          <a:p>
            <a:fld id="{36C84E68-EB05-45B1-860D-E0F22F41F507}" type="slidenum">
              <a:rPr lang="en-CA" smtClean="0"/>
              <a:t>45</a:t>
            </a:fld>
            <a:endParaRPr lang="en-CA"/>
          </a:p>
        </p:txBody>
      </p:sp>
    </p:spTree>
    <p:extLst>
      <p:ext uri="{BB962C8B-B14F-4D97-AF65-F5344CB8AC3E}">
        <p14:creationId xmlns:p14="http://schemas.microsoft.com/office/powerpoint/2010/main" val="123988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-Example of a strongly correlated system </a:t>
            </a:r>
            <a:r>
              <a:rPr lang="en-CA" dirty="0">
                <a:sym typeface="Wingdings" panose="05000000000000000000" pitchFamily="2" charset="2"/>
              </a:rPr>
              <a:t> cannot simply use analytical methods, need numerical tools</a:t>
            </a:r>
          </a:p>
          <a:p>
            <a:r>
              <a:rPr lang="en-CA" dirty="0">
                <a:sym typeface="Wingdings" panose="05000000000000000000" pitchFamily="2" charset="2"/>
              </a:rPr>
              <a:t>-Sometimes ansatz are not translation invariant, sometimes crystal are pinned  </a:t>
            </a:r>
          </a:p>
          <a:p>
            <a:r>
              <a:rPr lang="en-CA" dirty="0">
                <a:sym typeface="Wingdings" panose="05000000000000000000" pitchFamily="2" charset="2"/>
              </a:rPr>
              <a:t>-Feynman and Cohen introduced this idea of backflow to improve on the excitation spectrum of liquid helium 4, and this concept is now extensively used for fermionic systems to define auxiliary coordinates – For instance </a:t>
            </a:r>
            <a:r>
              <a:rPr lang="en-CA" dirty="0" err="1">
                <a:sym typeface="Wingdings" panose="05000000000000000000" pitchFamily="2" charset="2"/>
              </a:rPr>
              <a:t>PauliNet</a:t>
            </a:r>
            <a:r>
              <a:rPr lang="en-CA" dirty="0">
                <a:sym typeface="Wingdings" panose="05000000000000000000" pitchFamily="2" charset="2"/>
              </a:rPr>
              <a:t> and </a:t>
            </a:r>
            <a:r>
              <a:rPr lang="en-CA" dirty="0" err="1">
                <a:sym typeface="Wingdings" panose="05000000000000000000" pitchFamily="2" charset="2"/>
              </a:rPr>
              <a:t>Ferminet</a:t>
            </a:r>
            <a:endParaRPr lang="en-CA" dirty="0"/>
          </a:p>
        </p:txBody>
      </p:sp>
      <p:sp>
        <p:nvSpPr>
          <p:cNvPr id="4" name="Slide Number Placeholder 3"/>
          <p:cNvSpPr>
            <a:spLocks noGrp="1"/>
          </p:cNvSpPr>
          <p:nvPr>
            <p:ph type="sldNum" sz="quarter" idx="5"/>
          </p:nvPr>
        </p:nvSpPr>
        <p:spPr/>
        <p:txBody>
          <a:bodyPr/>
          <a:lstStyle/>
          <a:p>
            <a:fld id="{36C84E68-EB05-45B1-860D-E0F22F41F507}" type="slidenum">
              <a:rPr lang="en-CA" smtClean="0"/>
              <a:t>4</a:t>
            </a:fld>
            <a:endParaRPr lang="en-CA"/>
          </a:p>
        </p:txBody>
      </p:sp>
    </p:spTree>
    <p:extLst>
      <p:ext uri="{BB962C8B-B14F-4D97-AF65-F5344CB8AC3E}">
        <p14:creationId xmlns:p14="http://schemas.microsoft.com/office/powerpoint/2010/main" val="2018191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6C84E68-EB05-45B1-860D-E0F22F41F507}" type="slidenum">
              <a:rPr lang="en-CA" smtClean="0"/>
              <a:t>46</a:t>
            </a:fld>
            <a:endParaRPr lang="en-CA"/>
          </a:p>
        </p:txBody>
      </p:sp>
    </p:spTree>
    <p:extLst>
      <p:ext uri="{BB962C8B-B14F-4D97-AF65-F5344CB8AC3E}">
        <p14:creationId xmlns:p14="http://schemas.microsoft.com/office/powerpoint/2010/main" val="40870367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6C84E68-EB05-45B1-860D-E0F22F41F507}" type="slidenum">
              <a:rPr lang="en-CA" smtClean="0"/>
              <a:t>47</a:t>
            </a:fld>
            <a:endParaRPr lang="en-CA"/>
          </a:p>
        </p:txBody>
      </p:sp>
    </p:spTree>
    <p:extLst>
      <p:ext uri="{BB962C8B-B14F-4D97-AF65-F5344CB8AC3E}">
        <p14:creationId xmlns:p14="http://schemas.microsoft.com/office/powerpoint/2010/main" val="33351184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6C84E68-EB05-45B1-860D-E0F22F41F507}" type="slidenum">
              <a:rPr lang="en-CA" smtClean="0"/>
              <a:t>48</a:t>
            </a:fld>
            <a:endParaRPr lang="en-CA"/>
          </a:p>
        </p:txBody>
      </p:sp>
    </p:spTree>
    <p:extLst>
      <p:ext uri="{BB962C8B-B14F-4D97-AF65-F5344CB8AC3E}">
        <p14:creationId xmlns:p14="http://schemas.microsoft.com/office/powerpoint/2010/main" val="22794796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6C84E68-EB05-45B1-860D-E0F22F41F507}" type="slidenum">
              <a:rPr lang="en-CA" smtClean="0"/>
              <a:t>49</a:t>
            </a:fld>
            <a:endParaRPr lang="en-CA"/>
          </a:p>
        </p:txBody>
      </p:sp>
    </p:spTree>
    <p:extLst>
      <p:ext uri="{BB962C8B-B14F-4D97-AF65-F5344CB8AC3E}">
        <p14:creationId xmlns:p14="http://schemas.microsoft.com/office/powerpoint/2010/main" val="15027723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 C. K.: VMC McMillan form ansatz in the liquid phase (N=64), and in solid phase (N=80) they were pinning the crystal lattice points</a:t>
            </a:r>
          </a:p>
          <a:p>
            <a:r>
              <a:rPr lang="en-CA" dirty="0"/>
              <a:t>G. C.: PIMC at finite temperature (N=30) (</a:t>
            </a:r>
            <a:r>
              <a:rPr lang="en-CA" dirty="0" err="1"/>
              <a:t>rho_f</a:t>
            </a:r>
            <a:r>
              <a:rPr lang="en-CA" dirty="0"/>
              <a:t> and </a:t>
            </a:r>
            <a:r>
              <a:rPr lang="en-CA" dirty="0" err="1"/>
              <a:t>rho_m</a:t>
            </a:r>
            <a:r>
              <a:rPr lang="en-CA" dirty="0"/>
              <a:t> obtained at T=0.25 K)</a:t>
            </a:r>
          </a:p>
        </p:txBody>
      </p:sp>
      <p:sp>
        <p:nvSpPr>
          <p:cNvPr id="4" name="Slide Number Placeholder 3"/>
          <p:cNvSpPr>
            <a:spLocks noGrp="1"/>
          </p:cNvSpPr>
          <p:nvPr>
            <p:ph type="sldNum" sz="quarter" idx="5"/>
          </p:nvPr>
        </p:nvSpPr>
        <p:spPr/>
        <p:txBody>
          <a:bodyPr/>
          <a:lstStyle/>
          <a:p>
            <a:fld id="{36C84E68-EB05-45B1-860D-E0F22F41F507}" type="slidenum">
              <a:rPr lang="en-CA" smtClean="0"/>
              <a:t>50</a:t>
            </a:fld>
            <a:endParaRPr lang="en-CA"/>
          </a:p>
        </p:txBody>
      </p:sp>
    </p:spTree>
    <p:extLst>
      <p:ext uri="{BB962C8B-B14F-4D97-AF65-F5344CB8AC3E}">
        <p14:creationId xmlns:p14="http://schemas.microsoft.com/office/powerpoint/2010/main" val="39568818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6C84E68-EB05-45B1-860D-E0F22F41F507}" type="slidenum">
              <a:rPr lang="en-CA" smtClean="0"/>
              <a:t>51</a:t>
            </a:fld>
            <a:endParaRPr lang="en-CA"/>
          </a:p>
        </p:txBody>
      </p:sp>
    </p:spTree>
    <p:extLst>
      <p:ext uri="{BB962C8B-B14F-4D97-AF65-F5344CB8AC3E}">
        <p14:creationId xmlns:p14="http://schemas.microsoft.com/office/powerpoint/2010/main" val="24069482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6C84E68-EB05-45B1-860D-E0F22F41F507}" type="slidenum">
              <a:rPr lang="en-CA" smtClean="0"/>
              <a:t>52</a:t>
            </a:fld>
            <a:endParaRPr lang="en-CA"/>
          </a:p>
        </p:txBody>
      </p:sp>
    </p:spTree>
    <p:extLst>
      <p:ext uri="{BB962C8B-B14F-4D97-AF65-F5344CB8AC3E}">
        <p14:creationId xmlns:p14="http://schemas.microsoft.com/office/powerpoint/2010/main" val="30767584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bit sloppy in writing the estimator; it’s really a statistical average over the Born distribution</a:t>
            </a:r>
          </a:p>
        </p:txBody>
      </p:sp>
      <p:sp>
        <p:nvSpPr>
          <p:cNvPr id="4" name="Slide Number Placeholder 3"/>
          <p:cNvSpPr>
            <a:spLocks noGrp="1"/>
          </p:cNvSpPr>
          <p:nvPr>
            <p:ph type="sldNum" sz="quarter" idx="5"/>
          </p:nvPr>
        </p:nvSpPr>
        <p:spPr/>
        <p:txBody>
          <a:bodyPr/>
          <a:lstStyle/>
          <a:p>
            <a:fld id="{36C84E68-EB05-45B1-860D-E0F22F41F507}" type="slidenum">
              <a:rPr lang="en-CA" smtClean="0"/>
              <a:t>53</a:t>
            </a:fld>
            <a:endParaRPr lang="en-CA"/>
          </a:p>
        </p:txBody>
      </p:sp>
    </p:spTree>
    <p:extLst>
      <p:ext uri="{BB962C8B-B14F-4D97-AF65-F5344CB8AC3E}">
        <p14:creationId xmlns:p14="http://schemas.microsoft.com/office/powerpoint/2010/main" val="15239466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6C84E68-EB05-45B1-860D-E0F22F41F507}" type="slidenum">
              <a:rPr lang="en-CA" smtClean="0"/>
              <a:t>54</a:t>
            </a:fld>
            <a:endParaRPr lang="en-CA"/>
          </a:p>
        </p:txBody>
      </p:sp>
    </p:spTree>
    <p:extLst>
      <p:ext uri="{BB962C8B-B14F-4D97-AF65-F5344CB8AC3E}">
        <p14:creationId xmlns:p14="http://schemas.microsoft.com/office/powerpoint/2010/main" val="40089771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6C84E68-EB05-45B1-860D-E0F22F41F507}" type="slidenum">
              <a:rPr lang="en-CA" smtClean="0"/>
              <a:t>55</a:t>
            </a:fld>
            <a:endParaRPr lang="en-CA"/>
          </a:p>
        </p:txBody>
      </p:sp>
    </p:spTree>
    <p:extLst>
      <p:ext uri="{BB962C8B-B14F-4D97-AF65-F5344CB8AC3E}">
        <p14:creationId xmlns:p14="http://schemas.microsoft.com/office/powerpoint/2010/main" val="1924161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Describe potential:</a:t>
            </a:r>
          </a:p>
          <a:p>
            <a:r>
              <a:rPr lang="en-CA" dirty="0"/>
              <a:t>-Specify that it is a short-range potential</a:t>
            </a:r>
          </a:p>
          <a:p>
            <a:r>
              <a:rPr lang="en-CA" dirty="0"/>
              <a:t>-microscopic interatomic potential for helium-4 (so he4 are considered as elementary particles here)</a:t>
            </a:r>
          </a:p>
          <a:p>
            <a:r>
              <a:rPr lang="en-CA" dirty="0"/>
              <a:t>-it includes a repulsive hard core roughly of radius 2.6 Ang, an attractive power law tail, and a minimum of depth 11 K at a radius of roughly 3 Ang</a:t>
            </a:r>
          </a:p>
        </p:txBody>
      </p:sp>
      <p:sp>
        <p:nvSpPr>
          <p:cNvPr id="4" name="Slide Number Placeholder 3"/>
          <p:cNvSpPr>
            <a:spLocks noGrp="1"/>
          </p:cNvSpPr>
          <p:nvPr>
            <p:ph type="sldNum" sz="quarter" idx="5"/>
          </p:nvPr>
        </p:nvSpPr>
        <p:spPr/>
        <p:txBody>
          <a:bodyPr/>
          <a:lstStyle/>
          <a:p>
            <a:fld id="{36C84E68-EB05-45B1-860D-E0F22F41F507}" type="slidenum">
              <a:rPr lang="en-CA" smtClean="0"/>
              <a:t>5</a:t>
            </a:fld>
            <a:endParaRPr lang="en-CA"/>
          </a:p>
        </p:txBody>
      </p:sp>
    </p:spTree>
    <p:extLst>
      <p:ext uri="{BB962C8B-B14F-4D97-AF65-F5344CB8AC3E}">
        <p14:creationId xmlns:p14="http://schemas.microsoft.com/office/powerpoint/2010/main" val="4013943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6C84E68-EB05-45B1-860D-E0F22F41F507}" type="slidenum">
              <a:rPr lang="en-CA" smtClean="0"/>
              <a:t>56</a:t>
            </a:fld>
            <a:endParaRPr lang="en-CA"/>
          </a:p>
        </p:txBody>
      </p:sp>
    </p:spTree>
    <p:extLst>
      <p:ext uri="{BB962C8B-B14F-4D97-AF65-F5344CB8AC3E}">
        <p14:creationId xmlns:p14="http://schemas.microsoft.com/office/powerpoint/2010/main" val="35580692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6C84E68-EB05-45B1-860D-E0F22F41F507}" type="slidenum">
              <a:rPr lang="en-CA" smtClean="0"/>
              <a:t>57</a:t>
            </a:fld>
            <a:endParaRPr lang="en-CA"/>
          </a:p>
        </p:txBody>
      </p:sp>
    </p:spTree>
    <p:extLst>
      <p:ext uri="{BB962C8B-B14F-4D97-AF65-F5344CB8AC3E}">
        <p14:creationId xmlns:p14="http://schemas.microsoft.com/office/powerpoint/2010/main" val="6541087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-Detour in 3D</a:t>
            </a:r>
          </a:p>
          <a:p>
            <a:r>
              <a:rPr lang="en-CA" dirty="0"/>
              <a:t>-</a:t>
            </a:r>
            <a:r>
              <a:rPr lang="en-US" dirty="0"/>
              <a:t>The condensate fraction n0 can be inferred from the dynamic structure factor S(q, ω), probed experimentally by deep inelastic neutron scattering off the superfluid [REF: </a:t>
            </a:r>
            <a:r>
              <a:rPr lang="it-IT" dirty="0"/>
              <a:t>S. Moroni and M. Boninsegni]</a:t>
            </a:r>
          </a:p>
          <a:p>
            <a:r>
              <a:rPr lang="it-IT" dirty="0"/>
              <a:t>-PMC (projector monte carlo): </a:t>
            </a:r>
            <a:r>
              <a:rPr lang="en-US" dirty="0"/>
              <a:t>using a novel projection method, similar in spirit to DMC, but without the bias from the initial trial wave function, that affects estimates for off-diagonal operators in DMC. This (Quantum Monte Carlo) technique combines sampling ideas from PIMC, as well as from Reptation Quantum Monte Carlo (RQMC)</a:t>
            </a:r>
          </a:p>
          <a:p>
            <a:r>
              <a:rPr lang="en-US" dirty="0"/>
              <a:t>-This work: 0.0218</a:t>
            </a:r>
          </a:p>
          <a:p>
            <a:r>
              <a:rPr lang="en-US" dirty="0"/>
              <a:t>-Moroni: 0.02186</a:t>
            </a:r>
          </a:p>
          <a:p>
            <a:r>
              <a:rPr lang="en-US" dirty="0"/>
              <a:t>-</a:t>
            </a:r>
            <a:r>
              <a:rPr lang="en-US" dirty="0" err="1"/>
              <a:t>Boninsegni</a:t>
            </a:r>
            <a:r>
              <a:rPr lang="en-US" dirty="0"/>
              <a:t>: 0.02184</a:t>
            </a:r>
            <a:endParaRPr lang="en-CA" dirty="0"/>
          </a:p>
          <a:p>
            <a:r>
              <a:rPr lang="en-CA" dirty="0"/>
              <a:t>-Rota: 0.02186</a:t>
            </a:r>
          </a:p>
        </p:txBody>
      </p:sp>
      <p:sp>
        <p:nvSpPr>
          <p:cNvPr id="4" name="Slide Number Placeholder 3"/>
          <p:cNvSpPr>
            <a:spLocks noGrp="1"/>
          </p:cNvSpPr>
          <p:nvPr>
            <p:ph type="sldNum" sz="quarter" idx="5"/>
          </p:nvPr>
        </p:nvSpPr>
        <p:spPr/>
        <p:txBody>
          <a:bodyPr/>
          <a:lstStyle/>
          <a:p>
            <a:fld id="{36C84E68-EB05-45B1-860D-E0F22F41F507}" type="slidenum">
              <a:rPr lang="en-CA" smtClean="0"/>
              <a:t>58</a:t>
            </a:fld>
            <a:endParaRPr lang="en-CA"/>
          </a:p>
        </p:txBody>
      </p:sp>
    </p:spTree>
    <p:extLst>
      <p:ext uri="{BB962C8B-B14F-4D97-AF65-F5344CB8AC3E}">
        <p14:creationId xmlns:p14="http://schemas.microsoft.com/office/powerpoint/2010/main" val="9587009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6C84E68-EB05-45B1-860D-E0F22F41F507}" type="slidenum">
              <a:rPr lang="en-CA" smtClean="0"/>
              <a:t>59</a:t>
            </a:fld>
            <a:endParaRPr lang="en-CA"/>
          </a:p>
        </p:txBody>
      </p:sp>
    </p:spTree>
    <p:extLst>
      <p:ext uri="{BB962C8B-B14F-4D97-AF65-F5344CB8AC3E}">
        <p14:creationId xmlns:p14="http://schemas.microsoft.com/office/powerpoint/2010/main" val="8379560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-Since it’s difficult to take the limit as r-&gt;Infinity of a numerical dataset, we instead use a fit that was used to analyze experimental data</a:t>
            </a:r>
          </a:p>
        </p:txBody>
      </p:sp>
      <p:sp>
        <p:nvSpPr>
          <p:cNvPr id="4" name="Slide Number Placeholder 3"/>
          <p:cNvSpPr>
            <a:spLocks noGrp="1"/>
          </p:cNvSpPr>
          <p:nvPr>
            <p:ph type="sldNum" sz="quarter" idx="5"/>
          </p:nvPr>
        </p:nvSpPr>
        <p:spPr/>
        <p:txBody>
          <a:bodyPr/>
          <a:lstStyle/>
          <a:p>
            <a:fld id="{36C84E68-EB05-45B1-860D-E0F22F41F507}" type="slidenum">
              <a:rPr lang="en-CA" smtClean="0"/>
              <a:t>60</a:t>
            </a:fld>
            <a:endParaRPr lang="en-CA"/>
          </a:p>
        </p:txBody>
      </p:sp>
    </p:spTree>
    <p:extLst>
      <p:ext uri="{BB962C8B-B14F-4D97-AF65-F5344CB8AC3E}">
        <p14:creationId xmlns:p14="http://schemas.microsoft.com/office/powerpoint/2010/main" val="18442433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spike occurs because particles are in a transitional state near the coexistence region, as they can be partially ordered (in the solid phase) and partially disordered (in the liquid phase)</a:t>
            </a:r>
          </a:p>
        </p:txBody>
      </p:sp>
      <p:sp>
        <p:nvSpPr>
          <p:cNvPr id="4" name="Slide Number Placeholder 3"/>
          <p:cNvSpPr>
            <a:spLocks noGrp="1"/>
          </p:cNvSpPr>
          <p:nvPr>
            <p:ph type="sldNum" sz="quarter" idx="5"/>
          </p:nvPr>
        </p:nvSpPr>
        <p:spPr/>
        <p:txBody>
          <a:bodyPr/>
          <a:lstStyle/>
          <a:p>
            <a:fld id="{36C84E68-EB05-45B1-860D-E0F22F41F507}" type="slidenum">
              <a:rPr lang="en-CA" smtClean="0"/>
              <a:t>72</a:t>
            </a:fld>
            <a:endParaRPr lang="en-CA"/>
          </a:p>
        </p:txBody>
      </p:sp>
    </p:spTree>
    <p:extLst>
      <p:ext uri="{BB962C8B-B14F-4D97-AF65-F5344CB8AC3E}">
        <p14:creationId xmlns:p14="http://schemas.microsoft.com/office/powerpoint/2010/main" val="1892143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are interested in the thermodynamic limit but only have access to finite size systems</a:t>
            </a:r>
          </a:p>
          <a:p>
            <a:r>
              <a:rPr lang="en-CA" dirty="0"/>
              <a:t>-constant contributions: to balance the truncation and the shift of the potential</a:t>
            </a:r>
          </a:p>
        </p:txBody>
      </p:sp>
      <p:sp>
        <p:nvSpPr>
          <p:cNvPr id="4" name="Slide Number Placeholder 3"/>
          <p:cNvSpPr>
            <a:spLocks noGrp="1"/>
          </p:cNvSpPr>
          <p:nvPr>
            <p:ph type="sldNum" sz="quarter" idx="5"/>
          </p:nvPr>
        </p:nvSpPr>
        <p:spPr/>
        <p:txBody>
          <a:bodyPr/>
          <a:lstStyle/>
          <a:p>
            <a:fld id="{36C84E68-EB05-45B1-860D-E0F22F41F507}" type="slidenum">
              <a:rPr lang="en-CA" smtClean="0"/>
              <a:t>78</a:t>
            </a:fld>
            <a:endParaRPr lang="en-CA"/>
          </a:p>
        </p:txBody>
      </p:sp>
    </p:spTree>
    <p:extLst>
      <p:ext uri="{BB962C8B-B14F-4D97-AF65-F5344CB8AC3E}">
        <p14:creationId xmlns:p14="http://schemas.microsoft.com/office/powerpoint/2010/main" val="1918717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Describe potential:</a:t>
            </a:r>
          </a:p>
          <a:p>
            <a:r>
              <a:rPr lang="en-CA" dirty="0"/>
              <a:t>-Specify that it is a short-range potential</a:t>
            </a:r>
          </a:p>
          <a:p>
            <a:r>
              <a:rPr lang="en-CA" dirty="0"/>
              <a:t>-microscopic interatomic potential for helium-4 (so he4 are considered as elementary particles here)</a:t>
            </a:r>
          </a:p>
          <a:p>
            <a:r>
              <a:rPr lang="en-CA" dirty="0"/>
              <a:t>-it includes a repulsive hard core roughly of radius 2.6 Ang, an attractive power law tail, and a minimum of depth 11 K at a radius of roughly 3 Ang</a:t>
            </a:r>
          </a:p>
        </p:txBody>
      </p:sp>
      <p:sp>
        <p:nvSpPr>
          <p:cNvPr id="4" name="Slide Number Placeholder 3"/>
          <p:cNvSpPr>
            <a:spLocks noGrp="1"/>
          </p:cNvSpPr>
          <p:nvPr>
            <p:ph type="sldNum" sz="quarter" idx="5"/>
          </p:nvPr>
        </p:nvSpPr>
        <p:spPr/>
        <p:txBody>
          <a:bodyPr/>
          <a:lstStyle/>
          <a:p>
            <a:fld id="{36C84E68-EB05-45B1-860D-E0F22F41F507}" type="slidenum">
              <a:rPr lang="en-CA" smtClean="0"/>
              <a:t>6</a:t>
            </a:fld>
            <a:endParaRPr lang="en-CA"/>
          </a:p>
        </p:txBody>
      </p:sp>
    </p:spTree>
    <p:extLst>
      <p:ext uri="{BB962C8B-B14F-4D97-AF65-F5344CB8AC3E}">
        <p14:creationId xmlns:p14="http://schemas.microsoft.com/office/powerpoint/2010/main" val="584964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Describe potential:</a:t>
            </a:r>
          </a:p>
          <a:p>
            <a:r>
              <a:rPr lang="en-CA" dirty="0"/>
              <a:t>-Specify that it is a short-range potential</a:t>
            </a:r>
          </a:p>
          <a:p>
            <a:r>
              <a:rPr lang="en-CA" dirty="0"/>
              <a:t>-microscopic interatomic potential for helium-4 (so he4 are considered as elementary particles here)</a:t>
            </a:r>
          </a:p>
          <a:p>
            <a:r>
              <a:rPr lang="en-CA" dirty="0"/>
              <a:t>-it includes a repulsive hard core roughly of radius 2.6 Ang, an attractive power law tail, and a minimum of depth 11 K at a radius of roughly 3 Ang</a:t>
            </a:r>
          </a:p>
        </p:txBody>
      </p:sp>
      <p:sp>
        <p:nvSpPr>
          <p:cNvPr id="4" name="Slide Number Placeholder 3"/>
          <p:cNvSpPr>
            <a:spLocks noGrp="1"/>
          </p:cNvSpPr>
          <p:nvPr>
            <p:ph type="sldNum" sz="quarter" idx="5"/>
          </p:nvPr>
        </p:nvSpPr>
        <p:spPr/>
        <p:txBody>
          <a:bodyPr/>
          <a:lstStyle/>
          <a:p>
            <a:fld id="{36C84E68-EB05-45B1-860D-E0F22F41F507}" type="slidenum">
              <a:rPr lang="en-CA" smtClean="0"/>
              <a:t>7</a:t>
            </a:fld>
            <a:endParaRPr lang="en-CA"/>
          </a:p>
        </p:txBody>
      </p:sp>
    </p:spTree>
    <p:extLst>
      <p:ext uri="{BB962C8B-B14F-4D97-AF65-F5344CB8AC3E}">
        <p14:creationId xmlns:p14="http://schemas.microsoft.com/office/powerpoint/2010/main" val="4006207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6C84E68-EB05-45B1-860D-E0F22F41F507}" type="slidenum">
              <a:rPr lang="en-CA" smtClean="0"/>
              <a:t>8</a:t>
            </a:fld>
            <a:endParaRPr lang="en-CA"/>
          </a:p>
        </p:txBody>
      </p:sp>
    </p:spTree>
    <p:extLst>
      <p:ext uri="{BB962C8B-B14F-4D97-AF65-F5344CB8AC3E}">
        <p14:creationId xmlns:p14="http://schemas.microsoft.com/office/powerpoint/2010/main" val="3135829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6C84E68-EB05-45B1-860D-E0F22F41F507}" type="slidenum">
              <a:rPr lang="en-CA" smtClean="0"/>
              <a:t>9</a:t>
            </a:fld>
            <a:endParaRPr lang="en-CA"/>
          </a:p>
        </p:txBody>
      </p:sp>
    </p:spTree>
    <p:extLst>
      <p:ext uri="{BB962C8B-B14F-4D97-AF65-F5344CB8AC3E}">
        <p14:creationId xmlns:p14="http://schemas.microsoft.com/office/powerpoint/2010/main" val="3836187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98042-C787-DF2F-0D61-CC2A233CF0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E8E9B95-A9F5-7C28-C3D5-93B2E47454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CA291387-3D19-1E02-4B78-489B146C2BB3}"/>
              </a:ext>
            </a:extLst>
          </p:cNvPr>
          <p:cNvSpPr>
            <a:spLocks noGrp="1"/>
          </p:cNvSpPr>
          <p:nvPr>
            <p:ph type="dt" sz="half" idx="10"/>
          </p:nvPr>
        </p:nvSpPr>
        <p:spPr/>
        <p:txBody>
          <a:bodyPr/>
          <a:lstStyle/>
          <a:p>
            <a:fld id="{CBBA35CB-1DA4-4C2A-9E3E-B389BB590398}" type="datetime1">
              <a:rPr lang="en-CA" smtClean="0"/>
              <a:t>2023-08-30</a:t>
            </a:fld>
            <a:endParaRPr lang="en-CA"/>
          </a:p>
        </p:txBody>
      </p:sp>
      <p:sp>
        <p:nvSpPr>
          <p:cNvPr id="5" name="Footer Placeholder 4">
            <a:extLst>
              <a:ext uri="{FF2B5EF4-FFF2-40B4-BE49-F238E27FC236}">
                <a16:creationId xmlns:a16="http://schemas.microsoft.com/office/drawing/2014/main" id="{3E0B3877-D44D-12E7-F46E-198FA7701F4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751142C-EF77-2B5B-A761-37C2F43D4276}"/>
              </a:ext>
            </a:extLst>
          </p:cNvPr>
          <p:cNvSpPr>
            <a:spLocks noGrp="1"/>
          </p:cNvSpPr>
          <p:nvPr>
            <p:ph type="sldNum" sz="quarter" idx="12"/>
          </p:nvPr>
        </p:nvSpPr>
        <p:spPr/>
        <p:txBody>
          <a:bodyPr/>
          <a:lstStyle/>
          <a:p>
            <a:fld id="{98155971-BF0E-41D7-B822-C418F4E23E97}" type="slidenum">
              <a:rPr lang="en-CA" smtClean="0"/>
              <a:t>‹#›</a:t>
            </a:fld>
            <a:endParaRPr lang="en-CA"/>
          </a:p>
        </p:txBody>
      </p:sp>
    </p:spTree>
    <p:extLst>
      <p:ext uri="{BB962C8B-B14F-4D97-AF65-F5344CB8AC3E}">
        <p14:creationId xmlns:p14="http://schemas.microsoft.com/office/powerpoint/2010/main" val="207377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5A870-A942-8DA5-288E-0BD19927F5F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BF08CFB-90CC-D731-25F0-2C51B142EC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5D4E9CC-7019-36C5-BC8C-A60CC0B273C8}"/>
              </a:ext>
            </a:extLst>
          </p:cNvPr>
          <p:cNvSpPr>
            <a:spLocks noGrp="1"/>
          </p:cNvSpPr>
          <p:nvPr>
            <p:ph type="dt" sz="half" idx="10"/>
          </p:nvPr>
        </p:nvSpPr>
        <p:spPr/>
        <p:txBody>
          <a:bodyPr/>
          <a:lstStyle/>
          <a:p>
            <a:fld id="{FA32857C-8B6E-4DCD-AC2C-BC6EEE7B3BDE}" type="datetime1">
              <a:rPr lang="en-CA" smtClean="0"/>
              <a:t>2023-08-30</a:t>
            </a:fld>
            <a:endParaRPr lang="en-CA"/>
          </a:p>
        </p:txBody>
      </p:sp>
      <p:sp>
        <p:nvSpPr>
          <p:cNvPr id="5" name="Footer Placeholder 4">
            <a:extLst>
              <a:ext uri="{FF2B5EF4-FFF2-40B4-BE49-F238E27FC236}">
                <a16:creationId xmlns:a16="http://schemas.microsoft.com/office/drawing/2014/main" id="{EBF11EC2-82F7-7619-EAA1-991BD8411EC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B6E41F7-3F81-ECA5-1988-62EE4A18D93E}"/>
              </a:ext>
            </a:extLst>
          </p:cNvPr>
          <p:cNvSpPr>
            <a:spLocks noGrp="1"/>
          </p:cNvSpPr>
          <p:nvPr>
            <p:ph type="sldNum" sz="quarter" idx="12"/>
          </p:nvPr>
        </p:nvSpPr>
        <p:spPr/>
        <p:txBody>
          <a:bodyPr/>
          <a:lstStyle/>
          <a:p>
            <a:fld id="{98155971-BF0E-41D7-B822-C418F4E23E97}" type="slidenum">
              <a:rPr lang="en-CA" smtClean="0"/>
              <a:t>‹#›</a:t>
            </a:fld>
            <a:endParaRPr lang="en-CA"/>
          </a:p>
        </p:txBody>
      </p:sp>
    </p:spTree>
    <p:extLst>
      <p:ext uri="{BB962C8B-B14F-4D97-AF65-F5344CB8AC3E}">
        <p14:creationId xmlns:p14="http://schemas.microsoft.com/office/powerpoint/2010/main" val="768646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C9250E-A29A-686E-D304-BBCC35B4176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DDBE528-0144-A8F1-2230-EEFF101A1D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9F28E81-F28D-BEF8-C44A-FFFBF13D3F2A}"/>
              </a:ext>
            </a:extLst>
          </p:cNvPr>
          <p:cNvSpPr>
            <a:spLocks noGrp="1"/>
          </p:cNvSpPr>
          <p:nvPr>
            <p:ph type="dt" sz="half" idx="10"/>
          </p:nvPr>
        </p:nvSpPr>
        <p:spPr/>
        <p:txBody>
          <a:bodyPr/>
          <a:lstStyle/>
          <a:p>
            <a:fld id="{A367E6DC-2679-4B4E-BE22-EF580AB6AECE}" type="datetime1">
              <a:rPr lang="en-CA" smtClean="0"/>
              <a:t>2023-08-30</a:t>
            </a:fld>
            <a:endParaRPr lang="en-CA"/>
          </a:p>
        </p:txBody>
      </p:sp>
      <p:sp>
        <p:nvSpPr>
          <p:cNvPr id="5" name="Footer Placeholder 4">
            <a:extLst>
              <a:ext uri="{FF2B5EF4-FFF2-40B4-BE49-F238E27FC236}">
                <a16:creationId xmlns:a16="http://schemas.microsoft.com/office/drawing/2014/main" id="{E984222A-5575-711F-5422-B047311D416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394A154-2E28-EE9D-CF1A-1B14DBBDAB4E}"/>
              </a:ext>
            </a:extLst>
          </p:cNvPr>
          <p:cNvSpPr>
            <a:spLocks noGrp="1"/>
          </p:cNvSpPr>
          <p:nvPr>
            <p:ph type="sldNum" sz="quarter" idx="12"/>
          </p:nvPr>
        </p:nvSpPr>
        <p:spPr/>
        <p:txBody>
          <a:bodyPr/>
          <a:lstStyle/>
          <a:p>
            <a:fld id="{98155971-BF0E-41D7-B822-C418F4E23E97}" type="slidenum">
              <a:rPr lang="en-CA" smtClean="0"/>
              <a:t>‹#›</a:t>
            </a:fld>
            <a:endParaRPr lang="en-CA"/>
          </a:p>
        </p:txBody>
      </p:sp>
    </p:spTree>
    <p:extLst>
      <p:ext uri="{BB962C8B-B14F-4D97-AF65-F5344CB8AC3E}">
        <p14:creationId xmlns:p14="http://schemas.microsoft.com/office/powerpoint/2010/main" val="3173504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F5C42-6137-F3FF-9A4A-861782F12F9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09EDC2B-8D20-197D-8361-EB50C25B07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EF7F78D-919D-1984-024B-29CCA27978E3}"/>
              </a:ext>
            </a:extLst>
          </p:cNvPr>
          <p:cNvSpPr>
            <a:spLocks noGrp="1"/>
          </p:cNvSpPr>
          <p:nvPr>
            <p:ph type="dt" sz="half" idx="10"/>
          </p:nvPr>
        </p:nvSpPr>
        <p:spPr/>
        <p:txBody>
          <a:bodyPr/>
          <a:lstStyle/>
          <a:p>
            <a:fld id="{3E894283-C6D7-41CC-8899-DC7484CD856F}" type="datetime1">
              <a:rPr lang="en-CA" smtClean="0"/>
              <a:t>2023-08-30</a:t>
            </a:fld>
            <a:endParaRPr lang="en-CA"/>
          </a:p>
        </p:txBody>
      </p:sp>
      <p:sp>
        <p:nvSpPr>
          <p:cNvPr id="5" name="Footer Placeholder 4">
            <a:extLst>
              <a:ext uri="{FF2B5EF4-FFF2-40B4-BE49-F238E27FC236}">
                <a16:creationId xmlns:a16="http://schemas.microsoft.com/office/drawing/2014/main" id="{2D17DDE2-D0F5-22BF-587C-8E8A358C12E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F27C770-2964-AEE7-E681-409DDD3E706A}"/>
              </a:ext>
            </a:extLst>
          </p:cNvPr>
          <p:cNvSpPr>
            <a:spLocks noGrp="1"/>
          </p:cNvSpPr>
          <p:nvPr>
            <p:ph type="sldNum" sz="quarter" idx="12"/>
          </p:nvPr>
        </p:nvSpPr>
        <p:spPr/>
        <p:txBody>
          <a:bodyPr/>
          <a:lstStyle/>
          <a:p>
            <a:fld id="{98155971-BF0E-41D7-B822-C418F4E23E97}" type="slidenum">
              <a:rPr lang="en-CA" smtClean="0"/>
              <a:t>‹#›</a:t>
            </a:fld>
            <a:endParaRPr lang="en-CA"/>
          </a:p>
        </p:txBody>
      </p:sp>
    </p:spTree>
    <p:extLst>
      <p:ext uri="{BB962C8B-B14F-4D97-AF65-F5344CB8AC3E}">
        <p14:creationId xmlns:p14="http://schemas.microsoft.com/office/powerpoint/2010/main" val="3777217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CED89-4F56-AE41-41CD-FC54CD9513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A62F2561-34DC-B7AE-8F6B-8ADF82585B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6705ED-BB60-67AD-86BE-923C013BE530}"/>
              </a:ext>
            </a:extLst>
          </p:cNvPr>
          <p:cNvSpPr>
            <a:spLocks noGrp="1"/>
          </p:cNvSpPr>
          <p:nvPr>
            <p:ph type="dt" sz="half" idx="10"/>
          </p:nvPr>
        </p:nvSpPr>
        <p:spPr/>
        <p:txBody>
          <a:bodyPr/>
          <a:lstStyle/>
          <a:p>
            <a:fld id="{D42E615A-DC45-490E-AAEE-EB174557411F}" type="datetime1">
              <a:rPr lang="en-CA" smtClean="0"/>
              <a:t>2023-08-30</a:t>
            </a:fld>
            <a:endParaRPr lang="en-CA"/>
          </a:p>
        </p:txBody>
      </p:sp>
      <p:sp>
        <p:nvSpPr>
          <p:cNvPr id="5" name="Footer Placeholder 4">
            <a:extLst>
              <a:ext uri="{FF2B5EF4-FFF2-40B4-BE49-F238E27FC236}">
                <a16:creationId xmlns:a16="http://schemas.microsoft.com/office/drawing/2014/main" id="{B5E125AC-860D-405D-2BD4-1FD2F73DDEC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E8D14F6-8338-4206-1CE7-88628A2287E6}"/>
              </a:ext>
            </a:extLst>
          </p:cNvPr>
          <p:cNvSpPr>
            <a:spLocks noGrp="1"/>
          </p:cNvSpPr>
          <p:nvPr>
            <p:ph type="sldNum" sz="quarter" idx="12"/>
          </p:nvPr>
        </p:nvSpPr>
        <p:spPr/>
        <p:txBody>
          <a:bodyPr/>
          <a:lstStyle/>
          <a:p>
            <a:fld id="{98155971-BF0E-41D7-B822-C418F4E23E97}" type="slidenum">
              <a:rPr lang="en-CA" smtClean="0"/>
              <a:t>‹#›</a:t>
            </a:fld>
            <a:endParaRPr lang="en-CA"/>
          </a:p>
        </p:txBody>
      </p:sp>
    </p:spTree>
    <p:extLst>
      <p:ext uri="{BB962C8B-B14F-4D97-AF65-F5344CB8AC3E}">
        <p14:creationId xmlns:p14="http://schemas.microsoft.com/office/powerpoint/2010/main" val="704376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1A60C-DB99-FE6A-5BBE-02B3D07D751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6669C29-8553-F55B-90DA-9B09F51A70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36629B8-980B-8D15-52C9-E9B7167B0B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8308D45B-357F-5B83-C159-6D83C08B4B34}"/>
              </a:ext>
            </a:extLst>
          </p:cNvPr>
          <p:cNvSpPr>
            <a:spLocks noGrp="1"/>
          </p:cNvSpPr>
          <p:nvPr>
            <p:ph type="dt" sz="half" idx="10"/>
          </p:nvPr>
        </p:nvSpPr>
        <p:spPr/>
        <p:txBody>
          <a:bodyPr/>
          <a:lstStyle/>
          <a:p>
            <a:fld id="{B737D10B-BF3C-4058-B295-89A3C948AE88}" type="datetime1">
              <a:rPr lang="en-CA" smtClean="0"/>
              <a:t>2023-08-30</a:t>
            </a:fld>
            <a:endParaRPr lang="en-CA"/>
          </a:p>
        </p:txBody>
      </p:sp>
      <p:sp>
        <p:nvSpPr>
          <p:cNvPr id="6" name="Footer Placeholder 5">
            <a:extLst>
              <a:ext uri="{FF2B5EF4-FFF2-40B4-BE49-F238E27FC236}">
                <a16:creationId xmlns:a16="http://schemas.microsoft.com/office/drawing/2014/main" id="{A6E6EBB5-838D-EB6C-8BED-48EC5699468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157CE0B-1960-062E-442E-2E2B898452D5}"/>
              </a:ext>
            </a:extLst>
          </p:cNvPr>
          <p:cNvSpPr>
            <a:spLocks noGrp="1"/>
          </p:cNvSpPr>
          <p:nvPr>
            <p:ph type="sldNum" sz="quarter" idx="12"/>
          </p:nvPr>
        </p:nvSpPr>
        <p:spPr/>
        <p:txBody>
          <a:bodyPr/>
          <a:lstStyle/>
          <a:p>
            <a:fld id="{98155971-BF0E-41D7-B822-C418F4E23E97}" type="slidenum">
              <a:rPr lang="en-CA" smtClean="0"/>
              <a:t>‹#›</a:t>
            </a:fld>
            <a:endParaRPr lang="en-CA"/>
          </a:p>
        </p:txBody>
      </p:sp>
    </p:spTree>
    <p:extLst>
      <p:ext uri="{BB962C8B-B14F-4D97-AF65-F5344CB8AC3E}">
        <p14:creationId xmlns:p14="http://schemas.microsoft.com/office/powerpoint/2010/main" val="1362445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1E0E6-0E6B-7A1B-A5C9-A66D608D1F51}"/>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9D65B91-BAEC-3B7B-966E-B5ABB64786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FE07B8-9CEF-68EC-F983-AA281C14E6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39A9449-10CA-1CDE-DE67-0FE4A9AD97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4EEAD9-ABC5-AC5B-0B59-A523CDEC88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A85C5028-291F-6C44-5A3D-398464C2BFDA}"/>
              </a:ext>
            </a:extLst>
          </p:cNvPr>
          <p:cNvSpPr>
            <a:spLocks noGrp="1"/>
          </p:cNvSpPr>
          <p:nvPr>
            <p:ph type="dt" sz="half" idx="10"/>
          </p:nvPr>
        </p:nvSpPr>
        <p:spPr/>
        <p:txBody>
          <a:bodyPr/>
          <a:lstStyle/>
          <a:p>
            <a:fld id="{7FCE2413-3EEA-44A3-858F-13D6585A780F}" type="datetime1">
              <a:rPr lang="en-CA" smtClean="0"/>
              <a:t>2023-08-30</a:t>
            </a:fld>
            <a:endParaRPr lang="en-CA"/>
          </a:p>
        </p:txBody>
      </p:sp>
      <p:sp>
        <p:nvSpPr>
          <p:cNvPr id="8" name="Footer Placeholder 7">
            <a:extLst>
              <a:ext uri="{FF2B5EF4-FFF2-40B4-BE49-F238E27FC236}">
                <a16:creationId xmlns:a16="http://schemas.microsoft.com/office/drawing/2014/main" id="{82F1328A-69ED-2303-74C9-2531AE934A0D}"/>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69B2AF7-605B-5D9B-10D1-AC82999A3296}"/>
              </a:ext>
            </a:extLst>
          </p:cNvPr>
          <p:cNvSpPr>
            <a:spLocks noGrp="1"/>
          </p:cNvSpPr>
          <p:nvPr>
            <p:ph type="sldNum" sz="quarter" idx="12"/>
          </p:nvPr>
        </p:nvSpPr>
        <p:spPr/>
        <p:txBody>
          <a:bodyPr/>
          <a:lstStyle/>
          <a:p>
            <a:fld id="{98155971-BF0E-41D7-B822-C418F4E23E97}" type="slidenum">
              <a:rPr lang="en-CA" smtClean="0"/>
              <a:t>‹#›</a:t>
            </a:fld>
            <a:endParaRPr lang="en-CA"/>
          </a:p>
        </p:txBody>
      </p:sp>
    </p:spTree>
    <p:extLst>
      <p:ext uri="{BB962C8B-B14F-4D97-AF65-F5344CB8AC3E}">
        <p14:creationId xmlns:p14="http://schemas.microsoft.com/office/powerpoint/2010/main" val="1839466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6394D-7F93-70E2-CB0E-13FC0937A8A6}"/>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B432990-80A6-BC97-F87A-3697D6871843}"/>
              </a:ext>
            </a:extLst>
          </p:cNvPr>
          <p:cNvSpPr>
            <a:spLocks noGrp="1"/>
          </p:cNvSpPr>
          <p:nvPr>
            <p:ph type="dt" sz="half" idx="10"/>
          </p:nvPr>
        </p:nvSpPr>
        <p:spPr/>
        <p:txBody>
          <a:bodyPr/>
          <a:lstStyle/>
          <a:p>
            <a:fld id="{C5488965-3E95-4704-8CBC-12C52BE91947}" type="datetime1">
              <a:rPr lang="en-CA" smtClean="0"/>
              <a:t>2023-08-30</a:t>
            </a:fld>
            <a:endParaRPr lang="en-CA"/>
          </a:p>
        </p:txBody>
      </p:sp>
      <p:sp>
        <p:nvSpPr>
          <p:cNvPr id="4" name="Footer Placeholder 3">
            <a:extLst>
              <a:ext uri="{FF2B5EF4-FFF2-40B4-BE49-F238E27FC236}">
                <a16:creationId xmlns:a16="http://schemas.microsoft.com/office/drawing/2014/main" id="{10AFF6AE-F454-651C-8DF9-1F5C2CA48484}"/>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409F0171-F79B-FFF0-0EE5-8C15CB36480C}"/>
              </a:ext>
            </a:extLst>
          </p:cNvPr>
          <p:cNvSpPr>
            <a:spLocks noGrp="1"/>
          </p:cNvSpPr>
          <p:nvPr>
            <p:ph type="sldNum" sz="quarter" idx="12"/>
          </p:nvPr>
        </p:nvSpPr>
        <p:spPr/>
        <p:txBody>
          <a:bodyPr/>
          <a:lstStyle/>
          <a:p>
            <a:fld id="{98155971-BF0E-41D7-B822-C418F4E23E97}" type="slidenum">
              <a:rPr lang="en-CA" smtClean="0"/>
              <a:t>‹#›</a:t>
            </a:fld>
            <a:endParaRPr lang="en-CA"/>
          </a:p>
        </p:txBody>
      </p:sp>
    </p:spTree>
    <p:extLst>
      <p:ext uri="{BB962C8B-B14F-4D97-AF65-F5344CB8AC3E}">
        <p14:creationId xmlns:p14="http://schemas.microsoft.com/office/powerpoint/2010/main" val="1722554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4A7E58-7D30-FB61-B711-37BBE241301D}"/>
              </a:ext>
            </a:extLst>
          </p:cNvPr>
          <p:cNvSpPr>
            <a:spLocks noGrp="1"/>
          </p:cNvSpPr>
          <p:nvPr>
            <p:ph type="dt" sz="half" idx="10"/>
          </p:nvPr>
        </p:nvSpPr>
        <p:spPr/>
        <p:txBody>
          <a:bodyPr/>
          <a:lstStyle/>
          <a:p>
            <a:fld id="{6F3D2CE9-5FEF-4814-BF6C-E7FFBA6F0F01}" type="datetime1">
              <a:rPr lang="en-CA" smtClean="0"/>
              <a:t>2023-08-30</a:t>
            </a:fld>
            <a:endParaRPr lang="en-CA"/>
          </a:p>
        </p:txBody>
      </p:sp>
      <p:sp>
        <p:nvSpPr>
          <p:cNvPr id="3" name="Footer Placeholder 2">
            <a:extLst>
              <a:ext uri="{FF2B5EF4-FFF2-40B4-BE49-F238E27FC236}">
                <a16:creationId xmlns:a16="http://schemas.microsoft.com/office/drawing/2014/main" id="{4E702525-0E54-16EE-AF29-BA881A2A9765}"/>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74CD427D-E904-9550-1D6E-C0D49D322F04}"/>
              </a:ext>
            </a:extLst>
          </p:cNvPr>
          <p:cNvSpPr>
            <a:spLocks noGrp="1"/>
          </p:cNvSpPr>
          <p:nvPr>
            <p:ph type="sldNum" sz="quarter" idx="12"/>
          </p:nvPr>
        </p:nvSpPr>
        <p:spPr/>
        <p:txBody>
          <a:bodyPr/>
          <a:lstStyle/>
          <a:p>
            <a:fld id="{98155971-BF0E-41D7-B822-C418F4E23E97}" type="slidenum">
              <a:rPr lang="en-CA" smtClean="0"/>
              <a:t>‹#›</a:t>
            </a:fld>
            <a:endParaRPr lang="en-CA"/>
          </a:p>
        </p:txBody>
      </p:sp>
    </p:spTree>
    <p:extLst>
      <p:ext uri="{BB962C8B-B14F-4D97-AF65-F5344CB8AC3E}">
        <p14:creationId xmlns:p14="http://schemas.microsoft.com/office/powerpoint/2010/main" val="2396094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65D55-0D64-2B74-2C82-9609E6FC1A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204AD84-8E61-89CF-FCAE-4FA1F92E0F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6AF23D90-A700-977A-70BF-8DA59BFA60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ED6CF7-09AF-AC74-CC81-3BB00713811B}"/>
              </a:ext>
            </a:extLst>
          </p:cNvPr>
          <p:cNvSpPr>
            <a:spLocks noGrp="1"/>
          </p:cNvSpPr>
          <p:nvPr>
            <p:ph type="dt" sz="half" idx="10"/>
          </p:nvPr>
        </p:nvSpPr>
        <p:spPr/>
        <p:txBody>
          <a:bodyPr/>
          <a:lstStyle/>
          <a:p>
            <a:fld id="{B396BB17-B4DD-4397-BB1D-5F1D20AAAAC9}" type="datetime1">
              <a:rPr lang="en-CA" smtClean="0"/>
              <a:t>2023-08-30</a:t>
            </a:fld>
            <a:endParaRPr lang="en-CA"/>
          </a:p>
        </p:txBody>
      </p:sp>
      <p:sp>
        <p:nvSpPr>
          <p:cNvPr id="6" name="Footer Placeholder 5">
            <a:extLst>
              <a:ext uri="{FF2B5EF4-FFF2-40B4-BE49-F238E27FC236}">
                <a16:creationId xmlns:a16="http://schemas.microsoft.com/office/drawing/2014/main" id="{BFCD3179-271E-96D1-D515-8E29C57C794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EBF25DD-F861-7481-3A0D-A09C01249E40}"/>
              </a:ext>
            </a:extLst>
          </p:cNvPr>
          <p:cNvSpPr>
            <a:spLocks noGrp="1"/>
          </p:cNvSpPr>
          <p:nvPr>
            <p:ph type="sldNum" sz="quarter" idx="12"/>
          </p:nvPr>
        </p:nvSpPr>
        <p:spPr/>
        <p:txBody>
          <a:bodyPr/>
          <a:lstStyle/>
          <a:p>
            <a:fld id="{98155971-BF0E-41D7-B822-C418F4E23E97}" type="slidenum">
              <a:rPr lang="en-CA" smtClean="0"/>
              <a:t>‹#›</a:t>
            </a:fld>
            <a:endParaRPr lang="en-CA"/>
          </a:p>
        </p:txBody>
      </p:sp>
    </p:spTree>
    <p:extLst>
      <p:ext uri="{BB962C8B-B14F-4D97-AF65-F5344CB8AC3E}">
        <p14:creationId xmlns:p14="http://schemas.microsoft.com/office/powerpoint/2010/main" val="1236055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2DFB5-9241-7FD4-8695-65D5B93D1B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305125EA-4DD7-4E80-DA74-0C675F773E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C6FD2AF3-A191-F218-599E-C4C3DC76F3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2F3E68-37A1-4DB5-5828-D5B26A72408E}"/>
              </a:ext>
            </a:extLst>
          </p:cNvPr>
          <p:cNvSpPr>
            <a:spLocks noGrp="1"/>
          </p:cNvSpPr>
          <p:nvPr>
            <p:ph type="dt" sz="half" idx="10"/>
          </p:nvPr>
        </p:nvSpPr>
        <p:spPr/>
        <p:txBody>
          <a:bodyPr/>
          <a:lstStyle/>
          <a:p>
            <a:fld id="{7336735A-55A6-41AA-A94D-9F849ADDCCEA}" type="datetime1">
              <a:rPr lang="en-CA" smtClean="0"/>
              <a:t>2023-08-30</a:t>
            </a:fld>
            <a:endParaRPr lang="en-CA"/>
          </a:p>
        </p:txBody>
      </p:sp>
      <p:sp>
        <p:nvSpPr>
          <p:cNvPr id="6" name="Footer Placeholder 5">
            <a:extLst>
              <a:ext uri="{FF2B5EF4-FFF2-40B4-BE49-F238E27FC236}">
                <a16:creationId xmlns:a16="http://schemas.microsoft.com/office/drawing/2014/main" id="{14C78979-0B8E-C868-4DB2-DA4C66EBC60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555D4BA-5479-9354-66A7-885BE046B1AE}"/>
              </a:ext>
            </a:extLst>
          </p:cNvPr>
          <p:cNvSpPr>
            <a:spLocks noGrp="1"/>
          </p:cNvSpPr>
          <p:nvPr>
            <p:ph type="sldNum" sz="quarter" idx="12"/>
          </p:nvPr>
        </p:nvSpPr>
        <p:spPr/>
        <p:txBody>
          <a:bodyPr/>
          <a:lstStyle/>
          <a:p>
            <a:fld id="{98155971-BF0E-41D7-B822-C418F4E23E97}" type="slidenum">
              <a:rPr lang="en-CA" smtClean="0"/>
              <a:t>‹#›</a:t>
            </a:fld>
            <a:endParaRPr lang="en-CA"/>
          </a:p>
        </p:txBody>
      </p:sp>
    </p:spTree>
    <p:extLst>
      <p:ext uri="{BB962C8B-B14F-4D97-AF65-F5344CB8AC3E}">
        <p14:creationId xmlns:p14="http://schemas.microsoft.com/office/powerpoint/2010/main" val="982228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E0A081-5C97-C3D3-D8FF-14DEA5CB4C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0A6A009-1A59-7BF1-2DE7-09DB2864EC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B912CCD-7B2F-D4D2-9AB3-82A66360D2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25C695-6320-463E-8D08-874397D38E4A}" type="datetime1">
              <a:rPr lang="en-CA" smtClean="0"/>
              <a:t>2023-08-30</a:t>
            </a:fld>
            <a:endParaRPr lang="en-CA"/>
          </a:p>
        </p:txBody>
      </p:sp>
      <p:sp>
        <p:nvSpPr>
          <p:cNvPr id="5" name="Footer Placeholder 4">
            <a:extLst>
              <a:ext uri="{FF2B5EF4-FFF2-40B4-BE49-F238E27FC236}">
                <a16:creationId xmlns:a16="http://schemas.microsoft.com/office/drawing/2014/main" id="{ED900A87-A7EE-0B3D-7182-C6162E7AC7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091209D5-039A-BE2B-5C01-E2310F67BA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155971-BF0E-41D7-B822-C418F4E23E97}" type="slidenum">
              <a:rPr lang="en-CA" smtClean="0"/>
              <a:t>‹#›</a:t>
            </a:fld>
            <a:endParaRPr lang="en-CA"/>
          </a:p>
        </p:txBody>
      </p:sp>
    </p:spTree>
    <p:extLst>
      <p:ext uri="{BB962C8B-B14F-4D97-AF65-F5344CB8AC3E}">
        <p14:creationId xmlns:p14="http://schemas.microsoft.com/office/powerpoint/2010/main" val="568481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5.jpg"/><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4.jpg"/><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0.jpg"/></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4.jp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41.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4.tmp"/></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44.tmp"/><Relationship Id="rId4" Type="http://schemas.openxmlformats.org/officeDocument/2006/relationships/image" Target="../media/image45.jpg"/></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6.jpg"/><Relationship Id="rId5" Type="http://schemas.openxmlformats.org/officeDocument/2006/relationships/image" Target="../media/image44.tmp"/><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46.jp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7.tmp"/><Relationship Id="rId5" Type="http://schemas.openxmlformats.org/officeDocument/2006/relationships/image" Target="../media/image44.tmp"/><Relationship Id="rId4" Type="http://schemas.openxmlformats.org/officeDocument/2006/relationships/image" Target="../media/image45.jp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9.jpg"/><Relationship Id="rId4" Type="http://schemas.openxmlformats.org/officeDocument/2006/relationships/image" Target="../media/image48.jpg"/></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52.sv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49.jpg"/><Relationship Id="rId4" Type="http://schemas.openxmlformats.org/officeDocument/2006/relationships/image" Target="../media/image48.jp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52.sv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49.jpg"/><Relationship Id="rId4" Type="http://schemas.openxmlformats.org/officeDocument/2006/relationships/image" Target="../media/image48.jpg"/></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52.sv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49.jpg"/><Relationship Id="rId4" Type="http://schemas.openxmlformats.org/officeDocument/2006/relationships/image" Target="../media/image48.jpg"/></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52.sv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49.jpg"/><Relationship Id="rId4" Type="http://schemas.openxmlformats.org/officeDocument/2006/relationships/image" Target="../media/image48.jpg"/></Relationships>
</file>

<file path=ppt/slides/_rels/slide58.xml.rels><?xml version="1.0" encoding="UTF-8" standalone="yes"?>
<Relationships xmlns="http://schemas.openxmlformats.org/package/2006/relationships"><Relationship Id="rId3" Type="http://schemas.openxmlformats.org/officeDocument/2006/relationships/image" Target="../media/image53.tmp"/><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40.png"/></Relationships>
</file>

<file path=ppt/slides/_rels/slide59.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2.xml"/><Relationship Id="rId5" Type="http://schemas.openxmlformats.org/officeDocument/2006/relationships/image" Target="../media/image60.jpg"/><Relationship Id="rId4" Type="http://schemas.openxmlformats.org/officeDocument/2006/relationships/image" Target="../media/image59.jpg"/></Relationships>
</file>

<file path=ppt/slides/_rels/slide65.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2.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61.jpg"/></Relationships>
</file>

<file path=ppt/slides/_rels/slide66.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8.jpg"/></Relationships>
</file>

<file path=ppt/slides/_rels/slide70.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66.jpg"/><Relationship Id="rId4" Type="http://schemas.openxmlformats.org/officeDocument/2006/relationships/image" Target="../media/image65.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image" Target="../media/image71.jpg"/><Relationship Id="rId3" Type="http://schemas.openxmlformats.org/officeDocument/2006/relationships/image" Target="../media/image67.jpg"/><Relationship Id="rId7" Type="http://schemas.openxmlformats.org/officeDocument/2006/relationships/image" Target="../media/image8.jp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70.jpg"/><Relationship Id="rId5" Type="http://schemas.openxmlformats.org/officeDocument/2006/relationships/image" Target="../media/image69.jpg"/><Relationship Id="rId4" Type="http://schemas.openxmlformats.org/officeDocument/2006/relationships/image" Target="../media/image6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AD945F5-E7B2-CF95-66E2-ACFFDD160D51}"/>
              </a:ext>
            </a:extLst>
          </p:cNvPr>
          <p:cNvSpPr/>
          <p:nvPr/>
        </p:nvSpPr>
        <p:spPr>
          <a:xfrm>
            <a:off x="-141514" y="224399"/>
            <a:ext cx="12464144" cy="1744918"/>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2" name="Title 1">
            <a:extLst>
              <a:ext uri="{FF2B5EF4-FFF2-40B4-BE49-F238E27FC236}">
                <a16:creationId xmlns:a16="http://schemas.microsoft.com/office/drawing/2014/main" id="{204707CF-2363-9BC1-BAC7-52A66784C64D}"/>
              </a:ext>
            </a:extLst>
          </p:cNvPr>
          <p:cNvSpPr>
            <a:spLocks noGrp="1"/>
          </p:cNvSpPr>
          <p:nvPr>
            <p:ph type="ctrTitle"/>
          </p:nvPr>
        </p:nvSpPr>
        <p:spPr>
          <a:xfrm>
            <a:off x="1524000" y="239485"/>
            <a:ext cx="9144000" cy="1798411"/>
          </a:xfrm>
        </p:spPr>
        <p:txBody>
          <a:bodyPr>
            <a:noAutofit/>
          </a:bodyPr>
          <a:lstStyle/>
          <a:p>
            <a:r>
              <a:rPr lang="en-CA" sz="4000" dirty="0"/>
              <a:t>Liquid-solid phase transition </a:t>
            </a:r>
            <a:br>
              <a:rPr lang="en-CA" sz="4000" dirty="0"/>
            </a:br>
            <a:r>
              <a:rPr lang="en-CA" sz="4000" dirty="0"/>
              <a:t>in two-dimensional helium-4 </a:t>
            </a:r>
            <a:br>
              <a:rPr lang="en-CA" sz="4000" dirty="0"/>
            </a:br>
            <a:r>
              <a:rPr lang="en-CA" sz="4000" dirty="0"/>
              <a:t>with neural network quantum states</a:t>
            </a:r>
          </a:p>
        </p:txBody>
      </p:sp>
      <p:pic>
        <p:nvPicPr>
          <p:cNvPr id="5" name="Picture 4" descr="A picture containing screenshot, font, line, rectangle&#10;&#10;Description automatically generated">
            <a:extLst>
              <a:ext uri="{FF2B5EF4-FFF2-40B4-BE49-F238E27FC236}">
                <a16:creationId xmlns:a16="http://schemas.microsoft.com/office/drawing/2014/main" id="{76EB047F-5862-F19D-48D9-B28AE6D7EA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9005" y="4749814"/>
            <a:ext cx="2287435" cy="738862"/>
          </a:xfrm>
          <a:prstGeom prst="rect">
            <a:avLst/>
          </a:prstGeom>
        </p:spPr>
      </p:pic>
      <p:pic>
        <p:nvPicPr>
          <p:cNvPr id="7" name="Picture 6" descr="A red and white logo&#10;&#10;Description automatically generated with low confidence">
            <a:extLst>
              <a:ext uri="{FF2B5EF4-FFF2-40B4-BE49-F238E27FC236}">
                <a16:creationId xmlns:a16="http://schemas.microsoft.com/office/drawing/2014/main" id="{D85F51CC-4F44-4597-8C35-DA1754E69C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8180" y="5712223"/>
            <a:ext cx="1867502" cy="599910"/>
          </a:xfrm>
          <a:prstGeom prst="rect">
            <a:avLst/>
          </a:prstGeom>
        </p:spPr>
      </p:pic>
      <p:sp>
        <p:nvSpPr>
          <p:cNvPr id="9" name="Subtitle 2">
            <a:extLst>
              <a:ext uri="{FF2B5EF4-FFF2-40B4-BE49-F238E27FC236}">
                <a16:creationId xmlns:a16="http://schemas.microsoft.com/office/drawing/2014/main" id="{788549D9-A63B-7D3E-5E75-96F5A52D2D31}"/>
              </a:ext>
            </a:extLst>
          </p:cNvPr>
          <p:cNvSpPr txBox="1">
            <a:spLocks/>
          </p:cNvSpPr>
          <p:nvPr/>
        </p:nvSpPr>
        <p:spPr>
          <a:xfrm>
            <a:off x="637611" y="4745392"/>
            <a:ext cx="7246301" cy="167634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CA" dirty="0"/>
              <a:t>David Linteau</a:t>
            </a:r>
          </a:p>
          <a:p>
            <a:pPr algn="l"/>
            <a:r>
              <a:rPr lang="en-CA" sz="2200" i="1" dirty="0"/>
              <a:t>Institute of Physics, EPFL, Lausanne, Switzerland</a:t>
            </a:r>
          </a:p>
          <a:p>
            <a:pPr algn="l"/>
            <a:endParaRPr lang="en-CA" sz="2200" i="1" dirty="0"/>
          </a:p>
          <a:p>
            <a:pPr algn="l"/>
            <a:r>
              <a:rPr lang="en-CA" sz="2000" dirty="0"/>
              <a:t>Giuseppe </a:t>
            </a:r>
            <a:r>
              <a:rPr lang="en-CA" sz="2000" dirty="0" err="1"/>
              <a:t>Carleo</a:t>
            </a:r>
            <a:r>
              <a:rPr lang="en-CA" sz="2000" dirty="0"/>
              <a:t>, Gabriel </a:t>
            </a:r>
            <a:r>
              <a:rPr lang="en-CA" sz="2000" dirty="0" err="1"/>
              <a:t>Pescia</a:t>
            </a:r>
            <a:r>
              <a:rPr lang="en-CA" sz="2000" dirty="0"/>
              <a:t>, </a:t>
            </a:r>
            <a:r>
              <a:rPr lang="en-CA" sz="2000" dirty="0" err="1"/>
              <a:t>Jannes</a:t>
            </a:r>
            <a:r>
              <a:rPr lang="en-CA" sz="2000" dirty="0"/>
              <a:t> </a:t>
            </a:r>
            <a:r>
              <a:rPr lang="en-CA" sz="2000" dirty="0" err="1"/>
              <a:t>Nys</a:t>
            </a:r>
            <a:r>
              <a:rPr lang="en-CA" sz="2000" dirty="0"/>
              <a:t> and Markus </a:t>
            </a:r>
            <a:r>
              <a:rPr lang="en-CA" sz="2000" dirty="0" err="1"/>
              <a:t>Holzmann</a:t>
            </a:r>
            <a:endParaRPr lang="en-CA" sz="2000" dirty="0"/>
          </a:p>
          <a:p>
            <a:pPr algn="l"/>
            <a:endParaRPr lang="en-CA" sz="2000" dirty="0"/>
          </a:p>
        </p:txBody>
      </p:sp>
      <p:pic>
        <p:nvPicPr>
          <p:cNvPr id="4" name="Picture 3" descr="A picture containing text, screenshot, pattern, colorfulness&#10;&#10;Description automatically generated">
            <a:extLst>
              <a:ext uri="{FF2B5EF4-FFF2-40B4-BE49-F238E27FC236}">
                <a16:creationId xmlns:a16="http://schemas.microsoft.com/office/drawing/2014/main" id="{C9C7AE28-3432-F130-F577-BABFCF265DDA}"/>
              </a:ext>
            </a:extLst>
          </p:cNvPr>
          <p:cNvPicPr>
            <a:picLocks noChangeAspect="1"/>
          </p:cNvPicPr>
          <p:nvPr/>
        </p:nvPicPr>
        <p:blipFill rotWithShape="1">
          <a:blip r:embed="rId5">
            <a:extLst>
              <a:ext uri="{28A0092B-C50C-407E-A947-70E740481C1C}">
                <a14:useLocalDpi xmlns:a14="http://schemas.microsoft.com/office/drawing/2010/main" val="0"/>
              </a:ext>
            </a:extLst>
          </a:blip>
          <a:srcRect t="20082"/>
          <a:stretch/>
        </p:blipFill>
        <p:spPr>
          <a:xfrm>
            <a:off x="1815590" y="2264428"/>
            <a:ext cx="8549936" cy="2300783"/>
          </a:xfrm>
          <a:prstGeom prst="rect">
            <a:avLst/>
          </a:prstGeom>
        </p:spPr>
      </p:pic>
    </p:spTree>
    <p:extLst>
      <p:ext uri="{BB962C8B-B14F-4D97-AF65-F5344CB8AC3E}">
        <p14:creationId xmlns:p14="http://schemas.microsoft.com/office/powerpoint/2010/main" val="3962326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B4FC6-4DC1-C0DC-4FA6-BE60847A1821}"/>
              </a:ext>
            </a:extLst>
          </p:cNvPr>
          <p:cNvSpPr>
            <a:spLocks noGrp="1"/>
          </p:cNvSpPr>
          <p:nvPr>
            <p:ph type="title"/>
          </p:nvPr>
        </p:nvSpPr>
        <p:spPr/>
        <p:txBody>
          <a:bodyPr/>
          <a:lstStyle/>
          <a:p>
            <a:r>
              <a:rPr lang="en-CA" dirty="0"/>
              <a:t>Physical Setup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BE4CD57-95D3-B3CB-1A3E-4D89319CFCFB}"/>
                  </a:ext>
                </a:extLst>
              </p:cNvPr>
              <p:cNvSpPr>
                <a:spLocks noGrp="1"/>
              </p:cNvSpPr>
              <p:nvPr>
                <p:ph idx="1"/>
              </p:nvPr>
            </p:nvSpPr>
            <p:spPr/>
            <p:txBody>
              <a:bodyPr/>
              <a:lstStyle/>
              <a:p>
                <a14:m>
                  <m:oMath xmlns:m="http://schemas.openxmlformats.org/officeDocument/2006/math">
                    <m:r>
                      <a:rPr lang="en-CA" i="1" dirty="0" smtClean="0">
                        <a:latin typeface="Cambria Math" panose="02040503050406030204" pitchFamily="18" charset="0"/>
                      </a:rPr>
                      <m:t>𝑁</m:t>
                    </m:r>
                  </m:oMath>
                </a14:m>
                <a:r>
                  <a:rPr lang="en-CA" i="1" dirty="0"/>
                  <a:t> </a:t>
                </a:r>
                <a:r>
                  <a:rPr lang="en-CA" i="0" dirty="0">
                    <a:effectLst/>
                  </a:rPr>
                  <a:t>⁴He atoms</a:t>
                </a:r>
                <a:r>
                  <a:rPr lang="en-CA" dirty="0"/>
                  <a:t> in </a:t>
                </a:r>
                <a14:m>
                  <m:oMath xmlns:m="http://schemas.openxmlformats.org/officeDocument/2006/math">
                    <m:r>
                      <a:rPr lang="en-CA" i="1" dirty="0" smtClean="0">
                        <a:latin typeface="Cambria Math" panose="02040503050406030204" pitchFamily="18" charset="0"/>
                      </a:rPr>
                      <m:t>𝑑</m:t>
                    </m:r>
                    <m:r>
                      <a:rPr lang="en-CA" i="1" dirty="0" smtClean="0">
                        <a:latin typeface="Cambria Math" panose="02040503050406030204" pitchFamily="18" charset="0"/>
                      </a:rPr>
                      <m:t>=2</m:t>
                    </m:r>
                  </m:oMath>
                </a14:m>
                <a:r>
                  <a:rPr lang="en-CA" dirty="0"/>
                  <a:t> spatial dimensions</a:t>
                </a:r>
              </a:p>
              <a:p>
                <a:r>
                  <a:rPr lang="en-CA" dirty="0"/>
                  <a:t>Restricted to a rectangular box - allowing</a:t>
                </a:r>
              </a:p>
              <a:p>
                <a:pPr marL="0" indent="0">
                  <a:buNone/>
                </a:pPr>
                <a:r>
                  <a:rPr lang="en-CA" dirty="0"/>
                  <a:t>   the formation of a triangular lattice</a:t>
                </a:r>
              </a:p>
              <a:p>
                <a:r>
                  <a:rPr lang="en-CA" i="0" dirty="0">
                    <a:effectLst/>
                  </a:rPr>
                  <a:t>⁴He atoms act</a:t>
                </a:r>
                <a:r>
                  <a:rPr lang="en-CA" dirty="0"/>
                  <a:t> like spinless bosons</a:t>
                </a:r>
              </a:p>
              <a:p>
                <a:r>
                  <a:rPr lang="en-CA" dirty="0"/>
                  <a:t>At zero temperature (</a:t>
                </a:r>
                <a14:m>
                  <m:oMath xmlns:m="http://schemas.openxmlformats.org/officeDocument/2006/math">
                    <m:r>
                      <a:rPr lang="en-CA" b="0" i="1" smtClean="0">
                        <a:latin typeface="Cambria Math" panose="02040503050406030204" pitchFamily="18" charset="0"/>
                      </a:rPr>
                      <m:t>𝑇</m:t>
                    </m:r>
                    <m:r>
                      <a:rPr lang="en-CA" b="0" i="1" smtClean="0">
                        <a:latin typeface="Cambria Math" panose="02040503050406030204" pitchFamily="18" charset="0"/>
                      </a:rPr>
                      <m:t>=0</m:t>
                    </m:r>
                  </m:oMath>
                </a14:m>
                <a:r>
                  <a:rPr lang="en-CA" dirty="0"/>
                  <a:t> K)</a:t>
                </a:r>
              </a:p>
            </p:txBody>
          </p:sp>
        </mc:Choice>
        <mc:Fallback xmlns="">
          <p:sp>
            <p:nvSpPr>
              <p:cNvPr id="3" name="Content Placeholder 2">
                <a:extLst>
                  <a:ext uri="{FF2B5EF4-FFF2-40B4-BE49-F238E27FC236}">
                    <a16:creationId xmlns:a16="http://schemas.microsoft.com/office/drawing/2014/main" id="{8BE4CD57-95D3-B3CB-1A3E-4D89319CFCFB}"/>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8D8772D1-A1F0-022D-EDFE-A784B27B06C2}"/>
              </a:ext>
            </a:extLst>
          </p:cNvPr>
          <p:cNvSpPr>
            <a:spLocks noGrp="1"/>
          </p:cNvSpPr>
          <p:nvPr>
            <p:ph type="sldNum" sz="quarter" idx="12"/>
          </p:nvPr>
        </p:nvSpPr>
        <p:spPr/>
        <p:txBody>
          <a:bodyPr/>
          <a:lstStyle/>
          <a:p>
            <a:fld id="{98155971-BF0E-41D7-B822-C418F4E23E97}" type="slidenum">
              <a:rPr lang="en-CA" smtClean="0"/>
              <a:t>10</a:t>
            </a:fld>
            <a:endParaRPr lang="en-CA"/>
          </a:p>
        </p:txBody>
      </p:sp>
      <p:sp>
        <p:nvSpPr>
          <p:cNvPr id="5" name="Rectangle 4">
            <a:extLst>
              <a:ext uri="{FF2B5EF4-FFF2-40B4-BE49-F238E27FC236}">
                <a16:creationId xmlns:a16="http://schemas.microsoft.com/office/drawing/2014/main" id="{427B3084-9AF9-FD01-FF4E-C8FD92C802B6}"/>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pic>
        <p:nvPicPr>
          <p:cNvPr id="9" name="Picture 8" descr="A grid of dots with different colored dots&#10;&#10;Description automatically generated with medium confidence">
            <a:extLst>
              <a:ext uri="{FF2B5EF4-FFF2-40B4-BE49-F238E27FC236}">
                <a16:creationId xmlns:a16="http://schemas.microsoft.com/office/drawing/2014/main" id="{DD12E28F-8FB7-6BA8-CDA0-CF4D95FC7E4B}"/>
              </a:ext>
            </a:extLst>
          </p:cNvPr>
          <p:cNvPicPr>
            <a:picLocks noChangeAspect="1"/>
          </p:cNvPicPr>
          <p:nvPr/>
        </p:nvPicPr>
        <p:blipFill rotWithShape="1">
          <a:blip r:embed="rId4">
            <a:extLst>
              <a:ext uri="{28A0092B-C50C-407E-A947-70E740481C1C}">
                <a14:useLocalDpi xmlns:a14="http://schemas.microsoft.com/office/drawing/2010/main" val="0"/>
              </a:ext>
            </a:extLst>
          </a:blip>
          <a:srcRect l="33154" t="32689" r="32883" b="33420"/>
          <a:stretch/>
        </p:blipFill>
        <p:spPr>
          <a:xfrm>
            <a:off x="8713304" y="3021496"/>
            <a:ext cx="1490870" cy="1484244"/>
          </a:xfrm>
          <a:prstGeom prst="rect">
            <a:avLst/>
          </a:prstGeom>
        </p:spPr>
      </p:pic>
    </p:spTree>
    <p:extLst>
      <p:ext uri="{BB962C8B-B14F-4D97-AF65-F5344CB8AC3E}">
        <p14:creationId xmlns:p14="http://schemas.microsoft.com/office/powerpoint/2010/main" val="3075892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B4FC6-4DC1-C0DC-4FA6-BE60847A1821}"/>
              </a:ext>
            </a:extLst>
          </p:cNvPr>
          <p:cNvSpPr>
            <a:spLocks noGrp="1"/>
          </p:cNvSpPr>
          <p:nvPr>
            <p:ph type="title"/>
          </p:nvPr>
        </p:nvSpPr>
        <p:spPr/>
        <p:txBody>
          <a:bodyPr/>
          <a:lstStyle/>
          <a:p>
            <a:r>
              <a:rPr lang="en-CA" dirty="0"/>
              <a:t>Physical Setup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BE4CD57-95D3-B3CB-1A3E-4D89319CFCFB}"/>
                  </a:ext>
                </a:extLst>
              </p:cNvPr>
              <p:cNvSpPr>
                <a:spLocks noGrp="1"/>
              </p:cNvSpPr>
              <p:nvPr>
                <p:ph idx="1"/>
              </p:nvPr>
            </p:nvSpPr>
            <p:spPr/>
            <p:txBody>
              <a:bodyPr/>
              <a:lstStyle/>
              <a:p>
                <a14:m>
                  <m:oMath xmlns:m="http://schemas.openxmlformats.org/officeDocument/2006/math">
                    <m:r>
                      <a:rPr lang="en-CA" i="1" dirty="0" smtClean="0">
                        <a:latin typeface="Cambria Math" panose="02040503050406030204" pitchFamily="18" charset="0"/>
                      </a:rPr>
                      <m:t>𝑁</m:t>
                    </m:r>
                  </m:oMath>
                </a14:m>
                <a:r>
                  <a:rPr lang="en-CA" i="1" dirty="0"/>
                  <a:t> </a:t>
                </a:r>
                <a:r>
                  <a:rPr lang="en-CA" i="0" dirty="0">
                    <a:effectLst/>
                  </a:rPr>
                  <a:t>⁴He atoms</a:t>
                </a:r>
                <a:r>
                  <a:rPr lang="en-CA" dirty="0"/>
                  <a:t> in </a:t>
                </a:r>
                <a14:m>
                  <m:oMath xmlns:m="http://schemas.openxmlformats.org/officeDocument/2006/math">
                    <m:r>
                      <a:rPr lang="en-CA" i="1" dirty="0" smtClean="0">
                        <a:latin typeface="Cambria Math" panose="02040503050406030204" pitchFamily="18" charset="0"/>
                      </a:rPr>
                      <m:t>𝑑</m:t>
                    </m:r>
                    <m:r>
                      <a:rPr lang="en-CA" i="1" dirty="0" smtClean="0">
                        <a:latin typeface="Cambria Math" panose="02040503050406030204" pitchFamily="18" charset="0"/>
                      </a:rPr>
                      <m:t>=2</m:t>
                    </m:r>
                  </m:oMath>
                </a14:m>
                <a:r>
                  <a:rPr lang="en-CA" dirty="0"/>
                  <a:t> spatial dimensions</a:t>
                </a:r>
              </a:p>
              <a:p>
                <a:r>
                  <a:rPr lang="en-CA" dirty="0"/>
                  <a:t>Restricted to a rectangular box - allowing</a:t>
                </a:r>
              </a:p>
              <a:p>
                <a:pPr marL="0" indent="0">
                  <a:buNone/>
                </a:pPr>
                <a:r>
                  <a:rPr lang="en-CA" dirty="0"/>
                  <a:t>   the formation of a triangular lattice</a:t>
                </a:r>
              </a:p>
              <a:p>
                <a:r>
                  <a:rPr lang="en-CA" i="0" dirty="0">
                    <a:effectLst/>
                  </a:rPr>
                  <a:t>⁴He atoms act</a:t>
                </a:r>
                <a:r>
                  <a:rPr lang="en-CA" dirty="0"/>
                  <a:t> like spinless bosons</a:t>
                </a:r>
              </a:p>
              <a:p>
                <a:r>
                  <a:rPr lang="en-CA" dirty="0"/>
                  <a:t>At zero temperature (</a:t>
                </a:r>
                <a14:m>
                  <m:oMath xmlns:m="http://schemas.openxmlformats.org/officeDocument/2006/math">
                    <m:r>
                      <a:rPr lang="en-CA" b="0" i="1" smtClean="0">
                        <a:latin typeface="Cambria Math" panose="02040503050406030204" pitchFamily="18" charset="0"/>
                      </a:rPr>
                      <m:t>𝑇</m:t>
                    </m:r>
                    <m:r>
                      <a:rPr lang="en-CA" b="0" i="1" smtClean="0">
                        <a:latin typeface="Cambria Math" panose="02040503050406030204" pitchFamily="18" charset="0"/>
                      </a:rPr>
                      <m:t>=0</m:t>
                    </m:r>
                  </m:oMath>
                </a14:m>
                <a:r>
                  <a:rPr lang="en-CA" dirty="0"/>
                  <a:t> K)</a:t>
                </a:r>
              </a:p>
              <a:p>
                <a:r>
                  <a:rPr lang="en-CA" dirty="0"/>
                  <a:t>Interested in the bulk properties </a:t>
                </a:r>
                <a:r>
                  <a:rPr lang="en-CA" dirty="0">
                    <a:sym typeface="Wingdings" panose="05000000000000000000" pitchFamily="2" charset="2"/>
                  </a:rPr>
                  <a:t> PBCs</a:t>
                </a:r>
              </a:p>
            </p:txBody>
          </p:sp>
        </mc:Choice>
        <mc:Fallback xmlns="">
          <p:sp>
            <p:nvSpPr>
              <p:cNvPr id="3" name="Content Placeholder 2">
                <a:extLst>
                  <a:ext uri="{FF2B5EF4-FFF2-40B4-BE49-F238E27FC236}">
                    <a16:creationId xmlns:a16="http://schemas.microsoft.com/office/drawing/2014/main" id="{8BE4CD57-95D3-B3CB-1A3E-4D89319CFCFB}"/>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8D8772D1-A1F0-022D-EDFE-A784B27B06C2}"/>
              </a:ext>
            </a:extLst>
          </p:cNvPr>
          <p:cNvSpPr>
            <a:spLocks noGrp="1"/>
          </p:cNvSpPr>
          <p:nvPr>
            <p:ph type="sldNum" sz="quarter" idx="12"/>
          </p:nvPr>
        </p:nvSpPr>
        <p:spPr/>
        <p:txBody>
          <a:bodyPr/>
          <a:lstStyle/>
          <a:p>
            <a:fld id="{98155971-BF0E-41D7-B822-C418F4E23E97}" type="slidenum">
              <a:rPr lang="en-CA" smtClean="0"/>
              <a:t>11</a:t>
            </a:fld>
            <a:endParaRPr lang="en-CA"/>
          </a:p>
        </p:txBody>
      </p:sp>
      <p:sp>
        <p:nvSpPr>
          <p:cNvPr id="5" name="Rectangle 4">
            <a:extLst>
              <a:ext uri="{FF2B5EF4-FFF2-40B4-BE49-F238E27FC236}">
                <a16:creationId xmlns:a16="http://schemas.microsoft.com/office/drawing/2014/main" id="{427B3084-9AF9-FD01-FF4E-C8FD92C802B6}"/>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pic>
        <p:nvPicPr>
          <p:cNvPr id="9" name="Picture 8" descr="A grid of dots with different colored dots&#10;&#10;Description automatically generated with medium confidence">
            <a:extLst>
              <a:ext uri="{FF2B5EF4-FFF2-40B4-BE49-F238E27FC236}">
                <a16:creationId xmlns:a16="http://schemas.microsoft.com/office/drawing/2014/main" id="{DD12E28F-8FB7-6BA8-CDA0-CF4D95FC7E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7966" y="1589871"/>
            <a:ext cx="4389690" cy="4379494"/>
          </a:xfrm>
          <a:prstGeom prst="rect">
            <a:avLst/>
          </a:prstGeom>
        </p:spPr>
      </p:pic>
    </p:spTree>
    <p:extLst>
      <p:ext uri="{BB962C8B-B14F-4D97-AF65-F5344CB8AC3E}">
        <p14:creationId xmlns:p14="http://schemas.microsoft.com/office/powerpoint/2010/main" val="2445676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B4FC6-4DC1-C0DC-4FA6-BE60847A1821}"/>
              </a:ext>
            </a:extLst>
          </p:cNvPr>
          <p:cNvSpPr>
            <a:spLocks noGrp="1"/>
          </p:cNvSpPr>
          <p:nvPr>
            <p:ph type="title"/>
          </p:nvPr>
        </p:nvSpPr>
        <p:spPr/>
        <p:txBody>
          <a:bodyPr/>
          <a:lstStyle/>
          <a:p>
            <a:r>
              <a:rPr lang="en-CA" dirty="0"/>
              <a:t>Physical Setup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BE4CD57-95D3-B3CB-1A3E-4D89319CFCFB}"/>
                  </a:ext>
                </a:extLst>
              </p:cNvPr>
              <p:cNvSpPr>
                <a:spLocks noGrp="1"/>
              </p:cNvSpPr>
              <p:nvPr>
                <p:ph idx="1"/>
              </p:nvPr>
            </p:nvSpPr>
            <p:spPr/>
            <p:txBody>
              <a:bodyPr/>
              <a:lstStyle/>
              <a:p>
                <a14:m>
                  <m:oMath xmlns:m="http://schemas.openxmlformats.org/officeDocument/2006/math">
                    <m:r>
                      <a:rPr lang="en-CA" i="1" dirty="0" smtClean="0">
                        <a:latin typeface="Cambria Math" panose="02040503050406030204" pitchFamily="18" charset="0"/>
                      </a:rPr>
                      <m:t>𝑁</m:t>
                    </m:r>
                  </m:oMath>
                </a14:m>
                <a:r>
                  <a:rPr lang="en-CA" i="1" dirty="0"/>
                  <a:t> </a:t>
                </a:r>
                <a:r>
                  <a:rPr lang="en-CA" i="0" dirty="0">
                    <a:effectLst/>
                  </a:rPr>
                  <a:t>⁴He atoms</a:t>
                </a:r>
                <a:r>
                  <a:rPr lang="en-CA" dirty="0"/>
                  <a:t> in </a:t>
                </a:r>
                <a14:m>
                  <m:oMath xmlns:m="http://schemas.openxmlformats.org/officeDocument/2006/math">
                    <m:r>
                      <a:rPr lang="en-CA" i="1" dirty="0" smtClean="0">
                        <a:latin typeface="Cambria Math" panose="02040503050406030204" pitchFamily="18" charset="0"/>
                      </a:rPr>
                      <m:t>𝑑</m:t>
                    </m:r>
                    <m:r>
                      <a:rPr lang="en-CA" i="1" dirty="0" smtClean="0">
                        <a:latin typeface="Cambria Math" panose="02040503050406030204" pitchFamily="18" charset="0"/>
                      </a:rPr>
                      <m:t>=2</m:t>
                    </m:r>
                  </m:oMath>
                </a14:m>
                <a:r>
                  <a:rPr lang="en-CA" dirty="0"/>
                  <a:t> spatial dimensions</a:t>
                </a:r>
              </a:p>
              <a:p>
                <a:r>
                  <a:rPr lang="en-CA" dirty="0"/>
                  <a:t>Restricted to a rectangular box - allowing</a:t>
                </a:r>
              </a:p>
              <a:p>
                <a:pPr marL="0" indent="0">
                  <a:buNone/>
                </a:pPr>
                <a:r>
                  <a:rPr lang="en-CA" dirty="0"/>
                  <a:t>   the formation of a triangular lattice</a:t>
                </a:r>
              </a:p>
              <a:p>
                <a:r>
                  <a:rPr lang="en-CA" i="0" dirty="0">
                    <a:effectLst/>
                  </a:rPr>
                  <a:t>⁴He atoms act</a:t>
                </a:r>
                <a:r>
                  <a:rPr lang="en-CA" dirty="0"/>
                  <a:t> like spinless bosons</a:t>
                </a:r>
              </a:p>
              <a:p>
                <a:r>
                  <a:rPr lang="en-CA" dirty="0"/>
                  <a:t>At zero temperature (</a:t>
                </a:r>
                <a14:m>
                  <m:oMath xmlns:m="http://schemas.openxmlformats.org/officeDocument/2006/math">
                    <m:r>
                      <a:rPr lang="en-CA" b="0" i="1" smtClean="0">
                        <a:latin typeface="Cambria Math" panose="02040503050406030204" pitchFamily="18" charset="0"/>
                      </a:rPr>
                      <m:t>𝑇</m:t>
                    </m:r>
                    <m:r>
                      <a:rPr lang="en-CA" b="0" i="1" smtClean="0">
                        <a:latin typeface="Cambria Math" panose="02040503050406030204" pitchFamily="18" charset="0"/>
                      </a:rPr>
                      <m:t>=0</m:t>
                    </m:r>
                  </m:oMath>
                </a14:m>
                <a:r>
                  <a:rPr lang="en-CA" dirty="0"/>
                  <a:t> K)</a:t>
                </a:r>
              </a:p>
              <a:p>
                <a:r>
                  <a:rPr lang="en-CA" dirty="0"/>
                  <a:t>Interested in the bulk properties </a:t>
                </a:r>
                <a:r>
                  <a:rPr lang="en-CA" dirty="0">
                    <a:sym typeface="Wingdings" panose="05000000000000000000" pitchFamily="2" charset="2"/>
                  </a:rPr>
                  <a:t> PBCs</a:t>
                </a:r>
              </a:p>
              <a:p>
                <a:r>
                  <a:rPr lang="en-CA" dirty="0">
                    <a:sym typeface="Wingdings" panose="05000000000000000000" pitchFamily="2" charset="2"/>
                  </a:rPr>
                  <a:t>To calculate distances:</a:t>
                </a:r>
              </a:p>
              <a:p>
                <a:pPr marL="0" indent="0">
                  <a:buNone/>
                </a:pPr>
                <a:r>
                  <a:rPr lang="en-CA" dirty="0">
                    <a:sym typeface="Wingdings" panose="05000000000000000000" pitchFamily="2" charset="2"/>
                  </a:rPr>
                  <a:t>   nearest image convention</a:t>
                </a:r>
                <a:endParaRPr lang="en-CA" dirty="0"/>
              </a:p>
            </p:txBody>
          </p:sp>
        </mc:Choice>
        <mc:Fallback xmlns="">
          <p:sp>
            <p:nvSpPr>
              <p:cNvPr id="3" name="Content Placeholder 2">
                <a:extLst>
                  <a:ext uri="{FF2B5EF4-FFF2-40B4-BE49-F238E27FC236}">
                    <a16:creationId xmlns:a16="http://schemas.microsoft.com/office/drawing/2014/main" id="{8BE4CD57-95D3-B3CB-1A3E-4D89319CFCFB}"/>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8D8772D1-A1F0-022D-EDFE-A784B27B06C2}"/>
              </a:ext>
            </a:extLst>
          </p:cNvPr>
          <p:cNvSpPr>
            <a:spLocks noGrp="1"/>
          </p:cNvSpPr>
          <p:nvPr>
            <p:ph type="sldNum" sz="quarter" idx="12"/>
          </p:nvPr>
        </p:nvSpPr>
        <p:spPr/>
        <p:txBody>
          <a:bodyPr/>
          <a:lstStyle/>
          <a:p>
            <a:fld id="{98155971-BF0E-41D7-B822-C418F4E23E97}" type="slidenum">
              <a:rPr lang="en-CA" smtClean="0"/>
              <a:t>12</a:t>
            </a:fld>
            <a:endParaRPr lang="en-CA"/>
          </a:p>
        </p:txBody>
      </p:sp>
      <p:sp>
        <p:nvSpPr>
          <p:cNvPr id="5" name="Rectangle 4">
            <a:extLst>
              <a:ext uri="{FF2B5EF4-FFF2-40B4-BE49-F238E27FC236}">
                <a16:creationId xmlns:a16="http://schemas.microsoft.com/office/drawing/2014/main" id="{427B3084-9AF9-FD01-FF4E-C8FD92C802B6}"/>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pic>
        <p:nvPicPr>
          <p:cNvPr id="9" name="Picture 8" descr="A grid of dots with different colored dots&#10;&#10;Description automatically generated with medium confidence">
            <a:extLst>
              <a:ext uri="{FF2B5EF4-FFF2-40B4-BE49-F238E27FC236}">
                <a16:creationId xmlns:a16="http://schemas.microsoft.com/office/drawing/2014/main" id="{DD12E28F-8FB7-6BA8-CDA0-CF4D95FC7E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7966" y="1589871"/>
            <a:ext cx="4389690" cy="4379494"/>
          </a:xfrm>
          <a:prstGeom prst="rect">
            <a:avLst/>
          </a:prstGeom>
        </p:spPr>
      </p:pic>
    </p:spTree>
    <p:extLst>
      <p:ext uri="{BB962C8B-B14F-4D97-AF65-F5344CB8AC3E}">
        <p14:creationId xmlns:p14="http://schemas.microsoft.com/office/powerpoint/2010/main" val="2173026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AEFA2-31C0-CFA5-3E6B-3BF05E93C867}"/>
              </a:ext>
            </a:extLst>
          </p:cNvPr>
          <p:cNvSpPr>
            <a:spLocks noGrp="1"/>
          </p:cNvSpPr>
          <p:nvPr>
            <p:ph type="title"/>
          </p:nvPr>
        </p:nvSpPr>
        <p:spPr/>
        <p:txBody>
          <a:bodyPr/>
          <a:lstStyle/>
          <a:p>
            <a:r>
              <a:rPr lang="en-CA" dirty="0"/>
              <a:t>Variational Monte Carlo</a:t>
            </a:r>
          </a:p>
        </p:txBody>
      </p:sp>
      <p:sp>
        <p:nvSpPr>
          <p:cNvPr id="4" name="Slide Number Placeholder 3">
            <a:extLst>
              <a:ext uri="{FF2B5EF4-FFF2-40B4-BE49-F238E27FC236}">
                <a16:creationId xmlns:a16="http://schemas.microsoft.com/office/drawing/2014/main" id="{03B68407-C823-0B55-AB14-206EC8D498BF}"/>
              </a:ext>
            </a:extLst>
          </p:cNvPr>
          <p:cNvSpPr>
            <a:spLocks noGrp="1"/>
          </p:cNvSpPr>
          <p:nvPr>
            <p:ph type="sldNum" sz="quarter" idx="12"/>
          </p:nvPr>
        </p:nvSpPr>
        <p:spPr/>
        <p:txBody>
          <a:bodyPr/>
          <a:lstStyle/>
          <a:p>
            <a:fld id="{98155971-BF0E-41D7-B822-C418F4E23E97}" type="slidenum">
              <a:rPr lang="en-CA" smtClean="0"/>
              <a:t>13</a:t>
            </a:fld>
            <a:endParaRPr lang="en-CA"/>
          </a:p>
        </p:txBody>
      </p:sp>
      <p:sp>
        <p:nvSpPr>
          <p:cNvPr id="8" name="Content Placeholder 2">
            <a:extLst>
              <a:ext uri="{FF2B5EF4-FFF2-40B4-BE49-F238E27FC236}">
                <a16:creationId xmlns:a16="http://schemas.microsoft.com/office/drawing/2014/main" id="{F31F3A5A-9924-675D-3716-302DA1A2F1D2}"/>
              </a:ext>
            </a:extLst>
          </p:cNvPr>
          <p:cNvSpPr txBox="1">
            <a:spLocks/>
          </p:cNvSpPr>
          <p:nvPr/>
        </p:nvSpPr>
        <p:spPr>
          <a:xfrm>
            <a:off x="838199" y="1881787"/>
            <a:ext cx="10515600" cy="4839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One sample/configuration:</a:t>
            </a:r>
          </a:p>
          <a:p>
            <a:endParaRPr lang="en-CA" dirty="0"/>
          </a:p>
          <a:p>
            <a:endParaRPr lang="en-CA" dirty="0"/>
          </a:p>
          <a:p>
            <a:r>
              <a:rPr lang="en-CA" dirty="0"/>
              <a:t>Energy: </a:t>
            </a:r>
          </a:p>
          <a:p>
            <a:pPr marL="0" indent="0">
              <a:buNone/>
            </a:pPr>
            <a:endParaRPr lang="en-CA" dirty="0"/>
          </a:p>
          <a:p>
            <a:pPr marL="0" indent="0">
              <a:buNone/>
            </a:pPr>
            <a:endParaRPr lang="en-CA" dirty="0"/>
          </a:p>
          <a:p>
            <a:r>
              <a:rPr lang="en-CA" dirty="0"/>
              <a:t>Local energy: </a:t>
            </a:r>
          </a:p>
          <a:p>
            <a:pPr marL="0" indent="0">
              <a:buNone/>
            </a:pPr>
            <a:endParaRPr lang="en-CA" dirty="0"/>
          </a:p>
        </p:txBody>
      </p:sp>
      <p:pic>
        <p:nvPicPr>
          <p:cNvPr id="10" name="Picture 9">
            <a:extLst>
              <a:ext uri="{FF2B5EF4-FFF2-40B4-BE49-F238E27FC236}">
                <a16:creationId xmlns:a16="http://schemas.microsoft.com/office/drawing/2014/main" id="{7EF69742-2424-C6DA-02A6-383822AB66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3486" y="2006286"/>
            <a:ext cx="2864602" cy="286217"/>
          </a:xfrm>
          <a:prstGeom prst="rect">
            <a:avLst/>
          </a:prstGeom>
        </p:spPr>
      </p:pic>
      <p:sp>
        <p:nvSpPr>
          <p:cNvPr id="21" name="Rectangle 20">
            <a:extLst>
              <a:ext uri="{FF2B5EF4-FFF2-40B4-BE49-F238E27FC236}">
                <a16:creationId xmlns:a16="http://schemas.microsoft.com/office/drawing/2014/main" id="{289CC572-2DA1-2721-A88B-547FB7042407}"/>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pic>
        <p:nvPicPr>
          <p:cNvPr id="11" name="Picture 10">
            <a:extLst>
              <a:ext uri="{FF2B5EF4-FFF2-40B4-BE49-F238E27FC236}">
                <a16:creationId xmlns:a16="http://schemas.microsoft.com/office/drawing/2014/main" id="{A2A53C96-1B3E-0F14-B8A0-1A995FA549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7628" y="3350932"/>
            <a:ext cx="7427469" cy="678626"/>
          </a:xfrm>
          <a:prstGeom prst="rect">
            <a:avLst/>
          </a:prstGeom>
        </p:spPr>
      </p:pic>
      <p:pic>
        <p:nvPicPr>
          <p:cNvPr id="13" name="Picture 12">
            <a:extLst>
              <a:ext uri="{FF2B5EF4-FFF2-40B4-BE49-F238E27FC236}">
                <a16:creationId xmlns:a16="http://schemas.microsoft.com/office/drawing/2014/main" id="{5632DB68-8114-020E-16D0-372E3F9363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1830" y="4819902"/>
            <a:ext cx="8251901" cy="800292"/>
          </a:xfrm>
          <a:prstGeom prst="rect">
            <a:avLst/>
          </a:prstGeom>
        </p:spPr>
      </p:pic>
    </p:spTree>
    <p:extLst>
      <p:ext uri="{BB962C8B-B14F-4D97-AF65-F5344CB8AC3E}">
        <p14:creationId xmlns:p14="http://schemas.microsoft.com/office/powerpoint/2010/main" val="510285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AEFA2-31C0-CFA5-3E6B-3BF05E93C867}"/>
              </a:ext>
            </a:extLst>
          </p:cNvPr>
          <p:cNvSpPr>
            <a:spLocks noGrp="1"/>
          </p:cNvSpPr>
          <p:nvPr>
            <p:ph type="title"/>
          </p:nvPr>
        </p:nvSpPr>
        <p:spPr/>
        <p:txBody>
          <a:bodyPr/>
          <a:lstStyle/>
          <a:p>
            <a:r>
              <a:rPr lang="en-CA" dirty="0"/>
              <a:t>Variational Monte Carlo</a:t>
            </a:r>
          </a:p>
        </p:txBody>
      </p:sp>
      <p:sp>
        <p:nvSpPr>
          <p:cNvPr id="4" name="Slide Number Placeholder 3">
            <a:extLst>
              <a:ext uri="{FF2B5EF4-FFF2-40B4-BE49-F238E27FC236}">
                <a16:creationId xmlns:a16="http://schemas.microsoft.com/office/drawing/2014/main" id="{03B68407-C823-0B55-AB14-206EC8D498BF}"/>
              </a:ext>
            </a:extLst>
          </p:cNvPr>
          <p:cNvSpPr>
            <a:spLocks noGrp="1"/>
          </p:cNvSpPr>
          <p:nvPr>
            <p:ph type="sldNum" sz="quarter" idx="12"/>
          </p:nvPr>
        </p:nvSpPr>
        <p:spPr/>
        <p:txBody>
          <a:bodyPr/>
          <a:lstStyle/>
          <a:p>
            <a:fld id="{98155971-BF0E-41D7-B822-C418F4E23E97}" type="slidenum">
              <a:rPr lang="en-CA" smtClean="0"/>
              <a:t>14</a:t>
            </a:fld>
            <a:endParaRPr lang="en-CA"/>
          </a:p>
        </p:txBody>
      </p:sp>
      <p:sp>
        <p:nvSpPr>
          <p:cNvPr id="8" name="Content Placeholder 2">
            <a:extLst>
              <a:ext uri="{FF2B5EF4-FFF2-40B4-BE49-F238E27FC236}">
                <a16:creationId xmlns:a16="http://schemas.microsoft.com/office/drawing/2014/main" id="{F31F3A5A-9924-675D-3716-302DA1A2F1D2}"/>
              </a:ext>
            </a:extLst>
          </p:cNvPr>
          <p:cNvSpPr txBox="1">
            <a:spLocks/>
          </p:cNvSpPr>
          <p:nvPr/>
        </p:nvSpPr>
        <p:spPr>
          <a:xfrm>
            <a:off x="838199" y="1881787"/>
            <a:ext cx="10515600" cy="4839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Sampling of      via Metropolis-Hastings:  Gaussian move acting on all particles</a:t>
            </a:r>
          </a:p>
          <a:p>
            <a:pPr marL="0" indent="0">
              <a:buNone/>
            </a:pPr>
            <a:endParaRPr lang="en-CA" dirty="0"/>
          </a:p>
          <a:p>
            <a:r>
              <a:rPr lang="en-CA" dirty="0"/>
              <a:t>Acceptance probability: </a:t>
            </a:r>
          </a:p>
          <a:p>
            <a:pPr marL="0" indent="0">
              <a:buNone/>
            </a:pPr>
            <a:endParaRPr lang="en-CA" dirty="0"/>
          </a:p>
          <a:p>
            <a:pPr marL="0" indent="0">
              <a:buNone/>
            </a:pPr>
            <a:endParaRPr lang="en-CA" dirty="0"/>
          </a:p>
          <a:p>
            <a:r>
              <a:rPr lang="en-CA" dirty="0"/>
              <a:t>Optimization: </a:t>
            </a:r>
          </a:p>
        </p:txBody>
      </p:sp>
      <p:pic>
        <p:nvPicPr>
          <p:cNvPr id="18" name="Picture 17">
            <a:extLst>
              <a:ext uri="{FF2B5EF4-FFF2-40B4-BE49-F238E27FC236}">
                <a16:creationId xmlns:a16="http://schemas.microsoft.com/office/drawing/2014/main" id="{F11418A3-DB21-714D-2845-1546E889F971}"/>
              </a:ext>
            </a:extLst>
          </p:cNvPr>
          <p:cNvPicPr>
            <a:picLocks noChangeAspect="1"/>
          </p:cNvPicPr>
          <p:nvPr/>
        </p:nvPicPr>
        <p:blipFill rotWithShape="1">
          <a:blip r:embed="rId3">
            <a:extLst>
              <a:ext uri="{28A0092B-C50C-407E-A947-70E740481C1C}">
                <a14:useLocalDpi xmlns:a14="http://schemas.microsoft.com/office/drawing/2010/main" val="0"/>
              </a:ext>
            </a:extLst>
          </a:blip>
          <a:srcRect l="1" t="1" r="91204" b="5718"/>
          <a:stretch/>
        </p:blipFill>
        <p:spPr>
          <a:xfrm>
            <a:off x="2959675" y="1951272"/>
            <a:ext cx="301685" cy="323105"/>
          </a:xfrm>
          <a:prstGeom prst="rect">
            <a:avLst/>
          </a:prstGeom>
        </p:spPr>
      </p:pic>
      <p:pic>
        <p:nvPicPr>
          <p:cNvPr id="20" name="Picture 19" descr="A black text on a white background&#10;&#10;Description automatically generated with low confidence">
            <a:extLst>
              <a:ext uri="{FF2B5EF4-FFF2-40B4-BE49-F238E27FC236}">
                <a16:creationId xmlns:a16="http://schemas.microsoft.com/office/drawing/2014/main" id="{579C5676-0BD9-F73B-7887-B2F1B095B1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2953" y="3205113"/>
            <a:ext cx="3870158" cy="661246"/>
          </a:xfrm>
          <a:prstGeom prst="rect">
            <a:avLst/>
          </a:prstGeom>
        </p:spPr>
      </p:pic>
      <p:sp>
        <p:nvSpPr>
          <p:cNvPr id="21" name="Rectangle 20">
            <a:extLst>
              <a:ext uri="{FF2B5EF4-FFF2-40B4-BE49-F238E27FC236}">
                <a16:creationId xmlns:a16="http://schemas.microsoft.com/office/drawing/2014/main" id="{289CC572-2DA1-2721-A88B-547FB7042407}"/>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pic>
        <p:nvPicPr>
          <p:cNvPr id="23" name="Picture 22">
            <a:extLst>
              <a:ext uri="{FF2B5EF4-FFF2-40B4-BE49-F238E27FC236}">
                <a16:creationId xmlns:a16="http://schemas.microsoft.com/office/drawing/2014/main" id="{5F28EFBD-AF7F-A2FC-ABD5-A2FE8EC8B5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6846" y="4907273"/>
            <a:ext cx="2777032" cy="323105"/>
          </a:xfrm>
          <a:prstGeom prst="rect">
            <a:avLst/>
          </a:prstGeom>
        </p:spPr>
      </p:pic>
    </p:spTree>
    <p:extLst>
      <p:ext uri="{BB962C8B-B14F-4D97-AF65-F5344CB8AC3E}">
        <p14:creationId xmlns:p14="http://schemas.microsoft.com/office/powerpoint/2010/main" val="594488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95571-96B4-7DF1-11D1-5DB3EF181B29}"/>
              </a:ext>
            </a:extLst>
          </p:cNvPr>
          <p:cNvSpPr>
            <a:spLocks noGrp="1"/>
          </p:cNvSpPr>
          <p:nvPr>
            <p:ph type="title"/>
          </p:nvPr>
        </p:nvSpPr>
        <p:spPr/>
        <p:txBody>
          <a:bodyPr/>
          <a:lstStyle/>
          <a:p>
            <a:r>
              <a:rPr lang="fr-CA" dirty="0"/>
              <a:t>Trial </a:t>
            </a:r>
            <a:r>
              <a:rPr lang="fr-CA" dirty="0" err="1"/>
              <a:t>Wavefunction</a:t>
            </a:r>
            <a:endParaRPr lang="en-CA" dirty="0"/>
          </a:p>
        </p:txBody>
      </p:sp>
      <p:sp>
        <p:nvSpPr>
          <p:cNvPr id="3" name="Content Placeholder 2">
            <a:extLst>
              <a:ext uri="{FF2B5EF4-FFF2-40B4-BE49-F238E27FC236}">
                <a16:creationId xmlns:a16="http://schemas.microsoft.com/office/drawing/2014/main" id="{32F87684-BFA8-A9A6-B9BE-A7F1EB46B025}"/>
              </a:ext>
            </a:extLst>
          </p:cNvPr>
          <p:cNvSpPr>
            <a:spLocks noGrp="1"/>
          </p:cNvSpPr>
          <p:nvPr>
            <p:ph idx="1"/>
          </p:nvPr>
        </p:nvSpPr>
        <p:spPr/>
        <p:txBody>
          <a:bodyPr/>
          <a:lstStyle/>
          <a:p>
            <a:r>
              <a:rPr lang="en-CA" dirty="0"/>
              <a:t>Short-range part of the trial wavefunction should lead to a finite local energy: </a:t>
            </a:r>
          </a:p>
          <a:p>
            <a:endParaRPr lang="en-CA" dirty="0"/>
          </a:p>
          <a:p>
            <a:pPr marL="0" indent="0">
              <a:buNone/>
            </a:pPr>
            <a:r>
              <a:rPr lang="en-CA" dirty="0"/>
              <a:t> </a:t>
            </a:r>
          </a:p>
          <a:p>
            <a:pPr marL="0" indent="0">
              <a:buNone/>
            </a:pPr>
            <a:endParaRPr lang="en-CA" dirty="0"/>
          </a:p>
          <a:p>
            <a:pPr marL="0" indent="0">
              <a:buNone/>
            </a:pPr>
            <a:endParaRPr lang="en-CA" dirty="0"/>
          </a:p>
        </p:txBody>
      </p:sp>
      <p:sp>
        <p:nvSpPr>
          <p:cNvPr id="4" name="Slide Number Placeholder 3">
            <a:extLst>
              <a:ext uri="{FF2B5EF4-FFF2-40B4-BE49-F238E27FC236}">
                <a16:creationId xmlns:a16="http://schemas.microsoft.com/office/drawing/2014/main" id="{85F4E6BA-72CA-479E-18D4-E0EE642DF931}"/>
              </a:ext>
            </a:extLst>
          </p:cNvPr>
          <p:cNvSpPr>
            <a:spLocks noGrp="1"/>
          </p:cNvSpPr>
          <p:nvPr>
            <p:ph type="sldNum" sz="quarter" idx="12"/>
          </p:nvPr>
        </p:nvSpPr>
        <p:spPr/>
        <p:txBody>
          <a:bodyPr/>
          <a:lstStyle/>
          <a:p>
            <a:fld id="{98155971-BF0E-41D7-B822-C418F4E23E97}" type="slidenum">
              <a:rPr lang="en-CA" smtClean="0"/>
              <a:t>15</a:t>
            </a:fld>
            <a:endParaRPr lang="en-CA"/>
          </a:p>
        </p:txBody>
      </p:sp>
      <p:sp>
        <p:nvSpPr>
          <p:cNvPr id="5" name="Rectangle 4">
            <a:extLst>
              <a:ext uri="{FF2B5EF4-FFF2-40B4-BE49-F238E27FC236}">
                <a16:creationId xmlns:a16="http://schemas.microsoft.com/office/drawing/2014/main" id="{B219CD5D-5373-6691-0ADD-A185A664BE84}"/>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pic>
        <p:nvPicPr>
          <p:cNvPr id="9" name="Picture 8">
            <a:extLst>
              <a:ext uri="{FF2B5EF4-FFF2-40B4-BE49-F238E27FC236}">
                <a16:creationId xmlns:a16="http://schemas.microsoft.com/office/drawing/2014/main" id="{2526326B-9DA1-F54E-E6E2-2F3DBCA638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2335" y="2295525"/>
            <a:ext cx="3917577" cy="438150"/>
          </a:xfrm>
          <a:prstGeom prst="rect">
            <a:avLst/>
          </a:prstGeom>
        </p:spPr>
      </p:pic>
    </p:spTree>
    <p:extLst>
      <p:ext uri="{BB962C8B-B14F-4D97-AF65-F5344CB8AC3E}">
        <p14:creationId xmlns:p14="http://schemas.microsoft.com/office/powerpoint/2010/main" val="1069703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95571-96B4-7DF1-11D1-5DB3EF181B29}"/>
              </a:ext>
            </a:extLst>
          </p:cNvPr>
          <p:cNvSpPr>
            <a:spLocks noGrp="1"/>
          </p:cNvSpPr>
          <p:nvPr>
            <p:ph type="title"/>
          </p:nvPr>
        </p:nvSpPr>
        <p:spPr/>
        <p:txBody>
          <a:bodyPr/>
          <a:lstStyle/>
          <a:p>
            <a:r>
              <a:rPr lang="fr-CA" dirty="0"/>
              <a:t>Trial </a:t>
            </a:r>
            <a:r>
              <a:rPr lang="fr-CA" dirty="0" err="1"/>
              <a:t>Wavefunction</a:t>
            </a:r>
            <a:endParaRPr lang="en-CA" dirty="0"/>
          </a:p>
        </p:txBody>
      </p:sp>
      <p:sp>
        <p:nvSpPr>
          <p:cNvPr id="3" name="Content Placeholder 2">
            <a:extLst>
              <a:ext uri="{FF2B5EF4-FFF2-40B4-BE49-F238E27FC236}">
                <a16:creationId xmlns:a16="http://schemas.microsoft.com/office/drawing/2014/main" id="{32F87684-BFA8-A9A6-B9BE-A7F1EB46B025}"/>
              </a:ext>
            </a:extLst>
          </p:cNvPr>
          <p:cNvSpPr>
            <a:spLocks noGrp="1"/>
          </p:cNvSpPr>
          <p:nvPr>
            <p:ph idx="1"/>
          </p:nvPr>
        </p:nvSpPr>
        <p:spPr/>
        <p:txBody>
          <a:bodyPr/>
          <a:lstStyle/>
          <a:p>
            <a:r>
              <a:rPr lang="en-CA" dirty="0"/>
              <a:t>Short-range part of the trial wavefunction should lead to a finite local energy: </a:t>
            </a:r>
          </a:p>
          <a:p>
            <a:endParaRPr lang="en-CA" dirty="0"/>
          </a:p>
          <a:p>
            <a:r>
              <a:rPr lang="en-CA" dirty="0"/>
              <a:t>Asymptotic solution of two-body SE:</a:t>
            </a:r>
          </a:p>
          <a:p>
            <a:pPr marL="0" indent="0">
              <a:buNone/>
            </a:pPr>
            <a:endParaRPr lang="en-CA" dirty="0"/>
          </a:p>
          <a:p>
            <a:pPr marL="0" indent="0">
              <a:buNone/>
            </a:pPr>
            <a:endParaRPr lang="en-CA" dirty="0"/>
          </a:p>
          <a:p>
            <a:pPr marL="0" indent="0">
              <a:buNone/>
            </a:pPr>
            <a:r>
              <a:rPr lang="en-CA" dirty="0"/>
              <a:t> </a:t>
            </a:r>
          </a:p>
          <a:p>
            <a:pPr marL="0" indent="0">
              <a:buNone/>
            </a:pPr>
            <a:endParaRPr lang="en-CA" dirty="0"/>
          </a:p>
          <a:p>
            <a:pPr marL="0" indent="0">
              <a:buNone/>
            </a:pPr>
            <a:endParaRPr lang="en-CA" dirty="0"/>
          </a:p>
        </p:txBody>
      </p:sp>
      <p:sp>
        <p:nvSpPr>
          <p:cNvPr id="4" name="Slide Number Placeholder 3">
            <a:extLst>
              <a:ext uri="{FF2B5EF4-FFF2-40B4-BE49-F238E27FC236}">
                <a16:creationId xmlns:a16="http://schemas.microsoft.com/office/drawing/2014/main" id="{85F4E6BA-72CA-479E-18D4-E0EE642DF931}"/>
              </a:ext>
            </a:extLst>
          </p:cNvPr>
          <p:cNvSpPr>
            <a:spLocks noGrp="1"/>
          </p:cNvSpPr>
          <p:nvPr>
            <p:ph type="sldNum" sz="quarter" idx="12"/>
          </p:nvPr>
        </p:nvSpPr>
        <p:spPr/>
        <p:txBody>
          <a:bodyPr/>
          <a:lstStyle/>
          <a:p>
            <a:fld id="{98155971-BF0E-41D7-B822-C418F4E23E97}" type="slidenum">
              <a:rPr lang="en-CA" smtClean="0"/>
              <a:t>16</a:t>
            </a:fld>
            <a:endParaRPr lang="en-CA"/>
          </a:p>
        </p:txBody>
      </p:sp>
      <p:sp>
        <p:nvSpPr>
          <p:cNvPr id="5" name="Rectangle 4">
            <a:extLst>
              <a:ext uri="{FF2B5EF4-FFF2-40B4-BE49-F238E27FC236}">
                <a16:creationId xmlns:a16="http://schemas.microsoft.com/office/drawing/2014/main" id="{B219CD5D-5373-6691-0ADD-A185A664BE84}"/>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pic>
        <p:nvPicPr>
          <p:cNvPr id="9" name="Picture 8">
            <a:extLst>
              <a:ext uri="{FF2B5EF4-FFF2-40B4-BE49-F238E27FC236}">
                <a16:creationId xmlns:a16="http://schemas.microsoft.com/office/drawing/2014/main" id="{2526326B-9DA1-F54E-E6E2-2F3DBCA638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2335" y="2295525"/>
            <a:ext cx="3917577" cy="438150"/>
          </a:xfrm>
          <a:prstGeom prst="rect">
            <a:avLst/>
          </a:prstGeom>
        </p:spPr>
      </p:pic>
      <p:pic>
        <p:nvPicPr>
          <p:cNvPr id="11" name="Picture 10">
            <a:extLst>
              <a:ext uri="{FF2B5EF4-FFF2-40B4-BE49-F238E27FC236}">
                <a16:creationId xmlns:a16="http://schemas.microsoft.com/office/drawing/2014/main" id="{ABDF7790-E79F-41D5-31E7-6115100A73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6081" y="3725766"/>
            <a:ext cx="2883218" cy="315301"/>
          </a:xfrm>
          <a:prstGeom prst="rect">
            <a:avLst/>
          </a:prstGeom>
        </p:spPr>
      </p:pic>
      <p:sp>
        <p:nvSpPr>
          <p:cNvPr id="12" name="TextBox 11">
            <a:extLst>
              <a:ext uri="{FF2B5EF4-FFF2-40B4-BE49-F238E27FC236}">
                <a16:creationId xmlns:a16="http://schemas.microsoft.com/office/drawing/2014/main" id="{7FDE6001-6B03-3B93-0E60-9EB3B4B106B4}"/>
              </a:ext>
            </a:extLst>
          </p:cNvPr>
          <p:cNvSpPr txBox="1"/>
          <p:nvPr/>
        </p:nvSpPr>
        <p:spPr>
          <a:xfrm>
            <a:off x="838200" y="6037213"/>
            <a:ext cx="6613073" cy="338554"/>
          </a:xfrm>
          <a:prstGeom prst="rect">
            <a:avLst/>
          </a:prstGeom>
          <a:noFill/>
        </p:spPr>
        <p:txBody>
          <a:bodyPr wrap="square" rtlCol="0">
            <a:spAutoFit/>
          </a:bodyPr>
          <a:lstStyle/>
          <a:p>
            <a:r>
              <a:rPr lang="en-CA" sz="1600" dirty="0"/>
              <a:t>[W. L. McMillan</a:t>
            </a:r>
            <a:r>
              <a:rPr lang="en-CA" sz="1600" i="0" dirty="0">
                <a:effectLst/>
              </a:rPr>
              <a:t>, Phys. Rev. </a:t>
            </a:r>
            <a:r>
              <a:rPr lang="en-CA" sz="1600" b="1" dirty="0"/>
              <a:t>138</a:t>
            </a:r>
            <a:r>
              <a:rPr lang="en-CA" sz="1600" dirty="0"/>
              <a:t> </a:t>
            </a:r>
            <a:r>
              <a:rPr lang="en-CA" sz="1600" i="0" dirty="0">
                <a:effectLst/>
              </a:rPr>
              <a:t>(</a:t>
            </a:r>
            <a:r>
              <a:rPr lang="en-CA" sz="1600" dirty="0"/>
              <a:t>1965</a:t>
            </a:r>
            <a:r>
              <a:rPr lang="en-CA" sz="1600" i="0" dirty="0">
                <a:effectLst/>
              </a:rPr>
              <a:t>)</a:t>
            </a:r>
            <a:r>
              <a:rPr lang="en-CA" sz="1600" dirty="0"/>
              <a:t>]</a:t>
            </a:r>
          </a:p>
        </p:txBody>
      </p:sp>
    </p:spTree>
    <p:extLst>
      <p:ext uri="{BB962C8B-B14F-4D97-AF65-F5344CB8AC3E}">
        <p14:creationId xmlns:p14="http://schemas.microsoft.com/office/powerpoint/2010/main" val="3515413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95571-96B4-7DF1-11D1-5DB3EF181B29}"/>
              </a:ext>
            </a:extLst>
          </p:cNvPr>
          <p:cNvSpPr>
            <a:spLocks noGrp="1"/>
          </p:cNvSpPr>
          <p:nvPr>
            <p:ph type="title"/>
          </p:nvPr>
        </p:nvSpPr>
        <p:spPr/>
        <p:txBody>
          <a:bodyPr/>
          <a:lstStyle/>
          <a:p>
            <a:r>
              <a:rPr lang="fr-CA" dirty="0"/>
              <a:t>Trial </a:t>
            </a:r>
            <a:r>
              <a:rPr lang="fr-CA" dirty="0" err="1"/>
              <a:t>Wavefunction</a:t>
            </a:r>
            <a:endParaRPr lang="en-CA" dirty="0"/>
          </a:p>
        </p:txBody>
      </p:sp>
      <p:sp>
        <p:nvSpPr>
          <p:cNvPr id="3" name="Content Placeholder 2">
            <a:extLst>
              <a:ext uri="{FF2B5EF4-FFF2-40B4-BE49-F238E27FC236}">
                <a16:creationId xmlns:a16="http://schemas.microsoft.com/office/drawing/2014/main" id="{32F87684-BFA8-A9A6-B9BE-A7F1EB46B025}"/>
              </a:ext>
            </a:extLst>
          </p:cNvPr>
          <p:cNvSpPr>
            <a:spLocks noGrp="1"/>
          </p:cNvSpPr>
          <p:nvPr>
            <p:ph idx="1"/>
          </p:nvPr>
        </p:nvSpPr>
        <p:spPr/>
        <p:txBody>
          <a:bodyPr/>
          <a:lstStyle/>
          <a:p>
            <a:r>
              <a:rPr lang="en-CA" dirty="0"/>
              <a:t>Short-range part of the trial wavefunction should lead to a finite local energy: </a:t>
            </a:r>
          </a:p>
          <a:p>
            <a:endParaRPr lang="en-CA" dirty="0"/>
          </a:p>
          <a:p>
            <a:r>
              <a:rPr lang="en-CA" dirty="0"/>
              <a:t>Asymptotic solution of two-body SE:</a:t>
            </a:r>
          </a:p>
          <a:p>
            <a:pPr marL="0" indent="0">
              <a:buNone/>
            </a:pPr>
            <a:endParaRPr lang="en-CA" dirty="0"/>
          </a:p>
          <a:p>
            <a:pPr marL="0" indent="0">
              <a:buNone/>
            </a:pPr>
            <a:endParaRPr lang="en-CA" dirty="0"/>
          </a:p>
          <a:p>
            <a:pPr marL="0" indent="0">
              <a:buNone/>
            </a:pPr>
            <a:r>
              <a:rPr lang="en-CA" dirty="0"/>
              <a:t> </a:t>
            </a:r>
          </a:p>
          <a:p>
            <a:pPr marL="0" indent="0">
              <a:buNone/>
            </a:pPr>
            <a:endParaRPr lang="en-CA" dirty="0"/>
          </a:p>
          <a:p>
            <a:pPr marL="0" indent="0">
              <a:buNone/>
            </a:pPr>
            <a:endParaRPr lang="en-CA" dirty="0"/>
          </a:p>
        </p:txBody>
      </p:sp>
      <p:sp>
        <p:nvSpPr>
          <p:cNvPr id="4" name="Slide Number Placeholder 3">
            <a:extLst>
              <a:ext uri="{FF2B5EF4-FFF2-40B4-BE49-F238E27FC236}">
                <a16:creationId xmlns:a16="http://schemas.microsoft.com/office/drawing/2014/main" id="{85F4E6BA-72CA-479E-18D4-E0EE642DF931}"/>
              </a:ext>
            </a:extLst>
          </p:cNvPr>
          <p:cNvSpPr>
            <a:spLocks noGrp="1"/>
          </p:cNvSpPr>
          <p:nvPr>
            <p:ph type="sldNum" sz="quarter" idx="12"/>
          </p:nvPr>
        </p:nvSpPr>
        <p:spPr/>
        <p:txBody>
          <a:bodyPr/>
          <a:lstStyle/>
          <a:p>
            <a:fld id="{98155971-BF0E-41D7-B822-C418F4E23E97}" type="slidenum">
              <a:rPr lang="en-CA" smtClean="0"/>
              <a:t>17</a:t>
            </a:fld>
            <a:endParaRPr lang="en-CA"/>
          </a:p>
        </p:txBody>
      </p:sp>
      <p:sp>
        <p:nvSpPr>
          <p:cNvPr id="5" name="Rectangle 4">
            <a:extLst>
              <a:ext uri="{FF2B5EF4-FFF2-40B4-BE49-F238E27FC236}">
                <a16:creationId xmlns:a16="http://schemas.microsoft.com/office/drawing/2014/main" id="{B219CD5D-5373-6691-0ADD-A185A664BE84}"/>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pic>
        <p:nvPicPr>
          <p:cNvPr id="6" name="Picture 5">
            <a:extLst>
              <a:ext uri="{FF2B5EF4-FFF2-40B4-BE49-F238E27FC236}">
                <a16:creationId xmlns:a16="http://schemas.microsoft.com/office/drawing/2014/main" id="{ADD76979-31F2-6476-212B-ABB6866AF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3434" y="2720869"/>
            <a:ext cx="4485346" cy="3456094"/>
          </a:xfrm>
          <a:prstGeom prst="rect">
            <a:avLst/>
          </a:prstGeom>
        </p:spPr>
      </p:pic>
      <p:pic>
        <p:nvPicPr>
          <p:cNvPr id="9" name="Picture 8">
            <a:extLst>
              <a:ext uri="{FF2B5EF4-FFF2-40B4-BE49-F238E27FC236}">
                <a16:creationId xmlns:a16="http://schemas.microsoft.com/office/drawing/2014/main" id="{2526326B-9DA1-F54E-E6E2-2F3DBCA638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2335" y="2295525"/>
            <a:ext cx="3917577" cy="438150"/>
          </a:xfrm>
          <a:prstGeom prst="rect">
            <a:avLst/>
          </a:prstGeom>
        </p:spPr>
      </p:pic>
      <p:pic>
        <p:nvPicPr>
          <p:cNvPr id="11" name="Picture 10">
            <a:extLst>
              <a:ext uri="{FF2B5EF4-FFF2-40B4-BE49-F238E27FC236}">
                <a16:creationId xmlns:a16="http://schemas.microsoft.com/office/drawing/2014/main" id="{ABDF7790-E79F-41D5-31E7-6115100A73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6081" y="3725766"/>
            <a:ext cx="2883218" cy="315301"/>
          </a:xfrm>
          <a:prstGeom prst="rect">
            <a:avLst/>
          </a:prstGeom>
        </p:spPr>
      </p:pic>
      <p:sp>
        <p:nvSpPr>
          <p:cNvPr id="12" name="TextBox 11">
            <a:extLst>
              <a:ext uri="{FF2B5EF4-FFF2-40B4-BE49-F238E27FC236}">
                <a16:creationId xmlns:a16="http://schemas.microsoft.com/office/drawing/2014/main" id="{7FDE6001-6B03-3B93-0E60-9EB3B4B106B4}"/>
              </a:ext>
            </a:extLst>
          </p:cNvPr>
          <p:cNvSpPr txBox="1"/>
          <p:nvPr/>
        </p:nvSpPr>
        <p:spPr>
          <a:xfrm>
            <a:off x="838200" y="6037213"/>
            <a:ext cx="6613073" cy="338554"/>
          </a:xfrm>
          <a:prstGeom prst="rect">
            <a:avLst/>
          </a:prstGeom>
          <a:noFill/>
        </p:spPr>
        <p:txBody>
          <a:bodyPr wrap="square" rtlCol="0">
            <a:spAutoFit/>
          </a:bodyPr>
          <a:lstStyle/>
          <a:p>
            <a:r>
              <a:rPr lang="en-CA" sz="1600" dirty="0"/>
              <a:t>[W. L. McMillan</a:t>
            </a:r>
            <a:r>
              <a:rPr lang="en-CA" sz="1600" i="0" dirty="0">
                <a:effectLst/>
              </a:rPr>
              <a:t>, Phys. Rev. </a:t>
            </a:r>
            <a:r>
              <a:rPr lang="en-CA" sz="1600" b="1" dirty="0"/>
              <a:t>138</a:t>
            </a:r>
            <a:r>
              <a:rPr lang="en-CA" sz="1600" dirty="0"/>
              <a:t> </a:t>
            </a:r>
            <a:r>
              <a:rPr lang="en-CA" sz="1600" i="0" dirty="0">
                <a:effectLst/>
              </a:rPr>
              <a:t>(</a:t>
            </a:r>
            <a:r>
              <a:rPr lang="en-CA" sz="1600" dirty="0"/>
              <a:t>1965</a:t>
            </a:r>
            <a:r>
              <a:rPr lang="en-CA" sz="1600" i="0" dirty="0">
                <a:effectLst/>
              </a:rPr>
              <a:t>)</a:t>
            </a:r>
            <a:r>
              <a:rPr lang="en-CA" sz="1600" dirty="0"/>
              <a:t>]</a:t>
            </a:r>
          </a:p>
        </p:txBody>
      </p:sp>
    </p:spTree>
    <p:extLst>
      <p:ext uri="{BB962C8B-B14F-4D97-AF65-F5344CB8AC3E}">
        <p14:creationId xmlns:p14="http://schemas.microsoft.com/office/powerpoint/2010/main" val="4211976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95571-96B4-7DF1-11D1-5DB3EF181B29}"/>
              </a:ext>
            </a:extLst>
          </p:cNvPr>
          <p:cNvSpPr>
            <a:spLocks noGrp="1"/>
          </p:cNvSpPr>
          <p:nvPr>
            <p:ph type="title"/>
          </p:nvPr>
        </p:nvSpPr>
        <p:spPr/>
        <p:txBody>
          <a:bodyPr/>
          <a:lstStyle/>
          <a:p>
            <a:r>
              <a:rPr lang="fr-CA" dirty="0"/>
              <a:t>Trial </a:t>
            </a:r>
            <a:r>
              <a:rPr lang="fr-CA" dirty="0" err="1"/>
              <a:t>Wavefunction</a:t>
            </a:r>
            <a:endParaRPr lang="en-CA" dirty="0"/>
          </a:p>
        </p:txBody>
      </p:sp>
      <p:sp>
        <p:nvSpPr>
          <p:cNvPr id="3" name="Content Placeholder 2">
            <a:extLst>
              <a:ext uri="{FF2B5EF4-FFF2-40B4-BE49-F238E27FC236}">
                <a16:creationId xmlns:a16="http://schemas.microsoft.com/office/drawing/2014/main" id="{32F87684-BFA8-A9A6-B9BE-A7F1EB46B025}"/>
              </a:ext>
            </a:extLst>
          </p:cNvPr>
          <p:cNvSpPr>
            <a:spLocks noGrp="1"/>
          </p:cNvSpPr>
          <p:nvPr>
            <p:ph idx="1"/>
          </p:nvPr>
        </p:nvSpPr>
        <p:spPr/>
        <p:txBody>
          <a:bodyPr/>
          <a:lstStyle/>
          <a:p>
            <a:r>
              <a:rPr lang="en-CA" dirty="0"/>
              <a:t>Short-range part of the trial wavefunction should lead to a finite local energy: </a:t>
            </a:r>
          </a:p>
          <a:p>
            <a:endParaRPr lang="en-CA" dirty="0"/>
          </a:p>
          <a:p>
            <a:r>
              <a:rPr lang="en-CA" dirty="0"/>
              <a:t>Asymptotic solution of two-body SE:</a:t>
            </a:r>
          </a:p>
          <a:p>
            <a:pPr marL="0" indent="0">
              <a:buNone/>
            </a:pPr>
            <a:endParaRPr lang="en-CA" dirty="0"/>
          </a:p>
          <a:p>
            <a:pPr marL="0" indent="0">
              <a:buNone/>
            </a:pPr>
            <a:endParaRPr lang="en-CA" dirty="0"/>
          </a:p>
          <a:p>
            <a:r>
              <a:rPr lang="en-CA" dirty="0"/>
              <a:t>McMillan variational ansatz:</a:t>
            </a:r>
          </a:p>
          <a:p>
            <a:pPr marL="0" indent="0">
              <a:buNone/>
            </a:pPr>
            <a:r>
              <a:rPr lang="en-CA" dirty="0"/>
              <a:t> </a:t>
            </a:r>
          </a:p>
          <a:p>
            <a:pPr marL="0" indent="0">
              <a:buNone/>
            </a:pPr>
            <a:endParaRPr lang="en-CA" dirty="0"/>
          </a:p>
          <a:p>
            <a:pPr marL="0" indent="0">
              <a:buNone/>
            </a:pPr>
            <a:endParaRPr lang="en-CA" dirty="0"/>
          </a:p>
        </p:txBody>
      </p:sp>
      <p:sp>
        <p:nvSpPr>
          <p:cNvPr id="4" name="Slide Number Placeholder 3">
            <a:extLst>
              <a:ext uri="{FF2B5EF4-FFF2-40B4-BE49-F238E27FC236}">
                <a16:creationId xmlns:a16="http://schemas.microsoft.com/office/drawing/2014/main" id="{85F4E6BA-72CA-479E-18D4-E0EE642DF931}"/>
              </a:ext>
            </a:extLst>
          </p:cNvPr>
          <p:cNvSpPr>
            <a:spLocks noGrp="1"/>
          </p:cNvSpPr>
          <p:nvPr>
            <p:ph type="sldNum" sz="quarter" idx="12"/>
          </p:nvPr>
        </p:nvSpPr>
        <p:spPr/>
        <p:txBody>
          <a:bodyPr/>
          <a:lstStyle/>
          <a:p>
            <a:fld id="{98155971-BF0E-41D7-B822-C418F4E23E97}" type="slidenum">
              <a:rPr lang="en-CA" smtClean="0"/>
              <a:t>18</a:t>
            </a:fld>
            <a:endParaRPr lang="en-CA"/>
          </a:p>
        </p:txBody>
      </p:sp>
      <p:sp>
        <p:nvSpPr>
          <p:cNvPr id="5" name="Rectangle 4">
            <a:extLst>
              <a:ext uri="{FF2B5EF4-FFF2-40B4-BE49-F238E27FC236}">
                <a16:creationId xmlns:a16="http://schemas.microsoft.com/office/drawing/2014/main" id="{B219CD5D-5373-6691-0ADD-A185A664BE84}"/>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pic>
        <p:nvPicPr>
          <p:cNvPr id="6" name="Picture 5">
            <a:extLst>
              <a:ext uri="{FF2B5EF4-FFF2-40B4-BE49-F238E27FC236}">
                <a16:creationId xmlns:a16="http://schemas.microsoft.com/office/drawing/2014/main" id="{ADD76979-31F2-6476-212B-ABB6866AF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3434" y="2720869"/>
            <a:ext cx="4485346" cy="3456094"/>
          </a:xfrm>
          <a:prstGeom prst="rect">
            <a:avLst/>
          </a:prstGeom>
        </p:spPr>
      </p:pic>
      <p:pic>
        <p:nvPicPr>
          <p:cNvPr id="9" name="Picture 8">
            <a:extLst>
              <a:ext uri="{FF2B5EF4-FFF2-40B4-BE49-F238E27FC236}">
                <a16:creationId xmlns:a16="http://schemas.microsoft.com/office/drawing/2014/main" id="{2526326B-9DA1-F54E-E6E2-2F3DBCA638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2335" y="2295525"/>
            <a:ext cx="3917577" cy="438150"/>
          </a:xfrm>
          <a:prstGeom prst="rect">
            <a:avLst/>
          </a:prstGeom>
        </p:spPr>
      </p:pic>
      <p:pic>
        <p:nvPicPr>
          <p:cNvPr id="11" name="Picture 10">
            <a:extLst>
              <a:ext uri="{FF2B5EF4-FFF2-40B4-BE49-F238E27FC236}">
                <a16:creationId xmlns:a16="http://schemas.microsoft.com/office/drawing/2014/main" id="{ABDF7790-E79F-41D5-31E7-6115100A73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6081" y="3725766"/>
            <a:ext cx="2883218" cy="315301"/>
          </a:xfrm>
          <a:prstGeom prst="rect">
            <a:avLst/>
          </a:prstGeom>
        </p:spPr>
      </p:pic>
      <p:sp>
        <p:nvSpPr>
          <p:cNvPr id="12" name="TextBox 11">
            <a:extLst>
              <a:ext uri="{FF2B5EF4-FFF2-40B4-BE49-F238E27FC236}">
                <a16:creationId xmlns:a16="http://schemas.microsoft.com/office/drawing/2014/main" id="{7FDE6001-6B03-3B93-0E60-9EB3B4B106B4}"/>
              </a:ext>
            </a:extLst>
          </p:cNvPr>
          <p:cNvSpPr txBox="1"/>
          <p:nvPr/>
        </p:nvSpPr>
        <p:spPr>
          <a:xfrm>
            <a:off x="838200" y="6037213"/>
            <a:ext cx="6613073" cy="338554"/>
          </a:xfrm>
          <a:prstGeom prst="rect">
            <a:avLst/>
          </a:prstGeom>
          <a:noFill/>
        </p:spPr>
        <p:txBody>
          <a:bodyPr wrap="square" rtlCol="0">
            <a:spAutoFit/>
          </a:bodyPr>
          <a:lstStyle/>
          <a:p>
            <a:r>
              <a:rPr lang="en-CA" sz="1600" dirty="0"/>
              <a:t>[W. L. McMillan</a:t>
            </a:r>
            <a:r>
              <a:rPr lang="en-CA" sz="1600" i="0" dirty="0">
                <a:effectLst/>
              </a:rPr>
              <a:t>, Phys. Rev. </a:t>
            </a:r>
            <a:r>
              <a:rPr lang="en-CA" sz="1600" b="1" dirty="0"/>
              <a:t>138</a:t>
            </a:r>
            <a:r>
              <a:rPr lang="en-CA" sz="1600" dirty="0"/>
              <a:t> </a:t>
            </a:r>
            <a:r>
              <a:rPr lang="en-CA" sz="1600" i="0" dirty="0">
                <a:effectLst/>
              </a:rPr>
              <a:t>(</a:t>
            </a:r>
            <a:r>
              <a:rPr lang="en-CA" sz="1600" dirty="0"/>
              <a:t>1965</a:t>
            </a:r>
            <a:r>
              <a:rPr lang="en-CA" sz="1600" i="0" dirty="0">
                <a:effectLst/>
              </a:rPr>
              <a:t>)</a:t>
            </a:r>
            <a:r>
              <a:rPr lang="en-CA" sz="1600" dirty="0"/>
              <a:t>]</a:t>
            </a:r>
          </a:p>
        </p:txBody>
      </p:sp>
      <p:pic>
        <p:nvPicPr>
          <p:cNvPr id="13" name="Picture 12">
            <a:extLst>
              <a:ext uri="{FF2B5EF4-FFF2-40B4-BE49-F238E27FC236}">
                <a16:creationId xmlns:a16="http://schemas.microsoft.com/office/drawing/2014/main" id="{F3D622F2-0269-F7E5-96AB-139C725485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6081" y="5288741"/>
            <a:ext cx="2765943" cy="328107"/>
          </a:xfrm>
          <a:prstGeom prst="rect">
            <a:avLst/>
          </a:prstGeom>
        </p:spPr>
      </p:pic>
    </p:spTree>
    <p:extLst>
      <p:ext uri="{BB962C8B-B14F-4D97-AF65-F5344CB8AC3E}">
        <p14:creationId xmlns:p14="http://schemas.microsoft.com/office/powerpoint/2010/main" val="2688024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95571-96B4-7DF1-11D1-5DB3EF181B29}"/>
              </a:ext>
            </a:extLst>
          </p:cNvPr>
          <p:cNvSpPr>
            <a:spLocks noGrp="1"/>
          </p:cNvSpPr>
          <p:nvPr>
            <p:ph type="title"/>
          </p:nvPr>
        </p:nvSpPr>
        <p:spPr/>
        <p:txBody>
          <a:bodyPr/>
          <a:lstStyle/>
          <a:p>
            <a:r>
              <a:rPr lang="fr-CA" dirty="0"/>
              <a:t>Trial </a:t>
            </a:r>
            <a:r>
              <a:rPr lang="fr-CA" dirty="0" err="1"/>
              <a:t>Wavefunction</a:t>
            </a:r>
            <a:endParaRPr lang="en-CA" dirty="0"/>
          </a:p>
        </p:txBody>
      </p:sp>
      <p:sp>
        <p:nvSpPr>
          <p:cNvPr id="3" name="Content Placeholder 2">
            <a:extLst>
              <a:ext uri="{FF2B5EF4-FFF2-40B4-BE49-F238E27FC236}">
                <a16:creationId xmlns:a16="http://schemas.microsoft.com/office/drawing/2014/main" id="{32F87684-BFA8-A9A6-B9BE-A7F1EB46B025}"/>
              </a:ext>
            </a:extLst>
          </p:cNvPr>
          <p:cNvSpPr>
            <a:spLocks noGrp="1"/>
          </p:cNvSpPr>
          <p:nvPr>
            <p:ph idx="1"/>
          </p:nvPr>
        </p:nvSpPr>
        <p:spPr/>
        <p:txBody>
          <a:bodyPr/>
          <a:lstStyle/>
          <a:p>
            <a:r>
              <a:rPr lang="en-CA" dirty="0"/>
              <a:t>Given a reference state      , the exact ground state          is obtained in</a:t>
            </a:r>
          </a:p>
          <a:p>
            <a:pPr marL="0" indent="0">
              <a:buNone/>
            </a:pPr>
            <a:r>
              <a:rPr lang="en-CA" dirty="0"/>
              <a:t>the limit of large imaginary times *:</a:t>
            </a:r>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p:txBody>
      </p:sp>
      <p:sp>
        <p:nvSpPr>
          <p:cNvPr id="4" name="Slide Number Placeholder 3">
            <a:extLst>
              <a:ext uri="{FF2B5EF4-FFF2-40B4-BE49-F238E27FC236}">
                <a16:creationId xmlns:a16="http://schemas.microsoft.com/office/drawing/2014/main" id="{85F4E6BA-72CA-479E-18D4-E0EE642DF931}"/>
              </a:ext>
            </a:extLst>
          </p:cNvPr>
          <p:cNvSpPr>
            <a:spLocks noGrp="1"/>
          </p:cNvSpPr>
          <p:nvPr>
            <p:ph type="sldNum" sz="quarter" idx="12"/>
          </p:nvPr>
        </p:nvSpPr>
        <p:spPr/>
        <p:txBody>
          <a:bodyPr/>
          <a:lstStyle/>
          <a:p>
            <a:fld id="{98155971-BF0E-41D7-B822-C418F4E23E97}" type="slidenum">
              <a:rPr lang="en-CA" smtClean="0"/>
              <a:t>19</a:t>
            </a:fld>
            <a:endParaRPr lang="en-CA" dirty="0"/>
          </a:p>
        </p:txBody>
      </p:sp>
      <p:sp>
        <p:nvSpPr>
          <p:cNvPr id="5" name="Rectangle 4">
            <a:extLst>
              <a:ext uri="{FF2B5EF4-FFF2-40B4-BE49-F238E27FC236}">
                <a16:creationId xmlns:a16="http://schemas.microsoft.com/office/drawing/2014/main" id="{760C749B-7E94-2EE2-74AF-36B739E19DCD}"/>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pic>
        <p:nvPicPr>
          <p:cNvPr id="7" name="Picture 6">
            <a:extLst>
              <a:ext uri="{FF2B5EF4-FFF2-40B4-BE49-F238E27FC236}">
                <a16:creationId xmlns:a16="http://schemas.microsoft.com/office/drawing/2014/main" id="{4C7CF7A8-2F01-AEED-0EDD-F07BA6A07655}"/>
              </a:ext>
            </a:extLst>
          </p:cNvPr>
          <p:cNvPicPr>
            <a:picLocks noChangeAspect="1"/>
          </p:cNvPicPr>
          <p:nvPr/>
        </p:nvPicPr>
        <p:blipFill rotWithShape="1">
          <a:blip r:embed="rId3">
            <a:extLst>
              <a:ext uri="{28A0092B-C50C-407E-A947-70E740481C1C}">
                <a14:useLocalDpi xmlns:a14="http://schemas.microsoft.com/office/drawing/2010/main" val="0"/>
              </a:ext>
            </a:extLst>
          </a:blip>
          <a:srcRect l="80549" t="20068" r="11509" b="22256"/>
          <a:stretch/>
        </p:blipFill>
        <p:spPr>
          <a:xfrm>
            <a:off x="4560411" y="1856013"/>
            <a:ext cx="400052" cy="414784"/>
          </a:xfrm>
          <a:prstGeom prst="rect">
            <a:avLst/>
          </a:prstGeom>
        </p:spPr>
      </p:pic>
      <p:pic>
        <p:nvPicPr>
          <p:cNvPr id="10" name="Picture 9" descr="A black letter with a white background&#10;&#10;Description automatically generated">
            <a:extLst>
              <a:ext uri="{FF2B5EF4-FFF2-40B4-BE49-F238E27FC236}">
                <a16:creationId xmlns:a16="http://schemas.microsoft.com/office/drawing/2014/main" id="{C850B774-B016-D588-ECAB-C8DDF33A3A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4486" y="1934070"/>
            <a:ext cx="546786" cy="269007"/>
          </a:xfrm>
          <a:prstGeom prst="rect">
            <a:avLst/>
          </a:prstGeom>
        </p:spPr>
      </p:pic>
      <p:pic>
        <p:nvPicPr>
          <p:cNvPr id="14" name="Picture 13">
            <a:extLst>
              <a:ext uri="{FF2B5EF4-FFF2-40B4-BE49-F238E27FC236}">
                <a16:creationId xmlns:a16="http://schemas.microsoft.com/office/drawing/2014/main" id="{4999ADC9-F39F-BB87-D434-887E80C7A4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9616" y="3037833"/>
            <a:ext cx="6701883" cy="452377"/>
          </a:xfrm>
          <a:prstGeom prst="rect">
            <a:avLst/>
          </a:prstGeom>
        </p:spPr>
      </p:pic>
      <p:sp>
        <p:nvSpPr>
          <p:cNvPr id="8" name="TextBox 7">
            <a:extLst>
              <a:ext uri="{FF2B5EF4-FFF2-40B4-BE49-F238E27FC236}">
                <a16:creationId xmlns:a16="http://schemas.microsoft.com/office/drawing/2014/main" id="{76060E40-832A-AF94-7ED5-B04A8A512DB7}"/>
              </a:ext>
            </a:extLst>
          </p:cNvPr>
          <p:cNvSpPr txBox="1"/>
          <p:nvPr/>
        </p:nvSpPr>
        <p:spPr>
          <a:xfrm>
            <a:off x="952500" y="6206490"/>
            <a:ext cx="7574702" cy="369332"/>
          </a:xfrm>
          <a:prstGeom prst="rect">
            <a:avLst/>
          </a:prstGeom>
          <a:noFill/>
        </p:spPr>
        <p:txBody>
          <a:bodyPr wrap="none" rtlCol="0">
            <a:spAutoFit/>
          </a:bodyPr>
          <a:lstStyle/>
          <a:p>
            <a:r>
              <a:rPr lang="en-CA" dirty="0"/>
              <a:t>* Provided that the reference state is non-orthogonal to the exact ground state.</a:t>
            </a:r>
          </a:p>
        </p:txBody>
      </p:sp>
    </p:spTree>
    <p:extLst>
      <p:ext uri="{BB962C8B-B14F-4D97-AF65-F5344CB8AC3E}">
        <p14:creationId xmlns:p14="http://schemas.microsoft.com/office/powerpoint/2010/main" val="796007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0E50E-3062-ABBA-CB66-BF6783431BA6}"/>
              </a:ext>
            </a:extLst>
          </p:cNvPr>
          <p:cNvSpPr>
            <a:spLocks noGrp="1"/>
          </p:cNvSpPr>
          <p:nvPr>
            <p:ph type="title"/>
          </p:nvPr>
        </p:nvSpPr>
        <p:spPr/>
        <p:txBody>
          <a:bodyPr/>
          <a:lstStyle/>
          <a:p>
            <a:r>
              <a:rPr lang="en-CA" dirty="0"/>
              <a:t>Motivations</a:t>
            </a:r>
          </a:p>
        </p:txBody>
      </p:sp>
      <p:sp>
        <p:nvSpPr>
          <p:cNvPr id="3" name="Content Placeholder 2">
            <a:extLst>
              <a:ext uri="{FF2B5EF4-FFF2-40B4-BE49-F238E27FC236}">
                <a16:creationId xmlns:a16="http://schemas.microsoft.com/office/drawing/2014/main" id="{6B5B19E1-0AAA-9565-B775-AAC70B3CE9F3}"/>
              </a:ext>
            </a:extLst>
          </p:cNvPr>
          <p:cNvSpPr>
            <a:spLocks noGrp="1"/>
          </p:cNvSpPr>
          <p:nvPr>
            <p:ph idx="1"/>
          </p:nvPr>
        </p:nvSpPr>
        <p:spPr>
          <a:xfrm>
            <a:off x="838200" y="1690688"/>
            <a:ext cx="10515600" cy="4351338"/>
          </a:xfrm>
        </p:spPr>
        <p:txBody>
          <a:bodyPr/>
          <a:lstStyle/>
          <a:p>
            <a:r>
              <a:rPr lang="en-CA" dirty="0"/>
              <a:t>Interesting physics: different phases of matter</a:t>
            </a:r>
          </a:p>
        </p:txBody>
      </p:sp>
      <p:sp>
        <p:nvSpPr>
          <p:cNvPr id="4" name="Slide Number Placeholder 3">
            <a:extLst>
              <a:ext uri="{FF2B5EF4-FFF2-40B4-BE49-F238E27FC236}">
                <a16:creationId xmlns:a16="http://schemas.microsoft.com/office/drawing/2014/main" id="{381E5E85-981A-BCAA-E1E4-278DB8C6F78F}"/>
              </a:ext>
            </a:extLst>
          </p:cNvPr>
          <p:cNvSpPr>
            <a:spLocks noGrp="1"/>
          </p:cNvSpPr>
          <p:nvPr>
            <p:ph type="sldNum" sz="quarter" idx="12"/>
          </p:nvPr>
        </p:nvSpPr>
        <p:spPr/>
        <p:txBody>
          <a:bodyPr/>
          <a:lstStyle/>
          <a:p>
            <a:fld id="{98155971-BF0E-41D7-B822-C418F4E23E97}" type="slidenum">
              <a:rPr lang="en-CA" smtClean="0"/>
              <a:t>2</a:t>
            </a:fld>
            <a:endParaRPr lang="en-CA"/>
          </a:p>
        </p:txBody>
      </p:sp>
      <p:sp>
        <p:nvSpPr>
          <p:cNvPr id="6" name="Rectangle 5">
            <a:extLst>
              <a:ext uri="{FF2B5EF4-FFF2-40B4-BE49-F238E27FC236}">
                <a16:creationId xmlns:a16="http://schemas.microsoft.com/office/drawing/2014/main" id="{57480C6A-6ABB-AD83-F79D-2794ADCD3E8E}"/>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Tree>
    <p:extLst>
      <p:ext uri="{BB962C8B-B14F-4D97-AF65-F5344CB8AC3E}">
        <p14:creationId xmlns:p14="http://schemas.microsoft.com/office/powerpoint/2010/main" val="1971253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95571-96B4-7DF1-11D1-5DB3EF181B29}"/>
              </a:ext>
            </a:extLst>
          </p:cNvPr>
          <p:cNvSpPr>
            <a:spLocks noGrp="1"/>
          </p:cNvSpPr>
          <p:nvPr>
            <p:ph type="title"/>
          </p:nvPr>
        </p:nvSpPr>
        <p:spPr/>
        <p:txBody>
          <a:bodyPr/>
          <a:lstStyle/>
          <a:p>
            <a:r>
              <a:rPr lang="fr-CA" dirty="0"/>
              <a:t>Trial </a:t>
            </a:r>
            <a:r>
              <a:rPr lang="fr-CA" dirty="0" err="1"/>
              <a:t>Wavefunction</a:t>
            </a:r>
            <a:endParaRPr lang="en-CA" dirty="0"/>
          </a:p>
        </p:txBody>
      </p:sp>
      <p:sp>
        <p:nvSpPr>
          <p:cNvPr id="3" name="Content Placeholder 2">
            <a:extLst>
              <a:ext uri="{FF2B5EF4-FFF2-40B4-BE49-F238E27FC236}">
                <a16:creationId xmlns:a16="http://schemas.microsoft.com/office/drawing/2014/main" id="{32F87684-BFA8-A9A6-B9BE-A7F1EB46B025}"/>
              </a:ext>
            </a:extLst>
          </p:cNvPr>
          <p:cNvSpPr>
            <a:spLocks noGrp="1"/>
          </p:cNvSpPr>
          <p:nvPr>
            <p:ph idx="1"/>
          </p:nvPr>
        </p:nvSpPr>
        <p:spPr/>
        <p:txBody>
          <a:bodyPr/>
          <a:lstStyle/>
          <a:p>
            <a:r>
              <a:rPr lang="en-CA" dirty="0"/>
              <a:t>Given a reference state      , the exact ground state          is obtained in</a:t>
            </a:r>
          </a:p>
          <a:p>
            <a:pPr marL="0" indent="0">
              <a:buNone/>
            </a:pPr>
            <a:r>
              <a:rPr lang="en-CA" dirty="0"/>
              <a:t>the limit of large imaginary times *:</a:t>
            </a:r>
          </a:p>
          <a:p>
            <a:pPr marL="0" indent="0">
              <a:buNone/>
            </a:pPr>
            <a:endParaRPr lang="en-CA" dirty="0"/>
          </a:p>
          <a:p>
            <a:pPr marL="0" indent="0">
              <a:buNone/>
            </a:pPr>
            <a:endParaRPr lang="en-CA" dirty="0"/>
          </a:p>
          <a:p>
            <a:r>
              <a:rPr lang="en-CA" dirty="0"/>
              <a:t>Adding a completeness relation:</a:t>
            </a:r>
          </a:p>
          <a:p>
            <a:pPr marL="0" indent="0">
              <a:buNone/>
            </a:pPr>
            <a:endParaRPr lang="en-CA" dirty="0"/>
          </a:p>
          <a:p>
            <a:pPr marL="0" indent="0">
              <a:buNone/>
            </a:pPr>
            <a:endParaRPr lang="en-CA" dirty="0"/>
          </a:p>
          <a:p>
            <a:pPr marL="0" indent="0">
              <a:buNone/>
            </a:pPr>
            <a:endParaRPr lang="en-CA" dirty="0"/>
          </a:p>
        </p:txBody>
      </p:sp>
      <p:sp>
        <p:nvSpPr>
          <p:cNvPr id="4" name="Slide Number Placeholder 3">
            <a:extLst>
              <a:ext uri="{FF2B5EF4-FFF2-40B4-BE49-F238E27FC236}">
                <a16:creationId xmlns:a16="http://schemas.microsoft.com/office/drawing/2014/main" id="{85F4E6BA-72CA-479E-18D4-E0EE642DF931}"/>
              </a:ext>
            </a:extLst>
          </p:cNvPr>
          <p:cNvSpPr>
            <a:spLocks noGrp="1"/>
          </p:cNvSpPr>
          <p:nvPr>
            <p:ph type="sldNum" sz="quarter" idx="12"/>
          </p:nvPr>
        </p:nvSpPr>
        <p:spPr/>
        <p:txBody>
          <a:bodyPr/>
          <a:lstStyle/>
          <a:p>
            <a:fld id="{98155971-BF0E-41D7-B822-C418F4E23E97}" type="slidenum">
              <a:rPr lang="en-CA" smtClean="0"/>
              <a:t>20</a:t>
            </a:fld>
            <a:endParaRPr lang="en-CA" dirty="0"/>
          </a:p>
        </p:txBody>
      </p:sp>
      <p:sp>
        <p:nvSpPr>
          <p:cNvPr id="5" name="Rectangle 4">
            <a:extLst>
              <a:ext uri="{FF2B5EF4-FFF2-40B4-BE49-F238E27FC236}">
                <a16:creationId xmlns:a16="http://schemas.microsoft.com/office/drawing/2014/main" id="{760C749B-7E94-2EE2-74AF-36B739E19DCD}"/>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pic>
        <p:nvPicPr>
          <p:cNvPr id="7" name="Picture 6">
            <a:extLst>
              <a:ext uri="{FF2B5EF4-FFF2-40B4-BE49-F238E27FC236}">
                <a16:creationId xmlns:a16="http://schemas.microsoft.com/office/drawing/2014/main" id="{4C7CF7A8-2F01-AEED-0EDD-F07BA6A07655}"/>
              </a:ext>
            </a:extLst>
          </p:cNvPr>
          <p:cNvPicPr>
            <a:picLocks noChangeAspect="1"/>
          </p:cNvPicPr>
          <p:nvPr/>
        </p:nvPicPr>
        <p:blipFill rotWithShape="1">
          <a:blip r:embed="rId3">
            <a:extLst>
              <a:ext uri="{28A0092B-C50C-407E-A947-70E740481C1C}">
                <a14:useLocalDpi xmlns:a14="http://schemas.microsoft.com/office/drawing/2010/main" val="0"/>
              </a:ext>
            </a:extLst>
          </a:blip>
          <a:srcRect l="80549" t="20068" r="11509" b="22256"/>
          <a:stretch/>
        </p:blipFill>
        <p:spPr>
          <a:xfrm>
            <a:off x="4560411" y="1856013"/>
            <a:ext cx="400052" cy="414784"/>
          </a:xfrm>
          <a:prstGeom prst="rect">
            <a:avLst/>
          </a:prstGeom>
        </p:spPr>
      </p:pic>
      <p:pic>
        <p:nvPicPr>
          <p:cNvPr id="10" name="Picture 9" descr="A black letter with a white background&#10;&#10;Description automatically generated">
            <a:extLst>
              <a:ext uri="{FF2B5EF4-FFF2-40B4-BE49-F238E27FC236}">
                <a16:creationId xmlns:a16="http://schemas.microsoft.com/office/drawing/2014/main" id="{C850B774-B016-D588-ECAB-C8DDF33A3A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4486" y="1934070"/>
            <a:ext cx="546786" cy="269007"/>
          </a:xfrm>
          <a:prstGeom prst="rect">
            <a:avLst/>
          </a:prstGeom>
        </p:spPr>
      </p:pic>
      <p:pic>
        <p:nvPicPr>
          <p:cNvPr id="14" name="Picture 13">
            <a:extLst>
              <a:ext uri="{FF2B5EF4-FFF2-40B4-BE49-F238E27FC236}">
                <a16:creationId xmlns:a16="http://schemas.microsoft.com/office/drawing/2014/main" id="{4999ADC9-F39F-BB87-D434-887E80C7A4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9616" y="3037833"/>
            <a:ext cx="6701883" cy="452377"/>
          </a:xfrm>
          <a:prstGeom prst="rect">
            <a:avLst/>
          </a:prstGeom>
        </p:spPr>
      </p:pic>
      <p:pic>
        <p:nvPicPr>
          <p:cNvPr id="16" name="Picture 15" descr="A black text on a white background&#10;&#10;Description automatically generated">
            <a:extLst>
              <a:ext uri="{FF2B5EF4-FFF2-40B4-BE49-F238E27FC236}">
                <a16:creationId xmlns:a16="http://schemas.microsoft.com/office/drawing/2014/main" id="{66C44876-EE36-C890-9E56-0396E5BDFB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94488" y="4445426"/>
            <a:ext cx="3992137" cy="608712"/>
          </a:xfrm>
          <a:prstGeom prst="rect">
            <a:avLst/>
          </a:prstGeom>
        </p:spPr>
      </p:pic>
      <p:sp>
        <p:nvSpPr>
          <p:cNvPr id="8" name="TextBox 7">
            <a:extLst>
              <a:ext uri="{FF2B5EF4-FFF2-40B4-BE49-F238E27FC236}">
                <a16:creationId xmlns:a16="http://schemas.microsoft.com/office/drawing/2014/main" id="{76060E40-832A-AF94-7ED5-B04A8A512DB7}"/>
              </a:ext>
            </a:extLst>
          </p:cNvPr>
          <p:cNvSpPr txBox="1"/>
          <p:nvPr/>
        </p:nvSpPr>
        <p:spPr>
          <a:xfrm>
            <a:off x="952500" y="6206490"/>
            <a:ext cx="7574702" cy="369332"/>
          </a:xfrm>
          <a:prstGeom prst="rect">
            <a:avLst/>
          </a:prstGeom>
          <a:noFill/>
        </p:spPr>
        <p:txBody>
          <a:bodyPr wrap="none" rtlCol="0">
            <a:spAutoFit/>
          </a:bodyPr>
          <a:lstStyle/>
          <a:p>
            <a:r>
              <a:rPr lang="en-CA" dirty="0"/>
              <a:t>* Provided that the reference state is non-orthogonal to the exact ground state.</a:t>
            </a:r>
          </a:p>
        </p:txBody>
      </p:sp>
    </p:spTree>
    <p:extLst>
      <p:ext uri="{BB962C8B-B14F-4D97-AF65-F5344CB8AC3E}">
        <p14:creationId xmlns:p14="http://schemas.microsoft.com/office/powerpoint/2010/main" val="251170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95571-96B4-7DF1-11D1-5DB3EF181B29}"/>
              </a:ext>
            </a:extLst>
          </p:cNvPr>
          <p:cNvSpPr>
            <a:spLocks noGrp="1"/>
          </p:cNvSpPr>
          <p:nvPr>
            <p:ph type="title"/>
          </p:nvPr>
        </p:nvSpPr>
        <p:spPr/>
        <p:txBody>
          <a:bodyPr/>
          <a:lstStyle/>
          <a:p>
            <a:r>
              <a:rPr lang="fr-CA" dirty="0"/>
              <a:t>Trial </a:t>
            </a:r>
            <a:r>
              <a:rPr lang="fr-CA" dirty="0" err="1"/>
              <a:t>Wavefunction</a:t>
            </a:r>
            <a:endParaRPr lang="en-CA" dirty="0"/>
          </a:p>
        </p:txBody>
      </p:sp>
      <p:sp>
        <p:nvSpPr>
          <p:cNvPr id="3" name="Content Placeholder 2">
            <a:extLst>
              <a:ext uri="{FF2B5EF4-FFF2-40B4-BE49-F238E27FC236}">
                <a16:creationId xmlns:a16="http://schemas.microsoft.com/office/drawing/2014/main" id="{32F87684-BFA8-A9A6-B9BE-A7F1EB46B025}"/>
              </a:ext>
            </a:extLst>
          </p:cNvPr>
          <p:cNvSpPr>
            <a:spLocks noGrp="1"/>
          </p:cNvSpPr>
          <p:nvPr>
            <p:ph idx="1"/>
          </p:nvPr>
        </p:nvSpPr>
        <p:spPr/>
        <p:txBody>
          <a:bodyPr/>
          <a:lstStyle/>
          <a:p>
            <a:r>
              <a:rPr lang="en-CA" dirty="0"/>
              <a:t>Full bosonic trial wavefunction:</a:t>
            </a:r>
          </a:p>
        </p:txBody>
      </p:sp>
      <p:sp>
        <p:nvSpPr>
          <p:cNvPr id="4" name="Slide Number Placeholder 3">
            <a:extLst>
              <a:ext uri="{FF2B5EF4-FFF2-40B4-BE49-F238E27FC236}">
                <a16:creationId xmlns:a16="http://schemas.microsoft.com/office/drawing/2014/main" id="{85F4E6BA-72CA-479E-18D4-E0EE642DF931}"/>
              </a:ext>
            </a:extLst>
          </p:cNvPr>
          <p:cNvSpPr>
            <a:spLocks noGrp="1"/>
          </p:cNvSpPr>
          <p:nvPr>
            <p:ph type="sldNum" sz="quarter" idx="12"/>
          </p:nvPr>
        </p:nvSpPr>
        <p:spPr/>
        <p:txBody>
          <a:bodyPr/>
          <a:lstStyle/>
          <a:p>
            <a:fld id="{98155971-BF0E-41D7-B822-C418F4E23E97}" type="slidenum">
              <a:rPr lang="en-CA" smtClean="0"/>
              <a:t>21</a:t>
            </a:fld>
            <a:endParaRPr lang="en-CA" dirty="0"/>
          </a:p>
        </p:txBody>
      </p:sp>
      <p:pic>
        <p:nvPicPr>
          <p:cNvPr id="10" name="Picture 9">
            <a:extLst>
              <a:ext uri="{FF2B5EF4-FFF2-40B4-BE49-F238E27FC236}">
                <a16:creationId xmlns:a16="http://schemas.microsoft.com/office/drawing/2014/main" id="{633618CC-096B-708D-82C4-B4B30EFCBF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3496" y="3359151"/>
            <a:ext cx="6305005" cy="771852"/>
          </a:xfrm>
          <a:prstGeom prst="rect">
            <a:avLst/>
          </a:prstGeom>
        </p:spPr>
      </p:pic>
      <p:sp>
        <p:nvSpPr>
          <p:cNvPr id="5" name="Rectangle 4">
            <a:extLst>
              <a:ext uri="{FF2B5EF4-FFF2-40B4-BE49-F238E27FC236}">
                <a16:creationId xmlns:a16="http://schemas.microsoft.com/office/drawing/2014/main" id="{760C749B-7E94-2EE2-74AF-36B739E19DCD}"/>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pic>
        <p:nvPicPr>
          <p:cNvPr id="7" name="Picture 6">
            <a:extLst>
              <a:ext uri="{FF2B5EF4-FFF2-40B4-BE49-F238E27FC236}">
                <a16:creationId xmlns:a16="http://schemas.microsoft.com/office/drawing/2014/main" id="{444A07EC-B442-B1E8-C35B-AF150D7950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5445" y="4687179"/>
            <a:ext cx="4433472" cy="283500"/>
          </a:xfrm>
          <a:prstGeom prst="rect">
            <a:avLst/>
          </a:prstGeom>
        </p:spPr>
      </p:pic>
      <p:pic>
        <p:nvPicPr>
          <p:cNvPr id="8" name="Picture 7">
            <a:extLst>
              <a:ext uri="{FF2B5EF4-FFF2-40B4-BE49-F238E27FC236}">
                <a16:creationId xmlns:a16="http://schemas.microsoft.com/office/drawing/2014/main" id="{19F2E5F8-67E7-5142-EE33-8E5A17087ADB}"/>
              </a:ext>
            </a:extLst>
          </p:cNvPr>
          <p:cNvPicPr>
            <a:picLocks noChangeAspect="1"/>
          </p:cNvPicPr>
          <p:nvPr/>
        </p:nvPicPr>
        <p:blipFill rotWithShape="1">
          <a:blip r:embed="rId5">
            <a:extLst>
              <a:ext uri="{28A0092B-C50C-407E-A947-70E740481C1C}">
                <a14:useLocalDpi xmlns:a14="http://schemas.microsoft.com/office/drawing/2010/main" val="0"/>
              </a:ext>
            </a:extLst>
          </a:blip>
          <a:srcRect l="61220" b="6680"/>
          <a:stretch/>
        </p:blipFill>
        <p:spPr>
          <a:xfrm>
            <a:off x="6866629" y="4543640"/>
            <a:ext cx="1446440" cy="481370"/>
          </a:xfrm>
          <a:prstGeom prst="rect">
            <a:avLst/>
          </a:prstGeom>
        </p:spPr>
      </p:pic>
      <p:sp>
        <p:nvSpPr>
          <p:cNvPr id="13" name="Rectangle: Rounded Corners 12">
            <a:extLst>
              <a:ext uri="{FF2B5EF4-FFF2-40B4-BE49-F238E27FC236}">
                <a16:creationId xmlns:a16="http://schemas.microsoft.com/office/drawing/2014/main" id="{D469CFF8-D4B5-7195-981F-436D5F26B44F}"/>
              </a:ext>
            </a:extLst>
          </p:cNvPr>
          <p:cNvSpPr/>
          <p:nvPr/>
        </p:nvSpPr>
        <p:spPr>
          <a:xfrm>
            <a:off x="2765502" y="3198061"/>
            <a:ext cx="6623825" cy="974204"/>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descr="A black letter e&#10;&#10;Description automatically generated">
            <a:extLst>
              <a:ext uri="{FF2B5EF4-FFF2-40B4-BE49-F238E27FC236}">
                <a16:creationId xmlns:a16="http://schemas.microsoft.com/office/drawing/2014/main" id="{E5388C0C-0AE3-8721-80FD-C1ECA86461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0781" y="4687179"/>
            <a:ext cx="772011" cy="248830"/>
          </a:xfrm>
          <a:prstGeom prst="rect">
            <a:avLst/>
          </a:prstGeom>
        </p:spPr>
      </p:pic>
    </p:spTree>
    <p:extLst>
      <p:ext uri="{BB962C8B-B14F-4D97-AF65-F5344CB8AC3E}">
        <p14:creationId xmlns:p14="http://schemas.microsoft.com/office/powerpoint/2010/main" val="266748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95571-96B4-7DF1-11D1-5DB3EF181B29}"/>
              </a:ext>
            </a:extLst>
          </p:cNvPr>
          <p:cNvSpPr>
            <a:spLocks noGrp="1"/>
          </p:cNvSpPr>
          <p:nvPr>
            <p:ph type="title"/>
          </p:nvPr>
        </p:nvSpPr>
        <p:spPr/>
        <p:txBody>
          <a:bodyPr/>
          <a:lstStyle/>
          <a:p>
            <a:r>
              <a:rPr lang="fr-CA" dirty="0"/>
              <a:t>Trial </a:t>
            </a:r>
            <a:r>
              <a:rPr lang="fr-CA" dirty="0" err="1"/>
              <a:t>Wavefunction</a:t>
            </a:r>
            <a:endParaRPr lang="en-CA" dirty="0"/>
          </a:p>
        </p:txBody>
      </p:sp>
      <p:sp>
        <p:nvSpPr>
          <p:cNvPr id="3" name="Content Placeholder 2">
            <a:extLst>
              <a:ext uri="{FF2B5EF4-FFF2-40B4-BE49-F238E27FC236}">
                <a16:creationId xmlns:a16="http://schemas.microsoft.com/office/drawing/2014/main" id="{32F87684-BFA8-A9A6-B9BE-A7F1EB46B025}"/>
              </a:ext>
            </a:extLst>
          </p:cNvPr>
          <p:cNvSpPr>
            <a:spLocks noGrp="1"/>
          </p:cNvSpPr>
          <p:nvPr>
            <p:ph idx="1"/>
          </p:nvPr>
        </p:nvSpPr>
        <p:spPr/>
        <p:txBody>
          <a:bodyPr/>
          <a:lstStyle/>
          <a:p>
            <a:r>
              <a:rPr lang="en-CA" dirty="0"/>
              <a:t>Full bosonic trial wavefunction:</a:t>
            </a:r>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4" name="Slide Number Placeholder 3">
            <a:extLst>
              <a:ext uri="{FF2B5EF4-FFF2-40B4-BE49-F238E27FC236}">
                <a16:creationId xmlns:a16="http://schemas.microsoft.com/office/drawing/2014/main" id="{85F4E6BA-72CA-479E-18D4-E0EE642DF931}"/>
              </a:ext>
            </a:extLst>
          </p:cNvPr>
          <p:cNvSpPr>
            <a:spLocks noGrp="1"/>
          </p:cNvSpPr>
          <p:nvPr>
            <p:ph type="sldNum" sz="quarter" idx="12"/>
          </p:nvPr>
        </p:nvSpPr>
        <p:spPr/>
        <p:txBody>
          <a:bodyPr/>
          <a:lstStyle/>
          <a:p>
            <a:fld id="{98155971-BF0E-41D7-B822-C418F4E23E97}" type="slidenum">
              <a:rPr lang="en-CA" smtClean="0"/>
              <a:t>22</a:t>
            </a:fld>
            <a:endParaRPr lang="en-CA" dirty="0"/>
          </a:p>
        </p:txBody>
      </p:sp>
      <p:pic>
        <p:nvPicPr>
          <p:cNvPr id="10" name="Picture 9">
            <a:extLst>
              <a:ext uri="{FF2B5EF4-FFF2-40B4-BE49-F238E27FC236}">
                <a16:creationId xmlns:a16="http://schemas.microsoft.com/office/drawing/2014/main" id="{633618CC-096B-708D-82C4-B4B30EFCBF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3496" y="3359151"/>
            <a:ext cx="6305005" cy="771852"/>
          </a:xfrm>
          <a:prstGeom prst="rect">
            <a:avLst/>
          </a:prstGeom>
        </p:spPr>
      </p:pic>
      <p:sp>
        <p:nvSpPr>
          <p:cNvPr id="5" name="Rectangle 4">
            <a:extLst>
              <a:ext uri="{FF2B5EF4-FFF2-40B4-BE49-F238E27FC236}">
                <a16:creationId xmlns:a16="http://schemas.microsoft.com/office/drawing/2014/main" id="{760C749B-7E94-2EE2-74AF-36B739E19DCD}"/>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pic>
        <p:nvPicPr>
          <p:cNvPr id="7" name="Picture 6">
            <a:extLst>
              <a:ext uri="{FF2B5EF4-FFF2-40B4-BE49-F238E27FC236}">
                <a16:creationId xmlns:a16="http://schemas.microsoft.com/office/drawing/2014/main" id="{444A07EC-B442-B1E8-C35B-AF150D7950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5445" y="4687179"/>
            <a:ext cx="4433472" cy="283500"/>
          </a:xfrm>
          <a:prstGeom prst="rect">
            <a:avLst/>
          </a:prstGeom>
        </p:spPr>
      </p:pic>
      <p:pic>
        <p:nvPicPr>
          <p:cNvPr id="8" name="Picture 7">
            <a:extLst>
              <a:ext uri="{FF2B5EF4-FFF2-40B4-BE49-F238E27FC236}">
                <a16:creationId xmlns:a16="http://schemas.microsoft.com/office/drawing/2014/main" id="{19F2E5F8-67E7-5142-EE33-8E5A17087ADB}"/>
              </a:ext>
            </a:extLst>
          </p:cNvPr>
          <p:cNvPicPr>
            <a:picLocks noChangeAspect="1"/>
          </p:cNvPicPr>
          <p:nvPr/>
        </p:nvPicPr>
        <p:blipFill rotWithShape="1">
          <a:blip r:embed="rId5">
            <a:extLst>
              <a:ext uri="{28A0092B-C50C-407E-A947-70E740481C1C}">
                <a14:useLocalDpi xmlns:a14="http://schemas.microsoft.com/office/drawing/2010/main" val="0"/>
              </a:ext>
            </a:extLst>
          </a:blip>
          <a:srcRect l="61220" b="6680"/>
          <a:stretch/>
        </p:blipFill>
        <p:spPr>
          <a:xfrm>
            <a:off x="6866629" y="4543640"/>
            <a:ext cx="1446440" cy="481370"/>
          </a:xfrm>
          <a:prstGeom prst="rect">
            <a:avLst/>
          </a:prstGeom>
        </p:spPr>
      </p:pic>
      <p:sp>
        <p:nvSpPr>
          <p:cNvPr id="13" name="Rectangle: Rounded Corners 12">
            <a:extLst>
              <a:ext uri="{FF2B5EF4-FFF2-40B4-BE49-F238E27FC236}">
                <a16:creationId xmlns:a16="http://schemas.microsoft.com/office/drawing/2014/main" id="{D469CFF8-D4B5-7195-981F-436D5F26B44F}"/>
              </a:ext>
            </a:extLst>
          </p:cNvPr>
          <p:cNvSpPr/>
          <p:nvPr/>
        </p:nvSpPr>
        <p:spPr>
          <a:xfrm>
            <a:off x="2765502" y="3198061"/>
            <a:ext cx="6623825" cy="974204"/>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5" name="Picture 14" descr="A black text on a white background&#10;&#10;Description automatically generated">
            <a:extLst>
              <a:ext uri="{FF2B5EF4-FFF2-40B4-BE49-F238E27FC236}">
                <a16:creationId xmlns:a16="http://schemas.microsoft.com/office/drawing/2014/main" id="{0EE3D237-88BB-C5FE-1383-53AAD13985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90698" y="2454412"/>
            <a:ext cx="3992137" cy="608712"/>
          </a:xfrm>
          <a:prstGeom prst="rect">
            <a:avLst/>
          </a:prstGeom>
        </p:spPr>
      </p:pic>
      <p:cxnSp>
        <p:nvCxnSpPr>
          <p:cNvPr id="18" name="Straight Arrow Connector 17">
            <a:extLst>
              <a:ext uri="{FF2B5EF4-FFF2-40B4-BE49-F238E27FC236}">
                <a16:creationId xmlns:a16="http://schemas.microsoft.com/office/drawing/2014/main" id="{69A11D92-388E-5DAA-5910-7DD51B399A20}"/>
              </a:ext>
            </a:extLst>
          </p:cNvPr>
          <p:cNvCxnSpPr>
            <a:cxnSpLocks/>
          </p:cNvCxnSpPr>
          <p:nvPr/>
        </p:nvCxnSpPr>
        <p:spPr>
          <a:xfrm flipH="1">
            <a:off x="6095999" y="2955073"/>
            <a:ext cx="449767" cy="448682"/>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C930590B-AD8C-3C40-A04D-2A218B08886D}"/>
              </a:ext>
            </a:extLst>
          </p:cNvPr>
          <p:cNvCxnSpPr>
            <a:cxnSpLocks/>
          </p:cNvCxnSpPr>
          <p:nvPr/>
        </p:nvCxnSpPr>
        <p:spPr>
          <a:xfrm>
            <a:off x="7733207" y="2955073"/>
            <a:ext cx="228764" cy="451625"/>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pic>
        <p:nvPicPr>
          <p:cNvPr id="6" name="Picture 5" descr="A black letter e&#10;&#10;Description automatically generated">
            <a:extLst>
              <a:ext uri="{FF2B5EF4-FFF2-40B4-BE49-F238E27FC236}">
                <a16:creationId xmlns:a16="http://schemas.microsoft.com/office/drawing/2014/main" id="{5B91790C-1F71-3921-7E7A-381421840B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40781" y="4687179"/>
            <a:ext cx="772011" cy="248830"/>
          </a:xfrm>
          <a:prstGeom prst="rect">
            <a:avLst/>
          </a:prstGeom>
        </p:spPr>
      </p:pic>
    </p:spTree>
    <p:extLst>
      <p:ext uri="{BB962C8B-B14F-4D97-AF65-F5344CB8AC3E}">
        <p14:creationId xmlns:p14="http://schemas.microsoft.com/office/powerpoint/2010/main" val="1227536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95571-96B4-7DF1-11D1-5DB3EF181B29}"/>
              </a:ext>
            </a:extLst>
          </p:cNvPr>
          <p:cNvSpPr>
            <a:spLocks noGrp="1"/>
          </p:cNvSpPr>
          <p:nvPr>
            <p:ph type="title"/>
          </p:nvPr>
        </p:nvSpPr>
        <p:spPr/>
        <p:txBody>
          <a:bodyPr/>
          <a:lstStyle/>
          <a:p>
            <a:r>
              <a:rPr lang="fr-CA" dirty="0"/>
              <a:t>Trial </a:t>
            </a:r>
            <a:r>
              <a:rPr lang="fr-CA" dirty="0" err="1"/>
              <a:t>Wavefunction</a:t>
            </a:r>
            <a:endParaRPr lang="en-CA" dirty="0"/>
          </a:p>
        </p:txBody>
      </p:sp>
      <p:sp>
        <p:nvSpPr>
          <p:cNvPr id="3" name="Content Placeholder 2">
            <a:extLst>
              <a:ext uri="{FF2B5EF4-FFF2-40B4-BE49-F238E27FC236}">
                <a16:creationId xmlns:a16="http://schemas.microsoft.com/office/drawing/2014/main" id="{32F87684-BFA8-A9A6-B9BE-A7F1EB46B025}"/>
              </a:ext>
            </a:extLst>
          </p:cNvPr>
          <p:cNvSpPr>
            <a:spLocks noGrp="1"/>
          </p:cNvSpPr>
          <p:nvPr>
            <p:ph idx="1"/>
          </p:nvPr>
        </p:nvSpPr>
        <p:spPr/>
        <p:txBody>
          <a:bodyPr/>
          <a:lstStyle/>
          <a:p>
            <a:r>
              <a:rPr lang="en-CA" dirty="0"/>
              <a:t>Full bosonic trial wavefunction:</a:t>
            </a:r>
          </a:p>
          <a:p>
            <a:endParaRPr lang="en-CA" dirty="0"/>
          </a:p>
          <a:p>
            <a:endParaRPr lang="en-CA" dirty="0"/>
          </a:p>
          <a:p>
            <a:endParaRPr lang="en-CA" dirty="0"/>
          </a:p>
          <a:p>
            <a:endParaRPr lang="en-CA" dirty="0"/>
          </a:p>
          <a:p>
            <a:endParaRPr lang="en-CA" dirty="0"/>
          </a:p>
          <a:p>
            <a:endParaRPr lang="en-CA" dirty="0"/>
          </a:p>
          <a:p>
            <a:r>
              <a:rPr lang="en-CA" dirty="0"/>
              <a:t>Permutation invariant, translation invariant, periodic</a:t>
            </a:r>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4" name="Slide Number Placeholder 3">
            <a:extLst>
              <a:ext uri="{FF2B5EF4-FFF2-40B4-BE49-F238E27FC236}">
                <a16:creationId xmlns:a16="http://schemas.microsoft.com/office/drawing/2014/main" id="{85F4E6BA-72CA-479E-18D4-E0EE642DF931}"/>
              </a:ext>
            </a:extLst>
          </p:cNvPr>
          <p:cNvSpPr>
            <a:spLocks noGrp="1"/>
          </p:cNvSpPr>
          <p:nvPr>
            <p:ph type="sldNum" sz="quarter" idx="12"/>
          </p:nvPr>
        </p:nvSpPr>
        <p:spPr/>
        <p:txBody>
          <a:bodyPr/>
          <a:lstStyle/>
          <a:p>
            <a:fld id="{98155971-BF0E-41D7-B822-C418F4E23E97}" type="slidenum">
              <a:rPr lang="en-CA" smtClean="0"/>
              <a:t>23</a:t>
            </a:fld>
            <a:endParaRPr lang="en-CA" dirty="0"/>
          </a:p>
        </p:txBody>
      </p:sp>
      <p:pic>
        <p:nvPicPr>
          <p:cNvPr id="10" name="Picture 9">
            <a:extLst>
              <a:ext uri="{FF2B5EF4-FFF2-40B4-BE49-F238E27FC236}">
                <a16:creationId xmlns:a16="http://schemas.microsoft.com/office/drawing/2014/main" id="{633618CC-096B-708D-82C4-B4B30EFCBF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3496" y="3359151"/>
            <a:ext cx="6305005" cy="771852"/>
          </a:xfrm>
          <a:prstGeom prst="rect">
            <a:avLst/>
          </a:prstGeom>
        </p:spPr>
      </p:pic>
      <p:sp>
        <p:nvSpPr>
          <p:cNvPr id="5" name="Rectangle 4">
            <a:extLst>
              <a:ext uri="{FF2B5EF4-FFF2-40B4-BE49-F238E27FC236}">
                <a16:creationId xmlns:a16="http://schemas.microsoft.com/office/drawing/2014/main" id="{760C749B-7E94-2EE2-74AF-36B739E19DCD}"/>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pic>
        <p:nvPicPr>
          <p:cNvPr id="7" name="Picture 6">
            <a:extLst>
              <a:ext uri="{FF2B5EF4-FFF2-40B4-BE49-F238E27FC236}">
                <a16:creationId xmlns:a16="http://schemas.microsoft.com/office/drawing/2014/main" id="{444A07EC-B442-B1E8-C35B-AF150D7950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5445" y="4687179"/>
            <a:ext cx="4433472" cy="283500"/>
          </a:xfrm>
          <a:prstGeom prst="rect">
            <a:avLst/>
          </a:prstGeom>
        </p:spPr>
      </p:pic>
      <p:pic>
        <p:nvPicPr>
          <p:cNvPr id="8" name="Picture 7">
            <a:extLst>
              <a:ext uri="{FF2B5EF4-FFF2-40B4-BE49-F238E27FC236}">
                <a16:creationId xmlns:a16="http://schemas.microsoft.com/office/drawing/2014/main" id="{19F2E5F8-67E7-5142-EE33-8E5A17087ADB}"/>
              </a:ext>
            </a:extLst>
          </p:cNvPr>
          <p:cNvPicPr>
            <a:picLocks noChangeAspect="1"/>
          </p:cNvPicPr>
          <p:nvPr/>
        </p:nvPicPr>
        <p:blipFill rotWithShape="1">
          <a:blip r:embed="rId5">
            <a:extLst>
              <a:ext uri="{28A0092B-C50C-407E-A947-70E740481C1C}">
                <a14:useLocalDpi xmlns:a14="http://schemas.microsoft.com/office/drawing/2010/main" val="0"/>
              </a:ext>
            </a:extLst>
          </a:blip>
          <a:srcRect l="61220" b="6680"/>
          <a:stretch/>
        </p:blipFill>
        <p:spPr>
          <a:xfrm>
            <a:off x="6866629" y="4543640"/>
            <a:ext cx="1446440" cy="481370"/>
          </a:xfrm>
          <a:prstGeom prst="rect">
            <a:avLst/>
          </a:prstGeom>
        </p:spPr>
      </p:pic>
      <p:sp>
        <p:nvSpPr>
          <p:cNvPr id="13" name="Rectangle: Rounded Corners 12">
            <a:extLst>
              <a:ext uri="{FF2B5EF4-FFF2-40B4-BE49-F238E27FC236}">
                <a16:creationId xmlns:a16="http://schemas.microsoft.com/office/drawing/2014/main" id="{D469CFF8-D4B5-7195-981F-436D5F26B44F}"/>
              </a:ext>
            </a:extLst>
          </p:cNvPr>
          <p:cNvSpPr/>
          <p:nvPr/>
        </p:nvSpPr>
        <p:spPr>
          <a:xfrm>
            <a:off x="2765502" y="3198061"/>
            <a:ext cx="6623825" cy="974204"/>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5" name="Picture 14" descr="A black text on a white background&#10;&#10;Description automatically generated">
            <a:extLst>
              <a:ext uri="{FF2B5EF4-FFF2-40B4-BE49-F238E27FC236}">
                <a16:creationId xmlns:a16="http://schemas.microsoft.com/office/drawing/2014/main" id="{0EE3D237-88BB-C5FE-1383-53AAD13985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90698" y="2454412"/>
            <a:ext cx="3992137" cy="608712"/>
          </a:xfrm>
          <a:prstGeom prst="rect">
            <a:avLst/>
          </a:prstGeom>
        </p:spPr>
      </p:pic>
      <p:cxnSp>
        <p:nvCxnSpPr>
          <p:cNvPr id="18" name="Straight Arrow Connector 17">
            <a:extLst>
              <a:ext uri="{FF2B5EF4-FFF2-40B4-BE49-F238E27FC236}">
                <a16:creationId xmlns:a16="http://schemas.microsoft.com/office/drawing/2014/main" id="{69A11D92-388E-5DAA-5910-7DD51B399A20}"/>
              </a:ext>
            </a:extLst>
          </p:cNvPr>
          <p:cNvCxnSpPr>
            <a:cxnSpLocks/>
          </p:cNvCxnSpPr>
          <p:nvPr/>
        </p:nvCxnSpPr>
        <p:spPr>
          <a:xfrm flipH="1">
            <a:off x="6095999" y="2955073"/>
            <a:ext cx="449767" cy="448682"/>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C930590B-AD8C-3C40-A04D-2A218B08886D}"/>
              </a:ext>
            </a:extLst>
          </p:cNvPr>
          <p:cNvCxnSpPr>
            <a:cxnSpLocks/>
          </p:cNvCxnSpPr>
          <p:nvPr/>
        </p:nvCxnSpPr>
        <p:spPr>
          <a:xfrm>
            <a:off x="7733207" y="2955073"/>
            <a:ext cx="228764" cy="451625"/>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pic>
        <p:nvPicPr>
          <p:cNvPr id="9" name="Picture 8" descr="A black letter e&#10;&#10;Description automatically generated">
            <a:extLst>
              <a:ext uri="{FF2B5EF4-FFF2-40B4-BE49-F238E27FC236}">
                <a16:creationId xmlns:a16="http://schemas.microsoft.com/office/drawing/2014/main" id="{FEE2E90C-A06F-1DA4-BAFB-CE9CE7BB33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40781" y="4687179"/>
            <a:ext cx="772011" cy="248830"/>
          </a:xfrm>
          <a:prstGeom prst="rect">
            <a:avLst/>
          </a:prstGeom>
        </p:spPr>
      </p:pic>
    </p:spTree>
    <p:extLst>
      <p:ext uri="{BB962C8B-B14F-4D97-AF65-F5344CB8AC3E}">
        <p14:creationId xmlns:p14="http://schemas.microsoft.com/office/powerpoint/2010/main" val="1044951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95571-96B4-7DF1-11D1-5DB3EF181B29}"/>
              </a:ext>
            </a:extLst>
          </p:cNvPr>
          <p:cNvSpPr>
            <a:spLocks noGrp="1"/>
          </p:cNvSpPr>
          <p:nvPr>
            <p:ph type="title"/>
          </p:nvPr>
        </p:nvSpPr>
        <p:spPr/>
        <p:txBody>
          <a:bodyPr/>
          <a:lstStyle/>
          <a:p>
            <a:r>
              <a:rPr lang="fr-CA" dirty="0"/>
              <a:t>Trial </a:t>
            </a:r>
            <a:r>
              <a:rPr lang="fr-CA" dirty="0" err="1"/>
              <a:t>Wavefunction</a:t>
            </a:r>
            <a:endParaRPr lang="en-CA" dirty="0"/>
          </a:p>
        </p:txBody>
      </p:sp>
      <p:sp>
        <p:nvSpPr>
          <p:cNvPr id="3" name="Content Placeholder 2">
            <a:extLst>
              <a:ext uri="{FF2B5EF4-FFF2-40B4-BE49-F238E27FC236}">
                <a16:creationId xmlns:a16="http://schemas.microsoft.com/office/drawing/2014/main" id="{32F87684-BFA8-A9A6-B9BE-A7F1EB46B025}"/>
              </a:ext>
            </a:extLst>
          </p:cNvPr>
          <p:cNvSpPr>
            <a:spLocks noGrp="1"/>
          </p:cNvSpPr>
          <p:nvPr>
            <p:ph idx="1"/>
          </p:nvPr>
        </p:nvSpPr>
        <p:spPr>
          <a:xfrm>
            <a:off x="838200" y="1825625"/>
            <a:ext cx="10515600" cy="4895850"/>
          </a:xfrm>
        </p:spPr>
        <p:txBody>
          <a:bodyPr/>
          <a:lstStyle/>
          <a:p>
            <a:r>
              <a:rPr lang="en-CA" dirty="0"/>
              <a:t>Full bosonic trial wavefunction:</a:t>
            </a:r>
          </a:p>
          <a:p>
            <a:endParaRPr lang="en-CA" dirty="0"/>
          </a:p>
          <a:p>
            <a:endParaRPr lang="en-CA" dirty="0"/>
          </a:p>
          <a:p>
            <a:endParaRPr lang="en-CA" dirty="0"/>
          </a:p>
          <a:p>
            <a:endParaRPr lang="en-CA" dirty="0"/>
          </a:p>
          <a:p>
            <a:endParaRPr lang="en-CA" dirty="0"/>
          </a:p>
          <a:p>
            <a:endParaRPr lang="en-CA" dirty="0"/>
          </a:p>
          <a:p>
            <a:r>
              <a:rPr lang="en-CA" dirty="0"/>
              <a:t>Permutation invariant, translation invariant, periodic</a:t>
            </a:r>
          </a:p>
          <a:p>
            <a:r>
              <a:rPr lang="en-CA" dirty="0"/>
              <a:t>Rapidly decay when two atoms are close</a:t>
            </a:r>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4" name="Slide Number Placeholder 3">
            <a:extLst>
              <a:ext uri="{FF2B5EF4-FFF2-40B4-BE49-F238E27FC236}">
                <a16:creationId xmlns:a16="http://schemas.microsoft.com/office/drawing/2014/main" id="{85F4E6BA-72CA-479E-18D4-E0EE642DF931}"/>
              </a:ext>
            </a:extLst>
          </p:cNvPr>
          <p:cNvSpPr>
            <a:spLocks noGrp="1"/>
          </p:cNvSpPr>
          <p:nvPr>
            <p:ph type="sldNum" sz="quarter" idx="12"/>
          </p:nvPr>
        </p:nvSpPr>
        <p:spPr/>
        <p:txBody>
          <a:bodyPr/>
          <a:lstStyle/>
          <a:p>
            <a:fld id="{98155971-BF0E-41D7-B822-C418F4E23E97}" type="slidenum">
              <a:rPr lang="en-CA" smtClean="0"/>
              <a:t>24</a:t>
            </a:fld>
            <a:endParaRPr lang="en-CA" dirty="0"/>
          </a:p>
        </p:txBody>
      </p:sp>
      <p:pic>
        <p:nvPicPr>
          <p:cNvPr id="10" name="Picture 9">
            <a:extLst>
              <a:ext uri="{FF2B5EF4-FFF2-40B4-BE49-F238E27FC236}">
                <a16:creationId xmlns:a16="http://schemas.microsoft.com/office/drawing/2014/main" id="{633618CC-096B-708D-82C4-B4B30EFCBF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3496" y="3359151"/>
            <a:ext cx="6305005" cy="771852"/>
          </a:xfrm>
          <a:prstGeom prst="rect">
            <a:avLst/>
          </a:prstGeom>
        </p:spPr>
      </p:pic>
      <p:sp>
        <p:nvSpPr>
          <p:cNvPr id="5" name="Rectangle 4">
            <a:extLst>
              <a:ext uri="{FF2B5EF4-FFF2-40B4-BE49-F238E27FC236}">
                <a16:creationId xmlns:a16="http://schemas.microsoft.com/office/drawing/2014/main" id="{760C749B-7E94-2EE2-74AF-36B739E19DCD}"/>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pic>
        <p:nvPicPr>
          <p:cNvPr id="7" name="Picture 6">
            <a:extLst>
              <a:ext uri="{FF2B5EF4-FFF2-40B4-BE49-F238E27FC236}">
                <a16:creationId xmlns:a16="http://schemas.microsoft.com/office/drawing/2014/main" id="{444A07EC-B442-B1E8-C35B-AF150D7950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5445" y="4687179"/>
            <a:ext cx="4433472" cy="283500"/>
          </a:xfrm>
          <a:prstGeom prst="rect">
            <a:avLst/>
          </a:prstGeom>
        </p:spPr>
      </p:pic>
      <p:pic>
        <p:nvPicPr>
          <p:cNvPr id="8" name="Picture 7">
            <a:extLst>
              <a:ext uri="{FF2B5EF4-FFF2-40B4-BE49-F238E27FC236}">
                <a16:creationId xmlns:a16="http://schemas.microsoft.com/office/drawing/2014/main" id="{19F2E5F8-67E7-5142-EE33-8E5A17087ADB}"/>
              </a:ext>
            </a:extLst>
          </p:cNvPr>
          <p:cNvPicPr>
            <a:picLocks noChangeAspect="1"/>
          </p:cNvPicPr>
          <p:nvPr/>
        </p:nvPicPr>
        <p:blipFill rotWithShape="1">
          <a:blip r:embed="rId5">
            <a:extLst>
              <a:ext uri="{28A0092B-C50C-407E-A947-70E740481C1C}">
                <a14:useLocalDpi xmlns:a14="http://schemas.microsoft.com/office/drawing/2010/main" val="0"/>
              </a:ext>
            </a:extLst>
          </a:blip>
          <a:srcRect l="61220" b="6680"/>
          <a:stretch/>
        </p:blipFill>
        <p:spPr>
          <a:xfrm>
            <a:off x="6866629" y="4543640"/>
            <a:ext cx="1446440" cy="481370"/>
          </a:xfrm>
          <a:prstGeom prst="rect">
            <a:avLst/>
          </a:prstGeom>
        </p:spPr>
      </p:pic>
      <p:sp>
        <p:nvSpPr>
          <p:cNvPr id="13" name="Rectangle: Rounded Corners 12">
            <a:extLst>
              <a:ext uri="{FF2B5EF4-FFF2-40B4-BE49-F238E27FC236}">
                <a16:creationId xmlns:a16="http://schemas.microsoft.com/office/drawing/2014/main" id="{D469CFF8-D4B5-7195-981F-436D5F26B44F}"/>
              </a:ext>
            </a:extLst>
          </p:cNvPr>
          <p:cNvSpPr/>
          <p:nvPr/>
        </p:nvSpPr>
        <p:spPr>
          <a:xfrm>
            <a:off x="2765502" y="3198061"/>
            <a:ext cx="6623825" cy="974204"/>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5" name="Picture 14" descr="A black text on a white background&#10;&#10;Description automatically generated">
            <a:extLst>
              <a:ext uri="{FF2B5EF4-FFF2-40B4-BE49-F238E27FC236}">
                <a16:creationId xmlns:a16="http://schemas.microsoft.com/office/drawing/2014/main" id="{0EE3D237-88BB-C5FE-1383-53AAD13985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90698" y="2454412"/>
            <a:ext cx="3992137" cy="608712"/>
          </a:xfrm>
          <a:prstGeom prst="rect">
            <a:avLst/>
          </a:prstGeom>
        </p:spPr>
      </p:pic>
      <p:cxnSp>
        <p:nvCxnSpPr>
          <p:cNvPr id="18" name="Straight Arrow Connector 17">
            <a:extLst>
              <a:ext uri="{FF2B5EF4-FFF2-40B4-BE49-F238E27FC236}">
                <a16:creationId xmlns:a16="http://schemas.microsoft.com/office/drawing/2014/main" id="{69A11D92-388E-5DAA-5910-7DD51B399A20}"/>
              </a:ext>
            </a:extLst>
          </p:cNvPr>
          <p:cNvCxnSpPr>
            <a:cxnSpLocks/>
          </p:cNvCxnSpPr>
          <p:nvPr/>
        </p:nvCxnSpPr>
        <p:spPr>
          <a:xfrm flipH="1">
            <a:off x="6095999" y="2955073"/>
            <a:ext cx="449767" cy="448682"/>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C930590B-AD8C-3C40-A04D-2A218B08886D}"/>
              </a:ext>
            </a:extLst>
          </p:cNvPr>
          <p:cNvCxnSpPr>
            <a:cxnSpLocks/>
          </p:cNvCxnSpPr>
          <p:nvPr/>
        </p:nvCxnSpPr>
        <p:spPr>
          <a:xfrm>
            <a:off x="7733207" y="2955073"/>
            <a:ext cx="228764" cy="451625"/>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pic>
        <p:nvPicPr>
          <p:cNvPr id="6" name="Picture 5" descr="A black letter e&#10;&#10;Description automatically generated">
            <a:extLst>
              <a:ext uri="{FF2B5EF4-FFF2-40B4-BE49-F238E27FC236}">
                <a16:creationId xmlns:a16="http://schemas.microsoft.com/office/drawing/2014/main" id="{8C05DD46-981D-380F-6283-864E5326B45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40781" y="4687179"/>
            <a:ext cx="772011" cy="248830"/>
          </a:xfrm>
          <a:prstGeom prst="rect">
            <a:avLst/>
          </a:prstGeom>
        </p:spPr>
      </p:pic>
    </p:spTree>
    <p:extLst>
      <p:ext uri="{BB962C8B-B14F-4D97-AF65-F5344CB8AC3E}">
        <p14:creationId xmlns:p14="http://schemas.microsoft.com/office/powerpoint/2010/main" val="2172217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F8F1E-D0F3-783C-D780-7928D924035F}"/>
              </a:ext>
            </a:extLst>
          </p:cNvPr>
          <p:cNvSpPr>
            <a:spLocks noGrp="1"/>
          </p:cNvSpPr>
          <p:nvPr>
            <p:ph type="title"/>
          </p:nvPr>
        </p:nvSpPr>
        <p:spPr/>
        <p:txBody>
          <a:bodyPr/>
          <a:lstStyle/>
          <a:p>
            <a:r>
              <a:rPr lang="fr-CA" dirty="0"/>
              <a:t>Message Passing Neural Network</a:t>
            </a:r>
            <a:endParaRPr lang="en-CA" dirty="0"/>
          </a:p>
        </p:txBody>
      </p:sp>
      <p:sp>
        <p:nvSpPr>
          <p:cNvPr id="4" name="Slide Number Placeholder 3">
            <a:extLst>
              <a:ext uri="{FF2B5EF4-FFF2-40B4-BE49-F238E27FC236}">
                <a16:creationId xmlns:a16="http://schemas.microsoft.com/office/drawing/2014/main" id="{3453FF13-ACD8-F848-CDAC-EFD98080926F}"/>
              </a:ext>
            </a:extLst>
          </p:cNvPr>
          <p:cNvSpPr>
            <a:spLocks noGrp="1"/>
          </p:cNvSpPr>
          <p:nvPr>
            <p:ph type="sldNum" sz="quarter" idx="12"/>
          </p:nvPr>
        </p:nvSpPr>
        <p:spPr/>
        <p:txBody>
          <a:bodyPr/>
          <a:lstStyle/>
          <a:p>
            <a:fld id="{98155971-BF0E-41D7-B822-C418F4E23E97}" type="slidenum">
              <a:rPr lang="en-CA" smtClean="0"/>
              <a:t>25</a:t>
            </a:fld>
            <a:endParaRPr lang="en-CA"/>
          </a:p>
        </p:txBody>
      </p:sp>
      <p:sp>
        <p:nvSpPr>
          <p:cNvPr id="3" name="Rectangle 2">
            <a:extLst>
              <a:ext uri="{FF2B5EF4-FFF2-40B4-BE49-F238E27FC236}">
                <a16:creationId xmlns:a16="http://schemas.microsoft.com/office/drawing/2014/main" id="{5E0939D7-9F63-C643-81A9-54C980041008}"/>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pic>
        <p:nvPicPr>
          <p:cNvPr id="8" name="Picture 7" descr="A picture containing diagram, line, origami&#10;&#10;Description automatically generated">
            <a:extLst>
              <a:ext uri="{FF2B5EF4-FFF2-40B4-BE49-F238E27FC236}">
                <a16:creationId xmlns:a16="http://schemas.microsoft.com/office/drawing/2014/main" id="{BE127FB0-8166-3911-F12B-C68BB280247C}"/>
              </a:ext>
            </a:extLst>
          </p:cNvPr>
          <p:cNvPicPr>
            <a:picLocks noChangeAspect="1"/>
          </p:cNvPicPr>
          <p:nvPr/>
        </p:nvPicPr>
        <p:blipFill rotWithShape="1">
          <a:blip r:embed="rId3">
            <a:extLst>
              <a:ext uri="{28A0092B-C50C-407E-A947-70E740481C1C}">
                <a14:useLocalDpi xmlns:a14="http://schemas.microsoft.com/office/drawing/2010/main" val="0"/>
              </a:ext>
            </a:extLst>
          </a:blip>
          <a:srcRect r="78479"/>
          <a:stretch/>
        </p:blipFill>
        <p:spPr>
          <a:xfrm>
            <a:off x="730068" y="1603880"/>
            <a:ext cx="2216332" cy="5215443"/>
          </a:xfrm>
          <a:prstGeom prst="rect">
            <a:avLst/>
          </a:prstGeom>
        </p:spPr>
      </p:pic>
    </p:spTree>
    <p:extLst>
      <p:ext uri="{BB962C8B-B14F-4D97-AF65-F5344CB8AC3E}">
        <p14:creationId xmlns:p14="http://schemas.microsoft.com/office/powerpoint/2010/main" val="999723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F8F1E-D0F3-783C-D780-7928D924035F}"/>
              </a:ext>
            </a:extLst>
          </p:cNvPr>
          <p:cNvSpPr>
            <a:spLocks noGrp="1"/>
          </p:cNvSpPr>
          <p:nvPr>
            <p:ph type="title"/>
          </p:nvPr>
        </p:nvSpPr>
        <p:spPr/>
        <p:txBody>
          <a:bodyPr/>
          <a:lstStyle/>
          <a:p>
            <a:r>
              <a:rPr lang="fr-CA" dirty="0"/>
              <a:t>Message Passing Neural Network</a:t>
            </a:r>
            <a:endParaRPr lang="en-CA" dirty="0"/>
          </a:p>
        </p:txBody>
      </p:sp>
      <p:sp>
        <p:nvSpPr>
          <p:cNvPr id="4" name="Slide Number Placeholder 3">
            <a:extLst>
              <a:ext uri="{FF2B5EF4-FFF2-40B4-BE49-F238E27FC236}">
                <a16:creationId xmlns:a16="http://schemas.microsoft.com/office/drawing/2014/main" id="{3453FF13-ACD8-F848-CDAC-EFD98080926F}"/>
              </a:ext>
            </a:extLst>
          </p:cNvPr>
          <p:cNvSpPr>
            <a:spLocks noGrp="1"/>
          </p:cNvSpPr>
          <p:nvPr>
            <p:ph type="sldNum" sz="quarter" idx="12"/>
          </p:nvPr>
        </p:nvSpPr>
        <p:spPr/>
        <p:txBody>
          <a:bodyPr/>
          <a:lstStyle/>
          <a:p>
            <a:fld id="{98155971-BF0E-41D7-B822-C418F4E23E97}" type="slidenum">
              <a:rPr lang="en-CA" smtClean="0"/>
              <a:t>26</a:t>
            </a:fld>
            <a:endParaRPr lang="en-CA"/>
          </a:p>
        </p:txBody>
      </p:sp>
      <p:sp>
        <p:nvSpPr>
          <p:cNvPr id="3" name="Rectangle 2">
            <a:extLst>
              <a:ext uri="{FF2B5EF4-FFF2-40B4-BE49-F238E27FC236}">
                <a16:creationId xmlns:a16="http://schemas.microsoft.com/office/drawing/2014/main" id="{5E0939D7-9F63-C643-81A9-54C980041008}"/>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pic>
        <p:nvPicPr>
          <p:cNvPr id="8" name="Picture 7" descr="A picture containing diagram, line, origami&#10;&#10;Description automatically generated">
            <a:extLst>
              <a:ext uri="{FF2B5EF4-FFF2-40B4-BE49-F238E27FC236}">
                <a16:creationId xmlns:a16="http://schemas.microsoft.com/office/drawing/2014/main" id="{BE127FB0-8166-3911-F12B-C68BB280247C}"/>
              </a:ext>
            </a:extLst>
          </p:cNvPr>
          <p:cNvPicPr>
            <a:picLocks noChangeAspect="1"/>
          </p:cNvPicPr>
          <p:nvPr/>
        </p:nvPicPr>
        <p:blipFill rotWithShape="1">
          <a:blip r:embed="rId3">
            <a:extLst>
              <a:ext uri="{28A0092B-C50C-407E-A947-70E740481C1C}">
                <a14:useLocalDpi xmlns:a14="http://schemas.microsoft.com/office/drawing/2010/main" val="0"/>
              </a:ext>
            </a:extLst>
          </a:blip>
          <a:srcRect l="2" r="42715" b="33024"/>
          <a:stretch/>
        </p:blipFill>
        <p:spPr>
          <a:xfrm>
            <a:off x="730069" y="1603880"/>
            <a:ext cx="5899332" cy="3493053"/>
          </a:xfrm>
          <a:prstGeom prst="rect">
            <a:avLst/>
          </a:prstGeom>
        </p:spPr>
      </p:pic>
      <p:sp>
        <p:nvSpPr>
          <p:cNvPr id="5" name="Rectangle 4">
            <a:extLst>
              <a:ext uri="{FF2B5EF4-FFF2-40B4-BE49-F238E27FC236}">
                <a16:creationId xmlns:a16="http://schemas.microsoft.com/office/drawing/2014/main" id="{C017D383-A113-4ED5-51E4-DC83A9C648DD}"/>
              </a:ext>
            </a:extLst>
          </p:cNvPr>
          <p:cNvSpPr/>
          <p:nvPr/>
        </p:nvSpPr>
        <p:spPr>
          <a:xfrm>
            <a:off x="5122333" y="3048000"/>
            <a:ext cx="1574800" cy="2133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D200F40E-ED07-A432-09F4-9BEDA7ADFE39}"/>
              </a:ext>
            </a:extLst>
          </p:cNvPr>
          <p:cNvSpPr/>
          <p:nvPr/>
        </p:nvSpPr>
        <p:spPr>
          <a:xfrm>
            <a:off x="4097438" y="3917576"/>
            <a:ext cx="1322408" cy="7904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15D2C5D3-819A-A051-AF46-34DFBC0E4714}"/>
              </a:ext>
            </a:extLst>
          </p:cNvPr>
          <p:cNvSpPr/>
          <p:nvPr/>
        </p:nvSpPr>
        <p:spPr>
          <a:xfrm>
            <a:off x="5003157" y="3810965"/>
            <a:ext cx="274899" cy="1996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11BE3A9C-303D-149F-5F02-4468FFB21340}"/>
              </a:ext>
            </a:extLst>
          </p:cNvPr>
          <p:cNvSpPr/>
          <p:nvPr/>
        </p:nvSpPr>
        <p:spPr>
          <a:xfrm>
            <a:off x="4076700" y="3029877"/>
            <a:ext cx="439738" cy="1705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C8CF837D-7DBF-62B6-744F-D3D737B43227}"/>
              </a:ext>
            </a:extLst>
          </p:cNvPr>
          <p:cNvSpPr/>
          <p:nvPr/>
        </p:nvSpPr>
        <p:spPr>
          <a:xfrm>
            <a:off x="3714990" y="1932100"/>
            <a:ext cx="1496662" cy="2831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93F9FE27-A5EF-FC56-E8A1-9E63BBA47E9B}"/>
              </a:ext>
            </a:extLst>
          </p:cNvPr>
          <p:cNvSpPr/>
          <p:nvPr/>
        </p:nvSpPr>
        <p:spPr>
          <a:xfrm>
            <a:off x="5181600" y="1977073"/>
            <a:ext cx="1515533" cy="10709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00CF2A32-AC68-046C-C965-A1165C7B4C30}"/>
              </a:ext>
            </a:extLst>
          </p:cNvPr>
          <p:cNvSpPr/>
          <p:nvPr/>
        </p:nvSpPr>
        <p:spPr>
          <a:xfrm rot="18252143">
            <a:off x="4700843" y="2138130"/>
            <a:ext cx="504733" cy="5175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0ACE4169-A3B8-223A-7C97-5B3460BD25E1}"/>
              </a:ext>
            </a:extLst>
          </p:cNvPr>
          <p:cNvSpPr/>
          <p:nvPr/>
        </p:nvSpPr>
        <p:spPr>
          <a:xfrm>
            <a:off x="3400425" y="2042728"/>
            <a:ext cx="1839531" cy="19679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6" name="Picture 15">
            <a:extLst>
              <a:ext uri="{FF2B5EF4-FFF2-40B4-BE49-F238E27FC236}">
                <a16:creationId xmlns:a16="http://schemas.microsoft.com/office/drawing/2014/main" id="{8A889E86-2265-D54D-8B80-F3704A3E4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7126" y="1552419"/>
            <a:ext cx="4844741" cy="220308"/>
          </a:xfrm>
          <a:prstGeom prst="rect">
            <a:avLst/>
          </a:prstGeom>
        </p:spPr>
      </p:pic>
      <p:pic>
        <p:nvPicPr>
          <p:cNvPr id="17" name="Picture 16">
            <a:extLst>
              <a:ext uri="{FF2B5EF4-FFF2-40B4-BE49-F238E27FC236}">
                <a16:creationId xmlns:a16="http://schemas.microsoft.com/office/drawing/2014/main" id="{8477364D-E5E6-C61A-89E5-5C413541C5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5887" y="2018969"/>
            <a:ext cx="1135980" cy="122453"/>
          </a:xfrm>
          <a:prstGeom prst="rect">
            <a:avLst/>
          </a:prstGeom>
        </p:spPr>
      </p:pic>
    </p:spTree>
    <p:extLst>
      <p:ext uri="{BB962C8B-B14F-4D97-AF65-F5344CB8AC3E}">
        <p14:creationId xmlns:p14="http://schemas.microsoft.com/office/powerpoint/2010/main" val="863360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F8F1E-D0F3-783C-D780-7928D924035F}"/>
              </a:ext>
            </a:extLst>
          </p:cNvPr>
          <p:cNvSpPr>
            <a:spLocks noGrp="1"/>
          </p:cNvSpPr>
          <p:nvPr>
            <p:ph type="title"/>
          </p:nvPr>
        </p:nvSpPr>
        <p:spPr/>
        <p:txBody>
          <a:bodyPr/>
          <a:lstStyle/>
          <a:p>
            <a:r>
              <a:rPr lang="fr-CA" dirty="0"/>
              <a:t>Message Passing Neural Network</a:t>
            </a:r>
            <a:endParaRPr lang="en-CA" dirty="0"/>
          </a:p>
        </p:txBody>
      </p:sp>
      <p:sp>
        <p:nvSpPr>
          <p:cNvPr id="4" name="Slide Number Placeholder 3">
            <a:extLst>
              <a:ext uri="{FF2B5EF4-FFF2-40B4-BE49-F238E27FC236}">
                <a16:creationId xmlns:a16="http://schemas.microsoft.com/office/drawing/2014/main" id="{3453FF13-ACD8-F848-CDAC-EFD98080926F}"/>
              </a:ext>
            </a:extLst>
          </p:cNvPr>
          <p:cNvSpPr>
            <a:spLocks noGrp="1"/>
          </p:cNvSpPr>
          <p:nvPr>
            <p:ph type="sldNum" sz="quarter" idx="12"/>
          </p:nvPr>
        </p:nvSpPr>
        <p:spPr/>
        <p:txBody>
          <a:bodyPr/>
          <a:lstStyle/>
          <a:p>
            <a:fld id="{98155971-BF0E-41D7-B822-C418F4E23E97}" type="slidenum">
              <a:rPr lang="en-CA" smtClean="0"/>
              <a:t>27</a:t>
            </a:fld>
            <a:endParaRPr lang="en-CA"/>
          </a:p>
        </p:txBody>
      </p:sp>
      <p:sp>
        <p:nvSpPr>
          <p:cNvPr id="3" name="Rectangle 2">
            <a:extLst>
              <a:ext uri="{FF2B5EF4-FFF2-40B4-BE49-F238E27FC236}">
                <a16:creationId xmlns:a16="http://schemas.microsoft.com/office/drawing/2014/main" id="{5E0939D7-9F63-C643-81A9-54C980041008}"/>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pic>
        <p:nvPicPr>
          <p:cNvPr id="8" name="Picture 7" descr="A picture containing diagram, line, origami&#10;&#10;Description automatically generated">
            <a:extLst>
              <a:ext uri="{FF2B5EF4-FFF2-40B4-BE49-F238E27FC236}">
                <a16:creationId xmlns:a16="http://schemas.microsoft.com/office/drawing/2014/main" id="{BE127FB0-8166-3911-F12B-C68BB280247C}"/>
              </a:ext>
            </a:extLst>
          </p:cNvPr>
          <p:cNvPicPr>
            <a:picLocks noChangeAspect="1"/>
          </p:cNvPicPr>
          <p:nvPr/>
        </p:nvPicPr>
        <p:blipFill rotWithShape="1">
          <a:blip r:embed="rId3">
            <a:extLst>
              <a:ext uri="{28A0092B-C50C-407E-A947-70E740481C1C}">
                <a14:useLocalDpi xmlns:a14="http://schemas.microsoft.com/office/drawing/2010/main" val="0"/>
              </a:ext>
            </a:extLst>
          </a:blip>
          <a:srcRect l="2" r="42715" b="33024"/>
          <a:stretch/>
        </p:blipFill>
        <p:spPr>
          <a:xfrm>
            <a:off x="730069" y="1603880"/>
            <a:ext cx="5899332" cy="3493053"/>
          </a:xfrm>
          <a:prstGeom prst="rect">
            <a:avLst/>
          </a:prstGeom>
        </p:spPr>
      </p:pic>
      <p:sp>
        <p:nvSpPr>
          <p:cNvPr id="5" name="Rectangle 4">
            <a:extLst>
              <a:ext uri="{FF2B5EF4-FFF2-40B4-BE49-F238E27FC236}">
                <a16:creationId xmlns:a16="http://schemas.microsoft.com/office/drawing/2014/main" id="{C017D383-A113-4ED5-51E4-DC83A9C648DD}"/>
              </a:ext>
            </a:extLst>
          </p:cNvPr>
          <p:cNvSpPr/>
          <p:nvPr/>
        </p:nvSpPr>
        <p:spPr>
          <a:xfrm>
            <a:off x="5122333" y="3048000"/>
            <a:ext cx="1574800" cy="2133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D200F40E-ED07-A432-09F4-9BEDA7ADFE39}"/>
              </a:ext>
            </a:extLst>
          </p:cNvPr>
          <p:cNvSpPr/>
          <p:nvPr/>
        </p:nvSpPr>
        <p:spPr>
          <a:xfrm>
            <a:off x="4097438" y="3917576"/>
            <a:ext cx="1322408" cy="7904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15D2C5D3-819A-A051-AF46-34DFBC0E4714}"/>
              </a:ext>
            </a:extLst>
          </p:cNvPr>
          <p:cNvSpPr/>
          <p:nvPr/>
        </p:nvSpPr>
        <p:spPr>
          <a:xfrm>
            <a:off x="5003157" y="3810965"/>
            <a:ext cx="274899" cy="1996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11BE3A9C-303D-149F-5F02-4468FFB21340}"/>
              </a:ext>
            </a:extLst>
          </p:cNvPr>
          <p:cNvSpPr/>
          <p:nvPr/>
        </p:nvSpPr>
        <p:spPr>
          <a:xfrm>
            <a:off x="4076700" y="3029877"/>
            <a:ext cx="439738" cy="1705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C8CF837D-7DBF-62B6-744F-D3D737B43227}"/>
              </a:ext>
            </a:extLst>
          </p:cNvPr>
          <p:cNvSpPr/>
          <p:nvPr/>
        </p:nvSpPr>
        <p:spPr>
          <a:xfrm>
            <a:off x="3714990" y="1932100"/>
            <a:ext cx="1496662" cy="2831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93F9FE27-A5EF-FC56-E8A1-9E63BBA47E9B}"/>
              </a:ext>
            </a:extLst>
          </p:cNvPr>
          <p:cNvSpPr/>
          <p:nvPr/>
        </p:nvSpPr>
        <p:spPr>
          <a:xfrm>
            <a:off x="5181600" y="1977073"/>
            <a:ext cx="1515533" cy="10709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00CF2A32-AC68-046C-C965-A1165C7B4C30}"/>
              </a:ext>
            </a:extLst>
          </p:cNvPr>
          <p:cNvSpPr/>
          <p:nvPr/>
        </p:nvSpPr>
        <p:spPr>
          <a:xfrm rot="18252143">
            <a:off x="4700843" y="2138130"/>
            <a:ext cx="504733" cy="5175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5" name="Picture 14">
            <a:extLst>
              <a:ext uri="{FF2B5EF4-FFF2-40B4-BE49-F238E27FC236}">
                <a16:creationId xmlns:a16="http://schemas.microsoft.com/office/drawing/2014/main" id="{54104320-C5F1-9D8B-F4BE-E4834A1C50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7126" y="1552419"/>
            <a:ext cx="4844741" cy="220308"/>
          </a:xfrm>
          <a:prstGeom prst="rect">
            <a:avLst/>
          </a:prstGeom>
        </p:spPr>
      </p:pic>
      <p:pic>
        <p:nvPicPr>
          <p:cNvPr id="16" name="Picture 15">
            <a:extLst>
              <a:ext uri="{FF2B5EF4-FFF2-40B4-BE49-F238E27FC236}">
                <a16:creationId xmlns:a16="http://schemas.microsoft.com/office/drawing/2014/main" id="{FA40A324-5F24-FAC5-C158-43BA63F3E4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5887" y="2018969"/>
            <a:ext cx="1135980" cy="122453"/>
          </a:xfrm>
          <a:prstGeom prst="rect">
            <a:avLst/>
          </a:prstGeom>
        </p:spPr>
      </p:pic>
    </p:spTree>
    <p:extLst>
      <p:ext uri="{BB962C8B-B14F-4D97-AF65-F5344CB8AC3E}">
        <p14:creationId xmlns:p14="http://schemas.microsoft.com/office/powerpoint/2010/main" val="492637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F8F1E-D0F3-783C-D780-7928D924035F}"/>
              </a:ext>
            </a:extLst>
          </p:cNvPr>
          <p:cNvSpPr>
            <a:spLocks noGrp="1"/>
          </p:cNvSpPr>
          <p:nvPr>
            <p:ph type="title"/>
          </p:nvPr>
        </p:nvSpPr>
        <p:spPr/>
        <p:txBody>
          <a:bodyPr/>
          <a:lstStyle/>
          <a:p>
            <a:r>
              <a:rPr lang="fr-CA" dirty="0"/>
              <a:t>Message Passing Neural Network</a:t>
            </a:r>
            <a:endParaRPr lang="en-CA" dirty="0"/>
          </a:p>
        </p:txBody>
      </p:sp>
      <p:sp>
        <p:nvSpPr>
          <p:cNvPr id="4" name="Slide Number Placeholder 3">
            <a:extLst>
              <a:ext uri="{FF2B5EF4-FFF2-40B4-BE49-F238E27FC236}">
                <a16:creationId xmlns:a16="http://schemas.microsoft.com/office/drawing/2014/main" id="{3453FF13-ACD8-F848-CDAC-EFD98080926F}"/>
              </a:ext>
            </a:extLst>
          </p:cNvPr>
          <p:cNvSpPr>
            <a:spLocks noGrp="1"/>
          </p:cNvSpPr>
          <p:nvPr>
            <p:ph type="sldNum" sz="quarter" idx="12"/>
          </p:nvPr>
        </p:nvSpPr>
        <p:spPr/>
        <p:txBody>
          <a:bodyPr/>
          <a:lstStyle/>
          <a:p>
            <a:fld id="{98155971-BF0E-41D7-B822-C418F4E23E97}" type="slidenum">
              <a:rPr lang="en-CA" smtClean="0"/>
              <a:t>28</a:t>
            </a:fld>
            <a:endParaRPr lang="en-CA"/>
          </a:p>
        </p:txBody>
      </p:sp>
      <p:sp>
        <p:nvSpPr>
          <p:cNvPr id="3" name="Rectangle 2">
            <a:extLst>
              <a:ext uri="{FF2B5EF4-FFF2-40B4-BE49-F238E27FC236}">
                <a16:creationId xmlns:a16="http://schemas.microsoft.com/office/drawing/2014/main" id="{5E0939D7-9F63-C643-81A9-54C980041008}"/>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pic>
        <p:nvPicPr>
          <p:cNvPr id="8" name="Picture 7" descr="A picture containing diagram, line, origami&#10;&#10;Description automatically generated">
            <a:extLst>
              <a:ext uri="{FF2B5EF4-FFF2-40B4-BE49-F238E27FC236}">
                <a16:creationId xmlns:a16="http://schemas.microsoft.com/office/drawing/2014/main" id="{BE127FB0-8166-3911-F12B-C68BB280247C}"/>
              </a:ext>
            </a:extLst>
          </p:cNvPr>
          <p:cNvPicPr>
            <a:picLocks noChangeAspect="1"/>
          </p:cNvPicPr>
          <p:nvPr/>
        </p:nvPicPr>
        <p:blipFill rotWithShape="1">
          <a:blip r:embed="rId3">
            <a:extLst>
              <a:ext uri="{28A0092B-C50C-407E-A947-70E740481C1C}">
                <a14:useLocalDpi xmlns:a14="http://schemas.microsoft.com/office/drawing/2010/main" val="0"/>
              </a:ext>
            </a:extLst>
          </a:blip>
          <a:srcRect l="2" r="42715" b="33024"/>
          <a:stretch/>
        </p:blipFill>
        <p:spPr>
          <a:xfrm>
            <a:off x="730069" y="1603880"/>
            <a:ext cx="5899332" cy="3493053"/>
          </a:xfrm>
          <a:prstGeom prst="rect">
            <a:avLst/>
          </a:prstGeom>
        </p:spPr>
      </p:pic>
      <p:sp>
        <p:nvSpPr>
          <p:cNvPr id="5" name="Rectangle 4">
            <a:extLst>
              <a:ext uri="{FF2B5EF4-FFF2-40B4-BE49-F238E27FC236}">
                <a16:creationId xmlns:a16="http://schemas.microsoft.com/office/drawing/2014/main" id="{C017D383-A113-4ED5-51E4-DC83A9C648DD}"/>
              </a:ext>
            </a:extLst>
          </p:cNvPr>
          <p:cNvSpPr/>
          <p:nvPr/>
        </p:nvSpPr>
        <p:spPr>
          <a:xfrm>
            <a:off x="5122333" y="3048000"/>
            <a:ext cx="1574800" cy="2133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D200F40E-ED07-A432-09F4-9BEDA7ADFE39}"/>
              </a:ext>
            </a:extLst>
          </p:cNvPr>
          <p:cNvSpPr/>
          <p:nvPr/>
        </p:nvSpPr>
        <p:spPr>
          <a:xfrm>
            <a:off x="4097438" y="3917576"/>
            <a:ext cx="1322408" cy="7904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15D2C5D3-819A-A051-AF46-34DFBC0E4714}"/>
              </a:ext>
            </a:extLst>
          </p:cNvPr>
          <p:cNvSpPr/>
          <p:nvPr/>
        </p:nvSpPr>
        <p:spPr>
          <a:xfrm>
            <a:off x="5003157" y="3810965"/>
            <a:ext cx="274899" cy="1996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7FC22935-083B-0282-8B0B-4E4C409AECFD}"/>
              </a:ext>
            </a:extLst>
          </p:cNvPr>
          <p:cNvSpPr/>
          <p:nvPr/>
        </p:nvSpPr>
        <p:spPr>
          <a:xfrm>
            <a:off x="4229768" y="1887621"/>
            <a:ext cx="1048288" cy="3315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133130D0-F5D8-6884-A498-3527C8CA14F8}"/>
              </a:ext>
            </a:extLst>
          </p:cNvPr>
          <p:cNvSpPr/>
          <p:nvPr/>
        </p:nvSpPr>
        <p:spPr>
          <a:xfrm>
            <a:off x="5122333" y="1975996"/>
            <a:ext cx="1130787" cy="64291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036C4DA7-448A-1D30-9A0A-87A598C7B6B5}"/>
              </a:ext>
            </a:extLst>
          </p:cNvPr>
          <p:cNvSpPr/>
          <p:nvPr/>
        </p:nvSpPr>
        <p:spPr>
          <a:xfrm>
            <a:off x="5641676" y="2511998"/>
            <a:ext cx="1130787" cy="64291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13">
            <a:extLst>
              <a:ext uri="{FF2B5EF4-FFF2-40B4-BE49-F238E27FC236}">
                <a16:creationId xmlns:a16="http://schemas.microsoft.com/office/drawing/2014/main" id="{01008B5B-8FA0-7CA6-1EAC-530CA1D860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7126" y="1552419"/>
            <a:ext cx="4844741" cy="220308"/>
          </a:xfrm>
          <a:prstGeom prst="rect">
            <a:avLst/>
          </a:prstGeom>
        </p:spPr>
      </p:pic>
      <p:pic>
        <p:nvPicPr>
          <p:cNvPr id="15" name="Picture 14">
            <a:extLst>
              <a:ext uri="{FF2B5EF4-FFF2-40B4-BE49-F238E27FC236}">
                <a16:creationId xmlns:a16="http://schemas.microsoft.com/office/drawing/2014/main" id="{CF85181C-FD1A-EEAA-B11A-F537E55E3D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5887" y="2018969"/>
            <a:ext cx="1135980" cy="122453"/>
          </a:xfrm>
          <a:prstGeom prst="rect">
            <a:avLst/>
          </a:prstGeom>
        </p:spPr>
      </p:pic>
    </p:spTree>
    <p:extLst>
      <p:ext uri="{BB962C8B-B14F-4D97-AF65-F5344CB8AC3E}">
        <p14:creationId xmlns:p14="http://schemas.microsoft.com/office/powerpoint/2010/main" val="2037596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F8F1E-D0F3-783C-D780-7928D924035F}"/>
              </a:ext>
            </a:extLst>
          </p:cNvPr>
          <p:cNvSpPr>
            <a:spLocks noGrp="1"/>
          </p:cNvSpPr>
          <p:nvPr>
            <p:ph type="title"/>
          </p:nvPr>
        </p:nvSpPr>
        <p:spPr/>
        <p:txBody>
          <a:bodyPr/>
          <a:lstStyle/>
          <a:p>
            <a:r>
              <a:rPr lang="fr-CA" dirty="0"/>
              <a:t>Message Passing Neural Network</a:t>
            </a:r>
            <a:endParaRPr lang="en-CA" dirty="0"/>
          </a:p>
        </p:txBody>
      </p:sp>
      <p:sp>
        <p:nvSpPr>
          <p:cNvPr id="4" name="Slide Number Placeholder 3">
            <a:extLst>
              <a:ext uri="{FF2B5EF4-FFF2-40B4-BE49-F238E27FC236}">
                <a16:creationId xmlns:a16="http://schemas.microsoft.com/office/drawing/2014/main" id="{3453FF13-ACD8-F848-CDAC-EFD98080926F}"/>
              </a:ext>
            </a:extLst>
          </p:cNvPr>
          <p:cNvSpPr>
            <a:spLocks noGrp="1"/>
          </p:cNvSpPr>
          <p:nvPr>
            <p:ph type="sldNum" sz="quarter" idx="12"/>
          </p:nvPr>
        </p:nvSpPr>
        <p:spPr/>
        <p:txBody>
          <a:bodyPr/>
          <a:lstStyle/>
          <a:p>
            <a:fld id="{98155971-BF0E-41D7-B822-C418F4E23E97}" type="slidenum">
              <a:rPr lang="en-CA" smtClean="0"/>
              <a:t>29</a:t>
            </a:fld>
            <a:endParaRPr lang="en-CA"/>
          </a:p>
        </p:txBody>
      </p:sp>
      <p:sp>
        <p:nvSpPr>
          <p:cNvPr id="3" name="Rectangle 2">
            <a:extLst>
              <a:ext uri="{FF2B5EF4-FFF2-40B4-BE49-F238E27FC236}">
                <a16:creationId xmlns:a16="http://schemas.microsoft.com/office/drawing/2014/main" id="{5E0939D7-9F63-C643-81A9-54C980041008}"/>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pic>
        <p:nvPicPr>
          <p:cNvPr id="8" name="Picture 7" descr="A picture containing diagram, line, origami&#10;&#10;Description automatically generated">
            <a:extLst>
              <a:ext uri="{FF2B5EF4-FFF2-40B4-BE49-F238E27FC236}">
                <a16:creationId xmlns:a16="http://schemas.microsoft.com/office/drawing/2014/main" id="{BE127FB0-8166-3911-F12B-C68BB280247C}"/>
              </a:ext>
            </a:extLst>
          </p:cNvPr>
          <p:cNvPicPr>
            <a:picLocks noChangeAspect="1"/>
          </p:cNvPicPr>
          <p:nvPr/>
        </p:nvPicPr>
        <p:blipFill rotWithShape="1">
          <a:blip r:embed="rId3">
            <a:extLst>
              <a:ext uri="{28A0092B-C50C-407E-A947-70E740481C1C}">
                <a14:useLocalDpi xmlns:a14="http://schemas.microsoft.com/office/drawing/2010/main" val="0"/>
              </a:ext>
            </a:extLst>
          </a:blip>
          <a:srcRect l="2" r="42715" b="33024"/>
          <a:stretch/>
        </p:blipFill>
        <p:spPr>
          <a:xfrm>
            <a:off x="730069" y="1603880"/>
            <a:ext cx="5899332" cy="3493053"/>
          </a:xfrm>
          <a:prstGeom prst="rect">
            <a:avLst/>
          </a:prstGeom>
        </p:spPr>
      </p:pic>
      <p:sp>
        <p:nvSpPr>
          <p:cNvPr id="5" name="Rectangle 4">
            <a:extLst>
              <a:ext uri="{FF2B5EF4-FFF2-40B4-BE49-F238E27FC236}">
                <a16:creationId xmlns:a16="http://schemas.microsoft.com/office/drawing/2014/main" id="{C017D383-A113-4ED5-51E4-DC83A9C648DD}"/>
              </a:ext>
            </a:extLst>
          </p:cNvPr>
          <p:cNvSpPr/>
          <p:nvPr/>
        </p:nvSpPr>
        <p:spPr>
          <a:xfrm>
            <a:off x="5122333" y="3048000"/>
            <a:ext cx="1574800" cy="2133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D200F40E-ED07-A432-09F4-9BEDA7ADFE39}"/>
              </a:ext>
            </a:extLst>
          </p:cNvPr>
          <p:cNvSpPr/>
          <p:nvPr/>
        </p:nvSpPr>
        <p:spPr>
          <a:xfrm>
            <a:off x="4097438" y="3917576"/>
            <a:ext cx="1322408" cy="7904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15D2C5D3-819A-A051-AF46-34DFBC0E4714}"/>
              </a:ext>
            </a:extLst>
          </p:cNvPr>
          <p:cNvSpPr/>
          <p:nvPr/>
        </p:nvSpPr>
        <p:spPr>
          <a:xfrm>
            <a:off x="5003157" y="3810965"/>
            <a:ext cx="274899" cy="1996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58EC6235-BFAA-D739-B04E-860D1DE7D4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7126" y="1552419"/>
            <a:ext cx="4844741" cy="220308"/>
          </a:xfrm>
          <a:prstGeom prst="rect">
            <a:avLst/>
          </a:prstGeom>
        </p:spPr>
      </p:pic>
      <p:pic>
        <p:nvPicPr>
          <p:cNvPr id="10" name="Picture 9">
            <a:extLst>
              <a:ext uri="{FF2B5EF4-FFF2-40B4-BE49-F238E27FC236}">
                <a16:creationId xmlns:a16="http://schemas.microsoft.com/office/drawing/2014/main" id="{CBED3062-BE25-65B3-2BF5-2F9D056584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5887" y="2018969"/>
            <a:ext cx="1135980" cy="122453"/>
          </a:xfrm>
          <a:prstGeom prst="rect">
            <a:avLst/>
          </a:prstGeom>
        </p:spPr>
      </p:pic>
      <p:sp>
        <p:nvSpPr>
          <p:cNvPr id="11" name="Rectangle 10">
            <a:extLst>
              <a:ext uri="{FF2B5EF4-FFF2-40B4-BE49-F238E27FC236}">
                <a16:creationId xmlns:a16="http://schemas.microsoft.com/office/drawing/2014/main" id="{4A29EC8C-1D32-BE51-8DB9-F4EDF3A63463}"/>
              </a:ext>
            </a:extLst>
          </p:cNvPr>
          <p:cNvSpPr/>
          <p:nvPr/>
        </p:nvSpPr>
        <p:spPr>
          <a:xfrm>
            <a:off x="5353050" y="2007853"/>
            <a:ext cx="374650" cy="3559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68B33591-DFAE-60C5-A054-479A830DEBAA}"/>
              </a:ext>
            </a:extLst>
          </p:cNvPr>
          <p:cNvSpPr/>
          <p:nvPr/>
        </p:nvSpPr>
        <p:spPr>
          <a:xfrm>
            <a:off x="5689599" y="2018969"/>
            <a:ext cx="441325" cy="2820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81225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0E50E-3062-ABBA-CB66-BF6783431BA6}"/>
              </a:ext>
            </a:extLst>
          </p:cNvPr>
          <p:cNvSpPr>
            <a:spLocks noGrp="1"/>
          </p:cNvSpPr>
          <p:nvPr>
            <p:ph type="title"/>
          </p:nvPr>
        </p:nvSpPr>
        <p:spPr/>
        <p:txBody>
          <a:bodyPr/>
          <a:lstStyle/>
          <a:p>
            <a:r>
              <a:rPr lang="en-CA" dirty="0"/>
              <a:t>Motivations</a:t>
            </a:r>
          </a:p>
        </p:txBody>
      </p:sp>
      <p:sp>
        <p:nvSpPr>
          <p:cNvPr id="3" name="Content Placeholder 2">
            <a:extLst>
              <a:ext uri="{FF2B5EF4-FFF2-40B4-BE49-F238E27FC236}">
                <a16:creationId xmlns:a16="http://schemas.microsoft.com/office/drawing/2014/main" id="{6B5B19E1-0AAA-9565-B775-AAC70B3CE9F3}"/>
              </a:ext>
            </a:extLst>
          </p:cNvPr>
          <p:cNvSpPr>
            <a:spLocks noGrp="1"/>
          </p:cNvSpPr>
          <p:nvPr>
            <p:ph idx="1"/>
          </p:nvPr>
        </p:nvSpPr>
        <p:spPr>
          <a:xfrm>
            <a:off x="838200" y="1690688"/>
            <a:ext cx="10515600" cy="4351338"/>
          </a:xfrm>
        </p:spPr>
        <p:txBody>
          <a:bodyPr/>
          <a:lstStyle/>
          <a:p>
            <a:r>
              <a:rPr lang="en-CA" dirty="0"/>
              <a:t>Interesting physics: different phases of matter</a:t>
            </a:r>
          </a:p>
          <a:p>
            <a:r>
              <a:rPr lang="en-CA" dirty="0"/>
              <a:t>Proposed VMC trial wavefunctions often adapted for a specific phase or not flexible enough</a:t>
            </a:r>
          </a:p>
        </p:txBody>
      </p:sp>
      <p:sp>
        <p:nvSpPr>
          <p:cNvPr id="4" name="Slide Number Placeholder 3">
            <a:extLst>
              <a:ext uri="{FF2B5EF4-FFF2-40B4-BE49-F238E27FC236}">
                <a16:creationId xmlns:a16="http://schemas.microsoft.com/office/drawing/2014/main" id="{381E5E85-981A-BCAA-E1E4-278DB8C6F78F}"/>
              </a:ext>
            </a:extLst>
          </p:cNvPr>
          <p:cNvSpPr>
            <a:spLocks noGrp="1"/>
          </p:cNvSpPr>
          <p:nvPr>
            <p:ph type="sldNum" sz="quarter" idx="12"/>
          </p:nvPr>
        </p:nvSpPr>
        <p:spPr/>
        <p:txBody>
          <a:bodyPr/>
          <a:lstStyle/>
          <a:p>
            <a:fld id="{98155971-BF0E-41D7-B822-C418F4E23E97}" type="slidenum">
              <a:rPr lang="en-CA" smtClean="0"/>
              <a:t>3</a:t>
            </a:fld>
            <a:endParaRPr lang="en-CA"/>
          </a:p>
        </p:txBody>
      </p:sp>
      <p:sp>
        <p:nvSpPr>
          <p:cNvPr id="6" name="Rectangle 5">
            <a:extLst>
              <a:ext uri="{FF2B5EF4-FFF2-40B4-BE49-F238E27FC236}">
                <a16:creationId xmlns:a16="http://schemas.microsoft.com/office/drawing/2014/main" id="{57480C6A-6ABB-AD83-F79D-2794ADCD3E8E}"/>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Tree>
    <p:extLst>
      <p:ext uri="{BB962C8B-B14F-4D97-AF65-F5344CB8AC3E}">
        <p14:creationId xmlns:p14="http://schemas.microsoft.com/office/powerpoint/2010/main" val="2235514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F8F1E-D0F3-783C-D780-7928D924035F}"/>
              </a:ext>
            </a:extLst>
          </p:cNvPr>
          <p:cNvSpPr>
            <a:spLocks noGrp="1"/>
          </p:cNvSpPr>
          <p:nvPr>
            <p:ph type="title"/>
          </p:nvPr>
        </p:nvSpPr>
        <p:spPr/>
        <p:txBody>
          <a:bodyPr/>
          <a:lstStyle/>
          <a:p>
            <a:r>
              <a:rPr lang="fr-CA" dirty="0"/>
              <a:t>Message Passing Neural Network</a:t>
            </a:r>
            <a:endParaRPr lang="en-CA" dirty="0"/>
          </a:p>
        </p:txBody>
      </p:sp>
      <p:sp>
        <p:nvSpPr>
          <p:cNvPr id="4" name="Slide Number Placeholder 3">
            <a:extLst>
              <a:ext uri="{FF2B5EF4-FFF2-40B4-BE49-F238E27FC236}">
                <a16:creationId xmlns:a16="http://schemas.microsoft.com/office/drawing/2014/main" id="{3453FF13-ACD8-F848-CDAC-EFD98080926F}"/>
              </a:ext>
            </a:extLst>
          </p:cNvPr>
          <p:cNvSpPr>
            <a:spLocks noGrp="1"/>
          </p:cNvSpPr>
          <p:nvPr>
            <p:ph type="sldNum" sz="quarter" idx="12"/>
          </p:nvPr>
        </p:nvSpPr>
        <p:spPr/>
        <p:txBody>
          <a:bodyPr/>
          <a:lstStyle/>
          <a:p>
            <a:fld id="{98155971-BF0E-41D7-B822-C418F4E23E97}" type="slidenum">
              <a:rPr lang="en-CA" smtClean="0"/>
              <a:t>30</a:t>
            </a:fld>
            <a:endParaRPr lang="en-CA"/>
          </a:p>
        </p:txBody>
      </p:sp>
      <p:sp>
        <p:nvSpPr>
          <p:cNvPr id="3" name="Rectangle 2">
            <a:extLst>
              <a:ext uri="{FF2B5EF4-FFF2-40B4-BE49-F238E27FC236}">
                <a16:creationId xmlns:a16="http://schemas.microsoft.com/office/drawing/2014/main" id="{5E0939D7-9F63-C643-81A9-54C980041008}"/>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pic>
        <p:nvPicPr>
          <p:cNvPr id="8" name="Picture 7" descr="A picture containing diagram, line, origami&#10;&#10;Description automatically generated">
            <a:extLst>
              <a:ext uri="{FF2B5EF4-FFF2-40B4-BE49-F238E27FC236}">
                <a16:creationId xmlns:a16="http://schemas.microsoft.com/office/drawing/2014/main" id="{BE127FB0-8166-3911-F12B-C68BB280247C}"/>
              </a:ext>
            </a:extLst>
          </p:cNvPr>
          <p:cNvPicPr>
            <a:picLocks noChangeAspect="1"/>
          </p:cNvPicPr>
          <p:nvPr/>
        </p:nvPicPr>
        <p:blipFill rotWithShape="1">
          <a:blip r:embed="rId3">
            <a:extLst>
              <a:ext uri="{28A0092B-C50C-407E-A947-70E740481C1C}">
                <a14:useLocalDpi xmlns:a14="http://schemas.microsoft.com/office/drawing/2010/main" val="0"/>
              </a:ext>
            </a:extLst>
          </a:blip>
          <a:srcRect r="38298"/>
          <a:stretch/>
        </p:blipFill>
        <p:spPr>
          <a:xfrm>
            <a:off x="730068" y="1603880"/>
            <a:ext cx="6354313" cy="5215443"/>
          </a:xfrm>
          <a:prstGeom prst="rect">
            <a:avLst/>
          </a:prstGeom>
        </p:spPr>
      </p:pic>
      <p:sp>
        <p:nvSpPr>
          <p:cNvPr id="5" name="Rectangle 4">
            <a:extLst>
              <a:ext uri="{FF2B5EF4-FFF2-40B4-BE49-F238E27FC236}">
                <a16:creationId xmlns:a16="http://schemas.microsoft.com/office/drawing/2014/main" id="{87682637-04E5-D540-7CCD-E98717D2B920}"/>
              </a:ext>
            </a:extLst>
          </p:cNvPr>
          <p:cNvSpPr/>
          <p:nvPr/>
        </p:nvSpPr>
        <p:spPr>
          <a:xfrm>
            <a:off x="5516545" y="5099538"/>
            <a:ext cx="1879042" cy="11706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E1569EF3-E5D3-21B7-F8DD-3343547E7DB3}"/>
              </a:ext>
            </a:extLst>
          </p:cNvPr>
          <p:cNvSpPr/>
          <p:nvPr/>
        </p:nvSpPr>
        <p:spPr>
          <a:xfrm>
            <a:off x="5353050" y="2007853"/>
            <a:ext cx="374650" cy="3559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F931E1F-728F-189A-D347-987A0AEE1632}"/>
              </a:ext>
            </a:extLst>
          </p:cNvPr>
          <p:cNvSpPr/>
          <p:nvPr/>
        </p:nvSpPr>
        <p:spPr>
          <a:xfrm>
            <a:off x="5689599" y="2018969"/>
            <a:ext cx="441325" cy="2820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51BE4850-9EF1-BA6F-EB79-C725DAB5E1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7126" y="1552419"/>
            <a:ext cx="4844741" cy="220308"/>
          </a:xfrm>
          <a:prstGeom prst="rect">
            <a:avLst/>
          </a:prstGeom>
        </p:spPr>
      </p:pic>
      <p:pic>
        <p:nvPicPr>
          <p:cNvPr id="10" name="Picture 9">
            <a:extLst>
              <a:ext uri="{FF2B5EF4-FFF2-40B4-BE49-F238E27FC236}">
                <a16:creationId xmlns:a16="http://schemas.microsoft.com/office/drawing/2014/main" id="{C70E1D5F-920D-8AA7-375D-FACD1C4C46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5887" y="2018969"/>
            <a:ext cx="1135980" cy="122453"/>
          </a:xfrm>
          <a:prstGeom prst="rect">
            <a:avLst/>
          </a:prstGeom>
        </p:spPr>
      </p:pic>
    </p:spTree>
    <p:extLst>
      <p:ext uri="{BB962C8B-B14F-4D97-AF65-F5344CB8AC3E}">
        <p14:creationId xmlns:p14="http://schemas.microsoft.com/office/powerpoint/2010/main" val="3803662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F8F1E-D0F3-783C-D780-7928D924035F}"/>
              </a:ext>
            </a:extLst>
          </p:cNvPr>
          <p:cNvSpPr>
            <a:spLocks noGrp="1"/>
          </p:cNvSpPr>
          <p:nvPr>
            <p:ph type="title"/>
          </p:nvPr>
        </p:nvSpPr>
        <p:spPr/>
        <p:txBody>
          <a:bodyPr/>
          <a:lstStyle/>
          <a:p>
            <a:r>
              <a:rPr lang="fr-CA" dirty="0"/>
              <a:t>Message Passing Neural Network</a:t>
            </a:r>
            <a:endParaRPr lang="en-CA" dirty="0"/>
          </a:p>
        </p:txBody>
      </p:sp>
      <p:sp>
        <p:nvSpPr>
          <p:cNvPr id="4" name="Slide Number Placeholder 3">
            <a:extLst>
              <a:ext uri="{FF2B5EF4-FFF2-40B4-BE49-F238E27FC236}">
                <a16:creationId xmlns:a16="http://schemas.microsoft.com/office/drawing/2014/main" id="{3453FF13-ACD8-F848-CDAC-EFD98080926F}"/>
              </a:ext>
            </a:extLst>
          </p:cNvPr>
          <p:cNvSpPr>
            <a:spLocks noGrp="1"/>
          </p:cNvSpPr>
          <p:nvPr>
            <p:ph type="sldNum" sz="quarter" idx="12"/>
          </p:nvPr>
        </p:nvSpPr>
        <p:spPr/>
        <p:txBody>
          <a:bodyPr/>
          <a:lstStyle/>
          <a:p>
            <a:fld id="{98155971-BF0E-41D7-B822-C418F4E23E97}" type="slidenum">
              <a:rPr lang="en-CA" smtClean="0"/>
              <a:t>31</a:t>
            </a:fld>
            <a:endParaRPr lang="en-CA"/>
          </a:p>
        </p:txBody>
      </p:sp>
      <p:sp>
        <p:nvSpPr>
          <p:cNvPr id="3" name="Rectangle 2">
            <a:extLst>
              <a:ext uri="{FF2B5EF4-FFF2-40B4-BE49-F238E27FC236}">
                <a16:creationId xmlns:a16="http://schemas.microsoft.com/office/drawing/2014/main" id="{5E0939D7-9F63-C643-81A9-54C980041008}"/>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pic>
        <p:nvPicPr>
          <p:cNvPr id="8" name="Picture 7" descr="A picture containing diagram, line, origami&#10;&#10;Description automatically generated">
            <a:extLst>
              <a:ext uri="{FF2B5EF4-FFF2-40B4-BE49-F238E27FC236}">
                <a16:creationId xmlns:a16="http://schemas.microsoft.com/office/drawing/2014/main" id="{BE127FB0-8166-3911-F12B-C68BB280247C}"/>
              </a:ext>
            </a:extLst>
          </p:cNvPr>
          <p:cNvPicPr>
            <a:picLocks noChangeAspect="1"/>
          </p:cNvPicPr>
          <p:nvPr/>
        </p:nvPicPr>
        <p:blipFill rotWithShape="1">
          <a:blip r:embed="rId2">
            <a:extLst>
              <a:ext uri="{28A0092B-C50C-407E-A947-70E740481C1C}">
                <a14:useLocalDpi xmlns:a14="http://schemas.microsoft.com/office/drawing/2010/main" val="0"/>
              </a:ext>
            </a:extLst>
          </a:blip>
          <a:srcRect r="20422"/>
          <a:stretch/>
        </p:blipFill>
        <p:spPr>
          <a:xfrm>
            <a:off x="730067" y="1603880"/>
            <a:ext cx="8195271" cy="5215443"/>
          </a:xfrm>
          <a:prstGeom prst="rect">
            <a:avLst/>
          </a:prstGeom>
        </p:spPr>
      </p:pic>
      <p:sp>
        <p:nvSpPr>
          <p:cNvPr id="5" name="Rectangle 4">
            <a:extLst>
              <a:ext uri="{FF2B5EF4-FFF2-40B4-BE49-F238E27FC236}">
                <a16:creationId xmlns:a16="http://schemas.microsoft.com/office/drawing/2014/main" id="{CF051C38-1B42-B0AA-BF3A-6013AEA06578}"/>
              </a:ext>
            </a:extLst>
          </p:cNvPr>
          <p:cNvSpPr/>
          <p:nvPr/>
        </p:nvSpPr>
        <p:spPr>
          <a:xfrm>
            <a:off x="8527774" y="3876261"/>
            <a:ext cx="576469" cy="3651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CF06F507-828F-BBE4-6F70-7FF9EC820363}"/>
              </a:ext>
            </a:extLst>
          </p:cNvPr>
          <p:cNvSpPr/>
          <p:nvPr/>
        </p:nvSpPr>
        <p:spPr>
          <a:xfrm>
            <a:off x="5353050" y="2007853"/>
            <a:ext cx="374650" cy="3559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7AEC6BD6-C83C-6E89-50F6-24D25C233AFD}"/>
              </a:ext>
            </a:extLst>
          </p:cNvPr>
          <p:cNvSpPr/>
          <p:nvPr/>
        </p:nvSpPr>
        <p:spPr>
          <a:xfrm>
            <a:off x="5689599" y="2018969"/>
            <a:ext cx="441325" cy="2820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5B3194A-CBF5-C871-5319-71CCA0F8A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7126" y="1552419"/>
            <a:ext cx="4844741" cy="220308"/>
          </a:xfrm>
          <a:prstGeom prst="rect">
            <a:avLst/>
          </a:prstGeom>
        </p:spPr>
      </p:pic>
      <p:pic>
        <p:nvPicPr>
          <p:cNvPr id="10" name="Picture 9">
            <a:extLst>
              <a:ext uri="{FF2B5EF4-FFF2-40B4-BE49-F238E27FC236}">
                <a16:creationId xmlns:a16="http://schemas.microsoft.com/office/drawing/2014/main" id="{11EAA045-BF38-C332-E00F-F465EEB1E8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5887" y="2018969"/>
            <a:ext cx="1135980" cy="122453"/>
          </a:xfrm>
          <a:prstGeom prst="rect">
            <a:avLst/>
          </a:prstGeom>
        </p:spPr>
      </p:pic>
    </p:spTree>
    <p:extLst>
      <p:ext uri="{BB962C8B-B14F-4D97-AF65-F5344CB8AC3E}">
        <p14:creationId xmlns:p14="http://schemas.microsoft.com/office/powerpoint/2010/main" val="2449712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F8F1E-D0F3-783C-D780-7928D924035F}"/>
              </a:ext>
            </a:extLst>
          </p:cNvPr>
          <p:cNvSpPr>
            <a:spLocks noGrp="1"/>
          </p:cNvSpPr>
          <p:nvPr>
            <p:ph type="title"/>
          </p:nvPr>
        </p:nvSpPr>
        <p:spPr/>
        <p:txBody>
          <a:bodyPr/>
          <a:lstStyle/>
          <a:p>
            <a:r>
              <a:rPr lang="fr-CA" dirty="0"/>
              <a:t>Message Passing Neural Network</a:t>
            </a:r>
            <a:endParaRPr lang="en-CA" dirty="0"/>
          </a:p>
        </p:txBody>
      </p:sp>
      <p:sp>
        <p:nvSpPr>
          <p:cNvPr id="4" name="Slide Number Placeholder 3">
            <a:extLst>
              <a:ext uri="{FF2B5EF4-FFF2-40B4-BE49-F238E27FC236}">
                <a16:creationId xmlns:a16="http://schemas.microsoft.com/office/drawing/2014/main" id="{3453FF13-ACD8-F848-CDAC-EFD98080926F}"/>
              </a:ext>
            </a:extLst>
          </p:cNvPr>
          <p:cNvSpPr>
            <a:spLocks noGrp="1"/>
          </p:cNvSpPr>
          <p:nvPr>
            <p:ph type="sldNum" sz="quarter" idx="12"/>
          </p:nvPr>
        </p:nvSpPr>
        <p:spPr/>
        <p:txBody>
          <a:bodyPr/>
          <a:lstStyle/>
          <a:p>
            <a:fld id="{98155971-BF0E-41D7-B822-C418F4E23E97}" type="slidenum">
              <a:rPr lang="en-CA" smtClean="0"/>
              <a:t>32</a:t>
            </a:fld>
            <a:endParaRPr lang="en-CA"/>
          </a:p>
        </p:txBody>
      </p:sp>
      <p:sp>
        <p:nvSpPr>
          <p:cNvPr id="3" name="Rectangle 2">
            <a:extLst>
              <a:ext uri="{FF2B5EF4-FFF2-40B4-BE49-F238E27FC236}">
                <a16:creationId xmlns:a16="http://schemas.microsoft.com/office/drawing/2014/main" id="{5E0939D7-9F63-C643-81A9-54C980041008}"/>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pic>
        <p:nvPicPr>
          <p:cNvPr id="8" name="Picture 7" descr="A picture containing diagram, line, origami&#10;&#10;Description automatically generated">
            <a:extLst>
              <a:ext uri="{FF2B5EF4-FFF2-40B4-BE49-F238E27FC236}">
                <a16:creationId xmlns:a16="http://schemas.microsoft.com/office/drawing/2014/main" id="{BE127FB0-8166-3911-F12B-C68BB28024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068" y="1603880"/>
            <a:ext cx="10298430" cy="5215443"/>
          </a:xfrm>
          <a:prstGeom prst="rect">
            <a:avLst/>
          </a:prstGeom>
        </p:spPr>
      </p:pic>
      <p:sp>
        <p:nvSpPr>
          <p:cNvPr id="5" name="Rectangle 4">
            <a:extLst>
              <a:ext uri="{FF2B5EF4-FFF2-40B4-BE49-F238E27FC236}">
                <a16:creationId xmlns:a16="http://schemas.microsoft.com/office/drawing/2014/main" id="{34CF067D-2220-8D5B-18AD-D56D634C83B2}"/>
              </a:ext>
            </a:extLst>
          </p:cNvPr>
          <p:cNvSpPr/>
          <p:nvPr/>
        </p:nvSpPr>
        <p:spPr>
          <a:xfrm>
            <a:off x="5353050" y="2007853"/>
            <a:ext cx="374650" cy="3559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88E61379-F8E9-480E-807B-F250E41F1471}"/>
              </a:ext>
            </a:extLst>
          </p:cNvPr>
          <p:cNvSpPr/>
          <p:nvPr/>
        </p:nvSpPr>
        <p:spPr>
          <a:xfrm>
            <a:off x="5689599" y="2018969"/>
            <a:ext cx="441325" cy="2820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a:extLst>
              <a:ext uri="{FF2B5EF4-FFF2-40B4-BE49-F238E27FC236}">
                <a16:creationId xmlns:a16="http://schemas.microsoft.com/office/drawing/2014/main" id="{68422EA1-9F62-C60C-C167-FCE85AD811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7126" y="1552419"/>
            <a:ext cx="4844741" cy="220308"/>
          </a:xfrm>
          <a:prstGeom prst="rect">
            <a:avLst/>
          </a:prstGeom>
        </p:spPr>
      </p:pic>
      <p:pic>
        <p:nvPicPr>
          <p:cNvPr id="9" name="Picture 8">
            <a:extLst>
              <a:ext uri="{FF2B5EF4-FFF2-40B4-BE49-F238E27FC236}">
                <a16:creationId xmlns:a16="http://schemas.microsoft.com/office/drawing/2014/main" id="{BC12377A-36C0-4D68-82D6-AFB958954B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5887" y="2018969"/>
            <a:ext cx="1135980" cy="122453"/>
          </a:xfrm>
          <a:prstGeom prst="rect">
            <a:avLst/>
          </a:prstGeom>
        </p:spPr>
      </p:pic>
    </p:spTree>
    <p:extLst>
      <p:ext uri="{BB962C8B-B14F-4D97-AF65-F5344CB8AC3E}">
        <p14:creationId xmlns:p14="http://schemas.microsoft.com/office/powerpoint/2010/main" val="2170951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urple background with white dots&#10;&#10;Description automatically generated with low confidence">
            <a:extLst>
              <a:ext uri="{FF2B5EF4-FFF2-40B4-BE49-F238E27FC236}">
                <a16:creationId xmlns:a16="http://schemas.microsoft.com/office/drawing/2014/main" id="{1C884E53-D860-478F-1FB2-AA37D7B5EB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7608" y="2954701"/>
            <a:ext cx="9105900" cy="3066127"/>
          </a:xfrm>
          <a:prstGeom prst="rect">
            <a:avLst/>
          </a:prstGeom>
        </p:spPr>
      </p:pic>
      <p:sp>
        <p:nvSpPr>
          <p:cNvPr id="2" name="Title 1">
            <a:extLst>
              <a:ext uri="{FF2B5EF4-FFF2-40B4-BE49-F238E27FC236}">
                <a16:creationId xmlns:a16="http://schemas.microsoft.com/office/drawing/2014/main" id="{042736B7-2920-2910-0059-CE9610612580}"/>
              </a:ext>
            </a:extLst>
          </p:cNvPr>
          <p:cNvSpPr>
            <a:spLocks noGrp="1"/>
          </p:cNvSpPr>
          <p:nvPr>
            <p:ph type="title"/>
          </p:nvPr>
        </p:nvSpPr>
        <p:spPr/>
        <p:txBody>
          <a:bodyPr/>
          <a:lstStyle/>
          <a:p>
            <a:r>
              <a:rPr lang="en-CA" dirty="0"/>
              <a:t>Liquid vs Solid: Density Operator</a:t>
            </a:r>
          </a:p>
        </p:txBody>
      </p:sp>
      <p:sp>
        <p:nvSpPr>
          <p:cNvPr id="4" name="Slide Number Placeholder 3">
            <a:extLst>
              <a:ext uri="{FF2B5EF4-FFF2-40B4-BE49-F238E27FC236}">
                <a16:creationId xmlns:a16="http://schemas.microsoft.com/office/drawing/2014/main" id="{022531CE-81D5-5535-7D23-448C9FD885A1}"/>
              </a:ext>
            </a:extLst>
          </p:cNvPr>
          <p:cNvSpPr>
            <a:spLocks noGrp="1"/>
          </p:cNvSpPr>
          <p:nvPr>
            <p:ph type="sldNum" sz="quarter" idx="12"/>
          </p:nvPr>
        </p:nvSpPr>
        <p:spPr/>
        <p:txBody>
          <a:bodyPr/>
          <a:lstStyle/>
          <a:p>
            <a:fld id="{98155971-BF0E-41D7-B822-C418F4E23E97}" type="slidenum">
              <a:rPr lang="en-CA" smtClean="0"/>
              <a:t>33</a:t>
            </a:fld>
            <a:endParaRPr lang="en-CA"/>
          </a:p>
        </p:txBody>
      </p:sp>
      <p:pic>
        <p:nvPicPr>
          <p:cNvPr id="8" name="Picture 7">
            <a:extLst>
              <a:ext uri="{FF2B5EF4-FFF2-40B4-BE49-F238E27FC236}">
                <a16:creationId xmlns:a16="http://schemas.microsoft.com/office/drawing/2014/main" id="{D767F42B-1542-1F44-D5EF-F7C5C3BA4C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8972" y="1786942"/>
            <a:ext cx="2134056" cy="744504"/>
          </a:xfrm>
          <a:prstGeom prst="rect">
            <a:avLst/>
          </a:prstGeom>
        </p:spPr>
      </p:pic>
      <p:sp>
        <p:nvSpPr>
          <p:cNvPr id="3" name="Rectangle 2">
            <a:extLst>
              <a:ext uri="{FF2B5EF4-FFF2-40B4-BE49-F238E27FC236}">
                <a16:creationId xmlns:a16="http://schemas.microsoft.com/office/drawing/2014/main" id="{7017D87B-30B2-4B6C-2614-E718F2245BB1}"/>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7" name="TextBox 6">
            <a:extLst>
              <a:ext uri="{FF2B5EF4-FFF2-40B4-BE49-F238E27FC236}">
                <a16:creationId xmlns:a16="http://schemas.microsoft.com/office/drawing/2014/main" id="{D8D4ABE3-8407-2C0D-05DC-59EFF2B76630}"/>
              </a:ext>
            </a:extLst>
          </p:cNvPr>
          <p:cNvSpPr txBox="1"/>
          <p:nvPr/>
        </p:nvSpPr>
        <p:spPr>
          <a:xfrm>
            <a:off x="4718227" y="6003923"/>
            <a:ext cx="2393604" cy="369332"/>
          </a:xfrm>
          <a:prstGeom prst="rect">
            <a:avLst/>
          </a:prstGeom>
          <a:noFill/>
        </p:spPr>
        <p:txBody>
          <a:bodyPr wrap="none" rtlCol="0">
            <a:spAutoFit/>
          </a:bodyPr>
          <a:lstStyle/>
          <a:p>
            <a:r>
              <a:rPr lang="en-CA" dirty="0"/>
              <a:t>Number of sample(s): 1</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0B807F1-8D36-3457-559A-EF0E6BEAE88E}"/>
                  </a:ext>
                </a:extLst>
              </p:cNvPr>
              <p:cNvSpPr txBox="1"/>
              <p:nvPr/>
            </p:nvSpPr>
            <p:spPr>
              <a:xfrm>
                <a:off x="5698207" y="6401110"/>
                <a:ext cx="7847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𝑁</m:t>
                      </m:r>
                      <m:r>
                        <a:rPr lang="en-CA" b="0" i="1" smtClean="0">
                          <a:latin typeface="Cambria Math" panose="02040503050406030204" pitchFamily="18" charset="0"/>
                        </a:rPr>
                        <m:t>=48</m:t>
                      </m:r>
                    </m:oMath>
                  </m:oMathPara>
                </a14:m>
                <a:endParaRPr lang="en-CA" b="0" dirty="0"/>
              </a:p>
            </p:txBody>
          </p:sp>
        </mc:Choice>
        <mc:Fallback xmlns="">
          <p:sp>
            <p:nvSpPr>
              <p:cNvPr id="5" name="TextBox 4">
                <a:extLst>
                  <a:ext uri="{FF2B5EF4-FFF2-40B4-BE49-F238E27FC236}">
                    <a16:creationId xmlns:a16="http://schemas.microsoft.com/office/drawing/2014/main" id="{A0B807F1-8D36-3457-559A-EF0E6BEAE88E}"/>
                  </a:ext>
                </a:extLst>
              </p:cNvPr>
              <p:cNvSpPr txBox="1">
                <a:spLocks noRot="1" noChangeAspect="1" noMove="1" noResize="1" noEditPoints="1" noAdjustHandles="1" noChangeArrowheads="1" noChangeShapeType="1" noTextEdit="1"/>
              </p:cNvSpPr>
              <p:nvPr/>
            </p:nvSpPr>
            <p:spPr>
              <a:xfrm>
                <a:off x="5698207" y="6401110"/>
                <a:ext cx="784702" cy="276999"/>
              </a:xfrm>
              <a:prstGeom prst="rect">
                <a:avLst/>
              </a:prstGeom>
              <a:blipFill>
                <a:blip r:embed="rId5"/>
                <a:stretch>
                  <a:fillRect l="-7031" r="-7031" b="-8889"/>
                </a:stretch>
              </a:blipFill>
            </p:spPr>
            <p:txBody>
              <a:bodyPr/>
              <a:lstStyle/>
              <a:p>
                <a:r>
                  <a:rPr lang="en-CA">
                    <a:noFill/>
                  </a:rPr>
                  <a:t> </a:t>
                </a:r>
              </a:p>
            </p:txBody>
          </p:sp>
        </mc:Fallback>
      </mc:AlternateContent>
    </p:spTree>
    <p:extLst>
      <p:ext uri="{BB962C8B-B14F-4D97-AF65-F5344CB8AC3E}">
        <p14:creationId xmlns:p14="http://schemas.microsoft.com/office/powerpoint/2010/main" val="2888634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a purple background&#10;&#10;Description automatically generated with low confidence">
            <a:extLst>
              <a:ext uri="{FF2B5EF4-FFF2-40B4-BE49-F238E27FC236}">
                <a16:creationId xmlns:a16="http://schemas.microsoft.com/office/drawing/2014/main" id="{3C1453F2-0947-6F80-20E2-2CCBCB7ED6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7608" y="2954700"/>
            <a:ext cx="9105900" cy="3066127"/>
          </a:xfrm>
          <a:prstGeom prst="rect">
            <a:avLst/>
          </a:prstGeom>
        </p:spPr>
      </p:pic>
      <p:sp>
        <p:nvSpPr>
          <p:cNvPr id="2" name="Title 1">
            <a:extLst>
              <a:ext uri="{FF2B5EF4-FFF2-40B4-BE49-F238E27FC236}">
                <a16:creationId xmlns:a16="http://schemas.microsoft.com/office/drawing/2014/main" id="{042736B7-2920-2910-0059-CE9610612580}"/>
              </a:ext>
            </a:extLst>
          </p:cNvPr>
          <p:cNvSpPr>
            <a:spLocks noGrp="1"/>
          </p:cNvSpPr>
          <p:nvPr>
            <p:ph type="title"/>
          </p:nvPr>
        </p:nvSpPr>
        <p:spPr/>
        <p:txBody>
          <a:bodyPr/>
          <a:lstStyle/>
          <a:p>
            <a:r>
              <a:rPr lang="en-CA" dirty="0"/>
              <a:t>Liquid vs Solid: Density Operator</a:t>
            </a:r>
          </a:p>
        </p:txBody>
      </p:sp>
      <p:sp>
        <p:nvSpPr>
          <p:cNvPr id="4" name="Slide Number Placeholder 3">
            <a:extLst>
              <a:ext uri="{FF2B5EF4-FFF2-40B4-BE49-F238E27FC236}">
                <a16:creationId xmlns:a16="http://schemas.microsoft.com/office/drawing/2014/main" id="{022531CE-81D5-5535-7D23-448C9FD885A1}"/>
              </a:ext>
            </a:extLst>
          </p:cNvPr>
          <p:cNvSpPr>
            <a:spLocks noGrp="1"/>
          </p:cNvSpPr>
          <p:nvPr>
            <p:ph type="sldNum" sz="quarter" idx="12"/>
          </p:nvPr>
        </p:nvSpPr>
        <p:spPr/>
        <p:txBody>
          <a:bodyPr/>
          <a:lstStyle/>
          <a:p>
            <a:fld id="{98155971-BF0E-41D7-B822-C418F4E23E97}" type="slidenum">
              <a:rPr lang="en-CA" smtClean="0"/>
              <a:t>34</a:t>
            </a:fld>
            <a:endParaRPr lang="en-CA"/>
          </a:p>
        </p:txBody>
      </p:sp>
      <p:pic>
        <p:nvPicPr>
          <p:cNvPr id="8" name="Picture 7">
            <a:extLst>
              <a:ext uri="{FF2B5EF4-FFF2-40B4-BE49-F238E27FC236}">
                <a16:creationId xmlns:a16="http://schemas.microsoft.com/office/drawing/2014/main" id="{D767F42B-1542-1F44-D5EF-F7C5C3BA4C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8972" y="1786942"/>
            <a:ext cx="2134056" cy="744504"/>
          </a:xfrm>
          <a:prstGeom prst="rect">
            <a:avLst/>
          </a:prstGeom>
        </p:spPr>
      </p:pic>
      <p:sp>
        <p:nvSpPr>
          <p:cNvPr id="3" name="Rectangle 2">
            <a:extLst>
              <a:ext uri="{FF2B5EF4-FFF2-40B4-BE49-F238E27FC236}">
                <a16:creationId xmlns:a16="http://schemas.microsoft.com/office/drawing/2014/main" id="{7017D87B-30B2-4B6C-2614-E718F2245BB1}"/>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7" name="TextBox 6">
            <a:extLst>
              <a:ext uri="{FF2B5EF4-FFF2-40B4-BE49-F238E27FC236}">
                <a16:creationId xmlns:a16="http://schemas.microsoft.com/office/drawing/2014/main" id="{D8D4ABE3-8407-2C0D-05DC-59EFF2B76630}"/>
              </a:ext>
            </a:extLst>
          </p:cNvPr>
          <p:cNvSpPr txBox="1"/>
          <p:nvPr/>
        </p:nvSpPr>
        <p:spPr>
          <a:xfrm>
            <a:off x="4718227" y="6003923"/>
            <a:ext cx="2510624" cy="369332"/>
          </a:xfrm>
          <a:prstGeom prst="rect">
            <a:avLst/>
          </a:prstGeom>
          <a:noFill/>
        </p:spPr>
        <p:txBody>
          <a:bodyPr wrap="none" rtlCol="0">
            <a:spAutoFit/>
          </a:bodyPr>
          <a:lstStyle/>
          <a:p>
            <a:r>
              <a:rPr lang="en-CA" dirty="0"/>
              <a:t>Number of sample(s): 10</a:t>
            </a:r>
          </a:p>
        </p:txBody>
      </p:sp>
    </p:spTree>
    <p:extLst>
      <p:ext uri="{BB962C8B-B14F-4D97-AF65-F5344CB8AC3E}">
        <p14:creationId xmlns:p14="http://schemas.microsoft.com/office/powerpoint/2010/main" val="195967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736B7-2920-2910-0059-CE9610612580}"/>
              </a:ext>
            </a:extLst>
          </p:cNvPr>
          <p:cNvSpPr>
            <a:spLocks noGrp="1"/>
          </p:cNvSpPr>
          <p:nvPr>
            <p:ph type="title"/>
          </p:nvPr>
        </p:nvSpPr>
        <p:spPr/>
        <p:txBody>
          <a:bodyPr/>
          <a:lstStyle/>
          <a:p>
            <a:r>
              <a:rPr lang="en-CA" dirty="0"/>
              <a:t>Liquid vs Solid: Density Operator</a:t>
            </a:r>
          </a:p>
        </p:txBody>
      </p:sp>
      <p:pic>
        <p:nvPicPr>
          <p:cNvPr id="9" name="Picture 8" descr="A picture containing text, screenshot, pattern, lilac&#10;&#10;Description automatically generated">
            <a:extLst>
              <a:ext uri="{FF2B5EF4-FFF2-40B4-BE49-F238E27FC236}">
                <a16:creationId xmlns:a16="http://schemas.microsoft.com/office/drawing/2014/main" id="{92B16669-8DB0-9797-9E59-6858A90FF1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054" y="2957047"/>
            <a:ext cx="9105896" cy="3066126"/>
          </a:xfrm>
          <a:prstGeom prst="rect">
            <a:avLst/>
          </a:prstGeom>
        </p:spPr>
      </p:pic>
      <p:sp>
        <p:nvSpPr>
          <p:cNvPr id="4" name="Slide Number Placeholder 3">
            <a:extLst>
              <a:ext uri="{FF2B5EF4-FFF2-40B4-BE49-F238E27FC236}">
                <a16:creationId xmlns:a16="http://schemas.microsoft.com/office/drawing/2014/main" id="{022531CE-81D5-5535-7D23-448C9FD885A1}"/>
              </a:ext>
            </a:extLst>
          </p:cNvPr>
          <p:cNvSpPr>
            <a:spLocks noGrp="1"/>
          </p:cNvSpPr>
          <p:nvPr>
            <p:ph type="sldNum" sz="quarter" idx="12"/>
          </p:nvPr>
        </p:nvSpPr>
        <p:spPr/>
        <p:txBody>
          <a:bodyPr/>
          <a:lstStyle/>
          <a:p>
            <a:fld id="{98155971-BF0E-41D7-B822-C418F4E23E97}" type="slidenum">
              <a:rPr lang="en-CA" smtClean="0"/>
              <a:t>35</a:t>
            </a:fld>
            <a:endParaRPr lang="en-CA"/>
          </a:p>
        </p:txBody>
      </p:sp>
      <p:pic>
        <p:nvPicPr>
          <p:cNvPr id="8" name="Picture 7">
            <a:extLst>
              <a:ext uri="{FF2B5EF4-FFF2-40B4-BE49-F238E27FC236}">
                <a16:creationId xmlns:a16="http://schemas.microsoft.com/office/drawing/2014/main" id="{D767F42B-1542-1F44-D5EF-F7C5C3BA4C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8972" y="1786942"/>
            <a:ext cx="2134056" cy="744504"/>
          </a:xfrm>
          <a:prstGeom prst="rect">
            <a:avLst/>
          </a:prstGeom>
        </p:spPr>
      </p:pic>
      <p:sp>
        <p:nvSpPr>
          <p:cNvPr id="3" name="Rectangle 2">
            <a:extLst>
              <a:ext uri="{FF2B5EF4-FFF2-40B4-BE49-F238E27FC236}">
                <a16:creationId xmlns:a16="http://schemas.microsoft.com/office/drawing/2014/main" id="{7017D87B-30B2-4B6C-2614-E718F2245BB1}"/>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7" name="TextBox 6">
            <a:extLst>
              <a:ext uri="{FF2B5EF4-FFF2-40B4-BE49-F238E27FC236}">
                <a16:creationId xmlns:a16="http://schemas.microsoft.com/office/drawing/2014/main" id="{D8D4ABE3-8407-2C0D-05DC-59EFF2B76630}"/>
              </a:ext>
            </a:extLst>
          </p:cNvPr>
          <p:cNvSpPr txBox="1"/>
          <p:nvPr/>
        </p:nvSpPr>
        <p:spPr>
          <a:xfrm>
            <a:off x="4718227" y="6003923"/>
            <a:ext cx="2627642" cy="369332"/>
          </a:xfrm>
          <a:prstGeom prst="rect">
            <a:avLst/>
          </a:prstGeom>
          <a:noFill/>
        </p:spPr>
        <p:txBody>
          <a:bodyPr wrap="none" rtlCol="0">
            <a:spAutoFit/>
          </a:bodyPr>
          <a:lstStyle/>
          <a:p>
            <a:r>
              <a:rPr lang="en-CA" dirty="0"/>
              <a:t>Number of sample(s): 100</a:t>
            </a:r>
          </a:p>
        </p:txBody>
      </p:sp>
    </p:spTree>
    <p:extLst>
      <p:ext uri="{BB962C8B-B14F-4D97-AF65-F5344CB8AC3E}">
        <p14:creationId xmlns:p14="http://schemas.microsoft.com/office/powerpoint/2010/main" val="720488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736B7-2920-2910-0059-CE9610612580}"/>
              </a:ext>
            </a:extLst>
          </p:cNvPr>
          <p:cNvSpPr>
            <a:spLocks noGrp="1"/>
          </p:cNvSpPr>
          <p:nvPr>
            <p:ph type="title"/>
          </p:nvPr>
        </p:nvSpPr>
        <p:spPr/>
        <p:txBody>
          <a:bodyPr/>
          <a:lstStyle/>
          <a:p>
            <a:r>
              <a:rPr lang="en-CA" dirty="0"/>
              <a:t>Liquid vs Solid: Density Operator</a:t>
            </a:r>
          </a:p>
        </p:txBody>
      </p:sp>
      <p:pic>
        <p:nvPicPr>
          <p:cNvPr id="6" name="Content Placeholder 5">
            <a:extLst>
              <a:ext uri="{FF2B5EF4-FFF2-40B4-BE49-F238E27FC236}">
                <a16:creationId xmlns:a16="http://schemas.microsoft.com/office/drawing/2014/main" id="{5455D0EE-8682-69D0-E7A5-5BCBEAB25CA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3050" y="2954701"/>
            <a:ext cx="9105900" cy="3066127"/>
          </a:xfrm>
        </p:spPr>
      </p:pic>
      <p:sp>
        <p:nvSpPr>
          <p:cNvPr id="4" name="Slide Number Placeholder 3">
            <a:extLst>
              <a:ext uri="{FF2B5EF4-FFF2-40B4-BE49-F238E27FC236}">
                <a16:creationId xmlns:a16="http://schemas.microsoft.com/office/drawing/2014/main" id="{022531CE-81D5-5535-7D23-448C9FD885A1}"/>
              </a:ext>
            </a:extLst>
          </p:cNvPr>
          <p:cNvSpPr>
            <a:spLocks noGrp="1"/>
          </p:cNvSpPr>
          <p:nvPr>
            <p:ph type="sldNum" sz="quarter" idx="12"/>
          </p:nvPr>
        </p:nvSpPr>
        <p:spPr/>
        <p:txBody>
          <a:bodyPr/>
          <a:lstStyle/>
          <a:p>
            <a:fld id="{98155971-BF0E-41D7-B822-C418F4E23E97}" type="slidenum">
              <a:rPr lang="en-CA" smtClean="0"/>
              <a:t>36</a:t>
            </a:fld>
            <a:endParaRPr lang="en-CA"/>
          </a:p>
        </p:txBody>
      </p:sp>
      <p:pic>
        <p:nvPicPr>
          <p:cNvPr id="8" name="Picture 7">
            <a:extLst>
              <a:ext uri="{FF2B5EF4-FFF2-40B4-BE49-F238E27FC236}">
                <a16:creationId xmlns:a16="http://schemas.microsoft.com/office/drawing/2014/main" id="{D767F42B-1542-1F44-D5EF-F7C5C3BA4C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8972" y="1786942"/>
            <a:ext cx="2134056" cy="744504"/>
          </a:xfrm>
          <a:prstGeom prst="rect">
            <a:avLst/>
          </a:prstGeom>
        </p:spPr>
      </p:pic>
      <p:sp>
        <p:nvSpPr>
          <p:cNvPr id="3" name="Rectangle 2">
            <a:extLst>
              <a:ext uri="{FF2B5EF4-FFF2-40B4-BE49-F238E27FC236}">
                <a16:creationId xmlns:a16="http://schemas.microsoft.com/office/drawing/2014/main" id="{7017D87B-30B2-4B6C-2614-E718F2245BB1}"/>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7" name="TextBox 6">
            <a:extLst>
              <a:ext uri="{FF2B5EF4-FFF2-40B4-BE49-F238E27FC236}">
                <a16:creationId xmlns:a16="http://schemas.microsoft.com/office/drawing/2014/main" id="{D8D4ABE3-8407-2C0D-05DC-59EFF2B76630}"/>
              </a:ext>
            </a:extLst>
          </p:cNvPr>
          <p:cNvSpPr txBox="1"/>
          <p:nvPr/>
        </p:nvSpPr>
        <p:spPr>
          <a:xfrm>
            <a:off x="4718227" y="6003923"/>
            <a:ext cx="2744662" cy="369332"/>
          </a:xfrm>
          <a:prstGeom prst="rect">
            <a:avLst/>
          </a:prstGeom>
          <a:noFill/>
        </p:spPr>
        <p:txBody>
          <a:bodyPr wrap="none" rtlCol="0">
            <a:spAutoFit/>
          </a:bodyPr>
          <a:lstStyle/>
          <a:p>
            <a:r>
              <a:rPr lang="en-CA" dirty="0"/>
              <a:t>Number of sample(s): 1000</a:t>
            </a:r>
          </a:p>
        </p:txBody>
      </p:sp>
    </p:spTree>
    <p:extLst>
      <p:ext uri="{BB962C8B-B14F-4D97-AF65-F5344CB8AC3E}">
        <p14:creationId xmlns:p14="http://schemas.microsoft.com/office/powerpoint/2010/main" val="38666612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ont, text, white, handwriting&#10;&#10;Description automatically generated">
            <a:extLst>
              <a:ext uri="{FF2B5EF4-FFF2-40B4-BE49-F238E27FC236}">
                <a16:creationId xmlns:a16="http://schemas.microsoft.com/office/drawing/2014/main" id="{C6E56E14-122C-6E85-3699-2A89B8B6AE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7770" y="1690688"/>
            <a:ext cx="3828216" cy="848619"/>
          </a:xfrm>
          <a:prstGeom prst="rect">
            <a:avLst/>
          </a:prstGeom>
        </p:spPr>
      </p:pic>
      <p:sp>
        <p:nvSpPr>
          <p:cNvPr id="2" name="Title 1">
            <a:extLst>
              <a:ext uri="{FF2B5EF4-FFF2-40B4-BE49-F238E27FC236}">
                <a16:creationId xmlns:a16="http://schemas.microsoft.com/office/drawing/2014/main" id="{47D56925-89B2-1C14-DFEA-8367D40CB915}"/>
              </a:ext>
            </a:extLst>
          </p:cNvPr>
          <p:cNvSpPr>
            <a:spLocks noGrp="1"/>
          </p:cNvSpPr>
          <p:nvPr>
            <p:ph type="title"/>
          </p:nvPr>
        </p:nvSpPr>
        <p:spPr/>
        <p:txBody>
          <a:bodyPr/>
          <a:lstStyle/>
          <a:p>
            <a:r>
              <a:rPr lang="en-CA" dirty="0"/>
              <a:t>Liquid vs Solid: Structure Factor</a:t>
            </a:r>
          </a:p>
        </p:txBody>
      </p:sp>
      <p:sp>
        <p:nvSpPr>
          <p:cNvPr id="4" name="Slide Number Placeholder 3">
            <a:extLst>
              <a:ext uri="{FF2B5EF4-FFF2-40B4-BE49-F238E27FC236}">
                <a16:creationId xmlns:a16="http://schemas.microsoft.com/office/drawing/2014/main" id="{91207F8D-1F89-6BD0-9D27-9076BC1088CE}"/>
              </a:ext>
            </a:extLst>
          </p:cNvPr>
          <p:cNvSpPr>
            <a:spLocks noGrp="1"/>
          </p:cNvSpPr>
          <p:nvPr>
            <p:ph type="sldNum" sz="quarter" idx="12"/>
          </p:nvPr>
        </p:nvSpPr>
        <p:spPr/>
        <p:txBody>
          <a:bodyPr/>
          <a:lstStyle/>
          <a:p>
            <a:fld id="{98155971-BF0E-41D7-B822-C418F4E23E97}" type="slidenum">
              <a:rPr lang="en-CA" smtClean="0"/>
              <a:t>37</a:t>
            </a:fld>
            <a:endParaRPr lang="en-CA"/>
          </a:p>
        </p:txBody>
      </p:sp>
      <p:pic>
        <p:nvPicPr>
          <p:cNvPr id="3" name="Picture 2">
            <a:extLst>
              <a:ext uri="{FF2B5EF4-FFF2-40B4-BE49-F238E27FC236}">
                <a16:creationId xmlns:a16="http://schemas.microsoft.com/office/drawing/2014/main" id="{D509A5A4-DEB9-F760-D110-E3155EF3FC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7187" y="1638039"/>
            <a:ext cx="2328500" cy="812339"/>
          </a:xfrm>
          <a:prstGeom prst="rect">
            <a:avLst/>
          </a:prstGeom>
        </p:spPr>
      </p:pic>
      <p:sp>
        <p:nvSpPr>
          <p:cNvPr id="8" name="Rectangle 7">
            <a:extLst>
              <a:ext uri="{FF2B5EF4-FFF2-40B4-BE49-F238E27FC236}">
                <a16:creationId xmlns:a16="http://schemas.microsoft.com/office/drawing/2014/main" id="{FEF8297F-44EB-9808-55F4-338686CD860C}"/>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Tree>
    <p:extLst>
      <p:ext uri="{BB962C8B-B14F-4D97-AF65-F5344CB8AC3E}">
        <p14:creationId xmlns:p14="http://schemas.microsoft.com/office/powerpoint/2010/main" val="2426292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font, text, white, handwriting&#10;&#10;Description automatically generated">
            <a:extLst>
              <a:ext uri="{FF2B5EF4-FFF2-40B4-BE49-F238E27FC236}">
                <a16:creationId xmlns:a16="http://schemas.microsoft.com/office/drawing/2014/main" id="{DB46E47B-26C0-FD41-4172-43F3FD25AC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7770" y="1690688"/>
            <a:ext cx="3828216" cy="848619"/>
          </a:xfrm>
          <a:prstGeom prst="rect">
            <a:avLst/>
          </a:prstGeom>
        </p:spPr>
      </p:pic>
      <p:sp>
        <p:nvSpPr>
          <p:cNvPr id="2" name="Title 1">
            <a:extLst>
              <a:ext uri="{FF2B5EF4-FFF2-40B4-BE49-F238E27FC236}">
                <a16:creationId xmlns:a16="http://schemas.microsoft.com/office/drawing/2014/main" id="{47D56925-89B2-1C14-DFEA-8367D40CB915}"/>
              </a:ext>
            </a:extLst>
          </p:cNvPr>
          <p:cNvSpPr>
            <a:spLocks noGrp="1"/>
          </p:cNvSpPr>
          <p:nvPr>
            <p:ph type="title"/>
          </p:nvPr>
        </p:nvSpPr>
        <p:spPr/>
        <p:txBody>
          <a:bodyPr/>
          <a:lstStyle/>
          <a:p>
            <a:r>
              <a:rPr lang="en-CA" dirty="0"/>
              <a:t>Liquid vs Solid: Structure Factor</a:t>
            </a:r>
          </a:p>
        </p:txBody>
      </p:sp>
      <p:pic>
        <p:nvPicPr>
          <p:cNvPr id="16" name="Picture 15" descr="A picture containing font, white, line, diagram&#10;&#10;Description automatically generated">
            <a:extLst>
              <a:ext uri="{FF2B5EF4-FFF2-40B4-BE49-F238E27FC236}">
                <a16:creationId xmlns:a16="http://schemas.microsoft.com/office/drawing/2014/main" id="{FFB62CEE-5510-517F-EFA6-189139CFB8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770" y="3045862"/>
            <a:ext cx="4441708" cy="848619"/>
          </a:xfrm>
          <a:prstGeom prst="rect">
            <a:avLst/>
          </a:prstGeom>
        </p:spPr>
      </p:pic>
      <p:sp>
        <p:nvSpPr>
          <p:cNvPr id="4" name="Slide Number Placeholder 3">
            <a:extLst>
              <a:ext uri="{FF2B5EF4-FFF2-40B4-BE49-F238E27FC236}">
                <a16:creationId xmlns:a16="http://schemas.microsoft.com/office/drawing/2014/main" id="{91207F8D-1F89-6BD0-9D27-9076BC1088CE}"/>
              </a:ext>
            </a:extLst>
          </p:cNvPr>
          <p:cNvSpPr>
            <a:spLocks noGrp="1"/>
          </p:cNvSpPr>
          <p:nvPr>
            <p:ph type="sldNum" sz="quarter" idx="12"/>
          </p:nvPr>
        </p:nvSpPr>
        <p:spPr/>
        <p:txBody>
          <a:bodyPr/>
          <a:lstStyle/>
          <a:p>
            <a:fld id="{98155971-BF0E-41D7-B822-C418F4E23E97}" type="slidenum">
              <a:rPr lang="en-CA" smtClean="0"/>
              <a:t>38</a:t>
            </a:fld>
            <a:endParaRPr lang="en-CA"/>
          </a:p>
        </p:txBody>
      </p:sp>
      <p:pic>
        <p:nvPicPr>
          <p:cNvPr id="3" name="Picture 2">
            <a:extLst>
              <a:ext uri="{FF2B5EF4-FFF2-40B4-BE49-F238E27FC236}">
                <a16:creationId xmlns:a16="http://schemas.microsoft.com/office/drawing/2014/main" id="{D509A5A4-DEB9-F760-D110-E3155EF3FC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7187" y="1638039"/>
            <a:ext cx="2328500" cy="812339"/>
          </a:xfrm>
          <a:prstGeom prst="rect">
            <a:avLst/>
          </a:prstGeom>
        </p:spPr>
      </p:pic>
      <p:sp>
        <p:nvSpPr>
          <p:cNvPr id="8" name="Rectangle 7">
            <a:extLst>
              <a:ext uri="{FF2B5EF4-FFF2-40B4-BE49-F238E27FC236}">
                <a16:creationId xmlns:a16="http://schemas.microsoft.com/office/drawing/2014/main" id="{B32309A1-18D1-32FC-03F6-F3FEC32B2DAF}"/>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Tree>
    <p:extLst>
      <p:ext uri="{BB962C8B-B14F-4D97-AF65-F5344CB8AC3E}">
        <p14:creationId xmlns:p14="http://schemas.microsoft.com/office/powerpoint/2010/main" val="27450509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font, white, line, diagram&#10;&#10;Description automatically generated">
            <a:extLst>
              <a:ext uri="{FF2B5EF4-FFF2-40B4-BE49-F238E27FC236}">
                <a16:creationId xmlns:a16="http://schemas.microsoft.com/office/drawing/2014/main" id="{604382E9-43D4-930F-0E14-B776EE2A5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7770" y="3045862"/>
            <a:ext cx="4441708" cy="848619"/>
          </a:xfrm>
          <a:prstGeom prst="rect">
            <a:avLst/>
          </a:prstGeom>
        </p:spPr>
      </p:pic>
      <p:pic>
        <p:nvPicPr>
          <p:cNvPr id="9" name="Picture 8" descr="A picture containing font, text, white, handwriting&#10;&#10;Description automatically generated">
            <a:extLst>
              <a:ext uri="{FF2B5EF4-FFF2-40B4-BE49-F238E27FC236}">
                <a16:creationId xmlns:a16="http://schemas.microsoft.com/office/drawing/2014/main" id="{A4633F74-A66A-A376-3DE8-43B4D29D24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770" y="1690688"/>
            <a:ext cx="3828216" cy="848619"/>
          </a:xfrm>
          <a:prstGeom prst="rect">
            <a:avLst/>
          </a:prstGeom>
        </p:spPr>
      </p:pic>
      <p:sp>
        <p:nvSpPr>
          <p:cNvPr id="2" name="Title 1">
            <a:extLst>
              <a:ext uri="{FF2B5EF4-FFF2-40B4-BE49-F238E27FC236}">
                <a16:creationId xmlns:a16="http://schemas.microsoft.com/office/drawing/2014/main" id="{47D56925-89B2-1C14-DFEA-8367D40CB915}"/>
              </a:ext>
            </a:extLst>
          </p:cNvPr>
          <p:cNvSpPr>
            <a:spLocks noGrp="1"/>
          </p:cNvSpPr>
          <p:nvPr>
            <p:ph type="title"/>
          </p:nvPr>
        </p:nvSpPr>
        <p:spPr/>
        <p:txBody>
          <a:bodyPr/>
          <a:lstStyle/>
          <a:p>
            <a:r>
              <a:rPr lang="en-CA" dirty="0"/>
              <a:t>Liquid vs Solid: Structure Factor</a:t>
            </a:r>
          </a:p>
        </p:txBody>
      </p:sp>
      <p:sp>
        <p:nvSpPr>
          <p:cNvPr id="4" name="Slide Number Placeholder 3">
            <a:extLst>
              <a:ext uri="{FF2B5EF4-FFF2-40B4-BE49-F238E27FC236}">
                <a16:creationId xmlns:a16="http://schemas.microsoft.com/office/drawing/2014/main" id="{91207F8D-1F89-6BD0-9D27-9076BC1088CE}"/>
              </a:ext>
            </a:extLst>
          </p:cNvPr>
          <p:cNvSpPr>
            <a:spLocks noGrp="1"/>
          </p:cNvSpPr>
          <p:nvPr>
            <p:ph type="sldNum" sz="quarter" idx="12"/>
          </p:nvPr>
        </p:nvSpPr>
        <p:spPr/>
        <p:txBody>
          <a:bodyPr/>
          <a:lstStyle/>
          <a:p>
            <a:fld id="{98155971-BF0E-41D7-B822-C418F4E23E97}" type="slidenum">
              <a:rPr lang="en-CA" smtClean="0"/>
              <a:t>39</a:t>
            </a:fld>
            <a:endParaRPr lang="en-CA"/>
          </a:p>
        </p:txBody>
      </p:sp>
      <p:pic>
        <p:nvPicPr>
          <p:cNvPr id="3" name="Picture 2">
            <a:extLst>
              <a:ext uri="{FF2B5EF4-FFF2-40B4-BE49-F238E27FC236}">
                <a16:creationId xmlns:a16="http://schemas.microsoft.com/office/drawing/2014/main" id="{D509A5A4-DEB9-F760-D110-E3155EF3FC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7187" y="1638039"/>
            <a:ext cx="2328500" cy="812339"/>
          </a:xfrm>
          <a:prstGeom prst="rect">
            <a:avLst/>
          </a:prstGeom>
        </p:spPr>
      </p:pic>
      <p:pic>
        <p:nvPicPr>
          <p:cNvPr id="7" name="Picture 6">
            <a:extLst>
              <a:ext uri="{FF2B5EF4-FFF2-40B4-BE49-F238E27FC236}">
                <a16:creationId xmlns:a16="http://schemas.microsoft.com/office/drawing/2014/main" id="{34F03445-6700-60AA-7F33-B1E451DD56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8043" y="3174168"/>
            <a:ext cx="3685255" cy="509663"/>
          </a:xfrm>
          <a:prstGeom prst="rect">
            <a:avLst/>
          </a:prstGeom>
        </p:spPr>
      </p:pic>
      <p:sp>
        <p:nvSpPr>
          <p:cNvPr id="8" name="Rectangle 7">
            <a:extLst>
              <a:ext uri="{FF2B5EF4-FFF2-40B4-BE49-F238E27FC236}">
                <a16:creationId xmlns:a16="http://schemas.microsoft.com/office/drawing/2014/main" id="{B32309A1-18D1-32FC-03F6-F3FEC32B2DAF}"/>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Tree>
    <p:extLst>
      <p:ext uri="{BB962C8B-B14F-4D97-AF65-F5344CB8AC3E}">
        <p14:creationId xmlns:p14="http://schemas.microsoft.com/office/powerpoint/2010/main" val="1086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0E50E-3062-ABBA-CB66-BF6783431BA6}"/>
              </a:ext>
            </a:extLst>
          </p:cNvPr>
          <p:cNvSpPr>
            <a:spLocks noGrp="1"/>
          </p:cNvSpPr>
          <p:nvPr>
            <p:ph type="title"/>
          </p:nvPr>
        </p:nvSpPr>
        <p:spPr/>
        <p:txBody>
          <a:bodyPr/>
          <a:lstStyle/>
          <a:p>
            <a:r>
              <a:rPr lang="en-CA" dirty="0"/>
              <a:t>Motivations</a:t>
            </a:r>
          </a:p>
        </p:txBody>
      </p:sp>
      <p:sp>
        <p:nvSpPr>
          <p:cNvPr id="3" name="Content Placeholder 2">
            <a:extLst>
              <a:ext uri="{FF2B5EF4-FFF2-40B4-BE49-F238E27FC236}">
                <a16:creationId xmlns:a16="http://schemas.microsoft.com/office/drawing/2014/main" id="{6B5B19E1-0AAA-9565-B775-AAC70B3CE9F3}"/>
              </a:ext>
            </a:extLst>
          </p:cNvPr>
          <p:cNvSpPr>
            <a:spLocks noGrp="1"/>
          </p:cNvSpPr>
          <p:nvPr>
            <p:ph idx="1"/>
          </p:nvPr>
        </p:nvSpPr>
        <p:spPr>
          <a:xfrm>
            <a:off x="838200" y="1690688"/>
            <a:ext cx="10515600" cy="4351338"/>
          </a:xfrm>
        </p:spPr>
        <p:txBody>
          <a:bodyPr/>
          <a:lstStyle/>
          <a:p>
            <a:r>
              <a:rPr lang="en-CA" dirty="0"/>
              <a:t>Interesting physics: different phases of matter</a:t>
            </a:r>
          </a:p>
          <a:p>
            <a:r>
              <a:rPr lang="en-CA" dirty="0"/>
              <a:t>Proposed VMC trial wavefunctions often adapted for a specific phase or not flexible enough</a:t>
            </a:r>
          </a:p>
          <a:p>
            <a:r>
              <a:rPr lang="en-CA" dirty="0"/>
              <a:t>Limited work with (neural) backflow transformations for bosonic systems</a:t>
            </a:r>
          </a:p>
          <a:p>
            <a:endParaRPr lang="en-CA" dirty="0"/>
          </a:p>
        </p:txBody>
      </p:sp>
      <p:sp>
        <p:nvSpPr>
          <p:cNvPr id="4" name="Slide Number Placeholder 3">
            <a:extLst>
              <a:ext uri="{FF2B5EF4-FFF2-40B4-BE49-F238E27FC236}">
                <a16:creationId xmlns:a16="http://schemas.microsoft.com/office/drawing/2014/main" id="{381E5E85-981A-BCAA-E1E4-278DB8C6F78F}"/>
              </a:ext>
            </a:extLst>
          </p:cNvPr>
          <p:cNvSpPr>
            <a:spLocks noGrp="1"/>
          </p:cNvSpPr>
          <p:nvPr>
            <p:ph type="sldNum" sz="quarter" idx="12"/>
          </p:nvPr>
        </p:nvSpPr>
        <p:spPr/>
        <p:txBody>
          <a:bodyPr/>
          <a:lstStyle/>
          <a:p>
            <a:fld id="{98155971-BF0E-41D7-B822-C418F4E23E97}" type="slidenum">
              <a:rPr lang="en-CA" smtClean="0"/>
              <a:t>4</a:t>
            </a:fld>
            <a:endParaRPr lang="en-CA"/>
          </a:p>
        </p:txBody>
      </p:sp>
      <p:sp>
        <p:nvSpPr>
          <p:cNvPr id="6" name="Rectangle 5">
            <a:extLst>
              <a:ext uri="{FF2B5EF4-FFF2-40B4-BE49-F238E27FC236}">
                <a16:creationId xmlns:a16="http://schemas.microsoft.com/office/drawing/2014/main" id="{57480C6A-6ABB-AD83-F79D-2794ADCD3E8E}"/>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Tree>
    <p:extLst>
      <p:ext uri="{BB962C8B-B14F-4D97-AF65-F5344CB8AC3E}">
        <p14:creationId xmlns:p14="http://schemas.microsoft.com/office/powerpoint/2010/main" val="39495229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56925-89B2-1C14-DFEA-8367D40CB915}"/>
              </a:ext>
            </a:extLst>
          </p:cNvPr>
          <p:cNvSpPr>
            <a:spLocks noGrp="1"/>
          </p:cNvSpPr>
          <p:nvPr>
            <p:ph type="title"/>
          </p:nvPr>
        </p:nvSpPr>
        <p:spPr/>
        <p:txBody>
          <a:bodyPr/>
          <a:lstStyle/>
          <a:p>
            <a:r>
              <a:rPr lang="en-CA" dirty="0"/>
              <a:t>Liquid vs Solid: Structure Factor</a:t>
            </a:r>
          </a:p>
        </p:txBody>
      </p:sp>
      <p:sp>
        <p:nvSpPr>
          <p:cNvPr id="4" name="Slide Number Placeholder 3">
            <a:extLst>
              <a:ext uri="{FF2B5EF4-FFF2-40B4-BE49-F238E27FC236}">
                <a16:creationId xmlns:a16="http://schemas.microsoft.com/office/drawing/2014/main" id="{91207F8D-1F89-6BD0-9D27-9076BC1088CE}"/>
              </a:ext>
            </a:extLst>
          </p:cNvPr>
          <p:cNvSpPr>
            <a:spLocks noGrp="1"/>
          </p:cNvSpPr>
          <p:nvPr>
            <p:ph type="sldNum" sz="quarter" idx="12"/>
          </p:nvPr>
        </p:nvSpPr>
        <p:spPr/>
        <p:txBody>
          <a:bodyPr/>
          <a:lstStyle/>
          <a:p>
            <a:fld id="{98155971-BF0E-41D7-B822-C418F4E23E97}" type="slidenum">
              <a:rPr lang="en-CA" smtClean="0"/>
              <a:t>40</a:t>
            </a:fld>
            <a:endParaRPr lang="en-CA"/>
          </a:p>
        </p:txBody>
      </p:sp>
      <p:pic>
        <p:nvPicPr>
          <p:cNvPr id="7" name="Picture 6" descr="A picture containing font, text, white, handwriting&#10;&#10;Description automatically generated">
            <a:extLst>
              <a:ext uri="{FF2B5EF4-FFF2-40B4-BE49-F238E27FC236}">
                <a16:creationId xmlns:a16="http://schemas.microsoft.com/office/drawing/2014/main" id="{D053D050-D7D3-8DE4-B4BE-3BB8770031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3904" y="1690688"/>
            <a:ext cx="3064192" cy="817615"/>
          </a:xfrm>
          <a:prstGeom prst="rect">
            <a:avLst/>
          </a:prstGeom>
        </p:spPr>
      </p:pic>
      <p:sp>
        <p:nvSpPr>
          <p:cNvPr id="9" name="Rectangle 8">
            <a:extLst>
              <a:ext uri="{FF2B5EF4-FFF2-40B4-BE49-F238E27FC236}">
                <a16:creationId xmlns:a16="http://schemas.microsoft.com/office/drawing/2014/main" id="{CD556DCE-8E8A-F9EE-5FDB-F81C345A52C9}"/>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pic>
        <p:nvPicPr>
          <p:cNvPr id="15" name="Picture 14" descr="A blue and purple circle with black text&#10;&#10;Description automatically generated">
            <a:extLst>
              <a:ext uri="{FF2B5EF4-FFF2-40B4-BE49-F238E27FC236}">
                <a16:creationId xmlns:a16="http://schemas.microsoft.com/office/drawing/2014/main" id="{06547239-553C-FF7D-5562-051CFB3B2A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5638" y="2828971"/>
            <a:ext cx="2621259" cy="3164124"/>
          </a:xfrm>
          <a:prstGeom prst="rect">
            <a:avLst/>
          </a:prstGeom>
        </p:spPr>
      </p:pic>
      <p:pic>
        <p:nvPicPr>
          <p:cNvPr id="21" name="Picture 20" descr="A blue and green circle with yellow squares&#10;&#10;Description automatically generated with medium confidence">
            <a:extLst>
              <a:ext uri="{FF2B5EF4-FFF2-40B4-BE49-F238E27FC236}">
                <a16:creationId xmlns:a16="http://schemas.microsoft.com/office/drawing/2014/main" id="{0C8AA764-500D-93BE-0004-AF99882286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5370" y="2828971"/>
            <a:ext cx="2621260" cy="3164124"/>
          </a:xfrm>
          <a:prstGeom prst="rect">
            <a:avLst/>
          </a:prstGeom>
        </p:spPr>
      </p:pic>
      <p:pic>
        <p:nvPicPr>
          <p:cNvPr id="23" name="Picture 22" descr="A blue and yellow circular pattern&#10;&#10;Description automatically generated with medium confidence">
            <a:extLst>
              <a:ext uri="{FF2B5EF4-FFF2-40B4-BE49-F238E27FC236}">
                <a16:creationId xmlns:a16="http://schemas.microsoft.com/office/drawing/2014/main" id="{43696A28-BDAB-796D-7B91-72E7AC63A4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5103" y="2828970"/>
            <a:ext cx="2621260" cy="3164125"/>
          </a:xfrm>
          <a:prstGeom prst="rect">
            <a:avLst/>
          </a:prstGeom>
        </p:spPr>
      </p:pic>
    </p:spTree>
    <p:extLst>
      <p:ext uri="{BB962C8B-B14F-4D97-AF65-F5344CB8AC3E}">
        <p14:creationId xmlns:p14="http://schemas.microsoft.com/office/powerpoint/2010/main" val="5817058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4FC7D-E78F-CF86-9524-3BD0471CDDA7}"/>
              </a:ext>
            </a:extLst>
          </p:cNvPr>
          <p:cNvSpPr>
            <a:spLocks noGrp="1"/>
          </p:cNvSpPr>
          <p:nvPr>
            <p:ph type="title"/>
          </p:nvPr>
        </p:nvSpPr>
        <p:spPr/>
        <p:txBody>
          <a:bodyPr/>
          <a:lstStyle/>
          <a:p>
            <a:r>
              <a:rPr lang="en-CA" dirty="0"/>
              <a:t>Ground-State Energy Estimates</a:t>
            </a:r>
          </a:p>
        </p:txBody>
      </p:sp>
      <p:pic>
        <p:nvPicPr>
          <p:cNvPr id="6" name="Content Placeholder 5">
            <a:extLst>
              <a:ext uri="{FF2B5EF4-FFF2-40B4-BE49-F238E27FC236}">
                <a16:creationId xmlns:a16="http://schemas.microsoft.com/office/drawing/2014/main" id="{F294FEA3-5C9C-BDD0-5421-0C7F82C467A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2260" t="25027" r="10480" b="15082"/>
          <a:stretch/>
        </p:blipFill>
        <p:spPr>
          <a:xfrm>
            <a:off x="3259828" y="2411180"/>
            <a:ext cx="5661460" cy="3140665"/>
          </a:xfrm>
        </p:spPr>
      </p:pic>
      <p:sp>
        <p:nvSpPr>
          <p:cNvPr id="4" name="Slide Number Placeholder 3">
            <a:extLst>
              <a:ext uri="{FF2B5EF4-FFF2-40B4-BE49-F238E27FC236}">
                <a16:creationId xmlns:a16="http://schemas.microsoft.com/office/drawing/2014/main" id="{38316974-23B3-2CAD-DA32-DECC7A9ABC9D}"/>
              </a:ext>
            </a:extLst>
          </p:cNvPr>
          <p:cNvSpPr>
            <a:spLocks noGrp="1"/>
          </p:cNvSpPr>
          <p:nvPr>
            <p:ph type="sldNum" sz="quarter" idx="12"/>
          </p:nvPr>
        </p:nvSpPr>
        <p:spPr/>
        <p:txBody>
          <a:bodyPr/>
          <a:lstStyle/>
          <a:p>
            <a:fld id="{98155971-BF0E-41D7-B822-C418F4E23E97}" type="slidenum">
              <a:rPr lang="en-CA" smtClean="0"/>
              <a:t>41</a:t>
            </a:fld>
            <a:endParaRPr lang="en-CA"/>
          </a:p>
        </p:txBody>
      </p:sp>
      <p:sp>
        <p:nvSpPr>
          <p:cNvPr id="3" name="Rectangle 2">
            <a:extLst>
              <a:ext uri="{FF2B5EF4-FFF2-40B4-BE49-F238E27FC236}">
                <a16:creationId xmlns:a16="http://schemas.microsoft.com/office/drawing/2014/main" id="{55F9913C-E368-5FB0-CE47-8AF68CA4A914}"/>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5" name="Content Placeholder 5">
            <a:extLst>
              <a:ext uri="{FF2B5EF4-FFF2-40B4-BE49-F238E27FC236}">
                <a16:creationId xmlns:a16="http://schemas.microsoft.com/office/drawing/2014/main" id="{D49AA666-998C-1862-7612-246B4B6C32E3}"/>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Comparison table:</a:t>
            </a:r>
          </a:p>
        </p:txBody>
      </p:sp>
    </p:spTree>
    <p:extLst>
      <p:ext uri="{BB962C8B-B14F-4D97-AF65-F5344CB8AC3E}">
        <p14:creationId xmlns:p14="http://schemas.microsoft.com/office/powerpoint/2010/main" val="38763080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342C6-C34B-CB0D-E41C-9DB8232500F0}"/>
              </a:ext>
            </a:extLst>
          </p:cNvPr>
          <p:cNvSpPr>
            <a:spLocks noGrp="1"/>
          </p:cNvSpPr>
          <p:nvPr>
            <p:ph type="title"/>
          </p:nvPr>
        </p:nvSpPr>
        <p:spPr/>
        <p:txBody>
          <a:bodyPr/>
          <a:lstStyle/>
          <a:p>
            <a:r>
              <a:rPr lang="en-CA" dirty="0"/>
              <a:t>First-Order Phase Transition</a:t>
            </a:r>
          </a:p>
        </p:txBody>
      </p:sp>
      <p:pic>
        <p:nvPicPr>
          <p:cNvPr id="7" name="Content Placeholder 6" descr="A picture containing text, screenshot, plot, line&#10;&#10;Description automatically generated">
            <a:extLst>
              <a:ext uri="{FF2B5EF4-FFF2-40B4-BE49-F238E27FC236}">
                <a16:creationId xmlns:a16="http://schemas.microsoft.com/office/drawing/2014/main" id="{181A5EF1-9B99-B81D-2777-7D4BEEFDE17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99380" y="1974430"/>
            <a:ext cx="8182356" cy="4378381"/>
          </a:xfrm>
        </p:spPr>
      </p:pic>
      <p:sp>
        <p:nvSpPr>
          <p:cNvPr id="4" name="Slide Number Placeholder 3">
            <a:extLst>
              <a:ext uri="{FF2B5EF4-FFF2-40B4-BE49-F238E27FC236}">
                <a16:creationId xmlns:a16="http://schemas.microsoft.com/office/drawing/2014/main" id="{5A7AFF69-62B6-BC7C-FF60-7BC73319862C}"/>
              </a:ext>
            </a:extLst>
          </p:cNvPr>
          <p:cNvSpPr>
            <a:spLocks noGrp="1"/>
          </p:cNvSpPr>
          <p:nvPr>
            <p:ph type="sldNum" sz="quarter" idx="12"/>
          </p:nvPr>
        </p:nvSpPr>
        <p:spPr/>
        <p:txBody>
          <a:bodyPr/>
          <a:lstStyle/>
          <a:p>
            <a:fld id="{98155971-BF0E-41D7-B822-C418F4E23E97}" type="slidenum">
              <a:rPr lang="en-CA" smtClean="0"/>
              <a:t>42</a:t>
            </a:fld>
            <a:endParaRPr lang="en-CA"/>
          </a:p>
        </p:txBody>
      </p:sp>
      <p:sp>
        <p:nvSpPr>
          <p:cNvPr id="5" name="Rectangle 4">
            <a:extLst>
              <a:ext uri="{FF2B5EF4-FFF2-40B4-BE49-F238E27FC236}">
                <a16:creationId xmlns:a16="http://schemas.microsoft.com/office/drawing/2014/main" id="{731F68EF-AFCD-07C6-D19F-67CAC40D5C50}"/>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Tree>
    <p:extLst>
      <p:ext uri="{BB962C8B-B14F-4D97-AF65-F5344CB8AC3E}">
        <p14:creationId xmlns:p14="http://schemas.microsoft.com/office/powerpoint/2010/main" val="31616444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ext, line, diagram, plot&#10;&#10;Description automatically generated">
            <a:extLst>
              <a:ext uri="{FF2B5EF4-FFF2-40B4-BE49-F238E27FC236}">
                <a16:creationId xmlns:a16="http://schemas.microsoft.com/office/drawing/2014/main" id="{49E0DD20-F1D5-5DEB-1EF2-6E382E81FB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9888" y="1974821"/>
            <a:ext cx="8180896" cy="4377600"/>
          </a:xfrm>
          <a:prstGeom prst="rect">
            <a:avLst/>
          </a:prstGeom>
        </p:spPr>
      </p:pic>
      <p:sp>
        <p:nvSpPr>
          <p:cNvPr id="2" name="Title 1">
            <a:extLst>
              <a:ext uri="{FF2B5EF4-FFF2-40B4-BE49-F238E27FC236}">
                <a16:creationId xmlns:a16="http://schemas.microsoft.com/office/drawing/2014/main" id="{0D0342C6-C34B-CB0D-E41C-9DB8232500F0}"/>
              </a:ext>
            </a:extLst>
          </p:cNvPr>
          <p:cNvSpPr>
            <a:spLocks noGrp="1"/>
          </p:cNvSpPr>
          <p:nvPr>
            <p:ph type="title"/>
          </p:nvPr>
        </p:nvSpPr>
        <p:spPr/>
        <p:txBody>
          <a:bodyPr/>
          <a:lstStyle/>
          <a:p>
            <a:r>
              <a:rPr lang="en-CA" dirty="0"/>
              <a:t>First-Order Phase Transition</a:t>
            </a:r>
          </a:p>
        </p:txBody>
      </p:sp>
      <p:sp>
        <p:nvSpPr>
          <p:cNvPr id="4" name="Slide Number Placeholder 3">
            <a:extLst>
              <a:ext uri="{FF2B5EF4-FFF2-40B4-BE49-F238E27FC236}">
                <a16:creationId xmlns:a16="http://schemas.microsoft.com/office/drawing/2014/main" id="{5A7AFF69-62B6-BC7C-FF60-7BC73319862C}"/>
              </a:ext>
            </a:extLst>
          </p:cNvPr>
          <p:cNvSpPr>
            <a:spLocks noGrp="1"/>
          </p:cNvSpPr>
          <p:nvPr>
            <p:ph type="sldNum" sz="quarter" idx="12"/>
          </p:nvPr>
        </p:nvSpPr>
        <p:spPr/>
        <p:txBody>
          <a:bodyPr/>
          <a:lstStyle/>
          <a:p>
            <a:fld id="{98155971-BF0E-41D7-B822-C418F4E23E97}" type="slidenum">
              <a:rPr lang="en-CA" smtClean="0"/>
              <a:t>43</a:t>
            </a:fld>
            <a:endParaRPr lang="en-CA"/>
          </a:p>
        </p:txBody>
      </p:sp>
      <p:sp>
        <p:nvSpPr>
          <p:cNvPr id="5" name="Rectangle 4">
            <a:extLst>
              <a:ext uri="{FF2B5EF4-FFF2-40B4-BE49-F238E27FC236}">
                <a16:creationId xmlns:a16="http://schemas.microsoft.com/office/drawing/2014/main" id="{731F68EF-AFCD-07C6-D19F-67CAC40D5C50}"/>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Tree>
    <p:extLst>
      <p:ext uri="{BB962C8B-B14F-4D97-AF65-F5344CB8AC3E}">
        <p14:creationId xmlns:p14="http://schemas.microsoft.com/office/powerpoint/2010/main" val="14433065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diagram, line, plot&#10;&#10;Description automatically generated">
            <a:extLst>
              <a:ext uri="{FF2B5EF4-FFF2-40B4-BE49-F238E27FC236}">
                <a16:creationId xmlns:a16="http://schemas.microsoft.com/office/drawing/2014/main" id="{5A606F54-1A81-75C2-420A-55F2FAE538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9564" y="1713753"/>
            <a:ext cx="8182800" cy="4642391"/>
          </a:xfrm>
          <a:prstGeom prst="rect">
            <a:avLst/>
          </a:prstGeom>
        </p:spPr>
      </p:pic>
      <p:sp>
        <p:nvSpPr>
          <p:cNvPr id="2" name="Title 1">
            <a:extLst>
              <a:ext uri="{FF2B5EF4-FFF2-40B4-BE49-F238E27FC236}">
                <a16:creationId xmlns:a16="http://schemas.microsoft.com/office/drawing/2014/main" id="{0D0342C6-C34B-CB0D-E41C-9DB8232500F0}"/>
              </a:ext>
            </a:extLst>
          </p:cNvPr>
          <p:cNvSpPr>
            <a:spLocks noGrp="1"/>
          </p:cNvSpPr>
          <p:nvPr>
            <p:ph type="title"/>
          </p:nvPr>
        </p:nvSpPr>
        <p:spPr/>
        <p:txBody>
          <a:bodyPr/>
          <a:lstStyle/>
          <a:p>
            <a:r>
              <a:rPr lang="en-CA" dirty="0"/>
              <a:t>First-Order Phase Transition</a:t>
            </a:r>
          </a:p>
        </p:txBody>
      </p:sp>
      <p:sp>
        <p:nvSpPr>
          <p:cNvPr id="4" name="Slide Number Placeholder 3">
            <a:extLst>
              <a:ext uri="{FF2B5EF4-FFF2-40B4-BE49-F238E27FC236}">
                <a16:creationId xmlns:a16="http://schemas.microsoft.com/office/drawing/2014/main" id="{5A7AFF69-62B6-BC7C-FF60-7BC73319862C}"/>
              </a:ext>
            </a:extLst>
          </p:cNvPr>
          <p:cNvSpPr>
            <a:spLocks noGrp="1"/>
          </p:cNvSpPr>
          <p:nvPr>
            <p:ph type="sldNum" sz="quarter" idx="12"/>
          </p:nvPr>
        </p:nvSpPr>
        <p:spPr/>
        <p:txBody>
          <a:bodyPr/>
          <a:lstStyle/>
          <a:p>
            <a:fld id="{98155971-BF0E-41D7-B822-C418F4E23E97}" type="slidenum">
              <a:rPr lang="en-CA" smtClean="0"/>
              <a:t>44</a:t>
            </a:fld>
            <a:endParaRPr lang="en-CA"/>
          </a:p>
        </p:txBody>
      </p:sp>
      <p:sp>
        <p:nvSpPr>
          <p:cNvPr id="5" name="Rectangle 4">
            <a:extLst>
              <a:ext uri="{FF2B5EF4-FFF2-40B4-BE49-F238E27FC236}">
                <a16:creationId xmlns:a16="http://schemas.microsoft.com/office/drawing/2014/main" id="{731F68EF-AFCD-07C6-D19F-67CAC40D5C50}"/>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Tree>
    <p:extLst>
      <p:ext uri="{BB962C8B-B14F-4D97-AF65-F5344CB8AC3E}">
        <p14:creationId xmlns:p14="http://schemas.microsoft.com/office/powerpoint/2010/main" val="21218224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diagram, screenshot, line&#10;&#10;Description automatically generated">
            <a:extLst>
              <a:ext uri="{FF2B5EF4-FFF2-40B4-BE49-F238E27FC236}">
                <a16:creationId xmlns:a16="http://schemas.microsoft.com/office/drawing/2014/main" id="{E6D1D41A-61F9-D619-980E-E9D830DFD4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697" y="1712349"/>
            <a:ext cx="8159879" cy="4644000"/>
          </a:xfrm>
          <a:prstGeom prst="rect">
            <a:avLst/>
          </a:prstGeom>
        </p:spPr>
      </p:pic>
      <p:sp>
        <p:nvSpPr>
          <p:cNvPr id="2" name="Title 1">
            <a:extLst>
              <a:ext uri="{FF2B5EF4-FFF2-40B4-BE49-F238E27FC236}">
                <a16:creationId xmlns:a16="http://schemas.microsoft.com/office/drawing/2014/main" id="{0D0342C6-C34B-CB0D-E41C-9DB8232500F0}"/>
              </a:ext>
            </a:extLst>
          </p:cNvPr>
          <p:cNvSpPr>
            <a:spLocks noGrp="1"/>
          </p:cNvSpPr>
          <p:nvPr>
            <p:ph type="title"/>
          </p:nvPr>
        </p:nvSpPr>
        <p:spPr/>
        <p:txBody>
          <a:bodyPr/>
          <a:lstStyle/>
          <a:p>
            <a:r>
              <a:rPr lang="en-CA" dirty="0"/>
              <a:t>First-Order Phase Transition</a:t>
            </a:r>
          </a:p>
        </p:txBody>
      </p:sp>
      <p:sp>
        <p:nvSpPr>
          <p:cNvPr id="4" name="Slide Number Placeholder 3">
            <a:extLst>
              <a:ext uri="{FF2B5EF4-FFF2-40B4-BE49-F238E27FC236}">
                <a16:creationId xmlns:a16="http://schemas.microsoft.com/office/drawing/2014/main" id="{5A7AFF69-62B6-BC7C-FF60-7BC73319862C}"/>
              </a:ext>
            </a:extLst>
          </p:cNvPr>
          <p:cNvSpPr>
            <a:spLocks noGrp="1"/>
          </p:cNvSpPr>
          <p:nvPr>
            <p:ph type="sldNum" sz="quarter" idx="12"/>
          </p:nvPr>
        </p:nvSpPr>
        <p:spPr/>
        <p:txBody>
          <a:bodyPr/>
          <a:lstStyle/>
          <a:p>
            <a:fld id="{98155971-BF0E-41D7-B822-C418F4E23E97}" type="slidenum">
              <a:rPr lang="en-CA" smtClean="0"/>
              <a:t>45</a:t>
            </a:fld>
            <a:endParaRPr lang="en-CA"/>
          </a:p>
        </p:txBody>
      </p:sp>
      <p:sp>
        <p:nvSpPr>
          <p:cNvPr id="5" name="Rectangle 4">
            <a:extLst>
              <a:ext uri="{FF2B5EF4-FFF2-40B4-BE49-F238E27FC236}">
                <a16:creationId xmlns:a16="http://schemas.microsoft.com/office/drawing/2014/main" id="{731F68EF-AFCD-07C6-D19F-67CAC40D5C50}"/>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Tree>
    <p:extLst>
      <p:ext uri="{BB962C8B-B14F-4D97-AF65-F5344CB8AC3E}">
        <p14:creationId xmlns:p14="http://schemas.microsoft.com/office/powerpoint/2010/main" val="9364219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95571-96B4-7DF1-11D1-5DB3EF181B29}"/>
              </a:ext>
            </a:extLst>
          </p:cNvPr>
          <p:cNvSpPr>
            <a:spLocks noGrp="1"/>
          </p:cNvSpPr>
          <p:nvPr>
            <p:ph type="title"/>
          </p:nvPr>
        </p:nvSpPr>
        <p:spPr/>
        <p:txBody>
          <a:bodyPr/>
          <a:lstStyle/>
          <a:p>
            <a:r>
              <a:rPr lang="en-CA" dirty="0"/>
              <a:t>First-Order Phase Transition</a:t>
            </a:r>
          </a:p>
        </p:txBody>
      </p:sp>
      <p:sp>
        <p:nvSpPr>
          <p:cNvPr id="4" name="Slide Number Placeholder 3">
            <a:extLst>
              <a:ext uri="{FF2B5EF4-FFF2-40B4-BE49-F238E27FC236}">
                <a16:creationId xmlns:a16="http://schemas.microsoft.com/office/drawing/2014/main" id="{85F4E6BA-72CA-479E-18D4-E0EE642DF931}"/>
              </a:ext>
            </a:extLst>
          </p:cNvPr>
          <p:cNvSpPr>
            <a:spLocks noGrp="1"/>
          </p:cNvSpPr>
          <p:nvPr>
            <p:ph type="sldNum" sz="quarter" idx="12"/>
          </p:nvPr>
        </p:nvSpPr>
        <p:spPr/>
        <p:txBody>
          <a:bodyPr/>
          <a:lstStyle/>
          <a:p>
            <a:fld id="{98155971-BF0E-41D7-B822-C418F4E23E97}" type="slidenum">
              <a:rPr lang="en-CA" smtClean="0"/>
              <a:t>46</a:t>
            </a:fld>
            <a:endParaRPr lang="en-CA"/>
          </a:p>
        </p:txBody>
      </p:sp>
      <p:sp>
        <p:nvSpPr>
          <p:cNvPr id="3" name="Rectangle 2">
            <a:extLst>
              <a:ext uri="{FF2B5EF4-FFF2-40B4-BE49-F238E27FC236}">
                <a16:creationId xmlns:a16="http://schemas.microsoft.com/office/drawing/2014/main" id="{C76C0534-D228-807A-B147-4366D7771197}"/>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pic>
        <p:nvPicPr>
          <p:cNvPr id="9" name="Content Placeholder 8" descr="A picture containing text, diagram, screenshot, line&#10;&#10;Description automatically generated">
            <a:extLst>
              <a:ext uri="{FF2B5EF4-FFF2-40B4-BE49-F238E27FC236}">
                <a16:creationId xmlns:a16="http://schemas.microsoft.com/office/drawing/2014/main" id="{2C816A2B-C66F-B181-FC2E-4D525A5F00B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001" y="1760445"/>
            <a:ext cx="8356291" cy="4755783"/>
          </a:xfrm>
        </p:spPr>
      </p:pic>
    </p:spTree>
    <p:extLst>
      <p:ext uri="{BB962C8B-B14F-4D97-AF65-F5344CB8AC3E}">
        <p14:creationId xmlns:p14="http://schemas.microsoft.com/office/powerpoint/2010/main" val="31027944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95571-96B4-7DF1-11D1-5DB3EF181B29}"/>
              </a:ext>
            </a:extLst>
          </p:cNvPr>
          <p:cNvSpPr>
            <a:spLocks noGrp="1"/>
          </p:cNvSpPr>
          <p:nvPr>
            <p:ph type="title"/>
          </p:nvPr>
        </p:nvSpPr>
        <p:spPr/>
        <p:txBody>
          <a:bodyPr/>
          <a:lstStyle/>
          <a:p>
            <a:r>
              <a:rPr lang="en-CA" dirty="0"/>
              <a:t>First-Order Phase Transition</a:t>
            </a:r>
          </a:p>
        </p:txBody>
      </p:sp>
      <p:sp>
        <p:nvSpPr>
          <p:cNvPr id="4" name="Slide Number Placeholder 3">
            <a:extLst>
              <a:ext uri="{FF2B5EF4-FFF2-40B4-BE49-F238E27FC236}">
                <a16:creationId xmlns:a16="http://schemas.microsoft.com/office/drawing/2014/main" id="{85F4E6BA-72CA-479E-18D4-E0EE642DF931}"/>
              </a:ext>
            </a:extLst>
          </p:cNvPr>
          <p:cNvSpPr>
            <a:spLocks noGrp="1"/>
          </p:cNvSpPr>
          <p:nvPr>
            <p:ph type="sldNum" sz="quarter" idx="12"/>
          </p:nvPr>
        </p:nvSpPr>
        <p:spPr/>
        <p:txBody>
          <a:bodyPr/>
          <a:lstStyle/>
          <a:p>
            <a:fld id="{98155971-BF0E-41D7-B822-C418F4E23E97}" type="slidenum">
              <a:rPr lang="en-CA" smtClean="0"/>
              <a:t>47</a:t>
            </a:fld>
            <a:endParaRPr lang="en-CA"/>
          </a:p>
        </p:txBody>
      </p:sp>
      <p:sp>
        <p:nvSpPr>
          <p:cNvPr id="3" name="Rectangle 2">
            <a:extLst>
              <a:ext uri="{FF2B5EF4-FFF2-40B4-BE49-F238E27FC236}">
                <a16:creationId xmlns:a16="http://schemas.microsoft.com/office/drawing/2014/main" id="{C76C0534-D228-807A-B147-4366D7771197}"/>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pic>
        <p:nvPicPr>
          <p:cNvPr id="9" name="Content Placeholder 8" descr="A picture containing text, diagram, screenshot, line&#10;&#10;Description automatically generated">
            <a:extLst>
              <a:ext uri="{FF2B5EF4-FFF2-40B4-BE49-F238E27FC236}">
                <a16:creationId xmlns:a16="http://schemas.microsoft.com/office/drawing/2014/main" id="{2C816A2B-C66F-B181-FC2E-4D525A5F00B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001" y="1760445"/>
            <a:ext cx="8356291" cy="4755783"/>
          </a:xfrm>
        </p:spPr>
      </p:pic>
      <p:pic>
        <p:nvPicPr>
          <p:cNvPr id="11" name="Picture 10" descr="A screenshot of a computer&#10;&#10;Description automatically generated">
            <a:extLst>
              <a:ext uri="{FF2B5EF4-FFF2-40B4-BE49-F238E27FC236}">
                <a16:creationId xmlns:a16="http://schemas.microsoft.com/office/drawing/2014/main" id="{9AD10444-2190-B9A2-F24C-F4A705D58E96}"/>
              </a:ext>
            </a:extLst>
          </p:cNvPr>
          <p:cNvPicPr>
            <a:picLocks noChangeAspect="1"/>
          </p:cNvPicPr>
          <p:nvPr/>
        </p:nvPicPr>
        <p:blipFill rotWithShape="1">
          <a:blip r:embed="rId4">
            <a:extLst>
              <a:ext uri="{28A0092B-C50C-407E-A947-70E740481C1C}">
                <a14:useLocalDpi xmlns:a14="http://schemas.microsoft.com/office/drawing/2010/main" val="0"/>
              </a:ext>
            </a:extLst>
          </a:blip>
          <a:srcRect l="52422" t="44709" r="6875" b="37774"/>
          <a:stretch/>
        </p:blipFill>
        <p:spPr>
          <a:xfrm>
            <a:off x="8446648" y="1709834"/>
            <a:ext cx="3562351" cy="813116"/>
          </a:xfrm>
          <a:prstGeom prst="rect">
            <a:avLst/>
          </a:prstGeom>
        </p:spPr>
      </p:pic>
      <p:sp>
        <p:nvSpPr>
          <p:cNvPr id="12" name="TextBox 11">
            <a:extLst>
              <a:ext uri="{FF2B5EF4-FFF2-40B4-BE49-F238E27FC236}">
                <a16:creationId xmlns:a16="http://schemas.microsoft.com/office/drawing/2014/main" id="{D94C0086-27DB-A587-6006-5F724BC4B0E9}"/>
              </a:ext>
            </a:extLst>
          </p:cNvPr>
          <p:cNvSpPr txBox="1"/>
          <p:nvPr/>
        </p:nvSpPr>
        <p:spPr>
          <a:xfrm>
            <a:off x="8590964" y="2651198"/>
            <a:ext cx="3418035" cy="523220"/>
          </a:xfrm>
          <a:prstGeom prst="rect">
            <a:avLst/>
          </a:prstGeom>
          <a:noFill/>
        </p:spPr>
        <p:txBody>
          <a:bodyPr wrap="square" rtlCol="0">
            <a:spAutoFit/>
          </a:bodyPr>
          <a:lstStyle/>
          <a:p>
            <a:r>
              <a:rPr lang="en-CA" sz="1400" dirty="0"/>
              <a:t>W. C. K. : [</a:t>
            </a:r>
            <a:r>
              <a:rPr lang="en-US" sz="1400" b="0" i="0" dirty="0">
                <a:effectLst/>
              </a:rPr>
              <a:t>P. A. Whitlock, G. V. Chester, and M. H. Kalos</a:t>
            </a:r>
            <a:r>
              <a:rPr lang="en-CA" sz="1400" i="0" dirty="0">
                <a:effectLst/>
              </a:rPr>
              <a:t>, Phys. Rev. B </a:t>
            </a:r>
            <a:r>
              <a:rPr lang="en-CA" sz="1400" b="1" dirty="0"/>
              <a:t>38</a:t>
            </a:r>
            <a:r>
              <a:rPr lang="en-CA" sz="1400" dirty="0"/>
              <a:t> </a:t>
            </a:r>
            <a:r>
              <a:rPr lang="en-CA" sz="1400" i="0" dirty="0">
                <a:effectLst/>
              </a:rPr>
              <a:t>(</a:t>
            </a:r>
            <a:r>
              <a:rPr lang="en-CA" sz="1400" dirty="0"/>
              <a:t>1988</a:t>
            </a:r>
            <a:r>
              <a:rPr lang="en-CA" sz="1400" i="0" dirty="0">
                <a:effectLst/>
              </a:rPr>
              <a:t>)</a:t>
            </a:r>
            <a:r>
              <a:rPr lang="en-CA" sz="1400" dirty="0"/>
              <a:t>]</a:t>
            </a:r>
          </a:p>
        </p:txBody>
      </p:sp>
      <p:sp>
        <p:nvSpPr>
          <p:cNvPr id="13" name="TextBox 12">
            <a:extLst>
              <a:ext uri="{FF2B5EF4-FFF2-40B4-BE49-F238E27FC236}">
                <a16:creationId xmlns:a16="http://schemas.microsoft.com/office/drawing/2014/main" id="{D55FB109-2FCC-EC80-DED2-C89E26AC9D6D}"/>
              </a:ext>
            </a:extLst>
          </p:cNvPr>
          <p:cNvSpPr txBox="1"/>
          <p:nvPr/>
        </p:nvSpPr>
        <p:spPr>
          <a:xfrm>
            <a:off x="8590964" y="3227848"/>
            <a:ext cx="3418035" cy="523220"/>
          </a:xfrm>
          <a:prstGeom prst="rect">
            <a:avLst/>
          </a:prstGeom>
          <a:noFill/>
        </p:spPr>
        <p:txBody>
          <a:bodyPr wrap="square" rtlCol="0">
            <a:spAutoFit/>
          </a:bodyPr>
          <a:lstStyle/>
          <a:p>
            <a:r>
              <a:rPr lang="en-CA" sz="1400" dirty="0"/>
              <a:t>G. C. : [</a:t>
            </a:r>
            <a:r>
              <a:rPr lang="en-US" sz="1400" b="0" i="0" dirty="0">
                <a:effectLst/>
              </a:rPr>
              <a:t>M. C. Gordillo and D. M. </a:t>
            </a:r>
            <a:r>
              <a:rPr lang="en-US" sz="1400" b="0" i="0" dirty="0" err="1">
                <a:effectLst/>
              </a:rPr>
              <a:t>Ceperley</a:t>
            </a:r>
            <a:r>
              <a:rPr lang="en-CA" sz="1400" i="0" dirty="0">
                <a:effectLst/>
              </a:rPr>
              <a:t>, Phys. Rev. B </a:t>
            </a:r>
            <a:r>
              <a:rPr lang="en-CA" sz="1400" b="1" i="0" dirty="0">
                <a:effectLst/>
              </a:rPr>
              <a:t>5</a:t>
            </a:r>
            <a:r>
              <a:rPr lang="en-CA" sz="1400" b="1" dirty="0"/>
              <a:t>8</a:t>
            </a:r>
            <a:r>
              <a:rPr lang="en-CA" sz="1400" dirty="0"/>
              <a:t> </a:t>
            </a:r>
            <a:r>
              <a:rPr lang="en-CA" sz="1400" i="0" dirty="0">
                <a:effectLst/>
              </a:rPr>
              <a:t>(</a:t>
            </a:r>
            <a:r>
              <a:rPr lang="en-CA" sz="1400" dirty="0"/>
              <a:t>1998</a:t>
            </a:r>
            <a:r>
              <a:rPr lang="en-CA" sz="1400" i="0" dirty="0">
                <a:effectLst/>
              </a:rPr>
              <a:t>)</a:t>
            </a:r>
            <a:r>
              <a:rPr lang="en-CA" sz="1400" dirty="0"/>
              <a:t>]</a:t>
            </a:r>
          </a:p>
        </p:txBody>
      </p:sp>
      <p:sp>
        <p:nvSpPr>
          <p:cNvPr id="30" name="Rectangle 29">
            <a:extLst>
              <a:ext uri="{FF2B5EF4-FFF2-40B4-BE49-F238E27FC236}">
                <a16:creationId xmlns:a16="http://schemas.microsoft.com/office/drawing/2014/main" id="{4C24DD7D-AAD2-E517-D3B0-7BF3C2D3E5E2}"/>
              </a:ext>
            </a:extLst>
          </p:cNvPr>
          <p:cNvSpPr/>
          <p:nvPr/>
        </p:nvSpPr>
        <p:spPr>
          <a:xfrm>
            <a:off x="8658495" y="2720109"/>
            <a:ext cx="573250" cy="16625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a:extLst>
              <a:ext uri="{FF2B5EF4-FFF2-40B4-BE49-F238E27FC236}">
                <a16:creationId xmlns:a16="http://schemas.microsoft.com/office/drawing/2014/main" id="{460EE6D7-1FBE-A169-F6F5-91FE557586DF}"/>
              </a:ext>
            </a:extLst>
          </p:cNvPr>
          <p:cNvSpPr/>
          <p:nvPr/>
        </p:nvSpPr>
        <p:spPr>
          <a:xfrm>
            <a:off x="10067245" y="1776182"/>
            <a:ext cx="740912" cy="18411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a:extLst>
              <a:ext uri="{FF2B5EF4-FFF2-40B4-BE49-F238E27FC236}">
                <a16:creationId xmlns:a16="http://schemas.microsoft.com/office/drawing/2014/main" id="{F56E28C4-DE30-8576-CCFC-0E36744DC025}"/>
              </a:ext>
            </a:extLst>
          </p:cNvPr>
          <p:cNvSpPr/>
          <p:nvPr/>
        </p:nvSpPr>
        <p:spPr>
          <a:xfrm>
            <a:off x="11160239" y="1782578"/>
            <a:ext cx="489692" cy="166255"/>
          </a:xfrm>
          <a:prstGeom prst="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a:extLst>
              <a:ext uri="{FF2B5EF4-FFF2-40B4-BE49-F238E27FC236}">
                <a16:creationId xmlns:a16="http://schemas.microsoft.com/office/drawing/2014/main" id="{B6B6228D-A299-07B8-7396-728E92CD3851}"/>
              </a:ext>
            </a:extLst>
          </p:cNvPr>
          <p:cNvSpPr/>
          <p:nvPr/>
        </p:nvSpPr>
        <p:spPr>
          <a:xfrm>
            <a:off x="8658495" y="3298406"/>
            <a:ext cx="381653" cy="166255"/>
          </a:xfrm>
          <a:prstGeom prst="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696328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95571-96B4-7DF1-11D1-5DB3EF181B29}"/>
              </a:ext>
            </a:extLst>
          </p:cNvPr>
          <p:cNvSpPr>
            <a:spLocks noGrp="1"/>
          </p:cNvSpPr>
          <p:nvPr>
            <p:ph type="title"/>
          </p:nvPr>
        </p:nvSpPr>
        <p:spPr/>
        <p:txBody>
          <a:bodyPr/>
          <a:lstStyle/>
          <a:p>
            <a:r>
              <a:rPr lang="en-CA" dirty="0"/>
              <a:t>First-Order Phase Transition</a:t>
            </a:r>
          </a:p>
        </p:txBody>
      </p:sp>
      <p:sp>
        <p:nvSpPr>
          <p:cNvPr id="4" name="Slide Number Placeholder 3">
            <a:extLst>
              <a:ext uri="{FF2B5EF4-FFF2-40B4-BE49-F238E27FC236}">
                <a16:creationId xmlns:a16="http://schemas.microsoft.com/office/drawing/2014/main" id="{85F4E6BA-72CA-479E-18D4-E0EE642DF931}"/>
              </a:ext>
            </a:extLst>
          </p:cNvPr>
          <p:cNvSpPr>
            <a:spLocks noGrp="1"/>
          </p:cNvSpPr>
          <p:nvPr>
            <p:ph type="sldNum" sz="quarter" idx="12"/>
          </p:nvPr>
        </p:nvSpPr>
        <p:spPr/>
        <p:txBody>
          <a:bodyPr/>
          <a:lstStyle/>
          <a:p>
            <a:fld id="{98155971-BF0E-41D7-B822-C418F4E23E97}" type="slidenum">
              <a:rPr lang="en-CA" smtClean="0"/>
              <a:t>48</a:t>
            </a:fld>
            <a:endParaRPr lang="en-CA"/>
          </a:p>
        </p:txBody>
      </p:sp>
      <p:sp>
        <p:nvSpPr>
          <p:cNvPr id="3" name="Rectangle 2">
            <a:extLst>
              <a:ext uri="{FF2B5EF4-FFF2-40B4-BE49-F238E27FC236}">
                <a16:creationId xmlns:a16="http://schemas.microsoft.com/office/drawing/2014/main" id="{C76C0534-D228-807A-B147-4366D7771197}"/>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pic>
        <p:nvPicPr>
          <p:cNvPr id="9" name="Content Placeholder 8" descr="A picture containing text, diagram, screenshot, line&#10;&#10;Description automatically generated">
            <a:extLst>
              <a:ext uri="{FF2B5EF4-FFF2-40B4-BE49-F238E27FC236}">
                <a16:creationId xmlns:a16="http://schemas.microsoft.com/office/drawing/2014/main" id="{2C816A2B-C66F-B181-FC2E-4D525A5F00B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001" y="1760445"/>
            <a:ext cx="8356291" cy="4755783"/>
          </a:xfrm>
        </p:spPr>
      </p:pic>
      <p:pic>
        <p:nvPicPr>
          <p:cNvPr id="6" name="Picture 5" descr="A picture containing text, font, white, line&#10;&#10;Description automatically generated">
            <a:extLst>
              <a:ext uri="{FF2B5EF4-FFF2-40B4-BE49-F238E27FC236}">
                <a16:creationId xmlns:a16="http://schemas.microsoft.com/office/drawing/2014/main" id="{670CEF69-E3AA-5188-2766-558F7C5A19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8495" y="4168909"/>
            <a:ext cx="3331572" cy="491108"/>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9AD10444-2190-B9A2-F24C-F4A705D58E96}"/>
              </a:ext>
            </a:extLst>
          </p:cNvPr>
          <p:cNvPicPr>
            <a:picLocks noChangeAspect="1"/>
          </p:cNvPicPr>
          <p:nvPr/>
        </p:nvPicPr>
        <p:blipFill rotWithShape="1">
          <a:blip r:embed="rId5">
            <a:extLst>
              <a:ext uri="{28A0092B-C50C-407E-A947-70E740481C1C}">
                <a14:useLocalDpi xmlns:a14="http://schemas.microsoft.com/office/drawing/2010/main" val="0"/>
              </a:ext>
            </a:extLst>
          </a:blip>
          <a:srcRect l="52422" t="44709" r="6875" b="37774"/>
          <a:stretch/>
        </p:blipFill>
        <p:spPr>
          <a:xfrm>
            <a:off x="8446648" y="1709834"/>
            <a:ext cx="3562351" cy="813116"/>
          </a:xfrm>
          <a:prstGeom prst="rect">
            <a:avLst/>
          </a:prstGeom>
        </p:spPr>
      </p:pic>
      <p:sp>
        <p:nvSpPr>
          <p:cNvPr id="12" name="TextBox 11">
            <a:extLst>
              <a:ext uri="{FF2B5EF4-FFF2-40B4-BE49-F238E27FC236}">
                <a16:creationId xmlns:a16="http://schemas.microsoft.com/office/drawing/2014/main" id="{D94C0086-27DB-A587-6006-5F724BC4B0E9}"/>
              </a:ext>
            </a:extLst>
          </p:cNvPr>
          <p:cNvSpPr txBox="1"/>
          <p:nvPr/>
        </p:nvSpPr>
        <p:spPr>
          <a:xfrm>
            <a:off x="8590964" y="2651198"/>
            <a:ext cx="3418035" cy="523220"/>
          </a:xfrm>
          <a:prstGeom prst="rect">
            <a:avLst/>
          </a:prstGeom>
          <a:noFill/>
        </p:spPr>
        <p:txBody>
          <a:bodyPr wrap="square" rtlCol="0">
            <a:spAutoFit/>
          </a:bodyPr>
          <a:lstStyle/>
          <a:p>
            <a:r>
              <a:rPr lang="en-CA" sz="1400" dirty="0"/>
              <a:t>W. C. K. : [</a:t>
            </a:r>
            <a:r>
              <a:rPr lang="en-US" sz="1400" b="0" i="0" dirty="0">
                <a:effectLst/>
              </a:rPr>
              <a:t>P. A. Whitlock, G. V. Chester, and M. H. Kalos</a:t>
            </a:r>
            <a:r>
              <a:rPr lang="en-CA" sz="1400" i="0" dirty="0">
                <a:effectLst/>
              </a:rPr>
              <a:t>, Phys. Rev. B </a:t>
            </a:r>
            <a:r>
              <a:rPr lang="en-CA" sz="1400" b="1" dirty="0"/>
              <a:t>38</a:t>
            </a:r>
            <a:r>
              <a:rPr lang="en-CA" sz="1400" dirty="0"/>
              <a:t> </a:t>
            </a:r>
            <a:r>
              <a:rPr lang="en-CA" sz="1400" i="0" dirty="0">
                <a:effectLst/>
              </a:rPr>
              <a:t>(</a:t>
            </a:r>
            <a:r>
              <a:rPr lang="en-CA" sz="1400" dirty="0"/>
              <a:t>1988</a:t>
            </a:r>
            <a:r>
              <a:rPr lang="en-CA" sz="1400" i="0" dirty="0">
                <a:effectLst/>
              </a:rPr>
              <a:t>)</a:t>
            </a:r>
            <a:r>
              <a:rPr lang="en-CA" sz="1400" dirty="0"/>
              <a:t>]</a:t>
            </a:r>
          </a:p>
        </p:txBody>
      </p:sp>
      <p:sp>
        <p:nvSpPr>
          <p:cNvPr id="13" name="TextBox 12">
            <a:extLst>
              <a:ext uri="{FF2B5EF4-FFF2-40B4-BE49-F238E27FC236}">
                <a16:creationId xmlns:a16="http://schemas.microsoft.com/office/drawing/2014/main" id="{D55FB109-2FCC-EC80-DED2-C89E26AC9D6D}"/>
              </a:ext>
            </a:extLst>
          </p:cNvPr>
          <p:cNvSpPr txBox="1"/>
          <p:nvPr/>
        </p:nvSpPr>
        <p:spPr>
          <a:xfrm>
            <a:off x="8590964" y="3227848"/>
            <a:ext cx="3418035" cy="523220"/>
          </a:xfrm>
          <a:prstGeom prst="rect">
            <a:avLst/>
          </a:prstGeom>
          <a:noFill/>
        </p:spPr>
        <p:txBody>
          <a:bodyPr wrap="square" rtlCol="0">
            <a:spAutoFit/>
          </a:bodyPr>
          <a:lstStyle/>
          <a:p>
            <a:r>
              <a:rPr lang="en-CA" sz="1400" dirty="0"/>
              <a:t>G. C. : [</a:t>
            </a:r>
            <a:r>
              <a:rPr lang="en-US" sz="1400" b="0" i="0" dirty="0">
                <a:effectLst/>
              </a:rPr>
              <a:t>M. C. Gordillo and D. M. </a:t>
            </a:r>
            <a:r>
              <a:rPr lang="en-US" sz="1400" b="0" i="0" dirty="0" err="1">
                <a:effectLst/>
              </a:rPr>
              <a:t>Ceperley</a:t>
            </a:r>
            <a:r>
              <a:rPr lang="en-CA" sz="1400" i="0" dirty="0">
                <a:effectLst/>
              </a:rPr>
              <a:t>, Phys. Rev. B </a:t>
            </a:r>
            <a:r>
              <a:rPr lang="en-CA" sz="1400" b="1" i="0" dirty="0">
                <a:effectLst/>
              </a:rPr>
              <a:t>5</a:t>
            </a:r>
            <a:r>
              <a:rPr lang="en-CA" sz="1400" b="1" dirty="0"/>
              <a:t>8</a:t>
            </a:r>
            <a:r>
              <a:rPr lang="en-CA" sz="1400" dirty="0"/>
              <a:t> </a:t>
            </a:r>
            <a:r>
              <a:rPr lang="en-CA" sz="1400" i="0" dirty="0">
                <a:effectLst/>
              </a:rPr>
              <a:t>(</a:t>
            </a:r>
            <a:r>
              <a:rPr lang="en-CA" sz="1400" dirty="0"/>
              <a:t>1998</a:t>
            </a:r>
            <a:r>
              <a:rPr lang="en-CA" sz="1400" i="0" dirty="0">
                <a:effectLst/>
              </a:rPr>
              <a:t>)</a:t>
            </a:r>
            <a:r>
              <a:rPr lang="en-CA" sz="1400" dirty="0"/>
              <a:t>]</a:t>
            </a:r>
          </a:p>
        </p:txBody>
      </p:sp>
      <p:sp>
        <p:nvSpPr>
          <p:cNvPr id="30" name="Rectangle 29">
            <a:extLst>
              <a:ext uri="{FF2B5EF4-FFF2-40B4-BE49-F238E27FC236}">
                <a16:creationId xmlns:a16="http://schemas.microsoft.com/office/drawing/2014/main" id="{4C24DD7D-AAD2-E517-D3B0-7BF3C2D3E5E2}"/>
              </a:ext>
            </a:extLst>
          </p:cNvPr>
          <p:cNvSpPr/>
          <p:nvPr/>
        </p:nvSpPr>
        <p:spPr>
          <a:xfrm>
            <a:off x="8658495" y="2720109"/>
            <a:ext cx="573250" cy="16625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a:extLst>
              <a:ext uri="{FF2B5EF4-FFF2-40B4-BE49-F238E27FC236}">
                <a16:creationId xmlns:a16="http://schemas.microsoft.com/office/drawing/2014/main" id="{460EE6D7-1FBE-A169-F6F5-91FE557586DF}"/>
              </a:ext>
            </a:extLst>
          </p:cNvPr>
          <p:cNvSpPr/>
          <p:nvPr/>
        </p:nvSpPr>
        <p:spPr>
          <a:xfrm>
            <a:off x="10067245" y="1776182"/>
            <a:ext cx="740912" cy="18411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a:extLst>
              <a:ext uri="{FF2B5EF4-FFF2-40B4-BE49-F238E27FC236}">
                <a16:creationId xmlns:a16="http://schemas.microsoft.com/office/drawing/2014/main" id="{F56E28C4-DE30-8576-CCFC-0E36744DC025}"/>
              </a:ext>
            </a:extLst>
          </p:cNvPr>
          <p:cNvSpPr/>
          <p:nvPr/>
        </p:nvSpPr>
        <p:spPr>
          <a:xfrm>
            <a:off x="11160239" y="1782578"/>
            <a:ext cx="489692" cy="166255"/>
          </a:xfrm>
          <a:prstGeom prst="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a:extLst>
              <a:ext uri="{FF2B5EF4-FFF2-40B4-BE49-F238E27FC236}">
                <a16:creationId xmlns:a16="http://schemas.microsoft.com/office/drawing/2014/main" id="{B6B6228D-A299-07B8-7396-728E92CD3851}"/>
              </a:ext>
            </a:extLst>
          </p:cNvPr>
          <p:cNvSpPr/>
          <p:nvPr/>
        </p:nvSpPr>
        <p:spPr>
          <a:xfrm>
            <a:off x="8658495" y="3298406"/>
            <a:ext cx="381653" cy="166255"/>
          </a:xfrm>
          <a:prstGeom prst="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517919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95571-96B4-7DF1-11D1-5DB3EF181B29}"/>
              </a:ext>
            </a:extLst>
          </p:cNvPr>
          <p:cNvSpPr>
            <a:spLocks noGrp="1"/>
          </p:cNvSpPr>
          <p:nvPr>
            <p:ph type="title"/>
          </p:nvPr>
        </p:nvSpPr>
        <p:spPr/>
        <p:txBody>
          <a:bodyPr/>
          <a:lstStyle/>
          <a:p>
            <a:r>
              <a:rPr lang="en-CA" dirty="0"/>
              <a:t>First-Order Phase Transition</a:t>
            </a:r>
          </a:p>
        </p:txBody>
      </p:sp>
      <p:sp>
        <p:nvSpPr>
          <p:cNvPr id="4" name="Slide Number Placeholder 3">
            <a:extLst>
              <a:ext uri="{FF2B5EF4-FFF2-40B4-BE49-F238E27FC236}">
                <a16:creationId xmlns:a16="http://schemas.microsoft.com/office/drawing/2014/main" id="{85F4E6BA-72CA-479E-18D4-E0EE642DF931}"/>
              </a:ext>
            </a:extLst>
          </p:cNvPr>
          <p:cNvSpPr>
            <a:spLocks noGrp="1"/>
          </p:cNvSpPr>
          <p:nvPr>
            <p:ph type="sldNum" sz="quarter" idx="12"/>
          </p:nvPr>
        </p:nvSpPr>
        <p:spPr/>
        <p:txBody>
          <a:bodyPr/>
          <a:lstStyle/>
          <a:p>
            <a:fld id="{98155971-BF0E-41D7-B822-C418F4E23E97}" type="slidenum">
              <a:rPr lang="en-CA" smtClean="0"/>
              <a:t>49</a:t>
            </a:fld>
            <a:endParaRPr lang="en-CA"/>
          </a:p>
        </p:txBody>
      </p:sp>
      <p:sp>
        <p:nvSpPr>
          <p:cNvPr id="3" name="Rectangle 2">
            <a:extLst>
              <a:ext uri="{FF2B5EF4-FFF2-40B4-BE49-F238E27FC236}">
                <a16:creationId xmlns:a16="http://schemas.microsoft.com/office/drawing/2014/main" id="{C76C0534-D228-807A-B147-4366D7771197}"/>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pic>
        <p:nvPicPr>
          <p:cNvPr id="9" name="Content Placeholder 8" descr="A picture containing text, diagram, screenshot, line&#10;&#10;Description automatically generated">
            <a:extLst>
              <a:ext uri="{FF2B5EF4-FFF2-40B4-BE49-F238E27FC236}">
                <a16:creationId xmlns:a16="http://schemas.microsoft.com/office/drawing/2014/main" id="{2C816A2B-C66F-B181-FC2E-4D525A5F00B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001" y="1760445"/>
            <a:ext cx="8356291" cy="4755783"/>
          </a:xfrm>
        </p:spPr>
      </p:pic>
      <p:pic>
        <p:nvPicPr>
          <p:cNvPr id="6" name="Picture 5" descr="A picture containing text, font, white, line&#10;&#10;Description automatically generated">
            <a:extLst>
              <a:ext uri="{FF2B5EF4-FFF2-40B4-BE49-F238E27FC236}">
                <a16:creationId xmlns:a16="http://schemas.microsoft.com/office/drawing/2014/main" id="{670CEF69-E3AA-5188-2766-558F7C5A19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8495" y="4168909"/>
            <a:ext cx="3331572" cy="491108"/>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9AD10444-2190-B9A2-F24C-F4A705D58E96}"/>
              </a:ext>
            </a:extLst>
          </p:cNvPr>
          <p:cNvPicPr>
            <a:picLocks noChangeAspect="1"/>
          </p:cNvPicPr>
          <p:nvPr/>
        </p:nvPicPr>
        <p:blipFill rotWithShape="1">
          <a:blip r:embed="rId5">
            <a:extLst>
              <a:ext uri="{28A0092B-C50C-407E-A947-70E740481C1C}">
                <a14:useLocalDpi xmlns:a14="http://schemas.microsoft.com/office/drawing/2010/main" val="0"/>
              </a:ext>
            </a:extLst>
          </a:blip>
          <a:srcRect l="52422" t="44709" r="6875" b="37774"/>
          <a:stretch/>
        </p:blipFill>
        <p:spPr>
          <a:xfrm>
            <a:off x="8446648" y="1709834"/>
            <a:ext cx="3562351" cy="813116"/>
          </a:xfrm>
          <a:prstGeom prst="rect">
            <a:avLst/>
          </a:prstGeom>
        </p:spPr>
      </p:pic>
      <p:sp>
        <p:nvSpPr>
          <p:cNvPr id="12" name="TextBox 11">
            <a:extLst>
              <a:ext uri="{FF2B5EF4-FFF2-40B4-BE49-F238E27FC236}">
                <a16:creationId xmlns:a16="http://schemas.microsoft.com/office/drawing/2014/main" id="{D94C0086-27DB-A587-6006-5F724BC4B0E9}"/>
              </a:ext>
            </a:extLst>
          </p:cNvPr>
          <p:cNvSpPr txBox="1"/>
          <p:nvPr/>
        </p:nvSpPr>
        <p:spPr>
          <a:xfrm>
            <a:off x="8590964" y="2651198"/>
            <a:ext cx="3418035" cy="523220"/>
          </a:xfrm>
          <a:prstGeom prst="rect">
            <a:avLst/>
          </a:prstGeom>
          <a:noFill/>
        </p:spPr>
        <p:txBody>
          <a:bodyPr wrap="square" rtlCol="0">
            <a:spAutoFit/>
          </a:bodyPr>
          <a:lstStyle/>
          <a:p>
            <a:r>
              <a:rPr lang="en-CA" sz="1400" dirty="0"/>
              <a:t>W. C. K. : [</a:t>
            </a:r>
            <a:r>
              <a:rPr lang="en-US" sz="1400" b="0" i="0" dirty="0">
                <a:effectLst/>
              </a:rPr>
              <a:t>P. A. Whitlock, G. V. Chester, and M. H. Kalos</a:t>
            </a:r>
            <a:r>
              <a:rPr lang="en-CA" sz="1400" i="0" dirty="0">
                <a:effectLst/>
              </a:rPr>
              <a:t>, Phys. Rev. B </a:t>
            </a:r>
            <a:r>
              <a:rPr lang="en-CA" sz="1400" b="1" dirty="0"/>
              <a:t>38</a:t>
            </a:r>
            <a:r>
              <a:rPr lang="en-CA" sz="1400" dirty="0"/>
              <a:t> </a:t>
            </a:r>
            <a:r>
              <a:rPr lang="en-CA" sz="1400" i="0" dirty="0">
                <a:effectLst/>
              </a:rPr>
              <a:t>(</a:t>
            </a:r>
            <a:r>
              <a:rPr lang="en-CA" sz="1400" dirty="0"/>
              <a:t>1988</a:t>
            </a:r>
            <a:r>
              <a:rPr lang="en-CA" sz="1400" i="0" dirty="0">
                <a:effectLst/>
              </a:rPr>
              <a:t>)</a:t>
            </a:r>
            <a:r>
              <a:rPr lang="en-CA" sz="1400" dirty="0"/>
              <a:t>]</a:t>
            </a:r>
          </a:p>
        </p:txBody>
      </p:sp>
      <p:sp>
        <p:nvSpPr>
          <p:cNvPr id="13" name="TextBox 12">
            <a:extLst>
              <a:ext uri="{FF2B5EF4-FFF2-40B4-BE49-F238E27FC236}">
                <a16:creationId xmlns:a16="http://schemas.microsoft.com/office/drawing/2014/main" id="{D55FB109-2FCC-EC80-DED2-C89E26AC9D6D}"/>
              </a:ext>
            </a:extLst>
          </p:cNvPr>
          <p:cNvSpPr txBox="1"/>
          <p:nvPr/>
        </p:nvSpPr>
        <p:spPr>
          <a:xfrm>
            <a:off x="8590964" y="3227848"/>
            <a:ext cx="3418035" cy="523220"/>
          </a:xfrm>
          <a:prstGeom prst="rect">
            <a:avLst/>
          </a:prstGeom>
          <a:noFill/>
        </p:spPr>
        <p:txBody>
          <a:bodyPr wrap="square" rtlCol="0">
            <a:spAutoFit/>
          </a:bodyPr>
          <a:lstStyle/>
          <a:p>
            <a:r>
              <a:rPr lang="en-CA" sz="1400" dirty="0"/>
              <a:t>G. C. : [</a:t>
            </a:r>
            <a:r>
              <a:rPr lang="en-US" sz="1400" b="0" i="0" dirty="0">
                <a:effectLst/>
              </a:rPr>
              <a:t>M. C. Gordillo and D. M. </a:t>
            </a:r>
            <a:r>
              <a:rPr lang="en-US" sz="1400" b="0" i="0" dirty="0" err="1">
                <a:effectLst/>
              </a:rPr>
              <a:t>Ceperley</a:t>
            </a:r>
            <a:r>
              <a:rPr lang="en-CA" sz="1400" i="0" dirty="0">
                <a:effectLst/>
              </a:rPr>
              <a:t>, Phys. Rev. B </a:t>
            </a:r>
            <a:r>
              <a:rPr lang="en-CA" sz="1400" b="1" i="0" dirty="0">
                <a:effectLst/>
              </a:rPr>
              <a:t>5</a:t>
            </a:r>
            <a:r>
              <a:rPr lang="en-CA" sz="1400" b="1" dirty="0"/>
              <a:t>8</a:t>
            </a:r>
            <a:r>
              <a:rPr lang="en-CA" sz="1400" dirty="0"/>
              <a:t> </a:t>
            </a:r>
            <a:r>
              <a:rPr lang="en-CA" sz="1400" i="0" dirty="0">
                <a:effectLst/>
              </a:rPr>
              <a:t>(</a:t>
            </a:r>
            <a:r>
              <a:rPr lang="en-CA" sz="1400" dirty="0"/>
              <a:t>1998</a:t>
            </a:r>
            <a:r>
              <a:rPr lang="en-CA" sz="1400" i="0" dirty="0">
                <a:effectLst/>
              </a:rPr>
              <a:t>)</a:t>
            </a:r>
            <a:r>
              <a:rPr lang="en-CA" sz="1400" dirty="0"/>
              <a:t>]</a:t>
            </a:r>
          </a:p>
        </p:txBody>
      </p:sp>
      <p:cxnSp>
        <p:nvCxnSpPr>
          <p:cNvPr id="21" name="Straight Arrow Connector 20">
            <a:extLst>
              <a:ext uri="{FF2B5EF4-FFF2-40B4-BE49-F238E27FC236}">
                <a16:creationId xmlns:a16="http://schemas.microsoft.com/office/drawing/2014/main" id="{7E636112-243E-6052-5957-1CB3D0584D70}"/>
              </a:ext>
            </a:extLst>
          </p:cNvPr>
          <p:cNvCxnSpPr>
            <a:cxnSpLocks/>
          </p:cNvCxnSpPr>
          <p:nvPr/>
        </p:nvCxnSpPr>
        <p:spPr>
          <a:xfrm flipH="1">
            <a:off x="7093038" y="5107567"/>
            <a:ext cx="1505855" cy="583558"/>
          </a:xfrm>
          <a:prstGeom prst="straightConnector1">
            <a:avLst/>
          </a:prstGeom>
          <a:ln w="19050">
            <a:tailEnd type="triangle" w="lg" len="lg"/>
          </a:ln>
        </p:spPr>
        <p:style>
          <a:lnRef idx="1">
            <a:schemeClr val="dk1"/>
          </a:lnRef>
          <a:fillRef idx="0">
            <a:schemeClr val="dk1"/>
          </a:fillRef>
          <a:effectRef idx="0">
            <a:schemeClr val="dk1"/>
          </a:effectRef>
          <a:fontRef idx="minor">
            <a:schemeClr val="tx1"/>
          </a:fontRef>
        </p:style>
      </p:cxnSp>
      <p:sp>
        <p:nvSpPr>
          <p:cNvPr id="30" name="Rectangle 29">
            <a:extLst>
              <a:ext uri="{FF2B5EF4-FFF2-40B4-BE49-F238E27FC236}">
                <a16:creationId xmlns:a16="http://schemas.microsoft.com/office/drawing/2014/main" id="{4C24DD7D-AAD2-E517-D3B0-7BF3C2D3E5E2}"/>
              </a:ext>
            </a:extLst>
          </p:cNvPr>
          <p:cNvSpPr/>
          <p:nvPr/>
        </p:nvSpPr>
        <p:spPr>
          <a:xfrm>
            <a:off x="8658495" y="2720109"/>
            <a:ext cx="573250" cy="16625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a:extLst>
              <a:ext uri="{FF2B5EF4-FFF2-40B4-BE49-F238E27FC236}">
                <a16:creationId xmlns:a16="http://schemas.microsoft.com/office/drawing/2014/main" id="{460EE6D7-1FBE-A169-F6F5-91FE557586DF}"/>
              </a:ext>
            </a:extLst>
          </p:cNvPr>
          <p:cNvSpPr/>
          <p:nvPr/>
        </p:nvSpPr>
        <p:spPr>
          <a:xfrm>
            <a:off x="10067245" y="1776182"/>
            <a:ext cx="740912" cy="18411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a:extLst>
              <a:ext uri="{FF2B5EF4-FFF2-40B4-BE49-F238E27FC236}">
                <a16:creationId xmlns:a16="http://schemas.microsoft.com/office/drawing/2014/main" id="{F56E28C4-DE30-8576-CCFC-0E36744DC025}"/>
              </a:ext>
            </a:extLst>
          </p:cNvPr>
          <p:cNvSpPr/>
          <p:nvPr/>
        </p:nvSpPr>
        <p:spPr>
          <a:xfrm>
            <a:off x="11160239" y="1782578"/>
            <a:ext cx="489692" cy="166255"/>
          </a:xfrm>
          <a:prstGeom prst="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a:extLst>
              <a:ext uri="{FF2B5EF4-FFF2-40B4-BE49-F238E27FC236}">
                <a16:creationId xmlns:a16="http://schemas.microsoft.com/office/drawing/2014/main" id="{B6B6228D-A299-07B8-7396-728E92CD3851}"/>
              </a:ext>
            </a:extLst>
          </p:cNvPr>
          <p:cNvSpPr/>
          <p:nvPr/>
        </p:nvSpPr>
        <p:spPr>
          <a:xfrm>
            <a:off x="8658495" y="3298406"/>
            <a:ext cx="381653" cy="166255"/>
          </a:xfrm>
          <a:prstGeom prst="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7" name="Picture 36">
            <a:extLst>
              <a:ext uri="{FF2B5EF4-FFF2-40B4-BE49-F238E27FC236}">
                <a16:creationId xmlns:a16="http://schemas.microsoft.com/office/drawing/2014/main" id="{ADE13CC4-D474-975A-0AAC-20AFE53452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48013" y="4926574"/>
            <a:ext cx="2495096" cy="221592"/>
          </a:xfrm>
          <a:prstGeom prst="rect">
            <a:avLst/>
          </a:prstGeom>
        </p:spPr>
      </p:pic>
    </p:spTree>
    <p:extLst>
      <p:ext uri="{BB962C8B-B14F-4D97-AF65-F5344CB8AC3E}">
        <p14:creationId xmlns:p14="http://schemas.microsoft.com/office/powerpoint/2010/main" val="2736785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9CA67-19DE-0DFE-494B-EA550ED3148C}"/>
              </a:ext>
            </a:extLst>
          </p:cNvPr>
          <p:cNvSpPr>
            <a:spLocks noGrp="1"/>
          </p:cNvSpPr>
          <p:nvPr>
            <p:ph type="title"/>
          </p:nvPr>
        </p:nvSpPr>
        <p:spPr/>
        <p:txBody>
          <a:bodyPr/>
          <a:lstStyle/>
          <a:p>
            <a:r>
              <a:rPr lang="en-CA" dirty="0"/>
              <a:t>The Hamiltonian</a:t>
            </a:r>
          </a:p>
        </p:txBody>
      </p:sp>
      <p:sp>
        <p:nvSpPr>
          <p:cNvPr id="4" name="Slide Number Placeholder 3">
            <a:extLst>
              <a:ext uri="{FF2B5EF4-FFF2-40B4-BE49-F238E27FC236}">
                <a16:creationId xmlns:a16="http://schemas.microsoft.com/office/drawing/2014/main" id="{4D99CF2A-ED9E-DF8F-CA9D-05CA24A30408}"/>
              </a:ext>
            </a:extLst>
          </p:cNvPr>
          <p:cNvSpPr>
            <a:spLocks noGrp="1"/>
          </p:cNvSpPr>
          <p:nvPr>
            <p:ph type="sldNum" sz="quarter" idx="12"/>
          </p:nvPr>
        </p:nvSpPr>
        <p:spPr/>
        <p:txBody>
          <a:bodyPr/>
          <a:lstStyle/>
          <a:p>
            <a:fld id="{98155971-BF0E-41D7-B822-C418F4E23E97}" type="slidenum">
              <a:rPr lang="en-CA" smtClean="0"/>
              <a:t>5</a:t>
            </a:fld>
            <a:endParaRPr lang="en-CA"/>
          </a:p>
        </p:txBody>
      </p:sp>
      <p:sp>
        <p:nvSpPr>
          <p:cNvPr id="8" name="Rectangle 7">
            <a:extLst>
              <a:ext uri="{FF2B5EF4-FFF2-40B4-BE49-F238E27FC236}">
                <a16:creationId xmlns:a16="http://schemas.microsoft.com/office/drawing/2014/main" id="{4C2E410D-F013-5211-A55C-A5CCD179BBD5}"/>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pic>
        <p:nvPicPr>
          <p:cNvPr id="10" name="Picture 9" descr="A picture containing font, text, white, number&#10;&#10;Description automatically generated">
            <a:extLst>
              <a:ext uri="{FF2B5EF4-FFF2-40B4-BE49-F238E27FC236}">
                <a16:creationId xmlns:a16="http://schemas.microsoft.com/office/drawing/2014/main" id="{84C19CF5-BE3D-881D-3A47-DE200987F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033012"/>
            <a:ext cx="3057525" cy="774212"/>
          </a:xfrm>
          <a:prstGeom prst="rect">
            <a:avLst/>
          </a:prstGeom>
        </p:spPr>
      </p:pic>
      <p:pic>
        <p:nvPicPr>
          <p:cNvPr id="3" name="Picture 2">
            <a:extLst>
              <a:ext uri="{FF2B5EF4-FFF2-40B4-BE49-F238E27FC236}">
                <a16:creationId xmlns:a16="http://schemas.microsoft.com/office/drawing/2014/main" id="{48735A12-7F98-9539-739A-538E86B49947}"/>
              </a:ext>
            </a:extLst>
          </p:cNvPr>
          <p:cNvPicPr>
            <a:picLocks noChangeAspect="1"/>
          </p:cNvPicPr>
          <p:nvPr/>
        </p:nvPicPr>
        <p:blipFill rotWithShape="1">
          <a:blip r:embed="rId4">
            <a:extLst>
              <a:ext uri="{28A0092B-C50C-407E-A947-70E740481C1C}">
                <a14:useLocalDpi xmlns:a14="http://schemas.microsoft.com/office/drawing/2010/main" val="0"/>
              </a:ext>
            </a:extLst>
          </a:blip>
          <a:srcRect r="32063" b="-18892"/>
          <a:stretch/>
        </p:blipFill>
        <p:spPr>
          <a:xfrm>
            <a:off x="1371600" y="3065047"/>
            <a:ext cx="2097775" cy="366810"/>
          </a:xfrm>
          <a:prstGeom prst="rect">
            <a:avLst/>
          </a:prstGeom>
        </p:spPr>
      </p:pic>
    </p:spTree>
    <p:extLst>
      <p:ext uri="{BB962C8B-B14F-4D97-AF65-F5344CB8AC3E}">
        <p14:creationId xmlns:p14="http://schemas.microsoft.com/office/powerpoint/2010/main" val="24790291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95571-96B4-7DF1-11D1-5DB3EF181B29}"/>
              </a:ext>
            </a:extLst>
          </p:cNvPr>
          <p:cNvSpPr>
            <a:spLocks noGrp="1"/>
          </p:cNvSpPr>
          <p:nvPr>
            <p:ph type="title"/>
          </p:nvPr>
        </p:nvSpPr>
        <p:spPr/>
        <p:txBody>
          <a:bodyPr/>
          <a:lstStyle/>
          <a:p>
            <a:r>
              <a:rPr lang="en-CA" dirty="0"/>
              <a:t>First-Order Phase Transition</a:t>
            </a:r>
          </a:p>
        </p:txBody>
      </p:sp>
      <p:sp>
        <p:nvSpPr>
          <p:cNvPr id="4" name="Slide Number Placeholder 3">
            <a:extLst>
              <a:ext uri="{FF2B5EF4-FFF2-40B4-BE49-F238E27FC236}">
                <a16:creationId xmlns:a16="http://schemas.microsoft.com/office/drawing/2014/main" id="{85F4E6BA-72CA-479E-18D4-E0EE642DF931}"/>
              </a:ext>
            </a:extLst>
          </p:cNvPr>
          <p:cNvSpPr>
            <a:spLocks noGrp="1"/>
          </p:cNvSpPr>
          <p:nvPr>
            <p:ph type="sldNum" sz="quarter" idx="12"/>
          </p:nvPr>
        </p:nvSpPr>
        <p:spPr/>
        <p:txBody>
          <a:bodyPr/>
          <a:lstStyle/>
          <a:p>
            <a:fld id="{98155971-BF0E-41D7-B822-C418F4E23E97}" type="slidenum">
              <a:rPr lang="en-CA" smtClean="0"/>
              <a:t>50</a:t>
            </a:fld>
            <a:endParaRPr lang="en-CA"/>
          </a:p>
        </p:txBody>
      </p:sp>
      <p:sp>
        <p:nvSpPr>
          <p:cNvPr id="3" name="Rectangle 2">
            <a:extLst>
              <a:ext uri="{FF2B5EF4-FFF2-40B4-BE49-F238E27FC236}">
                <a16:creationId xmlns:a16="http://schemas.microsoft.com/office/drawing/2014/main" id="{C76C0534-D228-807A-B147-4366D7771197}"/>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pic>
        <p:nvPicPr>
          <p:cNvPr id="9" name="Content Placeholder 8" descr="A picture containing text, diagram, screenshot, line&#10;&#10;Description automatically generated">
            <a:extLst>
              <a:ext uri="{FF2B5EF4-FFF2-40B4-BE49-F238E27FC236}">
                <a16:creationId xmlns:a16="http://schemas.microsoft.com/office/drawing/2014/main" id="{2C816A2B-C66F-B181-FC2E-4D525A5F00B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001" y="1760445"/>
            <a:ext cx="8356291" cy="4755783"/>
          </a:xfrm>
        </p:spPr>
      </p:pic>
      <p:pic>
        <p:nvPicPr>
          <p:cNvPr id="6" name="Picture 5" descr="A picture containing text, font, white, line&#10;&#10;Description automatically generated">
            <a:extLst>
              <a:ext uri="{FF2B5EF4-FFF2-40B4-BE49-F238E27FC236}">
                <a16:creationId xmlns:a16="http://schemas.microsoft.com/office/drawing/2014/main" id="{670CEF69-E3AA-5188-2766-558F7C5A19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8495" y="4168909"/>
            <a:ext cx="3331572" cy="491108"/>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9AD10444-2190-B9A2-F24C-F4A705D58E96}"/>
              </a:ext>
            </a:extLst>
          </p:cNvPr>
          <p:cNvPicPr>
            <a:picLocks noChangeAspect="1"/>
          </p:cNvPicPr>
          <p:nvPr/>
        </p:nvPicPr>
        <p:blipFill rotWithShape="1">
          <a:blip r:embed="rId5">
            <a:extLst>
              <a:ext uri="{28A0092B-C50C-407E-A947-70E740481C1C}">
                <a14:useLocalDpi xmlns:a14="http://schemas.microsoft.com/office/drawing/2010/main" val="0"/>
              </a:ext>
            </a:extLst>
          </a:blip>
          <a:srcRect l="52422" t="44709" r="6875" b="37774"/>
          <a:stretch/>
        </p:blipFill>
        <p:spPr>
          <a:xfrm>
            <a:off x="8446648" y="1709834"/>
            <a:ext cx="3562351" cy="813116"/>
          </a:xfrm>
          <a:prstGeom prst="rect">
            <a:avLst/>
          </a:prstGeom>
        </p:spPr>
      </p:pic>
      <p:sp>
        <p:nvSpPr>
          <p:cNvPr id="12" name="TextBox 11">
            <a:extLst>
              <a:ext uri="{FF2B5EF4-FFF2-40B4-BE49-F238E27FC236}">
                <a16:creationId xmlns:a16="http://schemas.microsoft.com/office/drawing/2014/main" id="{D94C0086-27DB-A587-6006-5F724BC4B0E9}"/>
              </a:ext>
            </a:extLst>
          </p:cNvPr>
          <p:cNvSpPr txBox="1"/>
          <p:nvPr/>
        </p:nvSpPr>
        <p:spPr>
          <a:xfrm>
            <a:off x="8590964" y="2651198"/>
            <a:ext cx="3418035" cy="523220"/>
          </a:xfrm>
          <a:prstGeom prst="rect">
            <a:avLst/>
          </a:prstGeom>
          <a:noFill/>
        </p:spPr>
        <p:txBody>
          <a:bodyPr wrap="square" rtlCol="0">
            <a:spAutoFit/>
          </a:bodyPr>
          <a:lstStyle/>
          <a:p>
            <a:r>
              <a:rPr lang="en-CA" sz="1400" dirty="0"/>
              <a:t>W. C. K. : [</a:t>
            </a:r>
            <a:r>
              <a:rPr lang="en-US" sz="1400" b="0" i="0" dirty="0">
                <a:effectLst/>
              </a:rPr>
              <a:t>P. A. Whitlock, G. V. Chester, and M. H. Kalos</a:t>
            </a:r>
            <a:r>
              <a:rPr lang="en-CA" sz="1400" i="0" dirty="0">
                <a:effectLst/>
              </a:rPr>
              <a:t>, Phys. Rev. B </a:t>
            </a:r>
            <a:r>
              <a:rPr lang="en-CA" sz="1400" b="1" dirty="0"/>
              <a:t>38</a:t>
            </a:r>
            <a:r>
              <a:rPr lang="en-CA" sz="1400" dirty="0"/>
              <a:t> </a:t>
            </a:r>
            <a:r>
              <a:rPr lang="en-CA" sz="1400" i="0" dirty="0">
                <a:effectLst/>
              </a:rPr>
              <a:t>(</a:t>
            </a:r>
            <a:r>
              <a:rPr lang="en-CA" sz="1400" dirty="0"/>
              <a:t>1988</a:t>
            </a:r>
            <a:r>
              <a:rPr lang="en-CA" sz="1400" i="0" dirty="0">
                <a:effectLst/>
              </a:rPr>
              <a:t>)</a:t>
            </a:r>
            <a:r>
              <a:rPr lang="en-CA" sz="1400" dirty="0"/>
              <a:t>]</a:t>
            </a:r>
          </a:p>
        </p:txBody>
      </p:sp>
      <p:sp>
        <p:nvSpPr>
          <p:cNvPr id="13" name="TextBox 12">
            <a:extLst>
              <a:ext uri="{FF2B5EF4-FFF2-40B4-BE49-F238E27FC236}">
                <a16:creationId xmlns:a16="http://schemas.microsoft.com/office/drawing/2014/main" id="{D55FB109-2FCC-EC80-DED2-C89E26AC9D6D}"/>
              </a:ext>
            </a:extLst>
          </p:cNvPr>
          <p:cNvSpPr txBox="1"/>
          <p:nvPr/>
        </p:nvSpPr>
        <p:spPr>
          <a:xfrm>
            <a:off x="8590964" y="3227848"/>
            <a:ext cx="3418035" cy="523220"/>
          </a:xfrm>
          <a:prstGeom prst="rect">
            <a:avLst/>
          </a:prstGeom>
          <a:noFill/>
        </p:spPr>
        <p:txBody>
          <a:bodyPr wrap="square" rtlCol="0">
            <a:spAutoFit/>
          </a:bodyPr>
          <a:lstStyle/>
          <a:p>
            <a:r>
              <a:rPr lang="en-CA" sz="1400" dirty="0"/>
              <a:t>G. C. : [</a:t>
            </a:r>
            <a:r>
              <a:rPr lang="en-US" sz="1400" b="0" i="0" dirty="0">
                <a:effectLst/>
              </a:rPr>
              <a:t>M. C. Gordillo and D. M. </a:t>
            </a:r>
            <a:r>
              <a:rPr lang="en-US" sz="1400" b="0" i="0" dirty="0" err="1">
                <a:effectLst/>
              </a:rPr>
              <a:t>Ceperley</a:t>
            </a:r>
            <a:r>
              <a:rPr lang="en-CA" sz="1400" i="0" dirty="0">
                <a:effectLst/>
              </a:rPr>
              <a:t>, Phys. Rev. B </a:t>
            </a:r>
            <a:r>
              <a:rPr lang="en-CA" sz="1400" b="1" i="0" dirty="0">
                <a:effectLst/>
              </a:rPr>
              <a:t>5</a:t>
            </a:r>
            <a:r>
              <a:rPr lang="en-CA" sz="1400" b="1" dirty="0"/>
              <a:t>8</a:t>
            </a:r>
            <a:r>
              <a:rPr lang="en-CA" sz="1400" dirty="0"/>
              <a:t> </a:t>
            </a:r>
            <a:r>
              <a:rPr lang="en-CA" sz="1400" i="0" dirty="0">
                <a:effectLst/>
              </a:rPr>
              <a:t>(</a:t>
            </a:r>
            <a:r>
              <a:rPr lang="en-CA" sz="1400" dirty="0"/>
              <a:t>1998</a:t>
            </a:r>
            <a:r>
              <a:rPr lang="en-CA" sz="1400" i="0" dirty="0">
                <a:effectLst/>
              </a:rPr>
              <a:t>)</a:t>
            </a:r>
            <a:r>
              <a:rPr lang="en-CA" sz="1400" dirty="0"/>
              <a:t>]</a:t>
            </a:r>
          </a:p>
        </p:txBody>
      </p:sp>
      <p:cxnSp>
        <p:nvCxnSpPr>
          <p:cNvPr id="21" name="Straight Arrow Connector 20">
            <a:extLst>
              <a:ext uri="{FF2B5EF4-FFF2-40B4-BE49-F238E27FC236}">
                <a16:creationId xmlns:a16="http://schemas.microsoft.com/office/drawing/2014/main" id="{7E636112-243E-6052-5957-1CB3D0584D70}"/>
              </a:ext>
            </a:extLst>
          </p:cNvPr>
          <p:cNvCxnSpPr>
            <a:cxnSpLocks/>
          </p:cNvCxnSpPr>
          <p:nvPr/>
        </p:nvCxnSpPr>
        <p:spPr>
          <a:xfrm flipH="1">
            <a:off x="7093038" y="5107567"/>
            <a:ext cx="1505855" cy="583558"/>
          </a:xfrm>
          <a:prstGeom prst="straightConnector1">
            <a:avLst/>
          </a:prstGeom>
          <a:ln w="19050">
            <a:tailEnd type="triangle" w="lg" len="lg"/>
          </a:ln>
        </p:spPr>
        <p:style>
          <a:lnRef idx="1">
            <a:schemeClr val="dk1"/>
          </a:lnRef>
          <a:fillRef idx="0">
            <a:schemeClr val="dk1"/>
          </a:fillRef>
          <a:effectRef idx="0">
            <a:schemeClr val="dk1"/>
          </a:effectRef>
          <a:fontRef idx="minor">
            <a:schemeClr val="tx1"/>
          </a:fontRef>
        </p:style>
      </p:cxnSp>
      <p:pic>
        <p:nvPicPr>
          <p:cNvPr id="23" name="Picture 22" descr="A screenshot of a computer screen&#10;&#10;Description automatically generated with medium confidence">
            <a:extLst>
              <a:ext uri="{FF2B5EF4-FFF2-40B4-BE49-F238E27FC236}">
                <a16:creationId xmlns:a16="http://schemas.microsoft.com/office/drawing/2014/main" id="{ABB5D956-41E5-3942-5BC0-EFC3781E427E}"/>
              </a:ext>
            </a:extLst>
          </p:cNvPr>
          <p:cNvPicPr>
            <a:picLocks noChangeAspect="1"/>
          </p:cNvPicPr>
          <p:nvPr/>
        </p:nvPicPr>
        <p:blipFill rotWithShape="1">
          <a:blip r:embed="rId6">
            <a:extLst>
              <a:ext uri="{28A0092B-C50C-407E-A947-70E740481C1C}">
                <a14:useLocalDpi xmlns:a14="http://schemas.microsoft.com/office/drawing/2010/main" val="0"/>
              </a:ext>
            </a:extLst>
          </a:blip>
          <a:srcRect l="53790" t="56595" r="10080" b="30898"/>
          <a:stretch/>
        </p:blipFill>
        <p:spPr>
          <a:xfrm>
            <a:off x="8658495" y="5691125"/>
            <a:ext cx="2991436" cy="549264"/>
          </a:xfrm>
          <a:prstGeom prst="rect">
            <a:avLst/>
          </a:prstGeom>
        </p:spPr>
      </p:pic>
      <p:sp>
        <p:nvSpPr>
          <p:cNvPr id="29" name="TextBox 28">
            <a:extLst>
              <a:ext uri="{FF2B5EF4-FFF2-40B4-BE49-F238E27FC236}">
                <a16:creationId xmlns:a16="http://schemas.microsoft.com/office/drawing/2014/main" id="{7BDD0E27-CB58-3943-52FD-13023CAFBC67}"/>
              </a:ext>
            </a:extLst>
          </p:cNvPr>
          <p:cNvSpPr txBox="1"/>
          <p:nvPr/>
        </p:nvSpPr>
        <p:spPr>
          <a:xfrm>
            <a:off x="8648013" y="5383348"/>
            <a:ext cx="3144775" cy="307777"/>
          </a:xfrm>
          <a:prstGeom prst="rect">
            <a:avLst/>
          </a:prstGeom>
          <a:noFill/>
        </p:spPr>
        <p:txBody>
          <a:bodyPr wrap="square" rtlCol="0">
            <a:spAutoFit/>
          </a:bodyPr>
          <a:lstStyle/>
          <a:p>
            <a:r>
              <a:rPr lang="en-CA" sz="1400" dirty="0"/>
              <a:t>Compare with G. C. PIMC results: </a:t>
            </a:r>
          </a:p>
        </p:txBody>
      </p:sp>
      <p:sp>
        <p:nvSpPr>
          <p:cNvPr id="30" name="Rectangle 29">
            <a:extLst>
              <a:ext uri="{FF2B5EF4-FFF2-40B4-BE49-F238E27FC236}">
                <a16:creationId xmlns:a16="http://schemas.microsoft.com/office/drawing/2014/main" id="{4C24DD7D-AAD2-E517-D3B0-7BF3C2D3E5E2}"/>
              </a:ext>
            </a:extLst>
          </p:cNvPr>
          <p:cNvSpPr/>
          <p:nvPr/>
        </p:nvSpPr>
        <p:spPr>
          <a:xfrm>
            <a:off x="8658495" y="2720109"/>
            <a:ext cx="573250" cy="16625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a:extLst>
              <a:ext uri="{FF2B5EF4-FFF2-40B4-BE49-F238E27FC236}">
                <a16:creationId xmlns:a16="http://schemas.microsoft.com/office/drawing/2014/main" id="{460EE6D7-1FBE-A169-F6F5-91FE557586DF}"/>
              </a:ext>
            </a:extLst>
          </p:cNvPr>
          <p:cNvSpPr/>
          <p:nvPr/>
        </p:nvSpPr>
        <p:spPr>
          <a:xfrm>
            <a:off x="10067245" y="1776182"/>
            <a:ext cx="740912" cy="18411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a:extLst>
              <a:ext uri="{FF2B5EF4-FFF2-40B4-BE49-F238E27FC236}">
                <a16:creationId xmlns:a16="http://schemas.microsoft.com/office/drawing/2014/main" id="{F56E28C4-DE30-8576-CCFC-0E36744DC025}"/>
              </a:ext>
            </a:extLst>
          </p:cNvPr>
          <p:cNvSpPr/>
          <p:nvPr/>
        </p:nvSpPr>
        <p:spPr>
          <a:xfrm>
            <a:off x="11160239" y="1782578"/>
            <a:ext cx="489692" cy="166255"/>
          </a:xfrm>
          <a:prstGeom prst="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a:extLst>
              <a:ext uri="{FF2B5EF4-FFF2-40B4-BE49-F238E27FC236}">
                <a16:creationId xmlns:a16="http://schemas.microsoft.com/office/drawing/2014/main" id="{B6B6228D-A299-07B8-7396-728E92CD3851}"/>
              </a:ext>
            </a:extLst>
          </p:cNvPr>
          <p:cNvSpPr/>
          <p:nvPr/>
        </p:nvSpPr>
        <p:spPr>
          <a:xfrm>
            <a:off x="8658495" y="3298406"/>
            <a:ext cx="381653" cy="166255"/>
          </a:xfrm>
          <a:prstGeom prst="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a:extLst>
              <a:ext uri="{FF2B5EF4-FFF2-40B4-BE49-F238E27FC236}">
                <a16:creationId xmlns:a16="http://schemas.microsoft.com/office/drawing/2014/main" id="{865D3A9B-875A-AA82-4B53-0346A4067080}"/>
              </a:ext>
            </a:extLst>
          </p:cNvPr>
          <p:cNvSpPr/>
          <p:nvPr/>
        </p:nvSpPr>
        <p:spPr>
          <a:xfrm>
            <a:off x="9794337" y="5468941"/>
            <a:ext cx="351357" cy="143225"/>
          </a:xfrm>
          <a:prstGeom prst="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7" name="Picture 36">
            <a:extLst>
              <a:ext uri="{FF2B5EF4-FFF2-40B4-BE49-F238E27FC236}">
                <a16:creationId xmlns:a16="http://schemas.microsoft.com/office/drawing/2014/main" id="{ADE13CC4-D474-975A-0AAC-20AFE53452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48013" y="4926574"/>
            <a:ext cx="2495096" cy="221592"/>
          </a:xfrm>
          <a:prstGeom prst="rect">
            <a:avLst/>
          </a:prstGeom>
        </p:spPr>
      </p:pic>
    </p:spTree>
    <p:extLst>
      <p:ext uri="{BB962C8B-B14F-4D97-AF65-F5344CB8AC3E}">
        <p14:creationId xmlns:p14="http://schemas.microsoft.com/office/powerpoint/2010/main" val="16686304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9EFE2-1251-050E-A6DB-232D3FA74EFA}"/>
              </a:ext>
            </a:extLst>
          </p:cNvPr>
          <p:cNvSpPr>
            <a:spLocks noGrp="1"/>
          </p:cNvSpPr>
          <p:nvPr>
            <p:ph type="title"/>
          </p:nvPr>
        </p:nvSpPr>
        <p:spPr/>
        <p:txBody>
          <a:bodyPr/>
          <a:lstStyle/>
          <a:p>
            <a:r>
              <a:rPr lang="en-CA" dirty="0"/>
              <a:t>Condensate fraction</a:t>
            </a:r>
          </a:p>
        </p:txBody>
      </p:sp>
      <p:sp>
        <p:nvSpPr>
          <p:cNvPr id="4" name="Slide Number Placeholder 3">
            <a:extLst>
              <a:ext uri="{FF2B5EF4-FFF2-40B4-BE49-F238E27FC236}">
                <a16:creationId xmlns:a16="http://schemas.microsoft.com/office/drawing/2014/main" id="{12F61F92-F473-4124-D9E0-97E3BE408A90}"/>
              </a:ext>
            </a:extLst>
          </p:cNvPr>
          <p:cNvSpPr>
            <a:spLocks noGrp="1"/>
          </p:cNvSpPr>
          <p:nvPr>
            <p:ph type="sldNum" sz="quarter" idx="12"/>
          </p:nvPr>
        </p:nvSpPr>
        <p:spPr/>
        <p:txBody>
          <a:bodyPr/>
          <a:lstStyle/>
          <a:p>
            <a:fld id="{98155971-BF0E-41D7-B822-C418F4E23E97}" type="slidenum">
              <a:rPr lang="en-CA" smtClean="0"/>
              <a:t>51</a:t>
            </a:fld>
            <a:endParaRPr lang="en-CA" dirty="0"/>
          </a:p>
        </p:txBody>
      </p:sp>
      <p:sp>
        <p:nvSpPr>
          <p:cNvPr id="5" name="Rectangle 4">
            <a:extLst>
              <a:ext uri="{FF2B5EF4-FFF2-40B4-BE49-F238E27FC236}">
                <a16:creationId xmlns:a16="http://schemas.microsoft.com/office/drawing/2014/main" id="{2A44CFE3-9DC0-E2EF-B367-15E9B7DA80EA}"/>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6" name="Content Placeholder 5">
            <a:extLst>
              <a:ext uri="{FF2B5EF4-FFF2-40B4-BE49-F238E27FC236}">
                <a16:creationId xmlns:a16="http://schemas.microsoft.com/office/drawing/2014/main" id="{19C85DFD-9F7E-4108-A238-AC3DC0EE8ED9}"/>
              </a:ext>
            </a:extLst>
          </p:cNvPr>
          <p:cNvSpPr>
            <a:spLocks noGrp="1"/>
          </p:cNvSpPr>
          <p:nvPr>
            <p:ph idx="1"/>
          </p:nvPr>
        </p:nvSpPr>
        <p:spPr/>
        <p:txBody>
          <a:bodyPr/>
          <a:lstStyle/>
          <a:p>
            <a:r>
              <a:rPr lang="en-CA" dirty="0"/>
              <a:t>A superfluid sample is a Bose-Einstein condensate</a:t>
            </a:r>
          </a:p>
          <a:p>
            <a:r>
              <a:rPr lang="en-CA" i="0" dirty="0">
                <a:effectLst/>
              </a:rPr>
              <a:t>⁴He atoms are spinless bosons </a:t>
            </a:r>
            <a:r>
              <a:rPr lang="en-CA" i="0" dirty="0">
                <a:effectLst/>
                <a:sym typeface="Wingdings" panose="05000000000000000000" pitchFamily="2" charset="2"/>
              </a:rPr>
              <a:t> can occupy same state</a:t>
            </a:r>
          </a:p>
          <a:p>
            <a:pPr marL="0" indent="0">
              <a:buNone/>
            </a:pPr>
            <a:endParaRPr lang="en-CA" dirty="0"/>
          </a:p>
          <a:p>
            <a:endParaRPr lang="en-CA" dirty="0"/>
          </a:p>
          <a:p>
            <a:endParaRPr lang="en-CA" dirty="0"/>
          </a:p>
          <a:p>
            <a:pPr marL="0" indent="0">
              <a:buNone/>
            </a:pPr>
            <a:endParaRPr lang="en-CA" dirty="0"/>
          </a:p>
        </p:txBody>
      </p:sp>
      <p:sp>
        <p:nvSpPr>
          <p:cNvPr id="8" name="Rectangle 7">
            <a:extLst>
              <a:ext uri="{FF2B5EF4-FFF2-40B4-BE49-F238E27FC236}">
                <a16:creationId xmlns:a16="http://schemas.microsoft.com/office/drawing/2014/main" id="{164F8312-E5EA-6FA5-17B4-0B68F4E56B12}"/>
              </a:ext>
            </a:extLst>
          </p:cNvPr>
          <p:cNvSpPr/>
          <p:nvPr/>
        </p:nvSpPr>
        <p:spPr>
          <a:xfrm>
            <a:off x="7529945" y="4367791"/>
            <a:ext cx="702218" cy="16658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5745F2C9-B1D7-FA51-A132-8061D622F6F9}"/>
              </a:ext>
            </a:extLst>
          </p:cNvPr>
          <p:cNvSpPr/>
          <p:nvPr/>
        </p:nvSpPr>
        <p:spPr>
          <a:xfrm rot="5400000">
            <a:off x="8680530" y="5140667"/>
            <a:ext cx="702218" cy="16658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68A19B49-C5B8-F005-9763-D191C08671CC}"/>
              </a:ext>
            </a:extLst>
          </p:cNvPr>
          <p:cNvSpPr/>
          <p:nvPr/>
        </p:nvSpPr>
        <p:spPr>
          <a:xfrm>
            <a:off x="8176864" y="4014644"/>
            <a:ext cx="702218" cy="4364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id="{2E74DCFB-FA13-E6D4-5A96-E1F8028E9BF8}"/>
              </a:ext>
            </a:extLst>
          </p:cNvPr>
          <p:cNvSpPr/>
          <p:nvPr/>
        </p:nvSpPr>
        <p:spPr>
          <a:xfrm>
            <a:off x="9110037" y="4277546"/>
            <a:ext cx="334496" cy="4652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908584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9EFE2-1251-050E-A6DB-232D3FA74EFA}"/>
              </a:ext>
            </a:extLst>
          </p:cNvPr>
          <p:cNvSpPr>
            <a:spLocks noGrp="1"/>
          </p:cNvSpPr>
          <p:nvPr>
            <p:ph type="title"/>
          </p:nvPr>
        </p:nvSpPr>
        <p:spPr/>
        <p:txBody>
          <a:bodyPr/>
          <a:lstStyle/>
          <a:p>
            <a:r>
              <a:rPr lang="en-CA" dirty="0"/>
              <a:t>Condensate fraction</a:t>
            </a:r>
          </a:p>
        </p:txBody>
      </p:sp>
      <p:sp>
        <p:nvSpPr>
          <p:cNvPr id="4" name="Slide Number Placeholder 3">
            <a:extLst>
              <a:ext uri="{FF2B5EF4-FFF2-40B4-BE49-F238E27FC236}">
                <a16:creationId xmlns:a16="http://schemas.microsoft.com/office/drawing/2014/main" id="{12F61F92-F473-4124-D9E0-97E3BE408A90}"/>
              </a:ext>
            </a:extLst>
          </p:cNvPr>
          <p:cNvSpPr>
            <a:spLocks noGrp="1"/>
          </p:cNvSpPr>
          <p:nvPr>
            <p:ph type="sldNum" sz="quarter" idx="12"/>
          </p:nvPr>
        </p:nvSpPr>
        <p:spPr/>
        <p:txBody>
          <a:bodyPr/>
          <a:lstStyle/>
          <a:p>
            <a:fld id="{98155971-BF0E-41D7-B822-C418F4E23E97}" type="slidenum">
              <a:rPr lang="en-CA" smtClean="0"/>
              <a:t>52</a:t>
            </a:fld>
            <a:endParaRPr lang="en-CA" dirty="0"/>
          </a:p>
        </p:txBody>
      </p:sp>
      <p:sp>
        <p:nvSpPr>
          <p:cNvPr id="5" name="Rectangle 4">
            <a:extLst>
              <a:ext uri="{FF2B5EF4-FFF2-40B4-BE49-F238E27FC236}">
                <a16:creationId xmlns:a16="http://schemas.microsoft.com/office/drawing/2014/main" id="{2A44CFE3-9DC0-E2EF-B367-15E9B7DA80EA}"/>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19C85DFD-9F7E-4108-A238-AC3DC0EE8ED9}"/>
                  </a:ext>
                </a:extLst>
              </p:cNvPr>
              <p:cNvSpPr>
                <a:spLocks noGrp="1"/>
              </p:cNvSpPr>
              <p:nvPr>
                <p:ph idx="1"/>
              </p:nvPr>
            </p:nvSpPr>
            <p:spPr/>
            <p:txBody>
              <a:bodyPr/>
              <a:lstStyle/>
              <a:p>
                <a:r>
                  <a:rPr lang="en-CA" dirty="0"/>
                  <a:t>A superfluid sample is a Bose-Einstein condensate</a:t>
                </a:r>
              </a:p>
              <a:p>
                <a:r>
                  <a:rPr lang="en-CA" i="0" dirty="0">
                    <a:effectLst/>
                  </a:rPr>
                  <a:t>⁴He atoms are spinless bosons </a:t>
                </a:r>
                <a:r>
                  <a:rPr lang="en-CA" i="0" dirty="0">
                    <a:effectLst/>
                    <a:sym typeface="Wingdings" panose="05000000000000000000" pitchFamily="2" charset="2"/>
                  </a:rPr>
                  <a:t> can occupy same state</a:t>
                </a:r>
              </a:p>
              <a:p>
                <a:r>
                  <a:rPr lang="en-CA" dirty="0">
                    <a:sym typeface="Wingdings" panose="05000000000000000000" pitchFamily="2" charset="2"/>
                  </a:rPr>
                  <a:t>Due to strong interactions, only a fraction </a:t>
                </a:r>
                <a14:m>
                  <m:oMath xmlns:m="http://schemas.openxmlformats.org/officeDocument/2006/math">
                    <m:sSub>
                      <m:sSubPr>
                        <m:ctrlPr>
                          <a:rPr lang="en-CA" b="0" i="1" smtClean="0">
                            <a:latin typeface="Cambria Math" panose="02040503050406030204" pitchFamily="18" charset="0"/>
                            <a:sym typeface="Wingdings" panose="05000000000000000000" pitchFamily="2" charset="2"/>
                          </a:rPr>
                        </m:ctrlPr>
                      </m:sSubPr>
                      <m:e>
                        <m:r>
                          <a:rPr lang="en-CA" b="0" i="1" smtClean="0">
                            <a:latin typeface="Cambria Math" panose="02040503050406030204" pitchFamily="18" charset="0"/>
                            <a:sym typeface="Wingdings" panose="05000000000000000000" pitchFamily="2" charset="2"/>
                          </a:rPr>
                          <m:t>𝑛</m:t>
                        </m:r>
                      </m:e>
                      <m:sub>
                        <m:r>
                          <a:rPr lang="en-CA" b="0" i="1" smtClean="0">
                            <a:latin typeface="Cambria Math" panose="02040503050406030204" pitchFamily="18" charset="0"/>
                            <a:sym typeface="Wingdings" panose="05000000000000000000" pitchFamily="2" charset="2"/>
                          </a:rPr>
                          <m:t>0</m:t>
                        </m:r>
                      </m:sub>
                    </m:sSub>
                  </m:oMath>
                </a14:m>
                <a:r>
                  <a:rPr lang="en-CA" dirty="0"/>
                  <a:t> are in the condensate</a:t>
                </a:r>
              </a:p>
              <a:p>
                <a:endParaRPr lang="en-CA" dirty="0"/>
              </a:p>
              <a:p>
                <a:endParaRPr lang="en-CA" dirty="0"/>
              </a:p>
              <a:p>
                <a:endParaRPr lang="en-CA" dirty="0"/>
              </a:p>
              <a:p>
                <a:pPr marL="0" indent="0">
                  <a:buNone/>
                </a:pPr>
                <a:endParaRPr lang="en-CA" dirty="0"/>
              </a:p>
            </p:txBody>
          </p:sp>
        </mc:Choice>
        <mc:Fallback xmlns="">
          <p:sp>
            <p:nvSpPr>
              <p:cNvPr id="6" name="Content Placeholder 5">
                <a:extLst>
                  <a:ext uri="{FF2B5EF4-FFF2-40B4-BE49-F238E27FC236}">
                    <a16:creationId xmlns:a16="http://schemas.microsoft.com/office/drawing/2014/main" id="{19C85DFD-9F7E-4108-A238-AC3DC0EE8ED9}"/>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CA">
                    <a:noFill/>
                  </a:rPr>
                  <a:t> </a:t>
                </a:r>
              </a:p>
            </p:txBody>
          </p:sp>
        </mc:Fallback>
      </mc:AlternateContent>
      <p:pic>
        <p:nvPicPr>
          <p:cNvPr id="12" name="Picture 11" descr="A picture containing font, text, white, symbol&#10;&#10;Description automatically generated">
            <a:extLst>
              <a:ext uri="{FF2B5EF4-FFF2-40B4-BE49-F238E27FC236}">
                <a16:creationId xmlns:a16="http://schemas.microsoft.com/office/drawing/2014/main" id="{71D693F9-FC9D-5302-F40B-0D2919EF12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9667" y="3691306"/>
            <a:ext cx="1868831" cy="384221"/>
          </a:xfrm>
          <a:prstGeom prst="rect">
            <a:avLst/>
          </a:prstGeom>
        </p:spPr>
      </p:pic>
      <p:sp>
        <p:nvSpPr>
          <p:cNvPr id="8" name="Rectangle 7">
            <a:extLst>
              <a:ext uri="{FF2B5EF4-FFF2-40B4-BE49-F238E27FC236}">
                <a16:creationId xmlns:a16="http://schemas.microsoft.com/office/drawing/2014/main" id="{164F8312-E5EA-6FA5-17B4-0B68F4E56B12}"/>
              </a:ext>
            </a:extLst>
          </p:cNvPr>
          <p:cNvSpPr/>
          <p:nvPr/>
        </p:nvSpPr>
        <p:spPr>
          <a:xfrm>
            <a:off x="7529945" y="4367791"/>
            <a:ext cx="702218" cy="16658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5745F2C9-B1D7-FA51-A132-8061D622F6F9}"/>
              </a:ext>
            </a:extLst>
          </p:cNvPr>
          <p:cNvSpPr/>
          <p:nvPr/>
        </p:nvSpPr>
        <p:spPr>
          <a:xfrm rot="5400000">
            <a:off x="8680530" y="5140667"/>
            <a:ext cx="702218" cy="16658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68A19B49-C5B8-F005-9763-D191C08671CC}"/>
              </a:ext>
            </a:extLst>
          </p:cNvPr>
          <p:cNvSpPr/>
          <p:nvPr/>
        </p:nvSpPr>
        <p:spPr>
          <a:xfrm>
            <a:off x="8176864" y="4014644"/>
            <a:ext cx="702218" cy="4364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id="{2E74DCFB-FA13-E6D4-5A96-E1F8028E9BF8}"/>
              </a:ext>
            </a:extLst>
          </p:cNvPr>
          <p:cNvSpPr/>
          <p:nvPr/>
        </p:nvSpPr>
        <p:spPr>
          <a:xfrm>
            <a:off x="9110037" y="4277546"/>
            <a:ext cx="334496" cy="4652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645902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9EFE2-1251-050E-A6DB-232D3FA74EFA}"/>
              </a:ext>
            </a:extLst>
          </p:cNvPr>
          <p:cNvSpPr>
            <a:spLocks noGrp="1"/>
          </p:cNvSpPr>
          <p:nvPr>
            <p:ph type="title"/>
          </p:nvPr>
        </p:nvSpPr>
        <p:spPr/>
        <p:txBody>
          <a:bodyPr/>
          <a:lstStyle/>
          <a:p>
            <a:r>
              <a:rPr lang="en-CA" dirty="0"/>
              <a:t>Condensate fraction</a:t>
            </a:r>
          </a:p>
        </p:txBody>
      </p:sp>
      <p:sp>
        <p:nvSpPr>
          <p:cNvPr id="4" name="Slide Number Placeholder 3">
            <a:extLst>
              <a:ext uri="{FF2B5EF4-FFF2-40B4-BE49-F238E27FC236}">
                <a16:creationId xmlns:a16="http://schemas.microsoft.com/office/drawing/2014/main" id="{12F61F92-F473-4124-D9E0-97E3BE408A90}"/>
              </a:ext>
            </a:extLst>
          </p:cNvPr>
          <p:cNvSpPr>
            <a:spLocks noGrp="1"/>
          </p:cNvSpPr>
          <p:nvPr>
            <p:ph type="sldNum" sz="quarter" idx="12"/>
          </p:nvPr>
        </p:nvSpPr>
        <p:spPr/>
        <p:txBody>
          <a:bodyPr/>
          <a:lstStyle/>
          <a:p>
            <a:fld id="{98155971-BF0E-41D7-B822-C418F4E23E97}" type="slidenum">
              <a:rPr lang="en-CA" smtClean="0"/>
              <a:t>53</a:t>
            </a:fld>
            <a:endParaRPr lang="en-CA"/>
          </a:p>
        </p:txBody>
      </p:sp>
      <p:sp>
        <p:nvSpPr>
          <p:cNvPr id="5" name="Rectangle 4">
            <a:extLst>
              <a:ext uri="{FF2B5EF4-FFF2-40B4-BE49-F238E27FC236}">
                <a16:creationId xmlns:a16="http://schemas.microsoft.com/office/drawing/2014/main" id="{2A44CFE3-9DC0-E2EF-B367-15E9B7DA80EA}"/>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19C85DFD-9F7E-4108-A238-AC3DC0EE8ED9}"/>
                  </a:ext>
                </a:extLst>
              </p:cNvPr>
              <p:cNvSpPr>
                <a:spLocks noGrp="1"/>
              </p:cNvSpPr>
              <p:nvPr>
                <p:ph idx="1"/>
              </p:nvPr>
            </p:nvSpPr>
            <p:spPr/>
            <p:txBody>
              <a:bodyPr/>
              <a:lstStyle/>
              <a:p>
                <a:r>
                  <a:rPr lang="en-CA" dirty="0"/>
                  <a:t>A superfluid sample is a Bose-Einstein condensate</a:t>
                </a:r>
              </a:p>
              <a:p>
                <a:r>
                  <a:rPr lang="en-CA" i="0" dirty="0">
                    <a:effectLst/>
                  </a:rPr>
                  <a:t>⁴He atoms are spinless bosons </a:t>
                </a:r>
                <a:r>
                  <a:rPr lang="en-CA" i="0" dirty="0">
                    <a:effectLst/>
                    <a:sym typeface="Wingdings" panose="05000000000000000000" pitchFamily="2" charset="2"/>
                  </a:rPr>
                  <a:t> can occupy same state</a:t>
                </a:r>
              </a:p>
              <a:p>
                <a:r>
                  <a:rPr lang="en-CA" dirty="0">
                    <a:sym typeface="Wingdings" panose="05000000000000000000" pitchFamily="2" charset="2"/>
                  </a:rPr>
                  <a:t>Due to strong interactions, only a fraction </a:t>
                </a:r>
                <a14:m>
                  <m:oMath xmlns:m="http://schemas.openxmlformats.org/officeDocument/2006/math">
                    <m:sSub>
                      <m:sSubPr>
                        <m:ctrlPr>
                          <a:rPr lang="en-CA" b="0" i="1" smtClean="0">
                            <a:latin typeface="Cambria Math" panose="02040503050406030204" pitchFamily="18" charset="0"/>
                            <a:sym typeface="Wingdings" panose="05000000000000000000" pitchFamily="2" charset="2"/>
                          </a:rPr>
                        </m:ctrlPr>
                      </m:sSubPr>
                      <m:e>
                        <m:r>
                          <a:rPr lang="en-CA" b="0" i="1" smtClean="0">
                            <a:latin typeface="Cambria Math" panose="02040503050406030204" pitchFamily="18" charset="0"/>
                            <a:sym typeface="Wingdings" panose="05000000000000000000" pitchFamily="2" charset="2"/>
                          </a:rPr>
                          <m:t>𝑛</m:t>
                        </m:r>
                      </m:e>
                      <m:sub>
                        <m:r>
                          <a:rPr lang="en-CA" b="0" i="1" smtClean="0">
                            <a:latin typeface="Cambria Math" panose="02040503050406030204" pitchFamily="18" charset="0"/>
                            <a:sym typeface="Wingdings" panose="05000000000000000000" pitchFamily="2" charset="2"/>
                          </a:rPr>
                          <m:t>0</m:t>
                        </m:r>
                      </m:sub>
                    </m:sSub>
                  </m:oMath>
                </a14:m>
                <a:r>
                  <a:rPr lang="en-CA" dirty="0"/>
                  <a:t> are in the condensate</a:t>
                </a:r>
              </a:p>
              <a:p>
                <a:endParaRPr lang="en-CA" dirty="0"/>
              </a:p>
              <a:p>
                <a:endParaRPr lang="en-CA" dirty="0"/>
              </a:p>
              <a:p>
                <a:endParaRPr lang="en-CA" dirty="0"/>
              </a:p>
              <a:p>
                <a:r>
                  <a:rPr lang="en-CA" dirty="0"/>
                  <a:t>Estimator: </a:t>
                </a:r>
              </a:p>
              <a:p>
                <a:endParaRPr lang="en-CA" dirty="0"/>
              </a:p>
            </p:txBody>
          </p:sp>
        </mc:Choice>
        <mc:Fallback xmlns="">
          <p:sp>
            <p:nvSpPr>
              <p:cNvPr id="6" name="Content Placeholder 5">
                <a:extLst>
                  <a:ext uri="{FF2B5EF4-FFF2-40B4-BE49-F238E27FC236}">
                    <a16:creationId xmlns:a16="http://schemas.microsoft.com/office/drawing/2014/main" id="{19C85DFD-9F7E-4108-A238-AC3DC0EE8ED9}"/>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CA">
                    <a:noFill/>
                  </a:rPr>
                  <a:t> </a:t>
                </a:r>
              </a:p>
            </p:txBody>
          </p:sp>
        </mc:Fallback>
      </mc:AlternateContent>
      <p:pic>
        <p:nvPicPr>
          <p:cNvPr id="12" name="Picture 11" descr="A picture containing font, text, white, symbol&#10;&#10;Description automatically generated">
            <a:extLst>
              <a:ext uri="{FF2B5EF4-FFF2-40B4-BE49-F238E27FC236}">
                <a16:creationId xmlns:a16="http://schemas.microsoft.com/office/drawing/2014/main" id="{71D693F9-FC9D-5302-F40B-0D2919EF12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9667" y="3691306"/>
            <a:ext cx="1868831" cy="384221"/>
          </a:xfrm>
          <a:prstGeom prst="rect">
            <a:avLst/>
          </a:prstGeom>
        </p:spPr>
      </p:pic>
      <p:pic>
        <p:nvPicPr>
          <p:cNvPr id="14" name="Picture 13" descr="A picture containing text, font, handwriting, line&#10;&#10;Description automatically generated">
            <a:extLst>
              <a:ext uri="{FF2B5EF4-FFF2-40B4-BE49-F238E27FC236}">
                <a16:creationId xmlns:a16="http://schemas.microsoft.com/office/drawing/2014/main" id="{072B2811-5E5F-EE65-4123-73971D14CE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9876" y="4824501"/>
            <a:ext cx="3084207" cy="637336"/>
          </a:xfrm>
          <a:prstGeom prst="rect">
            <a:avLst/>
          </a:prstGeom>
        </p:spPr>
      </p:pic>
      <p:sp>
        <p:nvSpPr>
          <p:cNvPr id="8" name="Rectangle 7">
            <a:extLst>
              <a:ext uri="{FF2B5EF4-FFF2-40B4-BE49-F238E27FC236}">
                <a16:creationId xmlns:a16="http://schemas.microsoft.com/office/drawing/2014/main" id="{164F8312-E5EA-6FA5-17B4-0B68F4E56B12}"/>
              </a:ext>
            </a:extLst>
          </p:cNvPr>
          <p:cNvSpPr/>
          <p:nvPr/>
        </p:nvSpPr>
        <p:spPr>
          <a:xfrm>
            <a:off x="7529945" y="4367791"/>
            <a:ext cx="702218" cy="16658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68A19B49-C5B8-F005-9763-D191C08671CC}"/>
              </a:ext>
            </a:extLst>
          </p:cNvPr>
          <p:cNvSpPr/>
          <p:nvPr/>
        </p:nvSpPr>
        <p:spPr>
          <a:xfrm>
            <a:off x="8176864" y="4014644"/>
            <a:ext cx="702218" cy="4364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409113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9EFE2-1251-050E-A6DB-232D3FA74EFA}"/>
              </a:ext>
            </a:extLst>
          </p:cNvPr>
          <p:cNvSpPr>
            <a:spLocks noGrp="1"/>
          </p:cNvSpPr>
          <p:nvPr>
            <p:ph type="title"/>
          </p:nvPr>
        </p:nvSpPr>
        <p:spPr/>
        <p:txBody>
          <a:bodyPr/>
          <a:lstStyle/>
          <a:p>
            <a:r>
              <a:rPr lang="en-CA" dirty="0"/>
              <a:t>Condensate fraction</a:t>
            </a:r>
          </a:p>
        </p:txBody>
      </p:sp>
      <p:sp>
        <p:nvSpPr>
          <p:cNvPr id="4" name="Slide Number Placeholder 3">
            <a:extLst>
              <a:ext uri="{FF2B5EF4-FFF2-40B4-BE49-F238E27FC236}">
                <a16:creationId xmlns:a16="http://schemas.microsoft.com/office/drawing/2014/main" id="{12F61F92-F473-4124-D9E0-97E3BE408A90}"/>
              </a:ext>
            </a:extLst>
          </p:cNvPr>
          <p:cNvSpPr>
            <a:spLocks noGrp="1"/>
          </p:cNvSpPr>
          <p:nvPr>
            <p:ph type="sldNum" sz="quarter" idx="12"/>
          </p:nvPr>
        </p:nvSpPr>
        <p:spPr/>
        <p:txBody>
          <a:bodyPr/>
          <a:lstStyle/>
          <a:p>
            <a:fld id="{98155971-BF0E-41D7-B822-C418F4E23E97}" type="slidenum">
              <a:rPr lang="en-CA" smtClean="0"/>
              <a:t>54</a:t>
            </a:fld>
            <a:endParaRPr lang="en-CA"/>
          </a:p>
        </p:txBody>
      </p:sp>
      <p:sp>
        <p:nvSpPr>
          <p:cNvPr id="5" name="Rectangle 4">
            <a:extLst>
              <a:ext uri="{FF2B5EF4-FFF2-40B4-BE49-F238E27FC236}">
                <a16:creationId xmlns:a16="http://schemas.microsoft.com/office/drawing/2014/main" id="{2A44CFE3-9DC0-E2EF-B367-15E9B7DA80EA}"/>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19C85DFD-9F7E-4108-A238-AC3DC0EE8ED9}"/>
                  </a:ext>
                </a:extLst>
              </p:cNvPr>
              <p:cNvSpPr>
                <a:spLocks noGrp="1"/>
              </p:cNvSpPr>
              <p:nvPr>
                <p:ph idx="1"/>
              </p:nvPr>
            </p:nvSpPr>
            <p:spPr/>
            <p:txBody>
              <a:bodyPr/>
              <a:lstStyle/>
              <a:p>
                <a:r>
                  <a:rPr lang="en-CA" dirty="0"/>
                  <a:t>A superfluid sample is a Bose-Einstein condensate</a:t>
                </a:r>
              </a:p>
              <a:p>
                <a:r>
                  <a:rPr lang="en-CA" i="0" dirty="0">
                    <a:effectLst/>
                  </a:rPr>
                  <a:t>⁴He atoms are spinless bosons </a:t>
                </a:r>
                <a:r>
                  <a:rPr lang="en-CA" i="0" dirty="0">
                    <a:effectLst/>
                    <a:sym typeface="Wingdings" panose="05000000000000000000" pitchFamily="2" charset="2"/>
                  </a:rPr>
                  <a:t> can occupy same state</a:t>
                </a:r>
              </a:p>
              <a:p>
                <a:r>
                  <a:rPr lang="en-CA" dirty="0">
                    <a:sym typeface="Wingdings" panose="05000000000000000000" pitchFamily="2" charset="2"/>
                  </a:rPr>
                  <a:t>Due to strong interactions, only a fraction </a:t>
                </a:r>
                <a14:m>
                  <m:oMath xmlns:m="http://schemas.openxmlformats.org/officeDocument/2006/math">
                    <m:sSub>
                      <m:sSubPr>
                        <m:ctrlPr>
                          <a:rPr lang="en-CA" b="0" i="1" smtClean="0">
                            <a:latin typeface="Cambria Math" panose="02040503050406030204" pitchFamily="18" charset="0"/>
                            <a:sym typeface="Wingdings" panose="05000000000000000000" pitchFamily="2" charset="2"/>
                          </a:rPr>
                        </m:ctrlPr>
                      </m:sSubPr>
                      <m:e>
                        <m:r>
                          <a:rPr lang="en-CA" b="0" i="1" smtClean="0">
                            <a:latin typeface="Cambria Math" panose="02040503050406030204" pitchFamily="18" charset="0"/>
                            <a:sym typeface="Wingdings" panose="05000000000000000000" pitchFamily="2" charset="2"/>
                          </a:rPr>
                          <m:t>𝑛</m:t>
                        </m:r>
                      </m:e>
                      <m:sub>
                        <m:r>
                          <a:rPr lang="en-CA" b="0" i="1" smtClean="0">
                            <a:latin typeface="Cambria Math" panose="02040503050406030204" pitchFamily="18" charset="0"/>
                            <a:sym typeface="Wingdings" panose="05000000000000000000" pitchFamily="2" charset="2"/>
                          </a:rPr>
                          <m:t>0</m:t>
                        </m:r>
                      </m:sub>
                    </m:sSub>
                  </m:oMath>
                </a14:m>
                <a:r>
                  <a:rPr lang="en-CA" dirty="0"/>
                  <a:t> are in the condensate</a:t>
                </a:r>
              </a:p>
              <a:p>
                <a:endParaRPr lang="en-CA" dirty="0"/>
              </a:p>
              <a:p>
                <a:endParaRPr lang="en-CA" dirty="0"/>
              </a:p>
              <a:p>
                <a:endParaRPr lang="en-CA" dirty="0"/>
              </a:p>
              <a:p>
                <a:r>
                  <a:rPr lang="en-CA" dirty="0"/>
                  <a:t>Estimator: </a:t>
                </a:r>
              </a:p>
              <a:p>
                <a:endParaRPr lang="en-CA" dirty="0"/>
              </a:p>
            </p:txBody>
          </p:sp>
        </mc:Choice>
        <mc:Fallback xmlns="">
          <p:sp>
            <p:nvSpPr>
              <p:cNvPr id="6" name="Content Placeholder 5">
                <a:extLst>
                  <a:ext uri="{FF2B5EF4-FFF2-40B4-BE49-F238E27FC236}">
                    <a16:creationId xmlns:a16="http://schemas.microsoft.com/office/drawing/2014/main" id="{19C85DFD-9F7E-4108-A238-AC3DC0EE8ED9}"/>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CA">
                    <a:noFill/>
                  </a:rPr>
                  <a:t> </a:t>
                </a:r>
              </a:p>
            </p:txBody>
          </p:sp>
        </mc:Fallback>
      </mc:AlternateContent>
      <p:pic>
        <p:nvPicPr>
          <p:cNvPr id="12" name="Picture 11" descr="A picture containing font, text, white, symbol&#10;&#10;Description automatically generated">
            <a:extLst>
              <a:ext uri="{FF2B5EF4-FFF2-40B4-BE49-F238E27FC236}">
                <a16:creationId xmlns:a16="http://schemas.microsoft.com/office/drawing/2014/main" id="{71D693F9-FC9D-5302-F40B-0D2919EF12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9667" y="3691306"/>
            <a:ext cx="1868831" cy="384221"/>
          </a:xfrm>
          <a:prstGeom prst="rect">
            <a:avLst/>
          </a:prstGeom>
        </p:spPr>
      </p:pic>
      <p:pic>
        <p:nvPicPr>
          <p:cNvPr id="14" name="Picture 13" descr="A picture containing text, font, handwriting, line&#10;&#10;Description automatically generated">
            <a:extLst>
              <a:ext uri="{FF2B5EF4-FFF2-40B4-BE49-F238E27FC236}">
                <a16:creationId xmlns:a16="http://schemas.microsoft.com/office/drawing/2014/main" id="{072B2811-5E5F-EE65-4123-73971D14CE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9876" y="4824501"/>
            <a:ext cx="3084207" cy="637336"/>
          </a:xfrm>
          <a:prstGeom prst="rect">
            <a:avLst/>
          </a:prstGeom>
        </p:spPr>
      </p:pic>
      <p:pic>
        <p:nvPicPr>
          <p:cNvPr id="18" name="Graphic 17">
            <a:extLst>
              <a:ext uri="{FF2B5EF4-FFF2-40B4-BE49-F238E27FC236}">
                <a16:creationId xmlns:a16="http://schemas.microsoft.com/office/drawing/2014/main" id="{2E6865C7-F85A-8F4E-104E-D7DB8C9CCE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95198" y="4277546"/>
            <a:ext cx="1830803" cy="1819216"/>
          </a:xfrm>
          <a:prstGeom prst="rect">
            <a:avLst/>
          </a:prstGeom>
        </p:spPr>
      </p:pic>
      <p:pic>
        <p:nvPicPr>
          <p:cNvPr id="22" name="Picture 21" descr="A picture containing text, font, handwriting, line&#10;&#10;Description automatically generated">
            <a:extLst>
              <a:ext uri="{FF2B5EF4-FFF2-40B4-BE49-F238E27FC236}">
                <a16:creationId xmlns:a16="http://schemas.microsoft.com/office/drawing/2014/main" id="{AF154FBD-B8BE-5E39-0683-9DE264783FD0}"/>
              </a:ext>
            </a:extLst>
          </p:cNvPr>
          <p:cNvPicPr>
            <a:picLocks noChangeAspect="1"/>
          </p:cNvPicPr>
          <p:nvPr/>
        </p:nvPicPr>
        <p:blipFill rotWithShape="1">
          <a:blip r:embed="rId5">
            <a:extLst>
              <a:ext uri="{28A0092B-C50C-407E-A947-70E740481C1C}">
                <a14:useLocalDpi xmlns:a14="http://schemas.microsoft.com/office/drawing/2010/main" val="0"/>
              </a:ext>
            </a:extLst>
          </a:blip>
          <a:srcRect l="41876" t="8928" r="50266" b="59496"/>
          <a:stretch/>
        </p:blipFill>
        <p:spPr>
          <a:xfrm>
            <a:off x="8337736" y="5251489"/>
            <a:ext cx="242325" cy="201239"/>
          </a:xfrm>
          <a:prstGeom prst="rect">
            <a:avLst/>
          </a:prstGeom>
        </p:spPr>
      </p:pic>
      <p:pic>
        <p:nvPicPr>
          <p:cNvPr id="3" name="Picture 2" descr="A picture containing font, text, white, symbol&#10;&#10;Description automatically generated">
            <a:extLst>
              <a:ext uri="{FF2B5EF4-FFF2-40B4-BE49-F238E27FC236}">
                <a16:creationId xmlns:a16="http://schemas.microsoft.com/office/drawing/2014/main" id="{EDC1DE33-62FB-FB00-ABDA-A9868C6150E9}"/>
              </a:ext>
            </a:extLst>
          </p:cNvPr>
          <p:cNvPicPr>
            <a:picLocks noChangeAspect="1"/>
          </p:cNvPicPr>
          <p:nvPr/>
        </p:nvPicPr>
        <p:blipFill rotWithShape="1">
          <a:blip r:embed="rId4">
            <a:extLst>
              <a:ext uri="{28A0092B-C50C-407E-A947-70E740481C1C}">
                <a14:useLocalDpi xmlns:a14="http://schemas.microsoft.com/office/drawing/2010/main" val="0"/>
              </a:ext>
            </a:extLst>
          </a:blip>
          <a:srcRect l="88468" t="1" r="3752" b="3065"/>
          <a:stretch/>
        </p:blipFill>
        <p:spPr>
          <a:xfrm>
            <a:off x="8964637" y="4924524"/>
            <a:ext cx="145400" cy="372440"/>
          </a:xfrm>
          <a:prstGeom prst="rect">
            <a:avLst/>
          </a:prstGeom>
        </p:spPr>
      </p:pic>
      <p:sp>
        <p:nvSpPr>
          <p:cNvPr id="8" name="Rectangle 7">
            <a:extLst>
              <a:ext uri="{FF2B5EF4-FFF2-40B4-BE49-F238E27FC236}">
                <a16:creationId xmlns:a16="http://schemas.microsoft.com/office/drawing/2014/main" id="{164F8312-E5EA-6FA5-17B4-0B68F4E56B12}"/>
              </a:ext>
            </a:extLst>
          </p:cNvPr>
          <p:cNvSpPr/>
          <p:nvPr/>
        </p:nvSpPr>
        <p:spPr>
          <a:xfrm>
            <a:off x="7529945" y="4367791"/>
            <a:ext cx="702218" cy="16658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5745F2C9-B1D7-FA51-A132-8061D622F6F9}"/>
              </a:ext>
            </a:extLst>
          </p:cNvPr>
          <p:cNvSpPr/>
          <p:nvPr/>
        </p:nvSpPr>
        <p:spPr>
          <a:xfrm rot="5400000">
            <a:off x="8680530" y="5140667"/>
            <a:ext cx="702218" cy="16658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 name="Straight Arrow Connector 9">
            <a:extLst>
              <a:ext uri="{FF2B5EF4-FFF2-40B4-BE49-F238E27FC236}">
                <a16:creationId xmlns:a16="http://schemas.microsoft.com/office/drawing/2014/main" id="{60DD201E-8611-139C-BF9D-4762D4FA9C29}"/>
              </a:ext>
            </a:extLst>
          </p:cNvPr>
          <p:cNvCxnSpPr>
            <a:cxnSpLocks/>
          </p:cNvCxnSpPr>
          <p:nvPr/>
        </p:nvCxnSpPr>
        <p:spPr>
          <a:xfrm>
            <a:off x="8650592" y="5182628"/>
            <a:ext cx="793941"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68A19B49-C5B8-F005-9763-D191C08671CC}"/>
              </a:ext>
            </a:extLst>
          </p:cNvPr>
          <p:cNvSpPr/>
          <p:nvPr/>
        </p:nvSpPr>
        <p:spPr>
          <a:xfrm>
            <a:off x="8176864" y="4014644"/>
            <a:ext cx="702218" cy="4364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id="{2E74DCFB-FA13-E6D4-5A96-E1F8028E9BF8}"/>
              </a:ext>
            </a:extLst>
          </p:cNvPr>
          <p:cNvSpPr/>
          <p:nvPr/>
        </p:nvSpPr>
        <p:spPr>
          <a:xfrm>
            <a:off x="9110037" y="4277546"/>
            <a:ext cx="334496" cy="4652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375607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9EFE2-1251-050E-A6DB-232D3FA74EFA}"/>
              </a:ext>
            </a:extLst>
          </p:cNvPr>
          <p:cNvSpPr>
            <a:spLocks noGrp="1"/>
          </p:cNvSpPr>
          <p:nvPr>
            <p:ph type="title"/>
          </p:nvPr>
        </p:nvSpPr>
        <p:spPr/>
        <p:txBody>
          <a:bodyPr/>
          <a:lstStyle/>
          <a:p>
            <a:r>
              <a:rPr lang="en-CA" dirty="0"/>
              <a:t>Condensate fraction</a:t>
            </a:r>
          </a:p>
        </p:txBody>
      </p:sp>
      <p:sp>
        <p:nvSpPr>
          <p:cNvPr id="4" name="Slide Number Placeholder 3">
            <a:extLst>
              <a:ext uri="{FF2B5EF4-FFF2-40B4-BE49-F238E27FC236}">
                <a16:creationId xmlns:a16="http://schemas.microsoft.com/office/drawing/2014/main" id="{12F61F92-F473-4124-D9E0-97E3BE408A90}"/>
              </a:ext>
            </a:extLst>
          </p:cNvPr>
          <p:cNvSpPr>
            <a:spLocks noGrp="1"/>
          </p:cNvSpPr>
          <p:nvPr>
            <p:ph type="sldNum" sz="quarter" idx="12"/>
          </p:nvPr>
        </p:nvSpPr>
        <p:spPr/>
        <p:txBody>
          <a:bodyPr/>
          <a:lstStyle/>
          <a:p>
            <a:fld id="{98155971-BF0E-41D7-B822-C418F4E23E97}" type="slidenum">
              <a:rPr lang="en-CA" smtClean="0"/>
              <a:t>55</a:t>
            </a:fld>
            <a:endParaRPr lang="en-CA"/>
          </a:p>
        </p:txBody>
      </p:sp>
      <p:sp>
        <p:nvSpPr>
          <p:cNvPr id="5" name="Rectangle 4">
            <a:extLst>
              <a:ext uri="{FF2B5EF4-FFF2-40B4-BE49-F238E27FC236}">
                <a16:creationId xmlns:a16="http://schemas.microsoft.com/office/drawing/2014/main" id="{2A44CFE3-9DC0-E2EF-B367-15E9B7DA80EA}"/>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19C85DFD-9F7E-4108-A238-AC3DC0EE8ED9}"/>
                  </a:ext>
                </a:extLst>
              </p:cNvPr>
              <p:cNvSpPr>
                <a:spLocks noGrp="1"/>
              </p:cNvSpPr>
              <p:nvPr>
                <p:ph idx="1"/>
              </p:nvPr>
            </p:nvSpPr>
            <p:spPr/>
            <p:txBody>
              <a:bodyPr/>
              <a:lstStyle/>
              <a:p>
                <a:r>
                  <a:rPr lang="en-CA" dirty="0"/>
                  <a:t>A superfluid sample is a Bose-Einstein condensate</a:t>
                </a:r>
              </a:p>
              <a:p>
                <a:r>
                  <a:rPr lang="en-CA" i="0" dirty="0">
                    <a:effectLst/>
                  </a:rPr>
                  <a:t>⁴He atoms are spinless bosons </a:t>
                </a:r>
                <a:r>
                  <a:rPr lang="en-CA" i="0" dirty="0">
                    <a:effectLst/>
                    <a:sym typeface="Wingdings" panose="05000000000000000000" pitchFamily="2" charset="2"/>
                  </a:rPr>
                  <a:t> can occupy same state</a:t>
                </a:r>
              </a:p>
              <a:p>
                <a:r>
                  <a:rPr lang="en-CA" dirty="0">
                    <a:sym typeface="Wingdings" panose="05000000000000000000" pitchFamily="2" charset="2"/>
                  </a:rPr>
                  <a:t>Due to strong interactions, only a fraction </a:t>
                </a:r>
                <a14:m>
                  <m:oMath xmlns:m="http://schemas.openxmlformats.org/officeDocument/2006/math">
                    <m:sSub>
                      <m:sSubPr>
                        <m:ctrlPr>
                          <a:rPr lang="en-CA" b="0" i="1" smtClean="0">
                            <a:latin typeface="Cambria Math" panose="02040503050406030204" pitchFamily="18" charset="0"/>
                            <a:sym typeface="Wingdings" panose="05000000000000000000" pitchFamily="2" charset="2"/>
                          </a:rPr>
                        </m:ctrlPr>
                      </m:sSubPr>
                      <m:e>
                        <m:r>
                          <a:rPr lang="en-CA" b="0" i="1" smtClean="0">
                            <a:latin typeface="Cambria Math" panose="02040503050406030204" pitchFamily="18" charset="0"/>
                            <a:sym typeface="Wingdings" panose="05000000000000000000" pitchFamily="2" charset="2"/>
                          </a:rPr>
                          <m:t>𝑛</m:t>
                        </m:r>
                      </m:e>
                      <m:sub>
                        <m:r>
                          <a:rPr lang="en-CA" b="0" i="1" smtClean="0">
                            <a:latin typeface="Cambria Math" panose="02040503050406030204" pitchFamily="18" charset="0"/>
                            <a:sym typeface="Wingdings" panose="05000000000000000000" pitchFamily="2" charset="2"/>
                          </a:rPr>
                          <m:t>0</m:t>
                        </m:r>
                      </m:sub>
                    </m:sSub>
                  </m:oMath>
                </a14:m>
                <a:r>
                  <a:rPr lang="en-CA" dirty="0"/>
                  <a:t> are in the condensate</a:t>
                </a:r>
              </a:p>
              <a:p>
                <a:endParaRPr lang="en-CA" dirty="0"/>
              </a:p>
              <a:p>
                <a:endParaRPr lang="en-CA" dirty="0"/>
              </a:p>
              <a:p>
                <a:endParaRPr lang="en-CA" dirty="0"/>
              </a:p>
              <a:p>
                <a:r>
                  <a:rPr lang="en-CA" dirty="0"/>
                  <a:t>Estimator: </a:t>
                </a:r>
              </a:p>
              <a:p>
                <a:endParaRPr lang="en-CA" dirty="0"/>
              </a:p>
            </p:txBody>
          </p:sp>
        </mc:Choice>
        <mc:Fallback xmlns="">
          <p:sp>
            <p:nvSpPr>
              <p:cNvPr id="6" name="Content Placeholder 5">
                <a:extLst>
                  <a:ext uri="{FF2B5EF4-FFF2-40B4-BE49-F238E27FC236}">
                    <a16:creationId xmlns:a16="http://schemas.microsoft.com/office/drawing/2014/main" id="{19C85DFD-9F7E-4108-A238-AC3DC0EE8ED9}"/>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CA">
                    <a:noFill/>
                  </a:rPr>
                  <a:t> </a:t>
                </a:r>
              </a:p>
            </p:txBody>
          </p:sp>
        </mc:Fallback>
      </mc:AlternateContent>
      <p:pic>
        <p:nvPicPr>
          <p:cNvPr id="12" name="Picture 11" descr="A picture containing font, text, white, symbol&#10;&#10;Description automatically generated">
            <a:extLst>
              <a:ext uri="{FF2B5EF4-FFF2-40B4-BE49-F238E27FC236}">
                <a16:creationId xmlns:a16="http://schemas.microsoft.com/office/drawing/2014/main" id="{71D693F9-FC9D-5302-F40B-0D2919EF12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9667" y="3691306"/>
            <a:ext cx="1868831" cy="384221"/>
          </a:xfrm>
          <a:prstGeom prst="rect">
            <a:avLst/>
          </a:prstGeom>
        </p:spPr>
      </p:pic>
      <p:pic>
        <p:nvPicPr>
          <p:cNvPr id="14" name="Picture 13" descr="A picture containing text, font, handwriting, line&#10;&#10;Description automatically generated">
            <a:extLst>
              <a:ext uri="{FF2B5EF4-FFF2-40B4-BE49-F238E27FC236}">
                <a16:creationId xmlns:a16="http://schemas.microsoft.com/office/drawing/2014/main" id="{072B2811-5E5F-EE65-4123-73971D14CE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9876" y="4824501"/>
            <a:ext cx="3084207" cy="637336"/>
          </a:xfrm>
          <a:prstGeom prst="rect">
            <a:avLst/>
          </a:prstGeom>
        </p:spPr>
      </p:pic>
      <p:pic>
        <p:nvPicPr>
          <p:cNvPr id="18" name="Graphic 17">
            <a:extLst>
              <a:ext uri="{FF2B5EF4-FFF2-40B4-BE49-F238E27FC236}">
                <a16:creationId xmlns:a16="http://schemas.microsoft.com/office/drawing/2014/main" id="{2E6865C7-F85A-8F4E-104E-D7DB8C9CCE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95198" y="4277546"/>
            <a:ext cx="1830803" cy="1819216"/>
          </a:xfrm>
          <a:prstGeom prst="rect">
            <a:avLst/>
          </a:prstGeom>
        </p:spPr>
      </p:pic>
      <p:pic>
        <p:nvPicPr>
          <p:cNvPr id="22" name="Picture 21" descr="A picture containing text, font, handwriting, line&#10;&#10;Description automatically generated">
            <a:extLst>
              <a:ext uri="{FF2B5EF4-FFF2-40B4-BE49-F238E27FC236}">
                <a16:creationId xmlns:a16="http://schemas.microsoft.com/office/drawing/2014/main" id="{AF154FBD-B8BE-5E39-0683-9DE264783FD0}"/>
              </a:ext>
            </a:extLst>
          </p:cNvPr>
          <p:cNvPicPr>
            <a:picLocks noChangeAspect="1"/>
          </p:cNvPicPr>
          <p:nvPr/>
        </p:nvPicPr>
        <p:blipFill rotWithShape="1">
          <a:blip r:embed="rId5">
            <a:extLst>
              <a:ext uri="{28A0092B-C50C-407E-A947-70E740481C1C}">
                <a14:useLocalDpi xmlns:a14="http://schemas.microsoft.com/office/drawing/2010/main" val="0"/>
              </a:ext>
            </a:extLst>
          </a:blip>
          <a:srcRect l="41876" t="8928" r="50266" b="59496"/>
          <a:stretch/>
        </p:blipFill>
        <p:spPr>
          <a:xfrm>
            <a:off x="8337736" y="5251489"/>
            <a:ext cx="242325" cy="201239"/>
          </a:xfrm>
          <a:prstGeom prst="rect">
            <a:avLst/>
          </a:prstGeom>
        </p:spPr>
      </p:pic>
      <p:pic>
        <p:nvPicPr>
          <p:cNvPr id="3" name="Picture 2" descr="A picture containing font, text, white, symbol&#10;&#10;Description automatically generated">
            <a:extLst>
              <a:ext uri="{FF2B5EF4-FFF2-40B4-BE49-F238E27FC236}">
                <a16:creationId xmlns:a16="http://schemas.microsoft.com/office/drawing/2014/main" id="{EDC1DE33-62FB-FB00-ABDA-A9868C6150E9}"/>
              </a:ext>
            </a:extLst>
          </p:cNvPr>
          <p:cNvPicPr>
            <a:picLocks noChangeAspect="1"/>
          </p:cNvPicPr>
          <p:nvPr/>
        </p:nvPicPr>
        <p:blipFill rotWithShape="1">
          <a:blip r:embed="rId4">
            <a:extLst>
              <a:ext uri="{28A0092B-C50C-407E-A947-70E740481C1C}">
                <a14:useLocalDpi xmlns:a14="http://schemas.microsoft.com/office/drawing/2010/main" val="0"/>
              </a:ext>
            </a:extLst>
          </a:blip>
          <a:srcRect l="88468" t="1" r="3752" b="3065"/>
          <a:stretch/>
        </p:blipFill>
        <p:spPr>
          <a:xfrm>
            <a:off x="8762881" y="4582704"/>
            <a:ext cx="145400" cy="372440"/>
          </a:xfrm>
          <a:prstGeom prst="rect">
            <a:avLst/>
          </a:prstGeom>
        </p:spPr>
      </p:pic>
      <p:sp>
        <p:nvSpPr>
          <p:cNvPr id="8" name="Rectangle 7">
            <a:extLst>
              <a:ext uri="{FF2B5EF4-FFF2-40B4-BE49-F238E27FC236}">
                <a16:creationId xmlns:a16="http://schemas.microsoft.com/office/drawing/2014/main" id="{164F8312-E5EA-6FA5-17B4-0B68F4E56B12}"/>
              </a:ext>
            </a:extLst>
          </p:cNvPr>
          <p:cNvSpPr/>
          <p:nvPr/>
        </p:nvSpPr>
        <p:spPr>
          <a:xfrm>
            <a:off x="7529945" y="4367791"/>
            <a:ext cx="702218" cy="16658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5745F2C9-B1D7-FA51-A132-8061D622F6F9}"/>
              </a:ext>
            </a:extLst>
          </p:cNvPr>
          <p:cNvSpPr/>
          <p:nvPr/>
        </p:nvSpPr>
        <p:spPr>
          <a:xfrm rot="5400000">
            <a:off x="8680530" y="5140667"/>
            <a:ext cx="702218" cy="16658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 name="Straight Arrow Connector 9">
            <a:extLst>
              <a:ext uri="{FF2B5EF4-FFF2-40B4-BE49-F238E27FC236}">
                <a16:creationId xmlns:a16="http://schemas.microsoft.com/office/drawing/2014/main" id="{60DD201E-8611-139C-BF9D-4762D4FA9C29}"/>
              </a:ext>
            </a:extLst>
          </p:cNvPr>
          <p:cNvCxnSpPr>
            <a:cxnSpLocks/>
          </p:cNvCxnSpPr>
          <p:nvPr/>
        </p:nvCxnSpPr>
        <p:spPr>
          <a:xfrm flipV="1">
            <a:off x="8631380" y="4582704"/>
            <a:ext cx="559658" cy="560465"/>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68A19B49-C5B8-F005-9763-D191C08671CC}"/>
              </a:ext>
            </a:extLst>
          </p:cNvPr>
          <p:cNvSpPr/>
          <p:nvPr/>
        </p:nvSpPr>
        <p:spPr>
          <a:xfrm>
            <a:off x="8176864" y="4014644"/>
            <a:ext cx="702218" cy="4364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583045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9EFE2-1251-050E-A6DB-232D3FA74EFA}"/>
              </a:ext>
            </a:extLst>
          </p:cNvPr>
          <p:cNvSpPr>
            <a:spLocks noGrp="1"/>
          </p:cNvSpPr>
          <p:nvPr>
            <p:ph type="title"/>
          </p:nvPr>
        </p:nvSpPr>
        <p:spPr/>
        <p:txBody>
          <a:bodyPr/>
          <a:lstStyle/>
          <a:p>
            <a:r>
              <a:rPr lang="en-CA" dirty="0"/>
              <a:t>Condensate fraction</a:t>
            </a:r>
          </a:p>
        </p:txBody>
      </p:sp>
      <p:sp>
        <p:nvSpPr>
          <p:cNvPr id="4" name="Slide Number Placeholder 3">
            <a:extLst>
              <a:ext uri="{FF2B5EF4-FFF2-40B4-BE49-F238E27FC236}">
                <a16:creationId xmlns:a16="http://schemas.microsoft.com/office/drawing/2014/main" id="{12F61F92-F473-4124-D9E0-97E3BE408A90}"/>
              </a:ext>
            </a:extLst>
          </p:cNvPr>
          <p:cNvSpPr>
            <a:spLocks noGrp="1"/>
          </p:cNvSpPr>
          <p:nvPr>
            <p:ph type="sldNum" sz="quarter" idx="12"/>
          </p:nvPr>
        </p:nvSpPr>
        <p:spPr/>
        <p:txBody>
          <a:bodyPr/>
          <a:lstStyle/>
          <a:p>
            <a:fld id="{98155971-BF0E-41D7-B822-C418F4E23E97}" type="slidenum">
              <a:rPr lang="en-CA" smtClean="0"/>
              <a:t>56</a:t>
            </a:fld>
            <a:endParaRPr lang="en-CA"/>
          </a:p>
        </p:txBody>
      </p:sp>
      <p:sp>
        <p:nvSpPr>
          <p:cNvPr id="5" name="Rectangle 4">
            <a:extLst>
              <a:ext uri="{FF2B5EF4-FFF2-40B4-BE49-F238E27FC236}">
                <a16:creationId xmlns:a16="http://schemas.microsoft.com/office/drawing/2014/main" id="{2A44CFE3-9DC0-E2EF-B367-15E9B7DA80EA}"/>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19C85DFD-9F7E-4108-A238-AC3DC0EE8ED9}"/>
                  </a:ext>
                </a:extLst>
              </p:cNvPr>
              <p:cNvSpPr>
                <a:spLocks noGrp="1"/>
              </p:cNvSpPr>
              <p:nvPr>
                <p:ph idx="1"/>
              </p:nvPr>
            </p:nvSpPr>
            <p:spPr/>
            <p:txBody>
              <a:bodyPr/>
              <a:lstStyle/>
              <a:p>
                <a:r>
                  <a:rPr lang="en-CA" dirty="0"/>
                  <a:t>A superfluid sample is a Bose-Einstein condensate</a:t>
                </a:r>
              </a:p>
              <a:p>
                <a:r>
                  <a:rPr lang="en-CA" i="0" dirty="0">
                    <a:effectLst/>
                  </a:rPr>
                  <a:t>⁴He atoms are spinless bosons </a:t>
                </a:r>
                <a:r>
                  <a:rPr lang="en-CA" i="0" dirty="0">
                    <a:effectLst/>
                    <a:sym typeface="Wingdings" panose="05000000000000000000" pitchFamily="2" charset="2"/>
                  </a:rPr>
                  <a:t> can occupy same state</a:t>
                </a:r>
              </a:p>
              <a:p>
                <a:r>
                  <a:rPr lang="en-CA" dirty="0">
                    <a:sym typeface="Wingdings" panose="05000000000000000000" pitchFamily="2" charset="2"/>
                  </a:rPr>
                  <a:t>Due to strong interactions, only a fraction </a:t>
                </a:r>
                <a14:m>
                  <m:oMath xmlns:m="http://schemas.openxmlformats.org/officeDocument/2006/math">
                    <m:sSub>
                      <m:sSubPr>
                        <m:ctrlPr>
                          <a:rPr lang="en-CA" b="0" i="1" smtClean="0">
                            <a:latin typeface="Cambria Math" panose="02040503050406030204" pitchFamily="18" charset="0"/>
                            <a:sym typeface="Wingdings" panose="05000000000000000000" pitchFamily="2" charset="2"/>
                          </a:rPr>
                        </m:ctrlPr>
                      </m:sSubPr>
                      <m:e>
                        <m:r>
                          <a:rPr lang="en-CA" b="0" i="1" smtClean="0">
                            <a:latin typeface="Cambria Math" panose="02040503050406030204" pitchFamily="18" charset="0"/>
                            <a:sym typeface="Wingdings" panose="05000000000000000000" pitchFamily="2" charset="2"/>
                          </a:rPr>
                          <m:t>𝑛</m:t>
                        </m:r>
                      </m:e>
                      <m:sub>
                        <m:r>
                          <a:rPr lang="en-CA" b="0" i="1" smtClean="0">
                            <a:latin typeface="Cambria Math" panose="02040503050406030204" pitchFamily="18" charset="0"/>
                            <a:sym typeface="Wingdings" panose="05000000000000000000" pitchFamily="2" charset="2"/>
                          </a:rPr>
                          <m:t>0</m:t>
                        </m:r>
                      </m:sub>
                    </m:sSub>
                  </m:oMath>
                </a14:m>
                <a:r>
                  <a:rPr lang="en-CA" dirty="0"/>
                  <a:t> are in the condensate</a:t>
                </a:r>
              </a:p>
              <a:p>
                <a:endParaRPr lang="en-CA" dirty="0"/>
              </a:p>
              <a:p>
                <a:endParaRPr lang="en-CA" dirty="0"/>
              </a:p>
              <a:p>
                <a:endParaRPr lang="en-CA" dirty="0"/>
              </a:p>
              <a:p>
                <a:r>
                  <a:rPr lang="en-CA" dirty="0"/>
                  <a:t>Estimator: </a:t>
                </a:r>
              </a:p>
              <a:p>
                <a:endParaRPr lang="en-CA" dirty="0"/>
              </a:p>
            </p:txBody>
          </p:sp>
        </mc:Choice>
        <mc:Fallback xmlns="">
          <p:sp>
            <p:nvSpPr>
              <p:cNvPr id="6" name="Content Placeholder 5">
                <a:extLst>
                  <a:ext uri="{FF2B5EF4-FFF2-40B4-BE49-F238E27FC236}">
                    <a16:creationId xmlns:a16="http://schemas.microsoft.com/office/drawing/2014/main" id="{19C85DFD-9F7E-4108-A238-AC3DC0EE8ED9}"/>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CA">
                    <a:noFill/>
                  </a:rPr>
                  <a:t> </a:t>
                </a:r>
              </a:p>
            </p:txBody>
          </p:sp>
        </mc:Fallback>
      </mc:AlternateContent>
      <p:pic>
        <p:nvPicPr>
          <p:cNvPr id="12" name="Picture 11" descr="A picture containing font, text, white, symbol&#10;&#10;Description automatically generated">
            <a:extLst>
              <a:ext uri="{FF2B5EF4-FFF2-40B4-BE49-F238E27FC236}">
                <a16:creationId xmlns:a16="http://schemas.microsoft.com/office/drawing/2014/main" id="{71D693F9-FC9D-5302-F40B-0D2919EF12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9667" y="3691306"/>
            <a:ext cx="1868831" cy="384221"/>
          </a:xfrm>
          <a:prstGeom prst="rect">
            <a:avLst/>
          </a:prstGeom>
        </p:spPr>
      </p:pic>
      <p:pic>
        <p:nvPicPr>
          <p:cNvPr id="14" name="Picture 13" descr="A picture containing text, font, handwriting, line&#10;&#10;Description automatically generated">
            <a:extLst>
              <a:ext uri="{FF2B5EF4-FFF2-40B4-BE49-F238E27FC236}">
                <a16:creationId xmlns:a16="http://schemas.microsoft.com/office/drawing/2014/main" id="{072B2811-5E5F-EE65-4123-73971D14CE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9876" y="4824501"/>
            <a:ext cx="3084207" cy="637336"/>
          </a:xfrm>
          <a:prstGeom prst="rect">
            <a:avLst/>
          </a:prstGeom>
        </p:spPr>
      </p:pic>
      <p:pic>
        <p:nvPicPr>
          <p:cNvPr id="18" name="Graphic 17">
            <a:extLst>
              <a:ext uri="{FF2B5EF4-FFF2-40B4-BE49-F238E27FC236}">
                <a16:creationId xmlns:a16="http://schemas.microsoft.com/office/drawing/2014/main" id="{2E6865C7-F85A-8F4E-104E-D7DB8C9CCE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95198" y="4277546"/>
            <a:ext cx="1830803" cy="1819216"/>
          </a:xfrm>
          <a:prstGeom prst="rect">
            <a:avLst/>
          </a:prstGeom>
        </p:spPr>
      </p:pic>
      <p:pic>
        <p:nvPicPr>
          <p:cNvPr id="22" name="Picture 21" descr="A picture containing text, font, handwriting, line&#10;&#10;Description automatically generated">
            <a:extLst>
              <a:ext uri="{FF2B5EF4-FFF2-40B4-BE49-F238E27FC236}">
                <a16:creationId xmlns:a16="http://schemas.microsoft.com/office/drawing/2014/main" id="{AF154FBD-B8BE-5E39-0683-9DE264783FD0}"/>
              </a:ext>
            </a:extLst>
          </p:cNvPr>
          <p:cNvPicPr>
            <a:picLocks noChangeAspect="1"/>
          </p:cNvPicPr>
          <p:nvPr/>
        </p:nvPicPr>
        <p:blipFill rotWithShape="1">
          <a:blip r:embed="rId5">
            <a:extLst>
              <a:ext uri="{28A0092B-C50C-407E-A947-70E740481C1C}">
                <a14:useLocalDpi xmlns:a14="http://schemas.microsoft.com/office/drawing/2010/main" val="0"/>
              </a:ext>
            </a:extLst>
          </a:blip>
          <a:srcRect l="41876" t="8928" r="50266" b="59496"/>
          <a:stretch/>
        </p:blipFill>
        <p:spPr>
          <a:xfrm>
            <a:off x="8337736" y="5251489"/>
            <a:ext cx="242325" cy="201239"/>
          </a:xfrm>
          <a:prstGeom prst="rect">
            <a:avLst/>
          </a:prstGeom>
        </p:spPr>
      </p:pic>
      <p:pic>
        <p:nvPicPr>
          <p:cNvPr id="3" name="Picture 2" descr="A picture containing font, text, white, symbol&#10;&#10;Description automatically generated">
            <a:extLst>
              <a:ext uri="{FF2B5EF4-FFF2-40B4-BE49-F238E27FC236}">
                <a16:creationId xmlns:a16="http://schemas.microsoft.com/office/drawing/2014/main" id="{EDC1DE33-62FB-FB00-ABDA-A9868C6150E9}"/>
              </a:ext>
            </a:extLst>
          </p:cNvPr>
          <p:cNvPicPr>
            <a:picLocks noChangeAspect="1"/>
          </p:cNvPicPr>
          <p:nvPr/>
        </p:nvPicPr>
        <p:blipFill rotWithShape="1">
          <a:blip r:embed="rId4">
            <a:extLst>
              <a:ext uri="{28A0092B-C50C-407E-A947-70E740481C1C}">
                <a14:useLocalDpi xmlns:a14="http://schemas.microsoft.com/office/drawing/2010/main" val="0"/>
              </a:ext>
            </a:extLst>
          </a:blip>
          <a:srcRect l="88468" t="1" r="3752" b="3065"/>
          <a:stretch/>
        </p:blipFill>
        <p:spPr>
          <a:xfrm>
            <a:off x="8434661" y="4610413"/>
            <a:ext cx="145400" cy="372440"/>
          </a:xfrm>
          <a:prstGeom prst="rect">
            <a:avLst/>
          </a:prstGeom>
        </p:spPr>
      </p:pic>
      <p:cxnSp>
        <p:nvCxnSpPr>
          <p:cNvPr id="7" name="Straight Arrow Connector 6">
            <a:extLst>
              <a:ext uri="{FF2B5EF4-FFF2-40B4-BE49-F238E27FC236}">
                <a16:creationId xmlns:a16="http://schemas.microsoft.com/office/drawing/2014/main" id="{0B8AA336-454C-5826-258A-9B70264B6435}"/>
              </a:ext>
            </a:extLst>
          </p:cNvPr>
          <p:cNvCxnSpPr>
            <a:cxnSpLocks/>
          </p:cNvCxnSpPr>
          <p:nvPr/>
        </p:nvCxnSpPr>
        <p:spPr>
          <a:xfrm flipH="1" flipV="1">
            <a:off x="8602922" y="4367791"/>
            <a:ext cx="4364" cy="76817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164F8312-E5EA-6FA5-17B4-0B68F4E56B12}"/>
              </a:ext>
            </a:extLst>
          </p:cNvPr>
          <p:cNvSpPr/>
          <p:nvPr/>
        </p:nvSpPr>
        <p:spPr>
          <a:xfrm>
            <a:off x="7529945" y="4367791"/>
            <a:ext cx="702218" cy="16658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5745F2C9-B1D7-FA51-A132-8061D622F6F9}"/>
              </a:ext>
            </a:extLst>
          </p:cNvPr>
          <p:cNvSpPr/>
          <p:nvPr/>
        </p:nvSpPr>
        <p:spPr>
          <a:xfrm rot="5400000">
            <a:off x="8680530" y="5140667"/>
            <a:ext cx="702218" cy="16658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656133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9EFE2-1251-050E-A6DB-232D3FA74EFA}"/>
              </a:ext>
            </a:extLst>
          </p:cNvPr>
          <p:cNvSpPr>
            <a:spLocks noGrp="1"/>
          </p:cNvSpPr>
          <p:nvPr>
            <p:ph type="title"/>
          </p:nvPr>
        </p:nvSpPr>
        <p:spPr/>
        <p:txBody>
          <a:bodyPr/>
          <a:lstStyle/>
          <a:p>
            <a:r>
              <a:rPr lang="en-CA" dirty="0"/>
              <a:t>Condensate fraction</a:t>
            </a:r>
          </a:p>
        </p:txBody>
      </p:sp>
      <p:sp>
        <p:nvSpPr>
          <p:cNvPr id="4" name="Slide Number Placeholder 3">
            <a:extLst>
              <a:ext uri="{FF2B5EF4-FFF2-40B4-BE49-F238E27FC236}">
                <a16:creationId xmlns:a16="http://schemas.microsoft.com/office/drawing/2014/main" id="{12F61F92-F473-4124-D9E0-97E3BE408A90}"/>
              </a:ext>
            </a:extLst>
          </p:cNvPr>
          <p:cNvSpPr>
            <a:spLocks noGrp="1"/>
          </p:cNvSpPr>
          <p:nvPr>
            <p:ph type="sldNum" sz="quarter" idx="12"/>
          </p:nvPr>
        </p:nvSpPr>
        <p:spPr/>
        <p:txBody>
          <a:bodyPr/>
          <a:lstStyle/>
          <a:p>
            <a:fld id="{98155971-BF0E-41D7-B822-C418F4E23E97}" type="slidenum">
              <a:rPr lang="en-CA" smtClean="0"/>
              <a:t>57</a:t>
            </a:fld>
            <a:endParaRPr lang="en-CA"/>
          </a:p>
        </p:txBody>
      </p:sp>
      <p:sp>
        <p:nvSpPr>
          <p:cNvPr id="5" name="Rectangle 4">
            <a:extLst>
              <a:ext uri="{FF2B5EF4-FFF2-40B4-BE49-F238E27FC236}">
                <a16:creationId xmlns:a16="http://schemas.microsoft.com/office/drawing/2014/main" id="{2A44CFE3-9DC0-E2EF-B367-15E9B7DA80EA}"/>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19C85DFD-9F7E-4108-A238-AC3DC0EE8ED9}"/>
                  </a:ext>
                </a:extLst>
              </p:cNvPr>
              <p:cNvSpPr>
                <a:spLocks noGrp="1"/>
              </p:cNvSpPr>
              <p:nvPr>
                <p:ph idx="1"/>
              </p:nvPr>
            </p:nvSpPr>
            <p:spPr/>
            <p:txBody>
              <a:bodyPr/>
              <a:lstStyle/>
              <a:p>
                <a:r>
                  <a:rPr lang="en-CA" dirty="0"/>
                  <a:t>A superfluid sample is a Bose-Einstein condensate</a:t>
                </a:r>
              </a:p>
              <a:p>
                <a:r>
                  <a:rPr lang="en-CA" i="0" dirty="0">
                    <a:effectLst/>
                  </a:rPr>
                  <a:t>⁴He atoms are spinless bosons </a:t>
                </a:r>
                <a:r>
                  <a:rPr lang="en-CA" i="0" dirty="0">
                    <a:effectLst/>
                    <a:sym typeface="Wingdings" panose="05000000000000000000" pitchFamily="2" charset="2"/>
                  </a:rPr>
                  <a:t> can occupy same state</a:t>
                </a:r>
              </a:p>
              <a:p>
                <a:r>
                  <a:rPr lang="en-CA" dirty="0">
                    <a:sym typeface="Wingdings" panose="05000000000000000000" pitchFamily="2" charset="2"/>
                  </a:rPr>
                  <a:t>Due to strong interactions, only a fraction </a:t>
                </a:r>
                <a14:m>
                  <m:oMath xmlns:m="http://schemas.openxmlformats.org/officeDocument/2006/math">
                    <m:sSub>
                      <m:sSubPr>
                        <m:ctrlPr>
                          <a:rPr lang="en-CA" b="0" i="1" smtClean="0">
                            <a:latin typeface="Cambria Math" panose="02040503050406030204" pitchFamily="18" charset="0"/>
                            <a:sym typeface="Wingdings" panose="05000000000000000000" pitchFamily="2" charset="2"/>
                          </a:rPr>
                        </m:ctrlPr>
                      </m:sSubPr>
                      <m:e>
                        <m:r>
                          <a:rPr lang="en-CA" b="0" i="1" smtClean="0">
                            <a:latin typeface="Cambria Math" panose="02040503050406030204" pitchFamily="18" charset="0"/>
                            <a:sym typeface="Wingdings" panose="05000000000000000000" pitchFamily="2" charset="2"/>
                          </a:rPr>
                          <m:t>𝑛</m:t>
                        </m:r>
                      </m:e>
                      <m:sub>
                        <m:r>
                          <a:rPr lang="en-CA" b="0" i="1" smtClean="0">
                            <a:latin typeface="Cambria Math" panose="02040503050406030204" pitchFamily="18" charset="0"/>
                            <a:sym typeface="Wingdings" panose="05000000000000000000" pitchFamily="2" charset="2"/>
                          </a:rPr>
                          <m:t>0</m:t>
                        </m:r>
                      </m:sub>
                    </m:sSub>
                  </m:oMath>
                </a14:m>
                <a:r>
                  <a:rPr lang="en-CA" dirty="0"/>
                  <a:t> are in the condensate</a:t>
                </a:r>
              </a:p>
              <a:p>
                <a:endParaRPr lang="en-CA" dirty="0"/>
              </a:p>
              <a:p>
                <a:endParaRPr lang="en-CA" dirty="0"/>
              </a:p>
              <a:p>
                <a:endParaRPr lang="en-CA" dirty="0"/>
              </a:p>
              <a:p>
                <a:r>
                  <a:rPr lang="en-CA" dirty="0"/>
                  <a:t>Estimator: </a:t>
                </a:r>
              </a:p>
              <a:p>
                <a:endParaRPr lang="en-CA" dirty="0"/>
              </a:p>
            </p:txBody>
          </p:sp>
        </mc:Choice>
        <mc:Fallback xmlns="">
          <p:sp>
            <p:nvSpPr>
              <p:cNvPr id="6" name="Content Placeholder 5">
                <a:extLst>
                  <a:ext uri="{FF2B5EF4-FFF2-40B4-BE49-F238E27FC236}">
                    <a16:creationId xmlns:a16="http://schemas.microsoft.com/office/drawing/2014/main" id="{19C85DFD-9F7E-4108-A238-AC3DC0EE8ED9}"/>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CA">
                    <a:noFill/>
                  </a:rPr>
                  <a:t> </a:t>
                </a:r>
              </a:p>
            </p:txBody>
          </p:sp>
        </mc:Fallback>
      </mc:AlternateContent>
      <p:pic>
        <p:nvPicPr>
          <p:cNvPr id="12" name="Picture 11" descr="A picture containing font, text, white, symbol&#10;&#10;Description automatically generated">
            <a:extLst>
              <a:ext uri="{FF2B5EF4-FFF2-40B4-BE49-F238E27FC236}">
                <a16:creationId xmlns:a16="http://schemas.microsoft.com/office/drawing/2014/main" id="{71D693F9-FC9D-5302-F40B-0D2919EF12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9667" y="3691306"/>
            <a:ext cx="1868831" cy="384221"/>
          </a:xfrm>
          <a:prstGeom prst="rect">
            <a:avLst/>
          </a:prstGeom>
        </p:spPr>
      </p:pic>
      <p:pic>
        <p:nvPicPr>
          <p:cNvPr id="14" name="Picture 13" descr="A picture containing text, font, handwriting, line&#10;&#10;Description automatically generated">
            <a:extLst>
              <a:ext uri="{FF2B5EF4-FFF2-40B4-BE49-F238E27FC236}">
                <a16:creationId xmlns:a16="http://schemas.microsoft.com/office/drawing/2014/main" id="{072B2811-5E5F-EE65-4123-73971D14CE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9876" y="4824501"/>
            <a:ext cx="3084207" cy="637336"/>
          </a:xfrm>
          <a:prstGeom prst="rect">
            <a:avLst/>
          </a:prstGeom>
        </p:spPr>
      </p:pic>
      <p:pic>
        <p:nvPicPr>
          <p:cNvPr id="18" name="Graphic 17">
            <a:extLst>
              <a:ext uri="{FF2B5EF4-FFF2-40B4-BE49-F238E27FC236}">
                <a16:creationId xmlns:a16="http://schemas.microsoft.com/office/drawing/2014/main" id="{2E6865C7-F85A-8F4E-104E-D7DB8C9CCE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95198" y="4277546"/>
            <a:ext cx="1830803" cy="1819216"/>
          </a:xfrm>
          <a:prstGeom prst="rect">
            <a:avLst/>
          </a:prstGeom>
        </p:spPr>
      </p:pic>
      <p:pic>
        <p:nvPicPr>
          <p:cNvPr id="22" name="Picture 21" descr="A picture containing text, font, handwriting, line&#10;&#10;Description automatically generated">
            <a:extLst>
              <a:ext uri="{FF2B5EF4-FFF2-40B4-BE49-F238E27FC236}">
                <a16:creationId xmlns:a16="http://schemas.microsoft.com/office/drawing/2014/main" id="{AF154FBD-B8BE-5E39-0683-9DE264783FD0}"/>
              </a:ext>
            </a:extLst>
          </p:cNvPr>
          <p:cNvPicPr>
            <a:picLocks noChangeAspect="1"/>
          </p:cNvPicPr>
          <p:nvPr/>
        </p:nvPicPr>
        <p:blipFill rotWithShape="1">
          <a:blip r:embed="rId5">
            <a:extLst>
              <a:ext uri="{28A0092B-C50C-407E-A947-70E740481C1C}">
                <a14:useLocalDpi xmlns:a14="http://schemas.microsoft.com/office/drawing/2010/main" val="0"/>
              </a:ext>
            </a:extLst>
          </a:blip>
          <a:srcRect l="41876" t="8928" r="50266" b="59496"/>
          <a:stretch/>
        </p:blipFill>
        <p:spPr>
          <a:xfrm>
            <a:off x="8337736" y="5251489"/>
            <a:ext cx="242325" cy="201239"/>
          </a:xfrm>
          <a:prstGeom prst="rect">
            <a:avLst/>
          </a:prstGeom>
        </p:spPr>
      </p:pic>
    </p:spTree>
    <p:extLst>
      <p:ext uri="{BB962C8B-B14F-4D97-AF65-F5344CB8AC3E}">
        <p14:creationId xmlns:p14="http://schemas.microsoft.com/office/powerpoint/2010/main" val="6555559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9EFE2-1251-050E-A6DB-232D3FA74EFA}"/>
              </a:ext>
            </a:extLst>
          </p:cNvPr>
          <p:cNvSpPr>
            <a:spLocks noGrp="1"/>
          </p:cNvSpPr>
          <p:nvPr>
            <p:ph type="title"/>
          </p:nvPr>
        </p:nvSpPr>
        <p:spPr/>
        <p:txBody>
          <a:bodyPr/>
          <a:lstStyle/>
          <a:p>
            <a:r>
              <a:rPr lang="en-CA" dirty="0"/>
              <a:t>Condensate fraction</a:t>
            </a:r>
          </a:p>
        </p:txBody>
      </p:sp>
      <p:pic>
        <p:nvPicPr>
          <p:cNvPr id="7" name="Content Placeholder 6" descr="A screenshot of a computer&#10;&#10;Description automatically generated">
            <a:extLst>
              <a:ext uri="{FF2B5EF4-FFF2-40B4-BE49-F238E27FC236}">
                <a16:creationId xmlns:a16="http://schemas.microsoft.com/office/drawing/2014/main" id="{F943631E-F3DA-1AC0-5280-B44E8F8D588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8503" t="50053" r="2455" b="28933"/>
          <a:stretch/>
        </p:blipFill>
        <p:spPr>
          <a:xfrm>
            <a:off x="750414" y="3306269"/>
            <a:ext cx="10603386" cy="2001660"/>
          </a:xfrm>
        </p:spPr>
      </p:pic>
      <p:sp>
        <p:nvSpPr>
          <p:cNvPr id="4" name="Slide Number Placeholder 3">
            <a:extLst>
              <a:ext uri="{FF2B5EF4-FFF2-40B4-BE49-F238E27FC236}">
                <a16:creationId xmlns:a16="http://schemas.microsoft.com/office/drawing/2014/main" id="{12F61F92-F473-4124-D9E0-97E3BE408A90}"/>
              </a:ext>
            </a:extLst>
          </p:cNvPr>
          <p:cNvSpPr>
            <a:spLocks noGrp="1"/>
          </p:cNvSpPr>
          <p:nvPr>
            <p:ph type="sldNum" sz="quarter" idx="12"/>
          </p:nvPr>
        </p:nvSpPr>
        <p:spPr/>
        <p:txBody>
          <a:bodyPr/>
          <a:lstStyle/>
          <a:p>
            <a:fld id="{98155971-BF0E-41D7-B822-C418F4E23E97}" type="slidenum">
              <a:rPr lang="en-CA" smtClean="0"/>
              <a:t>58</a:t>
            </a:fld>
            <a:endParaRPr lang="en-CA"/>
          </a:p>
        </p:txBody>
      </p:sp>
      <p:sp>
        <p:nvSpPr>
          <p:cNvPr id="5" name="Rectangle 4">
            <a:extLst>
              <a:ext uri="{FF2B5EF4-FFF2-40B4-BE49-F238E27FC236}">
                <a16:creationId xmlns:a16="http://schemas.microsoft.com/office/drawing/2014/main" id="{2A44CFE3-9DC0-E2EF-B367-15E9B7DA80EA}"/>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D449957E-7ADA-4691-E3AB-1ECD0A9C010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3D </a:t>
                </a:r>
                <a:r>
                  <a:rPr lang="en-CA" i="0" dirty="0">
                    <a:effectLst/>
                  </a:rPr>
                  <a:t>⁴He</a:t>
                </a:r>
                <a:r>
                  <a:rPr lang="en-CA" dirty="0"/>
                  <a:t> atoms in a square box at equilibrium density (saturated vapour pressure </a:t>
                </a:r>
                <a14:m>
                  <m:oMath xmlns:m="http://schemas.openxmlformats.org/officeDocument/2006/math">
                    <m:r>
                      <a:rPr lang="en-CA" sz="2600" b="0" i="1" dirty="0" smtClean="0">
                        <a:latin typeface="Cambria Math" panose="02040503050406030204" pitchFamily="18" charset="0"/>
                      </a:rPr>
                      <m:t>𝜌</m:t>
                    </m:r>
                    <m:r>
                      <a:rPr lang="en-CA" sz="2600" i="1" dirty="0" smtClean="0">
                        <a:latin typeface="Cambria Math" panose="02040503050406030204" pitchFamily="18" charset="0"/>
                      </a:rPr>
                      <m:t>~0.0218 </m:t>
                    </m:r>
                  </m:oMath>
                </a14:m>
                <a:r>
                  <a:rPr lang="en-CA" dirty="0"/>
                  <a:t>Å)</a:t>
                </a:r>
              </a:p>
              <a:p>
                <a:r>
                  <a:rPr lang="en-CA" dirty="0"/>
                  <a:t>Comparison table:</a:t>
                </a:r>
              </a:p>
              <a:p>
                <a:pPr marL="0" indent="0">
                  <a:buFont typeface="Arial" panose="020B0604020202020204" pitchFamily="34" charset="0"/>
                  <a:buNone/>
                </a:pPr>
                <a:endParaRPr lang="en-CA" dirty="0"/>
              </a:p>
            </p:txBody>
          </p:sp>
        </mc:Choice>
        <mc:Fallback xmlns="">
          <p:sp>
            <p:nvSpPr>
              <p:cNvPr id="10" name="Content Placeholder 2">
                <a:extLst>
                  <a:ext uri="{FF2B5EF4-FFF2-40B4-BE49-F238E27FC236}">
                    <a16:creationId xmlns:a16="http://schemas.microsoft.com/office/drawing/2014/main" id="{D449957E-7ADA-4691-E3AB-1ECD0A9C0101}"/>
                  </a:ext>
                </a:extLst>
              </p:cNvPr>
              <p:cNvSpPr txBox="1">
                <a:spLocks noRot="1" noChangeAspect="1" noMove="1" noResize="1" noEditPoints="1" noAdjustHandles="1" noChangeArrowheads="1" noChangeShapeType="1" noTextEdit="1"/>
              </p:cNvSpPr>
              <p:nvPr/>
            </p:nvSpPr>
            <p:spPr>
              <a:xfrm>
                <a:off x="838200" y="1825625"/>
                <a:ext cx="10515600" cy="4351338"/>
              </a:xfrm>
              <a:prstGeom prst="rect">
                <a:avLst/>
              </a:prstGeom>
              <a:blipFill>
                <a:blip r:embed="rId4"/>
                <a:stretch>
                  <a:fillRect l="-1043" t="-2241"/>
                </a:stretch>
              </a:blipFill>
            </p:spPr>
            <p:txBody>
              <a:bodyPr/>
              <a:lstStyle/>
              <a:p>
                <a:r>
                  <a:rPr lang="en-CA">
                    <a:noFill/>
                  </a:rPr>
                  <a:t> </a:t>
                </a:r>
              </a:p>
            </p:txBody>
          </p:sp>
        </mc:Fallback>
      </mc:AlternateContent>
    </p:spTree>
    <p:extLst>
      <p:ext uri="{BB962C8B-B14F-4D97-AF65-F5344CB8AC3E}">
        <p14:creationId xmlns:p14="http://schemas.microsoft.com/office/powerpoint/2010/main" val="42678792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line, screenshot, diagram&#10;&#10;Description automatically generated">
            <a:extLst>
              <a:ext uri="{FF2B5EF4-FFF2-40B4-BE49-F238E27FC236}">
                <a16:creationId xmlns:a16="http://schemas.microsoft.com/office/drawing/2014/main" id="{2B85D5F1-7216-7A53-2D40-F3C2882DCB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391" y="2262405"/>
            <a:ext cx="8273167" cy="4459070"/>
          </a:xfrm>
          <a:prstGeom prst="rect">
            <a:avLst/>
          </a:prstGeom>
        </p:spPr>
      </p:pic>
      <p:sp>
        <p:nvSpPr>
          <p:cNvPr id="2" name="Title 1">
            <a:extLst>
              <a:ext uri="{FF2B5EF4-FFF2-40B4-BE49-F238E27FC236}">
                <a16:creationId xmlns:a16="http://schemas.microsoft.com/office/drawing/2014/main" id="{EDC9EFE2-1251-050E-A6DB-232D3FA74EFA}"/>
              </a:ext>
            </a:extLst>
          </p:cNvPr>
          <p:cNvSpPr>
            <a:spLocks noGrp="1"/>
          </p:cNvSpPr>
          <p:nvPr>
            <p:ph type="title"/>
          </p:nvPr>
        </p:nvSpPr>
        <p:spPr/>
        <p:txBody>
          <a:bodyPr/>
          <a:lstStyle/>
          <a:p>
            <a:r>
              <a:rPr lang="en-CA" dirty="0"/>
              <a:t>Condensate fraction</a:t>
            </a:r>
          </a:p>
        </p:txBody>
      </p:sp>
      <p:sp>
        <p:nvSpPr>
          <p:cNvPr id="4" name="Slide Number Placeholder 3">
            <a:extLst>
              <a:ext uri="{FF2B5EF4-FFF2-40B4-BE49-F238E27FC236}">
                <a16:creationId xmlns:a16="http://schemas.microsoft.com/office/drawing/2014/main" id="{12F61F92-F473-4124-D9E0-97E3BE408A90}"/>
              </a:ext>
            </a:extLst>
          </p:cNvPr>
          <p:cNvSpPr>
            <a:spLocks noGrp="1"/>
          </p:cNvSpPr>
          <p:nvPr>
            <p:ph type="sldNum" sz="quarter" idx="12"/>
          </p:nvPr>
        </p:nvSpPr>
        <p:spPr/>
        <p:txBody>
          <a:bodyPr/>
          <a:lstStyle/>
          <a:p>
            <a:fld id="{98155971-BF0E-41D7-B822-C418F4E23E97}" type="slidenum">
              <a:rPr lang="en-CA" smtClean="0"/>
              <a:t>59</a:t>
            </a:fld>
            <a:endParaRPr lang="en-CA"/>
          </a:p>
        </p:txBody>
      </p:sp>
      <p:sp>
        <p:nvSpPr>
          <p:cNvPr id="5" name="Rectangle 4">
            <a:extLst>
              <a:ext uri="{FF2B5EF4-FFF2-40B4-BE49-F238E27FC236}">
                <a16:creationId xmlns:a16="http://schemas.microsoft.com/office/drawing/2014/main" id="{2A44CFE3-9DC0-E2EF-B367-15E9B7DA80EA}"/>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19" name="Content Placeholder 2">
            <a:extLst>
              <a:ext uri="{FF2B5EF4-FFF2-40B4-BE49-F238E27FC236}">
                <a16:creationId xmlns:a16="http://schemas.microsoft.com/office/drawing/2014/main" id="{59DBBF63-8171-B758-B420-A44340E971F1}"/>
              </a:ext>
            </a:extLst>
          </p:cNvPr>
          <p:cNvSpPr txBox="1">
            <a:spLocks/>
          </p:cNvSpPr>
          <p:nvPr/>
        </p:nvSpPr>
        <p:spPr>
          <a:xfrm>
            <a:off x="838200" y="165937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a:t> </a:t>
            </a:r>
          </a:p>
          <a:p>
            <a:pPr marL="0" indent="0">
              <a:buFont typeface="Arial" panose="020B0604020202020204" pitchFamily="34" charset="0"/>
              <a:buNone/>
            </a:pPr>
            <a:endParaRPr lang="en-CA" dirty="0"/>
          </a:p>
        </p:txBody>
      </p:sp>
    </p:spTree>
    <p:extLst>
      <p:ext uri="{BB962C8B-B14F-4D97-AF65-F5344CB8AC3E}">
        <p14:creationId xmlns:p14="http://schemas.microsoft.com/office/powerpoint/2010/main" val="3009327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9CA67-19DE-0DFE-494B-EA550ED3148C}"/>
              </a:ext>
            </a:extLst>
          </p:cNvPr>
          <p:cNvSpPr>
            <a:spLocks noGrp="1"/>
          </p:cNvSpPr>
          <p:nvPr>
            <p:ph type="title"/>
          </p:nvPr>
        </p:nvSpPr>
        <p:spPr/>
        <p:txBody>
          <a:bodyPr/>
          <a:lstStyle/>
          <a:p>
            <a:r>
              <a:rPr lang="en-CA" dirty="0"/>
              <a:t>The Hamiltonian</a:t>
            </a:r>
          </a:p>
        </p:txBody>
      </p:sp>
      <p:sp>
        <p:nvSpPr>
          <p:cNvPr id="4" name="Slide Number Placeholder 3">
            <a:extLst>
              <a:ext uri="{FF2B5EF4-FFF2-40B4-BE49-F238E27FC236}">
                <a16:creationId xmlns:a16="http://schemas.microsoft.com/office/drawing/2014/main" id="{4D99CF2A-ED9E-DF8F-CA9D-05CA24A30408}"/>
              </a:ext>
            </a:extLst>
          </p:cNvPr>
          <p:cNvSpPr>
            <a:spLocks noGrp="1"/>
          </p:cNvSpPr>
          <p:nvPr>
            <p:ph type="sldNum" sz="quarter" idx="12"/>
          </p:nvPr>
        </p:nvSpPr>
        <p:spPr/>
        <p:txBody>
          <a:bodyPr/>
          <a:lstStyle/>
          <a:p>
            <a:fld id="{98155971-BF0E-41D7-B822-C418F4E23E97}" type="slidenum">
              <a:rPr lang="en-CA" smtClean="0"/>
              <a:t>6</a:t>
            </a:fld>
            <a:endParaRPr lang="en-CA"/>
          </a:p>
        </p:txBody>
      </p:sp>
      <p:pic>
        <p:nvPicPr>
          <p:cNvPr id="20" name="Picture 19">
            <a:extLst>
              <a:ext uri="{FF2B5EF4-FFF2-40B4-BE49-F238E27FC236}">
                <a16:creationId xmlns:a16="http://schemas.microsoft.com/office/drawing/2014/main" id="{F1551926-826E-1AE7-84F5-8AC1581E0E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5355" y="1445043"/>
            <a:ext cx="5590490" cy="3555040"/>
          </a:xfrm>
          <a:prstGeom prst="rect">
            <a:avLst/>
          </a:prstGeom>
        </p:spPr>
      </p:pic>
      <p:sp>
        <p:nvSpPr>
          <p:cNvPr id="8" name="Rectangle 7">
            <a:extLst>
              <a:ext uri="{FF2B5EF4-FFF2-40B4-BE49-F238E27FC236}">
                <a16:creationId xmlns:a16="http://schemas.microsoft.com/office/drawing/2014/main" id="{4C2E410D-F013-5211-A55C-A5CCD179BBD5}"/>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pic>
        <p:nvPicPr>
          <p:cNvPr id="10" name="Picture 9" descr="A picture containing font, text, white, number&#10;&#10;Description automatically generated">
            <a:extLst>
              <a:ext uri="{FF2B5EF4-FFF2-40B4-BE49-F238E27FC236}">
                <a16:creationId xmlns:a16="http://schemas.microsoft.com/office/drawing/2014/main" id="{84C19CF5-BE3D-881D-3A47-DE200987FF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2033012"/>
            <a:ext cx="3057525" cy="774212"/>
          </a:xfrm>
          <a:prstGeom prst="rect">
            <a:avLst/>
          </a:prstGeom>
        </p:spPr>
      </p:pic>
      <p:pic>
        <p:nvPicPr>
          <p:cNvPr id="12" name="Picture 11" descr="A picture containing font, handwriting, text, white&#10;&#10;Description automatically generated">
            <a:extLst>
              <a:ext uri="{FF2B5EF4-FFF2-40B4-BE49-F238E27FC236}">
                <a16:creationId xmlns:a16="http://schemas.microsoft.com/office/drawing/2014/main" id="{BB8B0D73-B7CF-3C90-38E8-91C323194D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4410323"/>
            <a:ext cx="3703782" cy="609830"/>
          </a:xfrm>
          <a:prstGeom prst="rect">
            <a:avLst/>
          </a:prstGeom>
        </p:spPr>
      </p:pic>
      <p:pic>
        <p:nvPicPr>
          <p:cNvPr id="3" name="Picture 2">
            <a:extLst>
              <a:ext uri="{FF2B5EF4-FFF2-40B4-BE49-F238E27FC236}">
                <a16:creationId xmlns:a16="http://schemas.microsoft.com/office/drawing/2014/main" id="{48735A12-7F98-9539-739A-538E86B49947}"/>
              </a:ext>
            </a:extLst>
          </p:cNvPr>
          <p:cNvPicPr>
            <a:picLocks noChangeAspect="1"/>
          </p:cNvPicPr>
          <p:nvPr/>
        </p:nvPicPr>
        <p:blipFill rotWithShape="1">
          <a:blip r:embed="rId6">
            <a:extLst>
              <a:ext uri="{28A0092B-C50C-407E-A947-70E740481C1C}">
                <a14:useLocalDpi xmlns:a14="http://schemas.microsoft.com/office/drawing/2010/main" val="0"/>
              </a:ext>
            </a:extLst>
          </a:blip>
          <a:srcRect r="32063" b="-18892"/>
          <a:stretch/>
        </p:blipFill>
        <p:spPr>
          <a:xfrm>
            <a:off x="1371600" y="3065047"/>
            <a:ext cx="2097775" cy="366810"/>
          </a:xfrm>
          <a:prstGeom prst="rect">
            <a:avLst/>
          </a:prstGeom>
        </p:spPr>
      </p:pic>
    </p:spTree>
    <p:extLst>
      <p:ext uri="{BB962C8B-B14F-4D97-AF65-F5344CB8AC3E}">
        <p14:creationId xmlns:p14="http://schemas.microsoft.com/office/powerpoint/2010/main" val="39225675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9EFE2-1251-050E-A6DB-232D3FA74EFA}"/>
              </a:ext>
            </a:extLst>
          </p:cNvPr>
          <p:cNvSpPr>
            <a:spLocks noGrp="1"/>
          </p:cNvSpPr>
          <p:nvPr>
            <p:ph type="title"/>
          </p:nvPr>
        </p:nvSpPr>
        <p:spPr/>
        <p:txBody>
          <a:bodyPr/>
          <a:lstStyle/>
          <a:p>
            <a:r>
              <a:rPr lang="en-CA" dirty="0"/>
              <a:t>Condensate fraction</a:t>
            </a:r>
          </a:p>
        </p:txBody>
      </p:sp>
      <p:sp>
        <p:nvSpPr>
          <p:cNvPr id="4" name="Slide Number Placeholder 3">
            <a:extLst>
              <a:ext uri="{FF2B5EF4-FFF2-40B4-BE49-F238E27FC236}">
                <a16:creationId xmlns:a16="http://schemas.microsoft.com/office/drawing/2014/main" id="{12F61F92-F473-4124-D9E0-97E3BE408A90}"/>
              </a:ext>
            </a:extLst>
          </p:cNvPr>
          <p:cNvSpPr>
            <a:spLocks noGrp="1"/>
          </p:cNvSpPr>
          <p:nvPr>
            <p:ph type="sldNum" sz="quarter" idx="12"/>
          </p:nvPr>
        </p:nvSpPr>
        <p:spPr/>
        <p:txBody>
          <a:bodyPr/>
          <a:lstStyle/>
          <a:p>
            <a:fld id="{98155971-BF0E-41D7-B822-C418F4E23E97}" type="slidenum">
              <a:rPr lang="en-CA" smtClean="0"/>
              <a:t>60</a:t>
            </a:fld>
            <a:endParaRPr lang="en-CA"/>
          </a:p>
        </p:txBody>
      </p:sp>
      <p:sp>
        <p:nvSpPr>
          <p:cNvPr id="5" name="Rectangle 4">
            <a:extLst>
              <a:ext uri="{FF2B5EF4-FFF2-40B4-BE49-F238E27FC236}">
                <a16:creationId xmlns:a16="http://schemas.microsoft.com/office/drawing/2014/main" id="{2A44CFE3-9DC0-E2EF-B367-15E9B7DA80EA}"/>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pic>
        <p:nvPicPr>
          <p:cNvPr id="17" name="Picture 16" descr="A black text on a white background&#10;&#10;Description automatically generated with low confidence">
            <a:extLst>
              <a:ext uri="{FF2B5EF4-FFF2-40B4-BE49-F238E27FC236}">
                <a16:creationId xmlns:a16="http://schemas.microsoft.com/office/drawing/2014/main" id="{EBCD2671-99FF-A541-5C5E-2F31A19B2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391" y="1588437"/>
            <a:ext cx="4699581" cy="603034"/>
          </a:xfrm>
          <a:prstGeom prst="rect">
            <a:avLst/>
          </a:prstGeom>
        </p:spPr>
      </p:pic>
      <p:sp>
        <p:nvSpPr>
          <p:cNvPr id="19" name="Content Placeholder 2">
            <a:extLst>
              <a:ext uri="{FF2B5EF4-FFF2-40B4-BE49-F238E27FC236}">
                <a16:creationId xmlns:a16="http://schemas.microsoft.com/office/drawing/2014/main" id="{59DBBF63-8171-B758-B420-A44340E971F1}"/>
              </a:ext>
            </a:extLst>
          </p:cNvPr>
          <p:cNvSpPr txBox="1">
            <a:spLocks/>
          </p:cNvSpPr>
          <p:nvPr/>
        </p:nvSpPr>
        <p:spPr>
          <a:xfrm>
            <a:off x="838200" y="169068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Fit: </a:t>
            </a:r>
          </a:p>
          <a:p>
            <a:pPr marL="0" indent="0">
              <a:buFont typeface="Arial" panose="020B0604020202020204" pitchFamily="34" charset="0"/>
              <a:buNone/>
            </a:pPr>
            <a:endParaRPr lang="en-CA" dirty="0"/>
          </a:p>
        </p:txBody>
      </p:sp>
      <p:pic>
        <p:nvPicPr>
          <p:cNvPr id="21" name="Picture 20" descr="A picture containing text, line, diagram, screenshot&#10;&#10;Description automatically generated">
            <a:extLst>
              <a:ext uri="{FF2B5EF4-FFF2-40B4-BE49-F238E27FC236}">
                <a16:creationId xmlns:a16="http://schemas.microsoft.com/office/drawing/2014/main" id="{01832934-ABA0-BA0D-21B2-DDF874CFC6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0390" y="2262406"/>
            <a:ext cx="8273165" cy="4459069"/>
          </a:xfrm>
          <a:prstGeom prst="rect">
            <a:avLst/>
          </a:prstGeom>
        </p:spPr>
      </p:pic>
      <p:sp>
        <p:nvSpPr>
          <p:cNvPr id="22" name="TextBox 21">
            <a:extLst>
              <a:ext uri="{FF2B5EF4-FFF2-40B4-BE49-F238E27FC236}">
                <a16:creationId xmlns:a16="http://schemas.microsoft.com/office/drawing/2014/main" id="{2D25673E-8031-18EA-7E81-4DCE1CDD4020}"/>
              </a:ext>
            </a:extLst>
          </p:cNvPr>
          <p:cNvSpPr txBox="1"/>
          <p:nvPr/>
        </p:nvSpPr>
        <p:spPr>
          <a:xfrm>
            <a:off x="7085072" y="1690688"/>
            <a:ext cx="6613073" cy="338554"/>
          </a:xfrm>
          <a:prstGeom prst="rect">
            <a:avLst/>
          </a:prstGeom>
          <a:noFill/>
        </p:spPr>
        <p:txBody>
          <a:bodyPr wrap="square" rtlCol="0">
            <a:spAutoFit/>
          </a:bodyPr>
          <a:lstStyle/>
          <a:p>
            <a:r>
              <a:rPr lang="en-CA" sz="1600" dirty="0"/>
              <a:t>[</a:t>
            </a:r>
            <a:r>
              <a:rPr lang="en-CA" sz="1600" dirty="0" err="1"/>
              <a:t>Glyde</a:t>
            </a:r>
            <a:r>
              <a:rPr lang="en-CA" sz="1600" dirty="0"/>
              <a:t>, </a:t>
            </a:r>
            <a:r>
              <a:rPr lang="en-CA" sz="1600" dirty="0" err="1"/>
              <a:t>Azuah</a:t>
            </a:r>
            <a:r>
              <a:rPr lang="en-CA" sz="1600" dirty="0"/>
              <a:t> and Stirling</a:t>
            </a:r>
            <a:r>
              <a:rPr lang="en-CA" sz="1600" i="0" dirty="0">
                <a:effectLst/>
              </a:rPr>
              <a:t>, Phys. Rev. B </a:t>
            </a:r>
            <a:r>
              <a:rPr lang="en-CA" sz="1600" b="1" i="0" dirty="0">
                <a:effectLst/>
              </a:rPr>
              <a:t>62</a:t>
            </a:r>
            <a:r>
              <a:rPr lang="en-CA" sz="1600" dirty="0"/>
              <a:t> </a:t>
            </a:r>
            <a:r>
              <a:rPr lang="en-CA" sz="1600" i="0" dirty="0">
                <a:effectLst/>
              </a:rPr>
              <a:t>(2000)</a:t>
            </a:r>
            <a:r>
              <a:rPr lang="en-CA" sz="1600" dirty="0"/>
              <a:t>]</a:t>
            </a:r>
          </a:p>
        </p:txBody>
      </p:sp>
    </p:spTree>
    <p:extLst>
      <p:ext uri="{BB962C8B-B14F-4D97-AF65-F5344CB8AC3E}">
        <p14:creationId xmlns:p14="http://schemas.microsoft.com/office/powerpoint/2010/main" val="17141954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E7F44-FDF3-5D93-DE22-69EA0CD37026}"/>
              </a:ext>
            </a:extLst>
          </p:cNvPr>
          <p:cNvSpPr>
            <a:spLocks noGrp="1"/>
          </p:cNvSpPr>
          <p:nvPr>
            <p:ph type="title"/>
          </p:nvPr>
        </p:nvSpPr>
        <p:spPr/>
        <p:txBody>
          <a:bodyPr/>
          <a:lstStyle/>
          <a:p>
            <a:r>
              <a:rPr lang="en-CA" dirty="0"/>
              <a:t>Rényi-2 entropy</a:t>
            </a:r>
          </a:p>
        </p:txBody>
      </p:sp>
      <p:sp>
        <p:nvSpPr>
          <p:cNvPr id="3" name="Content Placeholder 2">
            <a:extLst>
              <a:ext uri="{FF2B5EF4-FFF2-40B4-BE49-F238E27FC236}">
                <a16:creationId xmlns:a16="http://schemas.microsoft.com/office/drawing/2014/main" id="{D059AF76-7740-76DA-33D9-B4E9474B565E}"/>
              </a:ext>
            </a:extLst>
          </p:cNvPr>
          <p:cNvSpPr>
            <a:spLocks noGrp="1"/>
          </p:cNvSpPr>
          <p:nvPr>
            <p:ph idx="1"/>
          </p:nvPr>
        </p:nvSpPr>
        <p:spPr/>
        <p:txBody>
          <a:bodyPr/>
          <a:lstStyle/>
          <a:p>
            <a:r>
              <a:rPr lang="fr-CA" dirty="0" err="1"/>
              <a:t>Consider</a:t>
            </a:r>
            <a:r>
              <a:rPr lang="fr-CA" dirty="0"/>
              <a:t> </a:t>
            </a:r>
            <a:r>
              <a:rPr lang="fr-CA" dirty="0" err="1"/>
              <a:t>two</a:t>
            </a:r>
            <a:r>
              <a:rPr lang="fr-CA" dirty="0"/>
              <a:t> partitions A and B of the system</a:t>
            </a:r>
          </a:p>
        </p:txBody>
      </p:sp>
      <p:sp>
        <p:nvSpPr>
          <p:cNvPr id="4" name="Slide Number Placeholder 3">
            <a:extLst>
              <a:ext uri="{FF2B5EF4-FFF2-40B4-BE49-F238E27FC236}">
                <a16:creationId xmlns:a16="http://schemas.microsoft.com/office/drawing/2014/main" id="{FADB0DE4-28FE-E1B2-3925-711DA8D4C312}"/>
              </a:ext>
            </a:extLst>
          </p:cNvPr>
          <p:cNvSpPr>
            <a:spLocks noGrp="1"/>
          </p:cNvSpPr>
          <p:nvPr>
            <p:ph type="sldNum" sz="quarter" idx="12"/>
          </p:nvPr>
        </p:nvSpPr>
        <p:spPr/>
        <p:txBody>
          <a:bodyPr/>
          <a:lstStyle/>
          <a:p>
            <a:fld id="{98155971-BF0E-41D7-B822-C418F4E23E97}" type="slidenum">
              <a:rPr lang="en-CA" smtClean="0"/>
              <a:t>61</a:t>
            </a:fld>
            <a:endParaRPr lang="en-CA"/>
          </a:p>
        </p:txBody>
      </p:sp>
      <p:sp>
        <p:nvSpPr>
          <p:cNvPr id="5" name="Rectangle 4">
            <a:extLst>
              <a:ext uri="{FF2B5EF4-FFF2-40B4-BE49-F238E27FC236}">
                <a16:creationId xmlns:a16="http://schemas.microsoft.com/office/drawing/2014/main" id="{A2B29A07-5480-9081-05DA-31E21C5231AA}"/>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Tree>
    <p:extLst>
      <p:ext uri="{BB962C8B-B14F-4D97-AF65-F5344CB8AC3E}">
        <p14:creationId xmlns:p14="http://schemas.microsoft.com/office/powerpoint/2010/main" val="1833097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E7F44-FDF3-5D93-DE22-69EA0CD37026}"/>
              </a:ext>
            </a:extLst>
          </p:cNvPr>
          <p:cNvSpPr>
            <a:spLocks noGrp="1"/>
          </p:cNvSpPr>
          <p:nvPr>
            <p:ph type="title"/>
          </p:nvPr>
        </p:nvSpPr>
        <p:spPr/>
        <p:txBody>
          <a:bodyPr/>
          <a:lstStyle/>
          <a:p>
            <a:r>
              <a:rPr lang="en-CA" dirty="0"/>
              <a:t>Rényi-2 entropy</a:t>
            </a:r>
          </a:p>
        </p:txBody>
      </p:sp>
      <p:sp>
        <p:nvSpPr>
          <p:cNvPr id="3" name="Content Placeholder 2">
            <a:extLst>
              <a:ext uri="{FF2B5EF4-FFF2-40B4-BE49-F238E27FC236}">
                <a16:creationId xmlns:a16="http://schemas.microsoft.com/office/drawing/2014/main" id="{D059AF76-7740-76DA-33D9-B4E9474B565E}"/>
              </a:ext>
            </a:extLst>
          </p:cNvPr>
          <p:cNvSpPr>
            <a:spLocks noGrp="1"/>
          </p:cNvSpPr>
          <p:nvPr>
            <p:ph idx="1"/>
          </p:nvPr>
        </p:nvSpPr>
        <p:spPr/>
        <p:txBody>
          <a:bodyPr/>
          <a:lstStyle/>
          <a:p>
            <a:r>
              <a:rPr lang="fr-CA" dirty="0" err="1"/>
              <a:t>Consider</a:t>
            </a:r>
            <a:r>
              <a:rPr lang="fr-CA" dirty="0"/>
              <a:t> </a:t>
            </a:r>
            <a:r>
              <a:rPr lang="fr-CA" dirty="0" err="1"/>
              <a:t>two</a:t>
            </a:r>
            <a:r>
              <a:rPr lang="fr-CA" dirty="0"/>
              <a:t> partitions A and B of the system</a:t>
            </a:r>
          </a:p>
          <a:p>
            <a:r>
              <a:rPr lang="fr-CA" dirty="0" err="1"/>
              <a:t>Reduced</a:t>
            </a:r>
            <a:r>
              <a:rPr lang="fr-CA" dirty="0"/>
              <a:t> </a:t>
            </a:r>
            <a:r>
              <a:rPr lang="fr-CA" dirty="0" err="1"/>
              <a:t>density</a:t>
            </a:r>
            <a:r>
              <a:rPr lang="fr-CA" dirty="0"/>
              <a:t> matrix of </a:t>
            </a:r>
            <a:r>
              <a:rPr lang="fr-CA" dirty="0" err="1"/>
              <a:t>subsystem</a:t>
            </a:r>
            <a:r>
              <a:rPr lang="fr-CA" dirty="0"/>
              <a:t> A:</a:t>
            </a:r>
          </a:p>
        </p:txBody>
      </p:sp>
      <p:sp>
        <p:nvSpPr>
          <p:cNvPr id="4" name="Slide Number Placeholder 3">
            <a:extLst>
              <a:ext uri="{FF2B5EF4-FFF2-40B4-BE49-F238E27FC236}">
                <a16:creationId xmlns:a16="http://schemas.microsoft.com/office/drawing/2014/main" id="{FADB0DE4-28FE-E1B2-3925-711DA8D4C312}"/>
              </a:ext>
            </a:extLst>
          </p:cNvPr>
          <p:cNvSpPr>
            <a:spLocks noGrp="1"/>
          </p:cNvSpPr>
          <p:nvPr>
            <p:ph type="sldNum" sz="quarter" idx="12"/>
          </p:nvPr>
        </p:nvSpPr>
        <p:spPr/>
        <p:txBody>
          <a:bodyPr/>
          <a:lstStyle/>
          <a:p>
            <a:fld id="{98155971-BF0E-41D7-B822-C418F4E23E97}" type="slidenum">
              <a:rPr lang="en-CA" smtClean="0"/>
              <a:t>62</a:t>
            </a:fld>
            <a:endParaRPr lang="en-CA"/>
          </a:p>
        </p:txBody>
      </p:sp>
      <p:sp>
        <p:nvSpPr>
          <p:cNvPr id="5" name="Rectangle 4">
            <a:extLst>
              <a:ext uri="{FF2B5EF4-FFF2-40B4-BE49-F238E27FC236}">
                <a16:creationId xmlns:a16="http://schemas.microsoft.com/office/drawing/2014/main" id="{A2B29A07-5480-9081-05DA-31E21C5231AA}"/>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pic>
        <p:nvPicPr>
          <p:cNvPr id="11" name="Picture 10">
            <a:extLst>
              <a:ext uri="{FF2B5EF4-FFF2-40B4-BE49-F238E27FC236}">
                <a16:creationId xmlns:a16="http://schemas.microsoft.com/office/drawing/2014/main" id="{C8A76502-FBDC-5316-5A04-830F6AA3D1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9254" y="2417774"/>
            <a:ext cx="3237959" cy="312930"/>
          </a:xfrm>
          <a:prstGeom prst="rect">
            <a:avLst/>
          </a:prstGeom>
        </p:spPr>
      </p:pic>
    </p:spTree>
    <p:extLst>
      <p:ext uri="{BB962C8B-B14F-4D97-AF65-F5344CB8AC3E}">
        <p14:creationId xmlns:p14="http://schemas.microsoft.com/office/powerpoint/2010/main" val="39500640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E7F44-FDF3-5D93-DE22-69EA0CD37026}"/>
              </a:ext>
            </a:extLst>
          </p:cNvPr>
          <p:cNvSpPr>
            <a:spLocks noGrp="1"/>
          </p:cNvSpPr>
          <p:nvPr>
            <p:ph type="title"/>
          </p:nvPr>
        </p:nvSpPr>
        <p:spPr/>
        <p:txBody>
          <a:bodyPr/>
          <a:lstStyle/>
          <a:p>
            <a:r>
              <a:rPr lang="en-CA" dirty="0"/>
              <a:t>Rényi-2 entropy</a:t>
            </a:r>
          </a:p>
        </p:txBody>
      </p:sp>
      <p:sp>
        <p:nvSpPr>
          <p:cNvPr id="3" name="Content Placeholder 2">
            <a:extLst>
              <a:ext uri="{FF2B5EF4-FFF2-40B4-BE49-F238E27FC236}">
                <a16:creationId xmlns:a16="http://schemas.microsoft.com/office/drawing/2014/main" id="{D059AF76-7740-76DA-33D9-B4E9474B565E}"/>
              </a:ext>
            </a:extLst>
          </p:cNvPr>
          <p:cNvSpPr>
            <a:spLocks noGrp="1"/>
          </p:cNvSpPr>
          <p:nvPr>
            <p:ph idx="1"/>
          </p:nvPr>
        </p:nvSpPr>
        <p:spPr/>
        <p:txBody>
          <a:bodyPr/>
          <a:lstStyle/>
          <a:p>
            <a:r>
              <a:rPr lang="fr-CA" dirty="0" err="1"/>
              <a:t>Consider</a:t>
            </a:r>
            <a:r>
              <a:rPr lang="fr-CA" dirty="0"/>
              <a:t> </a:t>
            </a:r>
            <a:r>
              <a:rPr lang="fr-CA" dirty="0" err="1"/>
              <a:t>two</a:t>
            </a:r>
            <a:r>
              <a:rPr lang="fr-CA" dirty="0"/>
              <a:t> partitions A and B of the system</a:t>
            </a:r>
          </a:p>
          <a:p>
            <a:r>
              <a:rPr lang="fr-CA" dirty="0" err="1"/>
              <a:t>Reduced</a:t>
            </a:r>
            <a:r>
              <a:rPr lang="fr-CA" dirty="0"/>
              <a:t> </a:t>
            </a:r>
            <a:r>
              <a:rPr lang="fr-CA" dirty="0" err="1"/>
              <a:t>density</a:t>
            </a:r>
            <a:r>
              <a:rPr lang="fr-CA" dirty="0"/>
              <a:t> matrix of </a:t>
            </a:r>
            <a:r>
              <a:rPr lang="fr-CA" dirty="0" err="1"/>
              <a:t>subsystem</a:t>
            </a:r>
            <a:r>
              <a:rPr lang="fr-CA" dirty="0"/>
              <a:t> A:</a:t>
            </a:r>
          </a:p>
          <a:p>
            <a:r>
              <a:rPr lang="fr-CA" dirty="0" err="1"/>
              <a:t>Measure</a:t>
            </a:r>
            <a:r>
              <a:rPr lang="fr-CA" dirty="0"/>
              <a:t> the bipartite </a:t>
            </a:r>
            <a:r>
              <a:rPr lang="fr-CA" dirty="0" err="1"/>
              <a:t>entanglement</a:t>
            </a:r>
            <a:r>
              <a:rPr lang="fr-CA" dirty="0"/>
              <a:t> </a:t>
            </a:r>
            <a:r>
              <a:rPr lang="fr-CA" dirty="0" err="1"/>
              <a:t>with</a:t>
            </a:r>
            <a:r>
              <a:rPr lang="fr-CA" dirty="0"/>
              <a:t> the Rényi-2 </a:t>
            </a:r>
            <a:r>
              <a:rPr lang="fr-CA" dirty="0" err="1"/>
              <a:t>entropy</a:t>
            </a:r>
            <a:r>
              <a:rPr lang="fr-CA" dirty="0"/>
              <a:t>:</a:t>
            </a:r>
          </a:p>
          <a:p>
            <a:endParaRPr lang="fr-CA" dirty="0"/>
          </a:p>
          <a:p>
            <a:endParaRPr lang="fr-CA" dirty="0"/>
          </a:p>
        </p:txBody>
      </p:sp>
      <p:sp>
        <p:nvSpPr>
          <p:cNvPr id="4" name="Slide Number Placeholder 3">
            <a:extLst>
              <a:ext uri="{FF2B5EF4-FFF2-40B4-BE49-F238E27FC236}">
                <a16:creationId xmlns:a16="http://schemas.microsoft.com/office/drawing/2014/main" id="{FADB0DE4-28FE-E1B2-3925-711DA8D4C312}"/>
              </a:ext>
            </a:extLst>
          </p:cNvPr>
          <p:cNvSpPr>
            <a:spLocks noGrp="1"/>
          </p:cNvSpPr>
          <p:nvPr>
            <p:ph type="sldNum" sz="quarter" idx="12"/>
          </p:nvPr>
        </p:nvSpPr>
        <p:spPr/>
        <p:txBody>
          <a:bodyPr/>
          <a:lstStyle/>
          <a:p>
            <a:fld id="{98155971-BF0E-41D7-B822-C418F4E23E97}" type="slidenum">
              <a:rPr lang="en-CA" smtClean="0"/>
              <a:t>63</a:t>
            </a:fld>
            <a:endParaRPr lang="en-CA"/>
          </a:p>
        </p:txBody>
      </p:sp>
      <p:sp>
        <p:nvSpPr>
          <p:cNvPr id="5" name="Rectangle 4">
            <a:extLst>
              <a:ext uri="{FF2B5EF4-FFF2-40B4-BE49-F238E27FC236}">
                <a16:creationId xmlns:a16="http://schemas.microsoft.com/office/drawing/2014/main" id="{A2B29A07-5480-9081-05DA-31E21C5231AA}"/>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pic>
        <p:nvPicPr>
          <p:cNvPr id="11" name="Picture 10">
            <a:extLst>
              <a:ext uri="{FF2B5EF4-FFF2-40B4-BE49-F238E27FC236}">
                <a16:creationId xmlns:a16="http://schemas.microsoft.com/office/drawing/2014/main" id="{C8A76502-FBDC-5316-5A04-830F6AA3D1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9254" y="2417774"/>
            <a:ext cx="3237959" cy="312930"/>
          </a:xfrm>
          <a:prstGeom prst="rect">
            <a:avLst/>
          </a:prstGeom>
        </p:spPr>
      </p:pic>
      <p:pic>
        <p:nvPicPr>
          <p:cNvPr id="12" name="Picture 11" descr="A black text on a white background&#10;&#10;Description automatically generated">
            <a:extLst>
              <a:ext uri="{FF2B5EF4-FFF2-40B4-BE49-F238E27FC236}">
                <a16:creationId xmlns:a16="http://schemas.microsoft.com/office/drawing/2014/main" id="{DCE5FC51-49BA-EBBB-879B-FFCB91E07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8271" y="3498348"/>
            <a:ext cx="2237530" cy="353138"/>
          </a:xfrm>
          <a:prstGeom prst="rect">
            <a:avLst/>
          </a:prstGeom>
        </p:spPr>
      </p:pic>
    </p:spTree>
    <p:extLst>
      <p:ext uri="{BB962C8B-B14F-4D97-AF65-F5344CB8AC3E}">
        <p14:creationId xmlns:p14="http://schemas.microsoft.com/office/powerpoint/2010/main" val="5407077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E7F44-FDF3-5D93-DE22-69EA0CD37026}"/>
              </a:ext>
            </a:extLst>
          </p:cNvPr>
          <p:cNvSpPr>
            <a:spLocks noGrp="1"/>
          </p:cNvSpPr>
          <p:nvPr>
            <p:ph type="title"/>
          </p:nvPr>
        </p:nvSpPr>
        <p:spPr/>
        <p:txBody>
          <a:bodyPr/>
          <a:lstStyle/>
          <a:p>
            <a:r>
              <a:rPr lang="en-CA" dirty="0"/>
              <a:t>Rényi-2 entropy</a:t>
            </a:r>
          </a:p>
        </p:txBody>
      </p:sp>
      <p:sp>
        <p:nvSpPr>
          <p:cNvPr id="3" name="Content Placeholder 2">
            <a:extLst>
              <a:ext uri="{FF2B5EF4-FFF2-40B4-BE49-F238E27FC236}">
                <a16:creationId xmlns:a16="http://schemas.microsoft.com/office/drawing/2014/main" id="{D059AF76-7740-76DA-33D9-B4E9474B565E}"/>
              </a:ext>
            </a:extLst>
          </p:cNvPr>
          <p:cNvSpPr>
            <a:spLocks noGrp="1"/>
          </p:cNvSpPr>
          <p:nvPr>
            <p:ph idx="1"/>
          </p:nvPr>
        </p:nvSpPr>
        <p:spPr/>
        <p:txBody>
          <a:bodyPr/>
          <a:lstStyle/>
          <a:p>
            <a:r>
              <a:rPr lang="fr-CA" dirty="0" err="1"/>
              <a:t>Consider</a:t>
            </a:r>
            <a:r>
              <a:rPr lang="fr-CA" dirty="0"/>
              <a:t> </a:t>
            </a:r>
            <a:r>
              <a:rPr lang="fr-CA" dirty="0" err="1"/>
              <a:t>two</a:t>
            </a:r>
            <a:r>
              <a:rPr lang="fr-CA" dirty="0"/>
              <a:t> partitions A and B of the system</a:t>
            </a:r>
          </a:p>
          <a:p>
            <a:r>
              <a:rPr lang="fr-CA" dirty="0" err="1"/>
              <a:t>Reduced</a:t>
            </a:r>
            <a:r>
              <a:rPr lang="fr-CA" dirty="0"/>
              <a:t> </a:t>
            </a:r>
            <a:r>
              <a:rPr lang="fr-CA" dirty="0" err="1"/>
              <a:t>density</a:t>
            </a:r>
            <a:r>
              <a:rPr lang="fr-CA" dirty="0"/>
              <a:t> matrix of </a:t>
            </a:r>
            <a:r>
              <a:rPr lang="fr-CA" dirty="0" err="1"/>
              <a:t>subsystem</a:t>
            </a:r>
            <a:r>
              <a:rPr lang="fr-CA" dirty="0"/>
              <a:t> A:</a:t>
            </a:r>
          </a:p>
          <a:p>
            <a:r>
              <a:rPr lang="fr-CA" dirty="0" err="1"/>
              <a:t>Measure</a:t>
            </a:r>
            <a:r>
              <a:rPr lang="fr-CA" dirty="0"/>
              <a:t> the bipartite </a:t>
            </a:r>
            <a:r>
              <a:rPr lang="fr-CA" dirty="0" err="1"/>
              <a:t>entanglement</a:t>
            </a:r>
            <a:r>
              <a:rPr lang="fr-CA" dirty="0"/>
              <a:t> </a:t>
            </a:r>
            <a:r>
              <a:rPr lang="fr-CA" dirty="0" err="1"/>
              <a:t>with</a:t>
            </a:r>
            <a:r>
              <a:rPr lang="fr-CA" dirty="0"/>
              <a:t> the Rényi-2 </a:t>
            </a:r>
            <a:r>
              <a:rPr lang="fr-CA" dirty="0" err="1"/>
              <a:t>entropy</a:t>
            </a:r>
            <a:r>
              <a:rPr lang="fr-CA" dirty="0"/>
              <a:t>:</a:t>
            </a:r>
          </a:p>
          <a:p>
            <a:endParaRPr lang="fr-CA" dirty="0"/>
          </a:p>
          <a:p>
            <a:endParaRPr lang="fr-CA" dirty="0"/>
          </a:p>
          <a:p>
            <a:r>
              <a:rPr lang="fr-CA" dirty="0" err="1"/>
              <a:t>Two</a:t>
            </a:r>
            <a:r>
              <a:rPr lang="fr-CA" dirty="0"/>
              <a:t> </a:t>
            </a:r>
            <a:r>
              <a:rPr lang="fr-CA" dirty="0" err="1"/>
              <a:t>samples</a:t>
            </a:r>
            <a:r>
              <a:rPr lang="fr-CA" dirty="0"/>
              <a:t> are </a:t>
            </a:r>
            <a:r>
              <a:rPr lang="fr-CA" dirty="0" err="1"/>
              <a:t>necessary</a:t>
            </a:r>
            <a:r>
              <a:rPr lang="fr-CA" dirty="0"/>
              <a:t> to </a:t>
            </a:r>
            <a:r>
              <a:rPr lang="fr-CA" dirty="0" err="1"/>
              <a:t>evaluate</a:t>
            </a:r>
            <a:r>
              <a:rPr lang="fr-CA" dirty="0"/>
              <a:t> the            </a:t>
            </a:r>
            <a:r>
              <a:rPr lang="fr-CA" dirty="0" err="1"/>
              <a:t>estimator</a:t>
            </a:r>
            <a:r>
              <a:rPr lang="fr-CA" dirty="0"/>
              <a:t>. </a:t>
            </a:r>
            <a:r>
              <a:rPr lang="fr-CA" dirty="0" err="1"/>
              <a:t>Let’s</a:t>
            </a:r>
            <a:r>
              <a:rPr lang="fr-CA" dirty="0"/>
              <a:t> call </a:t>
            </a:r>
            <a:r>
              <a:rPr lang="fr-CA" dirty="0" err="1"/>
              <a:t>them</a:t>
            </a:r>
            <a:r>
              <a:rPr lang="fr-CA" dirty="0"/>
              <a:t>                          and </a:t>
            </a:r>
          </a:p>
        </p:txBody>
      </p:sp>
      <p:sp>
        <p:nvSpPr>
          <p:cNvPr id="4" name="Slide Number Placeholder 3">
            <a:extLst>
              <a:ext uri="{FF2B5EF4-FFF2-40B4-BE49-F238E27FC236}">
                <a16:creationId xmlns:a16="http://schemas.microsoft.com/office/drawing/2014/main" id="{FADB0DE4-28FE-E1B2-3925-711DA8D4C312}"/>
              </a:ext>
            </a:extLst>
          </p:cNvPr>
          <p:cNvSpPr>
            <a:spLocks noGrp="1"/>
          </p:cNvSpPr>
          <p:nvPr>
            <p:ph type="sldNum" sz="quarter" idx="12"/>
          </p:nvPr>
        </p:nvSpPr>
        <p:spPr/>
        <p:txBody>
          <a:bodyPr/>
          <a:lstStyle/>
          <a:p>
            <a:fld id="{98155971-BF0E-41D7-B822-C418F4E23E97}" type="slidenum">
              <a:rPr lang="en-CA" smtClean="0"/>
              <a:t>64</a:t>
            </a:fld>
            <a:endParaRPr lang="en-CA"/>
          </a:p>
        </p:txBody>
      </p:sp>
      <p:sp>
        <p:nvSpPr>
          <p:cNvPr id="5" name="Rectangle 4">
            <a:extLst>
              <a:ext uri="{FF2B5EF4-FFF2-40B4-BE49-F238E27FC236}">
                <a16:creationId xmlns:a16="http://schemas.microsoft.com/office/drawing/2014/main" id="{A2B29A07-5480-9081-05DA-31E21C5231AA}"/>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pic>
        <p:nvPicPr>
          <p:cNvPr id="11" name="Picture 10">
            <a:extLst>
              <a:ext uri="{FF2B5EF4-FFF2-40B4-BE49-F238E27FC236}">
                <a16:creationId xmlns:a16="http://schemas.microsoft.com/office/drawing/2014/main" id="{C8A76502-FBDC-5316-5A04-830F6AA3D1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9254" y="2417774"/>
            <a:ext cx="3237959" cy="312930"/>
          </a:xfrm>
          <a:prstGeom prst="rect">
            <a:avLst/>
          </a:prstGeom>
        </p:spPr>
      </p:pic>
      <p:pic>
        <p:nvPicPr>
          <p:cNvPr id="12" name="Picture 11" descr="A black text on a white background&#10;&#10;Description automatically generated">
            <a:extLst>
              <a:ext uri="{FF2B5EF4-FFF2-40B4-BE49-F238E27FC236}">
                <a16:creationId xmlns:a16="http://schemas.microsoft.com/office/drawing/2014/main" id="{DCE5FC51-49BA-EBBB-879B-FFCB91E07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8271" y="3498348"/>
            <a:ext cx="2237530" cy="353138"/>
          </a:xfrm>
          <a:prstGeom prst="rect">
            <a:avLst/>
          </a:prstGeom>
        </p:spPr>
      </p:pic>
      <p:pic>
        <p:nvPicPr>
          <p:cNvPr id="18" name="Picture 17" descr="A black letter and a white background&#10;&#10;Description automatically generated">
            <a:extLst>
              <a:ext uri="{FF2B5EF4-FFF2-40B4-BE49-F238E27FC236}">
                <a16:creationId xmlns:a16="http://schemas.microsoft.com/office/drawing/2014/main" id="{66EF20EE-D0C1-E705-A270-DA1606A4AD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9164" y="4896894"/>
            <a:ext cx="1728666" cy="234660"/>
          </a:xfrm>
          <a:prstGeom prst="rect">
            <a:avLst/>
          </a:prstGeom>
        </p:spPr>
      </p:pic>
      <p:pic>
        <p:nvPicPr>
          <p:cNvPr id="20" name="Picture 19" descr="A close up of a letter&#10;&#10;Description automatically generated">
            <a:extLst>
              <a:ext uri="{FF2B5EF4-FFF2-40B4-BE49-F238E27FC236}">
                <a16:creationId xmlns:a16="http://schemas.microsoft.com/office/drawing/2014/main" id="{11BCDB60-5FF7-BAAF-7908-797D59663D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4412" y="4861061"/>
            <a:ext cx="1691928" cy="296024"/>
          </a:xfrm>
          <a:prstGeom prst="rect">
            <a:avLst/>
          </a:prstGeom>
        </p:spPr>
      </p:pic>
      <p:pic>
        <p:nvPicPr>
          <p:cNvPr id="21" name="Picture 20" descr="A black text on a white background&#10;&#10;Description automatically generated">
            <a:extLst>
              <a:ext uri="{FF2B5EF4-FFF2-40B4-BE49-F238E27FC236}">
                <a16:creationId xmlns:a16="http://schemas.microsoft.com/office/drawing/2014/main" id="{9D674161-05F2-27A0-FD82-6825481E58A8}"/>
              </a:ext>
            </a:extLst>
          </p:cNvPr>
          <p:cNvPicPr>
            <a:picLocks noChangeAspect="1"/>
          </p:cNvPicPr>
          <p:nvPr/>
        </p:nvPicPr>
        <p:blipFill rotWithShape="1">
          <a:blip r:embed="rId3">
            <a:extLst>
              <a:ext uri="{28A0092B-C50C-407E-A947-70E740481C1C}">
                <a14:useLocalDpi xmlns:a14="http://schemas.microsoft.com/office/drawing/2010/main" val="0"/>
              </a:ext>
            </a:extLst>
          </a:blip>
          <a:srcRect l="64396" t="-8816" r="3782"/>
          <a:stretch/>
        </p:blipFill>
        <p:spPr>
          <a:xfrm>
            <a:off x="7447200" y="4435205"/>
            <a:ext cx="734519" cy="396406"/>
          </a:xfrm>
          <a:prstGeom prst="rect">
            <a:avLst/>
          </a:prstGeom>
        </p:spPr>
      </p:pic>
    </p:spTree>
    <p:extLst>
      <p:ext uri="{BB962C8B-B14F-4D97-AF65-F5344CB8AC3E}">
        <p14:creationId xmlns:p14="http://schemas.microsoft.com/office/powerpoint/2010/main" val="23346084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E7F44-FDF3-5D93-DE22-69EA0CD37026}"/>
              </a:ext>
            </a:extLst>
          </p:cNvPr>
          <p:cNvSpPr>
            <a:spLocks noGrp="1"/>
          </p:cNvSpPr>
          <p:nvPr>
            <p:ph type="title"/>
          </p:nvPr>
        </p:nvSpPr>
        <p:spPr/>
        <p:txBody>
          <a:bodyPr/>
          <a:lstStyle/>
          <a:p>
            <a:r>
              <a:rPr lang="en-CA" dirty="0"/>
              <a:t>Rényi-2 entropy</a:t>
            </a:r>
          </a:p>
        </p:txBody>
      </p:sp>
      <p:sp>
        <p:nvSpPr>
          <p:cNvPr id="3" name="Content Placeholder 2">
            <a:extLst>
              <a:ext uri="{FF2B5EF4-FFF2-40B4-BE49-F238E27FC236}">
                <a16:creationId xmlns:a16="http://schemas.microsoft.com/office/drawing/2014/main" id="{D059AF76-7740-76DA-33D9-B4E9474B565E}"/>
              </a:ext>
            </a:extLst>
          </p:cNvPr>
          <p:cNvSpPr>
            <a:spLocks noGrp="1"/>
          </p:cNvSpPr>
          <p:nvPr>
            <p:ph idx="1"/>
          </p:nvPr>
        </p:nvSpPr>
        <p:spPr/>
        <p:txBody>
          <a:bodyPr>
            <a:normAutofit/>
          </a:bodyPr>
          <a:lstStyle/>
          <a:p>
            <a:r>
              <a:rPr lang="fr-CA" dirty="0" err="1"/>
              <a:t>Consider</a:t>
            </a:r>
            <a:r>
              <a:rPr lang="fr-CA" dirty="0"/>
              <a:t> </a:t>
            </a:r>
            <a:r>
              <a:rPr lang="fr-CA" dirty="0" err="1"/>
              <a:t>two</a:t>
            </a:r>
            <a:r>
              <a:rPr lang="fr-CA" dirty="0"/>
              <a:t> partitions A and B of the system</a:t>
            </a:r>
          </a:p>
          <a:p>
            <a:r>
              <a:rPr lang="fr-CA" dirty="0" err="1"/>
              <a:t>Reduced</a:t>
            </a:r>
            <a:r>
              <a:rPr lang="fr-CA" dirty="0"/>
              <a:t> </a:t>
            </a:r>
            <a:r>
              <a:rPr lang="fr-CA" dirty="0" err="1"/>
              <a:t>density</a:t>
            </a:r>
            <a:r>
              <a:rPr lang="fr-CA" dirty="0"/>
              <a:t> matrix of </a:t>
            </a:r>
            <a:r>
              <a:rPr lang="fr-CA" dirty="0" err="1"/>
              <a:t>subsystem</a:t>
            </a:r>
            <a:r>
              <a:rPr lang="fr-CA" dirty="0"/>
              <a:t> A:</a:t>
            </a:r>
          </a:p>
          <a:p>
            <a:r>
              <a:rPr lang="fr-CA" dirty="0" err="1"/>
              <a:t>Measure</a:t>
            </a:r>
            <a:r>
              <a:rPr lang="fr-CA" dirty="0"/>
              <a:t> the bipartite </a:t>
            </a:r>
            <a:r>
              <a:rPr lang="fr-CA" dirty="0" err="1"/>
              <a:t>entanglement</a:t>
            </a:r>
            <a:r>
              <a:rPr lang="fr-CA" dirty="0"/>
              <a:t> </a:t>
            </a:r>
            <a:r>
              <a:rPr lang="fr-CA" dirty="0" err="1"/>
              <a:t>with</a:t>
            </a:r>
            <a:r>
              <a:rPr lang="fr-CA" dirty="0"/>
              <a:t> the Rényi-2 </a:t>
            </a:r>
            <a:r>
              <a:rPr lang="fr-CA" dirty="0" err="1"/>
              <a:t>entropy</a:t>
            </a:r>
            <a:r>
              <a:rPr lang="fr-CA" dirty="0"/>
              <a:t>:</a:t>
            </a:r>
          </a:p>
          <a:p>
            <a:endParaRPr lang="fr-CA" dirty="0"/>
          </a:p>
          <a:p>
            <a:pPr marL="0" indent="0">
              <a:buNone/>
            </a:pPr>
            <a:endParaRPr lang="fr-CA" dirty="0"/>
          </a:p>
          <a:p>
            <a:r>
              <a:rPr lang="fr-CA" dirty="0" err="1"/>
              <a:t>Two</a:t>
            </a:r>
            <a:r>
              <a:rPr lang="fr-CA" dirty="0"/>
              <a:t> </a:t>
            </a:r>
            <a:r>
              <a:rPr lang="fr-CA" dirty="0" err="1"/>
              <a:t>samples</a:t>
            </a:r>
            <a:r>
              <a:rPr lang="fr-CA" dirty="0"/>
              <a:t> are </a:t>
            </a:r>
            <a:r>
              <a:rPr lang="fr-CA" dirty="0" err="1"/>
              <a:t>necessary</a:t>
            </a:r>
            <a:r>
              <a:rPr lang="fr-CA" dirty="0"/>
              <a:t> to </a:t>
            </a:r>
            <a:r>
              <a:rPr lang="fr-CA" dirty="0" err="1"/>
              <a:t>evaluate</a:t>
            </a:r>
            <a:r>
              <a:rPr lang="fr-CA" dirty="0"/>
              <a:t> the            </a:t>
            </a:r>
            <a:r>
              <a:rPr lang="fr-CA" dirty="0" err="1"/>
              <a:t>estimator</a:t>
            </a:r>
            <a:r>
              <a:rPr lang="fr-CA" dirty="0"/>
              <a:t>. </a:t>
            </a:r>
            <a:r>
              <a:rPr lang="fr-CA" dirty="0" err="1"/>
              <a:t>Let’s</a:t>
            </a:r>
            <a:r>
              <a:rPr lang="fr-CA" dirty="0"/>
              <a:t> call </a:t>
            </a:r>
            <a:r>
              <a:rPr lang="fr-CA" dirty="0" err="1"/>
              <a:t>them</a:t>
            </a:r>
            <a:r>
              <a:rPr lang="fr-CA" dirty="0"/>
              <a:t>                          and </a:t>
            </a:r>
          </a:p>
          <a:p>
            <a:r>
              <a:rPr lang="fr-CA" dirty="0" err="1"/>
              <a:t>Here</a:t>
            </a:r>
            <a:r>
              <a:rPr lang="fr-CA" dirty="0"/>
              <a:t> </a:t>
            </a:r>
            <a:r>
              <a:rPr lang="fr-CA" dirty="0" err="1"/>
              <a:t>is</a:t>
            </a:r>
            <a:r>
              <a:rPr lang="fr-CA" dirty="0"/>
              <a:t> the </a:t>
            </a:r>
            <a:r>
              <a:rPr lang="fr-CA" dirty="0" err="1"/>
              <a:t>estimator</a:t>
            </a:r>
            <a:r>
              <a:rPr lang="fr-CA" dirty="0"/>
              <a:t>: </a:t>
            </a:r>
            <a:endParaRPr lang="en-CA" dirty="0"/>
          </a:p>
        </p:txBody>
      </p:sp>
      <p:sp>
        <p:nvSpPr>
          <p:cNvPr id="4" name="Slide Number Placeholder 3">
            <a:extLst>
              <a:ext uri="{FF2B5EF4-FFF2-40B4-BE49-F238E27FC236}">
                <a16:creationId xmlns:a16="http://schemas.microsoft.com/office/drawing/2014/main" id="{FADB0DE4-28FE-E1B2-3925-711DA8D4C312}"/>
              </a:ext>
            </a:extLst>
          </p:cNvPr>
          <p:cNvSpPr>
            <a:spLocks noGrp="1"/>
          </p:cNvSpPr>
          <p:nvPr>
            <p:ph type="sldNum" sz="quarter" idx="12"/>
          </p:nvPr>
        </p:nvSpPr>
        <p:spPr/>
        <p:txBody>
          <a:bodyPr/>
          <a:lstStyle/>
          <a:p>
            <a:fld id="{98155971-BF0E-41D7-B822-C418F4E23E97}" type="slidenum">
              <a:rPr lang="en-CA" smtClean="0"/>
              <a:t>65</a:t>
            </a:fld>
            <a:endParaRPr lang="en-CA"/>
          </a:p>
        </p:txBody>
      </p:sp>
      <p:sp>
        <p:nvSpPr>
          <p:cNvPr id="5" name="Rectangle 4">
            <a:extLst>
              <a:ext uri="{FF2B5EF4-FFF2-40B4-BE49-F238E27FC236}">
                <a16:creationId xmlns:a16="http://schemas.microsoft.com/office/drawing/2014/main" id="{A2B29A07-5480-9081-05DA-31E21C5231AA}"/>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pic>
        <p:nvPicPr>
          <p:cNvPr id="11" name="Picture 10">
            <a:extLst>
              <a:ext uri="{FF2B5EF4-FFF2-40B4-BE49-F238E27FC236}">
                <a16:creationId xmlns:a16="http://schemas.microsoft.com/office/drawing/2014/main" id="{C8A76502-FBDC-5316-5A04-830F6AA3D1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9254" y="2417774"/>
            <a:ext cx="3237959" cy="312930"/>
          </a:xfrm>
          <a:prstGeom prst="rect">
            <a:avLst/>
          </a:prstGeom>
        </p:spPr>
      </p:pic>
      <p:pic>
        <p:nvPicPr>
          <p:cNvPr id="12" name="Picture 11" descr="A black text on a white background&#10;&#10;Description automatically generated">
            <a:extLst>
              <a:ext uri="{FF2B5EF4-FFF2-40B4-BE49-F238E27FC236}">
                <a16:creationId xmlns:a16="http://schemas.microsoft.com/office/drawing/2014/main" id="{DCE5FC51-49BA-EBBB-879B-FFCB91E07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8271" y="3498348"/>
            <a:ext cx="2237530" cy="353138"/>
          </a:xfrm>
          <a:prstGeom prst="rect">
            <a:avLst/>
          </a:prstGeom>
        </p:spPr>
      </p:pic>
      <p:pic>
        <p:nvPicPr>
          <p:cNvPr id="16" name="Picture 15" descr="A black symbols on a white background&#10;&#10;Description automatically generated">
            <a:extLst>
              <a:ext uri="{FF2B5EF4-FFF2-40B4-BE49-F238E27FC236}">
                <a16:creationId xmlns:a16="http://schemas.microsoft.com/office/drawing/2014/main" id="{6102EF14-E8D4-29B5-1582-1B9AF6E139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9065" y="5710226"/>
            <a:ext cx="2726802" cy="731210"/>
          </a:xfrm>
          <a:prstGeom prst="rect">
            <a:avLst/>
          </a:prstGeom>
        </p:spPr>
      </p:pic>
      <p:pic>
        <p:nvPicPr>
          <p:cNvPr id="22" name="Picture 21" descr="A black letter and a white background&#10;&#10;Description automatically generated">
            <a:extLst>
              <a:ext uri="{FF2B5EF4-FFF2-40B4-BE49-F238E27FC236}">
                <a16:creationId xmlns:a16="http://schemas.microsoft.com/office/drawing/2014/main" id="{B442A4D6-8432-747B-A835-EEFD530ACE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9164" y="4896894"/>
            <a:ext cx="1728666" cy="234660"/>
          </a:xfrm>
          <a:prstGeom prst="rect">
            <a:avLst/>
          </a:prstGeom>
        </p:spPr>
      </p:pic>
      <p:pic>
        <p:nvPicPr>
          <p:cNvPr id="23" name="Picture 22" descr="A close up of a letter&#10;&#10;Description automatically generated">
            <a:extLst>
              <a:ext uri="{FF2B5EF4-FFF2-40B4-BE49-F238E27FC236}">
                <a16:creationId xmlns:a16="http://schemas.microsoft.com/office/drawing/2014/main" id="{D3E91620-9881-0784-BAEB-B97F11E7D2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4412" y="4861061"/>
            <a:ext cx="1691928" cy="296024"/>
          </a:xfrm>
          <a:prstGeom prst="rect">
            <a:avLst/>
          </a:prstGeom>
        </p:spPr>
      </p:pic>
      <p:pic>
        <p:nvPicPr>
          <p:cNvPr id="24" name="Picture 23" descr="A black text on a white background&#10;&#10;Description automatically generated">
            <a:extLst>
              <a:ext uri="{FF2B5EF4-FFF2-40B4-BE49-F238E27FC236}">
                <a16:creationId xmlns:a16="http://schemas.microsoft.com/office/drawing/2014/main" id="{E16A8C03-6121-70A8-BFFE-14BC25132589}"/>
              </a:ext>
            </a:extLst>
          </p:cNvPr>
          <p:cNvPicPr>
            <a:picLocks noChangeAspect="1"/>
          </p:cNvPicPr>
          <p:nvPr/>
        </p:nvPicPr>
        <p:blipFill rotWithShape="1">
          <a:blip r:embed="rId3">
            <a:extLst>
              <a:ext uri="{28A0092B-C50C-407E-A947-70E740481C1C}">
                <a14:useLocalDpi xmlns:a14="http://schemas.microsoft.com/office/drawing/2010/main" val="0"/>
              </a:ext>
            </a:extLst>
          </a:blip>
          <a:srcRect l="64396" t="-8816" r="3782"/>
          <a:stretch/>
        </p:blipFill>
        <p:spPr>
          <a:xfrm>
            <a:off x="7447200" y="4435205"/>
            <a:ext cx="734519" cy="396406"/>
          </a:xfrm>
          <a:prstGeom prst="rect">
            <a:avLst/>
          </a:prstGeom>
        </p:spPr>
      </p:pic>
    </p:spTree>
    <p:extLst>
      <p:ext uri="{BB962C8B-B14F-4D97-AF65-F5344CB8AC3E}">
        <p14:creationId xmlns:p14="http://schemas.microsoft.com/office/powerpoint/2010/main" val="36064621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E7F44-FDF3-5D93-DE22-69EA0CD37026}"/>
              </a:ext>
            </a:extLst>
          </p:cNvPr>
          <p:cNvSpPr>
            <a:spLocks noGrp="1"/>
          </p:cNvSpPr>
          <p:nvPr>
            <p:ph type="title"/>
          </p:nvPr>
        </p:nvSpPr>
        <p:spPr/>
        <p:txBody>
          <a:bodyPr/>
          <a:lstStyle/>
          <a:p>
            <a:r>
              <a:rPr lang="en-CA" dirty="0"/>
              <a:t>Rényi-2 entropy</a:t>
            </a:r>
          </a:p>
        </p:txBody>
      </p:sp>
      <p:sp>
        <p:nvSpPr>
          <p:cNvPr id="4" name="Slide Number Placeholder 3">
            <a:extLst>
              <a:ext uri="{FF2B5EF4-FFF2-40B4-BE49-F238E27FC236}">
                <a16:creationId xmlns:a16="http://schemas.microsoft.com/office/drawing/2014/main" id="{FADB0DE4-28FE-E1B2-3925-711DA8D4C312}"/>
              </a:ext>
            </a:extLst>
          </p:cNvPr>
          <p:cNvSpPr>
            <a:spLocks noGrp="1"/>
          </p:cNvSpPr>
          <p:nvPr>
            <p:ph type="sldNum" sz="quarter" idx="12"/>
          </p:nvPr>
        </p:nvSpPr>
        <p:spPr/>
        <p:txBody>
          <a:bodyPr/>
          <a:lstStyle/>
          <a:p>
            <a:fld id="{98155971-BF0E-41D7-B822-C418F4E23E97}" type="slidenum">
              <a:rPr lang="en-CA" smtClean="0"/>
              <a:t>66</a:t>
            </a:fld>
            <a:endParaRPr lang="en-CA"/>
          </a:p>
        </p:txBody>
      </p:sp>
      <p:sp>
        <p:nvSpPr>
          <p:cNvPr id="5" name="Rectangle 4">
            <a:extLst>
              <a:ext uri="{FF2B5EF4-FFF2-40B4-BE49-F238E27FC236}">
                <a16:creationId xmlns:a16="http://schemas.microsoft.com/office/drawing/2014/main" id="{A2B29A07-5480-9081-05DA-31E21C5231AA}"/>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pic>
        <p:nvPicPr>
          <p:cNvPr id="12" name="Picture 11" descr="A black text on a white background&#10;&#10;Description automatically generated">
            <a:extLst>
              <a:ext uri="{FF2B5EF4-FFF2-40B4-BE49-F238E27FC236}">
                <a16:creationId xmlns:a16="http://schemas.microsoft.com/office/drawing/2014/main" id="{4B4C6304-16DE-8B00-F9E5-D4D639B274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2207" y="1690688"/>
            <a:ext cx="4155440" cy="788268"/>
          </a:xfrm>
          <a:prstGeom prst="rect">
            <a:avLst/>
          </a:prstGeom>
        </p:spPr>
      </p:pic>
    </p:spTree>
    <p:extLst>
      <p:ext uri="{BB962C8B-B14F-4D97-AF65-F5344CB8AC3E}">
        <p14:creationId xmlns:p14="http://schemas.microsoft.com/office/powerpoint/2010/main" val="23418702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E7F44-FDF3-5D93-DE22-69EA0CD37026}"/>
              </a:ext>
            </a:extLst>
          </p:cNvPr>
          <p:cNvSpPr>
            <a:spLocks noGrp="1"/>
          </p:cNvSpPr>
          <p:nvPr>
            <p:ph type="title"/>
          </p:nvPr>
        </p:nvSpPr>
        <p:spPr/>
        <p:txBody>
          <a:bodyPr/>
          <a:lstStyle/>
          <a:p>
            <a:r>
              <a:rPr lang="en-CA" dirty="0"/>
              <a:t>Rényi-2 entropy</a:t>
            </a:r>
          </a:p>
        </p:txBody>
      </p:sp>
      <p:pic>
        <p:nvPicPr>
          <p:cNvPr id="7" name="Content Placeholder 6" descr="A diagram of a circle with dots and lines&#10;&#10;Description automatically generated with medium confidence">
            <a:extLst>
              <a:ext uri="{FF2B5EF4-FFF2-40B4-BE49-F238E27FC236}">
                <a16:creationId xmlns:a16="http://schemas.microsoft.com/office/drawing/2014/main" id="{9B2E2886-1194-031A-CD8B-0D63C3135FB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75629"/>
          <a:stretch/>
        </p:blipFill>
        <p:spPr>
          <a:xfrm>
            <a:off x="1913709" y="3661485"/>
            <a:ext cx="2038531" cy="2043607"/>
          </a:xfrm>
        </p:spPr>
      </p:pic>
      <p:sp>
        <p:nvSpPr>
          <p:cNvPr id="4" name="Slide Number Placeholder 3">
            <a:extLst>
              <a:ext uri="{FF2B5EF4-FFF2-40B4-BE49-F238E27FC236}">
                <a16:creationId xmlns:a16="http://schemas.microsoft.com/office/drawing/2014/main" id="{FADB0DE4-28FE-E1B2-3925-711DA8D4C312}"/>
              </a:ext>
            </a:extLst>
          </p:cNvPr>
          <p:cNvSpPr>
            <a:spLocks noGrp="1"/>
          </p:cNvSpPr>
          <p:nvPr>
            <p:ph type="sldNum" sz="quarter" idx="12"/>
          </p:nvPr>
        </p:nvSpPr>
        <p:spPr/>
        <p:txBody>
          <a:bodyPr/>
          <a:lstStyle/>
          <a:p>
            <a:fld id="{98155971-BF0E-41D7-B822-C418F4E23E97}" type="slidenum">
              <a:rPr lang="en-CA" smtClean="0"/>
              <a:t>67</a:t>
            </a:fld>
            <a:endParaRPr lang="en-CA"/>
          </a:p>
        </p:txBody>
      </p:sp>
      <p:sp>
        <p:nvSpPr>
          <p:cNvPr id="5" name="Rectangle 4">
            <a:extLst>
              <a:ext uri="{FF2B5EF4-FFF2-40B4-BE49-F238E27FC236}">
                <a16:creationId xmlns:a16="http://schemas.microsoft.com/office/drawing/2014/main" id="{A2B29A07-5480-9081-05DA-31E21C5231AA}"/>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pic>
        <p:nvPicPr>
          <p:cNvPr id="12" name="Picture 11" descr="A black text on a white background&#10;&#10;Description automatically generated">
            <a:extLst>
              <a:ext uri="{FF2B5EF4-FFF2-40B4-BE49-F238E27FC236}">
                <a16:creationId xmlns:a16="http://schemas.microsoft.com/office/drawing/2014/main" id="{4B4C6304-16DE-8B00-F9E5-D4D639B274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2207" y="1690688"/>
            <a:ext cx="4155440" cy="788268"/>
          </a:xfrm>
          <a:prstGeom prst="rect">
            <a:avLst/>
          </a:prstGeom>
        </p:spPr>
      </p:pic>
      <p:sp>
        <p:nvSpPr>
          <p:cNvPr id="3" name="Content Placeholder 2">
            <a:extLst>
              <a:ext uri="{FF2B5EF4-FFF2-40B4-BE49-F238E27FC236}">
                <a16:creationId xmlns:a16="http://schemas.microsoft.com/office/drawing/2014/main" id="{7DF54A0B-340E-C02F-EABB-C9302C8F1E8B}"/>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p>
          <a:p>
            <a:endParaRPr lang="en-CA" dirty="0"/>
          </a:p>
          <a:p>
            <a:r>
              <a:rPr lang="en-CA" dirty="0"/>
              <a:t>Consider a spherical spatial bipartition</a:t>
            </a:r>
          </a:p>
          <a:p>
            <a:pPr marL="0" indent="0">
              <a:buFont typeface="Arial" panose="020B0604020202020204" pitchFamily="34" charset="0"/>
              <a:buNone/>
            </a:pPr>
            <a:endParaRPr lang="en-CA" dirty="0"/>
          </a:p>
        </p:txBody>
      </p:sp>
    </p:spTree>
    <p:extLst>
      <p:ext uri="{BB962C8B-B14F-4D97-AF65-F5344CB8AC3E}">
        <p14:creationId xmlns:p14="http://schemas.microsoft.com/office/powerpoint/2010/main" val="36020225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E7F44-FDF3-5D93-DE22-69EA0CD37026}"/>
              </a:ext>
            </a:extLst>
          </p:cNvPr>
          <p:cNvSpPr>
            <a:spLocks noGrp="1"/>
          </p:cNvSpPr>
          <p:nvPr>
            <p:ph type="title"/>
          </p:nvPr>
        </p:nvSpPr>
        <p:spPr/>
        <p:txBody>
          <a:bodyPr/>
          <a:lstStyle/>
          <a:p>
            <a:r>
              <a:rPr lang="en-CA" dirty="0"/>
              <a:t>Rényi-2 entropy</a:t>
            </a:r>
          </a:p>
        </p:txBody>
      </p:sp>
      <p:pic>
        <p:nvPicPr>
          <p:cNvPr id="7" name="Content Placeholder 6" descr="A diagram of a circle with dots and lines&#10;&#10;Description automatically generated with medium confidence">
            <a:extLst>
              <a:ext uri="{FF2B5EF4-FFF2-40B4-BE49-F238E27FC236}">
                <a16:creationId xmlns:a16="http://schemas.microsoft.com/office/drawing/2014/main" id="{9B2E2886-1194-031A-CD8B-0D63C3135FB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50000"/>
          <a:stretch/>
        </p:blipFill>
        <p:spPr>
          <a:xfrm>
            <a:off x="1913709" y="3661485"/>
            <a:ext cx="4182291" cy="2043607"/>
          </a:xfrm>
        </p:spPr>
      </p:pic>
      <p:sp>
        <p:nvSpPr>
          <p:cNvPr id="4" name="Slide Number Placeholder 3">
            <a:extLst>
              <a:ext uri="{FF2B5EF4-FFF2-40B4-BE49-F238E27FC236}">
                <a16:creationId xmlns:a16="http://schemas.microsoft.com/office/drawing/2014/main" id="{FADB0DE4-28FE-E1B2-3925-711DA8D4C312}"/>
              </a:ext>
            </a:extLst>
          </p:cNvPr>
          <p:cNvSpPr>
            <a:spLocks noGrp="1"/>
          </p:cNvSpPr>
          <p:nvPr>
            <p:ph type="sldNum" sz="quarter" idx="12"/>
          </p:nvPr>
        </p:nvSpPr>
        <p:spPr/>
        <p:txBody>
          <a:bodyPr/>
          <a:lstStyle/>
          <a:p>
            <a:fld id="{98155971-BF0E-41D7-B822-C418F4E23E97}" type="slidenum">
              <a:rPr lang="en-CA" smtClean="0"/>
              <a:t>68</a:t>
            </a:fld>
            <a:endParaRPr lang="en-CA"/>
          </a:p>
        </p:txBody>
      </p:sp>
      <p:sp>
        <p:nvSpPr>
          <p:cNvPr id="5" name="Rectangle 4">
            <a:extLst>
              <a:ext uri="{FF2B5EF4-FFF2-40B4-BE49-F238E27FC236}">
                <a16:creationId xmlns:a16="http://schemas.microsoft.com/office/drawing/2014/main" id="{A2B29A07-5480-9081-05DA-31E21C5231AA}"/>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pic>
        <p:nvPicPr>
          <p:cNvPr id="12" name="Picture 11" descr="A black text on a white background&#10;&#10;Description automatically generated">
            <a:extLst>
              <a:ext uri="{FF2B5EF4-FFF2-40B4-BE49-F238E27FC236}">
                <a16:creationId xmlns:a16="http://schemas.microsoft.com/office/drawing/2014/main" id="{4B4C6304-16DE-8B00-F9E5-D4D639B274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2207" y="1690688"/>
            <a:ext cx="4155440" cy="788268"/>
          </a:xfrm>
          <a:prstGeom prst="rect">
            <a:avLst/>
          </a:prstGeom>
        </p:spPr>
      </p:pic>
      <p:sp>
        <p:nvSpPr>
          <p:cNvPr id="3" name="Content Placeholder 2">
            <a:extLst>
              <a:ext uri="{FF2B5EF4-FFF2-40B4-BE49-F238E27FC236}">
                <a16:creationId xmlns:a16="http://schemas.microsoft.com/office/drawing/2014/main" id="{7DF54A0B-340E-C02F-EABB-C9302C8F1E8B}"/>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p>
          <a:p>
            <a:endParaRPr lang="en-CA" dirty="0"/>
          </a:p>
          <a:p>
            <a:r>
              <a:rPr lang="en-CA" dirty="0"/>
              <a:t>Consider a spherical spatial bipartition</a:t>
            </a:r>
          </a:p>
          <a:p>
            <a:pPr marL="0" indent="0">
              <a:buFont typeface="Arial" panose="020B0604020202020204" pitchFamily="34" charset="0"/>
              <a:buNone/>
            </a:pPr>
            <a:endParaRPr lang="en-CA" dirty="0"/>
          </a:p>
        </p:txBody>
      </p:sp>
    </p:spTree>
    <p:extLst>
      <p:ext uri="{BB962C8B-B14F-4D97-AF65-F5344CB8AC3E}">
        <p14:creationId xmlns:p14="http://schemas.microsoft.com/office/powerpoint/2010/main" val="23786030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E7F44-FDF3-5D93-DE22-69EA0CD37026}"/>
              </a:ext>
            </a:extLst>
          </p:cNvPr>
          <p:cNvSpPr>
            <a:spLocks noGrp="1"/>
          </p:cNvSpPr>
          <p:nvPr>
            <p:ph type="title"/>
          </p:nvPr>
        </p:nvSpPr>
        <p:spPr/>
        <p:txBody>
          <a:bodyPr/>
          <a:lstStyle/>
          <a:p>
            <a:r>
              <a:rPr lang="en-CA" dirty="0"/>
              <a:t>Rényi-2 entropy</a:t>
            </a:r>
          </a:p>
        </p:txBody>
      </p:sp>
      <p:pic>
        <p:nvPicPr>
          <p:cNvPr id="7" name="Content Placeholder 6" descr="A diagram of a circle with dots and lines&#10;&#10;Description automatically generated with medium confidence">
            <a:extLst>
              <a:ext uri="{FF2B5EF4-FFF2-40B4-BE49-F238E27FC236}">
                <a16:creationId xmlns:a16="http://schemas.microsoft.com/office/drawing/2014/main" id="{9B2E2886-1194-031A-CD8B-0D63C3135F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3709" y="3661485"/>
            <a:ext cx="8364582" cy="2043607"/>
          </a:xfrm>
        </p:spPr>
      </p:pic>
      <p:sp>
        <p:nvSpPr>
          <p:cNvPr id="4" name="Slide Number Placeholder 3">
            <a:extLst>
              <a:ext uri="{FF2B5EF4-FFF2-40B4-BE49-F238E27FC236}">
                <a16:creationId xmlns:a16="http://schemas.microsoft.com/office/drawing/2014/main" id="{FADB0DE4-28FE-E1B2-3925-711DA8D4C312}"/>
              </a:ext>
            </a:extLst>
          </p:cNvPr>
          <p:cNvSpPr>
            <a:spLocks noGrp="1"/>
          </p:cNvSpPr>
          <p:nvPr>
            <p:ph type="sldNum" sz="quarter" idx="12"/>
          </p:nvPr>
        </p:nvSpPr>
        <p:spPr/>
        <p:txBody>
          <a:bodyPr/>
          <a:lstStyle/>
          <a:p>
            <a:fld id="{98155971-BF0E-41D7-B822-C418F4E23E97}" type="slidenum">
              <a:rPr lang="en-CA" smtClean="0"/>
              <a:t>69</a:t>
            </a:fld>
            <a:endParaRPr lang="en-CA"/>
          </a:p>
        </p:txBody>
      </p:sp>
      <p:sp>
        <p:nvSpPr>
          <p:cNvPr id="5" name="Rectangle 4">
            <a:extLst>
              <a:ext uri="{FF2B5EF4-FFF2-40B4-BE49-F238E27FC236}">
                <a16:creationId xmlns:a16="http://schemas.microsoft.com/office/drawing/2014/main" id="{A2B29A07-5480-9081-05DA-31E21C5231AA}"/>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pic>
        <p:nvPicPr>
          <p:cNvPr id="12" name="Picture 11" descr="A black text on a white background&#10;&#10;Description automatically generated">
            <a:extLst>
              <a:ext uri="{FF2B5EF4-FFF2-40B4-BE49-F238E27FC236}">
                <a16:creationId xmlns:a16="http://schemas.microsoft.com/office/drawing/2014/main" id="{4B4C6304-16DE-8B00-F9E5-D4D639B274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2207" y="1690688"/>
            <a:ext cx="4155440" cy="788268"/>
          </a:xfrm>
          <a:prstGeom prst="rect">
            <a:avLst/>
          </a:prstGeom>
        </p:spPr>
      </p:pic>
      <p:sp>
        <p:nvSpPr>
          <p:cNvPr id="3" name="Content Placeholder 2">
            <a:extLst>
              <a:ext uri="{FF2B5EF4-FFF2-40B4-BE49-F238E27FC236}">
                <a16:creationId xmlns:a16="http://schemas.microsoft.com/office/drawing/2014/main" id="{7DF54A0B-340E-C02F-EABB-C9302C8F1E8B}"/>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p>
          <a:p>
            <a:endParaRPr lang="en-CA" dirty="0"/>
          </a:p>
          <a:p>
            <a:r>
              <a:rPr lang="en-CA" dirty="0"/>
              <a:t>Consider a spherical spatial bipartition</a:t>
            </a:r>
          </a:p>
          <a:p>
            <a:pPr marL="0" indent="0">
              <a:buFont typeface="Arial" panose="020B0604020202020204" pitchFamily="34" charset="0"/>
              <a:buNone/>
            </a:pPr>
            <a:endParaRPr lang="en-CA" dirty="0"/>
          </a:p>
        </p:txBody>
      </p:sp>
    </p:spTree>
    <p:extLst>
      <p:ext uri="{BB962C8B-B14F-4D97-AF65-F5344CB8AC3E}">
        <p14:creationId xmlns:p14="http://schemas.microsoft.com/office/powerpoint/2010/main" val="3212731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9CA67-19DE-0DFE-494B-EA550ED3148C}"/>
              </a:ext>
            </a:extLst>
          </p:cNvPr>
          <p:cNvSpPr>
            <a:spLocks noGrp="1"/>
          </p:cNvSpPr>
          <p:nvPr>
            <p:ph type="title"/>
          </p:nvPr>
        </p:nvSpPr>
        <p:spPr/>
        <p:txBody>
          <a:bodyPr/>
          <a:lstStyle/>
          <a:p>
            <a:r>
              <a:rPr lang="en-CA" dirty="0"/>
              <a:t>The Hamiltonian</a:t>
            </a:r>
          </a:p>
        </p:txBody>
      </p:sp>
      <p:sp>
        <p:nvSpPr>
          <p:cNvPr id="4" name="Slide Number Placeholder 3">
            <a:extLst>
              <a:ext uri="{FF2B5EF4-FFF2-40B4-BE49-F238E27FC236}">
                <a16:creationId xmlns:a16="http://schemas.microsoft.com/office/drawing/2014/main" id="{4D99CF2A-ED9E-DF8F-CA9D-05CA24A30408}"/>
              </a:ext>
            </a:extLst>
          </p:cNvPr>
          <p:cNvSpPr>
            <a:spLocks noGrp="1"/>
          </p:cNvSpPr>
          <p:nvPr>
            <p:ph type="sldNum" sz="quarter" idx="12"/>
          </p:nvPr>
        </p:nvSpPr>
        <p:spPr/>
        <p:txBody>
          <a:bodyPr/>
          <a:lstStyle/>
          <a:p>
            <a:fld id="{98155971-BF0E-41D7-B822-C418F4E23E97}" type="slidenum">
              <a:rPr lang="en-CA" smtClean="0"/>
              <a:t>7</a:t>
            </a:fld>
            <a:endParaRPr lang="en-CA"/>
          </a:p>
        </p:txBody>
      </p:sp>
      <p:pic>
        <p:nvPicPr>
          <p:cNvPr id="20" name="Picture 19">
            <a:extLst>
              <a:ext uri="{FF2B5EF4-FFF2-40B4-BE49-F238E27FC236}">
                <a16:creationId xmlns:a16="http://schemas.microsoft.com/office/drawing/2014/main" id="{F1551926-826E-1AE7-84F5-8AC1581E0E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5355" y="1445043"/>
            <a:ext cx="5590490" cy="3555040"/>
          </a:xfrm>
          <a:prstGeom prst="rect">
            <a:avLst/>
          </a:prstGeom>
        </p:spPr>
      </p:pic>
      <p:sp>
        <p:nvSpPr>
          <p:cNvPr id="23" name="TextBox 22">
            <a:extLst>
              <a:ext uri="{FF2B5EF4-FFF2-40B4-BE49-F238E27FC236}">
                <a16:creationId xmlns:a16="http://schemas.microsoft.com/office/drawing/2014/main" id="{7C5E1F03-584C-9E9A-25EA-7AA23C53FDDF}"/>
              </a:ext>
            </a:extLst>
          </p:cNvPr>
          <p:cNvSpPr txBox="1"/>
          <p:nvPr/>
        </p:nvSpPr>
        <p:spPr>
          <a:xfrm>
            <a:off x="1290159" y="5997103"/>
            <a:ext cx="6613073" cy="338554"/>
          </a:xfrm>
          <a:prstGeom prst="rect">
            <a:avLst/>
          </a:prstGeom>
          <a:noFill/>
        </p:spPr>
        <p:txBody>
          <a:bodyPr wrap="square" rtlCol="0">
            <a:spAutoFit/>
          </a:bodyPr>
          <a:lstStyle/>
          <a:p>
            <a:r>
              <a:rPr lang="en-CA" sz="1600" dirty="0"/>
              <a:t>[R. A. Aziz </a:t>
            </a:r>
            <a:r>
              <a:rPr lang="en-CA" sz="1600" i="1" dirty="0"/>
              <a:t>et al</a:t>
            </a:r>
            <a:r>
              <a:rPr lang="en-CA" sz="1600" dirty="0"/>
              <a:t>., </a:t>
            </a:r>
            <a:r>
              <a:rPr lang="de-DE" sz="1600" b="0" i="0" u="none" strike="noStrike" baseline="0" dirty="0"/>
              <a:t>J. Chem. Phys. </a:t>
            </a:r>
            <a:r>
              <a:rPr lang="de-DE" sz="1600" b="1" i="0" u="none" strike="noStrike" baseline="0" dirty="0"/>
              <a:t>70</a:t>
            </a:r>
            <a:r>
              <a:rPr lang="de-DE" sz="1600" b="0" i="0" u="none" strike="noStrike" baseline="0" dirty="0"/>
              <a:t>, 4330 (1979)]</a:t>
            </a:r>
            <a:endParaRPr lang="en-CA" sz="1600" dirty="0"/>
          </a:p>
        </p:txBody>
      </p:sp>
      <p:pic>
        <p:nvPicPr>
          <p:cNvPr id="7" name="Picture 6">
            <a:extLst>
              <a:ext uri="{FF2B5EF4-FFF2-40B4-BE49-F238E27FC236}">
                <a16:creationId xmlns:a16="http://schemas.microsoft.com/office/drawing/2014/main" id="{5FEFD1C2-0505-69D3-5100-C49D84B2D4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5083819"/>
            <a:ext cx="8610600" cy="696762"/>
          </a:xfrm>
          <a:prstGeom prst="rect">
            <a:avLst/>
          </a:prstGeom>
        </p:spPr>
      </p:pic>
      <p:sp>
        <p:nvSpPr>
          <p:cNvPr id="8" name="Rectangle 7">
            <a:extLst>
              <a:ext uri="{FF2B5EF4-FFF2-40B4-BE49-F238E27FC236}">
                <a16:creationId xmlns:a16="http://schemas.microsoft.com/office/drawing/2014/main" id="{4C2E410D-F013-5211-A55C-A5CCD179BBD5}"/>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pic>
        <p:nvPicPr>
          <p:cNvPr id="10" name="Picture 9" descr="A picture containing font, text, white, number&#10;&#10;Description automatically generated">
            <a:extLst>
              <a:ext uri="{FF2B5EF4-FFF2-40B4-BE49-F238E27FC236}">
                <a16:creationId xmlns:a16="http://schemas.microsoft.com/office/drawing/2014/main" id="{84C19CF5-BE3D-881D-3A47-DE200987FF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2033012"/>
            <a:ext cx="3057525" cy="774212"/>
          </a:xfrm>
          <a:prstGeom prst="rect">
            <a:avLst/>
          </a:prstGeom>
        </p:spPr>
      </p:pic>
      <p:pic>
        <p:nvPicPr>
          <p:cNvPr id="12" name="Picture 11" descr="A picture containing font, handwriting, text, white&#10;&#10;Description automatically generated">
            <a:extLst>
              <a:ext uri="{FF2B5EF4-FFF2-40B4-BE49-F238E27FC236}">
                <a16:creationId xmlns:a16="http://schemas.microsoft.com/office/drawing/2014/main" id="{BB8B0D73-B7CF-3C90-38E8-91C323194D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1600" y="4410323"/>
            <a:ext cx="3703782" cy="609830"/>
          </a:xfrm>
          <a:prstGeom prst="rect">
            <a:avLst/>
          </a:prstGeom>
        </p:spPr>
      </p:pic>
      <p:pic>
        <p:nvPicPr>
          <p:cNvPr id="3" name="Picture 2">
            <a:extLst>
              <a:ext uri="{FF2B5EF4-FFF2-40B4-BE49-F238E27FC236}">
                <a16:creationId xmlns:a16="http://schemas.microsoft.com/office/drawing/2014/main" id="{48735A12-7F98-9539-739A-538E86B49947}"/>
              </a:ext>
            </a:extLst>
          </p:cNvPr>
          <p:cNvPicPr>
            <a:picLocks noChangeAspect="1"/>
          </p:cNvPicPr>
          <p:nvPr/>
        </p:nvPicPr>
        <p:blipFill rotWithShape="1">
          <a:blip r:embed="rId7">
            <a:extLst>
              <a:ext uri="{28A0092B-C50C-407E-A947-70E740481C1C}">
                <a14:useLocalDpi xmlns:a14="http://schemas.microsoft.com/office/drawing/2010/main" val="0"/>
              </a:ext>
            </a:extLst>
          </a:blip>
          <a:srcRect r="32063" b="-18892"/>
          <a:stretch/>
        </p:blipFill>
        <p:spPr>
          <a:xfrm>
            <a:off x="1371600" y="3065047"/>
            <a:ext cx="2097775" cy="366810"/>
          </a:xfrm>
          <a:prstGeom prst="rect">
            <a:avLst/>
          </a:prstGeom>
        </p:spPr>
      </p:pic>
    </p:spTree>
    <p:extLst>
      <p:ext uri="{BB962C8B-B14F-4D97-AF65-F5344CB8AC3E}">
        <p14:creationId xmlns:p14="http://schemas.microsoft.com/office/powerpoint/2010/main" val="35579165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E7F44-FDF3-5D93-DE22-69EA0CD37026}"/>
              </a:ext>
            </a:extLst>
          </p:cNvPr>
          <p:cNvSpPr>
            <a:spLocks noGrp="1"/>
          </p:cNvSpPr>
          <p:nvPr>
            <p:ph type="title"/>
          </p:nvPr>
        </p:nvSpPr>
        <p:spPr/>
        <p:txBody>
          <a:bodyPr/>
          <a:lstStyle/>
          <a:p>
            <a:r>
              <a:rPr lang="en-CA" dirty="0"/>
              <a:t>Rényi-2 entropy</a:t>
            </a:r>
          </a:p>
        </p:txBody>
      </p:sp>
      <p:pic>
        <p:nvPicPr>
          <p:cNvPr id="7" name="Content Placeholder 6" descr="A diagram of a circle with dots and lines&#10;&#10;Description automatically generated with medium confidence">
            <a:extLst>
              <a:ext uri="{FF2B5EF4-FFF2-40B4-BE49-F238E27FC236}">
                <a16:creationId xmlns:a16="http://schemas.microsoft.com/office/drawing/2014/main" id="{9B2E2886-1194-031A-CD8B-0D63C3135F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3709" y="3661485"/>
            <a:ext cx="8364582" cy="2043607"/>
          </a:xfrm>
        </p:spPr>
      </p:pic>
      <p:sp>
        <p:nvSpPr>
          <p:cNvPr id="4" name="Slide Number Placeholder 3">
            <a:extLst>
              <a:ext uri="{FF2B5EF4-FFF2-40B4-BE49-F238E27FC236}">
                <a16:creationId xmlns:a16="http://schemas.microsoft.com/office/drawing/2014/main" id="{FADB0DE4-28FE-E1B2-3925-711DA8D4C312}"/>
              </a:ext>
            </a:extLst>
          </p:cNvPr>
          <p:cNvSpPr>
            <a:spLocks noGrp="1"/>
          </p:cNvSpPr>
          <p:nvPr>
            <p:ph type="sldNum" sz="quarter" idx="12"/>
          </p:nvPr>
        </p:nvSpPr>
        <p:spPr/>
        <p:txBody>
          <a:bodyPr/>
          <a:lstStyle/>
          <a:p>
            <a:fld id="{98155971-BF0E-41D7-B822-C418F4E23E97}" type="slidenum">
              <a:rPr lang="en-CA" smtClean="0"/>
              <a:t>70</a:t>
            </a:fld>
            <a:endParaRPr lang="en-CA"/>
          </a:p>
        </p:txBody>
      </p:sp>
      <p:sp>
        <p:nvSpPr>
          <p:cNvPr id="5" name="Rectangle 4">
            <a:extLst>
              <a:ext uri="{FF2B5EF4-FFF2-40B4-BE49-F238E27FC236}">
                <a16:creationId xmlns:a16="http://schemas.microsoft.com/office/drawing/2014/main" id="{A2B29A07-5480-9081-05DA-31E21C5231AA}"/>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pic>
        <p:nvPicPr>
          <p:cNvPr id="12" name="Picture 11" descr="A black text on a white background&#10;&#10;Description automatically generated">
            <a:extLst>
              <a:ext uri="{FF2B5EF4-FFF2-40B4-BE49-F238E27FC236}">
                <a16:creationId xmlns:a16="http://schemas.microsoft.com/office/drawing/2014/main" id="{4B4C6304-16DE-8B00-F9E5-D4D639B274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2207" y="1690688"/>
            <a:ext cx="4155440" cy="788268"/>
          </a:xfrm>
          <a:prstGeom prst="rect">
            <a:avLst/>
          </a:prstGeom>
        </p:spPr>
      </p:pic>
      <p:sp>
        <p:nvSpPr>
          <p:cNvPr id="13" name="TextBox 12">
            <a:extLst>
              <a:ext uri="{FF2B5EF4-FFF2-40B4-BE49-F238E27FC236}">
                <a16:creationId xmlns:a16="http://schemas.microsoft.com/office/drawing/2014/main" id="{7266E2D0-E57A-7D49-C1C4-18AB19E94675}"/>
              </a:ext>
            </a:extLst>
          </p:cNvPr>
          <p:cNvSpPr txBox="1"/>
          <p:nvPr/>
        </p:nvSpPr>
        <p:spPr>
          <a:xfrm>
            <a:off x="838200" y="6206490"/>
            <a:ext cx="10043455" cy="369332"/>
          </a:xfrm>
          <a:prstGeom prst="rect">
            <a:avLst/>
          </a:prstGeom>
          <a:noFill/>
        </p:spPr>
        <p:txBody>
          <a:bodyPr wrap="none" rtlCol="0">
            <a:spAutoFit/>
          </a:bodyPr>
          <a:lstStyle/>
          <a:p>
            <a:r>
              <a:rPr lang="en-CA" dirty="0"/>
              <a:t>* Non-zero contributions to the estimator only if the number of particles in partition A is the same as in B</a:t>
            </a:r>
          </a:p>
        </p:txBody>
      </p:sp>
      <p:sp>
        <p:nvSpPr>
          <p:cNvPr id="3" name="Content Placeholder 2">
            <a:extLst>
              <a:ext uri="{FF2B5EF4-FFF2-40B4-BE49-F238E27FC236}">
                <a16:creationId xmlns:a16="http://schemas.microsoft.com/office/drawing/2014/main" id="{7DF54A0B-340E-C02F-EABB-C9302C8F1E8B}"/>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p>
          <a:p>
            <a:endParaRPr lang="en-CA" dirty="0"/>
          </a:p>
          <a:p>
            <a:r>
              <a:rPr lang="en-CA" dirty="0"/>
              <a:t>Consider a spherical spatial bipartition</a:t>
            </a:r>
          </a:p>
          <a:p>
            <a:pPr marL="0" indent="0">
              <a:buFont typeface="Arial" panose="020B0604020202020204" pitchFamily="34" charset="0"/>
              <a:buNone/>
            </a:pPr>
            <a:endParaRPr lang="en-CA" dirty="0"/>
          </a:p>
        </p:txBody>
      </p:sp>
    </p:spTree>
    <p:extLst>
      <p:ext uri="{BB962C8B-B14F-4D97-AF65-F5344CB8AC3E}">
        <p14:creationId xmlns:p14="http://schemas.microsoft.com/office/powerpoint/2010/main" val="11852926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E7F44-FDF3-5D93-DE22-69EA0CD37026}"/>
              </a:ext>
            </a:extLst>
          </p:cNvPr>
          <p:cNvSpPr>
            <a:spLocks noGrp="1"/>
          </p:cNvSpPr>
          <p:nvPr>
            <p:ph type="title"/>
          </p:nvPr>
        </p:nvSpPr>
        <p:spPr/>
        <p:txBody>
          <a:bodyPr/>
          <a:lstStyle/>
          <a:p>
            <a:r>
              <a:rPr lang="en-CA" dirty="0"/>
              <a:t>Rényi-2 entropy (in progress)</a:t>
            </a:r>
          </a:p>
        </p:txBody>
      </p:sp>
      <p:sp>
        <p:nvSpPr>
          <p:cNvPr id="4" name="Slide Number Placeholder 3">
            <a:extLst>
              <a:ext uri="{FF2B5EF4-FFF2-40B4-BE49-F238E27FC236}">
                <a16:creationId xmlns:a16="http://schemas.microsoft.com/office/drawing/2014/main" id="{FADB0DE4-28FE-E1B2-3925-711DA8D4C312}"/>
              </a:ext>
            </a:extLst>
          </p:cNvPr>
          <p:cNvSpPr>
            <a:spLocks noGrp="1"/>
          </p:cNvSpPr>
          <p:nvPr>
            <p:ph type="sldNum" sz="quarter" idx="12"/>
          </p:nvPr>
        </p:nvSpPr>
        <p:spPr/>
        <p:txBody>
          <a:bodyPr/>
          <a:lstStyle/>
          <a:p>
            <a:fld id="{98155971-BF0E-41D7-B822-C418F4E23E97}" type="slidenum">
              <a:rPr lang="en-CA" smtClean="0"/>
              <a:t>71</a:t>
            </a:fld>
            <a:endParaRPr lang="en-CA"/>
          </a:p>
        </p:txBody>
      </p:sp>
      <p:sp>
        <p:nvSpPr>
          <p:cNvPr id="8" name="Content Placeholder 7">
            <a:extLst>
              <a:ext uri="{FF2B5EF4-FFF2-40B4-BE49-F238E27FC236}">
                <a16:creationId xmlns:a16="http://schemas.microsoft.com/office/drawing/2014/main" id="{7EF10E76-4EBA-37F2-9993-AE2C1AA79972}"/>
              </a:ext>
            </a:extLst>
          </p:cNvPr>
          <p:cNvSpPr>
            <a:spLocks noGrp="1"/>
          </p:cNvSpPr>
          <p:nvPr>
            <p:ph idx="1"/>
          </p:nvPr>
        </p:nvSpPr>
        <p:spPr/>
        <p:txBody>
          <a:bodyPr/>
          <a:lstStyle/>
          <a:p>
            <a:r>
              <a:rPr lang="en-CA" dirty="0"/>
              <a:t>Able to reproduce 3D </a:t>
            </a:r>
          </a:p>
          <a:p>
            <a:pPr marL="0" indent="0">
              <a:buNone/>
            </a:pPr>
            <a:r>
              <a:rPr lang="en-CA" dirty="0"/>
              <a:t>   results from:</a:t>
            </a:r>
          </a:p>
        </p:txBody>
      </p:sp>
      <p:pic>
        <p:nvPicPr>
          <p:cNvPr id="6" name="Picture 5" descr="A graph of a number of samples&#10;&#10;Description automatically generated">
            <a:extLst>
              <a:ext uri="{FF2B5EF4-FFF2-40B4-BE49-F238E27FC236}">
                <a16:creationId xmlns:a16="http://schemas.microsoft.com/office/drawing/2014/main" id="{E26E419F-CCEF-40C2-0D8F-64B4F58AB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993" y="1592495"/>
            <a:ext cx="6062771" cy="4946417"/>
          </a:xfrm>
          <a:prstGeom prst="rect">
            <a:avLst/>
          </a:prstGeom>
        </p:spPr>
      </p:pic>
      <p:sp>
        <p:nvSpPr>
          <p:cNvPr id="7" name="TextBox 6">
            <a:extLst>
              <a:ext uri="{FF2B5EF4-FFF2-40B4-BE49-F238E27FC236}">
                <a16:creationId xmlns:a16="http://schemas.microsoft.com/office/drawing/2014/main" id="{E502A110-AAE9-AE6C-741D-1937A9D45A1B}"/>
              </a:ext>
            </a:extLst>
          </p:cNvPr>
          <p:cNvSpPr txBox="1"/>
          <p:nvPr/>
        </p:nvSpPr>
        <p:spPr>
          <a:xfrm>
            <a:off x="4804454" y="6356350"/>
            <a:ext cx="3297569" cy="369332"/>
          </a:xfrm>
          <a:prstGeom prst="rect">
            <a:avLst/>
          </a:prstGeom>
          <a:noFill/>
        </p:spPr>
        <p:txBody>
          <a:bodyPr wrap="none" rtlCol="0">
            <a:spAutoFit/>
          </a:bodyPr>
          <a:lstStyle/>
          <a:p>
            <a:r>
              <a:rPr lang="en-CA" dirty="0"/>
              <a:t>Radius of the spherical subregion</a:t>
            </a:r>
          </a:p>
        </p:txBody>
      </p:sp>
      <p:cxnSp>
        <p:nvCxnSpPr>
          <p:cNvPr id="10" name="Straight Arrow Connector 9">
            <a:extLst>
              <a:ext uri="{FF2B5EF4-FFF2-40B4-BE49-F238E27FC236}">
                <a16:creationId xmlns:a16="http://schemas.microsoft.com/office/drawing/2014/main" id="{DC0B0D35-5DDA-05D3-C772-32A961B25B8B}"/>
              </a:ext>
            </a:extLst>
          </p:cNvPr>
          <p:cNvCxnSpPr>
            <a:cxnSpLocks/>
          </p:cNvCxnSpPr>
          <p:nvPr/>
        </p:nvCxnSpPr>
        <p:spPr>
          <a:xfrm flipV="1">
            <a:off x="8036812" y="6356350"/>
            <a:ext cx="532566" cy="1365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E596D61B-6352-DCCC-36E4-896401182FD0}"/>
              </a:ext>
            </a:extLst>
          </p:cNvPr>
          <p:cNvSpPr/>
          <p:nvPr/>
        </p:nvSpPr>
        <p:spPr>
          <a:xfrm>
            <a:off x="-136072" y="579321"/>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13" name="TextBox 12">
            <a:extLst>
              <a:ext uri="{FF2B5EF4-FFF2-40B4-BE49-F238E27FC236}">
                <a16:creationId xmlns:a16="http://schemas.microsoft.com/office/drawing/2014/main" id="{2872732C-FFE8-2E67-E771-F61E7798D81A}"/>
              </a:ext>
            </a:extLst>
          </p:cNvPr>
          <p:cNvSpPr txBox="1"/>
          <p:nvPr/>
        </p:nvSpPr>
        <p:spPr>
          <a:xfrm>
            <a:off x="1081488" y="3013501"/>
            <a:ext cx="4213218" cy="923330"/>
          </a:xfrm>
          <a:prstGeom prst="rect">
            <a:avLst/>
          </a:prstGeom>
          <a:noFill/>
        </p:spPr>
        <p:txBody>
          <a:bodyPr wrap="square" rtlCol="0">
            <a:spAutoFit/>
          </a:bodyPr>
          <a:lstStyle/>
          <a:p>
            <a:r>
              <a:rPr lang="en-CA" dirty="0"/>
              <a:t>[</a:t>
            </a:r>
            <a:r>
              <a:rPr lang="en-US" dirty="0" err="1"/>
              <a:t>Herdman</a:t>
            </a:r>
            <a:r>
              <a:rPr lang="en-US" dirty="0"/>
              <a:t>, Roy, </a:t>
            </a:r>
            <a:r>
              <a:rPr lang="en-US" dirty="0" err="1"/>
              <a:t>Melko</a:t>
            </a:r>
            <a:r>
              <a:rPr lang="en-US" dirty="0"/>
              <a:t> and Del Maestro, Entanglement area law in superfluid 4He. Nature Phys </a:t>
            </a:r>
            <a:r>
              <a:rPr lang="en-US" b="1" dirty="0"/>
              <a:t>13</a:t>
            </a:r>
            <a:r>
              <a:rPr lang="en-US" dirty="0"/>
              <a:t>, 556–558 (2017).</a:t>
            </a:r>
            <a:r>
              <a:rPr lang="en-CA" dirty="0"/>
              <a:t>]</a:t>
            </a:r>
          </a:p>
        </p:txBody>
      </p:sp>
    </p:spTree>
    <p:extLst>
      <p:ext uri="{BB962C8B-B14F-4D97-AF65-F5344CB8AC3E}">
        <p14:creationId xmlns:p14="http://schemas.microsoft.com/office/powerpoint/2010/main" val="17646151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E7F44-FDF3-5D93-DE22-69EA0CD37026}"/>
              </a:ext>
            </a:extLst>
          </p:cNvPr>
          <p:cNvSpPr>
            <a:spLocks noGrp="1"/>
          </p:cNvSpPr>
          <p:nvPr>
            <p:ph type="title"/>
          </p:nvPr>
        </p:nvSpPr>
        <p:spPr/>
        <p:txBody>
          <a:bodyPr/>
          <a:lstStyle/>
          <a:p>
            <a:r>
              <a:rPr lang="en-CA" dirty="0"/>
              <a:t>Rényi-2 entropy (in progress)</a:t>
            </a:r>
          </a:p>
        </p:txBody>
      </p:sp>
      <p:sp>
        <p:nvSpPr>
          <p:cNvPr id="4" name="Slide Number Placeholder 3">
            <a:extLst>
              <a:ext uri="{FF2B5EF4-FFF2-40B4-BE49-F238E27FC236}">
                <a16:creationId xmlns:a16="http://schemas.microsoft.com/office/drawing/2014/main" id="{FADB0DE4-28FE-E1B2-3925-711DA8D4C312}"/>
              </a:ext>
            </a:extLst>
          </p:cNvPr>
          <p:cNvSpPr>
            <a:spLocks noGrp="1"/>
          </p:cNvSpPr>
          <p:nvPr>
            <p:ph type="sldNum" sz="quarter" idx="12"/>
          </p:nvPr>
        </p:nvSpPr>
        <p:spPr/>
        <p:txBody>
          <a:bodyPr/>
          <a:lstStyle/>
          <a:p>
            <a:fld id="{98155971-BF0E-41D7-B822-C418F4E23E97}" type="slidenum">
              <a:rPr lang="en-CA" smtClean="0"/>
              <a:t>72</a:t>
            </a:fld>
            <a:endParaRPr lang="en-CA"/>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7EF10E76-4EBA-37F2-9993-AE2C1AA79972}"/>
                  </a:ext>
                </a:extLst>
              </p:cNvPr>
              <p:cNvSpPr>
                <a:spLocks noGrp="1"/>
              </p:cNvSpPr>
              <p:nvPr>
                <p:ph idx="1"/>
              </p:nvPr>
            </p:nvSpPr>
            <p:spPr/>
            <p:txBody>
              <a:bodyPr/>
              <a:lstStyle/>
              <a:p>
                <a:r>
                  <a:rPr lang="en-CA" dirty="0"/>
                  <a:t>Can be used as a probe to detect the phase transition. For </a:t>
                </a:r>
                <a14:m>
                  <m:oMath xmlns:m="http://schemas.openxmlformats.org/officeDocument/2006/math">
                    <m:r>
                      <a:rPr lang="en-CA" i="1" dirty="0" smtClean="0">
                        <a:latin typeface="Cambria Math" panose="02040503050406030204" pitchFamily="18" charset="0"/>
                      </a:rPr>
                      <m:t>𝑁</m:t>
                    </m:r>
                    <m:r>
                      <a:rPr lang="en-CA" i="1" dirty="0" smtClean="0">
                        <a:latin typeface="Cambria Math" panose="02040503050406030204" pitchFamily="18" charset="0"/>
                      </a:rPr>
                      <m:t>=48:</m:t>
                    </m:r>
                  </m:oMath>
                </a14:m>
                <a:endParaRPr lang="en-CA" dirty="0"/>
              </a:p>
            </p:txBody>
          </p:sp>
        </mc:Choice>
        <mc:Fallback xmlns="">
          <p:sp>
            <p:nvSpPr>
              <p:cNvPr id="8" name="Content Placeholder 7">
                <a:extLst>
                  <a:ext uri="{FF2B5EF4-FFF2-40B4-BE49-F238E27FC236}">
                    <a16:creationId xmlns:a16="http://schemas.microsoft.com/office/drawing/2014/main" id="{7EF10E76-4EBA-37F2-9993-AE2C1AA79972}"/>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CA">
                    <a:noFill/>
                  </a:rPr>
                  <a:t> </a:t>
                </a:r>
              </a:p>
            </p:txBody>
          </p:sp>
        </mc:Fallback>
      </mc:AlternateContent>
      <p:pic>
        <p:nvPicPr>
          <p:cNvPr id="14" name="Picture 13" descr="A graph of a number of numbers&#10;&#10;Description automatically generated with medium confidence">
            <a:extLst>
              <a:ext uri="{FF2B5EF4-FFF2-40B4-BE49-F238E27FC236}">
                <a16:creationId xmlns:a16="http://schemas.microsoft.com/office/drawing/2014/main" id="{0C397BD4-B2BA-0F0F-610D-011FF7588F7B}"/>
              </a:ext>
            </a:extLst>
          </p:cNvPr>
          <p:cNvPicPr>
            <a:picLocks noChangeAspect="1"/>
          </p:cNvPicPr>
          <p:nvPr/>
        </p:nvPicPr>
        <p:blipFill rotWithShape="1">
          <a:blip r:embed="rId4">
            <a:extLst>
              <a:ext uri="{28A0092B-C50C-407E-A947-70E740481C1C}">
                <a14:useLocalDpi xmlns:a14="http://schemas.microsoft.com/office/drawing/2010/main" val="0"/>
              </a:ext>
            </a:extLst>
          </a:blip>
          <a:srcRect t="6547"/>
          <a:stretch/>
        </p:blipFill>
        <p:spPr>
          <a:xfrm>
            <a:off x="2718308" y="2383790"/>
            <a:ext cx="6313932" cy="3822700"/>
          </a:xfrm>
          <a:prstGeom prst="rect">
            <a:avLst/>
          </a:prstGeom>
        </p:spPr>
      </p:pic>
      <p:sp>
        <p:nvSpPr>
          <p:cNvPr id="20" name="TextBox 19">
            <a:extLst>
              <a:ext uri="{FF2B5EF4-FFF2-40B4-BE49-F238E27FC236}">
                <a16:creationId xmlns:a16="http://schemas.microsoft.com/office/drawing/2014/main" id="{35E91A9C-4C51-08CE-60B9-A023D2474066}"/>
              </a:ext>
            </a:extLst>
          </p:cNvPr>
          <p:cNvSpPr txBox="1"/>
          <p:nvPr/>
        </p:nvSpPr>
        <p:spPr>
          <a:xfrm>
            <a:off x="9756803" y="3298461"/>
            <a:ext cx="1575881" cy="646331"/>
          </a:xfrm>
          <a:prstGeom prst="rect">
            <a:avLst/>
          </a:prstGeom>
          <a:noFill/>
        </p:spPr>
        <p:txBody>
          <a:bodyPr wrap="none" rtlCol="0">
            <a:spAutoFit/>
          </a:bodyPr>
          <a:lstStyle/>
          <a:p>
            <a:pPr algn="ctr"/>
            <a:r>
              <a:rPr lang="en-CA" dirty="0"/>
              <a:t>Simulation box</a:t>
            </a:r>
          </a:p>
          <a:p>
            <a:pPr algn="ctr"/>
            <a:r>
              <a:rPr lang="en-CA" dirty="0"/>
              <a:t>geometry</a:t>
            </a:r>
          </a:p>
        </p:txBody>
      </p:sp>
      <p:pic>
        <p:nvPicPr>
          <p:cNvPr id="22" name="Picture 21" descr="A circle with a dotted line&#10;&#10;Description automatically generated">
            <a:extLst>
              <a:ext uri="{FF2B5EF4-FFF2-40B4-BE49-F238E27FC236}">
                <a16:creationId xmlns:a16="http://schemas.microsoft.com/office/drawing/2014/main" id="{408AB6F6-2FDC-27FF-F79F-92E962A37E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06691" y="4036768"/>
            <a:ext cx="2049824" cy="1325563"/>
          </a:xfrm>
          <a:prstGeom prst="rect">
            <a:avLst/>
          </a:prstGeom>
        </p:spPr>
      </p:pic>
      <p:sp>
        <p:nvSpPr>
          <p:cNvPr id="3" name="Rectangle 2">
            <a:extLst>
              <a:ext uri="{FF2B5EF4-FFF2-40B4-BE49-F238E27FC236}">
                <a16:creationId xmlns:a16="http://schemas.microsoft.com/office/drawing/2014/main" id="{52CFE5D8-2FEF-954C-7DBC-6DFD5CC95941}"/>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Tree>
    <p:extLst>
      <p:ext uri="{BB962C8B-B14F-4D97-AF65-F5344CB8AC3E}">
        <p14:creationId xmlns:p14="http://schemas.microsoft.com/office/powerpoint/2010/main" val="24885767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969-9098-50C3-D0A2-396B8BD8FCCA}"/>
              </a:ext>
            </a:extLst>
          </p:cNvPr>
          <p:cNvSpPr>
            <a:spLocks noGrp="1"/>
          </p:cNvSpPr>
          <p:nvPr>
            <p:ph type="title"/>
          </p:nvPr>
        </p:nvSpPr>
        <p:spPr/>
        <p:txBody>
          <a:bodyPr/>
          <a:lstStyle/>
          <a:p>
            <a:r>
              <a:rPr lang="en-CA" dirty="0"/>
              <a:t>Conclusion</a:t>
            </a:r>
          </a:p>
        </p:txBody>
      </p:sp>
      <p:sp>
        <p:nvSpPr>
          <p:cNvPr id="3" name="Content Placeholder 2">
            <a:extLst>
              <a:ext uri="{FF2B5EF4-FFF2-40B4-BE49-F238E27FC236}">
                <a16:creationId xmlns:a16="http://schemas.microsoft.com/office/drawing/2014/main" id="{81B17962-699F-F9D8-5F06-E92E320C21AF}"/>
              </a:ext>
            </a:extLst>
          </p:cNvPr>
          <p:cNvSpPr>
            <a:spLocks noGrp="1"/>
          </p:cNvSpPr>
          <p:nvPr>
            <p:ph idx="1"/>
          </p:nvPr>
        </p:nvSpPr>
        <p:spPr/>
        <p:txBody>
          <a:bodyPr/>
          <a:lstStyle/>
          <a:p>
            <a:r>
              <a:rPr lang="en-CA" dirty="0"/>
              <a:t>Presented a powerful trial wavefunction (WF) to study the </a:t>
            </a:r>
            <a:r>
              <a:rPr lang="en-CA" i="0" dirty="0">
                <a:effectLst/>
              </a:rPr>
              <a:t>⁴He</a:t>
            </a:r>
            <a:r>
              <a:rPr lang="en-CA" dirty="0"/>
              <a:t> ground state in 2D and 3D;</a:t>
            </a:r>
          </a:p>
          <a:p>
            <a:pPr marL="0" indent="0">
              <a:buNone/>
            </a:pPr>
            <a:endParaRPr lang="en-CA" dirty="0"/>
          </a:p>
        </p:txBody>
      </p:sp>
      <p:sp>
        <p:nvSpPr>
          <p:cNvPr id="4" name="Slide Number Placeholder 3">
            <a:extLst>
              <a:ext uri="{FF2B5EF4-FFF2-40B4-BE49-F238E27FC236}">
                <a16:creationId xmlns:a16="http://schemas.microsoft.com/office/drawing/2014/main" id="{48F7A622-BCE9-5491-1577-291FB0099A8A}"/>
              </a:ext>
            </a:extLst>
          </p:cNvPr>
          <p:cNvSpPr>
            <a:spLocks noGrp="1"/>
          </p:cNvSpPr>
          <p:nvPr>
            <p:ph type="sldNum" sz="quarter" idx="12"/>
          </p:nvPr>
        </p:nvSpPr>
        <p:spPr/>
        <p:txBody>
          <a:bodyPr/>
          <a:lstStyle/>
          <a:p>
            <a:fld id="{98155971-BF0E-41D7-B822-C418F4E23E97}" type="slidenum">
              <a:rPr lang="en-CA" smtClean="0"/>
              <a:t>73</a:t>
            </a:fld>
            <a:endParaRPr lang="en-CA"/>
          </a:p>
        </p:txBody>
      </p:sp>
      <p:sp>
        <p:nvSpPr>
          <p:cNvPr id="5" name="Rectangle 4">
            <a:extLst>
              <a:ext uri="{FF2B5EF4-FFF2-40B4-BE49-F238E27FC236}">
                <a16:creationId xmlns:a16="http://schemas.microsoft.com/office/drawing/2014/main" id="{791CE5E6-D3B1-82FB-ACF3-9CCFB77FB4DF}"/>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Tree>
    <p:extLst>
      <p:ext uri="{BB962C8B-B14F-4D97-AF65-F5344CB8AC3E}">
        <p14:creationId xmlns:p14="http://schemas.microsoft.com/office/powerpoint/2010/main" val="35721382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969-9098-50C3-D0A2-396B8BD8FCCA}"/>
              </a:ext>
            </a:extLst>
          </p:cNvPr>
          <p:cNvSpPr>
            <a:spLocks noGrp="1"/>
          </p:cNvSpPr>
          <p:nvPr>
            <p:ph type="title"/>
          </p:nvPr>
        </p:nvSpPr>
        <p:spPr/>
        <p:txBody>
          <a:bodyPr/>
          <a:lstStyle/>
          <a:p>
            <a:r>
              <a:rPr lang="en-CA" dirty="0"/>
              <a:t>Conclusion</a:t>
            </a:r>
          </a:p>
        </p:txBody>
      </p:sp>
      <p:sp>
        <p:nvSpPr>
          <p:cNvPr id="3" name="Content Placeholder 2">
            <a:extLst>
              <a:ext uri="{FF2B5EF4-FFF2-40B4-BE49-F238E27FC236}">
                <a16:creationId xmlns:a16="http://schemas.microsoft.com/office/drawing/2014/main" id="{81B17962-699F-F9D8-5F06-E92E320C21AF}"/>
              </a:ext>
            </a:extLst>
          </p:cNvPr>
          <p:cNvSpPr>
            <a:spLocks noGrp="1"/>
          </p:cNvSpPr>
          <p:nvPr>
            <p:ph idx="1"/>
          </p:nvPr>
        </p:nvSpPr>
        <p:spPr/>
        <p:txBody>
          <a:bodyPr/>
          <a:lstStyle/>
          <a:p>
            <a:r>
              <a:rPr lang="en-CA" dirty="0"/>
              <a:t>Presented a powerful trial wavefunction (WF) to study the </a:t>
            </a:r>
            <a:r>
              <a:rPr lang="en-CA" i="0" dirty="0">
                <a:effectLst/>
              </a:rPr>
              <a:t>⁴He</a:t>
            </a:r>
            <a:r>
              <a:rPr lang="en-CA" dirty="0"/>
              <a:t> ground state in 2D and 3D;</a:t>
            </a:r>
          </a:p>
          <a:p>
            <a:r>
              <a:rPr lang="en-CA" dirty="0"/>
              <a:t>Obtained results that agree with the literature;</a:t>
            </a:r>
          </a:p>
          <a:p>
            <a:pPr marL="0" indent="0">
              <a:buNone/>
            </a:pPr>
            <a:endParaRPr lang="en-CA" dirty="0"/>
          </a:p>
        </p:txBody>
      </p:sp>
      <p:sp>
        <p:nvSpPr>
          <p:cNvPr id="4" name="Slide Number Placeholder 3">
            <a:extLst>
              <a:ext uri="{FF2B5EF4-FFF2-40B4-BE49-F238E27FC236}">
                <a16:creationId xmlns:a16="http://schemas.microsoft.com/office/drawing/2014/main" id="{48F7A622-BCE9-5491-1577-291FB0099A8A}"/>
              </a:ext>
            </a:extLst>
          </p:cNvPr>
          <p:cNvSpPr>
            <a:spLocks noGrp="1"/>
          </p:cNvSpPr>
          <p:nvPr>
            <p:ph type="sldNum" sz="quarter" idx="12"/>
          </p:nvPr>
        </p:nvSpPr>
        <p:spPr/>
        <p:txBody>
          <a:bodyPr/>
          <a:lstStyle/>
          <a:p>
            <a:fld id="{98155971-BF0E-41D7-B822-C418F4E23E97}" type="slidenum">
              <a:rPr lang="en-CA" smtClean="0"/>
              <a:t>74</a:t>
            </a:fld>
            <a:endParaRPr lang="en-CA"/>
          </a:p>
        </p:txBody>
      </p:sp>
      <p:sp>
        <p:nvSpPr>
          <p:cNvPr id="5" name="Rectangle 4">
            <a:extLst>
              <a:ext uri="{FF2B5EF4-FFF2-40B4-BE49-F238E27FC236}">
                <a16:creationId xmlns:a16="http://schemas.microsoft.com/office/drawing/2014/main" id="{791CE5E6-D3B1-82FB-ACF3-9CCFB77FB4DF}"/>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Tree>
    <p:extLst>
      <p:ext uri="{BB962C8B-B14F-4D97-AF65-F5344CB8AC3E}">
        <p14:creationId xmlns:p14="http://schemas.microsoft.com/office/powerpoint/2010/main" val="23856744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969-9098-50C3-D0A2-396B8BD8FCCA}"/>
              </a:ext>
            </a:extLst>
          </p:cNvPr>
          <p:cNvSpPr>
            <a:spLocks noGrp="1"/>
          </p:cNvSpPr>
          <p:nvPr>
            <p:ph type="title"/>
          </p:nvPr>
        </p:nvSpPr>
        <p:spPr/>
        <p:txBody>
          <a:bodyPr/>
          <a:lstStyle/>
          <a:p>
            <a:r>
              <a:rPr lang="en-CA" dirty="0"/>
              <a:t>Conclusion</a:t>
            </a:r>
          </a:p>
        </p:txBody>
      </p:sp>
      <p:sp>
        <p:nvSpPr>
          <p:cNvPr id="3" name="Content Placeholder 2">
            <a:extLst>
              <a:ext uri="{FF2B5EF4-FFF2-40B4-BE49-F238E27FC236}">
                <a16:creationId xmlns:a16="http://schemas.microsoft.com/office/drawing/2014/main" id="{81B17962-699F-F9D8-5F06-E92E320C21AF}"/>
              </a:ext>
            </a:extLst>
          </p:cNvPr>
          <p:cNvSpPr>
            <a:spLocks noGrp="1"/>
          </p:cNvSpPr>
          <p:nvPr>
            <p:ph idx="1"/>
          </p:nvPr>
        </p:nvSpPr>
        <p:spPr/>
        <p:txBody>
          <a:bodyPr/>
          <a:lstStyle/>
          <a:p>
            <a:r>
              <a:rPr lang="en-CA" dirty="0"/>
              <a:t>Presented a powerful trial wavefunction (WF) to study the </a:t>
            </a:r>
            <a:r>
              <a:rPr lang="en-CA" i="0" dirty="0">
                <a:effectLst/>
              </a:rPr>
              <a:t>⁴He</a:t>
            </a:r>
            <a:r>
              <a:rPr lang="en-CA" dirty="0"/>
              <a:t> ground state in 2D and 3D;</a:t>
            </a:r>
          </a:p>
          <a:p>
            <a:r>
              <a:rPr lang="en-CA" dirty="0"/>
              <a:t>Obtained results that agree with the literature;</a:t>
            </a:r>
          </a:p>
          <a:p>
            <a:r>
              <a:rPr lang="en-CA" dirty="0"/>
              <a:t>The WF’s structure, based on MPNN, is general and can be applied to other problems;</a:t>
            </a:r>
          </a:p>
          <a:p>
            <a:pPr marL="0" indent="0">
              <a:buNone/>
            </a:pPr>
            <a:endParaRPr lang="en-CA" dirty="0"/>
          </a:p>
        </p:txBody>
      </p:sp>
      <p:sp>
        <p:nvSpPr>
          <p:cNvPr id="4" name="Slide Number Placeholder 3">
            <a:extLst>
              <a:ext uri="{FF2B5EF4-FFF2-40B4-BE49-F238E27FC236}">
                <a16:creationId xmlns:a16="http://schemas.microsoft.com/office/drawing/2014/main" id="{48F7A622-BCE9-5491-1577-291FB0099A8A}"/>
              </a:ext>
            </a:extLst>
          </p:cNvPr>
          <p:cNvSpPr>
            <a:spLocks noGrp="1"/>
          </p:cNvSpPr>
          <p:nvPr>
            <p:ph type="sldNum" sz="quarter" idx="12"/>
          </p:nvPr>
        </p:nvSpPr>
        <p:spPr/>
        <p:txBody>
          <a:bodyPr/>
          <a:lstStyle/>
          <a:p>
            <a:fld id="{98155971-BF0E-41D7-B822-C418F4E23E97}" type="slidenum">
              <a:rPr lang="en-CA" smtClean="0"/>
              <a:t>75</a:t>
            </a:fld>
            <a:endParaRPr lang="en-CA"/>
          </a:p>
        </p:txBody>
      </p:sp>
      <p:sp>
        <p:nvSpPr>
          <p:cNvPr id="5" name="Rectangle 4">
            <a:extLst>
              <a:ext uri="{FF2B5EF4-FFF2-40B4-BE49-F238E27FC236}">
                <a16:creationId xmlns:a16="http://schemas.microsoft.com/office/drawing/2014/main" id="{791CE5E6-D3B1-82FB-ACF3-9CCFB77FB4DF}"/>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Tree>
    <p:extLst>
      <p:ext uri="{BB962C8B-B14F-4D97-AF65-F5344CB8AC3E}">
        <p14:creationId xmlns:p14="http://schemas.microsoft.com/office/powerpoint/2010/main" val="15085060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969-9098-50C3-D0A2-396B8BD8FCCA}"/>
              </a:ext>
            </a:extLst>
          </p:cNvPr>
          <p:cNvSpPr>
            <a:spLocks noGrp="1"/>
          </p:cNvSpPr>
          <p:nvPr>
            <p:ph type="title"/>
          </p:nvPr>
        </p:nvSpPr>
        <p:spPr/>
        <p:txBody>
          <a:bodyPr/>
          <a:lstStyle/>
          <a:p>
            <a:r>
              <a:rPr lang="en-CA" dirty="0"/>
              <a:t>Conclusion</a:t>
            </a:r>
          </a:p>
        </p:txBody>
      </p:sp>
      <p:sp>
        <p:nvSpPr>
          <p:cNvPr id="3" name="Content Placeholder 2">
            <a:extLst>
              <a:ext uri="{FF2B5EF4-FFF2-40B4-BE49-F238E27FC236}">
                <a16:creationId xmlns:a16="http://schemas.microsoft.com/office/drawing/2014/main" id="{81B17962-699F-F9D8-5F06-E92E320C21AF}"/>
              </a:ext>
            </a:extLst>
          </p:cNvPr>
          <p:cNvSpPr>
            <a:spLocks noGrp="1"/>
          </p:cNvSpPr>
          <p:nvPr>
            <p:ph idx="1"/>
          </p:nvPr>
        </p:nvSpPr>
        <p:spPr/>
        <p:txBody>
          <a:bodyPr/>
          <a:lstStyle/>
          <a:p>
            <a:r>
              <a:rPr lang="en-CA" dirty="0"/>
              <a:t>Presented a powerful trial wavefunction (WF) to study the </a:t>
            </a:r>
            <a:r>
              <a:rPr lang="en-CA" i="0" dirty="0">
                <a:effectLst/>
              </a:rPr>
              <a:t>⁴He</a:t>
            </a:r>
            <a:r>
              <a:rPr lang="en-CA" dirty="0"/>
              <a:t> ground state in 2D and 3D;</a:t>
            </a:r>
          </a:p>
          <a:p>
            <a:r>
              <a:rPr lang="en-CA" dirty="0"/>
              <a:t>Obtained results that agree with the literature;</a:t>
            </a:r>
          </a:p>
          <a:p>
            <a:r>
              <a:rPr lang="en-CA" dirty="0"/>
              <a:t>The WF’s structure, based on MPNN, is general and can be applied to other problems;</a:t>
            </a:r>
          </a:p>
          <a:p>
            <a:r>
              <a:rPr lang="en-CA" dirty="0"/>
              <a:t>Outlook: compute other relevant quantities (e.g. R</a:t>
            </a:r>
            <a:r>
              <a:rPr lang="fr-CA" dirty="0"/>
              <a:t>ényi-2 </a:t>
            </a:r>
            <a:r>
              <a:rPr lang="fr-CA" dirty="0" err="1"/>
              <a:t>entropy</a:t>
            </a:r>
            <a:r>
              <a:rPr lang="fr-CA" dirty="0"/>
              <a:t>)</a:t>
            </a:r>
            <a:r>
              <a:rPr lang="en-CA" dirty="0"/>
              <a:t>, consider different systems (e.g. </a:t>
            </a:r>
            <a:r>
              <a:rPr lang="en-CA" b="0" i="0" dirty="0">
                <a:solidFill>
                  <a:srgbClr val="373637"/>
                </a:solidFill>
                <a:effectLst/>
                <a:latin typeface="Source Sans Pro" panose="020B0503030403020204" pitchFamily="34" charset="0"/>
              </a:rPr>
              <a:t>³</a:t>
            </a:r>
            <a:r>
              <a:rPr lang="en-CA" i="0" dirty="0">
                <a:effectLst/>
              </a:rPr>
              <a:t>He) with the same WF structure.</a:t>
            </a:r>
          </a:p>
          <a:p>
            <a:pPr marL="0" indent="0">
              <a:buNone/>
            </a:pPr>
            <a:endParaRPr lang="en-CA" dirty="0"/>
          </a:p>
        </p:txBody>
      </p:sp>
      <p:sp>
        <p:nvSpPr>
          <p:cNvPr id="4" name="Slide Number Placeholder 3">
            <a:extLst>
              <a:ext uri="{FF2B5EF4-FFF2-40B4-BE49-F238E27FC236}">
                <a16:creationId xmlns:a16="http://schemas.microsoft.com/office/drawing/2014/main" id="{48F7A622-BCE9-5491-1577-291FB0099A8A}"/>
              </a:ext>
            </a:extLst>
          </p:cNvPr>
          <p:cNvSpPr>
            <a:spLocks noGrp="1"/>
          </p:cNvSpPr>
          <p:nvPr>
            <p:ph type="sldNum" sz="quarter" idx="12"/>
          </p:nvPr>
        </p:nvSpPr>
        <p:spPr/>
        <p:txBody>
          <a:bodyPr/>
          <a:lstStyle/>
          <a:p>
            <a:fld id="{98155971-BF0E-41D7-B822-C418F4E23E97}" type="slidenum">
              <a:rPr lang="en-CA" smtClean="0"/>
              <a:t>76</a:t>
            </a:fld>
            <a:endParaRPr lang="en-CA"/>
          </a:p>
        </p:txBody>
      </p:sp>
      <p:sp>
        <p:nvSpPr>
          <p:cNvPr id="5" name="Rectangle 4">
            <a:extLst>
              <a:ext uri="{FF2B5EF4-FFF2-40B4-BE49-F238E27FC236}">
                <a16:creationId xmlns:a16="http://schemas.microsoft.com/office/drawing/2014/main" id="{791CE5E6-D3B1-82FB-ACF3-9CCFB77FB4DF}"/>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Tree>
    <p:extLst>
      <p:ext uri="{BB962C8B-B14F-4D97-AF65-F5344CB8AC3E}">
        <p14:creationId xmlns:p14="http://schemas.microsoft.com/office/powerpoint/2010/main" val="25182309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969-9098-50C3-D0A2-396B8BD8FCCA}"/>
              </a:ext>
            </a:extLst>
          </p:cNvPr>
          <p:cNvSpPr>
            <a:spLocks noGrp="1"/>
          </p:cNvSpPr>
          <p:nvPr>
            <p:ph type="title"/>
          </p:nvPr>
        </p:nvSpPr>
        <p:spPr/>
        <p:txBody>
          <a:bodyPr/>
          <a:lstStyle/>
          <a:p>
            <a:r>
              <a:rPr lang="en-CA" dirty="0"/>
              <a:t>Conclusion</a:t>
            </a:r>
          </a:p>
        </p:txBody>
      </p:sp>
      <p:sp>
        <p:nvSpPr>
          <p:cNvPr id="3" name="Content Placeholder 2">
            <a:extLst>
              <a:ext uri="{FF2B5EF4-FFF2-40B4-BE49-F238E27FC236}">
                <a16:creationId xmlns:a16="http://schemas.microsoft.com/office/drawing/2014/main" id="{81B17962-699F-F9D8-5F06-E92E320C21AF}"/>
              </a:ext>
            </a:extLst>
          </p:cNvPr>
          <p:cNvSpPr>
            <a:spLocks noGrp="1"/>
          </p:cNvSpPr>
          <p:nvPr>
            <p:ph idx="1"/>
          </p:nvPr>
        </p:nvSpPr>
        <p:spPr/>
        <p:txBody>
          <a:bodyPr/>
          <a:lstStyle/>
          <a:p>
            <a:r>
              <a:rPr lang="en-CA" dirty="0"/>
              <a:t>Presented a powerful trial wavefunction (WF) to study the </a:t>
            </a:r>
            <a:r>
              <a:rPr lang="en-CA" i="0" dirty="0">
                <a:effectLst/>
              </a:rPr>
              <a:t>⁴He</a:t>
            </a:r>
            <a:r>
              <a:rPr lang="en-CA" dirty="0"/>
              <a:t> ground state in 2D and 3D;</a:t>
            </a:r>
          </a:p>
          <a:p>
            <a:r>
              <a:rPr lang="en-CA" dirty="0"/>
              <a:t>Obtained results that agree with the literature;</a:t>
            </a:r>
          </a:p>
          <a:p>
            <a:r>
              <a:rPr lang="en-CA" dirty="0"/>
              <a:t>The WF’s structure, based on MPNN, is general and can be applied to other problems;</a:t>
            </a:r>
          </a:p>
          <a:p>
            <a:r>
              <a:rPr lang="en-CA" dirty="0"/>
              <a:t>Outlook: compute other relevant quantities (e.g. R</a:t>
            </a:r>
            <a:r>
              <a:rPr lang="fr-CA" dirty="0"/>
              <a:t>ényi-2 </a:t>
            </a:r>
            <a:r>
              <a:rPr lang="fr-CA" dirty="0" err="1"/>
              <a:t>entropy</a:t>
            </a:r>
            <a:r>
              <a:rPr lang="fr-CA" dirty="0"/>
              <a:t>)</a:t>
            </a:r>
            <a:r>
              <a:rPr lang="en-CA" dirty="0"/>
              <a:t>, consider different systems (e.g. </a:t>
            </a:r>
            <a:r>
              <a:rPr lang="en-CA" b="0" i="0" dirty="0">
                <a:solidFill>
                  <a:srgbClr val="373637"/>
                </a:solidFill>
                <a:effectLst/>
                <a:latin typeface="Source Sans Pro" panose="020B0503030403020204" pitchFamily="34" charset="0"/>
              </a:rPr>
              <a:t>³</a:t>
            </a:r>
            <a:r>
              <a:rPr lang="en-CA" i="0" dirty="0">
                <a:effectLst/>
              </a:rPr>
              <a:t>He) with the same WF structure.</a:t>
            </a:r>
          </a:p>
          <a:p>
            <a:r>
              <a:rPr lang="en-CA" dirty="0"/>
              <a:t>Start writing a manuscript</a:t>
            </a:r>
            <a:endParaRPr lang="en-CA" i="0" dirty="0">
              <a:effectLst/>
            </a:endParaRPr>
          </a:p>
          <a:p>
            <a:pPr marL="0" indent="0">
              <a:buNone/>
            </a:pPr>
            <a:endParaRPr lang="en-CA" dirty="0"/>
          </a:p>
        </p:txBody>
      </p:sp>
      <p:sp>
        <p:nvSpPr>
          <p:cNvPr id="4" name="Slide Number Placeholder 3">
            <a:extLst>
              <a:ext uri="{FF2B5EF4-FFF2-40B4-BE49-F238E27FC236}">
                <a16:creationId xmlns:a16="http://schemas.microsoft.com/office/drawing/2014/main" id="{48F7A622-BCE9-5491-1577-291FB0099A8A}"/>
              </a:ext>
            </a:extLst>
          </p:cNvPr>
          <p:cNvSpPr>
            <a:spLocks noGrp="1"/>
          </p:cNvSpPr>
          <p:nvPr>
            <p:ph type="sldNum" sz="quarter" idx="12"/>
          </p:nvPr>
        </p:nvSpPr>
        <p:spPr/>
        <p:txBody>
          <a:bodyPr/>
          <a:lstStyle/>
          <a:p>
            <a:fld id="{98155971-BF0E-41D7-B822-C418F4E23E97}" type="slidenum">
              <a:rPr lang="en-CA" smtClean="0"/>
              <a:t>77</a:t>
            </a:fld>
            <a:endParaRPr lang="en-CA"/>
          </a:p>
        </p:txBody>
      </p:sp>
      <p:sp>
        <p:nvSpPr>
          <p:cNvPr id="5" name="Rectangle 4">
            <a:extLst>
              <a:ext uri="{FF2B5EF4-FFF2-40B4-BE49-F238E27FC236}">
                <a16:creationId xmlns:a16="http://schemas.microsoft.com/office/drawing/2014/main" id="{791CE5E6-D3B1-82FB-ACF3-9CCFB77FB4DF}"/>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Tree>
    <p:extLst>
      <p:ext uri="{BB962C8B-B14F-4D97-AF65-F5344CB8AC3E}">
        <p14:creationId xmlns:p14="http://schemas.microsoft.com/office/powerpoint/2010/main" val="14539110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26A39-FF62-4D24-7951-616B8C3494B0}"/>
              </a:ext>
            </a:extLst>
          </p:cNvPr>
          <p:cNvSpPr>
            <a:spLocks noGrp="1"/>
          </p:cNvSpPr>
          <p:nvPr>
            <p:ph type="title"/>
          </p:nvPr>
        </p:nvSpPr>
        <p:spPr/>
        <p:txBody>
          <a:bodyPr/>
          <a:lstStyle/>
          <a:p>
            <a:r>
              <a:rPr lang="en-CA" dirty="0"/>
              <a:t>Appendix I: Potential</a:t>
            </a:r>
          </a:p>
        </p:txBody>
      </p:sp>
      <p:pic>
        <p:nvPicPr>
          <p:cNvPr id="6" name="Content Placeholder 5">
            <a:extLst>
              <a:ext uri="{FF2B5EF4-FFF2-40B4-BE49-F238E27FC236}">
                <a16:creationId xmlns:a16="http://schemas.microsoft.com/office/drawing/2014/main" id="{CD4C13B5-55D0-843E-FD85-AD9C91B6322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0169" y="3146491"/>
            <a:ext cx="4725831" cy="774257"/>
          </a:xfrm>
        </p:spPr>
      </p:pic>
      <p:sp>
        <p:nvSpPr>
          <p:cNvPr id="4" name="Slide Number Placeholder 3">
            <a:extLst>
              <a:ext uri="{FF2B5EF4-FFF2-40B4-BE49-F238E27FC236}">
                <a16:creationId xmlns:a16="http://schemas.microsoft.com/office/drawing/2014/main" id="{FAF5AF07-C89E-73D0-5877-F87FAD476265}"/>
              </a:ext>
            </a:extLst>
          </p:cNvPr>
          <p:cNvSpPr>
            <a:spLocks noGrp="1"/>
          </p:cNvSpPr>
          <p:nvPr>
            <p:ph type="sldNum" sz="quarter" idx="12"/>
          </p:nvPr>
        </p:nvSpPr>
        <p:spPr/>
        <p:txBody>
          <a:bodyPr/>
          <a:lstStyle/>
          <a:p>
            <a:fld id="{98155971-BF0E-41D7-B822-C418F4E23E97}" type="slidenum">
              <a:rPr lang="en-CA" smtClean="0"/>
              <a:t>78</a:t>
            </a:fld>
            <a:endParaRPr lang="en-CA"/>
          </a:p>
        </p:txBody>
      </p:sp>
      <p:pic>
        <p:nvPicPr>
          <p:cNvPr id="7" name="Picture 6" descr="A picture containing black, darkness&#10;&#10;Description automatically generated">
            <a:extLst>
              <a:ext uri="{FF2B5EF4-FFF2-40B4-BE49-F238E27FC236}">
                <a16:creationId xmlns:a16="http://schemas.microsoft.com/office/drawing/2014/main" id="{58D702F6-CAED-A446-931D-E9AE613FC5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0169" y="2079309"/>
            <a:ext cx="3980341" cy="678561"/>
          </a:xfrm>
          <a:prstGeom prst="rect">
            <a:avLst/>
          </a:prstGeom>
        </p:spPr>
      </p:pic>
      <p:pic>
        <p:nvPicPr>
          <p:cNvPr id="13" name="Picture 12">
            <a:extLst>
              <a:ext uri="{FF2B5EF4-FFF2-40B4-BE49-F238E27FC236}">
                <a16:creationId xmlns:a16="http://schemas.microsoft.com/office/drawing/2014/main" id="{D5D87B04-D51C-0A9D-0786-1AD2C030B3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2453" y="2317050"/>
            <a:ext cx="3163521" cy="678561"/>
          </a:xfrm>
          <a:prstGeom prst="rect">
            <a:avLst/>
          </a:prstGeom>
        </p:spPr>
      </p:pic>
      <p:pic>
        <p:nvPicPr>
          <p:cNvPr id="5" name="Picture 4" descr="A picture containing font, handwriting, white, line&#10;&#10;Description automatically generated">
            <a:extLst>
              <a:ext uri="{FF2B5EF4-FFF2-40B4-BE49-F238E27FC236}">
                <a16:creationId xmlns:a16="http://schemas.microsoft.com/office/drawing/2014/main" id="{73E3DAD7-FD70-1F9E-AA6A-D0373BB968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2453" y="1516701"/>
            <a:ext cx="2320163" cy="583882"/>
          </a:xfrm>
          <a:prstGeom prst="rect">
            <a:avLst/>
          </a:prstGeom>
        </p:spPr>
      </p:pic>
      <p:pic>
        <p:nvPicPr>
          <p:cNvPr id="8" name="Picture 7">
            <a:extLst>
              <a:ext uri="{FF2B5EF4-FFF2-40B4-BE49-F238E27FC236}">
                <a16:creationId xmlns:a16="http://schemas.microsoft.com/office/drawing/2014/main" id="{76B5B9D7-78EA-AC04-7B70-1441A6056DB8}"/>
              </a:ext>
            </a:extLst>
          </p:cNvPr>
          <p:cNvPicPr>
            <a:picLocks noChangeAspect="1"/>
          </p:cNvPicPr>
          <p:nvPr/>
        </p:nvPicPr>
        <p:blipFill rotWithShape="1">
          <a:blip r:embed="rId7">
            <a:extLst>
              <a:ext uri="{28A0092B-C50C-407E-A947-70E740481C1C}">
                <a14:useLocalDpi xmlns:a14="http://schemas.microsoft.com/office/drawing/2010/main" val="0"/>
              </a:ext>
            </a:extLst>
          </a:blip>
          <a:srcRect r="42726"/>
          <a:stretch/>
        </p:blipFill>
        <p:spPr>
          <a:xfrm>
            <a:off x="1370168" y="4343659"/>
            <a:ext cx="5252285" cy="742058"/>
          </a:xfrm>
          <a:prstGeom prst="rect">
            <a:avLst/>
          </a:prstGeom>
        </p:spPr>
      </p:pic>
      <p:pic>
        <p:nvPicPr>
          <p:cNvPr id="9" name="Picture 8">
            <a:extLst>
              <a:ext uri="{FF2B5EF4-FFF2-40B4-BE49-F238E27FC236}">
                <a16:creationId xmlns:a16="http://schemas.microsoft.com/office/drawing/2014/main" id="{3F97B7D1-823C-7C87-4BB4-206C3629FC12}"/>
              </a:ext>
            </a:extLst>
          </p:cNvPr>
          <p:cNvPicPr>
            <a:picLocks noChangeAspect="1"/>
          </p:cNvPicPr>
          <p:nvPr/>
        </p:nvPicPr>
        <p:blipFill rotWithShape="1">
          <a:blip r:embed="rId7">
            <a:extLst>
              <a:ext uri="{28A0092B-C50C-407E-A947-70E740481C1C}">
                <a14:useLocalDpi xmlns:a14="http://schemas.microsoft.com/office/drawing/2010/main" val="0"/>
              </a:ext>
            </a:extLst>
          </a:blip>
          <a:srcRect l="63794" b="-4826"/>
          <a:stretch/>
        </p:blipFill>
        <p:spPr>
          <a:xfrm>
            <a:off x="1634490" y="5151891"/>
            <a:ext cx="3320264" cy="777872"/>
          </a:xfrm>
          <a:prstGeom prst="rect">
            <a:avLst/>
          </a:prstGeom>
        </p:spPr>
      </p:pic>
      <p:pic>
        <p:nvPicPr>
          <p:cNvPr id="15" name="Picture 14" descr="A picture containing text, font, screenshot, number&#10;&#10;Description automatically generated">
            <a:extLst>
              <a:ext uri="{FF2B5EF4-FFF2-40B4-BE49-F238E27FC236}">
                <a16:creationId xmlns:a16="http://schemas.microsoft.com/office/drawing/2014/main" id="{D16213A9-3C96-78DA-C314-370EE33B05E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28687" y="3987909"/>
            <a:ext cx="2163826" cy="2195616"/>
          </a:xfrm>
          <a:prstGeom prst="rect">
            <a:avLst/>
          </a:prstGeom>
        </p:spPr>
      </p:pic>
      <p:sp>
        <p:nvSpPr>
          <p:cNvPr id="16" name="Rectangle 15">
            <a:extLst>
              <a:ext uri="{FF2B5EF4-FFF2-40B4-BE49-F238E27FC236}">
                <a16:creationId xmlns:a16="http://schemas.microsoft.com/office/drawing/2014/main" id="{5BD69F7A-B101-FE35-4222-2F52BC7CD13B}"/>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Tree>
    <p:extLst>
      <p:ext uri="{BB962C8B-B14F-4D97-AF65-F5344CB8AC3E}">
        <p14:creationId xmlns:p14="http://schemas.microsoft.com/office/powerpoint/2010/main" val="459833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B4FC6-4DC1-C0DC-4FA6-BE60847A1821}"/>
              </a:ext>
            </a:extLst>
          </p:cNvPr>
          <p:cNvSpPr>
            <a:spLocks noGrp="1"/>
          </p:cNvSpPr>
          <p:nvPr>
            <p:ph type="title"/>
          </p:nvPr>
        </p:nvSpPr>
        <p:spPr/>
        <p:txBody>
          <a:bodyPr/>
          <a:lstStyle/>
          <a:p>
            <a:r>
              <a:rPr lang="en-CA" dirty="0"/>
              <a:t>Physical Setup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BE4CD57-95D3-B3CB-1A3E-4D89319CFCFB}"/>
                  </a:ext>
                </a:extLst>
              </p:cNvPr>
              <p:cNvSpPr>
                <a:spLocks noGrp="1"/>
              </p:cNvSpPr>
              <p:nvPr>
                <p:ph idx="1"/>
              </p:nvPr>
            </p:nvSpPr>
            <p:spPr/>
            <p:txBody>
              <a:bodyPr/>
              <a:lstStyle/>
              <a:p>
                <a14:m>
                  <m:oMath xmlns:m="http://schemas.openxmlformats.org/officeDocument/2006/math">
                    <m:r>
                      <a:rPr lang="en-CA" i="1" dirty="0" smtClean="0">
                        <a:latin typeface="Cambria Math" panose="02040503050406030204" pitchFamily="18" charset="0"/>
                      </a:rPr>
                      <m:t>𝑁</m:t>
                    </m:r>
                  </m:oMath>
                </a14:m>
                <a:r>
                  <a:rPr lang="en-CA" i="1" dirty="0"/>
                  <a:t> </a:t>
                </a:r>
                <a:r>
                  <a:rPr lang="en-CA" i="0" dirty="0">
                    <a:effectLst/>
                  </a:rPr>
                  <a:t>⁴He atoms</a:t>
                </a:r>
                <a:r>
                  <a:rPr lang="en-CA" dirty="0"/>
                  <a:t> in </a:t>
                </a:r>
                <a14:m>
                  <m:oMath xmlns:m="http://schemas.openxmlformats.org/officeDocument/2006/math">
                    <m:r>
                      <a:rPr lang="en-CA" i="1" dirty="0" smtClean="0">
                        <a:latin typeface="Cambria Math" panose="02040503050406030204" pitchFamily="18" charset="0"/>
                      </a:rPr>
                      <m:t>𝑑</m:t>
                    </m:r>
                    <m:r>
                      <a:rPr lang="en-CA" i="1" dirty="0" smtClean="0">
                        <a:latin typeface="Cambria Math" panose="02040503050406030204" pitchFamily="18" charset="0"/>
                      </a:rPr>
                      <m:t>=2</m:t>
                    </m:r>
                  </m:oMath>
                </a14:m>
                <a:r>
                  <a:rPr lang="en-CA" dirty="0"/>
                  <a:t> spatial dimensions</a:t>
                </a:r>
              </a:p>
              <a:p>
                <a:r>
                  <a:rPr lang="en-CA" dirty="0"/>
                  <a:t>Restricted to a rectangular box - allowing</a:t>
                </a:r>
              </a:p>
              <a:p>
                <a:pPr marL="0" indent="0">
                  <a:buNone/>
                </a:pPr>
                <a:r>
                  <a:rPr lang="en-CA" dirty="0"/>
                  <a:t>   the formation of a triangular lattice</a:t>
                </a:r>
              </a:p>
            </p:txBody>
          </p:sp>
        </mc:Choice>
        <mc:Fallback xmlns="">
          <p:sp>
            <p:nvSpPr>
              <p:cNvPr id="3" name="Content Placeholder 2">
                <a:extLst>
                  <a:ext uri="{FF2B5EF4-FFF2-40B4-BE49-F238E27FC236}">
                    <a16:creationId xmlns:a16="http://schemas.microsoft.com/office/drawing/2014/main" id="{8BE4CD57-95D3-B3CB-1A3E-4D89319CFCFB}"/>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8D8772D1-A1F0-022D-EDFE-A784B27B06C2}"/>
              </a:ext>
            </a:extLst>
          </p:cNvPr>
          <p:cNvSpPr>
            <a:spLocks noGrp="1"/>
          </p:cNvSpPr>
          <p:nvPr>
            <p:ph type="sldNum" sz="quarter" idx="12"/>
          </p:nvPr>
        </p:nvSpPr>
        <p:spPr/>
        <p:txBody>
          <a:bodyPr/>
          <a:lstStyle/>
          <a:p>
            <a:fld id="{98155971-BF0E-41D7-B822-C418F4E23E97}" type="slidenum">
              <a:rPr lang="en-CA" smtClean="0"/>
              <a:t>8</a:t>
            </a:fld>
            <a:endParaRPr lang="en-CA"/>
          </a:p>
        </p:txBody>
      </p:sp>
      <p:sp>
        <p:nvSpPr>
          <p:cNvPr id="5" name="Rectangle 4">
            <a:extLst>
              <a:ext uri="{FF2B5EF4-FFF2-40B4-BE49-F238E27FC236}">
                <a16:creationId xmlns:a16="http://schemas.microsoft.com/office/drawing/2014/main" id="{427B3084-9AF9-FD01-FF4E-C8FD92C802B6}"/>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pic>
        <p:nvPicPr>
          <p:cNvPr id="9" name="Picture 8" descr="A grid of dots with different colored dots&#10;&#10;Description automatically generated with medium confidence">
            <a:extLst>
              <a:ext uri="{FF2B5EF4-FFF2-40B4-BE49-F238E27FC236}">
                <a16:creationId xmlns:a16="http://schemas.microsoft.com/office/drawing/2014/main" id="{DD12E28F-8FB7-6BA8-CDA0-CF4D95FC7E4B}"/>
              </a:ext>
            </a:extLst>
          </p:cNvPr>
          <p:cNvPicPr>
            <a:picLocks noChangeAspect="1"/>
          </p:cNvPicPr>
          <p:nvPr/>
        </p:nvPicPr>
        <p:blipFill rotWithShape="1">
          <a:blip r:embed="rId4">
            <a:extLst>
              <a:ext uri="{28A0092B-C50C-407E-A947-70E740481C1C}">
                <a14:useLocalDpi xmlns:a14="http://schemas.microsoft.com/office/drawing/2010/main" val="0"/>
              </a:ext>
            </a:extLst>
          </a:blip>
          <a:srcRect l="33154" t="32689" r="32883" b="33420"/>
          <a:stretch/>
        </p:blipFill>
        <p:spPr>
          <a:xfrm>
            <a:off x="8713304" y="3021496"/>
            <a:ext cx="1490870" cy="1484244"/>
          </a:xfrm>
          <a:prstGeom prst="rect">
            <a:avLst/>
          </a:prstGeom>
        </p:spPr>
      </p:pic>
    </p:spTree>
    <p:extLst>
      <p:ext uri="{BB962C8B-B14F-4D97-AF65-F5344CB8AC3E}">
        <p14:creationId xmlns:p14="http://schemas.microsoft.com/office/powerpoint/2010/main" val="4059236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B4FC6-4DC1-C0DC-4FA6-BE60847A1821}"/>
              </a:ext>
            </a:extLst>
          </p:cNvPr>
          <p:cNvSpPr>
            <a:spLocks noGrp="1"/>
          </p:cNvSpPr>
          <p:nvPr>
            <p:ph type="title"/>
          </p:nvPr>
        </p:nvSpPr>
        <p:spPr/>
        <p:txBody>
          <a:bodyPr/>
          <a:lstStyle/>
          <a:p>
            <a:r>
              <a:rPr lang="en-CA" dirty="0"/>
              <a:t>Physical Setup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BE4CD57-95D3-B3CB-1A3E-4D89319CFCFB}"/>
                  </a:ext>
                </a:extLst>
              </p:cNvPr>
              <p:cNvSpPr>
                <a:spLocks noGrp="1"/>
              </p:cNvSpPr>
              <p:nvPr>
                <p:ph idx="1"/>
              </p:nvPr>
            </p:nvSpPr>
            <p:spPr/>
            <p:txBody>
              <a:bodyPr/>
              <a:lstStyle/>
              <a:p>
                <a14:m>
                  <m:oMath xmlns:m="http://schemas.openxmlformats.org/officeDocument/2006/math">
                    <m:r>
                      <a:rPr lang="en-CA" i="1" dirty="0" smtClean="0">
                        <a:latin typeface="Cambria Math" panose="02040503050406030204" pitchFamily="18" charset="0"/>
                      </a:rPr>
                      <m:t>𝑁</m:t>
                    </m:r>
                  </m:oMath>
                </a14:m>
                <a:r>
                  <a:rPr lang="en-CA" i="1" dirty="0"/>
                  <a:t> </a:t>
                </a:r>
                <a:r>
                  <a:rPr lang="en-CA" i="0" dirty="0">
                    <a:effectLst/>
                  </a:rPr>
                  <a:t>⁴He atoms</a:t>
                </a:r>
                <a:r>
                  <a:rPr lang="en-CA" dirty="0"/>
                  <a:t> in </a:t>
                </a:r>
                <a14:m>
                  <m:oMath xmlns:m="http://schemas.openxmlformats.org/officeDocument/2006/math">
                    <m:r>
                      <a:rPr lang="en-CA" i="1" dirty="0" smtClean="0">
                        <a:latin typeface="Cambria Math" panose="02040503050406030204" pitchFamily="18" charset="0"/>
                      </a:rPr>
                      <m:t>𝑑</m:t>
                    </m:r>
                    <m:r>
                      <a:rPr lang="en-CA" i="1" dirty="0" smtClean="0">
                        <a:latin typeface="Cambria Math" panose="02040503050406030204" pitchFamily="18" charset="0"/>
                      </a:rPr>
                      <m:t>=2</m:t>
                    </m:r>
                  </m:oMath>
                </a14:m>
                <a:r>
                  <a:rPr lang="en-CA" dirty="0"/>
                  <a:t> spatial dimensions</a:t>
                </a:r>
              </a:p>
              <a:p>
                <a:r>
                  <a:rPr lang="en-CA" dirty="0"/>
                  <a:t>Restricted to a rectangular box - allowing</a:t>
                </a:r>
              </a:p>
              <a:p>
                <a:pPr marL="0" indent="0">
                  <a:buNone/>
                </a:pPr>
                <a:r>
                  <a:rPr lang="en-CA" dirty="0"/>
                  <a:t>   the formation of a triangular lattice</a:t>
                </a:r>
              </a:p>
              <a:p>
                <a:r>
                  <a:rPr lang="en-CA" i="0" dirty="0">
                    <a:effectLst/>
                  </a:rPr>
                  <a:t>⁴He atoms act</a:t>
                </a:r>
                <a:r>
                  <a:rPr lang="en-CA" dirty="0"/>
                  <a:t> like spinless bosons</a:t>
                </a:r>
              </a:p>
            </p:txBody>
          </p:sp>
        </mc:Choice>
        <mc:Fallback xmlns="">
          <p:sp>
            <p:nvSpPr>
              <p:cNvPr id="3" name="Content Placeholder 2">
                <a:extLst>
                  <a:ext uri="{FF2B5EF4-FFF2-40B4-BE49-F238E27FC236}">
                    <a16:creationId xmlns:a16="http://schemas.microsoft.com/office/drawing/2014/main" id="{8BE4CD57-95D3-B3CB-1A3E-4D89319CFCFB}"/>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8D8772D1-A1F0-022D-EDFE-A784B27B06C2}"/>
              </a:ext>
            </a:extLst>
          </p:cNvPr>
          <p:cNvSpPr>
            <a:spLocks noGrp="1"/>
          </p:cNvSpPr>
          <p:nvPr>
            <p:ph type="sldNum" sz="quarter" idx="12"/>
          </p:nvPr>
        </p:nvSpPr>
        <p:spPr/>
        <p:txBody>
          <a:bodyPr/>
          <a:lstStyle/>
          <a:p>
            <a:fld id="{98155971-BF0E-41D7-B822-C418F4E23E97}" type="slidenum">
              <a:rPr lang="en-CA" smtClean="0"/>
              <a:t>9</a:t>
            </a:fld>
            <a:endParaRPr lang="en-CA"/>
          </a:p>
        </p:txBody>
      </p:sp>
      <p:sp>
        <p:nvSpPr>
          <p:cNvPr id="5" name="Rectangle 4">
            <a:extLst>
              <a:ext uri="{FF2B5EF4-FFF2-40B4-BE49-F238E27FC236}">
                <a16:creationId xmlns:a16="http://schemas.microsoft.com/office/drawing/2014/main" id="{427B3084-9AF9-FD01-FF4E-C8FD92C802B6}"/>
              </a:ext>
            </a:extLst>
          </p:cNvPr>
          <p:cNvSpPr/>
          <p:nvPr/>
        </p:nvSpPr>
        <p:spPr>
          <a:xfrm>
            <a:off x="-141514" y="651510"/>
            <a:ext cx="12464144" cy="758974"/>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pic>
        <p:nvPicPr>
          <p:cNvPr id="9" name="Picture 8" descr="A grid of dots with different colored dots&#10;&#10;Description automatically generated with medium confidence">
            <a:extLst>
              <a:ext uri="{FF2B5EF4-FFF2-40B4-BE49-F238E27FC236}">
                <a16:creationId xmlns:a16="http://schemas.microsoft.com/office/drawing/2014/main" id="{DD12E28F-8FB7-6BA8-CDA0-CF4D95FC7E4B}"/>
              </a:ext>
            </a:extLst>
          </p:cNvPr>
          <p:cNvPicPr>
            <a:picLocks noChangeAspect="1"/>
          </p:cNvPicPr>
          <p:nvPr/>
        </p:nvPicPr>
        <p:blipFill rotWithShape="1">
          <a:blip r:embed="rId4">
            <a:extLst>
              <a:ext uri="{28A0092B-C50C-407E-A947-70E740481C1C}">
                <a14:useLocalDpi xmlns:a14="http://schemas.microsoft.com/office/drawing/2010/main" val="0"/>
              </a:ext>
            </a:extLst>
          </a:blip>
          <a:srcRect l="33154" t="32689" r="32883" b="33420"/>
          <a:stretch/>
        </p:blipFill>
        <p:spPr>
          <a:xfrm>
            <a:off x="8713304" y="3021496"/>
            <a:ext cx="1490870" cy="1484244"/>
          </a:xfrm>
          <a:prstGeom prst="rect">
            <a:avLst/>
          </a:prstGeom>
        </p:spPr>
      </p:pic>
    </p:spTree>
    <p:extLst>
      <p:ext uri="{BB962C8B-B14F-4D97-AF65-F5344CB8AC3E}">
        <p14:creationId xmlns:p14="http://schemas.microsoft.com/office/powerpoint/2010/main" val="2461335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10273</TotalTime>
  <Words>3606</Words>
  <Application>Microsoft Office PowerPoint</Application>
  <PresentationFormat>Widescreen</PresentationFormat>
  <Paragraphs>547</Paragraphs>
  <Slides>78</Slides>
  <Notes>56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78</vt:i4>
      </vt:variant>
    </vt:vector>
  </HeadingPairs>
  <TitlesOfParts>
    <vt:vector size="86" baseType="lpstr">
      <vt:lpstr>Arial</vt:lpstr>
      <vt:lpstr>Calibri</vt:lpstr>
      <vt:lpstr>Calibri Light</vt:lpstr>
      <vt:lpstr>Cambria Math</vt:lpstr>
      <vt:lpstr>Söhne</vt:lpstr>
      <vt:lpstr>Source Sans Pro</vt:lpstr>
      <vt:lpstr>wf_segoe-ui_normal</vt:lpstr>
      <vt:lpstr>Office Theme</vt:lpstr>
      <vt:lpstr>Liquid-solid phase transition  in two-dimensional helium-4  with neural network quantum states</vt:lpstr>
      <vt:lpstr>Motivations</vt:lpstr>
      <vt:lpstr>Motivations</vt:lpstr>
      <vt:lpstr>Motivations</vt:lpstr>
      <vt:lpstr>The Hamiltonian</vt:lpstr>
      <vt:lpstr>The Hamiltonian</vt:lpstr>
      <vt:lpstr>The Hamiltonian</vt:lpstr>
      <vt:lpstr>Physical Setup</vt:lpstr>
      <vt:lpstr>Physical Setup</vt:lpstr>
      <vt:lpstr>Physical Setup</vt:lpstr>
      <vt:lpstr>Physical Setup</vt:lpstr>
      <vt:lpstr>Physical Setup</vt:lpstr>
      <vt:lpstr>Variational Monte Carlo</vt:lpstr>
      <vt:lpstr>Variational Monte Carlo</vt:lpstr>
      <vt:lpstr>Trial Wavefunction</vt:lpstr>
      <vt:lpstr>Trial Wavefunction</vt:lpstr>
      <vt:lpstr>Trial Wavefunction</vt:lpstr>
      <vt:lpstr>Trial Wavefunction</vt:lpstr>
      <vt:lpstr>Trial Wavefunction</vt:lpstr>
      <vt:lpstr>Trial Wavefunction</vt:lpstr>
      <vt:lpstr>Trial Wavefunction</vt:lpstr>
      <vt:lpstr>Trial Wavefunction</vt:lpstr>
      <vt:lpstr>Trial Wavefunction</vt:lpstr>
      <vt:lpstr>Trial Wavefunction</vt:lpstr>
      <vt:lpstr>Message Passing Neural Network</vt:lpstr>
      <vt:lpstr>Message Passing Neural Network</vt:lpstr>
      <vt:lpstr>Message Passing Neural Network</vt:lpstr>
      <vt:lpstr>Message Passing Neural Network</vt:lpstr>
      <vt:lpstr>Message Passing Neural Network</vt:lpstr>
      <vt:lpstr>Message Passing Neural Network</vt:lpstr>
      <vt:lpstr>Message Passing Neural Network</vt:lpstr>
      <vt:lpstr>Message Passing Neural Network</vt:lpstr>
      <vt:lpstr>Liquid vs Solid: Density Operator</vt:lpstr>
      <vt:lpstr>Liquid vs Solid: Density Operator</vt:lpstr>
      <vt:lpstr>Liquid vs Solid: Density Operator</vt:lpstr>
      <vt:lpstr>Liquid vs Solid: Density Operator</vt:lpstr>
      <vt:lpstr>Liquid vs Solid: Structure Factor</vt:lpstr>
      <vt:lpstr>Liquid vs Solid: Structure Factor</vt:lpstr>
      <vt:lpstr>Liquid vs Solid: Structure Factor</vt:lpstr>
      <vt:lpstr>Liquid vs Solid: Structure Factor</vt:lpstr>
      <vt:lpstr>Ground-State Energy Estimates</vt:lpstr>
      <vt:lpstr>First-Order Phase Transition</vt:lpstr>
      <vt:lpstr>First-Order Phase Transition</vt:lpstr>
      <vt:lpstr>First-Order Phase Transition</vt:lpstr>
      <vt:lpstr>First-Order Phase Transition</vt:lpstr>
      <vt:lpstr>First-Order Phase Transition</vt:lpstr>
      <vt:lpstr>First-Order Phase Transition</vt:lpstr>
      <vt:lpstr>First-Order Phase Transition</vt:lpstr>
      <vt:lpstr>First-Order Phase Transition</vt:lpstr>
      <vt:lpstr>First-Order Phase Transition</vt:lpstr>
      <vt:lpstr>Condensate fraction</vt:lpstr>
      <vt:lpstr>Condensate fraction</vt:lpstr>
      <vt:lpstr>Condensate fraction</vt:lpstr>
      <vt:lpstr>Condensate fraction</vt:lpstr>
      <vt:lpstr>Condensate fraction</vt:lpstr>
      <vt:lpstr>Condensate fraction</vt:lpstr>
      <vt:lpstr>Condensate fraction</vt:lpstr>
      <vt:lpstr>Condensate fraction</vt:lpstr>
      <vt:lpstr>Condensate fraction</vt:lpstr>
      <vt:lpstr>Condensate fraction</vt:lpstr>
      <vt:lpstr>Rényi-2 entropy</vt:lpstr>
      <vt:lpstr>Rényi-2 entropy</vt:lpstr>
      <vt:lpstr>Rényi-2 entropy</vt:lpstr>
      <vt:lpstr>Rényi-2 entropy</vt:lpstr>
      <vt:lpstr>Rényi-2 entropy</vt:lpstr>
      <vt:lpstr>Rényi-2 entropy</vt:lpstr>
      <vt:lpstr>Rényi-2 entropy</vt:lpstr>
      <vt:lpstr>Rényi-2 entropy</vt:lpstr>
      <vt:lpstr>Rényi-2 entropy</vt:lpstr>
      <vt:lpstr>Rényi-2 entropy</vt:lpstr>
      <vt:lpstr>Rényi-2 entropy (in progress)</vt:lpstr>
      <vt:lpstr>Rényi-2 entropy (in progress)</vt:lpstr>
      <vt:lpstr>Conclusion</vt:lpstr>
      <vt:lpstr>Conclusion</vt:lpstr>
      <vt:lpstr>Conclusion</vt:lpstr>
      <vt:lpstr>Conclusion</vt:lpstr>
      <vt:lpstr>Conclusion</vt:lpstr>
      <vt:lpstr>Appendix I: Potential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Liquid-solid coexistence in two-dimensional helium-4 with neural network quantum states</dc:title>
  <dc:creator>David Linteau</dc:creator>
  <cp:lastModifiedBy>David Linteau</cp:lastModifiedBy>
  <cp:revision>150</cp:revision>
  <dcterms:created xsi:type="dcterms:W3CDTF">2023-06-22T14:24:49Z</dcterms:created>
  <dcterms:modified xsi:type="dcterms:W3CDTF">2023-08-30T19:47:12Z</dcterms:modified>
</cp:coreProperties>
</file>