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279" r:id="rId4"/>
    <p:sldId id="355" r:id="rId5"/>
    <p:sldId id="357" r:id="rId6"/>
    <p:sldId id="358" r:id="rId7"/>
    <p:sldId id="378" r:id="rId8"/>
    <p:sldId id="292" r:id="rId9"/>
    <p:sldId id="385" r:id="rId10"/>
    <p:sldId id="375" r:id="rId11"/>
    <p:sldId id="397" r:id="rId12"/>
    <p:sldId id="396" r:id="rId13"/>
    <p:sldId id="392" r:id="rId14"/>
    <p:sldId id="387" r:id="rId15"/>
    <p:sldId id="398" r:id="rId16"/>
    <p:sldId id="389" r:id="rId17"/>
    <p:sldId id="399" r:id="rId18"/>
    <p:sldId id="400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AEE8"/>
    <a:srgbClr val="C7E7FF"/>
    <a:srgbClr val="FFFFE0"/>
    <a:srgbClr val="070C14"/>
    <a:srgbClr val="005F9E"/>
    <a:srgbClr val="FFFFFF"/>
    <a:srgbClr val="56E8D4"/>
    <a:srgbClr val="6CECFF"/>
    <a:srgbClr val="FFC8C7"/>
    <a:srgbClr val="E6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5" autoAdjust="0"/>
    <p:restoredTop sz="95230" autoAdjust="0"/>
  </p:normalViewPr>
  <p:slideViewPr>
    <p:cSldViewPr snapToGrid="0">
      <p:cViewPr varScale="1">
        <p:scale>
          <a:sx n="127" d="100"/>
          <a:sy n="127" d="100"/>
        </p:scale>
        <p:origin x="264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880" y="6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80FA333-93EE-1890-306C-7EFB59A1D7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618621E-0D90-73A7-5BC5-A1B762424E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E3EA7D-3487-348E-7B66-9FAE4DE96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A8BD0-86D7-4E88-9550-F955C0504B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CC3EAA-5CB4-EF1F-1F4D-4F105D665A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627C5-D97A-430E-AE00-EDE8B37332F1}" type="datetimeFigureOut">
              <a:rPr lang="en-US" smtClean="0"/>
              <a:t>8/21/2023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61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32CAC-5BBF-4F0D-A7B9-716FF0830B2C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D9F5A-CA6C-4214-A220-81F7711554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7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D9F5A-CA6C-4214-A220-81F7711554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D9F5A-CA6C-4214-A220-81F7711554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7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D9F5A-CA6C-4214-A220-81F7711554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1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D9F5A-CA6C-4214-A220-81F7711554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3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D9F5A-CA6C-4214-A220-81F7711554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5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D9F5A-CA6C-4214-A220-81F7711554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5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D9F5A-CA6C-4214-A220-81F7711554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7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5FB5C-3F87-B4DA-B08D-0330577EA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703B7C4-0CC0-0273-7CFC-90629C2C5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5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9AC3CB-733E-BA0E-BC8D-749858BD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20F618-E722-D6AA-733D-0E385921A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C88055-DA05-E4B8-A8D6-6F1C8D5B7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61A0D4-8B40-CB04-6182-3F5A7831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2764"/>
            <a:ext cx="2743200" cy="365125"/>
          </a:xfrm>
          <a:prstGeom prst="rect">
            <a:avLst/>
          </a:prstGeom>
        </p:spPr>
        <p:txBody>
          <a:bodyPr/>
          <a:lstStyle/>
          <a:p>
            <a:fld id="{34A08384-F8E1-4E9E-8702-A4C625F14DAD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1B8BD1-EEAF-B9DC-A112-ED589824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Yuxun Guo @ UMD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880519-E251-D7D6-34DB-2BBA3049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408" y="5803014"/>
            <a:ext cx="2743200" cy="365125"/>
          </a:xfrm>
          <a:prstGeom prst="rect">
            <a:avLst/>
          </a:prstGeom>
        </p:spPr>
        <p:txBody>
          <a:bodyPr/>
          <a:lstStyle/>
          <a:p>
            <a:fld id="{786315E0-6BFA-46E7-AAAC-1E5D107E1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50677F-5036-E74C-30F1-2AADE211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E6E7E0-A1FF-0BC2-FF37-AE591B036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3224B6-2304-89EA-D862-31E9E074F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44E068-AF02-9F60-18C0-8B91FC25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2764"/>
            <a:ext cx="2743200" cy="365125"/>
          </a:xfrm>
          <a:prstGeom prst="rect">
            <a:avLst/>
          </a:prstGeom>
        </p:spPr>
        <p:txBody>
          <a:bodyPr/>
          <a:lstStyle/>
          <a:p>
            <a:fld id="{191FF94B-9CC6-4BF0-A51D-8B0790DF698B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699CF6-00B5-2E5E-C35E-599BF8A5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Yuxun Guo @ UMD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692689-3ECA-0502-1735-3EFCB0D1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408" y="5803014"/>
            <a:ext cx="2743200" cy="365125"/>
          </a:xfrm>
          <a:prstGeom prst="rect">
            <a:avLst/>
          </a:prstGeom>
        </p:spPr>
        <p:txBody>
          <a:bodyPr/>
          <a:lstStyle/>
          <a:p>
            <a:fld id="{786315E0-6BFA-46E7-AAAC-1E5D107E1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1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4C16DE-66F9-F8E5-EFA0-99F565C2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50759A-FE3C-4A36-F29E-9BAE6F30D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022392-137C-4674-002A-29077247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2764"/>
            <a:ext cx="2743200" cy="365125"/>
          </a:xfrm>
          <a:prstGeom prst="rect">
            <a:avLst/>
          </a:prstGeom>
        </p:spPr>
        <p:txBody>
          <a:bodyPr/>
          <a:lstStyle/>
          <a:p>
            <a:fld id="{2C26ABC7-A97D-4274-95F5-0600B524B98C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FC761-08B3-C7C2-577F-FDAB2948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Yuxun Guo @ UMD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5D7C6E-FC6B-5FE3-9A04-99AFF8F4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408" y="5803014"/>
            <a:ext cx="2743200" cy="365125"/>
          </a:xfrm>
          <a:prstGeom prst="rect">
            <a:avLst/>
          </a:prstGeom>
        </p:spPr>
        <p:txBody>
          <a:bodyPr/>
          <a:lstStyle/>
          <a:p>
            <a:fld id="{786315E0-6BFA-46E7-AAAC-1E5D107E1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7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2008FA-4D14-DE0B-DB6B-35FB6C7B8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68D9A7-E778-CC75-13B0-DEB9C587E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3559D0-D70F-1A7D-D22C-7F7D5562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2764"/>
            <a:ext cx="2743200" cy="365125"/>
          </a:xfrm>
          <a:prstGeom prst="rect">
            <a:avLst/>
          </a:prstGeom>
        </p:spPr>
        <p:txBody>
          <a:bodyPr/>
          <a:lstStyle/>
          <a:p>
            <a:fld id="{F6A23969-9B0D-4481-AA39-C78992DE7E33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5EA543-EDFC-23F1-C7E6-759552FE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Yuxun Guo @ UMD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2AAC84-F9AF-6935-6F07-0F1A5DD9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408" y="5803014"/>
            <a:ext cx="2743200" cy="365125"/>
          </a:xfrm>
          <a:prstGeom prst="rect">
            <a:avLst/>
          </a:prstGeom>
        </p:spPr>
        <p:txBody>
          <a:bodyPr/>
          <a:lstStyle/>
          <a:p>
            <a:fld id="{786315E0-6BFA-46E7-AAAC-1E5D107E1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1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A421AB-DC4A-DC8F-E561-065D77081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7"/>
            <a:ext cx="10515600" cy="4695296"/>
          </a:xfrm>
        </p:spPr>
        <p:txBody>
          <a:bodyPr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2BFD99E-2968-2A0E-9249-B2F96EB454AC}"/>
              </a:ext>
            </a:extLst>
          </p:cNvPr>
          <p:cNvSpPr txBox="1">
            <a:spLocks/>
          </p:cNvSpPr>
          <p:nvPr userDrawn="1"/>
        </p:nvSpPr>
        <p:spPr>
          <a:xfrm>
            <a:off x="0" y="141288"/>
            <a:ext cx="12192000" cy="938742"/>
          </a:xfrm>
          <a:prstGeom prst="rect">
            <a:avLst/>
          </a:prstGeom>
          <a:gradFill flip="none" rotWithShape="1">
            <a:gsLst>
              <a:gs pos="33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66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2060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606CEC6-FCDD-14A9-0652-2DAA25A4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4" y="141288"/>
            <a:ext cx="10515600" cy="93874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B126056A-392F-86D3-B445-9F4369FE0569}"/>
              </a:ext>
            </a:extLst>
          </p:cNvPr>
          <p:cNvSpPr txBox="1">
            <a:spLocks/>
          </p:cNvSpPr>
          <p:nvPr userDrawn="1"/>
        </p:nvSpPr>
        <p:spPr>
          <a:xfrm>
            <a:off x="8610599" y="63624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6315E0-6BFA-46E7-AAAC-1E5D107E114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62D23F-41C0-44FF-8ECB-25F597B4FA73}"/>
              </a:ext>
            </a:extLst>
          </p:cNvPr>
          <p:cNvSpPr txBox="1">
            <a:spLocks/>
          </p:cNvSpPr>
          <p:nvPr userDrawn="1"/>
        </p:nvSpPr>
        <p:spPr>
          <a:xfrm>
            <a:off x="4214110" y="6362453"/>
            <a:ext cx="37637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Yuxun Guo @ ECT*-APCTP</a:t>
            </a:r>
          </a:p>
        </p:txBody>
      </p:sp>
    </p:spTree>
    <p:extLst>
      <p:ext uri="{BB962C8B-B14F-4D97-AF65-F5344CB8AC3E}">
        <p14:creationId xmlns:p14="http://schemas.microsoft.com/office/powerpoint/2010/main" val="109578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978BAF1-E819-2B0F-33BA-51723878B080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F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A78F31-CF4F-36DC-B9A0-900191AA561E}"/>
              </a:ext>
            </a:extLst>
          </p:cNvPr>
          <p:cNvSpPr/>
          <p:nvPr userDrawn="1"/>
        </p:nvSpPr>
        <p:spPr>
          <a:xfrm>
            <a:off x="6095998" y="0"/>
            <a:ext cx="6096000" cy="6858000"/>
          </a:xfrm>
          <a:prstGeom prst="rect">
            <a:avLst/>
          </a:prstGeom>
          <a:solidFill>
            <a:srgbClr val="C7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2BFD99E-2968-2A0E-9249-B2F96EB454AC}"/>
              </a:ext>
            </a:extLst>
          </p:cNvPr>
          <p:cNvSpPr txBox="1">
            <a:spLocks/>
          </p:cNvSpPr>
          <p:nvPr userDrawn="1"/>
        </p:nvSpPr>
        <p:spPr>
          <a:xfrm>
            <a:off x="0" y="141288"/>
            <a:ext cx="12192000" cy="938742"/>
          </a:xfrm>
          <a:prstGeom prst="rect">
            <a:avLst/>
          </a:prstGeom>
          <a:gradFill flip="none" rotWithShape="1">
            <a:gsLst>
              <a:gs pos="33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66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2060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606CEC6-FCDD-14A9-0652-2DAA25A4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4" y="141288"/>
            <a:ext cx="10515600" cy="93874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B126056A-392F-86D3-B445-9F4369FE0569}"/>
              </a:ext>
            </a:extLst>
          </p:cNvPr>
          <p:cNvSpPr txBox="1">
            <a:spLocks/>
          </p:cNvSpPr>
          <p:nvPr userDrawn="1"/>
        </p:nvSpPr>
        <p:spPr>
          <a:xfrm>
            <a:off x="8610599" y="63624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6315E0-6BFA-46E7-AAAC-1E5D107E114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7C30EE-D6B6-D8A9-DD45-5F06B2775A9A}"/>
              </a:ext>
            </a:extLst>
          </p:cNvPr>
          <p:cNvSpPr txBox="1">
            <a:spLocks/>
          </p:cNvSpPr>
          <p:nvPr userDrawn="1"/>
        </p:nvSpPr>
        <p:spPr>
          <a:xfrm>
            <a:off x="4214110" y="6362453"/>
            <a:ext cx="37637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Yuxun Guo @ ECT*-APCTP</a:t>
            </a:r>
          </a:p>
        </p:txBody>
      </p:sp>
    </p:spTree>
    <p:extLst>
      <p:ext uri="{BB962C8B-B14F-4D97-AF65-F5344CB8AC3E}">
        <p14:creationId xmlns:p14="http://schemas.microsoft.com/office/powerpoint/2010/main" val="409394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A421AB-DC4A-DC8F-E561-065D77081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7"/>
            <a:ext cx="10515600" cy="4695296"/>
          </a:xfrm>
        </p:spPr>
        <p:txBody>
          <a:bodyPr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C6023197-E046-7E27-8B68-B666AC23610A}"/>
              </a:ext>
            </a:extLst>
          </p:cNvPr>
          <p:cNvSpPr txBox="1">
            <a:spLocks/>
          </p:cNvSpPr>
          <p:nvPr userDrawn="1"/>
        </p:nvSpPr>
        <p:spPr>
          <a:xfrm>
            <a:off x="0" y="141288"/>
            <a:ext cx="12192000" cy="938742"/>
          </a:xfrm>
          <a:prstGeom prst="rect">
            <a:avLst/>
          </a:prstGeom>
          <a:gradFill flip="none" rotWithShape="1">
            <a:gsLst>
              <a:gs pos="33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66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02060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606CEC6-FCDD-14A9-0652-2DAA25A4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4" y="141288"/>
            <a:ext cx="10515600" cy="93874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D55797E-5614-1241-162E-8036BB48DF49}"/>
              </a:ext>
            </a:extLst>
          </p:cNvPr>
          <p:cNvSpPr/>
          <p:nvPr userDrawn="1"/>
        </p:nvSpPr>
        <p:spPr>
          <a:xfrm>
            <a:off x="0" y="2517568"/>
            <a:ext cx="12192000" cy="16447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6CAE0C-D9E1-F9B4-BAD4-CF9652149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87582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268336F-5484-8FCE-C47D-4045CAB5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9766"/>
            <a:ext cx="10515600" cy="999878"/>
          </a:xfrm>
        </p:spPr>
        <p:txBody>
          <a:bodyPr anchor="b"/>
          <a:lstStyle>
            <a:lvl1pPr algn="ctr">
              <a:defRPr sz="60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2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803577-7C69-5F01-BA78-574E899B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BF6F01-FBD8-9406-2AF5-660DB19BD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083C64-889F-9DAA-7545-F7F620C27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4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48659-F02A-486F-2629-708BA49C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75D5BD-9006-B789-1AB6-6B43E836B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B9B5D4-2800-ABBE-7E68-8A742BD5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BAE89C-9B87-6EA9-3258-E08A1A149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7A89C5-D093-9196-F6D2-DB1893ED2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1AF6C3-4804-F736-5AFC-469E0ABB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0DB872-04CD-8B72-6DDC-737E50AB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2764"/>
            <a:ext cx="2743200" cy="365125"/>
          </a:xfrm>
          <a:prstGeom prst="rect">
            <a:avLst/>
          </a:prstGeom>
        </p:spPr>
        <p:txBody>
          <a:bodyPr/>
          <a:lstStyle/>
          <a:p>
            <a:fld id="{18D868D0-0250-43EF-A916-D8A30087DFFB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4A1828-CABB-019C-9D88-CAC7C547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Yuxun Guo @ UMD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EFB9F2-76C4-4218-AF9F-A9779909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184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315E0-6BFA-46E7-AAAC-1E5D107E1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5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765DA16-55E0-DBDD-44B7-CCEFE9B8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2764"/>
            <a:ext cx="2743200" cy="365125"/>
          </a:xfrm>
          <a:prstGeom prst="rect">
            <a:avLst/>
          </a:prstGeom>
        </p:spPr>
        <p:txBody>
          <a:bodyPr/>
          <a:lstStyle/>
          <a:p>
            <a:fld id="{325E31B9-218A-4A09-A03D-0AF574360088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8CC44F-29C1-33EB-BF23-929BB1F7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Yuxun Guo @ UMD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CA95DF-916B-4646-B007-815F0E4D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408" y="5803014"/>
            <a:ext cx="2743200" cy="365125"/>
          </a:xfrm>
          <a:prstGeom prst="rect">
            <a:avLst/>
          </a:prstGeom>
        </p:spPr>
        <p:txBody>
          <a:bodyPr/>
          <a:lstStyle/>
          <a:p>
            <a:fld id="{786315E0-6BFA-46E7-AAAC-1E5D107E1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0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114DC7-5ECF-E347-8D5D-4472DA48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2574F5-1064-9219-EFEF-3506C1031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3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41.png"/><Relationship Id="rId5" Type="http://schemas.openxmlformats.org/officeDocument/2006/relationships/tags" Target="../tags/tag30.xml"/><Relationship Id="rId10" Type="http://schemas.openxmlformats.org/officeDocument/2006/relationships/image" Target="../media/image40.png"/><Relationship Id="rId4" Type="http://schemas.openxmlformats.org/officeDocument/2006/relationships/tags" Target="../tags/tag29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45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40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tags" Target="../tags/tag34.xml"/><Relationship Id="rId16" Type="http://schemas.openxmlformats.org/officeDocument/2006/relationships/image" Target="../media/image43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9.png"/><Relationship Id="rId5" Type="http://schemas.openxmlformats.org/officeDocument/2006/relationships/tags" Target="../tags/tag37.xml"/><Relationship Id="rId15" Type="http://schemas.openxmlformats.org/officeDocument/2006/relationships/image" Target="../media/image42.png"/><Relationship Id="rId10" Type="http://schemas.openxmlformats.org/officeDocument/2006/relationships/image" Target="../media/image18.png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43.xml"/><Relationship Id="rId7" Type="http://schemas.openxmlformats.org/officeDocument/2006/relationships/image" Target="../media/image4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0.png"/><Relationship Id="rId4" Type="http://schemas.openxmlformats.org/officeDocument/2006/relationships/tags" Target="../tags/tag44.xml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45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2.xml"/><Relationship Id="rId16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5.png"/><Relationship Id="rId5" Type="http://schemas.openxmlformats.org/officeDocument/2006/relationships/tags" Target="../tags/tag13.xml"/><Relationship Id="rId10" Type="http://schemas.openxmlformats.org/officeDocument/2006/relationships/image" Target="../media/image14.png"/><Relationship Id="rId4" Type="http://schemas.openxmlformats.org/officeDocument/2006/relationships/tags" Target="../tags/tag12.xml"/><Relationship Id="rId9" Type="http://schemas.openxmlformats.org/officeDocument/2006/relationships/image" Target="../media/image13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16.xml"/><Relationship Id="rId16" Type="http://schemas.openxmlformats.org/officeDocument/2006/relationships/image" Target="../media/image30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5.png"/><Relationship Id="rId5" Type="http://schemas.openxmlformats.org/officeDocument/2006/relationships/tags" Target="../tags/tag19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tags" Target="../tags/tag18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 – Lawrence Berkeley National Laboratory">
            <a:extLst>
              <a:ext uri="{FF2B5EF4-FFF2-40B4-BE49-F238E27FC236}">
                <a16:creationId xmlns:a16="http://schemas.microsoft.com/office/drawing/2014/main" id="{5A90FE74-3AC4-70F5-D6DD-7103F9A0B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639" y="4989777"/>
            <a:ext cx="3057054" cy="6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ctron-Ion Collider Achieves Critical Decision 1 Approval | Department of  Energy">
            <a:extLst>
              <a:ext uri="{FF2B5EF4-FFF2-40B4-BE49-F238E27FC236}">
                <a16:creationId xmlns:a16="http://schemas.microsoft.com/office/drawing/2014/main" id="{2A2CC3B2-C3B2-64C9-5C22-85C3F621C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t="21577" r="-2" b="12441"/>
          <a:stretch/>
        </p:blipFill>
        <p:spPr bwMode="auto">
          <a:xfrm>
            <a:off x="0" y="0"/>
            <a:ext cx="12196214" cy="3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标题 2">
            <a:extLst>
              <a:ext uri="{FF2B5EF4-FFF2-40B4-BE49-F238E27FC236}">
                <a16:creationId xmlns:a16="http://schemas.microsoft.com/office/drawing/2014/main" id="{78809063-70F3-F4BF-A92A-5C388564281F}"/>
              </a:ext>
            </a:extLst>
          </p:cNvPr>
          <p:cNvSpPr txBox="1">
            <a:spLocks/>
          </p:cNvSpPr>
          <p:nvPr/>
        </p:nvSpPr>
        <p:spPr>
          <a:xfrm>
            <a:off x="1644888" y="4127301"/>
            <a:ext cx="8906438" cy="177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rbel" panose="020B050302020402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Yuxun Guo</a:t>
            </a:r>
          </a:p>
          <a:p>
            <a:r>
              <a:rPr lang="en-US" dirty="0">
                <a:latin typeface="Corbel" panose="020B050302020402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University of Maryland, College Park</a:t>
            </a:r>
          </a:p>
          <a:p>
            <a:r>
              <a:rPr lang="en-US" dirty="0">
                <a:latin typeface="Corbel" panose="020B050302020402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Lawrence Berkeley National Laboratory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A647C1-20CE-2D70-BDEE-FBB0B2DF39F8}"/>
              </a:ext>
            </a:extLst>
          </p:cNvPr>
          <p:cNvSpPr/>
          <p:nvPr/>
        </p:nvSpPr>
        <p:spPr>
          <a:xfrm flipV="1">
            <a:off x="-4223" y="2051154"/>
            <a:ext cx="12195093" cy="15107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2B808A-6C90-5202-280F-5E876C941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74" y="3366342"/>
            <a:ext cx="12195086" cy="854573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Moment p</a:t>
            </a:r>
            <a:r>
              <a:rPr lang="en-US" altLang="zh-CN" sz="4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arameterization of GPDs and global analysis</a:t>
            </a:r>
            <a:endParaRPr lang="en-US" sz="4800" dirty="0"/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CE263F17-BB90-4F4D-A0D0-59A7DECF8B6A}"/>
              </a:ext>
            </a:extLst>
          </p:cNvPr>
          <p:cNvSpPr txBox="1">
            <a:spLocks/>
          </p:cNvSpPr>
          <p:nvPr/>
        </p:nvSpPr>
        <p:spPr>
          <a:xfrm>
            <a:off x="1695133" y="5587749"/>
            <a:ext cx="8791872" cy="1157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Century" panose="02040604050505020304" pitchFamily="18" charset="0"/>
                <a:ea typeface="Verdana" panose="020B0604030504040204" pitchFamily="34" charset="0"/>
                <a:cs typeface="Microsoft Sans Serif" panose="020B0604020202020204" pitchFamily="34" charset="0"/>
              </a:rPr>
              <a:t>ECT*-APCTP Joint Workshop:</a:t>
            </a:r>
          </a:p>
          <a:p>
            <a:r>
              <a:rPr lang="en-US" altLang="zh-CN" sz="2200" dirty="0">
                <a:latin typeface="Century" panose="02040604050505020304" pitchFamily="18" charset="0"/>
                <a:ea typeface="Verdana" panose="020B0604030504040204" pitchFamily="34" charset="0"/>
                <a:cs typeface="Microsoft Sans Serif" panose="020B0604020202020204" pitchFamily="34" charset="0"/>
              </a:rPr>
              <a:t>Exploring resonance structure with transition GPDs</a:t>
            </a:r>
          </a:p>
          <a:p>
            <a:r>
              <a:rPr lang="en-US" altLang="zh-CN" dirty="0">
                <a:latin typeface="Century" panose="02040604050505020304" pitchFamily="18" charset="0"/>
                <a:ea typeface="Verdana" panose="020B0604030504040204" pitchFamily="34" charset="0"/>
                <a:cs typeface="Microsoft Sans Serif" panose="020B0604020202020204" pitchFamily="34" charset="0"/>
              </a:rPr>
              <a:t>Aug. 21-25th, 2023</a:t>
            </a:r>
            <a:endParaRPr lang="en-US" dirty="0">
              <a:latin typeface="Century" panose="02040604050505020304" pitchFamily="18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5" name="Picture 6" descr="Logos | The University of Maryland Brand">
            <a:extLst>
              <a:ext uri="{FF2B5EF4-FFF2-40B4-BE49-F238E27FC236}">
                <a16:creationId xmlns:a16="http://schemas.microsoft.com/office/drawing/2014/main" id="{67825962-7670-D73B-45F7-9CF79FC94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21167" r="1786" b="22202"/>
          <a:stretch/>
        </p:blipFill>
        <p:spPr bwMode="auto">
          <a:xfrm>
            <a:off x="8907966" y="4284703"/>
            <a:ext cx="3109818" cy="59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8E9950CB-17BA-A0A5-9B8B-9DA79F661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85" y="5803209"/>
            <a:ext cx="2679399" cy="1029212"/>
          </a:xfrm>
          <a:prstGeom prst="rect">
            <a:avLst/>
          </a:prstGeom>
        </p:spPr>
      </p:pic>
      <p:pic>
        <p:nvPicPr>
          <p:cNvPr id="1026" name="Picture 2" descr="APCTP, APCTP-POSTECH Quantum Field Theory and String Theory Group">
            <a:extLst>
              <a:ext uri="{FF2B5EF4-FFF2-40B4-BE49-F238E27FC236}">
                <a16:creationId xmlns:a16="http://schemas.microsoft.com/office/drawing/2014/main" id="{28CB89DA-037F-28D2-E5C9-D39FAF03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" y="5936609"/>
            <a:ext cx="1960264" cy="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5C11906E-98D3-1E85-013C-1324E989A8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6" descr="STRONG-2020 Annual Meeting (2023 Edition) (20-22 November 2023): Overview ·  Indico">
            <a:extLst>
              <a:ext uri="{FF2B5EF4-FFF2-40B4-BE49-F238E27FC236}">
                <a16:creationId xmlns:a16="http://schemas.microsoft.com/office/drawing/2014/main" id="{C5D345A4-F48C-5ACD-CE44-51D182EE1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" y="4701677"/>
            <a:ext cx="1960264" cy="11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39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7F40C71-28BB-00EC-455D-F12DDDAB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3" y="141288"/>
            <a:ext cx="10040017" cy="9387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</a:rPr>
              <a:t>Extracted CFFs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275D0F-5D37-90F0-B787-E042BFD41007}"/>
              </a:ext>
            </a:extLst>
          </p:cNvPr>
          <p:cNvSpPr txBox="1"/>
          <p:nvPr/>
        </p:nvSpPr>
        <p:spPr>
          <a:xfrm>
            <a:off x="619652" y="1216231"/>
            <a:ext cx="1153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Extracted CFFs compared to both local (JLab Hall A) and global (KM15) extractions.</a:t>
            </a:r>
          </a:p>
        </p:txBody>
      </p:sp>
      <p:pic>
        <p:nvPicPr>
          <p:cNvPr id="4" name="图片 3" descr="图表, 散点图&#10;&#10;描述已自动生成">
            <a:extLst>
              <a:ext uri="{FF2B5EF4-FFF2-40B4-BE49-F238E27FC236}">
                <a16:creationId xmlns:a16="http://schemas.microsoft.com/office/drawing/2014/main" id="{97EEAB96-A654-53AE-3366-B972FB3ED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29" y="1921779"/>
            <a:ext cx="7971301" cy="398229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38A8A71-FB7B-9806-86CA-5F6ABBA7BA01}"/>
              </a:ext>
            </a:extLst>
          </p:cNvPr>
          <p:cNvSpPr/>
          <p:nvPr/>
        </p:nvSpPr>
        <p:spPr>
          <a:xfrm>
            <a:off x="6026448" y="1921778"/>
            <a:ext cx="4558844" cy="210001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270A3FCD-9275-EA76-4F8F-30EDBDA0290D}"/>
              </a:ext>
            </a:extLst>
          </p:cNvPr>
          <p:cNvSpPr txBox="1"/>
          <p:nvPr/>
        </p:nvSpPr>
        <p:spPr>
          <a:xfrm>
            <a:off x="4336457" y="5802323"/>
            <a:ext cx="378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 everything alright?</a:t>
            </a:r>
          </a:p>
        </p:txBody>
      </p:sp>
      <p:sp>
        <p:nvSpPr>
          <p:cNvPr id="13" name="文本框 11">
            <a:extLst>
              <a:ext uri="{FF2B5EF4-FFF2-40B4-BE49-F238E27FC236}">
                <a16:creationId xmlns:a16="http://schemas.microsoft.com/office/drawing/2014/main" id="{6D6934F0-8A9F-0856-9CB5-FCE6BA86D839}"/>
              </a:ext>
            </a:extLst>
          </p:cNvPr>
          <p:cNvSpPr txBox="1"/>
          <p:nvPr/>
        </p:nvSpPr>
        <p:spPr>
          <a:xfrm>
            <a:off x="7282306" y="5559668"/>
            <a:ext cx="45588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Y. Guo et. al. JHEP 05 150 (2023)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5D298-A864-30CE-D000-F9C3AC794EF9}"/>
              </a:ext>
            </a:extLst>
          </p:cNvPr>
          <p:cNvSpPr txBox="1"/>
          <p:nvPr/>
        </p:nvSpPr>
        <p:spPr>
          <a:xfrm>
            <a:off x="3584620" y="1617807"/>
            <a:ext cx="8489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JLab Hall A, Phys. Rev. Lett. 128 25, 252002 (2022), </a:t>
            </a: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K. Kumericki and D. Muller EPJ Web Conf. 112 01012 (2016)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03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92939-FAB9-F42A-DF70-7F8C6C92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Degeneracy in CFFs</a:t>
            </a: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F88464F2-A8C1-136B-EC62-48D9D669EBF8}"/>
              </a:ext>
            </a:extLst>
          </p:cNvPr>
          <p:cNvSpPr txBox="1"/>
          <p:nvPr/>
        </p:nvSpPr>
        <p:spPr>
          <a:xfrm>
            <a:off x="485251" y="5740279"/>
            <a:ext cx="1122149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Results obtained still depends on ansatzes/empirical constraints.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A98F8-4F91-F6B5-BE73-B521A933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26" y="1254181"/>
            <a:ext cx="7999947" cy="4659816"/>
          </a:xfrm>
          <a:prstGeom prst="rect">
            <a:avLst/>
          </a:prstGeom>
        </p:spPr>
      </p:pic>
      <p:sp>
        <p:nvSpPr>
          <p:cNvPr id="7" name="文本框 19">
            <a:extLst>
              <a:ext uri="{FF2B5EF4-FFF2-40B4-BE49-F238E27FC236}">
                <a16:creationId xmlns:a16="http://schemas.microsoft.com/office/drawing/2014/main" id="{61D6BA9D-B9BD-0AAF-E769-E74C37DCFC99}"/>
              </a:ext>
            </a:extLst>
          </p:cNvPr>
          <p:cNvSpPr txBox="1"/>
          <p:nvPr/>
        </p:nvSpPr>
        <p:spPr>
          <a:xfrm>
            <a:off x="8780318" y="5566128"/>
            <a:ext cx="3303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K. Shiells et. al. JHEP 08 048 (2022)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7F6B73-2299-A093-9E3C-1362A792767A}"/>
              </a:ext>
            </a:extLst>
          </p:cNvPr>
          <p:cNvSpPr/>
          <p:nvPr/>
        </p:nvSpPr>
        <p:spPr>
          <a:xfrm>
            <a:off x="5229842" y="1165912"/>
            <a:ext cx="4866132" cy="13667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7F40C71-28BB-00EC-455D-F12DDDAB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3" y="141288"/>
            <a:ext cx="10040017" cy="9387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</a:rPr>
              <a:t>Extracted GPDs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38396B06-F7A2-E7C0-2C83-47ECDE198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47" y="1904451"/>
            <a:ext cx="4971278" cy="4300290"/>
          </a:xfrm>
          <a:prstGeom prst="rect">
            <a:avLst/>
          </a:prstGeom>
        </p:spPr>
      </p:pic>
      <p:sp>
        <p:nvSpPr>
          <p:cNvPr id="2" name="文本框 4">
            <a:extLst>
              <a:ext uri="{FF2B5EF4-FFF2-40B4-BE49-F238E27FC236}">
                <a16:creationId xmlns:a16="http://schemas.microsoft.com/office/drawing/2014/main" id="{80E8A1D4-02E6-BE80-C84D-43126BE0938B}"/>
              </a:ext>
            </a:extLst>
          </p:cNvPr>
          <p:cNvSpPr txBox="1"/>
          <p:nvPr/>
        </p:nvSpPr>
        <p:spPr>
          <a:xfrm>
            <a:off x="619653" y="1148720"/>
            <a:ext cx="1012290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extracted GPDs encounter similar degeneracy - the inverse problem.</a:t>
            </a: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B6AB834E-42EE-4986-5CAC-F261700074E9}"/>
              </a:ext>
            </a:extLst>
          </p:cNvPr>
          <p:cNvSpPr txBox="1"/>
          <p:nvPr/>
        </p:nvSpPr>
        <p:spPr>
          <a:xfrm>
            <a:off x="9265054" y="5950752"/>
            <a:ext cx="2955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Y. Guo et. al. JHEP 05 150 (2023)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8B0661-D5AD-3F49-A01E-87C54F82B62E}"/>
              </a:ext>
            </a:extLst>
          </p:cNvPr>
          <p:cNvSpPr/>
          <p:nvPr/>
        </p:nvSpPr>
        <p:spPr>
          <a:xfrm>
            <a:off x="459896" y="1904451"/>
            <a:ext cx="11272203" cy="2738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C90E56-C19A-B557-B386-81FBADEB97C7}"/>
              </a:ext>
            </a:extLst>
          </p:cNvPr>
          <p:cNvGrpSpPr/>
          <p:nvPr/>
        </p:nvGrpSpPr>
        <p:grpSpPr>
          <a:xfrm>
            <a:off x="1034549" y="1924699"/>
            <a:ext cx="10122902" cy="1460863"/>
            <a:chOff x="1034549" y="2129981"/>
            <a:chExt cx="10122902" cy="1460863"/>
          </a:xfrm>
        </p:grpSpPr>
        <p:pic>
          <p:nvPicPr>
            <p:cNvPr id="9" name="图片 6">
              <a:extLst>
                <a:ext uri="{FF2B5EF4-FFF2-40B4-BE49-F238E27FC236}">
                  <a16:creationId xmlns:a16="http://schemas.microsoft.com/office/drawing/2014/main" id="{C638388A-3106-AA7F-1FB7-8F2F40FE9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481" y="2129981"/>
              <a:ext cx="8305038" cy="806824"/>
            </a:xfrm>
            <a:prstGeom prst="rect">
              <a:avLst/>
            </a:prstGeom>
          </p:spPr>
        </p:pic>
        <p:sp>
          <p:nvSpPr>
            <p:cNvPr id="11" name="文本框 4">
              <a:extLst>
                <a:ext uri="{FF2B5EF4-FFF2-40B4-BE49-F238E27FC236}">
                  <a16:creationId xmlns:a16="http://schemas.microsoft.com/office/drawing/2014/main" id="{AC09E3CD-8735-B35A-C95B-846FE5D1516C}"/>
                </a:ext>
              </a:extLst>
            </p:cNvPr>
            <p:cNvSpPr txBox="1"/>
            <p:nvPr/>
          </p:nvSpPr>
          <p:spPr>
            <a:xfrm>
              <a:off x="1034549" y="3012994"/>
              <a:ext cx="10122902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The left-hand side does not constrain the x-dependence at all.</a:t>
              </a:r>
            </a:p>
          </p:txBody>
        </p:sp>
      </p:grpSp>
      <p:sp>
        <p:nvSpPr>
          <p:cNvPr id="8" name="文本框 4">
            <a:extLst>
              <a:ext uri="{FF2B5EF4-FFF2-40B4-BE49-F238E27FC236}">
                <a16:creationId xmlns:a16="http://schemas.microsoft.com/office/drawing/2014/main" id="{62D2B48F-A53B-4872-0C34-3EA7176E9439}"/>
              </a:ext>
            </a:extLst>
          </p:cNvPr>
          <p:cNvSpPr txBox="1"/>
          <p:nvPr/>
        </p:nvSpPr>
        <p:spPr>
          <a:xfrm>
            <a:off x="2513548" y="3660461"/>
            <a:ext cx="716490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There are many undetermined degrees of freedom.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7BE98D-DD7E-1F4C-0E10-151E8CE2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4" y="141288"/>
            <a:ext cx="10810346" cy="938742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Partonic</a:t>
            </a:r>
            <a:r>
              <a:rPr lang="en-US" dirty="0"/>
              <a:t> interpretations of GPDs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829B8D-2BB3-EAA5-B29D-A91FE928BDED}"/>
              </a:ext>
            </a:extLst>
          </p:cNvPr>
          <p:cNvGrpSpPr/>
          <p:nvPr/>
        </p:nvGrpSpPr>
        <p:grpSpPr>
          <a:xfrm>
            <a:off x="1124274" y="1784030"/>
            <a:ext cx="9887065" cy="2859337"/>
            <a:chOff x="1896174" y="1340009"/>
            <a:chExt cx="9025843" cy="28119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173E63-6D43-493A-27F6-94CCF6D4B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96174" y="1340009"/>
              <a:ext cx="8257305" cy="2638164"/>
            </a:xfrm>
            <a:prstGeom prst="rect">
              <a:avLst/>
            </a:prstGeom>
          </p:spPr>
        </p:pic>
        <p:sp>
          <p:nvSpPr>
            <p:cNvPr id="7" name="文本框 8">
              <a:extLst>
                <a:ext uri="{FF2B5EF4-FFF2-40B4-BE49-F238E27FC236}">
                  <a16:creationId xmlns:a16="http://schemas.microsoft.com/office/drawing/2014/main" id="{C6079DCC-1539-AE7D-6FEE-A9B3D130BE24}"/>
                </a:ext>
              </a:extLst>
            </p:cNvPr>
            <p:cNvSpPr txBox="1"/>
            <p:nvPr/>
          </p:nvSpPr>
          <p:spPr>
            <a:xfrm>
              <a:off x="6862594" y="3844153"/>
              <a:ext cx="405942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A. Belitsky et al., Phys. Rept. 418 1-387 (2005)</a:t>
              </a:r>
            </a:p>
          </p:txBody>
        </p:sp>
      </p:grpSp>
      <p:pic>
        <p:nvPicPr>
          <p:cNvPr id="15" name="Picture 14" descr="\documentclass{article}&#10;\usepackage{amsmath,mathrsfs,xcolor,amssymb,slashed}&#10;\pagestyle{empty}&#10;\begin{document}&#10;\begin{align*}&#10;\begin{split}&#10;F_{q}(x,\xi,t) \equiv F_{\hat{q}}(x,\xi,t)+ F_{q\bar q}(x,\xi,t)\mp F_{\bar{q}}(-x,\xi,t) 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930C9652-02C1-EA99-C0DF-2F938DE007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41" y="5109958"/>
            <a:ext cx="7156172" cy="347173"/>
          </a:xfrm>
          <a:prstGeom prst="rect">
            <a:avLst/>
          </a:prstGeom>
        </p:spPr>
      </p:pic>
      <p:sp>
        <p:nvSpPr>
          <p:cNvPr id="11" name="文本框 4 1">
            <a:extLst>
              <a:ext uri="{FF2B5EF4-FFF2-40B4-BE49-F238E27FC236}">
                <a16:creationId xmlns:a16="http://schemas.microsoft.com/office/drawing/2014/main" id="{FAECDF4C-86C6-968E-186A-C29E3CCE9609}"/>
              </a:ext>
            </a:extLst>
          </p:cNvPr>
          <p:cNvSpPr txBox="1"/>
          <p:nvPr/>
        </p:nvSpPr>
        <p:spPr>
          <a:xfrm>
            <a:off x="619654" y="1330568"/>
            <a:ext cx="884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GPDs involve different partonic interpretations</a:t>
            </a:r>
            <a:endParaRPr lang="en-US" sz="2400" dirty="0"/>
          </a:p>
        </p:txBody>
      </p:sp>
      <p:sp>
        <p:nvSpPr>
          <p:cNvPr id="13" name="文本框 4 2">
            <a:extLst>
              <a:ext uri="{FF2B5EF4-FFF2-40B4-BE49-F238E27FC236}">
                <a16:creationId xmlns:a16="http://schemas.microsoft.com/office/drawing/2014/main" id="{8948A6F5-BA1E-7E2B-370F-A83FD4158AEB}"/>
              </a:ext>
            </a:extLst>
          </p:cNvPr>
          <p:cNvSpPr txBox="1"/>
          <p:nvPr/>
        </p:nvSpPr>
        <p:spPr>
          <a:xfrm>
            <a:off x="619653" y="4563223"/>
            <a:ext cx="884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Certain degrees of freedom exist solely in the DA-like region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29E05C2-7603-5C40-CCA0-13CD4852DDBA}"/>
              </a:ext>
            </a:extLst>
          </p:cNvPr>
          <p:cNvGrpSpPr/>
          <p:nvPr/>
        </p:nvGrpSpPr>
        <p:grpSpPr>
          <a:xfrm>
            <a:off x="3504742" y="5542201"/>
            <a:ext cx="6555410" cy="864395"/>
            <a:chOff x="3500229" y="5506029"/>
            <a:chExt cx="6555410" cy="86439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F54069E-B9F7-EA8B-1E85-5706EF5A3C7C}"/>
                </a:ext>
              </a:extLst>
            </p:cNvPr>
            <p:cNvGrpSpPr/>
            <p:nvPr/>
          </p:nvGrpSpPr>
          <p:grpSpPr>
            <a:xfrm>
              <a:off x="3500229" y="5927090"/>
              <a:ext cx="6555410" cy="443334"/>
              <a:chOff x="3339548" y="5929721"/>
              <a:chExt cx="6555410" cy="44333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EC1A7A5-2803-FC10-80ED-C782A2BF359C}"/>
                  </a:ext>
                </a:extLst>
              </p:cNvPr>
              <p:cNvGrpSpPr/>
              <p:nvPr/>
            </p:nvGrpSpPr>
            <p:grpSpPr>
              <a:xfrm>
                <a:off x="3688523" y="6009721"/>
                <a:ext cx="6206435" cy="363334"/>
                <a:chOff x="3573670" y="6007652"/>
                <a:chExt cx="6206435" cy="363334"/>
              </a:xfrm>
            </p:grpSpPr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9FE0681C-E34F-9DA8-30CE-07CB787575AC}"/>
                    </a:ext>
                  </a:extLst>
                </p:cNvPr>
                <p:cNvCxnSpPr/>
                <p:nvPr/>
              </p:nvCxnSpPr>
              <p:spPr>
                <a:xfrm flipH="1">
                  <a:off x="3573670" y="6007652"/>
                  <a:ext cx="6206435" cy="0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Picture 18" descr="\documentclass{article}&#10;\usepackage{amsmath,mathrsfs,xcolor,amssymb,slashed}&#10;\pagestyle{empty}&#10;\begin{document}&#10;\begin{align*}&#10;\begin{split}&#10;-1&#10;\end{split}&#10;\end{align*}&#10;\end{document}" title="IguanaTex Bitmap Display">
                  <a:extLst>
                    <a:ext uri="{FF2B5EF4-FFF2-40B4-BE49-F238E27FC236}">
                      <a16:creationId xmlns:a16="http://schemas.microsoft.com/office/drawing/2014/main" id="{E856EFE4-0B8C-6410-C34E-0CBA35C33F9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86930" y="6135756"/>
                  <a:ext cx="396800" cy="234667"/>
                </a:xfrm>
                <a:prstGeom prst="rect">
                  <a:avLst/>
                </a:prstGeom>
              </p:spPr>
            </p:pic>
            <p:pic>
              <p:nvPicPr>
                <p:cNvPr id="22" name="Picture 21" descr="\documentclass{article}&#10;\usepackage{amsmath,mathrsfs,xcolor,amssymb,slashed}&#10;\pagestyle{empty}&#10;\begin{document}&#10;\begin{align*}&#10;\begin{split}&#10;-\xi&#10;\end{split}&#10;\end{align*}&#10;\end{document}" title="IguanaTex Bitmap Display">
                  <a:extLst>
                    <a:ext uri="{FF2B5EF4-FFF2-40B4-BE49-F238E27FC236}">
                      <a16:creationId xmlns:a16="http://schemas.microsoft.com/office/drawing/2014/main" id="{CF507A33-7316-8E78-29E9-FFBA8C3644C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11297" y="6135208"/>
                  <a:ext cx="298652" cy="235778"/>
                </a:xfrm>
                <a:prstGeom prst="rect">
                  <a:avLst/>
                </a:prstGeom>
              </p:spPr>
            </p:pic>
            <p:pic>
              <p:nvPicPr>
                <p:cNvPr id="25" name="Picture 24" descr="\documentclass{article}&#10;\usepackage{amsmath,mathrsfs,xcolor,amssymb,slashed}&#10;\pagestyle{empty}&#10;\begin{document}&#10;\begin{align*}&#10;\begin{split}&#10;\xi&#10;\end{split}&#10;\end{align*}&#10;\end{document}" title="IguanaTex Bitmap Display">
                  <a:extLst>
                    <a:ext uri="{FF2B5EF4-FFF2-40B4-BE49-F238E27FC236}">
                      <a16:creationId xmlns:a16="http://schemas.microsoft.com/office/drawing/2014/main" id="{39C765C8-D8D9-D4A7-4D67-31E706EB9FC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2396" y="6135208"/>
                  <a:ext cx="111601" cy="235778"/>
                </a:xfrm>
                <a:prstGeom prst="rect">
                  <a:avLst/>
                </a:prstGeom>
              </p:spPr>
            </p:pic>
            <p:pic>
              <p:nvPicPr>
                <p:cNvPr id="28" name="Picture 27" descr="\documentclass{article}&#10;\usepackage{amsmath,mathrsfs,xcolor,amssymb,slashed}&#10;\pagestyle{empty}&#10;\begin{document}&#10;\begin{align*}&#10;\begin{split}&#10;1&#10;\end{split}&#10;\end{align*}&#10;\end{document}" title="IguanaTex Bitmap Display">
                  <a:extLst>
                    <a:ext uri="{FF2B5EF4-FFF2-40B4-BE49-F238E27FC236}">
                      <a16:creationId xmlns:a16="http://schemas.microsoft.com/office/drawing/2014/main" id="{2BD3D803-36F7-1897-737C-09CF9BF2FC3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0035" y="6134095"/>
                  <a:ext cx="120032" cy="235778"/>
                </a:xfrm>
                <a:prstGeom prst="rect">
                  <a:avLst/>
                </a:prstGeom>
              </p:spPr>
            </p:pic>
          </p:grpSp>
          <p:pic>
            <p:nvPicPr>
              <p:cNvPr id="31" name="Picture 30" descr="\documentclass{article}&#10;\usepackage{amsmath,mathrsfs,xcolor,amssymb,slashed}&#10;\pagestyle{empty}&#10;\begin{document}&#10;\begin{align*}&#10;\begin{split}&#10;x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641225A7-C303-EEA4-2A01-79DE5D2B66C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9548" y="5929721"/>
                <a:ext cx="179200" cy="160000"/>
              </a:xfrm>
              <a:prstGeom prst="rect">
                <a:avLst/>
              </a:prstGeom>
            </p:spPr>
          </p:pic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C0DE07-5544-4811-8E59-34B5E1678A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5585" y="5548057"/>
              <a:ext cx="354224" cy="459033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2E2243B-B9E1-26BA-30E5-C46F3A90A8E5}"/>
                </a:ext>
              </a:extLst>
            </p:cNvPr>
            <p:cNvCxnSpPr>
              <a:cxnSpLocks/>
            </p:cNvCxnSpPr>
            <p:nvPr/>
          </p:nvCxnSpPr>
          <p:spPr>
            <a:xfrm>
              <a:off x="5299450" y="5558336"/>
              <a:ext cx="2660689" cy="442825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635A644-9E85-7A12-14E8-2EE76DA23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35698" y="5558336"/>
              <a:ext cx="824441" cy="442825"/>
            </a:xfrm>
            <a:prstGeom prst="line">
              <a:avLst/>
            </a:prstGeom>
            <a:ln w="12700">
              <a:solidFill>
                <a:srgbClr val="56AEE8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A3452B9-D15C-A631-E9DC-0921589691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89531" y="5558335"/>
              <a:ext cx="557375" cy="442826"/>
            </a:xfrm>
            <a:prstGeom prst="line">
              <a:avLst/>
            </a:prstGeom>
            <a:ln w="12700">
              <a:solidFill>
                <a:srgbClr val="56AEE8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0187D37-B294-F2FF-24AD-A468BDC9AE86}"/>
                </a:ext>
              </a:extLst>
            </p:cNvPr>
            <p:cNvCxnSpPr>
              <a:cxnSpLocks/>
            </p:cNvCxnSpPr>
            <p:nvPr/>
          </p:nvCxnSpPr>
          <p:spPr>
            <a:xfrm>
              <a:off x="8927548" y="5506029"/>
              <a:ext cx="253259" cy="495132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6FFA69F-63E5-3E9E-7D21-86D7EDEF01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3730" y="5508660"/>
              <a:ext cx="2615201" cy="49843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66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9D5A43D-FBFA-DFA0-CB13-C11C189C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</a:rPr>
              <a:t>GPD in DA-like region</a:t>
            </a:r>
            <a:endParaRPr 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C9C58E9-276C-1C93-3CD0-28E478E6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1" y="2056818"/>
            <a:ext cx="3810770" cy="32964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84FBA1-3B04-37B4-8B3C-E440361BB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80" y="2056819"/>
            <a:ext cx="4722663" cy="329641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04F348E-2750-506E-47FD-2696343C4597}"/>
              </a:ext>
            </a:extLst>
          </p:cNvPr>
          <p:cNvSpPr txBox="1"/>
          <p:nvPr/>
        </p:nvSpPr>
        <p:spPr>
          <a:xfrm>
            <a:off x="619654" y="1318379"/>
            <a:ext cx="1097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DA terms become non-trivial as xi increases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6355F-16A0-7DB9-77CC-0C4CC8FDB5D1}"/>
              </a:ext>
            </a:extLst>
          </p:cNvPr>
          <p:cNvSpPr txBox="1"/>
          <p:nvPr/>
        </p:nvSpPr>
        <p:spPr>
          <a:xfrm>
            <a:off x="619654" y="5675537"/>
            <a:ext cx="1088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Extra inputs crucial to determine the shape of GPDs in the middle regions.</a:t>
            </a: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69533F17-F1A3-AB5C-854F-16255E2CB344}"/>
              </a:ext>
            </a:extLst>
          </p:cNvPr>
          <p:cNvSpPr/>
          <p:nvPr/>
        </p:nvSpPr>
        <p:spPr>
          <a:xfrm>
            <a:off x="5087862" y="3537911"/>
            <a:ext cx="986630" cy="273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文本框 11">
            <a:extLst>
              <a:ext uri="{FF2B5EF4-FFF2-40B4-BE49-F238E27FC236}">
                <a16:creationId xmlns:a16="http://schemas.microsoft.com/office/drawing/2014/main" id="{96A1D56A-1D14-00E6-23ED-4CBF56C6A7D0}"/>
              </a:ext>
            </a:extLst>
          </p:cNvPr>
          <p:cNvSpPr txBox="1"/>
          <p:nvPr/>
        </p:nvSpPr>
        <p:spPr>
          <a:xfrm>
            <a:off x="8297292" y="5367760"/>
            <a:ext cx="2955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Y. Guo et. al. JHEP 05 150 (2023)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1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A80802-936A-8B86-00AA-FAA375D9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implications</a:t>
            </a: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D10B7774-98AA-8C44-E394-25BF5C89F6DA}"/>
              </a:ext>
            </a:extLst>
          </p:cNvPr>
          <p:cNvSpPr txBox="1"/>
          <p:nvPr/>
        </p:nvSpPr>
        <p:spPr>
          <a:xfrm>
            <a:off x="619654" y="1374710"/>
            <a:ext cx="1097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DA terms also provide a different perspective on GPD study </a:t>
            </a:r>
          </a:p>
        </p:txBody>
      </p:sp>
      <p:grpSp>
        <p:nvGrpSpPr>
          <p:cNvPr id="5" name="组合 65">
            <a:extLst>
              <a:ext uri="{FF2B5EF4-FFF2-40B4-BE49-F238E27FC236}">
                <a16:creationId xmlns:a16="http://schemas.microsoft.com/office/drawing/2014/main" id="{C3CE8F6F-C477-0154-3A7C-CAAD0FA3AB9C}"/>
              </a:ext>
            </a:extLst>
          </p:cNvPr>
          <p:cNvGrpSpPr/>
          <p:nvPr/>
        </p:nvGrpSpPr>
        <p:grpSpPr>
          <a:xfrm>
            <a:off x="2798141" y="2025800"/>
            <a:ext cx="6158625" cy="1234285"/>
            <a:chOff x="4976629" y="4431824"/>
            <a:chExt cx="6158625" cy="1234285"/>
          </a:xfrm>
        </p:grpSpPr>
        <p:grpSp>
          <p:nvGrpSpPr>
            <p:cNvPr id="6" name="组合 60">
              <a:extLst>
                <a:ext uri="{FF2B5EF4-FFF2-40B4-BE49-F238E27FC236}">
                  <a16:creationId xmlns:a16="http://schemas.microsoft.com/office/drawing/2014/main" id="{7E91F742-0B34-FC9A-89AD-95E2623279FF}"/>
                </a:ext>
              </a:extLst>
            </p:cNvPr>
            <p:cNvGrpSpPr/>
            <p:nvPr/>
          </p:nvGrpSpPr>
          <p:grpSpPr>
            <a:xfrm>
              <a:off x="7195674" y="4431824"/>
              <a:ext cx="3939580" cy="1234285"/>
              <a:chOff x="5576605" y="4375095"/>
              <a:chExt cx="3939580" cy="1234285"/>
            </a:xfrm>
          </p:grpSpPr>
          <p:pic>
            <p:nvPicPr>
              <p:cNvPr id="8" name="图片 59" descr="\documentclass{article}&#10;\usepackage{amsmath,mathrsfs,xcolor,amssymb,slashed}&#10;\pagestyle{empty}&#10;\begin{document}&#10;\begin{align*}&#10;\begin{split}&#10;\int \text{d}x~xH(x,\xi,t) = A(t) + (2\xi)^2 C(t)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423D11FE-2196-43DA-4623-2AB62497D7B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6606" y="4375095"/>
                <a:ext cx="3939579" cy="560410"/>
              </a:xfrm>
              <a:prstGeom prst="rect">
                <a:avLst/>
              </a:prstGeom>
            </p:spPr>
          </p:pic>
          <p:pic>
            <p:nvPicPr>
              <p:cNvPr id="10" name="图片 55" descr="\documentclass{article}&#10;\usepackage{amsmath,mathrsfs,xcolor,amssymb,slashed}&#10;\pagestyle{empty}&#10;\begin{document}&#10;\begin{align*}&#10;\begin{split}&#10;\int \text{d}x~xE(x,\xi,t) = B(t) - (2\xi)^2 C(t)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34218A28-D287-029D-0B7C-17BA911C01F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6605" y="5048970"/>
                <a:ext cx="3924392" cy="560410"/>
              </a:xfrm>
              <a:prstGeom prst="rect">
                <a:avLst/>
              </a:prstGeom>
            </p:spPr>
          </p:pic>
        </p:grpSp>
        <p:sp>
          <p:nvSpPr>
            <p:cNvPr id="7" name="内容占位符 1 1 1 1 2 3">
              <a:extLst>
                <a:ext uri="{FF2B5EF4-FFF2-40B4-BE49-F238E27FC236}">
                  <a16:creationId xmlns:a16="http://schemas.microsoft.com/office/drawing/2014/main" id="{CB147A6C-5E00-75C5-0439-41A13C7ACFDB}"/>
                </a:ext>
              </a:extLst>
            </p:cNvPr>
            <p:cNvSpPr txBox="1">
              <a:spLocks/>
            </p:cNvSpPr>
            <p:nvPr/>
          </p:nvSpPr>
          <p:spPr>
            <a:xfrm>
              <a:off x="4976629" y="4843673"/>
              <a:ext cx="2118466" cy="4879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>
                  <a:latin typeface="+mn-lt"/>
                </a:rPr>
                <a:t>Gravitational FFs</a:t>
              </a:r>
              <a:endParaRPr lang="en-US" sz="2000" i="1" dirty="0">
                <a:latin typeface="+mn-lt"/>
              </a:endParaRPr>
            </a:p>
          </p:txBody>
        </p:sp>
      </p:grpSp>
      <p:pic>
        <p:nvPicPr>
          <p:cNvPr id="16" name="Picture 15" descr="\documentclass{article}&#10;\usepackage{amsmath,mathrsfs,xcolor,amssymb,slashed}&#10;\pagestyle{empty}&#10;\begin{document}&#10;\begin{align*}&#10;\begin{split}&#10;F_{q}(x,\xi,t) \equiv F_{\hat{q}}(x,\xi,t)+ F_{q\bar q}(x,\xi,t)\mp F_{\bar{q}}(-x,\xi,t) 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350AFD45-265A-7821-5EF2-8618855B394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47" y="4057611"/>
            <a:ext cx="7156172" cy="3471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DBBEB86-9DAA-D0F6-1E39-9F660177E5D5}"/>
              </a:ext>
            </a:extLst>
          </p:cNvPr>
          <p:cNvGrpSpPr/>
          <p:nvPr/>
        </p:nvGrpSpPr>
        <p:grpSpPr>
          <a:xfrm>
            <a:off x="3111213" y="4636748"/>
            <a:ext cx="6555410" cy="864395"/>
            <a:chOff x="3500229" y="5506029"/>
            <a:chExt cx="6555410" cy="86439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AA2DE6D-43AD-BB57-F669-269CC478EBE4}"/>
                </a:ext>
              </a:extLst>
            </p:cNvPr>
            <p:cNvGrpSpPr/>
            <p:nvPr/>
          </p:nvGrpSpPr>
          <p:grpSpPr>
            <a:xfrm>
              <a:off x="3500229" y="5927090"/>
              <a:ext cx="6555410" cy="443334"/>
              <a:chOff x="3339548" y="5929721"/>
              <a:chExt cx="6555410" cy="44333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48C6284-4A6E-7932-76EC-84429AC7838F}"/>
                  </a:ext>
                </a:extLst>
              </p:cNvPr>
              <p:cNvGrpSpPr/>
              <p:nvPr/>
            </p:nvGrpSpPr>
            <p:grpSpPr>
              <a:xfrm>
                <a:off x="3688523" y="6009721"/>
                <a:ext cx="6206435" cy="363334"/>
                <a:chOff x="3573670" y="6007652"/>
                <a:chExt cx="6206435" cy="363334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0376D8FC-5823-ECC1-E3FF-C8650F31E3EA}"/>
                    </a:ext>
                  </a:extLst>
                </p:cNvPr>
                <p:cNvCxnSpPr/>
                <p:nvPr/>
              </p:nvCxnSpPr>
              <p:spPr>
                <a:xfrm flipH="1">
                  <a:off x="3573670" y="6007652"/>
                  <a:ext cx="6206435" cy="0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1" name="Picture 30" descr="\documentclass{article}&#10;\usepackage{amsmath,mathrsfs,xcolor,amssymb,slashed}&#10;\pagestyle{empty}&#10;\begin{document}&#10;\begin{align*}&#10;\begin{split}&#10;-1&#10;\end{split}&#10;\end{align*}&#10;\end{document}" title="IguanaTex Bitmap Display">
                  <a:extLst>
                    <a:ext uri="{FF2B5EF4-FFF2-40B4-BE49-F238E27FC236}">
                      <a16:creationId xmlns:a16="http://schemas.microsoft.com/office/drawing/2014/main" id="{C9CBACF6-5B6A-7F82-EB03-01B1DB629C3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86930" y="6135756"/>
                  <a:ext cx="396800" cy="234667"/>
                </a:xfrm>
                <a:prstGeom prst="rect">
                  <a:avLst/>
                </a:prstGeom>
              </p:spPr>
            </p:pic>
            <p:pic>
              <p:nvPicPr>
                <p:cNvPr id="32" name="Picture 31" descr="\documentclass{article}&#10;\usepackage{amsmath,mathrsfs,xcolor,amssymb,slashed}&#10;\pagestyle{empty}&#10;\begin{document}&#10;\begin{align*}&#10;\begin{split}&#10;-\xi&#10;\end{split}&#10;\end{align*}&#10;\end{document}" title="IguanaTex Bitmap Display">
                  <a:extLst>
                    <a:ext uri="{FF2B5EF4-FFF2-40B4-BE49-F238E27FC236}">
                      <a16:creationId xmlns:a16="http://schemas.microsoft.com/office/drawing/2014/main" id="{3FE8B738-DDF1-7CCB-6DB1-41CBA0DCD13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11297" y="6135208"/>
                  <a:ext cx="298652" cy="235778"/>
                </a:xfrm>
                <a:prstGeom prst="rect">
                  <a:avLst/>
                </a:prstGeom>
              </p:spPr>
            </p:pic>
            <p:pic>
              <p:nvPicPr>
                <p:cNvPr id="33" name="Picture 32" descr="\documentclass{article}&#10;\usepackage{amsmath,mathrsfs,xcolor,amssymb,slashed}&#10;\pagestyle{empty}&#10;\begin{document}&#10;\begin{align*}&#10;\begin{split}&#10;\xi&#10;\end{split}&#10;\end{align*}&#10;\end{document}" title="IguanaTex Bitmap Display">
                  <a:extLst>
                    <a:ext uri="{FF2B5EF4-FFF2-40B4-BE49-F238E27FC236}">
                      <a16:creationId xmlns:a16="http://schemas.microsoft.com/office/drawing/2014/main" id="{F96846D0-7F54-DD4D-D111-5745C688E25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2396" y="6135208"/>
                  <a:ext cx="111601" cy="235778"/>
                </a:xfrm>
                <a:prstGeom prst="rect">
                  <a:avLst/>
                </a:prstGeom>
              </p:spPr>
            </p:pic>
            <p:pic>
              <p:nvPicPr>
                <p:cNvPr id="34" name="Picture 33" descr="\documentclass{article}&#10;\usepackage{amsmath,mathrsfs,xcolor,amssymb,slashed}&#10;\pagestyle{empty}&#10;\begin{document}&#10;\begin{align*}&#10;\begin{split}&#10;1&#10;\end{split}&#10;\end{align*}&#10;\end{document}" title="IguanaTex Bitmap Display">
                  <a:extLst>
                    <a:ext uri="{FF2B5EF4-FFF2-40B4-BE49-F238E27FC236}">
                      <a16:creationId xmlns:a16="http://schemas.microsoft.com/office/drawing/2014/main" id="{58DD0C14-2BF5-ED13-2BBC-2C103B7D006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0035" y="6134095"/>
                  <a:ext cx="120032" cy="235778"/>
                </a:xfrm>
                <a:prstGeom prst="rect">
                  <a:avLst/>
                </a:prstGeom>
              </p:spPr>
            </p:pic>
          </p:grpSp>
          <p:pic>
            <p:nvPicPr>
              <p:cNvPr id="29" name="Picture 28" descr="\documentclass{article}&#10;\usepackage{amsmath,mathrsfs,xcolor,amssymb,slashed}&#10;\pagestyle{empty}&#10;\begin{document}&#10;\begin{align*}&#10;\begin{split}&#10;x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C96FA6D2-022C-4E3C-7873-9BF74DEC563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9548" y="5929721"/>
                <a:ext cx="179200" cy="160000"/>
              </a:xfrm>
              <a:prstGeom prst="rect">
                <a:avLst/>
              </a:prstGeom>
            </p:spPr>
          </p:pic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30AB907-780C-A045-AE8F-9DB231C5C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5585" y="5548057"/>
              <a:ext cx="354224" cy="459033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F47F07-E7E6-6C93-BB01-B26302C152DC}"/>
                </a:ext>
              </a:extLst>
            </p:cNvPr>
            <p:cNvCxnSpPr>
              <a:cxnSpLocks/>
            </p:cNvCxnSpPr>
            <p:nvPr/>
          </p:nvCxnSpPr>
          <p:spPr>
            <a:xfrm>
              <a:off x="5299450" y="5558336"/>
              <a:ext cx="2660689" cy="442825"/>
            </a:xfrm>
            <a:prstGeom prst="line">
              <a:avLst/>
            </a:prstGeom>
            <a:ln w="127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A4621F9-B1A7-2F74-F76E-96DC86BE2C74}"/>
                </a:ext>
              </a:extLst>
            </p:cNvPr>
            <p:cNvCxnSpPr>
              <a:cxnSpLocks/>
            </p:cNvCxnSpPr>
            <p:nvPr/>
          </p:nvCxnSpPr>
          <p:spPr>
            <a:xfrm>
              <a:off x="7135698" y="5558336"/>
              <a:ext cx="824441" cy="442825"/>
            </a:xfrm>
            <a:prstGeom prst="line">
              <a:avLst/>
            </a:prstGeom>
            <a:ln w="12700">
              <a:solidFill>
                <a:srgbClr val="56AEE8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7E5554-4FFC-4994-A893-CCE03B9C26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89531" y="5558335"/>
              <a:ext cx="557375" cy="442826"/>
            </a:xfrm>
            <a:prstGeom prst="line">
              <a:avLst/>
            </a:prstGeom>
            <a:ln w="12700">
              <a:solidFill>
                <a:srgbClr val="56AEE8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CFE243-756E-1AC5-31D6-FAF3B2F38330}"/>
                </a:ext>
              </a:extLst>
            </p:cNvPr>
            <p:cNvCxnSpPr>
              <a:cxnSpLocks/>
            </p:cNvCxnSpPr>
            <p:nvPr/>
          </p:nvCxnSpPr>
          <p:spPr>
            <a:xfrm>
              <a:off x="8927548" y="5506029"/>
              <a:ext cx="253259" cy="495132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354077-2C90-18A2-CFDD-C102519C9A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3730" y="5508660"/>
              <a:ext cx="2615201" cy="49843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8">
            <a:extLst>
              <a:ext uri="{FF2B5EF4-FFF2-40B4-BE49-F238E27FC236}">
                <a16:creationId xmlns:a16="http://schemas.microsoft.com/office/drawing/2014/main" id="{8EFFF605-ABD4-ACFB-0FE8-804CB1B6A4DB}"/>
              </a:ext>
            </a:extLst>
          </p:cNvPr>
          <p:cNvSpPr txBox="1"/>
          <p:nvPr/>
        </p:nvSpPr>
        <p:spPr>
          <a:xfrm>
            <a:off x="619654" y="3347583"/>
            <a:ext cx="1097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the skewness gets large, the DA region dominates </a:t>
            </a:r>
          </a:p>
        </p:txBody>
      </p:sp>
      <p:sp>
        <p:nvSpPr>
          <p:cNvPr id="2" name="文本框 8">
            <a:extLst>
              <a:ext uri="{FF2B5EF4-FFF2-40B4-BE49-F238E27FC236}">
                <a16:creationId xmlns:a16="http://schemas.microsoft.com/office/drawing/2014/main" id="{7A448F4B-EC49-07FE-6623-85F685B08FC5}"/>
              </a:ext>
            </a:extLst>
          </p:cNvPr>
          <p:cNvSpPr txBox="1"/>
          <p:nvPr/>
        </p:nvSpPr>
        <p:spPr>
          <a:xfrm>
            <a:off x="619654" y="5733107"/>
            <a:ext cx="1097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 terms can be investigated for physical purposes.</a:t>
            </a:r>
          </a:p>
        </p:txBody>
      </p:sp>
    </p:spTree>
    <p:extLst>
      <p:ext uri="{BB962C8B-B14F-4D97-AF65-F5344CB8AC3E}">
        <p14:creationId xmlns:p14="http://schemas.microsoft.com/office/powerpoint/2010/main" val="20593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2D1359-A7F5-657C-BC50-EBC4D558D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669" y="2952424"/>
            <a:ext cx="3567013" cy="34369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A80802-936A-8B86-00AA-FAA375D9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54" y="141288"/>
            <a:ext cx="10570234" cy="938742"/>
          </a:xfrm>
        </p:spPr>
        <p:txBody>
          <a:bodyPr>
            <a:normAutofit/>
          </a:bodyPr>
          <a:lstStyle/>
          <a:p>
            <a:r>
              <a:rPr lang="en-US" dirty="0"/>
              <a:t>E.g.: Extraction of D term with DVCS</a:t>
            </a:r>
          </a:p>
        </p:txBody>
      </p:sp>
      <p:sp>
        <p:nvSpPr>
          <p:cNvPr id="18" name="文本框 8 1">
            <a:extLst>
              <a:ext uri="{FF2B5EF4-FFF2-40B4-BE49-F238E27FC236}">
                <a16:creationId xmlns:a16="http://schemas.microsoft.com/office/drawing/2014/main" id="{6C00EE84-48D8-966D-6E15-7C3D8DC60DD4}"/>
              </a:ext>
            </a:extLst>
          </p:cNvPr>
          <p:cNvSpPr txBox="1"/>
          <p:nvPr/>
        </p:nvSpPr>
        <p:spPr>
          <a:xfrm>
            <a:off x="7235684" y="2674551"/>
            <a:ext cx="4833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V. D. Burkert et. al., 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Nature 557 7705, 396-399 (2018) 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文本框 8 3 1">
            <a:extLst>
              <a:ext uri="{FF2B5EF4-FFF2-40B4-BE49-F238E27FC236}">
                <a16:creationId xmlns:a16="http://schemas.microsoft.com/office/drawing/2014/main" id="{ECA4DC5E-200B-C6C1-70FB-E82044787DD8}"/>
              </a:ext>
            </a:extLst>
          </p:cNvPr>
          <p:cNvSpPr txBox="1"/>
          <p:nvPr/>
        </p:nvSpPr>
        <p:spPr>
          <a:xfrm>
            <a:off x="619654" y="1317954"/>
            <a:ext cx="1097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 term in GPD is one type of term that exist in the DA region only</a:t>
            </a:r>
          </a:p>
        </p:txBody>
      </p:sp>
      <p:pic>
        <p:nvPicPr>
          <p:cNvPr id="25" name="Picture 24" descr="\documentclass{article}&#10;\usepackage{amsmath,mathrsfs,xcolor,amssymb,slashed}&#10;\usepackage{tikz-feynman}&#10;\tikzfeynmanset{compat=1.0.0}&#10;\newcommand{\bra}[1]{\left&lt;#1\left|}&#10;\newcommand{\ket}[1]{\right|#1\right&gt;}&#10;\pagestyle{empty}&#10;\begin{document}&#10;\begin{align*}&#10;\begin{split}&#10;D_q(x,\xi,t)=(1-z^2)\sum_{n=1}d_q^{n}(t)C_{n}^{({{3}/{2}})}(z)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CB25EF59-1124-14E6-9DD6-FD6F7DA6D20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72" y="2017543"/>
            <a:ext cx="5812832" cy="726861"/>
          </a:xfrm>
          <a:prstGeom prst="rect">
            <a:avLst/>
          </a:prstGeom>
        </p:spPr>
      </p:pic>
      <p:pic>
        <p:nvPicPr>
          <p:cNvPr id="29" name="Picture 28" descr="\documentclass{article}&#10;\usepackage{amsmath,mathrsfs,xcolor,amssymb,slashed}&#10;\usepackage{tikz-feynman}&#10;\tikzfeynmanset{compat=1.0.0}&#10;\newcommand{\bra}[1]{\left&lt;#1\left|}&#10;\newcommand{\ket}[1]{\right|#1\right&gt;}&#10;\pagestyle{empty}&#10;\begin{document}&#10;\begin{align*}&#10;\begin{split}&#10;-1&lt;z\equiv x/\xi&lt;1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EED623C9-A5C8-3133-5105-4B9C11988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263" y="2059369"/>
            <a:ext cx="3111009" cy="4071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8B8BEF9-D5E2-B0EF-88D6-6E5CDDE2C5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4318" y="4179839"/>
            <a:ext cx="6452729" cy="962890"/>
          </a:xfrm>
          <a:prstGeom prst="rect">
            <a:avLst/>
          </a:prstGeom>
        </p:spPr>
      </p:pic>
      <p:sp>
        <p:nvSpPr>
          <p:cNvPr id="32" name="文本框 8 3 2">
            <a:extLst>
              <a:ext uri="{FF2B5EF4-FFF2-40B4-BE49-F238E27FC236}">
                <a16:creationId xmlns:a16="http://schemas.microsoft.com/office/drawing/2014/main" id="{889840CA-3411-FAA8-0E98-16FA912EBE7D}"/>
              </a:ext>
            </a:extLst>
          </p:cNvPr>
          <p:cNvSpPr txBox="1"/>
          <p:nvPr/>
        </p:nvSpPr>
        <p:spPr>
          <a:xfrm>
            <a:off x="619654" y="3587762"/>
            <a:ext cx="674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be extracted with, e.g., dispersion relation: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4C3037-4A8F-07A4-CE4B-6EE313D412D5}"/>
              </a:ext>
            </a:extLst>
          </p:cNvPr>
          <p:cNvGrpSpPr/>
          <p:nvPr/>
        </p:nvGrpSpPr>
        <p:grpSpPr>
          <a:xfrm>
            <a:off x="619654" y="2833240"/>
            <a:ext cx="6741486" cy="461665"/>
            <a:chOff x="619654" y="2728683"/>
            <a:chExt cx="6741486" cy="461665"/>
          </a:xfrm>
        </p:grpSpPr>
        <p:sp>
          <p:nvSpPr>
            <p:cNvPr id="33" name="文本框 8 3 3">
              <a:extLst>
                <a:ext uri="{FF2B5EF4-FFF2-40B4-BE49-F238E27FC236}">
                  <a16:creationId xmlns:a16="http://schemas.microsoft.com/office/drawing/2014/main" id="{A70C036E-2899-E93B-EC43-E9D6A5049AD9}"/>
                </a:ext>
              </a:extLst>
            </p:cNvPr>
            <p:cNvSpPr txBox="1"/>
            <p:nvPr/>
          </p:nvSpPr>
          <p:spPr>
            <a:xfrm>
              <a:off x="619654" y="2728683"/>
              <a:ext cx="6741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Related to the GFF:</a:t>
              </a:r>
            </a:p>
          </p:txBody>
        </p:sp>
        <p:pic>
          <p:nvPicPr>
            <p:cNvPr id="6" name="Picture 5" descr="\documentclass{article}&#10;\usepackage{amsmath,mathrsfs,xcolor,amssymb,slashed}&#10;\usepackage{tikz-feynman}&#10;\tikzfeynmanset{compat=1.0.0}&#10;\newcommand{\bra}[1]{\left&lt;#1\left|}&#10;\newcommand{\ket}[1]{\right|#1\right&gt;}&#10;\pagestyle{empty}&#10;\begin{document}&#10;\begin{align*}&#10;\begin{split}&#10;d_q^{1}(t)=4C_q(t)&#10;\end{split}&#10;\end{align*}&#10;\end{document}" title="IguanaTex Bitmap Display">
              <a:extLst>
                <a:ext uri="{FF2B5EF4-FFF2-40B4-BE49-F238E27FC236}">
                  <a16:creationId xmlns:a16="http://schemas.microsoft.com/office/drawing/2014/main" id="{F1D89F58-1719-6C51-80CE-DAC90320C6AE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209" y="2791242"/>
              <a:ext cx="1852343" cy="382171"/>
            </a:xfrm>
            <a:prstGeom prst="rect">
              <a:avLst/>
            </a:prstGeom>
          </p:spPr>
        </p:pic>
      </p:grpSp>
      <p:pic>
        <p:nvPicPr>
          <p:cNvPr id="11" name="Picture 10" descr="\documentclass{article}&#10;\usepackage{amsmath,mathrsfs,xcolor,amssymb,slashed}&#10;\usepackage{tikz-feynman}&#10;\tikzfeynmanset{compat=1.0.0}&#10;\newcommand{\bra}[1]{\left&lt;#1\left|}&#10;\newcommand{\ket}[1]{\right|#1\right&gt;}&#10;\pagestyle{empty}&#10;\begin{document}&#10;\begin{align*}&#10;\begin{split}&#10;D(t)=\sum_{n=1} d_q^n(t)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DC57E78C-5DDD-75F0-34B4-00D12E20EF7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06" y="5273141"/>
            <a:ext cx="1973194" cy="5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B724EB-038F-6E9C-3D7D-12BA12FE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 large xi behavior of the CFFs</a:t>
            </a:r>
          </a:p>
        </p:txBody>
      </p:sp>
      <p:pic>
        <p:nvPicPr>
          <p:cNvPr id="9" name="Picture 8" descr="\documentclass{article}&#10;\usepackage{amsmath,mathrsfs,xcolor,amssymb,slashed}&#10;\usepackage{tikz-feynman}&#10;\tikzfeynmanset{compat=1.0.0}&#10;\newcommand{\bra}[1]{\left&lt;#1\left|}&#10;\newcommand{\ket}[1]{\right|#1\right&gt;}&#10;\newcommand{\ui}[1]{^{(#1)}}&#10;\DeclareMathAlphabet{\mathdutchcal}{U}{dutchcal}{m}{n}&#10;\SetMathAlphabet{\mathdutchcal}{bold}{U}{dutchcal}{b}{n}&#10;\DeclareMathAlphabet{\mathdutchbcal}{U}{dutchcal}{b}{n}&#10;\pagestyle{empty}&#10;\begin{document}&#10;\begin{align*}&#10;\begin{split}&#10;\text{Re}\mathcal{H}_{g\rm{C}}(\xi,t)&amp;= \mathdutchcal{C}_g(t) + \xi^{-2} \mathdutchcal{A}_g\ui2(t)+\cdots\ , \text{~when~} \xi\to 1^-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A8B1A062-11E7-83C4-44C8-BAC49801A1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33" y="2412035"/>
            <a:ext cx="7736534" cy="428515"/>
          </a:xfrm>
          <a:prstGeom prst="rect">
            <a:avLst/>
          </a:prstGeom>
        </p:spPr>
      </p:pic>
      <p:sp>
        <p:nvSpPr>
          <p:cNvPr id="14" name="文本框 8 3 1">
            <a:extLst>
              <a:ext uri="{FF2B5EF4-FFF2-40B4-BE49-F238E27FC236}">
                <a16:creationId xmlns:a16="http://schemas.microsoft.com/office/drawing/2014/main" id="{6DCA5FFE-7503-8B39-BBBF-9E49555C9A47}"/>
              </a:ext>
            </a:extLst>
          </p:cNvPr>
          <p:cNvSpPr txBox="1"/>
          <p:nvPr/>
        </p:nvSpPr>
        <p:spPr>
          <a:xfrm>
            <a:off x="619655" y="1132871"/>
            <a:ext cx="1007027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We further argue that in the large xi region, the real parts of CFFs are dominated by DA terms:</a:t>
            </a:r>
          </a:p>
        </p:txBody>
      </p:sp>
      <p:sp>
        <p:nvSpPr>
          <p:cNvPr id="15" name="文本框 8 2">
            <a:extLst>
              <a:ext uri="{FF2B5EF4-FFF2-40B4-BE49-F238E27FC236}">
                <a16:creationId xmlns:a16="http://schemas.microsoft.com/office/drawing/2014/main" id="{A5438A33-DBC6-4429-B534-E84C61141356}"/>
              </a:ext>
            </a:extLst>
          </p:cNvPr>
          <p:cNvSpPr txBox="1"/>
          <p:nvPr/>
        </p:nvSpPr>
        <p:spPr>
          <a:xfrm>
            <a:off x="8001771" y="1673371"/>
            <a:ext cx="40216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Y. Guo et. al. Phys. Rev. D 103, 096010 (2021)  </a:t>
            </a:r>
          </a:p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Y. Guo et. al. Phys. Rev. D 108, 034003 (2023) </a:t>
            </a:r>
          </a:p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Y. Guo, X Ji, and F. Yuan. in progress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8D6EBB-90AF-76A7-727B-C63B53900B3B}"/>
              </a:ext>
            </a:extLst>
          </p:cNvPr>
          <p:cNvGrpSpPr/>
          <p:nvPr/>
        </p:nvGrpSpPr>
        <p:grpSpPr>
          <a:xfrm>
            <a:off x="619654" y="2987866"/>
            <a:ext cx="10431074" cy="3282347"/>
            <a:chOff x="619654" y="3077458"/>
            <a:chExt cx="10431074" cy="32823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082F39-663B-F9D2-1CB3-926FA6D26C2A}"/>
                </a:ext>
              </a:extLst>
            </p:cNvPr>
            <p:cNvGrpSpPr/>
            <p:nvPr/>
          </p:nvGrpSpPr>
          <p:grpSpPr>
            <a:xfrm>
              <a:off x="4393518" y="3077458"/>
              <a:ext cx="6657210" cy="3046245"/>
              <a:chOff x="737109" y="2490351"/>
              <a:chExt cx="7320215" cy="339865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A173478-E282-DD6F-344C-0387AED04E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109" y="2490351"/>
                <a:ext cx="3923601" cy="312699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406CC3C-E73C-4DE6-17EA-33656CCC8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9788" y="2578706"/>
                <a:ext cx="3657536" cy="3310302"/>
              </a:xfrm>
              <a:prstGeom prst="rect">
                <a:avLst/>
              </a:prstGeom>
            </p:spPr>
          </p:pic>
        </p:grpSp>
        <p:sp>
          <p:nvSpPr>
            <p:cNvPr id="13" name="文本框 8 1">
              <a:extLst>
                <a:ext uri="{FF2B5EF4-FFF2-40B4-BE49-F238E27FC236}">
                  <a16:creationId xmlns:a16="http://schemas.microsoft.com/office/drawing/2014/main" id="{9906EA5B-70EC-37DF-8721-799BBE3AF35F}"/>
                </a:ext>
              </a:extLst>
            </p:cNvPr>
            <p:cNvSpPr txBox="1"/>
            <p:nvPr/>
          </p:nvSpPr>
          <p:spPr>
            <a:xfrm>
              <a:off x="6217654" y="6052028"/>
              <a:ext cx="48330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B. Duran et. al., </a:t>
              </a:r>
              <a:r>
                <a:rPr lang="fr-FR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Nature 615, 813-816 (2023)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6" name="文本框 8 3 2">
              <a:extLst>
                <a:ext uri="{FF2B5EF4-FFF2-40B4-BE49-F238E27FC236}">
                  <a16:creationId xmlns:a16="http://schemas.microsoft.com/office/drawing/2014/main" id="{DCD2D9BB-61B7-9A82-C0BD-C4286B36F663}"/>
                </a:ext>
              </a:extLst>
            </p:cNvPr>
            <p:cNvSpPr txBox="1"/>
            <p:nvPr/>
          </p:nvSpPr>
          <p:spPr>
            <a:xfrm>
              <a:off x="619654" y="3077458"/>
              <a:ext cx="3406627" cy="279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Study of DA terms and essentially GFFs with large xi measurements, e.g., threshold heavy meson productions.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0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9D5A43D-FBFA-DFA0-CB13-C11C189C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</a:rPr>
              <a:t>Some final comments</a:t>
            </a:r>
            <a:endParaRPr 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C9C58E9-276C-1C93-3CD0-28E478E6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1" y="2056818"/>
            <a:ext cx="3810770" cy="32964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84FBA1-3B04-37B4-8B3C-E440361BB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80" y="2056819"/>
            <a:ext cx="4722663" cy="329641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04F348E-2750-506E-47FD-2696343C4597}"/>
              </a:ext>
            </a:extLst>
          </p:cNvPr>
          <p:cNvSpPr txBox="1"/>
          <p:nvPr/>
        </p:nvSpPr>
        <p:spPr>
          <a:xfrm>
            <a:off x="619654" y="1318379"/>
            <a:ext cx="1097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DA terms become non-trivial as xi increases</a:t>
            </a: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69533F17-F1A3-AB5C-854F-16255E2CB344}"/>
              </a:ext>
            </a:extLst>
          </p:cNvPr>
          <p:cNvSpPr/>
          <p:nvPr/>
        </p:nvSpPr>
        <p:spPr>
          <a:xfrm>
            <a:off x="5087862" y="3537911"/>
            <a:ext cx="986630" cy="273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文本框 11">
            <a:extLst>
              <a:ext uri="{FF2B5EF4-FFF2-40B4-BE49-F238E27FC236}">
                <a16:creationId xmlns:a16="http://schemas.microsoft.com/office/drawing/2014/main" id="{96A1D56A-1D14-00E6-23ED-4CBF56C6A7D0}"/>
              </a:ext>
            </a:extLst>
          </p:cNvPr>
          <p:cNvSpPr txBox="1"/>
          <p:nvPr/>
        </p:nvSpPr>
        <p:spPr>
          <a:xfrm>
            <a:off x="8773811" y="5385732"/>
            <a:ext cx="2955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Y. Guo et. al. JHEP 05 150 (2023)</a:t>
            </a: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C1D4DC14-3F33-130E-2282-03C58BA30533}"/>
              </a:ext>
            </a:extLst>
          </p:cNvPr>
          <p:cNvSpPr txBox="1"/>
          <p:nvPr/>
        </p:nvSpPr>
        <p:spPr>
          <a:xfrm>
            <a:off x="619654" y="5495170"/>
            <a:ext cx="1097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Besides just for fitting purpose, they contain rich physics.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204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EAE5B83-115F-8BF9-B019-ACC5BB89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429E733-9153-A99C-51CD-23075A1EC7E7}"/>
              </a:ext>
            </a:extLst>
          </p:cNvPr>
          <p:cNvGrpSpPr/>
          <p:nvPr/>
        </p:nvGrpSpPr>
        <p:grpSpPr>
          <a:xfrm>
            <a:off x="360344" y="1210036"/>
            <a:ext cx="10112725" cy="2644592"/>
            <a:chOff x="360344" y="1210036"/>
            <a:chExt cx="10112725" cy="2644592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61C38FA0-6387-2AE7-39D2-972BBE70E583}"/>
                </a:ext>
              </a:extLst>
            </p:cNvPr>
            <p:cNvSpPr/>
            <p:nvPr/>
          </p:nvSpPr>
          <p:spPr>
            <a:xfrm>
              <a:off x="360344" y="1210036"/>
              <a:ext cx="9687739" cy="2497796"/>
            </a:xfrm>
            <a:prstGeom prst="roundRect">
              <a:avLst>
                <a:gd name="adj" fmla="val 576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内容占位符 1">
              <a:extLst>
                <a:ext uri="{FF2B5EF4-FFF2-40B4-BE49-F238E27FC236}">
                  <a16:creationId xmlns:a16="http://schemas.microsoft.com/office/drawing/2014/main" id="{3A516C04-A669-717C-7FD8-402CBD634628}"/>
                </a:ext>
              </a:extLst>
            </p:cNvPr>
            <p:cNvSpPr txBox="1">
              <a:spLocks/>
            </p:cNvSpPr>
            <p:nvPr/>
          </p:nvSpPr>
          <p:spPr>
            <a:xfrm>
              <a:off x="765612" y="1250596"/>
              <a:ext cx="9707457" cy="2604032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2400" b="1" dirty="0">
                  <a:latin typeface="+mn-lt"/>
                </a:rPr>
                <a:t>Summary</a:t>
              </a:r>
            </a:p>
            <a:p>
              <a:pPr>
                <a:lnSpc>
                  <a:spcPct val="150000"/>
                </a:lnSpc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</a:pPr>
              <a:r>
                <a:rPr lang="en-US" sz="2000" dirty="0"/>
                <a:t>GPDs reveals the nucleon 3D structures including mass and spin.</a:t>
              </a:r>
            </a:p>
            <a:p>
              <a:pPr>
                <a:lnSpc>
                  <a:spcPct val="150000"/>
                </a:lnSpc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</a:pPr>
              <a:r>
                <a:rPr lang="en-US" sz="2000" dirty="0"/>
                <a:t>Global analysis program with PDFs, DVCS and lattice simulations.</a:t>
              </a:r>
            </a:p>
            <a:p>
              <a:pPr>
                <a:lnSpc>
                  <a:spcPct val="150000"/>
                </a:lnSpc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</a:pPr>
              <a:r>
                <a:rPr lang="en-US" sz="2000" dirty="0"/>
                <a:t>Interesting developments utilizing the skewness effects and DA terms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AFAE88-39E5-4E67-E23E-6A3452271BE6}"/>
              </a:ext>
            </a:extLst>
          </p:cNvPr>
          <p:cNvGrpSpPr/>
          <p:nvPr/>
        </p:nvGrpSpPr>
        <p:grpSpPr>
          <a:xfrm>
            <a:off x="360343" y="3958063"/>
            <a:ext cx="9947048" cy="2604032"/>
            <a:chOff x="619653" y="3984987"/>
            <a:chExt cx="9947048" cy="260403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D7F4E119-6F76-2811-B349-344CFE6320F0}"/>
                </a:ext>
              </a:extLst>
            </p:cNvPr>
            <p:cNvSpPr/>
            <p:nvPr/>
          </p:nvSpPr>
          <p:spPr>
            <a:xfrm>
              <a:off x="619653" y="3984987"/>
              <a:ext cx="9687739" cy="2497796"/>
            </a:xfrm>
            <a:prstGeom prst="roundRect">
              <a:avLst>
                <a:gd name="adj" fmla="val 5765"/>
              </a:avLst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内容占位符 1">
              <a:extLst>
                <a:ext uri="{FF2B5EF4-FFF2-40B4-BE49-F238E27FC236}">
                  <a16:creationId xmlns:a16="http://schemas.microsoft.com/office/drawing/2014/main" id="{2D452A2F-B532-2BC2-183C-CBBC50C08B0A}"/>
                </a:ext>
              </a:extLst>
            </p:cNvPr>
            <p:cNvSpPr txBox="1">
              <a:spLocks/>
            </p:cNvSpPr>
            <p:nvPr/>
          </p:nvSpPr>
          <p:spPr>
            <a:xfrm>
              <a:off x="1024922" y="3984987"/>
              <a:ext cx="9541779" cy="26040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2400" b="1" dirty="0">
                  <a:latin typeface="+mn-lt"/>
                </a:rPr>
                <a:t>Outlook</a:t>
              </a:r>
            </a:p>
            <a:p>
              <a:pPr>
                <a:lnSpc>
                  <a:spcPct val="150000"/>
                </a:lnSpc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en-US" sz="2000" dirty="0"/>
                <a:t>Improved global analysis (next to leading effects, gluon GPDs)</a:t>
              </a:r>
            </a:p>
            <a:p>
              <a:pPr>
                <a:lnSpc>
                  <a:spcPct val="150000"/>
                </a:lnSpc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en-US" sz="2000" dirty="0"/>
                <a:t>More polarization config. and more processes e.g. DVMP</a:t>
              </a:r>
            </a:p>
            <a:p>
              <a:pPr>
                <a:lnSpc>
                  <a:spcPct val="150000"/>
                </a:lnSpc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</a:pPr>
              <a:r>
                <a:rPr lang="en-US" sz="2000" dirty="0"/>
                <a:t>Other perspective – large xi</a:t>
              </a:r>
            </a:p>
            <a:p>
              <a:pPr>
                <a:lnSpc>
                  <a:spcPct val="150000"/>
                </a:lnSpc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</a:pP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207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">
            <a:extLst>
              <a:ext uri="{FF2B5EF4-FFF2-40B4-BE49-F238E27FC236}">
                <a16:creationId xmlns:a16="http://schemas.microsoft.com/office/drawing/2014/main" id="{5EA52389-1CF4-36B9-ED57-A0746C79FE8F}"/>
              </a:ext>
            </a:extLst>
          </p:cNvPr>
          <p:cNvSpPr txBox="1">
            <a:spLocks/>
          </p:cNvSpPr>
          <p:nvPr/>
        </p:nvSpPr>
        <p:spPr>
          <a:xfrm>
            <a:off x="619654" y="1508759"/>
            <a:ext cx="7239000" cy="4677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dirty="0"/>
              <a:t> Intro – GPD and nucleon 3D structure</a:t>
            </a:r>
          </a:p>
          <a:p>
            <a:pPr>
              <a:lnSpc>
                <a:spcPct val="2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dirty="0"/>
              <a:t>Global analysis program of GPD</a:t>
            </a:r>
          </a:p>
          <a:p>
            <a:pPr>
              <a:lnSpc>
                <a:spcPct val="2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dirty="0"/>
              <a:t>GPD at non-zero skewness and DA terms</a:t>
            </a:r>
          </a:p>
          <a:p>
            <a:pPr>
              <a:lnSpc>
                <a:spcPct val="2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dirty="0"/>
              <a:t> Summary and outlook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4DF4259-846B-BEF1-4BC9-301093F9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4258434-FE93-DB75-DB2E-6517346061D1}"/>
              </a:ext>
            </a:extLst>
          </p:cNvPr>
          <p:cNvGrpSpPr/>
          <p:nvPr/>
        </p:nvGrpSpPr>
        <p:grpSpPr>
          <a:xfrm>
            <a:off x="6563932" y="-2199810"/>
            <a:ext cx="5537276" cy="4799587"/>
            <a:chOff x="6138929" y="-2325452"/>
            <a:chExt cx="5962279" cy="4806156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F2F890E5-E0B4-1FC9-AC42-8530C6DD4A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8929" y="-2325452"/>
              <a:ext cx="5962279" cy="480615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2054" name="Picture 6" descr="World's fastest supercomputer coming to US, built by Cray and AMD - CNET">
              <a:extLst>
                <a:ext uri="{FF2B5EF4-FFF2-40B4-BE49-F238E27FC236}">
                  <a16:creationId xmlns:a16="http://schemas.microsoft.com/office/drawing/2014/main" id="{F921A3F0-1F50-CC36-E8B7-C5E0217E54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" t="-47755" r="-214" b="32346"/>
            <a:stretch/>
          </p:blipFill>
          <p:spPr bwMode="auto">
            <a:xfrm>
              <a:off x="6260803" y="-2259408"/>
              <a:ext cx="5731409" cy="4626504"/>
            </a:xfrm>
            <a:prstGeom prst="ellipse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B2B7C2A-A208-5B4E-B195-371571B221F8}"/>
              </a:ext>
            </a:extLst>
          </p:cNvPr>
          <p:cNvGrpSpPr/>
          <p:nvPr/>
        </p:nvGrpSpPr>
        <p:grpSpPr>
          <a:xfrm>
            <a:off x="8098843" y="3593206"/>
            <a:ext cx="4949782" cy="4643232"/>
            <a:chOff x="7546879" y="3431163"/>
            <a:chExt cx="5250676" cy="4799587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19CA26F-605D-35A9-1E6D-D42FBAA52B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879" y="3431163"/>
              <a:ext cx="5250676" cy="479958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2052" name="Picture 4" descr="Electron-Ion Collider Achieves Critical Decision 1 Approval | Department of  Energy">
              <a:extLst>
                <a:ext uri="{FF2B5EF4-FFF2-40B4-BE49-F238E27FC236}">
                  <a16:creationId xmlns:a16="http://schemas.microsoft.com/office/drawing/2014/main" id="{62B873EF-D006-BBB7-36DB-4D1965A927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" t="1186" r="-14306" b="-33677"/>
            <a:stretch/>
          </p:blipFill>
          <p:spPr bwMode="auto">
            <a:xfrm>
              <a:off x="7702400" y="3560128"/>
              <a:ext cx="4851060" cy="4414335"/>
            </a:xfrm>
            <a:prstGeom prst="ellipse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8922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4C7DC464-B43E-DE56-A24E-001468A8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9558"/>
            <a:ext cx="10515600" cy="999878"/>
          </a:xfrm>
        </p:spPr>
        <p:txBody>
          <a:bodyPr>
            <a:normAutofit/>
          </a:bodyPr>
          <a:lstStyle/>
          <a:p>
            <a:r>
              <a:rPr lang="en-US" sz="5400" dirty="0"/>
              <a:t>Thank you!</a:t>
            </a:r>
            <a:endParaRPr lang="en-US" sz="5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4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E64C76-772C-F708-5C79-255F4F91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Nucleon spin and 3D structure</a:t>
            </a:r>
          </a:p>
        </p:txBody>
      </p:sp>
      <p:pic>
        <p:nvPicPr>
          <p:cNvPr id="1028" name="Picture 4" descr="Electron-Ion Collider Achieves Critical Decision 1 Approval | BNL Newsroom">
            <a:extLst>
              <a:ext uri="{FF2B5EF4-FFF2-40B4-BE49-F238E27FC236}">
                <a16:creationId xmlns:a16="http://schemas.microsoft.com/office/drawing/2014/main" id="{8C40D991-1EDA-1AA4-36AE-D28B9899E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r="13600"/>
          <a:stretch/>
        </p:blipFill>
        <p:spPr bwMode="auto">
          <a:xfrm>
            <a:off x="6441261" y="2209313"/>
            <a:ext cx="5456839" cy="37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内容占位符 1 1 1 1 1 1">
            <a:extLst>
              <a:ext uri="{FF2B5EF4-FFF2-40B4-BE49-F238E27FC236}">
                <a16:creationId xmlns:a16="http://schemas.microsoft.com/office/drawing/2014/main" id="{B54D9D80-DBB6-CDCD-F408-17FAB7C56C91}"/>
              </a:ext>
            </a:extLst>
          </p:cNvPr>
          <p:cNvSpPr txBox="1">
            <a:spLocks/>
          </p:cNvSpPr>
          <p:nvPr/>
        </p:nvSpPr>
        <p:spPr>
          <a:xfrm>
            <a:off x="619654" y="1337768"/>
            <a:ext cx="11399114" cy="127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+mn-lt"/>
              </a:rPr>
              <a:t>The nucleon structure can be accessed by higher-energy knock-out processes by virtue of the asymptotic freedom.</a:t>
            </a:r>
          </a:p>
        </p:txBody>
      </p:sp>
      <p:sp>
        <p:nvSpPr>
          <p:cNvPr id="9" name="内容占位符 1 1 1 1 1 1">
            <a:extLst>
              <a:ext uri="{FF2B5EF4-FFF2-40B4-BE49-F238E27FC236}">
                <a16:creationId xmlns:a16="http://schemas.microsoft.com/office/drawing/2014/main" id="{2421A045-8322-40F2-18C7-38E24796894A}"/>
              </a:ext>
            </a:extLst>
          </p:cNvPr>
          <p:cNvSpPr txBox="1">
            <a:spLocks/>
          </p:cNvSpPr>
          <p:nvPr/>
        </p:nvSpPr>
        <p:spPr>
          <a:xfrm>
            <a:off x="619654" y="2698515"/>
            <a:ext cx="5719731" cy="191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+mn-lt"/>
              </a:rPr>
              <a:t>To access the full nucleon AM structure, we also need to localize the particle in coordinate space for the orbital AM. 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DA16232-2F9C-E227-32BA-ECCB7999F0D8}"/>
              </a:ext>
            </a:extLst>
          </p:cNvPr>
          <p:cNvSpPr/>
          <p:nvPr/>
        </p:nvSpPr>
        <p:spPr>
          <a:xfrm>
            <a:off x="3022320" y="4700951"/>
            <a:ext cx="457200" cy="6550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内容占位符 1 1 1 1 1 1">
            <a:extLst>
              <a:ext uri="{FF2B5EF4-FFF2-40B4-BE49-F238E27FC236}">
                <a16:creationId xmlns:a16="http://schemas.microsoft.com/office/drawing/2014/main" id="{A086797E-F150-6F1B-15D1-8B666FB89CDB}"/>
              </a:ext>
            </a:extLst>
          </p:cNvPr>
          <p:cNvSpPr txBox="1">
            <a:spLocks/>
          </p:cNvSpPr>
          <p:nvPr/>
        </p:nvSpPr>
        <p:spPr>
          <a:xfrm>
            <a:off x="619654" y="5446268"/>
            <a:ext cx="5719731" cy="65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+mn-lt"/>
              </a:rPr>
              <a:t>Generalized Parton Distributions (GPDs)</a:t>
            </a: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BDA29FA3-4464-CC49-7539-3C48CB3436EB}"/>
              </a:ext>
            </a:extLst>
          </p:cNvPr>
          <p:cNvSpPr txBox="1"/>
          <p:nvPr/>
        </p:nvSpPr>
        <p:spPr>
          <a:xfrm>
            <a:off x="2335837" y="5883712"/>
            <a:ext cx="3886543" cy="61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D. Muller et. al. 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Fortsch.Phys. 42 101 (1994)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X. Ji Phys. Rev. Lett. 78, 610 (1997)</a:t>
            </a:r>
          </a:p>
        </p:txBody>
      </p:sp>
    </p:spTree>
    <p:extLst>
      <p:ext uri="{BB962C8B-B14F-4D97-AF65-F5344CB8AC3E}">
        <p14:creationId xmlns:p14="http://schemas.microsoft.com/office/powerpoint/2010/main" val="14179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4741CA4-2DBF-BA10-E2E1-F0CB1896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GPDs</a:t>
            </a:r>
          </a:p>
        </p:txBody>
      </p:sp>
      <p:sp>
        <p:nvSpPr>
          <p:cNvPr id="4" name="内容占位符 1 1 1 1 1 1">
            <a:extLst>
              <a:ext uri="{FF2B5EF4-FFF2-40B4-BE49-F238E27FC236}">
                <a16:creationId xmlns:a16="http://schemas.microsoft.com/office/drawing/2014/main" id="{93FF39FC-C891-DE82-F7F1-0E48D8940D1F}"/>
              </a:ext>
            </a:extLst>
          </p:cNvPr>
          <p:cNvSpPr txBox="1">
            <a:spLocks/>
          </p:cNvSpPr>
          <p:nvPr/>
        </p:nvSpPr>
        <p:spPr>
          <a:xfrm>
            <a:off x="619654" y="1415161"/>
            <a:ext cx="11089126" cy="48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+mn-lt"/>
              </a:rPr>
              <a:t>GPDs are 3D distributions unifying parton distributions and form factors</a:t>
            </a:r>
          </a:p>
        </p:txBody>
      </p:sp>
      <p:pic>
        <p:nvPicPr>
          <p:cNvPr id="14" name="图片 13" descr="\documentclass{article}&#10;\usepackage{amsmath,mathrsfs,xcolor,amssymb,slashed}&#10;\pagestyle{empty}&#10;\begin{document}&#10;\begin{align*}&#10;\begin{split}&#10;F(x,\Delta^\mu) = F\left(x,\xi ,t \right)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B7B2C6F2-8A97-1E39-F295-DBBF3816D2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82" y="2013435"/>
            <a:ext cx="3319635" cy="364005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A8BEED9B-DCCE-F16E-7BE1-6F6AA2418602}"/>
              </a:ext>
            </a:extLst>
          </p:cNvPr>
          <p:cNvGrpSpPr/>
          <p:nvPr/>
        </p:nvGrpSpPr>
        <p:grpSpPr>
          <a:xfrm>
            <a:off x="1859682" y="2583560"/>
            <a:ext cx="8609069" cy="1424560"/>
            <a:chOff x="2373891" y="2553080"/>
            <a:chExt cx="8609069" cy="142456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CA5C365-BD8F-0454-F6D4-8AC20DFC9C70}"/>
                </a:ext>
              </a:extLst>
            </p:cNvPr>
            <p:cNvGrpSpPr/>
            <p:nvPr/>
          </p:nvGrpSpPr>
          <p:grpSpPr>
            <a:xfrm>
              <a:off x="2373891" y="2553080"/>
              <a:ext cx="8609069" cy="1424560"/>
              <a:chOff x="2373891" y="2553080"/>
              <a:chExt cx="8609069" cy="142456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83587FA4-E61F-0F5D-3225-DF12132AAF93}"/>
                  </a:ext>
                </a:extLst>
              </p:cNvPr>
              <p:cNvGrpSpPr/>
              <p:nvPr/>
            </p:nvGrpSpPr>
            <p:grpSpPr>
              <a:xfrm>
                <a:off x="2373891" y="2553080"/>
                <a:ext cx="8609069" cy="1424560"/>
                <a:chOff x="3948691" y="2487040"/>
                <a:chExt cx="8609069" cy="1424560"/>
              </a:xfrm>
            </p:grpSpPr>
            <p:sp>
              <p:nvSpPr>
                <p:cNvPr id="15" name="内容占位符 1 1 1 2">
                  <a:extLst>
                    <a:ext uri="{FF2B5EF4-FFF2-40B4-BE49-F238E27FC236}">
                      <a16:creationId xmlns:a16="http://schemas.microsoft.com/office/drawing/2014/main" id="{D409A2EB-A869-8BC4-8C1E-320A4FFACEC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89294" y="2487040"/>
                  <a:ext cx="8468466" cy="14245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000" dirty="0"/>
                    <a:t>: parton momentum fraction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000" dirty="0"/>
                    <a:t>: skewness parameter – longitudinal momentum transfer 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000" dirty="0"/>
                    <a:t>: total momentum transfer squared </a:t>
                  </a:r>
                </a:p>
              </p:txBody>
            </p:sp>
            <p:pic>
              <p:nvPicPr>
                <p:cNvPr id="17" name="图片 16" descr="\documentclass{article}&#10;\usepackage{amsmath,mathrsfs,xcolor,amssymb,slashed}&#10;\pagestyle{empty}&#10;\begin{document}&#10;\begin{align*}&#10;\begin{split}&#10;&amp;x\\&#10;&amp;\xi\\&#10;&amp;t&#10;\end{split}&#10;\end{align*}&#10;\end{document}" title="IguanaTex Bitmap Display">
                  <a:extLst>
                    <a:ext uri="{FF2B5EF4-FFF2-40B4-BE49-F238E27FC236}">
                      <a16:creationId xmlns:a16="http://schemas.microsoft.com/office/drawing/2014/main" id="{1C124C41-C2A7-47EE-DD96-9A1287547BB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8691" y="2616200"/>
                  <a:ext cx="140603" cy="947829"/>
                </a:xfrm>
                <a:prstGeom prst="rect">
                  <a:avLst/>
                </a:prstGeom>
              </p:spPr>
            </p:pic>
          </p:grpSp>
          <p:pic>
            <p:nvPicPr>
              <p:cNvPr id="26" name="图片 25" descr="\documentclass{article}&#10;\usepackage{amsmath,mathrsfs,xcolor,amssymb,slashed}&#10;\pagestyle{empty}&#10;\begin{document}&#10;\begin{align*}&#10;\begin{split}&#10;\xi\equiv -n\cdot \Delta/2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315860B7-FE43-9D27-A722-20ED10DD73D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9592" y="3012987"/>
                <a:ext cx="1503695" cy="266014"/>
              </a:xfrm>
              <a:prstGeom prst="rect">
                <a:avLst/>
              </a:prstGeom>
            </p:spPr>
          </p:pic>
        </p:grpSp>
        <p:pic>
          <p:nvPicPr>
            <p:cNvPr id="29" name="图片 28" descr="\documentclass{article}&#10;\usepackage{amsmath,mathrsfs,xcolor,amssymb,slashed}&#10;\pagestyle{empty}&#10;\begin{document}&#10;\begin{align*}&#10;\begin{split}&#10;t\equiv \Delta^2&#10;\end{split}&#10;\end{align*}&#10;\end{document}" title="IguanaTex Bitmap Display">
              <a:extLst>
                <a:ext uri="{FF2B5EF4-FFF2-40B4-BE49-F238E27FC236}">
                  <a16:creationId xmlns:a16="http://schemas.microsoft.com/office/drawing/2014/main" id="{F5A7B5E4-A9A1-BD5F-EE40-511CA0A21150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712" y="3364054"/>
              <a:ext cx="859572" cy="266015"/>
            </a:xfrm>
            <a:prstGeom prst="rect">
              <a:avLst/>
            </a:prstGeom>
          </p:spPr>
        </p:pic>
      </p:grpSp>
      <p:sp>
        <p:nvSpPr>
          <p:cNvPr id="33" name="内容占位符 1 1 1 1 2 1">
            <a:extLst>
              <a:ext uri="{FF2B5EF4-FFF2-40B4-BE49-F238E27FC236}">
                <a16:creationId xmlns:a16="http://schemas.microsoft.com/office/drawing/2014/main" id="{9B02D399-6F05-A900-2BB8-1FA6E3CB92EA}"/>
              </a:ext>
            </a:extLst>
          </p:cNvPr>
          <p:cNvSpPr txBox="1">
            <a:spLocks/>
          </p:cNvSpPr>
          <p:nvPr/>
        </p:nvSpPr>
        <p:spPr>
          <a:xfrm>
            <a:off x="619654" y="3924086"/>
            <a:ext cx="11089126" cy="48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+mn-lt"/>
              </a:rPr>
              <a:t>GPDs reduce to form factors when integrated over </a:t>
            </a:r>
            <a:r>
              <a:rPr lang="en-US" sz="2400" i="1" dirty="0">
                <a:latin typeface="+mn-lt"/>
              </a:rPr>
              <a:t>x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A56C69B2-3EBE-149B-3BE3-F654E79FEEC0}"/>
              </a:ext>
            </a:extLst>
          </p:cNvPr>
          <p:cNvGrpSpPr/>
          <p:nvPr/>
        </p:nvGrpSpPr>
        <p:grpSpPr>
          <a:xfrm>
            <a:off x="953859" y="4446118"/>
            <a:ext cx="4022001" cy="1234282"/>
            <a:chOff x="755739" y="4375095"/>
            <a:chExt cx="4022001" cy="1234282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09DCA121-1FDD-074E-ADFE-71B7E7383430}"/>
                </a:ext>
              </a:extLst>
            </p:cNvPr>
            <p:cNvGrpSpPr/>
            <p:nvPr/>
          </p:nvGrpSpPr>
          <p:grpSpPr>
            <a:xfrm>
              <a:off x="2332589" y="4375095"/>
              <a:ext cx="2445151" cy="1234282"/>
              <a:chOff x="2322961" y="4474806"/>
              <a:chExt cx="2445151" cy="1234282"/>
            </a:xfrm>
          </p:grpSpPr>
          <p:pic>
            <p:nvPicPr>
              <p:cNvPr id="35" name="图片 34" descr="\documentclass{article}&#10;\usepackage{amsmath,mathrsfs,xcolor,amssymb,slashed}&#10;\pagestyle{empty}&#10;\begin{document}&#10;\begin{align*}&#10;\begin{split}&#10;\int \text{d}x H(x,\xi,t) = F_1(t)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DA8568FC-9418-E18B-2B47-B6033B1BE07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2961" y="4474806"/>
                <a:ext cx="2445151" cy="560410"/>
              </a:xfrm>
              <a:prstGeom prst="rect">
                <a:avLst/>
              </a:prstGeom>
            </p:spPr>
          </p:pic>
          <p:pic>
            <p:nvPicPr>
              <p:cNvPr id="38" name="图片 37" descr="\documentclass{article}&#10;\usepackage{amsmath,mathrsfs,xcolor,amssymb,slashed}&#10;\pagestyle{empty}&#10;\begin{document}&#10;\begin{align*}&#10;\begin{split}&#10;\int \text{d}x E(x,\xi,t) = F_2(t)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78D11D69-BDCB-302B-39C9-C5E518A620A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2961" y="5148678"/>
                <a:ext cx="2416296" cy="560410"/>
              </a:xfrm>
              <a:prstGeom prst="rect">
                <a:avLst/>
              </a:prstGeom>
            </p:spPr>
          </p:pic>
        </p:grpSp>
        <p:sp>
          <p:nvSpPr>
            <p:cNvPr id="62" name="内容占位符 1 1 1 1 2 2">
              <a:extLst>
                <a:ext uri="{FF2B5EF4-FFF2-40B4-BE49-F238E27FC236}">
                  <a16:creationId xmlns:a16="http://schemas.microsoft.com/office/drawing/2014/main" id="{FF7BA6A6-28D7-EF62-256C-A539B9704D82}"/>
                </a:ext>
              </a:extLst>
            </p:cNvPr>
            <p:cNvSpPr txBox="1">
              <a:spLocks/>
            </p:cNvSpPr>
            <p:nvPr/>
          </p:nvSpPr>
          <p:spPr>
            <a:xfrm>
              <a:off x="755739" y="4771875"/>
              <a:ext cx="1651106" cy="4879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>
                  <a:latin typeface="+mn-lt"/>
                </a:rPr>
                <a:t>Charge FFs</a:t>
              </a:r>
              <a:endParaRPr lang="en-US" sz="2000" i="1" dirty="0">
                <a:latin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72B157D2-798E-C570-CAE2-DB68E4316FD6}"/>
              </a:ext>
            </a:extLst>
          </p:cNvPr>
          <p:cNvGrpSpPr/>
          <p:nvPr/>
        </p:nvGrpSpPr>
        <p:grpSpPr>
          <a:xfrm>
            <a:off x="5337309" y="4446115"/>
            <a:ext cx="6158625" cy="1234285"/>
            <a:chOff x="4976629" y="4431824"/>
            <a:chExt cx="6158625" cy="1234285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74B7CC0E-7D0D-F0A1-F439-7FDC709F718F}"/>
                </a:ext>
              </a:extLst>
            </p:cNvPr>
            <p:cNvGrpSpPr/>
            <p:nvPr/>
          </p:nvGrpSpPr>
          <p:grpSpPr>
            <a:xfrm>
              <a:off x="7195674" y="4431824"/>
              <a:ext cx="3939580" cy="1234285"/>
              <a:chOff x="5576605" y="4375095"/>
              <a:chExt cx="3939580" cy="1234285"/>
            </a:xfrm>
          </p:grpSpPr>
          <p:pic>
            <p:nvPicPr>
              <p:cNvPr id="60" name="图片 59" descr="\documentclass{article}&#10;\usepackage{amsmath,mathrsfs,xcolor,amssymb,slashed}&#10;\pagestyle{empty}&#10;\begin{document}&#10;\begin{align*}&#10;\begin{split}&#10;\int \text{d}x~xH(x,\xi,t) = A(t) + (2\xi)^2 C(t)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9E842B65-2811-AC67-E804-B5BDD3FD023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6606" y="4375095"/>
                <a:ext cx="3939579" cy="560410"/>
              </a:xfrm>
              <a:prstGeom prst="rect">
                <a:avLst/>
              </a:prstGeom>
            </p:spPr>
          </p:pic>
          <p:pic>
            <p:nvPicPr>
              <p:cNvPr id="56" name="图片 55" descr="\documentclass{article}&#10;\usepackage{amsmath,mathrsfs,xcolor,amssymb,slashed}&#10;\pagestyle{empty}&#10;\begin{document}&#10;\begin{align*}&#10;\begin{split}&#10;\int \text{d}x~xE(x,\xi,t) = B(t) - (2\xi)^2 C(t)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1A7B5497-C7CD-D749-46AD-08DE702CCFC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6605" y="5048970"/>
                <a:ext cx="3924392" cy="560410"/>
              </a:xfrm>
              <a:prstGeom prst="rect">
                <a:avLst/>
              </a:prstGeom>
            </p:spPr>
          </p:pic>
        </p:grpSp>
        <p:sp>
          <p:nvSpPr>
            <p:cNvPr id="63" name="内容占位符 1 1 1 1 2 3">
              <a:extLst>
                <a:ext uri="{FF2B5EF4-FFF2-40B4-BE49-F238E27FC236}">
                  <a16:creationId xmlns:a16="http://schemas.microsoft.com/office/drawing/2014/main" id="{1F170BD8-4F4A-6B3D-A6FB-30D99F70D124}"/>
                </a:ext>
              </a:extLst>
            </p:cNvPr>
            <p:cNvSpPr txBox="1">
              <a:spLocks/>
            </p:cNvSpPr>
            <p:nvPr/>
          </p:nvSpPr>
          <p:spPr>
            <a:xfrm>
              <a:off x="4976629" y="4843673"/>
              <a:ext cx="2118466" cy="4879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000" dirty="0">
                  <a:latin typeface="+mn-lt"/>
                </a:rPr>
                <a:t>Gravitational FFs</a:t>
              </a:r>
              <a:endParaRPr lang="en-US" sz="2000" i="1" dirty="0">
                <a:latin typeface="+mn-lt"/>
              </a:endParaRPr>
            </a:p>
          </p:txBody>
        </p:sp>
      </p:grpSp>
      <p:sp>
        <p:nvSpPr>
          <p:cNvPr id="2" name="内容占位符 1 1 1 1 2 1">
            <a:extLst>
              <a:ext uri="{FF2B5EF4-FFF2-40B4-BE49-F238E27FC236}">
                <a16:creationId xmlns:a16="http://schemas.microsoft.com/office/drawing/2014/main" id="{B828FE42-6028-80C8-1624-CA6C624B2BA2}"/>
              </a:ext>
            </a:extLst>
          </p:cNvPr>
          <p:cNvSpPr txBox="1">
            <a:spLocks/>
          </p:cNvSpPr>
          <p:nvPr/>
        </p:nvSpPr>
        <p:spPr>
          <a:xfrm>
            <a:off x="374977" y="5791842"/>
            <a:ext cx="11442044" cy="487984"/>
          </a:xfrm>
          <a:prstGeom prst="roundRect">
            <a:avLst>
              <a:gd name="adj" fmla="val 32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GFFs contain mechanical properties of nucleon, which can be accessed with GPDs!</a:t>
            </a:r>
            <a:endParaRPr lang="en-US" sz="2400" i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5A13AE-6D15-070B-2550-66308426D5E6}"/>
              </a:ext>
            </a:extLst>
          </p:cNvPr>
          <p:cNvSpPr txBox="1"/>
          <p:nvPr/>
        </p:nvSpPr>
        <p:spPr>
          <a:xfrm>
            <a:off x="7883875" y="4008120"/>
            <a:ext cx="32845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X. Ji, J. Phys. G 24 1181-1205 (1998) </a:t>
            </a:r>
          </a:p>
        </p:txBody>
      </p:sp>
    </p:spTree>
    <p:extLst>
      <p:ext uri="{BB962C8B-B14F-4D97-AF65-F5344CB8AC3E}">
        <p14:creationId xmlns:p14="http://schemas.microsoft.com/office/powerpoint/2010/main" val="28950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4741CA4-2DBF-BA10-E2E1-F0CB1896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GPDs</a:t>
            </a:r>
          </a:p>
        </p:txBody>
      </p:sp>
      <p:sp>
        <p:nvSpPr>
          <p:cNvPr id="4" name="内容占位符 1 1 1 1 1 1">
            <a:extLst>
              <a:ext uri="{FF2B5EF4-FFF2-40B4-BE49-F238E27FC236}">
                <a16:creationId xmlns:a16="http://schemas.microsoft.com/office/drawing/2014/main" id="{93FF39FC-C891-DE82-F7F1-0E48D8940D1F}"/>
              </a:ext>
            </a:extLst>
          </p:cNvPr>
          <p:cNvSpPr txBox="1">
            <a:spLocks/>
          </p:cNvSpPr>
          <p:nvPr/>
        </p:nvSpPr>
        <p:spPr>
          <a:xfrm>
            <a:off x="619654" y="1415161"/>
            <a:ext cx="11089126" cy="48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+mn-lt"/>
              </a:rPr>
              <a:t>GPDs are 3D distributions unifying parton distributions and form factors</a:t>
            </a:r>
          </a:p>
        </p:txBody>
      </p:sp>
      <p:pic>
        <p:nvPicPr>
          <p:cNvPr id="14" name="图片 13" descr="\documentclass{article}&#10;\usepackage{amsmath,mathrsfs,xcolor,amssymb,slashed}&#10;\pagestyle{empty}&#10;\begin{document}&#10;\begin{align*}&#10;\begin{split}&#10;F(x,\Delta^\mu) = F\left(x,\xi ,t \right)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B7B2C6F2-8A97-1E39-F295-DBBF3816D2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82" y="2013435"/>
            <a:ext cx="3319635" cy="364005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A8BEED9B-DCCE-F16E-7BE1-6F6AA2418602}"/>
              </a:ext>
            </a:extLst>
          </p:cNvPr>
          <p:cNvGrpSpPr/>
          <p:nvPr/>
        </p:nvGrpSpPr>
        <p:grpSpPr>
          <a:xfrm>
            <a:off x="1859682" y="2583560"/>
            <a:ext cx="8609069" cy="1424560"/>
            <a:chOff x="2373891" y="2553080"/>
            <a:chExt cx="8609069" cy="142456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CA5C365-BD8F-0454-F6D4-8AC20DFC9C70}"/>
                </a:ext>
              </a:extLst>
            </p:cNvPr>
            <p:cNvGrpSpPr/>
            <p:nvPr/>
          </p:nvGrpSpPr>
          <p:grpSpPr>
            <a:xfrm>
              <a:off x="2373891" y="2553080"/>
              <a:ext cx="8609069" cy="1424560"/>
              <a:chOff x="2373891" y="2553080"/>
              <a:chExt cx="8609069" cy="142456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83587FA4-E61F-0F5D-3225-DF12132AAF93}"/>
                  </a:ext>
                </a:extLst>
              </p:cNvPr>
              <p:cNvGrpSpPr/>
              <p:nvPr/>
            </p:nvGrpSpPr>
            <p:grpSpPr>
              <a:xfrm>
                <a:off x="2373891" y="2553080"/>
                <a:ext cx="8609069" cy="1424560"/>
                <a:chOff x="3948691" y="2487040"/>
                <a:chExt cx="8609069" cy="1424560"/>
              </a:xfrm>
            </p:grpSpPr>
            <p:sp>
              <p:nvSpPr>
                <p:cNvPr id="15" name="内容占位符 1 1 1 2">
                  <a:extLst>
                    <a:ext uri="{FF2B5EF4-FFF2-40B4-BE49-F238E27FC236}">
                      <a16:creationId xmlns:a16="http://schemas.microsoft.com/office/drawing/2014/main" id="{D409A2EB-A869-8BC4-8C1E-320A4FFACEC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89294" y="2487040"/>
                  <a:ext cx="8468466" cy="14245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Corbel" panose="020B0503020204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000" dirty="0"/>
                    <a:t>: parton momentum fraction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000" dirty="0"/>
                    <a:t>: skewness parameter – longitudinal momentum transfer 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en-US" sz="2000" dirty="0"/>
                    <a:t>: total momentum transfer squared </a:t>
                  </a:r>
                </a:p>
              </p:txBody>
            </p:sp>
            <p:pic>
              <p:nvPicPr>
                <p:cNvPr id="17" name="图片 16" descr="\documentclass{article}&#10;\usepackage{amsmath,mathrsfs,xcolor,amssymb,slashed}&#10;\pagestyle{empty}&#10;\begin{document}&#10;\begin{align*}&#10;\begin{split}&#10;&amp;x\\&#10;&amp;\xi\\&#10;&amp;t&#10;\end{split}&#10;\end{align*}&#10;\end{document}" title="IguanaTex Bitmap Display">
                  <a:extLst>
                    <a:ext uri="{FF2B5EF4-FFF2-40B4-BE49-F238E27FC236}">
                      <a16:creationId xmlns:a16="http://schemas.microsoft.com/office/drawing/2014/main" id="{1C124C41-C2A7-47EE-DD96-9A1287547BB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8691" y="2616200"/>
                  <a:ext cx="140603" cy="947829"/>
                </a:xfrm>
                <a:prstGeom prst="rect">
                  <a:avLst/>
                </a:prstGeom>
              </p:spPr>
            </p:pic>
          </p:grpSp>
          <p:pic>
            <p:nvPicPr>
              <p:cNvPr id="26" name="图片 25" descr="\documentclass{article}&#10;\usepackage{amsmath,mathrsfs,xcolor,amssymb,slashed}&#10;\pagestyle{empty}&#10;\begin{document}&#10;\begin{align*}&#10;\begin{split}&#10;\xi\equiv -n\cdot \Delta/2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315860B7-FE43-9D27-A722-20ED10DD73D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9592" y="3012987"/>
                <a:ext cx="1503695" cy="266014"/>
              </a:xfrm>
              <a:prstGeom prst="rect">
                <a:avLst/>
              </a:prstGeom>
            </p:spPr>
          </p:pic>
        </p:grpSp>
        <p:pic>
          <p:nvPicPr>
            <p:cNvPr id="29" name="图片 28" descr="\documentclass{article}&#10;\usepackage{amsmath,mathrsfs,xcolor,amssymb,slashed}&#10;\pagestyle{empty}&#10;\begin{document}&#10;\begin{align*}&#10;\begin{split}&#10;t\equiv \Delta^2&#10;\end{split}&#10;\end{align*}&#10;\end{document}" title="IguanaTex Bitmap Display">
              <a:extLst>
                <a:ext uri="{FF2B5EF4-FFF2-40B4-BE49-F238E27FC236}">
                  <a16:creationId xmlns:a16="http://schemas.microsoft.com/office/drawing/2014/main" id="{F5A7B5E4-A9A1-BD5F-EE40-511CA0A21150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712" y="3364054"/>
              <a:ext cx="859572" cy="266015"/>
            </a:xfrm>
            <a:prstGeom prst="rect">
              <a:avLst/>
            </a:prstGeom>
          </p:spPr>
        </p:pic>
      </p:grpSp>
      <p:pic>
        <p:nvPicPr>
          <p:cNvPr id="5" name="图片 4" descr="\documentclass{article}&#10;\usepackage{amsmath,mathrsfs,xcolor,amssymb,slashed}&#10;\pagestyle{empty}&#10;\begin{document}&#10;\begin{align*}&#10;\begin{split}&#10;\rho^{\text{Unp}}_{q}(x,\boldsymbol b) = \int \frac{\text{d}^2\boldsymbol \Delta}{(2\pi)^2} e^{-i \boldsymbol{\Delta}\cdot \boldsymbol b}H_q(x,-\boldsymbol \Delta^2)    =\mathscr H_{q}(x,\boldsymbol b)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3D1B3C99-3A81-4035-B5E2-7FFE0D8055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62" y="4468027"/>
            <a:ext cx="5242711" cy="591124"/>
          </a:xfrm>
          <a:prstGeom prst="rect">
            <a:avLst/>
          </a:prstGeom>
        </p:spPr>
      </p:pic>
      <p:sp>
        <p:nvSpPr>
          <p:cNvPr id="6" name="内容占位符 1 1 1 1 1 2 1">
            <a:extLst>
              <a:ext uri="{FF2B5EF4-FFF2-40B4-BE49-F238E27FC236}">
                <a16:creationId xmlns:a16="http://schemas.microsoft.com/office/drawing/2014/main" id="{88BF4BE3-F136-3526-77C9-995AA30E6AE0}"/>
              </a:ext>
            </a:extLst>
          </p:cNvPr>
          <p:cNvSpPr txBox="1">
            <a:spLocks/>
          </p:cNvSpPr>
          <p:nvPr/>
        </p:nvSpPr>
        <p:spPr>
          <a:xfrm>
            <a:off x="689955" y="3964287"/>
            <a:ext cx="11089126" cy="48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+mn-lt"/>
              </a:rPr>
              <a:t>GPDs also provide an intuitive 3D image of nucleon:</a:t>
            </a:r>
          </a:p>
        </p:txBody>
      </p:sp>
      <p:sp>
        <p:nvSpPr>
          <p:cNvPr id="7" name="内容占位符 1 1 1 1 1 2 2">
            <a:extLst>
              <a:ext uri="{FF2B5EF4-FFF2-40B4-BE49-F238E27FC236}">
                <a16:creationId xmlns:a16="http://schemas.microsoft.com/office/drawing/2014/main" id="{E14BCC15-FCF8-AFDF-9194-6F9AAE076F5B}"/>
              </a:ext>
            </a:extLst>
          </p:cNvPr>
          <p:cNvSpPr txBox="1">
            <a:spLocks/>
          </p:cNvSpPr>
          <p:nvPr/>
        </p:nvSpPr>
        <p:spPr>
          <a:xfrm>
            <a:off x="689955" y="5192353"/>
            <a:ext cx="11089126" cy="48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+mn-lt"/>
              </a:rPr>
              <a:t>which contains information of nucleon spin structure, e. g. transverse spin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492478-12DB-555E-DA0F-B4785A0FA65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66" y="5680338"/>
            <a:ext cx="4051417" cy="6037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7EFCCBD-7229-F652-0BAB-FC324BE61635}"/>
              </a:ext>
            </a:extLst>
          </p:cNvPr>
          <p:cNvSpPr txBox="1"/>
          <p:nvPr/>
        </p:nvSpPr>
        <p:spPr>
          <a:xfrm>
            <a:off x="7397581" y="4208279"/>
            <a:ext cx="4749800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M. Burkardt, Int. J. Mod. Phys. A 18 173-208 (2003) 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6A5DD09-A51D-4ECA-30C0-A33229FD5F5F}"/>
              </a:ext>
            </a:extLst>
          </p:cNvPr>
          <p:cNvSpPr/>
          <p:nvPr/>
        </p:nvSpPr>
        <p:spPr>
          <a:xfrm>
            <a:off x="6945754" y="1317457"/>
            <a:ext cx="4626592" cy="2580229"/>
          </a:xfrm>
          <a:prstGeom prst="rect">
            <a:avLst/>
          </a:prstGeom>
          <a:gradFill flip="none" rotWithShape="1">
            <a:gsLst>
              <a:gs pos="8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981542-285E-C225-0DCD-EDC913BDB555}"/>
              </a:ext>
            </a:extLst>
          </p:cNvPr>
          <p:cNvGrpSpPr/>
          <p:nvPr/>
        </p:nvGrpSpPr>
        <p:grpSpPr>
          <a:xfrm>
            <a:off x="8332569" y="1462203"/>
            <a:ext cx="2820268" cy="2508907"/>
            <a:chOff x="8668359" y="1838382"/>
            <a:chExt cx="2820268" cy="2508907"/>
          </a:xfrm>
        </p:grpSpPr>
        <p:pic>
          <p:nvPicPr>
            <p:cNvPr id="20" name="内容占位符 6 2">
              <a:extLst>
                <a:ext uri="{FF2B5EF4-FFF2-40B4-BE49-F238E27FC236}">
                  <a16:creationId xmlns:a16="http://schemas.microsoft.com/office/drawing/2014/main" id="{6F106111-54A8-9BAC-8A26-87C69EA82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68359" y="1838382"/>
              <a:ext cx="2723755" cy="2006405"/>
            </a:xfrm>
            <a:prstGeom prst="rect">
              <a:avLst/>
            </a:prstGeom>
          </p:spPr>
        </p:pic>
        <p:sp>
          <p:nvSpPr>
            <p:cNvPr id="21" name="Text Box 10 3 1">
              <a:extLst>
                <a:ext uri="{FF2B5EF4-FFF2-40B4-BE49-F238E27FC236}">
                  <a16:creationId xmlns:a16="http://schemas.microsoft.com/office/drawing/2014/main" id="{6336F4F0-D3F5-A44F-5BEA-EBB6DF52D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5808" y="3947179"/>
              <a:ext cx="256281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2000" dirty="0"/>
                <a:t>3D quark/gluon dist.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942D5D42-4165-48B8-A54D-B71E05D5A17A}"/>
              </a:ext>
            </a:extLst>
          </p:cNvPr>
          <p:cNvSpPr txBox="1"/>
          <p:nvPr/>
        </p:nvSpPr>
        <p:spPr>
          <a:xfrm>
            <a:off x="7657141" y="6130224"/>
            <a:ext cx="42306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Y. Guo et. al. Nucl. Phys. B 969 115440  (2021)</a:t>
            </a:r>
          </a:p>
        </p:txBody>
      </p:sp>
    </p:spTree>
    <p:extLst>
      <p:ext uri="{BB962C8B-B14F-4D97-AF65-F5344CB8AC3E}">
        <p14:creationId xmlns:p14="http://schemas.microsoft.com/office/powerpoint/2010/main" val="14271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2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0D5A0167-2F3F-68D7-DB7E-EEEFF61E4C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45" y="4946904"/>
            <a:ext cx="8292907" cy="80564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0D95D-FF82-039F-76D6-6FF51C06A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26" y="1307201"/>
            <a:ext cx="10515600" cy="634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+mn-lt"/>
              </a:rPr>
              <a:t>Parton must go back to the nucleon to avoid breaking it!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E837F-E80E-F45B-6803-95B5E501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measurement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EEA029-D213-2F44-AACB-DA6B7B479D35}"/>
              </a:ext>
            </a:extLst>
          </p:cNvPr>
          <p:cNvGrpSpPr/>
          <p:nvPr/>
        </p:nvGrpSpPr>
        <p:grpSpPr>
          <a:xfrm>
            <a:off x="5774380" y="2849195"/>
            <a:ext cx="4972763" cy="777025"/>
            <a:chOff x="3391072" y="4822300"/>
            <a:chExt cx="4972763" cy="777025"/>
          </a:xfrm>
        </p:grpSpPr>
        <p:sp>
          <p:nvSpPr>
            <p:cNvPr id="4" name="文本框 12">
              <a:extLst>
                <a:ext uri="{FF2B5EF4-FFF2-40B4-BE49-F238E27FC236}">
                  <a16:creationId xmlns:a16="http://schemas.microsoft.com/office/drawing/2014/main" id="{886776C2-6355-F523-3D90-710A63C96243}"/>
                </a:ext>
              </a:extLst>
            </p:cNvPr>
            <p:cNvSpPr txBox="1"/>
            <p:nvPr/>
          </p:nvSpPr>
          <p:spPr>
            <a:xfrm>
              <a:off x="4706478" y="5291548"/>
              <a:ext cx="337019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X. Ji, Phys. Rev. D 55, 7114 (1997)</a:t>
              </a:r>
            </a:p>
          </p:txBody>
        </p:sp>
        <p:sp>
          <p:nvSpPr>
            <p:cNvPr id="5" name="内容占位符 1 1 1 2">
              <a:extLst>
                <a:ext uri="{FF2B5EF4-FFF2-40B4-BE49-F238E27FC236}">
                  <a16:creationId xmlns:a16="http://schemas.microsoft.com/office/drawing/2014/main" id="{000B1181-1EF1-3864-CC63-F8F1E5596ED9}"/>
                </a:ext>
              </a:extLst>
            </p:cNvPr>
            <p:cNvSpPr txBox="1">
              <a:spLocks/>
            </p:cNvSpPr>
            <p:nvPr/>
          </p:nvSpPr>
          <p:spPr>
            <a:xfrm>
              <a:off x="3391072" y="4822300"/>
              <a:ext cx="4972763" cy="4879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orbel" panose="020B0503020204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000" dirty="0">
                  <a:latin typeface="+mn-lt"/>
                </a:rPr>
                <a:t>Deeply virtual Compton scattering</a:t>
              </a:r>
            </a:p>
          </p:txBody>
        </p:sp>
      </p:grpSp>
      <p:grpSp>
        <p:nvGrpSpPr>
          <p:cNvPr id="6" name="组合 1">
            <a:extLst>
              <a:ext uri="{FF2B5EF4-FFF2-40B4-BE49-F238E27FC236}">
                <a16:creationId xmlns:a16="http://schemas.microsoft.com/office/drawing/2014/main" id="{44468E6F-ADEA-FB55-234E-C9015668AA40}"/>
              </a:ext>
            </a:extLst>
          </p:cNvPr>
          <p:cNvGrpSpPr/>
          <p:nvPr/>
        </p:nvGrpSpPr>
        <p:grpSpPr>
          <a:xfrm>
            <a:off x="2294461" y="1840908"/>
            <a:ext cx="3299263" cy="2955069"/>
            <a:chOff x="1850073" y="1979643"/>
            <a:chExt cx="3429998" cy="2898714"/>
          </a:xfrm>
        </p:grpSpPr>
        <p:grpSp>
          <p:nvGrpSpPr>
            <p:cNvPr id="7" name="组合 9">
              <a:extLst>
                <a:ext uri="{FF2B5EF4-FFF2-40B4-BE49-F238E27FC236}">
                  <a16:creationId xmlns:a16="http://schemas.microsoft.com/office/drawing/2014/main" id="{9665B7A7-494D-1486-0F6A-A46D656F1B8B}"/>
                </a:ext>
              </a:extLst>
            </p:cNvPr>
            <p:cNvGrpSpPr/>
            <p:nvPr/>
          </p:nvGrpSpPr>
          <p:grpSpPr>
            <a:xfrm>
              <a:off x="1850073" y="1979643"/>
              <a:ext cx="3429998" cy="2898714"/>
              <a:chOff x="1612199" y="1910772"/>
              <a:chExt cx="3429998" cy="2898714"/>
            </a:xfrm>
          </p:grpSpPr>
          <p:pic>
            <p:nvPicPr>
              <p:cNvPr id="9" name="图片 8" descr="图标&#10;&#10;描述已自动生成">
                <a:extLst>
                  <a:ext uri="{FF2B5EF4-FFF2-40B4-BE49-F238E27FC236}">
                    <a16:creationId xmlns:a16="http://schemas.microsoft.com/office/drawing/2014/main" id="{DAF4F092-0714-A853-0FAE-3C3C62428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8327" y="2243302"/>
                <a:ext cx="2945547" cy="2345270"/>
              </a:xfrm>
              <a:prstGeom prst="rect">
                <a:avLst/>
              </a:prstGeom>
            </p:spPr>
          </p:pic>
          <p:sp>
            <p:nvSpPr>
              <p:cNvPr id="10" name="文本框 11">
                <a:extLst>
                  <a:ext uri="{FF2B5EF4-FFF2-40B4-BE49-F238E27FC236}">
                    <a16:creationId xmlns:a16="http://schemas.microsoft.com/office/drawing/2014/main" id="{09966878-830F-42C0-5195-EB8BB55F704D}"/>
                  </a:ext>
                </a:extLst>
              </p:cNvPr>
              <p:cNvSpPr txBox="1"/>
              <p:nvPr/>
            </p:nvSpPr>
            <p:spPr>
              <a:xfrm>
                <a:off x="2745800" y="3549317"/>
                <a:ext cx="1177117" cy="420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GPD</a:t>
                </a:r>
              </a:p>
            </p:txBody>
          </p:sp>
          <p:pic>
            <p:nvPicPr>
              <p:cNvPr id="11" name="图片 15" descr="\documentclass{article}&#10;\usepackage{amsmath,mathrsfs,xcolor,amssymb,slashed}&#10;\pagestyle{empty}&#10;\begin{document}&#10;\begin{align*}&#10;\begin{split}&#10;P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CA99417B-CCA8-C947-908F-61FD7134FD3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2482" y="4500753"/>
                <a:ext cx="223073" cy="208928"/>
              </a:xfrm>
              <a:prstGeom prst="rect">
                <a:avLst/>
              </a:prstGeom>
            </p:spPr>
          </p:pic>
          <p:pic>
            <p:nvPicPr>
              <p:cNvPr id="12" name="图片 18" descr="IguanaTex Bitmap Display&#10;&#10;\documentclass{article}&#10;\usepackage{amsmath,mathrsfs,xcolor,amssymb,slashed}&#10;\pagestyle{empty}&#10;\begin{document}&#10;\begin{align*}&#10;\begin{split}&#10;P'&#10;\end{split}&#10;\end{align*}&#10;\end{document}">
                <a:extLst>
                  <a:ext uri="{FF2B5EF4-FFF2-40B4-BE49-F238E27FC236}">
                    <a16:creationId xmlns:a16="http://schemas.microsoft.com/office/drawing/2014/main" id="{C2F6189F-7D01-F5A7-0DE2-897E22193EF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2492" y="4447702"/>
                <a:ext cx="299705" cy="250924"/>
              </a:xfrm>
              <a:prstGeom prst="rect">
                <a:avLst/>
              </a:prstGeom>
            </p:spPr>
          </p:pic>
          <p:pic>
            <p:nvPicPr>
              <p:cNvPr id="13" name="图片 20" descr="\documentclass{article}&#10;\usepackage{amsmath,mathrsfs,xcolor,amssymb,slashed}&#10;\pagestyle{empty}&#10;\begin{document}&#10;\begin{align*}&#10;\begin{split}&#10;t=(P'-P)^2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D301BAC1-BC24-63F8-E497-7646C6D2B4F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6666" y="4558562"/>
                <a:ext cx="1315387" cy="250924"/>
              </a:xfrm>
              <a:prstGeom prst="rect">
                <a:avLst/>
              </a:prstGeom>
            </p:spPr>
          </p:pic>
          <p:pic>
            <p:nvPicPr>
              <p:cNvPr id="14" name="图片 22" descr="\documentclass{article}&#10;\usepackage{amsmath,mathrsfs,xcolor,amssymb,slashed}&#10;\pagestyle{empty}&#10;\begin{document}&#10;\begin{align*}&#10;\begin{split}&#10;e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EF54B4D0-8F70-64EE-8B86-D3E846C6761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2199" y="2489349"/>
                <a:ext cx="145119" cy="166542"/>
              </a:xfrm>
              <a:prstGeom prst="rect">
                <a:avLst/>
              </a:prstGeom>
            </p:spPr>
          </p:pic>
          <p:pic>
            <p:nvPicPr>
              <p:cNvPr id="15" name="图片 25" descr="\documentclass{article}&#10;\usepackage{amsmath,mathrsfs,xcolor,amssymb,slashed}&#10;\pagestyle{empty}&#10;\begin{document}&#10;\begin{align*}&#10;\begin{split}&#10;e'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3A9D39D8-62E0-AAC9-E9A7-38E395BD935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980" y="1910772"/>
                <a:ext cx="234423" cy="299776"/>
              </a:xfrm>
              <a:prstGeom prst="rect">
                <a:avLst/>
              </a:prstGeom>
            </p:spPr>
          </p:pic>
          <p:pic>
            <p:nvPicPr>
              <p:cNvPr id="16" name="图片 27" descr="\documentclass{article}&#10;\usepackage{amsmath,mathrsfs,xcolor,amssymb,slashed}&#10;\pagestyle{empty}&#10;\begin{document}&#10;\begin{align*}&#10;\begin{split}&#10;\gamma&#10;\end{split}&#10;\end{align*}&#10;\end{document}" title="IguanaTex Bitmap Display">
                <a:extLst>
                  <a:ext uri="{FF2B5EF4-FFF2-40B4-BE49-F238E27FC236}">
                    <a16:creationId xmlns:a16="http://schemas.microsoft.com/office/drawing/2014/main" id="{A4D6A0C7-A7AC-628E-C333-A588E3875B6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0783" y="2216764"/>
                <a:ext cx="198701" cy="242042"/>
              </a:xfrm>
              <a:prstGeom prst="rect">
                <a:avLst/>
              </a:prstGeom>
            </p:spPr>
          </p:pic>
        </p:grpSp>
        <p:pic>
          <p:nvPicPr>
            <p:cNvPr id="8" name="图片 3" descr="\documentclass{article}&#10;\usepackage{amsmath,mathrsfs,xcolor,amssymb,slashed}&#10;\pagestyle{empty}&#10;\begin{document}&#10;\begin{align*}&#10;\begin{split}&#10;q^2=-Q^2&#10;\end{split}&#10;\end{align*}&#10;\end{document}" title="IguanaTex Bitmap Display">
              <a:extLst>
                <a:ext uri="{FF2B5EF4-FFF2-40B4-BE49-F238E27FC236}">
                  <a16:creationId xmlns:a16="http://schemas.microsoft.com/office/drawing/2014/main" id="{63433FEC-7A82-B8AA-3100-44458958E1B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733" y="2520737"/>
              <a:ext cx="978544" cy="251382"/>
            </a:xfrm>
            <a:prstGeom prst="rect">
              <a:avLst/>
            </a:prstGeom>
          </p:spPr>
        </p:pic>
      </p:grpSp>
      <p:sp>
        <p:nvSpPr>
          <p:cNvPr id="19" name="内容占位符 1 1 1 2">
            <a:extLst>
              <a:ext uri="{FF2B5EF4-FFF2-40B4-BE49-F238E27FC236}">
                <a16:creationId xmlns:a16="http://schemas.microsoft.com/office/drawing/2014/main" id="{D7380CB5-B38D-9234-95B7-4D2B2807D56E}"/>
              </a:ext>
            </a:extLst>
          </p:cNvPr>
          <p:cNvSpPr txBox="1">
            <a:spLocks/>
          </p:cNvSpPr>
          <p:nvPr/>
        </p:nvSpPr>
        <p:spPr>
          <a:xfrm>
            <a:off x="2564284" y="5867312"/>
            <a:ext cx="7063427" cy="48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+mn-lt"/>
              </a:rPr>
              <a:t>General features of exclusive processes</a:t>
            </a:r>
          </a:p>
        </p:txBody>
      </p:sp>
    </p:spTree>
    <p:extLst>
      <p:ext uri="{BB962C8B-B14F-4D97-AF65-F5344CB8AC3E}">
        <p14:creationId xmlns:p14="http://schemas.microsoft.com/office/powerpoint/2010/main" val="14558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74C07FF-4757-DE33-4515-9D792FD3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Strategy for GPD global analysis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A06EC2F2-E0A9-BD3C-51F0-6D40811B1334}"/>
              </a:ext>
            </a:extLst>
          </p:cNvPr>
          <p:cNvSpPr/>
          <p:nvPr/>
        </p:nvSpPr>
        <p:spPr>
          <a:xfrm>
            <a:off x="-2714323" y="1280159"/>
            <a:ext cx="4196613" cy="5314145"/>
          </a:xfrm>
          <a:prstGeom prst="ellipse">
            <a:avLst/>
          </a:prstGeom>
          <a:noFill/>
          <a:ln w="50800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BE32B9F1-A320-C770-8C9B-F704FBF65058}"/>
              </a:ext>
            </a:extLst>
          </p:cNvPr>
          <p:cNvSpPr/>
          <p:nvPr/>
        </p:nvSpPr>
        <p:spPr>
          <a:xfrm>
            <a:off x="273114" y="1524973"/>
            <a:ext cx="1010653" cy="1012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E1367161-4C28-05A7-496C-D60E063FE0C5}"/>
              </a:ext>
            </a:extLst>
          </p:cNvPr>
          <p:cNvSpPr/>
          <p:nvPr/>
        </p:nvSpPr>
        <p:spPr>
          <a:xfrm>
            <a:off x="895146" y="2669886"/>
            <a:ext cx="1010653" cy="1012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2C2B83B5-253F-4CE4-E879-BEED49CB86FE}"/>
              </a:ext>
            </a:extLst>
          </p:cNvPr>
          <p:cNvSpPr/>
          <p:nvPr/>
        </p:nvSpPr>
        <p:spPr>
          <a:xfrm>
            <a:off x="895145" y="3998422"/>
            <a:ext cx="1010653" cy="1012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4929C2A3-000A-99A0-78A9-36B8CBD88328}"/>
              </a:ext>
            </a:extLst>
          </p:cNvPr>
          <p:cNvSpPr/>
          <p:nvPr/>
        </p:nvSpPr>
        <p:spPr>
          <a:xfrm>
            <a:off x="273114" y="5326958"/>
            <a:ext cx="1010653" cy="1012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137276DC-92B6-1E15-A1A3-30149F7DD92B}"/>
              </a:ext>
            </a:extLst>
          </p:cNvPr>
          <p:cNvSpPr/>
          <p:nvPr/>
        </p:nvSpPr>
        <p:spPr>
          <a:xfrm>
            <a:off x="393429" y="1649007"/>
            <a:ext cx="770021" cy="764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88900" dist="254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3DF372F6-8F3D-610A-29BC-2D10CDA9AA50}"/>
              </a:ext>
            </a:extLst>
          </p:cNvPr>
          <p:cNvSpPr/>
          <p:nvPr/>
        </p:nvSpPr>
        <p:spPr>
          <a:xfrm>
            <a:off x="1015460" y="2793920"/>
            <a:ext cx="770021" cy="764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88900" dist="254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7056247F-2B2D-4F9F-3B27-600FFB13B32D}"/>
              </a:ext>
            </a:extLst>
          </p:cNvPr>
          <p:cNvSpPr/>
          <p:nvPr/>
        </p:nvSpPr>
        <p:spPr>
          <a:xfrm>
            <a:off x="1015460" y="4125175"/>
            <a:ext cx="770021" cy="764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88900" dist="254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1487344C-0539-B131-0A12-D90E4850D833}"/>
              </a:ext>
            </a:extLst>
          </p:cNvPr>
          <p:cNvSpPr/>
          <p:nvPr/>
        </p:nvSpPr>
        <p:spPr>
          <a:xfrm>
            <a:off x="397644" y="5450992"/>
            <a:ext cx="770021" cy="764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88900" dist="25400" dir="2700000" sx="105000" sy="10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23BFA3FF-035D-7419-85A0-8A92F5202EC8}"/>
              </a:ext>
            </a:extLst>
          </p:cNvPr>
          <p:cNvSpPr/>
          <p:nvPr/>
        </p:nvSpPr>
        <p:spPr>
          <a:xfrm>
            <a:off x="1408297" y="1644482"/>
            <a:ext cx="4454362" cy="76408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70C14"/>
                </a:solidFill>
              </a:rPr>
              <a:t>Parameterization of GPDs</a:t>
            </a: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9E1FA98A-7526-0EFF-9F71-E11D72637283}"/>
              </a:ext>
            </a:extLst>
          </p:cNvPr>
          <p:cNvSpPr/>
          <p:nvPr/>
        </p:nvSpPr>
        <p:spPr>
          <a:xfrm>
            <a:off x="2026113" y="2793920"/>
            <a:ext cx="4454362" cy="76408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70C14"/>
                </a:solidFill>
              </a:rPr>
              <a:t>Compute GPD observables</a:t>
            </a: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F4025887-2C1F-83D7-4B70-E316447BDF22}"/>
              </a:ext>
            </a:extLst>
          </p:cNvPr>
          <p:cNvSpPr/>
          <p:nvPr/>
        </p:nvSpPr>
        <p:spPr>
          <a:xfrm>
            <a:off x="2026113" y="4120994"/>
            <a:ext cx="4454362" cy="76408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70C14"/>
                </a:solidFill>
              </a:rPr>
              <a:t>Inputs (Constraints) on GPDs</a:t>
            </a: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748EC47D-EE2D-D0F9-A734-6811061E7371}"/>
              </a:ext>
            </a:extLst>
          </p:cNvPr>
          <p:cNvSpPr/>
          <p:nvPr/>
        </p:nvSpPr>
        <p:spPr>
          <a:xfrm>
            <a:off x="1408297" y="5450992"/>
            <a:ext cx="4454362" cy="76408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70C14"/>
                </a:solidFill>
              </a:rPr>
              <a:t>Compare and iterate </a:t>
            </a:r>
          </a:p>
        </p:txBody>
      </p:sp>
    </p:spTree>
    <p:extLst>
      <p:ext uri="{BB962C8B-B14F-4D97-AF65-F5344CB8AC3E}">
        <p14:creationId xmlns:p14="http://schemas.microsoft.com/office/powerpoint/2010/main" val="200434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74C07FF-4757-DE33-4515-9D792FD3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Parameterization of GPD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4B10EA-1C72-3D95-035B-FE449224308C}"/>
              </a:ext>
            </a:extLst>
          </p:cNvPr>
          <p:cNvSpPr txBox="1"/>
          <p:nvPr/>
        </p:nvSpPr>
        <p:spPr>
          <a:xfrm>
            <a:off x="619654" y="1433707"/>
            <a:ext cx="964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conformal moment parameterization of GPD is helpful</a:t>
            </a:r>
          </a:p>
        </p:txBody>
      </p:sp>
      <p:pic>
        <p:nvPicPr>
          <p:cNvPr id="5" name="图片 4" descr="\documentclass{article}&#10;\usepackage{amsmath,mathrsfs,xcolor,amssymb,slashed}&#10;\pagestyle{empty}&#10;\begin{document}&#10;\begin{align*}&#10;\begin{split}&#10;F(x,\xi,t) = \sum_{j=0}^{\infty} (-1)^j p_j(x,\xi) \mathcal {F}_{j}(\xi,t) 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9FAD418F-28B2-CBE6-F5F8-1592EF353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25" y="1979897"/>
            <a:ext cx="4861150" cy="9113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43A4623-C6C8-C2AE-D2A8-D1A6F3842D3C}"/>
              </a:ext>
            </a:extLst>
          </p:cNvPr>
          <p:cNvSpPr txBox="1"/>
          <p:nvPr/>
        </p:nvSpPr>
        <p:spPr>
          <a:xfrm>
            <a:off x="619654" y="2885252"/>
            <a:ext cx="250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Advantages: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A09CEC-83BD-A37C-7D1E-4CFDBE35291A}"/>
              </a:ext>
            </a:extLst>
          </p:cNvPr>
          <p:cNvSpPr txBox="1"/>
          <p:nvPr/>
        </p:nvSpPr>
        <p:spPr>
          <a:xfrm>
            <a:off x="6398257" y="2647469"/>
            <a:ext cx="5344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D. Mueller and A. Schafer Nucl. Phys. B 739 1-59 (2006)</a:t>
            </a:r>
          </a:p>
          <a:p>
            <a:pPr algn="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K. Kumericki et al. Nucl. Phys. B 794 244-323 (2008) 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55780EE-FA15-056D-87D8-005FAB23775F}"/>
              </a:ext>
            </a:extLst>
          </p:cNvPr>
          <p:cNvGrpSpPr/>
          <p:nvPr/>
        </p:nvGrpSpPr>
        <p:grpSpPr>
          <a:xfrm>
            <a:off x="619654" y="3364523"/>
            <a:ext cx="10739070" cy="1055044"/>
            <a:chOff x="979326" y="3439016"/>
            <a:chExt cx="10739070" cy="105504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2C9740F-CE7F-C346-C3B6-C0A053C1E75E}"/>
                </a:ext>
              </a:extLst>
            </p:cNvPr>
            <p:cNvSpPr txBox="1"/>
            <p:nvPr/>
          </p:nvSpPr>
          <p:spPr>
            <a:xfrm>
              <a:off x="979326" y="3443067"/>
              <a:ext cx="9796256" cy="105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2400" dirty="0"/>
                <a:t>Polynomiality condition:</a:t>
              </a:r>
            </a:p>
            <a:p>
              <a:pPr lvl="1">
                <a:lnSpc>
                  <a:spcPct val="150000"/>
                </a:lnSpc>
              </a:pPr>
              <a:r>
                <a:rPr lang="en-US" sz="2000" dirty="0"/>
                <a:t>- In moment space, you get this almost for free.</a:t>
              </a: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03AA01E-A61D-6CB9-D5E4-BB7827B67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259" y="3439016"/>
              <a:ext cx="4501606" cy="75001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3456E97-467F-6127-2BB5-D162D6595531}"/>
                </a:ext>
              </a:extLst>
            </p:cNvPr>
            <p:cNvSpPr txBox="1"/>
            <p:nvPr/>
          </p:nvSpPr>
          <p:spPr>
            <a:xfrm>
              <a:off x="8433859" y="4168355"/>
              <a:ext cx="32845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X. Ji, J. Phys. G 24 1181-1205 (1998)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000BDBF-6054-7E3B-122C-EF933F974774}"/>
              </a:ext>
            </a:extLst>
          </p:cNvPr>
          <p:cNvGrpSpPr/>
          <p:nvPr/>
        </p:nvGrpSpPr>
        <p:grpSpPr>
          <a:xfrm>
            <a:off x="619654" y="4438629"/>
            <a:ext cx="10834518" cy="1050993"/>
            <a:chOff x="979326" y="4798463"/>
            <a:chExt cx="10834518" cy="105099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30B68C0-13B9-1131-C7B9-014C5B1CC130}"/>
                </a:ext>
              </a:extLst>
            </p:cNvPr>
            <p:cNvSpPr txBox="1"/>
            <p:nvPr/>
          </p:nvSpPr>
          <p:spPr>
            <a:xfrm>
              <a:off x="8969974" y="5100330"/>
              <a:ext cx="28438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I. Balitsky and V. Braun</a:t>
              </a:r>
            </a:p>
            <a:p>
              <a:pPr algn="r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Nucl. Phys. B 311 541-584 (1989)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89E834F-872B-7F7F-98C4-A2AE94FF75AD}"/>
                </a:ext>
              </a:extLst>
            </p:cNvPr>
            <p:cNvSpPr txBox="1"/>
            <p:nvPr/>
          </p:nvSpPr>
          <p:spPr>
            <a:xfrm>
              <a:off x="979326" y="4798463"/>
              <a:ext cx="9513187" cy="1050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altLang="zh-CN" sz="2400" dirty="0"/>
                <a:t>Conformal moments are (LO) multiplicatively renormalizable</a:t>
              </a:r>
            </a:p>
            <a:p>
              <a:pPr lvl="1">
                <a:lnSpc>
                  <a:spcPct val="150000"/>
                </a:lnSpc>
              </a:pPr>
              <a:r>
                <a:rPr lang="en-US" altLang="zh-CN" sz="2000" dirty="0"/>
                <a:t>- Solve evolution equation in </a:t>
              </a:r>
              <a:r>
                <a:rPr lang="en-US" altLang="zh-CN" sz="2000" i="1" dirty="0"/>
                <a:t>x</a:t>
              </a:r>
              <a:r>
                <a:rPr lang="en-US" altLang="zh-CN" sz="2000" dirty="0"/>
                <a:t> space is much slower.</a:t>
              </a:r>
              <a:endParaRPr lang="en-US" altLang="zh-CN" sz="2400" b="1" dirty="0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9CF79AF-503F-CC0C-8A85-D26533BDBBC6}"/>
              </a:ext>
            </a:extLst>
          </p:cNvPr>
          <p:cNvSpPr txBox="1"/>
          <p:nvPr/>
        </p:nvSpPr>
        <p:spPr>
          <a:xfrm>
            <a:off x="1914320" y="5519105"/>
            <a:ext cx="8363360" cy="51077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GPDs through Universal Moment Parameterization (GUMP)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60531A2-5D81-2D98-2687-20D0F3EAF661}"/>
              </a:ext>
            </a:extLst>
          </p:cNvPr>
          <p:cNvSpPr txBox="1"/>
          <p:nvPr/>
        </p:nvSpPr>
        <p:spPr>
          <a:xfrm>
            <a:off x="2071416" y="6029883"/>
            <a:ext cx="806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Collaborators: Xiangdong Ji, Kyle Shiells, Gabriel Santiago, Jinghong Yang</a:t>
            </a:r>
          </a:p>
        </p:txBody>
      </p:sp>
      <p:sp>
        <p:nvSpPr>
          <p:cNvPr id="13" name="文本框 11">
            <a:extLst>
              <a:ext uri="{FF2B5EF4-FFF2-40B4-BE49-F238E27FC236}">
                <a16:creationId xmlns:a16="http://schemas.microsoft.com/office/drawing/2014/main" id="{BFF27C9A-DC2D-32A0-B8F7-439D4B2A5CD6}"/>
              </a:ext>
            </a:extLst>
          </p:cNvPr>
          <p:cNvSpPr txBox="1"/>
          <p:nvPr/>
        </p:nvSpPr>
        <p:spPr>
          <a:xfrm>
            <a:off x="8016477" y="6334780"/>
            <a:ext cx="3284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Y. Guo et. al. JHEP 09 215 (2022) 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Y. Guo et. al. JHEP 05 150 (2023)</a:t>
            </a:r>
          </a:p>
        </p:txBody>
      </p:sp>
    </p:spTree>
    <p:extLst>
      <p:ext uri="{BB962C8B-B14F-4D97-AF65-F5344CB8AC3E}">
        <p14:creationId xmlns:p14="http://schemas.microsoft.com/office/powerpoint/2010/main" val="13127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FB1C0E7-609E-2136-6F6E-8D7E5673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Inputs for the global analysis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C888863-30E4-551C-1E88-94C7F9EC7D9E}"/>
              </a:ext>
            </a:extLst>
          </p:cNvPr>
          <p:cNvSpPr txBox="1"/>
          <p:nvPr/>
        </p:nvSpPr>
        <p:spPr>
          <a:xfrm>
            <a:off x="1462443" y="1237500"/>
            <a:ext cx="362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Experiments </a:t>
            </a:r>
            <a:endParaRPr 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A1D772-1223-E817-FCF1-04684D55F46F}"/>
              </a:ext>
            </a:extLst>
          </p:cNvPr>
          <p:cNvSpPr txBox="1"/>
          <p:nvPr/>
        </p:nvSpPr>
        <p:spPr>
          <a:xfrm>
            <a:off x="7423088" y="1233775"/>
            <a:ext cx="362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Lattice  </a:t>
            </a:r>
            <a:endParaRPr 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8E1AB6-020A-6E7C-D4D6-62F1CCD7EC0A}"/>
              </a:ext>
            </a:extLst>
          </p:cNvPr>
          <p:cNvSpPr txBox="1"/>
          <p:nvPr/>
        </p:nvSpPr>
        <p:spPr>
          <a:xfrm>
            <a:off x="179517" y="1856635"/>
            <a:ext cx="5916484" cy="39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PDFs from global analysis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/>
              <a:t>Polarized and unpolarized PDFs from JAM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Charge form factors from global analysis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/>
              <a:t>YAHL global analysis of EM form factors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/>
              <a:t>Flavor separation combing proton and neutron data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DVCS cross-section measurements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/>
              <a:t>Combined data from CLAS and Hall A (UU and LU)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/>
              <a:t>H1 experiments at HERA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61EAA3-5EAE-9543-6352-AC8863BF248D}"/>
              </a:ext>
            </a:extLst>
          </p:cNvPr>
          <p:cNvSpPr txBox="1"/>
          <p:nvPr/>
        </p:nvSpPr>
        <p:spPr>
          <a:xfrm>
            <a:off x="2633172" y="2189154"/>
            <a:ext cx="38007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JAM, Phys. Rev. D 106 3, L031502 (2022)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2504018-C4AC-03DC-C54F-C7A38A877A76}"/>
              </a:ext>
            </a:extLst>
          </p:cNvPr>
          <p:cNvSpPr txBox="1"/>
          <p:nvPr/>
        </p:nvSpPr>
        <p:spPr>
          <a:xfrm>
            <a:off x="2633172" y="2987985"/>
            <a:ext cx="38007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Z. Ye et. Al., Phys. Lett. B 777 8-15 (2018)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6FCCDF-C3D1-EA9D-8F28-43D56FF52C42}"/>
              </a:ext>
            </a:extLst>
          </p:cNvPr>
          <p:cNvSpPr txBox="1"/>
          <p:nvPr/>
        </p:nvSpPr>
        <p:spPr>
          <a:xfrm>
            <a:off x="2374545" y="4219395"/>
            <a:ext cx="4059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CLAS, Phys. Rev. Lett. 123 3, 032502 (2019) </a:t>
            </a:r>
          </a:p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JLab Hall A, PoS Hadron2017 170 (2018)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F580D77-D2FC-6008-0848-CDBD7BFF5310}"/>
              </a:ext>
            </a:extLst>
          </p:cNvPr>
          <p:cNvSpPr txBox="1"/>
          <p:nvPr/>
        </p:nvSpPr>
        <p:spPr>
          <a:xfrm>
            <a:off x="2374544" y="5719048"/>
            <a:ext cx="40594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H1, Phys. Lett. B 681 391-399 (2009)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1EEE942-5860-6CB9-A193-4441B8A5A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22" y="2811143"/>
            <a:ext cx="2641216" cy="203411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093EE2F-6EC8-EC57-A778-7AFD88B2E647}"/>
              </a:ext>
            </a:extLst>
          </p:cNvPr>
          <p:cNvSpPr txBox="1"/>
          <p:nvPr/>
        </p:nvSpPr>
        <p:spPr>
          <a:xfrm>
            <a:off x="6433967" y="1861313"/>
            <a:ext cx="543606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Different setups used in lattice simulations induce systematical uncertainties and deviations.</a:t>
            </a:r>
            <a:endParaRPr lang="en-US" sz="1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1F6CDA-8526-83A7-94D9-DD04FEAB6F89}"/>
              </a:ext>
            </a:extLst>
          </p:cNvPr>
          <p:cNvSpPr txBox="1"/>
          <p:nvPr/>
        </p:nvSpPr>
        <p:spPr>
          <a:xfrm>
            <a:off x="6401529" y="4923054"/>
            <a:ext cx="57904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M. Constantinou et. al. Prog. Part. Nucl. Phys. 121 103908 (2021)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EC6E076-A75A-2735-558E-BE017E1EB927}"/>
              </a:ext>
            </a:extLst>
          </p:cNvPr>
          <p:cNvSpPr txBox="1"/>
          <p:nvPr/>
        </p:nvSpPr>
        <p:spPr>
          <a:xfrm>
            <a:off x="6371912" y="5170308"/>
            <a:ext cx="612263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Lattice form factors and GPDs from a single group.</a:t>
            </a:r>
            <a:endParaRPr 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F557FFC-3541-CFE9-5113-0B3A9F55B930}"/>
              </a:ext>
            </a:extLst>
          </p:cNvPr>
          <p:cNvSpPr txBox="1"/>
          <p:nvPr/>
        </p:nvSpPr>
        <p:spPr>
          <a:xfrm>
            <a:off x="6433967" y="5658522"/>
            <a:ext cx="5790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C. Alexandrou et. al. Phys. Rev. Lett. 125 26, 262001 (2020) </a:t>
            </a:r>
          </a:p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C. Alexandrou et. al. PoS LATTICE2021 250 (2022) </a:t>
            </a:r>
          </a:p>
        </p:txBody>
      </p:sp>
    </p:spTree>
    <p:extLst>
      <p:ext uri="{BB962C8B-B14F-4D97-AF65-F5344CB8AC3E}">
        <p14:creationId xmlns:p14="http://schemas.microsoft.com/office/powerpoint/2010/main" val="1961450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42.107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F(x,\Delta^\mu) = F\left(x,\xi ,t \right)&#10;\end{split}&#10;\end{align*}&#10;\end{document}"/>
  <p:tag name="IGUANATEXSIZE" val="24"/>
  <p:tag name="IGUANATEXCURSOR" val="1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9606"/>
  <p:tag name="ORIGINALWIDTH" val="2793.401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rho^{\text{Unp}}_{q}(x,\boldsymbol b) = \int \frac{\text{d}^2\boldsymbol \Delta}{(2\pi)^2} e^{-i \boldsymbol{\Delta}\cdot \boldsymbol b}H_q(x,-\boldsymbol \Delta^2)    =\mathscr H_{q}(x,\boldsymbol b)&#10;\end{split}&#10;\end{align*}&#10;\end{document}"/>
  <p:tag name="IGUANATEXSIZE" val="28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"/>
  <p:tag name="ORIGINALWIDTH" val="1852"/>
  <p:tag name="LATEXADDIN" val="\documentclass{article}&#10;\usepackage{amsmath,mathrsfs,xcolor,amssymb,slashed}&#10;\pagestyle{empty}&#10;\begin{document}&#10;\begin{align*}&#10;\begin{split}&#10;J_q^{T}(x)  = \int \text{d}^2\boldsymbol b ( b^y \times  x P^+)\rho_{q}^{T}(x,\boldsymbol b)\ &#10;\end{split}&#10;\end{align*}&#10;\end{document}"/>
  <p:tag name="IGUANATEXSIZE" val="28"/>
  <p:tag name="IGUANATEXCURSOR" val="211"/>
  <p:tag name="TRANSPARENCY" val="True"/>
  <p:tag name="LATEXENGINEID" val="0"/>
  <p:tag name="TEMPFOLDER" val="/private/var/folders/q3/p157t_h14_78nhr67fxh3d680000gn/T/com.microsoft.Powerpoint/TemporaryItems/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56.2054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t\equiv \Delta^2&#10;\end{split}&#10;\end{align*}&#10;\end{document}"/>
  <p:tag name="IGUANATEXSIZE" val="32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07.9115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xi\equiv -n\cdot \Delta/2&#10;\end{split}&#10;\end{align*}&#10;\end{document}"/>
  <p:tag name="IGUANATEXSIZE" val="32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9.6963"/>
  <p:tag name="ORIGINALWIDTH" val="63.74205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&amp;x\\&#10;&amp;\xi\\&#10;&amp;t&#10;\end{split}&#10;\end{align*}&#10;\end{document}"/>
  <p:tag name="IGUANATEXSIZE" val="32"/>
  <p:tag name="IGUANATEXCURSOR" val="1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516.6854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q^2=-Q^2&#10;\end{split}&#10;\end{align*}&#10;\end{document}"/>
  <p:tag name="IGUANATEXSIZE" val="32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P&#10;\end{split}&#10;\end{align*}&#10;\end{document}"/>
  <p:tag name="IGUANATEXSIZE" val="32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118.4852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P'&#10;\end{split}&#10;\end{align*}&#10;\end{document}"/>
  <p:tag name="IGUANATEXSIZE" val="32"/>
  <p:tag name="IGUANATEXCURSOR" val="1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731.1586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t=(P'-P)^2&#10;\end{split}&#10;\end{align*}&#10;\end{document}"/>
  <p:tag name="IGUANATEXSIZE" val="32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8.74394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e&#10;\end{split}&#10;\end{align*}&#10;\end{document}"/>
  <p:tag name="IGUANATEXSIZE" val="32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945.257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int \text{d}x~xH(x,\xi,t) = A(t) + (2\xi)^2 C(t)&#10;\end{split}&#10;\end{align*}&#10;\end{document}"/>
  <p:tag name="IGUANATEXSIZE" val="32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78.74016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e'&#10;\end{split}&#10;\end{align*}&#10;\end{document}"/>
  <p:tag name="IGUANATEXSIZE" val="32"/>
  <p:tag name="IGUANATEXCURSOR" val="1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6.74165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gamma&#10;\end{split}&#10;\end{align*}&#10;\end{document}"/>
  <p:tag name="IGUANATEXSIZE" val="32"/>
  <p:tag name="IGUANATEXCURSOR" val="1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051"/>
  <p:tag name="ORIGINALWIDTH" val="1916.01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F(x,\xi,t) = \sum_{j=0}^{\infty} (-1)^j p_j(x,\xi) \mathcal {F}_{j}(\xi,t) &#10;\end{split}&#10;\end{align*}&#10;\end{document}"/>
  <p:tag name="IGUANATEXSIZE" val="28"/>
  <p:tag name="IGUANATEXCURSOR" val="1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2.9547"/>
  <p:tag name="ORIGINALWIDTH" val="2178.478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int_{-1}^{1} \text{d}x x^{n-1} F(x,\xi,t)=\sum_{k=0,{\rm{even}}}^{n} \xi^{k} F_{n,k}(t)&#10;\end{split}&#10;\end{align*}&#10;\end{document}"/>
  <p:tag name="IGUANATEXSIZE" val="28"/>
  <p:tag name="IGUANATEXCURSOR" val="2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674.166"/>
  <p:tag name="OUTPUTTYPE" val="PNG"/>
  <p:tag name="IGUANATEXVERSION" val="160"/>
  <p:tag name="LATEXADDIN" val="\documentclass{article}&#10;\usepackage{amsmath,mathrsfs,xcolor,amssymb,slashed}&#10;\pagestyle{empty}&#10;\begin{document}&#10;\begin{align*}&#10;\begin{split}&#10;F_{q}(x,\xi,t) \equiv F_{\hat{q}}(x,\xi,t)+ F_{q\bar q}(x,\xi,t)\mp F_{\bar{q}}(-x,\xi,t) &#10;\end{split}&#10;\end{align*}&#10;\end{document}"/>
  <p:tag name="IGUANATEXSIZE" val="28"/>
  <p:tag name="IGUANATEXCURSOR" val="231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OUTPUTTYPE" val="PNG"/>
  <p:tag name="IGUANATEXVERSION" val="160"/>
  <p:tag name="LATEXADDIN" val="\documentclass{article}&#10;\usepackage{amsmath,mathrsfs,xcolor,amssymb,slashed}&#10;\pagestyle{empty}&#10;\begin{document}&#10;\begin{align*}&#10;\begin{split}&#10;x&#10;\end{split}&#10;\end{align*}&#10;\end{document}"/>
  <p:tag name="IGUANATEXSIZE" val="28"/>
  <p:tag name="IGUANATEXCURSOR" val="142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139.4826"/>
  <p:tag name="OUTPUTTYPE" val="PNG"/>
  <p:tag name="IGUANATEXVERSION" val="160"/>
  <p:tag name="LATEXADDIN" val="\documentclass{article}&#10;\usepackage{amsmath,mathrsfs,xcolor,amssymb,slashed}&#10;\pagestyle{empty}&#10;\begin{document}&#10;\begin{align*}&#10;\begin{split}&#10;-1&#10;\end{split}&#10;\end{align*}&#10;\end{document}"/>
  <p:tag name="IGUANATEXSIZE" val="28"/>
  <p:tag name="IGUANATEXCURSOR" val="143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42.4822"/>
  <p:tag name="OUTPUTTYPE" val="PNG"/>
  <p:tag name="IGUANATEXVERSION" val="160"/>
  <p:tag name="LATEXADDIN" val="\documentclass{article}&#10;\usepackage{amsmath,mathrsfs,xcolor,amssymb,slashed}&#10;\pagestyle{empty}&#10;\begin{document}&#10;\begin{align*}&#10;\begin{split}&#10;-\xi&#10;\end{split}&#10;\end{align*}&#10;\end{document}"/>
  <p:tag name="IGUANATEXSIZE" val="28"/>
  <p:tag name="IGUANATEXCURSOR" val="145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937.758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int \text{d}x~xE(x,\xi,t) = B(t) - (2\xi)^2 C(t)&#10;\end{split}&#10;\end{align*}&#10;\end{document}"/>
  <p:tag name="IGUANATEXSIZE" val="32"/>
  <p:tag name="IGUANATEXCURSOR" val="1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53.24331"/>
  <p:tag name="OUTPUTTYPE" val="PNG"/>
  <p:tag name="IGUANATEXVERSION" val="160"/>
  <p:tag name="LATEXADDIN" val="\documentclass{article}&#10;\usepackage{amsmath,mathrsfs,xcolor,amssymb,slashed}&#10;\pagestyle{empty}&#10;\begin{document}&#10;\begin{align*}&#10;\begin{split}&#10;\xi&#10;\end{split}&#10;\end{align*}&#10;\end{document}"/>
  <p:tag name="IGUANATEXSIZE" val="28"/>
  <p:tag name="IGUANATEXCURSOR" val="141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OUTPUTTYPE" val="PNG"/>
  <p:tag name="IGUANATEXVERSION" val="160"/>
  <p:tag name="LATEXADDIN" val="\documentclass{article}&#10;\usepackage{amsmath,mathrsfs,xcolor,amssymb,slashed}&#10;\pagestyle{empty}&#10;\begin{document}&#10;\begin{align*}&#10;\begin{split}&#10;1&#10;\end{split}&#10;\end{align*}&#10;\end{document}"/>
  <p:tag name="IGUANATEXSIZE" val="28"/>
  <p:tag name="IGUANATEXCURSOR" val="142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7.8|7.4|33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674.166"/>
  <p:tag name="OUTPUTTYPE" val="PNG"/>
  <p:tag name="IGUANATEXVERSION" val="160"/>
  <p:tag name="LATEXADDIN" val="\documentclass{article}&#10;\usepackage{amsmath,mathrsfs,xcolor,amssymb,slashed}&#10;\pagestyle{empty}&#10;\begin{document}&#10;\begin{align*}&#10;\begin{split}&#10;F_{q}(x,\xi,t) \equiv F_{\hat{q}}(x,\xi,t)+ F_{q\bar q}(x,\xi,t)\mp F_{\bar{q}}(-x,\xi,t) &#10;\end{split}&#10;\end{align*}&#10;\end{document}"/>
  <p:tag name="IGUANATEXSIZE" val="28"/>
  <p:tag name="IGUANATEXCURSOR" val="231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OUTPUTTYPE" val="PNG"/>
  <p:tag name="IGUANATEXVERSION" val="160"/>
  <p:tag name="LATEXADDIN" val="\documentclass{article}&#10;\usepackage{amsmath,mathrsfs,xcolor,amssymb,slashed}&#10;\pagestyle{empty}&#10;\begin{document}&#10;\begin{align*}&#10;\begin{split}&#10;x&#10;\end{split}&#10;\end{align*}&#10;\end{document}"/>
  <p:tag name="IGUANATEXSIZE" val="28"/>
  <p:tag name="IGUANATEXCURSOR" val="142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139.4826"/>
  <p:tag name="OUTPUTTYPE" val="PNG"/>
  <p:tag name="IGUANATEXVERSION" val="160"/>
  <p:tag name="LATEXADDIN" val="\documentclass{article}&#10;\usepackage{amsmath,mathrsfs,xcolor,amssymb,slashed}&#10;\pagestyle{empty}&#10;\begin{document}&#10;\begin{align*}&#10;\begin{split}&#10;-1&#10;\end{split}&#10;\end{align*}&#10;\end{document}"/>
  <p:tag name="IGUANATEXSIZE" val="28"/>
  <p:tag name="IGUANATEXCURSOR" val="143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42.4822"/>
  <p:tag name="OUTPUTTYPE" val="PNG"/>
  <p:tag name="IGUANATEXVERSION" val="160"/>
  <p:tag name="LATEXADDIN" val="\documentclass{article}&#10;\usepackage{amsmath,mathrsfs,xcolor,amssymb,slashed}&#10;\pagestyle{empty}&#10;\begin{document}&#10;\begin{align*}&#10;\begin{split}&#10;-\xi&#10;\end{split}&#10;\end{align*}&#10;\end{document}"/>
  <p:tag name="IGUANATEXSIZE" val="28"/>
  <p:tag name="IGUANATEXCURSOR" val="145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53.24331"/>
  <p:tag name="OUTPUTTYPE" val="PNG"/>
  <p:tag name="IGUANATEXVERSION" val="160"/>
  <p:tag name="LATEXADDIN" val="\documentclass{article}&#10;\usepackage{amsmath,mathrsfs,xcolor,amssymb,slashed}&#10;\pagestyle{empty}&#10;\begin{document}&#10;\begin{align*}&#10;\begin{split}&#10;\xi&#10;\end{split}&#10;\end{align*}&#10;\end{document}"/>
  <p:tag name="IGUANATEXSIZE" val="28"/>
  <p:tag name="IGUANATEXCURSOR" val="141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OUTPUTTYPE" val="PNG"/>
  <p:tag name="IGUANATEXVERSION" val="160"/>
  <p:tag name="LATEXADDIN" val="\documentclass{article}&#10;\usepackage{amsmath,mathrsfs,xcolor,amssymb,slashed}&#10;\pagestyle{empty}&#10;\begin{document}&#10;\begin{align*}&#10;\begin{split}&#10;1&#10;\end{split}&#10;\end{align*}&#10;\end{document}"/>
  <p:tag name="IGUANATEXSIZE" val="28"/>
  <p:tag name="IGUANATEXCURSOR" val="142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945.257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int \text{d}x~xH(x,\xi,t) = A(t) + (2\xi)^2 C(t)&#10;\end{split}&#10;\end{align*}&#10;\end{document}"/>
  <p:tag name="IGUANATEXSIZE" val="32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207.349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int \text{d}x H(x,\xi,t) = F_1(t)&#10;\end{split}&#10;\end{align*}&#10;\end{document}"/>
  <p:tag name="IGUANATEXSIZE" val="32"/>
  <p:tag name="IGUANATEXCURSOR" val="1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937.758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int \text{d}x~xE(x,\xi,t) = B(t) - (2\xi)^2 C(t)&#10;\end{split}&#10;\end{align*}&#10;\end{document}"/>
  <p:tag name="IGUANATEXSIZE" val="32"/>
  <p:tag name="IGUANATEXCURSOR" val="1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2116.985"/>
  <p:tag name="OUTPUTTYPE" val="PNG"/>
  <p:tag name="IGUANATEXVERSION" val="160"/>
  <p:tag name="LATEXADDIN" val="\documentclass{article}&#10;\usepackage{amsmath,mathrsfs,xcolor,amssymb,slashed}&#10;\usepackage{tikz-feynman}&#10;\tikzfeynmanset{compat=1.0.0}&#10;\newcommand{\bra}[1]{\left&lt;#1\left|}&#10;\newcommand{\ket}[1]{\right|#1\right&gt;}&#10;\pagestyle{empty}&#10;\begin{document}&#10;\begin{align*}&#10;\begin{split}&#10;D_q(x,\xi,t)=(1-z^2)\sum_{n=1}d_q^{n}(t)C_{n}^{({{3}/{2}})}(z)&#10;\end{split}&#10;\end{align*}&#10;\end{document}"/>
  <p:tag name="IGUANATEXSIZE" val="32"/>
  <p:tag name="IGUANATEXCURSOR" val="302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56.8804"/>
  <p:tag name="OUTPUTTYPE" val="PNG"/>
  <p:tag name="IGUANATEXVERSION" val="160"/>
  <p:tag name="LATEXADDIN" val="\documentclass{article}&#10;\usepackage{amsmath,mathrsfs,xcolor,amssymb,slashed}&#10;\usepackage{tikz-feynman}&#10;\tikzfeynmanset{compat=1.0.0}&#10;\newcommand{\bra}[1]{\left&lt;#1\left|}&#10;\newcommand{\ket}[1]{\right|#1\right&gt;}&#10;\pagestyle{empty}&#10;\begin{document}&#10;\begin{align*}&#10;\begin{split}&#10;-1&lt;z\equiv x/\xi&lt;1&#10;\end{split}&#10;\end{align*}&#10;\end{document}"/>
  <p:tag name="IGUANATEXSIZE" val="32"/>
  <p:tag name="IGUANATEXCURSOR" val="291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880.3899"/>
  <p:tag name="OUTPUTTYPE" val="PNG"/>
  <p:tag name="IGUANATEXVERSION" val="160"/>
  <p:tag name="LATEXADDIN" val="\documentclass{article}&#10;\usepackage{amsmath,mathrsfs,xcolor,amssymb,slashed}&#10;\usepackage{tikz-feynman}&#10;\tikzfeynmanset{compat=1.0.0}&#10;\newcommand{\bra}[1]{\left&lt;#1\left|}&#10;\newcommand{\ket}[1]{\right|#1\right&gt;}&#10;\pagestyle{empty}&#10;\begin{document}&#10;\begin{align*}&#10;\begin{split}&#10;D(t)=\sum_{n=1} d_q^n(t)&#10;\end{split}&#10;\end{align*}&#10;\end{document}"/>
  <p:tag name="IGUANATEXSIZE" val="32"/>
  <p:tag name="IGUANATEXCURSOR" val="287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.7304"/>
  <p:tag name="ORIGINALWIDTH" val="759.655"/>
  <p:tag name="OUTPUTTYPE" val="PNG"/>
  <p:tag name="IGUANATEXVERSION" val="160"/>
  <p:tag name="LATEXADDIN" val="\documentclass{article}&#10;\usepackage{amsmath,mathrsfs,xcolor,amssymb,slashed}&#10;\usepackage{tikz-feynman}&#10;\tikzfeynmanset{compat=1.0.0}&#10;\newcommand{\bra}[1]{\left&lt;#1\left|}&#10;\newcommand{\ket}[1]{\right|#1\right&gt;}&#10;\pagestyle{empty}&#10;\begin{document}&#10;\begin{align*}&#10;\begin{split}&#10;d_q^{1}(t)=4C_q(t)&#10;\end{split}&#10;\end{align*}&#10;\end{document}"/>
  <p:tag name="IGUANATEXSIZE" val="24"/>
  <p:tag name="IGUANATEXCURSOR" val="282"/>
  <p:tag name="TRANSPARENCY" val="True"/>
  <p:tag name="LATEXENGINEID" val="0"/>
  <p:tag name="TEMPFOLDER" val="C:\Users\sFerm\Documents\temp\"/>
  <p:tag name="LATEXFORMHEIGHT" val="302.8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.7293"/>
  <p:tag name="ORIGINALWIDTH" val="2992.126"/>
  <p:tag name="OUTPUTTYPE" val="PNG"/>
  <p:tag name="IGUANATEXVERSION" val="160"/>
  <p:tag name="LATEXADDIN" val="\documentclass{article}&#10;\usepackage{amsmath,mathrsfs,xcolor,amssymb,slashed}&#10;\usepackage{tikz-feynman}&#10;\tikzfeynmanset{compat=1.0.0}&#10;\newcommand{\bra}[1]{\left&lt;#1\left|}&#10;\newcommand{\ket}[1]{\right|#1\right&gt;}&#10;\newcommand{\ui}[1]{^{(#1)}}&#10;\DeclareMathAlphabet{\mathdutchcal}{U}{dutchcal}{m}{n}&#10;\SetMathAlphabet{\mathdutchcal}{bold}{U}{dutchcal}{b}{n}&#10;\DeclareMathAlphabet{\mathdutchbcal}{U}{dutchcal}{b}{n}&#10;\pagestyle{empty}&#10;\begin{document}&#10;\begin{align*}&#10;\begin{split}&#10;\text{Re}\mathcal{H}_{g\rm{C}}(\xi,t)&amp;= \mathdutchcal{C}_g(t) + \xi^{-2} \mathdutchcal{A}_g\ui2(t)+\cdots\ , \text{~when~} \xi\to 1^-&#10;\end{split}&#10;\end{align*}&#10;\end{document}"/>
  <p:tag name="IGUANATEXSIZE" val="32"/>
  <p:tag name="IGUANATEXCURSOR" val="590"/>
  <p:tag name="TRANSPARENCY" val="True"/>
  <p:tag name="LATEXENGINEID" val="0"/>
  <p:tag name="TEMPFOLDER" val="C:\Users\sFerm\Documents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7.8|7.4|3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193.101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int \text{d}x E(x,\xi,t) = F_2(t)&#10;\end{split}&#10;\end{align*}&#10;\end{document}"/>
  <p:tag name="IGUANATEXSIZE" val="32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56.2054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t\equiv \Delta^2&#10;\end{split}&#10;\end{align*}&#10;\end{document}"/>
  <p:tag name="IGUANATEXSIZE" val="32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07.9115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\xi\equiv -n\cdot \Delta/2&#10;\end{split}&#10;\end{align*}&#10;\end{document}"/>
  <p:tag name="IGUANATEXSIZE" val="32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9.6963"/>
  <p:tag name="ORIGINALWIDTH" val="63.74205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&amp;x\\&#10;&amp;\xi\\&#10;&amp;t&#10;\end{split}&#10;\end{align*}&#10;\end{document}"/>
  <p:tag name="IGUANATEXSIZE" val="32"/>
  <p:tag name="IGUANATEXCURSOR" val="1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42.107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F(x,\Delta^\mu) = F\left(x,\xi ,t \right)&#10;\end{split}&#10;\end{align*}&#10;\end{document}"/>
  <p:tag name="IGUANATEXSIZE" val="24"/>
  <p:tag name="IGUANATEXCURSOR" val="1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19740</TotalTime>
  <Words>1259</Words>
  <Application>Microsoft Office PowerPoint</Application>
  <PresentationFormat>Widescreen</PresentationFormat>
  <Paragraphs>147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Century</vt:lpstr>
      <vt:lpstr>Comic Sans MS</vt:lpstr>
      <vt:lpstr>Corbel</vt:lpstr>
      <vt:lpstr>Georgia</vt:lpstr>
      <vt:lpstr>Microsoft Himalaya</vt:lpstr>
      <vt:lpstr>Microsoft Sans Serif</vt:lpstr>
      <vt:lpstr>Times New Roman</vt:lpstr>
      <vt:lpstr>Wingdings</vt:lpstr>
      <vt:lpstr>Office 主题​​</vt:lpstr>
      <vt:lpstr>Moment parameterization of GPDs and global analysis</vt:lpstr>
      <vt:lpstr>Outline</vt:lpstr>
      <vt:lpstr>Nucleon spin and 3D structure</vt:lpstr>
      <vt:lpstr>Properties of GPDs</vt:lpstr>
      <vt:lpstr>Properties of GPDs</vt:lpstr>
      <vt:lpstr>Challenge in measurement</vt:lpstr>
      <vt:lpstr>Strategy for GPD global analysis</vt:lpstr>
      <vt:lpstr>Parameterization of GPD</vt:lpstr>
      <vt:lpstr>Inputs for the global analysis</vt:lpstr>
      <vt:lpstr>Extracted CFFs </vt:lpstr>
      <vt:lpstr>Degeneracy in CFFs</vt:lpstr>
      <vt:lpstr>Extracted GPDs </vt:lpstr>
      <vt:lpstr>Partonic interpretations of GPDs</vt:lpstr>
      <vt:lpstr>GPD in DA-like region</vt:lpstr>
      <vt:lpstr>Physical implications</vt:lpstr>
      <vt:lpstr>E.g.: Extraction of D term with DVCS</vt:lpstr>
      <vt:lpstr>E.g. large xi behavior of the CFFs</vt:lpstr>
      <vt:lpstr>Some final comments</vt:lpstr>
      <vt:lpstr>Summary and outlook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Unraveling the 3D Structure of Nucleon </dc:title>
  <dc:creator>Yuxun Guo</dc:creator>
  <cp:lastModifiedBy>Guo Yuxun</cp:lastModifiedBy>
  <cp:revision>855</cp:revision>
  <dcterms:created xsi:type="dcterms:W3CDTF">2022-10-06T01:08:42Z</dcterms:created>
  <dcterms:modified xsi:type="dcterms:W3CDTF">2023-08-21T13:15:34Z</dcterms:modified>
</cp:coreProperties>
</file>