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y="5143500" cx="9144000"/>
  <p:notesSz cx="6858000" cy="9144000"/>
  <p:embeddedFontLst>
    <p:embeddedFont>
      <p:font typeface="Raleway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D8421C-ACAB-40A4-9BC9-9D84309BA88F}">
  <a:tblStyle styleId="{E3D8421C-ACAB-40A4-9BC9-9D84309BA8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Italic.fntdata"/><Relationship Id="rId20" Type="http://schemas.openxmlformats.org/officeDocument/2006/relationships/slide" Target="slides/slide13.xml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22" Type="http://schemas.openxmlformats.org/officeDocument/2006/relationships/slide" Target="slides/slide15.xml"/><Relationship Id="rId44" Type="http://schemas.openxmlformats.org/officeDocument/2006/relationships/font" Target="fonts/Lato-boldItalic.fntdata"/><Relationship Id="rId21" Type="http://schemas.openxmlformats.org/officeDocument/2006/relationships/slide" Target="slides/slide14.xml"/><Relationship Id="rId43" Type="http://schemas.openxmlformats.org/officeDocument/2006/relationships/font" Target="fonts/Lato-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slide" Target="slides/slide28.xml"/><Relationship Id="rId12" Type="http://schemas.openxmlformats.org/officeDocument/2006/relationships/slide" Target="slides/slide5.xml"/><Relationship Id="rId34" Type="http://schemas.openxmlformats.org/officeDocument/2006/relationships/slide" Target="slides/slide27.xml"/><Relationship Id="rId15" Type="http://schemas.openxmlformats.org/officeDocument/2006/relationships/slide" Target="slides/slide8.xml"/><Relationship Id="rId37" Type="http://schemas.openxmlformats.org/officeDocument/2006/relationships/font" Target="fonts/Raleway-regular.fntdata"/><Relationship Id="rId14" Type="http://schemas.openxmlformats.org/officeDocument/2006/relationships/slide" Target="slides/slide7.xml"/><Relationship Id="rId36" Type="http://schemas.openxmlformats.org/officeDocument/2006/relationships/slide" Target="slides/slide29.xml"/><Relationship Id="rId17" Type="http://schemas.openxmlformats.org/officeDocument/2006/relationships/slide" Target="slides/slide10.xml"/><Relationship Id="rId39" Type="http://schemas.openxmlformats.org/officeDocument/2006/relationships/font" Target="fonts/Raleway-italic.fntdata"/><Relationship Id="rId16" Type="http://schemas.openxmlformats.org/officeDocument/2006/relationships/slide" Target="slides/slide9.xml"/><Relationship Id="rId38" Type="http://schemas.openxmlformats.org/officeDocument/2006/relationships/font" Target="fonts/Raleway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680802f747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680802f747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680802f747_0_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680802f747_0_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80802f747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80802f747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80802f747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680802f747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what works?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680802f747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680802f747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680802f747_0_6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680802f747_0_6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680802f747_0_6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680802f747_0_6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reach higher coupling for same distances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sensing this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 for librational modes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680802f747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680802f747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reach higher coupling for same distances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sensing this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 for librational modes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680802f747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680802f747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reach higher coupling for same distances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sensing this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Diagram for librational modes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680802f747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680802f747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680802f747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680802f747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680802f747_0_4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680802f747_0_4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Dipolar coupling: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Short range (10s of nm)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Not tunable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Cannot choose spins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80802f747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680802f747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80802f747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680802f747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680802f747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2680802f747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T2~T1 -&gt; NV entanglement, Emma’s scheme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Rabl paper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Backaction easier, T1 limited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2680802f747_0_7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2680802f747_0_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680802f747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680802f747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Assumed h/a=3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Colored: d/a=5.5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Black: d/a=1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Curved: d/a=250 nm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680802f747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680802f747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instead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680802f747_0_7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680802f747_0_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680802f747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680802f747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680802f747_0_7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2680802f747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680802f747_0_7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2680802f747_0_7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680802f747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680802f747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680802f747_0_4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680802f747_0_4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80802f747_0_4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680802f747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NEMS: nanoelectrical mechanical systems</a:t>
            </a:r>
            <a:endParaRPr/>
          </a:p>
        </p:txBody>
      </p:sp>
      <p:sp>
        <p:nvSpPr>
          <p:cNvPr id="165" name="Google Shape;165;g2680802f747_0_4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680802f747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680802f747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680802f747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680802f747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Tip mounted on spring for low-pass filter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Can attempt as many times as there are magnets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680802f747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680802f747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confocal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680802f747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680802f747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ctrTitle"/>
          </p:nvPr>
        </p:nvSpPr>
        <p:spPr>
          <a:xfrm>
            <a:off x="485875" y="264475"/>
            <a:ext cx="8183700" cy="147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85875" y="1738075"/>
            <a:ext cx="81837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2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" name="Google Shape;84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" name="Google Shape;85;p21"/>
          <p:cNvSpPr txBox="1"/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86" name="Google Shape;86;p21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7" name="Google Shape;87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91" name="Google Shape;91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3"/>
          <p:cNvSpPr txBox="1"/>
          <p:nvPr>
            <p:ph hasCustomPrompt="1" type="title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/>
          <p:nvPr/>
        </p:nvSpPr>
        <p:spPr>
          <a:xfrm>
            <a:off x="-970" y="1"/>
            <a:ext cx="4099451" cy="5145755"/>
          </a:xfrm>
          <a:custGeom>
            <a:rect b="b" l="l" r="r" t="t"/>
            <a:pathLst>
              <a:path extrusionOk="0" h="2522429" w="2009535">
                <a:moveTo>
                  <a:pt x="1578387" y="1949978"/>
                </a:moveTo>
                <a:lnTo>
                  <a:pt x="1358608" y="1751220"/>
                </a:lnTo>
                <a:lnTo>
                  <a:pt x="1358842" y="1750986"/>
                </a:lnTo>
                <a:lnTo>
                  <a:pt x="1667606" y="0"/>
                </a:lnTo>
                <a:lnTo>
                  <a:pt x="0" y="0"/>
                </a:lnTo>
                <a:lnTo>
                  <a:pt x="0" y="2522429"/>
                </a:lnTo>
                <a:lnTo>
                  <a:pt x="1880844" y="2522429"/>
                </a:lnTo>
                <a:lnTo>
                  <a:pt x="2009535" y="179302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5"/>
          <p:cNvSpPr txBox="1"/>
          <p:nvPr>
            <p:ph type="ctrTitle"/>
          </p:nvPr>
        </p:nvSpPr>
        <p:spPr>
          <a:xfrm>
            <a:off x="4416450" y="701175"/>
            <a:ext cx="4099500" cy="20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02" name="Google Shape;102;p25"/>
          <p:cNvSpPr/>
          <p:nvPr/>
        </p:nvSpPr>
        <p:spPr>
          <a:xfrm>
            <a:off x="2770809" y="0"/>
            <a:ext cx="1172070" cy="3570426"/>
          </a:xfrm>
          <a:custGeom>
            <a:rect b="b" l="l" r="r" t="t"/>
            <a:pathLst>
              <a:path extrusionOk="0" h="21600" w="21600">
                <a:moveTo>
                  <a:pt x="11603" y="0"/>
                </a:moveTo>
                <a:lnTo>
                  <a:pt x="0" y="21600"/>
                </a:lnTo>
                <a:lnTo>
                  <a:pt x="10690" y="20324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5"/>
          <p:cNvSpPr/>
          <p:nvPr/>
        </p:nvSpPr>
        <p:spPr>
          <a:xfrm>
            <a:off x="3835223" y="3445179"/>
            <a:ext cx="841968" cy="1698300"/>
          </a:xfrm>
          <a:custGeom>
            <a:rect b="b" l="l" r="r" t="t"/>
            <a:pathLst>
              <a:path extrusionOk="0" h="21600" w="21600">
                <a:moveTo>
                  <a:pt x="13915" y="21600"/>
                </a:moveTo>
                <a:lnTo>
                  <a:pt x="21600" y="0"/>
                </a:lnTo>
                <a:lnTo>
                  <a:pt x="6732" y="2683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5"/>
          <p:cNvSpPr/>
          <p:nvPr/>
        </p:nvSpPr>
        <p:spPr>
          <a:xfrm>
            <a:off x="2770334" y="3039892"/>
            <a:ext cx="1906902" cy="936306"/>
          </a:xfrm>
          <a:custGeom>
            <a:rect b="b" l="l" r="r" t="t"/>
            <a:pathLst>
              <a:path extrusionOk="0" h="21600" w="21600">
                <a:moveTo>
                  <a:pt x="21600" y="9350"/>
                </a:moveTo>
                <a:lnTo>
                  <a:pt x="5076" y="21600"/>
                </a:lnTo>
                <a:lnTo>
                  <a:pt x="0" y="12250"/>
                </a:lnTo>
                <a:lnTo>
                  <a:pt x="165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Source Sans Pro"/>
              <a:buChar char="●"/>
              <a:defRPr sz="1800"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○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■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●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○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■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●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○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Source Sans Pro"/>
              <a:buChar char="■"/>
              <a:defRPr>
                <a:solidFill>
                  <a:srgbClr val="666666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5" Type="http://schemas.openxmlformats.org/officeDocument/2006/relationships/image" Target="../media/image37.jp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Relationship Id="rId4" Type="http://schemas.openxmlformats.org/officeDocument/2006/relationships/image" Target="../media/image50.png"/><Relationship Id="rId5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Relationship Id="rId4" Type="http://schemas.openxmlformats.org/officeDocument/2006/relationships/image" Target="../media/image42.pn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3.jpg"/><Relationship Id="rId4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Relationship Id="rId4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9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62.png"/><Relationship Id="rId7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1.png"/><Relationship Id="rId4" Type="http://schemas.openxmlformats.org/officeDocument/2006/relationships/image" Target="../media/image6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6.png"/><Relationship Id="rId4" Type="http://schemas.openxmlformats.org/officeDocument/2006/relationships/image" Target="../media/image57.png"/><Relationship Id="rId5" Type="http://schemas.openxmlformats.org/officeDocument/2006/relationships/image" Target="../media/image65.png"/><Relationship Id="rId6" Type="http://schemas.openxmlformats.org/officeDocument/2006/relationships/image" Target="../media/image69.png"/><Relationship Id="rId7" Type="http://schemas.openxmlformats.org/officeDocument/2006/relationships/image" Target="../media/image70.jpg"/><Relationship Id="rId8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6.png"/><Relationship Id="rId7" Type="http://schemas.openxmlformats.org/officeDocument/2006/relationships/image" Target="../media/image10.jp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owiU1sPYkb7vbx42VncUMrsRc_23Xdmz/view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72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/>
          <p:cNvPicPr preferRelativeResize="0"/>
          <p:nvPr/>
        </p:nvPicPr>
        <p:blipFill rotWithShape="1">
          <a:blip r:embed="rId3">
            <a:alphaModFix/>
          </a:blip>
          <a:srcRect b="24141" l="-366" r="1346" t="1712"/>
          <a:stretch/>
        </p:blipFill>
        <p:spPr>
          <a:xfrm rot="10800000">
            <a:off x="-11176" y="6050"/>
            <a:ext cx="10126926" cy="568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 txBox="1"/>
          <p:nvPr>
            <p:ph idx="4294967295" type="ctrTitle"/>
          </p:nvPr>
        </p:nvSpPr>
        <p:spPr>
          <a:xfrm>
            <a:off x="485875" y="756575"/>
            <a:ext cx="8183700" cy="1282800"/>
          </a:xfrm>
          <a:prstGeom prst="rect">
            <a:avLst/>
          </a:prstGeom>
          <a:solidFill>
            <a:srgbClr val="000000">
              <a:alpha val="63520"/>
            </a:srgbClr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lt1"/>
                </a:solidFill>
              </a:rPr>
              <a:t>Towards on-chip levitated magnetomechanics with a single spin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111" name="Google Shape;111;p26"/>
          <p:cNvSpPr txBox="1"/>
          <p:nvPr>
            <p:ph idx="4294967295" type="subTitle"/>
          </p:nvPr>
        </p:nvSpPr>
        <p:spPr>
          <a:xfrm>
            <a:off x="485875" y="2344875"/>
            <a:ext cx="2632200" cy="1282800"/>
          </a:xfrm>
          <a:prstGeom prst="rect">
            <a:avLst/>
          </a:prstGeom>
          <a:solidFill>
            <a:srgbClr val="000000">
              <a:alpha val="6352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DaLi Schaefer</a:t>
            </a:r>
            <a:endParaRPr b="1" sz="2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Harvard University</a:t>
            </a:r>
            <a:endParaRPr b="1" sz="2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lt1"/>
                </a:solidFill>
              </a:rPr>
              <a:t>Lukin Group</a:t>
            </a:r>
            <a:endParaRPr b="1"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On-chip spin-mechanics device</a:t>
            </a:r>
            <a:endParaRPr/>
          </a:p>
        </p:txBody>
      </p:sp>
      <p:sp>
        <p:nvSpPr>
          <p:cNvPr id="248" name="Google Shape;248;p35"/>
          <p:cNvSpPr txBox="1"/>
          <p:nvPr>
            <p:ph idx="1" type="body"/>
          </p:nvPr>
        </p:nvSpPr>
        <p:spPr>
          <a:xfrm>
            <a:off x="311700" y="3196250"/>
            <a:ext cx="5665500" cy="137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Pattern gaps in NbTiN to levitate close to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NVs in gaps to avoid illuminating SC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SC to drive NV microwave transitions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Spins, MW control, levitated magnet all in one!</a:t>
            </a:r>
            <a:endParaRPr/>
          </a:p>
        </p:txBody>
      </p:sp>
      <p:pic>
        <p:nvPicPr>
          <p:cNvPr id="249" name="Google Shape;249;p35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6624450" y="1672175"/>
            <a:ext cx="166550" cy="17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0" name="Google Shape;250;p35"/>
          <p:cNvGrpSpPr/>
          <p:nvPr/>
        </p:nvGrpSpPr>
        <p:grpSpPr>
          <a:xfrm>
            <a:off x="311695" y="937101"/>
            <a:ext cx="4771307" cy="2021050"/>
            <a:chOff x="311695" y="937101"/>
            <a:chExt cx="4771307" cy="2021050"/>
          </a:xfrm>
        </p:grpSpPr>
        <p:grpSp>
          <p:nvGrpSpPr>
            <p:cNvPr id="251" name="Google Shape;251;p35"/>
            <p:cNvGrpSpPr/>
            <p:nvPr/>
          </p:nvGrpSpPr>
          <p:grpSpPr>
            <a:xfrm>
              <a:off x="1252125" y="1011955"/>
              <a:ext cx="3830877" cy="1946196"/>
              <a:chOff x="1252125" y="1011955"/>
              <a:chExt cx="3830877" cy="1946196"/>
            </a:xfrm>
          </p:grpSpPr>
          <p:grpSp>
            <p:nvGrpSpPr>
              <p:cNvPr id="252" name="Google Shape;252;p35"/>
              <p:cNvGrpSpPr/>
              <p:nvPr/>
            </p:nvGrpSpPr>
            <p:grpSpPr>
              <a:xfrm>
                <a:off x="1252125" y="1011955"/>
                <a:ext cx="3830877" cy="1946196"/>
                <a:chOff x="2857474" y="969257"/>
                <a:chExt cx="3694904" cy="1831714"/>
              </a:xfrm>
            </p:grpSpPr>
            <p:pic>
              <p:nvPicPr>
                <p:cNvPr id="253" name="Google Shape;253;p3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12847" l="0" r="5731" t="17178"/>
                <a:stretch/>
              </p:blipFill>
              <p:spPr>
                <a:xfrm>
                  <a:off x="2857474" y="1171253"/>
                  <a:ext cx="3694904" cy="16297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4" name="Google Shape;254;p35"/>
                <p:cNvSpPr/>
                <p:nvPr/>
              </p:nvSpPr>
              <p:spPr>
                <a:xfrm>
                  <a:off x="4404225" y="1022400"/>
                  <a:ext cx="251700" cy="2769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55" name="Google Shape;255;p35"/>
                <p:cNvSpPr/>
                <p:nvPr/>
              </p:nvSpPr>
              <p:spPr>
                <a:xfrm>
                  <a:off x="4088753" y="969257"/>
                  <a:ext cx="707700" cy="7839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256" name="Google Shape;256;p35"/>
              <p:cNvPicPr preferRelativeResize="0"/>
              <p:nvPr/>
            </p:nvPicPr>
            <p:blipFill rotWithShape="1">
              <a:blip r:embed="rId4">
                <a:alphaModFix/>
              </a:blip>
              <a:srcRect b="57355" l="32144" r="51754" t="8989"/>
              <a:stretch/>
            </p:blipFill>
            <p:spPr>
              <a:xfrm>
                <a:off x="2895600" y="1317325"/>
                <a:ext cx="439173" cy="545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57" name="Google Shape;257;p35"/>
            <p:cNvSpPr/>
            <p:nvPr/>
          </p:nvSpPr>
          <p:spPr>
            <a:xfrm rot="6483990">
              <a:off x="1283890" y="244022"/>
              <a:ext cx="59009" cy="2087258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58" name="Google Shape;258;p35"/>
          <p:cNvPicPr preferRelativeResize="0"/>
          <p:nvPr/>
        </p:nvPicPr>
        <p:blipFill rotWithShape="1">
          <a:blip r:embed="rId5">
            <a:alphaModFix/>
          </a:blip>
          <a:srcRect b="12659" l="14190" r="13040" t="26624"/>
          <a:stretch/>
        </p:blipFill>
        <p:spPr>
          <a:xfrm>
            <a:off x="6314125" y="2760524"/>
            <a:ext cx="2002151" cy="218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5"/>
          <p:cNvPicPr preferRelativeResize="0"/>
          <p:nvPr/>
        </p:nvPicPr>
        <p:blipFill rotWithShape="1">
          <a:blip r:embed="rId6">
            <a:alphaModFix/>
          </a:blip>
          <a:srcRect b="9996" l="27928" r="26160" t="27794"/>
          <a:stretch/>
        </p:blipFill>
        <p:spPr>
          <a:xfrm>
            <a:off x="6590775" y="1068425"/>
            <a:ext cx="1443830" cy="15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Liftoff process to preserve NV stability</a:t>
            </a:r>
            <a:endParaRPr/>
          </a:p>
        </p:txBody>
      </p:sp>
      <p:sp>
        <p:nvSpPr>
          <p:cNvPr id="265" name="Google Shape;265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3750" y="1358225"/>
            <a:ext cx="6979649" cy="32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200" y="3088900"/>
            <a:ext cx="974325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9150" y="3057100"/>
            <a:ext cx="974325" cy="1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Device offers other key advantages</a:t>
            </a:r>
            <a:endParaRPr/>
          </a:p>
        </p:txBody>
      </p:sp>
      <p:sp>
        <p:nvSpPr>
          <p:cNvPr id="274" name="Google Shape;274;p37"/>
          <p:cNvSpPr txBox="1"/>
          <p:nvPr>
            <p:ph idx="1" type="body"/>
          </p:nvPr>
        </p:nvSpPr>
        <p:spPr>
          <a:xfrm>
            <a:off x="311700" y="1152475"/>
            <a:ext cx="576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SC patterning recipe is modular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Enhanced stability of NV-magnet distance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61950" lvl="0" marL="457200" rtl="0" algn="l">
              <a:spcBef>
                <a:spcPts val="120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Less heating from MW</a:t>
            </a:r>
            <a:endParaRPr sz="2100"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625" y="3074925"/>
            <a:ext cx="2227450" cy="11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/>
          <p:nvPr/>
        </p:nvSpPr>
        <p:spPr>
          <a:xfrm>
            <a:off x="6236600" y="4322000"/>
            <a:ext cx="2227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C. C. Rusconi et al., Phys. Rev. A 100, 022343 (2019)</a:t>
            </a:r>
            <a:endParaRPr b="0" i="0" sz="1000" u="none" cap="none" strike="noStrike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7313" y="1164537"/>
            <a:ext cx="1915750" cy="1436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Simulating modes for arbitrary geometries</a:t>
            </a:r>
            <a:endParaRPr/>
          </a:p>
        </p:txBody>
      </p:sp>
      <p:sp>
        <p:nvSpPr>
          <p:cNvPr id="283" name="Google Shape;283;p38"/>
          <p:cNvSpPr txBox="1"/>
          <p:nvPr>
            <p:ph idx="1" type="body"/>
          </p:nvPr>
        </p:nvSpPr>
        <p:spPr>
          <a:xfrm>
            <a:off x="229300" y="2907850"/>
            <a:ext cx="4347900" cy="16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COMSOL to simulate field from superconductor in response to magnet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Assumes incident magnetic field at surface is unchanged upon cooldown</a:t>
            </a:r>
            <a:endParaRPr/>
          </a:p>
        </p:txBody>
      </p:sp>
      <p:pic>
        <p:nvPicPr>
          <p:cNvPr id="284" name="Google Shape;284;p38" title="Chart"/>
          <p:cNvPicPr preferRelativeResize="0"/>
          <p:nvPr/>
        </p:nvPicPr>
        <p:blipFill rotWithShape="1">
          <a:blip r:embed="rId3">
            <a:alphaModFix/>
          </a:blip>
          <a:srcRect b="0" l="7496" r="24476" t="0"/>
          <a:stretch/>
        </p:blipFill>
        <p:spPr>
          <a:xfrm>
            <a:off x="4866350" y="1454900"/>
            <a:ext cx="3712050" cy="3374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5" name="Google Shape;285;p38"/>
          <p:cNvGrpSpPr/>
          <p:nvPr/>
        </p:nvGrpSpPr>
        <p:grpSpPr>
          <a:xfrm>
            <a:off x="687500" y="1166250"/>
            <a:ext cx="3526550" cy="1270590"/>
            <a:chOff x="687500" y="2233050"/>
            <a:chExt cx="3526550" cy="1270590"/>
          </a:xfrm>
        </p:grpSpPr>
        <p:sp>
          <p:nvSpPr>
            <p:cNvPr id="286" name="Google Shape;286;p38"/>
            <p:cNvSpPr/>
            <p:nvPr/>
          </p:nvSpPr>
          <p:spPr>
            <a:xfrm rot="-5400000">
              <a:off x="1567025" y="2735775"/>
              <a:ext cx="327900" cy="127200"/>
            </a:xfrm>
            <a:prstGeom prst="left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87" name="Google Shape;287;p38"/>
            <p:cNvGrpSpPr/>
            <p:nvPr/>
          </p:nvGrpSpPr>
          <p:grpSpPr>
            <a:xfrm>
              <a:off x="687500" y="2233050"/>
              <a:ext cx="3526550" cy="1270590"/>
              <a:chOff x="687500" y="2233050"/>
              <a:chExt cx="3526550" cy="1270590"/>
            </a:xfrm>
          </p:grpSpPr>
          <p:grpSp>
            <p:nvGrpSpPr>
              <p:cNvPr id="288" name="Google Shape;288;p38"/>
              <p:cNvGrpSpPr/>
              <p:nvPr/>
            </p:nvGrpSpPr>
            <p:grpSpPr>
              <a:xfrm>
                <a:off x="687500" y="2286400"/>
                <a:ext cx="3042525" cy="751025"/>
                <a:chOff x="5646400" y="1470475"/>
                <a:chExt cx="3042525" cy="751025"/>
              </a:xfrm>
            </p:grpSpPr>
            <p:sp>
              <p:nvSpPr>
                <p:cNvPr id="289" name="Google Shape;289;p38"/>
                <p:cNvSpPr/>
                <p:nvPr/>
              </p:nvSpPr>
              <p:spPr>
                <a:xfrm>
                  <a:off x="5646400" y="2151600"/>
                  <a:ext cx="1120500" cy="69900"/>
                </a:xfrm>
                <a:prstGeom prst="rect">
                  <a:avLst/>
                </a:prstGeom>
                <a:solidFill>
                  <a:srgbClr val="4285F4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90" name="Google Shape;290;p38"/>
                <p:cNvSpPr/>
                <p:nvPr/>
              </p:nvSpPr>
              <p:spPr>
                <a:xfrm>
                  <a:off x="7568425" y="2151600"/>
                  <a:ext cx="1120500" cy="69900"/>
                </a:xfrm>
                <a:prstGeom prst="rect">
                  <a:avLst/>
                </a:prstGeom>
                <a:solidFill>
                  <a:srgbClr val="4285F4"/>
                </a:solidFill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291" name="Google Shape;291;p38"/>
                <p:cNvGrpSpPr/>
                <p:nvPr/>
              </p:nvGrpSpPr>
              <p:grpSpPr>
                <a:xfrm>
                  <a:off x="6920225" y="1470475"/>
                  <a:ext cx="648350" cy="617449"/>
                  <a:chOff x="6920225" y="1470475"/>
                  <a:chExt cx="648350" cy="617449"/>
                </a:xfrm>
              </p:grpSpPr>
              <p:pic>
                <p:nvPicPr>
                  <p:cNvPr id="292" name="Google Shape;292;p3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57355" l="32143" r="49857" t="8989"/>
                  <a:stretch/>
                </p:blipFill>
                <p:spPr>
                  <a:xfrm>
                    <a:off x="6920225" y="1542425"/>
                    <a:ext cx="490952" cy="5454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93" name="Google Shape;293;p38"/>
                  <p:cNvSpPr/>
                  <p:nvPr/>
                </p:nvSpPr>
                <p:spPr>
                  <a:xfrm>
                    <a:off x="7339675" y="1470475"/>
                    <a:ext cx="228900" cy="178200"/>
                  </a:xfrm>
                  <a:prstGeom prst="rect">
                    <a:avLst/>
                  </a:prstGeom>
                  <a:solidFill>
                    <a:schemeClr val="lt1"/>
                  </a:solidFill>
                  <a:ln cap="flat" cmpd="sng" w="9525">
                    <a:solidFill>
                      <a:schemeClr val="lt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294" name="Google Shape;294;p38"/>
              <p:cNvSpPr/>
              <p:nvPr/>
            </p:nvSpPr>
            <p:spPr>
              <a:xfrm>
                <a:off x="1823563" y="3144675"/>
                <a:ext cx="770400" cy="127200"/>
              </a:xfrm>
              <a:prstGeom prst="leftRightArrow">
                <a:avLst>
                  <a:gd fmla="val 50000" name="adj1"/>
                  <a:gd fmla="val 50000" name="adj2"/>
                </a:avLst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5" name="Google Shape;295;p38"/>
              <p:cNvSpPr txBox="1"/>
              <p:nvPr/>
            </p:nvSpPr>
            <p:spPr>
              <a:xfrm>
                <a:off x="3055450" y="3038925"/>
                <a:ext cx="1158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superconductor</a:t>
                </a:r>
                <a:endParaRPr sz="10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96" name="Google Shape;296;p38"/>
              <p:cNvSpPr txBox="1"/>
              <p:nvPr/>
            </p:nvSpPr>
            <p:spPr>
              <a:xfrm>
                <a:off x="2463050" y="2233050"/>
                <a:ext cx="1158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magnet</a:t>
                </a:r>
                <a:endParaRPr sz="10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97" name="Google Shape;297;p38"/>
              <p:cNvSpPr txBox="1"/>
              <p:nvPr/>
            </p:nvSpPr>
            <p:spPr>
              <a:xfrm>
                <a:off x="2017284" y="3164940"/>
                <a:ext cx="1158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g</a:t>
                </a:r>
                <a:endParaRPr sz="10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98" name="Google Shape;298;p38"/>
              <p:cNvSpPr txBox="1"/>
              <p:nvPr/>
            </p:nvSpPr>
            <p:spPr>
              <a:xfrm>
                <a:off x="1278484" y="2630027"/>
                <a:ext cx="11586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h</a:t>
                </a:r>
                <a:r>
                  <a:rPr baseline="-25000" lang="en" sz="1000">
                    <a:latin typeface="Source Sans Pro"/>
                    <a:ea typeface="Source Sans Pro"/>
                    <a:cs typeface="Source Sans Pro"/>
                    <a:sym typeface="Source Sans Pro"/>
                  </a:rPr>
                  <a:t>cool</a:t>
                </a:r>
                <a:endParaRPr sz="10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</p:grpSp>
      <p:sp>
        <p:nvSpPr>
          <p:cNvPr id="299" name="Google Shape;299;p38"/>
          <p:cNvSpPr txBox="1"/>
          <p:nvPr/>
        </p:nvSpPr>
        <p:spPr>
          <a:xfrm>
            <a:off x="746200" y="4222313"/>
            <a:ext cx="16110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A. A. Kordyuk. Journal of Applied Physics 83, 610 (1998)</a:t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38" title="Chart"/>
          <p:cNvPicPr preferRelativeResize="0"/>
          <p:nvPr/>
        </p:nvPicPr>
        <p:blipFill rotWithShape="1">
          <a:blip r:embed="rId3">
            <a:alphaModFix/>
          </a:blip>
          <a:srcRect b="17476" l="0" r="24477" t="13199"/>
          <a:stretch/>
        </p:blipFill>
        <p:spPr>
          <a:xfrm>
            <a:off x="4762000" y="1824100"/>
            <a:ext cx="4121199" cy="233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progress with new devices</a:t>
            </a:r>
            <a:endParaRPr/>
          </a:p>
        </p:txBody>
      </p:sp>
      <p:sp>
        <p:nvSpPr>
          <p:cNvPr id="306" name="Google Shape;306;p39"/>
          <p:cNvSpPr txBox="1"/>
          <p:nvPr>
            <p:ph idx="1" type="body"/>
          </p:nvPr>
        </p:nvSpPr>
        <p:spPr>
          <a:xfrm>
            <a:off x="311700" y="1152475"/>
            <a:ext cx="462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Able to levitate and run pulsed microwaves experiments at same time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Able to coherently manipulate NVs with fast Rabi frequencies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Superconductor does not break when imaging NVs</a:t>
            </a:r>
            <a:endParaRPr/>
          </a:p>
        </p:txBody>
      </p:sp>
      <p:grpSp>
        <p:nvGrpSpPr>
          <p:cNvPr id="307" name="Google Shape;307;p39"/>
          <p:cNvGrpSpPr/>
          <p:nvPr/>
        </p:nvGrpSpPr>
        <p:grpSpPr>
          <a:xfrm>
            <a:off x="4571995" y="2075351"/>
            <a:ext cx="4293582" cy="1984050"/>
            <a:chOff x="789420" y="974101"/>
            <a:chExt cx="4293582" cy="1984050"/>
          </a:xfrm>
        </p:grpSpPr>
        <p:grpSp>
          <p:nvGrpSpPr>
            <p:cNvPr id="308" name="Google Shape;308;p39"/>
            <p:cNvGrpSpPr/>
            <p:nvPr/>
          </p:nvGrpSpPr>
          <p:grpSpPr>
            <a:xfrm>
              <a:off x="1252125" y="1011955"/>
              <a:ext cx="3830877" cy="1946196"/>
              <a:chOff x="1252125" y="1011955"/>
              <a:chExt cx="3830877" cy="1946196"/>
            </a:xfrm>
          </p:grpSpPr>
          <p:grpSp>
            <p:nvGrpSpPr>
              <p:cNvPr id="309" name="Google Shape;309;p39"/>
              <p:cNvGrpSpPr/>
              <p:nvPr/>
            </p:nvGrpSpPr>
            <p:grpSpPr>
              <a:xfrm>
                <a:off x="1252125" y="1011955"/>
                <a:ext cx="3830877" cy="1946196"/>
                <a:chOff x="2857474" y="969257"/>
                <a:chExt cx="3694904" cy="1831714"/>
              </a:xfrm>
            </p:grpSpPr>
            <p:pic>
              <p:nvPicPr>
                <p:cNvPr id="310" name="Google Shape;310;p3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12847" l="0" r="5731" t="17178"/>
                <a:stretch/>
              </p:blipFill>
              <p:spPr>
                <a:xfrm>
                  <a:off x="2857474" y="1171253"/>
                  <a:ext cx="3694904" cy="162971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1" name="Google Shape;311;p39"/>
                <p:cNvSpPr/>
                <p:nvPr/>
              </p:nvSpPr>
              <p:spPr>
                <a:xfrm>
                  <a:off x="4404225" y="1022400"/>
                  <a:ext cx="251700" cy="2769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2" name="Google Shape;312;p39"/>
                <p:cNvSpPr/>
                <p:nvPr/>
              </p:nvSpPr>
              <p:spPr>
                <a:xfrm>
                  <a:off x="4088753" y="969257"/>
                  <a:ext cx="707700" cy="783900"/>
                </a:xfrm>
                <a:prstGeom prst="rect">
                  <a:avLst/>
                </a:prstGeom>
                <a:solidFill>
                  <a:schemeClr val="lt1"/>
                </a:solidFill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pic>
            <p:nvPicPr>
              <p:cNvPr id="313" name="Google Shape;313;p39"/>
              <p:cNvPicPr preferRelativeResize="0"/>
              <p:nvPr/>
            </p:nvPicPr>
            <p:blipFill rotWithShape="1">
              <a:blip r:embed="rId3">
                <a:alphaModFix/>
              </a:blip>
              <a:srcRect b="57355" l="32144" r="51754" t="8989"/>
              <a:stretch/>
            </p:blipFill>
            <p:spPr>
              <a:xfrm>
                <a:off x="2895600" y="1317325"/>
                <a:ext cx="439173" cy="5454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4" name="Google Shape;314;p39"/>
            <p:cNvSpPr/>
            <p:nvPr/>
          </p:nvSpPr>
          <p:spPr>
            <a:xfrm rot="6483990">
              <a:off x="1761615" y="281022"/>
              <a:ext cx="59009" cy="2087258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Couple stronger to librational modes </a:t>
            </a:r>
            <a:endParaRPr/>
          </a:p>
        </p:txBody>
      </p:sp>
      <p:sp>
        <p:nvSpPr>
          <p:cNvPr id="320" name="Google Shape;320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Librational modes have higher (and tunable) frequencies ~kHz -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Coupling tends to be better than translational modes at longer distances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1" name="Google Shape;32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00" y="2850200"/>
            <a:ext cx="3934324" cy="188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Couple stronger to librational modes </a:t>
            </a:r>
            <a:endParaRPr/>
          </a:p>
        </p:txBody>
      </p:sp>
      <p:sp>
        <p:nvSpPr>
          <p:cNvPr id="327" name="Google Shape;327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Librational modes have higher (and tunable) frequencies ~kHz -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Coupling tends to be better than translational modes at longer distances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characterize all modes with laser reflection on photon detector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00" y="2850200"/>
            <a:ext cx="3934324" cy="1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 rotWithShape="1">
          <a:blip r:embed="rId4">
            <a:alphaModFix/>
          </a:blip>
          <a:srcRect b="19734" l="23839" r="22601" t="8893"/>
          <a:stretch/>
        </p:blipFill>
        <p:spPr>
          <a:xfrm>
            <a:off x="4329675" y="2709563"/>
            <a:ext cx="1818574" cy="181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Couple stronger to librational modes </a:t>
            </a:r>
            <a:endParaRPr/>
          </a:p>
        </p:txBody>
      </p:sp>
      <p:sp>
        <p:nvSpPr>
          <p:cNvPr id="335" name="Google Shape;335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Librational modes have higher (and tunable) frequencies ~kHz - MHz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Coupling tends to be better than translational modes at longer distances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 characterize all modes with laser reflection on photon detector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 using spin echo with NV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00" y="2850200"/>
            <a:ext cx="3934324" cy="1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9012" y="2571750"/>
            <a:ext cx="2466075" cy="176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2"/>
          <p:cNvPicPr preferRelativeResize="0"/>
          <p:nvPr/>
        </p:nvPicPr>
        <p:blipFill rotWithShape="1">
          <a:blip r:embed="rId5">
            <a:alphaModFix/>
          </a:blip>
          <a:srcRect b="19734" l="23839" r="22601" t="8893"/>
          <a:stretch/>
        </p:blipFill>
        <p:spPr>
          <a:xfrm>
            <a:off x="4329675" y="2709563"/>
            <a:ext cx="1818574" cy="18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2"/>
          <p:cNvSpPr txBox="1"/>
          <p:nvPr/>
        </p:nvSpPr>
        <p:spPr>
          <a:xfrm>
            <a:off x="6831250" y="4171075"/>
            <a:ext cx="19242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777777"/>
                </a:solidFill>
                <a:highlight>
                  <a:srgbClr val="FFFFFF"/>
                </a:highlight>
              </a:rPr>
              <a:t>S. Kolkowitz et. al. </a:t>
            </a:r>
            <a:r>
              <a:rPr i="1" lang="en" sz="1000">
                <a:solidFill>
                  <a:srgbClr val="777777"/>
                </a:solidFill>
                <a:highlight>
                  <a:srgbClr val="FFFFFF"/>
                </a:highlight>
              </a:rPr>
              <a:t>Science </a:t>
            </a:r>
            <a:r>
              <a:rPr lang="en" sz="1000">
                <a:solidFill>
                  <a:srgbClr val="777777"/>
                </a:solidFill>
                <a:highlight>
                  <a:srgbClr val="FFFFFF"/>
                </a:highlight>
              </a:rPr>
              <a:t>335 (6076), 1603-1606 (2012)</a:t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Q factor likely limited by superconductor properties </a:t>
            </a:r>
            <a:endParaRPr sz="2600"/>
          </a:p>
        </p:txBody>
      </p:sp>
      <p:sp>
        <p:nvSpPr>
          <p:cNvPr id="345" name="Google Shape;345;p43"/>
          <p:cNvSpPr txBox="1"/>
          <p:nvPr>
            <p:ph idx="1" type="body"/>
          </p:nvPr>
        </p:nvSpPr>
        <p:spPr>
          <a:xfrm>
            <a:off x="278250" y="1322475"/>
            <a:ext cx="4260300" cy="11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Q~1e6 at &gt;10 kHz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YBCO tends to have higher Q across translational and librational modes</a:t>
            </a:r>
            <a:endParaRPr/>
          </a:p>
        </p:txBody>
      </p:sp>
      <p:pic>
        <p:nvPicPr>
          <p:cNvPr id="346" name="Google Shape;3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7225" y="1556526"/>
            <a:ext cx="3674776" cy="2405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43"/>
          <p:cNvCxnSpPr/>
          <p:nvPr/>
        </p:nvCxnSpPr>
        <p:spPr>
          <a:xfrm>
            <a:off x="7079500" y="1646600"/>
            <a:ext cx="16800" cy="1872300"/>
          </a:xfrm>
          <a:prstGeom prst="straightConnector1">
            <a:avLst/>
          </a:prstGeom>
          <a:noFill/>
          <a:ln cap="flat" cmpd="sng" w="38100">
            <a:solidFill>
              <a:srgbClr val="2B877D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8" name="Google Shape;348;p43"/>
          <p:cNvSpPr txBox="1"/>
          <p:nvPr/>
        </p:nvSpPr>
        <p:spPr>
          <a:xfrm>
            <a:off x="7307100" y="1246400"/>
            <a:ext cx="145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Librational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9" name="Google Shape;349;p43"/>
          <p:cNvSpPr txBox="1"/>
          <p:nvPr/>
        </p:nvSpPr>
        <p:spPr>
          <a:xfrm>
            <a:off x="5767300" y="1246400"/>
            <a:ext cx="132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Translational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00"/>
              <a:t>Q factor likely limited by superconductor properties </a:t>
            </a:r>
            <a:endParaRPr sz="2600"/>
          </a:p>
        </p:txBody>
      </p:sp>
      <p:sp>
        <p:nvSpPr>
          <p:cNvPr id="355" name="Google Shape;355;p44"/>
          <p:cNvSpPr txBox="1"/>
          <p:nvPr>
            <p:ph idx="1" type="body"/>
          </p:nvPr>
        </p:nvSpPr>
        <p:spPr>
          <a:xfrm>
            <a:off x="311700" y="1325225"/>
            <a:ext cx="3165300" cy="33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NbTiN is known to grow oxides that can be normal conductors or lower-T</a:t>
            </a:r>
            <a:r>
              <a:rPr baseline="-25000" lang="en"/>
              <a:t>c</a:t>
            </a:r>
            <a:r>
              <a:rPr lang="en"/>
              <a:t> superconductors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Dipping in hydrofluoric acid appears to improve Q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Further prevent using capping layer</a:t>
            </a:r>
            <a:endParaRPr/>
          </a:p>
        </p:txBody>
      </p:sp>
      <p:grpSp>
        <p:nvGrpSpPr>
          <p:cNvPr id="356" name="Google Shape;356;p44"/>
          <p:cNvGrpSpPr/>
          <p:nvPr/>
        </p:nvGrpSpPr>
        <p:grpSpPr>
          <a:xfrm>
            <a:off x="4639375" y="971542"/>
            <a:ext cx="3364075" cy="1838809"/>
            <a:chOff x="5096575" y="819142"/>
            <a:chExt cx="3364075" cy="1838809"/>
          </a:xfrm>
        </p:grpSpPr>
        <p:pic>
          <p:nvPicPr>
            <p:cNvPr id="357" name="Google Shape;357;p44"/>
            <p:cNvPicPr preferRelativeResize="0"/>
            <p:nvPr/>
          </p:nvPicPr>
          <p:blipFill rotWithShape="1">
            <a:blip r:embed="rId3">
              <a:alphaModFix/>
            </a:blip>
            <a:srcRect b="0" l="0" r="0" t="5704"/>
            <a:stretch/>
          </p:blipFill>
          <p:spPr>
            <a:xfrm>
              <a:off x="5096575" y="1068425"/>
              <a:ext cx="2952925" cy="1589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8" name="Google Shape;358;p44"/>
            <p:cNvCxnSpPr/>
            <p:nvPr/>
          </p:nvCxnSpPr>
          <p:spPr>
            <a:xfrm>
              <a:off x="6846648" y="1106069"/>
              <a:ext cx="7200" cy="8994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59" name="Google Shape;359;p44"/>
            <p:cNvSpPr txBox="1"/>
            <p:nvPr/>
          </p:nvSpPr>
          <p:spPr>
            <a:xfrm>
              <a:off x="5836125" y="819142"/>
              <a:ext cx="1329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Sans Pro"/>
                  <a:ea typeface="Source Sans Pro"/>
                  <a:cs typeface="Source Sans Pro"/>
                  <a:sym typeface="Source Sans Pro"/>
                </a:rPr>
                <a:t>Translational</a:t>
              </a:r>
              <a:endParaRPr sz="10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60" name="Google Shape;360;p44"/>
            <p:cNvSpPr txBox="1"/>
            <p:nvPr/>
          </p:nvSpPr>
          <p:spPr>
            <a:xfrm>
              <a:off x="7006250" y="822800"/>
              <a:ext cx="1454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Source Sans Pro"/>
                  <a:ea typeface="Source Sans Pro"/>
                  <a:cs typeface="Source Sans Pro"/>
                  <a:sym typeface="Source Sans Pro"/>
                </a:rPr>
                <a:t>Librational</a:t>
              </a:r>
              <a:endParaRPr sz="10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pic>
        <p:nvPicPr>
          <p:cNvPr id="361" name="Google Shape;36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8000" y="2810350"/>
            <a:ext cx="2415530" cy="218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9730" y="2810350"/>
            <a:ext cx="2355748" cy="2180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4"/>
          <p:cNvSpPr txBox="1"/>
          <p:nvPr/>
        </p:nvSpPr>
        <p:spPr>
          <a:xfrm>
            <a:off x="3953125" y="2448550"/>
            <a:ext cx="5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XPS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Combining Mechanics with Solid-State Spins</a:t>
            </a:r>
            <a:endParaRPr/>
          </a:p>
        </p:txBody>
      </p:sp>
      <p:graphicFrame>
        <p:nvGraphicFramePr>
          <p:cNvPr id="117" name="Google Shape;117;p27"/>
          <p:cNvGraphicFramePr/>
          <p:nvPr/>
        </p:nvGraphicFramePr>
        <p:xfrm>
          <a:off x="677975" y="115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{E3D8421C-ACAB-40A4-9BC9-9D84309BA88F}</a:tableStyleId>
              </a:tblPr>
              <a:tblGrid>
                <a:gridCol w="3894025"/>
              </a:tblGrid>
              <a:tr h="42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NV centers in diamond</a:t>
                      </a:r>
                      <a:endParaRPr b="1" i="1"/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88575">
                <a:tc>
                  <a:txBody>
                    <a:bodyPr/>
                    <a:lstStyle/>
                    <a:p>
                      <a:pPr indent="-317500" lvl="0" marL="4572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/>
                        <a:t>Long coherence time (&gt; 1 ms) even in ambient conditions</a:t>
                      </a:r>
                      <a:endParaRPr/>
                    </a:p>
                    <a:p>
                      <a:pPr indent="-317500" lvl="0" marL="4572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"/>
                        <a:t>No trapping needed</a:t>
                      </a:r>
                      <a:endParaRPr/>
                    </a:p>
                    <a:p>
                      <a:pPr indent="-317500" lvl="0" marL="4572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chemeClr val="dk2"/>
                          </a:solidFill>
                        </a:rPr>
                        <a:t>Optical readout and initialization</a:t>
                      </a:r>
                      <a:endParaRPr/>
                    </a:p>
                    <a:p>
                      <a:pPr indent="-317500" lvl="0" marL="4572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400"/>
                        <a:buChar char="●"/>
                      </a:pPr>
                      <a:r>
                        <a:rPr lang="en">
                          <a:solidFill>
                            <a:srgbClr val="FF0000"/>
                          </a:solidFill>
                        </a:rPr>
                        <a:t>How do we generate scalable long-range entanglement?</a:t>
                      </a:r>
                      <a:endParaRPr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18" name="Google Shape;118;p27"/>
          <p:cNvPicPr preferRelativeResize="0"/>
          <p:nvPr/>
        </p:nvPicPr>
        <p:blipFill rotWithShape="1">
          <a:blip r:embed="rId3">
            <a:alphaModFix/>
          </a:blip>
          <a:srcRect b="18758" l="10525" r="5136" t="8477"/>
          <a:stretch/>
        </p:blipFill>
        <p:spPr>
          <a:xfrm>
            <a:off x="4814968" y="1152475"/>
            <a:ext cx="1210732" cy="113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 txBox="1"/>
          <p:nvPr/>
        </p:nvSpPr>
        <p:spPr>
          <a:xfrm>
            <a:off x="6683709" y="3840675"/>
            <a:ext cx="214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dk2"/>
                </a:solidFill>
              </a:rPr>
              <a:t>Pham, Linh My. </a:t>
            </a:r>
            <a:r>
              <a:rPr i="1" lang="en" sz="700">
                <a:solidFill>
                  <a:schemeClr val="dk2"/>
                </a:solidFill>
              </a:rPr>
              <a:t>Magnetic field sensing with nitrogen-vacancy color centers in diamond</a:t>
            </a:r>
            <a:r>
              <a:rPr lang="en" sz="700">
                <a:solidFill>
                  <a:schemeClr val="dk2"/>
                </a:solidFill>
              </a:rPr>
              <a:t>. Harvard University, 2013.</a:t>
            </a:r>
            <a:endParaRPr sz="700">
              <a:solidFill>
                <a:srgbClr val="677480"/>
              </a:solidFill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3700" y="1152475"/>
            <a:ext cx="2148591" cy="25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7"/>
          <p:cNvPicPr preferRelativeResize="0"/>
          <p:nvPr/>
        </p:nvPicPr>
        <p:blipFill rotWithShape="1">
          <a:blip r:embed="rId5">
            <a:alphaModFix/>
          </a:blip>
          <a:srcRect b="34281" l="34808" r="35909" t="22153"/>
          <a:stretch/>
        </p:blipFill>
        <p:spPr>
          <a:xfrm>
            <a:off x="4814975" y="2739479"/>
            <a:ext cx="1372150" cy="11011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27"/>
          <p:cNvCxnSpPr/>
          <p:nvPr/>
        </p:nvCxnSpPr>
        <p:spPr>
          <a:xfrm rot="10800000">
            <a:off x="5654700" y="3407250"/>
            <a:ext cx="0" cy="6051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3" name="Google Shape;123;p27"/>
          <p:cNvSpPr txBox="1"/>
          <p:nvPr/>
        </p:nvSpPr>
        <p:spPr>
          <a:xfrm>
            <a:off x="5160000" y="3925275"/>
            <a:ext cx="9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Diamond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5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Vibration isolation efforts</a:t>
            </a:r>
            <a:endParaRPr/>
          </a:p>
        </p:txBody>
      </p:sp>
      <p:sp>
        <p:nvSpPr>
          <p:cNvPr id="369" name="Google Shape;369;p45"/>
          <p:cNvSpPr txBox="1"/>
          <p:nvPr>
            <p:ph idx="1" type="body"/>
          </p:nvPr>
        </p:nvSpPr>
        <p:spPr>
          <a:xfrm>
            <a:off x="4401325" y="3236400"/>
            <a:ext cx="4593900" cy="13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Hang sample stage by BeCu springs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Copper braids to cold finger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Found that pulse tube vibrations still present</a:t>
            </a:r>
            <a:endParaRPr/>
          </a:p>
        </p:txBody>
      </p:sp>
      <p:pic>
        <p:nvPicPr>
          <p:cNvPr id="370" name="Google Shape;370;p45"/>
          <p:cNvPicPr preferRelativeResize="0"/>
          <p:nvPr/>
        </p:nvPicPr>
        <p:blipFill rotWithShape="1">
          <a:blip r:embed="rId3">
            <a:alphaModFix/>
          </a:blip>
          <a:srcRect b="31347" l="8366" r="0" t="23997"/>
          <a:stretch/>
        </p:blipFill>
        <p:spPr>
          <a:xfrm>
            <a:off x="663350" y="1305850"/>
            <a:ext cx="3561575" cy="308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5"/>
          <p:cNvPicPr preferRelativeResize="0"/>
          <p:nvPr/>
        </p:nvPicPr>
        <p:blipFill rotWithShape="1">
          <a:blip r:embed="rId4">
            <a:alphaModFix/>
          </a:blip>
          <a:srcRect b="4189" l="0" r="0" t="9789"/>
          <a:stretch/>
        </p:blipFill>
        <p:spPr>
          <a:xfrm>
            <a:off x="5008025" y="1200700"/>
            <a:ext cx="3220525" cy="20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5"/>
          <p:cNvSpPr txBox="1"/>
          <p:nvPr/>
        </p:nvSpPr>
        <p:spPr>
          <a:xfrm>
            <a:off x="5424300" y="824100"/>
            <a:ext cx="2804400" cy="2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XY modes effective temperatures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6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XPS data</a:t>
            </a:r>
            <a:endParaRPr/>
          </a:p>
        </p:txBody>
      </p:sp>
      <p:sp>
        <p:nvSpPr>
          <p:cNvPr id="378" name="Google Shape;378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121" y="1773125"/>
            <a:ext cx="2952924" cy="223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750" y="1773125"/>
            <a:ext cx="2693120" cy="203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47"/>
          <p:cNvPicPr preferRelativeResize="0"/>
          <p:nvPr/>
        </p:nvPicPr>
        <p:blipFill rotWithShape="1">
          <a:blip r:embed="rId3">
            <a:alphaModFix/>
          </a:blip>
          <a:srcRect b="2480" l="2471" r="2480" t="2471"/>
          <a:stretch/>
        </p:blipFill>
        <p:spPr>
          <a:xfrm>
            <a:off x="5505025" y="1816243"/>
            <a:ext cx="3207303" cy="32073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47"/>
          <p:cNvCxnSpPr/>
          <p:nvPr/>
        </p:nvCxnSpPr>
        <p:spPr>
          <a:xfrm flipH="1" rot="10800000">
            <a:off x="7136635" y="2778673"/>
            <a:ext cx="602400" cy="620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387" name="Google Shape;387;p47"/>
          <p:cNvCxnSpPr/>
          <p:nvPr/>
        </p:nvCxnSpPr>
        <p:spPr>
          <a:xfrm flipH="1" rot="10800000">
            <a:off x="8080339" y="2473538"/>
            <a:ext cx="6300" cy="5391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triangle"/>
            <a:tailEnd len="med" w="med" type="triangle"/>
          </a:ln>
        </p:spPr>
      </p:cxnSp>
      <p:pic>
        <p:nvPicPr>
          <p:cNvPr id="388" name="Google Shape;38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5453" y="2593579"/>
            <a:ext cx="446085" cy="33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9900" y="3012639"/>
            <a:ext cx="520432" cy="33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12311" y="3294167"/>
            <a:ext cx="188214" cy="16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31855" y="1537425"/>
            <a:ext cx="191636" cy="239547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7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Near term: Inducing motion with single NV center</a:t>
            </a:r>
            <a:endParaRPr sz="2700"/>
          </a:p>
        </p:txBody>
      </p:sp>
      <p:sp>
        <p:nvSpPr>
          <p:cNvPr id="393" name="Google Shape;393;p47"/>
          <p:cNvSpPr txBox="1"/>
          <p:nvPr>
            <p:ph idx="1" type="body"/>
          </p:nvPr>
        </p:nvSpPr>
        <p:spPr>
          <a:xfrm>
            <a:off x="3318675" y="1152475"/>
            <a:ext cx="2506800" cy="8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2"/>
                </a:solidFill>
              </a:rPr>
              <a:t>(g/κ)</a:t>
            </a:r>
            <a:r>
              <a:rPr b="1" baseline="30000" lang="en" sz="4000">
                <a:solidFill>
                  <a:schemeClr val="dk2"/>
                </a:solidFill>
              </a:rPr>
              <a:t>2</a:t>
            </a:r>
            <a:r>
              <a:rPr b="1" lang="en" sz="4000">
                <a:solidFill>
                  <a:schemeClr val="dk2"/>
                </a:solidFill>
              </a:rPr>
              <a:t> &gt; n</a:t>
            </a:r>
            <a:r>
              <a:rPr b="1" baseline="-25000" lang="en" sz="4000">
                <a:solidFill>
                  <a:schemeClr val="dk2"/>
                </a:solidFill>
              </a:rPr>
              <a:t>th</a:t>
            </a:r>
            <a:endParaRPr sz="4000">
              <a:solidFill>
                <a:schemeClr val="dk2"/>
              </a:solidFill>
            </a:endParaRPr>
          </a:p>
        </p:txBody>
      </p:sp>
      <p:grpSp>
        <p:nvGrpSpPr>
          <p:cNvPr id="394" name="Google Shape;394;p47"/>
          <p:cNvGrpSpPr/>
          <p:nvPr/>
        </p:nvGrpSpPr>
        <p:grpSpPr>
          <a:xfrm>
            <a:off x="589925" y="2473550"/>
            <a:ext cx="5174582" cy="2182505"/>
            <a:chOff x="4105275" y="1905000"/>
            <a:chExt cx="5174582" cy="2182505"/>
          </a:xfrm>
        </p:grpSpPr>
        <p:cxnSp>
          <p:nvCxnSpPr>
            <p:cNvPr id="395" name="Google Shape;395;p47"/>
            <p:cNvCxnSpPr/>
            <p:nvPr/>
          </p:nvCxnSpPr>
          <p:spPr>
            <a:xfrm>
              <a:off x="4418076" y="3146809"/>
              <a:ext cx="2990100" cy="12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96" name="Google Shape;396;p47"/>
            <p:cNvSpPr/>
            <p:nvPr/>
          </p:nvSpPr>
          <p:spPr>
            <a:xfrm>
              <a:off x="5040233" y="2563682"/>
              <a:ext cx="62400" cy="608400"/>
            </a:xfrm>
            <a:prstGeom prst="rect">
              <a:avLst/>
            </a:prstGeom>
            <a:solidFill>
              <a:schemeClr val="accent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7"/>
            <p:cNvSpPr/>
            <p:nvPr/>
          </p:nvSpPr>
          <p:spPr>
            <a:xfrm>
              <a:off x="5809245" y="2563682"/>
              <a:ext cx="62400" cy="608400"/>
            </a:xfrm>
            <a:prstGeom prst="rect">
              <a:avLst/>
            </a:prstGeom>
            <a:solidFill>
              <a:schemeClr val="accent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7"/>
            <p:cNvSpPr/>
            <p:nvPr/>
          </p:nvSpPr>
          <p:spPr>
            <a:xfrm>
              <a:off x="6516052" y="2563682"/>
              <a:ext cx="62400" cy="608400"/>
            </a:xfrm>
            <a:prstGeom prst="rect">
              <a:avLst/>
            </a:prstGeom>
            <a:solidFill>
              <a:schemeClr val="accent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7"/>
            <p:cNvSpPr/>
            <p:nvPr/>
          </p:nvSpPr>
          <p:spPr>
            <a:xfrm>
              <a:off x="7222860" y="2563682"/>
              <a:ext cx="62400" cy="608400"/>
            </a:xfrm>
            <a:prstGeom prst="rect">
              <a:avLst/>
            </a:prstGeom>
            <a:solidFill>
              <a:schemeClr val="accent5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4691844" y="2557459"/>
              <a:ext cx="752803" cy="601991"/>
            </a:xfrm>
            <a:custGeom>
              <a:rect b="b" l="l" r="r" t="t"/>
              <a:pathLst>
                <a:path extrusionOk="0" h="19569" w="24919">
                  <a:moveTo>
                    <a:pt x="24919" y="19569"/>
                  </a:moveTo>
                  <a:cubicBezTo>
                    <a:pt x="22860" y="16308"/>
                    <a:pt x="16716" y="38"/>
                    <a:pt x="12563" y="4"/>
                  </a:cubicBezTo>
                  <a:cubicBezTo>
                    <a:pt x="8410" y="-30"/>
                    <a:pt x="2094" y="16137"/>
                    <a:pt x="0" y="1936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01" name="Google Shape;401;p47"/>
            <p:cNvSpPr/>
            <p:nvPr/>
          </p:nvSpPr>
          <p:spPr>
            <a:xfrm>
              <a:off x="6170820" y="2557459"/>
              <a:ext cx="752803" cy="601991"/>
            </a:xfrm>
            <a:custGeom>
              <a:rect b="b" l="l" r="r" t="t"/>
              <a:pathLst>
                <a:path extrusionOk="0" h="19569" w="24919">
                  <a:moveTo>
                    <a:pt x="24919" y="19569"/>
                  </a:moveTo>
                  <a:cubicBezTo>
                    <a:pt x="22860" y="16308"/>
                    <a:pt x="16716" y="38"/>
                    <a:pt x="12563" y="4"/>
                  </a:cubicBezTo>
                  <a:cubicBezTo>
                    <a:pt x="8410" y="-30"/>
                    <a:pt x="2094" y="16137"/>
                    <a:pt x="0" y="1936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02" name="Google Shape;402;p47"/>
            <p:cNvSpPr/>
            <p:nvPr/>
          </p:nvSpPr>
          <p:spPr>
            <a:xfrm rot="10800000">
              <a:off x="5413552" y="3118807"/>
              <a:ext cx="772178" cy="601991"/>
            </a:xfrm>
            <a:custGeom>
              <a:rect b="b" l="l" r="r" t="t"/>
              <a:pathLst>
                <a:path extrusionOk="0" h="19569" w="24919">
                  <a:moveTo>
                    <a:pt x="24919" y="19569"/>
                  </a:moveTo>
                  <a:cubicBezTo>
                    <a:pt x="22860" y="16308"/>
                    <a:pt x="16716" y="38"/>
                    <a:pt x="12563" y="4"/>
                  </a:cubicBezTo>
                  <a:cubicBezTo>
                    <a:pt x="8410" y="-30"/>
                    <a:pt x="2094" y="16137"/>
                    <a:pt x="0" y="1936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03" name="Google Shape;403;p47"/>
            <p:cNvSpPr/>
            <p:nvPr/>
          </p:nvSpPr>
          <p:spPr>
            <a:xfrm rot="10800000">
              <a:off x="6877644" y="3078282"/>
              <a:ext cx="752803" cy="601991"/>
            </a:xfrm>
            <a:custGeom>
              <a:rect b="b" l="l" r="r" t="t"/>
              <a:pathLst>
                <a:path extrusionOk="0" h="19569" w="24919">
                  <a:moveTo>
                    <a:pt x="24919" y="19569"/>
                  </a:moveTo>
                  <a:cubicBezTo>
                    <a:pt x="22860" y="16308"/>
                    <a:pt x="16716" y="38"/>
                    <a:pt x="12563" y="4"/>
                  </a:cubicBezTo>
                  <a:cubicBezTo>
                    <a:pt x="8410" y="-30"/>
                    <a:pt x="2094" y="16137"/>
                    <a:pt x="0" y="19363"/>
                  </a:cubicBezTo>
                </a:path>
              </a:pathLst>
            </a:cu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404" name="Google Shape;404;p47"/>
            <p:cNvSpPr txBox="1"/>
            <p:nvPr/>
          </p:nvSpPr>
          <p:spPr>
            <a:xfrm>
              <a:off x="5681091" y="2158432"/>
              <a:ext cx="317100" cy="48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𝜋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47"/>
            <p:cNvSpPr/>
            <p:nvPr/>
          </p:nvSpPr>
          <p:spPr>
            <a:xfrm rot="5400000">
              <a:off x="5439331" y="3541688"/>
              <a:ext cx="63600" cy="749700"/>
            </a:xfrm>
            <a:prstGeom prst="rightBrace">
              <a:avLst>
                <a:gd fmla="val 50000" name="adj1"/>
                <a:gd fmla="val 51039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7"/>
            <p:cNvSpPr txBox="1"/>
            <p:nvPr/>
          </p:nvSpPr>
          <p:spPr>
            <a:xfrm>
              <a:off x="5167027" y="3853205"/>
              <a:ext cx="831300" cy="23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𝜋/𝜔</a:t>
              </a:r>
              <a:r>
                <a:rPr baseline="-25000" lang="en" sz="1300">
                  <a:latin typeface="Lato"/>
                  <a:ea typeface="Lato"/>
                  <a:cs typeface="Lato"/>
                  <a:sym typeface="Lato"/>
                </a:rPr>
                <a:t>r</a:t>
              </a:r>
              <a:endParaRPr baseline="-25000" sz="13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7" name="Google Shape;407;p47"/>
            <p:cNvSpPr txBox="1"/>
            <p:nvPr/>
          </p:nvSpPr>
          <p:spPr>
            <a:xfrm>
              <a:off x="7892357" y="2839541"/>
              <a:ext cx="1387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...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8" name="Google Shape;408;p47"/>
            <p:cNvSpPr txBox="1"/>
            <p:nvPr/>
          </p:nvSpPr>
          <p:spPr>
            <a:xfrm>
              <a:off x="4105275" y="2896515"/>
              <a:ext cx="271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latin typeface="Lato"/>
                  <a:ea typeface="Lato"/>
                  <a:cs typeface="Lato"/>
                  <a:sym typeface="Lato"/>
                </a:rPr>
                <a:t>t</a:t>
              </a:r>
              <a:endParaRPr i="1" sz="1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9" name="Google Shape;409;p47"/>
            <p:cNvSpPr txBox="1"/>
            <p:nvPr/>
          </p:nvSpPr>
          <p:spPr>
            <a:xfrm>
              <a:off x="6825892" y="3869079"/>
              <a:ext cx="1288200" cy="20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Resonator motion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10" name="Google Shape;410;p47"/>
            <p:cNvCxnSpPr/>
            <p:nvPr/>
          </p:nvCxnSpPr>
          <p:spPr>
            <a:xfrm rot="10800000">
              <a:off x="7273683" y="3678739"/>
              <a:ext cx="87300" cy="329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411" name="Google Shape;411;p47"/>
            <p:cNvSpPr txBox="1"/>
            <p:nvPr/>
          </p:nvSpPr>
          <p:spPr>
            <a:xfrm>
              <a:off x="4150531" y="1905000"/>
              <a:ext cx="17643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NV pulse train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12" name="Google Shape;412;p47"/>
            <p:cNvCxnSpPr/>
            <p:nvPr/>
          </p:nvCxnSpPr>
          <p:spPr>
            <a:xfrm>
              <a:off x="5040324" y="2270289"/>
              <a:ext cx="696900" cy="274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413" name="Google Shape;413;p47"/>
            <p:cNvCxnSpPr/>
            <p:nvPr/>
          </p:nvCxnSpPr>
          <p:spPr>
            <a:xfrm>
              <a:off x="4714875" y="2867025"/>
              <a:ext cx="1124100" cy="543000"/>
            </a:xfrm>
            <a:prstGeom prst="bentConnector3">
              <a:avLst>
                <a:gd fmla="val 32199" name="adj1"/>
              </a:avLst>
            </a:prstGeom>
            <a:noFill/>
            <a:ln cap="flat" cmpd="sng" w="1905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4" name="Google Shape;414;p47"/>
            <p:cNvCxnSpPr>
              <a:endCxn id="398" idx="1"/>
            </p:cNvCxnSpPr>
            <p:nvPr/>
          </p:nvCxnSpPr>
          <p:spPr>
            <a:xfrm flipH="1" rot="10800000">
              <a:off x="5838952" y="2867882"/>
              <a:ext cx="677100" cy="539100"/>
            </a:xfrm>
            <a:prstGeom prst="bentConnector3">
              <a:avLst>
                <a:gd fmla="val 1126" name="adj1"/>
              </a:avLst>
            </a:prstGeom>
            <a:noFill/>
            <a:ln cap="flat" cmpd="sng" w="1905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5" name="Google Shape;415;p47"/>
            <p:cNvCxnSpPr/>
            <p:nvPr/>
          </p:nvCxnSpPr>
          <p:spPr>
            <a:xfrm>
              <a:off x="6186488" y="2867025"/>
              <a:ext cx="1068300" cy="539700"/>
            </a:xfrm>
            <a:prstGeom prst="bentConnector3">
              <a:avLst>
                <a:gd fmla="val 33585" name="adj1"/>
              </a:avLst>
            </a:prstGeom>
            <a:noFill/>
            <a:ln cap="flat" cmpd="sng" w="1905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6" name="Google Shape;416;p47"/>
            <p:cNvCxnSpPr/>
            <p:nvPr/>
          </p:nvCxnSpPr>
          <p:spPr>
            <a:xfrm rot="-5400000">
              <a:off x="7171252" y="2957920"/>
              <a:ext cx="534900" cy="366000"/>
            </a:xfrm>
            <a:prstGeom prst="bentConnector3">
              <a:avLst>
                <a:gd fmla="val 100018" name="adj1"/>
              </a:avLst>
            </a:prstGeom>
            <a:noFill/>
            <a:ln cap="flat" cmpd="sng" w="19050">
              <a:solidFill>
                <a:srgbClr val="99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17" name="Google Shape;417;p47"/>
            <p:cNvSpPr txBox="1"/>
            <p:nvPr/>
          </p:nvSpPr>
          <p:spPr>
            <a:xfrm>
              <a:off x="7495127" y="1905000"/>
              <a:ext cx="11712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Lato"/>
                  <a:ea typeface="Lato"/>
                  <a:cs typeface="Lato"/>
                  <a:sym typeface="Lato"/>
                </a:rPr>
                <a:t>Force on magnet</a:t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18" name="Google Shape;418;p47"/>
            <p:cNvCxnSpPr/>
            <p:nvPr/>
          </p:nvCxnSpPr>
          <p:spPr>
            <a:xfrm flipH="1">
              <a:off x="7626250" y="2449525"/>
              <a:ext cx="281100" cy="395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8"/>
          <p:cNvSpPr txBox="1"/>
          <p:nvPr>
            <p:ph type="title"/>
          </p:nvPr>
        </p:nvSpPr>
        <p:spPr>
          <a:xfrm>
            <a:off x="311700" y="445025"/>
            <a:ext cx="85143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00"/>
              <a:t>Prospects for </a:t>
            </a:r>
            <a:r>
              <a:rPr lang="en" sz="2700"/>
              <a:t>Inducing motion with single NV center</a:t>
            </a:r>
            <a:endParaRPr sz="2400"/>
          </a:p>
        </p:txBody>
      </p:sp>
      <p:graphicFrame>
        <p:nvGraphicFramePr>
          <p:cNvPr id="424" name="Google Shape;424;p48"/>
          <p:cNvGraphicFramePr/>
          <p:nvPr/>
        </p:nvGraphicFramePr>
        <p:xfrm>
          <a:off x="185225" y="2105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{E3D8421C-ACAB-40A4-9BC9-9D84309BA88F}</a:tableStyleId>
              </a:tblPr>
              <a:tblGrid>
                <a:gridCol w="744350"/>
                <a:gridCol w="1742375"/>
                <a:gridCol w="799075"/>
                <a:gridCol w="981150"/>
                <a:gridCol w="4533625"/>
              </a:tblGrid>
              <a:tr h="3809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Current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Near-term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Improvement</a:t>
                      </a:r>
                      <a:endParaRPr b="1" sz="1300"/>
                    </a:p>
                  </a:txBody>
                  <a:tcPr marT="91425" marB="91425" marR="91425" marL="91425"/>
                </a:tc>
              </a:tr>
              <a:tr h="120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g</a:t>
                      </a:r>
                      <a:r>
                        <a:rPr b="1" lang="en" sz="1300">
                          <a:solidFill>
                            <a:schemeClr val="dk2"/>
                          </a:solidFill>
                        </a:rPr>
                        <a:t>/(2π)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Spin-mech. coupling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48 mHz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200 Hz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Reduce NV-magnet distance from 100 um to 1 um</a:t>
                      </a:r>
                      <a:endParaRPr sz="13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Reduce particle size from 15 um to 1 um</a:t>
                      </a:r>
                      <a:endParaRPr sz="1300"/>
                    </a:p>
                  </a:txBody>
                  <a:tcPr marT="91425" marB="91425" marR="91425" marL="91425"/>
                </a:tc>
              </a:tr>
              <a:tr h="335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κ/(2π)</a:t>
                      </a:r>
                      <a:endParaRPr b="1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Mechanical linewidth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0.01 Hz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0.01 Hz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Seen on YBCO, but need to have on NbTiN</a:t>
                      </a:r>
                      <a:endParaRPr sz="1300"/>
                    </a:p>
                  </a:txBody>
                  <a:tcPr marT="91425" marB="91425" marR="91425" marL="91425"/>
                </a:tc>
              </a:tr>
              <a:tr h="609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300"/>
                        <a:t>n</a:t>
                      </a:r>
                      <a:r>
                        <a:rPr b="1" baseline="-25000" lang="en" sz="1300"/>
                        <a:t>th</a:t>
                      </a:r>
                      <a:endParaRPr b="1" baseline="-25000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Phonon occupation </a:t>
                      </a:r>
                      <a:br>
                        <a:rPr lang="en" sz="1300"/>
                      </a:br>
                      <a:r>
                        <a:rPr lang="en" sz="1300"/>
                        <a:t>of mech. mode</a:t>
                      </a:r>
                      <a:endParaRPr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~10</a:t>
                      </a:r>
                      <a:r>
                        <a:rPr baseline="30000" lang="en" sz="1300"/>
                        <a:t>8</a:t>
                      </a:r>
                      <a:endParaRPr baseline="30000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 x 10</a:t>
                      </a:r>
                      <a:r>
                        <a:rPr baseline="30000" lang="en" sz="1300"/>
                        <a:t>7</a:t>
                      </a:r>
                      <a:endParaRPr baseline="30000" sz="13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Severe vibration issues. Need to implement vibration isolation</a:t>
                      </a:r>
                      <a:endParaRPr sz="13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425" name="Google Shape;42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2257" y="984475"/>
            <a:ext cx="1067656" cy="108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48"/>
          <p:cNvSpPr txBox="1"/>
          <p:nvPr>
            <p:ph idx="1" type="body"/>
          </p:nvPr>
        </p:nvSpPr>
        <p:spPr>
          <a:xfrm>
            <a:off x="2644075" y="1110500"/>
            <a:ext cx="2506800" cy="8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2"/>
                </a:solidFill>
              </a:rPr>
              <a:t>(g/κ)</a:t>
            </a:r>
            <a:r>
              <a:rPr b="1" baseline="30000" lang="en" sz="4000">
                <a:solidFill>
                  <a:schemeClr val="dk2"/>
                </a:solidFill>
              </a:rPr>
              <a:t>2</a:t>
            </a:r>
            <a:r>
              <a:rPr b="1" lang="en" sz="4000">
                <a:solidFill>
                  <a:schemeClr val="dk2"/>
                </a:solidFill>
              </a:rPr>
              <a:t> &gt; n</a:t>
            </a:r>
            <a:r>
              <a:rPr b="1" baseline="-25000" lang="en" sz="4000">
                <a:solidFill>
                  <a:schemeClr val="dk2"/>
                </a:solidFill>
              </a:rPr>
              <a:t>th</a:t>
            </a:r>
            <a:endParaRPr sz="4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Outlook for quantum coupling regime</a:t>
            </a:r>
            <a:endParaRPr/>
          </a:p>
        </p:txBody>
      </p:sp>
      <p:sp>
        <p:nvSpPr>
          <p:cNvPr id="432" name="Google Shape;432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Optimistic parameters</a:t>
            </a:r>
            <a:endParaRPr sz="2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g </a:t>
            </a:r>
            <a:r>
              <a:rPr lang="en" sz="1800"/>
              <a:t> ~ 1 kHz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Q </a:t>
            </a:r>
            <a:r>
              <a:rPr lang="en" sz="1800"/>
              <a:t>~ </a:t>
            </a:r>
            <a:r>
              <a:rPr lang="en" sz="1800"/>
              <a:t>10</a:t>
            </a:r>
            <a:r>
              <a:rPr baseline="30000" lang="en" sz="1800"/>
              <a:t>8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T </a:t>
            </a:r>
            <a:r>
              <a:rPr lang="en" sz="1800"/>
              <a:t>~ 4 K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T</a:t>
            </a:r>
            <a:r>
              <a:rPr baseline="-25000" i="1" lang="en" sz="1800"/>
              <a:t>2</a:t>
            </a:r>
            <a:r>
              <a:rPr i="1" lang="en" sz="1800"/>
              <a:t> </a:t>
            </a:r>
            <a:r>
              <a:rPr lang="en" sz="1800"/>
              <a:t>~ </a:t>
            </a:r>
            <a:r>
              <a:rPr lang="en"/>
              <a:t>10</a:t>
            </a:r>
            <a:r>
              <a:rPr lang="en" sz="1800"/>
              <a:t> ms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i="1" lang="en" sz="1800"/>
              <a:t>C </a:t>
            </a:r>
            <a:r>
              <a:rPr lang="en"/>
              <a:t>&gt; 1</a:t>
            </a:r>
            <a:endParaRPr sz="1800"/>
          </a:p>
        </p:txBody>
      </p:sp>
      <p:pic>
        <p:nvPicPr>
          <p:cNvPr id="433" name="Google Shape;4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4300" y="1392388"/>
            <a:ext cx="2642819" cy="317634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9"/>
          <p:cNvSpPr/>
          <p:nvPr/>
        </p:nvSpPr>
        <p:spPr>
          <a:xfrm>
            <a:off x="5880325" y="1492925"/>
            <a:ext cx="215700" cy="23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5" name="Google Shape;43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3127" y="2769112"/>
            <a:ext cx="1515899" cy="28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441" name="Google Shape;441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Levitation over type-II superconductor offers rich spectrum of modes with engineerable frequencies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Librational modes leads to higher frequencies and coupling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Clear path towards backaction from single spin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442" name="Google Shape;442;p50"/>
          <p:cNvGrpSpPr/>
          <p:nvPr/>
        </p:nvGrpSpPr>
        <p:grpSpPr>
          <a:xfrm>
            <a:off x="5669520" y="3212021"/>
            <a:ext cx="2991388" cy="1293567"/>
            <a:chOff x="2332839" y="969074"/>
            <a:chExt cx="4228110" cy="1959950"/>
          </a:xfrm>
        </p:grpSpPr>
        <p:pic>
          <p:nvPicPr>
            <p:cNvPr id="443" name="Google Shape;443;p50"/>
            <p:cNvPicPr preferRelativeResize="0"/>
            <p:nvPr/>
          </p:nvPicPr>
          <p:blipFill rotWithShape="1">
            <a:blip r:embed="rId3">
              <a:alphaModFix/>
            </a:blip>
            <a:srcRect b="12849" l="0" r="5731" t="8988"/>
            <a:stretch/>
          </p:blipFill>
          <p:spPr>
            <a:xfrm>
              <a:off x="2866050" y="1108575"/>
              <a:ext cx="3694899" cy="1820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p50"/>
            <p:cNvSpPr/>
            <p:nvPr/>
          </p:nvSpPr>
          <p:spPr>
            <a:xfrm rot="920529">
              <a:off x="2313489" y="1167413"/>
              <a:ext cx="1506901" cy="56623"/>
            </a:xfrm>
            <a:prstGeom prst="rightArrow">
              <a:avLst>
                <a:gd fmla="val 100000" name="adj1"/>
                <a:gd fmla="val 51873" name="adj2"/>
              </a:avLst>
            </a:prstGeom>
            <a:solidFill>
              <a:schemeClr val="dk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50"/>
            <p:cNvSpPr/>
            <p:nvPr/>
          </p:nvSpPr>
          <p:spPr>
            <a:xfrm>
              <a:off x="4121100" y="1108575"/>
              <a:ext cx="707700" cy="783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6" name="Google Shape;446;p50"/>
            <p:cNvPicPr preferRelativeResize="0"/>
            <p:nvPr/>
          </p:nvPicPr>
          <p:blipFill rotWithShape="1">
            <a:blip r:embed="rId3">
              <a:alphaModFix/>
            </a:blip>
            <a:srcRect b="57355" l="32144" r="49796" t="8989"/>
            <a:stretch/>
          </p:blipFill>
          <p:spPr>
            <a:xfrm>
              <a:off x="4124160" y="1108600"/>
              <a:ext cx="707825" cy="78385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Scanning NV probe coupled to SiN nanobeam</a:t>
            </a:r>
            <a:endParaRPr/>
          </a:p>
        </p:txBody>
      </p:sp>
      <p:sp>
        <p:nvSpPr>
          <p:cNvPr id="452" name="Google Shape;452;p51"/>
          <p:cNvSpPr txBox="1"/>
          <p:nvPr>
            <p:ph idx="1" type="body"/>
          </p:nvPr>
        </p:nvSpPr>
        <p:spPr>
          <a:xfrm>
            <a:off x="4977475" y="3390525"/>
            <a:ext cx="4399800" cy="16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Magnetically functionalized mechanical resonator</a:t>
            </a:r>
            <a:endParaRPr/>
          </a:p>
          <a:p>
            <a:pPr indent="-325755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1.4 MHz resonance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Q = 8.3 x 10</a:t>
            </a:r>
            <a:r>
              <a:rPr baseline="30000" lang="en"/>
              <a:t>5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/>
          </a:p>
        </p:txBody>
      </p:sp>
      <p:pic>
        <p:nvPicPr>
          <p:cNvPr id="453" name="Google Shape;453;p51"/>
          <p:cNvPicPr preferRelativeResize="0"/>
          <p:nvPr/>
        </p:nvPicPr>
        <p:blipFill rotWithShape="1">
          <a:blip r:embed="rId3">
            <a:alphaModFix/>
          </a:blip>
          <a:srcRect b="0" l="0" r="49202" t="57182"/>
          <a:stretch/>
        </p:blipFill>
        <p:spPr>
          <a:xfrm>
            <a:off x="2602000" y="2981275"/>
            <a:ext cx="1970000" cy="183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51"/>
          <p:cNvPicPr preferRelativeResize="0"/>
          <p:nvPr/>
        </p:nvPicPr>
        <p:blipFill rotWithShape="1">
          <a:blip r:embed="rId4">
            <a:alphaModFix/>
          </a:blip>
          <a:srcRect b="8277" l="0" r="0" t="8277"/>
          <a:stretch/>
        </p:blipFill>
        <p:spPr>
          <a:xfrm flipH="1">
            <a:off x="616152" y="3007472"/>
            <a:ext cx="1569800" cy="149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51"/>
          <p:cNvPicPr preferRelativeResize="0"/>
          <p:nvPr/>
        </p:nvPicPr>
        <p:blipFill rotWithShape="1">
          <a:blip r:embed="rId5">
            <a:alphaModFix/>
          </a:blip>
          <a:srcRect b="53268" l="0" r="0" t="0"/>
          <a:stretch/>
        </p:blipFill>
        <p:spPr>
          <a:xfrm>
            <a:off x="4977475" y="1127675"/>
            <a:ext cx="3982151" cy="2094024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1"/>
          <p:cNvSpPr txBox="1"/>
          <p:nvPr/>
        </p:nvSpPr>
        <p:spPr>
          <a:xfrm>
            <a:off x="372625" y="1523650"/>
            <a:ext cx="4305900" cy="14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i="1" lang="en">
                <a:latin typeface="Source Sans Pro"/>
                <a:ea typeface="Source Sans Pro"/>
                <a:cs typeface="Source Sans Pro"/>
                <a:sym typeface="Source Sans Pro"/>
              </a:rPr>
              <a:t>Programmable Quantum Processors based on Spin Qubits with Mechanically-Mediated Interactions and Transport</a:t>
            </a:r>
            <a:endParaRPr b="1" i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F. Fung, et. al. arXiv:2307.12193 (2023)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7" name="Google Shape;457;p51"/>
          <p:cNvSpPr txBox="1"/>
          <p:nvPr/>
        </p:nvSpPr>
        <p:spPr>
          <a:xfrm>
            <a:off x="616200" y="4537375"/>
            <a:ext cx="15699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Source Sans Pro"/>
                <a:ea typeface="Source Sans Pro"/>
                <a:cs typeface="Source Sans Pro"/>
                <a:sym typeface="Source Sans Pro"/>
              </a:rPr>
              <a:t>Frankie Fung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58" name="Google Shape;458;p51"/>
          <p:cNvSpPr/>
          <p:nvPr/>
        </p:nvSpPr>
        <p:spPr>
          <a:xfrm>
            <a:off x="4988050" y="1068425"/>
            <a:ext cx="352200" cy="30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1"/>
          <p:cNvSpPr/>
          <p:nvPr/>
        </p:nvSpPr>
        <p:spPr>
          <a:xfrm>
            <a:off x="7001275" y="1068425"/>
            <a:ext cx="352200" cy="30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2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coupling using Hahn echo</a:t>
            </a:r>
            <a:endParaRPr/>
          </a:p>
        </p:txBody>
      </p:sp>
      <p:sp>
        <p:nvSpPr>
          <p:cNvPr id="465" name="Google Shape;465;p52"/>
          <p:cNvSpPr txBox="1"/>
          <p:nvPr>
            <p:ph idx="1" type="body"/>
          </p:nvPr>
        </p:nvSpPr>
        <p:spPr>
          <a:xfrm>
            <a:off x="4411900" y="3646800"/>
            <a:ext cx="4420500" cy="11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Scan NV probe to maximize gradient: </a:t>
            </a:r>
            <a:r>
              <a:rPr b="1" lang="en"/>
              <a:t>~1.5 x 10</a:t>
            </a:r>
            <a:r>
              <a:rPr b="1" baseline="30000" lang="en"/>
              <a:t>4</a:t>
            </a:r>
            <a:r>
              <a:rPr b="1" lang="en"/>
              <a:t> T / m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Measured coupling: </a:t>
            </a:r>
            <a:r>
              <a:rPr b="1" lang="en"/>
              <a:t>7.7 Hz</a:t>
            </a:r>
            <a:endParaRPr b="1"/>
          </a:p>
        </p:txBody>
      </p:sp>
      <p:pic>
        <p:nvPicPr>
          <p:cNvPr id="466" name="Google Shape;466;p52"/>
          <p:cNvPicPr preferRelativeResize="0"/>
          <p:nvPr/>
        </p:nvPicPr>
        <p:blipFill rotWithShape="1">
          <a:blip r:embed="rId3">
            <a:alphaModFix/>
          </a:blip>
          <a:srcRect b="0" l="2714" r="0" t="48317"/>
          <a:stretch/>
        </p:blipFill>
        <p:spPr>
          <a:xfrm>
            <a:off x="4302674" y="960213"/>
            <a:ext cx="4626649" cy="27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2"/>
          <p:cNvPicPr preferRelativeResize="0"/>
          <p:nvPr/>
        </p:nvPicPr>
        <p:blipFill rotWithShape="1">
          <a:blip r:embed="rId4">
            <a:alphaModFix/>
          </a:blip>
          <a:srcRect b="0" l="4843" r="0" t="0"/>
          <a:stretch/>
        </p:blipFill>
        <p:spPr>
          <a:xfrm>
            <a:off x="401175" y="804525"/>
            <a:ext cx="3776175" cy="3988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2"/>
          <p:cNvSpPr/>
          <p:nvPr/>
        </p:nvSpPr>
        <p:spPr>
          <a:xfrm>
            <a:off x="4177350" y="960225"/>
            <a:ext cx="352200" cy="30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Preservation of coherent information while moving</a:t>
            </a:r>
            <a:endParaRPr/>
          </a:p>
        </p:txBody>
      </p:sp>
      <p:sp>
        <p:nvSpPr>
          <p:cNvPr id="474" name="Google Shape;474;p53"/>
          <p:cNvSpPr txBox="1"/>
          <p:nvPr>
            <p:ph idx="1" type="body"/>
          </p:nvPr>
        </p:nvSpPr>
        <p:spPr>
          <a:xfrm>
            <a:off x="4572000" y="3897650"/>
            <a:ext cx="4260300" cy="9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Move magnet 1.7 um away and back in 1.7 ms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Coherence preserved</a:t>
            </a:r>
            <a:endParaRPr/>
          </a:p>
        </p:txBody>
      </p:sp>
      <p:pic>
        <p:nvPicPr>
          <p:cNvPr id="475" name="Google Shape;475;p53"/>
          <p:cNvPicPr preferRelativeResize="0"/>
          <p:nvPr/>
        </p:nvPicPr>
        <p:blipFill rotWithShape="1">
          <a:blip r:embed="rId3">
            <a:alphaModFix/>
          </a:blip>
          <a:srcRect b="56059" l="0" r="0" t="0"/>
          <a:stretch/>
        </p:blipFill>
        <p:spPr>
          <a:xfrm>
            <a:off x="566675" y="2879475"/>
            <a:ext cx="3812400" cy="226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3"/>
          <p:cNvPicPr preferRelativeResize="0"/>
          <p:nvPr/>
        </p:nvPicPr>
        <p:blipFill rotWithShape="1">
          <a:blip r:embed="rId3">
            <a:alphaModFix/>
          </a:blip>
          <a:srcRect b="0" l="6023" r="0" t="43582"/>
          <a:stretch/>
        </p:blipFill>
        <p:spPr>
          <a:xfrm>
            <a:off x="5115575" y="995825"/>
            <a:ext cx="3582700" cy="2901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3"/>
          <p:cNvPicPr preferRelativeResize="0"/>
          <p:nvPr/>
        </p:nvPicPr>
        <p:blipFill rotWithShape="1">
          <a:blip r:embed="rId4">
            <a:alphaModFix/>
          </a:blip>
          <a:srcRect b="45764" l="6200" r="0" t="0"/>
          <a:stretch/>
        </p:blipFill>
        <p:spPr>
          <a:xfrm>
            <a:off x="1383976" y="995825"/>
            <a:ext cx="2847998" cy="181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53"/>
          <p:cNvSpPr/>
          <p:nvPr/>
        </p:nvSpPr>
        <p:spPr>
          <a:xfrm>
            <a:off x="427450" y="2810850"/>
            <a:ext cx="352200" cy="309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Contributors</a:t>
            </a:r>
            <a:endParaRPr/>
          </a:p>
        </p:txBody>
      </p:sp>
      <p:pic>
        <p:nvPicPr>
          <p:cNvPr id="484" name="Google Shape;484;p54"/>
          <p:cNvPicPr preferRelativeResize="0"/>
          <p:nvPr/>
        </p:nvPicPr>
        <p:blipFill rotWithShape="1">
          <a:blip r:embed="rId3">
            <a:alphaModFix/>
          </a:blip>
          <a:srcRect b="0" l="0" r="1487" t="0"/>
          <a:stretch/>
        </p:blipFill>
        <p:spPr>
          <a:xfrm flipH="1">
            <a:off x="538069" y="1780608"/>
            <a:ext cx="1881725" cy="1791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4"/>
          <p:cNvPicPr preferRelativeResize="0"/>
          <p:nvPr/>
        </p:nvPicPr>
        <p:blipFill rotWithShape="1">
          <a:blip r:embed="rId4">
            <a:alphaModFix/>
          </a:blip>
          <a:srcRect b="8277" l="0" r="0" t="8277"/>
          <a:stretch/>
        </p:blipFill>
        <p:spPr>
          <a:xfrm flipH="1">
            <a:off x="4389594" y="2896348"/>
            <a:ext cx="1226277" cy="116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54"/>
          <p:cNvPicPr preferRelativeResize="0"/>
          <p:nvPr/>
        </p:nvPicPr>
        <p:blipFill rotWithShape="1">
          <a:blip r:embed="rId5">
            <a:alphaModFix/>
          </a:blip>
          <a:srcRect b="29240" l="18471" r="18465" t="9432"/>
          <a:stretch/>
        </p:blipFill>
        <p:spPr>
          <a:xfrm>
            <a:off x="4389608" y="1225915"/>
            <a:ext cx="1226272" cy="116912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4"/>
          <p:cNvSpPr txBox="1"/>
          <p:nvPr/>
        </p:nvSpPr>
        <p:spPr>
          <a:xfrm>
            <a:off x="538050" y="3547650"/>
            <a:ext cx="188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Mikhail Lukin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8" name="Google Shape;488;p54"/>
          <p:cNvSpPr txBox="1"/>
          <p:nvPr/>
        </p:nvSpPr>
        <p:spPr>
          <a:xfrm>
            <a:off x="4389680" y="4065487"/>
            <a:ext cx="122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Frankie Fung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9" name="Google Shape;489;p54"/>
          <p:cNvSpPr txBox="1"/>
          <p:nvPr/>
        </p:nvSpPr>
        <p:spPr>
          <a:xfrm>
            <a:off x="3191370" y="2476362"/>
            <a:ext cx="122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DaLi Schaefer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90" name="Google Shape;490;p54"/>
          <p:cNvSpPr txBox="1"/>
          <p:nvPr/>
        </p:nvSpPr>
        <p:spPr>
          <a:xfrm>
            <a:off x="4369950" y="2476350"/>
            <a:ext cx="1185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Trisha Madhavan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1" name="Google Shape;491;p54"/>
          <p:cNvPicPr preferRelativeResize="0"/>
          <p:nvPr/>
        </p:nvPicPr>
        <p:blipFill rotWithShape="1">
          <a:blip r:embed="rId6">
            <a:alphaModFix/>
          </a:blip>
          <a:srcRect b="22920" l="27309" r="27309" t="12055"/>
          <a:stretch/>
        </p:blipFill>
        <p:spPr>
          <a:xfrm>
            <a:off x="3153681" y="2895698"/>
            <a:ext cx="1225298" cy="1170433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4"/>
          <p:cNvSpPr txBox="1"/>
          <p:nvPr/>
        </p:nvSpPr>
        <p:spPr>
          <a:xfrm>
            <a:off x="3153276" y="4065487"/>
            <a:ext cx="122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Nadine Meister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3" name="Google Shape;493;p54"/>
          <p:cNvPicPr preferRelativeResize="0"/>
          <p:nvPr/>
        </p:nvPicPr>
        <p:blipFill rotWithShape="1">
          <a:blip r:embed="rId7">
            <a:alphaModFix/>
          </a:blip>
          <a:srcRect b="22330" l="15081" r="32570" t="3923"/>
          <a:stretch/>
        </p:blipFill>
        <p:spPr>
          <a:xfrm>
            <a:off x="3143064" y="1225276"/>
            <a:ext cx="1246525" cy="117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76900" y="1748113"/>
            <a:ext cx="2518776" cy="185660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4"/>
          <p:cNvSpPr txBox="1"/>
          <p:nvPr/>
        </p:nvSpPr>
        <p:spPr>
          <a:xfrm>
            <a:off x="6176899" y="3593850"/>
            <a:ext cx="2518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Laboratory for Integrated Science and Engineering (LISE)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Combining Mechanics with Solid-State Spins</a:t>
            </a:r>
            <a:endParaRPr/>
          </a:p>
        </p:txBody>
      </p:sp>
      <p:sp>
        <p:nvSpPr>
          <p:cNvPr id="129" name="Google Shape;129;p28"/>
          <p:cNvSpPr/>
          <p:nvPr/>
        </p:nvSpPr>
        <p:spPr>
          <a:xfrm>
            <a:off x="604650" y="3477325"/>
            <a:ext cx="20532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Arrays of mechanical resonators mediating interactions between spins [1]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br>
              <a:rPr lang="en" sz="70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i="0" sz="800" u="none" cap="none" strike="noStrik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Screen Shot 2019-02-22 at 8.35.41 AM.png" id="130" name="Google Shape;13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95" y="1346038"/>
            <a:ext cx="2961929" cy="179081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8"/>
          <p:cNvSpPr/>
          <p:nvPr/>
        </p:nvSpPr>
        <p:spPr>
          <a:xfrm>
            <a:off x="6235325" y="3434500"/>
            <a:ext cx="24180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Ground-state cooling by measurement with single spin [3]</a:t>
            </a:r>
            <a:br>
              <a:rPr lang="en">
                <a:latin typeface="Source Sans Pro"/>
                <a:ea typeface="Source Sans Pro"/>
                <a:cs typeface="Source Sans Pro"/>
                <a:sym typeface="Source Sans Pro"/>
              </a:rPr>
            </a:br>
            <a:br>
              <a:rPr lang="en" sz="70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i="0" sz="800" u="none" cap="none" strike="noStrike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2" name="Google Shape;13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016" y="1371878"/>
            <a:ext cx="2487975" cy="181533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/>
          <p:nvPr/>
        </p:nvSpPr>
        <p:spPr>
          <a:xfrm>
            <a:off x="3513588" y="3414475"/>
            <a:ext cx="21168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Mechanically mediated entanglement of spins with relaxed cooperativity requirements [2]</a:t>
            </a:r>
            <a:endParaRPr sz="9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4" name="Google Shape;134;p28"/>
          <p:cNvSpPr/>
          <p:nvPr/>
        </p:nvSpPr>
        <p:spPr>
          <a:xfrm>
            <a:off x="5630400" y="4401625"/>
            <a:ext cx="45720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AutoNum type="arabicPeriod"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P. Rabl. et. al, Nat. Phys. 6 (2010)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AutoNum type="arabicPeriod"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E. Rosenfeld et. al, Phys. Rev. Lett. 126, 250505 (2021)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Source Sans Pro"/>
              <a:buAutoNum type="arabicPeriod"/>
            </a:pPr>
            <a:r>
              <a:rPr lang="en" sz="8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K. Streltsov, et. al.. Phys. Rev. Lett. 126, 193602 (2021)</a:t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5" name="Google Shape;13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0401" y="1280301"/>
            <a:ext cx="2783024" cy="19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Spin-Mechanical Hamiltonian</a:t>
            </a:r>
            <a:endParaRPr sz="2500"/>
          </a:p>
        </p:txBody>
      </p:sp>
      <p:pic>
        <p:nvPicPr>
          <p:cNvPr id="141" name="Google Shape;14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080" y="2697425"/>
            <a:ext cx="2608366" cy="4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1545563" y="3606862"/>
            <a:ext cx="981300" cy="18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9"/>
          <p:cNvSpPr/>
          <p:nvPr/>
        </p:nvSpPr>
        <p:spPr>
          <a:xfrm>
            <a:off x="5213588" y="4210400"/>
            <a:ext cx="1770900" cy="5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9"/>
          <p:cNvSpPr/>
          <p:nvPr/>
        </p:nvSpPr>
        <p:spPr>
          <a:xfrm>
            <a:off x="5213588" y="4742800"/>
            <a:ext cx="1770900" cy="5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6515" y="4104781"/>
            <a:ext cx="294698" cy="3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6511" y="4684524"/>
            <a:ext cx="294700" cy="31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Google Shape;147;p29"/>
          <p:cNvCxnSpPr/>
          <p:nvPr/>
        </p:nvCxnSpPr>
        <p:spPr>
          <a:xfrm rot="10800000">
            <a:off x="5081913" y="4043450"/>
            <a:ext cx="4800" cy="390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148" name="Google Shape;148;p29"/>
          <p:cNvCxnSpPr>
            <a:stCxn id="149" idx="0"/>
          </p:cNvCxnSpPr>
          <p:nvPr/>
        </p:nvCxnSpPr>
        <p:spPr>
          <a:xfrm flipH="1" rot="10800000">
            <a:off x="4216325" y="3138263"/>
            <a:ext cx="4200" cy="225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9" name="Google Shape;149;p29"/>
          <p:cNvSpPr txBox="1"/>
          <p:nvPr/>
        </p:nvSpPr>
        <p:spPr>
          <a:xfrm>
            <a:off x="3371375" y="3363863"/>
            <a:ext cx="16899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Mechanical</a:t>
            </a:r>
            <a:b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zero-pt motion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0" name="Google Shape;150;p29"/>
          <p:cNvCxnSpPr>
            <a:stCxn id="151" idx="0"/>
          </p:cNvCxnSpPr>
          <p:nvPr/>
        </p:nvCxnSpPr>
        <p:spPr>
          <a:xfrm rot="10800000">
            <a:off x="5344550" y="3090563"/>
            <a:ext cx="754500" cy="27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1" name="Google Shape;151;p29"/>
          <p:cNvSpPr txBox="1"/>
          <p:nvPr/>
        </p:nvSpPr>
        <p:spPr>
          <a:xfrm>
            <a:off x="5254100" y="3363863"/>
            <a:ext cx="16899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Magnetic field gradient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52" name="Google Shape;152;p29"/>
          <p:cNvCxnSpPr>
            <a:stCxn id="153" idx="0"/>
          </p:cNvCxnSpPr>
          <p:nvPr/>
        </p:nvCxnSpPr>
        <p:spPr>
          <a:xfrm flipH="1" rot="10800000">
            <a:off x="2523875" y="3090563"/>
            <a:ext cx="1083300" cy="273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29"/>
          <p:cNvSpPr txBox="1"/>
          <p:nvPr/>
        </p:nvSpPr>
        <p:spPr>
          <a:xfrm>
            <a:off x="1678925" y="3363863"/>
            <a:ext cx="16899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600">
                <a:latin typeface="Source Sans Pro"/>
                <a:ea typeface="Source Sans Pro"/>
                <a:cs typeface="Source Sans Pro"/>
                <a:sym typeface="Source Sans Pro"/>
              </a:rPr>
              <a:t>NV gyromagnetic ratio</a:t>
            </a: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4" name="Google Shape;154;p29"/>
          <p:cNvPicPr preferRelativeResize="0"/>
          <p:nvPr/>
        </p:nvPicPr>
        <p:blipFill rotWithShape="1">
          <a:blip r:embed="rId7">
            <a:alphaModFix/>
          </a:blip>
          <a:srcRect b="14145" l="0" r="0" t="17947"/>
          <a:stretch/>
        </p:blipFill>
        <p:spPr>
          <a:xfrm>
            <a:off x="2963462" y="4043450"/>
            <a:ext cx="1141502" cy="85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/>
          <p:nvPr/>
        </p:nvSpPr>
        <p:spPr>
          <a:xfrm>
            <a:off x="1575263" y="1267175"/>
            <a:ext cx="1141500" cy="7989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9"/>
          <p:cNvSpPr/>
          <p:nvPr/>
        </p:nvSpPr>
        <p:spPr>
          <a:xfrm>
            <a:off x="3144438" y="1267175"/>
            <a:ext cx="1421100" cy="7989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9"/>
          <p:cNvSpPr/>
          <p:nvPr/>
        </p:nvSpPr>
        <p:spPr>
          <a:xfrm>
            <a:off x="4993213" y="1267175"/>
            <a:ext cx="2585100" cy="798900"/>
          </a:xfrm>
          <a:prstGeom prst="roundRect">
            <a:avLst>
              <a:gd fmla="val 16667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6025" y="1366251"/>
            <a:ext cx="6861074" cy="5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 txBox="1"/>
          <p:nvPr/>
        </p:nvSpPr>
        <p:spPr>
          <a:xfrm>
            <a:off x="1575275" y="2027550"/>
            <a:ext cx="9933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Spin</a:t>
            </a:r>
            <a:endParaRPr sz="2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0" name="Google Shape;160;p29"/>
          <p:cNvSpPr txBox="1"/>
          <p:nvPr/>
        </p:nvSpPr>
        <p:spPr>
          <a:xfrm>
            <a:off x="2949688" y="2027550"/>
            <a:ext cx="1689900" cy="4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Resonator</a:t>
            </a:r>
            <a:endParaRPr sz="2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29"/>
          <p:cNvSpPr txBox="1"/>
          <p:nvPr/>
        </p:nvSpPr>
        <p:spPr>
          <a:xfrm>
            <a:off x="5317400" y="2015550"/>
            <a:ext cx="1770900" cy="48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>
                <a:latin typeface="Source Sans Pro"/>
                <a:ea typeface="Source Sans Pro"/>
                <a:cs typeface="Source Sans Pro"/>
                <a:sym typeface="Source Sans Pro"/>
              </a:rPr>
              <a:t>Interaction</a:t>
            </a:r>
            <a:endParaRPr sz="2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7" name="Google Shape;167;p30"/>
          <p:cNvGraphicFramePr/>
          <p:nvPr/>
        </p:nvGraphicFramePr>
        <p:xfrm>
          <a:off x="331400" y="1577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{E3D8421C-ACAB-40A4-9BC9-9D84309BA88F}</a:tableStyleId>
              </a:tblPr>
              <a:tblGrid>
                <a:gridCol w="2923250"/>
              </a:tblGrid>
              <a:tr h="336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666666"/>
                          </a:solidFill>
                        </a:rPr>
                        <a:t>Levitated magnets</a:t>
                      </a:r>
                      <a:endParaRPr sz="1600"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1881225">
                <a:tc>
                  <a:txBody>
                    <a:bodyPr/>
                    <a:lstStyle/>
                    <a:p>
                      <a:pPr indent="-241300" lvl="0" marL="2540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400"/>
                        <a:buChar char="•"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No clamping ⇒ high Q possible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-241300" lvl="0" marL="2540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400"/>
                        <a:buChar char="•"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High gradient to mass ratio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-241300" lvl="0" marL="2540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400"/>
                        <a:buChar char="•"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Engineerable traps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  <a:p>
                      <a:pPr indent="-241300" lvl="0" marL="25400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66666"/>
                        </a:buClr>
                        <a:buSzPts val="1400"/>
                        <a:buChar char="•"/>
                      </a:pPr>
                      <a:r>
                        <a:rPr lang="en">
                          <a:solidFill>
                            <a:srgbClr val="666666"/>
                          </a:solidFill>
                        </a:rPr>
                        <a:t>Potential to scale up</a:t>
                      </a:r>
                      <a:endParaRPr>
                        <a:solidFill>
                          <a:srgbClr val="666666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8" name="Google Shape;168;p30"/>
          <p:cNvSpPr txBox="1"/>
          <p:nvPr>
            <p:ph idx="4294967295"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Levitated magnets have several advantages</a:t>
            </a:r>
            <a:endParaRPr sz="2500"/>
          </a:p>
        </p:txBody>
      </p:sp>
      <p:sp>
        <p:nvSpPr>
          <p:cNvPr id="169" name="Google Shape;169;p30"/>
          <p:cNvSpPr txBox="1"/>
          <p:nvPr/>
        </p:nvSpPr>
        <p:spPr>
          <a:xfrm>
            <a:off x="3699875" y="3884938"/>
            <a:ext cx="16110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T. M. Fuchs. et. al, arXiv:2303.03545 (2023)</a:t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30"/>
          <p:cNvSpPr txBox="1"/>
          <p:nvPr/>
        </p:nvSpPr>
        <p:spPr>
          <a:xfrm>
            <a:off x="7684775" y="2340475"/>
            <a:ext cx="14766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J. Hofer et. al. arXiv:2211.06289 (2022)</a:t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30"/>
          <p:cNvSpPr/>
          <p:nvPr/>
        </p:nvSpPr>
        <p:spPr>
          <a:xfrm>
            <a:off x="7634550" y="1049375"/>
            <a:ext cx="254100" cy="14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0"/>
          <p:cNvSpPr/>
          <p:nvPr/>
        </p:nvSpPr>
        <p:spPr>
          <a:xfrm>
            <a:off x="7569275" y="3174825"/>
            <a:ext cx="254100" cy="14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3">
            <a:alphaModFix/>
          </a:blip>
          <a:srcRect b="5391" l="6368" r="4441" t="15325"/>
          <a:stretch/>
        </p:blipFill>
        <p:spPr>
          <a:xfrm>
            <a:off x="7689637" y="1443750"/>
            <a:ext cx="1153950" cy="93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0"/>
          <p:cNvPicPr preferRelativeResize="0"/>
          <p:nvPr/>
        </p:nvPicPr>
        <p:blipFill rotWithShape="1">
          <a:blip r:embed="rId4">
            <a:alphaModFix/>
          </a:blip>
          <a:srcRect b="4320" l="2133" r="3464" t="1949"/>
          <a:stretch/>
        </p:blipFill>
        <p:spPr>
          <a:xfrm>
            <a:off x="3397250" y="1310338"/>
            <a:ext cx="2026550" cy="25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/>
          <p:nvPr/>
        </p:nvSpPr>
        <p:spPr>
          <a:xfrm>
            <a:off x="7482138" y="3833150"/>
            <a:ext cx="19908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M. G. Latorre et. al, IEEE  Applied Superconductivity 32, 4 (2022)</a:t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35550" y="2934950"/>
            <a:ext cx="1062127" cy="8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66400" y="1447202"/>
            <a:ext cx="2026550" cy="224909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5807800" y="3884938"/>
            <a:ext cx="16110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P. Yin et. al, </a:t>
            </a:r>
            <a:r>
              <a:rPr i="1"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Nat. Phys.</a:t>
            </a:r>
            <a:r>
              <a:rPr lang="en" sz="800">
                <a:solidFill>
                  <a:srgbClr val="677480"/>
                </a:solidFill>
                <a:latin typeface="Lato"/>
                <a:ea typeface="Lato"/>
                <a:cs typeface="Lato"/>
                <a:sym typeface="Lato"/>
              </a:rPr>
              <a:t> vol. 18, p. 1181–1185 (2022)</a:t>
            </a:r>
            <a:endParaRPr sz="800">
              <a:solidFill>
                <a:srgbClr val="67748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" name="Google Shape;179;p30"/>
          <p:cNvPicPr preferRelativeResize="0"/>
          <p:nvPr/>
        </p:nvPicPr>
        <p:blipFill rotWithShape="1">
          <a:blip r:embed="rId7">
            <a:alphaModFix amt="6000"/>
          </a:blip>
          <a:srcRect b="12374" l="55095" r="19822" t="64313"/>
          <a:stretch/>
        </p:blipFill>
        <p:spPr>
          <a:xfrm>
            <a:off x="4494236" y="1535611"/>
            <a:ext cx="765277" cy="75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Levitate micromagnets using type-II superconductors (SC)</a:t>
            </a:r>
            <a:endParaRPr/>
          </a:p>
        </p:txBody>
      </p:sp>
      <p:pic>
        <p:nvPicPr>
          <p:cNvPr id="185" name="Google Shape;185;p31"/>
          <p:cNvPicPr preferRelativeResize="0"/>
          <p:nvPr/>
        </p:nvPicPr>
        <p:blipFill rotWithShape="1">
          <a:blip r:embed="rId3">
            <a:alphaModFix/>
          </a:blip>
          <a:srcRect b="0" l="0" r="0" t="14763"/>
          <a:stretch/>
        </p:blipFill>
        <p:spPr>
          <a:xfrm>
            <a:off x="142663" y="3106575"/>
            <a:ext cx="4007324" cy="14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638" y="1475777"/>
            <a:ext cx="3845825" cy="1814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1"/>
          <p:cNvSpPr txBox="1"/>
          <p:nvPr/>
        </p:nvSpPr>
        <p:spPr>
          <a:xfrm>
            <a:off x="347913" y="1850000"/>
            <a:ext cx="4026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Trap frequencies partially controlled by initial height before cooldown</a:t>
            </a:r>
            <a:endParaRPr/>
          </a:p>
        </p:txBody>
      </p:sp>
      <p:cxnSp>
        <p:nvCxnSpPr>
          <p:cNvPr id="188" name="Google Shape;188;p31"/>
          <p:cNvCxnSpPr/>
          <p:nvPr/>
        </p:nvCxnSpPr>
        <p:spPr>
          <a:xfrm>
            <a:off x="4640250" y="1265525"/>
            <a:ext cx="0" cy="37005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31"/>
          <p:cNvSpPr txBox="1"/>
          <p:nvPr/>
        </p:nvSpPr>
        <p:spPr>
          <a:xfrm>
            <a:off x="4865550" y="3623325"/>
            <a:ext cx="4026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Trap for magnetic dipole well-modeled by frozen image dipole method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Traps center-of-mass and dipole orientation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A. A. Kordyuk. Journal of Applied Physics 83, 610 (1998)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 title="0001-0220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8200" y="1692550"/>
            <a:ext cx="4336349" cy="243919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/>
          <p:nvPr>
            <p:ph type="title"/>
          </p:nvPr>
        </p:nvSpPr>
        <p:spPr>
          <a:xfrm>
            <a:off x="311700" y="2926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Levitation by in-situ micromanipulation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2"/>
          <p:cNvSpPr txBox="1"/>
          <p:nvPr>
            <p:ph idx="1" type="body"/>
          </p:nvPr>
        </p:nvSpPr>
        <p:spPr>
          <a:xfrm>
            <a:off x="311700" y="1304875"/>
            <a:ext cx="3860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Pick up magnets at </a:t>
            </a:r>
            <a:r>
              <a:rPr i="1" lang="en"/>
              <a:t>T</a:t>
            </a:r>
            <a:r>
              <a:rPr lang="en"/>
              <a:t> &gt; </a:t>
            </a:r>
            <a:r>
              <a:rPr i="1" lang="en"/>
              <a:t>T</a:t>
            </a:r>
            <a:r>
              <a:rPr baseline="-25000" i="1" lang="en"/>
              <a:t>c</a:t>
            </a:r>
            <a:endParaRPr baseline="-25000" i="1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Position above superconductor</a:t>
            </a:r>
            <a:endParaRPr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Cool to </a:t>
            </a:r>
            <a:r>
              <a:rPr i="1" lang="en"/>
              <a:t>T</a:t>
            </a:r>
            <a:r>
              <a:rPr lang="en"/>
              <a:t> &lt; </a:t>
            </a:r>
            <a:r>
              <a:rPr i="1" lang="en"/>
              <a:t>T</a:t>
            </a:r>
            <a:r>
              <a:rPr baseline="-25000" i="1" lang="en"/>
              <a:t>c</a:t>
            </a:r>
            <a:endParaRPr i="1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Move tip until magnet is released</a:t>
            </a:r>
            <a:endParaRPr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197" name="Google Shape;197;p32"/>
          <p:cNvPicPr preferRelativeResize="0"/>
          <p:nvPr/>
        </p:nvPicPr>
        <p:blipFill rotWithShape="1">
          <a:blip r:embed="rId5">
            <a:alphaModFix/>
          </a:blip>
          <a:srcRect b="45778" l="0" r="38860" t="0"/>
          <a:stretch/>
        </p:blipFill>
        <p:spPr>
          <a:xfrm>
            <a:off x="640672" y="1692550"/>
            <a:ext cx="3531428" cy="24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3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Previous coupling NVs to center-of-mass modes</a:t>
            </a:r>
            <a:endParaRPr/>
          </a:p>
        </p:txBody>
      </p:sp>
      <p:pic>
        <p:nvPicPr>
          <p:cNvPr id="203" name="Google Shape;203;p33"/>
          <p:cNvPicPr preferRelativeResize="0"/>
          <p:nvPr/>
        </p:nvPicPr>
        <p:blipFill rotWithShape="1">
          <a:blip r:embed="rId3">
            <a:alphaModFix/>
          </a:blip>
          <a:srcRect b="0" l="0" r="53701" t="0"/>
          <a:stretch/>
        </p:blipFill>
        <p:spPr>
          <a:xfrm>
            <a:off x="432400" y="2805075"/>
            <a:ext cx="1729175" cy="16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3"/>
          <p:cNvPicPr preferRelativeResize="0"/>
          <p:nvPr/>
        </p:nvPicPr>
        <p:blipFill rotWithShape="1">
          <a:blip r:embed="rId4">
            <a:alphaModFix/>
          </a:blip>
          <a:srcRect b="0" l="0" r="0" t="10530"/>
          <a:stretch/>
        </p:blipFill>
        <p:spPr>
          <a:xfrm>
            <a:off x="468685" y="1224150"/>
            <a:ext cx="2009399" cy="142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33"/>
          <p:cNvCxnSpPr/>
          <p:nvPr/>
        </p:nvCxnSpPr>
        <p:spPr>
          <a:xfrm flipH="1">
            <a:off x="2643625" y="1318125"/>
            <a:ext cx="4800" cy="31824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6" name="Google Shape;20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0375" y="1053959"/>
            <a:ext cx="2298700" cy="19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7825" y="2881263"/>
            <a:ext cx="3133725" cy="161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/>
          <p:nvPr/>
        </p:nvSpPr>
        <p:spPr>
          <a:xfrm rot="1928492">
            <a:off x="5136095" y="2622867"/>
            <a:ext cx="695848" cy="57290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00FF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3"/>
          <p:cNvSpPr txBox="1"/>
          <p:nvPr/>
        </p:nvSpPr>
        <p:spPr>
          <a:xfrm>
            <a:off x="6897450" y="2610650"/>
            <a:ext cx="2501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ODMR</a:t>
            </a:r>
            <a:endParaRPr sz="1200"/>
          </a:p>
        </p:txBody>
      </p:sp>
      <p:sp>
        <p:nvSpPr>
          <p:cNvPr id="210" name="Google Shape;210;p33"/>
          <p:cNvSpPr/>
          <p:nvPr/>
        </p:nvSpPr>
        <p:spPr>
          <a:xfrm>
            <a:off x="1161925" y="3545025"/>
            <a:ext cx="762300" cy="39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3"/>
          <p:cNvSpPr/>
          <p:nvPr/>
        </p:nvSpPr>
        <p:spPr>
          <a:xfrm>
            <a:off x="5321125" y="1201775"/>
            <a:ext cx="230100" cy="5727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3"/>
          <p:cNvSpPr/>
          <p:nvPr/>
        </p:nvSpPr>
        <p:spPr>
          <a:xfrm rot="5400000">
            <a:off x="7298238" y="4317700"/>
            <a:ext cx="230100" cy="5727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3"/>
          <p:cNvSpPr txBox="1"/>
          <p:nvPr/>
        </p:nvSpPr>
        <p:spPr>
          <a:xfrm>
            <a:off x="5921375" y="1398550"/>
            <a:ext cx="291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NV transition adiabatically follows field from levitated magnet</a:t>
            </a:r>
            <a:endParaRPr/>
          </a:p>
        </p:txBody>
      </p:sp>
      <p:sp>
        <p:nvSpPr>
          <p:cNvPr id="214" name="Google Shape;214;p33"/>
          <p:cNvSpPr/>
          <p:nvPr/>
        </p:nvSpPr>
        <p:spPr>
          <a:xfrm>
            <a:off x="3050375" y="1151058"/>
            <a:ext cx="259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3"/>
          <p:cNvSpPr/>
          <p:nvPr/>
        </p:nvSpPr>
        <p:spPr>
          <a:xfrm>
            <a:off x="388525" y="2785583"/>
            <a:ext cx="259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en"/>
              <a:t>Previous coupling NVs to center-of-mass modes</a:t>
            </a:r>
            <a:endParaRPr/>
          </a:p>
        </p:txBody>
      </p:sp>
      <p:pic>
        <p:nvPicPr>
          <p:cNvPr id="221" name="Google Shape;221;p34"/>
          <p:cNvPicPr preferRelativeResize="0"/>
          <p:nvPr/>
        </p:nvPicPr>
        <p:blipFill rotWithShape="1">
          <a:blip r:embed="rId3">
            <a:alphaModFix/>
          </a:blip>
          <a:srcRect b="0" l="0" r="53701" t="0"/>
          <a:stretch/>
        </p:blipFill>
        <p:spPr>
          <a:xfrm>
            <a:off x="432400" y="2805075"/>
            <a:ext cx="1729175" cy="166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/>
          <p:cNvPicPr preferRelativeResize="0"/>
          <p:nvPr/>
        </p:nvPicPr>
        <p:blipFill rotWithShape="1">
          <a:blip r:embed="rId4">
            <a:alphaModFix/>
          </a:blip>
          <a:srcRect b="0" l="0" r="0" t="10530"/>
          <a:stretch/>
        </p:blipFill>
        <p:spPr>
          <a:xfrm>
            <a:off x="468685" y="1224150"/>
            <a:ext cx="2009399" cy="14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/>
          <p:cNvPicPr preferRelativeResize="0"/>
          <p:nvPr/>
        </p:nvPicPr>
        <p:blipFill rotWithShape="1">
          <a:blip r:embed="rId5">
            <a:alphaModFix/>
          </a:blip>
          <a:srcRect b="0" l="3749" r="17136" t="0"/>
          <a:stretch/>
        </p:blipFill>
        <p:spPr>
          <a:xfrm>
            <a:off x="4712475" y="1533275"/>
            <a:ext cx="1438950" cy="13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 rotWithShape="1">
          <a:blip r:embed="rId6">
            <a:alphaModFix/>
          </a:blip>
          <a:srcRect b="0" l="3744" r="0" t="4470"/>
          <a:stretch/>
        </p:blipFill>
        <p:spPr>
          <a:xfrm>
            <a:off x="6626425" y="1394901"/>
            <a:ext cx="1647625" cy="149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56363" y="3167228"/>
            <a:ext cx="1707725" cy="162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24014" y="3208125"/>
            <a:ext cx="1551661" cy="1577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34"/>
          <p:cNvCxnSpPr/>
          <p:nvPr/>
        </p:nvCxnSpPr>
        <p:spPr>
          <a:xfrm flipH="1">
            <a:off x="6349525" y="1324725"/>
            <a:ext cx="300" cy="32883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8" name="Google Shape;228;p34"/>
          <p:cNvCxnSpPr/>
          <p:nvPr/>
        </p:nvCxnSpPr>
        <p:spPr>
          <a:xfrm flipH="1" rot="10800000">
            <a:off x="4340825" y="3023875"/>
            <a:ext cx="4065300" cy="960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9" name="Google Shape;229;p34"/>
          <p:cNvSpPr txBox="1"/>
          <p:nvPr/>
        </p:nvSpPr>
        <p:spPr>
          <a:xfrm>
            <a:off x="2813975" y="1946900"/>
            <a:ext cx="13074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Measurement of mode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34"/>
          <p:cNvSpPr txBox="1"/>
          <p:nvPr/>
        </p:nvSpPr>
        <p:spPr>
          <a:xfrm>
            <a:off x="2861400" y="3545025"/>
            <a:ext cx="13074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Energy distribution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34"/>
          <p:cNvSpPr txBox="1"/>
          <p:nvPr/>
        </p:nvSpPr>
        <p:spPr>
          <a:xfrm>
            <a:off x="7138550" y="1017725"/>
            <a:ext cx="11355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Camera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5121113" y="1017725"/>
            <a:ext cx="9210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NV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3" name="Google Shape;233;p34"/>
          <p:cNvCxnSpPr/>
          <p:nvPr/>
        </p:nvCxnSpPr>
        <p:spPr>
          <a:xfrm flipH="1">
            <a:off x="2643625" y="1318125"/>
            <a:ext cx="4800" cy="31824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4" name="Google Shape;234;p34"/>
          <p:cNvSpPr/>
          <p:nvPr/>
        </p:nvSpPr>
        <p:spPr>
          <a:xfrm>
            <a:off x="4544550" y="3137450"/>
            <a:ext cx="215700" cy="23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4"/>
          <p:cNvSpPr/>
          <p:nvPr/>
        </p:nvSpPr>
        <p:spPr>
          <a:xfrm>
            <a:off x="4444400" y="1439625"/>
            <a:ext cx="215700" cy="23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34"/>
          <p:cNvSpPr/>
          <p:nvPr/>
        </p:nvSpPr>
        <p:spPr>
          <a:xfrm>
            <a:off x="6606725" y="1358625"/>
            <a:ext cx="215700" cy="23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4"/>
          <p:cNvSpPr/>
          <p:nvPr/>
        </p:nvSpPr>
        <p:spPr>
          <a:xfrm>
            <a:off x="6623675" y="3100450"/>
            <a:ext cx="215700" cy="235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4"/>
          <p:cNvSpPr txBox="1"/>
          <p:nvPr/>
        </p:nvSpPr>
        <p:spPr>
          <a:xfrm>
            <a:off x="5743325" y="2784175"/>
            <a:ext cx="1283400" cy="391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    = 48(2) mHz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9" name="Google Shape;239;p34"/>
          <p:cNvPicPr preferRelativeResize="0"/>
          <p:nvPr/>
        </p:nvPicPr>
        <p:blipFill rotWithShape="1">
          <a:blip r:embed="rId9">
            <a:alphaModFix/>
          </a:blip>
          <a:srcRect b="0" l="0" r="85765" t="0"/>
          <a:stretch/>
        </p:blipFill>
        <p:spPr>
          <a:xfrm>
            <a:off x="5804610" y="2774213"/>
            <a:ext cx="184050" cy="49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/>
          <p:nvPr/>
        </p:nvSpPr>
        <p:spPr>
          <a:xfrm>
            <a:off x="432400" y="2785583"/>
            <a:ext cx="259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4"/>
          <p:cNvSpPr/>
          <p:nvPr/>
        </p:nvSpPr>
        <p:spPr>
          <a:xfrm>
            <a:off x="4712475" y="1433783"/>
            <a:ext cx="259200" cy="247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1161925" y="3545025"/>
            <a:ext cx="762300" cy="39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