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592" r:id="rId3"/>
    <p:sldId id="680" r:id="rId4"/>
    <p:sldId id="682" r:id="rId5"/>
    <p:sldId id="683" r:id="rId6"/>
    <p:sldId id="684" r:id="rId7"/>
    <p:sldId id="756" r:id="rId8"/>
    <p:sldId id="757" r:id="rId9"/>
    <p:sldId id="685" r:id="rId10"/>
    <p:sldId id="686" r:id="rId11"/>
    <p:sldId id="687" r:id="rId12"/>
    <p:sldId id="806" r:id="rId13"/>
    <p:sldId id="836" r:id="rId14"/>
    <p:sldId id="689" r:id="rId15"/>
    <p:sldId id="837" r:id="rId16"/>
    <p:sldId id="838" r:id="rId17"/>
    <p:sldId id="261" r:id="rId18"/>
    <p:sldId id="839" r:id="rId19"/>
    <p:sldId id="840" r:id="rId20"/>
    <p:sldId id="807" r:id="rId21"/>
    <p:sldId id="808" r:id="rId22"/>
    <p:sldId id="841" r:id="rId23"/>
    <p:sldId id="842" r:id="rId24"/>
    <p:sldId id="843" r:id="rId25"/>
    <p:sldId id="844" r:id="rId26"/>
    <p:sldId id="845" r:id="rId27"/>
    <p:sldId id="846" r:id="rId28"/>
    <p:sldId id="847" r:id="rId29"/>
    <p:sldId id="848" r:id="rId30"/>
    <p:sldId id="849" r:id="rId31"/>
    <p:sldId id="850" r:id="rId32"/>
    <p:sldId id="851" r:id="rId33"/>
    <p:sldId id="852" r:id="rId34"/>
    <p:sldId id="853" r:id="rId35"/>
    <p:sldId id="854" r:id="rId36"/>
    <p:sldId id="855" r:id="rId37"/>
    <p:sldId id="856" r:id="rId38"/>
    <p:sldId id="857" r:id="rId39"/>
    <p:sldId id="858" r:id="rId40"/>
    <p:sldId id="859" r:id="rId41"/>
    <p:sldId id="860" r:id="rId42"/>
    <p:sldId id="265" r:id="rId43"/>
    <p:sldId id="266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861" r:id="rId60"/>
    <p:sldId id="282" r:id="rId61"/>
    <p:sldId id="283" r:id="rId62"/>
    <p:sldId id="284" r:id="rId63"/>
    <p:sldId id="862" r:id="rId6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0080"/>
    <a:srgbClr val="800040"/>
    <a:srgbClr val="66FFFF"/>
    <a:srgbClr val="FF23D2"/>
    <a:srgbClr val="FF9CDF"/>
    <a:srgbClr val="FF0000"/>
    <a:srgbClr val="0000C2"/>
    <a:srgbClr val="0000CB"/>
    <a:srgbClr val="000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 autoAdjust="0"/>
    <p:restoredTop sz="92381" autoAdjust="0"/>
  </p:normalViewPr>
  <p:slideViewPr>
    <p:cSldViewPr snapToGrid="0" snapToObjects="1">
      <p:cViewPr>
        <p:scale>
          <a:sx n="115" d="100"/>
          <a:sy n="115" d="100"/>
        </p:scale>
        <p:origin x="600" y="66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82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1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80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80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38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844" y="5450830"/>
            <a:ext cx="205383" cy="186035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5872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5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2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2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8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3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7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9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809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3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7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E690F-F472-7047-B37E-91EA80824B67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7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FC96C-2384-E447-B0FA-6BAFC40E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3.png"/><Relationship Id="rId7" Type="http://schemas.openxmlformats.org/officeDocument/2006/relationships/image" Target="../media/image9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7055" y="1361801"/>
            <a:ext cx="5017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j-lt"/>
              </a:rPr>
              <a:t>                      Misak Sargsian</a:t>
            </a:r>
          </a:p>
          <a:p>
            <a:r>
              <a:rPr lang="en-US" sz="240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j-lt"/>
              </a:rPr>
              <a:t>Florida International University, Miami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693" y="160304"/>
            <a:ext cx="8472757" cy="584775"/>
          </a:xfrm>
          <a:prstGeom prst="rect">
            <a:avLst/>
          </a:prstGeom>
          <a:solidFill>
            <a:srgbClr val="00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      QCD Dynamics of Nuclear Core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853" y="2346439"/>
            <a:ext cx="1320800" cy="1146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0927" y="4363050"/>
            <a:ext cx="683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Chalkboard"/>
                <a:cs typeface="Chalkboard"/>
              </a:rPr>
              <a:t>                          </a:t>
            </a:r>
            <a:endParaRPr lang="en-US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E3866-CEFD-AD6F-E973-FFE2234E552A}"/>
              </a:ext>
            </a:extLst>
          </p:cNvPr>
          <p:cNvSpPr txBox="1"/>
          <p:nvPr/>
        </p:nvSpPr>
        <p:spPr>
          <a:xfrm>
            <a:off x="466590" y="5024223"/>
            <a:ext cx="817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board" panose="03050602040202020205" pitchFamily="66" charset="77"/>
              </a:rPr>
              <a:t>Short Distance Nuclear Structure and PDFs, ECT*, Trento July 17-21th, 2023</a:t>
            </a:r>
            <a:endParaRPr lang="en-US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1391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02683" y="-251517"/>
            <a:ext cx="4646114" cy="7030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7103" y="219524"/>
            <a:ext cx="2425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halkboard"/>
                <a:cs typeface="Chalkboard"/>
              </a:rPr>
              <a:t>Lattice Calculations</a:t>
            </a:r>
          </a:p>
        </p:txBody>
      </p:sp>
    </p:spTree>
    <p:extLst>
      <p:ext uri="{BB962C8B-B14F-4D97-AF65-F5344CB8AC3E}">
        <p14:creationId xmlns:p14="http://schemas.microsoft.com/office/powerpoint/2010/main" val="236218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48" y="528481"/>
            <a:ext cx="4872684" cy="3076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9547" y="2753813"/>
            <a:ext cx="1479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Pauli Blocking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2935" y="4218560"/>
            <a:ext cx="591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Contradicts Neutron Star Observations:  </a:t>
            </a:r>
          </a:p>
          <a:p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will predict masses not more than 0.1 - 0.6 Solar mass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2200" y="188668"/>
            <a:ext cx="74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QCD</a:t>
            </a:r>
          </a:p>
        </p:txBody>
      </p:sp>
    </p:spTree>
    <p:extLst>
      <p:ext uri="{BB962C8B-B14F-4D97-AF65-F5344CB8AC3E}">
        <p14:creationId xmlns:p14="http://schemas.microsoft.com/office/powerpoint/2010/main" val="4147662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10" y="1404038"/>
            <a:ext cx="4733969" cy="311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5573" y="1008144"/>
            <a:ext cx="64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QCD</a:t>
            </a:r>
          </a:p>
        </p:txBody>
      </p:sp>
      <p:sp>
        <p:nvSpPr>
          <p:cNvPr id="8" name="Rectangle 7"/>
          <p:cNvSpPr/>
          <p:nvPr/>
        </p:nvSpPr>
        <p:spPr>
          <a:xfrm>
            <a:off x="4658006" y="2482253"/>
            <a:ext cx="13606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solidFill>
                  <a:srgbClr val="0000FF"/>
                </a:solidFill>
                <a:latin typeface="Chalkboard"/>
                <a:cs typeface="Chalkboard"/>
              </a:rPr>
              <a:t>Hidden Color</a:t>
            </a:r>
          </a:p>
        </p:txBody>
      </p:sp>
      <p:sp>
        <p:nvSpPr>
          <p:cNvPr id="9" name="Rectangle 8"/>
          <p:cNvSpPr/>
          <p:nvPr/>
        </p:nvSpPr>
        <p:spPr>
          <a:xfrm>
            <a:off x="4653488" y="2132452"/>
            <a:ext cx="280019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solidFill>
                  <a:srgbClr val="0000FF"/>
                </a:solidFill>
                <a:latin typeface="Chalkboard"/>
                <a:cs typeface="Chalkboard"/>
              </a:rPr>
              <a:t>Intrinsic strangeness/charm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3249" y="4519876"/>
            <a:ext cx="25680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/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1574" y="1031122"/>
            <a:ext cx="87793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 err="1"/>
              <a:t>Vc</a:t>
            </a:r>
            <a:r>
              <a:rPr lang="en-US" sz="1620" dirty="0"/>
              <a:t>, MeV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396975" y="1332448"/>
            <a:ext cx="2043689" cy="2134321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83074" y="4704542"/>
            <a:ext cx="180036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~80% hidden color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3073" y="4905564"/>
            <a:ext cx="188128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60" dirty="0" err="1">
                <a:solidFill>
                  <a:srgbClr val="008000"/>
                </a:solidFill>
              </a:rPr>
              <a:t>Brodsky,Ji</a:t>
            </a:r>
            <a:r>
              <a:rPr lang="en-US" sz="1260" dirty="0">
                <a:solidFill>
                  <a:srgbClr val="008000"/>
                </a:solidFill>
              </a:rPr>
              <a:t>, </a:t>
            </a:r>
            <a:r>
              <a:rPr lang="en-US" sz="1260" dirty="0" err="1">
                <a:solidFill>
                  <a:srgbClr val="008000"/>
                </a:solidFill>
              </a:rPr>
              <a:t>Lepage</a:t>
            </a:r>
            <a:r>
              <a:rPr lang="en-US" sz="1260" dirty="0">
                <a:solidFill>
                  <a:srgbClr val="008000"/>
                </a:solidFill>
              </a:rPr>
              <a:t>, PRL 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11D67-BA7E-1A62-831A-DD0BBCDA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244" y="1486644"/>
            <a:ext cx="385714" cy="224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9A12D-BD87-F1E7-7058-67321E093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409" y="1876112"/>
            <a:ext cx="661247" cy="17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10" y="1404038"/>
            <a:ext cx="4733969" cy="3115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2941" y="3898377"/>
            <a:ext cx="13606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solidFill>
                  <a:srgbClr val="0000FF"/>
                </a:solidFill>
                <a:latin typeface="Chalkboard"/>
                <a:cs typeface="Chalkboard"/>
              </a:rPr>
              <a:t>Hidden Color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3249" y="4519876"/>
            <a:ext cx="25680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/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1574" y="1031122"/>
            <a:ext cx="87793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 err="1"/>
              <a:t>Vc</a:t>
            </a:r>
            <a:r>
              <a:rPr lang="en-US" sz="1620" dirty="0"/>
              <a:t>, MeV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11D67-BA7E-1A62-831A-DD0BBCDA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882" y="3535502"/>
            <a:ext cx="385714" cy="224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9A12D-BD87-F1E7-7058-67321E093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351" y="3180308"/>
            <a:ext cx="661247" cy="1709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70657E-918F-99E4-F5C5-F599737871D2}"/>
              </a:ext>
            </a:extLst>
          </p:cNvPr>
          <p:cNvSpPr txBox="1"/>
          <p:nvPr/>
        </p:nvSpPr>
        <p:spPr>
          <a:xfrm>
            <a:off x="3496236" y="2742581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endParaRPr 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D716-FD78-F105-BA0F-A62D5F689BBB}"/>
              </a:ext>
            </a:extLst>
          </p:cNvPr>
          <p:cNvSpPr txBox="1"/>
          <p:nvPr/>
        </p:nvSpPr>
        <p:spPr>
          <a:xfrm>
            <a:off x="2029835" y="245019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endParaRPr 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6A5C8-1629-B2D5-7378-1C86E86D0A1F}"/>
              </a:ext>
            </a:extLst>
          </p:cNvPr>
          <p:cNvSpPr txBox="1"/>
          <p:nvPr/>
        </p:nvSpPr>
        <p:spPr>
          <a:xfrm>
            <a:off x="2522596" y="211518"/>
            <a:ext cx="261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Quasi-Elastic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351638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2362" y="298088"/>
            <a:ext cx="6789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halkboard"/>
                <a:cs typeface="Chalkboard"/>
              </a:rPr>
              <a:t>Probing the Deuteron at Short Distances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6" y="1347611"/>
            <a:ext cx="7124700" cy="402819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6" y="2243667"/>
            <a:ext cx="2692400" cy="4028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62" y="3915103"/>
            <a:ext cx="6904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The NN core can be due to the </a:t>
            </a:r>
            <a:r>
              <a:rPr lang="en-US" sz="2400" dirty="0" err="1">
                <a:solidFill>
                  <a:srgbClr val="FF0000"/>
                </a:solidFill>
                <a:latin typeface="Chalkboard"/>
                <a:cs typeface="Chalkboard"/>
              </a:rPr>
              <a:t>orthogonality</a:t>
            </a:r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 of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4723199"/>
            <a:ext cx="4038600" cy="536222"/>
          </a:xfrm>
          <a:prstGeom prst="rect">
            <a:avLst/>
          </a:prstGeom>
        </p:spPr>
      </p:pic>
      <p:pic>
        <p:nvPicPr>
          <p:cNvPr id="3" name="Picture 2" descr="latex-image-1.pdf">
            <a:extLst>
              <a:ext uri="{FF2B5EF4-FFF2-40B4-BE49-F238E27FC236}">
                <a16:creationId xmlns:a16="http://schemas.microsoft.com/office/drawing/2014/main" id="{C0A02C2A-85FE-728C-6FD5-546CCAF47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3011124"/>
            <a:ext cx="7218680" cy="53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2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10" y="1404038"/>
            <a:ext cx="4733969" cy="3115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2941" y="3898377"/>
            <a:ext cx="13606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solidFill>
                  <a:srgbClr val="0000FF"/>
                </a:solidFill>
                <a:latin typeface="Chalkboard"/>
                <a:cs typeface="Chalkboard"/>
              </a:rPr>
              <a:t>Hidden Color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3249" y="4519876"/>
            <a:ext cx="25680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/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1574" y="1031122"/>
            <a:ext cx="87793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 err="1"/>
              <a:t>Vc</a:t>
            </a:r>
            <a:r>
              <a:rPr lang="en-US" sz="1620" dirty="0"/>
              <a:t>, MeV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11D67-BA7E-1A62-831A-DD0BBCDA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882" y="3535502"/>
            <a:ext cx="385714" cy="224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9A12D-BD87-F1E7-7058-67321E093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351" y="3180308"/>
            <a:ext cx="661247" cy="1709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70657E-918F-99E4-F5C5-F599737871D2}"/>
              </a:ext>
            </a:extLst>
          </p:cNvPr>
          <p:cNvSpPr txBox="1"/>
          <p:nvPr/>
        </p:nvSpPr>
        <p:spPr>
          <a:xfrm>
            <a:off x="3496236" y="2742581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endParaRPr 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D716-FD78-F105-BA0F-A62D5F689BBB}"/>
              </a:ext>
            </a:extLst>
          </p:cNvPr>
          <p:cNvSpPr txBox="1"/>
          <p:nvPr/>
        </p:nvSpPr>
        <p:spPr>
          <a:xfrm>
            <a:off x="2029835" y="245019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endParaRPr 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6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45BD3-9DB9-3D86-9508-CD3F8974B512}"/>
              </a:ext>
            </a:extLst>
          </p:cNvPr>
          <p:cNvSpPr txBox="1"/>
          <p:nvPr/>
        </p:nvSpPr>
        <p:spPr>
          <a:xfrm>
            <a:off x="741810" y="89875"/>
            <a:ext cx="6459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44488"/>
            <a:r>
              <a:rPr lang="en-US" altLang="zh-CN" sz="2400" b="1" spc="39" dirty="0">
                <a:solidFill>
                  <a:srgbClr val="F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Conceptually:</a:t>
            </a:r>
            <a:r>
              <a:rPr lang="en-US" altLang="zh-CN" sz="2400" b="1" spc="33" dirty="0">
                <a:solidFill>
                  <a:srgbClr val="F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61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How</a:t>
            </a:r>
            <a:r>
              <a:rPr lang="en-US" altLang="zh-CN" sz="2400" b="1" spc="39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to</a:t>
            </a:r>
            <a:r>
              <a:rPr lang="en-US" altLang="zh-CN" sz="2400" b="1" spc="39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probe</a:t>
            </a:r>
            <a:r>
              <a:rPr lang="en-US" altLang="zh-CN" sz="2400" b="1" spc="33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39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nuclei</a:t>
            </a:r>
          </a:p>
          <a:p>
            <a:pPr indent="644488"/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at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50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such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50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a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44" dirty="0">
                <a:solidFill>
                  <a:srgbClr val="F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short</a:t>
            </a:r>
            <a:r>
              <a:rPr lang="en-US" altLang="zh-CN" sz="2400" b="1" spc="44" dirty="0">
                <a:solidFill>
                  <a:srgbClr val="F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nucleon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altLang="zh-CN" sz="2400" b="1" spc="44" dirty="0">
                <a:solidFill>
                  <a:srgbClr val="0000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ea typeface="Chalkboard"/>
              </a:rPr>
              <a:t>separations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ABD27C-FECD-7477-19A6-DB6947C5D17B}"/>
              </a:ext>
            </a:extLst>
          </p:cNvPr>
          <p:cNvSpPr txBox="1"/>
          <p:nvPr/>
        </p:nvSpPr>
        <p:spPr>
          <a:xfrm>
            <a:off x="0" y="1293387"/>
            <a:ext cx="7675684" cy="403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92591">
              <a:lnSpc>
                <a:spcPct val="104999"/>
              </a:lnSpc>
            </a:pP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-</a:t>
            </a:r>
            <a:r>
              <a:rPr lang="en-US" altLang="zh-CN" sz="2000" spc="-1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probe</a:t>
            </a:r>
            <a:r>
              <a:rPr lang="en-US" altLang="zh-CN" sz="2000" spc="-104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bound</a:t>
            </a:r>
            <a:r>
              <a:rPr lang="en-US" altLang="zh-CN" sz="2000" spc="-1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nucleons</a:t>
            </a:r>
            <a:r>
              <a:rPr lang="en-US" altLang="zh-CN" sz="2000" spc="-104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at</a:t>
            </a:r>
            <a:r>
              <a:rPr lang="en-US" altLang="zh-CN" sz="2000" spc="-104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ea typeface="Chalkboard"/>
              </a:rPr>
              <a:t>large</a:t>
            </a:r>
            <a:r>
              <a:rPr lang="en-US" altLang="zh-CN" sz="2000" spc="-100" dirty="0">
                <a:solidFill>
                  <a:srgbClr val="FE0000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internal</a:t>
            </a:r>
            <a:r>
              <a:rPr lang="en-US" altLang="zh-CN" sz="2000" spc="-104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momenta</a:t>
            </a:r>
            <a:r>
              <a:rPr lang="en-US" altLang="zh-CN" sz="2000" spc="-109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ea typeface="Chalkboard"/>
              </a:rPr>
              <a:t>&gt;300MeV/c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8C4E2-F457-D1BE-C251-9F4B36955B8B}"/>
              </a:ext>
            </a:extLst>
          </p:cNvPr>
          <p:cNvSpPr txBox="1"/>
          <p:nvPr/>
        </p:nvSpPr>
        <p:spPr>
          <a:xfrm>
            <a:off x="14908" y="1920239"/>
            <a:ext cx="3389244" cy="40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5249">
              <a:lnSpc>
                <a:spcPct val="104999"/>
              </a:lnSpc>
            </a:pPr>
            <a:r>
              <a:rPr lang="en-US" altLang="zh-CN" sz="2000" spc="80" dirty="0">
                <a:solidFill>
                  <a:srgbClr val="0000FE"/>
                </a:solidFill>
                <a:latin typeface="Chalkboard"/>
                <a:ea typeface="Chalkboard"/>
              </a:rPr>
              <a:t>-</a:t>
            </a:r>
            <a:r>
              <a:rPr lang="en-US" altLang="zh-CN" sz="2000" spc="65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spc="80" dirty="0">
                <a:solidFill>
                  <a:srgbClr val="0000FE"/>
                </a:solidFill>
                <a:latin typeface="Chalkboard"/>
                <a:ea typeface="Chalkboard"/>
              </a:rPr>
              <a:t>considering</a:t>
            </a:r>
            <a:r>
              <a:rPr lang="en-US" altLang="zh-CN" sz="2000" spc="7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spc="75" dirty="0" err="1">
                <a:solidFill>
                  <a:srgbClr val="FE0000"/>
                </a:solidFill>
                <a:latin typeface="Chalkboard"/>
                <a:ea typeface="Chalkboard"/>
              </a:rPr>
              <a:t>quasielastic</a:t>
            </a:r>
            <a:endParaRPr lang="en-US" altLang="zh-CN" sz="2000" spc="95" dirty="0">
              <a:solidFill>
                <a:srgbClr val="0000FD"/>
              </a:solidFill>
              <a:latin typeface="Times New Roman"/>
              <a:ea typeface="Times New Roman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1C5CAE-C5DB-C650-7CBA-C0C879A0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51" y="2078172"/>
            <a:ext cx="4374598" cy="2437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16D3C4-C74C-6CE9-4E34-213170195C0F}"/>
              </a:ext>
            </a:extLst>
          </p:cNvPr>
          <p:cNvSpPr txBox="1"/>
          <p:nvPr/>
        </p:nvSpPr>
        <p:spPr>
          <a:xfrm>
            <a:off x="3601693" y="2446441"/>
            <a:ext cx="4776993" cy="712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5249">
              <a:lnSpc>
                <a:spcPct val="101666"/>
              </a:lnSpc>
            </a:pPr>
            <a:endParaRPr lang="en-US" altLang="zh-CN" sz="1200" dirty="0">
              <a:solidFill>
                <a:srgbClr val="007F00"/>
              </a:solidFill>
              <a:ea typeface="Times New Roman"/>
            </a:endParaRPr>
          </a:p>
          <a:p>
            <a:pPr marL="0" indent="25249">
              <a:lnSpc>
                <a:spcPct val="101666"/>
              </a:lnSpc>
            </a:pP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E.</a:t>
            </a:r>
            <a:r>
              <a:rPr lang="en-US" altLang="zh-CN" sz="1400" spc="-5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 err="1">
                <a:solidFill>
                  <a:srgbClr val="007F00"/>
                </a:solidFill>
                <a:ea typeface="Times New Roman"/>
              </a:rPr>
              <a:t>Piasetzky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,</a:t>
            </a:r>
            <a:r>
              <a:rPr lang="en-US" altLang="zh-CN" sz="1400" spc="-5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MS,</a:t>
            </a:r>
            <a:r>
              <a:rPr lang="en-US" altLang="zh-CN" sz="1400" spc="-5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L.</a:t>
            </a:r>
            <a:r>
              <a:rPr lang="en-US" altLang="zh-CN" sz="1400" spc="-5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Frankfurt,</a:t>
            </a:r>
            <a:r>
              <a:rPr lang="en-US" altLang="zh-CN" sz="1400" spc="-5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M.</a:t>
            </a:r>
            <a:r>
              <a:rPr lang="en-US" altLang="zh-CN" sz="1400" spc="-5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 err="1">
                <a:solidFill>
                  <a:srgbClr val="007F00"/>
                </a:solidFill>
                <a:ea typeface="Times New Roman"/>
              </a:rPr>
              <a:t>Strikman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,</a:t>
            </a:r>
            <a:r>
              <a:rPr lang="en-US" altLang="zh-CN" sz="1400" spc="-5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 err="1">
                <a:solidFill>
                  <a:srgbClr val="007F00"/>
                </a:solidFill>
                <a:ea typeface="Times New Roman"/>
              </a:rPr>
              <a:t>J.Watson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,</a:t>
            </a:r>
            <a:r>
              <a:rPr lang="en-US" altLang="zh-CN" sz="1400" spc="-5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PRL</a:t>
            </a:r>
            <a:r>
              <a:rPr lang="en-US" altLang="zh-CN" sz="1400" spc="-5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,</a:t>
            </a:r>
            <a:r>
              <a:rPr lang="en-US" altLang="zh-CN" sz="1400" spc="-6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dirty="0">
                <a:solidFill>
                  <a:srgbClr val="007F00"/>
                </a:solidFill>
                <a:ea typeface="Times New Roman"/>
              </a:rPr>
              <a:t>2006 </a:t>
            </a:r>
          </a:p>
          <a:p>
            <a:pPr marL="0" indent="25249">
              <a:lnSpc>
                <a:spcPct val="101666"/>
              </a:lnSpc>
            </a:pPr>
            <a:r>
              <a:rPr lang="en-US" altLang="zh-CN" sz="1400" spc="-15" dirty="0">
                <a:solidFill>
                  <a:srgbClr val="007F00"/>
                </a:solidFill>
                <a:ea typeface="Times New Roman"/>
              </a:rPr>
              <a:t>MS,arXiv:1210.3280</a:t>
            </a:r>
            <a:r>
              <a:rPr lang="en-US" altLang="zh-CN" sz="1400" spc="-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spc="-5" dirty="0">
                <a:solidFill>
                  <a:srgbClr val="007F00"/>
                </a:solidFill>
                <a:ea typeface="Times New Roman"/>
              </a:rPr>
              <a:t>(2012),</a:t>
            </a:r>
            <a:r>
              <a:rPr lang="en-US" altLang="zh-CN" sz="1400" spc="-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spc="-15" dirty="0">
                <a:solidFill>
                  <a:srgbClr val="007F00"/>
                </a:solidFill>
                <a:ea typeface="Times New Roman"/>
              </a:rPr>
              <a:t>Ph</a:t>
            </a:r>
            <a:r>
              <a:rPr lang="en-US" altLang="zh-CN" sz="1400" spc="-10" dirty="0">
                <a:solidFill>
                  <a:srgbClr val="007F00"/>
                </a:solidFill>
                <a:ea typeface="Times New Roman"/>
              </a:rPr>
              <a:t>ys.</a:t>
            </a:r>
            <a:r>
              <a:rPr lang="en-US" altLang="zh-CN" sz="1400" spc="-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spc="-10" dirty="0">
                <a:solidFill>
                  <a:srgbClr val="007F00"/>
                </a:solidFill>
                <a:ea typeface="Times New Roman"/>
              </a:rPr>
              <a:t>Rev.</a:t>
            </a:r>
            <a:r>
              <a:rPr lang="en-US" altLang="zh-CN" sz="1400" spc="-5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spc="-25" dirty="0">
                <a:solidFill>
                  <a:srgbClr val="007F00"/>
                </a:solidFill>
                <a:ea typeface="Times New Roman"/>
              </a:rPr>
              <a:t>C</a:t>
            </a:r>
            <a:r>
              <a:rPr lang="en-US" altLang="zh-CN" sz="1400" spc="-10" dirty="0">
                <a:solidFill>
                  <a:srgbClr val="007F00"/>
                </a:solidFill>
                <a:cs typeface="Times New Roman"/>
              </a:rPr>
              <a:t> </a:t>
            </a:r>
            <a:r>
              <a:rPr lang="en-US" altLang="zh-CN" sz="1400" spc="-15" dirty="0">
                <a:solidFill>
                  <a:srgbClr val="007F00"/>
                </a:solidFill>
                <a:ea typeface="Times New Roman"/>
              </a:rPr>
              <a:t>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6C6519-DBB2-9A67-AB04-99CA1A908040}"/>
              </a:ext>
            </a:extLst>
          </p:cNvPr>
          <p:cNvSpPr txBox="1"/>
          <p:nvPr/>
        </p:nvSpPr>
        <p:spPr>
          <a:xfrm>
            <a:off x="3039080" y="3906213"/>
            <a:ext cx="3389244" cy="47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3047210">
              <a:lnSpc>
                <a:spcPct val="104999"/>
              </a:lnSpc>
            </a:pPr>
            <a:r>
              <a:rPr lang="en-US" altLang="zh-CN" sz="1200" spc="104" dirty="0">
                <a:solidFill>
                  <a:srgbClr val="0000FE"/>
                </a:solidFill>
                <a:latin typeface="Chalkboard"/>
                <a:ea typeface="Chalkboard"/>
              </a:rPr>
              <a:t> </a:t>
            </a:r>
            <a:endParaRPr lang="en-US" altLang="zh-CN" sz="1200" spc="100" dirty="0">
              <a:solidFill>
                <a:srgbClr val="0000FE"/>
              </a:solidFill>
              <a:latin typeface="Chalkboard"/>
              <a:ea typeface="Chalkboard"/>
            </a:endParaRPr>
          </a:p>
          <a:p>
            <a:pPr marL="0" indent="3047210">
              <a:lnSpc>
                <a:spcPct val="104999"/>
              </a:lnSpc>
            </a:pPr>
            <a:r>
              <a:rPr lang="en-US" altLang="zh-CN" sz="1200" spc="100" dirty="0">
                <a:solidFill>
                  <a:srgbClr val="0000FE"/>
                </a:solidFill>
                <a:latin typeface="Chalkboard"/>
                <a:ea typeface="Chalkboard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B558DB-7077-04F4-C82B-4419200B0C0F}"/>
              </a:ext>
            </a:extLst>
          </p:cNvPr>
          <p:cNvSpPr txBox="1"/>
          <p:nvPr/>
        </p:nvSpPr>
        <p:spPr>
          <a:xfrm>
            <a:off x="3601693" y="3129737"/>
            <a:ext cx="3473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JLab</a:t>
            </a:r>
            <a:r>
              <a:rPr lang="en-US" sz="1400" dirty="0">
                <a:solidFill>
                  <a:srgbClr val="0000FF"/>
                </a:solidFill>
              </a:rPr>
              <a:t> produced 2 Science and 1 Nature papers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34ACA9-564D-CF91-683B-2D0428AB5CC0}"/>
              </a:ext>
            </a:extLst>
          </p:cNvPr>
          <p:cNvSpPr txBox="1"/>
          <p:nvPr/>
        </p:nvSpPr>
        <p:spPr>
          <a:xfrm>
            <a:off x="146794" y="2584917"/>
            <a:ext cx="4586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-</a:t>
            </a:r>
            <a:r>
              <a:rPr lang="en-US" altLang="zh-CN" sz="2000" spc="-130" dirty="0">
                <a:solidFill>
                  <a:srgbClr val="0000FE"/>
                </a:solidFill>
                <a:latin typeface="Chalkboard"/>
                <a:cs typeface="Chalkboard"/>
              </a:rPr>
              <a:t> 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several</a:t>
            </a:r>
            <a:r>
              <a:rPr lang="en-US" altLang="zh-CN" sz="2000" spc="-13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novel</a:t>
            </a:r>
            <a:r>
              <a:rPr lang="en-US" altLang="zh-CN" sz="2000" spc="-13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observations: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9BFD71-A696-0BFB-3755-6D0AC636ED8B}"/>
              </a:ext>
            </a:extLst>
          </p:cNvPr>
          <p:cNvSpPr txBox="1"/>
          <p:nvPr/>
        </p:nvSpPr>
        <p:spPr>
          <a:xfrm>
            <a:off x="0" y="3906213"/>
            <a:ext cx="1510748" cy="37247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indent="199947">
              <a:lnSpc>
                <a:spcPct val="104999"/>
              </a:lnSpc>
            </a:pPr>
            <a:r>
              <a:rPr lang="en-US" altLang="zh-CN" sz="1800" spc="10" dirty="0">
                <a:solidFill>
                  <a:srgbClr val="FEFE00"/>
                </a:solidFill>
                <a:latin typeface="Chalkboard"/>
                <a:ea typeface="Chalkboard"/>
              </a:rPr>
              <a:t>Limitatio</a:t>
            </a:r>
            <a:r>
              <a:rPr lang="en-US" altLang="zh-CN" sz="1800" spc="5" dirty="0">
                <a:solidFill>
                  <a:srgbClr val="FEFE00"/>
                </a:solidFill>
                <a:latin typeface="Chalkboard"/>
                <a:ea typeface="Chalkboard"/>
              </a:rPr>
              <a:t>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4C71F1-5FCC-451C-5D5A-B248417CD15D}"/>
              </a:ext>
            </a:extLst>
          </p:cNvPr>
          <p:cNvSpPr txBox="1"/>
          <p:nvPr/>
        </p:nvSpPr>
        <p:spPr>
          <a:xfrm>
            <a:off x="42322" y="4705003"/>
            <a:ext cx="6954825" cy="403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4999"/>
              </a:lnSpc>
            </a:pP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-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to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probe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ea typeface="Chalkboard"/>
              </a:rPr>
              <a:t>larger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internal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momenta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ea typeface="Chalkboard"/>
              </a:rPr>
              <a:t>larger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ea typeface="Chalkboard"/>
              </a:rPr>
              <a:t>Q</a:t>
            </a:r>
            <a:r>
              <a:rPr lang="en-US" altLang="zh-CN" sz="2000" baseline="30000" dirty="0">
                <a:solidFill>
                  <a:srgbClr val="FE0000"/>
                </a:solidFill>
                <a:latin typeface="Chalkboard"/>
                <a:ea typeface="Chalkboard"/>
              </a:rPr>
              <a:t>2</a:t>
            </a:r>
            <a:r>
              <a:rPr lang="en-US" altLang="zh-CN" sz="2000" dirty="0">
                <a:solidFill>
                  <a:srgbClr val="FE0000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is</a:t>
            </a:r>
            <a:r>
              <a:rPr lang="en-US" altLang="zh-CN" sz="2000" spc="-115" dirty="0">
                <a:solidFill>
                  <a:srgbClr val="0000FE"/>
                </a:solidFill>
                <a:latin typeface="Chalkboard"/>
                <a:cs typeface="Chalkboard"/>
              </a:rPr>
              <a:t> </a:t>
            </a:r>
            <a:r>
              <a:rPr lang="en-US" altLang="zh-CN" sz="2000" dirty="0">
                <a:solidFill>
                  <a:srgbClr val="0000FE"/>
                </a:solidFill>
                <a:latin typeface="Chalkboard"/>
                <a:ea typeface="Chalkboard"/>
              </a:rPr>
              <a:t>needed</a:t>
            </a:r>
          </a:p>
        </p:txBody>
      </p:sp>
      <p:pic>
        <p:nvPicPr>
          <p:cNvPr id="29" name="Picture 28" descr="x_pmin_2nsrc-eps-converted-to.pdf">
            <a:extLst>
              <a:ext uri="{FF2B5EF4-FFF2-40B4-BE49-F238E27FC236}">
                <a16:creationId xmlns:a16="http://schemas.microsoft.com/office/drawing/2014/main" id="{D2E19A34-85F8-2B82-4DF5-232174F3B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41" y="3582224"/>
            <a:ext cx="2586037" cy="19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DE952-2CFD-FF0F-11FA-71D666EF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0"/>
            <a:ext cx="7921487" cy="55857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3BA1D8-D595-92DC-4180-17D777A0C8FB}"/>
              </a:ext>
            </a:extLst>
          </p:cNvPr>
          <p:cNvSpPr txBox="1"/>
          <p:nvPr/>
        </p:nvSpPr>
        <p:spPr>
          <a:xfrm>
            <a:off x="487017" y="218660"/>
            <a:ext cx="2047997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halkboard" panose="03050602040202020205" pitchFamily="66" charset="77"/>
              </a:rPr>
              <a:t>To Summarize….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ABE7F-4056-0154-649C-38B85A0F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7" y="939800"/>
            <a:ext cx="2330157" cy="1584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44B3B4-AD43-2375-00EF-261BABE0C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1" y="2954900"/>
            <a:ext cx="1981385" cy="990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B7C43-7BEF-5F64-E048-2EC026E53378}"/>
              </a:ext>
            </a:extLst>
          </p:cNvPr>
          <p:cNvSpPr txBox="1"/>
          <p:nvPr/>
        </p:nvSpPr>
        <p:spPr>
          <a:xfrm>
            <a:off x="2614036" y="1509888"/>
            <a:ext cx="652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- are being currently investigated in </a:t>
            </a:r>
            <a:r>
              <a:rPr lang="en-US" sz="2000" b="1" dirty="0" err="1">
                <a:solidFill>
                  <a:srgbClr val="0000FF"/>
                </a:solidFill>
                <a:latin typeface="Chalkboard" panose="03050602040202020205" pitchFamily="66" charset="77"/>
              </a:rPr>
              <a:t>quasielastic</a:t>
            </a:r>
            <a:r>
              <a:rPr lang="en-US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   </a:t>
            </a:r>
          </a:p>
          <a:p>
            <a:r>
              <a:rPr lang="en-US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  channel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30320-253E-0E91-2691-510C128C7DCE}"/>
              </a:ext>
            </a:extLst>
          </p:cNvPr>
          <p:cNvSpPr txBox="1"/>
          <p:nvPr/>
        </p:nvSpPr>
        <p:spPr>
          <a:xfrm>
            <a:off x="2614036" y="3096424"/>
            <a:ext cx="652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- needs significantly larger Q2 or missing momenta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0BCCC-5CAF-4FFB-E56D-95F5D26FEAC9}"/>
              </a:ext>
            </a:extLst>
          </p:cNvPr>
          <p:cNvSpPr txBox="1"/>
          <p:nvPr/>
        </p:nvSpPr>
        <p:spPr>
          <a:xfrm>
            <a:off x="204857" y="5012267"/>
            <a:ext cx="8878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Helvetica" pitchFamily="2" charset="0"/>
              </a:rPr>
              <a:t>- Alternative approach is to explore nuclear Deep Inelastic Scattering  at x&gt;1 </a:t>
            </a:r>
          </a:p>
        </p:txBody>
      </p:sp>
    </p:spTree>
    <p:extLst>
      <p:ext uri="{BB962C8B-B14F-4D97-AF65-F5344CB8AC3E}">
        <p14:creationId xmlns:p14="http://schemas.microsoft.com/office/powerpoint/2010/main" val="340544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6776A-54F8-F37C-4911-B616EBEA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924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514" y="166578"/>
            <a:ext cx="8792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6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 Probing NN Repulsive Core</a:t>
            </a:r>
          </a:p>
        </p:txBody>
      </p:sp>
      <p:sp>
        <p:nvSpPr>
          <p:cNvPr id="3" name="Rectangle 2"/>
          <p:cNvSpPr/>
          <p:nvPr/>
        </p:nvSpPr>
        <p:spPr>
          <a:xfrm>
            <a:off x="42351" y="1390615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-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isospin</a:t>
            </a:r>
            <a:r>
              <a:rPr lang="en-US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 dependence of repulsive 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51" y="1980439"/>
            <a:ext cx="5586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- non-nucleonic components, hidden color, gluons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318" y="874525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- strength of the core;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1CFFCD-98B2-8828-2116-6D45F28A71BF}"/>
              </a:ext>
            </a:extLst>
          </p:cNvPr>
          <p:cNvSpPr/>
          <p:nvPr/>
        </p:nvSpPr>
        <p:spPr>
          <a:xfrm>
            <a:off x="42351" y="2570263"/>
            <a:ext cx="786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- dependence of the nature of the core to the nature of the process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2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39973"/>
            <a:ext cx="842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halkboard"/>
                <a:cs typeface="Chalkboard"/>
              </a:rPr>
              <a:t>SuperFast</a:t>
            </a:r>
            <a:r>
              <a:rPr lang="en-US" sz="2800" dirty="0">
                <a:solidFill>
                  <a:srgbClr val="FF0000"/>
                </a:solidFill>
                <a:latin typeface="Chalkboard"/>
                <a:cs typeface="Chalkboard"/>
              </a:rPr>
              <a:t> quarks – short distance probes in nuclei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8954" y="637591"/>
            <a:ext cx="5750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highlight>
                  <a:srgbClr val="FFFF00"/>
                </a:highlight>
                <a:latin typeface="Chalkboard"/>
                <a:cs typeface="Chalkboard"/>
              </a:rPr>
              <a:t>Two factors driving nucleons close together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679732"/>
            <a:ext cx="2286000" cy="54047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22" y="1499295"/>
            <a:ext cx="3491352" cy="613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550" y="1631222"/>
            <a:ext cx="149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Kinematic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890" y="2209041"/>
            <a:ext cx="3597702" cy="3220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28110" y="1572650"/>
            <a:ext cx="2131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  Dynamical:</a:t>
            </a:r>
          </a:p>
          <a:p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QCD evolution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055" y="2534310"/>
            <a:ext cx="1803400" cy="27744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9400" y="542605"/>
            <a:ext cx="2654300" cy="860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827B1-8D6A-BF7E-B10B-B30F687D4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" y="2534310"/>
            <a:ext cx="3249157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8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404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6"/>
            <a:ext cx="4854222" cy="5870223"/>
          </a:xfrm>
          <a:prstGeom prst="rect">
            <a:avLst/>
          </a:prstGeom>
        </p:spPr>
      </p:pic>
      <p:pic>
        <p:nvPicPr>
          <p:cNvPr id="3" name="Picture 2" descr="compare_l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7" y="338666"/>
            <a:ext cx="4896414" cy="587022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83" y="103717"/>
            <a:ext cx="3619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5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83" y="103717"/>
            <a:ext cx="36195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3CF31-FF0B-FBE0-298F-2FAFAB7A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178" y="857955"/>
            <a:ext cx="4309534" cy="359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8960D-9236-4775-AD5B-A4A13249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355" y="858660"/>
            <a:ext cx="4439355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4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83" y="103717"/>
            <a:ext cx="36195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56A6B6-3BE9-A40B-C1CF-5617584BC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5" y="1047044"/>
            <a:ext cx="7107061" cy="433775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EAC364-E5A5-5BE8-2E54-BCEA938E8BC6}"/>
              </a:ext>
            </a:extLst>
          </p:cNvPr>
          <p:cNvSpPr/>
          <p:nvPr/>
        </p:nvSpPr>
        <p:spPr>
          <a:xfrm>
            <a:off x="4312356" y="5044016"/>
            <a:ext cx="428977" cy="5672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3A100-D015-556B-E124-ABB0F68CE0EB}"/>
              </a:ext>
            </a:extLst>
          </p:cNvPr>
          <p:cNvSpPr txBox="1"/>
          <p:nvPr/>
        </p:nvSpPr>
        <p:spPr>
          <a:xfrm>
            <a:off x="4221799" y="512871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, GeV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674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09F012-2388-6B66-E587-98405403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6" y="130718"/>
            <a:ext cx="8307658" cy="55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5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682A3-77CC-B095-8F21-E7161321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0"/>
            <a:ext cx="859759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6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566650-855E-76A3-C234-CA65636F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5" y="0"/>
            <a:ext cx="7772400" cy="56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28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C530A-5F5B-0F34-D285-9970CA8F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3" y="0"/>
            <a:ext cx="8207297" cy="5798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DA265-C7EC-030A-42ED-352001F60549}"/>
              </a:ext>
            </a:extLst>
          </p:cNvPr>
          <p:cNvSpPr txBox="1"/>
          <p:nvPr/>
        </p:nvSpPr>
        <p:spPr>
          <a:xfrm>
            <a:off x="4995746" y="1002939"/>
            <a:ext cx="3757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rgbClr val="008000"/>
                </a:solidFill>
              </a:rPr>
              <a:t>Fomin</a:t>
            </a:r>
            <a:r>
              <a:rPr lang="hu-HU" sz="1400" dirty="0">
                <a:solidFill>
                  <a:srgbClr val="008000"/>
                </a:solidFill>
              </a:rPr>
              <a:t>, </a:t>
            </a:r>
            <a:r>
              <a:rPr lang="en-US" sz="1400" dirty="0">
                <a:solidFill>
                  <a:srgbClr val="008000"/>
                </a:solidFill>
              </a:rPr>
              <a:t>A</a:t>
            </a:r>
            <a:r>
              <a:rPr lang="hu-HU" sz="1400" dirty="0" err="1">
                <a:solidFill>
                  <a:srgbClr val="008000"/>
                </a:solidFill>
              </a:rPr>
              <a:t>rrington</a:t>
            </a:r>
            <a:r>
              <a:rPr lang="hu-HU" sz="1400" dirty="0">
                <a:solidFill>
                  <a:srgbClr val="008000"/>
                </a:solidFill>
              </a:rPr>
              <a:t>, </a:t>
            </a:r>
            <a:r>
              <a:rPr lang="hu-HU" sz="1400" dirty="0" err="1">
                <a:solidFill>
                  <a:srgbClr val="008000"/>
                </a:solidFill>
              </a:rPr>
              <a:t>et</a:t>
            </a:r>
            <a:r>
              <a:rPr lang="hu-HU" sz="1400" dirty="0">
                <a:solidFill>
                  <a:srgbClr val="008000"/>
                </a:solidFill>
              </a:rPr>
              <a:t> </a:t>
            </a:r>
            <a:r>
              <a:rPr lang="hu-HU" sz="1400" dirty="0" err="1">
                <a:solidFill>
                  <a:srgbClr val="008000"/>
                </a:solidFill>
              </a:rPr>
              <a:t>al</a:t>
            </a:r>
            <a:r>
              <a:rPr lang="hu-HU" sz="1400" dirty="0">
                <a:solidFill>
                  <a:srgbClr val="008000"/>
                </a:solidFill>
              </a:rPr>
              <a:t>.  </a:t>
            </a:r>
            <a:r>
              <a:rPr lang="hu-HU" sz="1400" dirty="0" err="1">
                <a:solidFill>
                  <a:srgbClr val="008000"/>
                </a:solidFill>
              </a:rPr>
              <a:t>Phys.Rev.Lett</a:t>
            </a:r>
            <a:r>
              <a:rPr lang="hu-HU" sz="1400" dirty="0">
                <a:solidFill>
                  <a:srgbClr val="008000"/>
                </a:solidFill>
              </a:rPr>
              <a:t> 204 2010</a:t>
            </a:r>
            <a:endParaRPr lang="en-US" sz="1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0FC4B5-82FE-F1CA-866F-E0386F8ABB8C}"/>
              </a:ext>
            </a:extLst>
          </p:cNvPr>
          <p:cNvSpPr/>
          <p:nvPr/>
        </p:nvSpPr>
        <p:spPr>
          <a:xfrm>
            <a:off x="5241073" y="178420"/>
            <a:ext cx="2007220" cy="3233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9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7DDCF445-3207-BCB0-6B1A-B92E0B7B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4" y="0"/>
            <a:ext cx="851953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th equations and formulas&#10;&#10;Description automatically generated">
            <a:extLst>
              <a:ext uri="{FF2B5EF4-FFF2-40B4-BE49-F238E27FC236}">
                <a16:creationId xmlns:a16="http://schemas.microsoft.com/office/drawing/2014/main" id="{3CB4A471-79C4-974C-7D6A-B4CB64C8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3" y="0"/>
            <a:ext cx="86421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2" y="30633"/>
            <a:ext cx="5115309" cy="461665"/>
          </a:xfrm>
          <a:prstGeom prst="rect">
            <a:avLst/>
          </a:prstGeom>
          <a:solidFill>
            <a:srgbClr val="00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Probing NN Repulsive Core </a:t>
            </a:r>
          </a:p>
        </p:txBody>
      </p:sp>
      <p:sp>
        <p:nvSpPr>
          <p:cNvPr id="5" name="Rectangle 4"/>
          <p:cNvSpPr/>
          <p:nvPr/>
        </p:nvSpPr>
        <p:spPr>
          <a:xfrm>
            <a:off x="-98779" y="949225"/>
            <a:ext cx="89062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C2"/>
                </a:solidFill>
                <a:latin typeface="Chalkboard"/>
                <a:cs typeface="Chalkboard"/>
              </a:rPr>
              <a:t>“If the two-body forces are everywhere attractive and if many-body forces are neglected then the nucleon pairs are sufficiently close to take advantage of attractive interactions and a collapsed state of nuclear matter results “  </a:t>
            </a:r>
          </a:p>
          <a:p>
            <a:r>
              <a:rPr lang="en-US" dirty="0">
                <a:solidFill>
                  <a:srgbClr val="008000"/>
                </a:solidFill>
              </a:rPr>
              <a:t>G. </a:t>
            </a:r>
            <a:r>
              <a:rPr lang="en-US" dirty="0" err="1">
                <a:solidFill>
                  <a:srgbClr val="008000"/>
                </a:solidFill>
              </a:rPr>
              <a:t>Breit</a:t>
            </a:r>
            <a:r>
              <a:rPr lang="en-US" dirty="0">
                <a:solidFill>
                  <a:srgbClr val="008000"/>
                </a:solidFill>
              </a:rPr>
              <a:t> and E.P. Wigner, Phys. Rev. 53, 998 (1938).</a:t>
            </a:r>
          </a:p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Many body forces keeping nucleus stable</a:t>
            </a:r>
            <a:endParaRPr lang="en-US" sz="1600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42352" y="4853432"/>
            <a:ext cx="910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Non-monotonic NN central potential </a:t>
            </a:r>
            <a:r>
              <a:rPr lang="en-US" dirty="0">
                <a:solidFill>
                  <a:srgbClr val="0000C2"/>
                </a:solidFill>
                <a:latin typeface="Chalkboard"/>
                <a:cs typeface="Chalkboard"/>
              </a:rPr>
              <a:t>with the repulsive core was introduced: </a:t>
            </a:r>
          </a:p>
          <a:p>
            <a:r>
              <a:rPr lang="en-US" dirty="0" err="1">
                <a:solidFill>
                  <a:srgbClr val="0000C2"/>
                </a:solidFill>
                <a:latin typeface="Chalkboard"/>
                <a:cs typeface="Chalkboard"/>
              </a:rPr>
              <a:t>Brueckner</a:t>
            </a:r>
            <a:r>
              <a:rPr lang="en-US" dirty="0">
                <a:solidFill>
                  <a:srgbClr val="0000C2"/>
                </a:solidFill>
                <a:latin typeface="Chalkboard"/>
                <a:cs typeface="Chalkboard"/>
              </a:rPr>
              <a:t> &amp; Watson 1953 to obtain </a:t>
            </a: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nuclear density saturation</a:t>
            </a:r>
            <a:r>
              <a:rPr lang="en-US" dirty="0">
                <a:solidFill>
                  <a:srgbClr val="0000C2"/>
                </a:solidFill>
                <a:latin typeface="Chalkboard"/>
                <a:cs typeface="Chalkboard"/>
              </a:rPr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507100"/>
            <a:ext cx="8708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90"/>
                </a:solidFill>
                <a:latin typeface="Chalkboard"/>
                <a:cs typeface="Chalkboard"/>
              </a:rPr>
              <a:t>Jastrow</a:t>
            </a:r>
            <a:r>
              <a:rPr lang="en-US" dirty="0">
                <a:solidFill>
                  <a:srgbClr val="000090"/>
                </a:solidFill>
                <a:latin typeface="Chalkboard"/>
                <a:cs typeface="Chalkboard"/>
              </a:rPr>
              <a:t> 1951 assumed the existence of the infinite hard core to explain the angular distribution of </a:t>
            </a:r>
            <a:r>
              <a:rPr lang="en-US" dirty="0" err="1">
                <a:solidFill>
                  <a:srgbClr val="000090"/>
                </a:solidFill>
                <a:latin typeface="Chalkboard"/>
                <a:cs typeface="Chalkboard"/>
              </a:rPr>
              <a:t>pp</a:t>
            </a:r>
            <a:r>
              <a:rPr lang="en-US" dirty="0">
                <a:solidFill>
                  <a:srgbClr val="000090"/>
                </a:solidFill>
                <a:latin typeface="Chalkboard"/>
                <a:cs typeface="Chalkboard"/>
              </a:rPr>
              <a:t> cross section at 340 MeV (r</a:t>
            </a:r>
            <a:r>
              <a:rPr lang="en-US" baseline="-25000" dirty="0">
                <a:solidFill>
                  <a:srgbClr val="000090"/>
                </a:solidFill>
                <a:latin typeface="Chalkboard"/>
                <a:cs typeface="Chalkboard"/>
              </a:rPr>
              <a:t>0</a:t>
            </a:r>
            <a:r>
              <a:rPr lang="en-US" dirty="0">
                <a:solidFill>
                  <a:srgbClr val="000090"/>
                </a:solidFill>
                <a:latin typeface="Chalkboard"/>
                <a:cs typeface="Chalkboard"/>
              </a:rPr>
              <a:t>=0.6fm)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15" y="3254681"/>
            <a:ext cx="3810000" cy="1437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5" y="3138808"/>
            <a:ext cx="2599342" cy="14376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334" y="3231514"/>
            <a:ext cx="2697355" cy="1344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03821-2AE8-AB1E-0564-1F07FDD60CE5}"/>
              </a:ext>
            </a:extLst>
          </p:cNvPr>
          <p:cNvSpPr txBox="1"/>
          <p:nvPr/>
        </p:nvSpPr>
        <p:spPr>
          <a:xfrm>
            <a:off x="0" y="587518"/>
            <a:ext cx="503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- NN force is attractive: But Nuclei are Stable</a:t>
            </a:r>
          </a:p>
        </p:txBody>
      </p:sp>
    </p:spTree>
    <p:extLst>
      <p:ext uri="{BB962C8B-B14F-4D97-AF65-F5344CB8AC3E}">
        <p14:creationId xmlns:p14="http://schemas.microsoft.com/office/powerpoint/2010/main" val="2486903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">
            <a:extLst>
              <a:ext uri="{FF2B5EF4-FFF2-40B4-BE49-F238E27FC236}">
                <a16:creationId xmlns:a16="http://schemas.microsoft.com/office/drawing/2014/main" id="{403CF088-A012-F456-D520-C0142FCEA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7" y="0"/>
            <a:ext cx="84860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0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A0C962DE-A755-6602-A235-3D5BA171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0"/>
            <a:ext cx="876485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57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E651AA5-2CC8-BBF2-A791-7F44AA564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" y="0"/>
            <a:ext cx="84860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8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3C3FEEB1-2846-D146-A3B7-0A0C4C8D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" y="0"/>
            <a:ext cx="88206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04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88453-3258-5980-BF8F-3D057F02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B8D5C6E-58CC-62DA-C652-09CF59725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7" y="0"/>
            <a:ext cx="88429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0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hysics experiment&#10;&#10;Description automatically generated">
            <a:extLst>
              <a:ext uri="{FF2B5EF4-FFF2-40B4-BE49-F238E27FC236}">
                <a16:creationId xmlns:a16="http://schemas.microsoft.com/office/drawing/2014/main" id="{36C007E1-EDBB-3B24-9200-A4BAAB68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52" y="0"/>
            <a:ext cx="75556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05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AAF790D-DEBF-AFA4-2103-B1D63ED2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" y="0"/>
            <a:ext cx="86979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47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49AEAFAB-FB1E-3F04-1170-94D2B3F1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" y="0"/>
            <a:ext cx="89321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38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524851E-ABF4-5F36-AE17-CEBF2E7B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" y="0"/>
            <a:ext cx="904363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24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75"/>
            <a:ext cx="4292600" cy="592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38" y="1143175"/>
            <a:ext cx="914400" cy="592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8768"/>
            <a:ext cx="9006086" cy="514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2824895"/>
            <a:ext cx="3873500" cy="592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900" y="3738748"/>
            <a:ext cx="4381500" cy="1044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06889" y="47829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60’s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5670" y="136868"/>
            <a:ext cx="32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Modern NN Potentials</a:t>
            </a:r>
          </a:p>
        </p:txBody>
      </p:sp>
    </p:spTree>
    <p:extLst>
      <p:ext uri="{BB962C8B-B14F-4D97-AF65-F5344CB8AC3E}">
        <p14:creationId xmlns:p14="http://schemas.microsoft.com/office/powerpoint/2010/main" val="2852377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id="{457B54E4-81A3-4475-ED79-7FF2C5ADD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9" y="0"/>
            <a:ext cx="858643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79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hite paper&#10;&#10;Description automatically generated">
            <a:extLst>
              <a:ext uri="{FF2B5EF4-FFF2-40B4-BE49-F238E27FC236}">
                <a16:creationId xmlns:a16="http://schemas.microsoft.com/office/drawing/2014/main" id="{404F72A2-90DD-2DF9-C01F-5C287AEC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8" y="0"/>
            <a:ext cx="6751164" cy="50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9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1. Convolution Model"/>
          <p:cNvSpPr/>
          <p:nvPr/>
        </p:nvSpPr>
        <p:spPr>
          <a:xfrm>
            <a:off x="3039656" y="35214"/>
            <a:ext cx="2679075" cy="405824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1. Convolution Model</a:t>
            </a:r>
          </a:p>
        </p:txBody>
      </p:sp>
      <p:pic>
        <p:nvPicPr>
          <p:cNvPr id="261" name="dis_convolution.pdf" descr="dis_convolu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98497">
            <a:off x="2170653" y="-122779"/>
            <a:ext cx="789693" cy="266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-485.pdf" descr="image-48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570" y="2135683"/>
            <a:ext cx="5536406" cy="819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-486.pdf" descr="image-48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79" y="3832324"/>
            <a:ext cx="1999613" cy="40183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d"/>
          <p:cNvSpPr/>
          <p:nvPr/>
        </p:nvSpPr>
        <p:spPr>
          <a:xfrm>
            <a:off x="1315028" y="1575585"/>
            <a:ext cx="203782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7A81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d</a:t>
            </a:r>
          </a:p>
        </p:txBody>
      </p:sp>
      <p:sp>
        <p:nvSpPr>
          <p:cNvPr id="265" name="X"/>
          <p:cNvSpPr/>
          <p:nvPr/>
        </p:nvSpPr>
        <p:spPr>
          <a:xfrm>
            <a:off x="3955056" y="846327"/>
            <a:ext cx="200576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7A81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X</a:t>
            </a:r>
          </a:p>
        </p:txBody>
      </p:sp>
      <p:sp>
        <p:nvSpPr>
          <p:cNvPr id="266" name="N"/>
          <p:cNvSpPr/>
          <p:nvPr/>
        </p:nvSpPr>
        <p:spPr>
          <a:xfrm>
            <a:off x="3626793" y="1628135"/>
            <a:ext cx="327422" cy="315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000">
                <a:solidFill>
                  <a:srgbClr val="7A81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758"/>
              <a:t>N</a:t>
            </a:r>
          </a:p>
        </p:txBody>
      </p:sp>
      <p:pic>
        <p:nvPicPr>
          <p:cNvPr id="267" name="image-518.pdf" descr="image-518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73" y="684609"/>
            <a:ext cx="211862" cy="163712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Oval"/>
          <p:cNvSpPr/>
          <p:nvPr/>
        </p:nvSpPr>
        <p:spPr>
          <a:xfrm>
            <a:off x="5591473" y="4003476"/>
            <a:ext cx="840879" cy="744141"/>
          </a:xfrm>
          <a:prstGeom prst="ellipse">
            <a:avLst/>
          </a:prstGeom>
          <a:solidFill>
            <a:srgbClr val="005493"/>
          </a:solidFill>
          <a:ln w="25400">
            <a:solidFill>
              <a:srgbClr val="000000"/>
            </a:solidFill>
            <a:miter lim="400000"/>
          </a:ln>
          <a:effectLst>
            <a:outerShdw blurRad="177800" dist="63500" dir="5640000" rotWithShape="0">
              <a:srgbClr val="000000">
                <a:alpha val="75000"/>
              </a:srgbClr>
            </a:outerShdw>
          </a:effectLst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69" name="Oval"/>
          <p:cNvSpPr/>
          <p:nvPr/>
        </p:nvSpPr>
        <p:spPr>
          <a:xfrm>
            <a:off x="5293816" y="3609082"/>
            <a:ext cx="1428750" cy="1518047"/>
          </a:xfrm>
          <a:prstGeom prst="ellipse">
            <a:avLst/>
          </a:prstGeom>
          <a:solidFill>
            <a:srgbClr val="0433FF">
              <a:alpha val="45149"/>
            </a:srgbClr>
          </a:solidFill>
          <a:ln w="25400">
            <a:solidFill>
              <a:srgbClr val="000000">
                <a:alpha val="45149"/>
              </a:srgbClr>
            </a:solidFill>
            <a:miter lim="400000"/>
          </a:ln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70" name="Oval"/>
          <p:cNvSpPr/>
          <p:nvPr/>
        </p:nvSpPr>
        <p:spPr>
          <a:xfrm>
            <a:off x="5807273" y="3802559"/>
            <a:ext cx="1384102" cy="1518047"/>
          </a:xfrm>
          <a:prstGeom prst="ellipse">
            <a:avLst/>
          </a:prstGeom>
          <a:solidFill>
            <a:srgbClr val="0433FF">
              <a:alpha val="45149"/>
            </a:srgbClr>
          </a:solidFill>
          <a:ln w="25400">
            <a:solidFill>
              <a:srgbClr val="000000">
                <a:alpha val="45149"/>
              </a:srgbClr>
            </a:solidFill>
            <a:miter lim="400000"/>
          </a:ln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71" name="Oval"/>
          <p:cNvSpPr/>
          <p:nvPr/>
        </p:nvSpPr>
        <p:spPr>
          <a:xfrm>
            <a:off x="6209109" y="4189512"/>
            <a:ext cx="818555" cy="744141"/>
          </a:xfrm>
          <a:prstGeom prst="ellipse">
            <a:avLst/>
          </a:prstGeom>
          <a:solidFill>
            <a:srgbClr val="005493"/>
          </a:solidFill>
          <a:ln w="25400">
            <a:solidFill>
              <a:srgbClr val="000000"/>
            </a:solidFill>
            <a:miter lim="400000"/>
          </a:ln>
          <a:effectLst>
            <a:outerShdw blurRad="177800" dist="63500" dir="5640000" rotWithShape="0">
              <a:srgbClr val="000000">
                <a:alpha val="75000"/>
              </a:srgbClr>
            </a:outerShdw>
          </a:effectLst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CBA24FD2-2B37-9855-025D-96429450D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35" y="4421936"/>
            <a:ext cx="1313617" cy="45578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2. Quark-Cluster - 6q - Model"/>
          <p:cNvSpPr/>
          <p:nvPr/>
        </p:nvSpPr>
        <p:spPr>
          <a:xfrm>
            <a:off x="2638291" y="124510"/>
            <a:ext cx="3573037" cy="405824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2. Quark-Cluster - 6q - Model</a:t>
            </a:r>
          </a:p>
        </p:txBody>
      </p:sp>
      <p:pic>
        <p:nvPicPr>
          <p:cNvPr id="274" name="image-487.pdf" descr="image-48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24" y="2649141"/>
            <a:ext cx="3839766" cy="41923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d"/>
          <p:cNvSpPr/>
          <p:nvPr/>
        </p:nvSpPr>
        <p:spPr>
          <a:xfrm>
            <a:off x="905453" y="1560702"/>
            <a:ext cx="203782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7A81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d</a:t>
            </a:r>
          </a:p>
        </p:txBody>
      </p:sp>
      <p:pic>
        <p:nvPicPr>
          <p:cNvPr id="276" name="image-518.pdf" descr="image-51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59" y="759023"/>
            <a:ext cx="211862" cy="16371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Circle"/>
          <p:cNvSpPr/>
          <p:nvPr/>
        </p:nvSpPr>
        <p:spPr>
          <a:xfrm>
            <a:off x="1349871" y="3460254"/>
            <a:ext cx="744141" cy="744141"/>
          </a:xfrm>
          <a:prstGeom prst="ellipse">
            <a:avLst/>
          </a:prstGeom>
          <a:solidFill>
            <a:srgbClr val="005493"/>
          </a:solidFill>
          <a:ln w="25400">
            <a:solidFill>
              <a:srgbClr val="000000"/>
            </a:solidFill>
            <a:miter lim="400000"/>
          </a:ln>
          <a:effectLst>
            <a:outerShdw blurRad="177800" dist="63500" dir="5640000" rotWithShape="0">
              <a:srgbClr val="000000">
                <a:alpha val="75000"/>
              </a:srgbClr>
            </a:outerShdw>
          </a:effectLst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78" name="Oval"/>
          <p:cNvSpPr/>
          <p:nvPr/>
        </p:nvSpPr>
        <p:spPr>
          <a:xfrm>
            <a:off x="955477" y="3065859"/>
            <a:ext cx="1540371" cy="1518047"/>
          </a:xfrm>
          <a:prstGeom prst="ellipse">
            <a:avLst/>
          </a:prstGeom>
          <a:solidFill>
            <a:srgbClr val="0433FF">
              <a:alpha val="45149"/>
            </a:srgbClr>
          </a:solidFill>
          <a:ln w="25400">
            <a:solidFill>
              <a:srgbClr val="000000">
                <a:alpha val="45149"/>
              </a:srgbClr>
            </a:solidFill>
            <a:miter lim="400000"/>
          </a:ln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79" name="Oval"/>
          <p:cNvSpPr/>
          <p:nvPr/>
        </p:nvSpPr>
        <p:spPr>
          <a:xfrm>
            <a:off x="1111746" y="3155156"/>
            <a:ext cx="1540371" cy="1518047"/>
          </a:xfrm>
          <a:prstGeom prst="ellipse">
            <a:avLst/>
          </a:prstGeom>
          <a:solidFill>
            <a:srgbClr val="0433FF">
              <a:alpha val="45149"/>
            </a:srgbClr>
          </a:solidFill>
          <a:ln w="25400">
            <a:solidFill>
              <a:srgbClr val="000000">
                <a:alpha val="45149"/>
              </a:srgbClr>
            </a:solidFill>
            <a:miter lim="400000"/>
          </a:ln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80" name="Circle"/>
          <p:cNvSpPr/>
          <p:nvPr/>
        </p:nvSpPr>
        <p:spPr>
          <a:xfrm>
            <a:off x="1431726" y="3460254"/>
            <a:ext cx="744141" cy="744141"/>
          </a:xfrm>
          <a:prstGeom prst="ellipse">
            <a:avLst/>
          </a:prstGeom>
          <a:solidFill>
            <a:srgbClr val="005493"/>
          </a:solidFill>
          <a:ln w="25400">
            <a:solidFill>
              <a:srgbClr val="000000"/>
            </a:solidFill>
            <a:miter lim="400000"/>
          </a:ln>
          <a:effectLst>
            <a:outerShdw blurRad="177800" dist="63500" dir="5640000" rotWithShape="0">
              <a:srgbClr val="000000">
                <a:alpha val="75000"/>
              </a:srgbClr>
            </a:outerShdw>
          </a:effectLst>
        </p:spPr>
        <p:txBody>
          <a:bodyPr lIns="14883" tIns="14883" rIns="14883" bIns="14883" anchor="ctr"/>
          <a:lstStyle/>
          <a:p>
            <a:pPr algn="ctr">
              <a:lnSpc>
                <a:spcPts val="2109"/>
              </a:lnSpc>
              <a:tabLst>
                <a:tab pos="498542" algn="l"/>
              </a:tabLs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1758"/>
          </a:p>
        </p:txBody>
      </p:sp>
      <p:sp>
        <p:nvSpPr>
          <p:cNvPr id="281" name="Carlson, Lassila, Sukhatme, PLB 1988,1991"/>
          <p:cNvSpPr/>
          <p:nvPr/>
        </p:nvSpPr>
        <p:spPr>
          <a:xfrm>
            <a:off x="5738073" y="4706630"/>
            <a:ext cx="2321719" cy="171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400">
                <a:solidFill>
                  <a:srgbClr val="00905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820"/>
              <a:t>Carlson, Lassila, Sukhatme, PLB 1988,1991</a:t>
            </a:r>
          </a:p>
        </p:txBody>
      </p:sp>
      <p:pic>
        <p:nvPicPr>
          <p:cNvPr id="282" name="dis_6q.pdf" descr="dis_6q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51400" y="-226197"/>
            <a:ext cx="1363309" cy="328910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+"/>
          <p:cNvSpPr/>
          <p:nvPr/>
        </p:nvSpPr>
        <p:spPr>
          <a:xfrm>
            <a:off x="3723457" y="853107"/>
            <a:ext cx="208360" cy="3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2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75"/>
              <a:t>+</a:t>
            </a:r>
          </a:p>
        </p:txBody>
      </p:sp>
      <p:sp>
        <p:nvSpPr>
          <p:cNvPr id="284" name="+"/>
          <p:cNvSpPr/>
          <p:nvPr/>
        </p:nvSpPr>
        <p:spPr>
          <a:xfrm>
            <a:off x="2818581" y="853107"/>
            <a:ext cx="208360" cy="3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2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75"/>
              <a:t>+</a:t>
            </a:r>
          </a:p>
        </p:txBody>
      </p:sp>
      <p:sp>
        <p:nvSpPr>
          <p:cNvPr id="285" name="+"/>
          <p:cNvSpPr/>
          <p:nvPr/>
        </p:nvSpPr>
        <p:spPr>
          <a:xfrm>
            <a:off x="2151831" y="853107"/>
            <a:ext cx="208360" cy="3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2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75"/>
              <a:t>+</a:t>
            </a:r>
          </a:p>
        </p:txBody>
      </p:sp>
      <p:sp>
        <p:nvSpPr>
          <p:cNvPr id="286" name="+"/>
          <p:cNvSpPr/>
          <p:nvPr/>
        </p:nvSpPr>
        <p:spPr>
          <a:xfrm>
            <a:off x="1494606" y="853107"/>
            <a:ext cx="208360" cy="3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2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75"/>
              <a:t>+</a:t>
            </a:r>
          </a:p>
        </p:txBody>
      </p:sp>
      <p:sp>
        <p:nvSpPr>
          <p:cNvPr id="287" name="T"/>
          <p:cNvSpPr/>
          <p:nvPr/>
        </p:nvSpPr>
        <p:spPr>
          <a:xfrm>
            <a:off x="3151956" y="1095980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288" name="T"/>
          <p:cNvSpPr/>
          <p:nvPr/>
        </p:nvSpPr>
        <p:spPr>
          <a:xfrm>
            <a:off x="2742382" y="1244808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289" name="T"/>
          <p:cNvSpPr/>
          <p:nvPr/>
        </p:nvSpPr>
        <p:spPr>
          <a:xfrm>
            <a:off x="2428056" y="1326663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290" name="T"/>
          <p:cNvSpPr/>
          <p:nvPr/>
        </p:nvSpPr>
        <p:spPr>
          <a:xfrm>
            <a:off x="2151831" y="1564788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291" name="T"/>
          <p:cNvSpPr/>
          <p:nvPr/>
        </p:nvSpPr>
        <p:spPr>
          <a:xfrm>
            <a:off x="1780356" y="1668968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292" name="-"/>
          <p:cNvSpPr/>
          <p:nvPr/>
        </p:nvSpPr>
        <p:spPr>
          <a:xfrm>
            <a:off x="1494606" y="1015032"/>
            <a:ext cx="208360" cy="3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2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75"/>
              <a:t>-</a:t>
            </a:r>
          </a:p>
        </p:txBody>
      </p:sp>
      <p:pic>
        <p:nvPicPr>
          <p:cNvPr id="293" name="image-542.pdf" descr="image-542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414" y="930176"/>
            <a:ext cx="3596680" cy="43160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Gunion, Nason, Blankenbecler, PRD 1984"/>
          <p:cNvSpPr/>
          <p:nvPr/>
        </p:nvSpPr>
        <p:spPr>
          <a:xfrm>
            <a:off x="5027153" y="1535099"/>
            <a:ext cx="2552182" cy="225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2000">
                <a:solidFill>
                  <a:srgbClr val="008F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172"/>
              <a:t>Gunion, Nason, Blankenbecler, PRD 1984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 advAuto="0"/>
      <p:bldP spid="279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3. Hard Gluon Exchange Model"/>
          <p:cNvSpPr/>
          <p:nvPr/>
        </p:nvSpPr>
        <p:spPr>
          <a:xfrm>
            <a:off x="1827683" y="127202"/>
            <a:ext cx="5484317" cy="477831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127000" dist="762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3. Hard Gluon Exchange Model</a:t>
            </a:r>
          </a:p>
        </p:txBody>
      </p:sp>
      <p:pic>
        <p:nvPicPr>
          <p:cNvPr id="297" name="one_gex.pdf" descr="one_gex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457" y="747123"/>
            <a:ext cx="4859239" cy="2174368"/>
          </a:xfrm>
          <a:prstGeom prst="rect">
            <a:avLst/>
          </a:prstGeom>
          <a:ln w="25400"/>
        </p:spPr>
      </p:pic>
      <p:pic>
        <p:nvPicPr>
          <p:cNvPr id="298" name="droppedImage.pdf" descr="dropped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4999" y="3221472"/>
            <a:ext cx="6846094" cy="2381251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ference Frame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Reference Frame</a:t>
            </a:r>
          </a:p>
        </p:txBody>
      </p:sp>
      <p:sp>
        <p:nvSpPr>
          <p:cNvPr id="301" name="Defining  light-cone four-momenta:"/>
          <p:cNvSpPr/>
          <p:nvPr/>
        </p:nvSpPr>
        <p:spPr>
          <a:xfrm>
            <a:off x="1000125" y="2458897"/>
            <a:ext cx="2574727" cy="261425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4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406"/>
              <a:t>Defining  light-cone four-momenta:</a:t>
            </a:r>
          </a:p>
        </p:txBody>
      </p:sp>
      <p:pic>
        <p:nvPicPr>
          <p:cNvPr id="30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377" y="2470547"/>
            <a:ext cx="3664480" cy="238126"/>
          </a:xfrm>
          <a:prstGeom prst="rect">
            <a:avLst/>
          </a:prstGeom>
          <a:ln w="25400"/>
        </p:spPr>
      </p:pic>
      <p:sp>
        <p:nvSpPr>
          <p:cNvPr id="303" name="Pseudo-CM Reference Frame:"/>
          <p:cNvSpPr/>
          <p:nvPr/>
        </p:nvSpPr>
        <p:spPr>
          <a:xfrm>
            <a:off x="1074539" y="3180713"/>
            <a:ext cx="2128242" cy="261425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4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406" dirty="0"/>
              <a:t>Pseudo-CM Reference Frame:</a:t>
            </a:r>
          </a:p>
        </p:txBody>
      </p:sp>
      <p:pic>
        <p:nvPicPr>
          <p:cNvPr id="30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36" y="3549551"/>
            <a:ext cx="2210098" cy="453926"/>
          </a:xfrm>
          <a:prstGeom prst="rect">
            <a:avLst/>
          </a:prstGeom>
          <a:ln w="25400"/>
        </p:spPr>
      </p:pic>
      <p:pic>
        <p:nvPicPr>
          <p:cNvPr id="30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531" y="3482578"/>
            <a:ext cx="1845469" cy="386953"/>
          </a:xfrm>
          <a:prstGeom prst="rect">
            <a:avLst/>
          </a:prstGeom>
          <a:ln w="25400"/>
        </p:spPr>
      </p:pic>
      <p:pic>
        <p:nvPicPr>
          <p:cNvPr id="306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25" y="4055567"/>
            <a:ext cx="2775645" cy="419095"/>
          </a:xfrm>
          <a:prstGeom prst="rect">
            <a:avLst/>
          </a:prstGeom>
          <a:ln w="25400"/>
        </p:spPr>
      </p:pic>
      <p:pic>
        <p:nvPicPr>
          <p:cNvPr id="307" name="one_gex.pdf" descr="one_gex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073" y="464349"/>
            <a:ext cx="3658584" cy="1637110"/>
          </a:xfrm>
          <a:prstGeom prst="rect">
            <a:avLst/>
          </a:prstGeom>
          <a:ln w="25400"/>
        </p:spPr>
      </p:pic>
      <p:pic>
        <p:nvPicPr>
          <p:cNvPr id="308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351" y="4156025"/>
            <a:ext cx="3237012" cy="200918"/>
          </a:xfrm>
          <a:prstGeom prst="rect">
            <a:avLst/>
          </a:prstGeom>
          <a:ln w="25400"/>
        </p:spPr>
      </p:pic>
      <p:pic>
        <p:nvPicPr>
          <p:cNvPr id="309" name="droppedImage.pdf" descr="droppedImage.pd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79500" y="4699248"/>
            <a:ext cx="3021212" cy="200918"/>
          </a:xfrm>
          <a:prstGeom prst="rect">
            <a:avLst/>
          </a:prstGeom>
          <a:ln w="25400"/>
        </p:spPr>
      </p:pic>
      <p:pic>
        <p:nvPicPr>
          <p:cNvPr id="310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9267" y="4691807"/>
            <a:ext cx="3374885" cy="215801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euteron Wav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Deuteron Wave Function</a:t>
            </a:r>
          </a:p>
        </p:txBody>
      </p:sp>
      <p:pic>
        <p:nvPicPr>
          <p:cNvPr id="313" name="deuteron.pdf" descr="deuter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798" y="543223"/>
            <a:ext cx="1876624" cy="1436191"/>
          </a:xfrm>
          <a:prstGeom prst="rect">
            <a:avLst/>
          </a:prstGeom>
          <a:ln w="25400"/>
        </p:spPr>
      </p:pic>
      <p:pic>
        <p:nvPicPr>
          <p:cNvPr id="314" name="droppedImage.pdf" descr="dropped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22" y="2128242"/>
            <a:ext cx="7143751" cy="2492872"/>
          </a:xfrm>
          <a:prstGeom prst="rect">
            <a:avLst/>
          </a:prstGeom>
          <a:ln w="25400"/>
        </p:spPr>
      </p:pic>
      <p:pic>
        <p:nvPicPr>
          <p:cNvPr id="31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37" y="4889004"/>
            <a:ext cx="6124758" cy="602754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Nucleon Wav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Nucleon Wave Function</a:t>
            </a:r>
          </a:p>
        </p:txBody>
      </p:sp>
      <p:pic>
        <p:nvPicPr>
          <p:cNvPr id="318" name="nucleon.pdf" descr="nucle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68" y="662285"/>
            <a:ext cx="3527984" cy="937617"/>
          </a:xfrm>
          <a:prstGeom prst="rect">
            <a:avLst/>
          </a:prstGeom>
          <a:ln w="25400"/>
        </p:spPr>
      </p:pic>
      <p:pic>
        <p:nvPicPr>
          <p:cNvPr id="31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17" y="1791870"/>
            <a:ext cx="7582829" cy="572989"/>
          </a:xfrm>
          <a:prstGeom prst="rect">
            <a:avLst/>
          </a:prstGeom>
          <a:ln w="25400"/>
        </p:spPr>
      </p:pic>
      <p:pic>
        <p:nvPicPr>
          <p:cNvPr id="320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691" y="2744274"/>
            <a:ext cx="6451700" cy="2911195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mplitude of Hard Subprocess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Amplitude of Hard Subprocess </a:t>
            </a:r>
          </a:p>
        </p:txBody>
      </p:sp>
      <p:pic>
        <p:nvPicPr>
          <p:cNvPr id="32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91" y="2744274"/>
            <a:ext cx="6451700" cy="2911195"/>
          </a:xfrm>
          <a:prstGeom prst="rect">
            <a:avLst/>
          </a:prstGeom>
          <a:ln w="25400"/>
        </p:spPr>
      </p:pic>
      <p:pic>
        <p:nvPicPr>
          <p:cNvPr id="324" name="one_gex.pdf" descr="one_gex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90564" y="546205"/>
            <a:ext cx="4524375" cy="1845469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Amplitude of Hard Subprocess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Amplitude of Hard Subprocess </a:t>
            </a:r>
          </a:p>
        </p:txBody>
      </p:sp>
      <p:pic>
        <p:nvPicPr>
          <p:cNvPr id="327" name="one_gex.pdf" descr="one_gex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64" y="546205"/>
            <a:ext cx="4524375" cy="1845469"/>
          </a:xfrm>
          <a:prstGeom prst="rect">
            <a:avLst/>
          </a:prstGeom>
          <a:ln w="25400"/>
        </p:spPr>
      </p:pic>
      <p:pic>
        <p:nvPicPr>
          <p:cNvPr id="328" name="hard_kernel.pdf" descr="hard_kern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997" y="2760762"/>
            <a:ext cx="2044526" cy="1168301"/>
          </a:xfrm>
          <a:prstGeom prst="rect">
            <a:avLst/>
          </a:prstGeom>
          <a:ln w="25400"/>
        </p:spPr>
      </p:pic>
      <p:pic>
        <p:nvPicPr>
          <p:cNvPr id="329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04" y="4484597"/>
            <a:ext cx="7203282" cy="501146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33" y="3156439"/>
            <a:ext cx="3376248" cy="2258214"/>
          </a:xfrm>
          <a:prstGeom prst="rect">
            <a:avLst/>
          </a:prstGeom>
        </p:spPr>
      </p:pic>
      <p:sp>
        <p:nvSpPr>
          <p:cNvPr id="2" name="TextBox 36">
            <a:extLst>
              <a:ext uri="{FF2B5EF4-FFF2-40B4-BE49-F238E27FC236}">
                <a16:creationId xmlns:a16="http://schemas.microsoft.com/office/drawing/2014/main" id="{AA419188-8A68-318E-4390-8D261E6EDBD7}"/>
              </a:ext>
            </a:extLst>
          </p:cNvPr>
          <p:cNvSpPr txBox="1"/>
          <p:nvPr/>
        </p:nvSpPr>
        <p:spPr>
          <a:xfrm>
            <a:off x="1242712" y="2958748"/>
            <a:ext cx="903921" cy="862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en-US" altLang="zh-CN" sz="1400" spc="-25" dirty="0">
                <a:solidFill>
                  <a:srgbClr val="FE0000"/>
                </a:solidFill>
                <a:latin typeface="Times New Roman"/>
                <a:ea typeface="Times New Roman"/>
              </a:rPr>
              <a:t>NN</a:t>
            </a:r>
            <a:r>
              <a:rPr lang="en-US" altLang="zh-CN" sz="1400" spc="-80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-15" dirty="0">
                <a:solidFill>
                  <a:srgbClr val="FE0000"/>
                </a:solidFill>
                <a:latin typeface="Times New Roman"/>
                <a:ea typeface="Times New Roman"/>
              </a:rPr>
              <a:t>potential</a:t>
            </a:r>
          </a:p>
          <a:p>
            <a:pPr marL="0" indent="62344">
              <a:lnSpc>
                <a:spcPct val="101666"/>
              </a:lnSpc>
              <a:spcBef>
                <a:spcPts val="330"/>
              </a:spcBef>
            </a:pPr>
            <a:r>
              <a:rPr lang="en-US" altLang="zh-CN" sz="1400" spc="-104" dirty="0">
                <a:solidFill>
                  <a:srgbClr val="000000"/>
                </a:solidFill>
                <a:latin typeface="Times New Roman"/>
                <a:ea typeface="Times New Roman"/>
              </a:rPr>
              <a:t>Vc</a:t>
            </a:r>
            <a:r>
              <a:rPr lang="en-US" altLang="zh-CN" sz="1400" spc="-5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14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-125" dirty="0">
                <a:solidFill>
                  <a:srgbClr val="000000"/>
                </a:solidFill>
                <a:latin typeface="Times New Roman"/>
                <a:ea typeface="Times New Roman"/>
              </a:rPr>
              <a:t>MeV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25"/>
              </a:lnSpc>
            </a:pPr>
            <a:endParaRPr lang="en-US" dirty="0"/>
          </a:p>
          <a:p>
            <a:pPr marL="0" indent="551184">
              <a:lnSpc>
                <a:spcPct val="100000"/>
              </a:lnSpc>
            </a:pPr>
            <a:r>
              <a:rPr lang="en-US" altLang="zh-CN" sz="85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altLang="zh-CN" sz="850" b="1" spc="5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5E30412C-02CE-2258-19EB-F00019D25BB0}"/>
              </a:ext>
            </a:extLst>
          </p:cNvPr>
          <p:cNvSpPr txBox="1"/>
          <p:nvPr/>
        </p:nvSpPr>
        <p:spPr>
          <a:xfrm>
            <a:off x="3331111" y="5335522"/>
            <a:ext cx="2313552" cy="21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19339">
              <a:lnSpc>
                <a:spcPct val="98750"/>
              </a:lnSpc>
            </a:pPr>
            <a:r>
              <a:rPr lang="en-US" altLang="zh-CN" sz="1400" spc="10" dirty="0">
                <a:latin typeface="Times New Roman"/>
                <a:ea typeface="Times New Roman"/>
              </a:rPr>
              <a:t>r</a:t>
            </a:r>
            <a:r>
              <a:rPr lang="en-US" altLang="zh-CN" sz="1400" spc="-70" dirty="0">
                <a:latin typeface="Times New Roman"/>
                <a:ea typeface="Times New Roman"/>
              </a:rPr>
              <a:t>,  Fm</a:t>
            </a:r>
            <a:endParaRPr lang="en-US" altLang="zh-CN" sz="1400" spc="10" dirty="0">
              <a:latin typeface="Times New Roman"/>
              <a:ea typeface="Times New Roman"/>
            </a:endParaRPr>
          </a:p>
        </p:txBody>
      </p:sp>
      <p:pic>
        <p:nvPicPr>
          <p:cNvPr id="4" name="Picture 3" descr="centensum.pdf">
            <a:extLst>
              <a:ext uri="{FF2B5EF4-FFF2-40B4-BE49-F238E27FC236}">
                <a16:creationId xmlns:a16="http://schemas.microsoft.com/office/drawing/2014/main" id="{908C31A6-25C1-6F69-9CEF-B948C79EE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50" y="300347"/>
            <a:ext cx="4607004" cy="24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82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mplitude of Hard Subprocess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Amplitude of Hard Subprocess </a:t>
            </a:r>
          </a:p>
        </p:txBody>
      </p:sp>
      <p:pic>
        <p:nvPicPr>
          <p:cNvPr id="332" name="hard_kernel.pdf" descr="hard_kerne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43" y="692051"/>
            <a:ext cx="1927324" cy="1101329"/>
          </a:xfrm>
          <a:prstGeom prst="rect">
            <a:avLst/>
          </a:prstGeom>
          <a:ln w="25400"/>
        </p:spPr>
      </p:pic>
      <p:pic>
        <p:nvPicPr>
          <p:cNvPr id="33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60" y="1976843"/>
            <a:ext cx="7203282" cy="501146"/>
          </a:xfrm>
          <a:prstGeom prst="rect">
            <a:avLst/>
          </a:prstGeom>
          <a:ln w="25400"/>
        </p:spPr>
      </p:pic>
      <p:pic>
        <p:nvPicPr>
          <p:cNvPr id="33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91" y="3229571"/>
            <a:ext cx="7001589" cy="1205508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euteron Structur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Deuteron Structure Function</a:t>
            </a:r>
          </a:p>
        </p:txBody>
      </p:sp>
      <p:pic>
        <p:nvPicPr>
          <p:cNvPr id="33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74" y="945059"/>
            <a:ext cx="7001589" cy="1205508"/>
          </a:xfrm>
          <a:prstGeom prst="rect">
            <a:avLst/>
          </a:prstGeom>
          <a:ln w="25400"/>
        </p:spPr>
      </p:pic>
      <p:pic>
        <p:nvPicPr>
          <p:cNvPr id="338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29" y="3184922"/>
            <a:ext cx="7219013" cy="2046387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Amplitude of Hard Subprocess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Amplitude of Hard Subprocess </a:t>
            </a:r>
          </a:p>
        </p:txBody>
      </p:sp>
      <p:pic>
        <p:nvPicPr>
          <p:cNvPr id="341" name="hard_kernel.pdf" descr="hard_kerne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596" y="535781"/>
            <a:ext cx="1797100" cy="1026915"/>
          </a:xfrm>
          <a:prstGeom prst="rect">
            <a:avLst/>
          </a:prstGeom>
          <a:ln w="25400"/>
        </p:spPr>
      </p:pic>
      <p:pic>
        <p:nvPicPr>
          <p:cNvPr id="34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87" y="1741033"/>
            <a:ext cx="6631520" cy="461368"/>
          </a:xfrm>
          <a:prstGeom prst="rect">
            <a:avLst/>
          </a:prstGeom>
          <a:ln w="25400"/>
        </p:spPr>
      </p:pic>
      <p:sp>
        <p:nvSpPr>
          <p:cNvPr id="343" name="-Need to calculate:"/>
          <p:cNvSpPr/>
          <p:nvPr/>
        </p:nvSpPr>
        <p:spPr>
          <a:xfrm>
            <a:off x="695027" y="2225014"/>
            <a:ext cx="1927324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-Need to calculate:</a:t>
            </a:r>
          </a:p>
        </p:txBody>
      </p:sp>
      <p:pic>
        <p:nvPicPr>
          <p:cNvPr id="34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676" y="2306836"/>
            <a:ext cx="706934" cy="186035"/>
          </a:xfrm>
          <a:prstGeom prst="rect">
            <a:avLst/>
          </a:prstGeom>
          <a:ln w="25400"/>
        </p:spPr>
      </p:pic>
      <p:sp>
        <p:nvSpPr>
          <p:cNvPr id="345" name="-Fixing Light Cone Gauge for Gluon:"/>
          <p:cNvSpPr/>
          <p:nvPr/>
        </p:nvSpPr>
        <p:spPr>
          <a:xfrm>
            <a:off x="695027" y="2987758"/>
            <a:ext cx="3289102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-Fixing Light Cone Gauge for Gluon:</a:t>
            </a:r>
          </a:p>
        </p:txBody>
      </p:sp>
      <p:pic>
        <p:nvPicPr>
          <p:cNvPr id="346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857" y="2924473"/>
            <a:ext cx="3938365" cy="431602"/>
          </a:xfrm>
          <a:prstGeom prst="rect">
            <a:avLst/>
          </a:prstGeom>
          <a:ln w="25400"/>
        </p:spPr>
      </p:pic>
      <p:sp>
        <p:nvSpPr>
          <p:cNvPr id="347" name="-Using:"/>
          <p:cNvSpPr/>
          <p:nvPr/>
        </p:nvSpPr>
        <p:spPr>
          <a:xfrm>
            <a:off x="762000" y="3393315"/>
            <a:ext cx="654844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-Using:</a:t>
            </a:r>
          </a:p>
        </p:txBody>
      </p:sp>
      <p:pic>
        <p:nvPicPr>
          <p:cNvPr id="348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676" y="3378399"/>
            <a:ext cx="1210293" cy="245566"/>
          </a:xfrm>
          <a:prstGeom prst="rect">
            <a:avLst/>
          </a:prstGeom>
          <a:ln w="25400"/>
        </p:spPr>
      </p:pic>
      <p:sp>
        <p:nvSpPr>
          <p:cNvPr id="349" name="and"/>
          <p:cNvSpPr/>
          <p:nvPr/>
        </p:nvSpPr>
        <p:spPr>
          <a:xfrm>
            <a:off x="2892367" y="3400723"/>
            <a:ext cx="367826" cy="312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and</a:t>
            </a:r>
          </a:p>
        </p:txBody>
      </p:sp>
      <p:pic>
        <p:nvPicPr>
          <p:cNvPr id="350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538" y="3370957"/>
            <a:ext cx="1056680" cy="269350"/>
          </a:xfrm>
          <a:prstGeom prst="rect">
            <a:avLst/>
          </a:prstGeom>
          <a:ln w="25400"/>
        </p:spPr>
      </p:pic>
      <p:sp>
        <p:nvSpPr>
          <p:cNvPr id="351" name="-where:"/>
          <p:cNvSpPr/>
          <p:nvPr/>
        </p:nvSpPr>
        <p:spPr>
          <a:xfrm>
            <a:off x="762000" y="4673237"/>
            <a:ext cx="930176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-where:</a:t>
            </a:r>
          </a:p>
        </p:txBody>
      </p:sp>
      <p:pic>
        <p:nvPicPr>
          <p:cNvPr id="352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798" y="4688086"/>
            <a:ext cx="1405561" cy="230684"/>
          </a:xfrm>
          <a:prstGeom prst="rect">
            <a:avLst/>
          </a:prstGeom>
          <a:ln w="25400"/>
        </p:spPr>
      </p:pic>
      <p:pic>
        <p:nvPicPr>
          <p:cNvPr id="353" name="helicity_H.pdf" descr="helicity_H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020" y="4382989"/>
            <a:ext cx="2120801" cy="1266972"/>
          </a:xfrm>
          <a:prstGeom prst="rect">
            <a:avLst/>
          </a:prstGeom>
          <a:ln w="25400"/>
        </p:spPr>
      </p:pic>
      <p:pic>
        <p:nvPicPr>
          <p:cNvPr id="354" name="droppedImage.pdf" descr="dropped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66" y="3929062"/>
            <a:ext cx="5889161" cy="506016"/>
          </a:xfrm>
          <a:prstGeom prst="rect">
            <a:avLst/>
          </a:prstGeom>
          <a:ln w="25400"/>
        </p:spPr>
      </p:pic>
      <p:sp>
        <p:nvSpPr>
          <p:cNvPr id="355" name="-Use:"/>
          <p:cNvSpPr/>
          <p:nvPr/>
        </p:nvSpPr>
        <p:spPr>
          <a:xfrm>
            <a:off x="760291" y="2634258"/>
            <a:ext cx="654844" cy="312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-Use:</a:t>
            </a:r>
          </a:p>
        </p:txBody>
      </p:sp>
      <p:pic>
        <p:nvPicPr>
          <p:cNvPr id="356" name="droppedImage.pdf" descr="dropped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7078" y="2648826"/>
            <a:ext cx="3370958" cy="379826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Amplitude of Hard Subprocess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Amplitude of Hard Subprocess </a:t>
            </a:r>
          </a:p>
        </p:txBody>
      </p:sp>
      <p:sp>
        <p:nvSpPr>
          <p:cNvPr id="359" name="-using light cone spinors:"/>
          <p:cNvSpPr/>
          <p:nvPr/>
        </p:nvSpPr>
        <p:spPr>
          <a:xfrm>
            <a:off x="762000" y="2373842"/>
            <a:ext cx="2381250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-using light cone spinors:</a:t>
            </a:r>
          </a:p>
        </p:txBody>
      </p:sp>
      <p:sp>
        <p:nvSpPr>
          <p:cNvPr id="360" name="- calculating:"/>
          <p:cNvSpPr/>
          <p:nvPr/>
        </p:nvSpPr>
        <p:spPr>
          <a:xfrm>
            <a:off x="762000" y="3690971"/>
            <a:ext cx="1324570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 calculating:</a:t>
            </a:r>
          </a:p>
        </p:txBody>
      </p:sp>
      <p:pic>
        <p:nvPicPr>
          <p:cNvPr id="361" name="helicity_H.pdf" descr="helicity_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04" y="460691"/>
            <a:ext cx="1860352" cy="1111379"/>
          </a:xfrm>
          <a:prstGeom prst="rect">
            <a:avLst/>
          </a:prstGeom>
          <a:ln w="25400"/>
        </p:spPr>
      </p:pic>
      <p:pic>
        <p:nvPicPr>
          <p:cNvPr id="36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43" y="2409259"/>
            <a:ext cx="3088184" cy="226755"/>
          </a:xfrm>
          <a:prstGeom prst="rect">
            <a:avLst/>
          </a:prstGeom>
          <a:ln w="25400"/>
        </p:spPr>
      </p:pic>
      <p:sp>
        <p:nvSpPr>
          <p:cNvPr id="363" name="where:"/>
          <p:cNvSpPr/>
          <p:nvPr/>
        </p:nvSpPr>
        <p:spPr>
          <a:xfrm>
            <a:off x="754558" y="2946831"/>
            <a:ext cx="930176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 where:</a:t>
            </a:r>
          </a:p>
        </p:txBody>
      </p:sp>
      <p:pic>
        <p:nvPicPr>
          <p:cNvPr id="36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07" y="2872383"/>
            <a:ext cx="1697000" cy="416719"/>
          </a:xfrm>
          <a:prstGeom prst="rect">
            <a:avLst/>
          </a:prstGeom>
          <a:ln w="25400"/>
        </p:spPr>
      </p:pic>
      <p:sp>
        <p:nvSpPr>
          <p:cNvPr id="365" name="and:"/>
          <p:cNvSpPr/>
          <p:nvPr/>
        </p:nvSpPr>
        <p:spPr>
          <a:xfrm>
            <a:off x="3981681" y="2939356"/>
            <a:ext cx="421623" cy="312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and:</a:t>
            </a:r>
          </a:p>
        </p:txBody>
      </p:sp>
      <p:pic>
        <p:nvPicPr>
          <p:cNvPr id="366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252" y="2842618"/>
            <a:ext cx="1443633" cy="506589"/>
          </a:xfrm>
          <a:prstGeom prst="rect">
            <a:avLst/>
          </a:prstGeom>
          <a:ln w="25400"/>
        </p:spPr>
      </p:pic>
      <p:pic>
        <p:nvPicPr>
          <p:cNvPr id="367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174" y="3683496"/>
            <a:ext cx="2962253" cy="1674317"/>
          </a:xfrm>
          <a:prstGeom prst="rect">
            <a:avLst/>
          </a:prstGeom>
          <a:ln w="25400"/>
        </p:spPr>
      </p:pic>
      <p:pic>
        <p:nvPicPr>
          <p:cNvPr id="368" name="hard_kernel.pdf" descr="hard_kernel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391" y="3973711"/>
            <a:ext cx="1927324" cy="1101329"/>
          </a:xfrm>
          <a:prstGeom prst="rect">
            <a:avLst/>
          </a:prstGeom>
          <a:ln w="25400"/>
        </p:spPr>
      </p:pic>
      <p:pic>
        <p:nvPicPr>
          <p:cNvPr id="369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080" y="1808262"/>
            <a:ext cx="5889161" cy="506016"/>
          </a:xfrm>
          <a:prstGeom prst="rect">
            <a:avLst/>
          </a:prstGeom>
          <a:ln w="25400"/>
        </p:spPr>
      </p:pic>
      <p:sp>
        <p:nvSpPr>
          <p:cNvPr id="370" name="Brodsky, Lepage PRD 1980"/>
          <p:cNvSpPr/>
          <p:nvPr/>
        </p:nvSpPr>
        <p:spPr>
          <a:xfrm>
            <a:off x="6744891" y="2440782"/>
            <a:ext cx="1298594" cy="1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>
            <a:spAutoFit/>
          </a:bodyPr>
          <a:lstStyle>
            <a:lvl1pPr marL="52019" marR="52019" defTabSz="1168400">
              <a:defRPr sz="1400">
                <a:solidFill>
                  <a:srgbClr val="00764E"/>
                </a:solidFill>
                <a:uFill>
                  <a:solidFill>
                    <a:srgbClr val="00764E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820"/>
              <a:t>Brodsky, Lepage PRD 1980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Amplitude of Hard Subprocess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Amplitude of Hard Subprocess </a:t>
            </a:r>
          </a:p>
        </p:txBody>
      </p:sp>
      <p:pic>
        <p:nvPicPr>
          <p:cNvPr id="373" name="helicity_H.pdf" descr="helicity_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5" y="535105"/>
            <a:ext cx="1860352" cy="1111379"/>
          </a:xfrm>
          <a:prstGeom prst="rect">
            <a:avLst/>
          </a:prstGeom>
          <a:ln w="25400"/>
        </p:spPr>
      </p:pic>
      <p:pic>
        <p:nvPicPr>
          <p:cNvPr id="374" name="hard_kernel.pdf" descr="hard_kern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168" y="565547"/>
            <a:ext cx="1927324" cy="1101329"/>
          </a:xfrm>
          <a:prstGeom prst="rect">
            <a:avLst/>
          </a:prstGeom>
          <a:ln w="25400"/>
        </p:spPr>
      </p:pic>
      <p:pic>
        <p:nvPicPr>
          <p:cNvPr id="37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32" y="2113359"/>
            <a:ext cx="6942832" cy="559651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euteron Structur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Deuteron Structure Function</a:t>
            </a:r>
          </a:p>
        </p:txBody>
      </p:sp>
      <p:pic>
        <p:nvPicPr>
          <p:cNvPr id="37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0" y="1771055"/>
            <a:ext cx="6574824" cy="1160860"/>
          </a:xfrm>
          <a:prstGeom prst="rect">
            <a:avLst/>
          </a:prstGeom>
          <a:ln w="25400"/>
        </p:spPr>
      </p:pic>
      <p:pic>
        <p:nvPicPr>
          <p:cNvPr id="37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08" y="1019473"/>
            <a:ext cx="6221017" cy="501466"/>
          </a:xfrm>
          <a:prstGeom prst="rect">
            <a:avLst/>
          </a:prstGeom>
          <a:ln w="25400"/>
        </p:spPr>
      </p:pic>
      <p:pic>
        <p:nvPicPr>
          <p:cNvPr id="380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57" y="3303984"/>
            <a:ext cx="7063204" cy="2091035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euteron Structur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Deuteron Structure Function</a:t>
            </a:r>
          </a:p>
        </p:txBody>
      </p:sp>
      <p:sp>
        <p:nvSpPr>
          <p:cNvPr id="383" name="- approximation:"/>
          <p:cNvSpPr/>
          <p:nvPr/>
        </p:nvSpPr>
        <p:spPr>
          <a:xfrm>
            <a:off x="843856" y="595346"/>
            <a:ext cx="1503164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 approximation:</a:t>
            </a:r>
          </a:p>
        </p:txBody>
      </p:sp>
      <p:pic>
        <p:nvPicPr>
          <p:cNvPr id="38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607" y="558105"/>
            <a:ext cx="461368" cy="367110"/>
          </a:xfrm>
          <a:prstGeom prst="rect">
            <a:avLst/>
          </a:prstGeom>
          <a:ln w="25400"/>
        </p:spPr>
      </p:pic>
      <p:pic>
        <p:nvPicPr>
          <p:cNvPr id="38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61" y="1063723"/>
            <a:ext cx="4941094" cy="589406"/>
          </a:xfrm>
          <a:prstGeom prst="rect">
            <a:avLst/>
          </a:prstGeom>
          <a:ln w="25400"/>
        </p:spPr>
      </p:pic>
      <p:pic>
        <p:nvPicPr>
          <p:cNvPr id="386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160" y="1923830"/>
            <a:ext cx="5891653" cy="1116212"/>
          </a:xfrm>
          <a:prstGeom prst="rect">
            <a:avLst/>
          </a:prstGeom>
          <a:ln w="25400"/>
        </p:spPr>
      </p:pic>
      <p:pic>
        <p:nvPicPr>
          <p:cNvPr id="387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857" y="3303984"/>
            <a:ext cx="7063204" cy="2091035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euteron Structur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Deuteron Structure Function</a:t>
            </a:r>
          </a:p>
        </p:txBody>
      </p:sp>
      <p:sp>
        <p:nvSpPr>
          <p:cNvPr id="390" name="- definition of PDF:"/>
          <p:cNvSpPr/>
          <p:nvPr/>
        </p:nvSpPr>
        <p:spPr>
          <a:xfrm>
            <a:off x="843855" y="595346"/>
            <a:ext cx="1860352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 definition of PDF:</a:t>
            </a:r>
          </a:p>
        </p:txBody>
      </p:sp>
      <p:pic>
        <p:nvPicPr>
          <p:cNvPr id="391" name="droppedImage.pdf" descr="droppedImage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2684" y="1064121"/>
            <a:ext cx="7084219" cy="818555"/>
          </a:xfrm>
          <a:prstGeom prst="rect">
            <a:avLst/>
          </a:prstGeom>
          <a:ln w="25400"/>
        </p:spPr>
      </p:pic>
      <p:pic>
        <p:nvPicPr>
          <p:cNvPr id="39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42" y="2277070"/>
            <a:ext cx="6794004" cy="1654890"/>
          </a:xfrm>
          <a:prstGeom prst="rect">
            <a:avLst/>
          </a:prstGeom>
          <a:ln w="25400"/>
        </p:spPr>
      </p:pic>
      <p:sp>
        <p:nvSpPr>
          <p:cNvPr id="393" name="- Parametrically:"/>
          <p:cNvSpPr/>
          <p:nvPr/>
        </p:nvSpPr>
        <p:spPr>
          <a:xfrm>
            <a:off x="702469" y="4055600"/>
            <a:ext cx="1860352" cy="29758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2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1641"/>
              <a:t>- Parametrically: </a:t>
            </a:r>
          </a:p>
        </p:txBody>
      </p:sp>
      <p:pic>
        <p:nvPicPr>
          <p:cNvPr id="39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05" y="4479726"/>
            <a:ext cx="6892879" cy="528340"/>
          </a:xfrm>
          <a:prstGeom prst="rect">
            <a:avLst/>
          </a:prstGeom>
          <a:ln w="25400"/>
        </p:spPr>
      </p:pic>
      <p:sp>
        <p:nvSpPr>
          <p:cNvPr id="395" name="Rounded Rectangle"/>
          <p:cNvSpPr/>
          <p:nvPr/>
        </p:nvSpPr>
        <p:spPr>
          <a:xfrm>
            <a:off x="933152" y="2098477"/>
            <a:ext cx="7002363" cy="1451074"/>
          </a:xfrm>
          <a:prstGeom prst="roundRect">
            <a:avLst>
              <a:gd name="adj" fmla="val 7692"/>
            </a:avLst>
          </a:prstGeom>
          <a:ln w="25400">
            <a:solidFill>
              <a:srgbClr val="F20036"/>
            </a:solidFill>
          </a:ln>
        </p:spPr>
        <p:txBody>
          <a:bodyPr lIns="29766" tIns="29766" rIns="29766" bIns="29766"/>
          <a:lstStyle/>
          <a:p>
            <a:pPr marL="30478" marR="30478" defTabSz="684566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1055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euteron Structure Function"/>
          <p:cNvSpPr/>
          <p:nvPr/>
        </p:nvSpPr>
        <p:spPr>
          <a:xfrm>
            <a:off x="1492820" y="15581"/>
            <a:ext cx="5484317" cy="47783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48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812"/>
              <a:t>Deuteron Structure Function</a:t>
            </a:r>
          </a:p>
        </p:txBody>
      </p:sp>
      <p:pic>
        <p:nvPicPr>
          <p:cNvPr id="39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60" y="1696641"/>
            <a:ext cx="6892879" cy="528340"/>
          </a:xfrm>
          <a:prstGeom prst="rect">
            <a:avLst/>
          </a:prstGeom>
          <a:ln w="25400"/>
        </p:spPr>
      </p:pic>
      <p:pic>
        <p:nvPicPr>
          <p:cNvPr id="399" name="one_gex.pdf" descr="one_gex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84" y="2719095"/>
            <a:ext cx="4859239" cy="2174368"/>
          </a:xfrm>
          <a:prstGeom prst="rect">
            <a:avLst/>
          </a:prstGeom>
          <a:ln w="25400"/>
        </p:spPr>
      </p:pic>
      <p:sp>
        <p:nvSpPr>
          <p:cNvPr id="400" name="Why Double Partonic Distributions?"/>
          <p:cNvSpPr/>
          <p:nvPr/>
        </p:nvSpPr>
        <p:spPr>
          <a:xfrm>
            <a:off x="1491258" y="804877"/>
            <a:ext cx="5484316" cy="36966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3600">
                <a:solidFill>
                  <a:srgbClr val="0433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sz="2109"/>
              <a:t>Why Double Partonic Distributions?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numbers&#10;&#10;Description automatically generated">
            <a:extLst>
              <a:ext uri="{FF2B5EF4-FFF2-40B4-BE49-F238E27FC236}">
                <a16:creationId xmlns:a16="http://schemas.microsoft.com/office/drawing/2014/main" id="{0C334276-9FDC-A2AE-B984-F1972B61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22"/>
            <a:ext cx="7772400" cy="53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13" y="232238"/>
            <a:ext cx="9144000" cy="5482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8491"/>
            <a:ext cx="9144000" cy="3876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B0C4C4-8E3D-C875-CCF0-E3A85419E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04" y="623885"/>
            <a:ext cx="331294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73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f2d_conv_vn_6q_hgex.pdf" descr="f2d_conv_vn_6q_hgex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" y="-1369044"/>
            <a:ext cx="9132850" cy="837201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6q"/>
          <p:cNvSpPr/>
          <p:nvPr/>
        </p:nvSpPr>
        <p:spPr>
          <a:xfrm>
            <a:off x="4725332" y="957948"/>
            <a:ext cx="356068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6q</a:t>
            </a:r>
          </a:p>
        </p:txBody>
      </p:sp>
      <p:sp>
        <p:nvSpPr>
          <p:cNvPr id="404" name="hgex"/>
          <p:cNvSpPr/>
          <p:nvPr/>
        </p:nvSpPr>
        <p:spPr>
          <a:xfrm>
            <a:off x="6486060" y="1855351"/>
            <a:ext cx="616715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 dirty="0" err="1"/>
              <a:t>hgex</a:t>
            </a:r>
            <a:endParaRPr sz="2344" dirty="0"/>
          </a:p>
        </p:txBody>
      </p:sp>
      <p:sp>
        <p:nvSpPr>
          <p:cNvPr id="405" name="Convolution"/>
          <p:cNvSpPr/>
          <p:nvPr/>
        </p:nvSpPr>
        <p:spPr>
          <a:xfrm>
            <a:off x="2602673" y="2681393"/>
            <a:ext cx="1524913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FF26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 dirty="0"/>
              <a:t>Convolution</a:t>
            </a:r>
          </a:p>
        </p:txBody>
      </p:sp>
      <p:sp>
        <p:nvSpPr>
          <p:cNvPr id="406" name="Line"/>
          <p:cNvSpPr/>
          <p:nvPr/>
        </p:nvSpPr>
        <p:spPr>
          <a:xfrm flipV="1">
            <a:off x="4787801" y="1324570"/>
            <a:ext cx="96738" cy="401836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endParaRPr sz="1055"/>
          </a:p>
        </p:txBody>
      </p:sp>
      <p:sp>
        <p:nvSpPr>
          <p:cNvPr id="407" name="Line"/>
          <p:cNvSpPr/>
          <p:nvPr/>
        </p:nvSpPr>
        <p:spPr>
          <a:xfrm flipV="1">
            <a:off x="5705475" y="2236350"/>
            <a:ext cx="706934" cy="275332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endParaRPr sz="1055"/>
          </a:p>
        </p:txBody>
      </p:sp>
      <p:sp>
        <p:nvSpPr>
          <p:cNvPr id="408" name="Line"/>
          <p:cNvSpPr/>
          <p:nvPr/>
        </p:nvSpPr>
        <p:spPr>
          <a:xfrm flipH="1">
            <a:off x="4213010" y="2595817"/>
            <a:ext cx="572988" cy="171152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/>
          <a:lstStyle/>
          <a:p>
            <a:endParaRPr sz="1055"/>
          </a:p>
        </p:txBody>
      </p:sp>
      <p:pic>
        <p:nvPicPr>
          <p:cNvPr id="409" name="image-543.pdf" descr="image-54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81" y="431602"/>
            <a:ext cx="1728788" cy="314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"/>
          <p:cNvSpPr/>
          <p:nvPr/>
        </p:nvSpPr>
        <p:spPr>
          <a:xfrm>
            <a:off x="4545705" y="2654589"/>
            <a:ext cx="45149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/>
          <a:p>
            <a:pPr algn="ctr" defTabSz="342283">
              <a:defRPr sz="4000">
                <a:latin typeface="+mn-lt"/>
                <a:ea typeface="+mn-ea"/>
                <a:cs typeface="+mn-cs"/>
                <a:sym typeface="Gill Sans"/>
              </a:defRPr>
            </a:pPr>
            <a:endParaRPr sz="2344"/>
          </a:p>
        </p:txBody>
      </p:sp>
      <p:sp>
        <p:nvSpPr>
          <p:cNvPr id="412" name="Text"/>
          <p:cNvSpPr/>
          <p:nvPr/>
        </p:nvSpPr>
        <p:spPr>
          <a:xfrm>
            <a:off x="4642444" y="2751327"/>
            <a:ext cx="45149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/>
          <a:p>
            <a:pPr algn="ctr" defTabSz="342283">
              <a:defRPr sz="4000">
                <a:latin typeface="+mn-lt"/>
                <a:ea typeface="+mn-ea"/>
                <a:cs typeface="+mn-cs"/>
                <a:sym typeface="Gill Sans"/>
              </a:defRPr>
            </a:pPr>
            <a:endParaRPr sz="2344"/>
          </a:p>
        </p:txBody>
      </p:sp>
      <p:sp>
        <p:nvSpPr>
          <p:cNvPr id="413" name="Text"/>
          <p:cNvSpPr/>
          <p:nvPr/>
        </p:nvSpPr>
        <p:spPr>
          <a:xfrm>
            <a:off x="4731740" y="2848065"/>
            <a:ext cx="45149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/>
          <a:p>
            <a:pPr algn="ctr" defTabSz="342283">
              <a:defRPr sz="4000">
                <a:latin typeface="+mn-lt"/>
                <a:ea typeface="+mn-ea"/>
                <a:cs typeface="+mn-cs"/>
                <a:sym typeface="Gill Sans"/>
              </a:defRPr>
            </a:pPr>
            <a:endParaRPr sz="2344"/>
          </a:p>
        </p:txBody>
      </p:sp>
      <p:sp>
        <p:nvSpPr>
          <p:cNvPr id="414" name="Line"/>
          <p:cNvSpPr/>
          <p:nvPr/>
        </p:nvSpPr>
        <p:spPr>
          <a:xfrm>
            <a:off x="2927449" y="4978301"/>
            <a:ext cx="453926" cy="0"/>
          </a:xfrm>
          <a:prstGeom prst="line">
            <a:avLst/>
          </a:prstGeom>
          <a:ln w="38100">
            <a:solidFill>
              <a:srgbClr val="0433FF"/>
            </a:solidFill>
            <a:prstDash val="sysDot"/>
            <a:miter lim="400000"/>
          </a:ln>
        </p:spPr>
        <p:txBody>
          <a:bodyPr lIns="0" tIns="0" rIns="0" bIns="0"/>
          <a:lstStyle/>
          <a:p>
            <a:endParaRPr sz="1055"/>
          </a:p>
        </p:txBody>
      </p:sp>
      <p:sp>
        <p:nvSpPr>
          <p:cNvPr id="415" name="6q cluster"/>
          <p:cNvSpPr/>
          <p:nvPr/>
        </p:nvSpPr>
        <p:spPr>
          <a:xfrm>
            <a:off x="3445743" y="4898538"/>
            <a:ext cx="959942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6q cluster</a:t>
            </a:r>
          </a:p>
        </p:txBody>
      </p:sp>
      <p:sp>
        <p:nvSpPr>
          <p:cNvPr id="416" name="Line"/>
          <p:cNvSpPr/>
          <p:nvPr/>
        </p:nvSpPr>
        <p:spPr>
          <a:xfrm>
            <a:off x="2942332" y="5208984"/>
            <a:ext cx="416719" cy="0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0" tIns="0" rIns="0" bIns="0"/>
          <a:lstStyle/>
          <a:p>
            <a:endParaRPr sz="1055"/>
          </a:p>
        </p:txBody>
      </p:sp>
      <p:sp>
        <p:nvSpPr>
          <p:cNvPr id="417" name="hgex model"/>
          <p:cNvSpPr/>
          <p:nvPr/>
        </p:nvSpPr>
        <p:spPr>
          <a:xfrm>
            <a:off x="3312393" y="5121780"/>
            <a:ext cx="959942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hgex model</a:t>
            </a:r>
          </a:p>
        </p:txBody>
      </p:sp>
      <p:sp>
        <p:nvSpPr>
          <p:cNvPr id="418" name="Line"/>
          <p:cNvSpPr/>
          <p:nvPr/>
        </p:nvSpPr>
        <p:spPr>
          <a:xfrm>
            <a:off x="888504" y="5208984"/>
            <a:ext cx="453926" cy="0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endParaRPr sz="1055"/>
          </a:p>
        </p:txBody>
      </p:sp>
      <p:sp>
        <p:nvSpPr>
          <p:cNvPr id="419" name="2N SRCs+F2-Mod"/>
          <p:cNvSpPr/>
          <p:nvPr/>
        </p:nvSpPr>
        <p:spPr>
          <a:xfrm>
            <a:off x="1426443" y="5121780"/>
            <a:ext cx="1153419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2N SRCs+F2-Mod</a:t>
            </a:r>
          </a:p>
        </p:txBody>
      </p:sp>
      <p:pic>
        <p:nvPicPr>
          <p:cNvPr id="420" name="f2d_mod.pdf" descr="f2d_mo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" y="-1043828"/>
            <a:ext cx="8077075" cy="7802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- softening of x distribution"/>
          <p:cNvSpPr/>
          <p:nvPr/>
        </p:nvSpPr>
        <p:spPr>
          <a:xfrm>
            <a:off x="1093227" y="327953"/>
            <a:ext cx="3347078" cy="40582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 dirty="0"/>
              <a:t>- softening of x distribution</a:t>
            </a:r>
          </a:p>
        </p:txBody>
      </p:sp>
      <p:sp>
        <p:nvSpPr>
          <p:cNvPr id="423" name="- hard gluon exchange model predicts  less…"/>
          <p:cNvSpPr/>
          <p:nvPr/>
        </p:nvSpPr>
        <p:spPr>
          <a:xfrm>
            <a:off x="931143" y="822226"/>
            <a:ext cx="5298282" cy="76656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/>
          <a:p>
            <a:pPr defTabSz="342283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344"/>
              <a:t> - hard gluon exchange model predicts  less </a:t>
            </a:r>
          </a:p>
          <a:p>
            <a:pPr defTabSz="342283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344"/>
              <a:t>  soft than 6q and less hard than NN</a:t>
            </a:r>
          </a:p>
        </p:txBody>
      </p:sp>
      <p:sp>
        <p:nvSpPr>
          <p:cNvPr id="424" name="Text"/>
          <p:cNvSpPr/>
          <p:nvPr/>
        </p:nvSpPr>
        <p:spPr>
          <a:xfrm>
            <a:off x="4517061" y="2654589"/>
            <a:ext cx="112410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 </a:t>
            </a:r>
          </a:p>
        </p:txBody>
      </p:sp>
      <p:pic>
        <p:nvPicPr>
          <p:cNvPr id="425" name="dis_hg_exchange.pdf" descr="dis_hg_exchan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8811" y="3607284"/>
            <a:ext cx="1104250" cy="252263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d"/>
          <p:cNvSpPr/>
          <p:nvPr/>
        </p:nvSpPr>
        <p:spPr>
          <a:xfrm>
            <a:off x="205835" y="4868602"/>
            <a:ext cx="203782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7A81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 dirty="0"/>
              <a:t>d</a:t>
            </a:r>
          </a:p>
        </p:txBody>
      </p:sp>
      <p:pic>
        <p:nvPicPr>
          <p:cNvPr id="427" name="image-518.pdf" descr="image-51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683" y="4132073"/>
            <a:ext cx="211862" cy="163712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- observation of hgex like scenario will indicate…"/>
          <p:cNvSpPr/>
          <p:nvPr/>
        </p:nvSpPr>
        <p:spPr>
          <a:xfrm>
            <a:off x="983829" y="2368263"/>
            <a:ext cx="6451700" cy="112730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/>
          <a:p>
            <a:pPr defTabSz="342283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344"/>
              <a:t>- observation of hgex like scenario will indicate   </a:t>
            </a:r>
          </a:p>
          <a:p>
            <a:pPr defTabSz="342283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344"/>
              <a:t>  on existence of  mixed  quark- hadron phase in </a:t>
            </a:r>
          </a:p>
          <a:p>
            <a:pPr defTabSz="342283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344"/>
              <a:t>  baryon-quark-gluon transition      </a:t>
            </a:r>
          </a:p>
        </p:txBody>
      </p:sp>
      <p:sp>
        <p:nvSpPr>
          <p:cNvPr id="429" name="d"/>
          <p:cNvSpPr/>
          <p:nvPr/>
        </p:nvSpPr>
        <p:spPr>
          <a:xfrm>
            <a:off x="4477328" y="4366112"/>
            <a:ext cx="203782" cy="4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324" tIns="22324" rIns="22324" bIns="22324" anchor="ctr">
            <a:spAutoFit/>
          </a:bodyPr>
          <a:lstStyle>
            <a:lvl1pPr algn="ctr" defTabSz="584200">
              <a:defRPr sz="4000">
                <a:solidFill>
                  <a:srgbClr val="7A81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/>
              <a:t>d</a:t>
            </a:r>
          </a:p>
        </p:txBody>
      </p:sp>
      <p:pic>
        <p:nvPicPr>
          <p:cNvPr id="430" name="image-518.pdf" descr="image-51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598" y="4050217"/>
            <a:ext cx="211862" cy="163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dis_6q.pdf" descr="dis_6q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92367" y="3127385"/>
            <a:ext cx="1363309" cy="3289102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"/>
          <p:cNvSpPr/>
          <p:nvPr/>
        </p:nvSpPr>
        <p:spPr>
          <a:xfrm>
            <a:off x="5723707" y="4370198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440" name="T"/>
          <p:cNvSpPr/>
          <p:nvPr/>
        </p:nvSpPr>
        <p:spPr>
          <a:xfrm>
            <a:off x="5352231" y="4474378"/>
            <a:ext cx="208360" cy="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algn="ctr" defTabSz="584200">
              <a:defRPr sz="1600">
                <a:solidFill>
                  <a:srgbClr val="9421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37"/>
              <a:t>T</a:t>
            </a:r>
          </a:p>
        </p:txBody>
      </p:sp>
      <p:sp>
        <p:nvSpPr>
          <p:cNvPr id="442" name="- possible double Q2 evolution equation ?"/>
          <p:cNvSpPr/>
          <p:nvPr/>
        </p:nvSpPr>
        <p:spPr>
          <a:xfrm>
            <a:off x="1015008" y="1709530"/>
            <a:ext cx="5298281" cy="40582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324" tIns="22324" rIns="22324" bIns="22324" anchor="ctr">
            <a:spAutoFit/>
          </a:bodyPr>
          <a:lstStyle>
            <a:lvl1pPr defTabSz="584200">
              <a:defRPr sz="40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344" dirty="0"/>
              <a:t>- possible double Q2 evolution equation ?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5032" y="361950"/>
            <a:ext cx="7255998" cy="469900"/>
          </a:xfrm>
          <a:prstGeom prst="rect">
            <a:avLst/>
          </a:prstGeom>
          <a:solidFill>
            <a:srgbClr val="0000C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82296" tIns="41148" rIns="82296" bIns="4114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8610" indent="-308610"/>
            <a:r>
              <a:rPr lang="en-US" sz="2880" dirty="0">
                <a:solidFill>
                  <a:schemeClr val="bg1"/>
                </a:solidFill>
                <a:latin typeface="Chalkboard"/>
                <a:cs typeface="Chalkboard"/>
              </a:rPr>
              <a:t>Field Theory of Nucleons &amp; Mesons 1947-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1352550"/>
            <a:ext cx="6983730" cy="377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420" y="1729740"/>
            <a:ext cx="288036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943" y="557700"/>
            <a:ext cx="27619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 err="1"/>
              <a:t>Pomeranchuk</a:t>
            </a:r>
            <a:r>
              <a:rPr lang="en-US" sz="1620" dirty="0"/>
              <a:t>, Landau - 1950's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177290"/>
            <a:ext cx="3879850" cy="7086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7551" y="2022904"/>
            <a:ext cx="76771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/>
              <a:t>Infinite interaction occurs at transferred momenta </a:t>
            </a:r>
            <a:r>
              <a:rPr lang="en-US" sz="1620" dirty="0" err="1"/>
              <a:t>approx</a:t>
            </a:r>
            <a:r>
              <a:rPr lang="en-US" sz="1620" dirty="0"/>
              <a:t> </a:t>
            </a:r>
            <a:r>
              <a:rPr lang="en-US" sz="1620" dirty="0">
                <a:solidFill>
                  <a:srgbClr val="FF0000"/>
                </a:solidFill>
              </a:rPr>
              <a:t>500 MeV/c </a:t>
            </a:r>
            <a:r>
              <a:rPr lang="en-US" sz="1620" dirty="0"/>
              <a:t>or </a:t>
            </a:r>
          </a:p>
          <a:p>
            <a:r>
              <a:rPr lang="en-US" sz="1620" dirty="0"/>
              <a:t>                                at </a:t>
            </a:r>
            <a:r>
              <a:rPr lang="en-US" sz="1620" dirty="0" err="1"/>
              <a:t>internucleon</a:t>
            </a:r>
            <a:r>
              <a:rPr lang="en-US" sz="1620" dirty="0"/>
              <a:t> distances 1~Fm.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2300" y="2907751"/>
            <a:ext cx="7632701" cy="3416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20" dirty="0"/>
              <a:t>It seems we have a problem about which the Nature is not aware of </a:t>
            </a:r>
            <a:r>
              <a:rPr lang="en-US" sz="1620" dirty="0" err="1"/>
              <a:t>Y.Pomeranchuk</a:t>
            </a:r>
            <a:endParaRPr lang="en-US" sz="1620" dirty="0"/>
          </a:p>
        </p:txBody>
      </p:sp>
      <p:sp>
        <p:nvSpPr>
          <p:cNvPr id="12" name="Rectangle 11"/>
          <p:cNvSpPr/>
          <p:nvPr/>
        </p:nvSpPr>
        <p:spPr>
          <a:xfrm>
            <a:off x="622300" y="3974060"/>
            <a:ext cx="71754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/>
              <a:t>All formal quantum field theories with Yukawa type interactions contain </a:t>
            </a:r>
          </a:p>
          <a:p>
            <a:r>
              <a:rPr lang="en-US" sz="1620" dirty="0"/>
              <a:t>the problem of the ``Zero Charge'’  </a:t>
            </a:r>
          </a:p>
          <a:p>
            <a:r>
              <a:rPr lang="en-US" sz="1620" dirty="0" err="1"/>
              <a:t>Pomeranchuk</a:t>
            </a:r>
            <a:r>
              <a:rPr lang="en-US" sz="1620" dirty="0"/>
              <a:t>, </a:t>
            </a:r>
            <a:r>
              <a:rPr lang="en-US" sz="1620" dirty="0" err="1"/>
              <a:t>Sudakov</a:t>
            </a:r>
            <a:r>
              <a:rPr lang="en-US" sz="1620" dirty="0"/>
              <a:t>, </a:t>
            </a:r>
            <a:r>
              <a:rPr lang="en-US" sz="1620" dirty="0" err="1"/>
              <a:t>Ter-Martirosyan</a:t>
            </a:r>
            <a:r>
              <a:rPr lang="en-US" sz="1620" dirty="0"/>
              <a:t>, Phys. Rev. 1956</a:t>
            </a:r>
          </a:p>
          <a:p>
            <a:endParaRPr lang="en-US" sz="162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1209040"/>
            <a:ext cx="2794635" cy="61722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80" y="1826262"/>
            <a:ext cx="1607820" cy="1962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2299" y="3794760"/>
            <a:ext cx="6372861" cy="10629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193970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491"/>
            <a:ext cx="9144000" cy="3876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838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59" y="128267"/>
            <a:ext cx="1828800" cy="129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060" y="128272"/>
            <a:ext cx="2082800" cy="1425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860" y="742293"/>
            <a:ext cx="254000" cy="239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840" y="2176630"/>
            <a:ext cx="2119380" cy="2074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714" y="3663223"/>
            <a:ext cx="1562100" cy="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6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14868</TotalTime>
  <Words>745</Words>
  <Application>Microsoft Macintosh PowerPoint</Application>
  <PresentationFormat>On-screen Show (16:10)</PresentationFormat>
  <Paragraphs>152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Chalkboard</vt:lpstr>
      <vt:lpstr>Helvetica</vt:lpstr>
      <vt:lpstr>Marker Felt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International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Misak Sargsian</dc:creator>
  <cp:lastModifiedBy>Misak Sargsian</cp:lastModifiedBy>
  <cp:revision>485</cp:revision>
  <cp:lastPrinted>2014-09-23T15:59:53Z</cp:lastPrinted>
  <dcterms:created xsi:type="dcterms:W3CDTF">2011-03-07T10:20:12Z</dcterms:created>
  <dcterms:modified xsi:type="dcterms:W3CDTF">2023-07-19T08:59:38Z</dcterms:modified>
</cp:coreProperties>
</file>