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37"/>
  </p:notesMasterIdLst>
  <p:sldIdLst>
    <p:sldId id="258" r:id="rId2"/>
    <p:sldId id="372" r:id="rId3"/>
    <p:sldId id="308" r:id="rId4"/>
    <p:sldId id="466" r:id="rId5"/>
    <p:sldId id="465" r:id="rId6"/>
    <p:sldId id="417" r:id="rId7"/>
    <p:sldId id="419" r:id="rId8"/>
    <p:sldId id="412" r:id="rId9"/>
    <p:sldId id="459" r:id="rId10"/>
    <p:sldId id="463" r:id="rId11"/>
    <p:sldId id="364" r:id="rId12"/>
    <p:sldId id="388" r:id="rId13"/>
    <p:sldId id="390" r:id="rId14"/>
    <p:sldId id="385" r:id="rId15"/>
    <p:sldId id="461" r:id="rId16"/>
    <p:sldId id="256" r:id="rId17"/>
    <p:sldId id="393" r:id="rId18"/>
    <p:sldId id="409" r:id="rId19"/>
    <p:sldId id="410" r:id="rId20"/>
    <p:sldId id="411" r:id="rId21"/>
    <p:sldId id="472" r:id="rId22"/>
    <p:sldId id="386" r:id="rId23"/>
    <p:sldId id="420" r:id="rId24"/>
    <p:sldId id="468" r:id="rId25"/>
    <p:sldId id="457" r:id="rId26"/>
    <p:sldId id="470" r:id="rId27"/>
    <p:sldId id="421" r:id="rId28"/>
    <p:sldId id="471" r:id="rId29"/>
    <p:sldId id="458" r:id="rId30"/>
    <p:sldId id="300" r:id="rId31"/>
    <p:sldId id="414" r:id="rId32"/>
    <p:sldId id="473" r:id="rId33"/>
    <p:sldId id="398" r:id="rId34"/>
    <p:sldId id="408" r:id="rId35"/>
    <p:sldId id="276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A2DEA2E-02F2-4B46-A19F-619F56CA21D4}">
          <p14:sldIdLst>
            <p14:sldId id="258"/>
          </p14:sldIdLst>
        </p14:section>
        <p14:section name="EMC and Cloët Bentz" id="{349D665C-B4B2-3E4B-90FB-6FC23CB16532}">
          <p14:sldIdLst>
            <p14:sldId id="372"/>
            <p14:sldId id="308"/>
            <p14:sldId id="466"/>
            <p14:sldId id="465"/>
            <p14:sldId id="417"/>
            <p14:sldId id="419"/>
            <p14:sldId id="412"/>
            <p14:sldId id="459"/>
            <p14:sldId id="463"/>
          </p14:sldIdLst>
        </p14:section>
        <p14:section name="PV intro" id="{02A1CAA8-9193-5747-9EA7-1E234260DD52}">
          <p14:sldIdLst>
            <p14:sldId id="364"/>
            <p14:sldId id="388"/>
            <p14:sldId id="390"/>
            <p14:sldId id="385"/>
            <p14:sldId id="461"/>
          </p14:sldIdLst>
        </p14:section>
        <p14:section name="Solid Detector" id="{6E229D14-03E1-C646-8618-BD0018A423C6}">
          <p14:sldIdLst>
            <p14:sldId id="256"/>
            <p14:sldId id="393"/>
            <p14:sldId id="409"/>
            <p14:sldId id="410"/>
            <p14:sldId id="411"/>
          </p14:sldIdLst>
        </p14:section>
        <p14:section name="PVEMC" id="{57A3ACCF-9AE5-1F4F-A669-AB2E876BB8B1}">
          <p14:sldIdLst>
            <p14:sldId id="472"/>
            <p14:sldId id="386"/>
          </p14:sldIdLst>
        </p14:section>
        <p14:section name="SeaQuest" id="{AF0B56BA-C5C1-5D45-910E-E8A4F70C19DE}">
          <p14:sldIdLst>
            <p14:sldId id="420"/>
            <p14:sldId id="468"/>
            <p14:sldId id="457"/>
            <p14:sldId id="470"/>
            <p14:sldId id="421"/>
            <p14:sldId id="471"/>
            <p14:sldId id="458"/>
            <p14:sldId id="300"/>
            <p14:sldId id="414"/>
            <p14:sldId id="473"/>
          </p14:sldIdLst>
        </p14:section>
        <p14:section name="Other stuff" id="{C969A8FC-E9C3-0247-86C3-88E14A2E7348}">
          <p14:sldIdLst>
            <p14:sldId id="398"/>
            <p14:sldId id="408"/>
            <p14:sldId id="276"/>
          </p14:sldIdLst>
        </p14:section>
        <p14:section name="Standard Model" id="{574ED374-89E4-754B-A2B9-B94C7CF75DC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836"/>
    <a:srgbClr val="0432FF"/>
    <a:srgbClr val="4D008C"/>
    <a:srgbClr val="F8FFEB"/>
    <a:srgbClr val="F7FFE7"/>
    <a:srgbClr val="FF40FF"/>
    <a:srgbClr val="00FA00"/>
    <a:srgbClr val="0B1F8F"/>
    <a:srgbClr val="A12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29" autoAdjust="0"/>
    <p:restoredTop sz="96327" autoAdjust="0"/>
  </p:normalViewPr>
  <p:slideViewPr>
    <p:cSldViewPr snapToGrid="0" showGuides="1">
      <p:cViewPr varScale="1">
        <p:scale>
          <a:sx n="132" d="100"/>
          <a:sy n="132" d="100"/>
        </p:scale>
        <p:origin x="176" y="320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lang="en-US" sz="1400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r>
              <a:rPr lang="en-US" sz="1400" b="0" strike="noStrike" spc="-1">
                <a:solidFill>
                  <a:srgbClr val="595959"/>
                </a:solidFill>
                <a:latin typeface="Calibri"/>
                <a:ea typeface="DejaVu Sans"/>
              </a:rPr>
              <a:t>CLEO_II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91536203522505"/>
          <c:y val="0.15713150576082599"/>
          <c:w val="0.53122961513372502"/>
          <c:h val="0.65435041716329001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Tosca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5B9BD5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4"/>
                <c:pt idx="0">
                  <c:v>200</c:v>
                </c:pt>
                <c:pt idx="1">
                  <c:v>100</c:v>
                </c:pt>
                <c:pt idx="2">
                  <c:v>75</c:v>
                </c:pt>
                <c:pt idx="3">
                  <c:v>50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4"/>
                <c:pt idx="0">
                  <c:v>648.12</c:v>
                </c:pt>
                <c:pt idx="1">
                  <c:v>324.06</c:v>
                </c:pt>
                <c:pt idx="2">
                  <c:v>243.04499999999999</c:v>
                </c:pt>
                <c:pt idx="3">
                  <c:v>162.03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B7-2B44-8AF7-A2AF926BB39F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Measured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0070C0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General</c:formatCode>
                <c:ptCount val="4"/>
                <c:pt idx="0">
                  <c:v>200</c:v>
                </c:pt>
                <c:pt idx="1">
                  <c:v>100</c:v>
                </c:pt>
                <c:pt idx="2">
                  <c:v>75</c:v>
                </c:pt>
                <c:pt idx="3">
                  <c:v>50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4"/>
                <c:pt idx="2">
                  <c:v>261</c:v>
                </c:pt>
                <c:pt idx="3">
                  <c:v>161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0B7-2B44-8AF7-A2AF926BB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45479"/>
        <c:axId val="22204754"/>
      </c:scatterChart>
      <c:valAx>
        <c:axId val="11345479"/>
        <c:scaling>
          <c:orientation val="minMax"/>
          <c:max val="200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lang="en-US" sz="1000" b="0" strike="noStrike" spc="-1">
                    <a:solidFill>
                      <a:srgbClr val="595959"/>
                    </a:solidFill>
                    <a:latin typeface="Calibri"/>
                    <a:ea typeface="DejaVu Sans"/>
                  </a:defRPr>
                </a:pPr>
                <a:r>
                  <a:rPr lang="en-US" sz="1000" b="0" strike="noStrike" spc="-1">
                    <a:solidFill>
                      <a:srgbClr val="595959"/>
                    </a:solidFill>
                    <a:latin typeface="Calibri"/>
                    <a:ea typeface="DejaVu Sans"/>
                  </a:rPr>
                  <a:t>Current [A]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cross"/>
        <c:minorTickMark val="in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en-US"/>
          </a:p>
        </c:txPr>
        <c:crossAx val="22204754"/>
        <c:crosses val="autoZero"/>
        <c:crossBetween val="midCat"/>
      </c:valAx>
      <c:valAx>
        <c:axId val="22204754"/>
        <c:scaling>
          <c:orientation val="minMax"/>
          <c:max val="700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lang="en-US" sz="1000" b="0" strike="noStrike" spc="-1">
                    <a:solidFill>
                      <a:srgbClr val="595959"/>
                    </a:solidFill>
                    <a:latin typeface="Calibri"/>
                    <a:ea typeface="DejaVu Sans"/>
                  </a:defRPr>
                </a:pPr>
                <a:r>
                  <a:rPr lang="en-US" sz="1000" b="0" strike="noStrike" spc="-1">
                    <a:solidFill>
                      <a:srgbClr val="595959"/>
                    </a:solidFill>
                    <a:latin typeface="Calibri"/>
                    <a:ea typeface="DejaVu Sans"/>
                  </a:rPr>
                  <a:t>Field [G]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sz="900" b="0" strike="noStrike" spc="-1">
                <a:solidFill>
                  <a:srgbClr val="595959"/>
                </a:solidFill>
                <a:latin typeface="Calibri"/>
                <a:ea typeface="DejaVu Sans"/>
              </a:defRPr>
            </a:pPr>
            <a:endParaRPr lang="en-US"/>
          </a:p>
        </c:txPr>
        <c:crossAx val="11345479"/>
        <c:crosses val="autoZero"/>
        <c:crossBetween val="midCat"/>
      </c:valAx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sz="900" b="0" strike="noStrike" spc="-1">
              <a:solidFill>
                <a:srgbClr val="595959"/>
              </a:solidFill>
              <a:latin typeface="Calibri"/>
              <a:ea typeface="DejaVu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936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7/14/23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46" y="121737"/>
            <a:ext cx="8372901" cy="503905"/>
          </a:xfrm>
        </p:spPr>
        <p:txBody>
          <a:bodyPr/>
          <a:lstStyle>
            <a:lvl1pPr>
              <a:defRPr sz="195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397DE-42EB-3829-B19F-9272444D1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13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6989" y="205173"/>
            <a:ext cx="8229069" cy="85864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992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6989" y="1203370"/>
            <a:ext cx="8229069" cy="2982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17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01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  <p:sldLayoutId id="2147483778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sm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7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66825"/>
            <a:ext cx="4571999" cy="2029968"/>
          </a:xfrm>
        </p:spPr>
        <p:txBody>
          <a:bodyPr>
            <a:normAutofit fontScale="90000"/>
          </a:bodyPr>
          <a:lstStyle/>
          <a:p>
            <a:pPr marL="27623" indent="-109538" algn="ctr"/>
            <a:r>
              <a:rPr lang="en-US" sz="3200" cap="small" dirty="0"/>
              <a:t>Observing Flavor Dependence </a:t>
            </a:r>
            <a:r>
              <a:rPr lang="en-US" sz="3200" dirty="0"/>
              <a:t>of the EMC Effect through Parity Violation</a:t>
            </a:r>
            <a:endParaRPr lang="en-US" cap="small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cap="small" dirty="0">
                <a:solidFill>
                  <a:schemeClr val="tx1">
                    <a:lumMod val="50000"/>
                  </a:schemeClr>
                </a:solidFill>
              </a:rPr>
              <a:t>Paul E Reimer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68796" y="3800723"/>
            <a:ext cx="2692871" cy="6544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20 July 2023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ECT*, Trento, Italy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9C96B-F84C-59A6-79B9-040D10FE916A}"/>
              </a:ext>
            </a:extLst>
          </p:cNvPr>
          <p:cNvSpPr txBox="1"/>
          <p:nvPr/>
        </p:nvSpPr>
        <p:spPr>
          <a:xfrm>
            <a:off x="2529857" y="4577522"/>
            <a:ext cx="4084286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This work was partially supported under grant DE-AC02-06CH11357 from the US Department of Energy, Office of Nuclear Physics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608CD9-4DDB-2DF8-E040-6C7CE2185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320587" y="4670612"/>
            <a:ext cx="634651" cy="3070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95A8-DFD7-BFAD-F5EA-A67C4ECD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08" y="109629"/>
            <a:ext cx="8372901" cy="461913"/>
          </a:xfrm>
        </p:spPr>
        <p:txBody>
          <a:bodyPr/>
          <a:lstStyle/>
          <a:p>
            <a:r>
              <a:rPr lang="en-US" dirty="0" err="1"/>
              <a:t>NuTeV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77CAF-45DA-49C7-11B2-2647AF61C4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A0163-A89C-49B6-9D5E-8281B8158327}"/>
              </a:ext>
            </a:extLst>
          </p:cNvPr>
          <p:cNvSpPr txBox="1">
            <a:spLocks/>
          </p:cNvSpPr>
          <p:nvPr/>
        </p:nvSpPr>
        <p:spPr>
          <a:xfrm>
            <a:off x="265908" y="658932"/>
            <a:ext cx="8752964" cy="412299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0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0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1800" dirty="0"/>
              <a:t>Standard Model test </a:t>
            </a:r>
          </a:p>
          <a:p>
            <a:pPr>
              <a:spcBef>
                <a:spcPts val="0"/>
              </a:spcBef>
            </a:pPr>
            <a:r>
              <a:rPr lang="en-US" sz="1800" dirty="0" err="1"/>
              <a:t>Pachos</a:t>
            </a:r>
            <a:r>
              <a:rPr lang="en-US" sz="1800" dirty="0"/>
              <a:t>-Wolfenstein (PW) relationship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Extremely difficult experiment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Fe target (needed high density since 𝜈’s don’t interact).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This flavor dependent EMC (</a:t>
            </a:r>
            <a:r>
              <a:rPr lang="en-US" sz="1800" i="1" dirty="0"/>
              <a:t>if it exists</a:t>
            </a:r>
            <a:r>
              <a:rPr lang="en-US" sz="1800" dirty="0"/>
              <a:t>) can explain about 1.5𝜎 of the observed approx. 3𝜎 discrepancy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/>
              <a:t>	</a:t>
            </a:r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B987D2-9B30-B66F-8DF1-F6EF9E1160F2}"/>
              </a:ext>
            </a:extLst>
          </p:cNvPr>
          <p:cNvGrpSpPr>
            <a:grpSpLocks noChangeAspect="1"/>
          </p:cNvGrpSpPr>
          <p:nvPr/>
        </p:nvGrpSpPr>
        <p:grpSpPr>
          <a:xfrm>
            <a:off x="4295262" y="88841"/>
            <a:ext cx="4828433" cy="3289626"/>
            <a:chOff x="4654311" y="2187476"/>
            <a:chExt cx="3800623" cy="25893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8F5B99E-5AD1-4853-E8C5-4AF7226CF947}"/>
                </a:ext>
              </a:extLst>
            </p:cNvPr>
            <p:cNvSpPr/>
            <p:nvPr/>
          </p:nvSpPr>
          <p:spPr>
            <a:xfrm>
              <a:off x="6853727" y="2410015"/>
              <a:ext cx="495656" cy="60665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picture containing text, diagram, line, plot&#10;&#10;Description automatically generated">
              <a:extLst>
                <a:ext uri="{FF2B5EF4-FFF2-40B4-BE49-F238E27FC236}">
                  <a16:creationId xmlns:a16="http://schemas.microsoft.com/office/drawing/2014/main" id="{555831C9-D88D-558F-63B8-683E44D7C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DCDCDC"/>
                </a:clrFrom>
                <a:clrTo>
                  <a:srgbClr val="DCDCD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54311" y="2187476"/>
              <a:ext cx="3800623" cy="258937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97F973-2ECF-D3F7-A959-7ABDEDDAB38E}"/>
                </a:ext>
              </a:extLst>
            </p:cNvPr>
            <p:cNvSpPr txBox="1"/>
            <p:nvPr/>
          </p:nvSpPr>
          <p:spPr>
            <a:xfrm>
              <a:off x="5667199" y="4170058"/>
              <a:ext cx="1508077" cy="218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2014 Particle Data Group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F698C9D4-F764-7F83-BFFA-3BB95CFCD4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8073423"/>
                  </p:ext>
                </p:extLst>
              </p:nvPr>
            </p:nvGraphicFramePr>
            <p:xfrm>
              <a:off x="369308" y="1260946"/>
              <a:ext cx="3325507" cy="14594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7710">
                      <a:extLst>
                        <a:ext uri="{9D8B030D-6E8A-4147-A177-3AD203B41FA5}">
                          <a16:colId xmlns:a16="http://schemas.microsoft.com/office/drawing/2014/main" val="1147103709"/>
                        </a:ext>
                      </a:extLst>
                    </a:gridCol>
                    <a:gridCol w="663119">
                      <a:extLst>
                        <a:ext uri="{9D8B030D-6E8A-4147-A177-3AD203B41FA5}">
                          <a16:colId xmlns:a16="http://schemas.microsoft.com/office/drawing/2014/main" val="4040024122"/>
                        </a:ext>
                      </a:extLst>
                    </a:gridCol>
                    <a:gridCol w="1934678">
                      <a:extLst>
                        <a:ext uri="{9D8B030D-6E8A-4147-A177-3AD203B41FA5}">
                          <a16:colId xmlns:a16="http://schemas.microsoft.com/office/drawing/2014/main" val="48410301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𝑃𝑊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𝑁𝐶</m:t>
                                        </m:r>
                                      </m:sub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p>
                                    </m:sSubSup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sSubSup>
                                      <m:sSubSupPr>
                                        <m:ctrlP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𝑁𝐶</m:t>
                                        </m:r>
                                      </m:sub>
                                      <m:sup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20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0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</m:acc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p>
                                    </m:sSubSup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b>
                                      <m:sup>
                                        <m:acc>
                                          <m:accPr>
                                            <m:chr m:val="̅"/>
                                            <m:ctrlPr>
                                              <a:rPr lang="en-US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0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</m:acc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342052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2000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000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2000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Z</m:t>
                                    </m:r>
                                  </m:e>
                                </m:groupChr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− 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sub>
                                    </m:sSub>
                                  </m:e>
                                </m:func>
                              </m:oMath>
                            </m:oMathPara>
                          </a14:m>
                          <a:endParaRPr lang="en-US" sz="200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429814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F698C9D4-F764-7F83-BFFA-3BB95CFCD4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8073423"/>
                  </p:ext>
                </p:extLst>
              </p:nvPr>
            </p:nvGraphicFramePr>
            <p:xfrm>
              <a:off x="369308" y="1260946"/>
              <a:ext cx="3325507" cy="14594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27710">
                      <a:extLst>
                        <a:ext uri="{9D8B030D-6E8A-4147-A177-3AD203B41FA5}">
                          <a16:colId xmlns:a16="http://schemas.microsoft.com/office/drawing/2014/main" val="1147103709"/>
                        </a:ext>
                      </a:extLst>
                    </a:gridCol>
                    <a:gridCol w="663119">
                      <a:extLst>
                        <a:ext uri="{9D8B030D-6E8A-4147-A177-3AD203B41FA5}">
                          <a16:colId xmlns:a16="http://schemas.microsoft.com/office/drawing/2014/main" val="4040024122"/>
                        </a:ext>
                      </a:extLst>
                    </a:gridCol>
                    <a:gridCol w="1934678">
                      <a:extLst>
                        <a:ext uri="{9D8B030D-6E8A-4147-A177-3AD203B41FA5}">
                          <a16:colId xmlns:a16="http://schemas.microsoft.com/office/drawing/2014/main" val="484103013"/>
                        </a:ext>
                      </a:extLst>
                    </a:gridCol>
                  </a:tblGrid>
                  <a:tr h="79743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754" t="-1587" r="-364912" b="-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9434" t="-1587" r="-292453" b="-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026" t="-1587" r="-1974" b="-9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34205239"/>
                      </a:ext>
                    </a:extLst>
                  </a:tr>
                  <a:tr h="662051">
                    <a:tc>
                      <a:txBody>
                        <a:bodyPr/>
                        <a:lstStyle/>
                        <a:p>
                          <a:endParaRPr lang="en-US" sz="200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9434" t="-120755" r="-292453" b="-75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026" t="-120755" r="-1974" b="-75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42981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D3472AC-0DEF-AFB6-F4EB-DD881F0F845E}"/>
              </a:ext>
            </a:extLst>
          </p:cNvPr>
          <p:cNvSpPr txBox="1"/>
          <p:nvPr/>
        </p:nvSpPr>
        <p:spPr>
          <a:xfrm>
            <a:off x="5582067" y="4270507"/>
            <a:ext cx="3519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Cloët</a:t>
            </a:r>
            <a:r>
              <a:rPr lang="en-US" sz="1600" dirty="0">
                <a:solidFill>
                  <a:srgbClr val="000000"/>
                </a:solidFill>
              </a:rPr>
              <a:t> et al., PRL 109, 182301 (2012)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Cloët</a:t>
            </a:r>
            <a:r>
              <a:rPr lang="en-US" sz="1600" dirty="0">
                <a:solidFill>
                  <a:srgbClr val="000000"/>
                </a:solidFill>
              </a:rPr>
              <a:t> et al., PRL 102, 252301 (2009)</a:t>
            </a:r>
          </a:p>
        </p:txBody>
      </p:sp>
    </p:spTree>
    <p:extLst>
      <p:ext uri="{BB962C8B-B14F-4D97-AF65-F5344CB8AC3E}">
        <p14:creationId xmlns:p14="http://schemas.microsoft.com/office/powerpoint/2010/main" val="172051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B06BDB-CF62-F290-9447-6903DABB5F57}"/>
              </a:ext>
            </a:extLst>
          </p:cNvPr>
          <p:cNvSpPr/>
          <p:nvPr/>
        </p:nvSpPr>
        <p:spPr>
          <a:xfrm>
            <a:off x="857756" y="3081433"/>
            <a:ext cx="1246173" cy="288757"/>
          </a:xfrm>
          <a:prstGeom prst="rect">
            <a:avLst/>
          </a:prstGeom>
          <a:solidFill>
            <a:schemeClr val="bg1"/>
          </a:solidFill>
          <a:ln w="25400">
            <a:solidFill>
              <a:srgbClr val="00F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04" y="619760"/>
            <a:ext cx="4283150" cy="2766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63" y="58481"/>
            <a:ext cx="8553073" cy="422671"/>
          </a:xfrm>
        </p:spPr>
        <p:txBody>
          <a:bodyPr/>
          <a:lstStyle/>
          <a:p>
            <a:r>
              <a:rPr lang="en-US" cap="small" dirty="0"/>
              <a:t>Parity </a:t>
            </a:r>
            <a:r>
              <a:rPr lang="en-US" cap="small" dirty="0" err="1"/>
              <a:t>NonConservation</a:t>
            </a:r>
            <a:r>
              <a:rPr lang="en-US" cap="small" dirty="0"/>
              <a:t> and Electron Scattering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Paul E. Reimer, Argonne Physics Division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A7789C-1AFB-799D-0DBD-2FB9D13F4260}"/>
              </a:ext>
            </a:extLst>
          </p:cNvPr>
          <p:cNvSpPr txBox="1">
            <a:spLocks/>
          </p:cNvSpPr>
          <p:nvPr/>
        </p:nvSpPr>
        <p:spPr>
          <a:xfrm>
            <a:off x="418174" y="3396642"/>
            <a:ext cx="4462532" cy="1450113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0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0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Proposes that electron scattering should have measurable parity violating asymmetry</a:t>
            </a:r>
          </a:p>
          <a:p>
            <a:pPr marL="176213" indent="-176213"/>
            <a:r>
              <a:rPr lang="en-US" sz="1400" dirty="0"/>
              <a:t>Proposes interaction like that responsible for </a:t>
            </a:r>
            <a:r>
              <a:rPr lang="en-US" sz="1400" dirty="0">
                <a:latin typeface="Symbol" charset="2"/>
                <a:cs typeface="Symbol" charset="2"/>
              </a:rPr>
              <a:t>b</a:t>
            </a:r>
            <a:r>
              <a:rPr lang="en-US" sz="1400" dirty="0"/>
              <a:t> decay to occur in electron scattering</a:t>
            </a:r>
          </a:p>
          <a:p>
            <a:pPr marL="176213" indent="-176213"/>
            <a:r>
              <a:rPr lang="en-US" sz="1400" dirty="0"/>
              <a:t>Argues cross sections for scattering left- and right-handed electrons </a:t>
            </a:r>
            <a:r>
              <a:rPr lang="en-US" sz="1400" i="1" dirty="0">
                <a:solidFill>
                  <a:srgbClr val="4D008C"/>
                </a:solidFill>
              </a:rPr>
              <a:t>could</a:t>
            </a:r>
            <a:r>
              <a:rPr lang="en-US" sz="1400" dirty="0"/>
              <a:t> differ</a:t>
            </a:r>
          </a:p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08D3DD-8F94-D0FF-FE3B-104C9A78C7F1}"/>
              </a:ext>
            </a:extLst>
          </p:cNvPr>
          <p:cNvGrpSpPr>
            <a:grpSpLocks noChangeAspect="1"/>
          </p:cNvGrpSpPr>
          <p:nvPr/>
        </p:nvGrpSpPr>
        <p:grpSpPr>
          <a:xfrm>
            <a:off x="4880706" y="2819695"/>
            <a:ext cx="3910652" cy="1722621"/>
            <a:chOff x="4638446" y="2405808"/>
            <a:chExt cx="3910652" cy="17226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8D4A25-EE68-CB91-6AA6-909B0C958B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8446" y="2405808"/>
              <a:ext cx="1567502" cy="1665471"/>
              <a:chOff x="6705600" y="4405312"/>
              <a:chExt cx="1447802" cy="1538289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5643BFE-905D-95F0-6243-3FA61FE7A7BF}"/>
                  </a:ext>
                </a:extLst>
              </p:cNvPr>
              <p:cNvGrpSpPr/>
              <p:nvPr/>
            </p:nvGrpSpPr>
            <p:grpSpPr>
              <a:xfrm rot="10800000">
                <a:off x="7406840" y="4419599"/>
                <a:ext cx="746562" cy="1524001"/>
                <a:chOff x="2707389" y="3129081"/>
                <a:chExt cx="569210" cy="1161962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DF6E8106-44CD-CC3A-8FCD-BBE2955CD80A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2707390" y="3710061"/>
                  <a:ext cx="569209" cy="580982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AE9523DF-44C6-0F26-4211-78B553329154}"/>
                    </a:ext>
                  </a:extLst>
                </p:cNvPr>
                <p:cNvCxnSpPr/>
                <p:nvPr/>
              </p:nvCxnSpPr>
              <p:spPr bwMode="auto">
                <a:xfrm rot="10800000">
                  <a:off x="2707389" y="3129081"/>
                  <a:ext cx="552360" cy="58098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E3A7202-E858-0F30-D7C3-E3945F390F4C}"/>
                  </a:ext>
                </a:extLst>
              </p:cNvPr>
              <p:cNvGrpSpPr/>
              <p:nvPr/>
            </p:nvGrpSpPr>
            <p:grpSpPr>
              <a:xfrm>
                <a:off x="6705600" y="4419600"/>
                <a:ext cx="746562" cy="1524001"/>
                <a:chOff x="2707389" y="3129081"/>
                <a:chExt cx="569210" cy="1161962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CD055FF0-9866-CFDC-8B63-367B5BF7701C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2707390" y="3710061"/>
                  <a:ext cx="569209" cy="580982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41E497B8-7250-CED6-3E49-D0CE4364C207}"/>
                    </a:ext>
                  </a:extLst>
                </p:cNvPr>
                <p:cNvCxnSpPr/>
                <p:nvPr/>
              </p:nvCxnSpPr>
              <p:spPr bwMode="auto">
                <a:xfrm rot="10800000">
                  <a:off x="2707389" y="3129081"/>
                  <a:ext cx="552360" cy="58098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F51AF5-00A1-85C0-83FE-9106EBBD2B4F}"/>
                  </a:ext>
                </a:extLst>
              </p:cNvPr>
              <p:cNvSpPr txBox="1"/>
              <p:nvPr/>
            </p:nvSpPr>
            <p:spPr>
              <a:xfrm>
                <a:off x="6934200" y="5562600"/>
                <a:ext cx="24771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7DEA034-A1FB-2203-C820-22E51E81A46D}"/>
                  </a:ext>
                </a:extLst>
              </p:cNvPr>
              <p:cNvSpPr txBox="1"/>
              <p:nvPr/>
            </p:nvSpPr>
            <p:spPr>
              <a:xfrm>
                <a:off x="7010400" y="4419600"/>
                <a:ext cx="24137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9BE6E3-DB01-C55A-B6B7-9C6B28776C9D}"/>
                  </a:ext>
                </a:extLst>
              </p:cNvPr>
              <p:cNvSpPr txBox="1"/>
              <p:nvPr/>
            </p:nvSpPr>
            <p:spPr>
              <a:xfrm>
                <a:off x="7655719" y="5626895"/>
                <a:ext cx="23336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660066"/>
                    </a:solidFill>
                  </a:rPr>
                  <a:t>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941D7F-1645-10E0-9C26-CAB84583C243}"/>
                  </a:ext>
                </a:extLst>
              </p:cNvPr>
              <p:cNvSpPr txBox="1"/>
              <p:nvPr/>
            </p:nvSpPr>
            <p:spPr>
              <a:xfrm>
                <a:off x="7700963" y="4405312"/>
                <a:ext cx="23336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660066"/>
                    </a:solidFill>
                  </a:rPr>
                  <a:t>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E438AC-C638-5477-E5C8-A8227DD98B7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43800" y="4953000"/>
                <a:ext cx="45720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n>
                      <a:solidFill>
                        <a:srgbClr val="0000FF">
                          <a:alpha val="75000"/>
                        </a:srgbClr>
                      </a:solidFill>
                    </a:ln>
                    <a:solidFill>
                      <a:srgbClr val="800000"/>
                    </a:solidFill>
                    <a:effectLst>
                      <a:outerShdw blurRad="50800" dist="279400" dir="2700000" algn="tl" rotWithShape="0">
                        <a:srgbClr val="FFFF00">
                          <a:alpha val="43000"/>
                        </a:srgbClr>
                      </a:outerShdw>
                    </a:effectLst>
                  </a:rPr>
                  <a:t>G</a:t>
                </a:r>
                <a:r>
                  <a:rPr lang="en-US" baseline="-25000" dirty="0">
                    <a:ln>
                      <a:solidFill>
                        <a:srgbClr val="0000FF">
                          <a:alpha val="75000"/>
                        </a:srgbClr>
                      </a:solidFill>
                    </a:ln>
                    <a:solidFill>
                      <a:srgbClr val="800000"/>
                    </a:solidFill>
                    <a:effectLst>
                      <a:outerShdw blurRad="50800" dist="279400" dir="2700000" algn="tl" rotWithShape="0">
                        <a:srgbClr val="FFFF00">
                          <a:alpha val="43000"/>
                        </a:srgbClr>
                      </a:outerShdw>
                    </a:effectLst>
                  </a:rPr>
                  <a:t>F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C21B50-DB54-2FEB-1C81-F37845555D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81596" y="2462958"/>
              <a:ext cx="1567502" cy="1665471"/>
              <a:chOff x="6705600" y="4405312"/>
              <a:chExt cx="1447802" cy="153828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CF8ED55-797A-5C1D-9800-1ED392D69FF1}"/>
                  </a:ext>
                </a:extLst>
              </p:cNvPr>
              <p:cNvGrpSpPr/>
              <p:nvPr/>
            </p:nvGrpSpPr>
            <p:grpSpPr>
              <a:xfrm rot="10800000">
                <a:off x="7406840" y="4419599"/>
                <a:ext cx="746562" cy="1524001"/>
                <a:chOff x="2707389" y="3129081"/>
                <a:chExt cx="569210" cy="1161962"/>
              </a:xfrm>
            </p:grpSpPr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186A9FC-25CF-31C7-6751-BEE5A5FC26BE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2707390" y="3710061"/>
                  <a:ext cx="569209" cy="580982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B698D24C-D4AE-5F6B-7AFB-93E4A7A2B609}"/>
                    </a:ext>
                  </a:extLst>
                </p:cNvPr>
                <p:cNvCxnSpPr/>
                <p:nvPr/>
              </p:nvCxnSpPr>
              <p:spPr bwMode="auto">
                <a:xfrm rot="10800000">
                  <a:off x="2707389" y="3129081"/>
                  <a:ext cx="552360" cy="58098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660066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36C5807-18C1-3A2A-C19B-AD3728F41DEF}"/>
                  </a:ext>
                </a:extLst>
              </p:cNvPr>
              <p:cNvGrpSpPr/>
              <p:nvPr/>
            </p:nvGrpSpPr>
            <p:grpSpPr>
              <a:xfrm>
                <a:off x="6705600" y="4419600"/>
                <a:ext cx="746562" cy="1524001"/>
                <a:chOff x="2707389" y="3129081"/>
                <a:chExt cx="569210" cy="1161962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B62AC536-9A94-9537-F977-BE2E4DB995B8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2707390" y="3710061"/>
                  <a:ext cx="569209" cy="580982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9F929525-E975-45EE-A69A-14113CF21525}"/>
                    </a:ext>
                  </a:extLst>
                </p:cNvPr>
                <p:cNvCxnSpPr/>
                <p:nvPr/>
              </p:nvCxnSpPr>
              <p:spPr bwMode="auto">
                <a:xfrm rot="10800000">
                  <a:off x="2707389" y="3129081"/>
                  <a:ext cx="552360" cy="58098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6DD313-E92E-EEFF-778D-26BC6A609E56}"/>
                  </a:ext>
                </a:extLst>
              </p:cNvPr>
              <p:cNvSpPr txBox="1"/>
              <p:nvPr/>
            </p:nvSpPr>
            <p:spPr>
              <a:xfrm>
                <a:off x="6934200" y="5562600"/>
                <a:ext cx="24771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p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A3F0C5-45BC-00A2-E1A5-AC833925F8C2}"/>
                  </a:ext>
                </a:extLst>
              </p:cNvPr>
              <p:cNvSpPr txBox="1"/>
              <p:nvPr/>
            </p:nvSpPr>
            <p:spPr>
              <a:xfrm>
                <a:off x="7010400" y="4419600"/>
                <a:ext cx="24771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  <a:cs typeface="Symbol" charset="2"/>
                  </a:rPr>
                  <a:t>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6A6955-79C9-F3E5-EE8E-CBED0E666153}"/>
                  </a:ext>
                </a:extLst>
              </p:cNvPr>
              <p:cNvSpPr txBox="1"/>
              <p:nvPr/>
            </p:nvSpPr>
            <p:spPr>
              <a:xfrm>
                <a:off x="7655719" y="5626895"/>
                <a:ext cx="23336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660066"/>
                    </a:solidFill>
                  </a:rPr>
                  <a:t>p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27BE2F2-571D-26F3-4FE0-4FE0192C8A82}"/>
                  </a:ext>
                </a:extLst>
              </p:cNvPr>
              <p:cNvSpPr txBox="1"/>
              <p:nvPr/>
            </p:nvSpPr>
            <p:spPr>
              <a:xfrm>
                <a:off x="7700963" y="4405312"/>
                <a:ext cx="23336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660066"/>
                    </a:solidFill>
                  </a:rPr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3D6423-0201-9725-3E29-995E1B168AD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543800" y="4953000"/>
                <a:ext cx="45720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n>
                      <a:solidFill>
                        <a:srgbClr val="0000FF">
                          <a:alpha val="75000"/>
                        </a:srgbClr>
                      </a:solidFill>
                    </a:ln>
                    <a:solidFill>
                      <a:srgbClr val="800000"/>
                    </a:solidFill>
                    <a:effectLst>
                      <a:outerShdw blurRad="50800" dist="279400" dir="2700000" algn="tl" rotWithShape="0">
                        <a:srgbClr val="FFFF00">
                          <a:alpha val="43000"/>
                        </a:srgbClr>
                      </a:outerShdw>
                    </a:effectLst>
                  </a:rPr>
                  <a:t>G</a:t>
                </a:r>
                <a:r>
                  <a:rPr lang="en-US" baseline="-25000" dirty="0">
                    <a:ln>
                      <a:solidFill>
                        <a:srgbClr val="0000FF">
                          <a:alpha val="75000"/>
                        </a:srgbClr>
                      </a:solidFill>
                    </a:ln>
                    <a:solidFill>
                      <a:srgbClr val="800000"/>
                    </a:solidFill>
                    <a:effectLst>
                      <a:outerShdw blurRad="50800" dist="279400" dir="2700000" algn="tl" rotWithShape="0">
                        <a:srgbClr val="FFFF00">
                          <a:alpha val="43000"/>
                        </a:srgbClr>
                      </a:outerShdw>
                    </a:effectLst>
                  </a:rPr>
                  <a:t>F</a:t>
                </a:r>
              </a:p>
            </p:txBody>
          </p:sp>
        </p:grpSp>
        <p:sp>
          <p:nvSpPr>
            <p:cNvPr id="32" name="Left-Right Arrow 31">
              <a:extLst>
                <a:ext uri="{FF2B5EF4-FFF2-40B4-BE49-F238E27FC236}">
                  <a16:creationId xmlns:a16="http://schemas.microsoft.com/office/drawing/2014/main" id="{03E8AD44-E34D-B810-AE78-B565010A11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81496" y="3205909"/>
              <a:ext cx="979691" cy="293909"/>
            </a:xfrm>
            <a:prstGeom prst="leftRightArrow">
              <a:avLst>
                <a:gd name="adj1" fmla="val 18845"/>
                <a:gd name="adj2" fmla="val 50000"/>
              </a:avLst>
            </a:prstGeom>
            <a:solidFill>
              <a:srgbClr val="D8AC28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</p:grpSp>
      <p:pic>
        <p:nvPicPr>
          <p:cNvPr id="34" name="My Movie 1">
            <a:hlinkClick r:id="" action="ppaction://media"/>
            <a:extLst>
              <a:ext uri="{FF2B5EF4-FFF2-40B4-BE49-F238E27FC236}">
                <a16:creationId xmlns:a16="http://schemas.microsoft.com/office/drawing/2014/main" id="{B212840D-518E-70BF-6E74-1B0C8BF1F6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3527" r="13571"/>
          <a:stretch/>
        </p:blipFill>
        <p:spPr>
          <a:xfrm>
            <a:off x="6256915" y="466038"/>
            <a:ext cx="2697080" cy="20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7351-0ABE-2B53-3E91-1290AE2D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05" y="88551"/>
            <a:ext cx="8372901" cy="393289"/>
          </a:xfrm>
        </p:spPr>
        <p:txBody>
          <a:bodyPr/>
          <a:lstStyle/>
          <a:p>
            <a:r>
              <a:rPr lang="en-US" dirty="0" err="1"/>
              <a:t>Zel’dovich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FA670-4032-426C-737A-0682ACC97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0" name="Picture 29" descr="latex-image-1.pdf">
            <a:extLst>
              <a:ext uri="{FF2B5EF4-FFF2-40B4-BE49-F238E27FC236}">
                <a16:creationId xmlns:a16="http://schemas.microsoft.com/office/drawing/2014/main" id="{910831DB-C150-5481-1CC9-26CC10B50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3" y="2172866"/>
            <a:ext cx="6258483" cy="1103901"/>
          </a:xfrm>
          <a:prstGeom prst="rect">
            <a:avLst/>
          </a:prstGeom>
        </p:spPr>
      </p:pic>
      <p:pic>
        <p:nvPicPr>
          <p:cNvPr id="31" name="Picture 30" descr="latex-image-1.pdf">
            <a:extLst>
              <a:ext uri="{FF2B5EF4-FFF2-40B4-BE49-F238E27FC236}">
                <a16:creationId xmlns:a16="http://schemas.microsoft.com/office/drawing/2014/main" id="{0D48E399-78BA-F01E-C85A-F5574BAD9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02" y="2179990"/>
            <a:ext cx="3666744" cy="4114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FC360E4-197B-315C-C8BE-DFE2D1866A39}"/>
              </a:ext>
            </a:extLst>
          </p:cNvPr>
          <p:cNvGrpSpPr/>
          <p:nvPr/>
        </p:nvGrpSpPr>
        <p:grpSpPr>
          <a:xfrm>
            <a:off x="1639305" y="292272"/>
            <a:ext cx="5408189" cy="1629771"/>
            <a:chOff x="1142503" y="452348"/>
            <a:chExt cx="5408189" cy="162977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C29B602-165F-8F48-0239-35D26578D1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68776" y="687688"/>
              <a:ext cx="1389641" cy="1394431"/>
              <a:chOff x="6455610" y="420001"/>
              <a:chExt cx="652168" cy="654416"/>
            </a:xfrm>
          </p:grpSpPr>
          <p:sp>
            <p:nvSpPr>
              <p:cNvPr id="48" name="Line 84">
                <a:extLst>
                  <a:ext uri="{FF2B5EF4-FFF2-40B4-BE49-F238E27FC236}">
                    <a16:creationId xmlns:a16="http://schemas.microsoft.com/office/drawing/2014/main" id="{A13EE90B-24D0-014B-DF7C-A5B5F8CAA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5088" y="566028"/>
                <a:ext cx="204916" cy="1158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grpSp>
            <p:nvGrpSpPr>
              <p:cNvPr id="49" name="Group 85">
                <a:extLst>
                  <a:ext uri="{FF2B5EF4-FFF2-40B4-BE49-F238E27FC236}">
                    <a16:creationId xmlns:a16="http://schemas.microsoft.com/office/drawing/2014/main" id="{9B171287-4F29-5222-F43A-73C018C39E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91502" y="821394"/>
                <a:ext cx="453911" cy="186751"/>
                <a:chOff x="768" y="1344"/>
                <a:chExt cx="960" cy="391"/>
              </a:xfrm>
            </p:grpSpPr>
            <p:sp>
              <p:nvSpPr>
                <p:cNvPr id="50" name="Line 86">
                  <a:extLst>
                    <a:ext uri="{FF2B5EF4-FFF2-40B4-BE49-F238E27FC236}">
                      <a16:creationId xmlns:a16="http://schemas.microsoft.com/office/drawing/2014/main" id="{256E98E6-A451-4F84-B367-56B8AE490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" y="1344"/>
                  <a:ext cx="480" cy="10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51" name="Line 87">
                  <a:extLst>
                    <a:ext uri="{FF2B5EF4-FFF2-40B4-BE49-F238E27FC236}">
                      <a16:creationId xmlns:a16="http://schemas.microsoft.com/office/drawing/2014/main" id="{572E83B0-C8FB-7F56-32D3-F37F25F594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1" y="1440"/>
                  <a:ext cx="793" cy="15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52" name="Line 88">
                  <a:extLst>
                    <a:ext uri="{FF2B5EF4-FFF2-40B4-BE49-F238E27FC236}">
                      <a16:creationId xmlns:a16="http://schemas.microsoft.com/office/drawing/2014/main" id="{66A4F9CE-98F2-CD9F-C0FF-4128DBF92A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1" y="1536"/>
                  <a:ext cx="889" cy="19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53" name="Line 89">
                  <a:extLst>
                    <a:ext uri="{FF2B5EF4-FFF2-40B4-BE49-F238E27FC236}">
                      <a16:creationId xmlns:a16="http://schemas.microsoft.com/office/drawing/2014/main" id="{09495FCF-A393-730A-EA59-E9887D7058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344"/>
                  <a:ext cx="480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</p:grpSp>
          <p:sp>
            <p:nvSpPr>
              <p:cNvPr id="54" name="Oval 90">
                <a:extLst>
                  <a:ext uri="{FF2B5EF4-FFF2-40B4-BE49-F238E27FC236}">
                    <a16:creationId xmlns:a16="http://schemas.microsoft.com/office/drawing/2014/main" id="{9A6E50DC-B28C-7193-0F52-65BC4955D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6486" y="843334"/>
                <a:ext cx="55981" cy="23108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5" name="Text Box 91">
                <a:extLst>
                  <a:ext uri="{FF2B5EF4-FFF2-40B4-BE49-F238E27FC236}">
                    <a16:creationId xmlns:a16="http://schemas.microsoft.com/office/drawing/2014/main" id="{20CFAB47-C092-33B4-D3A6-2BEB8A684D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7392" y="476518"/>
                <a:ext cx="39810" cy="92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endParaRPr lang="en-US" altLang="en-US" sz="1000" i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92">
                <a:extLst>
                  <a:ext uri="{FF2B5EF4-FFF2-40B4-BE49-F238E27FC236}">
                    <a16:creationId xmlns:a16="http://schemas.microsoft.com/office/drawing/2014/main" id="{57DE5F5D-3F2A-E505-99F5-C9A627B711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67155" y="420001"/>
                <a:ext cx="99964" cy="149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800" i="0" dirty="0"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57" name="Line 93">
                <a:extLst>
                  <a:ext uri="{FF2B5EF4-FFF2-40B4-BE49-F238E27FC236}">
                    <a16:creationId xmlns:a16="http://schemas.microsoft.com/office/drawing/2014/main" id="{09FFD651-F716-4C7D-85F3-FB8040B62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19113" y="566906"/>
                <a:ext cx="204025" cy="11495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8" name="Text Box 94">
                <a:extLst>
                  <a:ext uri="{FF2B5EF4-FFF2-40B4-BE49-F238E27FC236}">
                    <a16:creationId xmlns:a16="http://schemas.microsoft.com/office/drawing/2014/main" id="{E6D5E703-35B7-120A-D7E3-288C36D47B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52489" y="436837"/>
                <a:ext cx="110369" cy="149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800" i="0" dirty="0"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59" name="Line 95">
                <a:extLst>
                  <a:ext uri="{FF2B5EF4-FFF2-40B4-BE49-F238E27FC236}">
                    <a16:creationId xmlns:a16="http://schemas.microsoft.com/office/drawing/2014/main" id="{CDD4A4D5-FA88-413C-D553-66FD8E056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55610" y="936355"/>
                <a:ext cx="90876" cy="228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60" name="Text Box 96">
                <a:extLst>
                  <a:ext uri="{FF2B5EF4-FFF2-40B4-BE49-F238E27FC236}">
                    <a16:creationId xmlns:a16="http://schemas.microsoft.com/office/drawing/2014/main" id="{50DAC541-136E-479E-25B6-235108F5CB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63199" y="663436"/>
                <a:ext cx="98460" cy="135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600" i="0" dirty="0">
                    <a:solidFill>
                      <a:srgbClr val="008000"/>
                    </a:solidFill>
                    <a:latin typeface="Arial" panose="020B0604020202020204" pitchFamily="34" charset="0"/>
                  </a:rPr>
                  <a:t>Z</a:t>
                </a:r>
              </a:p>
            </p:txBody>
          </p:sp>
          <p:sp>
            <p:nvSpPr>
              <p:cNvPr id="61" name="Line 97">
                <a:extLst>
                  <a:ext uri="{FF2B5EF4-FFF2-40B4-BE49-F238E27FC236}">
                    <a16:creationId xmlns:a16="http://schemas.microsoft.com/office/drawing/2014/main" id="{C7856A40-F02A-23C0-0291-451C375005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19113" y="681865"/>
                <a:ext cx="0" cy="139531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62" name="Line 98">
                <a:extLst>
                  <a:ext uri="{FF2B5EF4-FFF2-40B4-BE49-F238E27FC236}">
                    <a16:creationId xmlns:a16="http://schemas.microsoft.com/office/drawing/2014/main" id="{760A727C-9B68-2A8A-5495-14A817FF0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07778" y="494946"/>
                <a:ext cx="0" cy="5475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75C85F1-A0DD-29C6-6B6D-8A108C42F705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 flipH="1">
              <a:off x="3405457" y="1365681"/>
              <a:ext cx="290333" cy="37457"/>
              <a:chOff x="2281382" y="904382"/>
              <a:chExt cx="5693800" cy="734585"/>
            </a:xfrm>
          </p:grpSpPr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104E6013-E2F6-4DC6-8966-D5B7B9C2EF12}"/>
                  </a:ext>
                </a:extLst>
              </p:cNvPr>
              <p:cNvSpPr/>
              <p:nvPr/>
            </p:nvSpPr>
            <p:spPr>
              <a:xfrm>
                <a:off x="2281382" y="917377"/>
                <a:ext cx="711170" cy="708705"/>
              </a:xfrm>
              <a:prstGeom prst="arc">
                <a:avLst>
                  <a:gd name="adj1" fmla="val 1083610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158A165D-0EE3-6483-D34B-287414277A5C}"/>
                  </a:ext>
                </a:extLst>
              </p:cNvPr>
              <p:cNvSpPr/>
              <p:nvPr/>
            </p:nvSpPr>
            <p:spPr>
              <a:xfrm rot="10800000">
                <a:off x="2992552" y="917376"/>
                <a:ext cx="711170" cy="708705"/>
              </a:xfrm>
              <a:prstGeom prst="arc">
                <a:avLst>
                  <a:gd name="adj1" fmla="val 10714103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9F67CE52-D9AD-F688-CC68-0E1F1A031BDB}"/>
                  </a:ext>
                </a:extLst>
              </p:cNvPr>
              <p:cNvSpPr/>
              <p:nvPr/>
            </p:nvSpPr>
            <p:spPr>
              <a:xfrm>
                <a:off x="3704832" y="917375"/>
                <a:ext cx="711170" cy="695713"/>
              </a:xfrm>
              <a:prstGeom prst="arc">
                <a:avLst>
                  <a:gd name="adj1" fmla="val 1080547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9CE4D7B3-86BB-71B5-BC8D-9EE1D3F55A85}"/>
                  </a:ext>
                </a:extLst>
              </p:cNvPr>
              <p:cNvSpPr/>
              <p:nvPr/>
            </p:nvSpPr>
            <p:spPr>
              <a:xfrm rot="10800000">
                <a:off x="4417112" y="904382"/>
                <a:ext cx="711170" cy="708705"/>
              </a:xfrm>
              <a:prstGeom prst="arc">
                <a:avLst>
                  <a:gd name="adj1" fmla="val 1083610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F2E7938F-6D07-E169-6B66-DA75C6691190}"/>
                  </a:ext>
                </a:extLst>
              </p:cNvPr>
              <p:cNvSpPr/>
              <p:nvPr/>
            </p:nvSpPr>
            <p:spPr>
              <a:xfrm>
                <a:off x="5128282" y="930262"/>
                <a:ext cx="711170" cy="708705"/>
              </a:xfrm>
              <a:prstGeom prst="arc">
                <a:avLst>
                  <a:gd name="adj1" fmla="val 1083610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243849E8-3E75-EA40-FAFD-69B789936A39}"/>
                  </a:ext>
                </a:extLst>
              </p:cNvPr>
              <p:cNvSpPr/>
              <p:nvPr/>
            </p:nvSpPr>
            <p:spPr>
              <a:xfrm rot="10800000">
                <a:off x="5839452" y="930261"/>
                <a:ext cx="711170" cy="708705"/>
              </a:xfrm>
              <a:prstGeom prst="arc">
                <a:avLst>
                  <a:gd name="adj1" fmla="val 10714103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26C6B0DC-B60D-7A82-1B9B-149F9B38A33F}"/>
                  </a:ext>
                </a:extLst>
              </p:cNvPr>
              <p:cNvSpPr/>
              <p:nvPr/>
            </p:nvSpPr>
            <p:spPr>
              <a:xfrm>
                <a:off x="6551732" y="930260"/>
                <a:ext cx="711170" cy="695713"/>
              </a:xfrm>
              <a:prstGeom prst="arc">
                <a:avLst>
                  <a:gd name="adj1" fmla="val 1080547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DDEFC8E1-4ADD-8E18-8771-7BB6324FA2BA}"/>
                  </a:ext>
                </a:extLst>
              </p:cNvPr>
              <p:cNvSpPr/>
              <p:nvPr/>
            </p:nvSpPr>
            <p:spPr>
              <a:xfrm rot="10800000">
                <a:off x="7264012" y="917267"/>
                <a:ext cx="711170" cy="708705"/>
              </a:xfrm>
              <a:prstGeom prst="arc">
                <a:avLst>
                  <a:gd name="adj1" fmla="val 1083610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29332B3-7931-FF19-4F26-898944B3C8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12019" y="681865"/>
              <a:ext cx="1362268" cy="1394431"/>
              <a:chOff x="6423536" y="420001"/>
              <a:chExt cx="639322" cy="654416"/>
            </a:xfrm>
          </p:grpSpPr>
          <p:sp>
            <p:nvSpPr>
              <p:cNvPr id="75" name="Line 84">
                <a:extLst>
                  <a:ext uri="{FF2B5EF4-FFF2-40B4-BE49-F238E27FC236}">
                    <a16:creationId xmlns:a16="http://schemas.microsoft.com/office/drawing/2014/main" id="{202EDD64-C5F0-998E-DAE7-3A65C42747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5088" y="566028"/>
                <a:ext cx="204916" cy="1158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grpSp>
            <p:nvGrpSpPr>
              <p:cNvPr id="76" name="Group 85">
                <a:extLst>
                  <a:ext uri="{FF2B5EF4-FFF2-40B4-BE49-F238E27FC236}">
                    <a16:creationId xmlns:a16="http://schemas.microsoft.com/office/drawing/2014/main" id="{76AA6AD5-5EC6-9AE1-6768-3C9A97175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91502" y="821394"/>
                <a:ext cx="453911" cy="186751"/>
                <a:chOff x="768" y="1344"/>
                <a:chExt cx="960" cy="391"/>
              </a:xfrm>
            </p:grpSpPr>
            <p:sp>
              <p:nvSpPr>
                <p:cNvPr id="87" name="Line 86">
                  <a:extLst>
                    <a:ext uri="{FF2B5EF4-FFF2-40B4-BE49-F238E27FC236}">
                      <a16:creationId xmlns:a16="http://schemas.microsoft.com/office/drawing/2014/main" id="{0DA19D0C-2626-FFDC-1EC5-D5C07A306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" y="1344"/>
                  <a:ext cx="480" cy="10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88" name="Line 87">
                  <a:extLst>
                    <a:ext uri="{FF2B5EF4-FFF2-40B4-BE49-F238E27FC236}">
                      <a16:creationId xmlns:a16="http://schemas.microsoft.com/office/drawing/2014/main" id="{8D1E1C87-D698-6FD7-5E57-8C815A5100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1" y="1440"/>
                  <a:ext cx="793" cy="15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89" name="Line 88">
                  <a:extLst>
                    <a:ext uri="{FF2B5EF4-FFF2-40B4-BE49-F238E27FC236}">
                      <a16:creationId xmlns:a16="http://schemas.microsoft.com/office/drawing/2014/main" id="{646BF7FA-F202-C4CE-73E4-C0A66E0FF6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1" y="1536"/>
                  <a:ext cx="889" cy="19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90" name="Line 89">
                  <a:extLst>
                    <a:ext uri="{FF2B5EF4-FFF2-40B4-BE49-F238E27FC236}">
                      <a16:creationId xmlns:a16="http://schemas.microsoft.com/office/drawing/2014/main" id="{950C4183-36F6-93CD-8A5C-8A6C4B267F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344"/>
                  <a:ext cx="480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</p:grpSp>
          <p:sp>
            <p:nvSpPr>
              <p:cNvPr id="77" name="Oval 90">
                <a:extLst>
                  <a:ext uri="{FF2B5EF4-FFF2-40B4-BE49-F238E27FC236}">
                    <a16:creationId xmlns:a16="http://schemas.microsoft.com/office/drawing/2014/main" id="{F695D6D4-D048-0FBD-6691-EA69B58A7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6486" y="843334"/>
                <a:ext cx="55981" cy="23108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78" name="Text Box 91">
                <a:extLst>
                  <a:ext uri="{FF2B5EF4-FFF2-40B4-BE49-F238E27FC236}">
                    <a16:creationId xmlns:a16="http://schemas.microsoft.com/office/drawing/2014/main" id="{88DE453B-B959-E941-DCBC-0D497460B6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7392" y="476518"/>
                <a:ext cx="39810" cy="92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endParaRPr lang="en-US" altLang="en-US" sz="1000" i="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Text Box 92">
                <a:extLst>
                  <a:ext uri="{FF2B5EF4-FFF2-40B4-BE49-F238E27FC236}">
                    <a16:creationId xmlns:a16="http://schemas.microsoft.com/office/drawing/2014/main" id="{48764B1E-F2E6-D30E-F94F-FAC58C0BAF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67155" y="420001"/>
                <a:ext cx="99964" cy="149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800" i="0" dirty="0"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80" name="Line 93">
                <a:extLst>
                  <a:ext uri="{FF2B5EF4-FFF2-40B4-BE49-F238E27FC236}">
                    <a16:creationId xmlns:a16="http://schemas.microsoft.com/office/drawing/2014/main" id="{9E82F843-A3C8-8A86-AD19-99ADF5471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19113" y="566906"/>
                <a:ext cx="204025" cy="11495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81" name="Text Box 94">
                <a:extLst>
                  <a:ext uri="{FF2B5EF4-FFF2-40B4-BE49-F238E27FC236}">
                    <a16:creationId xmlns:a16="http://schemas.microsoft.com/office/drawing/2014/main" id="{E2E462B4-C9F7-9E94-D61E-F65078B416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52489" y="436837"/>
                <a:ext cx="110369" cy="149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800" i="0" dirty="0"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82" name="Line 95">
                <a:extLst>
                  <a:ext uri="{FF2B5EF4-FFF2-40B4-BE49-F238E27FC236}">
                    <a16:creationId xmlns:a16="http://schemas.microsoft.com/office/drawing/2014/main" id="{D580F7ED-9E63-E8F8-DCE8-E4C9BA662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55610" y="936355"/>
                <a:ext cx="90876" cy="228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 Box 96">
                    <a:extLst>
                      <a:ext uri="{FF2B5EF4-FFF2-40B4-BE49-F238E27FC236}">
                        <a16:creationId xmlns:a16="http://schemas.microsoft.com/office/drawing/2014/main" id="{FF176DAA-8835-458B-2A3E-E73F601BCC1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63199" y="663436"/>
                    <a:ext cx="119855" cy="1354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1972" tIns="20987" rIns="41972" bIns="20987">
                    <a:spAutoFit/>
                  </a:bodyPr>
                  <a:lstStyle>
                    <a:lvl1pPr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431800"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865188"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296988"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1730375"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187575" defTabSz="865188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644775" defTabSz="865188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101975" defTabSz="865188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559175" defTabSz="865188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en-US" altLang="en-US" sz="1600" i="0" dirty="0">
                      <a:solidFill>
                        <a:srgbClr val="008000"/>
                      </a:solidFill>
                      <a:latin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3" name="Text Box 96">
                    <a:extLst>
                      <a:ext uri="{FF2B5EF4-FFF2-40B4-BE49-F238E27FC236}">
                        <a16:creationId xmlns:a16="http://schemas.microsoft.com/office/drawing/2014/main" id="{FF176DAA-8835-458B-2A3E-E73F601BCC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3199" y="663436"/>
                    <a:ext cx="119855" cy="1354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7391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6" name="Line 99">
                <a:extLst>
                  <a:ext uri="{FF2B5EF4-FFF2-40B4-BE49-F238E27FC236}">
                    <a16:creationId xmlns:a16="http://schemas.microsoft.com/office/drawing/2014/main" id="{2B971D65-9B25-6CDB-A921-82A1D7047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3536" y="494946"/>
                <a:ext cx="0" cy="5475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82190E-31BA-A774-DE7F-154F379684F5}"/>
                </a:ext>
              </a:extLst>
            </p:cNvPr>
            <p:cNvSpPr txBox="1"/>
            <p:nvPr/>
          </p:nvSpPr>
          <p:spPr>
            <a:xfrm>
              <a:off x="4158268" y="110193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741A06-0471-FCB4-A80F-ABE87845DEC3}"/>
                </a:ext>
              </a:extLst>
            </p:cNvPr>
            <p:cNvSpPr txBox="1"/>
            <p:nvPr/>
          </p:nvSpPr>
          <p:spPr>
            <a:xfrm>
              <a:off x="6138400" y="452348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5AF8A5-993B-2F81-BD00-434AEF505412}"/>
                    </a:ext>
                  </a:extLst>
                </p:cNvPr>
                <p:cNvSpPr txBox="1"/>
                <p:nvPr/>
              </p:nvSpPr>
              <p:spPr>
                <a:xfrm>
                  <a:off x="1142503" y="1079374"/>
                  <a:ext cx="106638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5AF8A5-993B-2F81-BD00-434AEF5054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503" y="1079374"/>
                  <a:ext cx="1066382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5857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7351-0ABE-2B53-3E91-1290AE2D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05" y="88551"/>
            <a:ext cx="8372901" cy="393289"/>
          </a:xfrm>
        </p:spPr>
        <p:txBody>
          <a:bodyPr/>
          <a:lstStyle/>
          <a:p>
            <a:r>
              <a:rPr lang="en-US" dirty="0" err="1"/>
              <a:t>Zel’dovich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FA670-4032-426C-737A-0682ACC97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0" name="Picture 29" descr="latex-image-1.pdf">
            <a:extLst>
              <a:ext uri="{FF2B5EF4-FFF2-40B4-BE49-F238E27FC236}">
                <a16:creationId xmlns:a16="http://schemas.microsoft.com/office/drawing/2014/main" id="{910831DB-C150-5481-1CC9-26CC10B50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3" y="2172866"/>
            <a:ext cx="6258483" cy="1103901"/>
          </a:xfrm>
          <a:prstGeom prst="rect">
            <a:avLst/>
          </a:prstGeom>
        </p:spPr>
      </p:pic>
      <p:pic>
        <p:nvPicPr>
          <p:cNvPr id="31" name="Picture 30" descr="latex-image-1.pdf">
            <a:extLst>
              <a:ext uri="{FF2B5EF4-FFF2-40B4-BE49-F238E27FC236}">
                <a16:creationId xmlns:a16="http://schemas.microsoft.com/office/drawing/2014/main" id="{0D48E399-78BA-F01E-C85A-F5574BAD9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02" y="2179990"/>
            <a:ext cx="3666744" cy="4114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FC360E4-197B-315C-C8BE-DFE2D1866A39}"/>
              </a:ext>
            </a:extLst>
          </p:cNvPr>
          <p:cNvGrpSpPr/>
          <p:nvPr/>
        </p:nvGrpSpPr>
        <p:grpSpPr>
          <a:xfrm>
            <a:off x="1639305" y="292272"/>
            <a:ext cx="5408189" cy="1629771"/>
            <a:chOff x="1142503" y="452348"/>
            <a:chExt cx="5408189" cy="162977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C29B602-165F-8F48-0239-35D26578D1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68776" y="687688"/>
              <a:ext cx="1389641" cy="1394431"/>
              <a:chOff x="6455610" y="420001"/>
              <a:chExt cx="652168" cy="654416"/>
            </a:xfrm>
          </p:grpSpPr>
          <p:sp>
            <p:nvSpPr>
              <p:cNvPr id="48" name="Line 84">
                <a:extLst>
                  <a:ext uri="{FF2B5EF4-FFF2-40B4-BE49-F238E27FC236}">
                    <a16:creationId xmlns:a16="http://schemas.microsoft.com/office/drawing/2014/main" id="{A13EE90B-24D0-014B-DF7C-A5B5F8CAA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5088" y="566028"/>
                <a:ext cx="204916" cy="1158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grpSp>
            <p:nvGrpSpPr>
              <p:cNvPr id="49" name="Group 85">
                <a:extLst>
                  <a:ext uri="{FF2B5EF4-FFF2-40B4-BE49-F238E27FC236}">
                    <a16:creationId xmlns:a16="http://schemas.microsoft.com/office/drawing/2014/main" id="{9B171287-4F29-5222-F43A-73C018C39E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91502" y="821394"/>
                <a:ext cx="453911" cy="186751"/>
                <a:chOff x="768" y="1344"/>
                <a:chExt cx="960" cy="391"/>
              </a:xfrm>
            </p:grpSpPr>
            <p:sp>
              <p:nvSpPr>
                <p:cNvPr id="50" name="Line 86">
                  <a:extLst>
                    <a:ext uri="{FF2B5EF4-FFF2-40B4-BE49-F238E27FC236}">
                      <a16:creationId xmlns:a16="http://schemas.microsoft.com/office/drawing/2014/main" id="{256E98E6-A451-4F84-B367-56B8AE490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" y="1344"/>
                  <a:ext cx="480" cy="10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51" name="Line 87">
                  <a:extLst>
                    <a:ext uri="{FF2B5EF4-FFF2-40B4-BE49-F238E27FC236}">
                      <a16:creationId xmlns:a16="http://schemas.microsoft.com/office/drawing/2014/main" id="{572E83B0-C8FB-7F56-32D3-F37F25F594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1" y="1440"/>
                  <a:ext cx="793" cy="15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52" name="Line 88">
                  <a:extLst>
                    <a:ext uri="{FF2B5EF4-FFF2-40B4-BE49-F238E27FC236}">
                      <a16:creationId xmlns:a16="http://schemas.microsoft.com/office/drawing/2014/main" id="{66A4F9CE-98F2-CD9F-C0FF-4128DBF92A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1" y="1536"/>
                  <a:ext cx="889" cy="19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53" name="Line 89">
                  <a:extLst>
                    <a:ext uri="{FF2B5EF4-FFF2-40B4-BE49-F238E27FC236}">
                      <a16:creationId xmlns:a16="http://schemas.microsoft.com/office/drawing/2014/main" id="{09495FCF-A393-730A-EA59-E9887D7058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344"/>
                  <a:ext cx="480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</p:grpSp>
          <p:sp>
            <p:nvSpPr>
              <p:cNvPr id="54" name="Oval 90">
                <a:extLst>
                  <a:ext uri="{FF2B5EF4-FFF2-40B4-BE49-F238E27FC236}">
                    <a16:creationId xmlns:a16="http://schemas.microsoft.com/office/drawing/2014/main" id="{9A6E50DC-B28C-7193-0F52-65BC4955D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6486" y="843334"/>
                <a:ext cx="55981" cy="23108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5" name="Text Box 91">
                <a:extLst>
                  <a:ext uri="{FF2B5EF4-FFF2-40B4-BE49-F238E27FC236}">
                    <a16:creationId xmlns:a16="http://schemas.microsoft.com/office/drawing/2014/main" id="{20CFAB47-C092-33B4-D3A6-2BEB8A684D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7392" y="476518"/>
                <a:ext cx="39810" cy="92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endParaRPr lang="en-US" altLang="en-US" sz="1000" i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92">
                <a:extLst>
                  <a:ext uri="{FF2B5EF4-FFF2-40B4-BE49-F238E27FC236}">
                    <a16:creationId xmlns:a16="http://schemas.microsoft.com/office/drawing/2014/main" id="{57DE5F5D-3F2A-E505-99F5-C9A627B711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67155" y="420001"/>
                <a:ext cx="99964" cy="149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800" i="0" dirty="0"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57" name="Line 93">
                <a:extLst>
                  <a:ext uri="{FF2B5EF4-FFF2-40B4-BE49-F238E27FC236}">
                    <a16:creationId xmlns:a16="http://schemas.microsoft.com/office/drawing/2014/main" id="{09FFD651-F716-4C7D-85F3-FB8040B62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19113" y="566906"/>
                <a:ext cx="204025" cy="11495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58" name="Text Box 94">
                <a:extLst>
                  <a:ext uri="{FF2B5EF4-FFF2-40B4-BE49-F238E27FC236}">
                    <a16:creationId xmlns:a16="http://schemas.microsoft.com/office/drawing/2014/main" id="{E6D5E703-35B7-120A-D7E3-288C36D47B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52489" y="436837"/>
                <a:ext cx="110369" cy="149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800" i="0" dirty="0"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59" name="Line 95">
                <a:extLst>
                  <a:ext uri="{FF2B5EF4-FFF2-40B4-BE49-F238E27FC236}">
                    <a16:creationId xmlns:a16="http://schemas.microsoft.com/office/drawing/2014/main" id="{CDD4A4D5-FA88-413C-D553-66FD8E056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55610" y="936355"/>
                <a:ext cx="90876" cy="228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60" name="Text Box 96">
                <a:extLst>
                  <a:ext uri="{FF2B5EF4-FFF2-40B4-BE49-F238E27FC236}">
                    <a16:creationId xmlns:a16="http://schemas.microsoft.com/office/drawing/2014/main" id="{50DAC541-136E-479E-25B6-235108F5CB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63199" y="663436"/>
                <a:ext cx="98460" cy="135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600" i="0" dirty="0">
                    <a:solidFill>
                      <a:srgbClr val="008000"/>
                    </a:solidFill>
                    <a:latin typeface="Arial" panose="020B0604020202020204" pitchFamily="34" charset="0"/>
                  </a:rPr>
                  <a:t>Z</a:t>
                </a:r>
              </a:p>
            </p:txBody>
          </p:sp>
          <p:sp>
            <p:nvSpPr>
              <p:cNvPr id="61" name="Line 97">
                <a:extLst>
                  <a:ext uri="{FF2B5EF4-FFF2-40B4-BE49-F238E27FC236}">
                    <a16:creationId xmlns:a16="http://schemas.microsoft.com/office/drawing/2014/main" id="{C7856A40-F02A-23C0-0291-451C375005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19113" y="681865"/>
                <a:ext cx="0" cy="139531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62" name="Line 98">
                <a:extLst>
                  <a:ext uri="{FF2B5EF4-FFF2-40B4-BE49-F238E27FC236}">
                    <a16:creationId xmlns:a16="http://schemas.microsoft.com/office/drawing/2014/main" id="{760A727C-9B68-2A8A-5495-14A817FF0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07778" y="494946"/>
                <a:ext cx="0" cy="5475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75C85F1-A0DD-29C6-6B6D-8A108C42F705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 flipH="1">
              <a:off x="3405457" y="1365681"/>
              <a:ext cx="290333" cy="37457"/>
              <a:chOff x="2281382" y="904382"/>
              <a:chExt cx="5693800" cy="734585"/>
            </a:xfrm>
          </p:grpSpPr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104E6013-E2F6-4DC6-8966-D5B7B9C2EF12}"/>
                  </a:ext>
                </a:extLst>
              </p:cNvPr>
              <p:cNvSpPr/>
              <p:nvPr/>
            </p:nvSpPr>
            <p:spPr>
              <a:xfrm>
                <a:off x="2281382" y="917377"/>
                <a:ext cx="711170" cy="708705"/>
              </a:xfrm>
              <a:prstGeom prst="arc">
                <a:avLst>
                  <a:gd name="adj1" fmla="val 1083610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158A165D-0EE3-6483-D34B-287414277A5C}"/>
                  </a:ext>
                </a:extLst>
              </p:cNvPr>
              <p:cNvSpPr/>
              <p:nvPr/>
            </p:nvSpPr>
            <p:spPr>
              <a:xfrm rot="10800000">
                <a:off x="2992552" y="917376"/>
                <a:ext cx="711170" cy="708705"/>
              </a:xfrm>
              <a:prstGeom prst="arc">
                <a:avLst>
                  <a:gd name="adj1" fmla="val 10714103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9F67CE52-D9AD-F688-CC68-0E1F1A031BDB}"/>
                  </a:ext>
                </a:extLst>
              </p:cNvPr>
              <p:cNvSpPr/>
              <p:nvPr/>
            </p:nvSpPr>
            <p:spPr>
              <a:xfrm>
                <a:off x="3704832" y="917375"/>
                <a:ext cx="711170" cy="695713"/>
              </a:xfrm>
              <a:prstGeom prst="arc">
                <a:avLst>
                  <a:gd name="adj1" fmla="val 1080547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9CE4D7B3-86BB-71B5-BC8D-9EE1D3F55A85}"/>
                  </a:ext>
                </a:extLst>
              </p:cNvPr>
              <p:cNvSpPr/>
              <p:nvPr/>
            </p:nvSpPr>
            <p:spPr>
              <a:xfrm rot="10800000">
                <a:off x="4417112" y="904382"/>
                <a:ext cx="711170" cy="708705"/>
              </a:xfrm>
              <a:prstGeom prst="arc">
                <a:avLst>
                  <a:gd name="adj1" fmla="val 1083610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F2E7938F-6D07-E169-6B66-DA75C6691190}"/>
                  </a:ext>
                </a:extLst>
              </p:cNvPr>
              <p:cNvSpPr/>
              <p:nvPr/>
            </p:nvSpPr>
            <p:spPr>
              <a:xfrm>
                <a:off x="5128282" y="930262"/>
                <a:ext cx="711170" cy="708705"/>
              </a:xfrm>
              <a:prstGeom prst="arc">
                <a:avLst>
                  <a:gd name="adj1" fmla="val 1083610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243849E8-3E75-EA40-FAFD-69B789936A39}"/>
                  </a:ext>
                </a:extLst>
              </p:cNvPr>
              <p:cNvSpPr/>
              <p:nvPr/>
            </p:nvSpPr>
            <p:spPr>
              <a:xfrm rot="10800000">
                <a:off x="5839452" y="930261"/>
                <a:ext cx="711170" cy="708705"/>
              </a:xfrm>
              <a:prstGeom prst="arc">
                <a:avLst>
                  <a:gd name="adj1" fmla="val 10714103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26C6B0DC-B60D-7A82-1B9B-149F9B38A33F}"/>
                  </a:ext>
                </a:extLst>
              </p:cNvPr>
              <p:cNvSpPr/>
              <p:nvPr/>
            </p:nvSpPr>
            <p:spPr>
              <a:xfrm>
                <a:off x="6551732" y="930260"/>
                <a:ext cx="711170" cy="695713"/>
              </a:xfrm>
              <a:prstGeom prst="arc">
                <a:avLst>
                  <a:gd name="adj1" fmla="val 1080547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DDEFC8E1-4ADD-8E18-8771-7BB6324FA2BA}"/>
                  </a:ext>
                </a:extLst>
              </p:cNvPr>
              <p:cNvSpPr/>
              <p:nvPr/>
            </p:nvSpPr>
            <p:spPr>
              <a:xfrm rot="10800000">
                <a:off x="7264012" y="917267"/>
                <a:ext cx="711170" cy="708705"/>
              </a:xfrm>
              <a:prstGeom prst="arc">
                <a:avLst>
                  <a:gd name="adj1" fmla="val 10836109"/>
                  <a:gd name="adj2" fmla="val 0"/>
                </a:avLst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29332B3-7931-FF19-4F26-898944B3C8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12019" y="681865"/>
              <a:ext cx="1362268" cy="1394431"/>
              <a:chOff x="6423536" y="420001"/>
              <a:chExt cx="639322" cy="654416"/>
            </a:xfrm>
          </p:grpSpPr>
          <p:sp>
            <p:nvSpPr>
              <p:cNvPr id="75" name="Line 84">
                <a:extLst>
                  <a:ext uri="{FF2B5EF4-FFF2-40B4-BE49-F238E27FC236}">
                    <a16:creationId xmlns:a16="http://schemas.microsoft.com/office/drawing/2014/main" id="{202EDD64-C5F0-998E-DAE7-3A65C42747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5088" y="566028"/>
                <a:ext cx="204916" cy="11583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grpSp>
            <p:nvGrpSpPr>
              <p:cNvPr id="76" name="Group 85">
                <a:extLst>
                  <a:ext uri="{FF2B5EF4-FFF2-40B4-BE49-F238E27FC236}">
                    <a16:creationId xmlns:a16="http://schemas.microsoft.com/office/drawing/2014/main" id="{76AA6AD5-5EC6-9AE1-6768-3C9A97175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591502" y="821394"/>
                <a:ext cx="453911" cy="186751"/>
                <a:chOff x="768" y="1344"/>
                <a:chExt cx="960" cy="391"/>
              </a:xfrm>
            </p:grpSpPr>
            <p:sp>
              <p:nvSpPr>
                <p:cNvPr id="87" name="Line 86">
                  <a:extLst>
                    <a:ext uri="{FF2B5EF4-FFF2-40B4-BE49-F238E27FC236}">
                      <a16:creationId xmlns:a16="http://schemas.microsoft.com/office/drawing/2014/main" id="{0DA19D0C-2626-FFDC-1EC5-D5C07A306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" y="1344"/>
                  <a:ext cx="480" cy="10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88" name="Line 87">
                  <a:extLst>
                    <a:ext uri="{FF2B5EF4-FFF2-40B4-BE49-F238E27FC236}">
                      <a16:creationId xmlns:a16="http://schemas.microsoft.com/office/drawing/2014/main" id="{8D1E1C87-D698-6FD7-5E57-8C815A5100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1" y="1440"/>
                  <a:ext cx="793" cy="15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89" name="Line 88">
                  <a:extLst>
                    <a:ext uri="{FF2B5EF4-FFF2-40B4-BE49-F238E27FC236}">
                      <a16:creationId xmlns:a16="http://schemas.microsoft.com/office/drawing/2014/main" id="{646BF7FA-F202-C4CE-73E4-C0A66E0FF6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1" y="1536"/>
                  <a:ext cx="889" cy="19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90" name="Line 89">
                  <a:extLst>
                    <a:ext uri="{FF2B5EF4-FFF2-40B4-BE49-F238E27FC236}">
                      <a16:creationId xmlns:a16="http://schemas.microsoft.com/office/drawing/2014/main" id="{950C4183-36F6-93CD-8A5C-8A6C4B267F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344"/>
                  <a:ext cx="480" cy="3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1972" tIns="20987" rIns="41972" bIns="20987">
                  <a:spAutoFit/>
                </a:bodyPr>
                <a:lstStyle/>
                <a:p>
                  <a:endParaRPr lang="en-US" sz="2000"/>
                </a:p>
              </p:txBody>
            </p:sp>
          </p:grpSp>
          <p:sp>
            <p:nvSpPr>
              <p:cNvPr id="77" name="Oval 90">
                <a:extLst>
                  <a:ext uri="{FF2B5EF4-FFF2-40B4-BE49-F238E27FC236}">
                    <a16:creationId xmlns:a16="http://schemas.microsoft.com/office/drawing/2014/main" id="{F695D6D4-D048-0FBD-6691-EA69B58A7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6486" y="843334"/>
                <a:ext cx="55981" cy="23108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78" name="Text Box 91">
                <a:extLst>
                  <a:ext uri="{FF2B5EF4-FFF2-40B4-BE49-F238E27FC236}">
                    <a16:creationId xmlns:a16="http://schemas.microsoft.com/office/drawing/2014/main" id="{88DE453B-B959-E941-DCBC-0D497460B6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7392" y="476518"/>
                <a:ext cx="39810" cy="92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endParaRPr lang="en-US" altLang="en-US" sz="1000" i="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Text Box 92">
                <a:extLst>
                  <a:ext uri="{FF2B5EF4-FFF2-40B4-BE49-F238E27FC236}">
                    <a16:creationId xmlns:a16="http://schemas.microsoft.com/office/drawing/2014/main" id="{48764B1E-F2E6-D30E-F94F-FAC58C0BAF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67155" y="420001"/>
                <a:ext cx="99964" cy="149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800" i="0" dirty="0"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80" name="Line 93">
                <a:extLst>
                  <a:ext uri="{FF2B5EF4-FFF2-40B4-BE49-F238E27FC236}">
                    <a16:creationId xmlns:a16="http://schemas.microsoft.com/office/drawing/2014/main" id="{9E82F843-A3C8-8A86-AD19-99ADF5471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19113" y="566906"/>
                <a:ext cx="204025" cy="11495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p:sp>
            <p:nvSpPr>
              <p:cNvPr id="81" name="Text Box 94">
                <a:extLst>
                  <a:ext uri="{FF2B5EF4-FFF2-40B4-BE49-F238E27FC236}">
                    <a16:creationId xmlns:a16="http://schemas.microsoft.com/office/drawing/2014/main" id="{E2E462B4-C9F7-9E94-D61E-F65078B416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52489" y="436837"/>
                <a:ext cx="110369" cy="149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41972" tIns="20987" rIns="41972" bIns="20987">
                <a:spAutoFit/>
              </a:bodyPr>
              <a:lstStyle>
                <a:lvl1pPr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31800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8651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296988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730375" defTabSz="8651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1875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6447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1019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559175" defTabSz="865188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0" hangingPunct="0"/>
                <a:r>
                  <a:rPr lang="en-US" altLang="en-US" sz="1800" i="0" dirty="0">
                    <a:latin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82" name="Line 95">
                <a:extLst>
                  <a:ext uri="{FF2B5EF4-FFF2-40B4-BE49-F238E27FC236}">
                    <a16:creationId xmlns:a16="http://schemas.microsoft.com/office/drawing/2014/main" id="{D580F7ED-9E63-E8F8-DCE8-E4C9BA662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55610" y="936355"/>
                <a:ext cx="90876" cy="228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3" name="Text Box 96">
                    <a:extLst>
                      <a:ext uri="{FF2B5EF4-FFF2-40B4-BE49-F238E27FC236}">
                        <a16:creationId xmlns:a16="http://schemas.microsoft.com/office/drawing/2014/main" id="{FF176DAA-8835-458B-2A3E-E73F601BCC1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63199" y="663436"/>
                    <a:ext cx="119855" cy="1354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1972" tIns="20987" rIns="41972" bIns="20987">
                    <a:spAutoFit/>
                  </a:bodyPr>
                  <a:lstStyle>
                    <a:lvl1pPr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431800"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865188"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296988"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1730375" defTabSz="865188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187575" defTabSz="865188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644775" defTabSz="865188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101975" defTabSz="865188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559175" defTabSz="865188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en-US" altLang="en-US" sz="1600" i="0" dirty="0">
                      <a:solidFill>
                        <a:srgbClr val="008000"/>
                      </a:solidFill>
                      <a:latin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3" name="Text Box 96">
                    <a:extLst>
                      <a:ext uri="{FF2B5EF4-FFF2-40B4-BE49-F238E27FC236}">
                        <a16:creationId xmlns:a16="http://schemas.microsoft.com/office/drawing/2014/main" id="{FF176DAA-8835-458B-2A3E-E73F601BCC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3199" y="663436"/>
                    <a:ext cx="119855" cy="13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7391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6" name="Line 99">
                <a:extLst>
                  <a:ext uri="{FF2B5EF4-FFF2-40B4-BE49-F238E27FC236}">
                    <a16:creationId xmlns:a16="http://schemas.microsoft.com/office/drawing/2014/main" id="{2B971D65-9B25-6CDB-A921-82A1D7047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23536" y="494946"/>
                <a:ext cx="0" cy="5475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41972" tIns="20987" rIns="41972" bIns="20987">
                <a:spAutoFit/>
              </a:bodyPr>
              <a:lstStyle/>
              <a:p>
                <a:endParaRPr lang="en-US" sz="200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82190E-31BA-A774-DE7F-154F379684F5}"/>
                </a:ext>
              </a:extLst>
            </p:cNvPr>
            <p:cNvSpPr txBox="1"/>
            <p:nvPr/>
          </p:nvSpPr>
          <p:spPr>
            <a:xfrm>
              <a:off x="4158268" y="110193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741A06-0471-FCB4-A80F-ABE87845DEC3}"/>
                </a:ext>
              </a:extLst>
            </p:cNvPr>
            <p:cNvSpPr txBox="1"/>
            <p:nvPr/>
          </p:nvSpPr>
          <p:spPr>
            <a:xfrm>
              <a:off x="6138400" y="452348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5AF8A5-993B-2F81-BD00-434AEF505412}"/>
                    </a:ext>
                  </a:extLst>
                </p:cNvPr>
                <p:cNvSpPr txBox="1"/>
                <p:nvPr/>
              </p:nvSpPr>
              <p:spPr>
                <a:xfrm>
                  <a:off x="1142503" y="1079374"/>
                  <a:ext cx="106638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5AF8A5-993B-2F81-BD00-434AEF5054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503" y="1079374"/>
                  <a:ext cx="1066382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169B85-C9CE-012F-D5D0-6DDD8BB835E7}"/>
              </a:ext>
            </a:extLst>
          </p:cNvPr>
          <p:cNvGrpSpPr/>
          <p:nvPr/>
        </p:nvGrpSpPr>
        <p:grpSpPr>
          <a:xfrm>
            <a:off x="1578035" y="2175784"/>
            <a:ext cx="6208105" cy="2020771"/>
            <a:chOff x="1447800" y="3505200"/>
            <a:chExt cx="6345355" cy="17995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A1F7D9-B0E3-DB59-BA49-5886844A1A08}"/>
                </a:ext>
              </a:extLst>
            </p:cNvPr>
            <p:cNvSpPr txBox="1"/>
            <p:nvPr/>
          </p:nvSpPr>
          <p:spPr>
            <a:xfrm>
              <a:off x="6477000" y="4729174"/>
              <a:ext cx="1316155" cy="575575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Large, 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</a:rPr>
                <a:t>but equal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5CE3D1F-3580-3B34-3502-70E56EE368A1}"/>
                </a:ext>
              </a:extLst>
            </p:cNvPr>
            <p:cNvSpPr/>
            <p:nvPr/>
          </p:nvSpPr>
          <p:spPr bwMode="auto">
            <a:xfrm>
              <a:off x="6477000" y="3505200"/>
              <a:ext cx="914400" cy="533400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A1ED7E6-4FF8-5286-10DA-93419F9B75AA}"/>
                </a:ext>
              </a:extLst>
            </p:cNvPr>
            <p:cNvSpPr/>
            <p:nvPr/>
          </p:nvSpPr>
          <p:spPr bwMode="auto">
            <a:xfrm>
              <a:off x="1447800" y="3505200"/>
              <a:ext cx="914400" cy="533400"/>
            </a:xfrm>
            <a:prstGeom prst="ellips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39C016B-0658-4811-C204-79F33C65F4C5}"/>
                </a:ext>
              </a:extLst>
            </p:cNvPr>
            <p:cNvCxnSpPr>
              <a:cxnSpLocks/>
              <a:stCxn id="10" idx="0"/>
              <a:endCxn id="11" idx="4"/>
            </p:cNvCxnSpPr>
            <p:nvPr/>
          </p:nvCxnSpPr>
          <p:spPr bwMode="auto">
            <a:xfrm flipH="1" flipV="1">
              <a:off x="6934200" y="4038600"/>
              <a:ext cx="200878" cy="690573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D2C193B-6C10-CF42-64D3-C681A9C28FE1}"/>
                </a:ext>
              </a:extLst>
            </p:cNvPr>
            <p:cNvCxnSpPr>
              <a:cxnSpLocks/>
              <a:stCxn id="10" idx="0"/>
              <a:endCxn id="12" idx="5"/>
            </p:cNvCxnSpPr>
            <p:nvPr/>
          </p:nvCxnSpPr>
          <p:spPr bwMode="auto">
            <a:xfrm flipH="1" flipV="1">
              <a:off x="2228290" y="3960486"/>
              <a:ext cx="4906788" cy="768688"/>
            </a:xfrm>
            <a:prstGeom prst="straightConnector1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B34B363-6367-9E12-585F-A966880C3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907" y="3397066"/>
            <a:ext cx="3711059" cy="1570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F865A47-2461-9D00-C84C-2A3C0B2B2BA0}"/>
              </a:ext>
            </a:extLst>
          </p:cNvPr>
          <p:cNvGrpSpPr/>
          <p:nvPr/>
        </p:nvGrpSpPr>
        <p:grpSpPr>
          <a:xfrm>
            <a:off x="2763421" y="2101346"/>
            <a:ext cx="6008833" cy="1665052"/>
            <a:chOff x="2514600" y="3382628"/>
            <a:chExt cx="6034608" cy="133255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89952E7-35D5-FC06-7798-D7F8FACC8425}"/>
                </a:ext>
              </a:extLst>
            </p:cNvPr>
            <p:cNvCxnSpPr>
              <a:cxnSpLocks/>
              <a:stCxn id="28" idx="0"/>
              <a:endCxn id="26" idx="6"/>
            </p:cNvCxnSpPr>
            <p:nvPr/>
          </p:nvCxnSpPr>
          <p:spPr bwMode="auto">
            <a:xfrm flipH="1" flipV="1">
              <a:off x="3581400" y="3691680"/>
              <a:ext cx="4422159" cy="72792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FBD5107-B4D2-9F22-3065-9E25D8370D86}"/>
                </a:ext>
              </a:extLst>
            </p:cNvPr>
            <p:cNvSpPr/>
            <p:nvPr/>
          </p:nvSpPr>
          <p:spPr bwMode="auto">
            <a:xfrm>
              <a:off x="2514600" y="3424979"/>
              <a:ext cx="1066800" cy="5334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EED002-7B2A-801B-36C4-A43BCE0B71AC}"/>
                </a:ext>
              </a:extLst>
            </p:cNvPr>
            <p:cNvGrpSpPr/>
            <p:nvPr/>
          </p:nvGrpSpPr>
          <p:grpSpPr>
            <a:xfrm>
              <a:off x="7482408" y="3382628"/>
              <a:ext cx="1066800" cy="1332551"/>
              <a:chOff x="7482408" y="3382628"/>
              <a:chExt cx="1066800" cy="133255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AFA71-2374-0B52-EF5D-AC905A8771A2}"/>
                  </a:ext>
                </a:extLst>
              </p:cNvPr>
              <p:cNvSpPr txBox="1"/>
              <p:nvPr/>
            </p:nvSpPr>
            <p:spPr>
              <a:xfrm>
                <a:off x="7696200" y="4419600"/>
                <a:ext cx="614716" cy="295579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Tiny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C78B739-93CC-D720-6CAD-0CA6CE3CC484}"/>
                  </a:ext>
                </a:extLst>
              </p:cNvPr>
              <p:cNvSpPr/>
              <p:nvPr/>
            </p:nvSpPr>
            <p:spPr bwMode="auto">
              <a:xfrm>
                <a:off x="7482408" y="3382628"/>
                <a:ext cx="1066800" cy="533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latin typeface="Calibri" pitchFamily="34" charset="0"/>
                </a:endParaRP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8ADA3E9-9E2D-6FF0-A292-E28A707D15F2}"/>
                  </a:ext>
                </a:extLst>
              </p:cNvPr>
              <p:cNvCxnSpPr>
                <a:cxnSpLocks/>
                <a:stCxn id="28" idx="0"/>
                <a:endCxn id="29" idx="4"/>
              </p:cNvCxnSpPr>
              <p:nvPr/>
            </p:nvCxnSpPr>
            <p:spPr bwMode="auto">
              <a:xfrm flipV="1">
                <a:off x="8003558" y="3916028"/>
                <a:ext cx="12250" cy="503572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22869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CFB3-70A6-D7E3-9360-133DABD8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20" y="79408"/>
            <a:ext cx="8372901" cy="439785"/>
          </a:xfrm>
        </p:spPr>
        <p:txBody>
          <a:bodyPr/>
          <a:lstStyle/>
          <a:p>
            <a:r>
              <a:rPr lang="en-US" dirty="0"/>
              <a:t>PVEMC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65F3D-3A23-6787-04FA-3B5825286D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75296" y="268263"/>
                <a:ext cx="4936208" cy="752689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𝜋𝛼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800" b="1" i="1" smtClean="0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1800" b="1" i="1" smtClean="0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865F3D-3A23-6787-04FA-3B5825286D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75296" y="268263"/>
                <a:ext cx="4936208" cy="75268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B231B-E33D-E365-0519-4DC4E97D2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4598A24-37A6-3811-426E-A39E13B176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452" y="1144981"/>
                <a:ext cx="4816097" cy="3600274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35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2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1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p>
                      </m:sSubSup>
                      <m:f>
                        <m:f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</m:sSubSup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p>
                              </m:sSub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1800" b="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800" i="1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b="0" i="1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Sup>
                                <m:sSubSup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1800" b="0" i="1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1800" i="1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b="0" i="1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b="0" i="1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bSup>
                        <m:sSubSup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800" dirty="0">
                    <a:solidFill>
                      <a:srgbClr val="000000"/>
                    </a:solidFill>
                  </a:rPr>
                  <a:t>Approximate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783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07836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00783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rgbClr val="000000"/>
                    </a:solidFill>
                  </a:rPr>
                  <a:t> around symmetric nucleus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≃ 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−4 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func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sz="2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sz="2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</a:endParaRPr>
              </a:p>
              <a:p>
                <a:pPr marL="0" lvl="0" indent="0" defTabSz="914400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solidFill>
                            <a:srgbClr val="4D008C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sz="20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1200" dirty="0">
                    <a:solidFill>
                      <a:srgbClr val="000000"/>
                    </a:solidFill>
                  </a:rPr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4598A24-37A6-3811-426E-A39E13B17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52" y="1144981"/>
                <a:ext cx="4816097" cy="3600274"/>
              </a:xfrm>
              <a:prstGeom prst="rect">
                <a:avLst/>
              </a:prstGeom>
              <a:blipFill>
                <a:blip r:embed="rId3"/>
                <a:stretch>
                  <a:fillRect l="-2887" t="-11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69211BE-2E28-D804-D405-E7977D7566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9646" y="1418091"/>
                <a:ext cx="3913322" cy="752690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35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2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783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07836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00783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d>
                      <m:d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  <m:f>
                      <m:f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p>
                        </m:sSubSup>
                      </m:den>
                    </m:f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f>
                      <m:f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sup>
                            </m:sSub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800" b="0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800" i="1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18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8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800" b="0" i="1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1800" i="1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US" sz="1200" dirty="0">
                    <a:solidFill>
                      <a:srgbClr val="000000"/>
                    </a:solidFill>
                  </a:rPr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69211BE-2E28-D804-D405-E7977D756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646" y="1418091"/>
                <a:ext cx="3913322" cy="752690"/>
              </a:xfrm>
              <a:prstGeom prst="rect">
                <a:avLst/>
              </a:prstGeom>
              <a:blipFill>
                <a:blip r:embed="rId4"/>
                <a:stretch>
                  <a:fillRect l="-1290" t="-38333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8D2E1B3-3106-64CD-7F8A-8AFB109EC599}"/>
              </a:ext>
            </a:extLst>
          </p:cNvPr>
          <p:cNvSpPr txBox="1"/>
          <p:nvPr/>
        </p:nvSpPr>
        <p:spPr>
          <a:xfrm>
            <a:off x="5883743" y="2796569"/>
            <a:ext cx="307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Measures flavor differences!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2C5BE1-D394-2CCE-7E68-C0E20C398837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135549" y="2981235"/>
            <a:ext cx="748194" cy="810454"/>
          </a:xfrm>
          <a:prstGeom prst="straightConnector1">
            <a:avLst/>
          </a:prstGeom>
          <a:ln w="31750">
            <a:solidFill>
              <a:srgbClr val="0432FF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C8DDE72-F718-58B1-ADAB-B410112B2E61}"/>
              </a:ext>
            </a:extLst>
          </p:cNvPr>
          <p:cNvSpPr txBox="1"/>
          <p:nvPr/>
        </p:nvSpPr>
        <p:spPr>
          <a:xfrm>
            <a:off x="5459242" y="4207362"/>
            <a:ext cx="3519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Cloët</a:t>
            </a:r>
            <a:r>
              <a:rPr lang="en-US" sz="1600" dirty="0">
                <a:solidFill>
                  <a:srgbClr val="000000"/>
                </a:solidFill>
              </a:rPr>
              <a:t> et al., PRL 109, 182301 (2012)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Cloët</a:t>
            </a:r>
            <a:r>
              <a:rPr lang="en-US" sz="1600" dirty="0">
                <a:solidFill>
                  <a:srgbClr val="000000"/>
                </a:solidFill>
              </a:rPr>
              <a:t> et al., PRL 102, 252301 (2009)</a:t>
            </a:r>
          </a:p>
        </p:txBody>
      </p:sp>
    </p:spTree>
    <p:extLst>
      <p:ext uri="{BB962C8B-B14F-4D97-AF65-F5344CB8AC3E}">
        <p14:creationId xmlns:p14="http://schemas.microsoft.com/office/powerpoint/2010/main" val="65713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01EAE681-AF63-949A-2970-502F0CFF10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0955" y="1359457"/>
            <a:ext cx="3230880" cy="3590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CBCFB3-70A6-D7E3-9360-133DABD863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6720" y="79408"/>
                <a:ext cx="8372901" cy="43978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Nuclei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0CBCFB3-70A6-D7E3-9360-133DABD863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6720" y="79408"/>
                <a:ext cx="8372901" cy="439785"/>
              </a:xfrm>
              <a:blipFill>
                <a:blip r:embed="rId3"/>
                <a:stretch>
                  <a:fillRect l="-756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B231B-E33D-E365-0519-4DC4E97D2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4598A24-37A6-3811-426E-A39E13B176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720" y="712918"/>
                <a:ext cx="4816097" cy="853123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35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2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≃ 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−4 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func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den>
                          </m:f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sz="2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sz="20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20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US" sz="12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r>
                  <a:rPr lang="en-US" sz="1200" dirty="0">
                    <a:solidFill>
                      <a:srgbClr val="000000"/>
                    </a:solidFill>
                  </a:rPr>
                  <a:t> </a:t>
                </a:r>
                <a:endParaRPr lang="en-US" sz="12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4598A24-37A6-3811-426E-A39E13B17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20" y="712918"/>
                <a:ext cx="4816097" cy="8531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FE217FE6-19E1-5974-5DAA-568E72E276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2292" y="1377514"/>
            <a:ext cx="3230880" cy="3614928"/>
          </a:xfrm>
          <a:prstGeom prst="rect">
            <a:avLst/>
          </a:prstGeom>
        </p:spPr>
      </p:pic>
      <p:pic>
        <p:nvPicPr>
          <p:cNvPr id="14" name="Picture 13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93AC7D85-4D81-E182-4982-B56894B379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645" y="1339414"/>
            <a:ext cx="3230880" cy="3584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EEFABC-88F9-A8B9-AF65-C00AFFE264E4}"/>
              </a:ext>
            </a:extLst>
          </p:cNvPr>
          <p:cNvSpPr txBox="1"/>
          <p:nvPr/>
        </p:nvSpPr>
        <p:spPr>
          <a:xfrm>
            <a:off x="5490731" y="193499"/>
            <a:ext cx="3519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Cloët</a:t>
            </a:r>
            <a:r>
              <a:rPr lang="en-US" sz="1600" dirty="0">
                <a:solidFill>
                  <a:srgbClr val="000000"/>
                </a:solidFill>
              </a:rPr>
              <a:t> et al., PRL 109, 182301 (2012)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Cloët</a:t>
            </a:r>
            <a:r>
              <a:rPr lang="en-US" sz="1600" dirty="0">
                <a:solidFill>
                  <a:srgbClr val="000000"/>
                </a:solidFill>
              </a:rPr>
              <a:t> et al., PRL 102, 252301 (2009)</a:t>
            </a:r>
          </a:p>
        </p:txBody>
      </p:sp>
    </p:spTree>
    <p:extLst>
      <p:ext uri="{BB962C8B-B14F-4D97-AF65-F5344CB8AC3E}">
        <p14:creationId xmlns:p14="http://schemas.microsoft.com/office/powerpoint/2010/main" val="149002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253387" y="463475"/>
            <a:ext cx="7577755" cy="3533973"/>
          </a:xfrm>
          <a:prstGeom prst="rect">
            <a:avLst/>
          </a:prstGeom>
          <a:ln w="0">
            <a:noFill/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A0F7CD-7400-56A2-C030-EE55954618AC}"/>
              </a:ext>
            </a:extLst>
          </p:cNvPr>
          <p:cNvSpPr txBox="1">
            <a:spLocks/>
          </p:cNvSpPr>
          <p:nvPr/>
        </p:nvSpPr>
        <p:spPr>
          <a:xfrm>
            <a:off x="4920706" y="570197"/>
            <a:ext cx="3880263" cy="3317081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Solid</a:t>
            </a:r>
          </a:p>
          <a:p>
            <a:pPr marL="284162" lvl="1" indent="0">
              <a:buNone/>
            </a:pPr>
            <a:r>
              <a:rPr lang="en-US" dirty="0">
                <a:solidFill>
                  <a:srgbClr val="C00000"/>
                </a:solidFill>
              </a:rPr>
              <a:t>So</a:t>
            </a:r>
            <a:r>
              <a:rPr lang="en-US" dirty="0"/>
              <a:t>lenoidal </a:t>
            </a:r>
            <a:r>
              <a:rPr lang="en-US" dirty="0">
                <a:solidFill>
                  <a:srgbClr val="C00000"/>
                </a:solidFill>
              </a:rPr>
              <a:t>L</a:t>
            </a:r>
            <a:r>
              <a:rPr lang="en-US" dirty="0"/>
              <a:t>arge </a:t>
            </a:r>
            <a:r>
              <a:rPr lang="en-US" dirty="0">
                <a:solidFill>
                  <a:srgbClr val="C00000"/>
                </a:solidFill>
              </a:rPr>
              <a:t>I</a:t>
            </a:r>
            <a:r>
              <a:rPr lang="en-US" dirty="0"/>
              <a:t>ntensity </a:t>
            </a:r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dirty="0"/>
              <a:t>evice</a:t>
            </a:r>
          </a:p>
          <a:p>
            <a:r>
              <a:rPr lang="en-US" dirty="0">
                <a:solidFill>
                  <a:srgbClr val="4D008C"/>
                </a:solidFill>
              </a:rPr>
              <a:t>Rich physics program including</a:t>
            </a:r>
          </a:p>
          <a:p>
            <a:pPr lvl="1"/>
            <a:r>
              <a:rPr lang="en-US" dirty="0">
                <a:solidFill>
                  <a:srgbClr val="4D008C"/>
                </a:solidFill>
              </a:rPr>
              <a:t>SIDIS</a:t>
            </a:r>
          </a:p>
          <a:p>
            <a:pPr lvl="1"/>
            <a:r>
              <a:rPr lang="en-US" dirty="0">
                <a:solidFill>
                  <a:srgbClr val="4D008C"/>
                </a:solidFill>
              </a:rPr>
              <a:t>J/𝜓 production</a:t>
            </a:r>
          </a:p>
          <a:p>
            <a:pPr lvl="1"/>
            <a:endParaRPr lang="en-US" b="1" dirty="0">
              <a:solidFill>
                <a:srgbClr val="0B1F8F"/>
              </a:solidFill>
            </a:endParaRPr>
          </a:p>
          <a:p>
            <a:pPr lvl="1"/>
            <a:r>
              <a:rPr lang="en-US" b="1" dirty="0">
                <a:solidFill>
                  <a:srgbClr val="0B1F8F"/>
                </a:solidFill>
              </a:rPr>
              <a:t>Parity Violation</a:t>
            </a:r>
          </a:p>
        </p:txBody>
      </p:sp>
      <p:sp>
        <p:nvSpPr>
          <p:cNvPr id="138" name="CustomShape 1"/>
          <p:cNvSpPr/>
          <p:nvPr/>
        </p:nvSpPr>
        <p:spPr>
          <a:xfrm>
            <a:off x="1325114" y="86672"/>
            <a:ext cx="6322897" cy="37680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176" b="1" spc="-1" dirty="0">
                <a:solidFill>
                  <a:srgbClr val="000000"/>
                </a:solidFill>
                <a:latin typeface="ARial"/>
                <a:ea typeface="DejaVu Sans"/>
              </a:rPr>
              <a:t>SoLID – The Next-Gen Spectrometer at JLab</a:t>
            </a:r>
            <a:endParaRPr lang="en-US" sz="2176" spc="-1" dirty="0">
              <a:latin typeface="Arial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F1796CA-FF01-8B17-36CD-C18758C5D987}"/>
              </a:ext>
            </a:extLst>
          </p:cNvPr>
          <p:cNvSpPr/>
          <p:nvPr/>
        </p:nvSpPr>
        <p:spPr>
          <a:xfrm>
            <a:off x="7137768" y="1503347"/>
            <a:ext cx="206007" cy="569927"/>
          </a:xfrm>
          <a:prstGeom prst="rightBrace">
            <a:avLst>
              <a:gd name="adj1" fmla="val 8333"/>
              <a:gd name="adj2" fmla="val 50045"/>
            </a:avLst>
          </a:prstGeom>
          <a:ln w="28575">
            <a:solidFill>
              <a:srgbClr val="4D00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F14739-C560-50B0-F0AB-8455B18A0ABB}"/>
              </a:ext>
            </a:extLst>
          </p:cNvPr>
          <p:cNvSpPr txBox="1">
            <a:spLocks/>
          </p:cNvSpPr>
          <p:nvPr/>
        </p:nvSpPr>
        <p:spPr>
          <a:xfrm>
            <a:off x="5010350" y="3472028"/>
            <a:ext cx="3880263" cy="1334727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4D008C"/>
                </a:solidFill>
              </a:rPr>
              <a:t>For an overview, see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4D008C"/>
                </a:solidFill>
              </a:rPr>
              <a:t>White Paper arXiv:2209.13357</a:t>
            </a:r>
          </a:p>
          <a:p>
            <a:pPr marL="0" indent="0" algn="ctr">
              <a:buNone/>
            </a:pPr>
            <a:endParaRPr lang="en-US" dirty="0">
              <a:solidFill>
                <a:srgbClr val="4D008C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55DDD9B-8777-B422-BDE8-349DBECCA3A2}"/>
              </a:ext>
            </a:extLst>
          </p:cNvPr>
          <p:cNvSpPr/>
          <p:nvPr/>
        </p:nvSpPr>
        <p:spPr>
          <a:xfrm>
            <a:off x="7350125" y="1789942"/>
            <a:ext cx="759798" cy="1758328"/>
          </a:xfrm>
          <a:custGeom>
            <a:avLst/>
            <a:gdLst>
              <a:gd name="connsiteX0" fmla="*/ 0 w 654050"/>
              <a:gd name="connsiteY0" fmla="*/ 0 h 962025"/>
              <a:gd name="connsiteX1" fmla="*/ 330200 w 654050"/>
              <a:gd name="connsiteY1" fmla="*/ 6350 h 962025"/>
              <a:gd name="connsiteX2" fmla="*/ 349250 w 654050"/>
              <a:gd name="connsiteY2" fmla="*/ 9525 h 962025"/>
              <a:gd name="connsiteX3" fmla="*/ 381000 w 654050"/>
              <a:gd name="connsiteY3" fmla="*/ 15875 h 962025"/>
              <a:gd name="connsiteX4" fmla="*/ 400050 w 654050"/>
              <a:gd name="connsiteY4" fmla="*/ 19050 h 962025"/>
              <a:gd name="connsiteX5" fmla="*/ 419100 w 654050"/>
              <a:gd name="connsiteY5" fmla="*/ 25400 h 962025"/>
              <a:gd name="connsiteX6" fmla="*/ 428625 w 654050"/>
              <a:gd name="connsiteY6" fmla="*/ 31750 h 962025"/>
              <a:gd name="connsiteX7" fmla="*/ 447675 w 654050"/>
              <a:gd name="connsiteY7" fmla="*/ 38100 h 962025"/>
              <a:gd name="connsiteX8" fmla="*/ 476250 w 654050"/>
              <a:gd name="connsiteY8" fmla="*/ 53975 h 962025"/>
              <a:gd name="connsiteX9" fmla="*/ 485775 w 654050"/>
              <a:gd name="connsiteY9" fmla="*/ 63500 h 962025"/>
              <a:gd name="connsiteX10" fmla="*/ 495300 w 654050"/>
              <a:gd name="connsiteY10" fmla="*/ 66675 h 962025"/>
              <a:gd name="connsiteX11" fmla="*/ 501650 w 654050"/>
              <a:gd name="connsiteY11" fmla="*/ 76200 h 962025"/>
              <a:gd name="connsiteX12" fmla="*/ 511175 w 654050"/>
              <a:gd name="connsiteY12" fmla="*/ 82550 h 962025"/>
              <a:gd name="connsiteX13" fmla="*/ 517525 w 654050"/>
              <a:gd name="connsiteY13" fmla="*/ 92075 h 962025"/>
              <a:gd name="connsiteX14" fmla="*/ 539750 w 654050"/>
              <a:gd name="connsiteY14" fmla="*/ 120650 h 962025"/>
              <a:gd name="connsiteX15" fmla="*/ 555625 w 654050"/>
              <a:gd name="connsiteY15" fmla="*/ 149225 h 962025"/>
              <a:gd name="connsiteX16" fmla="*/ 558800 w 654050"/>
              <a:gd name="connsiteY16" fmla="*/ 158750 h 962025"/>
              <a:gd name="connsiteX17" fmla="*/ 581025 w 654050"/>
              <a:gd name="connsiteY17" fmla="*/ 190500 h 962025"/>
              <a:gd name="connsiteX18" fmla="*/ 593725 w 654050"/>
              <a:gd name="connsiteY18" fmla="*/ 209550 h 962025"/>
              <a:gd name="connsiteX19" fmla="*/ 600075 w 654050"/>
              <a:gd name="connsiteY19" fmla="*/ 222250 h 962025"/>
              <a:gd name="connsiteX20" fmla="*/ 612775 w 654050"/>
              <a:gd name="connsiteY20" fmla="*/ 241300 h 962025"/>
              <a:gd name="connsiteX21" fmla="*/ 619125 w 654050"/>
              <a:gd name="connsiteY21" fmla="*/ 254000 h 962025"/>
              <a:gd name="connsiteX22" fmla="*/ 628650 w 654050"/>
              <a:gd name="connsiteY22" fmla="*/ 269875 h 962025"/>
              <a:gd name="connsiteX23" fmla="*/ 635000 w 654050"/>
              <a:gd name="connsiteY23" fmla="*/ 285750 h 962025"/>
              <a:gd name="connsiteX24" fmla="*/ 641350 w 654050"/>
              <a:gd name="connsiteY24" fmla="*/ 304800 h 962025"/>
              <a:gd name="connsiteX25" fmla="*/ 644525 w 654050"/>
              <a:gd name="connsiteY25" fmla="*/ 314325 h 962025"/>
              <a:gd name="connsiteX26" fmla="*/ 647700 w 654050"/>
              <a:gd name="connsiteY26" fmla="*/ 327025 h 962025"/>
              <a:gd name="connsiteX27" fmla="*/ 654050 w 654050"/>
              <a:gd name="connsiteY27" fmla="*/ 346075 h 962025"/>
              <a:gd name="connsiteX28" fmla="*/ 650875 w 654050"/>
              <a:gd name="connsiteY28" fmla="*/ 422275 h 962025"/>
              <a:gd name="connsiteX29" fmla="*/ 644525 w 654050"/>
              <a:gd name="connsiteY29" fmla="*/ 552450 h 962025"/>
              <a:gd name="connsiteX30" fmla="*/ 635000 w 654050"/>
              <a:gd name="connsiteY30" fmla="*/ 574675 h 962025"/>
              <a:gd name="connsiteX31" fmla="*/ 628650 w 654050"/>
              <a:gd name="connsiteY31" fmla="*/ 593725 h 962025"/>
              <a:gd name="connsiteX32" fmla="*/ 622300 w 654050"/>
              <a:gd name="connsiteY32" fmla="*/ 606425 h 962025"/>
              <a:gd name="connsiteX33" fmla="*/ 609600 w 654050"/>
              <a:gd name="connsiteY33" fmla="*/ 631825 h 962025"/>
              <a:gd name="connsiteX34" fmla="*/ 596900 w 654050"/>
              <a:gd name="connsiteY34" fmla="*/ 654050 h 962025"/>
              <a:gd name="connsiteX35" fmla="*/ 584200 w 654050"/>
              <a:gd name="connsiteY35" fmla="*/ 679450 h 962025"/>
              <a:gd name="connsiteX36" fmla="*/ 581025 w 654050"/>
              <a:gd name="connsiteY36" fmla="*/ 688975 h 962025"/>
              <a:gd name="connsiteX37" fmla="*/ 571500 w 654050"/>
              <a:gd name="connsiteY37" fmla="*/ 701675 h 962025"/>
              <a:gd name="connsiteX38" fmla="*/ 565150 w 654050"/>
              <a:gd name="connsiteY38" fmla="*/ 714375 h 962025"/>
              <a:gd name="connsiteX39" fmla="*/ 552450 w 654050"/>
              <a:gd name="connsiteY39" fmla="*/ 733425 h 962025"/>
              <a:gd name="connsiteX40" fmla="*/ 546100 w 654050"/>
              <a:gd name="connsiteY40" fmla="*/ 742950 h 962025"/>
              <a:gd name="connsiteX41" fmla="*/ 533400 w 654050"/>
              <a:gd name="connsiteY41" fmla="*/ 765175 h 962025"/>
              <a:gd name="connsiteX42" fmla="*/ 523875 w 654050"/>
              <a:gd name="connsiteY42" fmla="*/ 774700 h 962025"/>
              <a:gd name="connsiteX43" fmla="*/ 498475 w 654050"/>
              <a:gd name="connsiteY43" fmla="*/ 822325 h 962025"/>
              <a:gd name="connsiteX44" fmla="*/ 479425 w 654050"/>
              <a:gd name="connsiteY44" fmla="*/ 847725 h 962025"/>
              <a:gd name="connsiteX45" fmla="*/ 476250 w 654050"/>
              <a:gd name="connsiteY45" fmla="*/ 857250 h 962025"/>
              <a:gd name="connsiteX46" fmla="*/ 457200 w 654050"/>
              <a:gd name="connsiteY46" fmla="*/ 879475 h 962025"/>
              <a:gd name="connsiteX47" fmla="*/ 444500 w 654050"/>
              <a:gd name="connsiteY47" fmla="*/ 898525 h 962025"/>
              <a:gd name="connsiteX48" fmla="*/ 438150 w 654050"/>
              <a:gd name="connsiteY48" fmla="*/ 908050 h 962025"/>
              <a:gd name="connsiteX49" fmla="*/ 428625 w 654050"/>
              <a:gd name="connsiteY49" fmla="*/ 914400 h 962025"/>
              <a:gd name="connsiteX50" fmla="*/ 412750 w 654050"/>
              <a:gd name="connsiteY50" fmla="*/ 930275 h 962025"/>
              <a:gd name="connsiteX51" fmla="*/ 396875 w 654050"/>
              <a:gd name="connsiteY51" fmla="*/ 946150 h 962025"/>
              <a:gd name="connsiteX52" fmla="*/ 384175 w 654050"/>
              <a:gd name="connsiteY52" fmla="*/ 962025 h 962025"/>
              <a:gd name="connsiteX0" fmla="*/ 0 w 654050"/>
              <a:gd name="connsiteY0" fmla="*/ 0 h 962025"/>
              <a:gd name="connsiteX1" fmla="*/ 330200 w 654050"/>
              <a:gd name="connsiteY1" fmla="*/ 6350 h 962025"/>
              <a:gd name="connsiteX2" fmla="*/ 349250 w 654050"/>
              <a:gd name="connsiteY2" fmla="*/ 9525 h 962025"/>
              <a:gd name="connsiteX3" fmla="*/ 381000 w 654050"/>
              <a:gd name="connsiteY3" fmla="*/ 15875 h 962025"/>
              <a:gd name="connsiteX4" fmla="*/ 400050 w 654050"/>
              <a:gd name="connsiteY4" fmla="*/ 19050 h 962025"/>
              <a:gd name="connsiteX5" fmla="*/ 419100 w 654050"/>
              <a:gd name="connsiteY5" fmla="*/ 25400 h 962025"/>
              <a:gd name="connsiteX6" fmla="*/ 428625 w 654050"/>
              <a:gd name="connsiteY6" fmla="*/ 31750 h 962025"/>
              <a:gd name="connsiteX7" fmla="*/ 447675 w 654050"/>
              <a:gd name="connsiteY7" fmla="*/ 38100 h 962025"/>
              <a:gd name="connsiteX8" fmla="*/ 476250 w 654050"/>
              <a:gd name="connsiteY8" fmla="*/ 53975 h 962025"/>
              <a:gd name="connsiteX9" fmla="*/ 485775 w 654050"/>
              <a:gd name="connsiteY9" fmla="*/ 63500 h 962025"/>
              <a:gd name="connsiteX10" fmla="*/ 495300 w 654050"/>
              <a:gd name="connsiteY10" fmla="*/ 66675 h 962025"/>
              <a:gd name="connsiteX11" fmla="*/ 501650 w 654050"/>
              <a:gd name="connsiteY11" fmla="*/ 76200 h 962025"/>
              <a:gd name="connsiteX12" fmla="*/ 511175 w 654050"/>
              <a:gd name="connsiteY12" fmla="*/ 82550 h 962025"/>
              <a:gd name="connsiteX13" fmla="*/ 517525 w 654050"/>
              <a:gd name="connsiteY13" fmla="*/ 92075 h 962025"/>
              <a:gd name="connsiteX14" fmla="*/ 539750 w 654050"/>
              <a:gd name="connsiteY14" fmla="*/ 120650 h 962025"/>
              <a:gd name="connsiteX15" fmla="*/ 555625 w 654050"/>
              <a:gd name="connsiteY15" fmla="*/ 149225 h 962025"/>
              <a:gd name="connsiteX16" fmla="*/ 558800 w 654050"/>
              <a:gd name="connsiteY16" fmla="*/ 158750 h 962025"/>
              <a:gd name="connsiteX17" fmla="*/ 581025 w 654050"/>
              <a:gd name="connsiteY17" fmla="*/ 190500 h 962025"/>
              <a:gd name="connsiteX18" fmla="*/ 593725 w 654050"/>
              <a:gd name="connsiteY18" fmla="*/ 209550 h 962025"/>
              <a:gd name="connsiteX19" fmla="*/ 600075 w 654050"/>
              <a:gd name="connsiteY19" fmla="*/ 222250 h 962025"/>
              <a:gd name="connsiteX20" fmla="*/ 612775 w 654050"/>
              <a:gd name="connsiteY20" fmla="*/ 241300 h 962025"/>
              <a:gd name="connsiteX21" fmla="*/ 619125 w 654050"/>
              <a:gd name="connsiteY21" fmla="*/ 254000 h 962025"/>
              <a:gd name="connsiteX22" fmla="*/ 628650 w 654050"/>
              <a:gd name="connsiteY22" fmla="*/ 269875 h 962025"/>
              <a:gd name="connsiteX23" fmla="*/ 635000 w 654050"/>
              <a:gd name="connsiteY23" fmla="*/ 285750 h 962025"/>
              <a:gd name="connsiteX24" fmla="*/ 641350 w 654050"/>
              <a:gd name="connsiteY24" fmla="*/ 304800 h 962025"/>
              <a:gd name="connsiteX25" fmla="*/ 644525 w 654050"/>
              <a:gd name="connsiteY25" fmla="*/ 314325 h 962025"/>
              <a:gd name="connsiteX26" fmla="*/ 647700 w 654050"/>
              <a:gd name="connsiteY26" fmla="*/ 327025 h 962025"/>
              <a:gd name="connsiteX27" fmla="*/ 654050 w 654050"/>
              <a:gd name="connsiteY27" fmla="*/ 346075 h 962025"/>
              <a:gd name="connsiteX28" fmla="*/ 650875 w 654050"/>
              <a:gd name="connsiteY28" fmla="*/ 422275 h 962025"/>
              <a:gd name="connsiteX29" fmla="*/ 644525 w 654050"/>
              <a:gd name="connsiteY29" fmla="*/ 552450 h 962025"/>
              <a:gd name="connsiteX30" fmla="*/ 635000 w 654050"/>
              <a:gd name="connsiteY30" fmla="*/ 574675 h 962025"/>
              <a:gd name="connsiteX31" fmla="*/ 628650 w 654050"/>
              <a:gd name="connsiteY31" fmla="*/ 593725 h 962025"/>
              <a:gd name="connsiteX32" fmla="*/ 622300 w 654050"/>
              <a:gd name="connsiteY32" fmla="*/ 606425 h 962025"/>
              <a:gd name="connsiteX33" fmla="*/ 609600 w 654050"/>
              <a:gd name="connsiteY33" fmla="*/ 631825 h 962025"/>
              <a:gd name="connsiteX34" fmla="*/ 596900 w 654050"/>
              <a:gd name="connsiteY34" fmla="*/ 654050 h 962025"/>
              <a:gd name="connsiteX35" fmla="*/ 584200 w 654050"/>
              <a:gd name="connsiteY35" fmla="*/ 679450 h 962025"/>
              <a:gd name="connsiteX36" fmla="*/ 581025 w 654050"/>
              <a:gd name="connsiteY36" fmla="*/ 688975 h 962025"/>
              <a:gd name="connsiteX37" fmla="*/ 571500 w 654050"/>
              <a:gd name="connsiteY37" fmla="*/ 701675 h 962025"/>
              <a:gd name="connsiteX38" fmla="*/ 565150 w 654050"/>
              <a:gd name="connsiteY38" fmla="*/ 714375 h 962025"/>
              <a:gd name="connsiteX39" fmla="*/ 552450 w 654050"/>
              <a:gd name="connsiteY39" fmla="*/ 733425 h 962025"/>
              <a:gd name="connsiteX40" fmla="*/ 546100 w 654050"/>
              <a:gd name="connsiteY40" fmla="*/ 742950 h 962025"/>
              <a:gd name="connsiteX41" fmla="*/ 533400 w 654050"/>
              <a:gd name="connsiteY41" fmla="*/ 765175 h 962025"/>
              <a:gd name="connsiteX42" fmla="*/ 523875 w 654050"/>
              <a:gd name="connsiteY42" fmla="*/ 774700 h 962025"/>
              <a:gd name="connsiteX43" fmla="*/ 498475 w 654050"/>
              <a:gd name="connsiteY43" fmla="*/ 822325 h 962025"/>
              <a:gd name="connsiteX44" fmla="*/ 479425 w 654050"/>
              <a:gd name="connsiteY44" fmla="*/ 847725 h 962025"/>
              <a:gd name="connsiteX45" fmla="*/ 476250 w 654050"/>
              <a:gd name="connsiteY45" fmla="*/ 857250 h 962025"/>
              <a:gd name="connsiteX46" fmla="*/ 457200 w 654050"/>
              <a:gd name="connsiteY46" fmla="*/ 879475 h 962025"/>
              <a:gd name="connsiteX47" fmla="*/ 444500 w 654050"/>
              <a:gd name="connsiteY47" fmla="*/ 898525 h 962025"/>
              <a:gd name="connsiteX48" fmla="*/ 438150 w 654050"/>
              <a:gd name="connsiteY48" fmla="*/ 908050 h 962025"/>
              <a:gd name="connsiteX49" fmla="*/ 428625 w 654050"/>
              <a:gd name="connsiteY49" fmla="*/ 914400 h 962025"/>
              <a:gd name="connsiteX50" fmla="*/ 412750 w 654050"/>
              <a:gd name="connsiteY50" fmla="*/ 930275 h 962025"/>
              <a:gd name="connsiteX51" fmla="*/ 396875 w 654050"/>
              <a:gd name="connsiteY51" fmla="*/ 946150 h 962025"/>
              <a:gd name="connsiteX52" fmla="*/ 384175 w 654050"/>
              <a:gd name="connsiteY52" fmla="*/ 962025 h 962025"/>
              <a:gd name="connsiteX0" fmla="*/ 0 w 654050"/>
              <a:gd name="connsiteY0" fmla="*/ 0 h 962025"/>
              <a:gd name="connsiteX1" fmla="*/ 330200 w 654050"/>
              <a:gd name="connsiteY1" fmla="*/ 6350 h 962025"/>
              <a:gd name="connsiteX2" fmla="*/ 349250 w 654050"/>
              <a:gd name="connsiteY2" fmla="*/ 9525 h 962025"/>
              <a:gd name="connsiteX3" fmla="*/ 381000 w 654050"/>
              <a:gd name="connsiteY3" fmla="*/ 15875 h 962025"/>
              <a:gd name="connsiteX4" fmla="*/ 400050 w 654050"/>
              <a:gd name="connsiteY4" fmla="*/ 19050 h 962025"/>
              <a:gd name="connsiteX5" fmla="*/ 419100 w 654050"/>
              <a:gd name="connsiteY5" fmla="*/ 25400 h 962025"/>
              <a:gd name="connsiteX6" fmla="*/ 428625 w 654050"/>
              <a:gd name="connsiteY6" fmla="*/ 31750 h 962025"/>
              <a:gd name="connsiteX7" fmla="*/ 447675 w 654050"/>
              <a:gd name="connsiteY7" fmla="*/ 38100 h 962025"/>
              <a:gd name="connsiteX8" fmla="*/ 476250 w 654050"/>
              <a:gd name="connsiteY8" fmla="*/ 53975 h 962025"/>
              <a:gd name="connsiteX9" fmla="*/ 485775 w 654050"/>
              <a:gd name="connsiteY9" fmla="*/ 63500 h 962025"/>
              <a:gd name="connsiteX10" fmla="*/ 495300 w 654050"/>
              <a:gd name="connsiteY10" fmla="*/ 66675 h 962025"/>
              <a:gd name="connsiteX11" fmla="*/ 501650 w 654050"/>
              <a:gd name="connsiteY11" fmla="*/ 76200 h 962025"/>
              <a:gd name="connsiteX12" fmla="*/ 511175 w 654050"/>
              <a:gd name="connsiteY12" fmla="*/ 82550 h 962025"/>
              <a:gd name="connsiteX13" fmla="*/ 517525 w 654050"/>
              <a:gd name="connsiteY13" fmla="*/ 92075 h 962025"/>
              <a:gd name="connsiteX14" fmla="*/ 555625 w 654050"/>
              <a:gd name="connsiteY14" fmla="*/ 149225 h 962025"/>
              <a:gd name="connsiteX15" fmla="*/ 558800 w 654050"/>
              <a:gd name="connsiteY15" fmla="*/ 158750 h 962025"/>
              <a:gd name="connsiteX16" fmla="*/ 581025 w 654050"/>
              <a:gd name="connsiteY16" fmla="*/ 190500 h 962025"/>
              <a:gd name="connsiteX17" fmla="*/ 593725 w 654050"/>
              <a:gd name="connsiteY17" fmla="*/ 209550 h 962025"/>
              <a:gd name="connsiteX18" fmla="*/ 600075 w 654050"/>
              <a:gd name="connsiteY18" fmla="*/ 222250 h 962025"/>
              <a:gd name="connsiteX19" fmla="*/ 612775 w 654050"/>
              <a:gd name="connsiteY19" fmla="*/ 241300 h 962025"/>
              <a:gd name="connsiteX20" fmla="*/ 619125 w 654050"/>
              <a:gd name="connsiteY20" fmla="*/ 254000 h 962025"/>
              <a:gd name="connsiteX21" fmla="*/ 628650 w 654050"/>
              <a:gd name="connsiteY21" fmla="*/ 269875 h 962025"/>
              <a:gd name="connsiteX22" fmla="*/ 635000 w 654050"/>
              <a:gd name="connsiteY22" fmla="*/ 285750 h 962025"/>
              <a:gd name="connsiteX23" fmla="*/ 641350 w 654050"/>
              <a:gd name="connsiteY23" fmla="*/ 304800 h 962025"/>
              <a:gd name="connsiteX24" fmla="*/ 644525 w 654050"/>
              <a:gd name="connsiteY24" fmla="*/ 314325 h 962025"/>
              <a:gd name="connsiteX25" fmla="*/ 647700 w 654050"/>
              <a:gd name="connsiteY25" fmla="*/ 327025 h 962025"/>
              <a:gd name="connsiteX26" fmla="*/ 654050 w 654050"/>
              <a:gd name="connsiteY26" fmla="*/ 346075 h 962025"/>
              <a:gd name="connsiteX27" fmla="*/ 650875 w 654050"/>
              <a:gd name="connsiteY27" fmla="*/ 422275 h 962025"/>
              <a:gd name="connsiteX28" fmla="*/ 644525 w 654050"/>
              <a:gd name="connsiteY28" fmla="*/ 552450 h 962025"/>
              <a:gd name="connsiteX29" fmla="*/ 635000 w 654050"/>
              <a:gd name="connsiteY29" fmla="*/ 574675 h 962025"/>
              <a:gd name="connsiteX30" fmla="*/ 628650 w 654050"/>
              <a:gd name="connsiteY30" fmla="*/ 593725 h 962025"/>
              <a:gd name="connsiteX31" fmla="*/ 622300 w 654050"/>
              <a:gd name="connsiteY31" fmla="*/ 606425 h 962025"/>
              <a:gd name="connsiteX32" fmla="*/ 609600 w 654050"/>
              <a:gd name="connsiteY32" fmla="*/ 631825 h 962025"/>
              <a:gd name="connsiteX33" fmla="*/ 596900 w 654050"/>
              <a:gd name="connsiteY33" fmla="*/ 654050 h 962025"/>
              <a:gd name="connsiteX34" fmla="*/ 584200 w 654050"/>
              <a:gd name="connsiteY34" fmla="*/ 679450 h 962025"/>
              <a:gd name="connsiteX35" fmla="*/ 581025 w 654050"/>
              <a:gd name="connsiteY35" fmla="*/ 688975 h 962025"/>
              <a:gd name="connsiteX36" fmla="*/ 571500 w 654050"/>
              <a:gd name="connsiteY36" fmla="*/ 701675 h 962025"/>
              <a:gd name="connsiteX37" fmla="*/ 565150 w 654050"/>
              <a:gd name="connsiteY37" fmla="*/ 714375 h 962025"/>
              <a:gd name="connsiteX38" fmla="*/ 552450 w 654050"/>
              <a:gd name="connsiteY38" fmla="*/ 733425 h 962025"/>
              <a:gd name="connsiteX39" fmla="*/ 546100 w 654050"/>
              <a:gd name="connsiteY39" fmla="*/ 742950 h 962025"/>
              <a:gd name="connsiteX40" fmla="*/ 533400 w 654050"/>
              <a:gd name="connsiteY40" fmla="*/ 765175 h 962025"/>
              <a:gd name="connsiteX41" fmla="*/ 523875 w 654050"/>
              <a:gd name="connsiteY41" fmla="*/ 774700 h 962025"/>
              <a:gd name="connsiteX42" fmla="*/ 498475 w 654050"/>
              <a:gd name="connsiteY42" fmla="*/ 822325 h 962025"/>
              <a:gd name="connsiteX43" fmla="*/ 479425 w 654050"/>
              <a:gd name="connsiteY43" fmla="*/ 847725 h 962025"/>
              <a:gd name="connsiteX44" fmla="*/ 476250 w 654050"/>
              <a:gd name="connsiteY44" fmla="*/ 857250 h 962025"/>
              <a:gd name="connsiteX45" fmla="*/ 457200 w 654050"/>
              <a:gd name="connsiteY45" fmla="*/ 879475 h 962025"/>
              <a:gd name="connsiteX46" fmla="*/ 444500 w 654050"/>
              <a:gd name="connsiteY46" fmla="*/ 898525 h 962025"/>
              <a:gd name="connsiteX47" fmla="*/ 438150 w 654050"/>
              <a:gd name="connsiteY47" fmla="*/ 908050 h 962025"/>
              <a:gd name="connsiteX48" fmla="*/ 428625 w 654050"/>
              <a:gd name="connsiteY48" fmla="*/ 914400 h 962025"/>
              <a:gd name="connsiteX49" fmla="*/ 412750 w 654050"/>
              <a:gd name="connsiteY49" fmla="*/ 930275 h 962025"/>
              <a:gd name="connsiteX50" fmla="*/ 396875 w 654050"/>
              <a:gd name="connsiteY50" fmla="*/ 946150 h 962025"/>
              <a:gd name="connsiteX51" fmla="*/ 384175 w 654050"/>
              <a:gd name="connsiteY51" fmla="*/ 962025 h 962025"/>
              <a:gd name="connsiteX0" fmla="*/ 0 w 654050"/>
              <a:gd name="connsiteY0" fmla="*/ 0 h 962025"/>
              <a:gd name="connsiteX1" fmla="*/ 330200 w 654050"/>
              <a:gd name="connsiteY1" fmla="*/ 6350 h 962025"/>
              <a:gd name="connsiteX2" fmla="*/ 349250 w 654050"/>
              <a:gd name="connsiteY2" fmla="*/ 9525 h 962025"/>
              <a:gd name="connsiteX3" fmla="*/ 381000 w 654050"/>
              <a:gd name="connsiteY3" fmla="*/ 15875 h 962025"/>
              <a:gd name="connsiteX4" fmla="*/ 400050 w 654050"/>
              <a:gd name="connsiteY4" fmla="*/ 19050 h 962025"/>
              <a:gd name="connsiteX5" fmla="*/ 419100 w 654050"/>
              <a:gd name="connsiteY5" fmla="*/ 25400 h 962025"/>
              <a:gd name="connsiteX6" fmla="*/ 428625 w 654050"/>
              <a:gd name="connsiteY6" fmla="*/ 31750 h 962025"/>
              <a:gd name="connsiteX7" fmla="*/ 447675 w 654050"/>
              <a:gd name="connsiteY7" fmla="*/ 38100 h 962025"/>
              <a:gd name="connsiteX8" fmla="*/ 476250 w 654050"/>
              <a:gd name="connsiteY8" fmla="*/ 53975 h 962025"/>
              <a:gd name="connsiteX9" fmla="*/ 485775 w 654050"/>
              <a:gd name="connsiteY9" fmla="*/ 63500 h 962025"/>
              <a:gd name="connsiteX10" fmla="*/ 495300 w 654050"/>
              <a:gd name="connsiteY10" fmla="*/ 66675 h 962025"/>
              <a:gd name="connsiteX11" fmla="*/ 501650 w 654050"/>
              <a:gd name="connsiteY11" fmla="*/ 76200 h 962025"/>
              <a:gd name="connsiteX12" fmla="*/ 511175 w 654050"/>
              <a:gd name="connsiteY12" fmla="*/ 82550 h 962025"/>
              <a:gd name="connsiteX13" fmla="*/ 517525 w 654050"/>
              <a:gd name="connsiteY13" fmla="*/ 92075 h 962025"/>
              <a:gd name="connsiteX14" fmla="*/ 555625 w 654050"/>
              <a:gd name="connsiteY14" fmla="*/ 149225 h 962025"/>
              <a:gd name="connsiteX15" fmla="*/ 558800 w 654050"/>
              <a:gd name="connsiteY15" fmla="*/ 158750 h 962025"/>
              <a:gd name="connsiteX16" fmla="*/ 581025 w 654050"/>
              <a:gd name="connsiteY16" fmla="*/ 190500 h 962025"/>
              <a:gd name="connsiteX17" fmla="*/ 593725 w 654050"/>
              <a:gd name="connsiteY17" fmla="*/ 209550 h 962025"/>
              <a:gd name="connsiteX18" fmla="*/ 600075 w 654050"/>
              <a:gd name="connsiteY18" fmla="*/ 222250 h 962025"/>
              <a:gd name="connsiteX19" fmla="*/ 612775 w 654050"/>
              <a:gd name="connsiteY19" fmla="*/ 241300 h 962025"/>
              <a:gd name="connsiteX20" fmla="*/ 619125 w 654050"/>
              <a:gd name="connsiteY20" fmla="*/ 254000 h 962025"/>
              <a:gd name="connsiteX21" fmla="*/ 635000 w 654050"/>
              <a:gd name="connsiteY21" fmla="*/ 285750 h 962025"/>
              <a:gd name="connsiteX22" fmla="*/ 641350 w 654050"/>
              <a:gd name="connsiteY22" fmla="*/ 304800 h 962025"/>
              <a:gd name="connsiteX23" fmla="*/ 644525 w 654050"/>
              <a:gd name="connsiteY23" fmla="*/ 314325 h 962025"/>
              <a:gd name="connsiteX24" fmla="*/ 647700 w 654050"/>
              <a:gd name="connsiteY24" fmla="*/ 327025 h 962025"/>
              <a:gd name="connsiteX25" fmla="*/ 654050 w 654050"/>
              <a:gd name="connsiteY25" fmla="*/ 346075 h 962025"/>
              <a:gd name="connsiteX26" fmla="*/ 650875 w 654050"/>
              <a:gd name="connsiteY26" fmla="*/ 422275 h 962025"/>
              <a:gd name="connsiteX27" fmla="*/ 644525 w 654050"/>
              <a:gd name="connsiteY27" fmla="*/ 552450 h 962025"/>
              <a:gd name="connsiteX28" fmla="*/ 635000 w 654050"/>
              <a:gd name="connsiteY28" fmla="*/ 574675 h 962025"/>
              <a:gd name="connsiteX29" fmla="*/ 628650 w 654050"/>
              <a:gd name="connsiteY29" fmla="*/ 593725 h 962025"/>
              <a:gd name="connsiteX30" fmla="*/ 622300 w 654050"/>
              <a:gd name="connsiteY30" fmla="*/ 606425 h 962025"/>
              <a:gd name="connsiteX31" fmla="*/ 609600 w 654050"/>
              <a:gd name="connsiteY31" fmla="*/ 631825 h 962025"/>
              <a:gd name="connsiteX32" fmla="*/ 596900 w 654050"/>
              <a:gd name="connsiteY32" fmla="*/ 654050 h 962025"/>
              <a:gd name="connsiteX33" fmla="*/ 584200 w 654050"/>
              <a:gd name="connsiteY33" fmla="*/ 679450 h 962025"/>
              <a:gd name="connsiteX34" fmla="*/ 581025 w 654050"/>
              <a:gd name="connsiteY34" fmla="*/ 688975 h 962025"/>
              <a:gd name="connsiteX35" fmla="*/ 571500 w 654050"/>
              <a:gd name="connsiteY35" fmla="*/ 701675 h 962025"/>
              <a:gd name="connsiteX36" fmla="*/ 565150 w 654050"/>
              <a:gd name="connsiteY36" fmla="*/ 714375 h 962025"/>
              <a:gd name="connsiteX37" fmla="*/ 552450 w 654050"/>
              <a:gd name="connsiteY37" fmla="*/ 733425 h 962025"/>
              <a:gd name="connsiteX38" fmla="*/ 546100 w 654050"/>
              <a:gd name="connsiteY38" fmla="*/ 742950 h 962025"/>
              <a:gd name="connsiteX39" fmla="*/ 533400 w 654050"/>
              <a:gd name="connsiteY39" fmla="*/ 765175 h 962025"/>
              <a:gd name="connsiteX40" fmla="*/ 523875 w 654050"/>
              <a:gd name="connsiteY40" fmla="*/ 774700 h 962025"/>
              <a:gd name="connsiteX41" fmla="*/ 498475 w 654050"/>
              <a:gd name="connsiteY41" fmla="*/ 822325 h 962025"/>
              <a:gd name="connsiteX42" fmla="*/ 479425 w 654050"/>
              <a:gd name="connsiteY42" fmla="*/ 847725 h 962025"/>
              <a:gd name="connsiteX43" fmla="*/ 476250 w 654050"/>
              <a:gd name="connsiteY43" fmla="*/ 857250 h 962025"/>
              <a:gd name="connsiteX44" fmla="*/ 457200 w 654050"/>
              <a:gd name="connsiteY44" fmla="*/ 879475 h 962025"/>
              <a:gd name="connsiteX45" fmla="*/ 444500 w 654050"/>
              <a:gd name="connsiteY45" fmla="*/ 898525 h 962025"/>
              <a:gd name="connsiteX46" fmla="*/ 438150 w 654050"/>
              <a:gd name="connsiteY46" fmla="*/ 908050 h 962025"/>
              <a:gd name="connsiteX47" fmla="*/ 428625 w 654050"/>
              <a:gd name="connsiteY47" fmla="*/ 914400 h 962025"/>
              <a:gd name="connsiteX48" fmla="*/ 412750 w 654050"/>
              <a:gd name="connsiteY48" fmla="*/ 930275 h 962025"/>
              <a:gd name="connsiteX49" fmla="*/ 396875 w 654050"/>
              <a:gd name="connsiteY49" fmla="*/ 946150 h 962025"/>
              <a:gd name="connsiteX50" fmla="*/ 384175 w 654050"/>
              <a:gd name="connsiteY50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381000 w 654254"/>
              <a:gd name="connsiteY3" fmla="*/ 15875 h 962025"/>
              <a:gd name="connsiteX4" fmla="*/ 400050 w 654254"/>
              <a:gd name="connsiteY4" fmla="*/ 19050 h 962025"/>
              <a:gd name="connsiteX5" fmla="*/ 419100 w 654254"/>
              <a:gd name="connsiteY5" fmla="*/ 25400 h 962025"/>
              <a:gd name="connsiteX6" fmla="*/ 428625 w 654254"/>
              <a:gd name="connsiteY6" fmla="*/ 31750 h 962025"/>
              <a:gd name="connsiteX7" fmla="*/ 447675 w 654254"/>
              <a:gd name="connsiteY7" fmla="*/ 38100 h 962025"/>
              <a:gd name="connsiteX8" fmla="*/ 476250 w 654254"/>
              <a:gd name="connsiteY8" fmla="*/ 53975 h 962025"/>
              <a:gd name="connsiteX9" fmla="*/ 485775 w 654254"/>
              <a:gd name="connsiteY9" fmla="*/ 63500 h 962025"/>
              <a:gd name="connsiteX10" fmla="*/ 495300 w 654254"/>
              <a:gd name="connsiteY10" fmla="*/ 66675 h 962025"/>
              <a:gd name="connsiteX11" fmla="*/ 501650 w 654254"/>
              <a:gd name="connsiteY11" fmla="*/ 76200 h 962025"/>
              <a:gd name="connsiteX12" fmla="*/ 511175 w 654254"/>
              <a:gd name="connsiteY12" fmla="*/ 82550 h 962025"/>
              <a:gd name="connsiteX13" fmla="*/ 517525 w 654254"/>
              <a:gd name="connsiteY13" fmla="*/ 92075 h 962025"/>
              <a:gd name="connsiteX14" fmla="*/ 555625 w 654254"/>
              <a:gd name="connsiteY14" fmla="*/ 149225 h 962025"/>
              <a:gd name="connsiteX15" fmla="*/ 558800 w 654254"/>
              <a:gd name="connsiteY15" fmla="*/ 158750 h 962025"/>
              <a:gd name="connsiteX16" fmla="*/ 581025 w 654254"/>
              <a:gd name="connsiteY16" fmla="*/ 190500 h 962025"/>
              <a:gd name="connsiteX17" fmla="*/ 593725 w 654254"/>
              <a:gd name="connsiteY17" fmla="*/ 209550 h 962025"/>
              <a:gd name="connsiteX18" fmla="*/ 600075 w 654254"/>
              <a:gd name="connsiteY18" fmla="*/ 222250 h 962025"/>
              <a:gd name="connsiteX19" fmla="*/ 612775 w 654254"/>
              <a:gd name="connsiteY19" fmla="*/ 241300 h 962025"/>
              <a:gd name="connsiteX20" fmla="*/ 619125 w 654254"/>
              <a:gd name="connsiteY20" fmla="*/ 254000 h 962025"/>
              <a:gd name="connsiteX21" fmla="*/ 635000 w 654254"/>
              <a:gd name="connsiteY21" fmla="*/ 285750 h 962025"/>
              <a:gd name="connsiteX22" fmla="*/ 641350 w 654254"/>
              <a:gd name="connsiteY22" fmla="*/ 304800 h 962025"/>
              <a:gd name="connsiteX23" fmla="*/ 644525 w 654254"/>
              <a:gd name="connsiteY23" fmla="*/ 314325 h 962025"/>
              <a:gd name="connsiteX24" fmla="*/ 654050 w 654254"/>
              <a:gd name="connsiteY24" fmla="*/ 346075 h 962025"/>
              <a:gd name="connsiteX25" fmla="*/ 650875 w 654254"/>
              <a:gd name="connsiteY25" fmla="*/ 422275 h 962025"/>
              <a:gd name="connsiteX26" fmla="*/ 644525 w 654254"/>
              <a:gd name="connsiteY26" fmla="*/ 552450 h 962025"/>
              <a:gd name="connsiteX27" fmla="*/ 635000 w 654254"/>
              <a:gd name="connsiteY27" fmla="*/ 574675 h 962025"/>
              <a:gd name="connsiteX28" fmla="*/ 628650 w 654254"/>
              <a:gd name="connsiteY28" fmla="*/ 593725 h 962025"/>
              <a:gd name="connsiteX29" fmla="*/ 622300 w 654254"/>
              <a:gd name="connsiteY29" fmla="*/ 606425 h 962025"/>
              <a:gd name="connsiteX30" fmla="*/ 609600 w 654254"/>
              <a:gd name="connsiteY30" fmla="*/ 631825 h 962025"/>
              <a:gd name="connsiteX31" fmla="*/ 596900 w 654254"/>
              <a:gd name="connsiteY31" fmla="*/ 654050 h 962025"/>
              <a:gd name="connsiteX32" fmla="*/ 584200 w 654254"/>
              <a:gd name="connsiteY32" fmla="*/ 679450 h 962025"/>
              <a:gd name="connsiteX33" fmla="*/ 581025 w 654254"/>
              <a:gd name="connsiteY33" fmla="*/ 688975 h 962025"/>
              <a:gd name="connsiteX34" fmla="*/ 571500 w 654254"/>
              <a:gd name="connsiteY34" fmla="*/ 701675 h 962025"/>
              <a:gd name="connsiteX35" fmla="*/ 565150 w 654254"/>
              <a:gd name="connsiteY35" fmla="*/ 714375 h 962025"/>
              <a:gd name="connsiteX36" fmla="*/ 552450 w 654254"/>
              <a:gd name="connsiteY36" fmla="*/ 733425 h 962025"/>
              <a:gd name="connsiteX37" fmla="*/ 546100 w 654254"/>
              <a:gd name="connsiteY37" fmla="*/ 742950 h 962025"/>
              <a:gd name="connsiteX38" fmla="*/ 533400 w 654254"/>
              <a:gd name="connsiteY38" fmla="*/ 765175 h 962025"/>
              <a:gd name="connsiteX39" fmla="*/ 523875 w 654254"/>
              <a:gd name="connsiteY39" fmla="*/ 774700 h 962025"/>
              <a:gd name="connsiteX40" fmla="*/ 498475 w 654254"/>
              <a:gd name="connsiteY40" fmla="*/ 822325 h 962025"/>
              <a:gd name="connsiteX41" fmla="*/ 479425 w 654254"/>
              <a:gd name="connsiteY41" fmla="*/ 847725 h 962025"/>
              <a:gd name="connsiteX42" fmla="*/ 476250 w 654254"/>
              <a:gd name="connsiteY42" fmla="*/ 857250 h 962025"/>
              <a:gd name="connsiteX43" fmla="*/ 457200 w 654254"/>
              <a:gd name="connsiteY43" fmla="*/ 879475 h 962025"/>
              <a:gd name="connsiteX44" fmla="*/ 444500 w 654254"/>
              <a:gd name="connsiteY44" fmla="*/ 898525 h 962025"/>
              <a:gd name="connsiteX45" fmla="*/ 438150 w 654254"/>
              <a:gd name="connsiteY45" fmla="*/ 908050 h 962025"/>
              <a:gd name="connsiteX46" fmla="*/ 428625 w 654254"/>
              <a:gd name="connsiteY46" fmla="*/ 914400 h 962025"/>
              <a:gd name="connsiteX47" fmla="*/ 412750 w 654254"/>
              <a:gd name="connsiteY47" fmla="*/ 930275 h 962025"/>
              <a:gd name="connsiteX48" fmla="*/ 396875 w 654254"/>
              <a:gd name="connsiteY48" fmla="*/ 946150 h 962025"/>
              <a:gd name="connsiteX49" fmla="*/ 384175 w 654254"/>
              <a:gd name="connsiteY49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381000 w 654254"/>
              <a:gd name="connsiteY3" fmla="*/ 15875 h 962025"/>
              <a:gd name="connsiteX4" fmla="*/ 400050 w 654254"/>
              <a:gd name="connsiteY4" fmla="*/ 19050 h 962025"/>
              <a:gd name="connsiteX5" fmla="*/ 419100 w 654254"/>
              <a:gd name="connsiteY5" fmla="*/ 25400 h 962025"/>
              <a:gd name="connsiteX6" fmla="*/ 428625 w 654254"/>
              <a:gd name="connsiteY6" fmla="*/ 31750 h 962025"/>
              <a:gd name="connsiteX7" fmla="*/ 447675 w 654254"/>
              <a:gd name="connsiteY7" fmla="*/ 38100 h 962025"/>
              <a:gd name="connsiteX8" fmla="*/ 476250 w 654254"/>
              <a:gd name="connsiteY8" fmla="*/ 53975 h 962025"/>
              <a:gd name="connsiteX9" fmla="*/ 485775 w 654254"/>
              <a:gd name="connsiteY9" fmla="*/ 63500 h 962025"/>
              <a:gd name="connsiteX10" fmla="*/ 495300 w 654254"/>
              <a:gd name="connsiteY10" fmla="*/ 66675 h 962025"/>
              <a:gd name="connsiteX11" fmla="*/ 501650 w 654254"/>
              <a:gd name="connsiteY11" fmla="*/ 76200 h 962025"/>
              <a:gd name="connsiteX12" fmla="*/ 511175 w 654254"/>
              <a:gd name="connsiteY12" fmla="*/ 82550 h 962025"/>
              <a:gd name="connsiteX13" fmla="*/ 517525 w 654254"/>
              <a:gd name="connsiteY13" fmla="*/ 92075 h 962025"/>
              <a:gd name="connsiteX14" fmla="*/ 555625 w 654254"/>
              <a:gd name="connsiteY14" fmla="*/ 149225 h 962025"/>
              <a:gd name="connsiteX15" fmla="*/ 558800 w 654254"/>
              <a:gd name="connsiteY15" fmla="*/ 158750 h 962025"/>
              <a:gd name="connsiteX16" fmla="*/ 581025 w 654254"/>
              <a:gd name="connsiteY16" fmla="*/ 190500 h 962025"/>
              <a:gd name="connsiteX17" fmla="*/ 593725 w 654254"/>
              <a:gd name="connsiteY17" fmla="*/ 209550 h 962025"/>
              <a:gd name="connsiteX18" fmla="*/ 600075 w 654254"/>
              <a:gd name="connsiteY18" fmla="*/ 222250 h 962025"/>
              <a:gd name="connsiteX19" fmla="*/ 612775 w 654254"/>
              <a:gd name="connsiteY19" fmla="*/ 241300 h 962025"/>
              <a:gd name="connsiteX20" fmla="*/ 635000 w 654254"/>
              <a:gd name="connsiteY20" fmla="*/ 285750 h 962025"/>
              <a:gd name="connsiteX21" fmla="*/ 641350 w 654254"/>
              <a:gd name="connsiteY21" fmla="*/ 304800 h 962025"/>
              <a:gd name="connsiteX22" fmla="*/ 644525 w 654254"/>
              <a:gd name="connsiteY22" fmla="*/ 314325 h 962025"/>
              <a:gd name="connsiteX23" fmla="*/ 654050 w 654254"/>
              <a:gd name="connsiteY23" fmla="*/ 346075 h 962025"/>
              <a:gd name="connsiteX24" fmla="*/ 650875 w 654254"/>
              <a:gd name="connsiteY24" fmla="*/ 422275 h 962025"/>
              <a:gd name="connsiteX25" fmla="*/ 644525 w 654254"/>
              <a:gd name="connsiteY25" fmla="*/ 552450 h 962025"/>
              <a:gd name="connsiteX26" fmla="*/ 635000 w 654254"/>
              <a:gd name="connsiteY26" fmla="*/ 574675 h 962025"/>
              <a:gd name="connsiteX27" fmla="*/ 628650 w 654254"/>
              <a:gd name="connsiteY27" fmla="*/ 593725 h 962025"/>
              <a:gd name="connsiteX28" fmla="*/ 622300 w 654254"/>
              <a:gd name="connsiteY28" fmla="*/ 606425 h 962025"/>
              <a:gd name="connsiteX29" fmla="*/ 609600 w 654254"/>
              <a:gd name="connsiteY29" fmla="*/ 631825 h 962025"/>
              <a:gd name="connsiteX30" fmla="*/ 596900 w 654254"/>
              <a:gd name="connsiteY30" fmla="*/ 654050 h 962025"/>
              <a:gd name="connsiteX31" fmla="*/ 584200 w 654254"/>
              <a:gd name="connsiteY31" fmla="*/ 679450 h 962025"/>
              <a:gd name="connsiteX32" fmla="*/ 581025 w 654254"/>
              <a:gd name="connsiteY32" fmla="*/ 688975 h 962025"/>
              <a:gd name="connsiteX33" fmla="*/ 571500 w 654254"/>
              <a:gd name="connsiteY33" fmla="*/ 701675 h 962025"/>
              <a:gd name="connsiteX34" fmla="*/ 565150 w 654254"/>
              <a:gd name="connsiteY34" fmla="*/ 714375 h 962025"/>
              <a:gd name="connsiteX35" fmla="*/ 552450 w 654254"/>
              <a:gd name="connsiteY35" fmla="*/ 733425 h 962025"/>
              <a:gd name="connsiteX36" fmla="*/ 546100 w 654254"/>
              <a:gd name="connsiteY36" fmla="*/ 742950 h 962025"/>
              <a:gd name="connsiteX37" fmla="*/ 533400 w 654254"/>
              <a:gd name="connsiteY37" fmla="*/ 765175 h 962025"/>
              <a:gd name="connsiteX38" fmla="*/ 523875 w 654254"/>
              <a:gd name="connsiteY38" fmla="*/ 774700 h 962025"/>
              <a:gd name="connsiteX39" fmla="*/ 498475 w 654254"/>
              <a:gd name="connsiteY39" fmla="*/ 822325 h 962025"/>
              <a:gd name="connsiteX40" fmla="*/ 479425 w 654254"/>
              <a:gd name="connsiteY40" fmla="*/ 847725 h 962025"/>
              <a:gd name="connsiteX41" fmla="*/ 476250 w 654254"/>
              <a:gd name="connsiteY41" fmla="*/ 857250 h 962025"/>
              <a:gd name="connsiteX42" fmla="*/ 457200 w 654254"/>
              <a:gd name="connsiteY42" fmla="*/ 879475 h 962025"/>
              <a:gd name="connsiteX43" fmla="*/ 444500 w 654254"/>
              <a:gd name="connsiteY43" fmla="*/ 898525 h 962025"/>
              <a:gd name="connsiteX44" fmla="*/ 438150 w 654254"/>
              <a:gd name="connsiteY44" fmla="*/ 908050 h 962025"/>
              <a:gd name="connsiteX45" fmla="*/ 428625 w 654254"/>
              <a:gd name="connsiteY45" fmla="*/ 914400 h 962025"/>
              <a:gd name="connsiteX46" fmla="*/ 412750 w 654254"/>
              <a:gd name="connsiteY46" fmla="*/ 930275 h 962025"/>
              <a:gd name="connsiteX47" fmla="*/ 396875 w 654254"/>
              <a:gd name="connsiteY47" fmla="*/ 946150 h 962025"/>
              <a:gd name="connsiteX48" fmla="*/ 384175 w 654254"/>
              <a:gd name="connsiteY48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381000 w 654254"/>
              <a:gd name="connsiteY3" fmla="*/ 15875 h 962025"/>
              <a:gd name="connsiteX4" fmla="*/ 400050 w 654254"/>
              <a:gd name="connsiteY4" fmla="*/ 19050 h 962025"/>
              <a:gd name="connsiteX5" fmla="*/ 419100 w 654254"/>
              <a:gd name="connsiteY5" fmla="*/ 25400 h 962025"/>
              <a:gd name="connsiteX6" fmla="*/ 428625 w 654254"/>
              <a:gd name="connsiteY6" fmla="*/ 31750 h 962025"/>
              <a:gd name="connsiteX7" fmla="*/ 447675 w 654254"/>
              <a:gd name="connsiteY7" fmla="*/ 38100 h 962025"/>
              <a:gd name="connsiteX8" fmla="*/ 476250 w 654254"/>
              <a:gd name="connsiteY8" fmla="*/ 53975 h 962025"/>
              <a:gd name="connsiteX9" fmla="*/ 485775 w 654254"/>
              <a:gd name="connsiteY9" fmla="*/ 63500 h 962025"/>
              <a:gd name="connsiteX10" fmla="*/ 495300 w 654254"/>
              <a:gd name="connsiteY10" fmla="*/ 66675 h 962025"/>
              <a:gd name="connsiteX11" fmla="*/ 501650 w 654254"/>
              <a:gd name="connsiteY11" fmla="*/ 76200 h 962025"/>
              <a:gd name="connsiteX12" fmla="*/ 511175 w 654254"/>
              <a:gd name="connsiteY12" fmla="*/ 82550 h 962025"/>
              <a:gd name="connsiteX13" fmla="*/ 517525 w 654254"/>
              <a:gd name="connsiteY13" fmla="*/ 92075 h 962025"/>
              <a:gd name="connsiteX14" fmla="*/ 555625 w 654254"/>
              <a:gd name="connsiteY14" fmla="*/ 149225 h 962025"/>
              <a:gd name="connsiteX15" fmla="*/ 558800 w 654254"/>
              <a:gd name="connsiteY15" fmla="*/ 158750 h 962025"/>
              <a:gd name="connsiteX16" fmla="*/ 581025 w 654254"/>
              <a:gd name="connsiteY16" fmla="*/ 190500 h 962025"/>
              <a:gd name="connsiteX17" fmla="*/ 593725 w 654254"/>
              <a:gd name="connsiteY17" fmla="*/ 209550 h 962025"/>
              <a:gd name="connsiteX18" fmla="*/ 612775 w 654254"/>
              <a:gd name="connsiteY18" fmla="*/ 241300 h 962025"/>
              <a:gd name="connsiteX19" fmla="*/ 635000 w 654254"/>
              <a:gd name="connsiteY19" fmla="*/ 285750 h 962025"/>
              <a:gd name="connsiteX20" fmla="*/ 641350 w 654254"/>
              <a:gd name="connsiteY20" fmla="*/ 304800 h 962025"/>
              <a:gd name="connsiteX21" fmla="*/ 644525 w 654254"/>
              <a:gd name="connsiteY21" fmla="*/ 314325 h 962025"/>
              <a:gd name="connsiteX22" fmla="*/ 654050 w 654254"/>
              <a:gd name="connsiteY22" fmla="*/ 346075 h 962025"/>
              <a:gd name="connsiteX23" fmla="*/ 650875 w 654254"/>
              <a:gd name="connsiteY23" fmla="*/ 422275 h 962025"/>
              <a:gd name="connsiteX24" fmla="*/ 644525 w 654254"/>
              <a:gd name="connsiteY24" fmla="*/ 552450 h 962025"/>
              <a:gd name="connsiteX25" fmla="*/ 635000 w 654254"/>
              <a:gd name="connsiteY25" fmla="*/ 574675 h 962025"/>
              <a:gd name="connsiteX26" fmla="*/ 628650 w 654254"/>
              <a:gd name="connsiteY26" fmla="*/ 593725 h 962025"/>
              <a:gd name="connsiteX27" fmla="*/ 622300 w 654254"/>
              <a:gd name="connsiteY27" fmla="*/ 606425 h 962025"/>
              <a:gd name="connsiteX28" fmla="*/ 609600 w 654254"/>
              <a:gd name="connsiteY28" fmla="*/ 631825 h 962025"/>
              <a:gd name="connsiteX29" fmla="*/ 596900 w 654254"/>
              <a:gd name="connsiteY29" fmla="*/ 654050 h 962025"/>
              <a:gd name="connsiteX30" fmla="*/ 584200 w 654254"/>
              <a:gd name="connsiteY30" fmla="*/ 679450 h 962025"/>
              <a:gd name="connsiteX31" fmla="*/ 581025 w 654254"/>
              <a:gd name="connsiteY31" fmla="*/ 688975 h 962025"/>
              <a:gd name="connsiteX32" fmla="*/ 571500 w 654254"/>
              <a:gd name="connsiteY32" fmla="*/ 701675 h 962025"/>
              <a:gd name="connsiteX33" fmla="*/ 565150 w 654254"/>
              <a:gd name="connsiteY33" fmla="*/ 714375 h 962025"/>
              <a:gd name="connsiteX34" fmla="*/ 552450 w 654254"/>
              <a:gd name="connsiteY34" fmla="*/ 733425 h 962025"/>
              <a:gd name="connsiteX35" fmla="*/ 546100 w 654254"/>
              <a:gd name="connsiteY35" fmla="*/ 742950 h 962025"/>
              <a:gd name="connsiteX36" fmla="*/ 533400 w 654254"/>
              <a:gd name="connsiteY36" fmla="*/ 765175 h 962025"/>
              <a:gd name="connsiteX37" fmla="*/ 523875 w 654254"/>
              <a:gd name="connsiteY37" fmla="*/ 774700 h 962025"/>
              <a:gd name="connsiteX38" fmla="*/ 498475 w 654254"/>
              <a:gd name="connsiteY38" fmla="*/ 822325 h 962025"/>
              <a:gd name="connsiteX39" fmla="*/ 479425 w 654254"/>
              <a:gd name="connsiteY39" fmla="*/ 847725 h 962025"/>
              <a:gd name="connsiteX40" fmla="*/ 476250 w 654254"/>
              <a:gd name="connsiteY40" fmla="*/ 857250 h 962025"/>
              <a:gd name="connsiteX41" fmla="*/ 457200 w 654254"/>
              <a:gd name="connsiteY41" fmla="*/ 879475 h 962025"/>
              <a:gd name="connsiteX42" fmla="*/ 444500 w 654254"/>
              <a:gd name="connsiteY42" fmla="*/ 898525 h 962025"/>
              <a:gd name="connsiteX43" fmla="*/ 438150 w 654254"/>
              <a:gd name="connsiteY43" fmla="*/ 908050 h 962025"/>
              <a:gd name="connsiteX44" fmla="*/ 428625 w 654254"/>
              <a:gd name="connsiteY44" fmla="*/ 914400 h 962025"/>
              <a:gd name="connsiteX45" fmla="*/ 412750 w 654254"/>
              <a:gd name="connsiteY45" fmla="*/ 930275 h 962025"/>
              <a:gd name="connsiteX46" fmla="*/ 396875 w 654254"/>
              <a:gd name="connsiteY46" fmla="*/ 946150 h 962025"/>
              <a:gd name="connsiteX47" fmla="*/ 384175 w 654254"/>
              <a:gd name="connsiteY47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381000 w 654254"/>
              <a:gd name="connsiteY3" fmla="*/ 15875 h 962025"/>
              <a:gd name="connsiteX4" fmla="*/ 400050 w 654254"/>
              <a:gd name="connsiteY4" fmla="*/ 19050 h 962025"/>
              <a:gd name="connsiteX5" fmla="*/ 419100 w 654254"/>
              <a:gd name="connsiteY5" fmla="*/ 25400 h 962025"/>
              <a:gd name="connsiteX6" fmla="*/ 428625 w 654254"/>
              <a:gd name="connsiteY6" fmla="*/ 31750 h 962025"/>
              <a:gd name="connsiteX7" fmla="*/ 447675 w 654254"/>
              <a:gd name="connsiteY7" fmla="*/ 38100 h 962025"/>
              <a:gd name="connsiteX8" fmla="*/ 476250 w 654254"/>
              <a:gd name="connsiteY8" fmla="*/ 53975 h 962025"/>
              <a:gd name="connsiteX9" fmla="*/ 485775 w 654254"/>
              <a:gd name="connsiteY9" fmla="*/ 63500 h 962025"/>
              <a:gd name="connsiteX10" fmla="*/ 495300 w 654254"/>
              <a:gd name="connsiteY10" fmla="*/ 66675 h 962025"/>
              <a:gd name="connsiteX11" fmla="*/ 501650 w 654254"/>
              <a:gd name="connsiteY11" fmla="*/ 76200 h 962025"/>
              <a:gd name="connsiteX12" fmla="*/ 511175 w 654254"/>
              <a:gd name="connsiteY12" fmla="*/ 82550 h 962025"/>
              <a:gd name="connsiteX13" fmla="*/ 555625 w 654254"/>
              <a:gd name="connsiteY13" fmla="*/ 149225 h 962025"/>
              <a:gd name="connsiteX14" fmla="*/ 558800 w 654254"/>
              <a:gd name="connsiteY14" fmla="*/ 158750 h 962025"/>
              <a:gd name="connsiteX15" fmla="*/ 581025 w 654254"/>
              <a:gd name="connsiteY15" fmla="*/ 190500 h 962025"/>
              <a:gd name="connsiteX16" fmla="*/ 593725 w 654254"/>
              <a:gd name="connsiteY16" fmla="*/ 209550 h 962025"/>
              <a:gd name="connsiteX17" fmla="*/ 612775 w 654254"/>
              <a:gd name="connsiteY17" fmla="*/ 241300 h 962025"/>
              <a:gd name="connsiteX18" fmla="*/ 635000 w 654254"/>
              <a:gd name="connsiteY18" fmla="*/ 285750 h 962025"/>
              <a:gd name="connsiteX19" fmla="*/ 641350 w 654254"/>
              <a:gd name="connsiteY19" fmla="*/ 304800 h 962025"/>
              <a:gd name="connsiteX20" fmla="*/ 644525 w 654254"/>
              <a:gd name="connsiteY20" fmla="*/ 314325 h 962025"/>
              <a:gd name="connsiteX21" fmla="*/ 654050 w 654254"/>
              <a:gd name="connsiteY21" fmla="*/ 346075 h 962025"/>
              <a:gd name="connsiteX22" fmla="*/ 650875 w 654254"/>
              <a:gd name="connsiteY22" fmla="*/ 422275 h 962025"/>
              <a:gd name="connsiteX23" fmla="*/ 644525 w 654254"/>
              <a:gd name="connsiteY23" fmla="*/ 552450 h 962025"/>
              <a:gd name="connsiteX24" fmla="*/ 635000 w 654254"/>
              <a:gd name="connsiteY24" fmla="*/ 574675 h 962025"/>
              <a:gd name="connsiteX25" fmla="*/ 628650 w 654254"/>
              <a:gd name="connsiteY25" fmla="*/ 593725 h 962025"/>
              <a:gd name="connsiteX26" fmla="*/ 622300 w 654254"/>
              <a:gd name="connsiteY26" fmla="*/ 606425 h 962025"/>
              <a:gd name="connsiteX27" fmla="*/ 609600 w 654254"/>
              <a:gd name="connsiteY27" fmla="*/ 631825 h 962025"/>
              <a:gd name="connsiteX28" fmla="*/ 596900 w 654254"/>
              <a:gd name="connsiteY28" fmla="*/ 654050 h 962025"/>
              <a:gd name="connsiteX29" fmla="*/ 584200 w 654254"/>
              <a:gd name="connsiteY29" fmla="*/ 679450 h 962025"/>
              <a:gd name="connsiteX30" fmla="*/ 581025 w 654254"/>
              <a:gd name="connsiteY30" fmla="*/ 688975 h 962025"/>
              <a:gd name="connsiteX31" fmla="*/ 571500 w 654254"/>
              <a:gd name="connsiteY31" fmla="*/ 701675 h 962025"/>
              <a:gd name="connsiteX32" fmla="*/ 565150 w 654254"/>
              <a:gd name="connsiteY32" fmla="*/ 714375 h 962025"/>
              <a:gd name="connsiteX33" fmla="*/ 552450 w 654254"/>
              <a:gd name="connsiteY33" fmla="*/ 733425 h 962025"/>
              <a:gd name="connsiteX34" fmla="*/ 546100 w 654254"/>
              <a:gd name="connsiteY34" fmla="*/ 742950 h 962025"/>
              <a:gd name="connsiteX35" fmla="*/ 533400 w 654254"/>
              <a:gd name="connsiteY35" fmla="*/ 765175 h 962025"/>
              <a:gd name="connsiteX36" fmla="*/ 523875 w 654254"/>
              <a:gd name="connsiteY36" fmla="*/ 774700 h 962025"/>
              <a:gd name="connsiteX37" fmla="*/ 498475 w 654254"/>
              <a:gd name="connsiteY37" fmla="*/ 822325 h 962025"/>
              <a:gd name="connsiteX38" fmla="*/ 479425 w 654254"/>
              <a:gd name="connsiteY38" fmla="*/ 847725 h 962025"/>
              <a:gd name="connsiteX39" fmla="*/ 476250 w 654254"/>
              <a:gd name="connsiteY39" fmla="*/ 857250 h 962025"/>
              <a:gd name="connsiteX40" fmla="*/ 457200 w 654254"/>
              <a:gd name="connsiteY40" fmla="*/ 879475 h 962025"/>
              <a:gd name="connsiteX41" fmla="*/ 444500 w 654254"/>
              <a:gd name="connsiteY41" fmla="*/ 898525 h 962025"/>
              <a:gd name="connsiteX42" fmla="*/ 438150 w 654254"/>
              <a:gd name="connsiteY42" fmla="*/ 908050 h 962025"/>
              <a:gd name="connsiteX43" fmla="*/ 428625 w 654254"/>
              <a:gd name="connsiteY43" fmla="*/ 914400 h 962025"/>
              <a:gd name="connsiteX44" fmla="*/ 412750 w 654254"/>
              <a:gd name="connsiteY44" fmla="*/ 930275 h 962025"/>
              <a:gd name="connsiteX45" fmla="*/ 396875 w 654254"/>
              <a:gd name="connsiteY45" fmla="*/ 946150 h 962025"/>
              <a:gd name="connsiteX46" fmla="*/ 384175 w 654254"/>
              <a:gd name="connsiteY46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400050 w 654254"/>
              <a:gd name="connsiteY3" fmla="*/ 19050 h 962025"/>
              <a:gd name="connsiteX4" fmla="*/ 419100 w 654254"/>
              <a:gd name="connsiteY4" fmla="*/ 25400 h 962025"/>
              <a:gd name="connsiteX5" fmla="*/ 428625 w 654254"/>
              <a:gd name="connsiteY5" fmla="*/ 31750 h 962025"/>
              <a:gd name="connsiteX6" fmla="*/ 447675 w 654254"/>
              <a:gd name="connsiteY6" fmla="*/ 38100 h 962025"/>
              <a:gd name="connsiteX7" fmla="*/ 476250 w 654254"/>
              <a:gd name="connsiteY7" fmla="*/ 53975 h 962025"/>
              <a:gd name="connsiteX8" fmla="*/ 485775 w 654254"/>
              <a:gd name="connsiteY8" fmla="*/ 63500 h 962025"/>
              <a:gd name="connsiteX9" fmla="*/ 495300 w 654254"/>
              <a:gd name="connsiteY9" fmla="*/ 66675 h 962025"/>
              <a:gd name="connsiteX10" fmla="*/ 501650 w 654254"/>
              <a:gd name="connsiteY10" fmla="*/ 76200 h 962025"/>
              <a:gd name="connsiteX11" fmla="*/ 511175 w 654254"/>
              <a:gd name="connsiteY11" fmla="*/ 82550 h 962025"/>
              <a:gd name="connsiteX12" fmla="*/ 555625 w 654254"/>
              <a:gd name="connsiteY12" fmla="*/ 149225 h 962025"/>
              <a:gd name="connsiteX13" fmla="*/ 558800 w 654254"/>
              <a:gd name="connsiteY13" fmla="*/ 158750 h 962025"/>
              <a:gd name="connsiteX14" fmla="*/ 581025 w 654254"/>
              <a:gd name="connsiteY14" fmla="*/ 190500 h 962025"/>
              <a:gd name="connsiteX15" fmla="*/ 593725 w 654254"/>
              <a:gd name="connsiteY15" fmla="*/ 209550 h 962025"/>
              <a:gd name="connsiteX16" fmla="*/ 612775 w 654254"/>
              <a:gd name="connsiteY16" fmla="*/ 241300 h 962025"/>
              <a:gd name="connsiteX17" fmla="*/ 635000 w 654254"/>
              <a:gd name="connsiteY17" fmla="*/ 285750 h 962025"/>
              <a:gd name="connsiteX18" fmla="*/ 641350 w 654254"/>
              <a:gd name="connsiteY18" fmla="*/ 304800 h 962025"/>
              <a:gd name="connsiteX19" fmla="*/ 644525 w 654254"/>
              <a:gd name="connsiteY19" fmla="*/ 314325 h 962025"/>
              <a:gd name="connsiteX20" fmla="*/ 654050 w 654254"/>
              <a:gd name="connsiteY20" fmla="*/ 346075 h 962025"/>
              <a:gd name="connsiteX21" fmla="*/ 650875 w 654254"/>
              <a:gd name="connsiteY21" fmla="*/ 422275 h 962025"/>
              <a:gd name="connsiteX22" fmla="*/ 644525 w 654254"/>
              <a:gd name="connsiteY22" fmla="*/ 552450 h 962025"/>
              <a:gd name="connsiteX23" fmla="*/ 635000 w 654254"/>
              <a:gd name="connsiteY23" fmla="*/ 574675 h 962025"/>
              <a:gd name="connsiteX24" fmla="*/ 628650 w 654254"/>
              <a:gd name="connsiteY24" fmla="*/ 593725 h 962025"/>
              <a:gd name="connsiteX25" fmla="*/ 622300 w 654254"/>
              <a:gd name="connsiteY25" fmla="*/ 606425 h 962025"/>
              <a:gd name="connsiteX26" fmla="*/ 609600 w 654254"/>
              <a:gd name="connsiteY26" fmla="*/ 631825 h 962025"/>
              <a:gd name="connsiteX27" fmla="*/ 596900 w 654254"/>
              <a:gd name="connsiteY27" fmla="*/ 654050 h 962025"/>
              <a:gd name="connsiteX28" fmla="*/ 584200 w 654254"/>
              <a:gd name="connsiteY28" fmla="*/ 679450 h 962025"/>
              <a:gd name="connsiteX29" fmla="*/ 581025 w 654254"/>
              <a:gd name="connsiteY29" fmla="*/ 688975 h 962025"/>
              <a:gd name="connsiteX30" fmla="*/ 571500 w 654254"/>
              <a:gd name="connsiteY30" fmla="*/ 701675 h 962025"/>
              <a:gd name="connsiteX31" fmla="*/ 565150 w 654254"/>
              <a:gd name="connsiteY31" fmla="*/ 714375 h 962025"/>
              <a:gd name="connsiteX32" fmla="*/ 552450 w 654254"/>
              <a:gd name="connsiteY32" fmla="*/ 733425 h 962025"/>
              <a:gd name="connsiteX33" fmla="*/ 546100 w 654254"/>
              <a:gd name="connsiteY33" fmla="*/ 742950 h 962025"/>
              <a:gd name="connsiteX34" fmla="*/ 533400 w 654254"/>
              <a:gd name="connsiteY34" fmla="*/ 765175 h 962025"/>
              <a:gd name="connsiteX35" fmla="*/ 523875 w 654254"/>
              <a:gd name="connsiteY35" fmla="*/ 774700 h 962025"/>
              <a:gd name="connsiteX36" fmla="*/ 498475 w 654254"/>
              <a:gd name="connsiteY36" fmla="*/ 822325 h 962025"/>
              <a:gd name="connsiteX37" fmla="*/ 479425 w 654254"/>
              <a:gd name="connsiteY37" fmla="*/ 847725 h 962025"/>
              <a:gd name="connsiteX38" fmla="*/ 476250 w 654254"/>
              <a:gd name="connsiteY38" fmla="*/ 857250 h 962025"/>
              <a:gd name="connsiteX39" fmla="*/ 457200 w 654254"/>
              <a:gd name="connsiteY39" fmla="*/ 879475 h 962025"/>
              <a:gd name="connsiteX40" fmla="*/ 444500 w 654254"/>
              <a:gd name="connsiteY40" fmla="*/ 898525 h 962025"/>
              <a:gd name="connsiteX41" fmla="*/ 438150 w 654254"/>
              <a:gd name="connsiteY41" fmla="*/ 908050 h 962025"/>
              <a:gd name="connsiteX42" fmla="*/ 428625 w 654254"/>
              <a:gd name="connsiteY42" fmla="*/ 914400 h 962025"/>
              <a:gd name="connsiteX43" fmla="*/ 412750 w 654254"/>
              <a:gd name="connsiteY43" fmla="*/ 930275 h 962025"/>
              <a:gd name="connsiteX44" fmla="*/ 396875 w 654254"/>
              <a:gd name="connsiteY44" fmla="*/ 946150 h 962025"/>
              <a:gd name="connsiteX45" fmla="*/ 384175 w 654254"/>
              <a:gd name="connsiteY45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400050 w 654254"/>
              <a:gd name="connsiteY3" fmla="*/ 19050 h 962025"/>
              <a:gd name="connsiteX4" fmla="*/ 419100 w 654254"/>
              <a:gd name="connsiteY4" fmla="*/ 25400 h 962025"/>
              <a:gd name="connsiteX5" fmla="*/ 428625 w 654254"/>
              <a:gd name="connsiteY5" fmla="*/ 31750 h 962025"/>
              <a:gd name="connsiteX6" fmla="*/ 438150 w 654254"/>
              <a:gd name="connsiteY6" fmla="*/ 44450 h 962025"/>
              <a:gd name="connsiteX7" fmla="*/ 476250 w 654254"/>
              <a:gd name="connsiteY7" fmla="*/ 53975 h 962025"/>
              <a:gd name="connsiteX8" fmla="*/ 485775 w 654254"/>
              <a:gd name="connsiteY8" fmla="*/ 63500 h 962025"/>
              <a:gd name="connsiteX9" fmla="*/ 495300 w 654254"/>
              <a:gd name="connsiteY9" fmla="*/ 66675 h 962025"/>
              <a:gd name="connsiteX10" fmla="*/ 501650 w 654254"/>
              <a:gd name="connsiteY10" fmla="*/ 76200 h 962025"/>
              <a:gd name="connsiteX11" fmla="*/ 511175 w 654254"/>
              <a:gd name="connsiteY11" fmla="*/ 82550 h 962025"/>
              <a:gd name="connsiteX12" fmla="*/ 555625 w 654254"/>
              <a:gd name="connsiteY12" fmla="*/ 149225 h 962025"/>
              <a:gd name="connsiteX13" fmla="*/ 558800 w 654254"/>
              <a:gd name="connsiteY13" fmla="*/ 158750 h 962025"/>
              <a:gd name="connsiteX14" fmla="*/ 581025 w 654254"/>
              <a:gd name="connsiteY14" fmla="*/ 190500 h 962025"/>
              <a:gd name="connsiteX15" fmla="*/ 593725 w 654254"/>
              <a:gd name="connsiteY15" fmla="*/ 209550 h 962025"/>
              <a:gd name="connsiteX16" fmla="*/ 612775 w 654254"/>
              <a:gd name="connsiteY16" fmla="*/ 241300 h 962025"/>
              <a:gd name="connsiteX17" fmla="*/ 635000 w 654254"/>
              <a:gd name="connsiteY17" fmla="*/ 285750 h 962025"/>
              <a:gd name="connsiteX18" fmla="*/ 641350 w 654254"/>
              <a:gd name="connsiteY18" fmla="*/ 304800 h 962025"/>
              <a:gd name="connsiteX19" fmla="*/ 644525 w 654254"/>
              <a:gd name="connsiteY19" fmla="*/ 314325 h 962025"/>
              <a:gd name="connsiteX20" fmla="*/ 654050 w 654254"/>
              <a:gd name="connsiteY20" fmla="*/ 346075 h 962025"/>
              <a:gd name="connsiteX21" fmla="*/ 650875 w 654254"/>
              <a:gd name="connsiteY21" fmla="*/ 422275 h 962025"/>
              <a:gd name="connsiteX22" fmla="*/ 644525 w 654254"/>
              <a:gd name="connsiteY22" fmla="*/ 552450 h 962025"/>
              <a:gd name="connsiteX23" fmla="*/ 635000 w 654254"/>
              <a:gd name="connsiteY23" fmla="*/ 574675 h 962025"/>
              <a:gd name="connsiteX24" fmla="*/ 628650 w 654254"/>
              <a:gd name="connsiteY24" fmla="*/ 593725 h 962025"/>
              <a:gd name="connsiteX25" fmla="*/ 622300 w 654254"/>
              <a:gd name="connsiteY25" fmla="*/ 606425 h 962025"/>
              <a:gd name="connsiteX26" fmla="*/ 609600 w 654254"/>
              <a:gd name="connsiteY26" fmla="*/ 631825 h 962025"/>
              <a:gd name="connsiteX27" fmla="*/ 596900 w 654254"/>
              <a:gd name="connsiteY27" fmla="*/ 654050 h 962025"/>
              <a:gd name="connsiteX28" fmla="*/ 584200 w 654254"/>
              <a:gd name="connsiteY28" fmla="*/ 679450 h 962025"/>
              <a:gd name="connsiteX29" fmla="*/ 581025 w 654254"/>
              <a:gd name="connsiteY29" fmla="*/ 688975 h 962025"/>
              <a:gd name="connsiteX30" fmla="*/ 571500 w 654254"/>
              <a:gd name="connsiteY30" fmla="*/ 701675 h 962025"/>
              <a:gd name="connsiteX31" fmla="*/ 565150 w 654254"/>
              <a:gd name="connsiteY31" fmla="*/ 714375 h 962025"/>
              <a:gd name="connsiteX32" fmla="*/ 552450 w 654254"/>
              <a:gd name="connsiteY32" fmla="*/ 733425 h 962025"/>
              <a:gd name="connsiteX33" fmla="*/ 546100 w 654254"/>
              <a:gd name="connsiteY33" fmla="*/ 742950 h 962025"/>
              <a:gd name="connsiteX34" fmla="*/ 533400 w 654254"/>
              <a:gd name="connsiteY34" fmla="*/ 765175 h 962025"/>
              <a:gd name="connsiteX35" fmla="*/ 523875 w 654254"/>
              <a:gd name="connsiteY35" fmla="*/ 774700 h 962025"/>
              <a:gd name="connsiteX36" fmla="*/ 498475 w 654254"/>
              <a:gd name="connsiteY36" fmla="*/ 822325 h 962025"/>
              <a:gd name="connsiteX37" fmla="*/ 479425 w 654254"/>
              <a:gd name="connsiteY37" fmla="*/ 847725 h 962025"/>
              <a:gd name="connsiteX38" fmla="*/ 476250 w 654254"/>
              <a:gd name="connsiteY38" fmla="*/ 857250 h 962025"/>
              <a:gd name="connsiteX39" fmla="*/ 457200 w 654254"/>
              <a:gd name="connsiteY39" fmla="*/ 879475 h 962025"/>
              <a:gd name="connsiteX40" fmla="*/ 444500 w 654254"/>
              <a:gd name="connsiteY40" fmla="*/ 898525 h 962025"/>
              <a:gd name="connsiteX41" fmla="*/ 438150 w 654254"/>
              <a:gd name="connsiteY41" fmla="*/ 908050 h 962025"/>
              <a:gd name="connsiteX42" fmla="*/ 428625 w 654254"/>
              <a:gd name="connsiteY42" fmla="*/ 914400 h 962025"/>
              <a:gd name="connsiteX43" fmla="*/ 412750 w 654254"/>
              <a:gd name="connsiteY43" fmla="*/ 930275 h 962025"/>
              <a:gd name="connsiteX44" fmla="*/ 396875 w 654254"/>
              <a:gd name="connsiteY44" fmla="*/ 946150 h 962025"/>
              <a:gd name="connsiteX45" fmla="*/ 384175 w 654254"/>
              <a:gd name="connsiteY45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400050 w 654254"/>
              <a:gd name="connsiteY3" fmla="*/ 19050 h 962025"/>
              <a:gd name="connsiteX4" fmla="*/ 419100 w 654254"/>
              <a:gd name="connsiteY4" fmla="*/ 25400 h 962025"/>
              <a:gd name="connsiteX5" fmla="*/ 428625 w 654254"/>
              <a:gd name="connsiteY5" fmla="*/ 31750 h 962025"/>
              <a:gd name="connsiteX6" fmla="*/ 438150 w 654254"/>
              <a:gd name="connsiteY6" fmla="*/ 44450 h 962025"/>
              <a:gd name="connsiteX7" fmla="*/ 485775 w 654254"/>
              <a:gd name="connsiteY7" fmla="*/ 63500 h 962025"/>
              <a:gd name="connsiteX8" fmla="*/ 495300 w 654254"/>
              <a:gd name="connsiteY8" fmla="*/ 66675 h 962025"/>
              <a:gd name="connsiteX9" fmla="*/ 501650 w 654254"/>
              <a:gd name="connsiteY9" fmla="*/ 76200 h 962025"/>
              <a:gd name="connsiteX10" fmla="*/ 511175 w 654254"/>
              <a:gd name="connsiteY10" fmla="*/ 82550 h 962025"/>
              <a:gd name="connsiteX11" fmla="*/ 555625 w 654254"/>
              <a:gd name="connsiteY11" fmla="*/ 149225 h 962025"/>
              <a:gd name="connsiteX12" fmla="*/ 558800 w 654254"/>
              <a:gd name="connsiteY12" fmla="*/ 158750 h 962025"/>
              <a:gd name="connsiteX13" fmla="*/ 581025 w 654254"/>
              <a:gd name="connsiteY13" fmla="*/ 190500 h 962025"/>
              <a:gd name="connsiteX14" fmla="*/ 593725 w 654254"/>
              <a:gd name="connsiteY14" fmla="*/ 209550 h 962025"/>
              <a:gd name="connsiteX15" fmla="*/ 612775 w 654254"/>
              <a:gd name="connsiteY15" fmla="*/ 241300 h 962025"/>
              <a:gd name="connsiteX16" fmla="*/ 635000 w 654254"/>
              <a:gd name="connsiteY16" fmla="*/ 285750 h 962025"/>
              <a:gd name="connsiteX17" fmla="*/ 641350 w 654254"/>
              <a:gd name="connsiteY17" fmla="*/ 304800 h 962025"/>
              <a:gd name="connsiteX18" fmla="*/ 644525 w 654254"/>
              <a:gd name="connsiteY18" fmla="*/ 314325 h 962025"/>
              <a:gd name="connsiteX19" fmla="*/ 654050 w 654254"/>
              <a:gd name="connsiteY19" fmla="*/ 346075 h 962025"/>
              <a:gd name="connsiteX20" fmla="*/ 650875 w 654254"/>
              <a:gd name="connsiteY20" fmla="*/ 422275 h 962025"/>
              <a:gd name="connsiteX21" fmla="*/ 644525 w 654254"/>
              <a:gd name="connsiteY21" fmla="*/ 552450 h 962025"/>
              <a:gd name="connsiteX22" fmla="*/ 635000 w 654254"/>
              <a:gd name="connsiteY22" fmla="*/ 574675 h 962025"/>
              <a:gd name="connsiteX23" fmla="*/ 628650 w 654254"/>
              <a:gd name="connsiteY23" fmla="*/ 593725 h 962025"/>
              <a:gd name="connsiteX24" fmla="*/ 622300 w 654254"/>
              <a:gd name="connsiteY24" fmla="*/ 606425 h 962025"/>
              <a:gd name="connsiteX25" fmla="*/ 609600 w 654254"/>
              <a:gd name="connsiteY25" fmla="*/ 631825 h 962025"/>
              <a:gd name="connsiteX26" fmla="*/ 596900 w 654254"/>
              <a:gd name="connsiteY26" fmla="*/ 654050 h 962025"/>
              <a:gd name="connsiteX27" fmla="*/ 584200 w 654254"/>
              <a:gd name="connsiteY27" fmla="*/ 679450 h 962025"/>
              <a:gd name="connsiteX28" fmla="*/ 581025 w 654254"/>
              <a:gd name="connsiteY28" fmla="*/ 688975 h 962025"/>
              <a:gd name="connsiteX29" fmla="*/ 571500 w 654254"/>
              <a:gd name="connsiteY29" fmla="*/ 701675 h 962025"/>
              <a:gd name="connsiteX30" fmla="*/ 565150 w 654254"/>
              <a:gd name="connsiteY30" fmla="*/ 714375 h 962025"/>
              <a:gd name="connsiteX31" fmla="*/ 552450 w 654254"/>
              <a:gd name="connsiteY31" fmla="*/ 733425 h 962025"/>
              <a:gd name="connsiteX32" fmla="*/ 546100 w 654254"/>
              <a:gd name="connsiteY32" fmla="*/ 742950 h 962025"/>
              <a:gd name="connsiteX33" fmla="*/ 533400 w 654254"/>
              <a:gd name="connsiteY33" fmla="*/ 765175 h 962025"/>
              <a:gd name="connsiteX34" fmla="*/ 523875 w 654254"/>
              <a:gd name="connsiteY34" fmla="*/ 774700 h 962025"/>
              <a:gd name="connsiteX35" fmla="*/ 498475 w 654254"/>
              <a:gd name="connsiteY35" fmla="*/ 822325 h 962025"/>
              <a:gd name="connsiteX36" fmla="*/ 479425 w 654254"/>
              <a:gd name="connsiteY36" fmla="*/ 847725 h 962025"/>
              <a:gd name="connsiteX37" fmla="*/ 476250 w 654254"/>
              <a:gd name="connsiteY37" fmla="*/ 857250 h 962025"/>
              <a:gd name="connsiteX38" fmla="*/ 457200 w 654254"/>
              <a:gd name="connsiteY38" fmla="*/ 879475 h 962025"/>
              <a:gd name="connsiteX39" fmla="*/ 444500 w 654254"/>
              <a:gd name="connsiteY39" fmla="*/ 898525 h 962025"/>
              <a:gd name="connsiteX40" fmla="*/ 438150 w 654254"/>
              <a:gd name="connsiteY40" fmla="*/ 908050 h 962025"/>
              <a:gd name="connsiteX41" fmla="*/ 428625 w 654254"/>
              <a:gd name="connsiteY41" fmla="*/ 914400 h 962025"/>
              <a:gd name="connsiteX42" fmla="*/ 412750 w 654254"/>
              <a:gd name="connsiteY42" fmla="*/ 930275 h 962025"/>
              <a:gd name="connsiteX43" fmla="*/ 396875 w 654254"/>
              <a:gd name="connsiteY43" fmla="*/ 946150 h 962025"/>
              <a:gd name="connsiteX44" fmla="*/ 384175 w 654254"/>
              <a:gd name="connsiteY44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400050 w 654254"/>
              <a:gd name="connsiteY3" fmla="*/ 19050 h 962025"/>
              <a:gd name="connsiteX4" fmla="*/ 419100 w 654254"/>
              <a:gd name="connsiteY4" fmla="*/ 25400 h 962025"/>
              <a:gd name="connsiteX5" fmla="*/ 428625 w 654254"/>
              <a:gd name="connsiteY5" fmla="*/ 31750 h 962025"/>
              <a:gd name="connsiteX6" fmla="*/ 485775 w 654254"/>
              <a:gd name="connsiteY6" fmla="*/ 63500 h 962025"/>
              <a:gd name="connsiteX7" fmla="*/ 495300 w 654254"/>
              <a:gd name="connsiteY7" fmla="*/ 66675 h 962025"/>
              <a:gd name="connsiteX8" fmla="*/ 501650 w 654254"/>
              <a:gd name="connsiteY8" fmla="*/ 76200 h 962025"/>
              <a:gd name="connsiteX9" fmla="*/ 511175 w 654254"/>
              <a:gd name="connsiteY9" fmla="*/ 82550 h 962025"/>
              <a:gd name="connsiteX10" fmla="*/ 555625 w 654254"/>
              <a:gd name="connsiteY10" fmla="*/ 149225 h 962025"/>
              <a:gd name="connsiteX11" fmla="*/ 558800 w 654254"/>
              <a:gd name="connsiteY11" fmla="*/ 158750 h 962025"/>
              <a:gd name="connsiteX12" fmla="*/ 581025 w 654254"/>
              <a:gd name="connsiteY12" fmla="*/ 190500 h 962025"/>
              <a:gd name="connsiteX13" fmla="*/ 593725 w 654254"/>
              <a:gd name="connsiteY13" fmla="*/ 209550 h 962025"/>
              <a:gd name="connsiteX14" fmla="*/ 612775 w 654254"/>
              <a:gd name="connsiteY14" fmla="*/ 241300 h 962025"/>
              <a:gd name="connsiteX15" fmla="*/ 635000 w 654254"/>
              <a:gd name="connsiteY15" fmla="*/ 285750 h 962025"/>
              <a:gd name="connsiteX16" fmla="*/ 641350 w 654254"/>
              <a:gd name="connsiteY16" fmla="*/ 304800 h 962025"/>
              <a:gd name="connsiteX17" fmla="*/ 644525 w 654254"/>
              <a:gd name="connsiteY17" fmla="*/ 314325 h 962025"/>
              <a:gd name="connsiteX18" fmla="*/ 654050 w 654254"/>
              <a:gd name="connsiteY18" fmla="*/ 346075 h 962025"/>
              <a:gd name="connsiteX19" fmla="*/ 650875 w 654254"/>
              <a:gd name="connsiteY19" fmla="*/ 422275 h 962025"/>
              <a:gd name="connsiteX20" fmla="*/ 644525 w 654254"/>
              <a:gd name="connsiteY20" fmla="*/ 552450 h 962025"/>
              <a:gd name="connsiteX21" fmla="*/ 635000 w 654254"/>
              <a:gd name="connsiteY21" fmla="*/ 574675 h 962025"/>
              <a:gd name="connsiteX22" fmla="*/ 628650 w 654254"/>
              <a:gd name="connsiteY22" fmla="*/ 593725 h 962025"/>
              <a:gd name="connsiteX23" fmla="*/ 622300 w 654254"/>
              <a:gd name="connsiteY23" fmla="*/ 606425 h 962025"/>
              <a:gd name="connsiteX24" fmla="*/ 609600 w 654254"/>
              <a:gd name="connsiteY24" fmla="*/ 631825 h 962025"/>
              <a:gd name="connsiteX25" fmla="*/ 596900 w 654254"/>
              <a:gd name="connsiteY25" fmla="*/ 654050 h 962025"/>
              <a:gd name="connsiteX26" fmla="*/ 584200 w 654254"/>
              <a:gd name="connsiteY26" fmla="*/ 679450 h 962025"/>
              <a:gd name="connsiteX27" fmla="*/ 581025 w 654254"/>
              <a:gd name="connsiteY27" fmla="*/ 688975 h 962025"/>
              <a:gd name="connsiteX28" fmla="*/ 571500 w 654254"/>
              <a:gd name="connsiteY28" fmla="*/ 701675 h 962025"/>
              <a:gd name="connsiteX29" fmla="*/ 565150 w 654254"/>
              <a:gd name="connsiteY29" fmla="*/ 714375 h 962025"/>
              <a:gd name="connsiteX30" fmla="*/ 552450 w 654254"/>
              <a:gd name="connsiteY30" fmla="*/ 733425 h 962025"/>
              <a:gd name="connsiteX31" fmla="*/ 546100 w 654254"/>
              <a:gd name="connsiteY31" fmla="*/ 742950 h 962025"/>
              <a:gd name="connsiteX32" fmla="*/ 533400 w 654254"/>
              <a:gd name="connsiteY32" fmla="*/ 765175 h 962025"/>
              <a:gd name="connsiteX33" fmla="*/ 523875 w 654254"/>
              <a:gd name="connsiteY33" fmla="*/ 774700 h 962025"/>
              <a:gd name="connsiteX34" fmla="*/ 498475 w 654254"/>
              <a:gd name="connsiteY34" fmla="*/ 822325 h 962025"/>
              <a:gd name="connsiteX35" fmla="*/ 479425 w 654254"/>
              <a:gd name="connsiteY35" fmla="*/ 847725 h 962025"/>
              <a:gd name="connsiteX36" fmla="*/ 476250 w 654254"/>
              <a:gd name="connsiteY36" fmla="*/ 857250 h 962025"/>
              <a:gd name="connsiteX37" fmla="*/ 457200 w 654254"/>
              <a:gd name="connsiteY37" fmla="*/ 879475 h 962025"/>
              <a:gd name="connsiteX38" fmla="*/ 444500 w 654254"/>
              <a:gd name="connsiteY38" fmla="*/ 898525 h 962025"/>
              <a:gd name="connsiteX39" fmla="*/ 438150 w 654254"/>
              <a:gd name="connsiteY39" fmla="*/ 908050 h 962025"/>
              <a:gd name="connsiteX40" fmla="*/ 428625 w 654254"/>
              <a:gd name="connsiteY40" fmla="*/ 914400 h 962025"/>
              <a:gd name="connsiteX41" fmla="*/ 412750 w 654254"/>
              <a:gd name="connsiteY41" fmla="*/ 930275 h 962025"/>
              <a:gd name="connsiteX42" fmla="*/ 396875 w 654254"/>
              <a:gd name="connsiteY42" fmla="*/ 946150 h 962025"/>
              <a:gd name="connsiteX43" fmla="*/ 384175 w 654254"/>
              <a:gd name="connsiteY43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400050 w 654254"/>
              <a:gd name="connsiteY3" fmla="*/ 19050 h 962025"/>
              <a:gd name="connsiteX4" fmla="*/ 419100 w 654254"/>
              <a:gd name="connsiteY4" fmla="*/ 25400 h 962025"/>
              <a:gd name="connsiteX5" fmla="*/ 485775 w 654254"/>
              <a:gd name="connsiteY5" fmla="*/ 63500 h 962025"/>
              <a:gd name="connsiteX6" fmla="*/ 495300 w 654254"/>
              <a:gd name="connsiteY6" fmla="*/ 66675 h 962025"/>
              <a:gd name="connsiteX7" fmla="*/ 501650 w 654254"/>
              <a:gd name="connsiteY7" fmla="*/ 76200 h 962025"/>
              <a:gd name="connsiteX8" fmla="*/ 511175 w 654254"/>
              <a:gd name="connsiteY8" fmla="*/ 82550 h 962025"/>
              <a:gd name="connsiteX9" fmla="*/ 555625 w 654254"/>
              <a:gd name="connsiteY9" fmla="*/ 149225 h 962025"/>
              <a:gd name="connsiteX10" fmla="*/ 558800 w 654254"/>
              <a:gd name="connsiteY10" fmla="*/ 158750 h 962025"/>
              <a:gd name="connsiteX11" fmla="*/ 581025 w 654254"/>
              <a:gd name="connsiteY11" fmla="*/ 190500 h 962025"/>
              <a:gd name="connsiteX12" fmla="*/ 593725 w 654254"/>
              <a:gd name="connsiteY12" fmla="*/ 209550 h 962025"/>
              <a:gd name="connsiteX13" fmla="*/ 612775 w 654254"/>
              <a:gd name="connsiteY13" fmla="*/ 241300 h 962025"/>
              <a:gd name="connsiteX14" fmla="*/ 635000 w 654254"/>
              <a:gd name="connsiteY14" fmla="*/ 285750 h 962025"/>
              <a:gd name="connsiteX15" fmla="*/ 641350 w 654254"/>
              <a:gd name="connsiteY15" fmla="*/ 304800 h 962025"/>
              <a:gd name="connsiteX16" fmla="*/ 644525 w 654254"/>
              <a:gd name="connsiteY16" fmla="*/ 314325 h 962025"/>
              <a:gd name="connsiteX17" fmla="*/ 654050 w 654254"/>
              <a:gd name="connsiteY17" fmla="*/ 346075 h 962025"/>
              <a:gd name="connsiteX18" fmla="*/ 650875 w 654254"/>
              <a:gd name="connsiteY18" fmla="*/ 422275 h 962025"/>
              <a:gd name="connsiteX19" fmla="*/ 644525 w 654254"/>
              <a:gd name="connsiteY19" fmla="*/ 552450 h 962025"/>
              <a:gd name="connsiteX20" fmla="*/ 635000 w 654254"/>
              <a:gd name="connsiteY20" fmla="*/ 574675 h 962025"/>
              <a:gd name="connsiteX21" fmla="*/ 628650 w 654254"/>
              <a:gd name="connsiteY21" fmla="*/ 593725 h 962025"/>
              <a:gd name="connsiteX22" fmla="*/ 622300 w 654254"/>
              <a:gd name="connsiteY22" fmla="*/ 606425 h 962025"/>
              <a:gd name="connsiteX23" fmla="*/ 609600 w 654254"/>
              <a:gd name="connsiteY23" fmla="*/ 631825 h 962025"/>
              <a:gd name="connsiteX24" fmla="*/ 596900 w 654254"/>
              <a:gd name="connsiteY24" fmla="*/ 654050 h 962025"/>
              <a:gd name="connsiteX25" fmla="*/ 584200 w 654254"/>
              <a:gd name="connsiteY25" fmla="*/ 679450 h 962025"/>
              <a:gd name="connsiteX26" fmla="*/ 581025 w 654254"/>
              <a:gd name="connsiteY26" fmla="*/ 688975 h 962025"/>
              <a:gd name="connsiteX27" fmla="*/ 571500 w 654254"/>
              <a:gd name="connsiteY27" fmla="*/ 701675 h 962025"/>
              <a:gd name="connsiteX28" fmla="*/ 565150 w 654254"/>
              <a:gd name="connsiteY28" fmla="*/ 714375 h 962025"/>
              <a:gd name="connsiteX29" fmla="*/ 552450 w 654254"/>
              <a:gd name="connsiteY29" fmla="*/ 733425 h 962025"/>
              <a:gd name="connsiteX30" fmla="*/ 546100 w 654254"/>
              <a:gd name="connsiteY30" fmla="*/ 742950 h 962025"/>
              <a:gd name="connsiteX31" fmla="*/ 533400 w 654254"/>
              <a:gd name="connsiteY31" fmla="*/ 765175 h 962025"/>
              <a:gd name="connsiteX32" fmla="*/ 523875 w 654254"/>
              <a:gd name="connsiteY32" fmla="*/ 774700 h 962025"/>
              <a:gd name="connsiteX33" fmla="*/ 498475 w 654254"/>
              <a:gd name="connsiteY33" fmla="*/ 822325 h 962025"/>
              <a:gd name="connsiteX34" fmla="*/ 479425 w 654254"/>
              <a:gd name="connsiteY34" fmla="*/ 847725 h 962025"/>
              <a:gd name="connsiteX35" fmla="*/ 476250 w 654254"/>
              <a:gd name="connsiteY35" fmla="*/ 857250 h 962025"/>
              <a:gd name="connsiteX36" fmla="*/ 457200 w 654254"/>
              <a:gd name="connsiteY36" fmla="*/ 879475 h 962025"/>
              <a:gd name="connsiteX37" fmla="*/ 444500 w 654254"/>
              <a:gd name="connsiteY37" fmla="*/ 898525 h 962025"/>
              <a:gd name="connsiteX38" fmla="*/ 438150 w 654254"/>
              <a:gd name="connsiteY38" fmla="*/ 908050 h 962025"/>
              <a:gd name="connsiteX39" fmla="*/ 428625 w 654254"/>
              <a:gd name="connsiteY39" fmla="*/ 914400 h 962025"/>
              <a:gd name="connsiteX40" fmla="*/ 412750 w 654254"/>
              <a:gd name="connsiteY40" fmla="*/ 930275 h 962025"/>
              <a:gd name="connsiteX41" fmla="*/ 396875 w 654254"/>
              <a:gd name="connsiteY41" fmla="*/ 946150 h 962025"/>
              <a:gd name="connsiteX42" fmla="*/ 384175 w 654254"/>
              <a:gd name="connsiteY42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349250 w 654254"/>
              <a:gd name="connsiteY2" fmla="*/ 9525 h 962025"/>
              <a:gd name="connsiteX3" fmla="*/ 400050 w 654254"/>
              <a:gd name="connsiteY3" fmla="*/ 19050 h 962025"/>
              <a:gd name="connsiteX4" fmla="*/ 485775 w 654254"/>
              <a:gd name="connsiteY4" fmla="*/ 63500 h 962025"/>
              <a:gd name="connsiteX5" fmla="*/ 495300 w 654254"/>
              <a:gd name="connsiteY5" fmla="*/ 66675 h 962025"/>
              <a:gd name="connsiteX6" fmla="*/ 501650 w 654254"/>
              <a:gd name="connsiteY6" fmla="*/ 76200 h 962025"/>
              <a:gd name="connsiteX7" fmla="*/ 511175 w 654254"/>
              <a:gd name="connsiteY7" fmla="*/ 82550 h 962025"/>
              <a:gd name="connsiteX8" fmla="*/ 555625 w 654254"/>
              <a:gd name="connsiteY8" fmla="*/ 149225 h 962025"/>
              <a:gd name="connsiteX9" fmla="*/ 558800 w 654254"/>
              <a:gd name="connsiteY9" fmla="*/ 158750 h 962025"/>
              <a:gd name="connsiteX10" fmla="*/ 581025 w 654254"/>
              <a:gd name="connsiteY10" fmla="*/ 190500 h 962025"/>
              <a:gd name="connsiteX11" fmla="*/ 593725 w 654254"/>
              <a:gd name="connsiteY11" fmla="*/ 209550 h 962025"/>
              <a:gd name="connsiteX12" fmla="*/ 612775 w 654254"/>
              <a:gd name="connsiteY12" fmla="*/ 241300 h 962025"/>
              <a:gd name="connsiteX13" fmla="*/ 635000 w 654254"/>
              <a:gd name="connsiteY13" fmla="*/ 285750 h 962025"/>
              <a:gd name="connsiteX14" fmla="*/ 641350 w 654254"/>
              <a:gd name="connsiteY14" fmla="*/ 304800 h 962025"/>
              <a:gd name="connsiteX15" fmla="*/ 644525 w 654254"/>
              <a:gd name="connsiteY15" fmla="*/ 314325 h 962025"/>
              <a:gd name="connsiteX16" fmla="*/ 654050 w 654254"/>
              <a:gd name="connsiteY16" fmla="*/ 346075 h 962025"/>
              <a:gd name="connsiteX17" fmla="*/ 650875 w 654254"/>
              <a:gd name="connsiteY17" fmla="*/ 422275 h 962025"/>
              <a:gd name="connsiteX18" fmla="*/ 644525 w 654254"/>
              <a:gd name="connsiteY18" fmla="*/ 552450 h 962025"/>
              <a:gd name="connsiteX19" fmla="*/ 635000 w 654254"/>
              <a:gd name="connsiteY19" fmla="*/ 574675 h 962025"/>
              <a:gd name="connsiteX20" fmla="*/ 628650 w 654254"/>
              <a:gd name="connsiteY20" fmla="*/ 593725 h 962025"/>
              <a:gd name="connsiteX21" fmla="*/ 622300 w 654254"/>
              <a:gd name="connsiteY21" fmla="*/ 606425 h 962025"/>
              <a:gd name="connsiteX22" fmla="*/ 609600 w 654254"/>
              <a:gd name="connsiteY22" fmla="*/ 631825 h 962025"/>
              <a:gd name="connsiteX23" fmla="*/ 596900 w 654254"/>
              <a:gd name="connsiteY23" fmla="*/ 654050 h 962025"/>
              <a:gd name="connsiteX24" fmla="*/ 584200 w 654254"/>
              <a:gd name="connsiteY24" fmla="*/ 679450 h 962025"/>
              <a:gd name="connsiteX25" fmla="*/ 581025 w 654254"/>
              <a:gd name="connsiteY25" fmla="*/ 688975 h 962025"/>
              <a:gd name="connsiteX26" fmla="*/ 571500 w 654254"/>
              <a:gd name="connsiteY26" fmla="*/ 701675 h 962025"/>
              <a:gd name="connsiteX27" fmla="*/ 565150 w 654254"/>
              <a:gd name="connsiteY27" fmla="*/ 714375 h 962025"/>
              <a:gd name="connsiteX28" fmla="*/ 552450 w 654254"/>
              <a:gd name="connsiteY28" fmla="*/ 733425 h 962025"/>
              <a:gd name="connsiteX29" fmla="*/ 546100 w 654254"/>
              <a:gd name="connsiteY29" fmla="*/ 742950 h 962025"/>
              <a:gd name="connsiteX30" fmla="*/ 533400 w 654254"/>
              <a:gd name="connsiteY30" fmla="*/ 765175 h 962025"/>
              <a:gd name="connsiteX31" fmla="*/ 523875 w 654254"/>
              <a:gd name="connsiteY31" fmla="*/ 774700 h 962025"/>
              <a:gd name="connsiteX32" fmla="*/ 498475 w 654254"/>
              <a:gd name="connsiteY32" fmla="*/ 822325 h 962025"/>
              <a:gd name="connsiteX33" fmla="*/ 479425 w 654254"/>
              <a:gd name="connsiteY33" fmla="*/ 847725 h 962025"/>
              <a:gd name="connsiteX34" fmla="*/ 476250 w 654254"/>
              <a:gd name="connsiteY34" fmla="*/ 857250 h 962025"/>
              <a:gd name="connsiteX35" fmla="*/ 457200 w 654254"/>
              <a:gd name="connsiteY35" fmla="*/ 879475 h 962025"/>
              <a:gd name="connsiteX36" fmla="*/ 444500 w 654254"/>
              <a:gd name="connsiteY36" fmla="*/ 898525 h 962025"/>
              <a:gd name="connsiteX37" fmla="*/ 438150 w 654254"/>
              <a:gd name="connsiteY37" fmla="*/ 908050 h 962025"/>
              <a:gd name="connsiteX38" fmla="*/ 428625 w 654254"/>
              <a:gd name="connsiteY38" fmla="*/ 914400 h 962025"/>
              <a:gd name="connsiteX39" fmla="*/ 412750 w 654254"/>
              <a:gd name="connsiteY39" fmla="*/ 930275 h 962025"/>
              <a:gd name="connsiteX40" fmla="*/ 396875 w 654254"/>
              <a:gd name="connsiteY40" fmla="*/ 946150 h 962025"/>
              <a:gd name="connsiteX41" fmla="*/ 384175 w 654254"/>
              <a:gd name="connsiteY41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400050 w 654254"/>
              <a:gd name="connsiteY2" fmla="*/ 19050 h 962025"/>
              <a:gd name="connsiteX3" fmla="*/ 485775 w 654254"/>
              <a:gd name="connsiteY3" fmla="*/ 63500 h 962025"/>
              <a:gd name="connsiteX4" fmla="*/ 495300 w 654254"/>
              <a:gd name="connsiteY4" fmla="*/ 66675 h 962025"/>
              <a:gd name="connsiteX5" fmla="*/ 501650 w 654254"/>
              <a:gd name="connsiteY5" fmla="*/ 76200 h 962025"/>
              <a:gd name="connsiteX6" fmla="*/ 511175 w 654254"/>
              <a:gd name="connsiteY6" fmla="*/ 82550 h 962025"/>
              <a:gd name="connsiteX7" fmla="*/ 555625 w 654254"/>
              <a:gd name="connsiteY7" fmla="*/ 149225 h 962025"/>
              <a:gd name="connsiteX8" fmla="*/ 558800 w 654254"/>
              <a:gd name="connsiteY8" fmla="*/ 158750 h 962025"/>
              <a:gd name="connsiteX9" fmla="*/ 581025 w 654254"/>
              <a:gd name="connsiteY9" fmla="*/ 190500 h 962025"/>
              <a:gd name="connsiteX10" fmla="*/ 593725 w 654254"/>
              <a:gd name="connsiteY10" fmla="*/ 209550 h 962025"/>
              <a:gd name="connsiteX11" fmla="*/ 612775 w 654254"/>
              <a:gd name="connsiteY11" fmla="*/ 241300 h 962025"/>
              <a:gd name="connsiteX12" fmla="*/ 635000 w 654254"/>
              <a:gd name="connsiteY12" fmla="*/ 285750 h 962025"/>
              <a:gd name="connsiteX13" fmla="*/ 641350 w 654254"/>
              <a:gd name="connsiteY13" fmla="*/ 304800 h 962025"/>
              <a:gd name="connsiteX14" fmla="*/ 644525 w 654254"/>
              <a:gd name="connsiteY14" fmla="*/ 314325 h 962025"/>
              <a:gd name="connsiteX15" fmla="*/ 654050 w 654254"/>
              <a:gd name="connsiteY15" fmla="*/ 346075 h 962025"/>
              <a:gd name="connsiteX16" fmla="*/ 650875 w 654254"/>
              <a:gd name="connsiteY16" fmla="*/ 422275 h 962025"/>
              <a:gd name="connsiteX17" fmla="*/ 644525 w 654254"/>
              <a:gd name="connsiteY17" fmla="*/ 552450 h 962025"/>
              <a:gd name="connsiteX18" fmla="*/ 635000 w 654254"/>
              <a:gd name="connsiteY18" fmla="*/ 574675 h 962025"/>
              <a:gd name="connsiteX19" fmla="*/ 628650 w 654254"/>
              <a:gd name="connsiteY19" fmla="*/ 593725 h 962025"/>
              <a:gd name="connsiteX20" fmla="*/ 622300 w 654254"/>
              <a:gd name="connsiteY20" fmla="*/ 606425 h 962025"/>
              <a:gd name="connsiteX21" fmla="*/ 609600 w 654254"/>
              <a:gd name="connsiteY21" fmla="*/ 631825 h 962025"/>
              <a:gd name="connsiteX22" fmla="*/ 596900 w 654254"/>
              <a:gd name="connsiteY22" fmla="*/ 654050 h 962025"/>
              <a:gd name="connsiteX23" fmla="*/ 584200 w 654254"/>
              <a:gd name="connsiteY23" fmla="*/ 679450 h 962025"/>
              <a:gd name="connsiteX24" fmla="*/ 581025 w 654254"/>
              <a:gd name="connsiteY24" fmla="*/ 688975 h 962025"/>
              <a:gd name="connsiteX25" fmla="*/ 571500 w 654254"/>
              <a:gd name="connsiteY25" fmla="*/ 701675 h 962025"/>
              <a:gd name="connsiteX26" fmla="*/ 565150 w 654254"/>
              <a:gd name="connsiteY26" fmla="*/ 714375 h 962025"/>
              <a:gd name="connsiteX27" fmla="*/ 552450 w 654254"/>
              <a:gd name="connsiteY27" fmla="*/ 733425 h 962025"/>
              <a:gd name="connsiteX28" fmla="*/ 546100 w 654254"/>
              <a:gd name="connsiteY28" fmla="*/ 742950 h 962025"/>
              <a:gd name="connsiteX29" fmla="*/ 533400 w 654254"/>
              <a:gd name="connsiteY29" fmla="*/ 765175 h 962025"/>
              <a:gd name="connsiteX30" fmla="*/ 523875 w 654254"/>
              <a:gd name="connsiteY30" fmla="*/ 774700 h 962025"/>
              <a:gd name="connsiteX31" fmla="*/ 498475 w 654254"/>
              <a:gd name="connsiteY31" fmla="*/ 822325 h 962025"/>
              <a:gd name="connsiteX32" fmla="*/ 479425 w 654254"/>
              <a:gd name="connsiteY32" fmla="*/ 847725 h 962025"/>
              <a:gd name="connsiteX33" fmla="*/ 476250 w 654254"/>
              <a:gd name="connsiteY33" fmla="*/ 857250 h 962025"/>
              <a:gd name="connsiteX34" fmla="*/ 457200 w 654254"/>
              <a:gd name="connsiteY34" fmla="*/ 879475 h 962025"/>
              <a:gd name="connsiteX35" fmla="*/ 444500 w 654254"/>
              <a:gd name="connsiteY35" fmla="*/ 898525 h 962025"/>
              <a:gd name="connsiteX36" fmla="*/ 438150 w 654254"/>
              <a:gd name="connsiteY36" fmla="*/ 908050 h 962025"/>
              <a:gd name="connsiteX37" fmla="*/ 428625 w 654254"/>
              <a:gd name="connsiteY37" fmla="*/ 914400 h 962025"/>
              <a:gd name="connsiteX38" fmla="*/ 412750 w 654254"/>
              <a:gd name="connsiteY38" fmla="*/ 930275 h 962025"/>
              <a:gd name="connsiteX39" fmla="*/ 396875 w 654254"/>
              <a:gd name="connsiteY39" fmla="*/ 946150 h 962025"/>
              <a:gd name="connsiteX40" fmla="*/ 384175 w 654254"/>
              <a:gd name="connsiteY40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400050 w 654254"/>
              <a:gd name="connsiteY2" fmla="*/ 19050 h 962025"/>
              <a:gd name="connsiteX3" fmla="*/ 485775 w 654254"/>
              <a:gd name="connsiteY3" fmla="*/ 63500 h 962025"/>
              <a:gd name="connsiteX4" fmla="*/ 495300 w 654254"/>
              <a:gd name="connsiteY4" fmla="*/ 66675 h 962025"/>
              <a:gd name="connsiteX5" fmla="*/ 511175 w 654254"/>
              <a:gd name="connsiteY5" fmla="*/ 82550 h 962025"/>
              <a:gd name="connsiteX6" fmla="*/ 555625 w 654254"/>
              <a:gd name="connsiteY6" fmla="*/ 149225 h 962025"/>
              <a:gd name="connsiteX7" fmla="*/ 558800 w 654254"/>
              <a:gd name="connsiteY7" fmla="*/ 158750 h 962025"/>
              <a:gd name="connsiteX8" fmla="*/ 581025 w 654254"/>
              <a:gd name="connsiteY8" fmla="*/ 190500 h 962025"/>
              <a:gd name="connsiteX9" fmla="*/ 593725 w 654254"/>
              <a:gd name="connsiteY9" fmla="*/ 209550 h 962025"/>
              <a:gd name="connsiteX10" fmla="*/ 612775 w 654254"/>
              <a:gd name="connsiteY10" fmla="*/ 241300 h 962025"/>
              <a:gd name="connsiteX11" fmla="*/ 635000 w 654254"/>
              <a:gd name="connsiteY11" fmla="*/ 285750 h 962025"/>
              <a:gd name="connsiteX12" fmla="*/ 641350 w 654254"/>
              <a:gd name="connsiteY12" fmla="*/ 304800 h 962025"/>
              <a:gd name="connsiteX13" fmla="*/ 644525 w 654254"/>
              <a:gd name="connsiteY13" fmla="*/ 314325 h 962025"/>
              <a:gd name="connsiteX14" fmla="*/ 654050 w 654254"/>
              <a:gd name="connsiteY14" fmla="*/ 346075 h 962025"/>
              <a:gd name="connsiteX15" fmla="*/ 650875 w 654254"/>
              <a:gd name="connsiteY15" fmla="*/ 422275 h 962025"/>
              <a:gd name="connsiteX16" fmla="*/ 644525 w 654254"/>
              <a:gd name="connsiteY16" fmla="*/ 552450 h 962025"/>
              <a:gd name="connsiteX17" fmla="*/ 635000 w 654254"/>
              <a:gd name="connsiteY17" fmla="*/ 574675 h 962025"/>
              <a:gd name="connsiteX18" fmla="*/ 628650 w 654254"/>
              <a:gd name="connsiteY18" fmla="*/ 593725 h 962025"/>
              <a:gd name="connsiteX19" fmla="*/ 622300 w 654254"/>
              <a:gd name="connsiteY19" fmla="*/ 606425 h 962025"/>
              <a:gd name="connsiteX20" fmla="*/ 609600 w 654254"/>
              <a:gd name="connsiteY20" fmla="*/ 631825 h 962025"/>
              <a:gd name="connsiteX21" fmla="*/ 596900 w 654254"/>
              <a:gd name="connsiteY21" fmla="*/ 654050 h 962025"/>
              <a:gd name="connsiteX22" fmla="*/ 584200 w 654254"/>
              <a:gd name="connsiteY22" fmla="*/ 679450 h 962025"/>
              <a:gd name="connsiteX23" fmla="*/ 581025 w 654254"/>
              <a:gd name="connsiteY23" fmla="*/ 688975 h 962025"/>
              <a:gd name="connsiteX24" fmla="*/ 571500 w 654254"/>
              <a:gd name="connsiteY24" fmla="*/ 701675 h 962025"/>
              <a:gd name="connsiteX25" fmla="*/ 565150 w 654254"/>
              <a:gd name="connsiteY25" fmla="*/ 714375 h 962025"/>
              <a:gd name="connsiteX26" fmla="*/ 552450 w 654254"/>
              <a:gd name="connsiteY26" fmla="*/ 733425 h 962025"/>
              <a:gd name="connsiteX27" fmla="*/ 546100 w 654254"/>
              <a:gd name="connsiteY27" fmla="*/ 742950 h 962025"/>
              <a:gd name="connsiteX28" fmla="*/ 533400 w 654254"/>
              <a:gd name="connsiteY28" fmla="*/ 765175 h 962025"/>
              <a:gd name="connsiteX29" fmla="*/ 523875 w 654254"/>
              <a:gd name="connsiteY29" fmla="*/ 774700 h 962025"/>
              <a:gd name="connsiteX30" fmla="*/ 498475 w 654254"/>
              <a:gd name="connsiteY30" fmla="*/ 822325 h 962025"/>
              <a:gd name="connsiteX31" fmla="*/ 479425 w 654254"/>
              <a:gd name="connsiteY31" fmla="*/ 847725 h 962025"/>
              <a:gd name="connsiteX32" fmla="*/ 476250 w 654254"/>
              <a:gd name="connsiteY32" fmla="*/ 857250 h 962025"/>
              <a:gd name="connsiteX33" fmla="*/ 457200 w 654254"/>
              <a:gd name="connsiteY33" fmla="*/ 879475 h 962025"/>
              <a:gd name="connsiteX34" fmla="*/ 444500 w 654254"/>
              <a:gd name="connsiteY34" fmla="*/ 898525 h 962025"/>
              <a:gd name="connsiteX35" fmla="*/ 438150 w 654254"/>
              <a:gd name="connsiteY35" fmla="*/ 908050 h 962025"/>
              <a:gd name="connsiteX36" fmla="*/ 428625 w 654254"/>
              <a:gd name="connsiteY36" fmla="*/ 914400 h 962025"/>
              <a:gd name="connsiteX37" fmla="*/ 412750 w 654254"/>
              <a:gd name="connsiteY37" fmla="*/ 930275 h 962025"/>
              <a:gd name="connsiteX38" fmla="*/ 396875 w 654254"/>
              <a:gd name="connsiteY38" fmla="*/ 946150 h 962025"/>
              <a:gd name="connsiteX39" fmla="*/ 384175 w 654254"/>
              <a:gd name="connsiteY39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400050 w 654254"/>
              <a:gd name="connsiteY2" fmla="*/ 19050 h 962025"/>
              <a:gd name="connsiteX3" fmla="*/ 485775 w 654254"/>
              <a:gd name="connsiteY3" fmla="*/ 63500 h 962025"/>
              <a:gd name="connsiteX4" fmla="*/ 511175 w 654254"/>
              <a:gd name="connsiteY4" fmla="*/ 82550 h 962025"/>
              <a:gd name="connsiteX5" fmla="*/ 555625 w 654254"/>
              <a:gd name="connsiteY5" fmla="*/ 149225 h 962025"/>
              <a:gd name="connsiteX6" fmla="*/ 558800 w 654254"/>
              <a:gd name="connsiteY6" fmla="*/ 158750 h 962025"/>
              <a:gd name="connsiteX7" fmla="*/ 581025 w 654254"/>
              <a:gd name="connsiteY7" fmla="*/ 190500 h 962025"/>
              <a:gd name="connsiteX8" fmla="*/ 593725 w 654254"/>
              <a:gd name="connsiteY8" fmla="*/ 209550 h 962025"/>
              <a:gd name="connsiteX9" fmla="*/ 612775 w 654254"/>
              <a:gd name="connsiteY9" fmla="*/ 241300 h 962025"/>
              <a:gd name="connsiteX10" fmla="*/ 635000 w 654254"/>
              <a:gd name="connsiteY10" fmla="*/ 285750 h 962025"/>
              <a:gd name="connsiteX11" fmla="*/ 641350 w 654254"/>
              <a:gd name="connsiteY11" fmla="*/ 304800 h 962025"/>
              <a:gd name="connsiteX12" fmla="*/ 644525 w 654254"/>
              <a:gd name="connsiteY12" fmla="*/ 314325 h 962025"/>
              <a:gd name="connsiteX13" fmla="*/ 654050 w 654254"/>
              <a:gd name="connsiteY13" fmla="*/ 346075 h 962025"/>
              <a:gd name="connsiteX14" fmla="*/ 650875 w 654254"/>
              <a:gd name="connsiteY14" fmla="*/ 422275 h 962025"/>
              <a:gd name="connsiteX15" fmla="*/ 644525 w 654254"/>
              <a:gd name="connsiteY15" fmla="*/ 552450 h 962025"/>
              <a:gd name="connsiteX16" fmla="*/ 635000 w 654254"/>
              <a:gd name="connsiteY16" fmla="*/ 574675 h 962025"/>
              <a:gd name="connsiteX17" fmla="*/ 628650 w 654254"/>
              <a:gd name="connsiteY17" fmla="*/ 593725 h 962025"/>
              <a:gd name="connsiteX18" fmla="*/ 622300 w 654254"/>
              <a:gd name="connsiteY18" fmla="*/ 606425 h 962025"/>
              <a:gd name="connsiteX19" fmla="*/ 609600 w 654254"/>
              <a:gd name="connsiteY19" fmla="*/ 631825 h 962025"/>
              <a:gd name="connsiteX20" fmla="*/ 596900 w 654254"/>
              <a:gd name="connsiteY20" fmla="*/ 654050 h 962025"/>
              <a:gd name="connsiteX21" fmla="*/ 584200 w 654254"/>
              <a:gd name="connsiteY21" fmla="*/ 679450 h 962025"/>
              <a:gd name="connsiteX22" fmla="*/ 581025 w 654254"/>
              <a:gd name="connsiteY22" fmla="*/ 688975 h 962025"/>
              <a:gd name="connsiteX23" fmla="*/ 571500 w 654254"/>
              <a:gd name="connsiteY23" fmla="*/ 701675 h 962025"/>
              <a:gd name="connsiteX24" fmla="*/ 565150 w 654254"/>
              <a:gd name="connsiteY24" fmla="*/ 714375 h 962025"/>
              <a:gd name="connsiteX25" fmla="*/ 552450 w 654254"/>
              <a:gd name="connsiteY25" fmla="*/ 733425 h 962025"/>
              <a:gd name="connsiteX26" fmla="*/ 546100 w 654254"/>
              <a:gd name="connsiteY26" fmla="*/ 742950 h 962025"/>
              <a:gd name="connsiteX27" fmla="*/ 533400 w 654254"/>
              <a:gd name="connsiteY27" fmla="*/ 765175 h 962025"/>
              <a:gd name="connsiteX28" fmla="*/ 523875 w 654254"/>
              <a:gd name="connsiteY28" fmla="*/ 774700 h 962025"/>
              <a:gd name="connsiteX29" fmla="*/ 498475 w 654254"/>
              <a:gd name="connsiteY29" fmla="*/ 822325 h 962025"/>
              <a:gd name="connsiteX30" fmla="*/ 479425 w 654254"/>
              <a:gd name="connsiteY30" fmla="*/ 847725 h 962025"/>
              <a:gd name="connsiteX31" fmla="*/ 476250 w 654254"/>
              <a:gd name="connsiteY31" fmla="*/ 857250 h 962025"/>
              <a:gd name="connsiteX32" fmla="*/ 457200 w 654254"/>
              <a:gd name="connsiteY32" fmla="*/ 879475 h 962025"/>
              <a:gd name="connsiteX33" fmla="*/ 444500 w 654254"/>
              <a:gd name="connsiteY33" fmla="*/ 898525 h 962025"/>
              <a:gd name="connsiteX34" fmla="*/ 438150 w 654254"/>
              <a:gd name="connsiteY34" fmla="*/ 908050 h 962025"/>
              <a:gd name="connsiteX35" fmla="*/ 428625 w 654254"/>
              <a:gd name="connsiteY35" fmla="*/ 914400 h 962025"/>
              <a:gd name="connsiteX36" fmla="*/ 412750 w 654254"/>
              <a:gd name="connsiteY36" fmla="*/ 930275 h 962025"/>
              <a:gd name="connsiteX37" fmla="*/ 396875 w 654254"/>
              <a:gd name="connsiteY37" fmla="*/ 946150 h 962025"/>
              <a:gd name="connsiteX38" fmla="*/ 384175 w 654254"/>
              <a:gd name="connsiteY38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400050 w 654254"/>
              <a:gd name="connsiteY2" fmla="*/ 19050 h 962025"/>
              <a:gd name="connsiteX3" fmla="*/ 511175 w 654254"/>
              <a:gd name="connsiteY3" fmla="*/ 82550 h 962025"/>
              <a:gd name="connsiteX4" fmla="*/ 555625 w 654254"/>
              <a:gd name="connsiteY4" fmla="*/ 149225 h 962025"/>
              <a:gd name="connsiteX5" fmla="*/ 558800 w 654254"/>
              <a:gd name="connsiteY5" fmla="*/ 158750 h 962025"/>
              <a:gd name="connsiteX6" fmla="*/ 581025 w 654254"/>
              <a:gd name="connsiteY6" fmla="*/ 190500 h 962025"/>
              <a:gd name="connsiteX7" fmla="*/ 593725 w 654254"/>
              <a:gd name="connsiteY7" fmla="*/ 209550 h 962025"/>
              <a:gd name="connsiteX8" fmla="*/ 612775 w 654254"/>
              <a:gd name="connsiteY8" fmla="*/ 241300 h 962025"/>
              <a:gd name="connsiteX9" fmla="*/ 635000 w 654254"/>
              <a:gd name="connsiteY9" fmla="*/ 285750 h 962025"/>
              <a:gd name="connsiteX10" fmla="*/ 641350 w 654254"/>
              <a:gd name="connsiteY10" fmla="*/ 304800 h 962025"/>
              <a:gd name="connsiteX11" fmla="*/ 644525 w 654254"/>
              <a:gd name="connsiteY11" fmla="*/ 314325 h 962025"/>
              <a:gd name="connsiteX12" fmla="*/ 654050 w 654254"/>
              <a:gd name="connsiteY12" fmla="*/ 346075 h 962025"/>
              <a:gd name="connsiteX13" fmla="*/ 650875 w 654254"/>
              <a:gd name="connsiteY13" fmla="*/ 422275 h 962025"/>
              <a:gd name="connsiteX14" fmla="*/ 644525 w 654254"/>
              <a:gd name="connsiteY14" fmla="*/ 552450 h 962025"/>
              <a:gd name="connsiteX15" fmla="*/ 635000 w 654254"/>
              <a:gd name="connsiteY15" fmla="*/ 574675 h 962025"/>
              <a:gd name="connsiteX16" fmla="*/ 628650 w 654254"/>
              <a:gd name="connsiteY16" fmla="*/ 593725 h 962025"/>
              <a:gd name="connsiteX17" fmla="*/ 622300 w 654254"/>
              <a:gd name="connsiteY17" fmla="*/ 606425 h 962025"/>
              <a:gd name="connsiteX18" fmla="*/ 609600 w 654254"/>
              <a:gd name="connsiteY18" fmla="*/ 631825 h 962025"/>
              <a:gd name="connsiteX19" fmla="*/ 596900 w 654254"/>
              <a:gd name="connsiteY19" fmla="*/ 654050 h 962025"/>
              <a:gd name="connsiteX20" fmla="*/ 584200 w 654254"/>
              <a:gd name="connsiteY20" fmla="*/ 679450 h 962025"/>
              <a:gd name="connsiteX21" fmla="*/ 581025 w 654254"/>
              <a:gd name="connsiteY21" fmla="*/ 688975 h 962025"/>
              <a:gd name="connsiteX22" fmla="*/ 571500 w 654254"/>
              <a:gd name="connsiteY22" fmla="*/ 701675 h 962025"/>
              <a:gd name="connsiteX23" fmla="*/ 565150 w 654254"/>
              <a:gd name="connsiteY23" fmla="*/ 714375 h 962025"/>
              <a:gd name="connsiteX24" fmla="*/ 552450 w 654254"/>
              <a:gd name="connsiteY24" fmla="*/ 733425 h 962025"/>
              <a:gd name="connsiteX25" fmla="*/ 546100 w 654254"/>
              <a:gd name="connsiteY25" fmla="*/ 742950 h 962025"/>
              <a:gd name="connsiteX26" fmla="*/ 533400 w 654254"/>
              <a:gd name="connsiteY26" fmla="*/ 765175 h 962025"/>
              <a:gd name="connsiteX27" fmla="*/ 523875 w 654254"/>
              <a:gd name="connsiteY27" fmla="*/ 774700 h 962025"/>
              <a:gd name="connsiteX28" fmla="*/ 498475 w 654254"/>
              <a:gd name="connsiteY28" fmla="*/ 822325 h 962025"/>
              <a:gd name="connsiteX29" fmla="*/ 479425 w 654254"/>
              <a:gd name="connsiteY29" fmla="*/ 847725 h 962025"/>
              <a:gd name="connsiteX30" fmla="*/ 476250 w 654254"/>
              <a:gd name="connsiteY30" fmla="*/ 857250 h 962025"/>
              <a:gd name="connsiteX31" fmla="*/ 457200 w 654254"/>
              <a:gd name="connsiteY31" fmla="*/ 879475 h 962025"/>
              <a:gd name="connsiteX32" fmla="*/ 444500 w 654254"/>
              <a:gd name="connsiteY32" fmla="*/ 898525 h 962025"/>
              <a:gd name="connsiteX33" fmla="*/ 438150 w 654254"/>
              <a:gd name="connsiteY33" fmla="*/ 908050 h 962025"/>
              <a:gd name="connsiteX34" fmla="*/ 428625 w 654254"/>
              <a:gd name="connsiteY34" fmla="*/ 914400 h 962025"/>
              <a:gd name="connsiteX35" fmla="*/ 412750 w 654254"/>
              <a:gd name="connsiteY35" fmla="*/ 930275 h 962025"/>
              <a:gd name="connsiteX36" fmla="*/ 396875 w 654254"/>
              <a:gd name="connsiteY36" fmla="*/ 946150 h 962025"/>
              <a:gd name="connsiteX37" fmla="*/ 384175 w 654254"/>
              <a:gd name="connsiteY37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400050 w 654254"/>
              <a:gd name="connsiteY2" fmla="*/ 19050 h 962025"/>
              <a:gd name="connsiteX3" fmla="*/ 511175 w 654254"/>
              <a:gd name="connsiteY3" fmla="*/ 82550 h 962025"/>
              <a:gd name="connsiteX4" fmla="*/ 555625 w 654254"/>
              <a:gd name="connsiteY4" fmla="*/ 149225 h 962025"/>
              <a:gd name="connsiteX5" fmla="*/ 581025 w 654254"/>
              <a:gd name="connsiteY5" fmla="*/ 190500 h 962025"/>
              <a:gd name="connsiteX6" fmla="*/ 593725 w 654254"/>
              <a:gd name="connsiteY6" fmla="*/ 209550 h 962025"/>
              <a:gd name="connsiteX7" fmla="*/ 612775 w 654254"/>
              <a:gd name="connsiteY7" fmla="*/ 241300 h 962025"/>
              <a:gd name="connsiteX8" fmla="*/ 635000 w 654254"/>
              <a:gd name="connsiteY8" fmla="*/ 285750 h 962025"/>
              <a:gd name="connsiteX9" fmla="*/ 641350 w 654254"/>
              <a:gd name="connsiteY9" fmla="*/ 304800 h 962025"/>
              <a:gd name="connsiteX10" fmla="*/ 644525 w 654254"/>
              <a:gd name="connsiteY10" fmla="*/ 314325 h 962025"/>
              <a:gd name="connsiteX11" fmla="*/ 654050 w 654254"/>
              <a:gd name="connsiteY11" fmla="*/ 346075 h 962025"/>
              <a:gd name="connsiteX12" fmla="*/ 650875 w 654254"/>
              <a:gd name="connsiteY12" fmla="*/ 422275 h 962025"/>
              <a:gd name="connsiteX13" fmla="*/ 644525 w 654254"/>
              <a:gd name="connsiteY13" fmla="*/ 552450 h 962025"/>
              <a:gd name="connsiteX14" fmla="*/ 635000 w 654254"/>
              <a:gd name="connsiteY14" fmla="*/ 574675 h 962025"/>
              <a:gd name="connsiteX15" fmla="*/ 628650 w 654254"/>
              <a:gd name="connsiteY15" fmla="*/ 593725 h 962025"/>
              <a:gd name="connsiteX16" fmla="*/ 622300 w 654254"/>
              <a:gd name="connsiteY16" fmla="*/ 606425 h 962025"/>
              <a:gd name="connsiteX17" fmla="*/ 609600 w 654254"/>
              <a:gd name="connsiteY17" fmla="*/ 631825 h 962025"/>
              <a:gd name="connsiteX18" fmla="*/ 596900 w 654254"/>
              <a:gd name="connsiteY18" fmla="*/ 654050 h 962025"/>
              <a:gd name="connsiteX19" fmla="*/ 584200 w 654254"/>
              <a:gd name="connsiteY19" fmla="*/ 679450 h 962025"/>
              <a:gd name="connsiteX20" fmla="*/ 581025 w 654254"/>
              <a:gd name="connsiteY20" fmla="*/ 688975 h 962025"/>
              <a:gd name="connsiteX21" fmla="*/ 571500 w 654254"/>
              <a:gd name="connsiteY21" fmla="*/ 701675 h 962025"/>
              <a:gd name="connsiteX22" fmla="*/ 565150 w 654254"/>
              <a:gd name="connsiteY22" fmla="*/ 714375 h 962025"/>
              <a:gd name="connsiteX23" fmla="*/ 552450 w 654254"/>
              <a:gd name="connsiteY23" fmla="*/ 733425 h 962025"/>
              <a:gd name="connsiteX24" fmla="*/ 546100 w 654254"/>
              <a:gd name="connsiteY24" fmla="*/ 742950 h 962025"/>
              <a:gd name="connsiteX25" fmla="*/ 533400 w 654254"/>
              <a:gd name="connsiteY25" fmla="*/ 765175 h 962025"/>
              <a:gd name="connsiteX26" fmla="*/ 523875 w 654254"/>
              <a:gd name="connsiteY26" fmla="*/ 774700 h 962025"/>
              <a:gd name="connsiteX27" fmla="*/ 498475 w 654254"/>
              <a:gd name="connsiteY27" fmla="*/ 822325 h 962025"/>
              <a:gd name="connsiteX28" fmla="*/ 479425 w 654254"/>
              <a:gd name="connsiteY28" fmla="*/ 847725 h 962025"/>
              <a:gd name="connsiteX29" fmla="*/ 476250 w 654254"/>
              <a:gd name="connsiteY29" fmla="*/ 857250 h 962025"/>
              <a:gd name="connsiteX30" fmla="*/ 457200 w 654254"/>
              <a:gd name="connsiteY30" fmla="*/ 879475 h 962025"/>
              <a:gd name="connsiteX31" fmla="*/ 444500 w 654254"/>
              <a:gd name="connsiteY31" fmla="*/ 898525 h 962025"/>
              <a:gd name="connsiteX32" fmla="*/ 438150 w 654254"/>
              <a:gd name="connsiteY32" fmla="*/ 908050 h 962025"/>
              <a:gd name="connsiteX33" fmla="*/ 428625 w 654254"/>
              <a:gd name="connsiteY33" fmla="*/ 914400 h 962025"/>
              <a:gd name="connsiteX34" fmla="*/ 412750 w 654254"/>
              <a:gd name="connsiteY34" fmla="*/ 930275 h 962025"/>
              <a:gd name="connsiteX35" fmla="*/ 396875 w 654254"/>
              <a:gd name="connsiteY35" fmla="*/ 946150 h 962025"/>
              <a:gd name="connsiteX36" fmla="*/ 384175 w 654254"/>
              <a:gd name="connsiteY36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400050 w 654254"/>
              <a:gd name="connsiteY2" fmla="*/ 19050 h 962025"/>
              <a:gd name="connsiteX3" fmla="*/ 511175 w 654254"/>
              <a:gd name="connsiteY3" fmla="*/ 82550 h 962025"/>
              <a:gd name="connsiteX4" fmla="*/ 581025 w 654254"/>
              <a:gd name="connsiteY4" fmla="*/ 190500 h 962025"/>
              <a:gd name="connsiteX5" fmla="*/ 593725 w 654254"/>
              <a:gd name="connsiteY5" fmla="*/ 209550 h 962025"/>
              <a:gd name="connsiteX6" fmla="*/ 612775 w 654254"/>
              <a:gd name="connsiteY6" fmla="*/ 241300 h 962025"/>
              <a:gd name="connsiteX7" fmla="*/ 635000 w 654254"/>
              <a:gd name="connsiteY7" fmla="*/ 285750 h 962025"/>
              <a:gd name="connsiteX8" fmla="*/ 641350 w 654254"/>
              <a:gd name="connsiteY8" fmla="*/ 304800 h 962025"/>
              <a:gd name="connsiteX9" fmla="*/ 644525 w 654254"/>
              <a:gd name="connsiteY9" fmla="*/ 314325 h 962025"/>
              <a:gd name="connsiteX10" fmla="*/ 654050 w 654254"/>
              <a:gd name="connsiteY10" fmla="*/ 346075 h 962025"/>
              <a:gd name="connsiteX11" fmla="*/ 650875 w 654254"/>
              <a:gd name="connsiteY11" fmla="*/ 422275 h 962025"/>
              <a:gd name="connsiteX12" fmla="*/ 644525 w 654254"/>
              <a:gd name="connsiteY12" fmla="*/ 552450 h 962025"/>
              <a:gd name="connsiteX13" fmla="*/ 635000 w 654254"/>
              <a:gd name="connsiteY13" fmla="*/ 574675 h 962025"/>
              <a:gd name="connsiteX14" fmla="*/ 628650 w 654254"/>
              <a:gd name="connsiteY14" fmla="*/ 593725 h 962025"/>
              <a:gd name="connsiteX15" fmla="*/ 622300 w 654254"/>
              <a:gd name="connsiteY15" fmla="*/ 606425 h 962025"/>
              <a:gd name="connsiteX16" fmla="*/ 609600 w 654254"/>
              <a:gd name="connsiteY16" fmla="*/ 631825 h 962025"/>
              <a:gd name="connsiteX17" fmla="*/ 596900 w 654254"/>
              <a:gd name="connsiteY17" fmla="*/ 654050 h 962025"/>
              <a:gd name="connsiteX18" fmla="*/ 584200 w 654254"/>
              <a:gd name="connsiteY18" fmla="*/ 679450 h 962025"/>
              <a:gd name="connsiteX19" fmla="*/ 581025 w 654254"/>
              <a:gd name="connsiteY19" fmla="*/ 688975 h 962025"/>
              <a:gd name="connsiteX20" fmla="*/ 571500 w 654254"/>
              <a:gd name="connsiteY20" fmla="*/ 701675 h 962025"/>
              <a:gd name="connsiteX21" fmla="*/ 565150 w 654254"/>
              <a:gd name="connsiteY21" fmla="*/ 714375 h 962025"/>
              <a:gd name="connsiteX22" fmla="*/ 552450 w 654254"/>
              <a:gd name="connsiteY22" fmla="*/ 733425 h 962025"/>
              <a:gd name="connsiteX23" fmla="*/ 546100 w 654254"/>
              <a:gd name="connsiteY23" fmla="*/ 742950 h 962025"/>
              <a:gd name="connsiteX24" fmla="*/ 533400 w 654254"/>
              <a:gd name="connsiteY24" fmla="*/ 765175 h 962025"/>
              <a:gd name="connsiteX25" fmla="*/ 523875 w 654254"/>
              <a:gd name="connsiteY25" fmla="*/ 774700 h 962025"/>
              <a:gd name="connsiteX26" fmla="*/ 498475 w 654254"/>
              <a:gd name="connsiteY26" fmla="*/ 822325 h 962025"/>
              <a:gd name="connsiteX27" fmla="*/ 479425 w 654254"/>
              <a:gd name="connsiteY27" fmla="*/ 847725 h 962025"/>
              <a:gd name="connsiteX28" fmla="*/ 476250 w 654254"/>
              <a:gd name="connsiteY28" fmla="*/ 857250 h 962025"/>
              <a:gd name="connsiteX29" fmla="*/ 457200 w 654254"/>
              <a:gd name="connsiteY29" fmla="*/ 879475 h 962025"/>
              <a:gd name="connsiteX30" fmla="*/ 444500 w 654254"/>
              <a:gd name="connsiteY30" fmla="*/ 898525 h 962025"/>
              <a:gd name="connsiteX31" fmla="*/ 438150 w 654254"/>
              <a:gd name="connsiteY31" fmla="*/ 908050 h 962025"/>
              <a:gd name="connsiteX32" fmla="*/ 428625 w 654254"/>
              <a:gd name="connsiteY32" fmla="*/ 914400 h 962025"/>
              <a:gd name="connsiteX33" fmla="*/ 412750 w 654254"/>
              <a:gd name="connsiteY33" fmla="*/ 930275 h 962025"/>
              <a:gd name="connsiteX34" fmla="*/ 396875 w 654254"/>
              <a:gd name="connsiteY34" fmla="*/ 946150 h 962025"/>
              <a:gd name="connsiteX35" fmla="*/ 384175 w 654254"/>
              <a:gd name="connsiteY35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400050 w 654254"/>
              <a:gd name="connsiteY2" fmla="*/ 19050 h 962025"/>
              <a:gd name="connsiteX3" fmla="*/ 511175 w 654254"/>
              <a:gd name="connsiteY3" fmla="*/ 82550 h 962025"/>
              <a:gd name="connsiteX4" fmla="*/ 581025 w 654254"/>
              <a:gd name="connsiteY4" fmla="*/ 190500 h 962025"/>
              <a:gd name="connsiteX5" fmla="*/ 593725 w 654254"/>
              <a:gd name="connsiteY5" fmla="*/ 209550 h 962025"/>
              <a:gd name="connsiteX6" fmla="*/ 612775 w 654254"/>
              <a:gd name="connsiteY6" fmla="*/ 241300 h 962025"/>
              <a:gd name="connsiteX7" fmla="*/ 635000 w 654254"/>
              <a:gd name="connsiteY7" fmla="*/ 285750 h 962025"/>
              <a:gd name="connsiteX8" fmla="*/ 644525 w 654254"/>
              <a:gd name="connsiteY8" fmla="*/ 314325 h 962025"/>
              <a:gd name="connsiteX9" fmla="*/ 654050 w 654254"/>
              <a:gd name="connsiteY9" fmla="*/ 346075 h 962025"/>
              <a:gd name="connsiteX10" fmla="*/ 650875 w 654254"/>
              <a:gd name="connsiteY10" fmla="*/ 422275 h 962025"/>
              <a:gd name="connsiteX11" fmla="*/ 644525 w 654254"/>
              <a:gd name="connsiteY11" fmla="*/ 552450 h 962025"/>
              <a:gd name="connsiteX12" fmla="*/ 635000 w 654254"/>
              <a:gd name="connsiteY12" fmla="*/ 574675 h 962025"/>
              <a:gd name="connsiteX13" fmla="*/ 628650 w 654254"/>
              <a:gd name="connsiteY13" fmla="*/ 593725 h 962025"/>
              <a:gd name="connsiteX14" fmla="*/ 622300 w 654254"/>
              <a:gd name="connsiteY14" fmla="*/ 606425 h 962025"/>
              <a:gd name="connsiteX15" fmla="*/ 609600 w 654254"/>
              <a:gd name="connsiteY15" fmla="*/ 631825 h 962025"/>
              <a:gd name="connsiteX16" fmla="*/ 596900 w 654254"/>
              <a:gd name="connsiteY16" fmla="*/ 654050 h 962025"/>
              <a:gd name="connsiteX17" fmla="*/ 584200 w 654254"/>
              <a:gd name="connsiteY17" fmla="*/ 679450 h 962025"/>
              <a:gd name="connsiteX18" fmla="*/ 581025 w 654254"/>
              <a:gd name="connsiteY18" fmla="*/ 688975 h 962025"/>
              <a:gd name="connsiteX19" fmla="*/ 571500 w 654254"/>
              <a:gd name="connsiteY19" fmla="*/ 701675 h 962025"/>
              <a:gd name="connsiteX20" fmla="*/ 565150 w 654254"/>
              <a:gd name="connsiteY20" fmla="*/ 714375 h 962025"/>
              <a:gd name="connsiteX21" fmla="*/ 552450 w 654254"/>
              <a:gd name="connsiteY21" fmla="*/ 733425 h 962025"/>
              <a:gd name="connsiteX22" fmla="*/ 546100 w 654254"/>
              <a:gd name="connsiteY22" fmla="*/ 742950 h 962025"/>
              <a:gd name="connsiteX23" fmla="*/ 533400 w 654254"/>
              <a:gd name="connsiteY23" fmla="*/ 765175 h 962025"/>
              <a:gd name="connsiteX24" fmla="*/ 523875 w 654254"/>
              <a:gd name="connsiteY24" fmla="*/ 774700 h 962025"/>
              <a:gd name="connsiteX25" fmla="*/ 498475 w 654254"/>
              <a:gd name="connsiteY25" fmla="*/ 822325 h 962025"/>
              <a:gd name="connsiteX26" fmla="*/ 479425 w 654254"/>
              <a:gd name="connsiteY26" fmla="*/ 847725 h 962025"/>
              <a:gd name="connsiteX27" fmla="*/ 476250 w 654254"/>
              <a:gd name="connsiteY27" fmla="*/ 857250 h 962025"/>
              <a:gd name="connsiteX28" fmla="*/ 457200 w 654254"/>
              <a:gd name="connsiteY28" fmla="*/ 879475 h 962025"/>
              <a:gd name="connsiteX29" fmla="*/ 444500 w 654254"/>
              <a:gd name="connsiteY29" fmla="*/ 898525 h 962025"/>
              <a:gd name="connsiteX30" fmla="*/ 438150 w 654254"/>
              <a:gd name="connsiteY30" fmla="*/ 908050 h 962025"/>
              <a:gd name="connsiteX31" fmla="*/ 428625 w 654254"/>
              <a:gd name="connsiteY31" fmla="*/ 914400 h 962025"/>
              <a:gd name="connsiteX32" fmla="*/ 412750 w 654254"/>
              <a:gd name="connsiteY32" fmla="*/ 930275 h 962025"/>
              <a:gd name="connsiteX33" fmla="*/ 396875 w 654254"/>
              <a:gd name="connsiteY33" fmla="*/ 946150 h 962025"/>
              <a:gd name="connsiteX34" fmla="*/ 384175 w 654254"/>
              <a:gd name="connsiteY34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400050 w 654254"/>
              <a:gd name="connsiteY2" fmla="*/ 19050 h 962025"/>
              <a:gd name="connsiteX3" fmla="*/ 511175 w 654254"/>
              <a:gd name="connsiteY3" fmla="*/ 82550 h 962025"/>
              <a:gd name="connsiteX4" fmla="*/ 581025 w 654254"/>
              <a:gd name="connsiteY4" fmla="*/ 190500 h 962025"/>
              <a:gd name="connsiteX5" fmla="*/ 593725 w 654254"/>
              <a:gd name="connsiteY5" fmla="*/ 209550 h 962025"/>
              <a:gd name="connsiteX6" fmla="*/ 635000 w 654254"/>
              <a:gd name="connsiteY6" fmla="*/ 285750 h 962025"/>
              <a:gd name="connsiteX7" fmla="*/ 644525 w 654254"/>
              <a:gd name="connsiteY7" fmla="*/ 314325 h 962025"/>
              <a:gd name="connsiteX8" fmla="*/ 654050 w 654254"/>
              <a:gd name="connsiteY8" fmla="*/ 346075 h 962025"/>
              <a:gd name="connsiteX9" fmla="*/ 650875 w 654254"/>
              <a:gd name="connsiteY9" fmla="*/ 422275 h 962025"/>
              <a:gd name="connsiteX10" fmla="*/ 644525 w 654254"/>
              <a:gd name="connsiteY10" fmla="*/ 552450 h 962025"/>
              <a:gd name="connsiteX11" fmla="*/ 635000 w 654254"/>
              <a:gd name="connsiteY11" fmla="*/ 574675 h 962025"/>
              <a:gd name="connsiteX12" fmla="*/ 628650 w 654254"/>
              <a:gd name="connsiteY12" fmla="*/ 593725 h 962025"/>
              <a:gd name="connsiteX13" fmla="*/ 622300 w 654254"/>
              <a:gd name="connsiteY13" fmla="*/ 606425 h 962025"/>
              <a:gd name="connsiteX14" fmla="*/ 609600 w 654254"/>
              <a:gd name="connsiteY14" fmla="*/ 631825 h 962025"/>
              <a:gd name="connsiteX15" fmla="*/ 596900 w 654254"/>
              <a:gd name="connsiteY15" fmla="*/ 654050 h 962025"/>
              <a:gd name="connsiteX16" fmla="*/ 584200 w 654254"/>
              <a:gd name="connsiteY16" fmla="*/ 679450 h 962025"/>
              <a:gd name="connsiteX17" fmla="*/ 581025 w 654254"/>
              <a:gd name="connsiteY17" fmla="*/ 688975 h 962025"/>
              <a:gd name="connsiteX18" fmla="*/ 571500 w 654254"/>
              <a:gd name="connsiteY18" fmla="*/ 701675 h 962025"/>
              <a:gd name="connsiteX19" fmla="*/ 565150 w 654254"/>
              <a:gd name="connsiteY19" fmla="*/ 714375 h 962025"/>
              <a:gd name="connsiteX20" fmla="*/ 552450 w 654254"/>
              <a:gd name="connsiteY20" fmla="*/ 733425 h 962025"/>
              <a:gd name="connsiteX21" fmla="*/ 546100 w 654254"/>
              <a:gd name="connsiteY21" fmla="*/ 742950 h 962025"/>
              <a:gd name="connsiteX22" fmla="*/ 533400 w 654254"/>
              <a:gd name="connsiteY22" fmla="*/ 765175 h 962025"/>
              <a:gd name="connsiteX23" fmla="*/ 523875 w 654254"/>
              <a:gd name="connsiteY23" fmla="*/ 774700 h 962025"/>
              <a:gd name="connsiteX24" fmla="*/ 498475 w 654254"/>
              <a:gd name="connsiteY24" fmla="*/ 822325 h 962025"/>
              <a:gd name="connsiteX25" fmla="*/ 479425 w 654254"/>
              <a:gd name="connsiteY25" fmla="*/ 847725 h 962025"/>
              <a:gd name="connsiteX26" fmla="*/ 476250 w 654254"/>
              <a:gd name="connsiteY26" fmla="*/ 857250 h 962025"/>
              <a:gd name="connsiteX27" fmla="*/ 457200 w 654254"/>
              <a:gd name="connsiteY27" fmla="*/ 879475 h 962025"/>
              <a:gd name="connsiteX28" fmla="*/ 444500 w 654254"/>
              <a:gd name="connsiteY28" fmla="*/ 898525 h 962025"/>
              <a:gd name="connsiteX29" fmla="*/ 438150 w 654254"/>
              <a:gd name="connsiteY29" fmla="*/ 908050 h 962025"/>
              <a:gd name="connsiteX30" fmla="*/ 428625 w 654254"/>
              <a:gd name="connsiteY30" fmla="*/ 914400 h 962025"/>
              <a:gd name="connsiteX31" fmla="*/ 412750 w 654254"/>
              <a:gd name="connsiteY31" fmla="*/ 930275 h 962025"/>
              <a:gd name="connsiteX32" fmla="*/ 396875 w 654254"/>
              <a:gd name="connsiteY32" fmla="*/ 946150 h 962025"/>
              <a:gd name="connsiteX33" fmla="*/ 384175 w 654254"/>
              <a:gd name="connsiteY33" fmla="*/ 962025 h 962025"/>
              <a:gd name="connsiteX0" fmla="*/ 0 w 654254"/>
              <a:gd name="connsiteY0" fmla="*/ 0 h 962025"/>
              <a:gd name="connsiteX1" fmla="*/ 330200 w 654254"/>
              <a:gd name="connsiteY1" fmla="*/ 6350 h 962025"/>
              <a:gd name="connsiteX2" fmla="*/ 400050 w 654254"/>
              <a:gd name="connsiteY2" fmla="*/ 19050 h 962025"/>
              <a:gd name="connsiteX3" fmla="*/ 511175 w 654254"/>
              <a:gd name="connsiteY3" fmla="*/ 82550 h 962025"/>
              <a:gd name="connsiteX4" fmla="*/ 581025 w 654254"/>
              <a:gd name="connsiteY4" fmla="*/ 190500 h 962025"/>
              <a:gd name="connsiteX5" fmla="*/ 635000 w 654254"/>
              <a:gd name="connsiteY5" fmla="*/ 285750 h 962025"/>
              <a:gd name="connsiteX6" fmla="*/ 644525 w 654254"/>
              <a:gd name="connsiteY6" fmla="*/ 314325 h 962025"/>
              <a:gd name="connsiteX7" fmla="*/ 654050 w 654254"/>
              <a:gd name="connsiteY7" fmla="*/ 346075 h 962025"/>
              <a:gd name="connsiteX8" fmla="*/ 650875 w 654254"/>
              <a:gd name="connsiteY8" fmla="*/ 422275 h 962025"/>
              <a:gd name="connsiteX9" fmla="*/ 644525 w 654254"/>
              <a:gd name="connsiteY9" fmla="*/ 552450 h 962025"/>
              <a:gd name="connsiteX10" fmla="*/ 635000 w 654254"/>
              <a:gd name="connsiteY10" fmla="*/ 574675 h 962025"/>
              <a:gd name="connsiteX11" fmla="*/ 628650 w 654254"/>
              <a:gd name="connsiteY11" fmla="*/ 593725 h 962025"/>
              <a:gd name="connsiteX12" fmla="*/ 622300 w 654254"/>
              <a:gd name="connsiteY12" fmla="*/ 606425 h 962025"/>
              <a:gd name="connsiteX13" fmla="*/ 609600 w 654254"/>
              <a:gd name="connsiteY13" fmla="*/ 631825 h 962025"/>
              <a:gd name="connsiteX14" fmla="*/ 596900 w 654254"/>
              <a:gd name="connsiteY14" fmla="*/ 654050 h 962025"/>
              <a:gd name="connsiteX15" fmla="*/ 584200 w 654254"/>
              <a:gd name="connsiteY15" fmla="*/ 679450 h 962025"/>
              <a:gd name="connsiteX16" fmla="*/ 581025 w 654254"/>
              <a:gd name="connsiteY16" fmla="*/ 688975 h 962025"/>
              <a:gd name="connsiteX17" fmla="*/ 571500 w 654254"/>
              <a:gd name="connsiteY17" fmla="*/ 701675 h 962025"/>
              <a:gd name="connsiteX18" fmla="*/ 565150 w 654254"/>
              <a:gd name="connsiteY18" fmla="*/ 714375 h 962025"/>
              <a:gd name="connsiteX19" fmla="*/ 552450 w 654254"/>
              <a:gd name="connsiteY19" fmla="*/ 733425 h 962025"/>
              <a:gd name="connsiteX20" fmla="*/ 546100 w 654254"/>
              <a:gd name="connsiteY20" fmla="*/ 742950 h 962025"/>
              <a:gd name="connsiteX21" fmla="*/ 533400 w 654254"/>
              <a:gd name="connsiteY21" fmla="*/ 765175 h 962025"/>
              <a:gd name="connsiteX22" fmla="*/ 523875 w 654254"/>
              <a:gd name="connsiteY22" fmla="*/ 774700 h 962025"/>
              <a:gd name="connsiteX23" fmla="*/ 498475 w 654254"/>
              <a:gd name="connsiteY23" fmla="*/ 822325 h 962025"/>
              <a:gd name="connsiteX24" fmla="*/ 479425 w 654254"/>
              <a:gd name="connsiteY24" fmla="*/ 847725 h 962025"/>
              <a:gd name="connsiteX25" fmla="*/ 476250 w 654254"/>
              <a:gd name="connsiteY25" fmla="*/ 857250 h 962025"/>
              <a:gd name="connsiteX26" fmla="*/ 457200 w 654254"/>
              <a:gd name="connsiteY26" fmla="*/ 879475 h 962025"/>
              <a:gd name="connsiteX27" fmla="*/ 444500 w 654254"/>
              <a:gd name="connsiteY27" fmla="*/ 898525 h 962025"/>
              <a:gd name="connsiteX28" fmla="*/ 438150 w 654254"/>
              <a:gd name="connsiteY28" fmla="*/ 908050 h 962025"/>
              <a:gd name="connsiteX29" fmla="*/ 428625 w 654254"/>
              <a:gd name="connsiteY29" fmla="*/ 914400 h 962025"/>
              <a:gd name="connsiteX30" fmla="*/ 412750 w 654254"/>
              <a:gd name="connsiteY30" fmla="*/ 930275 h 962025"/>
              <a:gd name="connsiteX31" fmla="*/ 396875 w 654254"/>
              <a:gd name="connsiteY31" fmla="*/ 946150 h 962025"/>
              <a:gd name="connsiteX32" fmla="*/ 384175 w 654254"/>
              <a:gd name="connsiteY32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28650 w 654820"/>
              <a:gd name="connsiteY10" fmla="*/ 593725 h 962025"/>
              <a:gd name="connsiteX11" fmla="*/ 622300 w 654820"/>
              <a:gd name="connsiteY11" fmla="*/ 606425 h 962025"/>
              <a:gd name="connsiteX12" fmla="*/ 609600 w 654820"/>
              <a:gd name="connsiteY12" fmla="*/ 631825 h 962025"/>
              <a:gd name="connsiteX13" fmla="*/ 596900 w 654820"/>
              <a:gd name="connsiteY13" fmla="*/ 654050 h 962025"/>
              <a:gd name="connsiteX14" fmla="*/ 584200 w 654820"/>
              <a:gd name="connsiteY14" fmla="*/ 679450 h 962025"/>
              <a:gd name="connsiteX15" fmla="*/ 581025 w 654820"/>
              <a:gd name="connsiteY15" fmla="*/ 688975 h 962025"/>
              <a:gd name="connsiteX16" fmla="*/ 571500 w 654820"/>
              <a:gd name="connsiteY16" fmla="*/ 701675 h 962025"/>
              <a:gd name="connsiteX17" fmla="*/ 565150 w 654820"/>
              <a:gd name="connsiteY17" fmla="*/ 714375 h 962025"/>
              <a:gd name="connsiteX18" fmla="*/ 552450 w 654820"/>
              <a:gd name="connsiteY18" fmla="*/ 733425 h 962025"/>
              <a:gd name="connsiteX19" fmla="*/ 546100 w 654820"/>
              <a:gd name="connsiteY19" fmla="*/ 742950 h 962025"/>
              <a:gd name="connsiteX20" fmla="*/ 533400 w 654820"/>
              <a:gd name="connsiteY20" fmla="*/ 765175 h 962025"/>
              <a:gd name="connsiteX21" fmla="*/ 523875 w 654820"/>
              <a:gd name="connsiteY21" fmla="*/ 774700 h 962025"/>
              <a:gd name="connsiteX22" fmla="*/ 498475 w 654820"/>
              <a:gd name="connsiteY22" fmla="*/ 822325 h 962025"/>
              <a:gd name="connsiteX23" fmla="*/ 479425 w 654820"/>
              <a:gd name="connsiteY23" fmla="*/ 847725 h 962025"/>
              <a:gd name="connsiteX24" fmla="*/ 476250 w 654820"/>
              <a:gd name="connsiteY24" fmla="*/ 857250 h 962025"/>
              <a:gd name="connsiteX25" fmla="*/ 457200 w 654820"/>
              <a:gd name="connsiteY25" fmla="*/ 879475 h 962025"/>
              <a:gd name="connsiteX26" fmla="*/ 444500 w 654820"/>
              <a:gd name="connsiteY26" fmla="*/ 898525 h 962025"/>
              <a:gd name="connsiteX27" fmla="*/ 438150 w 654820"/>
              <a:gd name="connsiteY27" fmla="*/ 908050 h 962025"/>
              <a:gd name="connsiteX28" fmla="*/ 428625 w 654820"/>
              <a:gd name="connsiteY28" fmla="*/ 914400 h 962025"/>
              <a:gd name="connsiteX29" fmla="*/ 412750 w 654820"/>
              <a:gd name="connsiteY29" fmla="*/ 930275 h 962025"/>
              <a:gd name="connsiteX30" fmla="*/ 396875 w 654820"/>
              <a:gd name="connsiteY30" fmla="*/ 946150 h 962025"/>
              <a:gd name="connsiteX31" fmla="*/ 384175 w 654820"/>
              <a:gd name="connsiteY31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28650 w 654820"/>
              <a:gd name="connsiteY10" fmla="*/ 593725 h 962025"/>
              <a:gd name="connsiteX11" fmla="*/ 622300 w 654820"/>
              <a:gd name="connsiteY11" fmla="*/ 606425 h 962025"/>
              <a:gd name="connsiteX12" fmla="*/ 609600 w 654820"/>
              <a:gd name="connsiteY12" fmla="*/ 631825 h 962025"/>
              <a:gd name="connsiteX13" fmla="*/ 596900 w 654820"/>
              <a:gd name="connsiteY13" fmla="*/ 654050 h 962025"/>
              <a:gd name="connsiteX14" fmla="*/ 584200 w 654820"/>
              <a:gd name="connsiteY14" fmla="*/ 679450 h 962025"/>
              <a:gd name="connsiteX15" fmla="*/ 581025 w 654820"/>
              <a:gd name="connsiteY15" fmla="*/ 688975 h 962025"/>
              <a:gd name="connsiteX16" fmla="*/ 571500 w 654820"/>
              <a:gd name="connsiteY16" fmla="*/ 701675 h 962025"/>
              <a:gd name="connsiteX17" fmla="*/ 565150 w 654820"/>
              <a:gd name="connsiteY17" fmla="*/ 714375 h 962025"/>
              <a:gd name="connsiteX18" fmla="*/ 552450 w 654820"/>
              <a:gd name="connsiteY18" fmla="*/ 733425 h 962025"/>
              <a:gd name="connsiteX19" fmla="*/ 546100 w 654820"/>
              <a:gd name="connsiteY19" fmla="*/ 742950 h 962025"/>
              <a:gd name="connsiteX20" fmla="*/ 533400 w 654820"/>
              <a:gd name="connsiteY20" fmla="*/ 765175 h 962025"/>
              <a:gd name="connsiteX21" fmla="*/ 523875 w 654820"/>
              <a:gd name="connsiteY21" fmla="*/ 774700 h 962025"/>
              <a:gd name="connsiteX22" fmla="*/ 498475 w 654820"/>
              <a:gd name="connsiteY22" fmla="*/ 822325 h 962025"/>
              <a:gd name="connsiteX23" fmla="*/ 479425 w 654820"/>
              <a:gd name="connsiteY23" fmla="*/ 847725 h 962025"/>
              <a:gd name="connsiteX24" fmla="*/ 476250 w 654820"/>
              <a:gd name="connsiteY24" fmla="*/ 857250 h 962025"/>
              <a:gd name="connsiteX25" fmla="*/ 444500 w 654820"/>
              <a:gd name="connsiteY25" fmla="*/ 898525 h 962025"/>
              <a:gd name="connsiteX26" fmla="*/ 438150 w 654820"/>
              <a:gd name="connsiteY26" fmla="*/ 908050 h 962025"/>
              <a:gd name="connsiteX27" fmla="*/ 428625 w 654820"/>
              <a:gd name="connsiteY27" fmla="*/ 914400 h 962025"/>
              <a:gd name="connsiteX28" fmla="*/ 412750 w 654820"/>
              <a:gd name="connsiteY28" fmla="*/ 930275 h 962025"/>
              <a:gd name="connsiteX29" fmla="*/ 396875 w 654820"/>
              <a:gd name="connsiteY29" fmla="*/ 946150 h 962025"/>
              <a:gd name="connsiteX30" fmla="*/ 384175 w 654820"/>
              <a:gd name="connsiteY30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28650 w 654820"/>
              <a:gd name="connsiteY10" fmla="*/ 593725 h 962025"/>
              <a:gd name="connsiteX11" fmla="*/ 622300 w 654820"/>
              <a:gd name="connsiteY11" fmla="*/ 606425 h 962025"/>
              <a:gd name="connsiteX12" fmla="*/ 609600 w 654820"/>
              <a:gd name="connsiteY12" fmla="*/ 631825 h 962025"/>
              <a:gd name="connsiteX13" fmla="*/ 596900 w 654820"/>
              <a:gd name="connsiteY13" fmla="*/ 654050 h 962025"/>
              <a:gd name="connsiteX14" fmla="*/ 584200 w 654820"/>
              <a:gd name="connsiteY14" fmla="*/ 679450 h 962025"/>
              <a:gd name="connsiteX15" fmla="*/ 581025 w 654820"/>
              <a:gd name="connsiteY15" fmla="*/ 688975 h 962025"/>
              <a:gd name="connsiteX16" fmla="*/ 571500 w 654820"/>
              <a:gd name="connsiteY16" fmla="*/ 701675 h 962025"/>
              <a:gd name="connsiteX17" fmla="*/ 565150 w 654820"/>
              <a:gd name="connsiteY17" fmla="*/ 714375 h 962025"/>
              <a:gd name="connsiteX18" fmla="*/ 552450 w 654820"/>
              <a:gd name="connsiteY18" fmla="*/ 733425 h 962025"/>
              <a:gd name="connsiteX19" fmla="*/ 546100 w 654820"/>
              <a:gd name="connsiteY19" fmla="*/ 742950 h 962025"/>
              <a:gd name="connsiteX20" fmla="*/ 533400 w 654820"/>
              <a:gd name="connsiteY20" fmla="*/ 765175 h 962025"/>
              <a:gd name="connsiteX21" fmla="*/ 523875 w 654820"/>
              <a:gd name="connsiteY21" fmla="*/ 774700 h 962025"/>
              <a:gd name="connsiteX22" fmla="*/ 498475 w 654820"/>
              <a:gd name="connsiteY22" fmla="*/ 822325 h 962025"/>
              <a:gd name="connsiteX23" fmla="*/ 479425 w 654820"/>
              <a:gd name="connsiteY23" fmla="*/ 847725 h 962025"/>
              <a:gd name="connsiteX24" fmla="*/ 444500 w 654820"/>
              <a:gd name="connsiteY24" fmla="*/ 898525 h 962025"/>
              <a:gd name="connsiteX25" fmla="*/ 438150 w 654820"/>
              <a:gd name="connsiteY25" fmla="*/ 908050 h 962025"/>
              <a:gd name="connsiteX26" fmla="*/ 428625 w 654820"/>
              <a:gd name="connsiteY26" fmla="*/ 914400 h 962025"/>
              <a:gd name="connsiteX27" fmla="*/ 412750 w 654820"/>
              <a:gd name="connsiteY27" fmla="*/ 930275 h 962025"/>
              <a:gd name="connsiteX28" fmla="*/ 396875 w 654820"/>
              <a:gd name="connsiteY28" fmla="*/ 946150 h 962025"/>
              <a:gd name="connsiteX29" fmla="*/ 384175 w 654820"/>
              <a:gd name="connsiteY29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28650 w 654820"/>
              <a:gd name="connsiteY10" fmla="*/ 593725 h 962025"/>
              <a:gd name="connsiteX11" fmla="*/ 622300 w 654820"/>
              <a:gd name="connsiteY11" fmla="*/ 606425 h 962025"/>
              <a:gd name="connsiteX12" fmla="*/ 609600 w 654820"/>
              <a:gd name="connsiteY12" fmla="*/ 631825 h 962025"/>
              <a:gd name="connsiteX13" fmla="*/ 596900 w 654820"/>
              <a:gd name="connsiteY13" fmla="*/ 654050 h 962025"/>
              <a:gd name="connsiteX14" fmla="*/ 584200 w 654820"/>
              <a:gd name="connsiteY14" fmla="*/ 679450 h 962025"/>
              <a:gd name="connsiteX15" fmla="*/ 581025 w 654820"/>
              <a:gd name="connsiteY15" fmla="*/ 688975 h 962025"/>
              <a:gd name="connsiteX16" fmla="*/ 571500 w 654820"/>
              <a:gd name="connsiteY16" fmla="*/ 701675 h 962025"/>
              <a:gd name="connsiteX17" fmla="*/ 565150 w 654820"/>
              <a:gd name="connsiteY17" fmla="*/ 714375 h 962025"/>
              <a:gd name="connsiteX18" fmla="*/ 552450 w 654820"/>
              <a:gd name="connsiteY18" fmla="*/ 733425 h 962025"/>
              <a:gd name="connsiteX19" fmla="*/ 533400 w 654820"/>
              <a:gd name="connsiteY19" fmla="*/ 765175 h 962025"/>
              <a:gd name="connsiteX20" fmla="*/ 523875 w 654820"/>
              <a:gd name="connsiteY20" fmla="*/ 774700 h 962025"/>
              <a:gd name="connsiteX21" fmla="*/ 498475 w 654820"/>
              <a:gd name="connsiteY21" fmla="*/ 822325 h 962025"/>
              <a:gd name="connsiteX22" fmla="*/ 479425 w 654820"/>
              <a:gd name="connsiteY22" fmla="*/ 847725 h 962025"/>
              <a:gd name="connsiteX23" fmla="*/ 444500 w 654820"/>
              <a:gd name="connsiteY23" fmla="*/ 898525 h 962025"/>
              <a:gd name="connsiteX24" fmla="*/ 438150 w 654820"/>
              <a:gd name="connsiteY24" fmla="*/ 908050 h 962025"/>
              <a:gd name="connsiteX25" fmla="*/ 428625 w 654820"/>
              <a:gd name="connsiteY25" fmla="*/ 914400 h 962025"/>
              <a:gd name="connsiteX26" fmla="*/ 412750 w 654820"/>
              <a:gd name="connsiteY26" fmla="*/ 930275 h 962025"/>
              <a:gd name="connsiteX27" fmla="*/ 396875 w 654820"/>
              <a:gd name="connsiteY27" fmla="*/ 946150 h 962025"/>
              <a:gd name="connsiteX28" fmla="*/ 384175 w 654820"/>
              <a:gd name="connsiteY28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28650 w 654820"/>
              <a:gd name="connsiteY10" fmla="*/ 593725 h 962025"/>
              <a:gd name="connsiteX11" fmla="*/ 622300 w 654820"/>
              <a:gd name="connsiteY11" fmla="*/ 606425 h 962025"/>
              <a:gd name="connsiteX12" fmla="*/ 609600 w 654820"/>
              <a:gd name="connsiteY12" fmla="*/ 631825 h 962025"/>
              <a:gd name="connsiteX13" fmla="*/ 596900 w 654820"/>
              <a:gd name="connsiteY13" fmla="*/ 654050 h 962025"/>
              <a:gd name="connsiteX14" fmla="*/ 584200 w 654820"/>
              <a:gd name="connsiteY14" fmla="*/ 679450 h 962025"/>
              <a:gd name="connsiteX15" fmla="*/ 581025 w 654820"/>
              <a:gd name="connsiteY15" fmla="*/ 688975 h 962025"/>
              <a:gd name="connsiteX16" fmla="*/ 571500 w 654820"/>
              <a:gd name="connsiteY16" fmla="*/ 701675 h 962025"/>
              <a:gd name="connsiteX17" fmla="*/ 552450 w 654820"/>
              <a:gd name="connsiteY17" fmla="*/ 733425 h 962025"/>
              <a:gd name="connsiteX18" fmla="*/ 533400 w 654820"/>
              <a:gd name="connsiteY18" fmla="*/ 765175 h 962025"/>
              <a:gd name="connsiteX19" fmla="*/ 523875 w 654820"/>
              <a:gd name="connsiteY19" fmla="*/ 774700 h 962025"/>
              <a:gd name="connsiteX20" fmla="*/ 498475 w 654820"/>
              <a:gd name="connsiteY20" fmla="*/ 822325 h 962025"/>
              <a:gd name="connsiteX21" fmla="*/ 479425 w 654820"/>
              <a:gd name="connsiteY21" fmla="*/ 847725 h 962025"/>
              <a:gd name="connsiteX22" fmla="*/ 444500 w 654820"/>
              <a:gd name="connsiteY22" fmla="*/ 898525 h 962025"/>
              <a:gd name="connsiteX23" fmla="*/ 438150 w 654820"/>
              <a:gd name="connsiteY23" fmla="*/ 908050 h 962025"/>
              <a:gd name="connsiteX24" fmla="*/ 428625 w 654820"/>
              <a:gd name="connsiteY24" fmla="*/ 914400 h 962025"/>
              <a:gd name="connsiteX25" fmla="*/ 412750 w 654820"/>
              <a:gd name="connsiteY25" fmla="*/ 930275 h 962025"/>
              <a:gd name="connsiteX26" fmla="*/ 396875 w 654820"/>
              <a:gd name="connsiteY26" fmla="*/ 946150 h 962025"/>
              <a:gd name="connsiteX27" fmla="*/ 384175 w 654820"/>
              <a:gd name="connsiteY27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28650 w 654820"/>
              <a:gd name="connsiteY10" fmla="*/ 593725 h 962025"/>
              <a:gd name="connsiteX11" fmla="*/ 622300 w 654820"/>
              <a:gd name="connsiteY11" fmla="*/ 606425 h 962025"/>
              <a:gd name="connsiteX12" fmla="*/ 609600 w 654820"/>
              <a:gd name="connsiteY12" fmla="*/ 631825 h 962025"/>
              <a:gd name="connsiteX13" fmla="*/ 596900 w 654820"/>
              <a:gd name="connsiteY13" fmla="*/ 654050 h 962025"/>
              <a:gd name="connsiteX14" fmla="*/ 581025 w 654820"/>
              <a:gd name="connsiteY14" fmla="*/ 688975 h 962025"/>
              <a:gd name="connsiteX15" fmla="*/ 571500 w 654820"/>
              <a:gd name="connsiteY15" fmla="*/ 701675 h 962025"/>
              <a:gd name="connsiteX16" fmla="*/ 552450 w 654820"/>
              <a:gd name="connsiteY16" fmla="*/ 733425 h 962025"/>
              <a:gd name="connsiteX17" fmla="*/ 533400 w 654820"/>
              <a:gd name="connsiteY17" fmla="*/ 765175 h 962025"/>
              <a:gd name="connsiteX18" fmla="*/ 523875 w 654820"/>
              <a:gd name="connsiteY18" fmla="*/ 774700 h 962025"/>
              <a:gd name="connsiteX19" fmla="*/ 498475 w 654820"/>
              <a:gd name="connsiteY19" fmla="*/ 822325 h 962025"/>
              <a:gd name="connsiteX20" fmla="*/ 479425 w 654820"/>
              <a:gd name="connsiteY20" fmla="*/ 847725 h 962025"/>
              <a:gd name="connsiteX21" fmla="*/ 444500 w 654820"/>
              <a:gd name="connsiteY21" fmla="*/ 898525 h 962025"/>
              <a:gd name="connsiteX22" fmla="*/ 438150 w 654820"/>
              <a:gd name="connsiteY22" fmla="*/ 908050 h 962025"/>
              <a:gd name="connsiteX23" fmla="*/ 428625 w 654820"/>
              <a:gd name="connsiteY23" fmla="*/ 914400 h 962025"/>
              <a:gd name="connsiteX24" fmla="*/ 412750 w 654820"/>
              <a:gd name="connsiteY24" fmla="*/ 930275 h 962025"/>
              <a:gd name="connsiteX25" fmla="*/ 396875 w 654820"/>
              <a:gd name="connsiteY25" fmla="*/ 946150 h 962025"/>
              <a:gd name="connsiteX26" fmla="*/ 384175 w 654820"/>
              <a:gd name="connsiteY26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28650 w 654820"/>
              <a:gd name="connsiteY10" fmla="*/ 593725 h 962025"/>
              <a:gd name="connsiteX11" fmla="*/ 622300 w 654820"/>
              <a:gd name="connsiteY11" fmla="*/ 606425 h 962025"/>
              <a:gd name="connsiteX12" fmla="*/ 609600 w 654820"/>
              <a:gd name="connsiteY12" fmla="*/ 631825 h 962025"/>
              <a:gd name="connsiteX13" fmla="*/ 581025 w 654820"/>
              <a:gd name="connsiteY13" fmla="*/ 688975 h 962025"/>
              <a:gd name="connsiteX14" fmla="*/ 571500 w 654820"/>
              <a:gd name="connsiteY14" fmla="*/ 701675 h 962025"/>
              <a:gd name="connsiteX15" fmla="*/ 552450 w 654820"/>
              <a:gd name="connsiteY15" fmla="*/ 733425 h 962025"/>
              <a:gd name="connsiteX16" fmla="*/ 533400 w 654820"/>
              <a:gd name="connsiteY16" fmla="*/ 765175 h 962025"/>
              <a:gd name="connsiteX17" fmla="*/ 523875 w 654820"/>
              <a:gd name="connsiteY17" fmla="*/ 774700 h 962025"/>
              <a:gd name="connsiteX18" fmla="*/ 498475 w 654820"/>
              <a:gd name="connsiteY18" fmla="*/ 822325 h 962025"/>
              <a:gd name="connsiteX19" fmla="*/ 479425 w 654820"/>
              <a:gd name="connsiteY19" fmla="*/ 847725 h 962025"/>
              <a:gd name="connsiteX20" fmla="*/ 444500 w 654820"/>
              <a:gd name="connsiteY20" fmla="*/ 898525 h 962025"/>
              <a:gd name="connsiteX21" fmla="*/ 438150 w 654820"/>
              <a:gd name="connsiteY21" fmla="*/ 908050 h 962025"/>
              <a:gd name="connsiteX22" fmla="*/ 428625 w 654820"/>
              <a:gd name="connsiteY22" fmla="*/ 914400 h 962025"/>
              <a:gd name="connsiteX23" fmla="*/ 412750 w 654820"/>
              <a:gd name="connsiteY23" fmla="*/ 930275 h 962025"/>
              <a:gd name="connsiteX24" fmla="*/ 396875 w 654820"/>
              <a:gd name="connsiteY24" fmla="*/ 946150 h 962025"/>
              <a:gd name="connsiteX25" fmla="*/ 384175 w 654820"/>
              <a:gd name="connsiteY25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28650 w 654820"/>
              <a:gd name="connsiteY10" fmla="*/ 593725 h 962025"/>
              <a:gd name="connsiteX11" fmla="*/ 625475 w 654820"/>
              <a:gd name="connsiteY11" fmla="*/ 615950 h 962025"/>
              <a:gd name="connsiteX12" fmla="*/ 609600 w 654820"/>
              <a:gd name="connsiteY12" fmla="*/ 631825 h 962025"/>
              <a:gd name="connsiteX13" fmla="*/ 581025 w 654820"/>
              <a:gd name="connsiteY13" fmla="*/ 688975 h 962025"/>
              <a:gd name="connsiteX14" fmla="*/ 571500 w 654820"/>
              <a:gd name="connsiteY14" fmla="*/ 701675 h 962025"/>
              <a:gd name="connsiteX15" fmla="*/ 552450 w 654820"/>
              <a:gd name="connsiteY15" fmla="*/ 733425 h 962025"/>
              <a:gd name="connsiteX16" fmla="*/ 533400 w 654820"/>
              <a:gd name="connsiteY16" fmla="*/ 765175 h 962025"/>
              <a:gd name="connsiteX17" fmla="*/ 523875 w 654820"/>
              <a:gd name="connsiteY17" fmla="*/ 774700 h 962025"/>
              <a:gd name="connsiteX18" fmla="*/ 498475 w 654820"/>
              <a:gd name="connsiteY18" fmla="*/ 822325 h 962025"/>
              <a:gd name="connsiteX19" fmla="*/ 479425 w 654820"/>
              <a:gd name="connsiteY19" fmla="*/ 847725 h 962025"/>
              <a:gd name="connsiteX20" fmla="*/ 444500 w 654820"/>
              <a:gd name="connsiteY20" fmla="*/ 898525 h 962025"/>
              <a:gd name="connsiteX21" fmla="*/ 438150 w 654820"/>
              <a:gd name="connsiteY21" fmla="*/ 908050 h 962025"/>
              <a:gd name="connsiteX22" fmla="*/ 428625 w 654820"/>
              <a:gd name="connsiteY22" fmla="*/ 914400 h 962025"/>
              <a:gd name="connsiteX23" fmla="*/ 412750 w 654820"/>
              <a:gd name="connsiteY23" fmla="*/ 930275 h 962025"/>
              <a:gd name="connsiteX24" fmla="*/ 396875 w 654820"/>
              <a:gd name="connsiteY24" fmla="*/ 946150 h 962025"/>
              <a:gd name="connsiteX25" fmla="*/ 384175 w 654820"/>
              <a:gd name="connsiteY25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28650 w 654820"/>
              <a:gd name="connsiteY10" fmla="*/ 593725 h 962025"/>
              <a:gd name="connsiteX11" fmla="*/ 609600 w 654820"/>
              <a:gd name="connsiteY11" fmla="*/ 631825 h 962025"/>
              <a:gd name="connsiteX12" fmla="*/ 581025 w 654820"/>
              <a:gd name="connsiteY12" fmla="*/ 688975 h 962025"/>
              <a:gd name="connsiteX13" fmla="*/ 571500 w 654820"/>
              <a:gd name="connsiteY13" fmla="*/ 701675 h 962025"/>
              <a:gd name="connsiteX14" fmla="*/ 552450 w 654820"/>
              <a:gd name="connsiteY14" fmla="*/ 733425 h 962025"/>
              <a:gd name="connsiteX15" fmla="*/ 533400 w 654820"/>
              <a:gd name="connsiteY15" fmla="*/ 765175 h 962025"/>
              <a:gd name="connsiteX16" fmla="*/ 523875 w 654820"/>
              <a:gd name="connsiteY16" fmla="*/ 774700 h 962025"/>
              <a:gd name="connsiteX17" fmla="*/ 498475 w 654820"/>
              <a:gd name="connsiteY17" fmla="*/ 822325 h 962025"/>
              <a:gd name="connsiteX18" fmla="*/ 479425 w 654820"/>
              <a:gd name="connsiteY18" fmla="*/ 847725 h 962025"/>
              <a:gd name="connsiteX19" fmla="*/ 444500 w 654820"/>
              <a:gd name="connsiteY19" fmla="*/ 898525 h 962025"/>
              <a:gd name="connsiteX20" fmla="*/ 438150 w 654820"/>
              <a:gd name="connsiteY20" fmla="*/ 908050 h 962025"/>
              <a:gd name="connsiteX21" fmla="*/ 428625 w 654820"/>
              <a:gd name="connsiteY21" fmla="*/ 914400 h 962025"/>
              <a:gd name="connsiteX22" fmla="*/ 412750 w 654820"/>
              <a:gd name="connsiteY22" fmla="*/ 930275 h 962025"/>
              <a:gd name="connsiteX23" fmla="*/ 396875 w 654820"/>
              <a:gd name="connsiteY23" fmla="*/ 946150 h 962025"/>
              <a:gd name="connsiteX24" fmla="*/ 384175 w 654820"/>
              <a:gd name="connsiteY24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35000 w 654820"/>
              <a:gd name="connsiteY9" fmla="*/ 574675 h 962025"/>
              <a:gd name="connsiteX10" fmla="*/ 609600 w 654820"/>
              <a:gd name="connsiteY10" fmla="*/ 631825 h 962025"/>
              <a:gd name="connsiteX11" fmla="*/ 581025 w 654820"/>
              <a:gd name="connsiteY11" fmla="*/ 688975 h 962025"/>
              <a:gd name="connsiteX12" fmla="*/ 571500 w 654820"/>
              <a:gd name="connsiteY12" fmla="*/ 701675 h 962025"/>
              <a:gd name="connsiteX13" fmla="*/ 552450 w 654820"/>
              <a:gd name="connsiteY13" fmla="*/ 733425 h 962025"/>
              <a:gd name="connsiteX14" fmla="*/ 533400 w 654820"/>
              <a:gd name="connsiteY14" fmla="*/ 765175 h 962025"/>
              <a:gd name="connsiteX15" fmla="*/ 523875 w 654820"/>
              <a:gd name="connsiteY15" fmla="*/ 774700 h 962025"/>
              <a:gd name="connsiteX16" fmla="*/ 498475 w 654820"/>
              <a:gd name="connsiteY16" fmla="*/ 822325 h 962025"/>
              <a:gd name="connsiteX17" fmla="*/ 479425 w 654820"/>
              <a:gd name="connsiteY17" fmla="*/ 847725 h 962025"/>
              <a:gd name="connsiteX18" fmla="*/ 444500 w 654820"/>
              <a:gd name="connsiteY18" fmla="*/ 898525 h 962025"/>
              <a:gd name="connsiteX19" fmla="*/ 438150 w 654820"/>
              <a:gd name="connsiteY19" fmla="*/ 908050 h 962025"/>
              <a:gd name="connsiteX20" fmla="*/ 428625 w 654820"/>
              <a:gd name="connsiteY20" fmla="*/ 914400 h 962025"/>
              <a:gd name="connsiteX21" fmla="*/ 412750 w 654820"/>
              <a:gd name="connsiteY21" fmla="*/ 930275 h 962025"/>
              <a:gd name="connsiteX22" fmla="*/ 396875 w 654820"/>
              <a:gd name="connsiteY22" fmla="*/ 946150 h 962025"/>
              <a:gd name="connsiteX23" fmla="*/ 384175 w 654820"/>
              <a:gd name="connsiteY23" fmla="*/ 962025 h 962025"/>
              <a:gd name="connsiteX0" fmla="*/ 0 w 654820"/>
              <a:gd name="connsiteY0" fmla="*/ 0 h 962025"/>
              <a:gd name="connsiteX1" fmla="*/ 330200 w 654820"/>
              <a:gd name="connsiteY1" fmla="*/ 6350 h 962025"/>
              <a:gd name="connsiteX2" fmla="*/ 400050 w 654820"/>
              <a:gd name="connsiteY2" fmla="*/ 19050 h 962025"/>
              <a:gd name="connsiteX3" fmla="*/ 511175 w 654820"/>
              <a:gd name="connsiteY3" fmla="*/ 82550 h 962025"/>
              <a:gd name="connsiteX4" fmla="*/ 581025 w 654820"/>
              <a:gd name="connsiteY4" fmla="*/ 190500 h 962025"/>
              <a:gd name="connsiteX5" fmla="*/ 635000 w 654820"/>
              <a:gd name="connsiteY5" fmla="*/ 285750 h 962025"/>
              <a:gd name="connsiteX6" fmla="*/ 654050 w 654820"/>
              <a:gd name="connsiteY6" fmla="*/ 346075 h 962025"/>
              <a:gd name="connsiteX7" fmla="*/ 650875 w 654820"/>
              <a:gd name="connsiteY7" fmla="*/ 422275 h 962025"/>
              <a:gd name="connsiteX8" fmla="*/ 644525 w 654820"/>
              <a:gd name="connsiteY8" fmla="*/ 552450 h 962025"/>
              <a:gd name="connsiteX9" fmla="*/ 609600 w 654820"/>
              <a:gd name="connsiteY9" fmla="*/ 631825 h 962025"/>
              <a:gd name="connsiteX10" fmla="*/ 581025 w 654820"/>
              <a:gd name="connsiteY10" fmla="*/ 688975 h 962025"/>
              <a:gd name="connsiteX11" fmla="*/ 571500 w 654820"/>
              <a:gd name="connsiteY11" fmla="*/ 701675 h 962025"/>
              <a:gd name="connsiteX12" fmla="*/ 552450 w 654820"/>
              <a:gd name="connsiteY12" fmla="*/ 733425 h 962025"/>
              <a:gd name="connsiteX13" fmla="*/ 533400 w 654820"/>
              <a:gd name="connsiteY13" fmla="*/ 765175 h 962025"/>
              <a:gd name="connsiteX14" fmla="*/ 523875 w 654820"/>
              <a:gd name="connsiteY14" fmla="*/ 774700 h 962025"/>
              <a:gd name="connsiteX15" fmla="*/ 498475 w 654820"/>
              <a:gd name="connsiteY15" fmla="*/ 822325 h 962025"/>
              <a:gd name="connsiteX16" fmla="*/ 479425 w 654820"/>
              <a:gd name="connsiteY16" fmla="*/ 847725 h 962025"/>
              <a:gd name="connsiteX17" fmla="*/ 444500 w 654820"/>
              <a:gd name="connsiteY17" fmla="*/ 898525 h 962025"/>
              <a:gd name="connsiteX18" fmla="*/ 438150 w 654820"/>
              <a:gd name="connsiteY18" fmla="*/ 908050 h 962025"/>
              <a:gd name="connsiteX19" fmla="*/ 428625 w 654820"/>
              <a:gd name="connsiteY19" fmla="*/ 914400 h 962025"/>
              <a:gd name="connsiteX20" fmla="*/ 412750 w 654820"/>
              <a:gd name="connsiteY20" fmla="*/ 930275 h 962025"/>
              <a:gd name="connsiteX21" fmla="*/ 396875 w 654820"/>
              <a:gd name="connsiteY21" fmla="*/ 946150 h 962025"/>
              <a:gd name="connsiteX22" fmla="*/ 384175 w 654820"/>
              <a:gd name="connsiteY22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571500 w 656256"/>
              <a:gd name="connsiteY10" fmla="*/ 701675 h 962025"/>
              <a:gd name="connsiteX11" fmla="*/ 552450 w 656256"/>
              <a:gd name="connsiteY11" fmla="*/ 733425 h 962025"/>
              <a:gd name="connsiteX12" fmla="*/ 533400 w 656256"/>
              <a:gd name="connsiteY12" fmla="*/ 765175 h 962025"/>
              <a:gd name="connsiteX13" fmla="*/ 523875 w 656256"/>
              <a:gd name="connsiteY13" fmla="*/ 774700 h 962025"/>
              <a:gd name="connsiteX14" fmla="*/ 498475 w 656256"/>
              <a:gd name="connsiteY14" fmla="*/ 822325 h 962025"/>
              <a:gd name="connsiteX15" fmla="*/ 479425 w 656256"/>
              <a:gd name="connsiteY15" fmla="*/ 847725 h 962025"/>
              <a:gd name="connsiteX16" fmla="*/ 444500 w 656256"/>
              <a:gd name="connsiteY16" fmla="*/ 898525 h 962025"/>
              <a:gd name="connsiteX17" fmla="*/ 438150 w 656256"/>
              <a:gd name="connsiteY17" fmla="*/ 908050 h 962025"/>
              <a:gd name="connsiteX18" fmla="*/ 428625 w 656256"/>
              <a:gd name="connsiteY18" fmla="*/ 914400 h 962025"/>
              <a:gd name="connsiteX19" fmla="*/ 412750 w 656256"/>
              <a:gd name="connsiteY19" fmla="*/ 930275 h 962025"/>
              <a:gd name="connsiteX20" fmla="*/ 396875 w 656256"/>
              <a:gd name="connsiteY20" fmla="*/ 946150 h 962025"/>
              <a:gd name="connsiteX21" fmla="*/ 384175 w 656256"/>
              <a:gd name="connsiteY21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552450 w 656256"/>
              <a:gd name="connsiteY10" fmla="*/ 733425 h 962025"/>
              <a:gd name="connsiteX11" fmla="*/ 533400 w 656256"/>
              <a:gd name="connsiteY11" fmla="*/ 765175 h 962025"/>
              <a:gd name="connsiteX12" fmla="*/ 523875 w 656256"/>
              <a:gd name="connsiteY12" fmla="*/ 774700 h 962025"/>
              <a:gd name="connsiteX13" fmla="*/ 498475 w 656256"/>
              <a:gd name="connsiteY13" fmla="*/ 822325 h 962025"/>
              <a:gd name="connsiteX14" fmla="*/ 479425 w 656256"/>
              <a:gd name="connsiteY14" fmla="*/ 847725 h 962025"/>
              <a:gd name="connsiteX15" fmla="*/ 444500 w 656256"/>
              <a:gd name="connsiteY15" fmla="*/ 898525 h 962025"/>
              <a:gd name="connsiteX16" fmla="*/ 438150 w 656256"/>
              <a:gd name="connsiteY16" fmla="*/ 908050 h 962025"/>
              <a:gd name="connsiteX17" fmla="*/ 428625 w 656256"/>
              <a:gd name="connsiteY17" fmla="*/ 914400 h 962025"/>
              <a:gd name="connsiteX18" fmla="*/ 412750 w 656256"/>
              <a:gd name="connsiteY18" fmla="*/ 930275 h 962025"/>
              <a:gd name="connsiteX19" fmla="*/ 396875 w 656256"/>
              <a:gd name="connsiteY19" fmla="*/ 946150 h 962025"/>
              <a:gd name="connsiteX20" fmla="*/ 384175 w 656256"/>
              <a:gd name="connsiteY20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552450 w 656256"/>
              <a:gd name="connsiteY10" fmla="*/ 733425 h 962025"/>
              <a:gd name="connsiteX11" fmla="*/ 533400 w 656256"/>
              <a:gd name="connsiteY11" fmla="*/ 765175 h 962025"/>
              <a:gd name="connsiteX12" fmla="*/ 523875 w 656256"/>
              <a:gd name="connsiteY12" fmla="*/ 774700 h 962025"/>
              <a:gd name="connsiteX13" fmla="*/ 498475 w 656256"/>
              <a:gd name="connsiteY13" fmla="*/ 822325 h 962025"/>
              <a:gd name="connsiteX14" fmla="*/ 479425 w 656256"/>
              <a:gd name="connsiteY14" fmla="*/ 847725 h 962025"/>
              <a:gd name="connsiteX15" fmla="*/ 444500 w 656256"/>
              <a:gd name="connsiteY15" fmla="*/ 898525 h 962025"/>
              <a:gd name="connsiteX16" fmla="*/ 438150 w 656256"/>
              <a:gd name="connsiteY16" fmla="*/ 908050 h 962025"/>
              <a:gd name="connsiteX17" fmla="*/ 412750 w 656256"/>
              <a:gd name="connsiteY17" fmla="*/ 930275 h 962025"/>
              <a:gd name="connsiteX18" fmla="*/ 396875 w 656256"/>
              <a:gd name="connsiteY18" fmla="*/ 946150 h 962025"/>
              <a:gd name="connsiteX19" fmla="*/ 384175 w 656256"/>
              <a:gd name="connsiteY19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552450 w 656256"/>
              <a:gd name="connsiteY10" fmla="*/ 733425 h 962025"/>
              <a:gd name="connsiteX11" fmla="*/ 533400 w 656256"/>
              <a:gd name="connsiteY11" fmla="*/ 765175 h 962025"/>
              <a:gd name="connsiteX12" fmla="*/ 523875 w 656256"/>
              <a:gd name="connsiteY12" fmla="*/ 774700 h 962025"/>
              <a:gd name="connsiteX13" fmla="*/ 498475 w 656256"/>
              <a:gd name="connsiteY13" fmla="*/ 822325 h 962025"/>
              <a:gd name="connsiteX14" fmla="*/ 479425 w 656256"/>
              <a:gd name="connsiteY14" fmla="*/ 847725 h 962025"/>
              <a:gd name="connsiteX15" fmla="*/ 444500 w 656256"/>
              <a:gd name="connsiteY15" fmla="*/ 898525 h 962025"/>
              <a:gd name="connsiteX16" fmla="*/ 412750 w 656256"/>
              <a:gd name="connsiteY16" fmla="*/ 930275 h 962025"/>
              <a:gd name="connsiteX17" fmla="*/ 396875 w 656256"/>
              <a:gd name="connsiteY17" fmla="*/ 946150 h 962025"/>
              <a:gd name="connsiteX18" fmla="*/ 384175 w 656256"/>
              <a:gd name="connsiteY18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552450 w 656256"/>
              <a:gd name="connsiteY10" fmla="*/ 733425 h 962025"/>
              <a:gd name="connsiteX11" fmla="*/ 533400 w 656256"/>
              <a:gd name="connsiteY11" fmla="*/ 765175 h 962025"/>
              <a:gd name="connsiteX12" fmla="*/ 523875 w 656256"/>
              <a:gd name="connsiteY12" fmla="*/ 774700 h 962025"/>
              <a:gd name="connsiteX13" fmla="*/ 498475 w 656256"/>
              <a:gd name="connsiteY13" fmla="*/ 822325 h 962025"/>
              <a:gd name="connsiteX14" fmla="*/ 479425 w 656256"/>
              <a:gd name="connsiteY14" fmla="*/ 847725 h 962025"/>
              <a:gd name="connsiteX15" fmla="*/ 412750 w 656256"/>
              <a:gd name="connsiteY15" fmla="*/ 930275 h 962025"/>
              <a:gd name="connsiteX16" fmla="*/ 396875 w 656256"/>
              <a:gd name="connsiteY16" fmla="*/ 946150 h 962025"/>
              <a:gd name="connsiteX17" fmla="*/ 384175 w 656256"/>
              <a:gd name="connsiteY17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552450 w 656256"/>
              <a:gd name="connsiteY10" fmla="*/ 733425 h 962025"/>
              <a:gd name="connsiteX11" fmla="*/ 533400 w 656256"/>
              <a:gd name="connsiteY11" fmla="*/ 765175 h 962025"/>
              <a:gd name="connsiteX12" fmla="*/ 523875 w 656256"/>
              <a:gd name="connsiteY12" fmla="*/ 774700 h 962025"/>
              <a:gd name="connsiteX13" fmla="*/ 498475 w 656256"/>
              <a:gd name="connsiteY13" fmla="*/ 822325 h 962025"/>
              <a:gd name="connsiteX14" fmla="*/ 479425 w 656256"/>
              <a:gd name="connsiteY14" fmla="*/ 847725 h 962025"/>
              <a:gd name="connsiteX15" fmla="*/ 396875 w 656256"/>
              <a:gd name="connsiteY15" fmla="*/ 946150 h 962025"/>
              <a:gd name="connsiteX16" fmla="*/ 384175 w 656256"/>
              <a:gd name="connsiteY16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552450 w 656256"/>
              <a:gd name="connsiteY10" fmla="*/ 733425 h 962025"/>
              <a:gd name="connsiteX11" fmla="*/ 533400 w 656256"/>
              <a:gd name="connsiteY11" fmla="*/ 765175 h 962025"/>
              <a:gd name="connsiteX12" fmla="*/ 523875 w 656256"/>
              <a:gd name="connsiteY12" fmla="*/ 774700 h 962025"/>
              <a:gd name="connsiteX13" fmla="*/ 498475 w 656256"/>
              <a:gd name="connsiteY13" fmla="*/ 822325 h 962025"/>
              <a:gd name="connsiteX14" fmla="*/ 479425 w 656256"/>
              <a:gd name="connsiteY14" fmla="*/ 847725 h 962025"/>
              <a:gd name="connsiteX15" fmla="*/ 384175 w 656256"/>
              <a:gd name="connsiteY15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552450 w 656256"/>
              <a:gd name="connsiteY10" fmla="*/ 733425 h 962025"/>
              <a:gd name="connsiteX11" fmla="*/ 533400 w 656256"/>
              <a:gd name="connsiteY11" fmla="*/ 765175 h 962025"/>
              <a:gd name="connsiteX12" fmla="*/ 498475 w 656256"/>
              <a:gd name="connsiteY12" fmla="*/ 822325 h 962025"/>
              <a:gd name="connsiteX13" fmla="*/ 479425 w 656256"/>
              <a:gd name="connsiteY13" fmla="*/ 847725 h 962025"/>
              <a:gd name="connsiteX14" fmla="*/ 384175 w 656256"/>
              <a:gd name="connsiteY14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533400 w 656256"/>
              <a:gd name="connsiteY10" fmla="*/ 765175 h 962025"/>
              <a:gd name="connsiteX11" fmla="*/ 498475 w 656256"/>
              <a:gd name="connsiteY11" fmla="*/ 822325 h 962025"/>
              <a:gd name="connsiteX12" fmla="*/ 479425 w 656256"/>
              <a:gd name="connsiteY12" fmla="*/ 847725 h 962025"/>
              <a:gd name="connsiteX13" fmla="*/ 384175 w 656256"/>
              <a:gd name="connsiteY13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498475 w 656256"/>
              <a:gd name="connsiteY10" fmla="*/ 822325 h 962025"/>
              <a:gd name="connsiteX11" fmla="*/ 479425 w 656256"/>
              <a:gd name="connsiteY11" fmla="*/ 847725 h 962025"/>
              <a:gd name="connsiteX12" fmla="*/ 384175 w 656256"/>
              <a:gd name="connsiteY12" fmla="*/ 962025 h 962025"/>
              <a:gd name="connsiteX0" fmla="*/ 0 w 656256"/>
              <a:gd name="connsiteY0" fmla="*/ 0 h 962025"/>
              <a:gd name="connsiteX1" fmla="*/ 330200 w 656256"/>
              <a:gd name="connsiteY1" fmla="*/ 6350 h 962025"/>
              <a:gd name="connsiteX2" fmla="*/ 400050 w 656256"/>
              <a:gd name="connsiteY2" fmla="*/ 19050 h 962025"/>
              <a:gd name="connsiteX3" fmla="*/ 511175 w 656256"/>
              <a:gd name="connsiteY3" fmla="*/ 82550 h 962025"/>
              <a:gd name="connsiteX4" fmla="*/ 581025 w 656256"/>
              <a:gd name="connsiteY4" fmla="*/ 190500 h 962025"/>
              <a:gd name="connsiteX5" fmla="*/ 635000 w 656256"/>
              <a:gd name="connsiteY5" fmla="*/ 285750 h 962025"/>
              <a:gd name="connsiteX6" fmla="*/ 654050 w 656256"/>
              <a:gd name="connsiteY6" fmla="*/ 346075 h 962025"/>
              <a:gd name="connsiteX7" fmla="*/ 650875 w 656256"/>
              <a:gd name="connsiteY7" fmla="*/ 422275 h 962025"/>
              <a:gd name="connsiteX8" fmla="*/ 609600 w 656256"/>
              <a:gd name="connsiteY8" fmla="*/ 631825 h 962025"/>
              <a:gd name="connsiteX9" fmla="*/ 581025 w 656256"/>
              <a:gd name="connsiteY9" fmla="*/ 688975 h 962025"/>
              <a:gd name="connsiteX10" fmla="*/ 479425 w 656256"/>
              <a:gd name="connsiteY10" fmla="*/ 847725 h 962025"/>
              <a:gd name="connsiteX11" fmla="*/ 384175 w 656256"/>
              <a:gd name="connsiteY11" fmla="*/ 962025 h 962025"/>
              <a:gd name="connsiteX0" fmla="*/ 0 w 658079"/>
              <a:gd name="connsiteY0" fmla="*/ 0 h 962025"/>
              <a:gd name="connsiteX1" fmla="*/ 330200 w 658079"/>
              <a:gd name="connsiteY1" fmla="*/ 6350 h 962025"/>
              <a:gd name="connsiteX2" fmla="*/ 400050 w 658079"/>
              <a:gd name="connsiteY2" fmla="*/ 19050 h 962025"/>
              <a:gd name="connsiteX3" fmla="*/ 511175 w 658079"/>
              <a:gd name="connsiteY3" fmla="*/ 82550 h 962025"/>
              <a:gd name="connsiteX4" fmla="*/ 581025 w 658079"/>
              <a:gd name="connsiteY4" fmla="*/ 190500 h 962025"/>
              <a:gd name="connsiteX5" fmla="*/ 635000 w 658079"/>
              <a:gd name="connsiteY5" fmla="*/ 285750 h 962025"/>
              <a:gd name="connsiteX6" fmla="*/ 654050 w 658079"/>
              <a:gd name="connsiteY6" fmla="*/ 346075 h 962025"/>
              <a:gd name="connsiteX7" fmla="*/ 650875 w 658079"/>
              <a:gd name="connsiteY7" fmla="*/ 422275 h 962025"/>
              <a:gd name="connsiteX8" fmla="*/ 581025 w 658079"/>
              <a:gd name="connsiteY8" fmla="*/ 688975 h 962025"/>
              <a:gd name="connsiteX9" fmla="*/ 479425 w 658079"/>
              <a:gd name="connsiteY9" fmla="*/ 847725 h 962025"/>
              <a:gd name="connsiteX10" fmla="*/ 384175 w 658079"/>
              <a:gd name="connsiteY10" fmla="*/ 962025 h 962025"/>
              <a:gd name="connsiteX0" fmla="*/ 0 w 658079"/>
              <a:gd name="connsiteY0" fmla="*/ 0 h 977900"/>
              <a:gd name="connsiteX1" fmla="*/ 330200 w 658079"/>
              <a:gd name="connsiteY1" fmla="*/ 6350 h 977900"/>
              <a:gd name="connsiteX2" fmla="*/ 400050 w 658079"/>
              <a:gd name="connsiteY2" fmla="*/ 19050 h 977900"/>
              <a:gd name="connsiteX3" fmla="*/ 511175 w 658079"/>
              <a:gd name="connsiteY3" fmla="*/ 82550 h 977900"/>
              <a:gd name="connsiteX4" fmla="*/ 581025 w 658079"/>
              <a:gd name="connsiteY4" fmla="*/ 190500 h 977900"/>
              <a:gd name="connsiteX5" fmla="*/ 635000 w 658079"/>
              <a:gd name="connsiteY5" fmla="*/ 285750 h 977900"/>
              <a:gd name="connsiteX6" fmla="*/ 654050 w 658079"/>
              <a:gd name="connsiteY6" fmla="*/ 346075 h 977900"/>
              <a:gd name="connsiteX7" fmla="*/ 650875 w 658079"/>
              <a:gd name="connsiteY7" fmla="*/ 422275 h 977900"/>
              <a:gd name="connsiteX8" fmla="*/ 581025 w 658079"/>
              <a:gd name="connsiteY8" fmla="*/ 688975 h 977900"/>
              <a:gd name="connsiteX9" fmla="*/ 479425 w 658079"/>
              <a:gd name="connsiteY9" fmla="*/ 847725 h 977900"/>
              <a:gd name="connsiteX10" fmla="*/ 377825 w 658079"/>
              <a:gd name="connsiteY10" fmla="*/ 977900 h 977900"/>
              <a:gd name="connsiteX0" fmla="*/ 0 w 658079"/>
              <a:gd name="connsiteY0" fmla="*/ 0 h 977900"/>
              <a:gd name="connsiteX1" fmla="*/ 330200 w 658079"/>
              <a:gd name="connsiteY1" fmla="*/ 6350 h 977900"/>
              <a:gd name="connsiteX2" fmla="*/ 438936 w 658079"/>
              <a:gd name="connsiteY2" fmla="*/ 44574 h 977900"/>
              <a:gd name="connsiteX3" fmla="*/ 511175 w 658079"/>
              <a:gd name="connsiteY3" fmla="*/ 82550 h 977900"/>
              <a:gd name="connsiteX4" fmla="*/ 581025 w 658079"/>
              <a:gd name="connsiteY4" fmla="*/ 190500 h 977900"/>
              <a:gd name="connsiteX5" fmla="*/ 635000 w 658079"/>
              <a:gd name="connsiteY5" fmla="*/ 285750 h 977900"/>
              <a:gd name="connsiteX6" fmla="*/ 654050 w 658079"/>
              <a:gd name="connsiteY6" fmla="*/ 346075 h 977900"/>
              <a:gd name="connsiteX7" fmla="*/ 650875 w 658079"/>
              <a:gd name="connsiteY7" fmla="*/ 422275 h 977900"/>
              <a:gd name="connsiteX8" fmla="*/ 581025 w 658079"/>
              <a:gd name="connsiteY8" fmla="*/ 688975 h 977900"/>
              <a:gd name="connsiteX9" fmla="*/ 479425 w 658079"/>
              <a:gd name="connsiteY9" fmla="*/ 847725 h 977900"/>
              <a:gd name="connsiteX10" fmla="*/ 377825 w 658079"/>
              <a:gd name="connsiteY10" fmla="*/ 977900 h 977900"/>
              <a:gd name="connsiteX0" fmla="*/ 0 w 658079"/>
              <a:gd name="connsiteY0" fmla="*/ 0 h 977900"/>
              <a:gd name="connsiteX1" fmla="*/ 330200 w 658079"/>
              <a:gd name="connsiteY1" fmla="*/ 6350 h 977900"/>
              <a:gd name="connsiteX2" fmla="*/ 438936 w 658079"/>
              <a:gd name="connsiteY2" fmla="*/ 44574 h 977900"/>
              <a:gd name="connsiteX3" fmla="*/ 535105 w 658079"/>
              <a:gd name="connsiteY3" fmla="*/ 98503 h 977900"/>
              <a:gd name="connsiteX4" fmla="*/ 581025 w 658079"/>
              <a:gd name="connsiteY4" fmla="*/ 190500 h 977900"/>
              <a:gd name="connsiteX5" fmla="*/ 635000 w 658079"/>
              <a:gd name="connsiteY5" fmla="*/ 285750 h 977900"/>
              <a:gd name="connsiteX6" fmla="*/ 654050 w 658079"/>
              <a:gd name="connsiteY6" fmla="*/ 346075 h 977900"/>
              <a:gd name="connsiteX7" fmla="*/ 650875 w 658079"/>
              <a:gd name="connsiteY7" fmla="*/ 422275 h 977900"/>
              <a:gd name="connsiteX8" fmla="*/ 581025 w 658079"/>
              <a:gd name="connsiteY8" fmla="*/ 688975 h 977900"/>
              <a:gd name="connsiteX9" fmla="*/ 479425 w 658079"/>
              <a:gd name="connsiteY9" fmla="*/ 847725 h 977900"/>
              <a:gd name="connsiteX10" fmla="*/ 377825 w 658079"/>
              <a:gd name="connsiteY10" fmla="*/ 977900 h 977900"/>
              <a:gd name="connsiteX0" fmla="*/ 0 w 658079"/>
              <a:gd name="connsiteY0" fmla="*/ 0 h 977900"/>
              <a:gd name="connsiteX1" fmla="*/ 330200 w 658079"/>
              <a:gd name="connsiteY1" fmla="*/ 6350 h 977900"/>
              <a:gd name="connsiteX2" fmla="*/ 438936 w 658079"/>
              <a:gd name="connsiteY2" fmla="*/ 44574 h 977900"/>
              <a:gd name="connsiteX3" fmla="*/ 535105 w 658079"/>
              <a:gd name="connsiteY3" fmla="*/ 98503 h 977900"/>
              <a:gd name="connsiteX4" fmla="*/ 581025 w 658079"/>
              <a:gd name="connsiteY4" fmla="*/ 190500 h 977900"/>
              <a:gd name="connsiteX5" fmla="*/ 635000 w 658079"/>
              <a:gd name="connsiteY5" fmla="*/ 285750 h 977900"/>
              <a:gd name="connsiteX6" fmla="*/ 654050 w 658079"/>
              <a:gd name="connsiteY6" fmla="*/ 346075 h 977900"/>
              <a:gd name="connsiteX7" fmla="*/ 650875 w 658079"/>
              <a:gd name="connsiteY7" fmla="*/ 422275 h 977900"/>
              <a:gd name="connsiteX8" fmla="*/ 581025 w 658079"/>
              <a:gd name="connsiteY8" fmla="*/ 688975 h 977900"/>
              <a:gd name="connsiteX9" fmla="*/ 479425 w 658079"/>
              <a:gd name="connsiteY9" fmla="*/ 847725 h 977900"/>
              <a:gd name="connsiteX10" fmla="*/ 377825 w 658079"/>
              <a:gd name="connsiteY10" fmla="*/ 977900 h 977900"/>
              <a:gd name="connsiteX0" fmla="*/ 0 w 658079"/>
              <a:gd name="connsiteY0" fmla="*/ 0 h 977900"/>
              <a:gd name="connsiteX1" fmla="*/ 330200 w 658079"/>
              <a:gd name="connsiteY1" fmla="*/ 6350 h 977900"/>
              <a:gd name="connsiteX2" fmla="*/ 438936 w 658079"/>
              <a:gd name="connsiteY2" fmla="*/ 44574 h 977900"/>
              <a:gd name="connsiteX3" fmla="*/ 535105 w 658079"/>
              <a:gd name="connsiteY3" fmla="*/ 98503 h 977900"/>
              <a:gd name="connsiteX4" fmla="*/ 610938 w 658079"/>
              <a:gd name="connsiteY4" fmla="*/ 192095 h 977900"/>
              <a:gd name="connsiteX5" fmla="*/ 635000 w 658079"/>
              <a:gd name="connsiteY5" fmla="*/ 285750 h 977900"/>
              <a:gd name="connsiteX6" fmla="*/ 654050 w 658079"/>
              <a:gd name="connsiteY6" fmla="*/ 346075 h 977900"/>
              <a:gd name="connsiteX7" fmla="*/ 650875 w 658079"/>
              <a:gd name="connsiteY7" fmla="*/ 422275 h 977900"/>
              <a:gd name="connsiteX8" fmla="*/ 581025 w 658079"/>
              <a:gd name="connsiteY8" fmla="*/ 688975 h 977900"/>
              <a:gd name="connsiteX9" fmla="*/ 479425 w 658079"/>
              <a:gd name="connsiteY9" fmla="*/ 847725 h 977900"/>
              <a:gd name="connsiteX10" fmla="*/ 377825 w 658079"/>
              <a:gd name="connsiteY10" fmla="*/ 977900 h 977900"/>
              <a:gd name="connsiteX0" fmla="*/ 0 w 713411"/>
              <a:gd name="connsiteY0" fmla="*/ 0 h 977900"/>
              <a:gd name="connsiteX1" fmla="*/ 330200 w 713411"/>
              <a:gd name="connsiteY1" fmla="*/ 6350 h 977900"/>
              <a:gd name="connsiteX2" fmla="*/ 438936 w 713411"/>
              <a:gd name="connsiteY2" fmla="*/ 44574 h 977900"/>
              <a:gd name="connsiteX3" fmla="*/ 535105 w 713411"/>
              <a:gd name="connsiteY3" fmla="*/ 98503 h 977900"/>
              <a:gd name="connsiteX4" fmla="*/ 610938 w 713411"/>
              <a:gd name="connsiteY4" fmla="*/ 192095 h 977900"/>
              <a:gd name="connsiteX5" fmla="*/ 712773 w 713411"/>
              <a:gd name="connsiteY5" fmla="*/ 416562 h 977900"/>
              <a:gd name="connsiteX6" fmla="*/ 654050 w 713411"/>
              <a:gd name="connsiteY6" fmla="*/ 346075 h 977900"/>
              <a:gd name="connsiteX7" fmla="*/ 650875 w 713411"/>
              <a:gd name="connsiteY7" fmla="*/ 422275 h 977900"/>
              <a:gd name="connsiteX8" fmla="*/ 581025 w 713411"/>
              <a:gd name="connsiteY8" fmla="*/ 688975 h 977900"/>
              <a:gd name="connsiteX9" fmla="*/ 479425 w 713411"/>
              <a:gd name="connsiteY9" fmla="*/ 847725 h 977900"/>
              <a:gd name="connsiteX10" fmla="*/ 377825 w 713411"/>
              <a:gd name="connsiteY10" fmla="*/ 977900 h 977900"/>
              <a:gd name="connsiteX0" fmla="*/ 0 w 713411"/>
              <a:gd name="connsiteY0" fmla="*/ 0 h 977900"/>
              <a:gd name="connsiteX1" fmla="*/ 330200 w 713411"/>
              <a:gd name="connsiteY1" fmla="*/ 6350 h 977900"/>
              <a:gd name="connsiteX2" fmla="*/ 438936 w 713411"/>
              <a:gd name="connsiteY2" fmla="*/ 44574 h 977900"/>
              <a:gd name="connsiteX3" fmla="*/ 535105 w 713411"/>
              <a:gd name="connsiteY3" fmla="*/ 98503 h 977900"/>
              <a:gd name="connsiteX4" fmla="*/ 610938 w 713411"/>
              <a:gd name="connsiteY4" fmla="*/ 192095 h 977900"/>
              <a:gd name="connsiteX5" fmla="*/ 712773 w 713411"/>
              <a:gd name="connsiteY5" fmla="*/ 416562 h 977900"/>
              <a:gd name="connsiteX6" fmla="*/ 654050 w 713411"/>
              <a:gd name="connsiteY6" fmla="*/ 346075 h 977900"/>
              <a:gd name="connsiteX7" fmla="*/ 650875 w 713411"/>
              <a:gd name="connsiteY7" fmla="*/ 608922 h 977900"/>
              <a:gd name="connsiteX8" fmla="*/ 581025 w 713411"/>
              <a:gd name="connsiteY8" fmla="*/ 688975 h 977900"/>
              <a:gd name="connsiteX9" fmla="*/ 479425 w 713411"/>
              <a:gd name="connsiteY9" fmla="*/ 847725 h 977900"/>
              <a:gd name="connsiteX10" fmla="*/ 377825 w 713411"/>
              <a:gd name="connsiteY10" fmla="*/ 977900 h 977900"/>
              <a:gd name="connsiteX0" fmla="*/ 0 w 713411"/>
              <a:gd name="connsiteY0" fmla="*/ 0 h 977900"/>
              <a:gd name="connsiteX1" fmla="*/ 330200 w 713411"/>
              <a:gd name="connsiteY1" fmla="*/ 6350 h 977900"/>
              <a:gd name="connsiteX2" fmla="*/ 438936 w 713411"/>
              <a:gd name="connsiteY2" fmla="*/ 44574 h 977900"/>
              <a:gd name="connsiteX3" fmla="*/ 535105 w 713411"/>
              <a:gd name="connsiteY3" fmla="*/ 98503 h 977900"/>
              <a:gd name="connsiteX4" fmla="*/ 610938 w 713411"/>
              <a:gd name="connsiteY4" fmla="*/ 192095 h 977900"/>
              <a:gd name="connsiteX5" fmla="*/ 712773 w 713411"/>
              <a:gd name="connsiteY5" fmla="*/ 416562 h 977900"/>
              <a:gd name="connsiteX6" fmla="*/ 654050 w 713411"/>
              <a:gd name="connsiteY6" fmla="*/ 350861 h 977900"/>
              <a:gd name="connsiteX7" fmla="*/ 650875 w 713411"/>
              <a:gd name="connsiteY7" fmla="*/ 608922 h 977900"/>
              <a:gd name="connsiteX8" fmla="*/ 581025 w 713411"/>
              <a:gd name="connsiteY8" fmla="*/ 688975 h 977900"/>
              <a:gd name="connsiteX9" fmla="*/ 479425 w 713411"/>
              <a:gd name="connsiteY9" fmla="*/ 847725 h 977900"/>
              <a:gd name="connsiteX10" fmla="*/ 377825 w 713411"/>
              <a:gd name="connsiteY10" fmla="*/ 977900 h 977900"/>
              <a:gd name="connsiteX0" fmla="*/ 0 w 713417"/>
              <a:gd name="connsiteY0" fmla="*/ 0 h 977900"/>
              <a:gd name="connsiteX1" fmla="*/ 330200 w 713417"/>
              <a:gd name="connsiteY1" fmla="*/ 6350 h 977900"/>
              <a:gd name="connsiteX2" fmla="*/ 438936 w 713417"/>
              <a:gd name="connsiteY2" fmla="*/ 44574 h 977900"/>
              <a:gd name="connsiteX3" fmla="*/ 535105 w 713417"/>
              <a:gd name="connsiteY3" fmla="*/ 98503 h 977900"/>
              <a:gd name="connsiteX4" fmla="*/ 610938 w 713417"/>
              <a:gd name="connsiteY4" fmla="*/ 192095 h 977900"/>
              <a:gd name="connsiteX5" fmla="*/ 712773 w 713417"/>
              <a:gd name="connsiteY5" fmla="*/ 416562 h 977900"/>
              <a:gd name="connsiteX6" fmla="*/ 650875 w 713417"/>
              <a:gd name="connsiteY6" fmla="*/ 608922 h 977900"/>
              <a:gd name="connsiteX7" fmla="*/ 581025 w 713417"/>
              <a:gd name="connsiteY7" fmla="*/ 688975 h 977900"/>
              <a:gd name="connsiteX8" fmla="*/ 479425 w 713417"/>
              <a:gd name="connsiteY8" fmla="*/ 847725 h 977900"/>
              <a:gd name="connsiteX9" fmla="*/ 377825 w 713417"/>
              <a:gd name="connsiteY9" fmla="*/ 977900 h 977900"/>
              <a:gd name="connsiteX0" fmla="*/ 0 w 713483"/>
              <a:gd name="connsiteY0" fmla="*/ 0 h 977900"/>
              <a:gd name="connsiteX1" fmla="*/ 330200 w 713483"/>
              <a:gd name="connsiteY1" fmla="*/ 6350 h 977900"/>
              <a:gd name="connsiteX2" fmla="*/ 438936 w 713483"/>
              <a:gd name="connsiteY2" fmla="*/ 44574 h 977900"/>
              <a:gd name="connsiteX3" fmla="*/ 535105 w 713483"/>
              <a:gd name="connsiteY3" fmla="*/ 98503 h 977900"/>
              <a:gd name="connsiteX4" fmla="*/ 610938 w 713483"/>
              <a:gd name="connsiteY4" fmla="*/ 192095 h 977900"/>
              <a:gd name="connsiteX5" fmla="*/ 712773 w 713483"/>
              <a:gd name="connsiteY5" fmla="*/ 416562 h 977900"/>
              <a:gd name="connsiteX6" fmla="*/ 650875 w 713483"/>
              <a:gd name="connsiteY6" fmla="*/ 608922 h 977900"/>
              <a:gd name="connsiteX7" fmla="*/ 551112 w 713483"/>
              <a:gd name="connsiteY7" fmla="*/ 755977 h 977900"/>
              <a:gd name="connsiteX8" fmla="*/ 479425 w 713483"/>
              <a:gd name="connsiteY8" fmla="*/ 847725 h 977900"/>
              <a:gd name="connsiteX9" fmla="*/ 377825 w 713483"/>
              <a:gd name="connsiteY9" fmla="*/ 977900 h 977900"/>
              <a:gd name="connsiteX0" fmla="*/ 0 w 713483"/>
              <a:gd name="connsiteY0" fmla="*/ 1174 h 979074"/>
              <a:gd name="connsiteX1" fmla="*/ 330200 w 713483"/>
              <a:gd name="connsiteY1" fmla="*/ 7524 h 979074"/>
              <a:gd name="connsiteX2" fmla="*/ 507736 w 713483"/>
              <a:gd name="connsiteY2" fmla="*/ 82439 h 979074"/>
              <a:gd name="connsiteX3" fmla="*/ 535105 w 713483"/>
              <a:gd name="connsiteY3" fmla="*/ 99677 h 979074"/>
              <a:gd name="connsiteX4" fmla="*/ 610938 w 713483"/>
              <a:gd name="connsiteY4" fmla="*/ 193269 h 979074"/>
              <a:gd name="connsiteX5" fmla="*/ 712773 w 713483"/>
              <a:gd name="connsiteY5" fmla="*/ 417736 h 979074"/>
              <a:gd name="connsiteX6" fmla="*/ 650875 w 713483"/>
              <a:gd name="connsiteY6" fmla="*/ 610096 h 979074"/>
              <a:gd name="connsiteX7" fmla="*/ 551112 w 713483"/>
              <a:gd name="connsiteY7" fmla="*/ 757151 h 979074"/>
              <a:gd name="connsiteX8" fmla="*/ 479425 w 713483"/>
              <a:gd name="connsiteY8" fmla="*/ 848899 h 979074"/>
              <a:gd name="connsiteX9" fmla="*/ 377825 w 713483"/>
              <a:gd name="connsiteY9" fmla="*/ 979074 h 979074"/>
              <a:gd name="connsiteX0" fmla="*/ 0 w 713483"/>
              <a:gd name="connsiteY0" fmla="*/ 1174 h 979074"/>
              <a:gd name="connsiteX1" fmla="*/ 330200 w 713483"/>
              <a:gd name="connsiteY1" fmla="*/ 7524 h 979074"/>
              <a:gd name="connsiteX2" fmla="*/ 507736 w 713483"/>
              <a:gd name="connsiteY2" fmla="*/ 82439 h 979074"/>
              <a:gd name="connsiteX3" fmla="*/ 639800 w 713483"/>
              <a:gd name="connsiteY3" fmla="*/ 166678 h 979074"/>
              <a:gd name="connsiteX4" fmla="*/ 610938 w 713483"/>
              <a:gd name="connsiteY4" fmla="*/ 193269 h 979074"/>
              <a:gd name="connsiteX5" fmla="*/ 712773 w 713483"/>
              <a:gd name="connsiteY5" fmla="*/ 417736 h 979074"/>
              <a:gd name="connsiteX6" fmla="*/ 650875 w 713483"/>
              <a:gd name="connsiteY6" fmla="*/ 610096 h 979074"/>
              <a:gd name="connsiteX7" fmla="*/ 551112 w 713483"/>
              <a:gd name="connsiteY7" fmla="*/ 757151 h 979074"/>
              <a:gd name="connsiteX8" fmla="*/ 479425 w 713483"/>
              <a:gd name="connsiteY8" fmla="*/ 848899 h 979074"/>
              <a:gd name="connsiteX9" fmla="*/ 377825 w 713483"/>
              <a:gd name="connsiteY9" fmla="*/ 979074 h 979074"/>
              <a:gd name="connsiteX0" fmla="*/ 0 w 722687"/>
              <a:gd name="connsiteY0" fmla="*/ 1174 h 979074"/>
              <a:gd name="connsiteX1" fmla="*/ 330200 w 722687"/>
              <a:gd name="connsiteY1" fmla="*/ 7524 h 979074"/>
              <a:gd name="connsiteX2" fmla="*/ 507736 w 722687"/>
              <a:gd name="connsiteY2" fmla="*/ 82439 h 979074"/>
              <a:gd name="connsiteX3" fmla="*/ 639800 w 722687"/>
              <a:gd name="connsiteY3" fmla="*/ 166678 h 979074"/>
              <a:gd name="connsiteX4" fmla="*/ 709649 w 722687"/>
              <a:gd name="connsiteY4" fmla="*/ 276223 h 979074"/>
              <a:gd name="connsiteX5" fmla="*/ 712773 w 722687"/>
              <a:gd name="connsiteY5" fmla="*/ 417736 h 979074"/>
              <a:gd name="connsiteX6" fmla="*/ 650875 w 722687"/>
              <a:gd name="connsiteY6" fmla="*/ 610096 h 979074"/>
              <a:gd name="connsiteX7" fmla="*/ 551112 w 722687"/>
              <a:gd name="connsiteY7" fmla="*/ 757151 h 979074"/>
              <a:gd name="connsiteX8" fmla="*/ 479425 w 722687"/>
              <a:gd name="connsiteY8" fmla="*/ 848899 h 979074"/>
              <a:gd name="connsiteX9" fmla="*/ 377825 w 722687"/>
              <a:gd name="connsiteY9" fmla="*/ 979074 h 979074"/>
              <a:gd name="connsiteX0" fmla="*/ 0 w 712839"/>
              <a:gd name="connsiteY0" fmla="*/ 1174 h 979074"/>
              <a:gd name="connsiteX1" fmla="*/ 330200 w 712839"/>
              <a:gd name="connsiteY1" fmla="*/ 7524 h 979074"/>
              <a:gd name="connsiteX2" fmla="*/ 507736 w 712839"/>
              <a:gd name="connsiteY2" fmla="*/ 82439 h 979074"/>
              <a:gd name="connsiteX3" fmla="*/ 639800 w 712839"/>
              <a:gd name="connsiteY3" fmla="*/ 166678 h 979074"/>
              <a:gd name="connsiteX4" fmla="*/ 712773 w 712839"/>
              <a:gd name="connsiteY4" fmla="*/ 417736 h 979074"/>
              <a:gd name="connsiteX5" fmla="*/ 650875 w 712839"/>
              <a:gd name="connsiteY5" fmla="*/ 610096 h 979074"/>
              <a:gd name="connsiteX6" fmla="*/ 551112 w 712839"/>
              <a:gd name="connsiteY6" fmla="*/ 757151 h 979074"/>
              <a:gd name="connsiteX7" fmla="*/ 479425 w 712839"/>
              <a:gd name="connsiteY7" fmla="*/ 848899 h 979074"/>
              <a:gd name="connsiteX8" fmla="*/ 377825 w 712839"/>
              <a:gd name="connsiteY8" fmla="*/ 979074 h 979074"/>
              <a:gd name="connsiteX0" fmla="*/ 0 w 712839"/>
              <a:gd name="connsiteY0" fmla="*/ 1174 h 979074"/>
              <a:gd name="connsiteX1" fmla="*/ 330200 w 712839"/>
              <a:gd name="connsiteY1" fmla="*/ 7524 h 979074"/>
              <a:gd name="connsiteX2" fmla="*/ 507736 w 712839"/>
              <a:gd name="connsiteY2" fmla="*/ 82439 h 979074"/>
              <a:gd name="connsiteX3" fmla="*/ 639800 w 712839"/>
              <a:gd name="connsiteY3" fmla="*/ 166678 h 979074"/>
              <a:gd name="connsiteX4" fmla="*/ 712773 w 712839"/>
              <a:gd name="connsiteY4" fmla="*/ 417736 h 979074"/>
              <a:gd name="connsiteX5" fmla="*/ 650875 w 712839"/>
              <a:gd name="connsiteY5" fmla="*/ 610096 h 979074"/>
              <a:gd name="connsiteX6" fmla="*/ 551112 w 712839"/>
              <a:gd name="connsiteY6" fmla="*/ 757151 h 979074"/>
              <a:gd name="connsiteX7" fmla="*/ 479425 w 712839"/>
              <a:gd name="connsiteY7" fmla="*/ 848899 h 979074"/>
              <a:gd name="connsiteX8" fmla="*/ 377825 w 712839"/>
              <a:gd name="connsiteY8" fmla="*/ 979074 h 979074"/>
              <a:gd name="connsiteX0" fmla="*/ 0 w 712839"/>
              <a:gd name="connsiteY0" fmla="*/ 2924 h 980824"/>
              <a:gd name="connsiteX1" fmla="*/ 330200 w 712839"/>
              <a:gd name="connsiteY1" fmla="*/ 9274 h 980824"/>
              <a:gd name="connsiteX2" fmla="*/ 507736 w 712839"/>
              <a:gd name="connsiteY2" fmla="*/ 84189 h 980824"/>
              <a:gd name="connsiteX3" fmla="*/ 639800 w 712839"/>
              <a:gd name="connsiteY3" fmla="*/ 168428 h 980824"/>
              <a:gd name="connsiteX4" fmla="*/ 712773 w 712839"/>
              <a:gd name="connsiteY4" fmla="*/ 419486 h 980824"/>
              <a:gd name="connsiteX5" fmla="*/ 650875 w 712839"/>
              <a:gd name="connsiteY5" fmla="*/ 611846 h 980824"/>
              <a:gd name="connsiteX6" fmla="*/ 551112 w 712839"/>
              <a:gd name="connsiteY6" fmla="*/ 758901 h 980824"/>
              <a:gd name="connsiteX7" fmla="*/ 479425 w 712839"/>
              <a:gd name="connsiteY7" fmla="*/ 850649 h 980824"/>
              <a:gd name="connsiteX8" fmla="*/ 377825 w 712839"/>
              <a:gd name="connsiteY8" fmla="*/ 980824 h 980824"/>
              <a:gd name="connsiteX0" fmla="*/ 0 w 715830"/>
              <a:gd name="connsiteY0" fmla="*/ 0 h 979495"/>
              <a:gd name="connsiteX1" fmla="*/ 333191 w 715830"/>
              <a:gd name="connsiteY1" fmla="*/ 7945 h 979495"/>
              <a:gd name="connsiteX2" fmla="*/ 510727 w 715830"/>
              <a:gd name="connsiteY2" fmla="*/ 82860 h 979495"/>
              <a:gd name="connsiteX3" fmla="*/ 642791 w 715830"/>
              <a:gd name="connsiteY3" fmla="*/ 167099 h 979495"/>
              <a:gd name="connsiteX4" fmla="*/ 715764 w 715830"/>
              <a:gd name="connsiteY4" fmla="*/ 418157 h 979495"/>
              <a:gd name="connsiteX5" fmla="*/ 653866 w 715830"/>
              <a:gd name="connsiteY5" fmla="*/ 610517 h 979495"/>
              <a:gd name="connsiteX6" fmla="*/ 554103 w 715830"/>
              <a:gd name="connsiteY6" fmla="*/ 757572 h 979495"/>
              <a:gd name="connsiteX7" fmla="*/ 482416 w 715830"/>
              <a:gd name="connsiteY7" fmla="*/ 849320 h 979495"/>
              <a:gd name="connsiteX8" fmla="*/ 380816 w 715830"/>
              <a:gd name="connsiteY8" fmla="*/ 979495 h 979495"/>
              <a:gd name="connsiteX0" fmla="*/ 0 w 715830"/>
              <a:gd name="connsiteY0" fmla="*/ 0 h 979495"/>
              <a:gd name="connsiteX1" fmla="*/ 333191 w 715830"/>
              <a:gd name="connsiteY1" fmla="*/ 7945 h 979495"/>
              <a:gd name="connsiteX2" fmla="*/ 510727 w 715830"/>
              <a:gd name="connsiteY2" fmla="*/ 82860 h 979495"/>
              <a:gd name="connsiteX3" fmla="*/ 642791 w 715830"/>
              <a:gd name="connsiteY3" fmla="*/ 167099 h 979495"/>
              <a:gd name="connsiteX4" fmla="*/ 715764 w 715830"/>
              <a:gd name="connsiteY4" fmla="*/ 418157 h 979495"/>
              <a:gd name="connsiteX5" fmla="*/ 653866 w 715830"/>
              <a:gd name="connsiteY5" fmla="*/ 610517 h 979495"/>
              <a:gd name="connsiteX6" fmla="*/ 554103 w 715830"/>
              <a:gd name="connsiteY6" fmla="*/ 757572 h 979495"/>
              <a:gd name="connsiteX7" fmla="*/ 482416 w 715830"/>
              <a:gd name="connsiteY7" fmla="*/ 849320 h 979495"/>
              <a:gd name="connsiteX8" fmla="*/ 380816 w 715830"/>
              <a:gd name="connsiteY8" fmla="*/ 979495 h 979495"/>
              <a:gd name="connsiteX0" fmla="*/ 0 w 715830"/>
              <a:gd name="connsiteY0" fmla="*/ 381 h 979876"/>
              <a:gd name="connsiteX1" fmla="*/ 333191 w 715830"/>
              <a:gd name="connsiteY1" fmla="*/ 8326 h 979876"/>
              <a:gd name="connsiteX2" fmla="*/ 510727 w 715830"/>
              <a:gd name="connsiteY2" fmla="*/ 83241 h 979876"/>
              <a:gd name="connsiteX3" fmla="*/ 642791 w 715830"/>
              <a:gd name="connsiteY3" fmla="*/ 167480 h 979876"/>
              <a:gd name="connsiteX4" fmla="*/ 715764 w 715830"/>
              <a:gd name="connsiteY4" fmla="*/ 418538 h 979876"/>
              <a:gd name="connsiteX5" fmla="*/ 653866 w 715830"/>
              <a:gd name="connsiteY5" fmla="*/ 610898 h 979876"/>
              <a:gd name="connsiteX6" fmla="*/ 554103 w 715830"/>
              <a:gd name="connsiteY6" fmla="*/ 757953 h 979876"/>
              <a:gd name="connsiteX7" fmla="*/ 482416 w 715830"/>
              <a:gd name="connsiteY7" fmla="*/ 849701 h 979876"/>
              <a:gd name="connsiteX8" fmla="*/ 380816 w 715830"/>
              <a:gd name="connsiteY8" fmla="*/ 979876 h 97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830" h="979876">
                <a:moveTo>
                  <a:pt x="0" y="381"/>
                </a:moveTo>
                <a:cubicBezTo>
                  <a:pt x="191828" y="-1757"/>
                  <a:pt x="222127" y="5678"/>
                  <a:pt x="333191" y="8326"/>
                </a:cubicBezTo>
                <a:cubicBezTo>
                  <a:pt x="418312" y="22136"/>
                  <a:pt x="459127" y="56715"/>
                  <a:pt x="510727" y="83241"/>
                </a:cubicBezTo>
                <a:cubicBezTo>
                  <a:pt x="562327" y="109767"/>
                  <a:pt x="616862" y="145784"/>
                  <a:pt x="642791" y="167480"/>
                </a:cubicBezTo>
                <a:cubicBezTo>
                  <a:pt x="721833" y="263245"/>
                  <a:pt x="713918" y="344635"/>
                  <a:pt x="715764" y="418538"/>
                </a:cubicBezTo>
                <a:cubicBezTo>
                  <a:pt x="717610" y="492441"/>
                  <a:pt x="680809" y="554329"/>
                  <a:pt x="653866" y="610898"/>
                </a:cubicBezTo>
                <a:cubicBezTo>
                  <a:pt x="626923" y="667467"/>
                  <a:pt x="582678" y="718153"/>
                  <a:pt x="554103" y="757953"/>
                </a:cubicBezTo>
                <a:cubicBezTo>
                  <a:pt x="525528" y="797754"/>
                  <a:pt x="515224" y="804193"/>
                  <a:pt x="482416" y="849701"/>
                </a:cubicBezTo>
                <a:cubicBezTo>
                  <a:pt x="463366" y="872984"/>
                  <a:pt x="400660" y="956063"/>
                  <a:pt x="380816" y="979876"/>
                </a:cubicBezTo>
              </a:path>
            </a:pathLst>
          </a:custGeom>
          <a:noFill/>
          <a:ln w="38100">
            <a:solidFill>
              <a:srgbClr val="4D008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5AE9B9-45C0-2124-18D0-612986359402}"/>
              </a:ext>
            </a:extLst>
          </p:cNvPr>
          <p:cNvSpPr/>
          <p:nvPr/>
        </p:nvSpPr>
        <p:spPr>
          <a:xfrm>
            <a:off x="5215180" y="2278251"/>
            <a:ext cx="2045776" cy="433952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C4C2A-3D6A-3155-B000-7CDDEA2D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035" y="24934"/>
            <a:ext cx="8372901" cy="445822"/>
          </a:xfrm>
        </p:spPr>
        <p:txBody>
          <a:bodyPr/>
          <a:lstStyle/>
          <a:p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SoLID Apparatus for PVDIS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D2AC-AB0B-EBAB-1031-5FA6BB8C3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035" y="585794"/>
            <a:ext cx="4679572" cy="347606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What do you need for to measure parity violation in DIS?</a:t>
            </a:r>
          </a:p>
          <a:p>
            <a:r>
              <a:rPr lang="en-US" sz="1800" dirty="0">
                <a:solidFill>
                  <a:srgbClr val="4D008C"/>
                </a:solidFill>
              </a:rPr>
              <a:t>DIS experiment</a:t>
            </a:r>
            <a:r>
              <a:rPr lang="en-US" sz="1800" dirty="0"/>
              <a:t>: W</a:t>
            </a:r>
            <a:r>
              <a:rPr lang="en-US" sz="1800" baseline="30000" dirty="0"/>
              <a:t>2</a:t>
            </a:r>
            <a:r>
              <a:rPr lang="en-US" sz="1800" dirty="0"/>
              <a:t>  &gt; 4 GeV</a:t>
            </a:r>
            <a:r>
              <a:rPr lang="en-US" sz="1800" baseline="30000" dirty="0"/>
              <a:t>2</a:t>
            </a:r>
            <a:r>
              <a:rPr lang="en-US" sz="1800" dirty="0"/>
              <a:t> Isolate DIS events. Only electron is detected. </a:t>
            </a:r>
          </a:p>
          <a:p>
            <a:r>
              <a:rPr lang="en-US" sz="1800" dirty="0">
                <a:solidFill>
                  <a:srgbClr val="4D008C"/>
                </a:solidFill>
              </a:rPr>
              <a:t>PV experiment</a:t>
            </a:r>
            <a:r>
              <a:rPr lang="en-US" sz="1800" dirty="0"/>
              <a:t>:  High Luminosity, E ~ 11 GeV, stable systematics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What do you need to address the physics?</a:t>
            </a:r>
          </a:p>
          <a:p>
            <a:r>
              <a:rPr lang="en-US" sz="1800" dirty="0"/>
              <a:t>Wide x-range: 0.25-0.75</a:t>
            </a:r>
          </a:p>
          <a:p>
            <a:r>
              <a:rPr lang="en-US" sz="1800" dirty="0"/>
              <a:t>Large azimuthal acceptance.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789EC-0168-FF8D-691B-DF5C3AA404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1F97A-ADC4-9F73-3BB9-9947E22CA3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698171" y="0"/>
            <a:ext cx="4445829" cy="3657600"/>
          </a:xfrm>
          <a:prstGeom prst="rect">
            <a:avLst/>
          </a:prstGeom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E64B3D-C40F-CDFF-1FD4-83B66F8A4D34}"/>
              </a:ext>
            </a:extLst>
          </p:cNvPr>
          <p:cNvSpPr txBox="1">
            <a:spLocks/>
          </p:cNvSpPr>
          <p:nvPr/>
        </p:nvSpPr>
        <p:spPr>
          <a:xfrm>
            <a:off x="291007" y="3508234"/>
            <a:ext cx="8852993" cy="1049473"/>
          </a:xfrm>
          <a:prstGeom prst="rect">
            <a:avLst/>
          </a:prstGeom>
        </p:spPr>
        <p:txBody>
          <a:bodyPr vert="horz" lIns="0" tIns="0" rIns="0" bIns="45720" numCol="2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35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0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05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Better than 1% statistical errors for small bins</a:t>
            </a:r>
          </a:p>
          <a:p>
            <a:pPr indent="-163513"/>
            <a:r>
              <a:rPr lang="en-US" sz="1800" dirty="0"/>
              <a:t>2 GeV &lt; E’&lt; 6 GeV:  Low background</a:t>
            </a:r>
          </a:p>
          <a:p>
            <a:pPr indent="-163513"/>
            <a:endParaRPr lang="en-US" sz="1800" dirty="0"/>
          </a:p>
          <a:p>
            <a:pPr marL="295275" indent="-120650"/>
            <a:r>
              <a:rPr lang="en-US" sz="1800" dirty="0"/>
              <a:t>Around 2% Momentum resolution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718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9494B-E0CF-733D-EEE5-8E58D84C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65" y="98726"/>
            <a:ext cx="8372901" cy="308040"/>
          </a:xfrm>
        </p:spPr>
        <p:txBody>
          <a:bodyPr/>
          <a:lstStyle/>
          <a:p>
            <a:r>
              <a:rPr lang="en-US" sz="2000" b="1" spc="-1" dirty="0">
                <a:solidFill>
                  <a:srgbClr val="000000"/>
                </a:solidFill>
                <a:latin typeface="ARial"/>
              </a:rPr>
              <a:t>SoLID Apparatus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0622F-99B7-E64A-AE29-E4A65878D4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30D73BD-B7BE-C9A5-596D-79C94BF5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6" y="2836368"/>
            <a:ext cx="1638103" cy="15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DOCUME~1\ADMINI~1\LOCALS~1\Temp\VMwareDnD\fe810a50\PVDIS_EC.png">
            <a:extLst>
              <a:ext uri="{FF2B5EF4-FFF2-40B4-BE49-F238E27FC236}">
                <a16:creationId xmlns:a16="http://schemas.microsoft.com/office/drawing/2014/main" id="{7551167E-6B6F-7B14-F91D-5B905A709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48" y="2841644"/>
            <a:ext cx="785905" cy="150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C:\DOCUME~1\ADMINI~1\LOCALS~1\Temp\VMwareDnD\723ed45d\CLEO.png">
            <a:extLst>
              <a:ext uri="{FF2B5EF4-FFF2-40B4-BE49-F238E27FC236}">
                <a16:creationId xmlns:a16="http://schemas.microsoft.com/office/drawing/2014/main" id="{8014CF1A-2D6F-1681-2AFF-99842EB7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06" y="2577852"/>
            <a:ext cx="3149471" cy="217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箭头 20">
            <a:extLst>
              <a:ext uri="{FF2B5EF4-FFF2-40B4-BE49-F238E27FC236}">
                <a16:creationId xmlns:a16="http://schemas.microsoft.com/office/drawing/2014/main" id="{B97BDDE3-E037-07E1-6BD5-0A2AE6C10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1058" y="3231161"/>
            <a:ext cx="542114" cy="705922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9A9FF"/>
              </a:gs>
              <a:gs pos="35001">
                <a:srgbClr val="C2C2FF"/>
              </a:gs>
              <a:gs pos="100000">
                <a:srgbClr val="E4E4FF"/>
              </a:gs>
            </a:gsLst>
            <a:lin ang="16200000" scaled="1"/>
          </a:gradFill>
          <a:ln w="9525">
            <a:solidFill>
              <a:srgbClr val="9393FC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61176" tIns="30610" rIns="61176" bIns="30610" anchor="ctr"/>
          <a:lstStyle>
            <a:lvl1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1pPr>
            <a:lvl2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2pPr>
            <a:lvl3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3pPr>
            <a:lvl4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4pPr>
            <a:lvl5pPr defTabSz="1130300"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5pPr>
            <a:lvl6pPr marL="22463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6pPr>
            <a:lvl7pPr marL="27035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7pPr>
            <a:lvl8pPr marL="31607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8pPr>
            <a:lvl9pPr marL="3617913" indent="1588" defTabSz="11303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zh-CN" altLang="en-US" sz="1224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02A5A5AB-F4B4-9C01-1623-90DCE53BA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01" y="2463540"/>
            <a:ext cx="7458077" cy="3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176" tIns="30610" rIns="61176" bIns="30610">
            <a:spAutoFit/>
          </a:bodyPr>
          <a:lstStyle>
            <a:lvl1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2pPr>
            <a:lvl3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3pPr>
            <a:lvl4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4pPr>
            <a:lvl5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5pPr>
            <a:lvl6pPr marL="22447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6pPr>
            <a:lvl7pPr marL="27019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7pPr>
            <a:lvl8pPr marL="31591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8pPr>
            <a:lvl9pPr marL="36163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600" dirty="0">
                <a:solidFill>
                  <a:srgbClr val="7030A0"/>
                </a:solidFill>
                <a:latin typeface="+mn-lt"/>
                <a:ea typeface="宋体" charset="0"/>
                <a:cs typeface="宋体" charset="0"/>
              </a:rPr>
              <a:t>           Baffle            5xGEMs                   EC</a:t>
            </a:r>
            <a:endParaRPr lang="zh-CN" altLang="en-US" sz="1600" dirty="0">
              <a:solidFill>
                <a:srgbClr val="7030A0"/>
              </a:solidFill>
              <a:latin typeface="+mn-lt"/>
              <a:ea typeface="宋体" charset="0"/>
              <a:cs typeface="宋体" charset="0"/>
            </a:endParaRPr>
          </a:p>
        </p:txBody>
      </p:sp>
      <p:pic>
        <p:nvPicPr>
          <p:cNvPr id="10" name="Picture 2" descr="C:\DOCUME~1\ADMINI~1\LOCALS~1\Temp\vmware-Administrator\VMwareDnD\55f8ad89\PVDIS_GEM_2.png">
            <a:extLst>
              <a:ext uri="{FF2B5EF4-FFF2-40B4-BE49-F238E27FC236}">
                <a16:creationId xmlns:a16="http://schemas.microsoft.com/office/drawing/2014/main" id="{ED2B437B-302D-76CE-0155-D48313438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6"/>
          <a:stretch/>
        </p:blipFill>
        <p:spPr bwMode="auto">
          <a:xfrm>
            <a:off x="2521568" y="2842679"/>
            <a:ext cx="543404" cy="150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CUME~1\ADMINI~1\LOCALS~1\Temp\vmware-Administrator\VMwareDnD\55f8ad89\PVDIS_GEM_2.png">
            <a:extLst>
              <a:ext uri="{FF2B5EF4-FFF2-40B4-BE49-F238E27FC236}">
                <a16:creationId xmlns:a16="http://schemas.microsoft.com/office/drawing/2014/main" id="{DAAEB798-1985-FA54-4636-F65ACDD6E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/>
          <a:stretch/>
        </p:blipFill>
        <p:spPr bwMode="auto">
          <a:xfrm>
            <a:off x="3832476" y="2832300"/>
            <a:ext cx="543405" cy="150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:\DOCUME~1\ADMINI~1\LOCALS~1\Temp\VMwareDnD\fc830c5e\PVDIS_LGC.png">
            <a:extLst>
              <a:ext uri="{FF2B5EF4-FFF2-40B4-BE49-F238E27FC236}">
                <a16:creationId xmlns:a16="http://schemas.microsoft.com/office/drawing/2014/main" id="{F72F7D10-2A93-3DCF-8A78-3ED1E3869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94" y="2837490"/>
            <a:ext cx="796597" cy="150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3">
            <a:extLst>
              <a:ext uri="{FF2B5EF4-FFF2-40B4-BE49-F238E27FC236}">
                <a16:creationId xmlns:a16="http://schemas.microsoft.com/office/drawing/2014/main" id="{4E64718A-1704-FC99-809E-1422575D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814" y="4333283"/>
            <a:ext cx="1579851" cy="38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176" tIns="30610" rIns="61176" bIns="30610">
            <a:spAutoFit/>
          </a:bodyPr>
          <a:lstStyle>
            <a:lvl1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2pPr>
            <a:lvl3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3pPr>
            <a:lvl4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4pPr>
            <a:lvl5pPr defTabSz="1143000"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5pPr>
            <a:lvl6pPr marL="22447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6pPr>
            <a:lvl7pPr marL="27019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7pPr>
            <a:lvl8pPr marL="31591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8pPr>
            <a:lvl9pPr marL="3616325" indent="1588" defTabSz="11430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600" dirty="0">
                <a:solidFill>
                  <a:srgbClr val="7030A0"/>
                </a:solidFill>
                <a:latin typeface="+mn-lt"/>
                <a:ea typeface="宋体" charset="0"/>
                <a:cs typeface="宋体" charset="0"/>
              </a:rPr>
              <a:t>        LGC </a:t>
            </a:r>
            <a:endParaRPr lang="zh-CN" altLang="en-US" sz="1600" dirty="0">
              <a:solidFill>
                <a:srgbClr val="7030A0"/>
              </a:solidFill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1F367-0FA1-4EB2-7F46-702C6F34A5CF}"/>
              </a:ext>
            </a:extLst>
          </p:cNvPr>
          <p:cNvSpPr txBox="1"/>
          <p:nvPr/>
        </p:nvSpPr>
        <p:spPr>
          <a:xfrm>
            <a:off x="329865" y="619547"/>
            <a:ext cx="6959567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3390" marR="27639" indent="-285750" defTabSz="621883">
              <a:spcBef>
                <a:spcPts val="272"/>
              </a:spcBef>
              <a:buClr>
                <a:srgbClr val="008F00"/>
              </a:buClr>
              <a:buSzPct val="100000"/>
              <a:buFont typeface="Wingdings" pitchFamily="2" charset="2"/>
              <a:buChar char="§"/>
              <a:defRPr sz="1800"/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Baffles to 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reject wrong momentum background</a:t>
            </a:r>
          </a:p>
          <a:p>
            <a:pPr marL="313390" marR="27639" indent="-285750" defTabSz="621883">
              <a:spcBef>
                <a:spcPts val="272"/>
              </a:spcBef>
              <a:buClr>
                <a:srgbClr val="008F00"/>
              </a:buClr>
              <a:buSzPct val="100000"/>
              <a:buFont typeface="Wingdings" pitchFamily="2" charset="2"/>
              <a:buChar char="§"/>
              <a:defRPr sz="1800"/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Light Gas </a:t>
            </a:r>
            <a:r>
              <a:rPr lang="en-US" sz="1800" dirty="0" err="1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Cerekkov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: identify electrons for trigger; reject </a:t>
            </a:r>
            <a:r>
              <a:rPr lang="en-US" sz="1800" dirty="0" err="1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pions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.</a:t>
            </a:r>
          </a:p>
          <a:p>
            <a:pPr marL="313390" marR="27639" indent="-285750" defTabSz="621883">
              <a:spcBef>
                <a:spcPts val="272"/>
              </a:spcBef>
              <a:buClr>
                <a:srgbClr val="008F00"/>
              </a:buClr>
              <a:buSzPct val="100000"/>
              <a:buFont typeface="Wingdings" pitchFamily="2" charset="2"/>
              <a:buChar char="§"/>
              <a:defRPr sz="1800"/>
            </a:pPr>
            <a:r>
              <a:rPr lang="en-US" sz="1800" dirty="0" err="1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Shashlyk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 electromagnetic calorimeter (</a:t>
            </a:r>
            <a:r>
              <a:rPr lang="en-US" sz="1800" dirty="0" err="1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Ecal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) : coincident trigger and further particle identification.</a:t>
            </a:r>
          </a:p>
          <a:p>
            <a:pPr marL="313390" marR="27639" indent="-285750" defTabSz="621883">
              <a:spcBef>
                <a:spcPts val="272"/>
              </a:spcBef>
              <a:buClr>
                <a:srgbClr val="008F00"/>
              </a:buClr>
              <a:buSzPct val="100000"/>
              <a:buFont typeface="Wingdings" pitchFamily="2" charset="2"/>
              <a:buChar char="§"/>
              <a:defRPr sz="1800"/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8F00"/>
                  </a:solidFill>
                </a:uFill>
                <a:ea typeface="Optima"/>
                <a:cs typeface="Optima"/>
                <a:sym typeface="Optima"/>
              </a:rPr>
              <a:t>With tracking, tight E/p cuts reduce pion backgrounds.</a:t>
            </a:r>
          </a:p>
        </p:txBody>
      </p:sp>
    </p:spTree>
    <p:extLst>
      <p:ext uri="{BB962C8B-B14F-4D97-AF65-F5344CB8AC3E}">
        <p14:creationId xmlns:p14="http://schemas.microsoft.com/office/powerpoint/2010/main" val="4001207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6AEC-809E-B7C8-CAD4-C13CBAFB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46" y="151058"/>
            <a:ext cx="8372901" cy="324794"/>
          </a:xfrm>
        </p:spPr>
        <p:txBody>
          <a:bodyPr/>
          <a:lstStyle/>
          <a:p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Latest – CLEO-II Magnet Cold Test at JLab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E9E5F-5B80-C01B-EBF2-9867DF22AB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D0FD2E15-07EE-4BAA-5188-ECF52236E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30432" y="475852"/>
            <a:ext cx="7522138" cy="423066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4034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6EBAF4D-C7F2-B450-2F40-F20905704B73}"/>
              </a:ext>
            </a:extLst>
          </p:cNvPr>
          <p:cNvSpPr txBox="1">
            <a:spLocks/>
          </p:cNvSpPr>
          <p:nvPr/>
        </p:nvSpPr>
        <p:spPr>
          <a:xfrm>
            <a:off x="0" y="-10684"/>
            <a:ext cx="9143999" cy="5154184"/>
          </a:xfrm>
          <a:prstGeom prst="rect">
            <a:avLst/>
          </a:prstGeom>
          <a:solidFill>
            <a:schemeClr val="accent1">
              <a:lumMod val="60000"/>
              <a:lumOff val="40000"/>
              <a:alpha val="12000"/>
            </a:schemeClr>
          </a:solidFill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small" dirty="0"/>
              <a:t>Backup Slides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F49B2-8682-3F40-BD5C-11A334EE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4" y="-159418"/>
            <a:ext cx="8372901" cy="621711"/>
          </a:xfrm>
        </p:spPr>
        <p:txBody>
          <a:bodyPr/>
          <a:lstStyle/>
          <a:p>
            <a:r>
              <a:rPr lang="en-US" dirty="0"/>
              <a:t>Probing the EMC Effect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0A5F-CB66-8947-B4FE-3E17BAAA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2373" y="4793608"/>
            <a:ext cx="4644315" cy="198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Paul E Reimer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6B50-AA8A-EF4F-8E48-5F2BD374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37C912-C66D-6DF1-3B7C-02F8F88DDC78}"/>
              </a:ext>
            </a:extLst>
          </p:cNvPr>
          <p:cNvGrpSpPr>
            <a:grpSpLocks noChangeAspect="1"/>
          </p:cNvGrpSpPr>
          <p:nvPr/>
        </p:nvGrpSpPr>
        <p:grpSpPr>
          <a:xfrm>
            <a:off x="4997513" y="-10684"/>
            <a:ext cx="4146487" cy="4823964"/>
            <a:chOff x="4997513" y="-10684"/>
            <a:chExt cx="4146487" cy="4823964"/>
          </a:xfrm>
        </p:grpSpPr>
        <p:pic>
          <p:nvPicPr>
            <p:cNvPr id="4" name="Picture 3" descr="A graph of different types of metals&#10;&#10;Description automatically generated">
              <a:extLst>
                <a:ext uri="{FF2B5EF4-FFF2-40B4-BE49-F238E27FC236}">
                  <a16:creationId xmlns:a16="http://schemas.microsoft.com/office/drawing/2014/main" id="{DA528C05-1AEB-C6A8-332D-57D9E426E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97513" y="-10684"/>
              <a:ext cx="4146487" cy="4823964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27667C01-4DDB-3273-CAAB-1A359DCD3503}"/>
                </a:ext>
              </a:extLst>
            </p:cNvPr>
            <p:cNvSpPr txBox="1">
              <a:spLocks/>
            </p:cNvSpPr>
            <p:nvPr/>
          </p:nvSpPr>
          <p:spPr>
            <a:xfrm>
              <a:off x="6165302" y="2132535"/>
              <a:ext cx="2615677" cy="268763"/>
            </a:xfrm>
            <a:prstGeom prst="rect">
              <a:avLst/>
            </a:prstGeom>
            <a:solidFill>
              <a:srgbClr val="F8FFEB"/>
            </a:solidFill>
          </p:spPr>
          <p:txBody>
            <a:bodyPr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70C0"/>
                </a:buClr>
                <a:buNone/>
              </a:pPr>
              <a:r>
                <a:rPr lang="en-US" sz="1200" dirty="0">
                  <a:solidFill>
                    <a:srgbClr val="000000"/>
                  </a:solidFill>
                </a:rPr>
                <a:t>Gomez, et al., PRD 49 4348 (1994)</a:t>
              </a:r>
            </a:p>
            <a:p>
              <a:pPr marL="284162" lvl="1" indent="0">
                <a:buClr>
                  <a:srgbClr val="0070C0"/>
                </a:buClr>
                <a:buNone/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8DD57A4E-E18B-3B34-707D-39AAAB53D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504" y="534964"/>
                <a:ext cx="5158198" cy="4107586"/>
              </a:xfrm>
              <a:prstGeom prst="rect">
                <a:avLst/>
              </a:prstGeom>
            </p:spPr>
            <p:txBody>
              <a:bodyPr/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0070C0"/>
                  </a:buClr>
                  <a:buNone/>
                </a:pPr>
                <a:r>
                  <a:rPr lang="en-US" dirty="0">
                    <a:solidFill>
                      <a:srgbClr val="007836"/>
                    </a:solidFill>
                  </a:rPr>
                  <a:t>What we know: </a:t>
                </a:r>
                <a:r>
                  <a:rPr lang="en-US" sz="1400" dirty="0">
                    <a:solidFill>
                      <a:srgbClr val="007836"/>
                    </a:solidFill>
                  </a:rPr>
                  <a:t>(See T. Hague’s talk)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Parton distributions in nuclei are different</a:t>
                </a:r>
              </a:p>
              <a:p>
                <a:pPr indent="-163513">
                  <a:buClr>
                    <a:srgbClr val="0070C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solidFill>
                            <a:srgbClr val="00783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600" i="1">
                          <a:solidFill>
                            <a:srgbClr val="007836"/>
                          </a:solidFill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1600" dirty="0">
                  <a:solidFill>
                    <a:srgbClr val="007836"/>
                  </a:solidFill>
                </a:endParaRP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Local density and SRC appear to be important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Appears to follow a universal curve</a:t>
                </a:r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8DD57A4E-E18B-3B34-707D-39AAAB53D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04" y="534964"/>
                <a:ext cx="5158198" cy="4107586"/>
              </a:xfrm>
              <a:prstGeom prst="rect">
                <a:avLst/>
              </a:prstGeom>
              <a:blipFill>
                <a:blip r:embed="rId3"/>
                <a:stretch>
                  <a:fillRect l="-1229" t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5196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3FA1-64C0-3D0A-B41C-3EDD79C3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45" y="151058"/>
            <a:ext cx="8372901" cy="419388"/>
          </a:xfrm>
        </p:spPr>
        <p:txBody>
          <a:bodyPr/>
          <a:lstStyle/>
          <a:p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Latest – CLEO-II Magnet Cold Test at JLab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F7EB2-67A9-01F9-F8C2-22066A40F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49" y="668612"/>
            <a:ext cx="5290037" cy="3317081"/>
          </a:xfrm>
        </p:spPr>
        <p:txBody>
          <a:bodyPr/>
          <a:lstStyle/>
          <a:p>
            <a:r>
              <a:rPr lang="en-US" sz="1600" dirty="0"/>
              <a:t>A low current test on March 24th. </a:t>
            </a:r>
          </a:p>
          <a:p>
            <a:r>
              <a:rPr lang="en-US" sz="1600" dirty="0"/>
              <a:t>3-axis Hall probe  data matched TOSCA model well.</a:t>
            </a:r>
          </a:p>
          <a:p>
            <a:r>
              <a:rPr lang="en-US" sz="1600" dirty="0"/>
              <a:t>Coil average temperature remained constant during test.</a:t>
            </a:r>
          </a:p>
          <a:p>
            <a:r>
              <a:rPr lang="en-US" sz="1600" dirty="0"/>
              <a:t>Success!!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10752-0951-8813-17E5-D15E4D29D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93D8DB4-4692-7897-092C-5EA4650FD92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45568" y="2794257"/>
            <a:ext cx="2513734" cy="1661704"/>
          </a:xfrm>
          <a:prstGeom prst="rect">
            <a:avLst/>
          </a:prstGeom>
          <a:ln w="0">
            <a:noFill/>
          </a:ln>
        </p:spPr>
      </p:pic>
      <p:graphicFrame>
        <p:nvGraphicFramePr>
          <p:cNvPr id="6" name="Chart 7">
            <a:extLst>
              <a:ext uri="{FF2B5EF4-FFF2-40B4-BE49-F238E27FC236}">
                <a16:creationId xmlns:a16="http://schemas.microsoft.com/office/drawing/2014/main" id="{58154053-05C7-446B-847B-09349E2670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080330"/>
              </p:ext>
            </p:extLst>
          </p:nvPr>
        </p:nvGraphicFramePr>
        <p:xfrm>
          <a:off x="6048441" y="227726"/>
          <a:ext cx="3002427" cy="2464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A5080460-3155-0909-084A-0EA25449C1D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973332" y="2613792"/>
            <a:ext cx="3576323" cy="1786325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8782A1-175E-E50F-0FDC-4AF5D3A5BBE0}"/>
              </a:ext>
            </a:extLst>
          </p:cNvPr>
          <p:cNvSpPr/>
          <p:nvPr/>
        </p:nvSpPr>
        <p:spPr>
          <a:xfrm>
            <a:off x="5266575" y="4814541"/>
            <a:ext cx="2448017" cy="248575"/>
          </a:xfrm>
          <a:prstGeom prst="rect">
            <a:avLst/>
          </a:prstGeom>
          <a:noFill/>
          <a:ln w="36720">
            <a:solidFill>
              <a:srgbClr val="7FF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330" tIns="36725" rIns="67330" bIns="36725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88" spc="-1" dirty="0">
                <a:solidFill>
                  <a:srgbClr val="000000"/>
                </a:solidFill>
                <a:latin typeface="Arial"/>
                <a:ea typeface="DejaVu Sans"/>
              </a:rPr>
              <a:t>content  from W. Seay and X. Zheng</a:t>
            </a:r>
            <a:endParaRPr lang="en-US" sz="1088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3093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2C93-C2BE-E906-6942-F7637973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51059"/>
            <a:ext cx="8372901" cy="384970"/>
          </a:xfrm>
        </p:spPr>
        <p:txBody>
          <a:bodyPr/>
          <a:lstStyle/>
          <a:p>
            <a:r>
              <a:rPr lang="en-US" dirty="0"/>
              <a:t>Expected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D671A-F688-BE08-64DA-10E720C07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6" name="Picture 15" descr="A picture containing line, plot, diagram, text&#10;&#10;Description automatically generated">
            <a:extLst>
              <a:ext uri="{FF2B5EF4-FFF2-40B4-BE49-F238E27FC236}">
                <a16:creationId xmlns:a16="http://schemas.microsoft.com/office/drawing/2014/main" id="{2CA42415-84F4-4929-3994-C3D2C6B10D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388" y="1252329"/>
            <a:ext cx="4719425" cy="3011152"/>
          </a:xfrm>
          <a:prstGeom prst="rect">
            <a:avLst/>
          </a:prstGeom>
        </p:spPr>
      </p:pic>
      <p:pic>
        <p:nvPicPr>
          <p:cNvPr id="12" name="Picture 11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138133C7-062F-6958-2AD9-5CB7A987DA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3372" y="1252329"/>
            <a:ext cx="4447240" cy="30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7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2C93-C2BE-E906-6942-F7637973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51059"/>
            <a:ext cx="8372901" cy="384970"/>
          </a:xfrm>
        </p:spPr>
        <p:txBody>
          <a:bodyPr/>
          <a:lstStyle/>
          <a:p>
            <a:r>
              <a:rPr lang="en-US" dirty="0"/>
              <a:t>Expected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D671A-F688-BE08-64DA-10E720C07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6" name="Picture 15" descr="A picture containing line, plot, diagram, text&#10;&#10;Description automatically generated">
            <a:extLst>
              <a:ext uri="{FF2B5EF4-FFF2-40B4-BE49-F238E27FC236}">
                <a16:creationId xmlns:a16="http://schemas.microsoft.com/office/drawing/2014/main" id="{2CA42415-84F4-4929-3994-C3D2C6B10D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388" y="1252329"/>
            <a:ext cx="4719425" cy="3011152"/>
          </a:xfrm>
          <a:prstGeom prst="rect">
            <a:avLst/>
          </a:prstGeom>
        </p:spPr>
      </p:pic>
      <p:pic>
        <p:nvPicPr>
          <p:cNvPr id="5" name="Picture 4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1ABFAC8A-BB76-DDD9-F2D3-651AC2758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3368" y="0"/>
            <a:ext cx="4072741" cy="4774132"/>
          </a:xfrm>
          <a:prstGeom prst="rect">
            <a:avLst/>
          </a:prstGeom>
        </p:spPr>
      </p:pic>
      <p:pic>
        <p:nvPicPr>
          <p:cNvPr id="12" name="Picture 11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138133C7-062F-6958-2AD9-5CB7A987DA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3372" y="1252329"/>
            <a:ext cx="4447240" cy="30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16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F49B2-8682-3F40-BD5C-11A334EE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4" y="-159418"/>
            <a:ext cx="8372901" cy="621711"/>
          </a:xfrm>
        </p:spPr>
        <p:txBody>
          <a:bodyPr/>
          <a:lstStyle/>
          <a:p>
            <a:r>
              <a:rPr lang="en-US" dirty="0"/>
              <a:t>Probing the EMC Effect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0A5F-CB66-8947-B4FE-3E17BAAA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2373" y="4793608"/>
            <a:ext cx="4644315" cy="198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Paul E Reimer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6B50-AA8A-EF4F-8E48-5F2BD374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9AE9279-EDDC-3844-B89A-505A1D80B8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504" y="534964"/>
                <a:ext cx="4940599" cy="4107586"/>
              </a:xfrm>
              <a:prstGeom prst="rect">
                <a:avLst/>
              </a:prstGeom>
            </p:spPr>
            <p:txBody>
              <a:bodyPr/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0070C0"/>
                  </a:buClr>
                  <a:buNone/>
                </a:pPr>
                <a:r>
                  <a:rPr lang="en-US" dirty="0"/>
                  <a:t>What we know:</a:t>
                </a:r>
              </a:p>
              <a:p>
                <a:pPr>
                  <a:buClr>
                    <a:srgbClr val="0070C0"/>
                  </a:buClr>
                </a:pPr>
                <a:r>
                  <a:rPr lang="en-US" dirty="0"/>
                  <a:t>Parton distributions in nuclei appear different than those in nucleons</a:t>
                </a:r>
                <a:endParaRPr lang="en-US" sz="1600" dirty="0">
                  <a:solidFill>
                    <a:srgbClr val="000000"/>
                  </a:solidFill>
                </a:endParaRPr>
              </a:p>
              <a:p>
                <a:pPr marL="0" indent="-63500">
                  <a:buClr>
                    <a:srgbClr val="0070C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</a:endParaRPr>
              </a:p>
              <a:p>
                <a:pPr marL="0" indent="-63500">
                  <a:buClr>
                    <a:srgbClr val="0070C0"/>
                  </a:buClr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What we don’t know:</a:t>
                </a:r>
              </a:p>
              <a:p>
                <a:pPr marL="222250" indent="-285750">
                  <a:buClr>
                    <a:srgbClr val="0070C0"/>
                  </a:buClr>
                </a:pPr>
                <a:r>
                  <a:rPr lang="en-US" b="1" dirty="0">
                    <a:solidFill>
                      <a:srgbClr val="000000"/>
                    </a:solidFill>
                  </a:rPr>
                  <a:t>Why</a:t>
                </a:r>
                <a:r>
                  <a:rPr lang="en-US" dirty="0">
                    <a:solidFill>
                      <a:srgbClr val="000000"/>
                    </a:solidFill>
                  </a:rPr>
                  <a:t> does the effect exist at all?</a:t>
                </a:r>
              </a:p>
              <a:p>
                <a:pPr marL="222250" indent="-285750">
                  <a:buClr>
                    <a:srgbClr val="0070C0"/>
                  </a:buClr>
                </a:pPr>
                <a:r>
                  <a:rPr lang="en-US" dirty="0">
                    <a:solidFill>
                      <a:srgbClr val="000000"/>
                    </a:solidFill>
                  </a:rPr>
                  <a:t>Is the sea quark effect absent?</a:t>
                </a:r>
              </a:p>
              <a:p>
                <a:pPr marL="569912" lvl="1" indent="-285750">
                  <a:buClr>
                    <a:srgbClr val="0070C0"/>
                  </a:buClr>
                </a:pPr>
                <a:r>
                  <a:rPr lang="en-US" sz="1400" dirty="0">
                    <a:solidFill>
                      <a:srgbClr val="000000"/>
                    </a:solidFill>
                  </a:rPr>
                  <a:t>c.f. Alde et al., (Fermilab E772) Phys. Rev. Lett. 64 2479 (1990),</a:t>
                </a:r>
              </a:p>
              <a:p>
                <a:pPr marL="569912" lvl="1" indent="-285750">
                  <a:buClr>
                    <a:srgbClr val="0070C0"/>
                  </a:buClr>
                </a:pPr>
                <a:r>
                  <a:rPr lang="en-US" sz="1400" dirty="0">
                    <a:solidFill>
                      <a:srgbClr val="000000"/>
                    </a:solidFill>
                  </a:rPr>
                  <a:t>SeaQuest D-Y data</a:t>
                </a:r>
              </a:p>
              <a:p>
                <a:pPr marL="569912" lvl="1" indent="-285750">
                  <a:buClr>
                    <a:srgbClr val="0070C0"/>
                  </a:buClr>
                </a:pPr>
                <a:r>
                  <a:rPr lang="en-US" sz="1400" dirty="0" err="1">
                    <a:solidFill>
                      <a:srgbClr val="000000"/>
                    </a:solidFill>
                  </a:rPr>
                  <a:t>Alvioli</a:t>
                </a:r>
                <a:r>
                  <a:rPr lang="en-US" sz="1400" dirty="0">
                    <a:solidFill>
                      <a:srgbClr val="000000"/>
                    </a:solidFill>
                  </a:rPr>
                  <a:t>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Strikman</a:t>
                </a:r>
                <a:r>
                  <a:rPr lang="en-US" sz="1400" dirty="0">
                    <a:solidFill>
                      <a:srgbClr val="000000"/>
                    </a:solidFill>
                  </a:rPr>
                  <a:t>,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Phys.Lett.B</a:t>
                </a:r>
                <a:r>
                  <a:rPr lang="en-US" sz="1400" dirty="0">
                    <a:solidFill>
                      <a:srgbClr val="000000"/>
                    </a:solidFill>
                  </a:rPr>
                  <a:t> 841 (2023) 137935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9AE9279-EDDC-3844-B89A-505A1D80B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04" y="534964"/>
                <a:ext cx="4940599" cy="4107586"/>
              </a:xfrm>
              <a:prstGeom prst="rect">
                <a:avLst/>
              </a:prstGeom>
              <a:blipFill>
                <a:blip r:embed="rId2"/>
                <a:stretch>
                  <a:fillRect l="-1285" t="-926" r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D3F4C00-A78A-6448-FBFE-D546F35D4169}"/>
              </a:ext>
            </a:extLst>
          </p:cNvPr>
          <p:cNvGrpSpPr>
            <a:grpSpLocks noChangeAspect="1"/>
          </p:cNvGrpSpPr>
          <p:nvPr/>
        </p:nvGrpSpPr>
        <p:grpSpPr>
          <a:xfrm>
            <a:off x="4800600" y="347869"/>
            <a:ext cx="4075896" cy="4097174"/>
            <a:chOff x="4102941" y="2311558"/>
            <a:chExt cx="2056324" cy="206705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D6136BB-87BB-9681-4FB3-202FDC0A5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941" y="2311558"/>
              <a:ext cx="2056324" cy="2067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26F00DAB-3C63-9496-4926-B9BEEC49F9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359" y="2975533"/>
              <a:ext cx="1243898" cy="2957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dirty="0"/>
                <a:t>Alde </a:t>
              </a:r>
              <a:r>
                <a:rPr lang="en-US" sz="1050" i="1" dirty="0"/>
                <a:t>et al </a:t>
              </a:r>
              <a:r>
                <a:rPr lang="en-US" sz="1050" dirty="0"/>
                <a:t>(Fermilab E772) </a:t>
              </a:r>
            </a:p>
            <a:p>
              <a:pPr algn="ctr">
                <a:spcBef>
                  <a:spcPct val="50000"/>
                </a:spcBef>
              </a:pPr>
              <a:r>
                <a:rPr lang="en-US" sz="1050" dirty="0"/>
                <a:t>Phys. Rev. Lett. </a:t>
              </a:r>
              <a:r>
                <a:rPr lang="en-US" sz="1050" b="1" dirty="0"/>
                <a:t>64</a:t>
              </a:r>
              <a:r>
                <a:rPr lang="en-US" sz="1050" dirty="0"/>
                <a:t> 2479 (1990)</a:t>
              </a:r>
              <a:endParaRPr lang="en-US" sz="1050" b="1" dirty="0"/>
            </a:p>
          </p:txBody>
        </p:sp>
      </p:grp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5E30504-4203-8295-BEBD-726BC7626749}"/>
              </a:ext>
            </a:extLst>
          </p:cNvPr>
          <p:cNvSpPr txBox="1">
            <a:spLocks/>
          </p:cNvSpPr>
          <p:nvPr/>
        </p:nvSpPr>
        <p:spPr>
          <a:xfrm>
            <a:off x="0" y="-10684"/>
            <a:ext cx="9143999" cy="5154184"/>
          </a:xfrm>
          <a:prstGeom prst="rect">
            <a:avLst/>
          </a:prstGeom>
          <a:solidFill>
            <a:schemeClr val="accent1">
              <a:lumMod val="60000"/>
              <a:lumOff val="40000"/>
              <a:alpha val="12000"/>
            </a:schemeClr>
          </a:solidFill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953541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ucpi_coester_dfg.png">
            <a:extLst>
              <a:ext uri="{FF2B5EF4-FFF2-40B4-BE49-F238E27FC236}">
                <a16:creationId xmlns:a16="http://schemas.microsoft.com/office/drawing/2014/main" id="{F45AD829-01EC-6BBD-3E3C-FA827D8F5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385" y="342900"/>
            <a:ext cx="4808615" cy="480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F49B2-8682-3F40-BD5C-11A334EE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4" y="-159418"/>
            <a:ext cx="8372901" cy="621711"/>
          </a:xfrm>
        </p:spPr>
        <p:txBody>
          <a:bodyPr/>
          <a:lstStyle/>
          <a:p>
            <a:r>
              <a:rPr lang="en-US" dirty="0"/>
              <a:t>EMC Effect With Anti Quarks?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0A5F-CB66-8947-B4FE-3E17BAAA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2373" y="4793608"/>
            <a:ext cx="4644315" cy="198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Paul E Reimer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6B50-AA8A-EF4F-8E48-5F2BD374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C700AA-6058-C04C-A75F-81231CDF9FED}"/>
              </a:ext>
            </a:extLst>
          </p:cNvPr>
          <p:cNvSpPr txBox="1">
            <a:spLocks/>
          </p:cNvSpPr>
          <p:nvPr/>
        </p:nvSpPr>
        <p:spPr>
          <a:xfrm>
            <a:off x="267504" y="534964"/>
            <a:ext cx="4644315" cy="1007156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Expectations of large antiquark effects</a:t>
            </a:r>
          </a:p>
        </p:txBody>
      </p:sp>
    </p:spTree>
    <p:extLst>
      <p:ext uri="{BB962C8B-B14F-4D97-AF65-F5344CB8AC3E}">
        <p14:creationId xmlns:p14="http://schemas.microsoft.com/office/powerpoint/2010/main" val="1646413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ucpi_coester_e772_dfg.png">
            <a:extLst>
              <a:ext uri="{FF2B5EF4-FFF2-40B4-BE49-F238E27FC236}">
                <a16:creationId xmlns:a16="http://schemas.microsoft.com/office/drawing/2014/main" id="{600D0E6A-EE5A-FE3A-A3E6-DB2B25F542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644" y="342901"/>
            <a:ext cx="4808615" cy="480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F49B2-8682-3F40-BD5C-11A334EE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4" y="-159418"/>
            <a:ext cx="8372901" cy="621711"/>
          </a:xfrm>
        </p:spPr>
        <p:txBody>
          <a:bodyPr/>
          <a:lstStyle/>
          <a:p>
            <a:r>
              <a:rPr lang="en-US" dirty="0"/>
              <a:t>EMC Effect With Anti Quarks?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0A5F-CB66-8947-B4FE-3E17BAAA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2373" y="4793608"/>
            <a:ext cx="4644315" cy="198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Paul E Reimer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6B50-AA8A-EF4F-8E48-5F2BD374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DBC5A-6BB4-F447-AB0E-4152B4D8E1E4}"/>
              </a:ext>
            </a:extLst>
          </p:cNvPr>
          <p:cNvGrpSpPr>
            <a:grpSpLocks noChangeAspect="1"/>
          </p:cNvGrpSpPr>
          <p:nvPr/>
        </p:nvGrpSpPr>
        <p:grpSpPr>
          <a:xfrm>
            <a:off x="525638" y="1215395"/>
            <a:ext cx="3559628" cy="3578213"/>
            <a:chOff x="3617876" y="263862"/>
            <a:chExt cx="4383125" cy="4406007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FBA6DEA-3739-1841-9670-A5012B046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7876" y="263862"/>
              <a:ext cx="4383125" cy="4406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3C4144C7-1499-8140-AA18-1C45DC6A3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7320" y="1974192"/>
              <a:ext cx="3365969" cy="49267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dirty="0"/>
                <a:t>Alde </a:t>
              </a:r>
              <a:r>
                <a:rPr lang="en-US" sz="1000" i="1" dirty="0"/>
                <a:t>et al. </a:t>
              </a:r>
              <a:r>
                <a:rPr lang="en-US" sz="1000" dirty="0"/>
                <a:t>(Fermilab E772) Phys. Rev. Lett. </a:t>
              </a:r>
              <a:r>
                <a:rPr lang="en-US" sz="1000" b="1" dirty="0"/>
                <a:t>64</a:t>
              </a:r>
              <a:r>
                <a:rPr lang="en-US" sz="1000" dirty="0"/>
                <a:t> 2479 (1990)</a:t>
              </a:r>
              <a:endParaRPr lang="en-US" sz="1000" b="1" dirty="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C700AA-6058-C04C-A75F-81231CDF9FED}"/>
              </a:ext>
            </a:extLst>
          </p:cNvPr>
          <p:cNvSpPr txBox="1">
            <a:spLocks/>
          </p:cNvSpPr>
          <p:nvPr/>
        </p:nvSpPr>
        <p:spPr>
          <a:xfrm>
            <a:off x="267504" y="534964"/>
            <a:ext cx="4644315" cy="1007156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Expectations of large antiquark effects</a:t>
            </a:r>
          </a:p>
          <a:p>
            <a:pPr>
              <a:buClr>
                <a:srgbClr val="0070C0"/>
              </a:buClr>
            </a:pPr>
            <a:r>
              <a:rPr lang="en-US" b="1" dirty="0">
                <a:solidFill>
                  <a:srgbClr val="0432FF"/>
                </a:solidFill>
              </a:rPr>
              <a:t>No effects were seen in Drell-Yan</a:t>
            </a:r>
          </a:p>
        </p:txBody>
      </p:sp>
    </p:spTree>
    <p:extLst>
      <p:ext uri="{BB962C8B-B14F-4D97-AF65-F5344CB8AC3E}">
        <p14:creationId xmlns:p14="http://schemas.microsoft.com/office/powerpoint/2010/main" val="3300194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82601A21-C44D-8148-9653-1C5C53E39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400" y="342900"/>
            <a:ext cx="4800600" cy="4800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F49B2-8682-3F40-BD5C-11A334EE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4" y="-159418"/>
            <a:ext cx="8372901" cy="621711"/>
          </a:xfrm>
        </p:spPr>
        <p:txBody>
          <a:bodyPr/>
          <a:lstStyle/>
          <a:p>
            <a:r>
              <a:rPr lang="en-US" dirty="0"/>
              <a:t>EMC Effect With Anti Quarks?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0A5F-CB66-8947-B4FE-3E17BAAA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2373" y="4793608"/>
            <a:ext cx="4644315" cy="198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Paul E Reimer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6B50-AA8A-EF4F-8E48-5F2BD374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C700AA-6058-C04C-A75F-81231CDF9FED}"/>
              </a:ext>
            </a:extLst>
          </p:cNvPr>
          <p:cNvSpPr txBox="1">
            <a:spLocks/>
          </p:cNvSpPr>
          <p:nvPr/>
        </p:nvSpPr>
        <p:spPr>
          <a:xfrm>
            <a:off x="267504" y="534964"/>
            <a:ext cx="4644315" cy="1736598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</a:rPr>
              <a:t>Expectations of large antiquark effects</a:t>
            </a:r>
          </a:p>
          <a:p>
            <a:pPr>
              <a:buClr>
                <a:srgbClr val="0070C0"/>
              </a:buClr>
            </a:pPr>
            <a:r>
              <a:rPr lang="en-US" b="1" dirty="0">
                <a:solidFill>
                  <a:srgbClr val="0432FF"/>
                </a:solidFill>
              </a:rPr>
              <a:t>No effects were seen in Drell-Yan</a:t>
            </a:r>
          </a:p>
          <a:p>
            <a:pPr>
              <a:buClr>
                <a:srgbClr val="0070C0"/>
              </a:buClr>
            </a:pPr>
            <a:r>
              <a:rPr lang="en-US" dirty="0">
                <a:solidFill>
                  <a:srgbClr val="C00000"/>
                </a:solidFill>
              </a:rPr>
              <a:t>Contemporary models predict more modest effects at large </a:t>
            </a:r>
            <a:r>
              <a:rPr lang="en-US" dirty="0" err="1">
                <a:solidFill>
                  <a:srgbClr val="C00000"/>
                </a:solidFill>
              </a:rPr>
              <a:t>x</a:t>
            </a:r>
            <a:r>
              <a:rPr lang="en-US" baseline="-25000" dirty="0" err="1">
                <a:solidFill>
                  <a:srgbClr val="C00000"/>
                </a:solidFill>
              </a:rPr>
              <a:t>Bj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3369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62F1-7403-E045-AB68-18A66F3A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4" y="151058"/>
            <a:ext cx="8372901" cy="513085"/>
          </a:xfrm>
        </p:spPr>
        <p:txBody>
          <a:bodyPr/>
          <a:lstStyle/>
          <a:p>
            <a:r>
              <a:rPr lang="en-US" dirty="0"/>
              <a:t>Effects of Fermi Motion</a:t>
            </a:r>
            <a:br>
              <a:rPr lang="en-US" dirty="0"/>
            </a:br>
            <a:r>
              <a:rPr lang="en-US" dirty="0"/>
              <a:t>(See M. </a:t>
            </a:r>
            <a:r>
              <a:rPr lang="en-US" dirty="0" err="1"/>
              <a:t>Strikman</a:t>
            </a:r>
            <a:r>
              <a:rPr lang="en-US" dirty="0"/>
              <a:t>—Tuesday)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DE844-D609-6733-5094-B0D0D9F46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 descr="A graph of a graph with numbers and lines&#10;&#10;Description automatically generated">
            <a:extLst>
              <a:ext uri="{FF2B5EF4-FFF2-40B4-BE49-F238E27FC236}">
                <a16:creationId xmlns:a16="http://schemas.microsoft.com/office/drawing/2014/main" id="{C903EF88-FCFB-CF54-DDB4-C259FEB88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23" y="784622"/>
            <a:ext cx="3810000" cy="2667000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5F43BC8A-3CC2-A14B-5BEE-89BA9EE6A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198" y="784622"/>
            <a:ext cx="3810000" cy="266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F86B1B-749C-E476-32DA-F593051A8017}"/>
              </a:ext>
            </a:extLst>
          </p:cNvPr>
          <p:cNvSpPr txBox="1"/>
          <p:nvPr/>
        </p:nvSpPr>
        <p:spPr>
          <a:xfrm>
            <a:off x="3378467" y="3266956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0000"/>
                </a:solidFill>
              </a:rPr>
              <a:t>Phys.Lett.B</a:t>
            </a:r>
            <a:r>
              <a:rPr lang="en-US" dirty="0">
                <a:solidFill>
                  <a:srgbClr val="000000"/>
                </a:solidFill>
              </a:rPr>
              <a:t> 841 (2023) 137935</a:t>
            </a:r>
          </a:p>
        </p:txBody>
      </p:sp>
    </p:spTree>
    <p:extLst>
      <p:ext uri="{BB962C8B-B14F-4D97-AF65-F5344CB8AC3E}">
        <p14:creationId xmlns:p14="http://schemas.microsoft.com/office/powerpoint/2010/main" val="1273909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62F1-7403-E045-AB68-18A66F3A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4" y="151058"/>
            <a:ext cx="8372901" cy="513085"/>
          </a:xfrm>
        </p:spPr>
        <p:txBody>
          <a:bodyPr/>
          <a:lstStyle/>
          <a:p>
            <a:r>
              <a:rPr lang="en-US" dirty="0"/>
              <a:t>Effects of Fermi Motion</a:t>
            </a:r>
            <a:br>
              <a:rPr lang="en-US" dirty="0"/>
            </a:br>
            <a:r>
              <a:rPr lang="en-US" dirty="0"/>
              <a:t>(See M. </a:t>
            </a:r>
            <a:r>
              <a:rPr lang="en-US" dirty="0" err="1"/>
              <a:t>Strikman</a:t>
            </a:r>
            <a:r>
              <a:rPr lang="en-US" dirty="0"/>
              <a:t>—Tuesday)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DE844-D609-6733-5094-B0D0D9F46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 descr="A graph of a graph with numbers and lines&#10;&#10;Description automatically generated">
            <a:extLst>
              <a:ext uri="{FF2B5EF4-FFF2-40B4-BE49-F238E27FC236}">
                <a16:creationId xmlns:a16="http://schemas.microsoft.com/office/drawing/2014/main" id="{C903EF88-FCFB-CF54-DDB4-C259FEB88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700" y="759462"/>
            <a:ext cx="5715000" cy="4000500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5F43BC8A-3CC2-A14B-5BEE-89BA9EE6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500" y="759462"/>
            <a:ext cx="5715000" cy="400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DDC120-7786-FAAB-7AB9-B98D916F7DCD}"/>
              </a:ext>
            </a:extLst>
          </p:cNvPr>
          <p:cNvSpPr txBox="1"/>
          <p:nvPr/>
        </p:nvSpPr>
        <p:spPr>
          <a:xfrm>
            <a:off x="5216892" y="4438290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0000"/>
                </a:solidFill>
              </a:rPr>
              <a:t>Phys.Lett.B</a:t>
            </a:r>
            <a:r>
              <a:rPr lang="en-US" dirty="0">
                <a:solidFill>
                  <a:srgbClr val="000000"/>
                </a:solidFill>
              </a:rPr>
              <a:t> 841 (2023) 137935</a:t>
            </a:r>
          </a:p>
        </p:txBody>
      </p:sp>
    </p:spTree>
    <p:extLst>
      <p:ext uri="{BB962C8B-B14F-4D97-AF65-F5344CB8AC3E}">
        <p14:creationId xmlns:p14="http://schemas.microsoft.com/office/powerpoint/2010/main" val="2014076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36683" y="1249622"/>
            <a:ext cx="20249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*E772 systematics not shown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139" y="3408613"/>
            <a:ext cx="77607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6538" indent="-173038">
              <a:buFont typeface="Arial" charset="0"/>
              <a:buChar char="•"/>
            </a:pPr>
            <a:r>
              <a:rPr lang="en-US" sz="2100" b="1" dirty="0">
                <a:solidFill>
                  <a:srgbClr val="C00000"/>
                </a:solidFill>
              </a:rPr>
              <a:t>Data are subject to revision—Preliminary!</a:t>
            </a:r>
          </a:p>
          <a:p>
            <a:pPr marL="236538" indent="-173038">
              <a:buFont typeface="Arial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No enhancement seen as in the case of a pion excess model </a:t>
            </a:r>
          </a:p>
          <a:p>
            <a:pPr marL="236538" indent="-173038">
              <a:buFont typeface="Arial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In agreement with E772 results in the overlap region</a:t>
            </a:r>
          </a:p>
          <a:p>
            <a:endParaRPr lang="en-US" sz="21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F983-9746-6244-BEDB-C297FB90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61" y="119358"/>
            <a:ext cx="8372901" cy="478054"/>
          </a:xfrm>
        </p:spPr>
        <p:txBody>
          <a:bodyPr/>
          <a:lstStyle/>
          <a:p>
            <a:r>
              <a:rPr lang="en-US" dirty="0"/>
              <a:t>SeaQuest EMC Nuclear Dependence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D4B6760-6820-994D-B297-859BF285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2373" y="4793608"/>
            <a:ext cx="4644315" cy="198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Paul E Reimer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08ECA568-D935-1540-B812-CAA020668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/>
          <a:stretch/>
        </p:blipFill>
        <p:spPr>
          <a:xfrm>
            <a:off x="239485" y="597411"/>
            <a:ext cx="8760583" cy="2798455"/>
          </a:xfrm>
        </p:spPr>
      </p:pic>
    </p:spTree>
    <p:extLst>
      <p:ext uri="{BB962C8B-B14F-4D97-AF65-F5344CB8AC3E}">
        <p14:creationId xmlns:p14="http://schemas.microsoft.com/office/powerpoint/2010/main" val="275471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120.JPG"/>
          <p:cNvPicPr>
            <a:picLocks noChangeAspect="1"/>
          </p:cNvPicPr>
          <p:nvPr/>
        </p:nvPicPr>
        <p:blipFill rotWithShape="1"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0"/>
          <a:stretch/>
        </p:blipFill>
        <p:spPr>
          <a:xfrm>
            <a:off x="1143000" y="0"/>
            <a:ext cx="6853238" cy="5238750"/>
          </a:xfrm>
          <a:prstGeom prst="rect">
            <a:avLst/>
          </a:prstGeom>
        </p:spPr>
      </p:pic>
      <p:pic>
        <p:nvPicPr>
          <p:cNvPr id="7" name="Picture 6" descr="EMCS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12618"/>
          <a:stretch/>
        </p:blipFill>
        <p:spPr>
          <a:xfrm>
            <a:off x="1506682" y="-1"/>
            <a:ext cx="3823421" cy="2952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7969" y="138545"/>
            <a:ext cx="2687781" cy="660365"/>
          </a:xfrm>
        </p:spPr>
        <p:txBody>
          <a:bodyPr/>
          <a:lstStyle/>
          <a:p>
            <a:pPr algn="ctr"/>
            <a:r>
              <a:rPr lang="en-US" sz="2400" dirty="0"/>
              <a:t>EMC Effect is </a:t>
            </a:r>
            <a:br>
              <a:rPr lang="en-US" sz="2400" dirty="0"/>
            </a:br>
            <a:r>
              <a:rPr lang="en-US" sz="2400" dirty="0" err="1"/>
              <a:t>NeoClassic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Paul E Reimer, ECT* Novel EMC Effect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8863" y="6675120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 descr="EMCCop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b="32640"/>
          <a:stretch/>
        </p:blipFill>
        <p:spPr>
          <a:xfrm>
            <a:off x="1506682" y="2738980"/>
            <a:ext cx="3688773" cy="1876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8546" y="320387"/>
            <a:ext cx="862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232425"/>
                </a:solidFill>
              </a:rPr>
              <a:t>F</a:t>
            </a:r>
            <a:r>
              <a:rPr lang="en-US" sz="1500" b="1" baseline="-25000" dirty="0">
                <a:solidFill>
                  <a:srgbClr val="232425"/>
                </a:solidFill>
              </a:rPr>
              <a:t>2</a:t>
            </a:r>
            <a:r>
              <a:rPr lang="en-US" sz="1500" b="1" dirty="0">
                <a:solidFill>
                  <a:srgbClr val="232425"/>
                </a:solidFill>
              </a:rPr>
              <a:t> </a:t>
            </a:r>
            <a:r>
              <a:rPr lang="en-US" sz="1500" b="1" dirty="0" err="1">
                <a:solidFill>
                  <a:srgbClr val="232425"/>
                </a:solidFill>
              </a:rPr>
              <a:t>Sn</a:t>
            </a:r>
            <a:r>
              <a:rPr lang="en-US" sz="1500" b="1" dirty="0">
                <a:solidFill>
                  <a:srgbClr val="232425"/>
                </a:solidFill>
              </a:rPr>
              <a:t>/D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4300" y="3162300"/>
            <a:ext cx="7569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232425"/>
                </a:solidFill>
              </a:rPr>
              <a:t>F</a:t>
            </a:r>
            <a:r>
              <a:rPr lang="en-US" sz="1500" b="1" baseline="-25000" dirty="0">
                <a:solidFill>
                  <a:srgbClr val="232425"/>
                </a:solidFill>
              </a:rPr>
              <a:t>2</a:t>
            </a:r>
            <a:r>
              <a:rPr lang="en-US" sz="1500" b="1" dirty="0">
                <a:solidFill>
                  <a:srgbClr val="232425"/>
                </a:solidFill>
              </a:rPr>
              <a:t> C/D</a:t>
            </a:r>
          </a:p>
        </p:txBody>
      </p:sp>
    </p:spTree>
    <p:extLst>
      <p:ext uri="{BB962C8B-B14F-4D97-AF65-F5344CB8AC3E}">
        <p14:creationId xmlns:p14="http://schemas.microsoft.com/office/powerpoint/2010/main" val="314604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_0131.JPG"/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3684" r="20360" b="3057"/>
          <a:stretch/>
        </p:blipFill>
        <p:spPr>
          <a:xfrm>
            <a:off x="1143000" y="9625"/>
            <a:ext cx="6858000" cy="5143500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82334E5-C4D2-B68E-ED07-28AE140C9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783" y="-1"/>
            <a:ext cx="6858000" cy="492212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7225" y="6307138"/>
            <a:ext cx="59420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Paul E Reimer, ECT* Novel EMC Effect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78863" y="6675120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1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FA38DA-5B76-14D7-BA90-406CE726086C}"/>
              </a:ext>
            </a:extLst>
          </p:cNvPr>
          <p:cNvSpPr txBox="1">
            <a:spLocks noChangeAspect="1"/>
          </p:cNvSpPr>
          <p:nvPr/>
        </p:nvSpPr>
        <p:spPr>
          <a:xfrm>
            <a:off x="1" y="109468"/>
            <a:ext cx="9143999" cy="5154184"/>
          </a:xfrm>
          <a:prstGeom prst="rect">
            <a:avLst/>
          </a:prstGeom>
          <a:solidFill>
            <a:schemeClr val="accent1">
              <a:lumMod val="60000"/>
              <a:lumOff val="40000"/>
              <a:alpha val="12000"/>
            </a:schemeClr>
          </a:solidFill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cap="smal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92255-7194-7DC6-749E-568FE540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8" y="109468"/>
            <a:ext cx="8372901" cy="387856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68165-5BA6-DEA9-9DBE-28ED6A6D8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617476"/>
            <a:ext cx="4598665" cy="4093431"/>
          </a:xfrm>
        </p:spPr>
        <p:txBody>
          <a:bodyPr/>
          <a:lstStyle/>
          <a:p>
            <a:r>
              <a:rPr lang="en-US" sz="1800" dirty="0"/>
              <a:t>Parity violation in DIS enables electroweak and QCD exploration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7D8F7-036C-B92E-E77D-C5EBBB369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CF89A7-8AB9-E524-0071-40882331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27" y="1194148"/>
            <a:ext cx="2850958" cy="12066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6470E97-DB80-2681-4357-8D751ADB6DFC}"/>
              </a:ext>
            </a:extLst>
          </p:cNvPr>
          <p:cNvGrpSpPr>
            <a:grpSpLocks noChangeAspect="1"/>
          </p:cNvGrpSpPr>
          <p:nvPr/>
        </p:nvGrpSpPr>
        <p:grpSpPr>
          <a:xfrm>
            <a:off x="2165684" y="3464907"/>
            <a:ext cx="5006044" cy="1441779"/>
            <a:chOff x="713301" y="2463540"/>
            <a:chExt cx="8255876" cy="2377754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03177DB-05BA-DF10-6F05-930F5EB29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CE6FA"/>
                </a:clrFrom>
                <a:clrTo>
                  <a:srgbClr val="CCE6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956" y="2836368"/>
              <a:ext cx="1638103" cy="150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C:\DOCUME~1\ADMINI~1\LOCALS~1\Temp\VMwareDnD\fe810a50\PVDIS_EC.png">
              <a:extLst>
                <a:ext uri="{FF2B5EF4-FFF2-40B4-BE49-F238E27FC236}">
                  <a16:creationId xmlns:a16="http://schemas.microsoft.com/office/drawing/2014/main" id="{31F2442B-3A0D-0681-E581-890D8DC30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CCE5FA"/>
                </a:clrFrom>
                <a:clrTo>
                  <a:srgbClr val="CCE5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448" y="2841644"/>
              <a:ext cx="785905" cy="150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" descr="C:\DOCUME~1\ADMINI~1\LOCALS~1\Temp\VMwareDnD\723ed45d\CLEO.png">
              <a:extLst>
                <a:ext uri="{FF2B5EF4-FFF2-40B4-BE49-F238E27FC236}">
                  <a16:creationId xmlns:a16="http://schemas.microsoft.com/office/drawing/2014/main" id="{DB86A06C-6F65-47EB-4A80-6FBAE137A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CCE5FA"/>
                </a:clrFrom>
                <a:clrTo>
                  <a:srgbClr val="CCE5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706" y="2577852"/>
              <a:ext cx="3149471" cy="217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右箭头 20">
              <a:extLst>
                <a:ext uri="{FF2B5EF4-FFF2-40B4-BE49-F238E27FC236}">
                  <a16:creationId xmlns:a16="http://schemas.microsoft.com/office/drawing/2014/main" id="{DBF7E750-C6B0-70FB-867F-B096511BE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1058" y="3231161"/>
              <a:ext cx="542114" cy="705922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A9A9FF"/>
                </a:gs>
                <a:gs pos="35001">
                  <a:srgbClr val="C2C2FF"/>
                </a:gs>
                <a:gs pos="100000">
                  <a:srgbClr val="E4E4FF"/>
                </a:gs>
              </a:gsLst>
              <a:lin ang="16200000" scaled="1"/>
            </a:gradFill>
            <a:ln w="9525">
              <a:solidFill>
                <a:srgbClr val="9393F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61176" tIns="30610" rIns="61176" bIns="30610" anchor="ctr"/>
            <a:lstStyle>
              <a:lvl1pPr defTabSz="1130300">
                <a:defRPr sz="2100">
                  <a:solidFill>
                    <a:srgbClr val="000000"/>
                  </a:solidFill>
                  <a:latin typeface="Chalkboard" charset="0"/>
                  <a:ea typeface="ＭＳ Ｐゴシック" pitchFamily="34" charset="-128"/>
                </a:defRPr>
              </a:lvl1pPr>
              <a:lvl2pPr defTabSz="1130300">
                <a:defRPr sz="2100">
                  <a:solidFill>
                    <a:srgbClr val="000000"/>
                  </a:solidFill>
                  <a:latin typeface="Chalkboard" charset="0"/>
                  <a:ea typeface="ＭＳ Ｐゴシック" pitchFamily="34" charset="-128"/>
                </a:defRPr>
              </a:lvl2pPr>
              <a:lvl3pPr defTabSz="1130300">
                <a:defRPr sz="2100">
                  <a:solidFill>
                    <a:srgbClr val="000000"/>
                  </a:solidFill>
                  <a:latin typeface="Chalkboard" charset="0"/>
                  <a:ea typeface="ＭＳ Ｐゴシック" pitchFamily="34" charset="-128"/>
                </a:defRPr>
              </a:lvl3pPr>
              <a:lvl4pPr defTabSz="1130300">
                <a:defRPr sz="2100">
                  <a:solidFill>
                    <a:srgbClr val="000000"/>
                  </a:solidFill>
                  <a:latin typeface="Chalkboard" charset="0"/>
                  <a:ea typeface="ＭＳ Ｐゴシック" pitchFamily="34" charset="-128"/>
                </a:defRPr>
              </a:lvl4pPr>
              <a:lvl5pPr defTabSz="1130300">
                <a:defRPr sz="2100">
                  <a:solidFill>
                    <a:srgbClr val="000000"/>
                  </a:solidFill>
                  <a:latin typeface="Chalkboard" charset="0"/>
                  <a:ea typeface="ＭＳ Ｐゴシック" pitchFamily="34" charset="-128"/>
                </a:defRPr>
              </a:lvl5pPr>
              <a:lvl6pPr marL="2246313" indent="1588" defTabSz="11303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pitchFamily="34" charset="-128"/>
                </a:defRPr>
              </a:lvl6pPr>
              <a:lvl7pPr marL="2703513" indent="1588" defTabSz="11303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pitchFamily="34" charset="-128"/>
                </a:defRPr>
              </a:lvl7pPr>
              <a:lvl8pPr marL="3160713" indent="1588" defTabSz="11303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pitchFamily="34" charset="-128"/>
                </a:defRPr>
              </a:lvl8pPr>
              <a:lvl9pPr marL="3617913" indent="1588" defTabSz="11303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zh-CN" altLang="en-US" sz="1224"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16" name="TextBox 23">
              <a:extLst>
                <a:ext uri="{FF2B5EF4-FFF2-40B4-BE49-F238E27FC236}">
                  <a16:creationId xmlns:a16="http://schemas.microsoft.com/office/drawing/2014/main" id="{6DB15F32-BC5A-B230-3291-45E02984A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301" y="2463540"/>
              <a:ext cx="7458078" cy="50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176" tIns="30610" rIns="61176" bIns="30610">
              <a:spAutoFit/>
            </a:bodyPr>
            <a:lstStyle>
              <a:lvl1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2pPr>
              <a:lvl3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3pPr>
              <a:lvl4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4pPr>
              <a:lvl5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5pPr>
              <a:lvl6pPr marL="2244725" indent="1588" defTabSz="11430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6pPr>
              <a:lvl7pPr marL="2701925" indent="1588" defTabSz="11430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7pPr>
              <a:lvl8pPr marL="3159125" indent="1588" defTabSz="11430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8pPr>
              <a:lvl9pPr marL="3616325" indent="1588" defTabSz="11430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600" dirty="0">
                  <a:solidFill>
                    <a:srgbClr val="7030A0"/>
                  </a:solidFill>
                  <a:latin typeface="+mn-lt"/>
                  <a:ea typeface="宋体" charset="0"/>
                  <a:cs typeface="宋体" charset="0"/>
                </a:rPr>
                <a:t>      Baffle      5xGEMs    EC</a:t>
              </a:r>
              <a:endParaRPr lang="zh-CN" altLang="en-US" sz="1600" dirty="0">
                <a:solidFill>
                  <a:srgbClr val="7030A0"/>
                </a:solidFill>
                <a:latin typeface="+mn-lt"/>
                <a:ea typeface="宋体" charset="0"/>
                <a:cs typeface="宋体" charset="0"/>
              </a:endParaRPr>
            </a:p>
          </p:txBody>
        </p:sp>
        <p:pic>
          <p:nvPicPr>
            <p:cNvPr id="17" name="Picture 2" descr="C:\DOCUME~1\ADMINI~1\LOCALS~1\Temp\vmware-Administrator\VMwareDnD\55f8ad89\PVDIS_GEM_2.png">
              <a:extLst>
                <a:ext uri="{FF2B5EF4-FFF2-40B4-BE49-F238E27FC236}">
                  <a16:creationId xmlns:a16="http://schemas.microsoft.com/office/drawing/2014/main" id="{00B9B19B-A113-765E-B7EF-F06ADC3037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CE5FA"/>
                </a:clrFrom>
                <a:clrTo>
                  <a:srgbClr val="CCE5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666"/>
            <a:stretch/>
          </p:blipFill>
          <p:spPr bwMode="auto">
            <a:xfrm>
              <a:off x="2521568" y="2842679"/>
              <a:ext cx="543404" cy="150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C:\DOCUME~1\ADMINI~1\LOCALS~1\Temp\vmware-Administrator\VMwareDnD\55f8ad89\PVDIS_GEM_2.png">
              <a:extLst>
                <a:ext uri="{FF2B5EF4-FFF2-40B4-BE49-F238E27FC236}">
                  <a16:creationId xmlns:a16="http://schemas.microsoft.com/office/drawing/2014/main" id="{471A4DA1-1247-2963-CE26-F62B850DEB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CCE5FA"/>
                </a:clrFrom>
                <a:clrTo>
                  <a:srgbClr val="CCE5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6"/>
            <a:stretch/>
          </p:blipFill>
          <p:spPr bwMode="auto">
            <a:xfrm>
              <a:off x="3832476" y="2832300"/>
              <a:ext cx="543405" cy="150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 descr="C:\DOCUME~1\ADMINI~1\LOCALS~1\Temp\VMwareDnD\fc830c5e\PVDIS_LGC.png">
              <a:extLst>
                <a:ext uri="{FF2B5EF4-FFF2-40B4-BE49-F238E27FC236}">
                  <a16:creationId xmlns:a16="http://schemas.microsoft.com/office/drawing/2014/main" id="{4DB73EA7-1026-1285-4A34-8A5624152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CCE5FA"/>
                </a:clrFrom>
                <a:clrTo>
                  <a:srgbClr val="CCE5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994" y="2837490"/>
              <a:ext cx="796597" cy="150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B608AF8A-86F8-AB17-102A-1BA8FC1F2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814" y="4333282"/>
              <a:ext cx="1579852" cy="50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1176" tIns="30610" rIns="61176" bIns="30610">
              <a:spAutoFit/>
            </a:bodyPr>
            <a:lstStyle>
              <a:lvl1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2pPr>
              <a:lvl3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3pPr>
              <a:lvl4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4pPr>
              <a:lvl5pPr defTabSz="1143000"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5pPr>
              <a:lvl6pPr marL="2244725" indent="1588" defTabSz="11430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6pPr>
              <a:lvl7pPr marL="2701925" indent="1588" defTabSz="11430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7pPr>
              <a:lvl8pPr marL="3159125" indent="1588" defTabSz="11430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8pPr>
              <a:lvl9pPr marL="3616325" indent="1588" defTabSz="1143000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rgbClr val="000000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600" dirty="0">
                  <a:solidFill>
                    <a:srgbClr val="7030A0"/>
                  </a:solidFill>
                  <a:latin typeface="+mn-lt"/>
                  <a:ea typeface="宋体" charset="0"/>
                  <a:cs typeface="宋体" charset="0"/>
                </a:rPr>
                <a:t>    LGC </a:t>
              </a:r>
              <a:endParaRPr lang="zh-CN" altLang="en-US" sz="1600" dirty="0">
                <a:solidFill>
                  <a:srgbClr val="7030A0"/>
                </a:solidFill>
                <a:latin typeface="+mn-lt"/>
                <a:ea typeface="宋体" charset="0"/>
                <a:cs typeface="宋体" charset="0"/>
              </a:endParaRPr>
            </a:p>
          </p:txBody>
        </p:sp>
      </p:grpSp>
      <p:pic>
        <p:nvPicPr>
          <p:cNvPr id="11" name="Picture 10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CC39B85E-3FCF-32E7-32F1-A8312F6C8B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00"/>
          <a:stretch/>
        </p:blipFill>
        <p:spPr>
          <a:xfrm>
            <a:off x="5265754" y="617477"/>
            <a:ext cx="3421044" cy="24668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9FD64326-106F-725E-BACE-C295F95D77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147" y="2631299"/>
                <a:ext cx="4816097" cy="853123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35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2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1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sz="1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≃ 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−4 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func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1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sSubSup>
                            <m:sSubSupPr>
                              <m:ctrlP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sz="1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num>
                        <m:den>
                          <m:r>
                            <a:rPr lang="en-US" sz="1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sSubSup>
                            <m:sSubSupPr>
                              <m:ctrlP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sz="1800" b="1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  <m:sup>
                              <m:r>
                                <a:rPr lang="en-US" sz="1800" b="1" i="1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US" sz="12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r>
                  <a:rPr lang="en-US" sz="1200" dirty="0">
                    <a:solidFill>
                      <a:srgbClr val="000000"/>
                    </a:solidFill>
                  </a:rPr>
                  <a:t> </a:t>
                </a:r>
                <a:endParaRPr lang="en-US" sz="1200" dirty="0"/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9FD64326-106F-725E-BACE-C295F95D7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47" y="2631299"/>
                <a:ext cx="4816097" cy="853123"/>
              </a:xfrm>
              <a:prstGeom prst="rect">
                <a:avLst/>
              </a:prstGeom>
              <a:blipFill>
                <a:blip r:embed="rId9"/>
                <a:stretch>
                  <a:fillRect t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214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FA38DA-5B76-14D7-BA90-406CE726086C}"/>
              </a:ext>
            </a:extLst>
          </p:cNvPr>
          <p:cNvSpPr txBox="1">
            <a:spLocks noChangeAspect="1"/>
          </p:cNvSpPr>
          <p:nvPr/>
        </p:nvSpPr>
        <p:spPr>
          <a:xfrm>
            <a:off x="1" y="3593"/>
            <a:ext cx="9143999" cy="5154184"/>
          </a:xfrm>
          <a:prstGeom prst="rect">
            <a:avLst/>
          </a:prstGeom>
          <a:solidFill>
            <a:schemeClr val="accent1">
              <a:lumMod val="60000"/>
              <a:lumOff val="40000"/>
              <a:alpha val="12000"/>
            </a:schemeClr>
          </a:solidFill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cap="smal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92255-7194-7DC6-749E-568FE540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8" y="109468"/>
            <a:ext cx="8372901" cy="387856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68165-5BA6-DEA9-9DBE-28ED6A6D8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617476"/>
            <a:ext cx="8535172" cy="4093431"/>
          </a:xfrm>
        </p:spPr>
        <p:txBody>
          <a:bodyPr/>
          <a:lstStyle/>
          <a:p>
            <a:r>
              <a:rPr lang="en-US" sz="1800" dirty="0"/>
              <a:t>Drell-Yan looking for Sea Quark nuclear effects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Can different nuclear effects be resolved:</a:t>
            </a:r>
          </a:p>
          <a:p>
            <a:pPr lvl="1"/>
            <a:r>
              <a:rPr lang="en-US" sz="1650" dirty="0"/>
              <a:t>quark energy loss</a:t>
            </a:r>
          </a:p>
          <a:p>
            <a:pPr lvl="1"/>
            <a:r>
              <a:rPr lang="en-US" sz="1650" dirty="0"/>
              <a:t>EMC</a:t>
            </a:r>
          </a:p>
          <a:p>
            <a:pPr lvl="1"/>
            <a:r>
              <a:rPr lang="en-US" sz="1650" dirty="0"/>
              <a:t>Fermi motion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7D8F7-036C-B92E-E77D-C5EBBB369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BD734-C56D-BD0F-07A3-7884D9B2C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67" y="3217641"/>
            <a:ext cx="3936507" cy="192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6E2658C-5328-73E0-7109-47EA23915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/>
          <a:stretch/>
        </p:blipFill>
        <p:spPr>
          <a:xfrm>
            <a:off x="1848051" y="1062542"/>
            <a:ext cx="4752558" cy="15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46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CE4F8-8394-A846-99A5-55BBA3B7AB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6BC822-47E3-D7B9-EBDD-2829B2887D92}"/>
                  </a:ext>
                </a:extLst>
              </p:cNvPr>
              <p:cNvSpPr txBox="1"/>
              <p:nvPr/>
            </p:nvSpPr>
            <p:spPr>
              <a:xfrm>
                <a:off x="313898" y="1799779"/>
                <a:ext cx="8884758" cy="2505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𝑃𝑉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𝑒𝐷𝐼𝑆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400" b="0" dirty="0">
                    <a:solidFill>
                      <a:srgbClr val="000000"/>
                    </a:solidFill>
                  </a:rPr>
                  <a:t>   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𝑠𝑦</m:t>
                        </m:r>
                      </m:num>
                      <m:den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f>
                      <m:f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p>
                            </m:sSub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</m:nary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sz="240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US" sz="24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US" sz="24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p>
                            </m:sSub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</m:nary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4D008C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rgbClr val="4D008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4D008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solidFill>
                                              <a:srgbClr val="4D008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4D008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solidFill>
                                              <a:srgbClr val="4D008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solidFill>
                                              <a:srgbClr val="4D008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n-US" sz="24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sz="24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sz="2000" b="0" dirty="0">
                    <a:solidFill>
                      <a:srgbClr val="00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𝜋𝛼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f>
                      <m:f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^2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𝐴𝑉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𝑒𝑢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𝐴𝑉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𝑒𝑑</m:t>
                                </m:r>
                              </m:sup>
                            </m:sSubSup>
                          </m:e>
                        </m:d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00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𝑒𝑢</m:t>
                                </m:r>
                              </m:sup>
                            </m:sSub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sSubSup>
                              <m:sSubSupPr>
                                <m:ctrlPr>
                                  <a:rPr lang="en-US" sz="200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sz="20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  <m:sup>
                                <m:r>
                                  <a:rPr lang="en-US" sz="2000" i="1">
                                    <a:solidFill>
                                      <a:srgbClr val="4D008C"/>
                                    </a:solidFill>
                                    <a:latin typeface="Cambria Math" panose="02040503050406030204" pitchFamily="18" charset="0"/>
                                  </a:rPr>
                                  <m:t>𝑒𝑑</m:t>
                                </m:r>
                              </m:sup>
                            </m:sSubSup>
                          </m:e>
                        </m:d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n-US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b="0" dirty="0">
                  <a:solidFill>
                    <a:srgbClr val="000000"/>
                  </a:solidFill>
                </a:endParaRPr>
              </a:p>
              <a:p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6BC822-47E3-D7B9-EBDD-2829B2887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98" y="1799779"/>
                <a:ext cx="8884758" cy="2505173"/>
              </a:xfrm>
              <a:prstGeom prst="rect">
                <a:avLst/>
              </a:prstGeom>
              <a:blipFill>
                <a:blip r:embed="rId2"/>
                <a:stretch>
                  <a:fillRect l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1206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3C2E3-4A07-98E4-DD73-579409EAE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25" y="121738"/>
            <a:ext cx="8372901" cy="403780"/>
          </a:xfrm>
        </p:spPr>
        <p:txBody>
          <a:bodyPr/>
          <a:lstStyle/>
          <a:p>
            <a:r>
              <a:rPr lang="en-US" dirty="0"/>
              <a:t>Why use Parity Violation?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0EC9F-D7A9-FB91-E4B5-E7BF36989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25" y="616060"/>
            <a:ext cx="4658658" cy="3317081"/>
          </a:xfrm>
        </p:spPr>
        <p:txBody>
          <a:bodyPr/>
          <a:lstStyle/>
          <a:p>
            <a:r>
              <a:rPr lang="en-US" sz="1800" baseline="30000" dirty="0"/>
              <a:t>48</a:t>
            </a:r>
            <a:r>
              <a:rPr lang="en-US" sz="1800" dirty="0"/>
              <a:t>Ca/</a:t>
            </a:r>
            <a:r>
              <a:rPr lang="en-US" sz="1800" baseline="30000" dirty="0"/>
              <a:t>40</a:t>
            </a:r>
            <a:r>
              <a:rPr lang="en-US" sz="1800" dirty="0"/>
              <a:t>Ca ratio (</a:t>
            </a:r>
            <a:r>
              <a:rPr lang="en-US" sz="1600" dirty="0"/>
              <a:t>E12-10-008)</a:t>
            </a:r>
          </a:p>
          <a:p>
            <a:pPr marL="284162" lvl="1" indent="0">
              <a:buNone/>
            </a:pPr>
            <a:endParaRPr lang="en-US" sz="1450" dirty="0"/>
          </a:p>
          <a:p>
            <a:r>
              <a:rPr lang="en-US" sz="1800" baseline="30000" dirty="0"/>
              <a:t>3</a:t>
            </a:r>
            <a:r>
              <a:rPr lang="en-US" sz="1800" dirty="0"/>
              <a:t>H/</a:t>
            </a:r>
            <a:r>
              <a:rPr lang="en-US" sz="1800" baseline="30000" dirty="0"/>
              <a:t>3</a:t>
            </a:r>
            <a:r>
              <a:rPr lang="en-US" sz="1800" dirty="0"/>
              <a:t>He (</a:t>
            </a:r>
            <a:r>
              <a:rPr lang="en-US" sz="1650" dirty="0"/>
              <a:t>MARARHON)</a:t>
            </a:r>
          </a:p>
          <a:p>
            <a:pPr lvl="1"/>
            <a:r>
              <a:rPr lang="en-US" sz="1500" dirty="0"/>
              <a:t>more sensitive to neutron structure function than flavor dependence</a:t>
            </a:r>
          </a:p>
          <a:p>
            <a:pPr lvl="1"/>
            <a:endParaRPr lang="en-US" sz="1500" dirty="0"/>
          </a:p>
          <a:p>
            <a:r>
              <a:rPr lang="en-US" sz="1800" dirty="0"/>
              <a:t>π</a:t>
            </a:r>
            <a:r>
              <a:rPr lang="en-US" sz="1800" baseline="30000" dirty="0"/>
              <a:t>+</a:t>
            </a:r>
            <a:r>
              <a:rPr lang="en-US" sz="1800" dirty="0"/>
              <a:t>/π</a:t>
            </a:r>
            <a:r>
              <a:rPr lang="en-US" sz="1800" baseline="30000" dirty="0"/>
              <a:t>-</a:t>
            </a:r>
            <a:r>
              <a:rPr lang="en-US" sz="1800" dirty="0"/>
              <a:t> from </a:t>
            </a:r>
            <a:r>
              <a:rPr lang="en-US" sz="1800" baseline="30000" dirty="0"/>
              <a:t>3</a:t>
            </a:r>
            <a:r>
              <a:rPr lang="en-US" sz="1800" dirty="0"/>
              <a:t>H/</a:t>
            </a:r>
            <a:r>
              <a:rPr lang="en-US" sz="1800" baseline="30000" dirty="0"/>
              <a:t>3</a:t>
            </a:r>
            <a:r>
              <a:rPr lang="en-US" sz="1800" dirty="0"/>
              <a:t>He (</a:t>
            </a:r>
            <a:r>
              <a:rPr lang="en-US" sz="1600" dirty="0"/>
              <a:t>12-21-004 Hall B)</a:t>
            </a:r>
          </a:p>
          <a:p>
            <a:pPr lvl="1"/>
            <a:r>
              <a:rPr lang="en-US" sz="1600" dirty="0"/>
              <a:t>Conditional approval</a:t>
            </a:r>
          </a:p>
          <a:p>
            <a:pPr lvl="1"/>
            <a:r>
              <a:rPr lang="en-US" sz="1600" dirty="0"/>
              <a:t>PAC “The physics </a:t>
            </a:r>
            <a:r>
              <a:rPr lang="en-US" sz="1600" dirty="0" err="1"/>
              <a:t>programme</a:t>
            </a:r>
            <a:r>
              <a:rPr lang="en-US" sz="1600" dirty="0"/>
              <a:t> is very rich, but the extraction of the underlying physics observables is very challenging”</a:t>
            </a:r>
          </a:p>
          <a:p>
            <a:endParaRPr lang="en-US" sz="18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0614A-AC8D-9FA8-2648-3671CBD66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63159F-9CEF-DC8A-39BB-682876784F55}"/>
              </a:ext>
            </a:extLst>
          </p:cNvPr>
          <p:cNvGrpSpPr>
            <a:grpSpLocks noChangeAspect="1"/>
          </p:cNvGrpSpPr>
          <p:nvPr/>
        </p:nvGrpSpPr>
        <p:grpSpPr>
          <a:xfrm>
            <a:off x="4905046" y="1"/>
            <a:ext cx="4112832" cy="3102676"/>
            <a:chOff x="4238955" y="1"/>
            <a:chExt cx="4778923" cy="36051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F10C23-F951-5420-D83A-33475FC36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rcRect l="1" t="9119" r="-3496" b="-2031"/>
            <a:stretch/>
          </p:blipFill>
          <p:spPr>
            <a:xfrm rot="5400000">
              <a:off x="4825833" y="-586877"/>
              <a:ext cx="3605168" cy="47789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B10364-EF83-2B24-A206-92170A172D3F}"/>
                </a:ext>
              </a:extLst>
            </p:cNvPr>
            <p:cNvSpPr txBox="1"/>
            <p:nvPr/>
          </p:nvSpPr>
          <p:spPr>
            <a:xfrm>
              <a:off x="5747487" y="1996966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432FF"/>
                  </a:solidFill>
                </a:rPr>
                <a:t>Cloët</a:t>
              </a:r>
              <a:endParaRPr lang="en-US" dirty="0">
                <a:solidFill>
                  <a:srgbClr val="0432FF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9DF37C-3772-C6A1-3567-B5A57437A835}"/>
                </a:ext>
              </a:extLst>
            </p:cNvPr>
            <p:cNvSpPr txBox="1"/>
            <p:nvPr/>
          </p:nvSpPr>
          <p:spPr>
            <a:xfrm>
              <a:off x="7385246" y="1392622"/>
              <a:ext cx="1266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No Flav. Dep.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72B986-AD2F-FB1B-9710-71588AFDB2EE}"/>
                </a:ext>
              </a:extLst>
            </p:cNvPr>
            <p:cNvSpPr txBox="1"/>
            <p:nvPr/>
          </p:nvSpPr>
          <p:spPr>
            <a:xfrm>
              <a:off x="6015500" y="2478159"/>
              <a:ext cx="1531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40FF"/>
                  </a:solidFill>
                </a:rPr>
                <a:t>Common Syst.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577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1390485" y="108462"/>
            <a:ext cx="6309546" cy="33248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09" tIns="30605" rIns="61209" bIns="30605"/>
          <a:lstStyle/>
          <a:p>
            <a:pPr>
              <a:lnSpc>
                <a:spcPct val="100000"/>
              </a:lnSpc>
            </a:pPr>
            <a:r>
              <a:rPr lang="en-US" sz="1904" b="1" spc="-1" dirty="0">
                <a:solidFill>
                  <a:srgbClr val="000000"/>
                </a:solidFill>
                <a:latin typeface="ARial"/>
              </a:rPr>
              <a:t>Possible </a:t>
            </a:r>
            <a:r>
              <a:rPr lang="en-US" sz="1904" b="1" spc="-1" dirty="0" err="1">
                <a:solidFill>
                  <a:srgbClr val="000000"/>
                </a:solidFill>
                <a:latin typeface="ARial"/>
              </a:rPr>
              <a:t>Lepto</a:t>
            </a:r>
            <a:r>
              <a:rPr lang="en-US" sz="1904" b="1" spc="-1" dirty="0">
                <a:solidFill>
                  <a:srgbClr val="000000"/>
                </a:solidFill>
                <a:latin typeface="ARial"/>
              </a:rPr>
              <a:t>-Phobic Z’; Example at lower energy</a:t>
            </a:r>
            <a:endParaRPr lang="en-US" sz="1904" spc="-1" dirty="0"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219AB-F03A-2F44-A45C-CF91C672F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558" y="2088257"/>
            <a:ext cx="2246626" cy="1504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1FE94C-E08A-BE4E-ACC5-8214318A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843" y="2167961"/>
            <a:ext cx="4359447" cy="1936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4603B7-D6D4-8B49-B48C-394F0C1B3CF2}"/>
              </a:ext>
            </a:extLst>
          </p:cNvPr>
          <p:cNvSpPr txBox="1"/>
          <p:nvPr/>
        </p:nvSpPr>
        <p:spPr>
          <a:xfrm>
            <a:off x="1359253" y="3931612"/>
            <a:ext cx="1605058" cy="67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/>
              <a:t>Perez, et al., </a:t>
            </a:r>
          </a:p>
          <a:p>
            <a:r>
              <a:rPr lang="en-US" sz="1088" i="1" dirty="0"/>
              <a:t>JHEP</a:t>
            </a:r>
            <a:r>
              <a:rPr lang="en-US" sz="1088" dirty="0"/>
              <a:t> 07 (2020) 087</a:t>
            </a:r>
          </a:p>
          <a:p>
            <a:endParaRPr lang="en-US" sz="1632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E89BF-693B-F74B-8CA2-C8AB8FF81B4B}"/>
              </a:ext>
            </a:extLst>
          </p:cNvPr>
          <p:cNvSpPr txBox="1"/>
          <p:nvPr/>
        </p:nvSpPr>
        <p:spPr>
          <a:xfrm>
            <a:off x="1446505" y="788533"/>
            <a:ext cx="5477782" cy="109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2" dirty="0"/>
              <a:t>Baryon number is a global symmetry in the SM (bad).</a:t>
            </a:r>
          </a:p>
          <a:p>
            <a:r>
              <a:rPr lang="en-US" sz="1632" dirty="0"/>
              <a:t>Theories of local baryon number symmetry are attractive.</a:t>
            </a:r>
          </a:p>
          <a:p>
            <a:r>
              <a:rPr lang="en-US" sz="1632" dirty="0"/>
              <a:t>They predict a </a:t>
            </a:r>
            <a:r>
              <a:rPr lang="en-US" sz="1632" dirty="0" err="1"/>
              <a:t>lepto</a:t>
            </a:r>
            <a:r>
              <a:rPr lang="en-US" sz="1632" dirty="0"/>
              <a:t>-phobic boson.</a:t>
            </a:r>
          </a:p>
          <a:p>
            <a:r>
              <a:rPr lang="en-US" sz="1632" dirty="0"/>
              <a:t>They also predict a dark matter candidate.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2CD432-03D2-684C-9E03-FB4DA3DB778C}"/>
              </a:ext>
            </a:extLst>
          </p:cNvPr>
          <p:cNvSpPr txBox="1"/>
          <p:nvPr/>
        </p:nvSpPr>
        <p:spPr>
          <a:xfrm>
            <a:off x="2161782" y="1945604"/>
            <a:ext cx="2663568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/>
              <a:t>Perez, Phys. Rept. 597, (2015) 1-30</a:t>
            </a:r>
          </a:p>
          <a:p>
            <a:endParaRPr lang="en-US" sz="1632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9613C-985C-274C-B5CC-897126BD1735}"/>
              </a:ext>
            </a:extLst>
          </p:cNvPr>
          <p:cNvSpPr txBox="1"/>
          <p:nvPr/>
        </p:nvSpPr>
        <p:spPr>
          <a:xfrm>
            <a:off x="5546116" y="3690895"/>
            <a:ext cx="2061206" cy="594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32" dirty="0">
                <a:solidFill>
                  <a:srgbClr val="00B050"/>
                </a:solidFill>
              </a:rPr>
              <a:t>Modifies mainly C</a:t>
            </a:r>
            <a:r>
              <a:rPr lang="en-US" sz="1632" baseline="-25000" dirty="0">
                <a:solidFill>
                  <a:srgbClr val="00B050"/>
                </a:solidFill>
              </a:rPr>
              <a:t>2</a:t>
            </a:r>
            <a:r>
              <a:rPr lang="en-US" sz="1632" dirty="0">
                <a:solidFill>
                  <a:srgbClr val="00B050"/>
                </a:solidFill>
              </a:rPr>
              <a:t>’s</a:t>
            </a:r>
          </a:p>
          <a:p>
            <a:pPr algn="ctr"/>
            <a:r>
              <a:rPr lang="en-US" sz="1632" dirty="0">
                <a:solidFill>
                  <a:srgbClr val="00B050"/>
                </a:solidFill>
              </a:rPr>
              <a:t>in PVES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7136A-0349-2949-B5CB-39A504A0D144}"/>
              </a:ext>
            </a:extLst>
          </p:cNvPr>
          <p:cNvSpPr txBox="1"/>
          <p:nvPr/>
        </p:nvSpPr>
        <p:spPr>
          <a:xfrm>
            <a:off x="1946459" y="506226"/>
            <a:ext cx="4420803" cy="343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32" dirty="0">
                <a:solidFill>
                  <a:srgbClr val="00B050"/>
                </a:solidFill>
              </a:rPr>
              <a:t>Motivation for introducing new particle: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983FF-D005-CD42-A03A-BB5D9D55495F}"/>
              </a:ext>
            </a:extLst>
          </p:cNvPr>
          <p:cNvSpPr txBox="1"/>
          <p:nvPr/>
        </p:nvSpPr>
        <p:spPr>
          <a:xfrm>
            <a:off x="1931512" y="4451493"/>
            <a:ext cx="5096223" cy="343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32" dirty="0">
                <a:solidFill>
                  <a:srgbClr val="00B050"/>
                </a:solidFill>
              </a:rPr>
              <a:t>Plot shows that the LHC is interested in </a:t>
            </a:r>
            <a:r>
              <a:rPr lang="en-US" sz="1632" dirty="0" err="1">
                <a:solidFill>
                  <a:srgbClr val="00B050"/>
                </a:solidFill>
              </a:rPr>
              <a:t>Leptophobics</a:t>
            </a:r>
            <a:endParaRPr lang="en-US" sz="1632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D54F7F-A85A-C74B-A07C-5957AB1FD1A6}"/>
                  </a:ext>
                </a:extLst>
              </p:cNvPr>
              <p:cNvSpPr txBox="1"/>
              <p:nvPr/>
            </p:nvSpPr>
            <p:spPr>
              <a:xfrm>
                <a:off x="6178206" y="1389960"/>
                <a:ext cx="1132746" cy="605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32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32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163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3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3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𝑔𝐵</m:t>
                          </m:r>
                          <m:r>
                            <a:rPr lang="en-US" sz="163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)2</m:t>
                          </m:r>
                        </m:num>
                        <m:den>
                          <m:d>
                            <m:dPr>
                              <m:ctrlPr>
                                <a:rPr lang="en-US" sz="163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32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sSup>
                                <m:sSupPr>
                                  <m:ctrlPr>
                                    <a:rPr lang="en-US" sz="1632" i="1" baseline="-25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32" i="1" baseline="-25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sz="1632" i="1" baseline="-25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32" i="1" baseline="30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32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AD54F7F-A85A-C74B-A07C-5957AB1FD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206" y="1389960"/>
                <a:ext cx="1132746" cy="605935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C238EFE-3473-6149-8F8A-8A70F9B31BC3}"/>
              </a:ext>
            </a:extLst>
          </p:cNvPr>
          <p:cNvSpPr txBox="1"/>
          <p:nvPr/>
        </p:nvSpPr>
        <p:spPr>
          <a:xfrm>
            <a:off x="3285958" y="4070417"/>
            <a:ext cx="2387331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8" dirty="0"/>
              <a:t>Limits depend on branching ratios.</a:t>
            </a:r>
          </a:p>
          <a:p>
            <a:endParaRPr lang="en-US" sz="1632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20BD5C-4A91-4140-A75A-C49E594458C4}"/>
              </a:ext>
            </a:extLst>
          </p:cNvPr>
          <p:cNvCxnSpPr/>
          <p:nvPr/>
        </p:nvCxnSpPr>
        <p:spPr>
          <a:xfrm flipH="1" flipV="1">
            <a:off x="2567826" y="3471295"/>
            <a:ext cx="718132" cy="624396"/>
          </a:xfrm>
          <a:prstGeom prst="line">
            <a:avLst/>
          </a:prstGeom>
          <a:ln w="254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14C80-1592-6241-BE66-686C9D7BED03}"/>
              </a:ext>
            </a:extLst>
          </p:cNvPr>
          <p:cNvSpPr/>
          <p:nvPr/>
        </p:nvSpPr>
        <p:spPr>
          <a:xfrm>
            <a:off x="7027735" y="660324"/>
            <a:ext cx="385042" cy="2807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24" b="1" dirty="0">
                <a:solidFill>
                  <a:srgbClr val="7030A0"/>
                </a:solidFill>
              </a:rPr>
              <a:t>C2</a:t>
            </a:r>
            <a:endParaRPr lang="en-US" sz="1224" dirty="0"/>
          </a:p>
        </p:txBody>
      </p:sp>
    </p:spTree>
    <p:extLst>
      <p:ext uri="{BB962C8B-B14F-4D97-AF65-F5344CB8AC3E}">
        <p14:creationId xmlns:p14="http://schemas.microsoft.com/office/powerpoint/2010/main" val="1398393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5DE5-0D93-46A0-9B37-E4E802B6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EMC Shape Predicted in Art at ECT*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5303B-B8FB-A98D-79CA-E45A1ADBBA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44F41D-09C0-F4D0-821C-B90DA173A74F}"/>
              </a:ext>
            </a:extLst>
          </p:cNvPr>
          <p:cNvGrpSpPr>
            <a:grpSpLocks noChangeAspect="1"/>
          </p:cNvGrpSpPr>
          <p:nvPr/>
        </p:nvGrpSpPr>
        <p:grpSpPr>
          <a:xfrm>
            <a:off x="4831669" y="670378"/>
            <a:ext cx="4283456" cy="4104716"/>
            <a:chOff x="5621154" y="747378"/>
            <a:chExt cx="3522846" cy="3375845"/>
          </a:xfrm>
        </p:grpSpPr>
        <p:pic>
          <p:nvPicPr>
            <p:cNvPr id="8" name="Picture 7" descr="A painting of a person dancing in a forest&#10;&#10;Description automatically generated">
              <a:extLst>
                <a:ext uri="{FF2B5EF4-FFF2-40B4-BE49-F238E27FC236}">
                  <a16:creationId xmlns:a16="http://schemas.microsoft.com/office/drawing/2014/main" id="{D2105792-2B8F-9626-911B-DE5E27557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325" t="41856" b="15596"/>
            <a:stretch/>
          </p:blipFill>
          <p:spPr>
            <a:xfrm>
              <a:off x="5621154" y="747378"/>
              <a:ext cx="3522846" cy="3375845"/>
            </a:xfrm>
            <a:prstGeom prst="rect">
              <a:avLst/>
            </a:prstGeom>
          </p:spPr>
        </p:pic>
        <p:pic>
          <p:nvPicPr>
            <p:cNvPr id="9" name="Picture 8" descr="A graph of different types of metals&#10;&#10;Description automatically generated">
              <a:extLst>
                <a:ext uri="{FF2B5EF4-FFF2-40B4-BE49-F238E27FC236}">
                  <a16:creationId xmlns:a16="http://schemas.microsoft.com/office/drawing/2014/main" id="{A39740E7-8F73-6C71-37B8-9EEBF23C5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0303" y="1020277"/>
              <a:ext cx="1718376" cy="160080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8B419A-20A0-CDB4-F522-C453E4F8F4AC}"/>
              </a:ext>
            </a:extLst>
          </p:cNvPr>
          <p:cNvGrpSpPr>
            <a:grpSpLocks noChangeAspect="1"/>
          </p:cNvGrpSpPr>
          <p:nvPr/>
        </p:nvGrpSpPr>
        <p:grpSpPr>
          <a:xfrm>
            <a:off x="255071" y="670378"/>
            <a:ext cx="4283456" cy="4107904"/>
            <a:chOff x="606393" y="625642"/>
            <a:chExt cx="3522846" cy="3378467"/>
          </a:xfrm>
        </p:grpSpPr>
        <p:pic>
          <p:nvPicPr>
            <p:cNvPr id="6" name="Picture 5" descr="A painting of two people&#10;&#10;Description automatically generated">
              <a:extLst>
                <a:ext uri="{FF2B5EF4-FFF2-40B4-BE49-F238E27FC236}">
                  <a16:creationId xmlns:a16="http://schemas.microsoft.com/office/drawing/2014/main" id="{0AD0D82F-9998-DFD3-E283-B13D07729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779" t="37748" r="12292" b="16540"/>
            <a:stretch/>
          </p:blipFill>
          <p:spPr>
            <a:xfrm>
              <a:off x="606393" y="625642"/>
              <a:ext cx="3522846" cy="3378467"/>
            </a:xfrm>
            <a:prstGeom prst="rect">
              <a:avLst/>
            </a:prstGeom>
          </p:spPr>
        </p:pic>
        <p:pic>
          <p:nvPicPr>
            <p:cNvPr id="10" name="Picture 9" descr="A graph of different types of metals&#10;&#10;Description automatically generated">
              <a:extLst>
                <a:ext uri="{FF2B5EF4-FFF2-40B4-BE49-F238E27FC236}">
                  <a16:creationId xmlns:a16="http://schemas.microsoft.com/office/drawing/2014/main" id="{5A91C865-7223-FD81-C0FB-2CC78A80D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796" y="1020277"/>
              <a:ext cx="1547350" cy="1441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3848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F49B2-8682-3F40-BD5C-11A334EE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4" y="-159418"/>
            <a:ext cx="8372901" cy="621711"/>
          </a:xfrm>
        </p:spPr>
        <p:txBody>
          <a:bodyPr/>
          <a:lstStyle/>
          <a:p>
            <a:r>
              <a:rPr lang="en-US" dirty="0"/>
              <a:t>Probing the EMC Effect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0A5F-CB66-8947-B4FE-3E17BAAA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2373" y="4793608"/>
            <a:ext cx="4644315" cy="198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Paul E Reimer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6B50-AA8A-EF4F-8E48-5F2BD374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37C912-C66D-6DF1-3B7C-02F8F88DDC78}"/>
              </a:ext>
            </a:extLst>
          </p:cNvPr>
          <p:cNvGrpSpPr>
            <a:grpSpLocks noChangeAspect="1"/>
          </p:cNvGrpSpPr>
          <p:nvPr/>
        </p:nvGrpSpPr>
        <p:grpSpPr>
          <a:xfrm>
            <a:off x="4997513" y="-10684"/>
            <a:ext cx="4146487" cy="4823964"/>
            <a:chOff x="4997513" y="-10684"/>
            <a:chExt cx="4146487" cy="4823964"/>
          </a:xfrm>
        </p:grpSpPr>
        <p:pic>
          <p:nvPicPr>
            <p:cNvPr id="4" name="Picture 3" descr="A graph of different types of metals&#10;&#10;Description automatically generated">
              <a:extLst>
                <a:ext uri="{FF2B5EF4-FFF2-40B4-BE49-F238E27FC236}">
                  <a16:creationId xmlns:a16="http://schemas.microsoft.com/office/drawing/2014/main" id="{DA528C05-1AEB-C6A8-332D-57D9E426E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97513" y="-10684"/>
              <a:ext cx="4146487" cy="4823964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27667C01-4DDB-3273-CAAB-1A359DCD3503}"/>
                </a:ext>
              </a:extLst>
            </p:cNvPr>
            <p:cNvSpPr txBox="1">
              <a:spLocks/>
            </p:cNvSpPr>
            <p:nvPr/>
          </p:nvSpPr>
          <p:spPr>
            <a:xfrm>
              <a:off x="6165302" y="2132535"/>
              <a:ext cx="2615677" cy="268763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70C0"/>
                </a:buClr>
                <a:buNone/>
              </a:pPr>
              <a:r>
                <a:rPr lang="en-US" sz="1200" dirty="0">
                  <a:solidFill>
                    <a:srgbClr val="4D008C"/>
                  </a:solidFill>
                </a:rPr>
                <a:t>Gomez, et al., PRD 49 4348 (1994)</a:t>
              </a:r>
            </a:p>
            <a:p>
              <a:pPr marL="284162" lvl="1" indent="0">
                <a:buClr>
                  <a:srgbClr val="0070C0"/>
                </a:buClr>
                <a:buNone/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B1F008-FA2F-D027-1203-B714E8285D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504" y="534964"/>
                <a:ext cx="5158198" cy="4107586"/>
              </a:xfrm>
              <a:prstGeom prst="rect">
                <a:avLst/>
              </a:prstGeom>
            </p:spPr>
            <p:txBody>
              <a:bodyPr/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0070C0"/>
                  </a:buClr>
                  <a:buNone/>
                </a:pPr>
                <a:r>
                  <a:rPr lang="en-US" dirty="0">
                    <a:solidFill>
                      <a:srgbClr val="007836"/>
                    </a:solidFill>
                  </a:rPr>
                  <a:t>What we know: </a:t>
                </a:r>
                <a:r>
                  <a:rPr lang="en-US" sz="1400" dirty="0">
                    <a:solidFill>
                      <a:srgbClr val="007836"/>
                    </a:solidFill>
                  </a:rPr>
                  <a:t>(See T. Hague’s talk)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Parton distributions in nuclei are different</a:t>
                </a:r>
              </a:p>
              <a:p>
                <a:pPr indent="-163513">
                  <a:buClr>
                    <a:srgbClr val="0070C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solidFill>
                            <a:srgbClr val="00783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600" i="1">
                          <a:solidFill>
                            <a:srgbClr val="007836"/>
                          </a:solidFill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1600" dirty="0">
                  <a:solidFill>
                    <a:srgbClr val="007836"/>
                  </a:solidFill>
                </a:endParaRP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Local density and SRC appear to be important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Appears to follow a universal curve</a:t>
                </a:r>
              </a:p>
              <a:p>
                <a:pPr marL="0" indent="-63500">
                  <a:buClr>
                    <a:srgbClr val="0070C0"/>
                  </a:buClr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What we don’t know: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b="1" dirty="0">
                    <a:solidFill>
                      <a:srgbClr val="C00000"/>
                    </a:solidFill>
                  </a:rPr>
                  <a:t>Why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does the effect exist at all?</a:t>
                </a:r>
              </a:p>
              <a:p>
                <a:pPr marL="173037" lvl="1" indent="0">
                  <a:buClr>
                    <a:srgbClr val="0070C0"/>
                  </a:buClr>
                  <a:buNone/>
                </a:pPr>
                <a:r>
                  <a:rPr lang="en-US" sz="1400" dirty="0">
                    <a:solidFill>
                      <a:srgbClr val="C00000"/>
                    </a:solidFill>
                  </a:rPr>
                  <a:t>Strongly interacting particles in residual strong field</a:t>
                </a: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B1F008-FA2F-D027-1203-B714E8285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04" y="534964"/>
                <a:ext cx="5158198" cy="4107586"/>
              </a:xfrm>
              <a:prstGeom prst="rect">
                <a:avLst/>
              </a:prstGeom>
              <a:blipFill>
                <a:blip r:embed="rId3"/>
                <a:stretch>
                  <a:fillRect l="-1229" t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968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F49B2-8682-3F40-BD5C-11A334EE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4" y="-159418"/>
            <a:ext cx="8372901" cy="621711"/>
          </a:xfrm>
        </p:spPr>
        <p:txBody>
          <a:bodyPr/>
          <a:lstStyle/>
          <a:p>
            <a:r>
              <a:rPr lang="en-US" dirty="0"/>
              <a:t>Probing the EMC Effect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0A5F-CB66-8947-B4FE-3E17BAAA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2373" y="4793608"/>
            <a:ext cx="4644315" cy="198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Paul E Reimer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6B50-AA8A-EF4F-8E48-5F2BD374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3F4C00-A78A-6448-FBFE-D546F35D4169}"/>
              </a:ext>
            </a:extLst>
          </p:cNvPr>
          <p:cNvGrpSpPr>
            <a:grpSpLocks noChangeAspect="1"/>
          </p:cNvGrpSpPr>
          <p:nvPr/>
        </p:nvGrpSpPr>
        <p:grpSpPr>
          <a:xfrm>
            <a:off x="4935350" y="39868"/>
            <a:ext cx="4172146" cy="4193927"/>
            <a:chOff x="4154251" y="2214069"/>
            <a:chExt cx="2056324" cy="206705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D6136BB-87BB-9681-4FB3-202FDC0A5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251" y="2214069"/>
              <a:ext cx="2056324" cy="2067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26F00DAB-3C63-9496-4926-B9BEEC49F9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359" y="2975533"/>
              <a:ext cx="1243898" cy="29573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dirty="0"/>
                <a:t>Alde </a:t>
              </a:r>
              <a:r>
                <a:rPr lang="en-US" sz="1050" i="1" dirty="0"/>
                <a:t>et al. </a:t>
              </a:r>
              <a:r>
                <a:rPr lang="en-US" sz="1050" dirty="0"/>
                <a:t>(Fermilab E772) </a:t>
              </a:r>
            </a:p>
            <a:p>
              <a:pPr algn="ctr">
                <a:spcBef>
                  <a:spcPct val="50000"/>
                </a:spcBef>
              </a:pPr>
              <a:r>
                <a:rPr lang="en-US" sz="1050" dirty="0"/>
                <a:t>Phys. Rev. Lett. </a:t>
              </a:r>
              <a:r>
                <a:rPr lang="en-US" sz="1050" b="1" dirty="0"/>
                <a:t>64</a:t>
              </a:r>
              <a:r>
                <a:rPr lang="en-US" sz="1050" dirty="0"/>
                <a:t> 2479 (1990)</a:t>
              </a:r>
              <a:endParaRPr lang="en-US" sz="1050" b="1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609195D-40CC-4A82-DEB4-FD765C51DE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504" y="534964"/>
                <a:ext cx="5158198" cy="4107586"/>
              </a:xfrm>
              <a:prstGeom prst="rect">
                <a:avLst/>
              </a:prstGeom>
            </p:spPr>
            <p:txBody>
              <a:bodyPr/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0070C0"/>
                  </a:buClr>
                  <a:buNone/>
                </a:pPr>
                <a:r>
                  <a:rPr lang="en-US" dirty="0">
                    <a:solidFill>
                      <a:srgbClr val="007836"/>
                    </a:solidFill>
                  </a:rPr>
                  <a:t>What we know: </a:t>
                </a:r>
                <a:r>
                  <a:rPr lang="en-US" sz="1400" dirty="0">
                    <a:solidFill>
                      <a:srgbClr val="007836"/>
                    </a:solidFill>
                  </a:rPr>
                  <a:t>(See T. Hague’s talk)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Parton distributions in nuclei are different</a:t>
                </a:r>
              </a:p>
              <a:p>
                <a:pPr indent="-163513">
                  <a:buClr>
                    <a:srgbClr val="0070C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solidFill>
                            <a:srgbClr val="00783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600" i="1">
                          <a:solidFill>
                            <a:srgbClr val="007836"/>
                          </a:solidFill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1600" dirty="0">
                  <a:solidFill>
                    <a:srgbClr val="007836"/>
                  </a:solidFill>
                </a:endParaRP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Local density and SRC appear to be important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Appears to follow a universal curve</a:t>
                </a:r>
              </a:p>
              <a:p>
                <a:pPr marL="0" indent="-63500">
                  <a:buClr>
                    <a:srgbClr val="0070C0"/>
                  </a:buClr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What we don’t know: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b="1" dirty="0">
                    <a:solidFill>
                      <a:srgbClr val="C00000"/>
                    </a:solidFill>
                  </a:rPr>
                  <a:t>Why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does the effect exist at all?</a:t>
                </a:r>
              </a:p>
              <a:p>
                <a:pPr marL="173037" lvl="1" indent="0">
                  <a:buClr>
                    <a:srgbClr val="0070C0"/>
                  </a:buClr>
                  <a:buNone/>
                </a:pPr>
                <a:r>
                  <a:rPr lang="en-US" sz="1400" dirty="0">
                    <a:solidFill>
                      <a:srgbClr val="C00000"/>
                    </a:solidFill>
                  </a:rPr>
                  <a:t>Strongly interacting particles in residual strong field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C00000"/>
                    </a:solidFill>
                  </a:rPr>
                  <a:t>Is the effect in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sea quarks </a:t>
                </a:r>
                <a:r>
                  <a:rPr lang="en-US" sz="1600" dirty="0">
                    <a:solidFill>
                      <a:srgbClr val="C00000"/>
                    </a:solidFill>
                  </a:rPr>
                  <a:t>absent? Or enhanced?</a:t>
                </a:r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609195D-40CC-4A82-DEB4-FD765C51D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04" y="534964"/>
                <a:ext cx="5158198" cy="4107586"/>
              </a:xfrm>
              <a:prstGeom prst="rect">
                <a:avLst/>
              </a:prstGeom>
              <a:blipFill>
                <a:blip r:embed="rId3"/>
                <a:stretch>
                  <a:fillRect l="-1229" t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51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F49B2-8682-3F40-BD5C-11A334EE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04" y="-159418"/>
            <a:ext cx="8372901" cy="621711"/>
          </a:xfrm>
        </p:spPr>
        <p:txBody>
          <a:bodyPr/>
          <a:lstStyle/>
          <a:p>
            <a:r>
              <a:rPr lang="en-US" dirty="0"/>
              <a:t>Probing the EMC Effect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0A5F-CB66-8947-B4FE-3E17BAAA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2373" y="4793608"/>
            <a:ext cx="4644315" cy="1988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Paul E Reimer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6B50-AA8A-EF4F-8E48-5F2BD374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34D8C-3CB4-402A-BC46-2AB14C0FE90A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37C912-C66D-6DF1-3B7C-02F8F88DDC78}"/>
              </a:ext>
            </a:extLst>
          </p:cNvPr>
          <p:cNvGrpSpPr>
            <a:grpSpLocks noChangeAspect="1"/>
          </p:cNvGrpSpPr>
          <p:nvPr/>
        </p:nvGrpSpPr>
        <p:grpSpPr>
          <a:xfrm>
            <a:off x="4997513" y="-10684"/>
            <a:ext cx="4146487" cy="4823964"/>
            <a:chOff x="4997513" y="-10684"/>
            <a:chExt cx="4146487" cy="4823964"/>
          </a:xfrm>
        </p:grpSpPr>
        <p:pic>
          <p:nvPicPr>
            <p:cNvPr id="4" name="Picture 3" descr="A graph of different types of metals&#10;&#10;Description automatically generated">
              <a:extLst>
                <a:ext uri="{FF2B5EF4-FFF2-40B4-BE49-F238E27FC236}">
                  <a16:creationId xmlns:a16="http://schemas.microsoft.com/office/drawing/2014/main" id="{DA528C05-1AEB-C6A8-332D-57D9E426E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97513" y="-10684"/>
              <a:ext cx="4146487" cy="4823964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27667C01-4DDB-3273-CAAB-1A359DCD3503}"/>
                </a:ext>
              </a:extLst>
            </p:cNvPr>
            <p:cNvSpPr txBox="1">
              <a:spLocks/>
            </p:cNvSpPr>
            <p:nvPr/>
          </p:nvSpPr>
          <p:spPr>
            <a:xfrm>
              <a:off x="6165302" y="2132535"/>
              <a:ext cx="2615677" cy="268763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rgbClr val="232425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70C0"/>
                </a:buClr>
                <a:buNone/>
              </a:pPr>
              <a:r>
                <a:rPr lang="en-US" sz="1200" dirty="0">
                  <a:solidFill>
                    <a:srgbClr val="4D008C"/>
                  </a:solidFill>
                </a:rPr>
                <a:t>Gomez, et al., PRD 49 4348 (1994)</a:t>
              </a:r>
            </a:p>
            <a:p>
              <a:pPr marL="284162" lvl="1" indent="0">
                <a:buClr>
                  <a:srgbClr val="0070C0"/>
                </a:buClr>
                <a:buNone/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B1F008-FA2F-D027-1203-B714E8285D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7504" y="534964"/>
                <a:ext cx="5158198" cy="4107586"/>
              </a:xfrm>
              <a:prstGeom prst="rect">
                <a:avLst/>
              </a:prstGeom>
            </p:spPr>
            <p:txBody>
              <a:bodyPr/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rgbClr val="232425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rgbClr val="0070C0"/>
                  </a:buClr>
                  <a:buNone/>
                </a:pPr>
                <a:r>
                  <a:rPr lang="en-US" dirty="0">
                    <a:solidFill>
                      <a:srgbClr val="007836"/>
                    </a:solidFill>
                  </a:rPr>
                  <a:t>What we know: </a:t>
                </a:r>
                <a:r>
                  <a:rPr lang="en-US" sz="1400" dirty="0">
                    <a:solidFill>
                      <a:srgbClr val="007836"/>
                    </a:solidFill>
                  </a:rPr>
                  <a:t>(See T. Hague’s talk)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Parton distributions in nuclei are different</a:t>
                </a:r>
              </a:p>
              <a:p>
                <a:pPr indent="-163513">
                  <a:buClr>
                    <a:srgbClr val="0070C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solidFill>
                            <a:srgbClr val="00783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7836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rgbClr val="00783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7836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600" i="1">
                          <a:solidFill>
                            <a:srgbClr val="007836"/>
                          </a:solidFill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1600" dirty="0">
                  <a:solidFill>
                    <a:srgbClr val="007836"/>
                  </a:solidFill>
                </a:endParaRP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Local density and SRC appear to be important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007836"/>
                    </a:solidFill>
                  </a:rPr>
                  <a:t>Appears to follow a universal curve</a:t>
                </a:r>
              </a:p>
              <a:p>
                <a:pPr marL="0" indent="-63500">
                  <a:buClr>
                    <a:srgbClr val="0070C0"/>
                  </a:buClr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What we don’t know: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b="1" dirty="0">
                    <a:solidFill>
                      <a:srgbClr val="C00000"/>
                    </a:solidFill>
                  </a:rPr>
                  <a:t>Why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does the effect exist at all?</a:t>
                </a:r>
              </a:p>
              <a:p>
                <a:pPr marL="173037" lvl="1" indent="0">
                  <a:buClr>
                    <a:srgbClr val="0070C0"/>
                  </a:buClr>
                  <a:buNone/>
                </a:pPr>
                <a:r>
                  <a:rPr lang="en-US" sz="1400" dirty="0">
                    <a:solidFill>
                      <a:srgbClr val="C00000"/>
                    </a:solidFill>
                  </a:rPr>
                  <a:t>Strongly interacting particles in residual strong field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C00000"/>
                    </a:solidFill>
                  </a:rPr>
                  <a:t>Is the effect in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sea quarks </a:t>
                </a:r>
                <a:r>
                  <a:rPr lang="en-US" sz="1600" dirty="0">
                    <a:solidFill>
                      <a:srgbClr val="C00000"/>
                    </a:solidFill>
                  </a:rPr>
                  <a:t>absent? Or enhanced?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dirty="0">
                    <a:solidFill>
                      <a:srgbClr val="C00000"/>
                    </a:solidFill>
                  </a:rPr>
                  <a:t>Is it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flavor</a:t>
                </a:r>
                <a:r>
                  <a:rPr lang="en-US" sz="1600" dirty="0">
                    <a:solidFill>
                      <a:srgbClr val="C00000"/>
                    </a:solidFill>
                  </a:rPr>
                  <a:t> dependent?</a:t>
                </a:r>
              </a:p>
              <a:p>
                <a:pPr marL="173038" lvl="1" indent="0">
                  <a:buClr>
                    <a:srgbClr val="0070C0"/>
                  </a:buClr>
                  <a:buNone/>
                </a:pPr>
                <a:r>
                  <a:rPr lang="en-US" sz="1600" dirty="0">
                    <a:solidFill>
                      <a:srgbClr val="C00000"/>
                    </a:solidFill>
                  </a:rPr>
                  <a:t>c.f. </a:t>
                </a:r>
                <a:r>
                  <a:rPr lang="en-US" sz="1600" dirty="0" err="1">
                    <a:solidFill>
                      <a:srgbClr val="C00000"/>
                    </a:solidFill>
                  </a:rPr>
                  <a:t>Cloët</a:t>
                </a:r>
                <a:r>
                  <a:rPr lang="en-US" sz="1600" dirty="0">
                    <a:solidFill>
                      <a:srgbClr val="C00000"/>
                    </a:solidFill>
                  </a:rPr>
                  <a:t>, Bentz, and Thomas</a:t>
                </a:r>
              </a:p>
              <a:p>
                <a:pPr indent="-163513">
                  <a:buClr>
                    <a:srgbClr val="0070C0"/>
                  </a:buClr>
                </a:pPr>
                <a:r>
                  <a:rPr lang="en-US" sz="1600" b="1" dirty="0">
                    <a:solidFill>
                      <a:srgbClr val="C00000"/>
                    </a:solidFill>
                  </a:rPr>
                  <a:t>. . . </a:t>
                </a:r>
              </a:p>
              <a:p>
                <a:pPr marL="0" lvl="1" indent="0">
                  <a:buClr>
                    <a:srgbClr val="0070C0"/>
                  </a:buClr>
                  <a:buNone/>
                </a:pPr>
                <a:endParaRPr 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B1F008-FA2F-D027-1203-B714E8285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04" y="534964"/>
                <a:ext cx="5158198" cy="4107586"/>
              </a:xfrm>
              <a:prstGeom prst="rect">
                <a:avLst/>
              </a:prstGeom>
              <a:blipFill>
                <a:blip r:embed="rId3"/>
                <a:stretch>
                  <a:fillRect l="-1229" t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684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95A8-DFD7-BFAD-F5EA-A67C4ECD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08" y="109629"/>
            <a:ext cx="8372901" cy="461913"/>
          </a:xfrm>
        </p:spPr>
        <p:txBody>
          <a:bodyPr/>
          <a:lstStyle/>
          <a:p>
            <a:r>
              <a:rPr lang="en-US" dirty="0"/>
              <a:t>Flavor Dependent EMC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77CAF-45DA-49C7-11B2-2647AF61C4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295FA72-2CEC-E44C-B175-2A082A3DC1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5908" y="800865"/>
                <a:ext cx="8752964" cy="2383366"/>
              </a:xfrm>
              <a:prstGeom prst="rect">
                <a:avLst/>
              </a:prstGeom>
            </p:spPr>
            <p:txBody>
              <a:bodyPr vert="horz" lIns="0" tIns="0" rIns="0" bIns="45720" rtlCol="0">
                <a:noAutofit/>
              </a:bodyPr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35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2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05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sz="1800" dirty="0"/>
                  <a:t>Most models of the EMC effect assume that the effect is flavor blind:</a:t>
                </a:r>
              </a:p>
              <a:p>
                <a:pPr>
                  <a:spcBef>
                    <a:spcPts val="0"/>
                  </a:spcBef>
                </a:pPr>
                <a:endParaRPr lang="en-US" sz="1800" dirty="0"/>
              </a:p>
              <a:p>
                <a:pPr marL="347662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/>
              </a:p>
              <a:p>
                <a:pPr>
                  <a:spcBef>
                    <a:spcPts val="0"/>
                  </a:spcBef>
                </a:pPr>
                <a:endParaRPr lang="en-US" sz="1800" b="1" dirty="0">
                  <a:solidFill>
                    <a:srgbClr val="4D008C"/>
                  </a:solidFill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sz="1800" b="1" dirty="0">
                    <a:solidFill>
                      <a:srgbClr val="0432FF"/>
                    </a:solidFill>
                  </a:rPr>
                  <a:t>This symmetry is not demanded by any underlying physics!</a:t>
                </a:r>
              </a:p>
              <a:p>
                <a:pPr>
                  <a:spcBef>
                    <a:spcPts val="0"/>
                  </a:spcBef>
                </a:pPr>
                <a:endParaRPr lang="en-US" sz="1800" b="1" dirty="0">
                  <a:solidFill>
                    <a:srgbClr val="0432FF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1800" b="1" dirty="0">
                  <a:solidFill>
                    <a:srgbClr val="0432FF"/>
                  </a:solidFill>
                </a:endParaRPr>
              </a:p>
              <a:p>
                <a:pPr>
                  <a:spcBef>
                    <a:spcPts val="0"/>
                  </a:spcBef>
                </a:pPr>
                <a:endParaRPr lang="en-US" sz="1800" b="1" dirty="0">
                  <a:solidFill>
                    <a:srgbClr val="000000"/>
                  </a:solidFill>
                </a:endParaRPr>
              </a:p>
              <a:p>
                <a:pPr marL="0" indent="0">
                  <a:spcBef>
                    <a:spcPts val="0"/>
                  </a:spcBef>
                  <a:buFont typeface="Wingdings" pitchFamily="2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295FA72-2CEC-E44C-B175-2A082A3DC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08" y="800865"/>
                <a:ext cx="8752964" cy="2383366"/>
              </a:xfrm>
              <a:prstGeom prst="rect">
                <a:avLst/>
              </a:prstGeom>
              <a:blipFill>
                <a:blip r:embed="rId2"/>
                <a:stretch>
                  <a:fillRect l="-1597" t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634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B458C8D1-142A-2668-1E34-0E77B0C99ED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4766" y="2571751"/>
            <a:ext cx="3907240" cy="2420692"/>
          </a:xfrm>
          <a:prstGeom prst="rect">
            <a:avLst/>
          </a:prstGeom>
        </p:spPr>
      </p:pic>
      <p:pic>
        <p:nvPicPr>
          <p:cNvPr id="11" name="Picture 10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EE0F179D-3DC7-4725-AA1C-A0BE306CCC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5444" y="109629"/>
            <a:ext cx="3886938" cy="2420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395A8-DFD7-BFAD-F5EA-A67C4ECD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37" y="109629"/>
            <a:ext cx="4809536" cy="631517"/>
          </a:xfrm>
        </p:spPr>
        <p:txBody>
          <a:bodyPr/>
          <a:lstStyle/>
          <a:p>
            <a:r>
              <a:rPr lang="en-US" sz="2000" dirty="0"/>
              <a:t>Flavor Dependent EMC—</a:t>
            </a:r>
            <a:r>
              <a:rPr lang="en-US" sz="2000" dirty="0" err="1"/>
              <a:t>Cloët</a:t>
            </a:r>
            <a:r>
              <a:rPr lang="en-US" sz="2000" dirty="0"/>
              <a:t>, Bentz, and Thomas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77CAF-45DA-49C7-11B2-2647AF61C4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D485F-03FB-C436-754F-BAF5EF9664B0}"/>
              </a:ext>
            </a:extLst>
          </p:cNvPr>
          <p:cNvSpPr txBox="1">
            <a:spLocks/>
          </p:cNvSpPr>
          <p:nvPr/>
        </p:nvSpPr>
        <p:spPr>
          <a:xfrm>
            <a:off x="265909" y="818146"/>
            <a:ext cx="4421594" cy="4107586"/>
          </a:xfrm>
          <a:prstGeom prst="rect">
            <a:avLst/>
          </a:prstGeom>
        </p:spPr>
        <p:txBody>
          <a:bodyPr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rgbClr val="23242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0C0"/>
              </a:buClr>
              <a:buNone/>
            </a:pPr>
            <a:r>
              <a:rPr lang="en-US" dirty="0">
                <a:solidFill>
                  <a:srgbClr val="000000"/>
                </a:solidFill>
              </a:rPr>
              <a:t>General idea</a:t>
            </a:r>
          </a:p>
          <a:p>
            <a:pPr>
              <a:buClr>
                <a:srgbClr val="0070C0"/>
              </a:buClr>
            </a:pPr>
            <a:r>
              <a:rPr lang="en-US" sz="1600" dirty="0">
                <a:solidFill>
                  <a:srgbClr val="000000"/>
                </a:solidFill>
              </a:rPr>
              <a:t>For N ≠ Z there is a small </a:t>
            </a:r>
            <a:r>
              <a:rPr lang="en-US" sz="1600" b="1" dirty="0" err="1">
                <a:solidFill>
                  <a:srgbClr val="C00000"/>
                </a:solidFill>
              </a:rPr>
              <a:t>isovector</a:t>
            </a:r>
            <a:r>
              <a:rPr lang="en-US" sz="1600" b="1" dirty="0">
                <a:solidFill>
                  <a:srgbClr val="C00000"/>
                </a:solidFill>
              </a:rPr>
              <a:t>-vector </a:t>
            </a:r>
            <a:r>
              <a:rPr lang="en-US" sz="1600" dirty="0">
                <a:solidFill>
                  <a:srgbClr val="000000"/>
                </a:solidFill>
              </a:rPr>
              <a:t>mean field, </a:t>
            </a:r>
            <a:r>
              <a:rPr lang="en-US" sz="1600" b="1" dirty="0">
                <a:solidFill>
                  <a:srgbClr val="C00000"/>
                </a:solidFill>
              </a:rPr>
              <a:t>𝜌</a:t>
            </a:r>
            <a:r>
              <a:rPr lang="en-US" sz="1600" b="1" baseline="30000" dirty="0">
                <a:solidFill>
                  <a:srgbClr val="C00000"/>
                </a:solidFill>
              </a:rPr>
              <a:t>0</a:t>
            </a:r>
            <a:endParaRPr lang="en-US" sz="16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</a:pPr>
            <a:r>
              <a:rPr lang="en-US" sz="1600" dirty="0">
                <a:solidFill>
                  <a:srgbClr val="000000"/>
                </a:solidFill>
              </a:rPr>
              <a:t>Additional vector</a:t>
            </a:r>
          </a:p>
          <a:p>
            <a:pPr lvl="1">
              <a:buClr>
                <a:srgbClr val="0070C0"/>
              </a:buClr>
            </a:pPr>
            <a:r>
              <a:rPr lang="en-US" sz="1600" dirty="0">
                <a:solidFill>
                  <a:srgbClr val="000000"/>
                </a:solidFill>
              </a:rPr>
              <a:t>attraction for u-quarks</a:t>
            </a:r>
          </a:p>
          <a:p>
            <a:pPr lvl="1">
              <a:buClr>
                <a:srgbClr val="0070C0"/>
              </a:buClr>
            </a:pPr>
            <a:r>
              <a:rPr lang="en-US" sz="1600" dirty="0">
                <a:solidFill>
                  <a:srgbClr val="000000"/>
                </a:solidFill>
              </a:rPr>
              <a:t>repulsion for d-quarks</a:t>
            </a:r>
          </a:p>
          <a:p>
            <a:pPr marL="284162" lvl="1" indent="0">
              <a:buClr>
                <a:srgbClr val="0070C0"/>
              </a:buClr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CEE7A2-4FA4-09BB-3956-F10D4B362F23}"/>
              </a:ext>
            </a:extLst>
          </p:cNvPr>
          <p:cNvSpPr txBox="1"/>
          <p:nvPr/>
        </p:nvSpPr>
        <p:spPr>
          <a:xfrm>
            <a:off x="1642776" y="4274280"/>
            <a:ext cx="3519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Cloët</a:t>
            </a:r>
            <a:r>
              <a:rPr lang="en-US" sz="1600" dirty="0">
                <a:solidFill>
                  <a:srgbClr val="000000"/>
                </a:solidFill>
              </a:rPr>
              <a:t> et al., PRL 109, 182301 (2012)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Cloët</a:t>
            </a:r>
            <a:r>
              <a:rPr lang="en-US" sz="1600" dirty="0">
                <a:solidFill>
                  <a:srgbClr val="000000"/>
                </a:solidFill>
              </a:rPr>
              <a:t> et al., PRL 102, 252301 (2009)</a:t>
            </a:r>
          </a:p>
        </p:txBody>
      </p:sp>
    </p:spTree>
    <p:extLst>
      <p:ext uri="{BB962C8B-B14F-4D97-AF65-F5344CB8AC3E}">
        <p14:creationId xmlns:p14="http://schemas.microsoft.com/office/powerpoint/2010/main" val="204541744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P_Argonne presentation_16x9" id="{C2BCE93B-9742-3A43-9CF8-02191DA22EF3}" vid="{3166E8F9-73AF-A54B-8CFE-B9D915B5E1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</Template>
  <TotalTime>19277</TotalTime>
  <Words>1552</Words>
  <Application>Microsoft Macintosh PowerPoint</Application>
  <PresentationFormat>On-screen Show (16:9)</PresentationFormat>
  <Paragraphs>322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</vt:lpstr>
      <vt:lpstr>Calibri</vt:lpstr>
      <vt:lpstr>Cambria Math</vt:lpstr>
      <vt:lpstr>Symbol</vt:lpstr>
      <vt:lpstr>Wingdings</vt:lpstr>
      <vt:lpstr>presentation_16x9</vt:lpstr>
      <vt:lpstr>Observing Flavor Dependence of the EMC Effect through Parity Violation</vt:lpstr>
      <vt:lpstr>Probing the EMC Effect</vt:lpstr>
      <vt:lpstr>EMC Effect is  NeoClassic</vt:lpstr>
      <vt:lpstr>EMC Shape Predicted in Art at ECT*</vt:lpstr>
      <vt:lpstr>Probing the EMC Effect</vt:lpstr>
      <vt:lpstr>Probing the EMC Effect</vt:lpstr>
      <vt:lpstr>Probing the EMC Effect</vt:lpstr>
      <vt:lpstr>Flavor Dependent EMC</vt:lpstr>
      <vt:lpstr>Flavor Dependent EMC—Cloët, Bentz, and Thomas</vt:lpstr>
      <vt:lpstr>NuTeV</vt:lpstr>
      <vt:lpstr>Parity NonConservation and Electron Scattering</vt:lpstr>
      <vt:lpstr>Zel’dovich</vt:lpstr>
      <vt:lpstr>Zel’dovich</vt:lpstr>
      <vt:lpstr>PVEMC </vt:lpstr>
      <vt:lpstr>a_1 (x) for Nuclei </vt:lpstr>
      <vt:lpstr>PowerPoint Presentation</vt:lpstr>
      <vt:lpstr>SoLID Apparatus for PVDIS</vt:lpstr>
      <vt:lpstr>SoLID Apparatus</vt:lpstr>
      <vt:lpstr>Latest – CLEO-II Magnet Cold Test at JLab</vt:lpstr>
      <vt:lpstr>Latest – CLEO-II Magnet Cold Test at JLab</vt:lpstr>
      <vt:lpstr>Expected Results</vt:lpstr>
      <vt:lpstr>Expected Results</vt:lpstr>
      <vt:lpstr>Probing the EMC Effect</vt:lpstr>
      <vt:lpstr>EMC Effect With Anti Quarks?</vt:lpstr>
      <vt:lpstr>EMC Effect With Anti Quarks?</vt:lpstr>
      <vt:lpstr>EMC Effect With Anti Quarks?</vt:lpstr>
      <vt:lpstr>Effects of Fermi Motion (See M. Strikman—Tuesday)</vt:lpstr>
      <vt:lpstr>Effects of Fermi Motion (See M. Strikman—Tuesday)</vt:lpstr>
      <vt:lpstr>SeaQuest EMC Nuclear Dependence</vt:lpstr>
      <vt:lpstr>PowerPoint Presentation</vt:lpstr>
      <vt:lpstr>Recap</vt:lpstr>
      <vt:lpstr>Recap</vt:lpstr>
      <vt:lpstr>PowerPoint Presentation</vt:lpstr>
      <vt:lpstr>Why use Parity Violation?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Measurements of Parity Violation with SoLID:  PVDIS &amp; PVEMC</dc:title>
  <dc:creator>Reimer, Paul E.</dc:creator>
  <cp:lastModifiedBy>Reimer, Paul E.</cp:lastModifiedBy>
  <cp:revision>12</cp:revision>
  <cp:lastPrinted>2015-09-08T15:35:42Z</cp:lastPrinted>
  <dcterms:created xsi:type="dcterms:W3CDTF">2023-06-21T20:41:06Z</dcterms:created>
  <dcterms:modified xsi:type="dcterms:W3CDTF">2023-07-19T20:51:02Z</dcterms:modified>
</cp:coreProperties>
</file>