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2956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2956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5806440"/>
            <a:ext cx="10079640" cy="17542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0" y="234108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6699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4056120"/>
            <a:ext cx="9071640" cy="2097360"/>
          </a:xfrm>
          <a:prstGeom prst="rect">
            <a:avLst/>
          </a:prstGeom>
        </p:spPr>
        <p:txBody>
          <a:bodyPr lIns="0" rIns="0" tIns="0" bIns="0">
            <a:normAutofit fontScale="6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Arial"/>
              </a:rPr>
              <a:t>&lt;date/time&gt;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Arial"/>
              </a:rPr>
              <a:t>&lt;footer&gt;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D3040830-B69B-408D-8FDB-090883579A08}" type="slidenum">
              <a:rPr b="0" lang="en-US" sz="1400" spc="-1" strike="noStrike">
                <a:latin typeface="Arial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10076760" cy="941760"/>
          </a:xfrm>
          <a:prstGeom prst="rect">
            <a:avLst/>
          </a:prstGeom>
          <a:gradFill rotWithShape="0">
            <a:gsLst>
              <a:gs pos="0">
                <a:srgbClr val="dff2fc"/>
              </a:gs>
              <a:gs pos="100000">
                <a:srgbClr val="009bdd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2"/>
          <p:cNvSpPr/>
          <p:nvPr/>
        </p:nvSpPr>
        <p:spPr>
          <a:xfrm>
            <a:off x="0" y="6620400"/>
            <a:ext cx="10076760" cy="941760"/>
          </a:xfrm>
          <a:prstGeom prst="rect">
            <a:avLst/>
          </a:prstGeom>
          <a:gradFill rotWithShape="0">
            <a:gsLst>
              <a:gs pos="0">
                <a:srgbClr val="dff2fc"/>
              </a:gs>
              <a:gs pos="100000">
                <a:srgbClr val="009bdd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63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66cc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66cc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66cc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66cc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66cc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66cc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66cc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66cc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66cc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66cc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Arial"/>
              </a:rPr>
              <a:t>&lt;date/time&gt;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Arial"/>
              </a:rPr>
              <a:t>&lt;footer&gt;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784EB529-06C0-4A5E-AA94-2E10B39E5FE4}" type="slidenum">
              <a:rPr b="0" lang="en-US" sz="1400" spc="-1" strike="noStrike">
                <a:latin typeface="Arial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280160" y="1486440"/>
            <a:ext cx="7223760" cy="2628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6699"/>
                </a:solidFill>
                <a:latin typeface="Cambria"/>
              </a:rPr>
              <a:t>DNP @ UNH: </a:t>
            </a:r>
            <a:br/>
            <a:r>
              <a:rPr b="0" lang="en-US" sz="4400" spc="-1" strike="noStrike">
                <a:solidFill>
                  <a:srgbClr val="006699"/>
                </a:solidFill>
                <a:latin typeface="Cambria"/>
              </a:rPr>
              <a:t>Vector and Tensor Polarization Extraction </a:t>
            </a:r>
            <a:br/>
            <a:r>
              <a:rPr b="0" lang="en-US" sz="4400" spc="-1" strike="noStrike">
                <a:solidFill>
                  <a:srgbClr val="006699"/>
                </a:solidFill>
                <a:latin typeface="Cambria"/>
              </a:rPr>
              <a:t>from Line-Shape Analysis</a:t>
            </a:r>
            <a:endParaRPr b="0" lang="en-US" sz="4400" spc="-1" strike="noStrike">
              <a:solidFill>
                <a:srgbClr val="006699"/>
              </a:solid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1097280" y="4297680"/>
            <a:ext cx="7680960" cy="8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1800" spc="-1" strike="noStrike">
                <a:latin typeface="Cambria"/>
              </a:rPr>
              <a:t>Michael McClellan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i="1" lang="en-US" sz="1800" spc="-1" strike="noStrike">
                <a:latin typeface="Cambria"/>
              </a:rPr>
              <a:t>Department of Physics, University of New Hampshire, Durham, NH 03824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182880" y="167760"/>
            <a:ext cx="2286000" cy="247176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7498080" y="182880"/>
            <a:ext cx="2377440" cy="256788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3"/>
          <a:srcRect l="7465" t="19597" r="10923" b="27601"/>
          <a:stretch/>
        </p:blipFill>
        <p:spPr>
          <a:xfrm>
            <a:off x="3474720" y="5394960"/>
            <a:ext cx="3108600" cy="201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504000" y="291600"/>
            <a:ext cx="9071640" cy="65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Cambria"/>
              </a:rPr>
              <a:t>Real &amp; Imaginary Analysis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283680" y="1005840"/>
            <a:ext cx="95918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66cc"/>
                </a:solidFill>
                <a:latin typeface="Cambria"/>
              </a:rPr>
              <a:t>Preliminary agreement between P</a:t>
            </a:r>
            <a:r>
              <a:rPr b="0" lang="en-US" sz="2600" spc="-1" strike="noStrike" baseline="-33000">
                <a:solidFill>
                  <a:srgbClr val="0066cc"/>
                </a:solidFill>
                <a:latin typeface="Cambria"/>
              </a:rPr>
              <a:t>Z</a:t>
            </a:r>
            <a:r>
              <a:rPr b="0" lang="en-US" sz="2600" spc="-1" strike="noStrike">
                <a:solidFill>
                  <a:srgbClr val="0066cc"/>
                </a:solidFill>
                <a:latin typeface="Cambria"/>
              </a:rPr>
              <a:t> and </a:t>
            </a:r>
            <a:r>
              <a:rPr b="0" lang="en-US" sz="2600" spc="-1" strike="noStrike">
                <a:solidFill>
                  <a:srgbClr val="0066cc"/>
                </a:solidFill>
                <a:latin typeface="Cambria"/>
              </a:rPr>
              <a:t>P</a:t>
            </a:r>
            <a:r>
              <a:rPr b="0" lang="en-US" sz="2600" spc="-1" strike="noStrike" baseline="-33000">
                <a:solidFill>
                  <a:srgbClr val="0066cc"/>
                </a:solidFill>
                <a:latin typeface="Cambria"/>
              </a:rPr>
              <a:t>ZZ</a:t>
            </a:r>
            <a:r>
              <a:rPr b="0" lang="en-US" sz="2600" spc="-1" strike="noStrike">
                <a:solidFill>
                  <a:srgbClr val="0066cc"/>
                </a:solidFill>
                <a:latin typeface="Cambria"/>
              </a:rPr>
              <a:t> taken from real and imaginary signals!</a:t>
            </a:r>
            <a:endParaRPr b="0" lang="en-US" sz="26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US" sz="26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1371600" y="2033640"/>
            <a:ext cx="6900480" cy="5190120"/>
          </a:xfrm>
          <a:prstGeom prst="rect">
            <a:avLst/>
          </a:prstGeom>
          <a:ln>
            <a:noFill/>
          </a:ln>
        </p:spPr>
      </p:pic>
      <p:sp>
        <p:nvSpPr>
          <p:cNvPr id="132" name="TextShape 3"/>
          <p:cNvSpPr txBox="1"/>
          <p:nvPr/>
        </p:nvSpPr>
        <p:spPr>
          <a:xfrm>
            <a:off x="5029200" y="4244040"/>
            <a:ext cx="21031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b2b2b2"/>
                </a:solidFill>
                <a:latin typeface="Arial"/>
              </a:rPr>
              <a:t>       </a:t>
            </a:r>
            <a:r>
              <a:rPr b="1" lang="en-US" sz="1800" spc="-1" strike="noStrike">
                <a:solidFill>
                  <a:srgbClr val="b2b2b2"/>
                </a:solidFill>
                <a:latin typeface="Arial"/>
              </a:rPr>
              <a:t>VERY</a:t>
            </a:r>
            <a:br/>
            <a:r>
              <a:rPr b="1" lang="en-US" sz="1800" spc="-1" strike="noStrike">
                <a:solidFill>
                  <a:srgbClr val="b2b2b2"/>
                </a:solidFill>
                <a:latin typeface="Arial"/>
              </a:rPr>
              <a:t>PRELIMINARY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504000" y="226080"/>
            <a:ext cx="9071640" cy="78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Cambria"/>
              </a:rPr>
              <a:t>Increasing </a:t>
            </a:r>
            <a:r>
              <a:rPr b="0" lang="en-US" sz="4400" spc="-1" strike="noStrike">
                <a:solidFill>
                  <a:srgbClr val="ffffff"/>
                </a:solidFill>
                <a:latin typeface="Cambria"/>
              </a:rPr>
              <a:t>P</a:t>
            </a:r>
            <a:r>
              <a:rPr b="0" lang="en-US" sz="4400" spc="-1" strike="noStrike" baseline="-33000">
                <a:solidFill>
                  <a:srgbClr val="ffffff"/>
                </a:solidFill>
                <a:latin typeface="Cambria"/>
              </a:rPr>
              <a:t>ZZ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283680" y="1005840"/>
            <a:ext cx="95918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66cc"/>
                </a:solidFill>
                <a:latin typeface="Cambria"/>
              </a:rPr>
              <a:t>Increasing P</a:t>
            </a:r>
            <a:r>
              <a:rPr b="0" lang="en-US" sz="2600" spc="-1" strike="noStrike" baseline="-33000">
                <a:solidFill>
                  <a:srgbClr val="0066cc"/>
                </a:solidFill>
                <a:latin typeface="Cambria"/>
              </a:rPr>
              <a:t>Z</a:t>
            </a:r>
            <a:r>
              <a:rPr b="0" lang="en-US" sz="2600" spc="-1" strike="noStrike">
                <a:solidFill>
                  <a:srgbClr val="0066cc"/>
                </a:solidFill>
                <a:latin typeface="Cambria"/>
              </a:rPr>
              <a:t> via mm-wave enhancement naturally gives </a:t>
            </a:r>
            <a:r>
              <a:rPr b="0" lang="en-US" sz="2600" spc="-1" strike="noStrike">
                <a:solidFill>
                  <a:srgbClr val="0066cc"/>
                </a:solidFill>
                <a:latin typeface="Cambria"/>
              </a:rPr>
              <a:t>P</a:t>
            </a:r>
            <a:r>
              <a:rPr b="0" lang="en-US" sz="2600" spc="-1" strike="noStrike" baseline="-33000">
                <a:solidFill>
                  <a:srgbClr val="0066cc"/>
                </a:solidFill>
                <a:latin typeface="Cambria"/>
              </a:rPr>
              <a:t>ZZ</a:t>
            </a:r>
            <a:r>
              <a:rPr b="0" lang="en-US" sz="2600" spc="-1" strike="noStrike">
                <a:solidFill>
                  <a:srgbClr val="0066cc"/>
                </a:solidFill>
                <a:latin typeface="Cambria"/>
              </a:rPr>
              <a:t> </a:t>
            </a:r>
            <a:endParaRPr b="0" lang="en-US" sz="26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Signal skews as it gets bigger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66cc"/>
                </a:solidFill>
                <a:latin typeface="Cambria"/>
              </a:rPr>
              <a:t>To increase further, can use hole-burning: separate solenoid fires at specific frequency to drive spin flips – increase area difference</a:t>
            </a:r>
            <a:endParaRPr b="0" lang="en-US" sz="26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Lose some P</a:t>
            </a:r>
            <a:r>
              <a:rPr b="0" lang="en-US" sz="2400" spc="-1" strike="noStrike" baseline="-33000">
                <a:solidFill>
                  <a:srgbClr val="0066cc"/>
                </a:solidFill>
                <a:latin typeface="Cambria"/>
              </a:rPr>
              <a:t>Z</a:t>
            </a: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 but for A</a:t>
            </a:r>
            <a:r>
              <a:rPr b="0" lang="en-US" sz="2400" spc="-1" strike="noStrike" baseline="-33000">
                <a:solidFill>
                  <a:srgbClr val="0066cc"/>
                </a:solidFill>
                <a:latin typeface="Cambria"/>
              </a:rPr>
              <a:t>ZZ</a:t>
            </a: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, </a:t>
            </a: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P</a:t>
            </a:r>
            <a:r>
              <a:rPr b="0" lang="en-US" sz="2400" spc="-1" strike="noStrike" baseline="-33000">
                <a:solidFill>
                  <a:srgbClr val="0066cc"/>
                </a:solidFill>
                <a:latin typeface="Cambria"/>
              </a:rPr>
              <a:t>ZZ</a:t>
            </a: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 is more important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135" name="TextShape 3"/>
          <p:cNvSpPr txBox="1"/>
          <p:nvPr/>
        </p:nvSpPr>
        <p:spPr>
          <a:xfrm>
            <a:off x="6126480" y="4023360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66cc"/>
                </a:solidFill>
                <a:latin typeface="Cambria"/>
              </a:rPr>
              <a:t>Other options:</a:t>
            </a:r>
            <a:endParaRPr b="0" lang="en-US" sz="26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Rotating target cup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Solid crystal of </a:t>
            </a: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ND</a:t>
            </a:r>
            <a:r>
              <a:rPr b="0" lang="en-US" sz="2400" spc="-1" strike="noStrike" baseline="-33000">
                <a:solidFill>
                  <a:srgbClr val="0066cc"/>
                </a:solidFill>
                <a:latin typeface="Cambria"/>
              </a:rPr>
              <a:t>3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457200" y="3522240"/>
            <a:ext cx="5394960" cy="4002480"/>
          </a:xfrm>
          <a:prstGeom prst="rect">
            <a:avLst/>
          </a:prstGeom>
          <a:ln>
            <a:noFill/>
          </a:ln>
        </p:spPr>
      </p:pic>
      <p:sp>
        <p:nvSpPr>
          <p:cNvPr id="137" name="TextShape 4"/>
          <p:cNvSpPr txBox="1"/>
          <p:nvPr/>
        </p:nvSpPr>
        <p:spPr>
          <a:xfrm>
            <a:off x="1463040" y="4260600"/>
            <a:ext cx="210312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2200" spc="-1" strike="noStrike">
                <a:solidFill>
                  <a:srgbClr val="b2b2b2"/>
                </a:solidFill>
                <a:latin typeface="Arial"/>
              </a:rPr>
              <a:t>PRELIMINARY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504000" y="291600"/>
            <a:ext cx="9071640" cy="65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Cambria"/>
              </a:rPr>
              <a:t>Future Goals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283680" y="1188720"/>
            <a:ext cx="9591840" cy="4201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66cc"/>
                </a:solidFill>
                <a:latin typeface="Cambria"/>
              </a:rPr>
              <a:t>Reach P</a:t>
            </a:r>
            <a:r>
              <a:rPr b="0" lang="en-US" sz="2800" spc="-1" strike="noStrike" baseline="-33000">
                <a:solidFill>
                  <a:srgbClr val="0066cc"/>
                </a:solidFill>
                <a:latin typeface="Cambria"/>
              </a:rPr>
              <a:t>ZZ</a:t>
            </a:r>
            <a:r>
              <a:rPr b="0" lang="en-US" sz="2800" spc="-1" strike="noStrike">
                <a:solidFill>
                  <a:srgbClr val="0066cc"/>
                </a:solidFill>
                <a:latin typeface="Cambria"/>
              </a:rPr>
              <a:t> of ~30% in deuterated ammonia</a:t>
            </a:r>
            <a:endParaRPr b="0" lang="en-US" sz="28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66cc"/>
                </a:solidFill>
                <a:latin typeface="Cambria"/>
              </a:rPr>
              <a:t>Continue with hole-burning</a:t>
            </a:r>
            <a:endParaRPr b="0" lang="en-US" sz="28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66cc"/>
                </a:solidFill>
                <a:latin typeface="Cambria"/>
              </a:rPr>
              <a:t>Use EPR to focus mm-wave frequencies</a:t>
            </a:r>
            <a:endParaRPr b="0" lang="en-US" sz="2800" spc="-1" strike="noStrike">
              <a:solidFill>
                <a:srgbClr val="0066cc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66cc"/>
                </a:solidFill>
                <a:latin typeface="Cambria"/>
              </a:rPr>
              <a:t>Add hole-burning to curve-fitting method – in progress!</a:t>
            </a:r>
            <a:endParaRPr b="0" lang="en-US" sz="2800" spc="-1" strike="noStrike">
              <a:solidFill>
                <a:srgbClr val="0066cc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66cc"/>
                </a:solidFill>
                <a:latin typeface="Cambria"/>
              </a:rPr>
              <a:t>Continue simulations:</a:t>
            </a:r>
            <a:endParaRPr b="0" lang="en-US" sz="28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66cc"/>
                </a:solidFill>
                <a:latin typeface="Cambria"/>
              </a:rPr>
              <a:t>Can component spin-flip signals be separated in frequency?</a:t>
            </a:r>
            <a:endParaRPr b="0" lang="en-US" sz="28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66cc"/>
                </a:solidFill>
                <a:latin typeface="Cambria"/>
              </a:rPr>
              <a:t>Reduce signal width by manipulating quadrupole angles in material</a:t>
            </a:r>
            <a:endParaRPr b="0" lang="en-US" sz="28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US" sz="2800" spc="-1" strike="noStrike">
              <a:solidFill>
                <a:srgbClr val="0066cc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504000" y="291600"/>
            <a:ext cx="9071640" cy="65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Cambria"/>
              </a:rPr>
              <a:t>Acknowledgments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182880" y="1097280"/>
            <a:ext cx="640080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UNH DNP PIs: 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Elena Long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Nathaly Santiesteban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Karl Slifer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UNH DNP collaborators: 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Anchit Arora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David Ruth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Zoe Wolters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Allison Zec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This work is supported by the Dept. of Energy Grant DE-FG02-88ER40410.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7680960" y="1097280"/>
            <a:ext cx="1036440" cy="15544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2"/>
          <a:stretch/>
        </p:blipFill>
        <p:spPr>
          <a:xfrm>
            <a:off x="4754880" y="1097280"/>
            <a:ext cx="1036440" cy="155448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3"/>
          <a:stretch/>
        </p:blipFill>
        <p:spPr>
          <a:xfrm>
            <a:off x="5943600" y="1097280"/>
            <a:ext cx="1563120" cy="1645920"/>
          </a:xfrm>
          <a:prstGeom prst="rect">
            <a:avLst/>
          </a:prstGeom>
          <a:ln>
            <a:noFill/>
          </a:ln>
        </p:spPr>
      </p:pic>
      <p:pic>
        <p:nvPicPr>
          <p:cNvPr id="145" name="" descr=""/>
          <p:cNvPicPr/>
          <p:nvPr/>
        </p:nvPicPr>
        <p:blipFill>
          <a:blip r:embed="rId4"/>
          <a:srcRect l="0" t="0" r="6625" b="0"/>
          <a:stretch/>
        </p:blipFill>
        <p:spPr>
          <a:xfrm>
            <a:off x="4373280" y="3108960"/>
            <a:ext cx="1296000" cy="1645920"/>
          </a:xfrm>
          <a:prstGeom prst="rect">
            <a:avLst/>
          </a:prstGeom>
          <a:ln>
            <a:noFill/>
          </a:ln>
        </p:spPr>
      </p:pic>
      <p:pic>
        <p:nvPicPr>
          <p:cNvPr id="146" name="" descr=""/>
          <p:cNvPicPr/>
          <p:nvPr/>
        </p:nvPicPr>
        <p:blipFill>
          <a:blip r:embed="rId5"/>
          <a:stretch/>
        </p:blipFill>
        <p:spPr>
          <a:xfrm>
            <a:off x="8223480" y="3108960"/>
            <a:ext cx="1652040" cy="166896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6"/>
          <a:stretch/>
        </p:blipFill>
        <p:spPr>
          <a:xfrm>
            <a:off x="6126480" y="3291840"/>
            <a:ext cx="1719000" cy="137160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7"/>
          <a:stretch/>
        </p:blipFill>
        <p:spPr>
          <a:xfrm>
            <a:off x="7406640" y="4952160"/>
            <a:ext cx="1631520" cy="1631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504000" y="291600"/>
            <a:ext cx="9071640" cy="65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Cambria"/>
              </a:rPr>
              <a:t>Deuteron-Electron Energy Levels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1112400" y="1242000"/>
            <a:ext cx="7940160" cy="616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000" y="291600"/>
            <a:ext cx="9071640" cy="65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Cambria"/>
              </a:rPr>
              <a:t>Background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182880" y="1188720"/>
            <a:ext cx="9784080" cy="5394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Cambria"/>
              </a:rPr>
              <a:t>Solid Polarized Target Group at UNH</a:t>
            </a:r>
            <a:endParaRPr b="0" lang="en-US" sz="32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66cc"/>
                </a:solidFill>
                <a:latin typeface="Cambria"/>
              </a:rPr>
              <a:t>developing dynamically polarized target </a:t>
            </a:r>
            <a:endParaRPr b="0" lang="en-US" sz="32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66cc"/>
                </a:solidFill>
                <a:latin typeface="Cambria"/>
              </a:rPr>
              <a:t>measure spin-structure &amp; tensor spin observables </a:t>
            </a:r>
            <a:endParaRPr b="0" lang="en-US" sz="3200" spc="-1" strike="noStrike">
              <a:solidFill>
                <a:srgbClr val="0066cc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66cc"/>
                </a:solidFill>
                <a:latin typeface="Cambria"/>
              </a:rPr>
              <a:t>A</a:t>
            </a:r>
            <a:r>
              <a:rPr b="0" lang="en-US" sz="3200" spc="-1" strike="noStrike" baseline="-33000">
                <a:solidFill>
                  <a:srgbClr val="0066cc"/>
                </a:solidFill>
                <a:latin typeface="Cambria"/>
              </a:rPr>
              <a:t>ZZ</a:t>
            </a:r>
            <a:r>
              <a:rPr b="0" lang="en-US" sz="3200" spc="-1" strike="noStrike">
                <a:solidFill>
                  <a:srgbClr val="0066cc"/>
                </a:solidFill>
                <a:latin typeface="Cambria"/>
              </a:rPr>
              <a:t>, T</a:t>
            </a:r>
            <a:r>
              <a:rPr b="0" lang="en-US" sz="3200" spc="-1" strike="noStrike" baseline="-33000">
                <a:solidFill>
                  <a:srgbClr val="0066cc"/>
                </a:solidFill>
                <a:latin typeface="Cambria"/>
              </a:rPr>
              <a:t>20</a:t>
            </a:r>
            <a:r>
              <a:rPr b="0" lang="en-US" sz="3200" spc="-1" strike="noStrike">
                <a:solidFill>
                  <a:srgbClr val="0066cc"/>
                </a:solidFill>
                <a:latin typeface="Cambria"/>
              </a:rPr>
              <a:t> and b</a:t>
            </a:r>
            <a:r>
              <a:rPr b="0" lang="en-US" sz="3200" spc="-1" strike="noStrike" baseline="-33000">
                <a:solidFill>
                  <a:srgbClr val="0066cc"/>
                </a:solidFill>
                <a:latin typeface="Cambria"/>
              </a:rPr>
              <a:t>1</a:t>
            </a:r>
            <a:endParaRPr b="0" lang="en-US" sz="3200" spc="-1" strike="noStrike">
              <a:solidFill>
                <a:srgbClr val="0066cc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1005840" y="6675120"/>
            <a:ext cx="4846320" cy="62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Cambria"/>
              </a:rPr>
              <a:t>E. Long et al., C-12-15-005 PAC 44 (2016)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5943600" y="3200400"/>
            <a:ext cx="2834640" cy="287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4000" y="291600"/>
            <a:ext cx="9071640" cy="65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Cambria"/>
              </a:rPr>
              <a:t>Proton Signals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182880" y="1188720"/>
            <a:ext cx="9784080" cy="5394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66cc"/>
                </a:solidFill>
                <a:latin typeface="Cambria"/>
              </a:rPr>
              <a:t>Spin polarized protons: low T, high B → energy gap between spin states → uneven distribution</a:t>
            </a:r>
            <a:endParaRPr b="0" lang="en-US" sz="28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66cc"/>
                </a:solidFill>
                <a:latin typeface="Cambria"/>
              </a:rPr>
              <a:t>Thermal equilibrium (TE) signal – can be enhanced</a:t>
            </a:r>
            <a:endParaRPr b="0" lang="en-US" sz="28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66cc"/>
                </a:solidFill>
                <a:latin typeface="Cambria"/>
              </a:rPr>
              <a:t>Detectable through nuclear magnetic resonance (NMR)</a:t>
            </a:r>
            <a:endParaRPr b="0" lang="en-US" sz="28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66cc"/>
                </a:solidFill>
                <a:latin typeface="Cambria"/>
              </a:rPr>
              <a:t>Area under curve → % vector polarization (P</a:t>
            </a:r>
            <a:r>
              <a:rPr b="0" lang="en-US" sz="2800" spc="-1" strike="noStrike" baseline="-33000">
                <a:solidFill>
                  <a:srgbClr val="0066cc"/>
                </a:solidFill>
                <a:latin typeface="Cambria"/>
              </a:rPr>
              <a:t>Z</a:t>
            </a:r>
            <a:r>
              <a:rPr b="0" lang="en-US" sz="2800" spc="-1" strike="noStrike">
                <a:solidFill>
                  <a:srgbClr val="0066cc"/>
                </a:solidFill>
                <a:latin typeface="Cambria"/>
              </a:rPr>
              <a:t>)</a:t>
            </a:r>
            <a:endParaRPr b="0" lang="en-US" sz="28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4876920" y="3840480"/>
            <a:ext cx="3718440" cy="350964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2"/>
          <a:stretch/>
        </p:blipFill>
        <p:spPr>
          <a:xfrm>
            <a:off x="1149840" y="3931920"/>
            <a:ext cx="2985120" cy="3474720"/>
          </a:xfrm>
          <a:prstGeom prst="rect">
            <a:avLst/>
          </a:prstGeom>
          <a:ln>
            <a:noFill/>
          </a:ln>
        </p:spPr>
      </p:pic>
      <p:sp>
        <p:nvSpPr>
          <p:cNvPr id="98" name="TextShape 3"/>
          <p:cNvSpPr txBox="1"/>
          <p:nvPr/>
        </p:nvSpPr>
        <p:spPr>
          <a:xfrm>
            <a:off x="8595360" y="4754880"/>
            <a:ext cx="1005840" cy="137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3465a4"/>
                </a:solidFill>
                <a:latin typeface="Arial"/>
              </a:rPr>
              <a:t>One of our first signals!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04000" y="291600"/>
            <a:ext cx="9071640" cy="65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Cambria"/>
              </a:rPr>
              <a:t>Deuteron Signals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91440" y="1010520"/>
            <a:ext cx="978408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Deuteron signal (with quadrupole splitting) more complex: 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66cc"/>
                </a:solidFill>
                <a:latin typeface="Cambria"/>
              </a:rPr>
              <a:t>One curve for -1 → 0, another for   0 → +1 – sum gives P</a:t>
            </a:r>
            <a:r>
              <a:rPr b="0" lang="en-US" sz="2000" spc="-1" strike="noStrike" baseline="-33000">
                <a:solidFill>
                  <a:srgbClr val="0066cc"/>
                </a:solidFill>
                <a:latin typeface="Cambria"/>
              </a:rPr>
              <a:t>Z</a:t>
            </a:r>
            <a:r>
              <a:rPr b="0" lang="en-US" sz="2000" spc="-1" strike="noStrike">
                <a:solidFill>
                  <a:srgbClr val="0066cc"/>
                </a:solidFill>
                <a:latin typeface="Cambria"/>
              </a:rPr>
              <a:t>, difference gives P</a:t>
            </a:r>
            <a:r>
              <a:rPr b="0" lang="en-US" sz="2000" spc="-1" strike="noStrike" baseline="-33000">
                <a:solidFill>
                  <a:srgbClr val="0066cc"/>
                </a:solidFill>
                <a:latin typeface="Cambria"/>
              </a:rPr>
              <a:t>ZZ</a:t>
            </a:r>
            <a:endParaRPr b="0" lang="en-US" sz="20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66cc"/>
                </a:solidFill>
                <a:latin typeface="Cambria"/>
              </a:rPr>
              <a:t>Curves span quadrupole angle distrubtion, 0-90° (up to 180° doubles back)</a:t>
            </a:r>
            <a:endParaRPr b="0" lang="en-US" sz="2000" spc="-1" strike="noStrike">
              <a:solidFill>
                <a:srgbClr val="0066cc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Ideally, NMR signal would be compared to TE signal and scaled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66cc"/>
                </a:solidFill>
                <a:latin typeface="Cambria"/>
              </a:rPr>
              <a:t>TE integral is physical quantity dictated by B, T</a:t>
            </a:r>
            <a:endParaRPr b="0" lang="en-US" sz="20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66cc"/>
                </a:solidFill>
                <a:latin typeface="Cambria"/>
              </a:rPr>
              <a:t>At 5T &amp; 1K: P</a:t>
            </a:r>
            <a:r>
              <a:rPr b="0" lang="en-US" sz="2000" spc="-1" strike="noStrike" baseline="-33000">
                <a:solidFill>
                  <a:srgbClr val="0066cc"/>
                </a:solidFill>
                <a:latin typeface="Cambria"/>
              </a:rPr>
              <a:t>Z</a:t>
            </a:r>
            <a:r>
              <a:rPr b="0" lang="en-US" sz="2000" spc="-1" strike="noStrike">
                <a:solidFill>
                  <a:srgbClr val="0066cc"/>
                </a:solidFill>
                <a:latin typeface="Cambria"/>
              </a:rPr>
              <a:t> for deuteron ~ 0.08% - on level of noise for our lab</a:t>
            </a:r>
            <a:endParaRPr b="0" lang="en-US" sz="20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rcRect l="3100" t="8062" r="5592" b="2488"/>
          <a:stretch/>
        </p:blipFill>
        <p:spPr>
          <a:xfrm>
            <a:off x="365760" y="3798000"/>
            <a:ext cx="5120640" cy="376200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2"/>
          <a:stretch/>
        </p:blipFill>
        <p:spPr>
          <a:xfrm>
            <a:off x="5756040" y="3931920"/>
            <a:ext cx="4210920" cy="3481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0" y="291600"/>
            <a:ext cx="9071640" cy="65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Cambria"/>
              </a:rPr>
              <a:t>Simulating Spin Flips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283680" y="1188720"/>
            <a:ext cx="9591840" cy="4201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Macro that directly simulates spin flips for a given polarization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Can use to explore new avenues for increasing P</a:t>
            </a:r>
            <a:r>
              <a:rPr b="0" lang="en-US" sz="2400" spc="-1" strike="noStrike" baseline="-33000">
                <a:solidFill>
                  <a:srgbClr val="0066cc"/>
                </a:solidFill>
                <a:latin typeface="Cambria"/>
              </a:rPr>
              <a:t>ZZ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105" name="TextShape 3"/>
          <p:cNvSpPr txBox="1"/>
          <p:nvPr/>
        </p:nvSpPr>
        <p:spPr>
          <a:xfrm>
            <a:off x="91440" y="7040880"/>
            <a:ext cx="4846320" cy="82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solidFill>
                  <a:srgbClr val="ffffff"/>
                </a:solidFill>
                <a:latin typeface="Cambria"/>
              </a:rPr>
              <a:t>Plots from code by Elena Long, drawing on: M. H. Cohen et al., Solid State Physics 5, 321 (1957)</a:t>
            </a:r>
            <a:endParaRPr b="0" lang="en-US" sz="1400" spc="-1" strike="noStrike">
              <a:latin typeface="Arial"/>
            </a:endParaRPr>
          </a:p>
          <a:p>
            <a:endParaRPr b="0" lang="en-US" sz="1400" spc="-1" strike="noStrike"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731520" y="2121480"/>
            <a:ext cx="8686800" cy="491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0" y="291600"/>
            <a:ext cx="9071640" cy="65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Cambria"/>
              </a:rPr>
              <a:t>NMR Analysis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4333680" y="957960"/>
            <a:ext cx="5746320" cy="585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66cc"/>
                </a:solidFill>
                <a:latin typeface="Cambria"/>
              </a:rPr>
              <a:t>Without reliable TE, curve fit NMR lineshape to known formula from Dulya, et al.</a:t>
            </a:r>
            <a:endParaRPr b="0" lang="en-US" sz="2200" spc="-1" strike="noStrike">
              <a:solidFill>
                <a:srgbClr val="0066cc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66cc"/>
                </a:solidFill>
                <a:latin typeface="Cambria"/>
              </a:rPr>
              <a:t>At high P</a:t>
            </a:r>
            <a:r>
              <a:rPr b="0" lang="en-US" sz="2200" spc="-1" strike="noStrike" baseline="-33000">
                <a:solidFill>
                  <a:srgbClr val="0066cc"/>
                </a:solidFill>
                <a:latin typeface="Cambria"/>
              </a:rPr>
              <a:t>Z</a:t>
            </a:r>
            <a:r>
              <a:rPr b="0" lang="en-US" sz="2200" spc="-1" strike="noStrike">
                <a:solidFill>
                  <a:srgbClr val="0066cc"/>
                </a:solidFill>
                <a:latin typeface="Cambria"/>
              </a:rPr>
              <a:t>, physical parameters can be extracted – B, T not required!</a:t>
            </a:r>
            <a:endParaRPr b="0" lang="en-US" sz="2200" spc="-1" strike="noStrike">
              <a:solidFill>
                <a:srgbClr val="0066cc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66cc"/>
                </a:solidFill>
                <a:latin typeface="Cambria"/>
              </a:rPr>
              <a:t>With parameters, curve fit for </a:t>
            </a:r>
            <a:r>
              <a:rPr b="0" i="1" lang="en-US" sz="2200" spc="-1" strike="noStrike">
                <a:solidFill>
                  <a:srgbClr val="0066cc"/>
                </a:solidFill>
                <a:latin typeface="Cambria"/>
              </a:rPr>
              <a:t>r</a:t>
            </a:r>
            <a:r>
              <a:rPr b="0" lang="en-US" sz="2200" spc="-1" strike="noStrike">
                <a:solidFill>
                  <a:srgbClr val="0066cc"/>
                </a:solidFill>
                <a:latin typeface="Cambria"/>
              </a:rPr>
              <a:t> across timespan for data taking</a:t>
            </a:r>
            <a:endParaRPr b="0" lang="en-US" sz="22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66cc"/>
                </a:solidFill>
                <a:latin typeface="Cambria"/>
              </a:rPr>
              <a:t>Naively, ratio of peak heights of signal</a:t>
            </a:r>
            <a:endParaRPr b="0" lang="en-US" sz="20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66cc"/>
                </a:solidFill>
                <a:latin typeface="Cambria"/>
              </a:rPr>
              <a:t>Instead of </a:t>
            </a:r>
            <a:r>
              <a:rPr b="0" lang="en-US" sz="2000" spc="-1" strike="noStrike" u="sng">
                <a:solidFill>
                  <a:srgbClr val="0066cc"/>
                </a:solidFill>
                <a:uFillTx/>
                <a:latin typeface="Cambria"/>
              </a:rPr>
              <a:t>area method</a:t>
            </a:r>
            <a:r>
              <a:rPr b="0" lang="en-US" sz="2000" spc="-1" strike="noStrike">
                <a:solidFill>
                  <a:srgbClr val="0066cc"/>
                </a:solidFill>
                <a:latin typeface="Cambria"/>
              </a:rPr>
              <a:t>, </a:t>
            </a:r>
            <a:r>
              <a:rPr b="0" i="1" lang="en-US" sz="2000" spc="-1" strike="noStrike">
                <a:solidFill>
                  <a:srgbClr val="0066cc"/>
                </a:solidFill>
                <a:latin typeface="Cambria"/>
              </a:rPr>
              <a:t>r</a:t>
            </a:r>
            <a:r>
              <a:rPr b="0" lang="en-US" sz="2000" spc="-1" strike="noStrike">
                <a:solidFill>
                  <a:srgbClr val="0066cc"/>
                </a:solidFill>
                <a:latin typeface="Cambria"/>
              </a:rPr>
              <a:t> is used for </a:t>
            </a:r>
            <a:r>
              <a:rPr b="0" lang="en-US" sz="2000" spc="-1" strike="noStrike" u="sng">
                <a:solidFill>
                  <a:srgbClr val="0066cc"/>
                </a:solidFill>
                <a:uFillTx/>
                <a:latin typeface="Cambria"/>
              </a:rPr>
              <a:t>ratio method</a:t>
            </a:r>
            <a:r>
              <a:rPr b="0" lang="en-US" sz="2000" spc="-1" strike="noStrike">
                <a:solidFill>
                  <a:srgbClr val="0066cc"/>
                </a:solidFill>
                <a:latin typeface="Cambria"/>
              </a:rPr>
              <a:t> to find both P</a:t>
            </a:r>
            <a:r>
              <a:rPr b="0" lang="en-US" sz="2000" spc="-1" strike="noStrike" baseline="-33000">
                <a:solidFill>
                  <a:srgbClr val="0066cc"/>
                </a:solidFill>
                <a:latin typeface="Cambria"/>
              </a:rPr>
              <a:t>Z</a:t>
            </a:r>
            <a:r>
              <a:rPr b="0" lang="en-US" sz="2000" spc="-1" strike="noStrike">
                <a:solidFill>
                  <a:srgbClr val="0066cc"/>
                </a:solidFill>
                <a:latin typeface="Cambria"/>
              </a:rPr>
              <a:t> and P</a:t>
            </a:r>
            <a:r>
              <a:rPr b="0" lang="en-US" sz="2000" spc="-1" strike="noStrike" baseline="-33000">
                <a:solidFill>
                  <a:srgbClr val="0066cc"/>
                </a:solidFill>
                <a:latin typeface="Cambria"/>
              </a:rPr>
              <a:t>ZZ</a:t>
            </a:r>
            <a:endParaRPr b="0" lang="en-US" sz="20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US" sz="20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US" sz="2000" spc="-1" strike="noStrike">
              <a:solidFill>
                <a:srgbClr val="0066cc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66cc"/>
                </a:solidFill>
                <a:latin typeface="Cambria"/>
              </a:rPr>
              <a:t>In materials with different bonds to deuterium (e.g. butanol – C and O bonds), set of curves for each bond type</a:t>
            </a:r>
            <a:endParaRPr b="0" lang="en-US" sz="2200" spc="-1" strike="noStrike">
              <a:solidFill>
                <a:srgbClr val="0066cc"/>
              </a:solidFill>
              <a:latin typeface="Arial"/>
            </a:endParaRPr>
          </a:p>
        </p:txBody>
      </p:sp>
      <p:sp>
        <p:nvSpPr>
          <p:cNvPr id="109" name="TextShape 3"/>
          <p:cNvSpPr txBox="1"/>
          <p:nvPr/>
        </p:nvSpPr>
        <p:spPr>
          <a:xfrm>
            <a:off x="4206240" y="6810120"/>
            <a:ext cx="4846320" cy="68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Cambria"/>
              </a:rPr>
              <a:t>C. Dulya et al., Nuclear Instruments and Methods in Physics Research A 398 (1997)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5120640" y="4663440"/>
            <a:ext cx="3895560" cy="101916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2"/>
          <a:srcRect l="2357" t="0" r="3040" b="0"/>
          <a:stretch/>
        </p:blipFill>
        <p:spPr>
          <a:xfrm>
            <a:off x="0" y="946080"/>
            <a:ext cx="4330800" cy="5820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504000" y="291600"/>
            <a:ext cx="9071640" cy="65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Cambria"/>
              </a:rPr>
              <a:t>NMR Analysis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182880" y="7132320"/>
            <a:ext cx="978408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2000" spc="-1" strike="noStrike">
                <a:solidFill>
                  <a:srgbClr val="ffffff"/>
                </a:solidFill>
                <a:latin typeface="Cambria"/>
              </a:rPr>
              <a:t>C. Dulya et al., Nuclear Instruments and Methods in Physics Research A 398 (1997)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rcRect l="2357" t="0" r="3040" b="0"/>
          <a:stretch/>
        </p:blipFill>
        <p:spPr>
          <a:xfrm>
            <a:off x="0" y="948960"/>
            <a:ext cx="4600800" cy="618336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2"/>
          <a:srcRect l="3208" t="0" r="0" b="0"/>
          <a:stretch/>
        </p:blipFill>
        <p:spPr>
          <a:xfrm>
            <a:off x="4663440" y="1737360"/>
            <a:ext cx="5514480" cy="4206240"/>
          </a:xfrm>
          <a:prstGeom prst="rect">
            <a:avLst/>
          </a:prstGeom>
          <a:ln>
            <a:noFill/>
          </a:ln>
        </p:spPr>
      </p:pic>
      <p:sp>
        <p:nvSpPr>
          <p:cNvPr id="116" name="TextShape 3"/>
          <p:cNvSpPr txBox="1"/>
          <p:nvPr/>
        </p:nvSpPr>
        <p:spPr>
          <a:xfrm>
            <a:off x="5669280" y="4152600"/>
            <a:ext cx="5486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F</a:t>
            </a:r>
            <a:r>
              <a:rPr b="0" lang="en-US" sz="1800" spc="-1" strike="noStrike" baseline="-33000">
                <a:solidFill>
                  <a:srgbClr val="ff0000"/>
                </a:solidFill>
                <a:latin typeface="Arial"/>
              </a:rPr>
              <a:t>-1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7" name="TextShape 4"/>
          <p:cNvSpPr txBox="1"/>
          <p:nvPr/>
        </p:nvSpPr>
        <p:spPr>
          <a:xfrm>
            <a:off x="8961120" y="3931920"/>
            <a:ext cx="5486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00a933"/>
                </a:solidFill>
                <a:latin typeface="Arial"/>
              </a:rPr>
              <a:t>F</a:t>
            </a:r>
            <a:r>
              <a:rPr b="0" lang="en-US" sz="1800" spc="-1" strike="noStrike" baseline="-33000">
                <a:solidFill>
                  <a:srgbClr val="00a933"/>
                </a:solidFill>
                <a:latin typeface="Arial"/>
              </a:rPr>
              <a:t>+1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8" name="TextShape 5"/>
          <p:cNvSpPr txBox="1"/>
          <p:nvPr/>
        </p:nvSpPr>
        <p:spPr>
          <a:xfrm>
            <a:off x="7315200" y="2834640"/>
            <a:ext cx="4572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2a6099"/>
                </a:solidFill>
                <a:latin typeface="Arial"/>
                <a:ea typeface="Arial"/>
              </a:rPr>
              <a:t>χ</a:t>
            </a:r>
            <a:r>
              <a:rPr b="0" lang="en-US" sz="1800" spc="-1" strike="noStrike">
                <a:solidFill>
                  <a:srgbClr val="2a6099"/>
                </a:solidFill>
                <a:latin typeface="Arial"/>
                <a:ea typeface="Arial"/>
              </a:rPr>
              <a:t>’’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04000" y="291600"/>
            <a:ext cx="9071640" cy="65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Cambria"/>
              </a:rPr>
              <a:t>Data Analysis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283680" y="1005840"/>
            <a:ext cx="9591840" cy="2735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Passing deuteron signal data through curve fitting routine based on Dulya yields good fit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66cc"/>
                </a:solidFill>
                <a:latin typeface="Cambria"/>
              </a:rPr>
              <a:t>Component spin-flip curves can be reconstructed from curve fitting parameters</a:t>
            </a:r>
            <a:endParaRPr b="0" lang="en-US" sz="20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66cc"/>
                </a:solidFill>
                <a:latin typeface="Cambria"/>
              </a:rPr>
              <a:t>Can perform both area and ratio methods!</a:t>
            </a:r>
            <a:endParaRPr b="0" lang="en-US" sz="2000" spc="-1" strike="noStrike">
              <a:solidFill>
                <a:srgbClr val="0066cc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Passing simulated data through routine extracts P</a:t>
            </a:r>
            <a:r>
              <a:rPr b="0" lang="en-US" sz="2400" spc="-1" strike="noStrike" baseline="-33000">
                <a:solidFill>
                  <a:srgbClr val="0066cc"/>
                </a:solidFill>
                <a:latin typeface="Cambria"/>
              </a:rPr>
              <a:t>Z</a:t>
            </a: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 that agrees with input! 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2286000" y="3299040"/>
            <a:ext cx="5760720" cy="4290480"/>
          </a:xfrm>
          <a:prstGeom prst="rect">
            <a:avLst/>
          </a:prstGeom>
          <a:ln>
            <a:noFill/>
          </a:ln>
        </p:spPr>
      </p:pic>
      <p:sp>
        <p:nvSpPr>
          <p:cNvPr id="122" name="TextShape 3"/>
          <p:cNvSpPr txBox="1"/>
          <p:nvPr/>
        </p:nvSpPr>
        <p:spPr>
          <a:xfrm>
            <a:off x="3200400" y="3741480"/>
            <a:ext cx="210312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2200" spc="-1" strike="noStrike">
                <a:solidFill>
                  <a:srgbClr val="b2b2b2"/>
                </a:solidFill>
                <a:latin typeface="Arial"/>
              </a:rPr>
              <a:t>PRELIMINARY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23" name="TextShape 4"/>
          <p:cNvSpPr txBox="1"/>
          <p:nvPr/>
        </p:nvSpPr>
        <p:spPr>
          <a:xfrm>
            <a:off x="7315200" y="4246920"/>
            <a:ext cx="2834640" cy="206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3465a4"/>
                </a:solidFill>
                <a:latin typeface="Cambria"/>
              </a:rPr>
              <a:t>P</a:t>
            </a:r>
            <a:r>
              <a:rPr b="0" lang="en-US" sz="2000" spc="-1" strike="noStrike" baseline="-33000">
                <a:solidFill>
                  <a:srgbClr val="3465a4"/>
                </a:solidFill>
                <a:latin typeface="Cambria"/>
              </a:rPr>
              <a:t>Z</a:t>
            </a:r>
            <a:r>
              <a:rPr b="0" lang="en-US" sz="2000" spc="-1" strike="noStrike">
                <a:solidFill>
                  <a:srgbClr val="3465a4"/>
                </a:solidFill>
                <a:latin typeface="Cambria"/>
              </a:rPr>
              <a:t> = 28.2%</a:t>
            </a:r>
            <a:endParaRPr b="0" lang="en-US" sz="20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3465a4"/>
                </a:solidFill>
                <a:latin typeface="Cambria"/>
              </a:rPr>
              <a:t>P</a:t>
            </a:r>
            <a:r>
              <a:rPr b="0" lang="en-US" sz="2000" spc="-1" strike="noStrike" baseline="-33000">
                <a:solidFill>
                  <a:srgbClr val="3465a4"/>
                </a:solidFill>
                <a:latin typeface="Cambria"/>
              </a:rPr>
              <a:t>ZZ</a:t>
            </a:r>
            <a:r>
              <a:rPr b="0" lang="en-US" sz="2000" spc="-1" strike="noStrike">
                <a:solidFill>
                  <a:srgbClr val="3465a4"/>
                </a:solidFill>
                <a:latin typeface="Cambria"/>
              </a:rPr>
              <a:t> = 6.1% 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04000" y="291600"/>
            <a:ext cx="9071640" cy="65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ffffff"/>
                </a:solidFill>
                <a:latin typeface="Cambria"/>
              </a:rPr>
              <a:t>Real &amp; Imaginary Analysis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283680" y="1005840"/>
            <a:ext cx="95918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Issue with Dulya – “false asymmetry” – seems artificial – why not just fit both real and imaginary parts of signal?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Two different parts to signal – absorptive and dispersive – rotate between through phase angle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Real = χ’’ cosθ - χ’ sinθ 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Imag. = χ’’ sinθ + χ’ cosθ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66cc"/>
                </a:solidFill>
                <a:latin typeface="Cambria"/>
              </a:rPr>
              <a:t>Changes for dispersive: </a:t>
            </a: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US" sz="2400" spc="-1" strike="noStrike">
              <a:solidFill>
                <a:srgbClr val="0066cc"/>
              </a:solidFill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4630320" y="2502360"/>
            <a:ext cx="5436000" cy="3989880"/>
          </a:xfrm>
          <a:prstGeom prst="rect">
            <a:avLst/>
          </a:prstGeom>
          <a:ln>
            <a:noFill/>
          </a:ln>
        </p:spPr>
      </p:pic>
      <p:sp>
        <p:nvSpPr>
          <p:cNvPr id="127" name="TextShape 3"/>
          <p:cNvSpPr txBox="1"/>
          <p:nvPr/>
        </p:nvSpPr>
        <p:spPr>
          <a:xfrm>
            <a:off x="5577840" y="3254760"/>
            <a:ext cx="210312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2200" spc="-1" strike="noStrike">
                <a:solidFill>
                  <a:srgbClr val="b2b2b2"/>
                </a:solidFill>
                <a:latin typeface="Arial"/>
              </a:rPr>
              <a:t>PRELIMINARY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91440" y="4349160"/>
            <a:ext cx="4354920" cy="2691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2813</TotalTime>
  <Application>LibreOffice/6.4.5.2$Windows_X86_64 LibreOffice_project/a726b36747cf2001e06b58ad5db1aa3a9a1872d6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2022-08-09T09:26:55Z</dcterms:created>
  <dc:creator/>
  <dc:description/>
  <dc:language>en-US</dc:language>
  <cp:lastModifiedBy/>
  <dcterms:modified xsi:type="dcterms:W3CDTF">2023-07-14T01:53:02Z</dcterms:modified>
  <cp:revision>17</cp:revision>
  <dc:subject/>
  <dc:title>Blue Curve</dc:title>
</cp:coreProperties>
</file>